
<file path=[Content_Types].xml><?xml version="1.0" encoding="utf-8"?>
<Types xmlns="http://schemas.openxmlformats.org/package/2006/content-types">
  <Override PartName="/ppt/slides/slide47.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426.xml" ContentType="application/vnd.openxmlformats-officedocument.presentationml.slide+xml"/>
  <Override PartName="/ppt/slides/slide473.xml" ContentType="application/vnd.openxmlformats-officedocument.presentationml.slide+xml"/>
  <Override PartName="/ppt/slides/slide120.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388.xml" ContentType="application/vnd.openxmlformats-officedocument.presentationml.slide+xml"/>
  <Override PartName="/ppt/slides/slide404.xml" ContentType="application/vnd.openxmlformats-officedocument.presentationml.slide+xml"/>
  <Override PartName="/ppt/slides/slide451.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50.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slides/slide527.xml" ContentType="application/vnd.openxmlformats-officedocument.presentationml.slide+xml"/>
  <Override PartName="/ppt/slides/slide221.xml" ContentType="application/vnd.openxmlformats-officedocument.presentationml.slide+xml"/>
  <Override PartName="/ppt/slides/slide319.xml" ContentType="application/vnd.openxmlformats-officedocument.presentationml.slide+xml"/>
  <Override PartName="/ppt/slides/slide366.xml" ContentType="application/vnd.openxmlformats-officedocument.presentationml.slide+xml"/>
  <Override PartName="/ppt/slides/slide505.xml" ContentType="application/vnd.openxmlformats-officedocument.presentationml.slide+xml"/>
  <Override PartName="/ppt/slides/slide158.xml" ContentType="application/vnd.openxmlformats-officedocument.presentationml.slide+xml"/>
  <Override PartName="/ppt/slides/slide344.xml" ContentType="application/vnd.openxmlformats-officedocument.presentationml.slide+xml"/>
  <Override PartName="/ppt/slides/slide391.xml" ContentType="application/vnd.openxmlformats-officedocument.presentationml.slide+xml"/>
  <Override PartName="/ppt/slides/slide48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467.xml" ContentType="application/vnd.openxmlformats-officedocument.presentationml.slide+xml"/>
  <Override PartName="/ppt/slides/slide530.xml" ContentType="application/vnd.openxmlformats-officedocument.presentationml.slide+xml"/>
  <Override PartName="/ppt/slides/slide88.xml" ContentType="application/vnd.openxmlformats-officedocument.presentationml.slide+xml"/>
  <Override PartName="/ppt/slides/slide259.xml" ContentType="application/vnd.openxmlformats-officedocument.presentationml.slide+xml"/>
  <Override PartName="/ppt/slides/slide322.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14.xml" ContentType="application/vnd.openxmlformats-officedocument.presentationml.slide+xml"/>
  <Override PartName="/ppt/slides/slide161.xml" ContentType="application/vnd.openxmlformats-officedocument.presentationml.slide+xml"/>
  <Override PartName="/ppt/slides/slide300.xml" ContentType="application/vnd.openxmlformats-officedocument.presentationml.slide+xml"/>
  <Override PartName="/ppt/slides/slide445.xml" ContentType="application/vnd.openxmlformats-officedocument.presentationml.slide+xml"/>
  <Override PartName="/ppt/slides/slide492.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slides/slide423.xml" ContentType="application/vnd.openxmlformats-officedocument.presentationml.slide+xml"/>
  <Override PartName="/ppt/slides/slide470.xml" ContentType="application/vnd.openxmlformats-officedocument.presentationml.slide+xml"/>
  <Override PartName="/ppt/theme/theme2.xml" ContentType="application/vnd.openxmlformats-officedocument.theme+xml"/>
  <Override PartName="/ppt/slides/slide44.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62.xml" ContentType="application/vnd.openxmlformats-officedocument.presentationml.slide+xml"/>
  <Override PartName="/ppt/slides/slide22.xml" ContentType="application/vnd.openxmlformats-officedocument.presentationml.slide+xml"/>
  <Override PartName="/ppt/slides/slide199.xml" ContentType="application/vnd.openxmlformats-officedocument.presentationml.slide+xml"/>
  <Override PartName="/ppt/slides/slide401.xml" ContentType="application/vnd.openxmlformats-officedocument.presentationml.slide+xml"/>
  <Override PartName="/ppt/slides/slide546.xml" ContentType="application/vnd.openxmlformats-officedocument.presentationml.slide+xml"/>
  <Override PartName="/ppt/slides/slide240.xml" ContentType="application/vnd.openxmlformats-officedocument.presentationml.slide+xml"/>
  <Override PartName="/ppt/slides/slide338.xml" ContentType="application/vnd.openxmlformats-officedocument.presentationml.slide+xml"/>
  <Override PartName="/ppt/slides/slide385.xml" ContentType="application/vnd.openxmlformats-officedocument.presentationml.slide+xml"/>
  <Override PartName="/ppt/slides/slide524.xml" ContentType="application/vnd.openxmlformats-officedocument.presentationml.slide+xml"/>
  <Override PartName="/ppt/slides/slide177.xml" ContentType="application/vnd.openxmlformats-officedocument.presentationml.slide+xml"/>
  <Override PartName="/ppt/slides/slide316.xml" ContentType="application/vnd.openxmlformats-officedocument.presentationml.slide+xml"/>
  <Override PartName="/ppt/slides/slide363.xml" ContentType="application/vnd.openxmlformats-officedocument.presentationml.slide+xml"/>
  <Override PartName="/ppt/slides/slide108.xml" ContentType="application/vnd.openxmlformats-officedocument.presentationml.slide+xml"/>
  <Override PartName="/ppt/slides/slide155.xml" ContentType="application/vnd.openxmlformats-officedocument.presentationml.slide+xml"/>
  <Override PartName="/ppt/slides/slide439.xml" ContentType="application/vnd.openxmlformats-officedocument.presentationml.slide+xml"/>
  <Override PartName="/ppt/slides/slide486.xml" ContentType="application/vnd.openxmlformats-officedocument.presentationml.slide+xml"/>
  <Override PartName="/ppt/slides/slide502.xml" ContentType="application/vnd.openxmlformats-officedocument.presentationml.slide+xml"/>
  <Override PartName="/ppt/slides/slide278.xml" ContentType="application/vnd.openxmlformats-officedocument.presentationml.slide+xml"/>
  <Override PartName="/ppt/slides/slide341.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417.xml" ContentType="application/vnd.openxmlformats-officedocument.presentationml.slide+xml"/>
  <Override PartName="/ppt/slides/slide46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s/slide442.xml" ContentType="application/vnd.openxmlformats-officedocument.presentationml.slide+xml"/>
  <Override PartName="/ppt/slides/slide16.xml" ContentType="application/vnd.openxmlformats-officedocument.presentationml.slide+xml"/>
  <Override PartName="/ppt/slides/slide63.xml" ContentType="application/vnd.openxmlformats-officedocument.presentationml.slide+xml"/>
  <Override PartName="/ppt/slides/slide234.xml" ContentType="application/vnd.openxmlformats-officedocument.presentationml.slide+xml"/>
  <Override PartName="/ppt/slides/slide281.xml" ContentType="application/vnd.openxmlformats-officedocument.presentationml.slide+xml"/>
  <Override PartName="/ppt/slides/slide379.xml" ContentType="application/vnd.openxmlformats-officedocument.presentationml.slide+xml"/>
  <Override PartName="/ppt/slides/slide41.xml" ContentType="application/vnd.openxmlformats-officedocument.presentationml.slide+xml"/>
  <Override PartName="/ppt/slides/slide357.xml" ContentType="application/vnd.openxmlformats-officedocument.presentationml.slide+xml"/>
  <Override PartName="/ppt/slides/slide420.xml" ContentType="application/vnd.openxmlformats-officedocument.presentationml.slide+xml"/>
  <Override PartName="/ppt/slides/slide518.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543.xml" ContentType="application/vnd.openxmlformats-officedocument.presentationml.slide+xml"/>
  <Override PartName="/ppt/slides/slide335.xml" ContentType="application/vnd.openxmlformats-officedocument.presentationml.slide+xml"/>
  <Override PartName="/ppt/slides/slide382.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458.xml" ContentType="application/vnd.openxmlformats-officedocument.presentationml.slide+xml"/>
  <Override PartName="/ppt/slides/slide521.xml" ContentType="application/vnd.openxmlformats-officedocument.presentationml.slide+xml"/>
  <Override PartName="/ppt/slides/slide7.xml" ContentType="application/vnd.openxmlformats-officedocument.presentationml.slide+xml"/>
  <Override PartName="/ppt/slides/slide297.xml" ContentType="application/vnd.openxmlformats-officedocument.presentationml.slide+xml"/>
  <Override PartName="/ppt/slides/slide313.xml" ContentType="application/vnd.openxmlformats-officedocument.presentationml.slide+xml"/>
  <Override PartName="/ppt/slides/slide360.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52.xml" ContentType="application/vnd.openxmlformats-officedocument.presentationml.slide+xml"/>
  <Override PartName="/ppt/slides/slide436.xml" ContentType="application/vnd.openxmlformats-officedocument.presentationml.slide+xml"/>
  <Override PartName="/ppt/slides/slide483.xml" ContentType="application/vnd.openxmlformats-officedocument.presentationml.slide+xml"/>
  <Override PartName="/ppt/notesSlides/notesSlide1.xml" ContentType="application/vnd.openxmlformats-officedocument.presentationml.notesSlide+xml"/>
  <Override PartName="/ppt/slides/slide130.xml" ContentType="application/vnd.openxmlformats-officedocument.presentationml.slide+xml"/>
  <Override PartName="/ppt/slides/slide228.xml" ContentType="application/vnd.openxmlformats-officedocument.presentationml.slide+xml"/>
  <Override PartName="/ppt/slides/slide275.xml" ContentType="application/vnd.openxmlformats-officedocument.presentationml.slide+xml"/>
  <Override PartName="/ppt/slides/slide414.xml" ContentType="application/vnd.openxmlformats-officedocument.presentationml.slide+xml"/>
  <Override PartName="/ppt/slides/slide461.xml" ContentType="application/vnd.openxmlformats-officedocument.presentationml.slide+xml"/>
  <Override PartName="/ppt/slides/slide35.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53.xml" ContentType="application/vnd.openxmlformats-officedocument.presentationml.slide+xml"/>
  <Override PartName="/ppt/slides/slide398.xml" ContentType="application/vnd.openxmlformats-officedocument.presentationml.slide+xml"/>
  <Override PartName="/ppt/slides/slide537.xml" ContentType="application/vnd.openxmlformats-officedocument.presentationml.slide+xml"/>
  <Override PartName="/ppt/slides/slide13.xml" ContentType="application/vnd.openxmlformats-officedocument.presentationml.slide+xml"/>
  <Override PartName="/ppt/slides/slide60.xml" ContentType="application/vnd.openxmlformats-officedocument.presentationml.slide+xml"/>
  <Override PartName="/ppt/slides/slide329.xml" ContentType="application/vnd.openxmlformats-officedocument.presentationml.slide+xml"/>
  <Override PartName="/ppt/slides/slide376.xml" ContentType="application/vnd.openxmlformats-officedocument.presentationml.slide+xml"/>
  <Override PartName="/ppt/slides/slide168.xml" ContentType="application/vnd.openxmlformats-officedocument.presentationml.slide+xml"/>
  <Override PartName="/ppt/slides/slide231.xml" ContentType="application/vnd.openxmlformats-officedocument.presentationml.slide+xml"/>
  <Override PartName="/ppt/slides/slide515.xml" ContentType="application/vnd.openxmlformats-officedocument.presentationml.slide+xml"/>
  <Override PartName="/ppt/slides/slide307.xml" ContentType="application/vnd.openxmlformats-officedocument.presentationml.slide+xml"/>
  <Override PartName="/ppt/slides/slide354.xml" ContentType="application/vnd.openxmlformats-officedocument.presentationml.slide+xml"/>
  <Override PartName="/ppt/slides/slide499.xml" ContentType="application/vnd.openxmlformats-officedocument.presentationml.slide+xml"/>
  <Override PartName="/ppt/slides/slide540.xml" ContentType="application/vnd.openxmlformats-officedocument.presentationml.slide+xml"/>
  <Override PartName="/ppt/slides/slide98.xml" ContentType="application/vnd.openxmlformats-officedocument.presentationml.slide+xml"/>
  <Override PartName="/ppt/slides/slide146.xml" ContentType="application/vnd.openxmlformats-officedocument.presentationml.slide+xml"/>
  <Override PartName="/ppt/slides/slide193.xml" ContentType="application/vnd.openxmlformats-officedocument.presentationml.slide+xml"/>
  <Override PartName="/ppt/slides/slide332.xml" ContentType="application/vnd.openxmlformats-officedocument.presentationml.slide+xml"/>
  <Override PartName="/ppt/slides/slide477.xml" ContentType="application/vnd.openxmlformats-officedocument.presentationml.slide+xml"/>
  <Override PartName="/ppt/slides/slide124.xml" ContentType="application/vnd.openxmlformats-officedocument.presentationml.slide+xml"/>
  <Override PartName="/ppt/slides/slide171.xml" ContentType="application/vnd.openxmlformats-officedocument.presentationml.slide+xml"/>
  <Override PartName="/ppt/slides/slide2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310.xml" ContentType="application/vnd.openxmlformats-officedocument.presentationml.slide+xml"/>
  <Override PartName="/ppt/slides/slide408.xml" ContentType="application/vnd.openxmlformats-officedocument.presentationml.slide+xml"/>
  <Override PartName="/ppt/slides/slide444.xml" ContentType="application/vnd.openxmlformats-officedocument.presentationml.slide+xml"/>
  <Override PartName="/ppt/slides/slide455.xml" ContentType="application/vnd.openxmlformats-officedocument.presentationml.slide+xml"/>
  <Override PartName="/ppt/slides/slide491.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s/slide433.xml" ContentType="application/vnd.openxmlformats-officedocument.presentationml.slide+xml"/>
  <Override PartName="/ppt/slides/slide480.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slides/slide422.xml" ContentType="application/vnd.openxmlformats-officedocument.presentationml.slide+xml"/>
  <Override PartName="/ppt/slides/slide509.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348.xml" ContentType="application/vnd.openxmlformats-officedocument.presentationml.slide+xml"/>
  <Override PartName="/ppt/slides/slide359.xml" ContentType="application/vnd.openxmlformats-officedocument.presentationml.slide+xml"/>
  <Override PartName="/ppt/slides/slide395.xml" ContentType="application/vnd.openxmlformats-officedocument.presentationml.slide+xml"/>
  <Override PartName="/ppt/slides/slide400.xml" ContentType="application/vnd.openxmlformats-officedocument.presentationml.slide+xml"/>
  <Override PartName="/ppt/slides/slide411.xml" ContentType="application/vnd.openxmlformats-officedocument.presentationml.slide+xml"/>
  <Override PartName="/ppt/slides/slide545.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337.xml" ContentType="application/vnd.openxmlformats-officedocument.presentationml.slide+xml"/>
  <Override PartName="/ppt/slides/slide384.xml" ContentType="application/vnd.openxmlformats-officedocument.presentationml.slide+xml"/>
  <Override PartName="/ppt/slides/slide534.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326.xml" ContentType="application/vnd.openxmlformats-officedocument.presentationml.slide+xml"/>
  <Override PartName="/ppt/slides/slide373.xml" ContentType="application/vnd.openxmlformats-officedocument.presentationml.slide+xml"/>
  <Override PartName="/ppt/slides/slide512.xml" ContentType="application/vnd.openxmlformats-officedocument.presentationml.slide+xml"/>
  <Override PartName="/ppt/slides/slide523.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315.xml" ContentType="application/vnd.openxmlformats-officedocument.presentationml.slide+xml"/>
  <Override PartName="/ppt/slides/slide351.xml" ContentType="application/vnd.openxmlformats-officedocument.presentationml.slide+xml"/>
  <Override PartName="/ppt/slides/slide362.xml" ContentType="application/vnd.openxmlformats-officedocument.presentationml.slide+xml"/>
  <Override PartName="/ppt/slides/slide449.xml" ContentType="application/vnd.openxmlformats-officedocument.presentationml.slide+xml"/>
  <Override PartName="/ppt/slides/slide496.xml" ContentType="application/vnd.openxmlformats-officedocument.presentationml.slide+xml"/>
  <Override PartName="/ppt/slides/slide501.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slides/slide340.xml" ContentType="application/vnd.openxmlformats-officedocument.presentationml.slide+xml"/>
  <Override PartName="/ppt/slides/slide438.xml" ContentType="application/vnd.openxmlformats-officedocument.presentationml.slide+xml"/>
  <Override PartName="/ppt/slides/slide485.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416.xml" ContentType="application/vnd.openxmlformats-officedocument.presentationml.slide+xml"/>
  <Override PartName="/ppt/slides/slide427.xml" ContentType="application/vnd.openxmlformats-officedocument.presentationml.slide+xml"/>
  <Override PartName="/ppt/slides/slide463.xml" ContentType="application/vnd.openxmlformats-officedocument.presentationml.slide+xml"/>
  <Override PartName="/ppt/slides/slide474.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slides/slide405.xml" ContentType="application/vnd.openxmlformats-officedocument.presentationml.slide+xml"/>
  <Override PartName="/ppt/slides/slide452.xml" ContentType="application/vnd.openxmlformats-officedocument.presentationml.slide+xml"/>
  <Override PartName="/ppt/slides/slide539.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s/slide378.xml" ContentType="application/vnd.openxmlformats-officedocument.presentationml.slide+xml"/>
  <Override PartName="/ppt/slides/slide389.xml" ContentType="application/vnd.openxmlformats-officedocument.presentationml.slide+xml"/>
  <Override PartName="/ppt/slides/slide441.xml" ContentType="application/vnd.openxmlformats-officedocument.presentationml.slide+xml"/>
  <Override PartName="/ppt/slides/slide528.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367.xml" ContentType="application/vnd.openxmlformats-officedocument.presentationml.slide+xml"/>
  <Override PartName="/ppt/slides/slide430.xml" ContentType="application/vnd.openxmlformats-officedocument.presentationml.slide+xml"/>
  <Override PartName="/ppt/slides/slide517.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309.xml" ContentType="application/vnd.openxmlformats-officedocument.presentationml.slide+xml"/>
  <Override PartName="/ppt/slides/slide356.xml" ContentType="application/vnd.openxmlformats-officedocument.presentationml.slide+xml"/>
  <Override PartName="/ppt/slides/slide506.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345.xml" ContentType="application/vnd.openxmlformats-officedocument.presentationml.slide+xml"/>
  <Override PartName="/ppt/slides/slide392.xml" ContentType="application/vnd.openxmlformats-officedocument.presentationml.slide+xml"/>
  <Override PartName="/ppt/slides/slide479.xml" ContentType="application/vnd.openxmlformats-officedocument.presentationml.slide+xml"/>
  <Override PartName="/ppt/slides/slide531.xml" ContentType="application/vnd.openxmlformats-officedocument.presentationml.slide+xml"/>
  <Override PartName="/ppt/slides/slide542.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323.xml" ContentType="application/vnd.openxmlformats-officedocument.presentationml.slide+xml"/>
  <Override PartName="/ppt/slides/slide334.xml" ContentType="application/vnd.openxmlformats-officedocument.presentationml.slide+xml"/>
  <Override PartName="/ppt/slides/slide370.xml" ContentType="application/vnd.openxmlformats-officedocument.presentationml.slide+xml"/>
  <Override PartName="/ppt/slides/slide381.xml" ContentType="application/vnd.openxmlformats-officedocument.presentationml.slide+xml"/>
  <Override PartName="/ppt/slides/slide468.xml" ContentType="application/vnd.openxmlformats-officedocument.presentationml.slide+xml"/>
  <Override PartName="/ppt/slides/slide520.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slides/slide312.xml" ContentType="application/vnd.openxmlformats-officedocument.presentationml.slide+xml"/>
  <Override PartName="/ppt/slides/slide446.xml" ContentType="application/vnd.openxmlformats-officedocument.presentationml.slide+xml"/>
  <Override PartName="/ppt/slides/slide457.xml" ContentType="application/vnd.openxmlformats-officedocument.presentationml.slide+xml"/>
  <Override PartName="/ppt/slides/slide49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s/slide435.xml" ContentType="application/vnd.openxmlformats-officedocument.presentationml.slide+xml"/>
  <Override PartName="/ppt/slides/slide48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424.xml" ContentType="application/vnd.openxmlformats-officedocument.presentationml.slide+xml"/>
  <Override PartName="/ppt/slides/slide471.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Override PartName="/ppt/slides/slide397.xml" ContentType="application/vnd.openxmlformats-officedocument.presentationml.slide+xml"/>
  <Override PartName="/ppt/slides/slide402.xml" ContentType="application/vnd.openxmlformats-officedocument.presentationml.slide+xml"/>
  <Override PartName="/ppt/slides/slide413.xml" ContentType="application/vnd.openxmlformats-officedocument.presentationml.slide+xml"/>
  <Override PartName="/ppt/slides/slide46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339.xml" ContentType="application/vnd.openxmlformats-officedocument.presentationml.slide+xml"/>
  <Override PartName="/ppt/slides/slide386.xml" ContentType="application/vnd.openxmlformats-officedocument.presentationml.slide+xml"/>
  <Override PartName="/ppt/slides/slide536.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s/slide328.xml" ContentType="application/vnd.openxmlformats-officedocument.presentationml.slide+xml"/>
  <Override PartName="/ppt/slides/slide375.xml" ContentType="application/vnd.openxmlformats-officedocument.presentationml.slide+xml"/>
  <Override PartName="/ppt/slides/slide514.xml" ContentType="application/vnd.openxmlformats-officedocument.presentationml.slide+xml"/>
  <Override PartName="/ppt/slides/slide525.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306.xml" ContentType="application/vnd.openxmlformats-officedocument.presentationml.slide+xml"/>
  <Override PartName="/ppt/slides/slide317.xml" ContentType="application/vnd.openxmlformats-officedocument.presentationml.slide+xml"/>
  <Override PartName="/ppt/slides/slide353.xml" ContentType="application/vnd.openxmlformats-officedocument.presentationml.slide+xml"/>
  <Override PartName="/ppt/slides/slide364.xml" ContentType="application/vnd.openxmlformats-officedocument.presentationml.slide+xml"/>
  <Override PartName="/ppt/slides/slide498.xml" ContentType="application/vnd.openxmlformats-officedocument.presentationml.slide+xml"/>
  <Override PartName="/ppt/slides/slide503.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342.xml" ContentType="application/vnd.openxmlformats-officedocument.presentationml.slide+xml"/>
  <Override PartName="/ppt/slides/slide487.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331.xml" ContentType="application/vnd.openxmlformats-officedocument.presentationml.slide+xml"/>
  <Override PartName="/ppt/slides/slide418.xml" ContentType="application/vnd.openxmlformats-officedocument.presentationml.slide+xml"/>
  <Override PartName="/ppt/slides/slide429.xml" ContentType="application/vnd.openxmlformats-officedocument.presentationml.slide+xml"/>
  <Override PartName="/ppt/slides/slide465.xml" ContentType="application/vnd.openxmlformats-officedocument.presentationml.slide+xml"/>
  <Override PartName="/ppt/slides/slide476.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20.xml" ContentType="application/vnd.openxmlformats-officedocument.presentationml.slide+xml"/>
  <Override PartName="/ppt/slides/slide407.xml" ContentType="application/vnd.openxmlformats-officedocument.presentationml.slide+xml"/>
  <Override PartName="/ppt/slides/slide454.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246.xml" ContentType="application/vnd.openxmlformats-officedocument.presentationml.slide+xml"/>
  <Override PartName="/ppt/slides/slide293.xml" ContentType="application/vnd.openxmlformats-officedocument.presentationml.slide+xml"/>
  <Override PartName="/ppt/slides/slide443.xml" ContentType="application/vnd.openxmlformats-officedocument.presentationml.slide+xml"/>
  <Override PartName="/ppt/slides/slide490.xml" ContentType="application/vnd.openxmlformats-officedocument.presentationml.slide+xml"/>
  <Override PartName="/ppt/slideLayouts/slideLayout5.xml" ContentType="application/vnd.openxmlformats-officedocument.presentationml.slideLayout+xml"/>
  <Override PartName="/ppt/slides/slide53.xml" ContentType="application/vnd.openxmlformats-officedocument.presentationml.slide+xml"/>
  <Override PartName="/ppt/slides/slide235.xml" ContentType="application/vnd.openxmlformats-officedocument.presentationml.slide+xml"/>
  <Override PartName="/ppt/slides/slide282.xml" ContentType="application/vnd.openxmlformats-officedocument.presentationml.slide+xml"/>
  <Override PartName="/ppt/slides/slide369.xml" ContentType="application/vnd.openxmlformats-officedocument.presentationml.slide+xml"/>
  <Override PartName="/ppt/slides/slide421.xml" ContentType="application/vnd.openxmlformats-officedocument.presentationml.slide+xml"/>
  <Override PartName="/ppt/slides/slide432.xml" ContentType="application/vnd.openxmlformats-officedocument.presentationml.slide+xml"/>
  <Override PartName="/ppt/slides/slide519.xml" ContentType="application/vnd.openxmlformats-officedocument.presentationml.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s/slide358.xml" ContentType="application/vnd.openxmlformats-officedocument.presentationml.slide+xml"/>
  <Override PartName="/ppt/slides/slide410.xml" ContentType="application/vnd.openxmlformats-officedocument.presentationml.slide+xml"/>
  <Override PartName="/ppt/slides/slide508.xml" ContentType="application/vnd.openxmlformats-officedocument.presentationml.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347.xml" ContentType="application/vnd.openxmlformats-officedocument.presentationml.slide+xml"/>
  <Override PartName="/ppt/slides/slide394.xml" ContentType="application/vnd.openxmlformats-officedocument.presentationml.slide+xml"/>
  <Override PartName="/ppt/slides/slide533.xml" ContentType="application/vnd.openxmlformats-officedocument.presentationml.slide+xml"/>
  <Override PartName="/ppt/slides/slide544.xml" ContentType="application/vnd.openxmlformats-officedocument.presentationml.slide+xml"/>
  <Override PartName="/ppt/slides/slide139.xml" ContentType="application/vnd.openxmlformats-officedocument.presentationml.slide+xml"/>
  <Override PartName="/ppt/slides/slide186.xml" ContentType="application/vnd.openxmlformats-officedocument.presentationml.slide+xml"/>
  <Override PartName="/ppt/slides/slide325.xml" ContentType="application/vnd.openxmlformats-officedocument.presentationml.slide+xml"/>
  <Override PartName="/ppt/slides/slide336.xml" ContentType="application/vnd.openxmlformats-officedocument.presentationml.slide+xml"/>
  <Override PartName="/ppt/slides/slide372.xml" ContentType="application/vnd.openxmlformats-officedocument.presentationml.slide+xml"/>
  <Override PartName="/ppt/slides/slide383.xml" ContentType="application/vnd.openxmlformats-officedocument.presentationml.slide+xml"/>
  <Override PartName="/ppt/slides/slide522.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314.xml" ContentType="application/vnd.openxmlformats-officedocument.presentationml.slide+xml"/>
  <Override PartName="/ppt/slides/slide361.xml" ContentType="application/vnd.openxmlformats-officedocument.presentationml.slide+xml"/>
  <Override PartName="/ppt/slides/slide448.xml" ContentType="application/vnd.openxmlformats-officedocument.presentationml.slide+xml"/>
  <Override PartName="/ppt/slides/slide459.xml" ContentType="application/vnd.openxmlformats-officedocument.presentationml.slide+xml"/>
  <Override PartName="/ppt/slides/slide495.xml" ContentType="application/vnd.openxmlformats-officedocument.presentationml.slide+xml"/>
  <Override PartName="/ppt/slides/slide511.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106.xml" ContentType="application/vnd.openxmlformats-officedocument.presentationml.slide+xml"/>
  <Override PartName="/ppt/slides/slide153.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350.xml" ContentType="application/vnd.openxmlformats-officedocument.presentationml.slide+xml"/>
  <Override PartName="/ppt/slides/slide437.xml" ContentType="application/vnd.openxmlformats-officedocument.presentationml.slide+xml"/>
  <Override PartName="/ppt/slides/slide484.xml" ContentType="application/vnd.openxmlformats-officedocument.presentationml.slide+xml"/>
  <Override PartName="/ppt/slides/slide500.xml" ContentType="application/vnd.openxmlformats-officedocument.presentationml.slide+xml"/>
  <Override PartName="/ppt/slides/slide58.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31.xml" ContentType="application/vnd.openxmlformats-officedocument.presentationml.slide+xml"/>
  <Override PartName="/ppt/slides/slide399.xml" ContentType="application/vnd.openxmlformats-officedocument.presentationml.slide+xml"/>
  <Override PartName="/ppt/slides/slide415.xml" ContentType="application/vnd.openxmlformats-officedocument.presentationml.slide+xml"/>
  <Override PartName="/ppt/slides/slide46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s/slide440.xml" ContentType="application/vnd.openxmlformats-officedocument.presentationml.slide+xml"/>
  <Override PartName="/ppt/slides/slide538.xml" ContentType="application/vnd.openxmlformats-officedocument.presentationml.slide+xml"/>
  <Override PartName="/ppt/slides/slide14.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377.xml" ContentType="application/vnd.openxmlformats-officedocument.presentationml.slide+xml"/>
  <Override PartName="/ppt/slides/slide516.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308.xml" ContentType="application/vnd.openxmlformats-officedocument.presentationml.slide+xml"/>
  <Override PartName="/ppt/slides/slide355.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541.xml" ContentType="application/vnd.openxmlformats-officedocument.presentationml.slide+xml"/>
  <Override PartName="/ppt/slides/slide99.xml" ContentType="application/vnd.openxmlformats-officedocument.presentationml.slide+xml"/>
  <Override PartName="/ppt/slides/slide333.xml" ContentType="application/vnd.openxmlformats-officedocument.presentationml.slide+xml"/>
  <Override PartName="/ppt/slides/slide380.xml" ContentType="application/vnd.openxmlformats-officedocument.presentationml.slide+xml"/>
  <Override PartName="/ppt/slides/slide478.xml" ContentType="application/vnd.openxmlformats-officedocument.presentationml.slide+xml"/>
  <Override PartName="/ppt/slides/slide77.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409.xml" ContentType="application/vnd.openxmlformats-officedocument.presentationml.slide+xml"/>
  <Override PartName="/ppt/slides/slide456.xml" ContentType="application/vnd.openxmlformats-officedocument.presentationml.slide+xml"/>
  <Override PartName="/ppt/slides/slide5.xml" ContentType="application/vnd.openxmlformats-officedocument.presentationml.slide+xml"/>
  <Override PartName="/ppt/slides/slide103.xml" ContentType="application/vnd.openxmlformats-officedocument.presentationml.slide+xml"/>
  <Override PartName="/ppt/slides/slide150.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1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434.xml" ContentType="application/vnd.openxmlformats-officedocument.presentationml.slide+xml"/>
  <Override PartName="/ppt/slides/slide481.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slides/slide226.xml" ContentType="application/vnd.openxmlformats-officedocument.presentationml.slide+xml"/>
  <Override PartName="/ppt/slides/slide273.xml" ContentType="application/vnd.openxmlformats-officedocument.presentationml.slide+xml"/>
  <Override PartName="/ppt/slides/slide412.xml" ContentType="application/vnd.openxmlformats-officedocument.presentationml.slide+xml"/>
  <Override PartName="/ppt/presentation.xml" ContentType="application/vnd.openxmlformats-officedocument.presentationml.presentation.main+xml"/>
  <Override PartName="/ppt/slides/slide204.xml" ContentType="application/vnd.openxmlformats-officedocument.presentationml.slide+xml"/>
  <Override PartName="/ppt/slides/slide251.xml" ContentType="application/vnd.openxmlformats-officedocument.presentationml.slide+xml"/>
  <Override PartName="/ppt/slides/slide349.xml" ContentType="application/vnd.openxmlformats-officedocument.presentationml.slide+xml"/>
  <Override PartName="/ppt/slides/slide396.xml" ContentType="application/vnd.openxmlformats-officedocument.presentationml.slide+xml"/>
  <Override PartName="/ppt/slides/slide535.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327.xml" ContentType="application/vnd.openxmlformats-officedocument.presentationml.slide+xml"/>
  <Override PartName="/ppt/slides/slide374.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513.xml" ContentType="application/vnd.openxmlformats-officedocument.presentationml.slide+xml"/>
  <Override PartName="/ppt/slideLayouts/slideLayout10.xml" ContentType="application/vnd.openxmlformats-officedocument.presentationml.slideLayout+xml"/>
  <Override PartName="/ppt/slides/slide305.xml" ContentType="application/vnd.openxmlformats-officedocument.presentationml.slide+xml"/>
  <Override PartName="/ppt/slides/slide352.xml" ContentType="application/vnd.openxmlformats-officedocument.presentationml.slide+xml"/>
  <Override PartName="/ppt/slides/slide497.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89.xml" ContentType="application/vnd.openxmlformats-officedocument.presentationml.slide+xml"/>
  <Override PartName="/ppt/slides/slide330.xml" ContentType="application/vnd.openxmlformats-officedocument.presentationml.slide+xml"/>
  <Override PartName="/ppt/slides/slide428.xml" ContentType="application/vnd.openxmlformats-officedocument.presentationml.slide+xml"/>
  <Override PartName="/ppt/slides/slide475.xml" ContentType="application/vnd.openxmlformats-officedocument.presentationml.slide+xml"/>
  <Override PartName="/ppt/slides/slide122.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406.xml" ContentType="application/vnd.openxmlformats-officedocument.presentationml.slide+xml"/>
  <Override PartName="/ppt/slides/slide453.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52.xml" ContentType="application/vnd.openxmlformats-officedocument.presentationml.slide+xml"/>
  <Override PartName="/ppt/slides/slide100.xml" ContentType="application/vnd.openxmlformats-officedocument.presentationml.slide+xml"/>
  <Override PartName="/ppt/slides/slide245.xml" ContentType="application/vnd.openxmlformats-officedocument.presentationml.slide+xml"/>
  <Override PartName="/ppt/slides/slide292.xml" ContentType="application/vnd.openxmlformats-officedocument.presentationml.slide+xml"/>
  <Override PartName="/ppt/slides/slide431.xml" ContentType="application/vnd.openxmlformats-officedocument.presentationml.slide+xml"/>
  <Override PartName="/ppt/slides/slide529.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68.xml" ContentType="application/vnd.openxmlformats-officedocument.presentationml.slide+xml"/>
  <Override PartName="/ppt/slides/slide507.xml" ContentType="application/vnd.openxmlformats-officedocument.presentationml.slide+xml"/>
  <Override PartName="/ppt/slides/slide30.xml" ContentType="application/vnd.openxmlformats-officedocument.presentationml.slide+xml"/>
  <Override PartName="/ppt/slides/slide346.xml" ContentType="application/vnd.openxmlformats-officedocument.presentationml.slide+xml"/>
  <Override PartName="/ppt/slides/slide393.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469.xml" ContentType="application/vnd.openxmlformats-officedocument.presentationml.slide+xml"/>
  <Override PartName="/ppt/slides/slide532.xml" ContentType="application/vnd.openxmlformats-officedocument.presentationml.slide+xml"/>
  <Override PartName="/ppt/slides/slide324.xml" ContentType="application/vnd.openxmlformats-officedocument.presentationml.slide+xml"/>
  <Override PartName="/ppt/slides/slide371.xml" ContentType="application/vnd.openxmlformats-officedocument.presentationml.slide+xml"/>
  <Override PartName="/ppt/slides/slide510.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302.xml" ContentType="application/vnd.openxmlformats-officedocument.presentationml.slide+xml"/>
  <Override PartName="/ppt/slides/slide447.xml" ContentType="application/vnd.openxmlformats-officedocument.presentationml.slide+xml"/>
  <Override PartName="/ppt/slides/slide494.xml" ContentType="application/vnd.openxmlformats-officedocument.presentationml.slide+xml"/>
  <Override PartName="/ppt/slides/slide141.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slides/slide425.xml" ContentType="application/vnd.openxmlformats-officedocument.presentationml.slide+xml"/>
  <Override PartName="/ppt/slides/slide472.xml" ContentType="application/vnd.openxmlformats-officedocument.presentationml.slide+xml"/>
  <Override PartName="/ppt/slides/slide46.xml" ContentType="application/vnd.openxmlformats-officedocument.presentationml.slide+xml"/>
  <Override PartName="/ppt/slides/slide93.xml" ContentType="application/vnd.openxmlformats-officedocument.presentationml.slide+xml"/>
  <Override PartName="/ppt/slides/slide217.xml" ContentType="application/vnd.openxmlformats-officedocument.presentationml.slide+xml"/>
  <Override PartName="/ppt/slides/slide264.xml" ContentType="application/vnd.openxmlformats-officedocument.presentationml.slide+xml"/>
  <Override PartName="/ppt/slides/slide24.xml" ContentType="application/vnd.openxmlformats-officedocument.presentationml.slide+xml"/>
  <Override PartName="/ppt/slides/slide71.xml" ContentType="application/vnd.openxmlformats-officedocument.presentationml.slide+xml"/>
  <Override PartName="/ppt/slides/slide403.xml" ContentType="application/vnd.openxmlformats-officedocument.presentationml.slide+xml"/>
  <Override PartName="/ppt/slides/slide450.xml" ContentType="application/vnd.openxmlformats-officedocument.presentationml.slide+xml"/>
  <Override PartName="/ppt/slides/slide242.xml" ContentType="application/vnd.openxmlformats-officedocument.presentationml.slide+xml"/>
  <Override PartName="/ppt/slides/slide387.xml" ContentType="application/vnd.openxmlformats-officedocument.presentationml.slide+xml"/>
  <Override PartName="/ppt/slides/slide526.xml" ContentType="application/vnd.openxmlformats-officedocument.presentationml.slide+xml"/>
  <Override PartName="/ppt/slideLayouts/slideLayout1.xml" ContentType="application/vnd.openxmlformats-officedocument.presentationml.slideLayout+xml"/>
  <Override PartName="/ppt/slides/slide179.xml" ContentType="application/vnd.openxmlformats-officedocument.presentationml.slide+xml"/>
  <Override PartName="/ppt/slides/slide318.xml" ContentType="application/vnd.openxmlformats-officedocument.presentationml.slide+xml"/>
  <Override PartName="/ppt/slides/slide365.xml" ContentType="application/vnd.openxmlformats-officedocument.presentationml.slide+xml"/>
  <Override PartName="/ppt/slides/slide157.xml" ContentType="application/vnd.openxmlformats-officedocument.presentationml.slide+xml"/>
  <Override PartName="/ppt/slides/slide220.xml" ContentType="application/vnd.openxmlformats-officedocument.presentationml.slide+xml"/>
  <Override PartName="/ppt/slides/slide488.xml" ContentType="application/vnd.openxmlformats-officedocument.presentationml.slide+xml"/>
  <Override PartName="/ppt/slides/slide504.xml" ContentType="application/vnd.openxmlformats-officedocument.presentationml.slide+xml"/>
  <Override PartName="/ppt/slides/slide343.xml" ContentType="application/vnd.openxmlformats-officedocument.presentationml.slide+xml"/>
  <Override PartName="/ppt/slides/slide390.xml" ContentType="application/vnd.openxmlformats-officedocument.presentationml.slide+xml"/>
  <Override PartName="/ppt/slides/slide87.xml" ContentType="application/vnd.openxmlformats-officedocument.presentationml.slide+xml"/>
  <Override PartName="/ppt/slides/slide135.xml" ContentType="application/vnd.openxmlformats-officedocument.presentationml.slide+xml"/>
  <Override PartName="/ppt/slides/slide182.xml" ContentType="application/vnd.openxmlformats-officedocument.presentationml.slide+xml"/>
  <Override PartName="/ppt/slides/slide321.xml" ContentType="application/vnd.openxmlformats-officedocument.presentationml.slide+xml"/>
  <Override PartName="/ppt/slides/slide419.xml" ContentType="application/vnd.openxmlformats-officedocument.presentationml.slide+xml"/>
  <Override PartName="/ppt/slides/slide46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 id="548" r:id="rId294"/>
    <p:sldId id="549" r:id="rId295"/>
    <p:sldId id="550" r:id="rId296"/>
    <p:sldId id="551" r:id="rId297"/>
    <p:sldId id="552" r:id="rId298"/>
    <p:sldId id="553" r:id="rId299"/>
    <p:sldId id="554" r:id="rId300"/>
    <p:sldId id="555" r:id="rId301"/>
    <p:sldId id="556" r:id="rId302"/>
    <p:sldId id="557" r:id="rId303"/>
    <p:sldId id="558" r:id="rId304"/>
    <p:sldId id="559" r:id="rId305"/>
    <p:sldId id="560" r:id="rId306"/>
    <p:sldId id="561" r:id="rId307"/>
    <p:sldId id="562" r:id="rId308"/>
    <p:sldId id="563" r:id="rId309"/>
    <p:sldId id="564" r:id="rId310"/>
    <p:sldId id="565" r:id="rId311"/>
    <p:sldId id="566" r:id="rId312"/>
    <p:sldId id="567" r:id="rId313"/>
    <p:sldId id="568" r:id="rId314"/>
    <p:sldId id="569" r:id="rId315"/>
    <p:sldId id="570" r:id="rId316"/>
    <p:sldId id="571" r:id="rId317"/>
    <p:sldId id="572" r:id="rId318"/>
    <p:sldId id="573" r:id="rId319"/>
    <p:sldId id="574" r:id="rId320"/>
    <p:sldId id="575" r:id="rId321"/>
    <p:sldId id="576" r:id="rId322"/>
    <p:sldId id="577" r:id="rId323"/>
    <p:sldId id="578" r:id="rId324"/>
    <p:sldId id="579" r:id="rId325"/>
    <p:sldId id="580" r:id="rId326"/>
    <p:sldId id="581" r:id="rId327"/>
    <p:sldId id="582" r:id="rId328"/>
    <p:sldId id="583" r:id="rId329"/>
    <p:sldId id="584" r:id="rId330"/>
    <p:sldId id="585" r:id="rId331"/>
    <p:sldId id="586" r:id="rId332"/>
    <p:sldId id="587" r:id="rId333"/>
    <p:sldId id="588" r:id="rId334"/>
    <p:sldId id="589" r:id="rId335"/>
    <p:sldId id="590" r:id="rId336"/>
    <p:sldId id="591" r:id="rId337"/>
    <p:sldId id="592" r:id="rId338"/>
    <p:sldId id="593" r:id="rId339"/>
    <p:sldId id="594" r:id="rId340"/>
    <p:sldId id="595" r:id="rId341"/>
    <p:sldId id="596" r:id="rId342"/>
    <p:sldId id="597" r:id="rId343"/>
    <p:sldId id="598" r:id="rId344"/>
    <p:sldId id="599" r:id="rId345"/>
    <p:sldId id="600" r:id="rId346"/>
    <p:sldId id="601" r:id="rId347"/>
    <p:sldId id="602" r:id="rId348"/>
    <p:sldId id="603" r:id="rId349"/>
    <p:sldId id="604" r:id="rId350"/>
    <p:sldId id="605" r:id="rId351"/>
    <p:sldId id="606" r:id="rId352"/>
    <p:sldId id="607" r:id="rId353"/>
    <p:sldId id="608" r:id="rId354"/>
    <p:sldId id="609" r:id="rId355"/>
    <p:sldId id="610" r:id="rId356"/>
    <p:sldId id="611" r:id="rId357"/>
    <p:sldId id="612" r:id="rId358"/>
    <p:sldId id="613" r:id="rId359"/>
    <p:sldId id="614" r:id="rId360"/>
    <p:sldId id="615" r:id="rId361"/>
    <p:sldId id="616" r:id="rId362"/>
    <p:sldId id="617" r:id="rId363"/>
    <p:sldId id="618" r:id="rId364"/>
    <p:sldId id="619" r:id="rId365"/>
    <p:sldId id="620" r:id="rId366"/>
    <p:sldId id="621" r:id="rId367"/>
    <p:sldId id="622" r:id="rId368"/>
    <p:sldId id="623" r:id="rId369"/>
    <p:sldId id="624" r:id="rId370"/>
    <p:sldId id="625" r:id="rId371"/>
    <p:sldId id="626" r:id="rId372"/>
    <p:sldId id="627" r:id="rId373"/>
    <p:sldId id="628" r:id="rId374"/>
    <p:sldId id="629" r:id="rId375"/>
    <p:sldId id="630" r:id="rId376"/>
    <p:sldId id="631" r:id="rId377"/>
    <p:sldId id="632" r:id="rId378"/>
    <p:sldId id="633" r:id="rId379"/>
    <p:sldId id="634" r:id="rId380"/>
    <p:sldId id="635" r:id="rId381"/>
    <p:sldId id="636" r:id="rId382"/>
    <p:sldId id="637" r:id="rId383"/>
    <p:sldId id="638" r:id="rId384"/>
    <p:sldId id="639" r:id="rId385"/>
    <p:sldId id="640" r:id="rId386"/>
    <p:sldId id="641" r:id="rId387"/>
    <p:sldId id="642" r:id="rId388"/>
    <p:sldId id="643" r:id="rId389"/>
    <p:sldId id="644" r:id="rId390"/>
    <p:sldId id="645" r:id="rId391"/>
    <p:sldId id="646" r:id="rId392"/>
    <p:sldId id="647" r:id="rId393"/>
    <p:sldId id="648" r:id="rId394"/>
    <p:sldId id="649" r:id="rId395"/>
    <p:sldId id="650" r:id="rId396"/>
    <p:sldId id="651" r:id="rId397"/>
    <p:sldId id="652" r:id="rId398"/>
    <p:sldId id="653" r:id="rId399"/>
    <p:sldId id="654" r:id="rId400"/>
    <p:sldId id="655" r:id="rId401"/>
    <p:sldId id="656" r:id="rId402"/>
    <p:sldId id="657" r:id="rId403"/>
    <p:sldId id="658" r:id="rId404"/>
    <p:sldId id="659" r:id="rId405"/>
    <p:sldId id="660" r:id="rId406"/>
    <p:sldId id="661" r:id="rId407"/>
    <p:sldId id="662" r:id="rId408"/>
    <p:sldId id="663" r:id="rId409"/>
    <p:sldId id="664" r:id="rId410"/>
    <p:sldId id="665" r:id="rId411"/>
    <p:sldId id="666" r:id="rId412"/>
    <p:sldId id="667" r:id="rId413"/>
    <p:sldId id="668" r:id="rId414"/>
    <p:sldId id="669" r:id="rId415"/>
    <p:sldId id="670" r:id="rId416"/>
    <p:sldId id="671" r:id="rId417"/>
    <p:sldId id="672" r:id="rId418"/>
    <p:sldId id="673" r:id="rId419"/>
    <p:sldId id="674" r:id="rId420"/>
    <p:sldId id="675" r:id="rId421"/>
    <p:sldId id="676" r:id="rId422"/>
    <p:sldId id="677" r:id="rId423"/>
    <p:sldId id="678" r:id="rId424"/>
    <p:sldId id="679" r:id="rId425"/>
    <p:sldId id="680" r:id="rId426"/>
    <p:sldId id="681" r:id="rId427"/>
    <p:sldId id="682" r:id="rId428"/>
    <p:sldId id="683" r:id="rId429"/>
    <p:sldId id="684" r:id="rId430"/>
    <p:sldId id="685" r:id="rId431"/>
    <p:sldId id="686" r:id="rId432"/>
    <p:sldId id="687" r:id="rId433"/>
    <p:sldId id="688" r:id="rId434"/>
    <p:sldId id="689" r:id="rId435"/>
    <p:sldId id="690" r:id="rId436"/>
    <p:sldId id="691" r:id="rId437"/>
    <p:sldId id="692" r:id="rId438"/>
    <p:sldId id="693" r:id="rId439"/>
    <p:sldId id="694" r:id="rId440"/>
    <p:sldId id="695" r:id="rId441"/>
    <p:sldId id="696" r:id="rId442"/>
    <p:sldId id="697" r:id="rId443"/>
    <p:sldId id="698" r:id="rId444"/>
    <p:sldId id="699" r:id="rId445"/>
    <p:sldId id="700" r:id="rId446"/>
    <p:sldId id="701" r:id="rId447"/>
    <p:sldId id="702" r:id="rId448"/>
    <p:sldId id="703" r:id="rId449"/>
    <p:sldId id="704" r:id="rId450"/>
    <p:sldId id="705" r:id="rId451"/>
    <p:sldId id="706" r:id="rId452"/>
    <p:sldId id="707" r:id="rId453"/>
    <p:sldId id="708" r:id="rId454"/>
    <p:sldId id="709" r:id="rId455"/>
    <p:sldId id="710" r:id="rId456"/>
    <p:sldId id="711" r:id="rId457"/>
    <p:sldId id="712" r:id="rId458"/>
    <p:sldId id="713" r:id="rId459"/>
    <p:sldId id="714" r:id="rId460"/>
    <p:sldId id="715" r:id="rId461"/>
    <p:sldId id="716" r:id="rId462"/>
    <p:sldId id="717" r:id="rId463"/>
    <p:sldId id="718" r:id="rId464"/>
    <p:sldId id="719" r:id="rId465"/>
    <p:sldId id="720" r:id="rId466"/>
    <p:sldId id="721" r:id="rId467"/>
    <p:sldId id="722" r:id="rId468"/>
    <p:sldId id="723" r:id="rId469"/>
    <p:sldId id="724" r:id="rId470"/>
    <p:sldId id="725" r:id="rId471"/>
    <p:sldId id="726" r:id="rId472"/>
    <p:sldId id="727" r:id="rId473"/>
    <p:sldId id="728" r:id="rId474"/>
    <p:sldId id="729" r:id="rId475"/>
    <p:sldId id="730" r:id="rId476"/>
    <p:sldId id="731" r:id="rId477"/>
    <p:sldId id="732" r:id="rId478"/>
    <p:sldId id="733" r:id="rId479"/>
    <p:sldId id="734" r:id="rId480"/>
    <p:sldId id="735" r:id="rId481"/>
    <p:sldId id="736" r:id="rId482"/>
    <p:sldId id="737" r:id="rId483"/>
    <p:sldId id="738" r:id="rId484"/>
    <p:sldId id="739" r:id="rId485"/>
    <p:sldId id="740" r:id="rId486"/>
    <p:sldId id="741" r:id="rId487"/>
    <p:sldId id="742" r:id="rId488"/>
    <p:sldId id="743" r:id="rId489"/>
    <p:sldId id="744" r:id="rId490"/>
    <p:sldId id="745" r:id="rId491"/>
    <p:sldId id="746" r:id="rId492"/>
    <p:sldId id="747" r:id="rId493"/>
    <p:sldId id="748" r:id="rId494"/>
    <p:sldId id="749" r:id="rId495"/>
    <p:sldId id="750" r:id="rId496"/>
    <p:sldId id="751" r:id="rId497"/>
    <p:sldId id="752" r:id="rId498"/>
    <p:sldId id="753" r:id="rId499"/>
    <p:sldId id="754" r:id="rId500"/>
    <p:sldId id="755" r:id="rId501"/>
    <p:sldId id="756" r:id="rId502"/>
    <p:sldId id="757" r:id="rId503"/>
    <p:sldId id="758" r:id="rId504"/>
    <p:sldId id="759" r:id="rId505"/>
    <p:sldId id="760" r:id="rId506"/>
    <p:sldId id="761" r:id="rId507"/>
    <p:sldId id="762" r:id="rId508"/>
    <p:sldId id="763" r:id="rId509"/>
    <p:sldId id="764" r:id="rId510"/>
    <p:sldId id="765" r:id="rId511"/>
    <p:sldId id="766" r:id="rId512"/>
    <p:sldId id="767" r:id="rId513"/>
    <p:sldId id="768" r:id="rId514"/>
    <p:sldId id="769" r:id="rId515"/>
    <p:sldId id="770" r:id="rId516"/>
    <p:sldId id="771" r:id="rId517"/>
    <p:sldId id="772" r:id="rId518"/>
    <p:sldId id="773" r:id="rId519"/>
    <p:sldId id="774" r:id="rId520"/>
    <p:sldId id="775" r:id="rId521"/>
    <p:sldId id="776" r:id="rId522"/>
    <p:sldId id="777" r:id="rId523"/>
    <p:sldId id="778" r:id="rId524"/>
    <p:sldId id="779" r:id="rId525"/>
    <p:sldId id="780" r:id="rId526"/>
    <p:sldId id="781" r:id="rId527"/>
    <p:sldId id="782" r:id="rId528"/>
    <p:sldId id="783" r:id="rId529"/>
    <p:sldId id="784" r:id="rId530"/>
    <p:sldId id="785" r:id="rId531"/>
    <p:sldId id="786" r:id="rId532"/>
    <p:sldId id="787" r:id="rId533"/>
    <p:sldId id="788" r:id="rId534"/>
    <p:sldId id="789" r:id="rId535"/>
    <p:sldId id="790" r:id="rId536"/>
    <p:sldId id="791" r:id="rId537"/>
    <p:sldId id="792" r:id="rId538"/>
    <p:sldId id="793" r:id="rId539"/>
    <p:sldId id="794" r:id="rId540"/>
    <p:sldId id="795" r:id="rId541"/>
    <p:sldId id="796" r:id="rId542"/>
    <p:sldId id="797" r:id="rId543"/>
    <p:sldId id="798" r:id="rId544"/>
    <p:sldId id="799" r:id="rId545"/>
    <p:sldId id="800" r:id="rId546"/>
    <p:sldId id="801" r:id="rId5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531" Type="http://schemas.openxmlformats.org/officeDocument/2006/relationships/slide" Target="slides/slide530.xml"/><Relationship Id="rId170" Type="http://schemas.openxmlformats.org/officeDocument/2006/relationships/slide" Target="slides/slide169.xml"/><Relationship Id="rId226" Type="http://schemas.openxmlformats.org/officeDocument/2006/relationships/slide" Target="slides/slide225.xml"/><Relationship Id="rId433" Type="http://schemas.openxmlformats.org/officeDocument/2006/relationships/slide" Target="slides/slide432.xml"/><Relationship Id="rId268" Type="http://schemas.openxmlformats.org/officeDocument/2006/relationships/slide" Target="slides/slide267.xml"/><Relationship Id="rId475" Type="http://schemas.openxmlformats.org/officeDocument/2006/relationships/slide" Target="slides/slide474.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00" Type="http://schemas.openxmlformats.org/officeDocument/2006/relationships/slide" Target="slides/slide499.xml"/><Relationship Id="rId542" Type="http://schemas.openxmlformats.org/officeDocument/2006/relationships/slide" Target="slides/slide541.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44" Type="http://schemas.openxmlformats.org/officeDocument/2006/relationships/slide" Target="slides/slide443.xml"/><Relationship Id="rId486" Type="http://schemas.openxmlformats.org/officeDocument/2006/relationships/slide" Target="slides/slide485.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511" Type="http://schemas.openxmlformats.org/officeDocument/2006/relationships/slide" Target="slides/slide510.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455" Type="http://schemas.openxmlformats.org/officeDocument/2006/relationships/slide" Target="slides/slide454.xml"/><Relationship Id="rId497" Type="http://schemas.openxmlformats.org/officeDocument/2006/relationships/slide" Target="slides/slide496.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22" Type="http://schemas.openxmlformats.org/officeDocument/2006/relationships/slide" Target="slides/slide521.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slide" Target="slides/slide423.xml"/><Relationship Id="rId466" Type="http://schemas.openxmlformats.org/officeDocument/2006/relationships/slide" Target="slides/slide465.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533" Type="http://schemas.openxmlformats.org/officeDocument/2006/relationships/slide" Target="slides/slide532.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435" Type="http://schemas.openxmlformats.org/officeDocument/2006/relationships/slide" Target="slides/slide434.xml"/><Relationship Id="rId477" Type="http://schemas.openxmlformats.org/officeDocument/2006/relationships/slide" Target="slides/slide476.xml"/><Relationship Id="rId281" Type="http://schemas.openxmlformats.org/officeDocument/2006/relationships/slide" Target="slides/slide280.xml"/><Relationship Id="rId337" Type="http://schemas.openxmlformats.org/officeDocument/2006/relationships/slide" Target="slides/slide336.xml"/><Relationship Id="rId502" Type="http://schemas.openxmlformats.org/officeDocument/2006/relationships/slide" Target="slides/slide501.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544" Type="http://schemas.openxmlformats.org/officeDocument/2006/relationships/slide" Target="slides/slide543.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446" Type="http://schemas.openxmlformats.org/officeDocument/2006/relationships/slide" Target="slides/slide445.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88" Type="http://schemas.openxmlformats.org/officeDocument/2006/relationships/slide" Target="slides/slide487.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513" Type="http://schemas.openxmlformats.org/officeDocument/2006/relationships/slide" Target="slides/slide512.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415" Type="http://schemas.openxmlformats.org/officeDocument/2006/relationships/slide" Target="slides/slide414.xml"/><Relationship Id="rId457" Type="http://schemas.openxmlformats.org/officeDocument/2006/relationships/slide" Target="slides/slide456.xml"/><Relationship Id="rId261" Type="http://schemas.openxmlformats.org/officeDocument/2006/relationships/slide" Target="slides/slide260.xml"/><Relationship Id="rId499" Type="http://schemas.openxmlformats.org/officeDocument/2006/relationships/slide" Target="slides/slide498.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524" Type="http://schemas.openxmlformats.org/officeDocument/2006/relationships/slide" Target="slides/slide523.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426" Type="http://schemas.openxmlformats.org/officeDocument/2006/relationships/slide" Target="slides/slide425.xml"/><Relationship Id="rId230" Type="http://schemas.openxmlformats.org/officeDocument/2006/relationships/slide" Target="slides/slide229.xml"/><Relationship Id="rId468" Type="http://schemas.openxmlformats.org/officeDocument/2006/relationships/slide" Target="slides/slide467.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535" Type="http://schemas.openxmlformats.org/officeDocument/2006/relationships/slide" Target="slides/slide534.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20" Type="http://schemas.openxmlformats.org/officeDocument/2006/relationships/slide" Target="slides/slide219.xml"/><Relationship Id="rId241" Type="http://schemas.openxmlformats.org/officeDocument/2006/relationships/slide" Target="slides/slide240.xml"/><Relationship Id="rId437" Type="http://schemas.openxmlformats.org/officeDocument/2006/relationships/slide" Target="slides/slide436.xml"/><Relationship Id="rId458" Type="http://schemas.openxmlformats.org/officeDocument/2006/relationships/slide" Target="slides/slide457.xml"/><Relationship Id="rId479" Type="http://schemas.openxmlformats.org/officeDocument/2006/relationships/slide" Target="slides/slide4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490" Type="http://schemas.openxmlformats.org/officeDocument/2006/relationships/slide" Target="slides/slide489.xml"/><Relationship Id="rId504" Type="http://schemas.openxmlformats.org/officeDocument/2006/relationships/slide" Target="slides/slide503.xml"/><Relationship Id="rId525" Type="http://schemas.openxmlformats.org/officeDocument/2006/relationships/slide" Target="slides/slide524.xml"/><Relationship Id="rId546" Type="http://schemas.openxmlformats.org/officeDocument/2006/relationships/slide" Target="slides/slide545.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371" Type="http://schemas.openxmlformats.org/officeDocument/2006/relationships/slide" Target="slides/slide370.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427" Type="http://schemas.openxmlformats.org/officeDocument/2006/relationships/slide" Target="slides/slide426.xml"/><Relationship Id="rId448" Type="http://schemas.openxmlformats.org/officeDocument/2006/relationships/slide" Target="slides/slide447.xml"/><Relationship Id="rId469" Type="http://schemas.openxmlformats.org/officeDocument/2006/relationships/slide" Target="slides/slide468.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80" Type="http://schemas.openxmlformats.org/officeDocument/2006/relationships/slide" Target="slides/slide479.xml"/><Relationship Id="rId515" Type="http://schemas.openxmlformats.org/officeDocument/2006/relationships/slide" Target="slides/slide514.xml"/><Relationship Id="rId536" Type="http://schemas.openxmlformats.org/officeDocument/2006/relationships/slide" Target="slides/slide53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382" Type="http://schemas.openxmlformats.org/officeDocument/2006/relationships/slide" Target="slides/slide381.xml"/><Relationship Id="rId417" Type="http://schemas.openxmlformats.org/officeDocument/2006/relationships/slide" Target="slides/slide416.xml"/><Relationship Id="rId438" Type="http://schemas.openxmlformats.org/officeDocument/2006/relationships/slide" Target="slides/slide437.xml"/><Relationship Id="rId459" Type="http://schemas.openxmlformats.org/officeDocument/2006/relationships/slide" Target="slides/slide458.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470" Type="http://schemas.openxmlformats.org/officeDocument/2006/relationships/slide" Target="slides/slide469.xml"/><Relationship Id="rId491" Type="http://schemas.openxmlformats.org/officeDocument/2006/relationships/slide" Target="slides/slide490.xml"/><Relationship Id="rId505" Type="http://schemas.openxmlformats.org/officeDocument/2006/relationships/slide" Target="slides/slide504.xml"/><Relationship Id="rId526" Type="http://schemas.openxmlformats.org/officeDocument/2006/relationships/slide" Target="slides/slide52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547" Type="http://schemas.openxmlformats.org/officeDocument/2006/relationships/slide" Target="slides/slide546.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393" Type="http://schemas.openxmlformats.org/officeDocument/2006/relationships/slide" Target="slides/slide392.xml"/><Relationship Id="rId407" Type="http://schemas.openxmlformats.org/officeDocument/2006/relationships/slide" Target="slides/slide406.xml"/><Relationship Id="rId428" Type="http://schemas.openxmlformats.org/officeDocument/2006/relationships/slide" Target="slides/slide427.xml"/><Relationship Id="rId449" Type="http://schemas.openxmlformats.org/officeDocument/2006/relationships/slide" Target="slides/slide448.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460" Type="http://schemas.openxmlformats.org/officeDocument/2006/relationships/slide" Target="slides/slide459.xml"/><Relationship Id="rId481" Type="http://schemas.openxmlformats.org/officeDocument/2006/relationships/slide" Target="slides/slide480.xml"/><Relationship Id="rId516" Type="http://schemas.openxmlformats.org/officeDocument/2006/relationships/slide" Target="slides/slide51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537" Type="http://schemas.openxmlformats.org/officeDocument/2006/relationships/slide" Target="slides/slide536.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418" Type="http://schemas.openxmlformats.org/officeDocument/2006/relationships/slide" Target="slides/slide417.xml"/><Relationship Id="rId439" Type="http://schemas.openxmlformats.org/officeDocument/2006/relationships/slide" Target="slides/slide438.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450" Type="http://schemas.openxmlformats.org/officeDocument/2006/relationships/slide" Target="slides/slide449.xml"/><Relationship Id="rId471" Type="http://schemas.openxmlformats.org/officeDocument/2006/relationships/slide" Target="slides/slide470.xml"/><Relationship Id="rId506" Type="http://schemas.openxmlformats.org/officeDocument/2006/relationships/slide" Target="slides/slide50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492" Type="http://schemas.openxmlformats.org/officeDocument/2006/relationships/slide" Target="slides/slide491.xml"/><Relationship Id="rId527" Type="http://schemas.openxmlformats.org/officeDocument/2006/relationships/slide" Target="slides/slide526.xml"/><Relationship Id="rId548" Type="http://schemas.openxmlformats.org/officeDocument/2006/relationships/notesMaster" Target="notesMasters/notesMaster1.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slide" Target="slides/slide407.xml"/><Relationship Id="rId429" Type="http://schemas.openxmlformats.org/officeDocument/2006/relationships/slide" Target="slides/slide428.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440" Type="http://schemas.openxmlformats.org/officeDocument/2006/relationships/slide" Target="slides/slide439.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461" Type="http://schemas.openxmlformats.org/officeDocument/2006/relationships/slide" Target="slides/slide460.xml"/><Relationship Id="rId482" Type="http://schemas.openxmlformats.org/officeDocument/2006/relationships/slide" Target="slides/slide481.xml"/><Relationship Id="rId517" Type="http://schemas.openxmlformats.org/officeDocument/2006/relationships/slide" Target="slides/slide516.xml"/><Relationship Id="rId538" Type="http://schemas.openxmlformats.org/officeDocument/2006/relationships/slide" Target="slides/slide537.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419" Type="http://schemas.openxmlformats.org/officeDocument/2006/relationships/slide" Target="slides/slide418.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430" Type="http://schemas.openxmlformats.org/officeDocument/2006/relationships/slide" Target="slides/slide429.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451" Type="http://schemas.openxmlformats.org/officeDocument/2006/relationships/slide" Target="slides/slide450.xml"/><Relationship Id="rId472" Type="http://schemas.openxmlformats.org/officeDocument/2006/relationships/slide" Target="slides/slide471.xml"/><Relationship Id="rId493" Type="http://schemas.openxmlformats.org/officeDocument/2006/relationships/slide" Target="slides/slide492.xml"/><Relationship Id="rId507" Type="http://schemas.openxmlformats.org/officeDocument/2006/relationships/slide" Target="slides/slide506.xml"/><Relationship Id="rId528" Type="http://schemas.openxmlformats.org/officeDocument/2006/relationships/slide" Target="slides/slide527.xml"/><Relationship Id="rId549" Type="http://schemas.openxmlformats.org/officeDocument/2006/relationships/presProps" Target="presProp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slide" Target="slides/slide408.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41" Type="http://schemas.openxmlformats.org/officeDocument/2006/relationships/slide" Target="slides/slide440.xml"/><Relationship Id="rId462" Type="http://schemas.openxmlformats.org/officeDocument/2006/relationships/slide" Target="slides/slide461.xml"/><Relationship Id="rId483" Type="http://schemas.openxmlformats.org/officeDocument/2006/relationships/slide" Target="slides/slide482.xml"/><Relationship Id="rId518" Type="http://schemas.openxmlformats.org/officeDocument/2006/relationships/slide" Target="slides/slide517.xml"/><Relationship Id="rId539" Type="http://schemas.openxmlformats.org/officeDocument/2006/relationships/slide" Target="slides/slide53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55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431" Type="http://schemas.openxmlformats.org/officeDocument/2006/relationships/slide" Target="slides/slide430.xml"/><Relationship Id="rId452" Type="http://schemas.openxmlformats.org/officeDocument/2006/relationships/slide" Target="slides/slide451.xml"/><Relationship Id="rId473" Type="http://schemas.openxmlformats.org/officeDocument/2006/relationships/slide" Target="slides/slide472.xml"/><Relationship Id="rId494" Type="http://schemas.openxmlformats.org/officeDocument/2006/relationships/slide" Target="slides/slide493.xml"/><Relationship Id="rId508" Type="http://schemas.openxmlformats.org/officeDocument/2006/relationships/slide" Target="slides/slide507.xml"/><Relationship Id="rId529" Type="http://schemas.openxmlformats.org/officeDocument/2006/relationships/slide" Target="slides/slide528.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40" Type="http://schemas.openxmlformats.org/officeDocument/2006/relationships/slide" Target="slides/slide539.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slide" Target="slides/slide420.xml"/><Relationship Id="rId442" Type="http://schemas.openxmlformats.org/officeDocument/2006/relationships/slide" Target="slides/slide441.xml"/><Relationship Id="rId463" Type="http://schemas.openxmlformats.org/officeDocument/2006/relationships/slide" Target="slides/slide462.xml"/><Relationship Id="rId484" Type="http://schemas.openxmlformats.org/officeDocument/2006/relationships/slide" Target="slides/slide483.xml"/><Relationship Id="rId519" Type="http://schemas.openxmlformats.org/officeDocument/2006/relationships/slide" Target="slides/slide518.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530" Type="http://schemas.openxmlformats.org/officeDocument/2006/relationships/slide" Target="slides/slide529.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551" Type="http://schemas.openxmlformats.org/officeDocument/2006/relationships/theme" Target="theme/theme1.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432" Type="http://schemas.openxmlformats.org/officeDocument/2006/relationships/slide" Target="slides/slide431.xml"/><Relationship Id="rId453" Type="http://schemas.openxmlformats.org/officeDocument/2006/relationships/slide" Target="slides/slide452.xml"/><Relationship Id="rId474" Type="http://schemas.openxmlformats.org/officeDocument/2006/relationships/slide" Target="slides/slide473.xml"/><Relationship Id="rId509" Type="http://schemas.openxmlformats.org/officeDocument/2006/relationships/slide" Target="slides/slide508.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495" Type="http://schemas.openxmlformats.org/officeDocument/2006/relationships/slide" Target="slides/slide494.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520" Type="http://schemas.openxmlformats.org/officeDocument/2006/relationships/slide" Target="slides/slide519.xml"/><Relationship Id="rId541" Type="http://schemas.openxmlformats.org/officeDocument/2006/relationships/slide" Target="slides/slide540.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slide" Target="slides/slide421.xml"/><Relationship Id="rId443" Type="http://schemas.openxmlformats.org/officeDocument/2006/relationships/slide" Target="slides/slide442.xml"/><Relationship Id="rId464" Type="http://schemas.openxmlformats.org/officeDocument/2006/relationships/slide" Target="slides/slide463.xml"/><Relationship Id="rId303" Type="http://schemas.openxmlformats.org/officeDocument/2006/relationships/slide" Target="slides/slide302.xml"/><Relationship Id="rId485" Type="http://schemas.openxmlformats.org/officeDocument/2006/relationships/slide" Target="slides/slide484.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510" Type="http://schemas.openxmlformats.org/officeDocument/2006/relationships/slide" Target="slides/slide509.xml"/><Relationship Id="rId552" Type="http://schemas.openxmlformats.org/officeDocument/2006/relationships/tableStyles" Target="tableStyles.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454" Type="http://schemas.openxmlformats.org/officeDocument/2006/relationships/slide" Target="slides/slide453.xml"/><Relationship Id="rId496" Type="http://schemas.openxmlformats.org/officeDocument/2006/relationships/slide" Target="slides/slide495.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521" Type="http://schemas.openxmlformats.org/officeDocument/2006/relationships/slide" Target="slides/slide520.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465" Type="http://schemas.openxmlformats.org/officeDocument/2006/relationships/slide" Target="slides/slide464.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532" Type="http://schemas.openxmlformats.org/officeDocument/2006/relationships/slide" Target="slides/slide531.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434" Type="http://schemas.openxmlformats.org/officeDocument/2006/relationships/slide" Target="slides/slide433.xml"/><Relationship Id="rId476" Type="http://schemas.openxmlformats.org/officeDocument/2006/relationships/slide" Target="slides/slide475.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501" Type="http://schemas.openxmlformats.org/officeDocument/2006/relationships/slide" Target="slides/slide500.xml"/><Relationship Id="rId543" Type="http://schemas.openxmlformats.org/officeDocument/2006/relationships/slide" Target="slides/slide542.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445" Type="http://schemas.openxmlformats.org/officeDocument/2006/relationships/slide" Target="slides/slide444.xml"/><Relationship Id="rId487" Type="http://schemas.openxmlformats.org/officeDocument/2006/relationships/slide" Target="slides/slide486.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512" Type="http://schemas.openxmlformats.org/officeDocument/2006/relationships/slide" Target="slides/slide511.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456" Type="http://schemas.openxmlformats.org/officeDocument/2006/relationships/slide" Target="slides/slide455.xml"/><Relationship Id="rId498" Type="http://schemas.openxmlformats.org/officeDocument/2006/relationships/slide" Target="slides/slide497.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23" Type="http://schemas.openxmlformats.org/officeDocument/2006/relationships/slide" Target="slides/slide522.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425" Type="http://schemas.openxmlformats.org/officeDocument/2006/relationships/slide" Target="slides/slide424.xml"/><Relationship Id="rId467" Type="http://schemas.openxmlformats.org/officeDocument/2006/relationships/slide" Target="slides/slide466.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534" Type="http://schemas.openxmlformats.org/officeDocument/2006/relationships/slide" Target="slides/slide533.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436" Type="http://schemas.openxmlformats.org/officeDocument/2006/relationships/slide" Target="slides/slide435.xml"/><Relationship Id="rId240" Type="http://schemas.openxmlformats.org/officeDocument/2006/relationships/slide" Target="slides/slide239.xml"/><Relationship Id="rId478" Type="http://schemas.openxmlformats.org/officeDocument/2006/relationships/slide" Target="slides/slide477.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503" Type="http://schemas.openxmlformats.org/officeDocument/2006/relationships/slide" Target="slides/slide502.xml"/><Relationship Id="rId545" Type="http://schemas.openxmlformats.org/officeDocument/2006/relationships/slide" Target="slides/slide544.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447" Type="http://schemas.openxmlformats.org/officeDocument/2006/relationships/slide" Target="slides/slide446.xml"/><Relationship Id="rId251" Type="http://schemas.openxmlformats.org/officeDocument/2006/relationships/slide" Target="slides/slide250.xml"/><Relationship Id="rId489" Type="http://schemas.openxmlformats.org/officeDocument/2006/relationships/slide" Target="slides/slide488.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514" Type="http://schemas.openxmlformats.org/officeDocument/2006/relationships/slide" Target="slides/slide513.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416" Type="http://schemas.openxmlformats.org/officeDocument/2006/relationships/slide" Target="slides/slide4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BB57E4-5B9B-44EE-A997-8ED659989137}" type="datetimeFigureOut">
              <a:rPr lang="tr-TR" smtClean="0"/>
              <a:pPr/>
              <a:t>16.12.2017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80E954-3E53-4E54-AB20-945B6EEA13B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F80E954-3E53-4E54-AB20-945B6EEA13B2}" type="slidenum">
              <a:rPr lang="tr-TR" smtClean="0"/>
              <a:pPr/>
              <a:t>274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8B362742-C4E6-4152-8A86-50682E9E7D91}" type="datetimeFigureOut">
              <a:rPr lang="tr-TR" smtClean="0"/>
              <a:pPr/>
              <a:t>16.12.2017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22EA667-D5F2-407D-9D12-465C6CE736F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362742-C4E6-4152-8A86-50682E9E7D91}" type="datetimeFigureOut">
              <a:rPr lang="tr-TR" smtClean="0"/>
              <a:pPr/>
              <a:t>16.12.2017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2EA667-D5F2-407D-9D12-465C6CE736F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362742-C4E6-4152-8A86-50682E9E7D91}" type="datetimeFigureOut">
              <a:rPr lang="tr-TR" smtClean="0"/>
              <a:pPr/>
              <a:t>16.12.2017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2EA667-D5F2-407D-9D12-465C6CE736F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8B362742-C4E6-4152-8A86-50682E9E7D91}" type="datetimeFigureOut">
              <a:rPr lang="tr-TR" smtClean="0"/>
              <a:pPr/>
              <a:t>16.12.2017</a:t>
            </a:fld>
            <a:endParaRPr lang="tr-TR"/>
          </a:p>
        </p:txBody>
      </p:sp>
      <p:sp>
        <p:nvSpPr>
          <p:cNvPr id="9" name="8 Slayt Numarası Yer Tutucusu"/>
          <p:cNvSpPr>
            <a:spLocks noGrp="1"/>
          </p:cNvSpPr>
          <p:nvPr>
            <p:ph type="sldNum" sz="quarter" idx="15"/>
          </p:nvPr>
        </p:nvSpPr>
        <p:spPr/>
        <p:txBody>
          <a:bodyPr rtlCol="0"/>
          <a:lstStyle/>
          <a:p>
            <a:fld id="{F22EA667-D5F2-407D-9D12-465C6CE736F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8B362742-C4E6-4152-8A86-50682E9E7D91}" type="datetimeFigureOut">
              <a:rPr lang="tr-TR" smtClean="0"/>
              <a:pPr/>
              <a:t>16.12.2017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22EA667-D5F2-407D-9D12-465C6CE736F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B362742-C4E6-4152-8A86-50682E9E7D91}" type="datetimeFigureOut">
              <a:rPr lang="tr-TR" smtClean="0"/>
              <a:pPr/>
              <a:t>16.12.2017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22EA667-D5F2-407D-9D12-465C6CE736F7}"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8B362742-C4E6-4152-8A86-50682E9E7D91}" type="datetimeFigureOut">
              <a:rPr lang="tr-TR" smtClean="0"/>
              <a:pPr/>
              <a:t>16.12.2017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22EA667-D5F2-407D-9D12-465C6CE736F7}"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8B362742-C4E6-4152-8A86-50682E9E7D91}" type="datetimeFigureOut">
              <a:rPr lang="tr-TR" smtClean="0"/>
              <a:pPr/>
              <a:t>16.12.2017</a:t>
            </a:fld>
            <a:endParaRPr lang="tr-TR"/>
          </a:p>
        </p:txBody>
      </p:sp>
      <p:sp>
        <p:nvSpPr>
          <p:cNvPr id="7" name="6 Slayt Numarası Yer Tutucusu"/>
          <p:cNvSpPr>
            <a:spLocks noGrp="1"/>
          </p:cNvSpPr>
          <p:nvPr>
            <p:ph type="sldNum" sz="quarter" idx="11"/>
          </p:nvPr>
        </p:nvSpPr>
        <p:spPr/>
        <p:txBody>
          <a:bodyPr rtlCol="0"/>
          <a:lstStyle/>
          <a:p>
            <a:fld id="{F22EA667-D5F2-407D-9D12-465C6CE736F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B362742-C4E6-4152-8A86-50682E9E7D91}" type="datetimeFigureOut">
              <a:rPr lang="tr-TR" smtClean="0"/>
              <a:pPr/>
              <a:t>16.12.2017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22EA667-D5F2-407D-9D12-465C6CE736F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8B362742-C4E6-4152-8A86-50682E9E7D91}" type="datetimeFigureOut">
              <a:rPr lang="tr-TR" smtClean="0"/>
              <a:pPr/>
              <a:t>16.12.2017</a:t>
            </a:fld>
            <a:endParaRPr lang="tr-TR"/>
          </a:p>
        </p:txBody>
      </p:sp>
      <p:sp>
        <p:nvSpPr>
          <p:cNvPr id="22" name="21 Slayt Numarası Yer Tutucusu"/>
          <p:cNvSpPr>
            <a:spLocks noGrp="1"/>
          </p:cNvSpPr>
          <p:nvPr>
            <p:ph type="sldNum" sz="quarter" idx="15"/>
          </p:nvPr>
        </p:nvSpPr>
        <p:spPr/>
        <p:txBody>
          <a:bodyPr rtlCol="0"/>
          <a:lstStyle/>
          <a:p>
            <a:fld id="{F22EA667-D5F2-407D-9D12-465C6CE736F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8B362742-C4E6-4152-8A86-50682E9E7D91}" type="datetimeFigureOut">
              <a:rPr lang="tr-TR" smtClean="0"/>
              <a:pPr/>
              <a:t>16.12.2017</a:t>
            </a:fld>
            <a:endParaRPr lang="tr-TR"/>
          </a:p>
        </p:txBody>
      </p:sp>
      <p:sp>
        <p:nvSpPr>
          <p:cNvPr id="18" name="17 Slayt Numarası Yer Tutucusu"/>
          <p:cNvSpPr>
            <a:spLocks noGrp="1"/>
          </p:cNvSpPr>
          <p:nvPr>
            <p:ph type="sldNum" sz="quarter" idx="11"/>
          </p:nvPr>
        </p:nvSpPr>
        <p:spPr/>
        <p:txBody>
          <a:bodyPr rtlCol="0"/>
          <a:lstStyle/>
          <a:p>
            <a:fld id="{F22EA667-D5F2-407D-9D12-465C6CE736F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B362742-C4E6-4152-8A86-50682E9E7D91}" type="datetimeFigureOut">
              <a:rPr lang="tr-TR" smtClean="0"/>
              <a:pPr/>
              <a:t>16.12.2017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2EA667-D5F2-407D-9D12-465C6CE736F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1428736"/>
            <a:ext cx="6172200" cy="2786082"/>
          </a:xfrm>
        </p:spPr>
        <p:txBody>
          <a:bodyPr>
            <a:noAutofit/>
          </a:bodyPr>
          <a:lstStyle/>
          <a:p>
            <a:pPr algn="ctr"/>
            <a:r>
              <a:rPr lang="tr-TR" sz="8000" dirty="0" smtClean="0"/>
              <a:t>İdare hukuku</a:t>
            </a:r>
            <a:endParaRPr lang="tr-TR" sz="8000" dirty="0"/>
          </a:p>
        </p:txBody>
      </p:sp>
      <p:sp>
        <p:nvSpPr>
          <p:cNvPr id="3" name="2 Alt Başlık"/>
          <p:cNvSpPr>
            <a:spLocks noGrp="1"/>
          </p:cNvSpPr>
          <p:nvPr>
            <p:ph type="subTitle" idx="1"/>
          </p:nvPr>
        </p:nvSpPr>
        <p:spPr>
          <a:xfrm>
            <a:off x="2286000" y="4357694"/>
            <a:ext cx="6172200" cy="2017228"/>
          </a:xfrm>
        </p:spPr>
        <p:txBody>
          <a:bodyPr>
            <a:normAutofit/>
          </a:bodyPr>
          <a:lstStyle/>
          <a:p>
            <a:pPr algn="r"/>
            <a:r>
              <a:rPr lang="tr-TR" sz="3200" dirty="0" smtClean="0"/>
              <a:t>TRAVNİK ÜNİVERSİTESİ</a:t>
            </a:r>
          </a:p>
          <a:p>
            <a:pPr algn="r"/>
            <a:r>
              <a:rPr lang="tr-TR" sz="3200" dirty="0" smtClean="0"/>
              <a:t>HUKUK FAKÜLTESİ</a:t>
            </a:r>
          </a:p>
          <a:p>
            <a:pPr algn="r"/>
            <a:r>
              <a:rPr lang="tr-TR" sz="3200" dirty="0" smtClean="0"/>
              <a:t>ARALIK, 2017.</a:t>
            </a:r>
            <a:endParaRPr lang="tr-TR"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İdare Organı (Organik Anlamda İdare)</a:t>
            </a:r>
            <a:r>
              <a:rPr lang="tr-TR" dirty="0" smtClean="0"/>
              <a:t/>
            </a:r>
            <a:br>
              <a:rPr lang="tr-TR" dirty="0" smtClean="0"/>
            </a:br>
            <a:endParaRPr lang="tr-TR" dirty="0"/>
          </a:p>
        </p:txBody>
      </p:sp>
      <p:sp>
        <p:nvSpPr>
          <p:cNvPr id="3" name="2 İçerik Yer Tutucusu"/>
          <p:cNvSpPr>
            <a:spLocks noGrp="1"/>
          </p:cNvSpPr>
          <p:nvPr>
            <p:ph sz="quarter" idx="1"/>
          </p:nvPr>
        </p:nvSpPr>
        <p:spPr>
          <a:xfrm>
            <a:off x="457200" y="1214422"/>
            <a:ext cx="7901014" cy="5259530"/>
          </a:xfrm>
        </p:spPr>
        <p:txBody>
          <a:bodyPr>
            <a:normAutofit/>
          </a:bodyPr>
          <a:lstStyle/>
          <a:p>
            <a:r>
              <a:rPr lang="tr-TR" dirty="0" smtClean="0"/>
              <a:t>"İdare organı” devletin bir organıdır. </a:t>
            </a:r>
          </a:p>
          <a:p>
            <a:r>
              <a:rPr lang="tr-TR" dirty="0" smtClean="0"/>
              <a:t>Ama devletin başka organları da vardır. </a:t>
            </a:r>
          </a:p>
          <a:p>
            <a:r>
              <a:rPr lang="tr-TR" dirty="0" smtClean="0"/>
              <a:t>İdare organı, devletin diğer organlarından nasıl ayrılır?</a:t>
            </a:r>
          </a:p>
          <a:p>
            <a:r>
              <a:rPr lang="tr-TR" dirty="0" smtClean="0"/>
              <a:t>İdare Organının Yasama Organından Ayrılması: İdare organının yasama organından ayrılmasında bir mesele yoktur.</a:t>
            </a:r>
          </a:p>
          <a:p>
            <a:r>
              <a:rPr lang="tr-TR" dirty="0" smtClean="0"/>
              <a:t> Zira 1982 Anayasası’na göre, yasama organı genel oyla seçilen 550 milletvekilinden oluşan Türkiye Büyük Millet Meclisidir (m.75). </a:t>
            </a:r>
          </a:p>
          <a:p>
            <a:r>
              <a:rPr lang="tr-TR" dirty="0" smtClean="0"/>
              <a:t>Yani genel oyla seçilen 550 milletvekilinin oluşturduğu organ, “idare organı" değil “yasama organ”dır.</a:t>
            </a:r>
            <a:endParaRPr lang="tr-TR"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normAutofit/>
          </a:bodyPr>
          <a:lstStyle/>
          <a:p>
            <a:pPr algn="just"/>
            <a:r>
              <a:rPr lang="tr-TR" sz="2800" dirty="0" smtClean="0"/>
              <a:t>Oysa onun da altında daha pek çok memur vardır. </a:t>
            </a:r>
          </a:p>
          <a:p>
            <a:pPr algn="just"/>
            <a:r>
              <a:rPr lang="tr-TR" sz="2800" dirty="0" smtClean="0"/>
              <a:t>İşte hiyerarşi, bir kamu tüzel kişisi içinde en yüksek hiyerarşik amirden en ast memura kadar kademe kademe, derece derece ilerleyen bir zincirdir.</a:t>
            </a:r>
          </a:p>
          <a:p>
            <a:pPr algn="just"/>
            <a:r>
              <a:rPr lang="tr-TR" sz="2800" dirty="0" smtClean="0"/>
              <a:t> Kamu tüzel kişisinin içinde her bir kademe, bu zincirin bir halkasını oluşturur.</a:t>
            </a:r>
          </a:p>
          <a:p>
            <a:pPr algn="just"/>
            <a:r>
              <a:rPr lang="tr-TR" sz="2800" dirty="0" smtClean="0"/>
              <a:t> Kamu tüzel kişisinin başında bulunan kişinin aldığı kararlar, zincirin halkalarım geçerek kamu tüzel kişisinin bütün birimlerine ulaşır.</a:t>
            </a:r>
          </a:p>
          <a:p>
            <a:pPr algn="just"/>
            <a:endParaRPr lang="tr-TR" sz="2800"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2800" dirty="0" smtClean="0"/>
              <a:t>Bakan, Bakanlığın En Yüksek Hiyerarşik Amiridir-Merkezî idare, yani devlet, bakanlıklar şeklinde örgütlenmiştir. </a:t>
            </a:r>
          </a:p>
          <a:p>
            <a:pPr algn="just"/>
            <a:r>
              <a:rPr lang="tr-TR" sz="2800" dirty="0" smtClean="0"/>
              <a:t>Bakanlığın başında “bakan" bulunur.</a:t>
            </a:r>
          </a:p>
          <a:p>
            <a:pPr algn="just"/>
            <a:r>
              <a:rPr lang="tr-TR" sz="2800" dirty="0" smtClean="0"/>
              <a:t> Anayasaya göre, her bakan “kendi yetkisi içindeki işlerden ve emri altındakilerin eylem ve işlemlerinden de sorumludur”. </a:t>
            </a:r>
          </a:p>
          <a:p>
            <a:pPr algn="just"/>
            <a:r>
              <a:rPr lang="tr-TR" sz="2800" dirty="0" smtClean="0"/>
              <a:t>Sorumluluk yetkiyi gerektirdiğinden her bakan, kendi bakanlığındaki en yüksek yetkilidir. </a:t>
            </a:r>
          </a:p>
          <a:p>
            <a:pPr algn="just"/>
            <a:r>
              <a:rPr lang="tr-TR" sz="2800" dirty="0" smtClean="0"/>
              <a:t>Bu şu anlama gelmektedir ki her bakan kendi bakanlığına bağlı örgüt ve memurların en yüksek hiyerarşik amiri durumundadır.</a:t>
            </a:r>
          </a:p>
          <a:p>
            <a:pPr algn="just"/>
            <a:endParaRPr lang="tr-TR" sz="28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714356"/>
            <a:ext cx="7467600" cy="5759596"/>
          </a:xfrm>
        </p:spPr>
        <p:txBody>
          <a:bodyPr>
            <a:normAutofit/>
          </a:bodyPr>
          <a:lstStyle/>
          <a:p>
            <a:pPr algn="just"/>
            <a:r>
              <a:rPr lang="tr-TR" sz="2800" dirty="0" smtClean="0"/>
              <a:t>Başbakan, "en yüksek hiyerarşik amir" olmakla birlikte bakanların' da üstünde’ hiyerarşik amir vardır.</a:t>
            </a:r>
          </a:p>
          <a:p>
            <a:pPr algn="just"/>
            <a:r>
              <a:rPr lang="tr-TR" sz="2800" dirty="0" smtClean="0"/>
              <a:t> Anayasamızın 112’nci maddesine göre, "Başbakan, Bakanlar Kurulunun başkanı olarak, Bakanlık birliğini sağlar ve hükümetin genel siyasetinin yürütülmesini gözetir. </a:t>
            </a:r>
          </a:p>
          <a:p>
            <a:pPr algn="just"/>
            <a:r>
              <a:rPr lang="tr-TR" sz="2800" dirty="0" smtClean="0"/>
              <a:t>O hiyerarşinin bütünlüğünün sağlanması amacıyla bakanlar arasında iş, Başbakana ait bir görevdir. </a:t>
            </a:r>
          </a:p>
          <a:p>
            <a:pPr algn="just"/>
            <a:endParaRPr lang="tr-TR" sz="2800"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a:bodyPr>
          <a:lstStyle/>
          <a:p>
            <a:r>
              <a:rPr lang="tr-TR" dirty="0" smtClean="0"/>
              <a:t>Yer yönünden: yerinden yönetim kuruluştan, yani mahallî idarelerde en yüksek hiyerarşik özel idaresinde en yüksek hiyerarşik amiri vali, mahallede muhtardır, </a:t>
            </a:r>
          </a:p>
          <a:p>
            <a:r>
              <a:rPr lang="tr-TR" dirty="0" smtClean="0"/>
              <a:t>(</a:t>
            </a:r>
            <a:r>
              <a:rPr lang="tr-TR" dirty="0" err="1" smtClean="0"/>
              <a:t>bb</a:t>
            </a:r>
            <a:r>
              <a:rPr lang="tr-TR" dirty="0" smtClean="0"/>
              <a:t>) Hizmet yönünden yerinden yönetim kuruluşlarında ise en yüksek hiyerarşik amir, o kuruluşun baş yöneticisidir. </a:t>
            </a:r>
          </a:p>
          <a:p>
            <a:r>
              <a:rPr lang="tr-TR" dirty="0" smtClean="0"/>
              <a:t>Bu kişi, o kuruluşla ilgili mevzuatta gösterilmiştir.</a:t>
            </a:r>
          </a:p>
          <a:p>
            <a:r>
              <a:rPr lang="tr-TR" dirty="0" smtClean="0"/>
              <a:t>Örneğin üniversitenin en yüksek hiyerarşik amiri “rektör”dür. TRT’nin en yüksek hiyerarşik amiri ise “TRT Genel Müdürü"dür.</a:t>
            </a:r>
          </a:p>
          <a:p>
            <a:r>
              <a:rPr lang="tr-TR" dirty="0" smtClean="0"/>
              <a:t> Hiyerarşik Gücün Kapsamı (Hiyerarşik Yetkiler): Hiyerarşi ilişkisinde üstlerin astlar üzerinde sahip olduğu güce hiyerarşik güç, bu güçten kaynaklanan yetkilere de hiyerarşik yetki denir. </a:t>
            </a:r>
          </a:p>
          <a:p>
            <a:r>
              <a:rPr lang="tr-TR" dirty="0" smtClean="0"/>
              <a:t>Üstün sahip olduğu hiyerarşik güç işinde, itaat yükümlülüğü vardır</a:t>
            </a:r>
            <a:endParaRPr lang="tr-TR"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4000" dirty="0" smtClean="0"/>
              <a:t>Hiyerarşik yetkiler, “kişiler üzerinde ve “işlemler üzerinde" olmak üzere ikiye ayrılır.</a:t>
            </a:r>
          </a:p>
          <a:p>
            <a:pPr algn="just"/>
            <a:r>
              <a:rPr lang="tr-TR" sz="4000" dirty="0" smtClean="0"/>
              <a:t>Kişiler Üzerinde Hiyerarşik</a:t>
            </a:r>
          </a:p>
          <a:p>
            <a:pPr algn="just"/>
            <a:r>
              <a:rPr lang="tr-TR" sz="4000" dirty="0" smtClean="0"/>
              <a:t>(1) Üst, astının memuriyet durumuna (atama, terfi vs.) ilişkin işlemler yapma yetkisine sahiptir.</a:t>
            </a:r>
          </a:p>
          <a:p>
            <a:endParaRPr lang="tr-TR"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Hiyerarşi Yetkisinin Özellikleri</a:t>
            </a: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(a) Hiyerarşi yetkisi aynı kamu tüzel kişisi içinde geçerli bir yetkidir, </a:t>
            </a:r>
          </a:p>
          <a:p>
            <a:pPr algn="just"/>
            <a:r>
              <a:rPr lang="tr-TR" sz="2800" dirty="0" smtClean="0"/>
              <a:t>(b) Hiyerarşi yetkisi, bir “genel yetkilidir. </a:t>
            </a:r>
          </a:p>
          <a:p>
            <a:pPr algn="just"/>
            <a:r>
              <a:rPr lang="tr-TR" sz="2800" dirty="0" smtClean="0"/>
              <a:t>Her hiyerarşik üst, bu yetkiye kendiliğinden sahiptir.</a:t>
            </a:r>
          </a:p>
          <a:p>
            <a:pPr algn="just"/>
            <a:r>
              <a:rPr lang="tr-TR" sz="2800" dirty="0" smtClean="0"/>
              <a:t> Bu yetkinin hiyerarşik üste ayrıca kanunla verilmesine gerek yoktur,</a:t>
            </a:r>
          </a:p>
          <a:p>
            <a:pPr algn="just"/>
            <a:r>
              <a:rPr lang="tr-TR" sz="2800" dirty="0" smtClean="0"/>
              <a:t> (c) Hiyerarşi yetkisi, kendiliğinden veya ilgililerin başvurusu üzerine kullanılabilir,</a:t>
            </a:r>
            <a:endParaRPr lang="tr-TR" sz="2800"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lstStyle/>
          <a:p>
            <a:r>
              <a:rPr lang="tr-TR" dirty="0" smtClean="0"/>
              <a:t>(d) Hiyerarşi yetkisinin kullanılması belirli bir sebebe bağlı değildir. </a:t>
            </a:r>
          </a:p>
          <a:p>
            <a:r>
              <a:rPr lang="tr-TR" dirty="0" smtClean="0"/>
              <a:t>Hiyerarşi yetkisi, “hukukîlik’, sebepleriyle kullanılabileceği gibi “yerindelik” sebepleriyle de kullanılabilir, </a:t>
            </a:r>
          </a:p>
          <a:p>
            <a:r>
              <a:rPr lang="tr-TR" dirty="0" smtClean="0"/>
              <a:t>(e) Hiyerarşi ilişkisinde, astın idari veya yargısal bir başvuru hakkı yoktur. </a:t>
            </a:r>
          </a:p>
          <a:p>
            <a:r>
              <a:rPr lang="tr-TR" dirty="0" smtClean="0"/>
              <a:t>Ast, üstün işlemine karşı, örneğin onun verdiği emir ve talimata karşı dava açamaz veya bir üst makama şikâyette bulunamaz, </a:t>
            </a:r>
          </a:p>
          <a:p>
            <a:r>
              <a:rPr lang="tr-TR" dirty="0" smtClean="0"/>
              <a:t>(f) Hiyerarşi yetkisi vazgeçilemeyen bir yetkidir. Hiyerarşik amir, bu yetkisinden vazgeçemez; gerektiği durumlarda da kullanmak zorundadır .</a:t>
            </a:r>
          </a:p>
          <a:p>
            <a:endParaRPr lang="tr-T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İdarî Vesayet</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r>
              <a:rPr lang="tr-TR" dirty="0" smtClean="0"/>
              <a:t>“İdarî vesayet (,</a:t>
            </a:r>
            <a:r>
              <a:rPr lang="tr-TR" dirty="0" err="1" smtClean="0"/>
              <a:t>tutelle</a:t>
            </a:r>
            <a:r>
              <a:rPr lang="tr-TR" dirty="0" smtClean="0"/>
              <a:t> </a:t>
            </a:r>
            <a:r>
              <a:rPr lang="tr-TR" dirty="0" err="1" smtClean="0"/>
              <a:t>administrative</a:t>
            </a:r>
            <a:r>
              <a:rPr lang="tr-TR" dirty="0" smtClean="0"/>
              <a:t>)", merkezî idare (devlet) ile yerinden yönetim kuruluşları arasındaki bütünlüğü sağlamaya yönelik bir hukukî araçtır. </a:t>
            </a:r>
          </a:p>
          <a:p>
            <a:r>
              <a:rPr lang="tr-TR" dirty="0" smtClean="0"/>
              <a:t>Yukarıda gördüğümüz gibi merkezî idarenin (devletin) dışında başka idareler, yani başka tüzel kişilikler de vardır, işte devletin (merkezî idarenin) dışında yer alan kamu tüzel kişilerinin eylem ve işlemleri devletin bütünlüğünü tehdit edebilir veya kamu hizmetlerinin ülke düzeyinde uyumlu bir biçimde yürütülmesini engelleyebilir.</a:t>
            </a:r>
            <a:endParaRPr lang="tr-T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200" dirty="0" smtClean="0"/>
              <a:t>Bu nedenle devlet tüzel kişiliğini temsil eden merkezî idarenin, yerinden yönetim kuruluşlarım belli bir ölçüde denetleme yetkisine sahip olması gerekir. </a:t>
            </a:r>
          </a:p>
          <a:p>
            <a:pPr algn="just"/>
            <a:r>
              <a:rPr lang="tr-TR" sz="3200" dirty="0" smtClean="0"/>
              <a:t>İşte merkezî idarenin yerinden yönetim kuruluşları üzerinde sahip olduğu, sınırları kanunla çizilmiş bu denetleme yetkisine idari vesayet yetkisi denmektedir. </a:t>
            </a:r>
          </a:p>
          <a:p>
            <a:pPr algn="just"/>
            <a:r>
              <a:rPr lang="tr-TR" sz="3200" dirty="0" smtClean="0"/>
              <a:t>O hâlde, İdarî vesayet yetkisini şu şekilde tanımlayabiliriz:</a:t>
            </a:r>
            <a:endParaRPr lang="tr-TR" sz="3200"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r>
              <a:rPr lang="tr-TR" dirty="0" smtClean="0"/>
              <a:t>İdarî vesayet, kanunla öngörülmüş durumlarda merkezî idarenin yerinden yönetim kuruluşlarının eylem ve işlemleri üzerinde sahip olduğu sınırlı bir denetim yetkisidir.</a:t>
            </a:r>
          </a:p>
          <a:p>
            <a:r>
              <a:rPr lang="tr-TR" dirty="0" smtClean="0"/>
              <a:t>Anayasal Dayanağı: İdarî vesayet yetkisi bizzat Anayasa tarafından öngörülmüş bir yetkidir. Anayasamızın 127’nci maddesinin beşinci fıkrasına göre,</a:t>
            </a:r>
          </a:p>
          <a:p>
            <a:r>
              <a:rPr lang="tr-TR" dirty="0" smtClean="0"/>
              <a:t>"Merkezî idare, mahallî idareler üzerinde, mahallî hizmetlerin idarenin bütünlüğü ilkesine uygun şekilde yürütülmesi, kamu görevlerinde birliğin sağlanması toplum yararının korunması ve mahallî ihtiyaçların gereği gibi karşılanması amacıyla, kanunda belirtilen esas ve </a:t>
            </a:r>
            <a:r>
              <a:rPr lang="tr-TR" dirty="0" err="1" smtClean="0"/>
              <a:t>usûller</a:t>
            </a:r>
            <a:r>
              <a:rPr lang="tr-TR" dirty="0" smtClean="0"/>
              <a:t> dairesinde İdarî vesayet yetkisine sahiptir".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r>
              <a:rPr lang="tr-TR" b="1" dirty="0" smtClean="0"/>
              <a:t>İdare Organının Yargı Organından Ayrılması: </a:t>
            </a:r>
          </a:p>
          <a:p>
            <a:pPr algn="just"/>
            <a:r>
              <a:rPr lang="tr-TR" sz="3200" dirty="0" smtClean="0"/>
              <a:t>İdare organının yargı organından ayrılmasında da bir mesele yoktur. </a:t>
            </a:r>
          </a:p>
          <a:p>
            <a:pPr algn="just"/>
            <a:r>
              <a:rPr lang="tr-TR" sz="3200" dirty="0" smtClean="0"/>
              <a:t>Anayasamızın 9'uncu maddesine göre, “yargı yetkisi, Türk milleti adına bağımsız mahkemelerce kullanılır”. </a:t>
            </a:r>
          </a:p>
          <a:p>
            <a:pPr algn="just"/>
            <a:r>
              <a:rPr lang="tr-TR" sz="3200" dirty="0" smtClean="0"/>
              <a:t>Anayasamızın 138 ve 139’uncu maddeleri göz önünde tutularak bağımsız mahkemeler şöyle tanımlanabilir:</a:t>
            </a:r>
            <a:endParaRPr lang="tr-TR" sz="3200"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İdarî Vesayetin Özellikleri</a:t>
            </a:r>
            <a:endParaRPr lang="tr-TR" dirty="0"/>
          </a:p>
        </p:txBody>
      </p:sp>
      <p:sp>
        <p:nvSpPr>
          <p:cNvPr id="3" name="2 İçerik Yer Tutucusu"/>
          <p:cNvSpPr>
            <a:spLocks noGrp="1"/>
          </p:cNvSpPr>
          <p:nvPr>
            <p:ph sz="quarter" idx="1"/>
          </p:nvPr>
        </p:nvSpPr>
        <p:spPr>
          <a:xfrm>
            <a:off x="457200" y="1357298"/>
            <a:ext cx="7467600" cy="5116654"/>
          </a:xfrm>
        </p:spPr>
        <p:txBody>
          <a:bodyPr>
            <a:noAutofit/>
          </a:bodyPr>
          <a:lstStyle/>
          <a:p>
            <a:pPr algn="just"/>
            <a:r>
              <a:rPr lang="tr-TR" sz="2800" dirty="0" smtClean="0"/>
              <a:t>(a) İdarî vesayet istisnai nitelikte bir yetkidir. </a:t>
            </a:r>
          </a:p>
          <a:p>
            <a:pPr algn="just"/>
            <a:r>
              <a:rPr lang="tr-TR" sz="2800" dirty="0" smtClean="0"/>
              <a:t>Bu yetki istisnai nitelikte bir yetki olduğuna göre, hangi işlemlerin İdarî vesayete tâbi olduğunun kanunda açıkça belirtilmesi gerekir, öt) Vesayet kanunla verilir. </a:t>
            </a:r>
          </a:p>
          <a:p>
            <a:pPr algn="just"/>
            <a:r>
              <a:rPr lang="tr-TR" sz="2800" dirty="0" smtClean="0"/>
              <a:t>Merkezi idarenin (devletin) bir yerinden yönetim kuruluşu üzerinde vesayet yetkisine sahip olabilmesi için bu yetkinin kendisine kanunla açıkça verilmiş olması gerekir.</a:t>
            </a:r>
            <a:endParaRPr lang="tr-TR" sz="2800"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İdarî vesayetin bu özelliği “kanunsuz vesayet olmaz” özdeyişiyle dile getirilir. </a:t>
            </a:r>
          </a:p>
          <a:p>
            <a:pPr algn="just"/>
            <a:r>
              <a:rPr lang="tr-TR" sz="3600" dirty="0" smtClean="0"/>
              <a:t>(c) Vesayet dar yonma tâbi tutulur. Zira istisnai yetkilerin dar yoruma tâbi tutulması hukukun bir genel ilkesidir, </a:t>
            </a:r>
          </a:p>
          <a:p>
            <a:pPr algn="just"/>
            <a:r>
              <a:rPr lang="tr-TR" sz="3600" dirty="0" smtClean="0"/>
              <a:t>(d) Vesayet, emir ve talimat verme yetkisi ile düzeltme yetkisini kural olarak içemez </a:t>
            </a:r>
          </a:p>
          <a:p>
            <a:pPr algn="just"/>
            <a:endParaRPr lang="tr-TR" sz="3600"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Vesayet Makamının Sahip Olduğu Yetkiler (İdarî Vesayet Yetkisinin Kapsamı</a:t>
            </a:r>
            <a:endParaRPr lang="tr-TR" dirty="0"/>
          </a:p>
        </p:txBody>
      </p:sp>
      <p:sp>
        <p:nvSpPr>
          <p:cNvPr id="3" name="2 İçerik Yer Tutucusu"/>
          <p:cNvSpPr>
            <a:spLocks noGrp="1"/>
          </p:cNvSpPr>
          <p:nvPr>
            <p:ph sz="quarter" idx="1"/>
          </p:nvPr>
        </p:nvSpPr>
        <p:spPr/>
        <p:txBody>
          <a:bodyPr>
            <a:normAutofit fontScale="92500" lnSpcReduction="10000"/>
          </a:bodyPr>
          <a:lstStyle/>
          <a:p>
            <a:pPr algn="just"/>
            <a:r>
              <a:rPr lang="tr-TR" sz="2800" dirty="0" smtClean="0"/>
              <a:t>Merkezî idare makamlarının (ki buna “vesayet makamları” denir) yerinden yönetim kuruluşlar; üzerinde, geçici olarak görevden uzaklaştırma ve yerinden yönetim kuruluşlarının işlemleri üzerinde de "iptal”, “onama", “erteleme" ve “düzeltme" gibi vesayet yetkilerine sahip oldukları görülmektedir. </a:t>
            </a:r>
          </a:p>
          <a:p>
            <a:pPr algn="just"/>
            <a:r>
              <a:rPr lang="tr-TR" sz="2800" dirty="0" smtClean="0"/>
              <a:t>Vesayet makamının kural olarak yerinden yönetim kuruluşunun yerine geçerek onun adına işlem yapma yetkisi (ikame yetkisi) ve ona “emir ve talimat verme" yetkisi yoktur.</a:t>
            </a:r>
          </a:p>
          <a:p>
            <a:pPr algn="just"/>
            <a:endParaRPr lang="tr-TR" sz="28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MERKEZÎ İDARE (DEVLET İDARESİ)</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lnSpcReduction="10000"/>
          </a:bodyPr>
          <a:lstStyle/>
          <a:p>
            <a:pPr algn="just"/>
            <a:r>
              <a:rPr lang="tr-TR" dirty="0" smtClean="0"/>
              <a:t>“</a:t>
            </a:r>
            <a:r>
              <a:rPr lang="tr-TR" sz="2800" dirty="0" smtClean="0"/>
              <a:t>Merkezî idare (devlet idaresi)"</a:t>
            </a:r>
            <a:r>
              <a:rPr lang="tr-TR" sz="2800" dirty="0" err="1" smtClean="0"/>
              <a:t>nin</a:t>
            </a:r>
            <a:r>
              <a:rPr lang="tr-TR" sz="2800" dirty="0" smtClean="0"/>
              <a:t> üstlendiği millî kamu hizmetleri devlet merkezinde (başkentte) plânlanır ve yürütülür. </a:t>
            </a:r>
          </a:p>
          <a:p>
            <a:pPr algn="just"/>
            <a:r>
              <a:rPr lang="tr-TR" sz="2800" dirty="0" smtClean="0"/>
              <a:t>Bu örgüte Türkçede başkent teşkilâtı denk. Başkent teşkilâtına “merkez teşkilâtı” diyenler de vardır. </a:t>
            </a:r>
          </a:p>
          <a:p>
            <a:pPr algn="just"/>
            <a:r>
              <a:rPr lang="tr-TR" sz="2800" dirty="0" smtClean="0"/>
              <a:t>Ancak başkent teşkilâtındaki görevlilerin başkentte oturarak, üstlendikleri hizmetleri ülke düzeyinde yerine getirmesi mümkün değildir. </a:t>
            </a:r>
            <a:endParaRPr lang="tr-TR" sz="2800"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6357958"/>
          </a:xfrm>
        </p:spPr>
        <p:txBody>
          <a:bodyPr>
            <a:noAutofit/>
          </a:bodyPr>
          <a:lstStyle/>
          <a:p>
            <a:pPr algn="just"/>
            <a:r>
              <a:rPr lang="tr-TR" sz="3600" dirty="0" smtClean="0"/>
              <a:t>Bu nedenle merkezî idarenin üstlendiği hizmetleri yürütebilmesi için başkentin dışında taşraya, tüm ülkeye yayılmış bir teşkilâta da ihtiyacı vardır. </a:t>
            </a:r>
          </a:p>
          <a:p>
            <a:pPr algn="just"/>
            <a:r>
              <a:rPr lang="tr-TR" sz="3600" dirty="0" smtClean="0"/>
              <a:t>İşte merkezî idarenin başkent dışındaki, bütün ülkeye yayılmış teşkilâtına taşra teşkilâtı denir. Taşra teşkilâtına “mülkî teşkilât” diyenler de vardır.</a:t>
            </a:r>
            <a:endParaRPr lang="tr-TR" sz="3600"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Merkezî İdarenin Başkent Teşkilâtı (Devlet İdaresinin Merkez Teşkilâtı)</a:t>
            </a:r>
            <a:br>
              <a:rPr lang="tr-TR" dirty="0" smtClean="0"/>
            </a:br>
            <a:endParaRPr lang="tr-TR" dirty="0"/>
          </a:p>
        </p:txBody>
      </p:sp>
      <p:sp>
        <p:nvSpPr>
          <p:cNvPr id="3" name="2 İçerik Yer Tutucusu"/>
          <p:cNvSpPr>
            <a:spLocks noGrp="1"/>
          </p:cNvSpPr>
          <p:nvPr>
            <p:ph sz="quarter" idx="1"/>
          </p:nvPr>
        </p:nvSpPr>
        <p:spPr/>
        <p:txBody>
          <a:bodyPr/>
          <a:lstStyle/>
          <a:p>
            <a:pPr algn="just"/>
            <a:r>
              <a:rPr lang="tr-TR" dirty="0" smtClean="0"/>
              <a:t>“</a:t>
            </a:r>
            <a:r>
              <a:rPr lang="tr-TR" sz="2800" dirty="0" smtClean="0"/>
              <a:t>Merkezî idarenin başkent teşkilâtı”, daha doğru bir. deyimle “devlet idaresinin merkez teşkilin", Cumhurbaşkanı, Bakanlar Kurulu. </a:t>
            </a:r>
          </a:p>
          <a:p>
            <a:pPr algn="just"/>
            <a:r>
              <a:rPr lang="tr-TR" sz="2800" dirty="0" smtClean="0"/>
              <a:t>Başbakan ve bakanlıklardan oluşur. Başkent teşkilâtında birtakım yardımcı kuruluşlar da vardır. </a:t>
            </a:r>
          </a:p>
          <a:p>
            <a:pPr algn="just"/>
            <a:r>
              <a:rPr lang="tr-TR" sz="2800" dirty="0" smtClean="0"/>
              <a:t>Devlet idaresinin başkent teşkilâtındaki organların hepsi Ankara'da bulunur. Ancak bu bir zorunluluk değildir.</a:t>
            </a:r>
            <a:endParaRPr lang="tr-TR" sz="2800"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Cumhurbaşkanı</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a:bodyPr>
          <a:lstStyle/>
          <a:p>
            <a:pPr algn="just"/>
            <a:r>
              <a:rPr lang="tr-TR" sz="3200" dirty="0" smtClean="0"/>
              <a:t>Cumhurbaşkanı devlet idaresinin merkez teşkilâtı içinde ilk sırada yer alan makamdır. </a:t>
            </a:r>
          </a:p>
          <a:p>
            <a:pPr algn="just"/>
            <a:r>
              <a:rPr lang="tr-TR" sz="3200" dirty="0" smtClean="0"/>
              <a:t>Cumhurbaşkanı ve Cumhurbaşkanlığı teşkilâtı Anayasamızın 101 ila 108'inci maddelerinde düzenlenmiştir. </a:t>
            </a:r>
          </a:p>
          <a:p>
            <a:pPr algn="just"/>
            <a:r>
              <a:rPr lang="tr-TR" sz="3200" dirty="0" smtClean="0"/>
              <a:t>Cumhurbaşkanı, halk tarafından beş yıllığına seçilir.</a:t>
            </a:r>
            <a:endParaRPr lang="tr-TR" sz="3200"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Cumhurbaşkanının Görev ve Yetkileri</a:t>
            </a:r>
            <a:br>
              <a:rPr lang="tr-TR" dirty="0" smtClean="0"/>
            </a:br>
            <a:endParaRPr lang="tr-TR" dirty="0"/>
          </a:p>
        </p:txBody>
      </p:sp>
      <p:sp>
        <p:nvSpPr>
          <p:cNvPr id="3" name="2 İçerik Yer Tutucusu"/>
          <p:cNvSpPr>
            <a:spLocks noGrp="1"/>
          </p:cNvSpPr>
          <p:nvPr>
            <p:ph sz="quarter" idx="1"/>
          </p:nvPr>
        </p:nvSpPr>
        <p:spPr/>
        <p:txBody>
          <a:bodyPr/>
          <a:lstStyle/>
          <a:p>
            <a:r>
              <a:rPr lang="tr-TR" dirty="0" smtClean="0"/>
              <a:t>Anayasamıza göre "Cumhurbaşkanı Devletin başıdır. Bu sıfatla Türkiye Cumhuriyetini ve Türk milletinin birliğini temsil eder; </a:t>
            </a:r>
          </a:p>
          <a:p>
            <a:r>
              <a:rPr lang="tr-TR" dirty="0" smtClean="0"/>
              <a:t>Anayasanın uygulanmasını, Devlet organlarının düzenli ve uyumlu çalışmasını gözetir”, Anayasamız 104’üncü maddesinde bu amaçla Cumhurbaşkanına çeşitli görev ve yetkiler vermiştir. </a:t>
            </a:r>
          </a:p>
          <a:p>
            <a:r>
              <a:rPr lang="tr-TR" dirty="0" smtClean="0"/>
              <a:t>104’üncü maddede Cumhurbaşkanının görev ve yetkilerini “yasama ile ilgili olanlar", “yürütme alanına ilişkin olanlar” ve “yargı ile ilgili olanlar” olmak üzere üç gruba ayırıp saymıştır:</a:t>
            </a:r>
          </a:p>
          <a:p>
            <a:endParaRPr lang="tr-TR"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96908"/>
          </a:xfrm>
        </p:spPr>
        <p:txBody>
          <a:bodyPr/>
          <a:lstStyle/>
          <a:p>
            <a:pPr algn="ctr"/>
            <a:r>
              <a:rPr lang="tr-TR" i="1" dirty="0" smtClean="0"/>
              <a:t>Yasama ile ilgili olanlar</a:t>
            </a:r>
            <a:endParaRPr lang="tr-TR" dirty="0"/>
          </a:p>
        </p:txBody>
      </p:sp>
      <p:sp>
        <p:nvSpPr>
          <p:cNvPr id="3" name="2 İçerik Yer Tutucusu"/>
          <p:cNvSpPr>
            <a:spLocks noGrp="1"/>
          </p:cNvSpPr>
          <p:nvPr>
            <p:ph sz="quarter" idx="1"/>
          </p:nvPr>
        </p:nvSpPr>
        <p:spPr>
          <a:xfrm>
            <a:off x="457200" y="1142984"/>
            <a:ext cx="7467600" cy="5330968"/>
          </a:xfrm>
        </p:spPr>
        <p:txBody>
          <a:bodyPr>
            <a:normAutofit fontScale="92500" lnSpcReduction="10000"/>
          </a:bodyPr>
          <a:lstStyle/>
          <a:p>
            <a:pPr algn="just"/>
            <a:r>
              <a:rPr lang="tr-TR" dirty="0" smtClean="0"/>
              <a:t>Gerekli gördüğü takdirde, yasama yılının ilk günü Türkiye Büyük Millet Meclisinde açılış konuşmasını yapmak;</a:t>
            </a:r>
          </a:p>
          <a:p>
            <a:pPr algn="just"/>
            <a:r>
              <a:rPr lang="tr-TR" dirty="0" smtClean="0"/>
              <a:t>Türkiye Büyük Millet Meclisini gerektiğinde toplantıya çağırmak Kanunları yayımlamak;</a:t>
            </a:r>
          </a:p>
          <a:p>
            <a:pPr algn="just"/>
            <a:r>
              <a:rPr lang="tr-TR" dirty="0" smtClean="0"/>
              <a:t>Kanunları tekrar görüşülmek üzere Türkiye Büyük Millet Meclisine geri göndermek;</a:t>
            </a:r>
          </a:p>
          <a:p>
            <a:pPr algn="just"/>
            <a:r>
              <a:rPr lang="tr-TR" dirty="0" smtClean="0"/>
              <a:t>Anayasa değişikliklerine ilişkin kanunları gerekli gördüğü takdirde halkoyuna sunmak:</a:t>
            </a:r>
          </a:p>
          <a:p>
            <a:pPr algn="just"/>
            <a:r>
              <a:rPr lang="tr-TR" dirty="0" smtClean="0"/>
              <a:t>Kanunların, kanun hükmündeki kararnamelerin, Türkiye Büyük Millet Meclisi İçtüzüğünün, tümünün veya belirli hükümlerinin Anayasaya şekil veya esas bakımından aykırı oldukları gerekçesi ile Anayasa Mahkemesinde iptal davası açmak.</a:t>
            </a:r>
          </a:p>
          <a:p>
            <a:pPr algn="just"/>
            <a:r>
              <a:rPr lang="tr-TR" dirty="0" smtClean="0"/>
              <a:t>Türkiye Büyük Millet Meclisi seçimlerinin yenilenmesine karar </a:t>
            </a:r>
            <a:r>
              <a:rPr lang="tr-TR" dirty="0" err="1" smtClean="0"/>
              <a:t>vermektır</a:t>
            </a:r>
            <a:r>
              <a:rPr lang="tr-TR" dirty="0" smtClean="0"/>
              <a:t>.</a:t>
            </a:r>
          </a:p>
          <a:p>
            <a:pPr algn="just"/>
            <a:endParaRPr lang="tr-T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Yürütme alanına ilişkin olanlar</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smtClean="0"/>
              <a:t>Başbakanı atamak ve istifasını kabul etmek</a:t>
            </a:r>
          </a:p>
          <a:p>
            <a:r>
              <a:rPr lang="tr-TR" dirty="0" smtClean="0"/>
              <a:t>Başbakanın teklifi üzerine bakanlar atamak ve görevlerine son vermek Gerekli gördüğü hâllerde Bakanlar Kuruluna başkanlık etmek veya Bakanlar Kumlunu başkanlığı altında toplantıya çağırmak</a:t>
            </a:r>
          </a:p>
          <a:p>
            <a:r>
              <a:rPr lang="tr-TR" dirty="0" smtClean="0"/>
              <a:t>Yabancı devletlere Türk Devletinin temsilcilerini göndermek, Türkiye Cumhuriyeti’ne gönderilecek yabancı devlet temsilcilerini kabul etmek Milletlerarası antlaşmaları onaylamak ve yayımlamak</a:t>
            </a:r>
          </a:p>
          <a:p>
            <a:r>
              <a:rPr lang="tr-TR" dirty="0" smtClean="0"/>
              <a:t>Türkiye Büyük Millet Meclisi adına Türk Silahlı Kuvvetlerinin Başkomutanlığım temsil etmek	</a:t>
            </a:r>
          </a:p>
          <a:p>
            <a:r>
              <a:rPr lang="tr-TR" dirty="0" smtClean="0"/>
              <a:t>Türk Silahlı Kuvvetlerinin kullanılmasına karar vermek Genelkurmay</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Bağımsız mahkemeler, bazı organ, makam, merci veya kişi tarafından yargı yetkisini kullanırken kendilerine emir ve talimat verilemeyen, genelge örf- derilemeyen, tavsiye ve telkinde bulunulamayan (m. 138/2), kararlan yasama ve yürütme organlarını bağlayan, kararlan bu organlarca hiçbir surette değiştirilemeyen ve yerine getirilmesi geciktirilemeyen (m. 138/4) görevlerinde bağımsız (m. 138/1) ve teminatlı </a:t>
            </a:r>
            <a:r>
              <a:rPr lang="tr-TR" sz="2800" dirty="0" err="1" smtClean="0"/>
              <a:t>hâkipılerden</a:t>
            </a:r>
            <a:r>
              <a:rPr lang="tr-TR" sz="2800" dirty="0" smtClean="0"/>
              <a:t> (m.139) meydana gelen kuruluşlardır </a:t>
            </a:r>
            <a:endParaRPr lang="tr-TR" sz="2800"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r>
              <a:rPr lang="tr-TR" dirty="0" err="1" smtClean="0"/>
              <a:t>Başkomtanı</a:t>
            </a:r>
            <a:r>
              <a:rPr lang="tr-TR" dirty="0" smtClean="0"/>
              <a:t> atamak Millî Güvenlik Kurulunu toplantıya çağırmak Millî Güvenlik Kuruluna Başkanlık etmek</a:t>
            </a:r>
          </a:p>
          <a:p>
            <a:r>
              <a:rPr lang="tr-TR" dirty="0" smtClean="0"/>
              <a:t>Başkanlığında toplanan Bakanlar Kurulu kararıyla sıkıyönetim veya olağanüstü hâl ilân etmek ve kanun hükmünde kararname çıkarmak Kararnameleri imzalamak</a:t>
            </a:r>
          </a:p>
          <a:p>
            <a:r>
              <a:rPr lang="tr-TR" dirty="0" smtClean="0"/>
              <a:t>Sürekli hastalık, sakatlık ve kocama sebebi ile belirli kişilerin cezalarını hafifletmek veya kaldırmak</a:t>
            </a:r>
          </a:p>
          <a:p>
            <a:r>
              <a:rPr lang="tr-TR" dirty="0" smtClean="0"/>
              <a:t>Devlet Denetleme Kumlunun üyelerini ve Başkamın atamak Devlet Denetleme Kuruluna inceleme, araştırma ve denetime yaptırtmak Yükseköğretim Kurulu üyelerini seçmek Üniversite rektörlerini seçmek</a:t>
            </a:r>
          </a:p>
          <a:p>
            <a:endParaRPr lang="tr-TR"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Yargı ile ilgili olanlar</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Anayasa Mahkemesi üyelerini, Danıştay üyelerinin dörtte birini, Yargıtay Cumhuriyet Başsavcısı ve Yargıtay Cumhuriyet Baş savcı vekilini, Askerî Yargıtay üyelerini, Askerî Yüksek İdare Mahkemesi üyelerini, Hâkimler ve Savcılar Yüksek Kurulu üyelerini seçmek</a:t>
            </a:r>
          </a:p>
          <a:p>
            <a:pPr algn="just"/>
            <a:r>
              <a:rPr lang="tr-TR" sz="2800" dirty="0" smtClean="0"/>
              <a:t>Cumhurbaşkanı, ayrıca Anayasada ve kanunlarda verilen seçme ve atama görevleri ile diğer görevleri yerine getirir ve yetkileri kullanır.</a:t>
            </a:r>
          </a:p>
          <a:p>
            <a:pPr algn="just"/>
            <a:endParaRPr lang="tr-TR" sz="2800"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Karşı-İmza Kuralı</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r>
              <a:rPr lang="tr-TR" dirty="0" smtClean="0"/>
              <a:t>Karşı-imza bir işlemden kaynaklanan sorumluluk, karşı-imza sahibi olan başbakan ve bakana ait olur. </a:t>
            </a:r>
          </a:p>
          <a:p>
            <a:r>
              <a:rPr lang="tr-TR" dirty="0" smtClean="0"/>
              <a:t>Dolayısıyla parlamenter hükümet sistemlerinde cumhurbaşkanları kural olarak tek başına işlem yapamazlar. </a:t>
            </a:r>
          </a:p>
          <a:p>
            <a:r>
              <a:rPr lang="tr-TR" dirty="0" smtClean="0"/>
              <a:t>Parlamenter hükümet sistemini ve demokrasi ilkesini temel alan 1982 Anayasasının karşı-imza kuralı hakkındaki düzenlemesi de esasen bu karşı-imza kuralına paraleldir.</a:t>
            </a:r>
            <a:endParaRPr lang="tr-TR"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3600" dirty="0" smtClean="0"/>
              <a:t>Anayasamızın 105’ncu maddesinin ikinci fıkrasına göre "Cumhurbaşkanının </a:t>
            </a:r>
            <a:r>
              <a:rPr lang="tr-TR" sz="3600" dirty="0" err="1" smtClean="0"/>
              <a:t>re’sen</a:t>
            </a:r>
            <a:r>
              <a:rPr lang="tr-TR" sz="3600" dirty="0" smtClean="0"/>
              <a:t> imzaladığı kararlar ve emirler aleyhine Anayasa Mahkemesi dâhil, yargı mercilerine başvurulamaz", </a:t>
            </a:r>
          </a:p>
          <a:p>
            <a:pPr algn="just"/>
            <a:r>
              <a:rPr lang="tr-TR" sz="3600" dirty="0" smtClean="0"/>
              <a:t>Dolayısıyla Cumhurbaşkanının tek başına yapabileceği bir işlemlerin yargısal denetimi mümkün değildir.</a:t>
            </a:r>
          </a:p>
          <a:p>
            <a:pPr algn="just"/>
            <a:endParaRPr lang="tr-TR" sz="3600"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Cumhurbaşkanlığı Genel Sekreterliği</a:t>
            </a: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Cumhurbaşkanının kendi görevlerini yerine getirebilmesi için belli bir İdarî teşkilâta ihtiyacı vardır. </a:t>
            </a:r>
          </a:p>
          <a:p>
            <a:pPr algn="just"/>
            <a:r>
              <a:rPr lang="tr-TR" sz="2800" dirty="0" smtClean="0"/>
              <a:t>Bu İdarî teşkilât “Cumhurbaşkanlığı Genel Sekreterliği"dir. Anayasa’nın 107’nci maddesine göre “Cumhurbaşkanlığı Genel Sekreterliğinin kuruluşu, teşkilât ve çalışma esasları, personel atama işlemleri Cumhurbaşkanlığı kararnamesiyle düzenlenir”.</a:t>
            </a:r>
            <a:endParaRPr lang="tr-TR" sz="2800"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Cumhurbaşkanlığı kararnamesi, doğrudan doğruya Cumhurbaşkanı tarafından yapılan ve sadece Cumhurbaşkanı tarafından imzalanan bir düzenleyici işlemdir. </a:t>
            </a:r>
          </a:p>
          <a:p>
            <a:pPr algn="just"/>
            <a:r>
              <a:rPr lang="tr-TR" sz="2800" dirty="0" smtClean="0"/>
              <a:t>Cumhurbaşkanının “Cumhurbaşkanlığı kararnamesi” çıkarabilmesi için TBMM’den “yetki kanunu” ile yetki almasına gerek yoktur. Cumhurbaşkanının bu tür kararname çıkarma yetkisi, bizzat Anayasanın 107’nci maddesinden kaynaklanmaktadır. </a:t>
            </a:r>
            <a:endParaRPr lang="tr-TR" sz="2800"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Devlet Denetleme Kurulu</a:t>
            </a:r>
            <a:endParaRPr lang="tr-TR" dirty="0"/>
          </a:p>
        </p:txBody>
      </p:sp>
      <p:sp>
        <p:nvSpPr>
          <p:cNvPr id="3" name="2 İçerik Yer Tutucusu"/>
          <p:cNvSpPr>
            <a:spLocks noGrp="1"/>
          </p:cNvSpPr>
          <p:nvPr>
            <p:ph sz="quarter" idx="1"/>
          </p:nvPr>
        </p:nvSpPr>
        <p:spPr/>
        <p:txBody>
          <a:bodyPr>
            <a:noAutofit/>
          </a:bodyPr>
          <a:lstStyle/>
          <a:p>
            <a:pPr algn="just"/>
            <a:r>
              <a:rPr lang="tr-TR" sz="3600" dirty="0" smtClean="0"/>
              <a:t>Anayasamızın 108’ind maddesi, idarenin hukuka uygunluğunun, düzenli ve verimli şekilde yürütülmesinin ve geliştirilmesinin sağlanması amacıyla doğrudan doğruya Cumhurbaşkanlığına bağlı bir Devlet Denetleme Kurulu kurulmasını öngörmüştür. </a:t>
            </a:r>
            <a:endParaRPr lang="tr-TR" sz="3600"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3200" dirty="0" smtClean="0"/>
              <a:t>"Devlet Denetleme Kurulunun üyeleri ve üyeleri içinden başkam, kanunda belirlenen nitelikteki kişiler arastadan, Cumhur başkanınca atanır” (Anayasa, m. 108/3), </a:t>
            </a:r>
            <a:r>
              <a:rPr lang="tr-TR" sz="3200" dirty="0" err="1" smtClean="0"/>
              <a:t>DDK'nin</a:t>
            </a:r>
            <a:r>
              <a:rPr lang="tr-TR" sz="3200" dirty="0" smtClean="0"/>
              <a:t> görevleri Anayasa'nın 108’inci maddesinde sayılmıştır. </a:t>
            </a:r>
          </a:p>
          <a:p>
            <a:pPr algn="just"/>
            <a:r>
              <a:rPr lang="tr-TR" sz="3200" dirty="0" smtClean="0"/>
              <a:t>Buna göre Devlet Denetleme Kurulu, Cumhurbaşkanının istemi üzerine aşağıda belirtilen kurum ve kuruluşlarda her türlü inceleme, araştırma ve denetlemeler yapar:</a:t>
            </a:r>
          </a:p>
          <a:p>
            <a:endParaRPr lang="tr-TR"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200" dirty="0" smtClean="0"/>
              <a:t>Devlet Denetleme Kurulu, Cumhurbaşkanın istemi üzerine harekete geçer. </a:t>
            </a:r>
          </a:p>
          <a:p>
            <a:pPr algn="just"/>
            <a:r>
              <a:rPr lang="tr-TR" sz="3200" dirty="0" smtClean="0"/>
              <a:t>Çalışmasının sonucunda bir rapor hazırlar ve raporu Cumhurbaşkanına sunar. </a:t>
            </a:r>
          </a:p>
          <a:p>
            <a:pPr algn="just"/>
            <a:r>
              <a:rPr lang="tr-TR" sz="3200" dirty="0" smtClean="0"/>
              <a:t>Kurul raporları Cumhurbaşkanı tarafından onaylandıktan sonra Başbakanlığa gönderilir. </a:t>
            </a:r>
          </a:p>
          <a:p>
            <a:pPr algn="just"/>
            <a:r>
              <a:rPr lang="tr-TR" sz="3200" dirty="0" smtClean="0"/>
              <a:t>Kamu raporlarında yapılması istenilen konular, Başbakanlıkça yetkili mercilere intikal ettirilir.</a:t>
            </a:r>
          </a:p>
          <a:p>
            <a:pPr algn="just"/>
            <a:endParaRPr lang="tr-TR" sz="3200"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Devlet Denetleme Kumlu raporlarının “bağlayıcı gücü" yoktur. Kamu kurum ve kuruluşları bakımından Devlet Denetleme Kurulunun raporu, bir “ihbar" niteliğindedir. </a:t>
            </a:r>
          </a:p>
          <a:p>
            <a:pPr algn="just"/>
            <a:r>
              <a:rPr lang="tr-TR" sz="3200" dirty="0" smtClean="0"/>
              <a:t>Kamu kurum ve kuruluşu karar makamları, bu ihbarı öğrendikten sonra gerekli görüyorlarsa gerekli kararları alırlar. </a:t>
            </a:r>
          </a:p>
          <a:p>
            <a:pPr algn="just"/>
            <a:r>
              <a:rPr lang="tr-TR" sz="3200" dirty="0" smtClean="0"/>
              <a:t>Asıl bağlayıcı olan, asıl </a:t>
            </a:r>
            <a:r>
              <a:rPr lang="tr-TR" sz="3200" dirty="0" err="1" smtClean="0"/>
              <a:t>icraî</a:t>
            </a:r>
            <a:r>
              <a:rPr lang="tr-TR" sz="3200" dirty="0" smtClean="0"/>
              <a:t> olan şey bu kararlardır.</a:t>
            </a:r>
          </a:p>
          <a:p>
            <a:pPr algn="just"/>
            <a:endParaRPr lang="tr-TR"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4000" dirty="0" smtClean="0"/>
              <a:t>Yargı organı bu şekilde tanımlanırsa, onu idare organından ayırmak kolaydır. </a:t>
            </a:r>
          </a:p>
          <a:p>
            <a:pPr algn="just"/>
            <a:r>
              <a:rPr lang="tr-TR" sz="4000" dirty="0" smtClean="0"/>
              <a:t>Zira, yargı organı bağmışız hâkimlerden oluşur; idare ise hiyerarşi veya vesayet denetimine tâbi kamu görevlilerinden oluşur.</a:t>
            </a:r>
            <a:endParaRPr lang="tr-TR" sz="4000"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Bakanlar Kurulu</a:t>
            </a:r>
            <a:r>
              <a:rPr lang="tr-TR" dirty="0" smtClean="0"/>
              <a:t/>
            </a:r>
            <a:br>
              <a:rPr lang="tr-TR" dirty="0" smtClean="0"/>
            </a:br>
            <a:endParaRPr lang="tr-TR"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dirty="0" smtClean="0"/>
              <a:t>Bakanlar Kurulu, Başbakan ve bakanlardan oluşur. Bakanlar Kumluna “Hükümet" de denir. Bakanlar Kumlunun idari nitelikte olan görev ve yetkilerinden bazıları Anayasa ve kanunlar tarafından kendisine açıkça verilmiş "spesifik yetkileridir. </a:t>
            </a:r>
          </a:p>
          <a:p>
            <a:pPr algn="just"/>
            <a:r>
              <a:rPr lang="tr-TR" sz="2800" dirty="0" smtClean="0"/>
              <a:t>Diğerleri ise Bakanlar Kuruluna ayrıca verilmesine gerek olmayan, Bakanlar Kumlunun sahip olduğu “genel karar yetkisi” çerçevesinde kalan yetkilerdir.</a:t>
            </a:r>
          </a:p>
          <a:p>
            <a:pPr algn="just"/>
            <a:endParaRPr lang="tr-TR" sz="2800"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Bakanlar Kurulunun Spesifik Yetkileri</a:t>
            </a:r>
            <a:endParaRPr lang="tr-TR" dirty="0"/>
          </a:p>
        </p:txBody>
      </p:sp>
      <p:sp>
        <p:nvSpPr>
          <p:cNvPr id="3" name="2 İçerik Yer Tutucusu"/>
          <p:cNvSpPr>
            <a:spLocks noGrp="1"/>
          </p:cNvSpPr>
          <p:nvPr>
            <p:ph sz="quarter" idx="1"/>
          </p:nvPr>
        </p:nvSpPr>
        <p:spPr/>
        <p:txBody>
          <a:bodyPr/>
          <a:lstStyle/>
          <a:p>
            <a:r>
              <a:rPr lang="tr-TR" dirty="0" smtClean="0"/>
              <a:t>*  KHK çıkarmak (Anayasa, m. 121)</a:t>
            </a:r>
          </a:p>
          <a:p>
            <a:r>
              <a:rPr lang="tr-TR" dirty="0" smtClean="0"/>
              <a:t>*  Tüzük çıkarmak (Anayasa, m. 115)</a:t>
            </a:r>
          </a:p>
          <a:p>
            <a:r>
              <a:rPr lang="tr-TR" dirty="0" smtClean="0"/>
              <a:t>*  Olağanüstü hâl ve sıkıyönetim ilân etmek (m. 119-120)</a:t>
            </a:r>
          </a:p>
          <a:p>
            <a:r>
              <a:rPr lang="tr-TR" dirty="0" smtClean="0"/>
              <a:t>*  Millî güvenliği sağlamak (m.117/2)</a:t>
            </a:r>
          </a:p>
          <a:p>
            <a:r>
              <a:rPr lang="tr-TR" dirty="0" smtClean="0"/>
              <a:t>*  Silahlı kuvvetleri yurt savunmasına hazırlamak (m.117/2)</a:t>
            </a:r>
          </a:p>
          <a:p>
            <a:r>
              <a:rPr lang="tr-TR" dirty="0" smtClean="0"/>
              <a:t>*  Genelkurmay Başkanı seçmek (m. 117/4)</a:t>
            </a:r>
          </a:p>
          <a:p>
            <a:r>
              <a:rPr lang="tr-TR" dirty="0" smtClean="0"/>
              <a:t>* Anayasanın çeşitli maddelerinde (m.73/son, 127/son, 131, 167) Bakanlar Kumluna verilmiş başka yetkiler de vardır.</a:t>
            </a:r>
          </a:p>
          <a:p>
            <a:endParaRPr lang="tr-TR"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Çeşitli kanunlarla Bakanlar Kuruluna verilmiş birçok sayıda yetki vardır. </a:t>
            </a:r>
          </a:p>
          <a:p>
            <a:pPr algn="just"/>
            <a:r>
              <a:rPr lang="tr-TR" sz="3200" dirty="0" smtClean="0"/>
              <a:t>Bunlar, burada sayamayacağımız kadar çoktur. </a:t>
            </a:r>
          </a:p>
          <a:p>
            <a:pPr algn="just"/>
            <a:r>
              <a:rPr lang="tr-TR" sz="3200" dirty="0" smtClean="0"/>
              <a:t>Bunlar; “atama”, “izin", “ruhsat", "imtiyaz verme”, "vatandaşlığa alınma”, “bir kişinin mezarlık dışında bir yere gömülmesine izin verme” gibi çok değişik konulara ilişkindir.</a:t>
            </a:r>
          </a:p>
          <a:p>
            <a:pPr algn="just"/>
            <a:endParaRPr lang="tr-TR" sz="3200"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Bakanlar Kurulunun Genel Karar Yetkisi</a:t>
            </a:r>
            <a:endParaRPr lang="tr-TR" dirty="0"/>
          </a:p>
        </p:txBody>
      </p:sp>
      <p:sp>
        <p:nvSpPr>
          <p:cNvPr id="3" name="2 İçerik Yer Tutucusu"/>
          <p:cNvSpPr>
            <a:spLocks noGrp="1"/>
          </p:cNvSpPr>
          <p:nvPr>
            <p:ph sz="quarter" idx="1"/>
          </p:nvPr>
        </p:nvSpPr>
        <p:spPr/>
        <p:txBody>
          <a:bodyPr>
            <a:normAutofit/>
          </a:bodyPr>
          <a:lstStyle/>
          <a:p>
            <a:pPr algn="just"/>
            <a:r>
              <a:rPr lang="tr-TR" sz="3200" dirty="0" smtClean="0"/>
              <a:t>Bakanlar Kurulu, yürütme ve keza idare alanında genel karar organıdır. </a:t>
            </a:r>
          </a:p>
          <a:p>
            <a:pPr algn="just"/>
            <a:r>
              <a:rPr lang="tr-TR" sz="3200" dirty="0" smtClean="0"/>
              <a:t>Anayasa ve kanunlarla kendisine ayrıca ve açıkça verilmemiş olsa bile idare alanında, “kanuna dayanmak" ve “Anayasa'ya ve kanunlara aykırı olmamak" şartıyla istediği her işlemi yapmak konusunda yetkilidir.</a:t>
            </a:r>
            <a:endParaRPr lang="tr-TR" sz="3200"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lnSpcReduction="10000"/>
          </a:bodyPr>
          <a:lstStyle/>
          <a:p>
            <a:pPr algn="just"/>
            <a:r>
              <a:rPr lang="tr-TR" sz="4000" dirty="0" smtClean="0"/>
              <a:t>Bakanlar Kurulu merkez idare teşkilâtının, yani devlet idaresinin en yüksek karar organıdır. </a:t>
            </a:r>
          </a:p>
          <a:p>
            <a:pPr algn="just"/>
            <a:r>
              <a:rPr lang="tr-TR" sz="4000" dirty="0" smtClean="0"/>
              <a:t>Bakanlar Kurulu, yasama ve yargı fonksiyonu alanına girmemek şartıyla, İdarî fonksiyon alanında, istediği her konuda faaliyet gösterebilir; her konuda karar alabilir.</a:t>
            </a:r>
          </a:p>
          <a:p>
            <a:endParaRPr lang="tr-TR"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Başbakan ve Başbakanlık</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92500"/>
          </a:bodyPr>
          <a:lstStyle/>
          <a:p>
            <a:pPr algn="just"/>
            <a:r>
              <a:rPr lang="tr-TR" dirty="0" smtClean="0"/>
              <a:t>Başbakanın İdarî Nitelikte Görev ve Yetkileri: Anayasamızın 112’nci maddesine göre, Başbakan '‘Hükümetin genel siyasetinin yürütülmesini gözetil. </a:t>
            </a:r>
          </a:p>
          <a:p>
            <a:pPr algn="just"/>
            <a:r>
              <a:rPr lang="tr-TR" dirty="0" smtClean="0"/>
              <a:t>Bununla birlikte. Başbakanın idari nitelikte görevleri de vardır. </a:t>
            </a:r>
          </a:p>
          <a:p>
            <a:pPr algn="just"/>
            <a:r>
              <a:rPr lang="tr-TR" dirty="0" smtClean="0"/>
              <a:t>Örneğin bakanlıklar arasında iş birliğini sağlamak, bakanların görevlerinin yerine getirilmesini gözetmek, millî güvenlik: kuruluna katılmak, karşı-imza yetkisi, düzenleme yetkisi (yönetmelik çıkarma yetkisi), hiyerarşi yetkisi, devlet tüzel kişiliğini temsil yetkisi, İdarî vesayet yetkisi, atama yetkisi, harcama yetkisi gibi başbakanın İdarî nitelikte görev ve yetkileri vardır.</a:t>
            </a:r>
            <a:endParaRPr lang="tr-TR"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Başbakan Yardımcıları</a:t>
            </a:r>
            <a:endParaRPr lang="tr-TR" dirty="0"/>
          </a:p>
        </p:txBody>
      </p:sp>
      <p:sp>
        <p:nvSpPr>
          <p:cNvPr id="3" name="2 İçerik Yer Tutucusu"/>
          <p:cNvSpPr>
            <a:spLocks noGrp="1"/>
          </p:cNvSpPr>
          <p:nvPr>
            <p:ph sz="quarter" idx="1"/>
          </p:nvPr>
        </p:nvSpPr>
        <p:spPr/>
        <p:txBody>
          <a:bodyPr/>
          <a:lstStyle/>
          <a:p>
            <a:pPr algn="just"/>
            <a:r>
              <a:rPr lang="tr-TR" dirty="0" smtClean="0"/>
              <a:t>3 Haziran 2011 tarihli ve 643 sayılı KHK ile 3046 sayılı Kanun değiştirilerek “devlet bakanlarının görevlendirilmesi usulüne son verilmiş, onun yerine Başbakana yardım etmek ve Başbakan tarafından verilecek görevleri yerine getirmek, Bakanlar Kurulunda koordinasyonu sağlamak, özel önem’ ve öncelik taşıyan konularda tecrübe ve bilgilerinden istifade edilmek amacıyla Başbakanın teklin ve Cumhurbaşkanının onayı ile Başbakan Yardımcısı unvanıyla görev yapmak ve sayısı beşi geçmemek üzere bakan görevlendirilebilmesine imkân verilmiştir.</a:t>
            </a:r>
            <a:endParaRPr lang="tr-TR"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357982"/>
          </a:xfrm>
        </p:spPr>
        <p:txBody>
          <a:bodyPr>
            <a:noAutofit/>
          </a:bodyPr>
          <a:lstStyle/>
          <a:p>
            <a:pPr algn="just"/>
            <a:r>
              <a:rPr lang="tr-TR" sz="3200" dirty="0" smtClean="0"/>
              <a:t>Belirtelim ki 4'üncü madde, "Başbakan yardımcılığı" diye bir teşkilât kurmamakta, sadece “Başbakan yardımcının görevlendirilebileceğini öngörmektedir. </a:t>
            </a:r>
          </a:p>
          <a:p>
            <a:pPr algn="just"/>
            <a:r>
              <a:rPr lang="tr-TR" sz="3200" dirty="0" smtClean="0"/>
              <a:t>Diyanet İşleri Başkanlığı, Vakıflar GM, TRT, BYEGM gibi Başbakanlığa bağlı ve ilgili kurum ve kuruluşlar daha önceden devlet bakanlar arasında dağıtılmış iken şimdi başbakan yardımcıları arasında dağıtılmaktadır.</a:t>
            </a:r>
          </a:p>
          <a:p>
            <a:pPr algn="just"/>
            <a:endParaRPr lang="tr-TR" sz="3200"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Başbakan ile Bakanlar Arasındaki ilişki</a:t>
            </a:r>
            <a:endParaRPr lang="tr-TR" dirty="0"/>
          </a:p>
        </p:txBody>
      </p:sp>
      <p:sp>
        <p:nvSpPr>
          <p:cNvPr id="3" name="2 İçerik Yer Tutucusu"/>
          <p:cNvSpPr>
            <a:spLocks noGrp="1"/>
          </p:cNvSpPr>
          <p:nvPr>
            <p:ph sz="quarter" idx="1"/>
          </p:nvPr>
        </p:nvSpPr>
        <p:spPr/>
        <p:txBody>
          <a:bodyPr/>
          <a:lstStyle/>
          <a:p>
            <a:pPr algn="just"/>
            <a:r>
              <a:rPr lang="tr-TR" sz="2800" dirty="0" smtClean="0"/>
              <a:t>“Başbakan, Bakanlar Kurulunun başkanı, bakanlıkların ve başbakanlık teşkilâtının en üst amiridir" denmektedir. </a:t>
            </a:r>
          </a:p>
          <a:p>
            <a:pPr algn="just"/>
            <a:r>
              <a:rPr lang="tr-TR" sz="2800" dirty="0" smtClean="0"/>
              <a:t>Bu hükme ve Anayasanın 112’nci maddesine dayanarak, Başbakanın “hükümetin genel siyasetinin yürütülmesi” veya “bakanların görevlerinin Anayasa ve kanunlara uygun olarak yerine getirilmesi" amacıyla bakanlara emir ve talimat verme yetkisine sahip olduğu söylenebilir.</a:t>
            </a:r>
          </a:p>
          <a:p>
            <a:endParaRPr lang="tr-TR"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Başbakanlık Teşkilâtı</a:t>
            </a:r>
            <a:endParaRPr lang="tr-TR" dirty="0"/>
          </a:p>
        </p:txBody>
      </p:sp>
      <p:sp>
        <p:nvSpPr>
          <p:cNvPr id="3" name="2 İçerik Yer Tutucusu"/>
          <p:cNvSpPr>
            <a:spLocks noGrp="1"/>
          </p:cNvSpPr>
          <p:nvPr>
            <p:ph sz="quarter" idx="1"/>
          </p:nvPr>
        </p:nvSpPr>
        <p:spPr/>
        <p:txBody>
          <a:bodyPr>
            <a:normAutofit fontScale="92500" lnSpcReduction="10000"/>
          </a:bodyPr>
          <a:lstStyle/>
          <a:p>
            <a:pPr algn="just"/>
            <a:r>
              <a:rPr lang="tr-TR" dirty="0" smtClean="0"/>
              <a:t>Başbakanlık teşkilâtı, şu şekilde ayrımlara </a:t>
            </a:r>
            <a:r>
              <a:rPr lang="tr-TR" dirty="0" err="1" smtClean="0"/>
              <a:t>tabî</a:t>
            </a:r>
            <a:r>
              <a:rPr lang="tr-TR" dirty="0" smtClean="0"/>
              <a:t> tutularak incelenebilir: </a:t>
            </a:r>
          </a:p>
          <a:p>
            <a:pPr algn="just"/>
            <a:r>
              <a:rPr lang="tr-TR" dirty="0" smtClean="0"/>
              <a:t>Merkez Teşkilâtı: 10 Ekim 1984 tarihli ve 3056 sayılı Başbakanlık Teşkilin Hakkında Kanun'a göre Başbakanlık Merkez Teşkilâtı, Başbakanlık müsteşarı dışında "ana hizmet birimleri" (Kanunlar ve Kararlar Genel Müdürlüğü, Personel ve Prensipler Genel Müdürlüğü, Mevzuatı Geliştirme ve Yayın Genel Müdürlüğü vb.) (m.7-17), “danışma ve denetim birimleri” (Teftiş Kurulu Başkanlığı, Hukuk Müşavirliği, Başbakanlık müşavirleri vb.) (m. 19-24) ve “yardımcı birimler’’den (Bakanlar Kurulu Sekreterliği, İdarî ve Malî İşler Başkanlığı, Halkla İlişkiler Daire Başkanlığı vb.) (m.25-31) oluşmaktadır.</a:t>
            </a:r>
          </a:p>
          <a:p>
            <a:pPr algn="just"/>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İdare Organının Yürütme</a:t>
            </a:r>
            <a:br>
              <a:rPr lang="tr-TR" dirty="0" smtClean="0"/>
            </a:br>
            <a:r>
              <a:rPr lang="tr-TR" dirty="0" smtClean="0"/>
              <a:t> Organından Ayrılması</a:t>
            </a:r>
            <a:endParaRPr lang="tr-TR" dirty="0"/>
          </a:p>
        </p:txBody>
      </p:sp>
      <p:sp>
        <p:nvSpPr>
          <p:cNvPr id="3" name="2 İçerik Yer Tutucusu"/>
          <p:cNvSpPr>
            <a:spLocks noGrp="1"/>
          </p:cNvSpPr>
          <p:nvPr>
            <p:ph sz="quarter" idx="1"/>
          </p:nvPr>
        </p:nvSpPr>
        <p:spPr/>
        <p:txBody>
          <a:bodyPr>
            <a:normAutofit/>
          </a:bodyPr>
          <a:lstStyle/>
          <a:p>
            <a:pPr algn="just"/>
            <a:r>
              <a:rPr lang="tr-TR" sz="3600" dirty="0" smtClean="0"/>
              <a:t>İdare organı, Anayasamızın 123 ila 137’nci maddelerinde düzenlenmiştir. </a:t>
            </a:r>
          </a:p>
          <a:p>
            <a:pPr algn="just"/>
            <a:r>
              <a:rPr lang="tr-TR" sz="3600" dirty="0" smtClean="0"/>
              <a:t>Anayasamıza göre idare organı, </a:t>
            </a:r>
          </a:p>
          <a:p>
            <a:pPr algn="just"/>
            <a:r>
              <a:rPr lang="tr-TR" sz="3600" b="1" dirty="0" smtClean="0"/>
              <a:t>“merkezî idare” </a:t>
            </a:r>
            <a:r>
              <a:rPr lang="tr-TR" sz="3600" dirty="0" smtClean="0"/>
              <a:t>ve</a:t>
            </a:r>
          </a:p>
          <a:p>
            <a:pPr algn="just"/>
            <a:r>
              <a:rPr lang="tr-TR" sz="3600" b="1" dirty="0" smtClean="0"/>
              <a:t>“yerinden yönetim kuruluşları” </a:t>
            </a:r>
            <a:r>
              <a:rPr lang="tr-TR" sz="3600" dirty="0" smtClean="0"/>
              <a:t>olarak ikiye ayrılmaktadır (m. 126).</a:t>
            </a:r>
            <a:endParaRPr lang="tr-TR" sz="3600"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Bağlı Kuruluşlar</a:t>
            </a:r>
            <a:endParaRPr lang="tr-TR" dirty="0"/>
          </a:p>
        </p:txBody>
      </p:sp>
      <p:sp>
        <p:nvSpPr>
          <p:cNvPr id="3" name="2 İçerik Yer Tutucusu"/>
          <p:cNvSpPr>
            <a:spLocks noGrp="1"/>
          </p:cNvSpPr>
          <p:nvPr>
            <p:ph sz="quarter" idx="1"/>
          </p:nvPr>
        </p:nvSpPr>
        <p:spPr/>
        <p:txBody>
          <a:bodyPr/>
          <a:lstStyle/>
          <a:p>
            <a:pPr algn="just"/>
            <a:r>
              <a:rPr lang="tr-TR" dirty="0" smtClean="0"/>
              <a:t>Örneğin Diyanet İşleri Başkanlığı, Millî İstihbarat Teşkilâtı Müsteşarlığı, Devlet Personel Başkanlığı, Türkiye İstatistik Kurumu, Hazine Müsteşarlığı, Devlet Meteoroloji İşleri Genel Müdürlüğü, Kadın ve Sosyal Hizmetler Müsteşarlığı, Gümrük Müsteşarlığı gibi. </a:t>
            </a:r>
          </a:p>
          <a:p>
            <a:pPr algn="just"/>
            <a:r>
              <a:rPr lang="tr-TR" dirty="0" smtClean="0"/>
              <a:t>Bunlar ile başbakanlık arasındaki ilişki hiyerarşi ilişkisidir. Bağlı kuruluşlardan bazılarının ise ayrı bir tüzel kişiliği vardır. </a:t>
            </a:r>
          </a:p>
          <a:p>
            <a:pPr algn="just"/>
            <a:r>
              <a:rPr lang="tr-TR" dirty="0" smtClean="0"/>
              <a:t>Örneğin AKDTYK Başkanlığı, BYEGM, Vakıflar GM gibi. Bunlar ile Başbakanlık arasındaki ilişki ise vesayet ilişkisidir.</a:t>
            </a:r>
          </a:p>
          <a:p>
            <a:endParaRPr lang="tr-TR"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İlgili Kuruluşlar</a:t>
            </a: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Başbakanlığın ilgili kuruluşlarına örnek olarak TRT Genel Müdürlüğü, Millî Prodüktivite Merkezi, Futbol Federasyonu, Tasarruf Mevduatı Sigorta Fonu, Anadolu Ajansı Genel Müdürlüğü, T.C. Merkez Bankası Başkanlığı, T.C. Ziraat Bankası Genel Müdürlüğü sayılabilir, Bunların hepsinin aynı bir tüzel kişiliği vardır. </a:t>
            </a:r>
          </a:p>
          <a:p>
            <a:pPr algn="just"/>
            <a:r>
              <a:rPr lang="tr-TR" sz="2800" dirty="0" smtClean="0"/>
              <a:t>Bunlar ile başbakanlık arasındaki ilişki vesayet ilişkisidir.</a:t>
            </a:r>
            <a:endParaRPr lang="tr-TR" sz="2800"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r>
              <a:rPr lang="tr-TR" dirty="0" smtClean="0"/>
              <a:t>İlişkili Kuruluşlar</a:t>
            </a:r>
          </a:p>
          <a:p>
            <a:pPr algn="just"/>
            <a:r>
              <a:rPr lang="tr-TR" dirty="0" smtClean="0"/>
              <a:t> </a:t>
            </a:r>
            <a:r>
              <a:rPr lang="tr-TR" sz="3600" dirty="0" smtClean="0"/>
              <a:t>Başbakanlığın RTÜK ve Tütün ve Tütün Ürünleri ve Alkollü İçkiler Piyasası Düzenleme Kurumu olmak üzere iki de “ilişkili" kuruluşu vardır, ilişkili kuruluşlar ile Başbakanlık arasında çok sınırlı bir vesayet ilişkisi olduğu söylenebilir.</a:t>
            </a:r>
          </a:p>
          <a:p>
            <a:endParaRPr lang="tr-TR"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Bakanlar ve Bakanlıklar</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r>
              <a:rPr lang="tr-TR" dirty="0" smtClean="0"/>
              <a:t>Bakanlıklar, devletin üstlendiği millî kamu hizmetlerinin konularına göre uzmanlaşmış ve örgütlenmiş bölümleridir:</a:t>
            </a:r>
          </a:p>
          <a:p>
            <a:r>
              <a:rPr lang="tr-TR" dirty="0" smtClean="0"/>
              <a:t>Yani merkezî idare teşkilâtında kamu hizmetleri arasında iş bölümü yapılmış ve her bir bakanlığa belli bir kamu hizmetinin yürütülmesi görevi verilmiştir. </a:t>
            </a:r>
          </a:p>
          <a:p>
            <a:r>
              <a:rPr lang="tr-TR" dirty="0" smtClean="0"/>
              <a:t>Bakanlıkların devlet tüzel kişiliğinden ayrı bir tüzel kişilikleri yoktur. </a:t>
            </a:r>
          </a:p>
          <a:p>
            <a:r>
              <a:rPr lang="tr-TR" dirty="0" smtClean="0"/>
              <a:t>Her bakanlık yürüttüğü kamu hizmeti alanında devletin tüzel kişiliğini temsil eder.</a:t>
            </a:r>
          </a:p>
          <a:p>
            <a:endParaRPr lang="tr-TR"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Bakan, çifte nitelikli bir kişidir: </a:t>
            </a:r>
          </a:p>
          <a:p>
            <a:pPr algn="just"/>
            <a:r>
              <a:rPr lang="tr-TR" dirty="0" smtClean="0"/>
              <a:t>Bakan, hem “hükümet üyesi" hem de bir idarenin başıdır.</a:t>
            </a:r>
          </a:p>
          <a:p>
            <a:pPr algn="just"/>
            <a:r>
              <a:rPr lang="tr-TR" dirty="0" smtClean="0"/>
              <a:t>O hâlde bakam, bakanlık denen bir idarenin başı ve aynı zamanda hükümetin, yani bakanlar kurulunun bir üyesi olan kişi olarak tanımlayabiliriz.</a:t>
            </a:r>
          </a:p>
          <a:p>
            <a:pPr algn="just"/>
            <a:r>
              <a:rPr lang="tr-TR" dirty="0" smtClean="0"/>
              <a:t>Hükümet üyesi olarak bakan, bir siyasî makamdır. </a:t>
            </a:r>
          </a:p>
          <a:p>
            <a:pPr algn="just"/>
            <a:r>
              <a:rPr lang="tr-TR" dirty="0" smtClean="0"/>
              <a:t>Bakanlar, hükümet üyesi olarak hükümetin genel siyasetinin yürütülmesine katılırlar ve bu siyasetin yürütülmesinden dolayı TBMM'ye karşı kolektif olarak sorumludurlar.</a:t>
            </a:r>
            <a:endParaRPr lang="tr-TR"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sz="3200" dirty="0" smtClean="0"/>
              <a:t>Hükümetin bir üyesi olarak bakanların görev ve sorumlulukların siyasî niteliktedir. </a:t>
            </a:r>
          </a:p>
          <a:p>
            <a:pPr algn="just"/>
            <a:r>
              <a:rPr lang="tr-TR" sz="3200" dirty="0" smtClean="0"/>
              <a:t>O hâlde, bakanların atanması, azilleri ve hükümet üyesi olarak görev ve sorumlulukları idare hukukunun değil, anayasa hukukunun inceleme sahasına girer.</a:t>
            </a:r>
          </a:p>
          <a:p>
            <a:pPr algn="just"/>
            <a:r>
              <a:rPr lang="tr-TR" sz="3200" dirty="0" smtClean="0"/>
              <a:t> Bu konular hakkında anayasa hukuku kitaplarına bakılmalıdır.</a:t>
            </a:r>
          </a:p>
          <a:p>
            <a:endParaRPr lang="tr-TR"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2800" dirty="0" smtClean="0"/>
              <a:t>Bir idarenin başı olarak bakan ise İdarî bir makamdır. </a:t>
            </a:r>
          </a:p>
          <a:p>
            <a:pPr algn="just"/>
            <a:r>
              <a:rPr lang="tr-TR" sz="2800" dirty="0" smtClean="0"/>
              <a:t>Bakan, bir bakanlığın en üst hiyerarşik amiridir.</a:t>
            </a:r>
          </a:p>
          <a:p>
            <a:pPr algn="just"/>
            <a:r>
              <a:rPr lang="tr-TR" sz="2800" dirty="0" smtClean="0"/>
              <a:t>Bakanlığın başı olarak bakanın görev ve yetkilerim incelemek, anayasa hukukunun değil, idare hukukunun alanına girer. </a:t>
            </a:r>
          </a:p>
          <a:p>
            <a:pPr algn="just"/>
            <a:r>
              <a:rPr lang="tr-TR" sz="2800" dirty="0" smtClean="0"/>
              <a:t>İşte biz de burada bakanların, bir bakanlığın başı olarak sahip olduğu İdarî nitelikte görev ve yetkileri incelemeye çalışacağız.</a:t>
            </a:r>
          </a:p>
          <a:p>
            <a:endParaRPr lang="tr-TR"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Bakanların İdarî Nitelikteki Görev ve Yetkileri</a:t>
            </a: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Devlet Tüzel Kişiliğini Temsil Yetkisi: </a:t>
            </a:r>
          </a:p>
          <a:p>
            <a:pPr algn="just"/>
            <a:r>
              <a:rPr lang="tr-TR" sz="2800" dirty="0" smtClean="0"/>
              <a:t>Bakan, bakanlığının yürüttüğü hizmet alanında devlet tüzel kişiliğini temsil eder. </a:t>
            </a:r>
          </a:p>
          <a:p>
            <a:pPr algn="just"/>
            <a:r>
              <a:rPr lang="tr-TR" sz="2800" dirty="0" smtClean="0"/>
              <a:t>Bu sıfatla, bakanlığı alanında devlet adına hukukî işlemler yapar; sözleşmeler akdeder. </a:t>
            </a:r>
          </a:p>
          <a:p>
            <a:pPr algn="just"/>
            <a:r>
              <a:rPr lang="tr-TR" sz="2800" dirty="0" smtClean="0"/>
              <a:t>Devleti borçlu ve alacaklı kılabilir. </a:t>
            </a:r>
          </a:p>
          <a:p>
            <a:pPr algn="just"/>
            <a:r>
              <a:rPr lang="tr-TR" sz="2800" dirty="0" smtClean="0"/>
              <a:t>Bakan, mahkemeler önünde davacı ve davalı sıfatıyla devleti temsil eder.</a:t>
            </a:r>
            <a:endParaRPr lang="tr-TR" sz="2800"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Hiyerarşi Yetkisi</a:t>
            </a:r>
            <a:endParaRPr lang="tr-TR" dirty="0"/>
          </a:p>
        </p:txBody>
      </p:sp>
      <p:sp>
        <p:nvSpPr>
          <p:cNvPr id="3" name="2 İçerik Yer Tutucusu"/>
          <p:cNvSpPr>
            <a:spLocks noGrp="1"/>
          </p:cNvSpPr>
          <p:nvPr>
            <p:ph sz="quarter" idx="1"/>
          </p:nvPr>
        </p:nvSpPr>
        <p:spPr/>
        <p:txBody>
          <a:bodyPr/>
          <a:lstStyle/>
          <a:p>
            <a:pPr algn="just"/>
            <a:r>
              <a:rPr lang="tr-TR" sz="2800" dirty="0" smtClean="0"/>
              <a:t>Bakan, bakanlık teşkilâtının en yüksek amilidir. Anayasa'ya göre her bakan "kendi yetkisi içindeki işlerden ve emri altındakilerin eylem ve işlemlerinden de sorumludur” (m.112/2).</a:t>
            </a:r>
          </a:p>
          <a:p>
            <a:pPr algn="just"/>
            <a:r>
              <a:rPr lang="tr-TR" sz="2800" dirty="0" smtClean="0"/>
              <a:t> Bakanın hiyerarşi yetkisi, 3046 saydı Kanun 21’inci maddesi tarafından da öngörülmüştür. </a:t>
            </a:r>
          </a:p>
          <a:p>
            <a:pPr algn="just"/>
            <a:r>
              <a:rPr lang="tr-TR" sz="2800" dirty="0" smtClean="0"/>
              <a:t>Bu maddeye göre “bakam, bakanlık kuruluşunun en üst amiridir.</a:t>
            </a:r>
          </a:p>
          <a:p>
            <a:endParaRPr lang="tr-TR"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lnSpcReduction="10000"/>
          </a:bodyPr>
          <a:lstStyle/>
          <a:p>
            <a:r>
              <a:rPr lang="tr-TR" dirty="0" smtClean="0"/>
              <a:t>Vesayet Yetkisi: Bakan, bakanlığına bağlı ama ayrı bir tüzel kişiliğe sahip “bağlı kuruluşlar” ve keza Bakanlığıyla "ilgili kuruluşlar” üzerinde vesayet denetimi yetkisine sahiptir.</a:t>
            </a:r>
          </a:p>
          <a:p>
            <a:r>
              <a:rPr lang="tr-TR" i="1" dirty="0" smtClean="0"/>
              <a:t>Atama Yetkisi:</a:t>
            </a:r>
            <a:r>
              <a:rPr lang="tr-TR" dirty="0" smtClean="0"/>
              <a:t> Bakan, kanunun kendisine yetki verdiği makamlara atama yapma veya müşterek kararnameyle atanması öngörülen makamlarda atama kararnamesine ilk imzayı atma yetkisine sahiptir.</a:t>
            </a:r>
          </a:p>
          <a:p>
            <a:r>
              <a:rPr lang="tr-TR" dirty="0" smtClean="0"/>
              <a:t>Harcama Yetkisi: Bakan ita amiridir. Bakanlık adına harcama yapma yetkisine sahiptir.</a:t>
            </a:r>
          </a:p>
          <a:p>
            <a:r>
              <a:rPr lang="tr-TR" dirty="0" smtClean="0"/>
              <a:t>Yönetmelik Yapma Yetkisi (Düzenleme Yetkisi):- Anayasamızın 124’üncü maddesine göre bakanlıklar “kendi görev alanlarını ilgilendiren kanunların ve tüzüklerin uygulanmasını sağlamak üzere ve bunlara aykırı olmamak şartıyla yönetmelikler çıkarabilir”.</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4400" dirty="0" smtClean="0"/>
              <a:t>Merkezî idare de kendi içinde </a:t>
            </a:r>
            <a:r>
              <a:rPr lang="tr-TR" sz="4400" b="1" dirty="0" smtClean="0"/>
              <a:t>“başkent teşkilâtı” </a:t>
            </a:r>
            <a:r>
              <a:rPr lang="tr-TR" sz="4400" dirty="0" smtClean="0"/>
              <a:t>ve </a:t>
            </a:r>
            <a:r>
              <a:rPr lang="tr-TR" sz="4400" b="1" dirty="0" smtClean="0"/>
              <a:t>“taşra teşkilâtı” </a:t>
            </a:r>
            <a:r>
              <a:rPr lang="tr-TR" sz="4400" dirty="0" smtClean="0"/>
              <a:t>olarak ikiye uyulmaktadır.</a:t>
            </a:r>
          </a:p>
          <a:p>
            <a:pPr algn="just"/>
            <a:r>
              <a:rPr lang="tr-TR" sz="4400" dirty="0" smtClean="0"/>
              <a:t> </a:t>
            </a:r>
            <a:r>
              <a:rPr lang="tr-TR" sz="4400" b="1" dirty="0" smtClean="0"/>
              <a:t>Taşra</a:t>
            </a:r>
            <a:r>
              <a:rPr lang="tr-TR" sz="4400" dirty="0" smtClean="0"/>
              <a:t> teşkilâtı da Anayasaya göre, </a:t>
            </a:r>
            <a:r>
              <a:rPr lang="tr-TR" sz="4400" b="1" dirty="0" smtClean="0"/>
              <a:t>“illere, </a:t>
            </a:r>
            <a:r>
              <a:rPr lang="tr-TR" sz="4400" dirty="0" smtClean="0"/>
              <a:t>iller de diğer kademeli bölümlere” ayrılır.</a:t>
            </a:r>
            <a:endParaRPr lang="tr-TR" sz="4400"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Bakan Yardımcıları Hükümetin görev süresiyle sınırlı olarak görev yapar, Hükümetin görevi sona erdiğinde, Bakan Yardımcılarının görevi de sona erer. </a:t>
            </a:r>
          </a:p>
          <a:p>
            <a:pPr algn="just"/>
            <a:r>
              <a:rPr lang="tr-TR" sz="3600" dirty="0" smtClean="0"/>
              <a:t>Bakan Yardımcıları gerektiğinde Hükümetin görev süresi dolmadan da görevden alınabilir.</a:t>
            </a:r>
          </a:p>
          <a:p>
            <a:pPr algn="just"/>
            <a:endParaRPr lang="tr-TR" sz="3600"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3600" dirty="0" smtClean="0"/>
              <a:t>Bakan yardımcısı istisnai memur olsa da bakan gibi siyasî bir kişi değil, "memurudur”. </a:t>
            </a:r>
          </a:p>
          <a:p>
            <a:pPr algn="just"/>
            <a:r>
              <a:rPr lang="tr-TR" sz="3600" dirty="0" smtClean="0"/>
              <a:t>Keza milletvekilleri de bakan yardımcısı olarak atanamaz. </a:t>
            </a:r>
          </a:p>
          <a:p>
            <a:pPr algn="just"/>
            <a:r>
              <a:rPr lang="tr-TR" sz="3600" dirty="0" smtClean="0"/>
              <a:t>Anayasamızın milletvekilliği bağdaşmazlığını düzenleyen 82’nci maddesi buna engeldir.</a:t>
            </a:r>
          </a:p>
          <a:p>
            <a:pPr algn="just"/>
            <a:endParaRPr lang="tr-TR" sz="3600"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Bakanlık merkez teşkilâtının üstünde bir “müsteşar" bulunur. Müsteşar, bakanın en yakın yardımcısı ve danışmanıdır (3046 sayılı Kanun, m.13). Müsteşar, meslekten yetişmiş ve memurluk güvencesine sahip bir yüksek memurdur. </a:t>
            </a:r>
          </a:p>
          <a:p>
            <a:pPr algn="just"/>
            <a:r>
              <a:rPr lang="tr-TR" sz="3600" dirty="0" smtClean="0"/>
              <a:t>Müsteşarlık sürekli bir görevdir. </a:t>
            </a:r>
            <a:endParaRPr lang="tr-TR" sz="3600"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Taşra Teşkilâtı</a:t>
            </a:r>
            <a:endParaRPr lang="tr-TR" dirty="0"/>
          </a:p>
        </p:txBody>
      </p:sp>
      <p:sp>
        <p:nvSpPr>
          <p:cNvPr id="3" name="2 İçerik Yer Tutucusu"/>
          <p:cNvSpPr>
            <a:spLocks noGrp="1"/>
          </p:cNvSpPr>
          <p:nvPr>
            <p:ph sz="quarter" idx="1"/>
          </p:nvPr>
        </p:nvSpPr>
        <p:spPr/>
        <p:txBody>
          <a:bodyPr>
            <a:normAutofit lnSpcReduction="10000"/>
          </a:bodyPr>
          <a:lstStyle/>
          <a:p>
            <a:pPr algn="just"/>
            <a:r>
              <a:rPr lang="tr-TR" sz="2800" dirty="0" smtClean="0"/>
              <a:t>Bakanlık taşra teşkilâtı, bakanlığa verilmiş hizmetlerin tüm ülke düzeyinde yürütülmesini sağlamak üzere kurulmuş teşkilâttır. </a:t>
            </a:r>
          </a:p>
          <a:p>
            <a:pPr algn="just"/>
            <a:r>
              <a:rPr lang="tr-TR" sz="2800" dirty="0" smtClean="0"/>
              <a:t>Bakanlıkların taşra teşkilâtı, illerde, il valisine bağlı il kuruluşlarından, ilçelerde de kaymakama bağlı üçe kuruluşlarımızdan oluşmaktadır. </a:t>
            </a:r>
          </a:p>
          <a:p>
            <a:pPr algn="just"/>
            <a:r>
              <a:rPr lang="tr-TR" sz="2800" dirty="0" smtClean="0"/>
              <a:t>Bakanlık il ve üçe kuruluşları ise il ve ilçe müdürlüğü, şube müdürlüğü, şeflikler, memurluklar şeklinde örgütlenmiştir (3046 s. Kanun, m,8).</a:t>
            </a:r>
          </a:p>
          <a:p>
            <a:endParaRPr lang="tr-TR"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Yurt Dışı Teşkilâtı</a:t>
            </a: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Bazı bakanlıkların yurt dışı teşkilâtlan da vardır (3046 saydı Kanun, m.9).</a:t>
            </a:r>
          </a:p>
          <a:p>
            <a:pPr algn="just"/>
            <a:r>
              <a:rPr lang="tr-TR" sz="2800" dirty="0" smtClean="0"/>
              <a:t>Bağlı Kuruluşlar: </a:t>
            </a:r>
          </a:p>
          <a:p>
            <a:pPr algn="just"/>
            <a:r>
              <a:rPr lang="tr-TR" sz="2800" dirty="0" smtClean="0"/>
              <a:t>Bağlı kuruluşlar, “bakanlığın hizmet ve görev alanına giren ana hizmetleri yürütmek üzere, bakanlığa bağlı olarak özel kanunla kurulan, genel bütçe içinde ayrı bütçeli veya katma bütçeli veya özel bütçeli kuruluşlarda (3046 sayılı Kanun, m. 10).</a:t>
            </a:r>
            <a:endParaRPr lang="tr-TR" sz="2800"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lnSpcReduction="10000"/>
          </a:bodyPr>
          <a:lstStyle/>
          <a:p>
            <a:pPr algn="just"/>
            <a:r>
              <a:rPr lang="tr-TR" dirty="0" smtClean="0"/>
              <a:t>(</a:t>
            </a:r>
            <a:r>
              <a:rPr lang="tr-TR" sz="3200" dirty="0" smtClean="0"/>
              <a:t>1) Bağlı kuruluşların bir kısmının tüzel kişiliği yoktur.</a:t>
            </a:r>
          </a:p>
          <a:p>
            <a:pPr algn="just"/>
            <a:r>
              <a:rPr lang="tr-TR" sz="3200" dirty="0" smtClean="0"/>
              <a:t> Örneğin İçişleri Bakanlığına bağlı Emniyet Genel Müdürlüğü, Çevre ve Şehircilik Bakanlığına bağlı Tapu Kadastro Genel Müdürlüğü,</a:t>
            </a:r>
          </a:p>
          <a:p>
            <a:pPr algn="just"/>
            <a:r>
              <a:rPr lang="tr-TR" sz="3200" dirty="0" smtClean="0"/>
              <a:t> Orman ve Su İşleri Bakanlığına bağlı Devlet Meteoroloji İşleri Genel Müdürlüğü gibi.</a:t>
            </a:r>
          </a:p>
          <a:p>
            <a:pPr algn="just"/>
            <a:r>
              <a:rPr lang="tr-TR" sz="3200" dirty="0" smtClean="0"/>
              <a:t> Bunlar ile bağlı oldukları bakardık arasındaki ilişki, hiyerarşi ilişkisidir.</a:t>
            </a:r>
            <a:endParaRPr lang="tr-TR" sz="3200"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(2) Bağlı kuruluşlardan bir kısmı ise ayrı bir tüzel kişiliğe sahiptir. Örneğin Orman ve Su İşleri Bakanlığına bağlı Orman - Genel Müdürlüğü, Ulaştırma Bakanlığına bağlı Karayolları Genel Müdürlüğü, Maliye Bakanlığına bağlı Milli Piyango İdaresi Genel Müdürlüğü gibi. </a:t>
            </a:r>
          </a:p>
          <a:p>
            <a:pPr algn="just"/>
            <a:r>
              <a:rPr lang="tr-TR" sz="3200" dirty="0" smtClean="0"/>
              <a:t>Ayrı bir tüzel kişiliği olan bağlı kuruluşlar ile bakanlık arasındaki ilişki, vesayet ilişkisidir.</a:t>
            </a:r>
          </a:p>
          <a:p>
            <a:pPr algn="just"/>
            <a:endParaRPr lang="tr-TR" sz="3200"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İlgili Kuruluşlar</a:t>
            </a: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İlgili kuruluşlar, özel kanun veya statü ile kurulan, iktisadi devlet teşekkülleri ve kamu iktisadi kuruluşları ile bunların müessese ortaklık ve iştirakleri veya özel hukukî, malî ve idari statüye tâbi, hizmet bakımından yerinden yönetim kuruluşlarıdır (3046 sayılı Kanun m. 11). </a:t>
            </a:r>
          </a:p>
          <a:p>
            <a:pPr algn="just"/>
            <a:r>
              <a:rPr lang="tr-TR" sz="2800" dirty="0" smtClean="0"/>
              <a:t>Bu kuruluşlar, Başbakanın teklifi ve Cumhurbaşkanının onayı ile Başbakanlık veya bir bakanlıkla ilgilendirilmektedir. </a:t>
            </a:r>
            <a:endParaRPr lang="tr-TR" sz="2800"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600" dirty="0" smtClean="0"/>
              <a:t>Örneğin Maliye Bakanlığıyla ilgilendirilen Devlet Malzeme Ofisi, Ulaştırma Bakanlığı ile ilgilendirilen T.C. Devlet Demir Yollan işletmesi birer ilgili kuruluştur. Bu kuruluşların hepsinin ayrı bir tüzel kişiliği vardır. </a:t>
            </a:r>
          </a:p>
          <a:p>
            <a:pPr algn="just"/>
            <a:r>
              <a:rPr lang="tr-TR" sz="3600" dirty="0" smtClean="0"/>
              <a:t>Dolayısıyla Bakanlık ile bu kuruluşlar arasındaki ilişki vesayet ilişkisidir.</a:t>
            </a:r>
          </a:p>
          <a:p>
            <a:endParaRPr lang="tr-TR"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İlişkili Kurum ve Kuruluşlar</a:t>
            </a:r>
            <a:endParaRPr lang="tr-TR" dirty="0"/>
          </a:p>
        </p:txBody>
      </p:sp>
      <p:sp>
        <p:nvSpPr>
          <p:cNvPr id="3" name="2 İçerik Yer Tutucusu"/>
          <p:cNvSpPr>
            <a:spLocks noGrp="1"/>
          </p:cNvSpPr>
          <p:nvPr>
            <p:ph sz="quarter" idx="1"/>
          </p:nvPr>
        </p:nvSpPr>
        <p:spPr/>
        <p:txBody>
          <a:bodyPr/>
          <a:lstStyle/>
          <a:p>
            <a:pPr algn="just"/>
            <a:r>
              <a:rPr lang="tr-TR" dirty="0" smtClean="0"/>
              <a:t>Bağımsız idari otoritelerin Başbakanlık ile diğer bir bakanlık ile ilişkilendirilmemektedirler. Örneğin Bilgi Teknolojileri ve İletişim Kurumu Ulaştırma Bakanlığının, Kamu ihale Kurumu Maliye Bakanlığının, Enerji Piyasası Düzenleme Kurumu, Bilim, Sanayi ve Teknoloji Bakanlığının, “ilişkili kurumudur”. </a:t>
            </a:r>
          </a:p>
          <a:p>
            <a:pPr algn="just"/>
            <a:r>
              <a:rPr lang="tr-TR" dirty="0" smtClean="0"/>
              <a:t>İlişkili kurumların hepsinin ayrı bir kamu tüzel kişiliği ve ayrı bir bütçesi vardır. </a:t>
            </a:r>
          </a:p>
          <a:p>
            <a:pPr algn="just"/>
            <a:r>
              <a:rPr lang="tr-TR" dirty="0" smtClean="0"/>
              <a:t>Dolayısıyla Bakanlık ile bu kuruluşlar arasındaki ilişki vesayet ilişkisidir.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Autofit/>
          </a:bodyPr>
          <a:lstStyle/>
          <a:p>
            <a:pPr algn="just"/>
            <a:r>
              <a:rPr lang="tr-TR" dirty="0" smtClean="0"/>
              <a:t>Yerinden yönetim kuruluşları ise yer yönünden ve hizmet yönünden olmak üzere iki çeşittir, </a:t>
            </a:r>
          </a:p>
          <a:p>
            <a:pPr algn="just"/>
            <a:r>
              <a:rPr lang="tr-TR" dirty="0" smtClean="0"/>
              <a:t>“Yer yönünden yerinden yönetim kuruluşlarına Anayasamız ‘'mahallî idareler” (m.127) demektedir. </a:t>
            </a:r>
          </a:p>
          <a:p>
            <a:pPr algn="just"/>
            <a:r>
              <a:rPr lang="tr-TR" dirty="0" smtClean="0"/>
              <a:t>“Hizmet yönünden yerinden yönetim kuruluşları" olarak Anayasamızda, “yükseköğretim kuruluşları ve üst kuruluşları" (m. 130-132), “radyo ve televizyon kuruluşları'' (m. 133), “Atatürk Kültür, Dil ve Tarih Yüksek Kurumu' (m.134) ye “kamu kurumu niteliğindeki meslek kuruluşları" (m.135) düzenlenmiştir.</a:t>
            </a:r>
            <a:endParaRPr lang="tr-TR"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Başkentteki Yardımcı Kuruluşlar</a:t>
            </a:r>
            <a:r>
              <a:rPr lang="tr-TR" dirty="0" smtClean="0"/>
              <a:t/>
            </a:r>
            <a:br>
              <a:rPr lang="tr-TR" dirty="0" smtClean="0"/>
            </a:br>
            <a:endParaRPr lang="tr-TR" dirty="0"/>
          </a:p>
        </p:txBody>
      </p:sp>
      <p:sp>
        <p:nvSpPr>
          <p:cNvPr id="3" name="2 İçerik Yer Tutucusu"/>
          <p:cNvSpPr>
            <a:spLocks noGrp="1"/>
          </p:cNvSpPr>
          <p:nvPr>
            <p:ph sz="quarter" idx="1"/>
          </p:nvPr>
        </p:nvSpPr>
        <p:spPr>
          <a:xfrm>
            <a:off x="457200" y="1142984"/>
            <a:ext cx="7467600" cy="5330968"/>
          </a:xfrm>
        </p:spPr>
        <p:txBody>
          <a:bodyPr>
            <a:noAutofit/>
          </a:bodyPr>
          <a:lstStyle/>
          <a:p>
            <a:pPr algn="just"/>
            <a:r>
              <a:rPr lang="tr-TR" sz="2800" dirty="0" smtClean="0"/>
              <a:t>Başkentte çok değişik yardımcı kuruluşlar vardır. Bunlara danışma organları da denir: Danıştay, Sayıştay, Millî Güvenlik Kurulu, Yüksek Askeri Şura, Yüksek Planlama Kurulu vs. </a:t>
            </a:r>
          </a:p>
          <a:p>
            <a:pPr algn="just"/>
            <a:r>
              <a:rPr lang="tr-TR" sz="2800" dirty="0" smtClean="0"/>
              <a:t>Bu kuruluşlar merkezî idareye (devlet idaresine) görüş bildirerek yardımcı olmak üzere kurulmuştur.</a:t>
            </a:r>
          </a:p>
          <a:p>
            <a:pPr algn="just"/>
            <a:r>
              <a:rPr lang="tr-TR" sz="2800" dirty="0" smtClean="0"/>
              <a:t> Bu kuruluşlardan bir kısmı merkezî idarenin (devlet idaresinin) bütününe, diğer bir kısmı ise sadece bir bakanlığa yardımcı olur.</a:t>
            </a:r>
            <a:endParaRPr lang="tr-TR" sz="2800"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i="1" dirty="0" smtClean="0"/>
              <a:t>Bu kuruluşların ortak özellikleri şunlardır</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lgn="just"/>
            <a:r>
              <a:rPr lang="tr-TR" dirty="0" smtClean="0"/>
              <a:t>a) </a:t>
            </a:r>
            <a:r>
              <a:rPr lang="tr-TR" sz="2800" dirty="0" smtClean="0"/>
              <a:t>Bu kuruluşların devlet idaresinden ayrı bir tüzel kişilikleri yoktur.</a:t>
            </a:r>
          </a:p>
          <a:p>
            <a:pPr algn="just"/>
            <a:r>
              <a:rPr lang="tr-TR" sz="2800" dirty="0" smtClean="0"/>
              <a:t>b) Bununla birlikte, bu kuruluşlar, belli ölçüde özerk konumdadır. </a:t>
            </a:r>
          </a:p>
          <a:p>
            <a:pPr algn="just"/>
            <a:r>
              <a:rPr lang="tr-TR" sz="2800" dirty="0" smtClean="0"/>
              <a:t>Bir bakanlık içinde yer alsalar bile, bakanlık hiyerarşine </a:t>
            </a:r>
            <a:r>
              <a:rPr lang="tr-TR" sz="2800" dirty="0" err="1" smtClean="0"/>
              <a:t>tabî</a:t>
            </a:r>
            <a:r>
              <a:rPr lang="tr-TR" sz="2800" dirty="0" smtClean="0"/>
              <a:t> değildirler.</a:t>
            </a:r>
          </a:p>
          <a:p>
            <a:pPr algn="just"/>
            <a:r>
              <a:rPr lang="tr-TR" sz="2800" dirty="0" smtClean="0"/>
              <a:t>c)Bu kuruluşlar uzmanlık kuruluşlarıdır. Buralarda uzmanlar çalışır.</a:t>
            </a:r>
          </a:p>
          <a:p>
            <a:pPr algn="just"/>
            <a:r>
              <a:rPr lang="tr-TR" sz="2800" dirty="0" smtClean="0"/>
              <a:t>d) Bu kuruluşlar 'kurul hâlinde çalışır.</a:t>
            </a:r>
          </a:p>
          <a:p>
            <a:pPr algn="just"/>
            <a:endParaRPr lang="tr-TR"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lnSpcReduction="10000"/>
          </a:bodyPr>
          <a:lstStyle/>
          <a:p>
            <a:pPr algn="just"/>
            <a:r>
              <a:rPr lang="tr-TR" sz="3600" dirty="0" smtClean="0"/>
              <a:t>e) Bu kuruluşların danışma, öneri, planlama, koordinasyon sağlama, denetim gibi görevleri vardır. </a:t>
            </a:r>
          </a:p>
          <a:p>
            <a:pPr algn="just"/>
            <a:r>
              <a:rPr lang="tr-TR" sz="3600" dirty="0" smtClean="0"/>
              <a:t>Bu kuruluşların kararları ''</a:t>
            </a:r>
            <a:r>
              <a:rPr lang="tr-TR" sz="3600" dirty="0" err="1" smtClean="0"/>
              <a:t>istişarî</a:t>
            </a:r>
            <a:r>
              <a:rPr lang="tr-TR" sz="3600" dirty="0" smtClean="0"/>
              <a:t>” niteliktedir.</a:t>
            </a:r>
          </a:p>
          <a:p>
            <a:pPr algn="just"/>
            <a:r>
              <a:rPr lang="tr-TR" sz="3600" dirty="0" smtClean="0"/>
              <a:t>f) Bu kuruluşların Danıştay, Sayıştay, Millî Güvenlik Kurulu gibi bir kısmı Anayasa tarafından öngörülmüştür. Bunlar anayasal kuruluşlardır.</a:t>
            </a:r>
          </a:p>
          <a:p>
            <a:endParaRPr lang="tr-TR"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Danıştay</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a:bodyPr>
          <a:lstStyle/>
          <a:p>
            <a:pPr algn="just"/>
            <a:r>
              <a:rPr lang="tr-TR" sz="3200" dirty="0" err="1" smtClean="0"/>
              <a:t>Danıştayın</a:t>
            </a:r>
            <a:r>
              <a:rPr lang="tr-TR" sz="3200" dirty="0" smtClean="0"/>
              <a:t> yargısal ve İdarî olmak üzere iki değişik görevi vardır. </a:t>
            </a:r>
          </a:p>
          <a:p>
            <a:pPr algn="just"/>
            <a:r>
              <a:rPr lang="tr-TR" sz="3200" dirty="0" smtClean="0"/>
              <a:t>Biz burada </a:t>
            </a:r>
            <a:r>
              <a:rPr lang="tr-TR" sz="3200" dirty="0" err="1" smtClean="0"/>
              <a:t>Danıştayın</a:t>
            </a:r>
            <a:r>
              <a:rPr lang="tr-TR" sz="3200" dirty="0" smtClean="0"/>
              <a:t> yargısal değil İdarî görevlerini göreceğiz. </a:t>
            </a:r>
            <a:r>
              <a:rPr lang="tr-TR" sz="3200" dirty="0" err="1" smtClean="0"/>
              <a:t>Danıştayın</a:t>
            </a:r>
            <a:r>
              <a:rPr lang="tr-TR" sz="3200" dirty="0" smtClean="0"/>
              <a:t> İdarî görevleri, Ana yasa’nın 155’inci maddesinin ikinci fıkrasında ve 6 Ocak 1982 tarihli ve 2575 sayılı Danıştay Kanunu’nun 23’üncü maddesinde sayılmıştır</a:t>
            </a:r>
            <a:endParaRPr lang="tr-TR" sz="3200"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r>
              <a:rPr lang="tr-TR" dirty="0" err="1" smtClean="0"/>
              <a:t>Danıştayın</a:t>
            </a:r>
            <a:r>
              <a:rPr lang="tr-TR" dirty="0" smtClean="0"/>
              <a:t> İdarî görevleri şunlardır:</a:t>
            </a:r>
          </a:p>
          <a:p>
            <a:endParaRPr lang="tr-TR" dirty="0" smtClean="0"/>
          </a:p>
          <a:p>
            <a:r>
              <a:rPr lang="tr-TR" dirty="0" smtClean="0"/>
              <a:t>a) Başbakanlık veya Bakanlar Kurulunca gönderilen kanun tasarı ve teklifleri hakkında görüşünü bildirmek </a:t>
            </a:r>
          </a:p>
          <a:p>
            <a:r>
              <a:rPr lang="tr-TR" dirty="0" smtClean="0"/>
              <a:t>b) Tüzük tasarılarını </a:t>
            </a:r>
          </a:p>
          <a:p>
            <a:r>
              <a:rPr lang="tr-TR" dirty="0" smtClean="0"/>
              <a:t>c) Kamu hizmetleriyle ilgili imtiyaz şartlaşma ve sözleşmeleri hakkında düşüncesini bildirmek</a:t>
            </a:r>
          </a:p>
          <a:p>
            <a:r>
              <a:rPr lang="tr-TR" dirty="0" smtClean="0"/>
              <a:t> d) Cumhurbaşkanlığı ve Başbakanlık tarafından gönderilen işler hakkında görüşünü bildirmek</a:t>
            </a:r>
          </a:p>
          <a:p>
            <a:r>
              <a:rPr lang="tr-TR" dirty="0" smtClean="0"/>
              <a:t> e) Kanunlarla verilen diğer görevleri yapmak Danıştay, bu idari görevlerini yerine getirirken “danışma kararları", “inceleme kararları” ve "idari kararlar” olmak üzere üç değişik çeşit karar verir.</a:t>
            </a:r>
          </a:p>
          <a:p>
            <a:endParaRPr lang="tr-TR" dirty="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Danışma Kararları (Danışma Görevi)</a:t>
            </a:r>
            <a:endParaRPr lang="tr-TR" dirty="0"/>
          </a:p>
        </p:txBody>
      </p:sp>
      <p:sp>
        <p:nvSpPr>
          <p:cNvPr id="3" name="2 İçerik Yer Tutucusu"/>
          <p:cNvSpPr>
            <a:spLocks noGrp="1"/>
          </p:cNvSpPr>
          <p:nvPr>
            <p:ph sz="quarter" idx="1"/>
          </p:nvPr>
        </p:nvSpPr>
        <p:spPr/>
        <p:txBody>
          <a:bodyPr/>
          <a:lstStyle/>
          <a:p>
            <a:r>
              <a:rPr lang="tr-TR" dirty="0" smtClean="0"/>
              <a:t>Danışma kararları, belli idari veya hukukî sorunların çözümüne yönelik görüş (düşünce, mütalaa)</a:t>
            </a:r>
            <a:r>
              <a:rPr lang="tr-TR" dirty="0" err="1" smtClean="0"/>
              <a:t>leri</a:t>
            </a:r>
            <a:r>
              <a:rPr lang="tr-TR" dirty="0" smtClean="0"/>
              <a:t> içeren kararlardır. </a:t>
            </a:r>
          </a:p>
          <a:p>
            <a:r>
              <a:rPr lang="tr-TR" dirty="0" smtClean="0"/>
              <a:t>Devlet idaresi (merkezî idare, genel idare), kanunlarda öngörülsün veya öngörülmesin, karşılaştığı sorunlar hakkında </a:t>
            </a:r>
            <a:r>
              <a:rPr lang="tr-TR" dirty="0" err="1" smtClean="0"/>
              <a:t>Danıştayın</a:t>
            </a:r>
            <a:r>
              <a:rPr lang="tr-TR" dirty="0" smtClean="0"/>
              <a:t> görüşünü, yani Danıştay’a danışabilir. </a:t>
            </a:r>
          </a:p>
          <a:p>
            <a:r>
              <a:rPr lang="tr-TR" dirty="0" smtClean="0"/>
              <a:t>İşte Danıştay bu “danışma görevlerini vereceği danışma kararları (görüş, mütalaa) ile yerine getirir. Zaten “</a:t>
            </a:r>
            <a:r>
              <a:rPr lang="tr-TR" dirty="0" err="1" smtClean="0"/>
              <a:t>Danıştayın</a:t>
            </a:r>
            <a:r>
              <a:rPr lang="tr-TR" dirty="0" smtClean="0"/>
              <a:t> ismi de bu “danışma” görevinden gelmektedir.</a:t>
            </a:r>
          </a:p>
          <a:p>
            <a:endParaRPr lang="tr-TR"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3600" dirty="0" err="1" smtClean="0"/>
              <a:t>Danıştaya</a:t>
            </a:r>
            <a:r>
              <a:rPr lang="tr-TR" sz="3600" dirty="0" smtClean="0"/>
              <a:t> danışılması, yani </a:t>
            </a:r>
            <a:r>
              <a:rPr lang="tr-TR" sz="3600" dirty="0" err="1" smtClean="0"/>
              <a:t>Danıştaydan</a:t>
            </a:r>
            <a:r>
              <a:rPr lang="tr-TR" sz="3600" dirty="0" smtClean="0"/>
              <a:t> görüş alınması, bazen isteğe bağlı bazen de zorunludur. </a:t>
            </a:r>
          </a:p>
          <a:p>
            <a:pPr algn="just"/>
            <a:r>
              <a:rPr lang="tr-TR" sz="3600" dirty="0" smtClean="0"/>
              <a:t>Birinci durumda “ihtiyari danışma”, ikinci durumda ise mecburi danışmanı bahsedilir. </a:t>
            </a:r>
          </a:p>
          <a:p>
            <a:pPr algn="just"/>
            <a:r>
              <a:rPr lang="tr-TR" sz="3600" dirty="0" smtClean="0"/>
              <a:t>Mecburi danışmanın olabilmesi için danışma zorunluluğunun Anayasa veya kanun tarafından öngörülmüş olması gerekir.</a:t>
            </a:r>
          </a:p>
          <a:p>
            <a:pPr algn="just"/>
            <a:endParaRPr lang="tr-TR" sz="3600"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2800" dirty="0" err="1" smtClean="0"/>
              <a:t>Danıştayın</a:t>
            </a:r>
            <a:r>
              <a:rPr lang="tr-TR" sz="2800" dirty="0" smtClean="0"/>
              <a:t> "danışma kararlan (görüş, düşünce, mütalaa)” </a:t>
            </a:r>
            <a:r>
              <a:rPr lang="tr-TR" sz="2800" dirty="0" err="1" smtClean="0"/>
              <a:t>istişarî</a:t>
            </a:r>
            <a:r>
              <a:rPr lang="tr-TR" sz="2800" dirty="0" smtClean="0"/>
              <a:t> niteliktedir, yani idareyi bağlamaz. </a:t>
            </a:r>
          </a:p>
          <a:p>
            <a:pPr algn="just"/>
            <a:r>
              <a:rPr lang="tr-TR" sz="2800" dirty="0" smtClean="0"/>
              <a:t>Danışma ister ihtiyari, ister mecburi olsun idare, </a:t>
            </a:r>
            <a:r>
              <a:rPr lang="tr-TR" sz="2800" dirty="0" err="1" smtClean="0"/>
              <a:t>Danıştayın</a:t>
            </a:r>
            <a:r>
              <a:rPr lang="tr-TR" sz="2800" dirty="0" smtClean="0"/>
              <a:t> görüşü doğrultusunda işlem yapmak zorunda değildir. </a:t>
            </a:r>
          </a:p>
          <a:p>
            <a:pPr algn="just"/>
            <a:r>
              <a:rPr lang="tr-TR" sz="2800" dirty="0" smtClean="0"/>
              <a:t>Ancak mecburi danışma hâli varsa yani </a:t>
            </a:r>
            <a:r>
              <a:rPr lang="tr-TR" sz="2800" dirty="0" err="1" smtClean="0"/>
              <a:t>Danıştayın</a:t>
            </a:r>
            <a:r>
              <a:rPr lang="tr-TR" sz="2800" dirty="0" smtClean="0"/>
              <a:t> görüşünün alınması kanunla öngörülmüş ise idare, işlem tesis etmeden önce muhakkak </a:t>
            </a:r>
            <a:r>
              <a:rPr lang="tr-TR" sz="2800" dirty="0" err="1" smtClean="0"/>
              <a:t>Danıştayın</a:t>
            </a:r>
            <a:r>
              <a:rPr lang="tr-TR" sz="2800" dirty="0" smtClean="0"/>
              <a:t> görüşünü almalıdır. </a:t>
            </a:r>
          </a:p>
          <a:p>
            <a:pPr algn="just"/>
            <a:r>
              <a:rPr lang="tr-TR" sz="2800" dirty="0" smtClean="0"/>
              <a:t>Ancak idare, aldığı bu görüşle yine de bağlı değildir</a:t>
            </a:r>
            <a:endParaRPr lang="tr-TR" sz="2800"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Eğer bir kanun </a:t>
            </a:r>
            <a:r>
              <a:rPr lang="tr-TR" sz="3200" dirty="0" err="1" smtClean="0"/>
              <a:t>Danıştayın</a:t>
            </a:r>
            <a:r>
              <a:rPr lang="tr-TR" sz="3200" dirty="0" smtClean="0"/>
              <a:t> “uygun görüşü''nün alınmasını öngörmüş ise bu durumda </a:t>
            </a:r>
            <a:r>
              <a:rPr lang="tr-TR" sz="3200" dirty="0" err="1" smtClean="0"/>
              <a:t>Danıştayın</a:t>
            </a:r>
            <a:r>
              <a:rPr lang="tr-TR" sz="3200" dirty="0" smtClean="0"/>
              <a:t> görüşü idareyi bağlar. </a:t>
            </a:r>
          </a:p>
          <a:p>
            <a:pPr algn="just"/>
            <a:r>
              <a:rPr lang="tr-TR" sz="3200" dirty="0" smtClean="0"/>
              <a:t>İdare işlemi yapmak istiyorsa </a:t>
            </a:r>
            <a:r>
              <a:rPr lang="tr-TR" sz="3200" dirty="0" err="1" smtClean="0"/>
              <a:t>Danıştayın</a:t>
            </a:r>
            <a:r>
              <a:rPr lang="tr-TR" sz="3200" dirty="0" smtClean="0"/>
              <a:t> “uygun görüşü" doğrultusunda yapmalıdır ancak işlemi yapmak zorunda değildir; </a:t>
            </a:r>
          </a:p>
          <a:p>
            <a:pPr algn="just"/>
            <a:r>
              <a:rPr lang="tr-TR" sz="3200" dirty="0" err="1" smtClean="0"/>
              <a:t>Danıştayın</a:t>
            </a:r>
            <a:r>
              <a:rPr lang="tr-TR" sz="3200" dirty="0" smtClean="0"/>
              <a:t> görüşünü beğenmemişse, o işlemi yapmaktan vazgeçebilir.</a:t>
            </a:r>
          </a:p>
          <a:p>
            <a:pPr algn="just"/>
            <a:endParaRPr lang="tr-TR" sz="3200"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İnceleme Kararlar</a:t>
            </a:r>
            <a:br>
              <a:rPr lang="tr-TR" i="1" dirty="0" smtClean="0"/>
            </a:br>
            <a:r>
              <a:rPr lang="tr-TR" i="1" dirty="0" smtClean="0"/>
              <a:t> (İnceleme Görevi)</a:t>
            </a:r>
            <a:endParaRPr lang="tr-TR" dirty="0"/>
          </a:p>
        </p:txBody>
      </p:sp>
      <p:sp>
        <p:nvSpPr>
          <p:cNvPr id="3" name="2 İçerik Yer Tutucusu"/>
          <p:cNvSpPr>
            <a:spLocks noGrp="1"/>
          </p:cNvSpPr>
          <p:nvPr>
            <p:ph sz="quarter" idx="1"/>
          </p:nvPr>
        </p:nvSpPr>
        <p:spPr/>
        <p:txBody>
          <a:bodyPr>
            <a:normAutofit/>
          </a:bodyPr>
          <a:lstStyle/>
          <a:p>
            <a:pPr algn="just"/>
            <a:r>
              <a:rPr lang="tr-TR" sz="3200" dirty="0" smtClean="0"/>
              <a:t>Anayasa 115 ve 155’inci maddelerine göre tüzük tasardan </a:t>
            </a:r>
            <a:r>
              <a:rPr lang="tr-TR" sz="3200" dirty="0" err="1" smtClean="0"/>
              <a:t>Danıştayın</a:t>
            </a:r>
            <a:r>
              <a:rPr lang="tr-TR" sz="3200" dirty="0" smtClean="0"/>
              <a:t> incelemesinden zorunlu olarak geçirilir. </a:t>
            </a:r>
          </a:p>
          <a:p>
            <a:pPr algn="just"/>
            <a:r>
              <a:rPr lang="tr-TR" sz="3200" dirty="0" smtClean="0"/>
              <a:t>Keza Anayasa’nın 155'inci maddesinin ikinci fıkrası göre, Başbakan ve Bakanlar Kurulu da kanun tasarılarım </a:t>
            </a:r>
            <a:r>
              <a:rPr lang="tr-TR" sz="3200" dirty="0" err="1" smtClean="0"/>
              <a:t>Danıştayın</a:t>
            </a:r>
            <a:r>
              <a:rPr lang="tr-TR" sz="3200" dirty="0" smtClean="0"/>
              <a:t> incelemesine sunabilir. </a:t>
            </a:r>
            <a:endParaRPr lang="tr-T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r>
              <a:rPr lang="tr-TR" dirty="0" smtClean="0"/>
              <a:t>1.İdare hukukunun konusu olan idare “özel idareler” değil “kamu idaresidir. </a:t>
            </a:r>
          </a:p>
          <a:p>
            <a:r>
              <a:rPr lang="tr-TR" dirty="0" smtClean="0"/>
              <a:t>“Kamu idaresi” terimi yerine kısaca “idare" terimi kullanılır.</a:t>
            </a:r>
          </a:p>
          <a:p>
            <a:r>
              <a:rPr lang="tr-TR" dirty="0" smtClean="0"/>
              <a:t>2.idare, devletin bir organıdır. Ancak bu idare organı, devletin yasama ve yargı organlarının tamamıyla dışında kalır.</a:t>
            </a:r>
          </a:p>
          <a:p>
            <a:r>
              <a:rPr lang="tr-TR" dirty="0" smtClean="0"/>
              <a:t>3.İdare, devletin yürütme organının bir parçasıdır.</a:t>
            </a:r>
          </a:p>
          <a:p>
            <a:r>
              <a:rPr lang="tr-TR" dirty="0" smtClean="0"/>
              <a:t>4.Yürütme organının içinde yer alan Cumhurbaşkanı, Bakanlar Kurulu, Başbakan ve bakanlar idare kavramına kural olarak dâhil değildir. O hâlde idare, yürütme organının Bakanlar Kumlu, Başbakan ve bakanlar dışında kalan kısmıdır.</a:t>
            </a:r>
          </a:p>
          <a:p>
            <a:endParaRPr lang="tr-TR"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3200" dirty="0" smtClean="0"/>
              <a:t>İşte kendisine ihtiyari olarak sunulan kanun tasardan ve mecburi olarak sunulan tüzük tasarılar, hakkındaki inceleme görevini Danıştay “inceleme karar” denen karar ile yerine getirir. </a:t>
            </a:r>
          </a:p>
          <a:p>
            <a:pPr algn="just"/>
            <a:r>
              <a:rPr lang="tr-TR" sz="3200" dirty="0" smtClean="0"/>
              <a:t>İnceleme kararlarının hukukî niceliği de danışma kararlarının hukukî niteliği gibidir. </a:t>
            </a:r>
          </a:p>
          <a:p>
            <a:pPr algn="just"/>
            <a:r>
              <a:rPr lang="tr-TR" sz="3200" dirty="0" smtClean="0"/>
              <a:t>Bunlar da </a:t>
            </a:r>
            <a:r>
              <a:rPr lang="tr-TR" sz="3200" dirty="0" err="1" smtClean="0"/>
              <a:t>istişari</a:t>
            </a:r>
            <a:r>
              <a:rPr lang="tr-TR" sz="3200" dirty="0" smtClean="0"/>
              <a:t> niteliktedir, idareyi bağlamazlar.</a:t>
            </a:r>
          </a:p>
          <a:p>
            <a:pPr algn="just"/>
            <a:endParaRPr lang="tr-TR" sz="3200"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İdarî Kararlar</a:t>
            </a:r>
            <a:endParaRPr lang="tr-TR" dirty="0"/>
          </a:p>
        </p:txBody>
      </p:sp>
      <p:sp>
        <p:nvSpPr>
          <p:cNvPr id="3" name="2 İçerik Yer Tutucusu"/>
          <p:cNvSpPr>
            <a:spLocks noGrp="1"/>
          </p:cNvSpPr>
          <p:nvPr>
            <p:ph sz="quarter" idx="1"/>
          </p:nvPr>
        </p:nvSpPr>
        <p:spPr/>
        <p:txBody>
          <a:bodyPr/>
          <a:lstStyle/>
          <a:p>
            <a:pPr algn="just"/>
            <a:r>
              <a:rPr lang="tr-TR" sz="2800" dirty="0" err="1" smtClean="0"/>
              <a:t>Danıştayın</a:t>
            </a:r>
            <a:r>
              <a:rPr lang="tr-TR" sz="2800" dirty="0" smtClean="0"/>
              <a:t> idari kararlan, </a:t>
            </a:r>
            <a:r>
              <a:rPr lang="tr-TR" sz="2800" dirty="0" err="1" smtClean="0"/>
              <a:t>Danıştayın</a:t>
            </a:r>
            <a:r>
              <a:rPr lang="tr-TR" sz="2800" dirty="0" smtClean="0"/>
              <a:t> bir idare organıymış gibi verdiği kararlardır .</a:t>
            </a:r>
          </a:p>
          <a:p>
            <a:pPr algn="just"/>
            <a:r>
              <a:rPr lang="tr-TR" sz="2800" dirty="0" smtClean="0"/>
              <a:t>Örneğin 2942 saydı Kamulaştırma </a:t>
            </a:r>
            <a:r>
              <a:rPr lang="tr-TR" sz="2800" dirty="0" err="1" smtClean="0"/>
              <a:t>Kanunun’un</a:t>
            </a:r>
            <a:r>
              <a:rPr lang="tr-TR" sz="2800" dirty="0" smtClean="0"/>
              <a:t> 30'uncu maddesi uyarınca Danıştay Birinci Dairesinin bir kamu tüzel kişisine ait: malın diğer bir kamu tüzel kişisine devrine ilişkin verdiği karar, bir “yargı kararı” değil, bir idari kararıdır.</a:t>
            </a:r>
          </a:p>
          <a:p>
            <a:endParaRPr lang="tr-TR"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Sayıştay</a:t>
            </a:r>
            <a:r>
              <a:rPr lang="tr-TR" dirty="0" smtClean="0"/>
              <a:t/>
            </a:r>
            <a:br>
              <a:rPr lang="tr-TR" dirty="0" smtClean="0"/>
            </a:br>
            <a:endParaRPr lang="tr-TR" dirty="0"/>
          </a:p>
        </p:txBody>
      </p:sp>
      <p:sp>
        <p:nvSpPr>
          <p:cNvPr id="3" name="2 İçerik Yer Tutucusu"/>
          <p:cNvSpPr>
            <a:spLocks noGrp="1"/>
          </p:cNvSpPr>
          <p:nvPr>
            <p:ph sz="quarter" idx="1"/>
          </p:nvPr>
        </p:nvSpPr>
        <p:spPr>
          <a:xfrm>
            <a:off x="457200" y="1142984"/>
            <a:ext cx="7467600" cy="5330968"/>
          </a:xfrm>
        </p:spPr>
        <p:txBody>
          <a:bodyPr>
            <a:normAutofit fontScale="92500" lnSpcReduction="10000"/>
          </a:bodyPr>
          <a:lstStyle/>
          <a:p>
            <a:pPr algn="just"/>
            <a:r>
              <a:rPr lang="tr-TR" sz="2800" dirty="0" smtClean="0"/>
              <a:t>Anayasamızın 160'mcı maddesine göre, Sayıştay, merkezî yönetim bütçesi kapsamındaki kamu  idareleri ile sosyal güvenlik kuruluşlarının gelir ve giderleri ile mallarım TBMM adına denetlemek ve sorumluların hesap ve işlemlerini kesin hükme bağlamak ve kanunlarla verilen inceleme, denetleme ve hükme bağlama işlerini yapmakla görevli bir kuruluştur. </a:t>
            </a:r>
          </a:p>
          <a:p>
            <a:pPr algn="just"/>
            <a:r>
              <a:rPr lang="tr-TR" sz="2800" dirty="0" smtClean="0"/>
              <a:t>Keza mahallî idarelerin hesap ve işlemlerinin denetimi ve kesin hükme bağlanması Sayıştay tarafından yapılır. TSK’nin elindeki devlet mallan da </a:t>
            </a:r>
            <a:r>
              <a:rPr lang="tr-TR" sz="2800" dirty="0" err="1" smtClean="0"/>
              <a:t>Sayıştayın</a:t>
            </a:r>
            <a:r>
              <a:rPr lang="tr-TR" sz="2800" dirty="0" smtClean="0"/>
              <a:t> denetimine tâbidir.</a:t>
            </a:r>
          </a:p>
          <a:p>
            <a:endParaRPr lang="tr-TR"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2800" dirty="0" err="1" smtClean="0"/>
              <a:t>Sayıştayın</a:t>
            </a:r>
            <a:r>
              <a:rPr lang="tr-TR" sz="2800" dirty="0" smtClean="0"/>
              <a:t> “yargısal” ve “idari” olmak üzere iki tür görevinin olduğunu söyleyebiliriz. </a:t>
            </a:r>
          </a:p>
          <a:p>
            <a:pPr algn="just"/>
            <a:r>
              <a:rPr lang="tr-TR" sz="2800" dirty="0" err="1" smtClean="0"/>
              <a:t>Sayıştayın</a:t>
            </a:r>
            <a:r>
              <a:rPr lang="tr-TR" sz="2800" dirty="0" smtClean="0"/>
              <a:t> yargısal görevi, “sorumluların hesap ve işlemlerinden kamu zararına yol açan hususların kesin düzenlilik denetimi ve performans denetimi olarak ikiye ayrılır. </a:t>
            </a:r>
          </a:p>
          <a:p>
            <a:pPr algn="just"/>
            <a:r>
              <a:rPr lang="tr-TR" sz="2800" dirty="0" smtClean="0"/>
              <a:t>Sayıştay, bu denetimlerini “denetim raporları”, "dış denetim genel değerlendirme raporu" ve “genel uygunluk bildirimi" isimli işlemlerle yapar hükme bağlar görevi.</a:t>
            </a:r>
            <a:endParaRPr lang="tr-TR" sz="2800" dirty="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err="1" smtClean="0"/>
              <a:t>Sayıştayın</a:t>
            </a:r>
            <a:r>
              <a:rPr lang="tr-TR" sz="2800" dirty="0" smtClean="0"/>
              <a:t> idari görevleri, “denetim görevi" ve "görüş bildirme görevi” olarak ikiye ayrılır. Denetim görevi de </a:t>
            </a:r>
            <a:r>
              <a:rPr lang="tr-TR" sz="2800" dirty="0" err="1" smtClean="0"/>
              <a:t>Mîllî</a:t>
            </a:r>
            <a:r>
              <a:rPr lang="tr-TR" sz="2800" dirty="0" smtClean="0"/>
              <a:t> Güvenlik Kurulu Millî Güvenlik Kumlu bir anayasal kuruldur. </a:t>
            </a:r>
          </a:p>
          <a:p>
            <a:pPr algn="just"/>
            <a:r>
              <a:rPr lang="tr-TR" sz="2800" dirty="0" smtClean="0"/>
              <a:t>Anayasa'nın 118'inci maddesine göre, “Millî Güvenlik Kurulu, devletin millî güvenlik siyasetinin tayini, tespiti ve uygulanması ile ilgili kararların alınması ve gerekli koordinasyonun sağlanması konusundaki görüşleri Bakanlar Kuruluna bildirir."</a:t>
            </a:r>
            <a:endParaRPr lang="tr-TR" sz="2800"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t>MERKEZÎ İDARENİN TAŞRA</a:t>
            </a:r>
            <a:r>
              <a:rPr lang="tr-TR" dirty="0" smtClean="0"/>
              <a:t> </a:t>
            </a:r>
            <a:r>
              <a:rPr lang="tr-TR" b="1" dirty="0" smtClean="0"/>
              <a:t>TEŞKİLÂTI </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r>
              <a:rPr lang="tr-TR" dirty="0" smtClean="0"/>
              <a:t>Merkezî idare (devlet idaresi, genel idare)“</a:t>
            </a:r>
            <a:r>
              <a:rPr lang="tr-TR" dirty="0" err="1" smtClean="0"/>
              <a:t>nin</a:t>
            </a:r>
            <a:r>
              <a:rPr lang="tr-TR" dirty="0" smtClean="0"/>
              <a:t>, üstlendiği kamu hizmetlerini tüm ülke düzeyinde yürütebilmesi için taşraya da uzanan “ellere” ihtiyacı vardır.</a:t>
            </a:r>
          </a:p>
          <a:p>
            <a:r>
              <a:rPr lang="tr-TR" dirty="0" smtClean="0"/>
              <a:t> İşte bu“eller", “merkezî idarenin taşra teşkilâtlını oluşturur.</a:t>
            </a:r>
          </a:p>
          <a:p>
            <a:r>
              <a:rPr lang="tr-TR" dirty="0" smtClean="0"/>
              <a:t>Taşra teşkilâtı merkezî idarenin taşradaki bir uzantısıdır. </a:t>
            </a:r>
          </a:p>
          <a:p>
            <a:r>
              <a:rPr lang="tr-TR" dirty="0" smtClean="0"/>
              <a:t>Taşra teşkilâtındaki birimler ne kadar çeşitli olursa olsun bir bütününün parçasıdır; hepsi aynı devlet tüzelkişiliğinin içinde yer alır.</a:t>
            </a:r>
          </a:p>
          <a:p>
            <a:endParaRPr lang="tr-TR"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200" dirty="0" smtClean="0"/>
              <a:t>Taşra teşkilâtının böyle bölümlere (il, ilçe, bucak) ayrılmasına mülki idare taksimatı (bölümleri) denir. </a:t>
            </a:r>
          </a:p>
          <a:p>
            <a:pPr algn="just"/>
            <a:r>
              <a:rPr lang="tr-TR" sz="3200" dirty="0" smtClean="0"/>
              <a:t>Mülki idare bölümlerinin başında yer alan kişilere “mülki idare amiri' denmektedir. </a:t>
            </a:r>
          </a:p>
          <a:p>
            <a:pPr algn="just"/>
            <a:r>
              <a:rPr lang="tr-TR" sz="3200" dirty="0" smtClean="0"/>
              <a:t>O hâlde vali, “kaymakam’’ve “bucak müdürü" olmak üzere üç çeşit “mülki idare amiri" vardır. </a:t>
            </a:r>
          </a:p>
          <a:p>
            <a:pPr algn="just"/>
            <a:r>
              <a:rPr lang="tr-TR" sz="3200" dirty="0" smtClean="0"/>
              <a:t>Bunlardan birincisi ilin, İkincisi ilçenin, üçüncüsü bucağın başında olan kişidir.</a:t>
            </a:r>
            <a:endParaRPr lang="tr-TR" sz="3200"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dirty="0" smtClean="0"/>
              <a:t>Kamu hizmetlerinin görülmesinde verim ve uyum sağlamak amacıyla birden çok ili içine alan merkezî idare teşkilât: kurulabilir. </a:t>
            </a:r>
          </a:p>
          <a:p>
            <a:pPr algn="just"/>
            <a:r>
              <a:rPr lang="tr-TR" dirty="0" smtClean="0"/>
              <a:t>Bu teşkilâtın görev ve yetkileri kanunla belirlenir".</a:t>
            </a:r>
          </a:p>
          <a:p>
            <a:pPr algn="just"/>
            <a:r>
              <a:rPr lang="tr-TR" dirty="0" smtClean="0"/>
              <a:t>Bu maddeye göre, şu anayasal ilkeler merkezî idarenin taşra teşkilâtına yon vermektedir:</a:t>
            </a:r>
          </a:p>
          <a:p>
            <a:pPr algn="just"/>
            <a:r>
              <a:rPr lang="tr-TR" dirty="0" smtClean="0"/>
              <a:t>1.Anayasa, merkezî idarenin taşra teşkilâtı için, hem il ve diğer kademeli bölümler (mülki idare bölümleri) hem de birden fazla ili içine alan “bölge idareleri" kurulmasını öngörmüştür (Aşağıda göreceğimiz gibi Türkiye’de henüz bölge valiliği yoktur).</a:t>
            </a:r>
          </a:p>
          <a:p>
            <a:pPr algn="just"/>
            <a:endParaRPr lang="tr-TR"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42918"/>
            <a:ext cx="7467600" cy="5831034"/>
          </a:xfrm>
        </p:spPr>
        <p:txBody>
          <a:bodyPr>
            <a:normAutofit lnSpcReduction="10000"/>
          </a:bodyPr>
          <a:lstStyle/>
          <a:p>
            <a:pPr algn="just"/>
            <a:r>
              <a:rPr lang="tr-TR" sz="2800" dirty="0" smtClean="0"/>
              <a:t>2.Anayasa, sadece ilden söz etmiş, ilin altındaki diğer kademeli bölümleri isim olarak saymamıştır. </a:t>
            </a:r>
          </a:p>
          <a:p>
            <a:pPr algn="just"/>
            <a:r>
              <a:rPr lang="tr-TR" sz="2800" dirty="0" smtClean="0"/>
              <a:t>3.Mülki idare bölümleri (il ve diğer bölümler) kurulurken “coğrafya durumuna, ekonomik şartlara ve kamu hizmetlerinin gereklerine” göre hareket edilecektir.</a:t>
            </a:r>
          </a:p>
          <a:p>
            <a:pPr algn="just"/>
            <a:r>
              <a:rPr lang="tr-TR" sz="2800" dirty="0" smtClean="0"/>
              <a:t>4.Birden çok ili içine alan bölge idarelerinin kurulmasında kamu hizmetlerinde: verim ve uyum sağlama amacı güdülecektir.</a:t>
            </a:r>
          </a:p>
          <a:p>
            <a:pPr algn="just"/>
            <a:r>
              <a:rPr lang="tr-TR" sz="2800" dirty="0" smtClean="0"/>
              <a:t>İllerin idaresi yetki genişliği esasına dayanır’’.</a:t>
            </a:r>
            <a:endParaRPr lang="tr-TR" sz="2800"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İl İdaresi</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92500" lnSpcReduction="10000"/>
          </a:bodyPr>
          <a:lstStyle/>
          <a:p>
            <a:r>
              <a:rPr lang="tr-TR" i="1" dirty="0" smtClean="0"/>
              <a:t>Anayasal Düzenleme ve Taşra Teşkilâtına Yön Veren Anayasal İlkeler:</a:t>
            </a:r>
            <a:endParaRPr lang="tr-TR" dirty="0" smtClean="0"/>
          </a:p>
          <a:p>
            <a:pPr algn="just"/>
            <a:r>
              <a:rPr lang="tr-TR" dirty="0" smtClean="0"/>
              <a:t>Vali, her bir bakanın İldeki temsilcisidir. </a:t>
            </a:r>
          </a:p>
          <a:p>
            <a:pPr algn="just"/>
            <a:r>
              <a:rPr lang="tr-TR" dirty="0" smtClean="0"/>
              <a:t>Vali, sağlık, eğitim, güvenlik gibi millî kamu hizmetlerinin il düzeyinde yürütülmesine ilişkin olarak tek tek her bakana karşı sorumludur. </a:t>
            </a:r>
          </a:p>
          <a:p>
            <a:pPr algn="just"/>
            <a:r>
              <a:rPr lang="tr-TR" dirty="0" smtClean="0"/>
              <a:t>Bu nedenle her bir bakan, kendi bakanlığının hizmet alanında valiye emir ve talimat verebilir. </a:t>
            </a:r>
          </a:p>
          <a:p>
            <a:pPr algn="just"/>
            <a:r>
              <a:rPr lang="tr-TR" dirty="0" smtClean="0"/>
              <a:t>Bu sorumluluğunun karşılığında vali, her bir bakanlığın ildeki teşkilâtı üzerinde hiyerarşi gücüne Sahiptir. </a:t>
            </a:r>
          </a:p>
          <a:p>
            <a:pPr algn="just"/>
            <a:r>
              <a:rPr lang="tr-TR" dirty="0" smtClean="0"/>
              <a:t>Vali, bazen sanıldığının aksine, sadece İçişleri Bakanlığının taşradaki temsilcisi değil, bütün bakanlıkların taşradaki temsilcisidir.</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3200" dirty="0" smtClean="0"/>
              <a:t>4.Yürütme organının içinde yer alan Cumhurbaşkanı, Bakanlar Kurulu, Başbakan ve bakanlar idare kavramına kural olarak dâhil değildir. </a:t>
            </a:r>
          </a:p>
          <a:p>
            <a:pPr algn="just"/>
            <a:r>
              <a:rPr lang="tr-TR" sz="3200" dirty="0" smtClean="0"/>
              <a:t>O hâlde idare, yürütme organının Bakanlar Kumlu, Başbakan ve bakanlar dışında kalan kısmıdır.</a:t>
            </a:r>
          </a:p>
          <a:p>
            <a:pPr algn="just"/>
            <a:r>
              <a:rPr lang="tr-TR" sz="3200" dirty="0" smtClean="0"/>
              <a:t>5.Ancak Cumhurbaşkanı, Bakanlar Kumlu, Başbakan ve bakanlar idare kavramıyla yakın ilişkiler içindedir.</a:t>
            </a:r>
          </a:p>
          <a:p>
            <a:endParaRPr lang="tr-TR"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Dolayısıyla vali görev ve yetkilerini bütün bakanlıkların il teşkilâtlan üzerinde, diğer bir ifadeyle bütün millî kamu hizmetlerine ilişkin olarak kullanabilir. </a:t>
            </a:r>
          </a:p>
          <a:p>
            <a:pPr algn="just"/>
            <a:r>
              <a:rPr lang="tr-TR" sz="2800" dirty="0" smtClean="0"/>
              <a:t>Bununla birlikte, valinin, adlî ve askeri makamlar üzerinde hiyerarşi yetkisi yoktur. </a:t>
            </a:r>
          </a:p>
          <a:p>
            <a:pPr algn="just"/>
            <a:r>
              <a:rPr lang="tr-TR" sz="2800" dirty="0" smtClean="0"/>
              <a:t>Anayasamıza göre, hâkimler görevlerinde bağımsızdır. </a:t>
            </a:r>
          </a:p>
          <a:p>
            <a:pPr algn="just"/>
            <a:r>
              <a:rPr lang="tr-TR" sz="2800" dirty="0" smtClean="0"/>
              <a:t>Hiçbir organ ve makam hâkimlere emir ve talimat veremez . </a:t>
            </a:r>
          </a:p>
          <a:p>
            <a:pPr algn="just"/>
            <a:r>
              <a:rPr lang="tr-TR" sz="2800" dirty="0" smtClean="0"/>
              <a:t>Askeri makamlar da kendi hiyerarşilerine tâbidir.</a:t>
            </a:r>
          </a:p>
          <a:p>
            <a:pPr algn="just"/>
            <a:endParaRPr lang="tr-TR" sz="2800"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Autofit/>
          </a:bodyPr>
          <a:lstStyle/>
          <a:p>
            <a:pPr algn="just"/>
            <a:r>
              <a:rPr lang="tr-TR" sz="2800" dirty="0" smtClean="0"/>
              <a:t>Valilerin en yaygın yetkileri kolluk yetkileridir. Vali, ilde “kamu düzenini sağlamakla görevlidir. Vali bir kolluk makamıdır. </a:t>
            </a:r>
          </a:p>
          <a:p>
            <a:pPr algn="just"/>
            <a:r>
              <a:rPr lang="tr-TR" sz="2800" dirty="0" smtClean="0"/>
              <a:t>Kamu düzeninin sağlanması ve korunması amacıyla gerekli gördüğü düzenleyici veya bireysel tedbirleri alabilir. </a:t>
            </a:r>
          </a:p>
          <a:p>
            <a:pPr algn="just"/>
            <a:r>
              <a:rPr lang="tr-TR" sz="2800" dirty="0" smtClean="0"/>
              <a:t>Vali ildeki bütün kolluk teşkilâtının hiyerarşi amiridir. </a:t>
            </a:r>
          </a:p>
          <a:p>
            <a:pPr algn="just"/>
            <a:r>
              <a:rPr lang="tr-TR" sz="2800" dirty="0" smtClean="0"/>
              <a:t>Onlara emir ve talimat verebilir.</a:t>
            </a:r>
          </a:p>
          <a:p>
            <a:pPr algn="just"/>
            <a:r>
              <a:rPr lang="tr-TR" sz="2800" dirty="0" smtClean="0"/>
              <a:t>Nihayet vali ildeki yerinden yönetim kuruluşları üzerinde kanunla öngörülmüş olan vesayet yetkilerine sahiptir.</a:t>
            </a:r>
            <a:endParaRPr lang="tr-TR" sz="2800"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İl İdare Şube Başkanları (İl Müdürleri)</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Dışişleri, Adalet ve Millî Savunma Bakanlıkları dışında her bakanlığın illerde bir teşkilâtı bulunur.</a:t>
            </a:r>
          </a:p>
          <a:p>
            <a:r>
              <a:rPr lang="tr-TR" dirty="0" smtClean="0"/>
              <a:t> </a:t>
            </a:r>
            <a:r>
              <a:rPr lang="tr-TR" dirty="0" err="1" smtClean="0"/>
              <a:t>Îl</a:t>
            </a:r>
            <a:r>
              <a:rPr lang="tr-TR" dirty="0" smtClean="0"/>
              <a:t> millî eğitim müdürlüğü, il sağlık müdürlüğü, il çevre ve şehircilik müdürlüğü gibi. İşte bakanlıkların illerde bulunan teşkilâtlarının başındaki yöneticiye "il idare şube başkam" ya da "il müdürü" denir. </a:t>
            </a:r>
          </a:p>
          <a:p>
            <a:r>
              <a:rPr lang="tr-TR" dirty="0" smtClean="0"/>
              <a:t>Defterdar, millî eğitim müdürü, il sağlık, müdürü, il çevre ve şehircilik müdürü, il emniyet müdürü gibi. </a:t>
            </a:r>
          </a:p>
          <a:p>
            <a:r>
              <a:rPr lang="tr-TR" dirty="0" smtClean="0"/>
              <a:t>Bunlar bakanlıkların ildeki en yüksek memurlarıdır.</a:t>
            </a:r>
            <a:endParaRPr lang="tr-TR"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İl idare şube başkanları yahut il müdürleri, valinin emri altındadır. </a:t>
            </a:r>
          </a:p>
          <a:p>
            <a:pPr algn="just"/>
            <a:r>
              <a:rPr lang="tr-TR" sz="2800" dirty="0" smtClean="0"/>
              <a:t>Görev alanlarına giren işlerin yürütülmesinden valiye karşı sorumludurlar. </a:t>
            </a:r>
          </a:p>
          <a:p>
            <a:pPr algn="just"/>
            <a:r>
              <a:rPr lang="tr-TR" sz="2800" dirty="0" smtClean="0"/>
              <a:t>Vali bu müdürler arasında iş birliğini sağlar. 11 idare şube başkanların doğrudan doğruya işlem yapma yetkileri yoktur.</a:t>
            </a:r>
          </a:p>
          <a:p>
            <a:pPr algn="just"/>
            <a:r>
              <a:rPr lang="tr-TR" sz="2800" dirty="0" smtClean="0"/>
              <a:t> Bunlar gerekli kararlan hazırlarlar ve valiye sunarlar. </a:t>
            </a:r>
          </a:p>
          <a:p>
            <a:pPr algn="just"/>
            <a:r>
              <a:rPr lang="tr-TR" sz="2800" dirty="0" smtClean="0"/>
              <a:t>Hazırladıkları kararlar, valinin onayıyla uygulanır.</a:t>
            </a:r>
            <a:endParaRPr lang="tr-TR" sz="2800"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İl İdare Kurulu</a:t>
            </a:r>
            <a:endParaRPr lang="tr-TR" dirty="0"/>
          </a:p>
        </p:txBody>
      </p:sp>
      <p:sp>
        <p:nvSpPr>
          <p:cNvPr id="3" name="2 İçerik Yer Tutucusu"/>
          <p:cNvSpPr>
            <a:spLocks noGrp="1"/>
          </p:cNvSpPr>
          <p:nvPr>
            <p:ph sz="quarter" idx="1"/>
          </p:nvPr>
        </p:nvSpPr>
        <p:spPr/>
        <p:txBody>
          <a:bodyPr/>
          <a:lstStyle/>
          <a:p>
            <a:pPr algn="just"/>
            <a:r>
              <a:rPr lang="tr-TR" sz="3600" dirty="0" smtClean="0"/>
              <a:t>İl idare kurulu, valinin başkanlığında, hukuk işleri müdürü, defterdar, millî eğitim, bayındırlık, sağlık ve sosyal yardım, tarım ve veteriner il müdürlerinden oluşur. </a:t>
            </a:r>
          </a:p>
          <a:p>
            <a:pPr algn="just"/>
            <a:r>
              <a:rPr lang="tr-TR" sz="3600" dirty="0" smtClean="0"/>
              <a:t>Bu kurulun </a:t>
            </a:r>
            <a:r>
              <a:rPr lang="tr-TR" sz="3600" dirty="0" err="1" smtClean="0"/>
              <a:t>istişari</a:t>
            </a:r>
            <a:r>
              <a:rPr lang="tr-TR" sz="3600" dirty="0" smtClean="0"/>
              <a:t> ve İdarî nitelikte bazı görevleri vardır.</a:t>
            </a:r>
          </a:p>
          <a:p>
            <a:endParaRPr lang="tr-TR"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İlçe İdaresi</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Merkezî idarenin taşra teşkilâtındaki ikinci bölüm "ilçe (kaza)’’ idaresidir. </a:t>
            </a:r>
          </a:p>
          <a:p>
            <a:r>
              <a:rPr lang="tr-TR" dirty="0" smtClean="0"/>
              <a:t>İller birden fazla ilçeden oluşur.</a:t>
            </a:r>
          </a:p>
          <a:p>
            <a:r>
              <a:rPr lang="tr-TR" dirty="0" smtClean="0"/>
              <a:t> İlçelerin kurulması, kaldırılması, değiştirilmesi kanunla olur. </a:t>
            </a:r>
          </a:p>
          <a:p>
            <a:r>
              <a:rPr lang="tr-TR" dirty="0" smtClean="0"/>
              <a:t>2014 yılı itibarıyla 919 adet ilçe vardır Her ilde birden fazla ilçe vardır. </a:t>
            </a:r>
          </a:p>
          <a:p>
            <a:r>
              <a:rPr lang="tr-TR" dirty="0" smtClean="0"/>
              <a:t>İl merkezî de bir ilçe oluşturur ki buna merkez ilçe denir. </a:t>
            </a:r>
          </a:p>
          <a:p>
            <a:r>
              <a:rPr lang="tr-TR" dirty="0" smtClean="0"/>
              <a:t>Merkez ilçe, öteki ilçeler gibi bir kaymakam tarafından idare edilmez. </a:t>
            </a:r>
          </a:p>
          <a:p>
            <a:r>
              <a:rPr lang="tr-TR" dirty="0" smtClean="0"/>
              <a:t>Merkez üçe, doğrudan doğruya, il valisinin yönetimi altındadır</a:t>
            </a:r>
            <a:endParaRPr lang="tr-TR"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2800" dirty="0" smtClean="0"/>
              <a:t>Büyükşehir belediyesi kurulan il merkezlerinde, merkez ilçeler kaldırılmaktadır. </a:t>
            </a:r>
          </a:p>
          <a:p>
            <a:pPr algn="just"/>
            <a:r>
              <a:rPr lang="tr-TR" sz="2800" dirty="0" smtClean="0"/>
              <a:t>Örneğin İstanbul, Ankara, İzmir, Bursa, Konya, Adana, Kayseri, Diyarbakır gibi büyükşehir belediyelerinin bulunduğu  merkezlerinde, bir ilçe değil, birden fazla ilçe vardır ve bunların başında da vali değil, birer kaymakam bulunur. </a:t>
            </a:r>
          </a:p>
          <a:p>
            <a:pPr algn="just"/>
            <a:r>
              <a:rPr lang="tr-TR" sz="2800" dirty="0" smtClean="0"/>
              <a:t>İlçe idaresi, kaymakam, ilçe idare şube başkanları ve ilçe idare kurulundan oluşur</a:t>
            </a:r>
            <a:r>
              <a:rPr lang="tr-TR" dirty="0" smtClean="0"/>
              <a:t>. </a:t>
            </a:r>
          </a:p>
          <a:p>
            <a:endParaRPr lang="tr-TR"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Kaymakam</a:t>
            </a:r>
            <a:endParaRPr lang="tr-TR" dirty="0"/>
          </a:p>
        </p:txBody>
      </p:sp>
      <p:sp>
        <p:nvSpPr>
          <p:cNvPr id="3" name="2 İçerik Yer Tutucusu"/>
          <p:cNvSpPr>
            <a:spLocks noGrp="1"/>
          </p:cNvSpPr>
          <p:nvPr>
            <p:ph sz="quarter" idx="1"/>
          </p:nvPr>
        </p:nvSpPr>
        <p:spPr/>
        <p:txBody>
          <a:bodyPr/>
          <a:lstStyle/>
          <a:p>
            <a:pPr algn="just"/>
            <a:r>
              <a:rPr lang="tr-TR" dirty="0" smtClean="0"/>
              <a:t>Kaymakam, ilçe idaresinin başıdır.</a:t>
            </a:r>
          </a:p>
          <a:p>
            <a:pPr algn="just"/>
            <a:r>
              <a:rPr lang="tr-TR" dirty="0" smtClean="0"/>
              <a:t>Kaymakamlar, müşterek (ortak) kararname ile yani İçişleri Bakanının, Başbakanın ve Cumhurbaşkanının imzasını taşıyan bir kararnameyle atanırlar. </a:t>
            </a:r>
          </a:p>
          <a:p>
            <a:pPr algn="just"/>
            <a:r>
              <a:rPr lang="tr-TR" dirty="0" smtClean="0"/>
              <a:t>Kaymakam olmanın birtakım öğrenim şartlan vardır. </a:t>
            </a:r>
          </a:p>
          <a:p>
            <a:pPr algn="just"/>
            <a:r>
              <a:rPr lang="tr-TR" dirty="0" smtClean="0"/>
              <a:t>Valiliğin tersine kaymakamlık, bir “istisnai memurluk" değil, bir meslek memurluğudur. </a:t>
            </a:r>
          </a:p>
          <a:p>
            <a:pPr algn="just"/>
            <a:r>
              <a:rPr lang="tr-TR" dirty="0" smtClean="0"/>
              <a:t>Yani kaymakam, güvenceli bir devlet memurudur.</a:t>
            </a:r>
          </a:p>
          <a:p>
            <a:endParaRPr lang="tr-TR"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3600" dirty="0" smtClean="0"/>
              <a:t>Örneğin kaymakam, adlî ve askerî makamlar hariç, ilçede bulunan merkezî idareye ait bütün kuruluşların, bütün bakanlık teşkilâtlarının hiyerarşik amiridir. </a:t>
            </a:r>
          </a:p>
          <a:p>
            <a:pPr algn="just"/>
            <a:r>
              <a:rPr lang="tr-TR" sz="3600" dirty="0" smtClean="0"/>
              <a:t>Yine kaymakam, ilçe sınırları içinde bulunan genel ve özel kolluk kuvvet ve teşkilâtının amiridir.</a:t>
            </a:r>
          </a:p>
          <a:p>
            <a:endParaRPr lang="tr-TR"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İlçe İdare Şube Başkanları </a:t>
            </a:r>
            <a:br>
              <a:rPr lang="tr-TR" dirty="0" smtClean="0"/>
            </a:br>
            <a:r>
              <a:rPr lang="tr-TR" dirty="0" smtClean="0"/>
              <a:t>(İlçe Müdürleri)</a:t>
            </a:r>
            <a:endParaRPr lang="tr-TR" dirty="0"/>
          </a:p>
        </p:txBody>
      </p:sp>
      <p:sp>
        <p:nvSpPr>
          <p:cNvPr id="3" name="2 İçerik Yer Tutucusu"/>
          <p:cNvSpPr>
            <a:spLocks noGrp="1"/>
          </p:cNvSpPr>
          <p:nvPr>
            <p:ph sz="quarter" idx="1"/>
          </p:nvPr>
        </p:nvSpPr>
        <p:spPr/>
        <p:txBody>
          <a:bodyPr>
            <a:normAutofit/>
          </a:bodyPr>
          <a:lstStyle/>
          <a:p>
            <a:pPr algn="just"/>
            <a:r>
              <a:rPr lang="tr-TR" sz="3200" dirty="0" smtClean="0"/>
              <a:t>Bakanlıkların kuruluş kanunlarına göre ilçede lüzumu kadar ilçe teşkilâtı bulunur. </a:t>
            </a:r>
          </a:p>
          <a:p>
            <a:pPr algn="just"/>
            <a:r>
              <a:rPr lang="tr-TR" sz="3200" dirty="0" smtClean="0"/>
              <a:t>İlçe millî eğitim müdürlüğü, ilçe emniyet müdürlüğü gibi. </a:t>
            </a:r>
          </a:p>
          <a:p>
            <a:pPr algn="just"/>
            <a:r>
              <a:rPr lang="tr-TR" sz="3200" dirty="0" smtClean="0"/>
              <a:t>İşte, bakanlıkların ilçelerde bulunan teşkilâtlarının başındaki yöneticiye “ilçe idare şube başkan" veya “ilçe müdürü" denir. </a:t>
            </a:r>
            <a:endParaRPr lang="tr-TR"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r>
              <a:rPr lang="tr-TR" dirty="0" smtClean="0"/>
              <a:t>Şimdi devlet organları arasında idarenin yerini şekil olarak gösterelim: </a:t>
            </a:r>
          </a:p>
          <a:p>
            <a:r>
              <a:rPr lang="tr-TR" dirty="0" smtClean="0"/>
              <a:t>Yukarıdaki açıklamalara göre; idare organını, devletin yürütme organının Cumhurbaşkanı, Bakanlar Kurulu, Başbakan ve bakanlar dışında kalan kısmı olarak tanımlayabiliriz. </a:t>
            </a:r>
          </a:p>
          <a:p>
            <a:r>
              <a:rPr lang="tr-TR" dirty="0" smtClean="0"/>
              <a:t>Ancak idare organı, devletin bu kısmından ibaret değildir. </a:t>
            </a:r>
          </a:p>
          <a:p>
            <a:r>
              <a:rPr lang="tr-TR" dirty="0" smtClean="0"/>
              <a:t>İdare organına; il özel idaresi, belediye, köy, üniversite, KÎT, TRT gibi devlet dışındaki diğer kamu tüzel kişileri de dâhildir. </a:t>
            </a:r>
          </a:p>
          <a:p>
            <a:r>
              <a:rPr lang="tr-TR" dirty="0" smtClean="0"/>
              <a:t>O hâlde, organik anlamda idareyi veya kısaca idare organını şöyle tanımlayabiliriz:</a:t>
            </a:r>
            <a:endParaRPr lang="tr-TR"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Mal müdürü, ilçe millî eğitim müdürü, sağlık grup başkanı, ilçe tarım ve köy işleri müdürü, ilçe emniyet müdürü gibi. </a:t>
            </a:r>
          </a:p>
          <a:p>
            <a:pPr algn="just"/>
            <a:r>
              <a:rPr lang="tr-TR" sz="2800" dirty="0" smtClean="0"/>
              <a:t>Bunlar bakanlıkların ilçedeki en yüksek memurlardır. </a:t>
            </a:r>
          </a:p>
          <a:p>
            <a:pPr algn="just"/>
            <a:r>
              <a:rPr lang="tr-TR" sz="2800" dirty="0" smtClean="0"/>
              <a:t>İlçe idare şube başkanları yahut ilçe müdürleri,  kaymakamın emri alımda çalışırlar (m.27). </a:t>
            </a:r>
          </a:p>
          <a:p>
            <a:pPr algn="just"/>
            <a:r>
              <a:rPr lang="tr-TR" sz="2800" dirty="0" smtClean="0"/>
              <a:t>Görev alanlarına giren işlerin yürütülmesinden doğrudan doğruya kaymakama karşı sorumludurlar (m.37).</a:t>
            </a:r>
            <a:endParaRPr lang="tr-TR" sz="2800"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İlçe İdare Kurulu</a:t>
            </a:r>
            <a:endParaRPr lang="tr-TR" dirty="0"/>
          </a:p>
        </p:txBody>
      </p:sp>
      <p:sp>
        <p:nvSpPr>
          <p:cNvPr id="3" name="2 İçerik Yer Tutucusu"/>
          <p:cNvSpPr>
            <a:spLocks noGrp="1"/>
          </p:cNvSpPr>
          <p:nvPr>
            <p:ph sz="quarter" idx="1"/>
          </p:nvPr>
        </p:nvSpPr>
        <p:spPr/>
        <p:txBody>
          <a:bodyPr>
            <a:normAutofit/>
          </a:bodyPr>
          <a:lstStyle/>
          <a:p>
            <a:pPr algn="just"/>
            <a:r>
              <a:rPr lang="tr-TR" sz="3600" dirty="0" smtClean="0"/>
              <a:t>İlçe idare kurulu, kaymakamın başkanlığında, yazı işleri müdürü, mal müdürü, sağlık grup başkam, millî eğitim müdürü, tarım ve köy işleri müdürü ve veterinerden oluşur . </a:t>
            </a:r>
          </a:p>
          <a:p>
            <a:pPr algn="just"/>
            <a:r>
              <a:rPr lang="tr-TR" sz="3600" dirty="0" smtClean="0"/>
              <a:t>Kurulun başlıca görevi kaymakama yardımcı olmaktır.</a:t>
            </a:r>
          </a:p>
          <a:p>
            <a:pPr algn="just"/>
            <a:endParaRPr lang="tr-TR" sz="3600"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Bucak İdaresi</a:t>
            </a:r>
            <a:r>
              <a:rPr lang="tr-TR" dirty="0" smtClean="0"/>
              <a:t/>
            </a:r>
            <a:br>
              <a:rPr lang="tr-TR" dirty="0" smtClean="0"/>
            </a:br>
            <a:endParaRPr lang="tr-TR" dirty="0"/>
          </a:p>
        </p:txBody>
      </p:sp>
      <p:sp>
        <p:nvSpPr>
          <p:cNvPr id="3" name="2 İçerik Yer Tutucusu"/>
          <p:cNvSpPr>
            <a:spLocks noGrp="1"/>
          </p:cNvSpPr>
          <p:nvPr>
            <p:ph sz="quarter" idx="1"/>
          </p:nvPr>
        </p:nvSpPr>
        <p:spPr>
          <a:xfrm>
            <a:off x="457200" y="1600200"/>
            <a:ext cx="7467600" cy="4972072"/>
          </a:xfrm>
        </p:spPr>
        <p:txBody>
          <a:bodyPr>
            <a:noAutofit/>
          </a:bodyPr>
          <a:lstStyle/>
          <a:p>
            <a:pPr algn="just"/>
            <a:r>
              <a:rPr lang="tr-TR" sz="3200" dirty="0" smtClean="0"/>
              <a:t>Mülki idare bölümlerinin üçüncüsü, “bucak (nahiye)” idareleridir. </a:t>
            </a:r>
          </a:p>
          <a:p>
            <a:pPr algn="just"/>
            <a:r>
              <a:rPr lang="tr-TR" sz="3200" dirty="0" smtClean="0"/>
              <a:t>5442 sayılı Î1 İdaresi Kanunu tarafından “bucak, coğrafya, ekonomi, güvenlik ve mahalli hizmet bakımlarından aralarında münasebet bulunan kasaba ve köylerden meydana gelen bir idare bölümü" olarak tamamlanmıştır (m.4l). </a:t>
            </a:r>
            <a:endParaRPr lang="tr-TR" sz="3200"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2800" dirty="0" smtClean="0"/>
              <a:t>Bucaklar kanunla değil, bir İdarî işlemle (İçişleri Bakanlığının kararı ve Cumhurbaşkanı onayıyla) kurulur (5442 s.K., m.2/B). </a:t>
            </a:r>
          </a:p>
          <a:p>
            <a:pPr algn="just"/>
            <a:r>
              <a:rPr lang="tr-TR" sz="2800" dirty="0" smtClean="0"/>
              <a:t>Bucaklar yıllardan beri fiilen yok olmaya terk edilmişlerdir. </a:t>
            </a:r>
          </a:p>
          <a:p>
            <a:pPr algn="just"/>
            <a:r>
              <a:rPr lang="tr-TR" sz="2800" dirty="0" smtClean="0"/>
              <a:t>Boşalan bucak müdürlerinin yerine yenisi atanmamaktadır. 2011 yılı itibarıyla 689 adet bucak olmasına rağmen bunların sadece Tinde bucak müdürü vardır. </a:t>
            </a:r>
          </a:p>
          <a:p>
            <a:pPr algn="just"/>
            <a:r>
              <a:rPr lang="tr-TR" sz="2800" dirty="0" smtClean="0"/>
              <a:t>Bucak idaresinin, bucak müdürü, bucak meclisi ve bucak komisyonu olmak üzere üç tane organı vardır.</a:t>
            </a:r>
          </a:p>
          <a:p>
            <a:endParaRPr lang="tr-TR"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Bölge İdareleri</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lgn="just"/>
            <a:r>
              <a:rPr lang="tr-TR" dirty="0" smtClean="0"/>
              <a:t>1982 Anayasasının 126’ncı maddesinin 3’üncü fıkrasına göre, Kamu hizmetlerinin görülmesinde verim ve uyum sağlamak amacıyla birden çok ilçe içine alan merkezî idare teşkilâtı kurulabilir. Bu teşkilâtın görev ve yetkileri kanunla belirlenir. </a:t>
            </a:r>
          </a:p>
          <a:p>
            <a:pPr algn="just"/>
            <a:r>
              <a:rPr lang="tr-TR" dirty="0" smtClean="0"/>
              <a:t>Bu şu anlama gelir ki Anayasamız, illerin üstünde de bölge idarelerinin kurulmasına müsaittir.</a:t>
            </a:r>
          </a:p>
          <a:p>
            <a:pPr algn="just"/>
            <a:r>
              <a:rPr lang="tr-TR" dirty="0" smtClean="0"/>
              <a:t> Ancak bugüne kadar Anayasamızın anladığı anlamda Türkiye’de bir bölge idaresi kurulamamıştır.</a:t>
            </a:r>
          </a:p>
          <a:p>
            <a:endParaRPr lang="tr-TR"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YERİNDEN YÖNETİM KURULUŞLARI</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r>
              <a:rPr lang="tr-TR" dirty="0" smtClean="0"/>
              <a:t>Merkezî idareyi yani devlet idaresini yukarıda gördük. Şimdi T.C. İdarî teşkilâtının yerinden yönetim kuruluşların), göreceğiz. </a:t>
            </a:r>
          </a:p>
          <a:p>
            <a:r>
              <a:rPr lang="tr-TR" dirty="0" smtClean="0"/>
              <a:t>Yerinden yönetim kuruluşlarının yer yönünden yerinden yönetim kuruluşları ve hizmet yönünden yerinden yönetim kuruluşlar olmak üzere ikiye ayrıldığını yukarıda görmüştük. </a:t>
            </a:r>
          </a:p>
          <a:p>
            <a:r>
              <a:rPr lang="tr-TR" dirty="0" smtClean="0"/>
              <a:t>Yer yönünden yerinden yönetim kuruluşlarına kısaca mahallî idareler veya yerel yönetimler, hizmet yönünden yerinden yönetim kuruluşlarına ise kısaca hizmet kuruluşları veya kamu kurumlan da denir.</a:t>
            </a:r>
            <a:endParaRPr lang="tr-TR" dirty="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Yerinden yönetim kuruluşlarım bir şema yardımıyla yandaki gibi gösterebiliriz,</a:t>
            </a:r>
          </a:p>
          <a:p>
            <a:pPr algn="just"/>
            <a:r>
              <a:rPr lang="tr-TR" sz="3200" dirty="0" smtClean="0"/>
              <a:t>Aşağıda önce yer yönünden yerinden yönetim kuruluşlarını (I), yani mahallî idareleri; </a:t>
            </a:r>
          </a:p>
          <a:p>
            <a:pPr algn="just"/>
            <a:r>
              <a:rPr lang="tr-TR" sz="3200" dirty="0" smtClean="0"/>
              <a:t>sonra da hizmet yönünden yerinden yönetim kuruluşlarını (II), </a:t>
            </a:r>
          </a:p>
          <a:p>
            <a:pPr algn="just"/>
            <a:r>
              <a:rPr lang="tr-TR" sz="3200" dirty="0" smtClean="0"/>
              <a:t>yani hizmet kuruluşların veya diğer bir ifadeyle kamu kurumlarım inceleyeceğiz. </a:t>
            </a:r>
          </a:p>
          <a:p>
            <a:pPr algn="just"/>
            <a:endParaRPr lang="tr-TR" sz="3200"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t>Yer Yönünden Yerinden Yönetim Kuruluşları (Mahallî İdareler)</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lnSpcReduction="10000"/>
          </a:bodyPr>
          <a:lstStyle/>
          <a:p>
            <a:pPr algn="just"/>
            <a:r>
              <a:rPr lang="tr-TR" sz="3600" dirty="0" smtClean="0"/>
              <a:t>Yer yönünden yerinden yönetime, "yer yönünden ademi merkeziyet”, “yerel yerinden yönetim" veya “mahallî ademimerkeziyet” de dendiğini yukarıda görmüştük. </a:t>
            </a:r>
          </a:p>
          <a:p>
            <a:pPr algn="just"/>
            <a:r>
              <a:rPr lang="tr-TR" sz="3600" dirty="0" smtClean="0"/>
              <a:t>Bu tür yerinden yönetim kuruşlarına “mahallî idareler” veya “yerel yönetimler” de denir.</a:t>
            </a:r>
          </a:p>
          <a:p>
            <a:endParaRPr lang="tr-TR"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dirty="0" smtClean="0"/>
              <a:t>"</a:t>
            </a:r>
            <a:r>
              <a:rPr lang="tr-TR" sz="3200" dirty="0" smtClean="0"/>
              <a:t>Mahallî idareler; il, belediye veya köy halkının mahallî müşterek ihtiyaçlarını karşılamak üzere kuruluş esasları kanunla belirtilen ve karar organları, gene kanunda gösterilen seçmenler tarafından seçilerek oluşturulan kamu tüzelkişileridir".</a:t>
            </a:r>
          </a:p>
          <a:p>
            <a:pPr algn="just"/>
            <a:r>
              <a:rPr lang="tr-TR" sz="3200" dirty="0" smtClean="0"/>
              <a:t>Anayasamızın bu hükmünden yola çıkarak mahallî idareleri şu şekilde tanımlayabiliriz:</a:t>
            </a:r>
          </a:p>
          <a:p>
            <a:endParaRPr lang="tr-TR"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r>
              <a:rPr lang="tr-TR" i="1" dirty="0" smtClean="0"/>
              <a:t>Anayasal İlkeler:</a:t>
            </a:r>
            <a:r>
              <a:rPr lang="tr-TR" dirty="0" smtClean="0"/>
              <a:t> Mahallî idarelere ilişkin Anayasamızın 127’nci maddesinde şu ilkeler belirlenmiştir:</a:t>
            </a:r>
          </a:p>
          <a:p>
            <a:r>
              <a:rPr lang="tr-TR" dirty="0" smtClean="0"/>
              <a:t>1.Mahallî idareler, kamu tüzel kişiliğine sahiptir.</a:t>
            </a:r>
          </a:p>
          <a:p>
            <a:r>
              <a:rPr lang="tr-TR" dirty="0" smtClean="0"/>
              <a:t>2.Mahallî idarelerin görev ve yetkileri kanunla düzenlenir. Bu düzenleme, yerinden yönetim (ademi merkeziyet) ilkesine uygun olarak yapılır </a:t>
            </a:r>
          </a:p>
          <a:p>
            <a:r>
              <a:rPr lang="tr-TR" dirty="0" smtClean="0"/>
              <a:t>3.Mahallî idarelerin karar organları seçmenler tarafından seçilerek oluşturulur. Seçimler kural olarak beş yılda bir yapılır.</a:t>
            </a:r>
          </a:p>
          <a:p>
            <a:r>
              <a:rPr lang="tr-TR" dirty="0" smtClean="0"/>
              <a:t>4.Mahallî idarelerin seçilmiş organlarının, organlık sıfatını kazanmalarına ilişkin itirazların çözümü ve kaybetmeleri konusundaki denetim, yargı yoluyla olur.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İDARE KAVRAMI, İDARE HUKUKU VE İDARÎ TEMEL KAVRAMI</a:t>
            </a:r>
            <a:endParaRPr lang="tr-TR" dirty="0"/>
          </a:p>
        </p:txBody>
      </p:sp>
      <p:sp>
        <p:nvSpPr>
          <p:cNvPr id="3" name="2 İçerik Yer Tutucusu"/>
          <p:cNvSpPr>
            <a:spLocks noGrp="1"/>
          </p:cNvSpPr>
          <p:nvPr>
            <p:ph sz="quarter" idx="1"/>
          </p:nvPr>
        </p:nvSpPr>
        <p:spPr/>
        <p:txBody>
          <a:bodyPr>
            <a:normAutofit lnSpcReduction="10000"/>
          </a:bodyPr>
          <a:lstStyle/>
          <a:p>
            <a:r>
              <a:rPr lang="tr-TR" b="1" dirty="0" smtClean="0"/>
              <a:t>İDARE KAVRAMI</a:t>
            </a:r>
          </a:p>
          <a:p>
            <a:endParaRPr lang="tr-TR" dirty="0" smtClean="0"/>
          </a:p>
          <a:p>
            <a:pPr algn="just"/>
            <a:r>
              <a:rPr lang="tr-TR" sz="2800" dirty="0" smtClean="0"/>
              <a:t>İdare hukukunun konusu “idare”dir. Peki ama </a:t>
            </a:r>
            <a:r>
              <a:rPr lang="tr-TR" sz="2800" b="1" dirty="0" smtClean="0"/>
              <a:t>‘'idare" </a:t>
            </a:r>
            <a:r>
              <a:rPr lang="tr-TR" sz="2800" dirty="0" smtClean="0"/>
              <a:t>nedir?</a:t>
            </a:r>
          </a:p>
          <a:p>
            <a:pPr algn="just"/>
            <a:r>
              <a:rPr lang="tr-TR" sz="2800" dirty="0" smtClean="0"/>
              <a:t>Genel anlamda </a:t>
            </a:r>
            <a:r>
              <a:rPr lang="tr-TR" sz="2800" b="1" dirty="0" smtClean="0"/>
              <a:t>"idare (yönetim)” </a:t>
            </a:r>
            <a:r>
              <a:rPr lang="tr-TR" sz="2800" dirty="0" smtClean="0"/>
              <a:t>kavramı şu şekilde tanımlanmaktadır:</a:t>
            </a:r>
          </a:p>
          <a:p>
            <a:pPr algn="just"/>
            <a:r>
              <a:rPr lang="tr-TR" sz="2800" dirty="0" smtClean="0"/>
              <a:t>Tanım: </a:t>
            </a:r>
            <a:r>
              <a:rPr lang="tr-TR" sz="2800" b="1" dirty="0" smtClean="0"/>
              <a:t>Genel anlamda idare, belli bir amacın gerçekleştirilmesi için kurulan örgüt veya bu amaca ulaşmak için yürütülen plânlı insan faaliyeti dernektir.</a:t>
            </a:r>
            <a:endParaRPr lang="tr-TR"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dirty="0" smtClean="0"/>
              <a:t> </a:t>
            </a:r>
            <a:r>
              <a:rPr lang="tr-TR" sz="4800" dirty="0" smtClean="0"/>
              <a:t>İdare organı, devletin yürütme organının Cumhurbaşkanı, Bakanlar Kurulu, Başbakan ve bakanlar dışında kalan kısmı ile devlet dışındaki diğer kamu tüzel kişileridir.</a:t>
            </a:r>
          </a:p>
          <a:p>
            <a:endParaRPr lang="tr-TR"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3200" dirty="0" smtClean="0"/>
              <a:t>5.Mahallî idareler üzerinde merkezî idarenin idari vesayet yetkisi vardır.</a:t>
            </a:r>
          </a:p>
          <a:p>
            <a:pPr algn="just"/>
            <a:r>
              <a:rPr lang="tr-TR" sz="3200" dirty="0" smtClean="0"/>
              <a:t>6.Mahallî idareler, kendi aralarında Bakanlar Kumlunun izniyle birlik kurabilir</a:t>
            </a:r>
          </a:p>
          <a:p>
            <a:pPr algn="just"/>
            <a:r>
              <a:rPr lang="tr-TR" sz="3200" dirty="0" smtClean="0"/>
              <a:t>7.Büyük yerleşim birimleri için kanunla özel yönetim biçimleri getirilebilir.</a:t>
            </a:r>
          </a:p>
          <a:p>
            <a:pPr algn="just"/>
            <a:r>
              <a:rPr lang="tr-TR" sz="3200" dirty="0" smtClean="0"/>
              <a:t>Mahallî idarelerin Anayasamıza göre, il (il özel idaresi), belediye ve köy olmak üzere üç çeşit olduğunu söylemiştik, Şimdi bunları görelim:</a:t>
            </a:r>
          </a:p>
          <a:p>
            <a:pPr algn="just"/>
            <a:endParaRPr lang="tr-TR" sz="3200"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İl Özel İdaresi</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lgn="just"/>
            <a:r>
              <a:rPr lang="tr-TR" dirty="0" smtClean="0"/>
              <a:t>İl özel idaresi, il sınırlan ile çevrili bir coğrafi alanda yaşayan insanların orada yaşamalarından kaynaklanan ortak ihtiyaçlarım karşılamak için kurulmuş kavut tüzel kişiliğine sahip yer yönünden yerinden yönetim kuruluşudur. </a:t>
            </a:r>
          </a:p>
          <a:p>
            <a:pPr algn="just"/>
            <a:r>
              <a:rPr lang="tr-TR" dirty="0" smtClean="0"/>
              <a:t>Bu tamında geçen "il sınırları ile çevrili coğrafi alan" ibaresinin altını çizmek gerekir. </a:t>
            </a:r>
          </a:p>
          <a:p>
            <a:pPr algn="just"/>
            <a:r>
              <a:rPr lang="tr-TR" dirty="0" smtClean="0"/>
              <a:t>Bu coğrafi alanın içine sadece şehir, kasaba ve köyler gibi yerleşim birimleri değil, aynı zamanda bağ, bahçe, tarla, orman, dağ gibi araziler ve akarsular, yollar da girer.</a:t>
            </a:r>
            <a:endParaRPr lang="tr-TR"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6143668"/>
          </a:xfrm>
        </p:spPr>
        <p:txBody>
          <a:bodyPr>
            <a:noAutofit/>
          </a:bodyPr>
          <a:lstStyle/>
          <a:p>
            <a:pPr algn="just"/>
            <a:r>
              <a:rPr lang="tr-TR" sz="2800" dirty="0" smtClean="0"/>
              <a:t>Bu anlamda, il özel idaresi bir nevi “bölgesel" bir kuruluştur. </a:t>
            </a:r>
          </a:p>
          <a:p>
            <a:pPr algn="just"/>
            <a:r>
              <a:rPr lang="tr-TR" sz="2800" dirty="0" smtClean="0"/>
              <a:t>Bu bakımından il özel idaresi, aşağıda göreceğimiz, belediyeden farklıdır. </a:t>
            </a:r>
          </a:p>
          <a:p>
            <a:pPr algn="just"/>
            <a:r>
              <a:rPr lang="tr-TR" sz="2800" dirty="0" smtClean="0"/>
              <a:t>Belediye, evlerin yan yana gelmesiyle oluşmuş “belde” ismi verilen belirli bir yerleşim biriminde topluca yaşayan insanların ortak ihtiyaçlarını karşılamak için kurulmuş iken il özel idaresi, sadece bu insanların ihtiyaçlarını değil, aynı zamanda il sınırları içinde kalmak şartıyla dağ başında bir kulübede yaşayan tek bir kişinin ihtiyaçlarını da karşılamayı amaçlar. </a:t>
            </a:r>
          </a:p>
          <a:p>
            <a:pPr algn="just"/>
            <a:endParaRPr lang="tr-TR" sz="2800"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lnSpcReduction="10000"/>
          </a:bodyPr>
          <a:lstStyle/>
          <a:p>
            <a:pPr algn="just"/>
            <a:r>
              <a:rPr lang="tr-TR" i="1" dirty="0" smtClean="0"/>
              <a:t>“</a:t>
            </a:r>
            <a:r>
              <a:rPr lang="tr-TR" sz="3600" i="1" dirty="0" smtClean="0"/>
              <a:t>II encümeni", il özel idaresinin, müzakere, danışma ve karar organıdır. II encümeni, “valinin başkanlığında, il genel meclisinin her yıl kendi üyeleri arasından bir yıl için gizli oyla seçeceği beş üye ile biri malî hizmetler birim amiri olmak üzere valinin her yıl birim amirleri arasından seçeceği beş üyeden oluşur"</a:t>
            </a:r>
            <a:endParaRPr lang="tr-TR" sz="3600" dirty="0"/>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285728"/>
            <a:ext cx="7467600" cy="5786478"/>
          </a:xfrm>
        </p:spPr>
        <p:txBody>
          <a:bodyPr>
            <a:noAutofit/>
          </a:bodyPr>
          <a:lstStyle/>
          <a:p>
            <a:pPr algn="just"/>
            <a:r>
              <a:rPr lang="tr-TR" sz="2800" i="1" dirty="0" smtClean="0"/>
              <a:t>Encümen üye tam sayışının sak çoğunluğuyla toplanır ve katılan salt çoğunluğuyla karar verir (m.27). İl encümeninin görev ve yetkileri İl Özel idaresi Kanunu’nun 26’ncı maddesinde sayılmıştır </a:t>
            </a:r>
          </a:p>
          <a:p>
            <a:pPr algn="just"/>
            <a:r>
              <a:rPr lang="tr-TR" sz="2800" i="1" dirty="0" smtClean="0"/>
              <a:t>Örneğin, stratejik plân ve yıllık çalışma programı ile bütçe ve kesin hesabı inceleyip il genel meclisine görüş bildirmek, kamulaştırma kararlan almak ve uygulamak, kanunlarda öngörülen cezalar vermek, süresi üç yılı geçmemek üzere malların kiralanmasına karar vermek vs.</a:t>
            </a:r>
            <a:r>
              <a:rPr lang="tr-TR" sz="2800" dirty="0" smtClean="0"/>
              <a:t> </a:t>
            </a:r>
            <a:endParaRPr lang="tr-TR" sz="2800"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Autofit/>
          </a:bodyPr>
          <a:lstStyle/>
          <a:p>
            <a:pPr algn="just"/>
            <a:r>
              <a:rPr lang="tr-TR" sz="3200" dirty="0" smtClean="0"/>
              <a:t>Vali 11 genel idaresinin başı olan vali, aynı zamanda il özel idaresinin başı ve tüzel kişiliğinin temsilcisidir (IÖÎK, </a:t>
            </a:r>
            <a:r>
              <a:rPr lang="tr-TR" sz="3200" dirty="0" err="1" smtClean="0"/>
              <a:t>rn</a:t>
            </a:r>
            <a:r>
              <a:rPr lang="tr-TR" sz="3200" dirty="0" smtClean="0"/>
              <a:t>.29). </a:t>
            </a:r>
          </a:p>
          <a:p>
            <a:pPr algn="just"/>
            <a:r>
              <a:rPr lang="tr-TR" sz="3200" dirty="0" smtClean="0"/>
              <a:t>Eski İl Özel İdaresi Kanunu döneminde il özel idaresinin başında devlet memura olan bir valinin bulunması, il özel idaresinin özerkliğini azalttığı gerekçesiyle eleştirilmiştir. </a:t>
            </a:r>
          </a:p>
          <a:p>
            <a:pPr algn="just"/>
            <a:r>
              <a:rPr lang="tr-TR" sz="3200" dirty="0" smtClean="0"/>
              <a:t>Bu konuda yeni İl Özel İdaresi Kanunu'nda bir farklılık yoktur.</a:t>
            </a:r>
            <a:endParaRPr lang="tr-TR" sz="3200" dirty="0"/>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t>NUFUS</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2011 yılı itibarıyla, İçişleri Bakanlığı Mahallî İdareler Genel Müdürlüğünün web sayfasında yayınlanan verilere göre Türkiye’de, 16 büyükşehir belediyesi, 143’ü büyükşehir ilçe belediyesi, 65 il belediyesi, 749 ilçe belediyesi ve 1977’si belde belediyesi olmak üzere toplam 2950 adet "belediye” vardır. </a:t>
            </a:r>
          </a:p>
          <a:p>
            <a:r>
              <a:rPr lang="tr-TR" dirty="0" smtClean="0"/>
              <a:t>Bunlardan sadece 251’nin nüfusu 50.000’den fazladır. 1023’ünün nüfusu ise 2000’den azdır. Nüfuslarına göre belediye sayılan yanda gösterilmiştir. ‘</a:t>
            </a:r>
          </a:p>
          <a:p>
            <a:r>
              <a:rPr lang="tr-TR" dirty="0" smtClean="0"/>
              <a:t>Nüfusu 2000’den küçük olan bu belediyeler, 6360 sayılı Kanunla köye veya bir mahalleye dönüştürülmüşlerdir.</a:t>
            </a:r>
          </a:p>
          <a:p>
            <a:endParaRPr lang="tr-TR"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t>Kanunlar</a:t>
            </a:r>
            <a:endParaRPr lang="tr-TR" dirty="0"/>
          </a:p>
        </p:txBody>
      </p:sp>
      <p:sp>
        <p:nvSpPr>
          <p:cNvPr id="3" name="2 İçerik Yer Tutucusu"/>
          <p:cNvSpPr>
            <a:spLocks noGrp="1"/>
          </p:cNvSpPr>
          <p:nvPr>
            <p:ph sz="quarter" idx="1"/>
          </p:nvPr>
        </p:nvSpPr>
        <p:spPr>
          <a:xfrm>
            <a:off x="457200" y="1428736"/>
            <a:ext cx="7467600" cy="5045216"/>
          </a:xfrm>
        </p:spPr>
        <p:txBody>
          <a:bodyPr>
            <a:normAutofit fontScale="92500" lnSpcReduction="10000"/>
          </a:bodyPr>
          <a:lstStyle/>
          <a:p>
            <a:r>
              <a:rPr lang="tr-TR" dirty="0" smtClean="0"/>
              <a:t>Dolayısıyla hukukî rejimleri itibarıyla Türkiye'de iki tür belediye olduğunu söyleyebiliriz: </a:t>
            </a:r>
          </a:p>
          <a:p>
            <a:r>
              <a:rPr lang="tr-TR" dirty="0" smtClean="0"/>
              <a:t>Normal belediyeler ve büyükşehir belediyeleri ve bunların içindeki ilçe belediyeleri. </a:t>
            </a:r>
          </a:p>
          <a:p>
            <a:r>
              <a:rPr lang="tr-TR" dirty="0" smtClean="0"/>
              <a:t>Bu ayrımı şematik olarak şu şekilde gösterebiliriz: </a:t>
            </a:r>
          </a:p>
          <a:p>
            <a:r>
              <a:rPr lang="tr-TR" dirty="0" smtClean="0"/>
              <a:t>Biz önce 3 Temmuz 2005 tarihli ve 5393 sayılı Belediye Kanunu’nun belediyelerle ilgili düzenlemelerine göre belediyeleri inceleyeceğiz. </a:t>
            </a:r>
          </a:p>
          <a:p>
            <a:r>
              <a:rPr lang="tr-TR" dirty="0" smtClean="0"/>
              <a:t>5393 sayılı Belediye Kanunumun hükümleri yukarıda “normal belediyeler" dediğimiz belediyelere uygulandığı gibi, 5216 sayılı Büyükşehir Belediyesi.</a:t>
            </a:r>
          </a:p>
          <a:p>
            <a:r>
              <a:rPr lang="tr-TR" dirty="0" smtClean="0"/>
              <a:t>Kanununda hüküm bulunmaması durumunda büyükşehir belediyelerine ve bunların içindeki büyükşehir ilçe belediyeleri de uygulanabilir.</a:t>
            </a:r>
          </a:p>
          <a:p>
            <a:endParaRPr lang="tr-TR"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Kurulması</a:t>
            </a: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smtClean="0"/>
              <a:t>Bir yerleşim biriminde belediye idaresi kurulabilmesi için o yerin nüfusunun 500G’in üstünde olması gerekir (5393 sayılı BK, m.6) (1580 sayılı eski Belediye Kanunu zamanında nüfusun 2000 olması yeterliydi). </a:t>
            </a:r>
          </a:p>
          <a:p>
            <a:r>
              <a:rPr lang="tr-TR" dirty="0" smtClean="0"/>
              <a:t>Nüfusu 5.000’den fazla olan birden fazla köyün bir araya gelip tek bir belediye kurabilmeleri için bu köylerin meskûn sahalarının, merkez kabul edilecek yerleşim yerinin meskûn sahasına azami 5.000 metre mesafede bulunması gerekir. </a:t>
            </a:r>
          </a:p>
          <a:p>
            <a:r>
              <a:rPr lang="tr-TR" dirty="0" smtClean="0"/>
              <a:t>Î1 ve ilçe merkezlerinde ise nüfusa bakılmaksızın belediye kurulması zorunludur (m.4/1). </a:t>
            </a:r>
          </a:p>
          <a:p>
            <a:r>
              <a:rPr lang="tr-TR" dirty="0" smtClean="0"/>
              <a:t>Bir köyde belediye kurulması uzun bir süreç sonucunda ve neticede </a:t>
            </a:r>
            <a:r>
              <a:rPr lang="tr-TR" dirty="0" err="1" smtClean="0"/>
              <a:t>Danıştayın</a:t>
            </a:r>
            <a:r>
              <a:rPr lang="tr-TR" dirty="0" smtClean="0"/>
              <a:t> görüşü alınarak müşterek kararname (yani İçişleri Bakanının, Başbakanın ve Cumhurbaşkanının imzalan) ile olur.</a:t>
            </a:r>
            <a:endParaRPr lang="tr-TR"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t>Belediye Meclisi</a:t>
            </a:r>
            <a:endParaRPr lang="tr-TR" b="1" dirty="0"/>
          </a:p>
        </p:txBody>
      </p:sp>
      <p:sp>
        <p:nvSpPr>
          <p:cNvPr id="3" name="2 İçerik Yer Tutucusu"/>
          <p:cNvSpPr>
            <a:spLocks noGrp="1"/>
          </p:cNvSpPr>
          <p:nvPr>
            <p:ph sz="quarter" idx="1"/>
          </p:nvPr>
        </p:nvSpPr>
        <p:spPr/>
        <p:txBody>
          <a:bodyPr>
            <a:normAutofit fontScale="92500"/>
          </a:bodyPr>
          <a:lstStyle/>
          <a:p>
            <a:pPr algn="just"/>
            <a:r>
              <a:rPr lang="tr-TR" sz="3200" dirty="0" smtClean="0"/>
              <a:t>Belediye meclisi, belediyenin genel karar organıdır ve 2972 sayılı Kanun’da gösterilen esas ve </a:t>
            </a:r>
            <a:r>
              <a:rPr lang="tr-TR" sz="3200" dirty="0" err="1" smtClean="0"/>
              <a:t>usûllere</a:t>
            </a:r>
            <a:r>
              <a:rPr lang="tr-TR" sz="3200" dirty="0" smtClean="0"/>
              <a:t> göre belde halkı tarafından seçilmiş üyelerden oluşur. </a:t>
            </a:r>
          </a:p>
          <a:p>
            <a:pPr algn="just"/>
            <a:r>
              <a:rPr lang="tr-TR" sz="3200" dirty="0" smtClean="0"/>
              <a:t>Belediye meclisine belediye başkanı başkanlık eder. </a:t>
            </a:r>
          </a:p>
          <a:p>
            <a:pPr algn="just"/>
            <a:r>
              <a:rPr lang="tr-TR" sz="3200" dirty="0" smtClean="0"/>
              <a:t>Belediye meclisi, üye tam sayısının salt çoğunluğuyla toplanır ve katılanlar sak çoğunluğuyla karar verir.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7467600" cy="1274786"/>
          </a:xfrm>
        </p:spPr>
        <p:txBody>
          <a:bodyPr>
            <a:normAutofit fontScale="90000"/>
          </a:bodyPr>
          <a:lstStyle/>
          <a:p>
            <a:pPr algn="ctr"/>
            <a:r>
              <a:rPr lang="tr-TR" b="1" dirty="0" smtClean="0">
                <a:solidFill>
                  <a:srgbClr val="FF0000"/>
                </a:solidFill>
              </a:rPr>
              <a:t>İdarî Fonksiyon (Fonksiyonel Anlamda İdare)</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lstStyle/>
          <a:p>
            <a:r>
              <a:rPr lang="tr-TR" dirty="0" smtClean="0"/>
              <a:t>Geleneksel olarak “devletin hukukî fonksiyonları” üçe ayrılır: </a:t>
            </a:r>
          </a:p>
          <a:p>
            <a:r>
              <a:rPr lang="tr-TR" dirty="0" smtClean="0"/>
              <a:t>"Yasama fonksiyonu”, </a:t>
            </a:r>
          </a:p>
          <a:p>
            <a:r>
              <a:rPr lang="tr-TR" dirty="0" smtClean="0"/>
              <a:t>“yürütme fonksiyonu” ve </a:t>
            </a:r>
          </a:p>
          <a:p>
            <a:r>
              <a:rPr lang="tr-TR" dirty="0" smtClean="0"/>
              <a:t>"yargı fonksiyonu". </a:t>
            </a:r>
          </a:p>
          <a:p>
            <a:r>
              <a:rPr lang="tr-TR" dirty="0" smtClean="0"/>
              <a:t>Genel olarak ve sırf bir başlangıç fikri vermek üzere devletin, yasama fonksiyonuyla kural koyduğunu, yürütme fonksiyonuyla bu kuralları uyguladığını ve yargı fonksiyonuyla da bireyler arasında ve bireyler ile kendisi arasında ortaya çıkan uyuşmazlıkları çözdüğünü söyleyebiliriz.</a:t>
            </a:r>
            <a:endParaRPr lang="tr-TR"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2800" dirty="0" smtClean="0"/>
              <a:t>Belediye Kanununun 23’üncü maddesine göre belediye meclisi kararlarıma kesinleşmesi şu şekilde olur:</a:t>
            </a:r>
          </a:p>
          <a:p>
            <a:pPr algn="just"/>
            <a:r>
              <a:rPr lang="tr-TR" sz="2800" dirty="0" smtClean="0"/>
              <a:t>Belediye başkanı, hukuka aykırı gördüğü meclis kararlarını, gerekçesini de belirterek yeniden görüşülmek üzere beş gün içinde meclise iade edebilir.</a:t>
            </a:r>
          </a:p>
          <a:p>
            <a:pPr algn="just"/>
            <a:r>
              <a:rPr lang="tr-TR" sz="2800" dirty="0" smtClean="0"/>
              <a:t>Yeniden görüşülmesi istenilmeyen kararlar ile yeniden görüşülmesi istenip de belediye meclisi üye tam sayısının salt çoğunluğuyla ısrar edilen kararlar kesinleşir.</a:t>
            </a:r>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2800" dirty="0" smtClean="0"/>
              <a:t>Büyükşehir belediyeleri ilk kez 1984 yılında çıkanları 195 sayılı Büyükşehir Belediyelerinin Yönetimi Hakkında Kanun Hükmünde Kararname’yle kurulmuştur. </a:t>
            </a:r>
          </a:p>
          <a:p>
            <a:pPr algn="just"/>
            <a:r>
              <a:rPr lang="tr-TR" sz="2800" dirty="0" smtClean="0"/>
              <a:t>Bu Kanun Hükmünde Kararname, daha sonra 27 Haziran 1984 tarihli ve 3030 sayılı Kanun ile değiştirilerek kabul edilmiştir. </a:t>
            </a:r>
          </a:p>
          <a:p>
            <a:pPr algn="just"/>
            <a:r>
              <a:rPr lang="tr-TR" sz="2800" dirty="0" smtClean="0"/>
              <a:t>3030 sayılı Kanun 2004 yılında yürürlükten kaldırılmış ve yerine 10 Temmuz 2004 tarihli ve 5216 sayılı Büyükşehir Belediyesi Kanunu kabul edilmiştir.</a:t>
            </a:r>
          </a:p>
          <a:p>
            <a:pPr algn="just"/>
            <a:endParaRPr lang="tr-TR" sz="2800" dirty="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t>
            </a:r>
            <a:br>
              <a:rPr lang="tr-TR" dirty="0" smtClean="0"/>
            </a:br>
            <a:r>
              <a:rPr lang="tr-TR" b="1" dirty="0" smtClean="0">
                <a:solidFill>
                  <a:srgbClr val="FF0000"/>
                </a:solidFill>
              </a:rPr>
              <a:t> İDARÎ İŞLEM KAVRAMI</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lgn="just"/>
            <a:r>
              <a:rPr lang="tr-TR" sz="3200" dirty="0" smtClean="0"/>
              <a:t>İdarî işlemler, önce “tek yanlı İdarî işlemler” ve "iki yanlı İdarî işlemler” olmak üzere ikiye ayrılmaktadır. </a:t>
            </a:r>
          </a:p>
          <a:p>
            <a:pPr algn="just"/>
            <a:r>
              <a:rPr lang="tr-TR" sz="3200" dirty="0" smtClean="0"/>
              <a:t>Tek yanlı İdarî işlemler de kendi içinde “bireysel İdarî işlemler” ve düzenleyici İdarî" işlemler olarak ikiye ayrılır. </a:t>
            </a:r>
          </a:p>
          <a:p>
            <a:pPr algn="just"/>
            <a:r>
              <a:rPr lang="tr-TR" sz="3200" dirty="0" smtClean="0"/>
              <a:t>Bu ayrımı şu şekilde bir şema hâlinde gösterebiliriz.</a:t>
            </a:r>
          </a:p>
          <a:p>
            <a:endParaRPr lang="tr-TR"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200" dirty="0" smtClean="0"/>
              <a:t>Burada sırasıyla "bireysel İdarî işlemleri (idari kararları)”, "düzenleyici işlemleri  tüzük, yönetmelik)” ve "iki yanlı İdarî işlemleri (İdarî sözleşmeleri)" inceleyeceğiz. </a:t>
            </a:r>
          </a:p>
          <a:p>
            <a:pPr algn="just"/>
            <a:r>
              <a:rPr lang="tr-TR" sz="3200" dirty="0" smtClean="0"/>
              <a:t>Ancak bunlara geçmeden önce bir giriş bölümüyle genel olarak İdarî işlem  kavramını görmekte yarar vardır. </a:t>
            </a:r>
          </a:p>
          <a:p>
            <a:pPr algn="just"/>
            <a:r>
              <a:rPr lang="tr-TR" sz="3200" dirty="0" smtClean="0"/>
              <a:t>Buna göre burada sırasıyla şu konuları işleme alacağız:</a:t>
            </a:r>
            <a:endParaRPr lang="tr-TR" sz="3200"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İdarî İşlem Kavramı Bireysel İdarî İşlemler Düzenleyici' </a:t>
            </a:r>
            <a:r>
              <a:rPr lang="tr-TR" sz="3200" dirty="0" err="1" smtClean="0"/>
              <a:t>Sarî</a:t>
            </a:r>
            <a:r>
              <a:rPr lang="tr-TR" sz="3200" dirty="0" smtClean="0"/>
              <a:t> işlemler İdarî Sözleşmeler konulardan ilk ikisini bu ünitede, geri kalan ikisini ise izleyen ünitede inceleyeceğiz.</a:t>
            </a:r>
          </a:p>
          <a:p>
            <a:pPr algn="just">
              <a:buNone/>
            </a:pPr>
            <a:endParaRPr lang="tr-TR" sz="3200" dirty="0" smtClean="0"/>
          </a:p>
          <a:p>
            <a:pPr algn="just"/>
            <a:r>
              <a:rPr lang="tr-TR" sz="3200" dirty="0" smtClean="0"/>
              <a:t>Bireysel idari işlemleri”, “düzenleyici işlemleri” ve "İdarî sözleşmeleri” incele kipen önce, bunların hepsi için ortak bir şekilde, genel olarak İdarî işlem kavramlarını göreceğiz.</a:t>
            </a:r>
            <a:endParaRPr lang="tr-TR" sz="3200"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4000" dirty="0" smtClean="0"/>
              <a:t>Tek-yanlı İdarî işlemler de kendi içinde "bireysel İdarî işlemler ” ve "düzenleyici İdarî işlemler ” olarak ikiye ayrılır.</a:t>
            </a:r>
          </a:p>
          <a:p>
            <a:pPr algn="just"/>
            <a:r>
              <a:rPr lang="tr-TR" sz="4000" dirty="0" smtClean="0"/>
              <a:t>Bireysel İdarî işlemler, kişisel ve özel durumlara ilişkin olan İdarî işlemlerdir</a:t>
            </a:r>
            <a:endParaRPr lang="tr-TR" sz="4000"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Örneğin, memur atama işlemi, disiplin cezası verme işlemi, kamulaştırma işlemi, inşaat ruhsatı verme işlemi bir bireysel İdarî işlemdir. </a:t>
            </a:r>
          </a:p>
          <a:p>
            <a:pPr algn="just"/>
            <a:r>
              <a:rPr lang="tr-TR" sz="3600" dirty="0" smtClean="0"/>
              <a:t>Bireysel İdarî işlemlere </a:t>
            </a:r>
            <a:r>
              <a:rPr lang="tr-TR" sz="3600" b="1" dirty="0" smtClean="0"/>
              <a:t>"İdarî kararlar” </a:t>
            </a:r>
            <a:r>
              <a:rPr lang="tr-TR" sz="3600" dirty="0" smtClean="0"/>
              <a:t>da denir.</a:t>
            </a:r>
          </a:p>
          <a:p>
            <a:pPr algn="just"/>
            <a:r>
              <a:rPr lang="tr-TR" sz="3600" dirty="0" smtClean="0"/>
              <a:t>Düzenleyici idari işlemler ise genel ve kişilik-dışı olan İdarî işlemlerdir.</a:t>
            </a:r>
            <a:endParaRPr lang="tr-TR" sz="3600"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a:bodyPr>
          <a:lstStyle/>
          <a:p>
            <a:pPr algn="just"/>
            <a:r>
              <a:rPr lang="tr-TR" sz="4000" dirty="0" smtClean="0"/>
              <a:t>Örneğin, tüzük ve yönetmelik, bir düzenleyici İdarî işlemdir. </a:t>
            </a:r>
          </a:p>
          <a:p>
            <a:pPr algn="just"/>
            <a:r>
              <a:rPr lang="tr-TR" sz="4000" dirty="0" smtClean="0"/>
              <a:t>Düzenleyici işlemler, maddî bakımdan, yani içerikleri itibarıyla kanunlara benzerler; yani idare, düzenleyici işlemlerle kurallar (normlar) koyar; yani genel, soyut, kişilik dışı işlemler yapar.</a:t>
            </a:r>
          </a:p>
          <a:p>
            <a:pPr algn="just"/>
            <a:endParaRPr lang="tr-TR" sz="4000"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t>İki-Yanlı İdarî İşlemler (İdarî Sözleşmeler)</a:t>
            </a:r>
            <a:r>
              <a:rPr lang="tr-TR" dirty="0" smtClean="0"/>
              <a:t/>
            </a:r>
            <a:br>
              <a:rPr lang="tr-TR" dirty="0" smtClean="0"/>
            </a:br>
            <a:endParaRPr lang="tr-TR" dirty="0"/>
          </a:p>
        </p:txBody>
      </p:sp>
      <p:sp>
        <p:nvSpPr>
          <p:cNvPr id="3" name="2 İçerik Yer Tutucusu"/>
          <p:cNvSpPr>
            <a:spLocks noGrp="1"/>
          </p:cNvSpPr>
          <p:nvPr>
            <p:ph sz="quarter" idx="1"/>
          </p:nvPr>
        </p:nvSpPr>
        <p:spPr>
          <a:xfrm>
            <a:off x="457200" y="1285860"/>
            <a:ext cx="7467600" cy="5188092"/>
          </a:xfrm>
        </p:spPr>
        <p:txBody>
          <a:bodyPr>
            <a:normAutofit/>
          </a:bodyPr>
          <a:lstStyle/>
          <a:p>
            <a:pPr algn="just"/>
            <a:r>
              <a:rPr lang="tr-TR" sz="4000" dirty="0" smtClean="0"/>
              <a:t>"İki-yanlı İdarî işlemler" idare ile ilgili kişinin aynı hukukî sonucu doğurmak amacıyla karşılıklı olarak açıkladıkları iradelerin uyuşumu sonucu ortaya çıkan işlemlerdir.</a:t>
            </a:r>
            <a:endParaRPr lang="tr-TR" sz="4000" dirty="0"/>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Bunlara </a:t>
            </a:r>
            <a:r>
              <a:rPr lang="tr-TR" sz="3600" b="1" dirty="0" smtClean="0"/>
              <a:t>“idari sözleşmeler”</a:t>
            </a:r>
            <a:r>
              <a:rPr lang="tr-TR" sz="3600" dirty="0" smtClean="0"/>
              <a:t> denir. </a:t>
            </a:r>
          </a:p>
          <a:p>
            <a:pPr algn="just"/>
            <a:r>
              <a:rPr lang="tr-TR" sz="3600" dirty="0" smtClean="0"/>
              <a:t>İki-yanlı idari işlemlerde, yapılan işlemin hukukî sonuç doğurabilmesi için sadece idare tarafından bir iradenin açıklanması yeterli değildir; bu iradenin idarenin karşısındaki kişi tarafından da kabul edilmesi gerekir.</a:t>
            </a:r>
          </a:p>
          <a:p>
            <a:pPr algn="just"/>
            <a:endParaRPr lang="tr-TR"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İdarî Fonksiyonun Yasama Fonksiyonundan Ayrılması</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sz="2800" dirty="0" smtClean="0"/>
              <a:t>Yasama organından çıkan işlemler yasama fonksiyonunu, idare organından çıkan işlemler ise İdarî fonksiyonu oluşturur. </a:t>
            </a:r>
          </a:p>
          <a:p>
            <a:pPr algn="just"/>
            <a:r>
              <a:rPr lang="tr-TR" sz="2800" dirty="0" smtClean="0"/>
              <a:t>Buna göre, idare organından çıkan bir işlem, maddî açıdan yasama işlemine benzese yani genel, soyut, objektif ve kişilik-dışı olsa bile, bu işlem bir yasama işlemi değil bir İdarî işlemdir. </a:t>
            </a:r>
          </a:p>
          <a:p>
            <a:pPr algn="just"/>
            <a:r>
              <a:rPr lang="tr-TR" sz="2800" dirty="0" smtClean="0"/>
              <a:t>Çünkü böyle bir işlem, idare organından çıkmaktadır.</a:t>
            </a:r>
            <a:endParaRPr lang="tr-TR" sz="2800" dirty="0"/>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İki-yanlı İdarî işlemlerde yani idari sözleşmelerde, aynı yönde değil karşılıklı iki irade beyanı vardır. </a:t>
            </a:r>
          </a:p>
          <a:p>
            <a:pPr algn="just"/>
            <a:r>
              <a:rPr lang="tr-TR" sz="3200" dirty="0" smtClean="0"/>
              <a:t>Bu bakımdan, iki-yanlı İdarî işlemler, kuruluşları bakımından özel hukuk işlemlerinden olan sözleşmelere (akitlere) benzerler. </a:t>
            </a:r>
          </a:p>
          <a:p>
            <a:pPr algn="just"/>
            <a:r>
              <a:rPr lang="tr-TR" sz="3200" dirty="0" smtClean="0"/>
              <a:t>Ancak İdarî sözleşmeler ile özel hukuk sözleşmeleri arasında tâbi oldukları hukukî rejim bakımından bazı farklılıklar vardır.</a:t>
            </a:r>
            <a:endParaRPr lang="tr-TR" sz="3200"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4000" b="1" dirty="0" smtClean="0"/>
              <a:t>İdarî İşlemlerin Özellikleri</a:t>
            </a:r>
            <a:endParaRPr lang="tr-TR" sz="4000" dirty="0" smtClean="0"/>
          </a:p>
          <a:p>
            <a:pPr algn="just"/>
            <a:r>
              <a:rPr lang="tr-TR" sz="4000" dirty="0" smtClean="0"/>
              <a:t>   Tek-yanlı idari işlemlerin </a:t>
            </a:r>
            <a:r>
              <a:rPr lang="tr-TR" sz="4000" b="1" dirty="0" smtClean="0"/>
              <a:t>“</a:t>
            </a:r>
            <a:r>
              <a:rPr lang="tr-TR" sz="4000" b="1" dirty="0" err="1" smtClean="0"/>
              <a:t>icraîlik</a:t>
            </a:r>
            <a:r>
              <a:rPr lang="tr-TR" sz="4000" b="1" dirty="0" smtClean="0"/>
              <a:t>”, "</a:t>
            </a:r>
            <a:r>
              <a:rPr lang="tr-TR" sz="4000" b="1" dirty="0" err="1" smtClean="0"/>
              <a:t>re’sen</a:t>
            </a:r>
            <a:r>
              <a:rPr lang="tr-TR" sz="4000" b="1" dirty="0" smtClean="0"/>
              <a:t> </a:t>
            </a:r>
            <a:r>
              <a:rPr lang="tr-TR" sz="4000" dirty="0" smtClean="0"/>
              <a:t>icra edilebilirlilik” ve “hukuka uygunluk karinesinden yararlanma" olmak, üzere belli başlı üç özelliği vardır. Şimdi bunları sırasıyla görelim:</a:t>
            </a:r>
          </a:p>
          <a:p>
            <a:pPr algn="just"/>
            <a:endParaRPr lang="tr-TR" sz="4000"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solidFill>
                  <a:srgbClr val="FF0000"/>
                </a:solidFill>
              </a:rPr>
              <a:t>İcraîlik</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928670"/>
            <a:ext cx="7467600" cy="5715040"/>
          </a:xfrm>
        </p:spPr>
        <p:txBody>
          <a:bodyPr>
            <a:noAutofit/>
          </a:bodyPr>
          <a:lstStyle/>
          <a:p>
            <a:pPr algn="just"/>
            <a:r>
              <a:rPr lang="tr-TR" sz="3200" dirty="0" smtClean="0"/>
              <a:t>Özel hukukta “irade serbestisi” ve “eşitlik” ilkesi geçerlidir. Bu şu anlama gelir: </a:t>
            </a:r>
          </a:p>
          <a:p>
            <a:pPr algn="just"/>
            <a:r>
              <a:rPr lang="tr-TR" sz="3200" dirty="0" smtClean="0"/>
              <a:t>Bir sözleşmenin meydana gelebilmesi için iki tarafın birbirine-uygun serbest iradelerinin uyuşması gerekir. </a:t>
            </a:r>
          </a:p>
          <a:p>
            <a:pPr algn="just"/>
            <a:r>
              <a:rPr lang="tr-TR" sz="3200" dirty="0" smtClean="0"/>
              <a:t>Özel hukukta, kimse kendi iradesini karşısındaki kişiye empoze edemez. </a:t>
            </a:r>
          </a:p>
          <a:p>
            <a:pPr algn="just"/>
            <a:r>
              <a:rPr lang="tr-TR" sz="3200" dirty="0" smtClean="0"/>
              <a:t>Bir sözleşme ancak iki kişinin anlaşmasıyla meydana gelir. </a:t>
            </a:r>
            <a:endParaRPr lang="tr-TR" sz="3200" dirty="0"/>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Örneğin komşunuzun arsasını satın alıp bahçenizi genişletmek istiyorsanız, mutlaka komşunuzu arsasını size satması konuşunda ikna etmeniz gerekir. </a:t>
            </a:r>
          </a:p>
          <a:p>
            <a:pPr algn="just"/>
            <a:r>
              <a:rPr lang="tr-TR" sz="2800" dirty="0" smtClean="0"/>
              <a:t>Komşunuz arsayı size satmak istemiyorsa onu ikna etmek için yüksek bir fiyat önerebilirsiniz.</a:t>
            </a:r>
          </a:p>
          <a:p>
            <a:pPr algn="just"/>
            <a:r>
              <a:rPr lang="tr-TR" sz="2800" dirty="0" smtClean="0"/>
              <a:t> Ancak buna rağmen komşunuz size arsayı satmak istemiyorsa onu buna zorlayacak bir hukukî imkâna sahip değilsiniz.</a:t>
            </a:r>
            <a:endParaRPr lang="tr-TR" sz="2800"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Oysa kamu hukukunda idare, bir İdarî karan almak için ilgili kişinin rızasını temin etmek zorunda değildir. </a:t>
            </a:r>
          </a:p>
          <a:p>
            <a:pPr algn="just"/>
            <a:r>
              <a:rPr lang="tr-TR" sz="2800" dirty="0" smtClean="0"/>
              <a:t>Zira, İdarî karar, idarenin tek-yanlı irade açıklamasıyla oluşur ve tamamlanır. </a:t>
            </a:r>
          </a:p>
          <a:p>
            <a:pPr algn="just"/>
            <a:r>
              <a:rPr lang="tr-TR" sz="2800" dirty="0" smtClean="0"/>
              <a:t>İdare, belli bir konuda iradesini açıklar ve bu irade, ilgili kişi tarafından kabul edilmesine gerek olmaksızın hukuk düzeninde değişikliğe yol açar yani hukukî sonucunu doğurur. </a:t>
            </a:r>
          </a:p>
          <a:p>
            <a:pPr algn="just"/>
            <a:r>
              <a:rPr lang="tr-TR" sz="2800" dirty="0" smtClean="0"/>
              <a:t>İdarenin tek-yanlı olarak açıkladığı irade ile hukukî sonuçlar doğurmasına İdarî kararın ‘'</a:t>
            </a:r>
            <a:r>
              <a:rPr lang="tr-TR" sz="2800" dirty="0" err="1" smtClean="0"/>
              <a:t>icraîlik</a:t>
            </a:r>
            <a:r>
              <a:rPr lang="tr-TR" sz="2800" dirty="0" smtClean="0"/>
              <a:t> özelliği” denir </a:t>
            </a:r>
            <a:endParaRPr lang="tr-TR" sz="2800" dirty="0"/>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lnSpcReduction="20000"/>
          </a:bodyPr>
          <a:lstStyle/>
          <a:p>
            <a:pPr algn="just"/>
            <a:r>
              <a:rPr lang="tr-TR" sz="3600" dirty="0" smtClean="0"/>
              <a:t>Aslında İdarî kararın “</a:t>
            </a:r>
            <a:r>
              <a:rPr lang="tr-TR" sz="3600" dirty="0" err="1" smtClean="0"/>
              <a:t>icraîlik</a:t>
            </a:r>
            <a:r>
              <a:rPr lang="tr-TR" sz="3600" dirty="0" smtClean="0"/>
              <a:t> özelliği” ile “tek-yanlılık özelliği" aynı anlama gelir.</a:t>
            </a:r>
          </a:p>
          <a:p>
            <a:pPr algn="just"/>
            <a:r>
              <a:rPr lang="tr-TR" sz="3600" dirty="0" smtClean="0"/>
              <a:t>İdarî kararın </a:t>
            </a:r>
            <a:r>
              <a:rPr lang="tr-TR" sz="3600" dirty="0" err="1" smtClean="0"/>
              <a:t>icraîlik</a:t>
            </a:r>
            <a:r>
              <a:rPr lang="tr-TR" sz="3600" dirty="0" smtClean="0"/>
              <a:t> özelliği, idareye özel kişiler karşısında önemli üstünlükler sağlar. </a:t>
            </a:r>
          </a:p>
          <a:p>
            <a:pPr algn="just"/>
            <a:r>
              <a:rPr lang="tr-TR" sz="3600" dirty="0" smtClean="0"/>
              <a:t>İdare, kendi iradesini ilgili kişilere empoze etme imkânına kavuşur. İdarî kararların </a:t>
            </a:r>
            <a:r>
              <a:rPr lang="tr-TR" sz="3600" dirty="0" err="1" smtClean="0"/>
              <a:t>icrailiğinin</a:t>
            </a:r>
            <a:r>
              <a:rPr lang="tr-TR" sz="3600" dirty="0" smtClean="0"/>
              <a:t> altında idarenin kamu gücüne sahip olması yatar. </a:t>
            </a:r>
          </a:p>
          <a:p>
            <a:pPr algn="just"/>
            <a:r>
              <a:rPr lang="tr-TR" sz="3600" dirty="0" smtClean="0"/>
              <a:t>İdarenin kamu gücüne sahip olmasının temelinde ise kamu yararı düşüncesi bulunmaktadır.</a:t>
            </a:r>
            <a:endParaRPr lang="tr-TR" sz="3600" dirty="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2800" dirty="0" smtClean="0"/>
              <a:t>Şu örneği ele alalım:</a:t>
            </a:r>
          </a:p>
          <a:p>
            <a:pPr algn="just"/>
            <a:r>
              <a:rPr lang="tr-TR" sz="2800" dirty="0" smtClean="0"/>
              <a:t>İdare, Bandırma-Biga kara yolunu yapmaktadır. Dolayısıyla idare, yolun üstünden geçeceği tarlaları kendi mülkiyetine geçirmek istemektedir. </a:t>
            </a:r>
          </a:p>
          <a:p>
            <a:pPr algn="just"/>
            <a:r>
              <a:rPr lang="tr-TR" sz="2800" dirty="0" smtClean="0"/>
              <a:t>Eğer idari kararın </a:t>
            </a:r>
            <a:r>
              <a:rPr lang="tr-TR" sz="2800" dirty="0" err="1" smtClean="0"/>
              <a:t>icraîiiği</a:t>
            </a:r>
            <a:r>
              <a:rPr lang="tr-TR" sz="2800" dirty="0" smtClean="0"/>
              <a:t> (tek-yanlılığı) diye bir şey olmasaydı, idarenin bu tarlanın mülkiyetine sahip olabilmesi için yapması gereken şey, tarla sahipleriyle pazarlık yapıp onlardan tarlalarını özel hukuk hükümlerine göre satım almaktan ibaretti.</a:t>
            </a:r>
            <a:endParaRPr lang="tr-TR" sz="2800"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Autofit/>
          </a:bodyPr>
          <a:lstStyle/>
          <a:p>
            <a:pPr algn="just"/>
            <a:r>
              <a:rPr lang="tr-TR" sz="3200" dirty="0" smtClean="0"/>
              <a:t>Ancak tarla sahipleri, </a:t>
            </a:r>
            <a:r>
              <a:rPr lang="tr-TR" sz="3200" dirty="0" err="1" smtClean="0"/>
              <a:t>tarlanan</a:t>
            </a:r>
            <a:r>
              <a:rPr lang="tr-TR" sz="3200" dirty="0" smtClean="0"/>
              <a:t> için çok yüksek bedeller isteyebilecek veya hiçbir şekilde tarlanı idareye satmaya yanaşmayabilecekti. </a:t>
            </a:r>
          </a:p>
          <a:p>
            <a:pPr algn="just"/>
            <a:r>
              <a:rPr lang="tr-TR" sz="3200" dirty="0" err="1" smtClean="0"/>
              <a:t>İcraîlik</a:t>
            </a:r>
            <a:r>
              <a:rPr lang="tr-TR" sz="3200" dirty="0" smtClean="0"/>
              <a:t> (tek-yanlılık) diye bir şey de olmadığından, idare, ya tarla sahiplerinin istediği çok yüksek bedelleri ödemek ya da yolu zikzaklı bir şekilde yapmak ve hatta hiçbir tarla sahibinin tarlasını satmaya yanaşmaması durumunda yolu yapamamak durumunda kalacaktı. </a:t>
            </a:r>
            <a:endParaRPr lang="tr-TR" sz="3200" dirty="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600" dirty="0" smtClean="0"/>
              <a:t>Görüldüğü gibi İdarî kararların </a:t>
            </a:r>
            <a:r>
              <a:rPr lang="tr-TR" sz="3600" dirty="0" err="1" smtClean="0"/>
              <a:t>icraî</a:t>
            </a:r>
            <a:r>
              <a:rPr lang="tr-TR" sz="3600" dirty="0" smtClean="0"/>
              <a:t> nitelikte olmasına kamu yararı nedeniyle gerek vardır, işte idare, böyle bir durumda tek-taraflı olarak iradesini açıklayarak yol hizasında kalan tarlalar hakkında kamulaştırma karan alır.</a:t>
            </a:r>
          </a:p>
          <a:p>
            <a:pPr algn="just"/>
            <a:r>
              <a:rPr lang="tr-TR" sz="3600" dirty="0" smtClean="0"/>
              <a:t>Bu kamulaştırma kararı, </a:t>
            </a:r>
            <a:r>
              <a:rPr lang="tr-TR" sz="3600" dirty="0" err="1" smtClean="0"/>
              <a:t>icraî</a:t>
            </a:r>
            <a:r>
              <a:rPr lang="tr-TR" sz="3600" dirty="0" smtClean="0"/>
              <a:t> nitelikte bir karardır.</a:t>
            </a:r>
            <a:endParaRPr lang="tr-TR" sz="3600" dirty="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200" dirty="0" smtClean="0"/>
              <a:t>Bu kararın hüküm ve sonuçlar doğurabilmesi için tarla sahibinin bunu kabul etmesine, tarlasını idareye satmasına gerek yoktur. </a:t>
            </a:r>
          </a:p>
          <a:p>
            <a:pPr algn="just"/>
            <a:r>
              <a:rPr lang="tr-TR" sz="3200" dirty="0" smtClean="0"/>
              <a:t>Ancak hemen belirtelim ki kamulaştırma karşılıksız değildir.</a:t>
            </a:r>
          </a:p>
          <a:p>
            <a:pPr algn="just"/>
            <a:r>
              <a:rPr lang="tr-TR" sz="3200" dirty="0" smtClean="0"/>
              <a:t> Kamulaştırma için idarenin tarlanın bedelini peşin olarak ilgili kişiye ödemesi gerekir. </a:t>
            </a:r>
          </a:p>
          <a:p>
            <a:pPr algn="just"/>
            <a:r>
              <a:rPr lang="tr-TR" sz="3200" dirty="0" smtClean="0"/>
              <a:t>Uyuşmazlık hâlinde bedeli idare değil asliye hukuk mahkemesi belirler). </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3600" dirty="0" smtClean="0"/>
              <a:t>Örneğin; tüzük, yönetmelik gibi “idarenin düzenleyici işlemleri” genel, soyut, objektif, kişilik-dışı işlemlerdir, yani içerikleri itibarıyla yasama işlemlerine benzerler ama idare organından çıktıklarına göre organik açıdan bir idare işlemidirler ve idari fonksiyona dâhildirler.</a:t>
            </a:r>
            <a:endParaRPr lang="tr-TR" sz="3600"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solidFill>
                  <a:srgbClr val="FF0000"/>
                </a:solidFill>
              </a:rPr>
              <a:t>Re’sen</a:t>
            </a:r>
            <a:r>
              <a:rPr lang="tr-TR" b="1" dirty="0" smtClean="0">
                <a:solidFill>
                  <a:srgbClr val="FF0000"/>
                </a:solidFill>
              </a:rPr>
              <a:t> İcra Edilebilirlinle</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fontScale="92500"/>
          </a:bodyPr>
          <a:lstStyle/>
          <a:p>
            <a:pPr algn="just"/>
            <a:r>
              <a:rPr lang="tr-TR" sz="3600" dirty="0" smtClean="0"/>
              <a:t>İdarî kararların </a:t>
            </a:r>
            <a:r>
              <a:rPr lang="tr-TR" sz="3600" dirty="0" err="1" smtClean="0"/>
              <a:t>icraîiiği</a:t>
            </a:r>
            <a:r>
              <a:rPr lang="tr-TR" sz="3600" dirty="0" smtClean="0"/>
              <a:t> ile bu kararların </a:t>
            </a:r>
            <a:r>
              <a:rPr lang="tr-TR" sz="3600" dirty="0" err="1" smtClean="0"/>
              <a:t>re'sen</a:t>
            </a:r>
            <a:r>
              <a:rPr lang="tr-TR" sz="3600" dirty="0" smtClean="0"/>
              <a:t> icrası birbirinden farklı şeylerdir. </a:t>
            </a:r>
          </a:p>
          <a:p>
            <a:pPr algn="just"/>
            <a:r>
              <a:rPr lang="tr-TR" sz="3600" dirty="0" smtClean="0"/>
              <a:t>Bu iki kavramı karıştırmamak gerekir.</a:t>
            </a:r>
          </a:p>
          <a:p>
            <a:pPr algn="just"/>
            <a:r>
              <a:rPr lang="tr-TR" sz="3600" dirty="0" smtClean="0"/>
              <a:t>İşte bir idari kararın hukuk âleminde ortaya çıkan sonuçlarının maddî âleme doğrudan doğruya idare tarafından aktarılmasına, o </a:t>
            </a:r>
            <a:r>
              <a:rPr lang="tr-TR" sz="3600" dirty="0" err="1" smtClean="0"/>
              <a:t>karann</a:t>
            </a:r>
            <a:r>
              <a:rPr lang="tr-TR" sz="3600" dirty="0" smtClean="0"/>
              <a:t> "</a:t>
            </a:r>
            <a:r>
              <a:rPr lang="tr-TR" sz="3600" dirty="0" err="1" smtClean="0"/>
              <a:t>re'sen</a:t>
            </a:r>
            <a:r>
              <a:rPr lang="tr-TR" sz="3600" dirty="0" smtClean="0"/>
              <a:t> icrası“ denir.</a:t>
            </a:r>
            <a:endParaRPr lang="tr-TR" sz="3600" dirty="0"/>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Dolayısıyla </a:t>
            </a:r>
            <a:r>
              <a:rPr lang="tr-TR" sz="3200" dirty="0" err="1" smtClean="0"/>
              <a:t>icraîlik</a:t>
            </a:r>
            <a:r>
              <a:rPr lang="tr-TR" sz="3200" dirty="0" smtClean="0"/>
              <a:t>, kararın oluşmasına ilişkin iken </a:t>
            </a:r>
            <a:r>
              <a:rPr lang="tr-TR" sz="3200" dirty="0" err="1" smtClean="0"/>
              <a:t>re'sen</a:t>
            </a:r>
            <a:r>
              <a:rPr lang="tr-TR" sz="3200" dirty="0" smtClean="0"/>
              <a:t> icra kararın uygulanmasına ilişkindir. </a:t>
            </a:r>
          </a:p>
          <a:p>
            <a:pPr algn="just"/>
            <a:r>
              <a:rPr lang="tr-TR" sz="3200" dirty="0" smtClean="0"/>
              <a:t>Karar hukuk âleminde oluşur ama maddî âlemde uygulanır. </a:t>
            </a:r>
          </a:p>
          <a:p>
            <a:pPr algn="just"/>
            <a:r>
              <a:rPr lang="tr-TR" sz="3200" dirty="0" smtClean="0"/>
              <a:t>Örneğin idarenin bir memura maaş kesme cezası verdiğini düşünelim. </a:t>
            </a:r>
          </a:p>
          <a:p>
            <a:pPr algn="just"/>
            <a:r>
              <a:rPr lang="tr-TR" sz="3200" dirty="0" smtClean="0"/>
              <a:t>Bu kararın yetkili makam tarafından alınması ve ilgiliye tebliğ edilmesiyle bu karar sonuçlarını hukuk âleminde kendiliğinden doğurur.</a:t>
            </a:r>
            <a:endParaRPr lang="tr-TR" sz="3200" dirty="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Bir disiplin cezasının hukukî geçerliliği için onun ilgili memur tarafından kabul edilmesine gerek yoktur. </a:t>
            </a:r>
          </a:p>
          <a:p>
            <a:pPr algn="just"/>
            <a:r>
              <a:rPr lang="tr-TR" sz="2800" dirty="0" smtClean="0"/>
              <a:t>Bu husus, o kararın </a:t>
            </a:r>
            <a:r>
              <a:rPr lang="tr-TR" sz="2800" dirty="0" err="1" smtClean="0"/>
              <a:t>icraî</a:t>
            </a:r>
            <a:r>
              <a:rPr lang="tr-TR" sz="2800" dirty="0" smtClean="0"/>
              <a:t> olması anlamına gelir. Ancak hukuk âleminde geçerli olarak oluşmuş bu işlemin maddî âleme aktarılması, yani memurun maaşından belli bir miktar paranın fiilen kesilmesi, yani memura eksik maaş ödenmesi gerekir. </a:t>
            </a:r>
          </a:p>
          <a:p>
            <a:pPr algn="just"/>
            <a:r>
              <a:rPr lang="tr-TR" sz="2800" dirty="0" smtClean="0"/>
              <a:t>Bu ise o kararın "</a:t>
            </a:r>
            <a:r>
              <a:rPr lang="tr-TR" sz="2800" dirty="0" err="1" smtClean="0"/>
              <a:t>re'sen</a:t>
            </a:r>
            <a:r>
              <a:rPr lang="tr-TR" sz="2800" dirty="0" smtClean="0"/>
              <a:t> icra” edilmesi anlamına gelir.</a:t>
            </a:r>
          </a:p>
          <a:p>
            <a:pPr algn="just"/>
            <a:endParaRPr lang="tr-TR" sz="2800" dirty="0"/>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dirty="0" smtClean="0"/>
              <a:t>Özel hukukta “</a:t>
            </a:r>
            <a:r>
              <a:rPr lang="tr-TR" dirty="0" err="1" smtClean="0"/>
              <a:t>re'sen</a:t>
            </a:r>
            <a:r>
              <a:rPr lang="tr-TR" dirty="0" smtClean="0"/>
              <a:t> icra” mümkün değildir. </a:t>
            </a:r>
          </a:p>
          <a:p>
            <a:pPr algn="just"/>
            <a:r>
              <a:rPr lang="tr-TR" dirty="0" smtClean="0"/>
              <a:t>Özel hukukta kişilerin kendi hakkını kendilerinin doğrudan almaları, yani "</a:t>
            </a:r>
            <a:r>
              <a:rPr lang="tr-TR" dirty="0" err="1" smtClean="0"/>
              <a:t>ihkak</a:t>
            </a:r>
            <a:r>
              <a:rPr lang="tr-TR" dirty="0" smtClean="0"/>
              <a:t>-ı hak” yasaktır. </a:t>
            </a:r>
          </a:p>
          <a:p>
            <a:pPr algn="just"/>
            <a:r>
              <a:rPr lang="tr-TR" dirty="0" smtClean="0"/>
              <a:t>Özel hukukta kişilerin haklarını almaları için mahkemeye yahut icra dairelerine başvurmaları gerekir. </a:t>
            </a:r>
          </a:p>
          <a:p>
            <a:pPr algn="just"/>
            <a:r>
              <a:rPr lang="tr-TR" dirty="0" smtClean="0"/>
              <a:t>Örneğin ev sahibinin, kirasını ödemeyen kiracısının önüne geçip onun cebinden, kira borcu kadar bir parayı alması mümkün değildir (Eski Türk Ceza-Kanunu döneminde böyle bir fiil, kendiliğinden </a:t>
            </a:r>
            <a:r>
              <a:rPr lang="tr-TR" dirty="0" err="1" smtClean="0"/>
              <a:t>ihkak</a:t>
            </a:r>
            <a:r>
              <a:rPr lang="tr-TR" dirty="0" smtClean="0"/>
              <a:t>-ı hak suçunu oluştururdu [m.308-310]). </a:t>
            </a:r>
            <a:endParaRPr lang="tr-TR" dirty="0"/>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Oysa idare, </a:t>
            </a:r>
            <a:r>
              <a:rPr lang="tr-TR" dirty="0" err="1" smtClean="0"/>
              <a:t>re'sen</a:t>
            </a:r>
            <a:r>
              <a:rPr lang="tr-TR" dirty="0" smtClean="0"/>
              <a:t> icra yetkisine belirli şartlar altında sahiptir. </a:t>
            </a:r>
          </a:p>
          <a:p>
            <a:pPr algn="just"/>
            <a:r>
              <a:rPr lang="tr-TR" dirty="0" smtClean="0"/>
              <a:t>İdare kural olarak, kendi aldığı karan yine kendisi icra edebilir; yani bu kararın hukuk âleminde doğurduğu değişiklikleri maddî âleme aktarabilir. </a:t>
            </a:r>
          </a:p>
          <a:p>
            <a:pPr algn="just"/>
            <a:r>
              <a:rPr lang="tr-TR" dirty="0" smtClean="0"/>
              <a:t>Örneğin, maaştan kesme cezasını, ilgili memurun maaşından kesinti yaparak icra eder. İdarenin bunun için mahkemeye veya icra dairesine başvurmasına gerek yoktur. </a:t>
            </a:r>
          </a:p>
          <a:p>
            <a:pPr algn="just"/>
            <a:r>
              <a:rPr lang="tr-TR" dirty="0" smtClean="0"/>
              <a:t>Yahut bir kişi hakkında alman memurluktan çıkarma karan, yine idare tarafından </a:t>
            </a:r>
            <a:r>
              <a:rPr lang="tr-TR" dirty="0" err="1" smtClean="0"/>
              <a:t>re’sen</a:t>
            </a:r>
            <a:r>
              <a:rPr lang="tr-TR" dirty="0" smtClean="0"/>
              <a:t> icra edilir. </a:t>
            </a:r>
          </a:p>
          <a:p>
            <a:pPr algn="just"/>
            <a:r>
              <a:rPr lang="tr-TR" dirty="0" smtClean="0"/>
              <a:t>Bu kişiye artık maaş ödenmez.</a:t>
            </a:r>
          </a:p>
          <a:p>
            <a:endParaRPr lang="tr-TR" dirty="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Ancak idarenin </a:t>
            </a:r>
            <a:r>
              <a:rPr lang="tr-TR" sz="2800" dirty="0" err="1" smtClean="0"/>
              <a:t>re'sen</a:t>
            </a:r>
            <a:r>
              <a:rPr lang="tr-TR" sz="2800" dirty="0" smtClean="0"/>
              <a:t> icra yetkisine kanunla istisnalar getirilmiş olabilir</a:t>
            </a:r>
          </a:p>
          <a:p>
            <a:pPr algn="just"/>
            <a:r>
              <a:rPr lang="tr-TR" sz="2800" dirty="0" smtClean="0"/>
              <a:t>Yani bir kanun, idarenin belli bir konuda aldığı kararlan </a:t>
            </a:r>
            <a:r>
              <a:rPr lang="tr-TR" sz="2800" dirty="0" err="1" smtClean="0"/>
              <a:t>re’sen</a:t>
            </a:r>
            <a:r>
              <a:rPr lang="tr-TR" sz="2800" dirty="0" smtClean="0"/>
              <a:t> icra etme yetkisine sahip olmadığını, bu kararların icra edilmesi için mahkemelere veya icra dairelerine başvurması gerektiğini öngörmüş olabilir. </a:t>
            </a:r>
          </a:p>
          <a:p>
            <a:pPr algn="just"/>
            <a:r>
              <a:rPr lang="tr-TR" sz="2800" dirty="0" smtClean="0"/>
              <a:t>Böyle bir durumda, idare aldığı karan </a:t>
            </a:r>
            <a:r>
              <a:rPr lang="tr-TR" sz="2800" dirty="0" err="1" smtClean="0"/>
              <a:t>re'sen</a:t>
            </a:r>
            <a:r>
              <a:rPr lang="tr-TR" sz="2800" dirty="0" smtClean="0"/>
              <a:t> icra edemez; bunun için adliye mahkemelerine veya icra dairelerine başvurması gerekir.</a:t>
            </a:r>
            <a:endParaRPr lang="tr-TR" sz="2800" dirty="0"/>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Örneğin, 4 Kasım 1983 tarih ve 2942 sayılı Kamulaştırma Kanunu'na göre idarenin aldığı kamulaştırma kararını </a:t>
            </a:r>
            <a:r>
              <a:rPr lang="tr-TR" sz="2800" dirty="0" err="1" smtClean="0"/>
              <a:t>re'sen</a:t>
            </a:r>
            <a:r>
              <a:rPr lang="tr-TR" sz="2800" dirty="0" smtClean="0"/>
              <a:t> icra etme yetkisi yoktur.</a:t>
            </a:r>
          </a:p>
          <a:p>
            <a:pPr algn="just"/>
            <a:r>
              <a:rPr lang="tr-TR" sz="2800" dirty="0" smtClean="0"/>
              <a:t> Kamulaştırma kararının icra edilebilmesi yani özel mülkiyette bulunan bir taşınmaz malın idarenin mülkiyetine geçmesi (ki bu taşınmaz malın tapuda idare adına tescil edilmesiyle olur) için ya taşınmaz mal sahibinin rızası ya da asliye hukuk mahkemesinin taşınmaz malın idare adına tescil edilmesine karar vermesi gerekir.</a:t>
            </a:r>
            <a:endParaRPr lang="tr-TR" sz="2800" dirty="0"/>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600" dirty="0" smtClean="0"/>
              <a:t>Bunun için ise idarenin asliye hukuk mahkemesine başvurup asliye hukuk mahkemesinden böyle bir karar alması gerekmektedir. </a:t>
            </a:r>
          </a:p>
          <a:p>
            <a:pPr algn="just"/>
            <a:r>
              <a:rPr lang="tr-TR" sz="3600" dirty="0" smtClean="0"/>
              <a:t>Dolayısıyla bu örnekteki kamulaştırma kararının icrası (yani mülkiyetin idareye geçirilmesi) idare tarafından </a:t>
            </a:r>
            <a:r>
              <a:rPr lang="tr-TR" sz="3600" dirty="0" err="1" smtClean="0"/>
              <a:t>re'sen</a:t>
            </a:r>
            <a:r>
              <a:rPr lang="tr-TR" sz="3600" dirty="0" smtClean="0"/>
              <a:t> değil adliye mahkemesi kararıyla yapılmaktadır.</a:t>
            </a:r>
          </a:p>
          <a:p>
            <a:endParaRPr lang="tr-TR" dirty="0"/>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85000" lnSpcReduction="20000"/>
          </a:bodyPr>
          <a:lstStyle/>
          <a:p>
            <a:pPr algn="just"/>
            <a:r>
              <a:rPr lang="tr-TR" sz="3200" dirty="0" smtClean="0"/>
              <a:t>Ayrıca şunu belirtelim ki idarenin cebir kullanarak </a:t>
            </a:r>
            <a:r>
              <a:rPr lang="tr-TR" sz="3200" dirty="0" err="1" smtClean="0"/>
              <a:t>re'sen</a:t>
            </a:r>
            <a:r>
              <a:rPr lang="tr-TR" sz="3200" dirty="0" smtClean="0"/>
              <a:t> icra yetkisi Anayasada belirlenen temel hak ve hürriyetler rejimi ile sınırlıdır.</a:t>
            </a:r>
          </a:p>
          <a:p>
            <a:pPr algn="just"/>
            <a:r>
              <a:rPr lang="tr-TR" sz="3200" dirty="0" smtClean="0"/>
              <a:t> İdarenin kendi aldığı hukuka uygun kararlan uygulayabilmek için olsa dahi, kişinin fiziki varlığı veya mal varlığı üzerinde cebir kullanmak konusunda kural olarak bir yetkisi yoktur. </a:t>
            </a:r>
          </a:p>
          <a:p>
            <a:pPr algn="just"/>
            <a:r>
              <a:rPr lang="tr-TR" sz="3200" dirty="0" smtClean="0"/>
              <a:t>Türk hukuk düzeninde idarenin böyle bir yetkiye sahip olabilmesi için bu yetkinin idareye her şeyden önce kanunla verilmiş olması ve Anayasamızın başta 13:üncü maddesinde öngörülmüş şartlara uyulması ve Anayasanın çeşitli maddelerinde getirilmiş “özgül güvencelerin de ihlal edilmemesi gerekir.</a:t>
            </a:r>
            <a:endParaRPr lang="tr-TR" sz="3200" dirty="0"/>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Hukuka Uygunluk Karinesi</a:t>
            </a:r>
            <a:r>
              <a:rPr lang="tr-TR" dirty="0" smtClean="0"/>
              <a:t/>
            </a:r>
            <a:br>
              <a:rPr lang="tr-TR" dirty="0" smtClean="0"/>
            </a:br>
            <a:endParaRPr lang="tr-TR" dirty="0"/>
          </a:p>
        </p:txBody>
      </p:sp>
      <p:sp>
        <p:nvSpPr>
          <p:cNvPr id="3" name="2 İçerik Yer Tutucusu"/>
          <p:cNvSpPr>
            <a:spLocks noGrp="1"/>
          </p:cNvSpPr>
          <p:nvPr>
            <p:ph sz="quarter" idx="1"/>
          </p:nvPr>
        </p:nvSpPr>
        <p:spPr>
          <a:xfrm>
            <a:off x="457200" y="1000108"/>
            <a:ext cx="7467600" cy="5473844"/>
          </a:xfrm>
        </p:spPr>
        <p:txBody>
          <a:bodyPr>
            <a:normAutofit lnSpcReduction="10000"/>
          </a:bodyPr>
          <a:lstStyle/>
          <a:p>
            <a:pPr algn="just"/>
            <a:r>
              <a:rPr lang="tr-TR" sz="2800" dirty="0" smtClean="0"/>
              <a:t>İdare tarafından tek-yanlı olarak alınan İdarî işlemlerin hukuka uygun oldukları varsayılır. Buna “hukuka uygunluk karinesi” denir. </a:t>
            </a:r>
          </a:p>
          <a:p>
            <a:pPr algn="just"/>
            <a:r>
              <a:rPr lang="tr-TR" sz="2800" dirty="0" smtClean="0"/>
              <a:t>Bu şu anlama gelir: Tek-yanlı bir İdarî işlemin, bir mahkeme tarafından iptal edilinceye kadar hukuka uygun olduğu varsayılır ve uygulanmasına devam olunur. </a:t>
            </a:r>
          </a:p>
          <a:p>
            <a:pPr algn="just"/>
            <a:r>
              <a:rPr lang="tr-TR" sz="2800" dirty="0" smtClean="0"/>
              <a:t>Hukuka uygunluk karinesi sadece bireysel İdarî işlemlere, yani kararlara değil düzenleyici İdarî işlemlere de uygulanır.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İdarî Fonksiyonun Yargı Fonksiyonundan Ayrılması</a:t>
            </a:r>
            <a:endParaRPr lang="tr-TR" dirty="0">
              <a:solidFill>
                <a:srgbClr val="FF0000"/>
              </a:solidFill>
            </a:endParaRPr>
          </a:p>
        </p:txBody>
      </p:sp>
      <p:sp>
        <p:nvSpPr>
          <p:cNvPr id="3" name="2 İçerik Yer Tutucusu"/>
          <p:cNvSpPr>
            <a:spLocks noGrp="1"/>
          </p:cNvSpPr>
          <p:nvPr>
            <p:ph sz="quarter" idx="1"/>
          </p:nvPr>
        </p:nvSpPr>
        <p:spPr/>
        <p:txBody>
          <a:bodyPr/>
          <a:lstStyle/>
          <a:p>
            <a:r>
              <a:rPr lang="tr-TR" dirty="0" smtClean="0"/>
              <a:t>Organik (şeklî) ölçüte göre yargı fonksiyonu, yargı organlarının, yani mahkemelerin her türlü faaliyetinden oluşmaktadır. </a:t>
            </a:r>
          </a:p>
          <a:p>
            <a:r>
              <a:rPr lang="tr-TR" dirty="0" smtClean="0"/>
              <a:t>Organik kriter, İdarî fonksiyonu, yasama ve yargı fonksiyonlarından ayırt etmek için elverişli bir ölçüttür ama mahkemelerin her türlü faaliyetlerini yargı fonksiyonu kapsamına dâhil ettiği için gereğinden fazla geniştir.</a:t>
            </a:r>
          </a:p>
          <a:p>
            <a:r>
              <a:rPr lang="tr-TR" dirty="0" smtClean="0"/>
              <a:t> Zira mahkemelerin yazı işlerine ve idari personeline ilişkin işlemleri yargısal değil, İdarî niteliktedir.</a:t>
            </a:r>
            <a:endParaRPr lang="tr-TR" dirty="0"/>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lnSpcReduction="20000"/>
          </a:bodyPr>
          <a:lstStyle/>
          <a:p>
            <a:pPr algn="just"/>
            <a:r>
              <a:rPr lang="tr-TR" dirty="0" smtClean="0"/>
              <a:t>Hukuka uygunluk karinesinin dört sonucu vardır:</a:t>
            </a:r>
          </a:p>
          <a:p>
            <a:pPr algn="just"/>
            <a:r>
              <a:rPr lang="tr-TR" dirty="0" smtClean="0"/>
              <a:t>1. </a:t>
            </a:r>
            <a:r>
              <a:rPr lang="tr-TR" b="1" dirty="0" smtClean="0"/>
              <a:t>İdarî karar</a:t>
            </a:r>
            <a:r>
              <a:rPr lang="tr-TR" dirty="0" smtClean="0"/>
              <a:t>, hukukî sonuçlarını, hâkim kararma ihtiyaç olmaksızın, yargısal denetimden önce derhâl ve kendiliğinden doğurur.</a:t>
            </a:r>
          </a:p>
          <a:p>
            <a:pPr algn="just"/>
            <a:r>
              <a:rPr lang="tr-TR" dirty="0" smtClean="0"/>
              <a:t>2. Bir İdarî işlemden dolayı ortaya bir uyuşmazlık çıkarsa dava açması gereken taraf idare değil işlemin muhatabı olan özel hukuk kişisidir.</a:t>
            </a:r>
          </a:p>
          <a:p>
            <a:pPr algn="just"/>
            <a:r>
              <a:rPr lang="tr-TR" dirty="0" smtClean="0"/>
              <a:t>3. İdarî davalarda ispat yükü, idareye değil dava konusu olan işlemin hukuka aykırı olduğunu iddia eden özel kişiye aittir. </a:t>
            </a:r>
          </a:p>
          <a:p>
            <a:pPr algn="just"/>
            <a:r>
              <a:rPr lang="tr-TR" dirty="0" smtClean="0"/>
              <a:t>Aksi mahkeme kararıyla tespit edilmedikçe idarenin karan hukuka uygun olarak kabul edilir.</a:t>
            </a:r>
          </a:p>
          <a:p>
            <a:pPr algn="just"/>
            <a:r>
              <a:rPr lang="tr-TR" dirty="0" smtClean="0"/>
              <a:t>4. İdarî işleme karşı dava açılması kural olarak o işlemin uygulanmasını durdurmaz. </a:t>
            </a:r>
          </a:p>
          <a:p>
            <a:pPr algn="just"/>
            <a:r>
              <a:rPr lang="tr-TR" dirty="0" smtClean="0"/>
              <a:t>Bu husus, 6 Ocak 1982 tarih ve 2577 sayılı İdarî Yargılama </a:t>
            </a:r>
            <a:r>
              <a:rPr lang="tr-TR" dirty="0" err="1" smtClean="0"/>
              <a:t>Usûlü</a:t>
            </a:r>
            <a:r>
              <a:rPr lang="tr-TR" dirty="0" smtClean="0"/>
              <a:t> </a:t>
            </a:r>
            <a:r>
              <a:rPr lang="tr-TR" dirty="0" err="1" smtClean="0"/>
              <a:t>Kanu'nun</a:t>
            </a:r>
            <a:r>
              <a:rPr lang="tr-TR" dirty="0" smtClean="0"/>
              <a:t> 27'nci maddesinin İkinci fıkrasında, "</a:t>
            </a:r>
            <a:r>
              <a:rPr lang="tr-TR" dirty="0" err="1" smtClean="0"/>
              <a:t>Danıştayda</a:t>
            </a:r>
            <a:r>
              <a:rPr lang="tr-TR" dirty="0" smtClean="0"/>
              <a:t> veya İdarî mahkemelerde dava açılması dava edilen İdarî işlemin yürütülmesini durdurmaz" denerek açıkça hükme bağlanmıştır. </a:t>
            </a:r>
          </a:p>
          <a:p>
            <a:pPr algn="just"/>
            <a:r>
              <a:rPr lang="tr-TR" dirty="0" smtClean="0"/>
              <a:t>Ancak bu kuralın iki istisnası vardır.</a:t>
            </a:r>
          </a:p>
          <a:p>
            <a:endParaRPr lang="tr-TR" dirty="0"/>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dirty="0" smtClean="0"/>
              <a:t>a. </a:t>
            </a:r>
            <a:r>
              <a:rPr lang="tr-TR" b="1" i="1" dirty="0" smtClean="0"/>
              <a:t>Vergi Davaları</a:t>
            </a:r>
            <a:r>
              <a:rPr lang="tr-TR" dirty="0" smtClean="0"/>
              <a:t>. 6 Ocak 1982 tarih ve 2577 sayılı İdarî Yargılama </a:t>
            </a:r>
            <a:r>
              <a:rPr lang="tr-TR" dirty="0" err="1" smtClean="0"/>
              <a:t>Usûlü</a:t>
            </a:r>
            <a:r>
              <a:rPr lang="tr-TR" dirty="0" smtClean="0"/>
              <a:t> Kanunu'nun 27'nci maddesinin üçüncü fıkrasına göre, "vergi mahkemelerinde vergi uyuşmazlıklarından doğan davaların açılması, tarh edilen vergi, resim ve harçlar ile benzeri malî yükümlerin ve bulunan zam ve cezalarının dava konusu edilen bölümünün tahsil işlemlerini durdurur”.</a:t>
            </a:r>
          </a:p>
          <a:p>
            <a:pPr algn="just"/>
            <a:r>
              <a:rPr lang="tr-TR" dirty="0" smtClean="0"/>
              <a:t>b. </a:t>
            </a:r>
            <a:r>
              <a:rPr lang="tr-TR" b="1" i="1" dirty="0" smtClean="0"/>
              <a:t>Yürütmeyi Durdurma Kararı</a:t>
            </a:r>
            <a:r>
              <a:rPr lang="tr-TR" b="1" dirty="0" smtClean="0"/>
              <a:t> </a:t>
            </a:r>
            <a:r>
              <a:rPr lang="tr-TR" dirty="0" smtClean="0"/>
              <a:t>İdarî Yargılama </a:t>
            </a:r>
            <a:r>
              <a:rPr lang="tr-TR" dirty="0" err="1" smtClean="0"/>
              <a:t>Usûlü</a:t>
            </a:r>
            <a:r>
              <a:rPr lang="tr-TR" dirty="0" smtClean="0"/>
              <a:t> Kanunu’nun 27’nci maddesinin ikinci fıkrasına göre "Danıştay veya İdarî mahkemeler, İdarî işlemin uygulanması hâlinde telafisi güç veya imkânsız zararların doğması ve İdarî işlemin açıkça hukuka aykırı olması şartlarının birlikte gerçekleşmesi durumunda gerekçe göstererek yürütmenin durdurulmasına karar verebilirler"</a:t>
            </a:r>
            <a:endParaRPr lang="tr-TR" dirty="0"/>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solidFill>
                  <a:srgbClr val="FF0000"/>
                </a:solidFill>
              </a:rPr>
              <a:t>BİREYSEL İŞLEMLER </a:t>
            </a:r>
            <a:br>
              <a:rPr lang="tr-TR" b="1" dirty="0" smtClean="0">
                <a:solidFill>
                  <a:srgbClr val="FF0000"/>
                </a:solidFill>
              </a:rPr>
            </a:br>
            <a:r>
              <a:rPr lang="tr-TR" b="1" dirty="0" smtClean="0">
                <a:solidFill>
                  <a:srgbClr val="FF0000"/>
                </a:solidFill>
              </a:rPr>
              <a:t>(İDARİ KARARLAR)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071546"/>
            <a:ext cx="7467600" cy="5402406"/>
          </a:xfrm>
        </p:spPr>
        <p:txBody>
          <a:bodyPr/>
          <a:lstStyle/>
          <a:p>
            <a:pPr algn="just"/>
            <a:r>
              <a:rPr lang="tr-TR" dirty="0" smtClean="0"/>
              <a:t>Yukarıda gördüğümüz gibi </a:t>
            </a:r>
            <a:r>
              <a:rPr lang="tr-TR" b="1" dirty="0" smtClean="0"/>
              <a:t>“bireysel İdarî işlemler”</a:t>
            </a:r>
            <a:r>
              <a:rPr lang="tr-TR" dirty="0" smtClean="0"/>
              <a:t> veya </a:t>
            </a:r>
            <a:r>
              <a:rPr lang="tr-TR" b="1" dirty="0" smtClean="0"/>
              <a:t>"İdarî kararlar"</a:t>
            </a:r>
            <a:r>
              <a:rPr lang="tr-TR" dirty="0" smtClean="0"/>
              <a:t>, ismen belirlenmiş bir kişi veya belli bir duruma ilişkin olan İdarî işlemlerdir. </a:t>
            </a:r>
          </a:p>
          <a:p>
            <a:pPr algn="just"/>
            <a:r>
              <a:rPr lang="tr-TR" dirty="0" smtClean="0"/>
              <a:t>Diğer bir ifadeyle, İdarî kararlar şu şekilde tanımlanabilir:</a:t>
            </a:r>
          </a:p>
          <a:p>
            <a:pPr algn="just"/>
            <a:r>
              <a:rPr lang="tr-TR" sz="3600" i="1" dirty="0" smtClean="0"/>
              <a:t>Tanım;</a:t>
            </a:r>
            <a:r>
              <a:rPr lang="tr-TR" sz="3600" dirty="0" smtClean="0"/>
              <a:t> İdarî kararlar, belli kişilere ilişkin hukukî sonuçlar doğurmaya yönelik kamu gücü ayrıcalıkları içeren irade açıklamalarıdır.</a:t>
            </a:r>
          </a:p>
          <a:p>
            <a:pPr algn="just">
              <a:buNone/>
            </a:pPr>
            <a:endParaRPr lang="tr-TR" dirty="0"/>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İdarî kararlar ile hukuk düzeninde bir değişikliğe yol açılır; yani yeni bir hukukî durumu yaratılır veya mevcut bir hukukî durumda değişiklik yapılır veya bu duruma son verilir. </a:t>
            </a:r>
          </a:p>
          <a:p>
            <a:pPr algn="just"/>
            <a:r>
              <a:rPr lang="tr-TR" sz="3200" dirty="0" smtClean="0"/>
              <a:t>Örneğin; memur atama, memuru emekliye sevk etme, kamulaştırma, ruhsat verme, disiplin cezası verme gibi işlemler birer bireysel İdarî işlem, yani birer İdarî karardır.</a:t>
            </a:r>
            <a:endParaRPr lang="tr-TR" sz="3200" dirty="0"/>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İdarî Kararların Çeşitlendirilmesi</a:t>
            </a:r>
            <a:r>
              <a:rPr lang="tr-TR" dirty="0" smtClean="0"/>
              <a:t/>
            </a:r>
            <a:br>
              <a:rPr lang="tr-TR" dirty="0" smtClean="0"/>
            </a:br>
            <a:endParaRPr lang="tr-TR" dirty="0"/>
          </a:p>
        </p:txBody>
      </p:sp>
      <p:sp>
        <p:nvSpPr>
          <p:cNvPr id="3" name="2 İçerik Yer Tutucusu"/>
          <p:cNvSpPr>
            <a:spLocks noGrp="1"/>
          </p:cNvSpPr>
          <p:nvPr>
            <p:ph sz="quarter" idx="1"/>
          </p:nvPr>
        </p:nvSpPr>
        <p:spPr>
          <a:xfrm>
            <a:off x="457200" y="1214422"/>
            <a:ext cx="7467600" cy="5259530"/>
          </a:xfrm>
        </p:spPr>
        <p:txBody>
          <a:bodyPr>
            <a:normAutofit lnSpcReduction="10000"/>
          </a:bodyPr>
          <a:lstStyle/>
          <a:p>
            <a:r>
              <a:rPr lang="tr-TR" b="1" dirty="0" smtClean="0"/>
              <a:t>Maddî Açıdan Tasnif</a:t>
            </a:r>
            <a:endParaRPr lang="tr-TR" dirty="0" smtClean="0"/>
          </a:p>
          <a:p>
            <a:pPr algn="just"/>
            <a:r>
              <a:rPr lang="tr-TR" sz="2800" dirty="0" smtClean="0"/>
              <a:t>Bireysel İdarî işlemler, maddî mahiyetlerine göre "şart işlemler” ve "sübjektif işlemler’' şeklinde ikiye ayrılmaktadır:</a:t>
            </a:r>
          </a:p>
          <a:p>
            <a:pPr algn="just"/>
            <a:r>
              <a:rPr lang="tr-TR" sz="2800" dirty="0" smtClean="0"/>
              <a:t>"Şart işlemler” veya daha doğru bir ifadeyle “durum işlemler (</a:t>
            </a:r>
            <a:r>
              <a:rPr lang="tr-TR" sz="2800" dirty="0" err="1" smtClean="0"/>
              <a:t>actes</a:t>
            </a:r>
            <a:r>
              <a:rPr lang="tr-TR" sz="2800" dirty="0" smtClean="0"/>
              <a:t>-</a:t>
            </a:r>
            <a:r>
              <a:rPr lang="tr-TR" sz="2800" dirty="0" err="1" smtClean="0"/>
              <a:t>condition</a:t>
            </a:r>
            <a:r>
              <a:rPr lang="tr-TR" sz="2800" dirty="0" smtClean="0"/>
              <a:t>)", bir kişiyi veya bir şeyi hukuk kurallarınca önceden tespit edilmiş bulunan genel, objektif ve kişilik-dışı bir hukukî statüye (duruma) sokan veya böyle bir statüden çıkaran işlemlerdir.</a:t>
            </a:r>
            <a:endParaRPr lang="tr-TR" sz="2800" dirty="0"/>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normAutofit lnSpcReduction="10000"/>
          </a:bodyPr>
          <a:lstStyle/>
          <a:p>
            <a:pPr algn="just"/>
            <a:r>
              <a:rPr lang="tr-TR" sz="3200" dirty="0" smtClean="0"/>
              <a:t>Şart işlemde işlemin içeriği statüsel niteliktedir; yani işlemin içeriği önceden, kişilik-dışı, genel ve objektif olarak belirlenmiştir.</a:t>
            </a:r>
          </a:p>
          <a:p>
            <a:pPr algn="just"/>
            <a:r>
              <a:rPr lang="tr-TR" sz="3200" dirty="0" smtClean="0"/>
              <a:t>Yaratılan hukukî durum (statü), o durum içine sokulacak herkes için geçerlidir. </a:t>
            </a:r>
          </a:p>
          <a:p>
            <a:pPr algn="just"/>
            <a:r>
              <a:rPr lang="tr-TR" sz="3200" dirty="0" smtClean="0"/>
              <a:t>Bir şart işlemi yapmaya yetkili makam bu işlemi yapıp yapmamakta serbesttir ama yapmaya karar vermiş ise işlemin içeriğini düzenlemekte serbest değildir</a:t>
            </a:r>
            <a:endParaRPr lang="tr-TR" sz="3200" dirty="0"/>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dirty="0" smtClean="0"/>
              <a:t>Şart işlemlerin en bilinen örneği memur atama işlemidir.</a:t>
            </a:r>
          </a:p>
          <a:p>
            <a:pPr algn="just"/>
            <a:r>
              <a:rPr lang="tr-TR" dirty="0" smtClean="0"/>
              <a:t>Atama işlemiyle kişi, önceden hukuk kurallarıyla genel olarak düzenlenmiş bulunan genel, kişilik-dışı bir duruma sokulmaktadır. </a:t>
            </a:r>
          </a:p>
          <a:p>
            <a:pPr algn="just"/>
            <a:r>
              <a:rPr lang="tr-TR" dirty="0" smtClean="0"/>
              <a:t>Bu kişinin sahip olacağı görev, yetki ve haklan, bu kişi için ayrıca belirlenmez; bunlar önceden zaten genel bir şekilde belirlenmiştir. </a:t>
            </a:r>
          </a:p>
          <a:p>
            <a:pPr algn="just"/>
            <a:r>
              <a:rPr lang="tr-TR" dirty="0" smtClean="0"/>
              <a:t>Bu kişi içine sokulduğu statüden (hukukî dulumdan) kaynaklanan görev, yetki ve haklara sahip olur. </a:t>
            </a:r>
          </a:p>
          <a:p>
            <a:pPr algn="just"/>
            <a:r>
              <a:rPr lang="tr-TR" dirty="0" smtClean="0"/>
              <a:t>Örneğin idare istese de atadığı bir memura bu memurun statüsü için kanun ve nizamlarla öngörülmüş olan maaştan daha fazla maaş veremez.</a:t>
            </a:r>
            <a:endParaRPr lang="tr-TR" dirty="0"/>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İşte böyle hukukî durumlara (statülere) bir kişiyi sokan, böyle bir statüden çıkaran işlemler “şart-işlem”, yani “durum-işlem” niteliğindedirler. </a:t>
            </a:r>
          </a:p>
          <a:p>
            <a:pPr algn="just"/>
            <a:r>
              <a:rPr lang="tr-TR" sz="3200" dirty="0" smtClean="0"/>
              <a:t>Şart işlemlere, yabancı bir kişinin vatandaşlığa alınması kararını bir memurun emekliye sevk edilmesi işlemini yahut bir kişinin okula kaydedilmesi işlemini de örnek olarak verebiliriz.</a:t>
            </a:r>
          </a:p>
          <a:p>
            <a:pPr algn="just"/>
            <a:endParaRPr lang="tr-TR" sz="3200" dirty="0"/>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normAutofit/>
          </a:bodyPr>
          <a:lstStyle/>
          <a:p>
            <a:pPr algn="just"/>
            <a:r>
              <a:rPr lang="tr-TR" sz="3200" dirty="0" smtClean="0"/>
              <a:t>Şart işlemler sadece kişilere değil şeylere, (nesnelere) ilişkin de olabilir. </a:t>
            </a:r>
          </a:p>
          <a:p>
            <a:pPr algn="just"/>
            <a:r>
              <a:rPr lang="tr-TR" sz="3200" dirty="0" smtClean="0"/>
              <a:t>Örneğin idarenin özel mülkiyetinde bulunan bir taşınmazı kamu malı statüsüne sokan “tahsis kararı”, bir şart işlemdir.</a:t>
            </a:r>
          </a:p>
          <a:p>
            <a:pPr algn="just"/>
            <a:r>
              <a:rPr lang="tr-TR" sz="3200" dirty="0" smtClean="0"/>
              <a:t>Çünkü "kamu malı statüsü" hukuk kurallarıyla önceden genel bir şekilde tespit edilmiştir. </a:t>
            </a:r>
            <a:endParaRPr lang="tr-TR" sz="3200" dirty="0"/>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lnSpcReduction="20000"/>
          </a:bodyPr>
          <a:lstStyle/>
          <a:p>
            <a:pPr algn="just"/>
            <a:r>
              <a:rPr lang="tr-TR" sz="4000" dirty="0" smtClean="0"/>
              <a:t>Keza Bursa </a:t>
            </a:r>
            <a:r>
              <a:rPr lang="tr-TR" sz="4000" dirty="0" err="1" smtClean="0"/>
              <a:t>İnkaya</a:t>
            </a:r>
            <a:r>
              <a:rPr lang="tr-TR" sz="4000" dirty="0" smtClean="0"/>
              <a:t> köyünde bulunan 600 yıllık çınar ağacının “doğal anıt” olarak kotuma altına alınmasına dair karar da bir şart işlemdir.</a:t>
            </a:r>
          </a:p>
          <a:p>
            <a:pPr algn="just"/>
            <a:r>
              <a:rPr lang="tr-TR" sz="4000" dirty="0" smtClean="0"/>
              <a:t>Bu örnekte de “doğal anıt" statüsü, </a:t>
            </a:r>
            <a:r>
              <a:rPr lang="tr-TR" sz="4000" dirty="0" err="1" smtClean="0"/>
              <a:t>înkaya</a:t>
            </a:r>
            <a:r>
              <a:rPr lang="tr-TR" sz="4000" dirty="0" smtClean="0"/>
              <a:t> köyündeki bu çınar ağacı için değil bu nitelikte olan bütün ağaçlar için geçerli olabilecek genel bir statüdür. </a:t>
            </a:r>
          </a:p>
          <a:p>
            <a:pPr algn="just"/>
            <a:r>
              <a:rPr lang="tr-TR" sz="4000" dirty="0" smtClean="0"/>
              <a:t>Buradaki örnekte, söz konusu ağaç bu statüye sokulmaktadır.</a:t>
            </a:r>
            <a:endParaRPr lang="tr-TR" sz="4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r>
              <a:rPr lang="tr-TR" dirty="0" smtClean="0"/>
              <a:t>O hâlde, maddî kriteri de devreye sokmak gerekmektedir. </a:t>
            </a:r>
          </a:p>
          <a:p>
            <a:r>
              <a:rPr lang="tr-TR" dirty="0" smtClean="0"/>
              <a:t>Buna göre yargı fonksiyonunu, yargı organlarından çıkan ve hukukî uyuşmazlıkları ve hukuka aykırılık iddialarını karara bağlama fonksiyonu olarak tanımlamak uygun olur. </a:t>
            </a:r>
          </a:p>
          <a:p>
            <a:r>
              <a:rPr lang="tr-TR" dirty="0" smtClean="0"/>
              <a:t>Bu tanıma göre, yargı fonksiyonu şu iki unsur ile tanımlanmaktadır:</a:t>
            </a:r>
          </a:p>
          <a:p>
            <a:r>
              <a:rPr lang="tr-TR" dirty="0" smtClean="0"/>
              <a:t>Organik Unsur: Yargı Organından Çıkma Yargı organından çıkmayan bir eylem veya işlem, maddî bakımdan yargı işlemine benzese bile, yani bir hukukî uyuşmazlık hakkında verilse, “iddia-tespit-müeyyide" aşamalarım içerse de hiçbir zaman bir ‘Yargı izlemi” olamaz.</a:t>
            </a:r>
            <a:endParaRPr lang="tr-TR" dirty="0"/>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85000" lnSpcReduction="10000"/>
          </a:bodyPr>
          <a:lstStyle/>
          <a:p>
            <a:pPr algn="just"/>
            <a:r>
              <a:rPr lang="tr-TR" sz="3200" dirty="0" smtClean="0"/>
              <a:t>Sübjektif İşlemler: "Sübjektif işlemler (</a:t>
            </a:r>
            <a:r>
              <a:rPr lang="tr-TR" sz="3200" dirty="0" err="1" smtClean="0"/>
              <a:t>actes</a:t>
            </a:r>
            <a:r>
              <a:rPr lang="tr-TR" sz="3200" dirty="0" smtClean="0"/>
              <a:t> </a:t>
            </a:r>
            <a:r>
              <a:rPr lang="tr-TR" sz="3200" dirty="0" err="1" smtClean="0"/>
              <a:t>subjectifs</a:t>
            </a:r>
            <a:r>
              <a:rPr lang="tr-TR" sz="3200" dirty="0" smtClean="0"/>
              <a:t>)", bireysel hukukî durumlar doğuran ya da bireysel hukukî durumlarda değişiklik yaratan işlemlerdir.</a:t>
            </a:r>
          </a:p>
          <a:p>
            <a:pPr algn="just"/>
            <a:r>
              <a:rPr lang="tr-TR" sz="3200" dirty="0" smtClean="0"/>
              <a:t>Bu işlemler daima kişiden kişiye değişirler.</a:t>
            </a:r>
          </a:p>
          <a:p>
            <a:pPr algn="just"/>
            <a:r>
              <a:rPr lang="tr-TR" sz="3200" dirty="0" smtClean="0"/>
              <a:t>Sübjektif işlemin en tipik örneği vergi tarh ve tahakkuk işlemleridir. </a:t>
            </a:r>
          </a:p>
          <a:p>
            <a:pPr algn="just"/>
            <a:r>
              <a:rPr lang="tr-TR" sz="3200" dirty="0" smtClean="0"/>
              <a:t>Vergi mükelleflerinin ödeyecekleri vergi, her bir mükellef için ayrı ayrı beyan ettikleri kazanç miktarı üzerinden ve onların evli-bekâr, çocuklu-çocuksuz, sağlam-sakat gibi özel durumları dikkate alınarak hesaplanır. </a:t>
            </a:r>
          </a:p>
          <a:p>
            <a:pPr algn="just"/>
            <a:r>
              <a:rPr lang="tr-TR" sz="3200" dirty="0" smtClean="0"/>
              <a:t>Dolayısıyla her vergi mükellefinin ödeyeceği vergi birbirinden farklı olabilir.</a:t>
            </a:r>
            <a:endParaRPr lang="tr-TR" sz="3200" dirty="0"/>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a:bodyPr>
          <a:lstStyle/>
          <a:p>
            <a:pPr algn="just"/>
            <a:r>
              <a:rPr lang="tr-TR" sz="3200" dirty="0" smtClean="0"/>
              <a:t>Öğrencilere sınavlarda not verme işlemi de tipik bir sübjektif işlemdir, iler öğrenciye sınav kâğıdında yazdığı cevaplara göre değişen bir not verilir. </a:t>
            </a:r>
          </a:p>
          <a:p>
            <a:pPr algn="just"/>
            <a:r>
              <a:rPr lang="tr-TR" sz="3200" dirty="0" smtClean="0"/>
              <a:t>Disiplin cezası verme işlemleri de sübjektif işlem niteliğindedir.</a:t>
            </a:r>
          </a:p>
          <a:p>
            <a:pPr algn="just"/>
            <a:r>
              <a:rPr lang="tr-TR" sz="3200" dirty="0" smtClean="0"/>
              <a:t>  Cezanın miktarı saptanırken işlenen disiplin suçunun niteliği, suçu işleyen kişinin özel durumu dikkate alınır.</a:t>
            </a:r>
          </a:p>
          <a:p>
            <a:pPr algn="just"/>
            <a:r>
              <a:rPr lang="tr-TR" sz="3200" dirty="0" smtClean="0"/>
              <a:t> Keza İdarî müeyyidelerin uygulanmasına ilişkin kararlar da sübjektif işlem niteliğindedir</a:t>
            </a:r>
            <a:r>
              <a:rPr lang="tr-TR" dirty="0" smtClean="0"/>
              <a:t>.</a:t>
            </a:r>
            <a:endParaRPr lang="tr-TR" dirty="0"/>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4000" dirty="0" smtClean="0"/>
              <a:t>Çünkü uygulanacak cezanın türü (kapatma, meslek ve sanattan men veya para cezası) veya miktarı (kapatmada gün sayısı, para cezasında miktar) birçok durumda ilgili kişinin veya olayın niteliği, koşullan vb. dikkate alınarak saptanır. </a:t>
            </a:r>
          </a:p>
          <a:p>
            <a:endParaRPr lang="tr-TR" dirty="0"/>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İçeriklerine Göre Tasnif</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Bireysel İdarî işlemler, yani İdarî kararlar, içeriklerine göre "emredici işlemler”, “in- </a:t>
            </a:r>
            <a:r>
              <a:rPr lang="tr-TR" dirty="0" err="1" smtClean="0"/>
              <a:t>şai</a:t>
            </a:r>
            <a:r>
              <a:rPr lang="tr-TR" dirty="0" smtClean="0"/>
              <a:t> işlemler" ve “tespit edici işlemler” olmak üzere üçe ayrılırlar:</a:t>
            </a:r>
          </a:p>
          <a:p>
            <a:pPr algn="just"/>
            <a:r>
              <a:rPr lang="tr-TR" dirty="0" smtClean="0"/>
              <a:t>a) “Emredici işlemler”, muhatabını davranma, katlanma veya kaçınma gibi belirli bir davranışı benimsemeye zorlayan “emir" veya “yasaklar” içeren işlemlerdir. </a:t>
            </a:r>
          </a:p>
          <a:p>
            <a:pPr algn="just"/>
            <a:r>
              <a:rPr lang="tr-TR" dirty="0" smtClean="0"/>
              <a:t>Örneğin kolluk alanında, polis memurunun trafiği düzenlemek amacıyla yaptığı işaretler emredici niteliktedir.</a:t>
            </a:r>
            <a:endParaRPr lang="tr-TR" dirty="0"/>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2800" dirty="0" smtClean="0"/>
              <a:t>b) “</a:t>
            </a:r>
            <a:r>
              <a:rPr lang="tr-TR" sz="2800" dirty="0" err="1" smtClean="0"/>
              <a:t>İnşaî</a:t>
            </a:r>
            <a:r>
              <a:rPr lang="tr-TR" sz="2800" dirty="0" smtClean="0"/>
              <a:t>”, “yapıcı” veya “kurucu işlemler”, belli bir hukukî durum doğuran ya da mevcut bir hukukî durumda değişiklik yapan veya hukukî duruma son veren işlemlerdir. </a:t>
            </a:r>
          </a:p>
          <a:p>
            <a:pPr algn="just"/>
            <a:r>
              <a:rPr lang="tr-TR" sz="2800" dirty="0" smtClean="0"/>
              <a:t>Örneğin kamulaştırma, öğrencinin okula kaydedilmesi, disiplin cezası verme, ruhsat verme veya ruhsat talebinin reddi, atama, azil, yer değiştirme, vatandaşlığa alma, vatandaşlıktan çıkarma işlemleri </a:t>
            </a:r>
            <a:r>
              <a:rPr lang="tr-TR" sz="2800" dirty="0" err="1" smtClean="0"/>
              <a:t>inşaî</a:t>
            </a:r>
            <a:r>
              <a:rPr lang="tr-TR" sz="2800" dirty="0" smtClean="0"/>
              <a:t> işlemlerdir.</a:t>
            </a:r>
          </a:p>
          <a:p>
            <a:endParaRPr lang="tr-TR" dirty="0"/>
          </a:p>
        </p:txBody>
      </p:sp>
    </p:spTree>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643710"/>
          </a:xfrm>
        </p:spPr>
        <p:txBody>
          <a:bodyPr>
            <a:noAutofit/>
          </a:bodyPr>
          <a:lstStyle/>
          <a:p>
            <a:pPr algn="just"/>
            <a:r>
              <a:rPr lang="tr-TR" sz="3200" dirty="0" smtClean="0"/>
              <a:t>c) Tespit edici (belirleyici, beyan edici, izharı) işlemler, yeni bir hukukî durum yaratmayan, bir hukukî durumun varlığını veya yokluğunu, bir kişinin veya bir şeyin hukukî niteliğini tespit eden işlemlerdir. </a:t>
            </a:r>
          </a:p>
          <a:p>
            <a:pPr algn="just"/>
            <a:r>
              <a:rPr lang="tr-TR" sz="3200" dirty="0" smtClean="0"/>
              <a:t>Diğer bir ifadeyle bu işlemler, hukuk düzeninde bir değişikliğe yol açmaz, hukuk düzeninin mevcut hâlinin ne olduğunu tespit ve beyan ederler. </a:t>
            </a:r>
          </a:p>
          <a:p>
            <a:pPr algn="just"/>
            <a:r>
              <a:rPr lang="tr-TR" sz="3200" dirty="0" smtClean="0"/>
              <a:t>Bu işlemler "hak yaratıcı” nitelikte değildir.</a:t>
            </a:r>
            <a:endParaRPr lang="tr-TR" sz="3200" dirty="0"/>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Dolayısıyla bunlar idare tarafından her zaman ilga edilebilir veya geri alınabilir.</a:t>
            </a:r>
          </a:p>
          <a:p>
            <a:pPr algn="just"/>
            <a:r>
              <a:rPr lang="tr-TR" sz="3200" dirty="0" smtClean="0"/>
              <a:t> Hukuk düzenindeki değişildik, bu işlemlerin yapılmasından önce doğmuştur. </a:t>
            </a:r>
          </a:p>
          <a:p>
            <a:pPr algn="just"/>
            <a:r>
              <a:rPr lang="tr-TR" sz="3200" dirty="0" smtClean="0"/>
              <a:t>Örneğin sorumlu olduğu bütün sınavları başarıyla vermiş ve dolayısıyla mezun olmuş bir öğrenci ye mezuniyet belgesi veya diploma verilmesi </a:t>
            </a:r>
            <a:r>
              <a:rPr lang="tr-TR" sz="3200" dirty="0" err="1" smtClean="0"/>
              <a:t>inşaî</a:t>
            </a:r>
            <a:r>
              <a:rPr lang="tr-TR" sz="3200" dirty="0" smtClean="0"/>
              <a:t> bir işlem değil, tespit edici bir işlemdir.</a:t>
            </a:r>
          </a:p>
          <a:p>
            <a:pPr algn="just"/>
            <a:endParaRPr lang="tr-TR" sz="3200" dirty="0"/>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7467600" cy="1203348"/>
          </a:xfrm>
        </p:spPr>
        <p:txBody>
          <a:bodyPr>
            <a:normAutofit fontScale="90000"/>
          </a:bodyPr>
          <a:lstStyle/>
          <a:p>
            <a:pPr algn="ctr"/>
            <a:r>
              <a:rPr lang="tr-TR" b="1" dirty="0" smtClean="0">
                <a:solidFill>
                  <a:srgbClr val="FF0000"/>
                </a:solidFill>
              </a:rPr>
              <a:t>Açıklanan İradenin Sayısı ve </a:t>
            </a:r>
            <a:r>
              <a:rPr lang="tr-TR" b="1" dirty="0" err="1" smtClean="0">
                <a:solidFill>
                  <a:srgbClr val="FF0000"/>
                </a:solidFill>
              </a:rPr>
              <a:t>Usûlüne</a:t>
            </a:r>
            <a:r>
              <a:rPr lang="tr-TR" b="1" dirty="0" smtClean="0">
                <a:solidFill>
                  <a:srgbClr val="FF0000"/>
                </a:solidFill>
              </a:rPr>
              <a:t> Göre Tasnif</a:t>
            </a:r>
            <a:r>
              <a:rPr lang="tr-TR" dirty="0" smtClean="0"/>
              <a:t/>
            </a:r>
            <a:br>
              <a:rPr lang="tr-TR" dirty="0" smtClean="0"/>
            </a:br>
            <a:endParaRPr lang="tr-TR" dirty="0"/>
          </a:p>
        </p:txBody>
      </p:sp>
      <p:sp>
        <p:nvSpPr>
          <p:cNvPr id="3" name="2 İçerik Yer Tutucusu"/>
          <p:cNvSpPr>
            <a:spLocks noGrp="1"/>
          </p:cNvSpPr>
          <p:nvPr>
            <p:ph sz="quarter" idx="1"/>
          </p:nvPr>
        </p:nvSpPr>
        <p:spPr>
          <a:xfrm>
            <a:off x="457200" y="1142984"/>
            <a:ext cx="7467600" cy="5330968"/>
          </a:xfrm>
        </p:spPr>
        <p:txBody>
          <a:bodyPr>
            <a:noAutofit/>
          </a:bodyPr>
          <a:lstStyle/>
          <a:p>
            <a:pPr algn="just"/>
            <a:r>
              <a:rPr lang="tr-TR" sz="4400" dirty="0" smtClean="0"/>
              <a:t>İdarî kararlar açıklanan iradenin sayısı ve iradenin açıklanmasında izlenen </a:t>
            </a:r>
            <a:r>
              <a:rPr lang="tr-TR" sz="4400" dirty="0" err="1" smtClean="0"/>
              <a:t>usûl</a:t>
            </a:r>
            <a:r>
              <a:rPr lang="tr-TR" sz="4400" dirty="0" smtClean="0"/>
              <a:t> bakımından "basit işlemler", “kolektif işlemler” ve “karma işlemleri’ olmak üzere üçe ayrılır:</a:t>
            </a:r>
          </a:p>
          <a:p>
            <a:pPr algn="just"/>
            <a:endParaRPr lang="tr-TR" sz="4400" dirty="0"/>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4800" dirty="0" smtClean="0"/>
              <a:t>a) Basit işlemler, bir tek iradenin açıklanmasıyla meydana gelen işlemlerdir. Örneğin amirin memura uyarma disiplin cezası vermesi işlemi bir basit işlemdir. .</a:t>
            </a:r>
          </a:p>
          <a:p>
            <a:pPr algn="just"/>
            <a:endParaRPr lang="tr-TR" sz="4800" dirty="0"/>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normAutofit/>
          </a:bodyPr>
          <a:lstStyle/>
          <a:p>
            <a:pPr algn="just"/>
            <a:r>
              <a:rPr lang="tr-TR" sz="3600" dirty="0" smtClean="0"/>
              <a:t>b) Kolektif işlemler, birden fazla iradenin aynı anda ve aynı yönde açıklanmasıyla meydana gelen işlemlerdir. </a:t>
            </a:r>
          </a:p>
          <a:p>
            <a:pPr algn="just"/>
            <a:r>
              <a:rPr lang="tr-TR" sz="3600" dirty="0" smtClean="0"/>
              <a:t>Kolektif işlemlerde birden çok irade vardır ama bunlar yine de tek-yanlı işlemlerdir. </a:t>
            </a:r>
          </a:p>
          <a:p>
            <a:pPr algn="just"/>
            <a:r>
              <a:rPr lang="tr-TR" sz="3600" dirty="0" smtClean="0"/>
              <a:t>Zira bu işlemlerin oluşabilmesi için karşı tarafın iradesi aranmaz.</a:t>
            </a:r>
            <a:endParaRPr lang="tr-TR"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4400" dirty="0" smtClean="0"/>
              <a:t>Örneğin idari makamlar tarafından verilen disiplin cezalan yargı fonksiyonuna maddî bakımdan benzerler ama idari makamdan çıktıkları için yargı işlemi olamazlar.</a:t>
            </a:r>
            <a:endParaRPr lang="tr-TR" sz="4400" dirty="0"/>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Kolektif işlemlerde birden fazla irade bulunsa da bu iradeler iki-yanlı işlemlerde olduğu gibi karşılıklı olarak değil aynı yönde açıklanmak- tadır. </a:t>
            </a:r>
          </a:p>
          <a:p>
            <a:pPr algn="just"/>
            <a:r>
              <a:rPr lang="tr-TR" sz="3600" dirty="0" smtClean="0"/>
              <a:t>Kurul kararları böyledir. Örneğin köy ihtiyar heyeti, belediye meclisi, il genel meclisi ve Bakanlar Kurulu kararları birer kolektif işlemdir.</a:t>
            </a:r>
          </a:p>
          <a:p>
            <a:pPr algn="just"/>
            <a:endParaRPr lang="tr-TR" sz="3600" dirty="0"/>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2800" dirty="0" smtClean="0"/>
              <a:t>c) Karma işlemler, aynı yönde ve aynı konuda ve aynı amaca yönelik birden fazla iradenin belli bir sıra izlenerek açıklanmasıyla yapılan işlemlerdir.</a:t>
            </a:r>
          </a:p>
          <a:p>
            <a:pPr algn="just"/>
            <a:r>
              <a:rPr lang="tr-TR" sz="2800" dirty="0" smtClean="0"/>
              <a:t> Burada bir den çok iradenin birbirine eklenmesi söz konusudur. </a:t>
            </a:r>
          </a:p>
          <a:p>
            <a:pPr algn="just"/>
            <a:r>
              <a:rPr lang="tr-TR" sz="2800" dirty="0" smtClean="0"/>
              <a:t>Örneğin; “ortak kararname (üçlü kararname)’’ böyledir. </a:t>
            </a:r>
          </a:p>
          <a:p>
            <a:pPr algn="just"/>
            <a:r>
              <a:rPr lang="tr-TR" sz="2800" dirty="0" smtClean="0"/>
              <a:t>Bu tür kararnamede, ilgili bakanın iradesi, başbakanın iradesi ve cumhurbaşkanının iradesi bu sırayla açıklanmaktadır.</a:t>
            </a:r>
          </a:p>
          <a:p>
            <a:endParaRPr lang="tr-TR" dirty="0"/>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Açıklanan İradenin Şekline Göre Tasnif</a:t>
            </a:r>
            <a:r>
              <a:rPr lang="tr-TR" dirty="0" smtClean="0"/>
              <a:t/>
            </a:r>
            <a:br>
              <a:rPr lang="tr-TR" dirty="0" smtClean="0"/>
            </a:br>
            <a:endParaRPr lang="tr-TR"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3200" dirty="0" smtClean="0"/>
              <a:t>İdarî kararlar, açıklanan iradenin biçimine göre "sarih kararlar’’ ve “zımnî kararlar” olmak üzere ikiye ayrılır:</a:t>
            </a:r>
          </a:p>
          <a:p>
            <a:pPr algn="just"/>
            <a:r>
              <a:rPr lang="tr-TR" sz="3200" dirty="0" smtClean="0"/>
              <a:t>a) “Sarih kararlar”, anlam ve konusu açıkça anlaşılan irade açıklamalarıyla yapılan işlemlerdir. Bu şekildeki irade açıklaması genellikle yazılı şekilde yapılır.</a:t>
            </a:r>
            <a:endParaRPr lang="tr-TR" sz="3200" dirty="0"/>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4000" dirty="0" smtClean="0"/>
              <a:t>Ancak irade açıklaması özellikle kolluk gibi bazı istisnai durumlarda sözle açıklanabilir hatta trafik polisinin kavşaktaki trafik akışını düzenlemesi örneğinde olduğu gibi birtakım el-kol hareketleriyle veya birtakım işaretlerle de olabilir.</a:t>
            </a:r>
          </a:p>
          <a:p>
            <a:pPr algn="just"/>
            <a:endParaRPr lang="tr-TR" sz="4000" dirty="0"/>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İdare hukukunda, belli durumlarda idarenin susmasına bir anlam atfetmek, idarenin susarak, zımnî olarak bir irade açıkladığını, yanı belli bir şeyi kabul veya reddettiğini varsaymak gerekmektedir. </a:t>
            </a:r>
          </a:p>
          <a:p>
            <a:pPr algn="just"/>
            <a:r>
              <a:rPr lang="tr-TR" sz="3600" dirty="0" smtClean="0"/>
              <a:t>Zira idare, bireylerden farklı olarak faaliyette bulunmamak hürriyetine sahip değildir.</a:t>
            </a:r>
            <a:endParaRPr lang="tr-TR" sz="3600" dirty="0"/>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Kaldı ki hukuk devleti ilkesi, 'idarenin eylem ve işlemlerinin yargı denetimine tâbi olmasını gerektirir. </a:t>
            </a:r>
          </a:p>
          <a:p>
            <a:pPr algn="just"/>
            <a:r>
              <a:rPr lang="tr-TR" sz="3200" dirty="0" smtClean="0"/>
              <a:t>İdareye karşı dava açabilmek için ise ortada idarenin bir eylem veya işleminin olması gerekir.</a:t>
            </a:r>
          </a:p>
          <a:p>
            <a:pPr algn="just"/>
            <a:r>
              <a:rPr lang="tr-TR" sz="3200" dirty="0" smtClean="0"/>
              <a:t> Dolayısıyla idarenin susmasına bir anlam atfedilemezse idare susarak, yani işlem-yapmaktan kaçınarak yargı denetiminden kurtulabilecek ve dolayısıyla hukuk devleti ilkesi zedelenebilecektir.</a:t>
            </a:r>
            <a:endParaRPr lang="tr-TR" sz="3200" dirty="0"/>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7467600" cy="6858000"/>
          </a:xfrm>
        </p:spPr>
        <p:txBody>
          <a:bodyPr>
            <a:noAutofit/>
          </a:bodyPr>
          <a:lstStyle/>
          <a:p>
            <a:pPr algn="just"/>
            <a:r>
              <a:rPr lang="tr-TR" sz="3600" dirty="0" smtClean="0"/>
              <a:t>Bu nedenle idare hukukunda idarenin belli bir süre susması durumunda idarenin o şeyi ya kabul ya da reddettiği varsayılır.</a:t>
            </a:r>
          </a:p>
          <a:p>
            <a:pPr algn="just"/>
            <a:r>
              <a:rPr lang="tr-TR" sz="3600" dirty="0" smtClean="0"/>
              <a:t> İşte idarenin susarak aldığı varsayıldığı kararlara "zımnî kararlar” denir. </a:t>
            </a:r>
          </a:p>
          <a:p>
            <a:pPr algn="just"/>
            <a:r>
              <a:rPr lang="tr-TR" sz="3600" dirty="0" smtClean="0"/>
              <a:t>O hâlde, "zımnî kararlar’% idarenin belli bir süre susması neticesinde almış olduğu varsayılan kararlar olarak tanımlayabiliriz.</a:t>
            </a:r>
          </a:p>
          <a:p>
            <a:pPr algn="just"/>
            <a:endParaRPr lang="tr-TR" sz="3600" dirty="0"/>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b) Zımnî kararlar da kendi içinde, "zımnî ret kararlan” ve “zımnî kabul kararları” olarak ikiye ayrılır:</a:t>
            </a:r>
          </a:p>
          <a:p>
            <a:pPr algn="just"/>
            <a:r>
              <a:rPr lang="tr-TR" sz="3200" dirty="0" smtClean="0"/>
              <a:t>Kural olarak idarenin kendisine yapılan bir istemi, belli bir süre içinde cevaplamaması durumunda, o istemi reddettiği varsayılır. Türk hukukunda zımnî ret kararı/2577 sayılı İdarî Yargılama </a:t>
            </a:r>
            <a:r>
              <a:rPr lang="tr-TR" sz="3200" dirty="0" err="1" smtClean="0"/>
              <a:t>Usûlü</a:t>
            </a:r>
            <a:r>
              <a:rPr lang="tr-TR" sz="3200" dirty="0" smtClean="0"/>
              <a:t> Kanunu’nun “İdarî makamların sükûtu” başlıklı 10’uncu maddesinde düzenlenmiştir.</a:t>
            </a:r>
            <a:endParaRPr lang="tr-TR" sz="3200" dirty="0"/>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7467600" cy="6858000"/>
          </a:xfrm>
        </p:spPr>
        <p:txBody>
          <a:bodyPr>
            <a:noAutofit/>
          </a:bodyPr>
          <a:lstStyle/>
          <a:p>
            <a:pPr algn="just"/>
            <a:r>
              <a:rPr lang="tr-TR" sz="3200" dirty="0" smtClean="0"/>
              <a:t>Bu maddeye göre, "ilgililer haklarında İdarî davaya konu olabilecek bir işlem veya eylemin yapılması için İdarî makamlara başvurabilirler. </a:t>
            </a:r>
          </a:p>
          <a:p>
            <a:pPr algn="just"/>
            <a:r>
              <a:rPr lang="tr-TR" sz="3200" dirty="0" smtClean="0"/>
              <a:t>Altmış gün içinde bir cevap verilmezse istek reddedilmiş sayılır”. O hâlde, hukukumuzda idarenin 60 gün içinde bir isteğe cevap vermemesi, o isteği reddettiği anlamına gelmektedir. </a:t>
            </a:r>
          </a:p>
          <a:p>
            <a:pPr algn="just"/>
            <a:r>
              <a:rPr lang="tr-TR" sz="3200" dirty="0" smtClean="0"/>
              <a:t>İlgili kişi bu "zımnî ret kararına karşı artık dava açma hakkını kazanmaktadır.</a:t>
            </a:r>
            <a:endParaRPr lang="tr-TR" sz="3200" dirty="0"/>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err="1" smtClean="0">
                <a:solidFill>
                  <a:srgbClr val="FF0000"/>
                </a:solidFill>
              </a:rPr>
              <a:t>İcraî</a:t>
            </a:r>
            <a:r>
              <a:rPr lang="tr-TR" b="1" dirty="0" smtClean="0">
                <a:solidFill>
                  <a:srgbClr val="FF0000"/>
                </a:solidFill>
              </a:rPr>
              <a:t> Olup Olmamalarına Göre Tasnif</a:t>
            </a:r>
            <a:r>
              <a:rPr lang="tr-TR" dirty="0" smtClean="0"/>
              <a:t/>
            </a:r>
            <a:br>
              <a:rPr lang="tr-TR" dirty="0" smtClean="0"/>
            </a:br>
            <a:endParaRPr lang="tr-TR" dirty="0"/>
          </a:p>
        </p:txBody>
      </p:sp>
      <p:sp>
        <p:nvSpPr>
          <p:cNvPr id="3" name="2 İçerik Yer Tutucusu"/>
          <p:cNvSpPr>
            <a:spLocks noGrp="1"/>
          </p:cNvSpPr>
          <p:nvPr>
            <p:ph sz="quarter" idx="1"/>
          </p:nvPr>
        </p:nvSpPr>
        <p:spPr>
          <a:xfrm>
            <a:off x="457200" y="1285860"/>
            <a:ext cx="7467600" cy="5188092"/>
          </a:xfrm>
        </p:spPr>
        <p:txBody>
          <a:bodyPr>
            <a:normAutofit/>
          </a:bodyPr>
          <a:lstStyle/>
          <a:p>
            <a:pPr algn="just"/>
            <a:r>
              <a:rPr lang="tr-TR" sz="4000" dirty="0" smtClean="0"/>
              <a:t>İdarî işlemlerin özelliklerinden birisi ve en önemlisi “</a:t>
            </a:r>
            <a:r>
              <a:rPr lang="tr-TR" sz="4000" dirty="0" err="1" smtClean="0"/>
              <a:t>icraî</a:t>
            </a:r>
            <a:r>
              <a:rPr lang="tr-TR" sz="4000" dirty="0" smtClean="0"/>
              <a:t>" olmalarıdır. </a:t>
            </a:r>
          </a:p>
          <a:p>
            <a:pPr algn="just"/>
            <a:r>
              <a:rPr lang="tr-TR" sz="4000" dirty="0" smtClean="0"/>
              <a:t>Tek-yanlı idari işlemlerin ezici bir kısmı “</a:t>
            </a:r>
            <a:r>
              <a:rPr lang="tr-TR" sz="4000" dirty="0" err="1" smtClean="0"/>
              <a:t>icraî</a:t>
            </a:r>
            <a:r>
              <a:rPr lang="tr-TR" sz="4000" dirty="0" smtClean="0"/>
              <a:t>" niteliktedir ama “</a:t>
            </a:r>
            <a:r>
              <a:rPr lang="tr-TR" sz="4000" dirty="0" err="1" smtClean="0"/>
              <a:t>icraî</a:t>
            </a:r>
            <a:r>
              <a:rPr lang="tr-TR" sz="4000" dirty="0" smtClean="0"/>
              <a:t> nitelikte olmayan İdarî işlemler" de vardır.</a:t>
            </a:r>
          </a:p>
          <a:p>
            <a:pPr algn="just"/>
            <a:endParaRPr lang="tr-TR" sz="4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fontScale="92500"/>
          </a:bodyPr>
          <a:lstStyle/>
          <a:p>
            <a:pPr algn="just"/>
            <a:r>
              <a:rPr lang="tr-TR" sz="3200" dirty="0" smtClean="0"/>
              <a:t>Maddî Unsur: Hukukî Uyuşmazlıkları Çözme Yargı organlarının hukukî uyuşmazlıkları ve hukuka aykırılık iddialarına ilişkin olmayan işlemleri yargı fonksiyonunun değil, İdarî fonksiyonun kapsamındadırlar. </a:t>
            </a:r>
          </a:p>
          <a:p>
            <a:pPr algn="just"/>
            <a:r>
              <a:rPr lang="tr-TR" sz="3200" dirty="0" smtClean="0"/>
              <a:t>Örneğin yargı organlarının İdarî personeline, yazı işlerine, bazı durumlarda hâkimlerin disiplinine, yargı organının iç çalışma düzenine, hâkimlerin notlandırılmasına, ilişkin işlemleri yargısal nitelikte değil İdarî niteliktedir.</a:t>
            </a:r>
          </a:p>
          <a:p>
            <a:endParaRPr lang="tr-TR" dirty="0"/>
          </a:p>
        </p:txBody>
      </p:sp>
    </p:spTree>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a) </a:t>
            </a:r>
            <a:r>
              <a:rPr lang="tr-TR" dirty="0" err="1" smtClean="0"/>
              <a:t>İcraî</a:t>
            </a:r>
            <a:r>
              <a:rPr lang="tr-TR" dirty="0" smtClean="0"/>
              <a:t> İşlemler: İdare hukukundaki işlemlerin ezici çoğunluğu </a:t>
            </a:r>
            <a:r>
              <a:rPr lang="tr-TR" dirty="0" err="1" smtClean="0"/>
              <a:t>icraî</a:t>
            </a:r>
            <a:r>
              <a:rPr lang="tr-TR" dirty="0" smtClean="0"/>
              <a:t> niteliktedir. </a:t>
            </a:r>
          </a:p>
          <a:p>
            <a:pPr algn="just"/>
            <a:r>
              <a:rPr lang="tr-TR" dirty="0" smtClean="0"/>
              <a:t>Bu şu anlama gelir ki İdarî işlemler, idarenin tek-yanlı irade açıklamasıyla oluşur ve tamamlanır. </a:t>
            </a:r>
          </a:p>
          <a:p>
            <a:pPr algn="just"/>
            <a:r>
              <a:rPr lang="tr-TR" dirty="0" smtClean="0"/>
              <a:t>Yani idare tek-yanlı olarak açıklayacağı iradesiyle hukukî sonuçlar doğurur; hukuk düzeninde değişikliklere yol açar; ilgili kişilerin haklan ve yükümlülükleri üzerinde etkide bulunur. </a:t>
            </a:r>
          </a:p>
          <a:p>
            <a:pPr algn="just"/>
            <a:r>
              <a:rPr lang="tr-TR" dirty="0" smtClean="0"/>
              <a:t>Örneğin; kamulaştırma kararı, memur atama kararı, disiplin cezası verme kararı, emekliye sevk karan, azil kararı, ruhsat isteminin reddi kararı vs. hep </a:t>
            </a:r>
            <a:r>
              <a:rPr lang="tr-TR" dirty="0" err="1" smtClean="0"/>
              <a:t>icraî</a:t>
            </a:r>
            <a:r>
              <a:rPr lang="tr-TR" dirty="0" smtClean="0"/>
              <a:t> kararlardır.</a:t>
            </a:r>
          </a:p>
          <a:p>
            <a:endParaRPr lang="tr-TR" dirty="0"/>
          </a:p>
        </p:txBody>
      </p:sp>
    </p:spTree>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lstStyle/>
          <a:p>
            <a:pPr algn="just"/>
            <a:r>
              <a:rPr lang="tr-TR" sz="3200" dirty="0" err="1" smtClean="0"/>
              <a:t>İcraî</a:t>
            </a:r>
            <a:r>
              <a:rPr lang="tr-TR" sz="3200" dirty="0" smtClean="0"/>
              <a:t> Olmayan İşlemler: İdarenin tek-yanlı işlemleri genellikle </a:t>
            </a:r>
            <a:r>
              <a:rPr lang="tr-TR" sz="3200" dirty="0" err="1" smtClean="0"/>
              <a:t>icraî</a:t>
            </a:r>
            <a:r>
              <a:rPr lang="tr-TR" sz="3200" dirty="0" smtClean="0"/>
              <a:t> niteliktedir. </a:t>
            </a:r>
          </a:p>
          <a:p>
            <a:pPr algn="just"/>
            <a:r>
              <a:rPr lang="tr-TR" sz="3200" dirty="0" smtClean="0"/>
              <a:t>Ancak idareden çıkan her tek-yanlı işlem </a:t>
            </a:r>
            <a:r>
              <a:rPr lang="tr-TR" sz="3200" dirty="0" err="1" smtClean="0"/>
              <a:t>icraî</a:t>
            </a:r>
            <a:r>
              <a:rPr lang="tr-TR" sz="3200" dirty="0" smtClean="0"/>
              <a:t> nitelikte olmayabilir. </a:t>
            </a:r>
          </a:p>
          <a:p>
            <a:pPr algn="just"/>
            <a:r>
              <a:rPr lang="tr-TR" sz="3200" dirty="0" smtClean="0"/>
              <a:t>İşte idarenin böyle işlemlerine, “</a:t>
            </a:r>
            <a:r>
              <a:rPr lang="tr-TR" sz="3200" dirty="0" err="1" smtClean="0"/>
              <a:t>icraî</a:t>
            </a:r>
            <a:r>
              <a:rPr lang="tr-TR" sz="3200" dirty="0" smtClean="0"/>
              <a:t> olmayan işlemler" denir. </a:t>
            </a:r>
          </a:p>
          <a:p>
            <a:pPr algn="just"/>
            <a:r>
              <a:rPr lang="tr-TR" sz="3200" dirty="0" err="1" smtClean="0"/>
              <a:t>İcraî</a:t>
            </a:r>
            <a:r>
              <a:rPr lang="tr-TR" sz="3200" dirty="0" smtClean="0"/>
              <a:t> olmayan işlemler, idareden çıkmakla birlikte herhangi bir hukukî sonuç doğurmayan, yani hukuk düzeninde bir değişikliğe yol açmayan işlemlerdir.</a:t>
            </a:r>
          </a:p>
          <a:p>
            <a:endParaRPr lang="tr-TR" dirty="0"/>
          </a:p>
        </p:txBody>
      </p:sp>
    </p:spTree>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lstStyle/>
          <a:p>
            <a:pPr algn="just"/>
            <a:r>
              <a:rPr lang="tr-TR" sz="3200" dirty="0" smtClean="0"/>
              <a:t>Tek-yanlı İdarî işlemler arasında “</a:t>
            </a:r>
            <a:r>
              <a:rPr lang="tr-TR" sz="3200" dirty="0" err="1" smtClean="0"/>
              <a:t>icraî</a:t>
            </a:r>
            <a:r>
              <a:rPr lang="tr-TR" sz="3200" dirty="0" smtClean="0"/>
              <a:t> işlemler" ve “</a:t>
            </a:r>
            <a:r>
              <a:rPr lang="tr-TR" sz="3200" dirty="0" err="1" smtClean="0"/>
              <a:t>icraî</a:t>
            </a:r>
            <a:r>
              <a:rPr lang="tr-TR" sz="3200" dirty="0" smtClean="0"/>
              <a:t> olmayan işlemler” şeklinde bir ayrımın sadece teorik değil, pratik sonuçlan da vardır, </a:t>
            </a:r>
            <a:r>
              <a:rPr lang="tr-TR" sz="3200" dirty="0" err="1" smtClean="0"/>
              <a:t>icraî</a:t>
            </a:r>
            <a:r>
              <a:rPr lang="tr-TR" sz="3200" dirty="0" smtClean="0"/>
              <a:t> olmayan işlemlere karşı İdarî yargıda iptal davası açılamaz. </a:t>
            </a:r>
          </a:p>
          <a:p>
            <a:pPr algn="just"/>
            <a:r>
              <a:rPr lang="tr-TR" sz="3200" dirty="0" smtClean="0"/>
              <a:t>ÎYUK, m.l4/3-</a:t>
            </a:r>
            <a:r>
              <a:rPr lang="tr-TR" sz="3200" dirty="0" err="1" smtClean="0"/>
              <a:t>c’ye</a:t>
            </a:r>
            <a:r>
              <a:rPr lang="tr-TR" sz="3200" dirty="0" smtClean="0"/>
              <a:t> göre, bir İdarî işlemin bir İdarî davaya konu olabilmesi için kesin ve yürütülmesi gereken bir işlem olması gerekir.</a:t>
            </a:r>
          </a:p>
          <a:p>
            <a:endParaRPr lang="tr-TR" dirty="0"/>
          </a:p>
        </p:txBody>
      </p:sp>
    </p:spTree>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4000" dirty="0" err="1" smtClean="0"/>
              <a:t>İcraî</a:t>
            </a:r>
            <a:r>
              <a:rPr lang="tr-TR" sz="4000" dirty="0" smtClean="0"/>
              <a:t> nitelikte olmayan işlemler çok değişik türde olmakla birlikte bu işlemleri “hazırlık işlemleri”, “teyit edici, işlemler”, “iç düzen işlemleri” ve “enformel işlemler” olmak üzere dört ana grup altında toplayabiliriz.</a:t>
            </a:r>
            <a:endParaRPr lang="tr-TR" sz="4000" dirty="0"/>
          </a:p>
        </p:txBody>
      </p:sp>
    </p:spTree>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İŞLEMLERİN UNSURLARI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285860"/>
            <a:ext cx="7467600" cy="5188092"/>
          </a:xfrm>
        </p:spPr>
        <p:txBody>
          <a:bodyPr>
            <a:normAutofit lnSpcReduction="10000"/>
          </a:bodyPr>
          <a:lstStyle/>
          <a:p>
            <a:pPr algn="just"/>
            <a:r>
              <a:rPr lang="tr-TR" dirty="0" smtClean="0"/>
              <a:t>İdarî işlemin ne olduğunu tam olarak anlayabilmek, için onu unsurlarına ayırarak incelemek gerekir. </a:t>
            </a:r>
          </a:p>
          <a:p>
            <a:pPr algn="just"/>
            <a:r>
              <a:rPr lang="tr-TR" dirty="0" smtClean="0"/>
              <a:t>İdarî işlemin "yetki", "şekil”, “</a:t>
            </a:r>
            <a:r>
              <a:rPr lang="tr-TR" dirty="0" err="1" smtClean="0"/>
              <a:t>usûl</a:t>
            </a:r>
            <a:r>
              <a:rPr lang="tr-TR" dirty="0" smtClean="0"/>
              <a:t>”, "sebep”, “konu” ve “amaç” olmak üzere altı unsuru vardır. Böyle bir ayrım, doktrin tarafından yapıldığı gibi yargı içtihatların tarafından da yapılmaktadır. Ayrıca İdarî işlemin unsurlara ayrılmasının pozitif bir temeli de vardır. </a:t>
            </a:r>
          </a:p>
          <a:p>
            <a:pPr algn="just"/>
            <a:r>
              <a:rPr lang="tr-TR" dirty="0" smtClean="0"/>
              <a:t>Zira 6 Ocak 1982 tarih ve 2577 sayılı İdarî Yargılama </a:t>
            </a:r>
            <a:r>
              <a:rPr lang="tr-TR" dirty="0" err="1" smtClean="0"/>
              <a:t>Usûlü</a:t>
            </a:r>
            <a:r>
              <a:rPr lang="tr-TR" dirty="0" smtClean="0"/>
              <a:t> </a:t>
            </a:r>
            <a:r>
              <a:rPr lang="tr-TR" dirty="0" err="1" smtClean="0"/>
              <a:t>Kanuııu’nun</a:t>
            </a:r>
            <a:r>
              <a:rPr lang="tr-TR" dirty="0" smtClean="0"/>
              <a:t> 2'nci maddesinin a bendi iptal davalarının İdarî işlemler hakkında yetki, şekil, sebep, konu ve maksat yönlerinden biri ile hukuka aykırı olduklarından dolayı açılabileceğini belirtmektedir.</a:t>
            </a:r>
            <a:endParaRPr lang="tr-TR" dirty="0"/>
          </a:p>
        </p:txBody>
      </p:sp>
    </p:spTree>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3600" dirty="0" smtClean="0"/>
              <a:t>Bu madde “</a:t>
            </a:r>
            <a:r>
              <a:rPr lang="tr-TR" sz="3600" dirty="0" err="1" smtClean="0"/>
              <a:t>usûl”ü</a:t>
            </a:r>
            <a:r>
              <a:rPr lang="tr-TR" sz="3600" dirty="0" smtClean="0"/>
              <a:t> ayrıca bir unsur olarak saymamıştır. Ancak geleneksel olarak gerek doktrinde gerekse içtihatlarda “</a:t>
            </a:r>
            <a:r>
              <a:rPr lang="tr-TR" sz="3600" dirty="0" err="1" smtClean="0"/>
              <a:t>usûl</a:t>
            </a:r>
            <a:r>
              <a:rPr lang="tr-TR" sz="3600" dirty="0" smtClean="0"/>
              <a:t>", “şekil” unsurunun bir parçası olarak kabul edilmektedir. </a:t>
            </a:r>
          </a:p>
          <a:p>
            <a:pPr algn="just"/>
            <a:r>
              <a:rPr lang="tr-TR" sz="3600" dirty="0" smtClean="0"/>
              <a:t>Biz “şekil" ve“</a:t>
            </a:r>
            <a:r>
              <a:rPr lang="tr-TR" sz="3600" dirty="0" err="1" smtClean="0"/>
              <a:t>usûl"ü</a:t>
            </a:r>
            <a:r>
              <a:rPr lang="tr-TR" sz="3600" dirty="0" smtClean="0"/>
              <a:t> iki </a:t>
            </a:r>
            <a:r>
              <a:rPr lang="tr-TR" sz="3600" dirty="0" err="1" smtClean="0"/>
              <a:t>ayn</a:t>
            </a:r>
            <a:r>
              <a:rPr lang="tr-TR" sz="3600" dirty="0" smtClean="0"/>
              <a:t> unsur olarak incelemeyi uygun buluyoruz.</a:t>
            </a:r>
          </a:p>
          <a:p>
            <a:endParaRPr lang="tr-TR" dirty="0"/>
          </a:p>
        </p:txBody>
      </p:sp>
    </p:spTree>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Yetki Unsuru</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fontScale="92500"/>
          </a:bodyPr>
          <a:lstStyle/>
          <a:p>
            <a:pPr algn="just"/>
            <a:r>
              <a:rPr lang="tr-TR" dirty="0" smtClean="0"/>
              <a:t>“Yetki”,  İdarî makamın belirli bir işlemi yapabilme ehliyeti olarak tanımlanabilir.</a:t>
            </a:r>
          </a:p>
          <a:p>
            <a:pPr algn="just"/>
            <a:r>
              <a:rPr lang="tr-TR" dirty="0" smtClean="0"/>
              <a:t>Diğer bir ifadeyle yetki, İdarî makamı işgal eden kişi veya kişilerin kamu tüzel kişisi adına   hukukî işlemler yapabilme ehliyetidir. </a:t>
            </a:r>
          </a:p>
          <a:p>
            <a:pPr algn="just"/>
            <a:r>
              <a:rPr lang="tr-TR" dirty="0" smtClean="0"/>
              <a:t>İdarî işlem, belli bir hukukî sonucu doğurmaya yönelik bir irade açıklamasıdır. </a:t>
            </a:r>
          </a:p>
          <a:p>
            <a:pPr algn="just"/>
            <a:r>
              <a:rPr lang="tr-TR" dirty="0" smtClean="0"/>
              <a:t>Bu irade açıklamasının yöneldiği sonucu doğurabilmesi için herhangi bir kişi tarafından değil, idare adına irade açıklamaya yetkili olan bir kişi veya kişiler tarafından açıklanması gerekir. </a:t>
            </a:r>
          </a:p>
          <a:p>
            <a:pPr algn="just"/>
            <a:r>
              <a:rPr lang="tr-TR" dirty="0" smtClean="0"/>
              <a:t>İşte, İdarî işlemin özünü oluşturan irade açıklamasının kim veya kimler tarafından yapılacağı hususu, o işlemin ‘Yetki unsurunu oluşturur.</a:t>
            </a:r>
          </a:p>
          <a:p>
            <a:pPr algn="just"/>
            <a:endParaRPr lang="tr-TR" dirty="0"/>
          </a:p>
        </p:txBody>
      </p:sp>
    </p:spTree>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2800" dirty="0" smtClean="0"/>
              <a:t>Peki ama idare adına irade açıklamaya kim yetkilidir? </a:t>
            </a:r>
          </a:p>
          <a:p>
            <a:pPr algn="just"/>
            <a:r>
              <a:rPr lang="tr-TR" sz="2800" dirty="0" smtClean="0"/>
              <a:t>Bunun basit bir cevabı vardır: </a:t>
            </a:r>
          </a:p>
          <a:p>
            <a:pPr algn="just"/>
            <a:r>
              <a:rPr lang="tr-TR" sz="2800" dirty="0" smtClean="0"/>
              <a:t>Hukuk kurallarıyla kendisine bu konuda yetki verilmiş kişi veya kişiler idare adına irade açıklayabilirler, Dolayısıyla yetkili kişiler, Anayasa ve kanunla belirlenir. </a:t>
            </a:r>
          </a:p>
          <a:p>
            <a:pPr algn="just"/>
            <a:r>
              <a:rPr lang="tr-TR" sz="2800" dirty="0" smtClean="0"/>
              <a:t>Diğer bir ifadeyle idare adına irade açıklamaya yetkili kişiler, bu yetkilerini Anayasa ve kanunlardan alır.</a:t>
            </a:r>
          </a:p>
          <a:p>
            <a:endParaRPr lang="tr-TR" dirty="0"/>
          </a:p>
        </p:txBody>
      </p:sp>
    </p:spTree>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dirty="0" smtClean="0"/>
              <a:t>İdare adına irade açıklamaya yani işlem tesis etmeye yetkili mercilere, "idari makam" denir. İdarî makamlar, “bireysel” olabileceği gibi “kurumsal" de olabilir. </a:t>
            </a:r>
          </a:p>
          <a:p>
            <a:pPr algn="just"/>
            <a:r>
              <a:rPr lang="tr-TR" dirty="0" smtClean="0"/>
              <a:t>Bireysel İdarî makamlar tek kişiden oluşur. Örneğin başbakan, bakan, vali, belediye başkanı, muhtar, rektör, genel müdür birer bireysel idarî makamdır. </a:t>
            </a:r>
          </a:p>
          <a:p>
            <a:pPr algn="just"/>
            <a:r>
              <a:rPr lang="tr-TR" dirty="0" smtClean="0"/>
              <a:t>Kurulsal idari, makamlar ise kurullardan, yani heyetlerden oluşur ki bunlar birden fazla kişinin bir araya gelmesinden meydana gelir. </a:t>
            </a:r>
          </a:p>
          <a:p>
            <a:pPr algn="just"/>
            <a:r>
              <a:rPr lang="tr-TR" dirty="0" smtClean="0"/>
              <a:t>Örneğin bakanlar kumlu, belediye meclisi, il genel meclisi,ihtiyar heyeti, üniversite yönetim kurulu birer kurumsal idari makamdır.</a:t>
            </a:r>
          </a:p>
          <a:p>
            <a:endParaRPr lang="tr-TR" dirty="0"/>
          </a:p>
        </p:txBody>
      </p:sp>
    </p:spTree>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Yetki Çeşitleri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214422"/>
            <a:ext cx="7467600" cy="5259530"/>
          </a:xfrm>
        </p:spPr>
        <p:txBody>
          <a:bodyPr/>
          <a:lstStyle/>
          <a:p>
            <a:pPr algn="just"/>
            <a:r>
              <a:rPr lang="tr-TR" dirty="0" smtClean="0"/>
              <a:t>Yukarıda belirtildiği gibi İdarî kararın özünü oluşturan irade açıklaması, bu açıklamayı yapmaya yetkili bir kişi tarafından yapılmış olmalıdır. </a:t>
            </a:r>
          </a:p>
          <a:p>
            <a:pPr algn="just"/>
            <a:r>
              <a:rPr lang="tr-TR" dirty="0" smtClean="0"/>
              <a:t>İdare adına irade açıklamaya yetkili kişi veya kişilere İdarî makam' denir. </a:t>
            </a:r>
          </a:p>
          <a:p>
            <a:pPr algn="just"/>
            <a:r>
              <a:rPr lang="tr-TR" dirty="0" smtClean="0"/>
              <a:t>İdarî makamların, yetkileri kişi, konu, yer ve zaman bakımından sınırlıdır.</a:t>
            </a:r>
          </a:p>
          <a:p>
            <a:pPr algn="just"/>
            <a:r>
              <a:rPr lang="tr-TR" dirty="0" smtClean="0"/>
              <a:t> Bu nedenle İdarî makamların yetkilerini kişi, konu, yer ve zaman bakımından dörde ayırıp incelemek uygun olur.</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7467600" cy="1274786"/>
          </a:xfrm>
        </p:spPr>
        <p:txBody>
          <a:bodyPr>
            <a:normAutofit fontScale="90000"/>
          </a:bodyPr>
          <a:lstStyle/>
          <a:p>
            <a:pPr algn="ctr"/>
            <a:r>
              <a:rPr lang="tr-TR" b="1" dirty="0" smtClean="0">
                <a:solidFill>
                  <a:srgbClr val="FF0000"/>
                </a:solidFill>
              </a:rPr>
              <a:t>İdarî Fonksiyonun Hükümet Fonksiyonundan Ayrılması</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Autofit/>
          </a:bodyPr>
          <a:lstStyle/>
          <a:p>
            <a:pPr algn="just"/>
            <a:r>
              <a:rPr lang="tr-TR" sz="3200" dirty="0" smtClean="0"/>
              <a:t>Yürütme fonksiyonu, devletin yasama ve yargı fonksiyonu dışında kalan faaliyetlerini kapsar. </a:t>
            </a:r>
          </a:p>
          <a:p>
            <a:pPr algn="just"/>
            <a:r>
              <a:rPr lang="tr-TR" sz="3200" dirty="0" smtClean="0"/>
              <a:t>Ancak yürütme fonksiyonu, “İdarî fonksiyon" ve “hükümet fonksiyonu” olmak üzere iki kışlından oluşur. </a:t>
            </a:r>
          </a:p>
          <a:p>
            <a:pPr algn="just"/>
            <a:r>
              <a:rPr lang="tr-TR" sz="3200" dirty="0" smtClean="0"/>
              <a:t>Yürütme fonksiyonunun, "İdarî fonksiyon" olan kısmı ile “hükümet fonksiyonu" olan kısmım birbirinden ayırmak gerekir. </a:t>
            </a:r>
            <a:endParaRPr lang="tr-TR" sz="3200" dirty="0"/>
          </a:p>
        </p:txBody>
      </p:sp>
    </p:spTree>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Kişi Bakımından Yetki </a:t>
            </a:r>
            <a:endParaRPr lang="tr-TR" b="1"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buNone/>
            </a:pPr>
            <a:r>
              <a:rPr lang="tr-TR" dirty="0" smtClean="0"/>
              <a:t> </a:t>
            </a:r>
            <a:r>
              <a:rPr lang="tr-TR" sz="3200" dirty="0" smtClean="0"/>
              <a:t>Kişi bakımından yetki”, bir kamu tüzel kişisinden çıkan İdarî işlemin o kamu tüzel kişisi adına işlem yapmaya yetkili kişi veya kişiler tarafından yapılabilmesi durumunu ifade eder. </a:t>
            </a:r>
          </a:p>
          <a:p>
            <a:pPr algn="just">
              <a:buNone/>
            </a:pPr>
            <a:r>
              <a:rPr lang="tr-TR" sz="3200" dirty="0" smtClean="0"/>
              <a:t>Diğer bir ifadeyle kamu tüzel kişisi adına yapılan işlem, bu tüzel kişi adına irade açıklamaya ehil bir kimse tarafından yapılmış olmalıdır.</a:t>
            </a:r>
          </a:p>
          <a:p>
            <a:pPr algn="just">
              <a:buNone/>
            </a:pPr>
            <a:endParaRPr lang="tr-TR" sz="3200" dirty="0"/>
          </a:p>
        </p:txBody>
      </p:sp>
    </p:spTree>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4000" dirty="0" smtClean="0"/>
              <a:t>Bir kamu tüzel kişisinde, o tüzel kişi adına idare açıklamaya, yani işlem yapmaya yetkili görevlilerin sayısı aslında fevkalade azdır. </a:t>
            </a:r>
          </a:p>
          <a:p>
            <a:pPr algn="just"/>
            <a:r>
              <a:rPr lang="tr-TR" sz="4000" dirty="0" smtClean="0"/>
              <a:t>İdare adına irade açıklama yetkisine sahip mercilere “İdarî makam" denir.</a:t>
            </a:r>
            <a:endParaRPr lang="tr-TR" sz="4000" dirty="0"/>
          </a:p>
        </p:txBody>
      </p:sp>
    </p:spTree>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2800" dirty="0" smtClean="0"/>
              <a:t>Merkezî idarede idare adına irade açıklama yetkisine sahip kişiler; cumhurbaşkanı, başbakan, bakanlar ve merkezî idarenin taşra teşkilâtında ise yetki genişliği ilkesi sayesinde valilerdir. </a:t>
            </a:r>
          </a:p>
          <a:p>
            <a:pPr algn="just"/>
            <a:r>
              <a:rPr lang="tr-TR" sz="2800" dirty="0" smtClean="0"/>
              <a:t>Buna karşılık kaymakamlar ancak kanunlarda açıkça öngörülmüş hâllerde merkezî idare adına irade açıklamaya yetkilidir. </a:t>
            </a:r>
          </a:p>
          <a:p>
            <a:pPr algn="just"/>
            <a:r>
              <a:rPr lang="tr-TR" sz="2800" dirty="0" smtClean="0"/>
              <a:t>Yerinden yönetim kuruluşlarında ise bu kuruluşlar adına irade açıklamaya bu kuruluşların karar organları yetkilidir.</a:t>
            </a:r>
            <a:endParaRPr lang="tr-TR" sz="2800" dirty="0"/>
          </a:p>
        </p:txBody>
      </p:sp>
    </p:spTree>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Bu sınırlı sayıda görevlinin dışındaki görevlilerin açıkladıkları irade ile yapılmış olan işlemler “</a:t>
            </a:r>
            <a:r>
              <a:rPr lang="tr-TR" sz="3200" dirty="0" err="1" smtClean="0"/>
              <a:t>ratione</a:t>
            </a:r>
            <a:r>
              <a:rPr lang="tr-TR" sz="3200" dirty="0" smtClean="0"/>
              <a:t> </a:t>
            </a:r>
            <a:r>
              <a:rPr lang="tr-TR" sz="3200" dirty="0" err="1" smtClean="0"/>
              <a:t>personae</a:t>
            </a:r>
            <a:r>
              <a:rPr lang="tr-TR" sz="3200" dirty="0" smtClean="0"/>
              <a:t> yetkisizlik” ile sakattır.</a:t>
            </a:r>
          </a:p>
          <a:p>
            <a:pPr algn="just"/>
            <a:r>
              <a:rPr lang="tr-TR" sz="3200" dirty="0" smtClean="0"/>
              <a:t> Ancak yukarıda gördüğümüz gibi bu kişiler, karar alma yetkilerini “yetki devri” yoluyla devredebilmektedir.</a:t>
            </a:r>
          </a:p>
          <a:p>
            <a:pPr algn="just"/>
            <a:r>
              <a:rPr lang="tr-TR" sz="3200" dirty="0" smtClean="0"/>
              <a:t> Bu takdirde bu yolla yetki devralmış kişiler de yetkili hâle gelmektedir.</a:t>
            </a:r>
            <a:endParaRPr lang="tr-TR" sz="3200" dirty="0"/>
          </a:p>
        </p:txBody>
      </p:sp>
    </p:spTree>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Konu Bakımından Yetki</a:t>
            </a:r>
            <a:endParaRPr lang="tr-TR" b="1"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a:t>
            </a:r>
            <a:r>
              <a:rPr lang="tr-TR" sz="2800" dirty="0" smtClean="0"/>
              <a:t>Konu bakımından yetki”, bir İdarî makam hangi konuda karar almaya yetkili ise sadece o konuda karar alabilmesi durumunu ifade eder.</a:t>
            </a:r>
          </a:p>
          <a:p>
            <a:pPr algn="just"/>
            <a:r>
              <a:rPr lang="tr-TR" sz="2800" dirty="0" smtClean="0"/>
              <a:t>Anayasa ve kanunlar İdarî makamlara genel bir yetki vermemiştir; onlara sadece belirli konularda karar alma yetkisi vermiştir.</a:t>
            </a:r>
          </a:p>
          <a:p>
            <a:pPr algn="just"/>
            <a:r>
              <a:rPr lang="tr-TR" sz="2800" dirty="0" smtClean="0"/>
              <a:t> Bir İdarî makamın anayasa ve kanunlarla yetkili kullanmadığı bir konuda aldığı kararlar, “</a:t>
            </a:r>
            <a:r>
              <a:rPr lang="tr-TR" sz="2800" dirty="0" err="1" smtClean="0"/>
              <a:t>ratione</a:t>
            </a:r>
            <a:r>
              <a:rPr lang="tr-TR" sz="2800" dirty="0" smtClean="0"/>
              <a:t> </a:t>
            </a:r>
            <a:r>
              <a:rPr lang="tr-TR" sz="2800" dirty="0" err="1" smtClean="0"/>
              <a:t>materiae</a:t>
            </a:r>
            <a:r>
              <a:rPr lang="tr-TR" sz="2800" dirty="0" smtClean="0"/>
              <a:t> yetkisizlik” ile sakattır</a:t>
            </a:r>
            <a:endParaRPr lang="tr-TR" sz="2800" dirty="0"/>
          </a:p>
        </p:txBody>
      </p:sp>
    </p:spTree>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solidFill>
                  <a:srgbClr val="FF0000"/>
                </a:solidFill>
              </a:rPr>
              <a:t>Şu hâllerde “konu bakımından (</a:t>
            </a:r>
            <a:r>
              <a:rPr lang="tr-TR" b="1" dirty="0" err="1" smtClean="0">
                <a:solidFill>
                  <a:srgbClr val="FF0000"/>
                </a:solidFill>
              </a:rPr>
              <a:t>ratione</a:t>
            </a:r>
            <a:r>
              <a:rPr lang="tr-TR" b="1" dirty="0" smtClean="0">
                <a:solidFill>
                  <a:srgbClr val="FF0000"/>
                </a:solidFill>
              </a:rPr>
              <a:t> </a:t>
            </a:r>
            <a:r>
              <a:rPr lang="tr-TR" b="1" dirty="0" err="1" smtClean="0">
                <a:solidFill>
                  <a:srgbClr val="FF0000"/>
                </a:solidFill>
              </a:rPr>
              <a:t>materiae</a:t>
            </a:r>
            <a:r>
              <a:rPr lang="tr-TR" b="1" dirty="0" smtClean="0">
                <a:solidFill>
                  <a:srgbClr val="FF0000"/>
                </a:solidFill>
              </a:rPr>
              <a:t>) yetkisizlik” vardır:</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sz="quarter" idx="1"/>
          </p:nvPr>
        </p:nvSpPr>
        <p:spPr>
          <a:xfrm>
            <a:off x="457200" y="1214422"/>
            <a:ext cx="7467600" cy="5259530"/>
          </a:xfrm>
        </p:spPr>
        <p:txBody>
          <a:bodyPr/>
          <a:lstStyle/>
          <a:p>
            <a:pPr algn="just"/>
            <a:r>
              <a:rPr lang="tr-TR" dirty="0" smtClean="0"/>
              <a:t>a) İdarenin Yasama ve Yargı Alanında İşlem Yapması: </a:t>
            </a:r>
          </a:p>
          <a:p>
            <a:pPr algn="just"/>
            <a:r>
              <a:rPr lang="tr-TR" dirty="0" smtClean="0"/>
              <a:t>Bir İdarî makamın, yasama veya yargı organlarının yetki sahasına giren bir konuda karar alması durumunda konu bakımından yetkisizlik vardır. </a:t>
            </a:r>
          </a:p>
          <a:p>
            <a:pPr algn="just"/>
            <a:r>
              <a:rPr lang="tr-TR" dirty="0" smtClean="0"/>
              <a:t>Örneğin bakanlar kurulunun çıkardığı bir yönetmelikle vergi koyması, kaymakamın boşanma karan vermesi durumlarında “</a:t>
            </a:r>
            <a:r>
              <a:rPr lang="tr-TR" dirty="0" err="1" smtClean="0"/>
              <a:t>ratione</a:t>
            </a:r>
            <a:r>
              <a:rPr lang="tr-TR" dirty="0" smtClean="0"/>
              <a:t> </a:t>
            </a:r>
            <a:r>
              <a:rPr lang="tr-TR" dirty="0" err="1" smtClean="0"/>
              <a:t>materiae</a:t>
            </a:r>
            <a:r>
              <a:rPr lang="tr-TR" dirty="0" smtClean="0"/>
              <a:t> yetkisizlik" vardır. </a:t>
            </a:r>
          </a:p>
          <a:p>
            <a:pPr algn="just"/>
            <a:r>
              <a:rPr lang="tr-TR" dirty="0" err="1" smtClean="0"/>
              <a:t>Ratione</a:t>
            </a:r>
            <a:r>
              <a:rPr lang="tr-TR" dirty="0" smtClean="0"/>
              <a:t> </a:t>
            </a:r>
            <a:r>
              <a:rPr lang="tr-TR" dirty="0" err="1" smtClean="0"/>
              <a:t>materiae</a:t>
            </a:r>
            <a:r>
              <a:rPr lang="tr-TR" dirty="0" smtClean="0"/>
              <a:t> yetkisizliğin bu türüne (yani idarenin yasama ve yargı alanına el atmasına) “fonksiyon gaspı” ismi verilir.</a:t>
            </a:r>
          </a:p>
          <a:p>
            <a:endParaRPr lang="tr-TR" dirty="0"/>
          </a:p>
        </p:txBody>
      </p:sp>
    </p:spTree>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b) Bir İdarî Makamın Diğer Bir İdarî Makamın Alanına Tecavüz Etmesi: </a:t>
            </a:r>
          </a:p>
          <a:p>
            <a:pPr algn="just"/>
            <a:r>
              <a:rPr lang="tr-TR" dirty="0" smtClean="0"/>
              <a:t>Bir İdarî makamın diğer bir İdarî makamın görev almana giren bir konuda karar alması durumunda bir “</a:t>
            </a:r>
            <a:r>
              <a:rPr lang="tr-TR" dirty="0" err="1" smtClean="0"/>
              <a:t>ratione</a:t>
            </a:r>
            <a:r>
              <a:rPr lang="tr-TR" dirty="0" smtClean="0"/>
              <a:t> </a:t>
            </a:r>
            <a:r>
              <a:rPr lang="tr-TR" dirty="0" err="1" smtClean="0"/>
              <a:t>materiae</a:t>
            </a:r>
            <a:r>
              <a:rPr lang="tr-TR" dirty="0" smtClean="0"/>
              <a:t> yetkisizlik” vardır. </a:t>
            </a:r>
          </a:p>
          <a:p>
            <a:pPr algn="just"/>
            <a:r>
              <a:rPr lang="tr-TR" dirty="0" smtClean="0"/>
              <a:t>Bu, çok çeşitli durumlarda ortaya çıkabilir. </a:t>
            </a:r>
          </a:p>
          <a:p>
            <a:pPr algn="just"/>
            <a:r>
              <a:rPr lang="tr-TR" dirty="0" smtClean="0"/>
              <a:t>Örneğin, astın üstün yetkili olduğu bir konuda karar alması, üstün astın görev alanına giren bir konuda karar alınası bir İdarî makamın aynı düzeyde yer alan bir başka İdarî makamın görev alanında işlem yapması durumlarında “</a:t>
            </a:r>
            <a:r>
              <a:rPr lang="tr-TR" dirty="0" err="1" smtClean="0"/>
              <a:t>ratione</a:t>
            </a:r>
            <a:r>
              <a:rPr lang="tr-TR" dirty="0" smtClean="0"/>
              <a:t> </a:t>
            </a:r>
            <a:r>
              <a:rPr lang="tr-TR" dirty="0" err="1" smtClean="0"/>
              <a:t>materiae</a:t>
            </a:r>
            <a:r>
              <a:rPr lang="tr-TR" dirty="0" smtClean="0"/>
              <a:t> yetkisizlik" vardır.</a:t>
            </a:r>
            <a:endParaRPr lang="tr-TR" dirty="0"/>
          </a:p>
        </p:txBody>
      </p:sp>
    </p:spTree>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4400" dirty="0" err="1" smtClean="0"/>
              <a:t>Ratione</a:t>
            </a:r>
            <a:r>
              <a:rPr lang="tr-TR" sz="4400" dirty="0" smtClean="0"/>
              <a:t> </a:t>
            </a:r>
            <a:r>
              <a:rPr lang="tr-TR" sz="4400" dirty="0" err="1" smtClean="0"/>
              <a:t>materiae</a:t>
            </a:r>
            <a:r>
              <a:rPr lang="tr-TR" sz="4400" dirty="0" smtClean="0"/>
              <a:t> yetkisizliğin bu türüne (yani bir İdarî makamın diğer bir İdarî makamın yetkili olduğu alanda işlem tesis ermesine) “yetki tecavüzü" ismi verilir.</a:t>
            </a:r>
          </a:p>
          <a:p>
            <a:pPr algn="just"/>
            <a:endParaRPr lang="tr-TR" sz="4400" dirty="0"/>
          </a:p>
        </p:txBody>
      </p:sp>
    </p:spTree>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654032"/>
          </a:xfrm>
        </p:spPr>
        <p:txBody>
          <a:bodyPr/>
          <a:lstStyle/>
          <a:p>
            <a:pPr algn="ctr"/>
            <a:r>
              <a:rPr lang="tr-TR" b="1" dirty="0" smtClean="0">
                <a:solidFill>
                  <a:srgbClr val="FF0000"/>
                </a:solidFill>
              </a:rPr>
              <a:t>Yer Bakımından Yetki </a:t>
            </a:r>
            <a:endParaRPr lang="tr-TR" b="1"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lstStyle/>
          <a:p>
            <a:pPr algn="just"/>
            <a:r>
              <a:rPr lang="tr-TR" dirty="0" smtClean="0"/>
              <a:t>“</a:t>
            </a:r>
            <a:r>
              <a:rPr lang="tr-TR" sz="2800" dirty="0" smtClean="0"/>
              <a:t>Yer bakımından yetki", bir İdarî makamın hangi yerde, yani hangi coğrafî alanda karar almaya yetkili ise orada karar alabilmesi durumunu ifade eder, Anayasa ve kanunlar bazı İdarî makamlara karar alma yetkisini sadece belirli bir coğrafi alanda kullanılmak üzere vermiştirler. </a:t>
            </a:r>
          </a:p>
          <a:p>
            <a:pPr algn="just"/>
            <a:r>
              <a:rPr lang="tr-TR" sz="2800" dirty="0" smtClean="0"/>
              <a:t>Bu nedenle bir İdarî makamın yetkili kalınmadığı coğrafi alanda aldığı kararlar “</a:t>
            </a:r>
            <a:r>
              <a:rPr lang="tr-TR" sz="2800" dirty="0" err="1" smtClean="0"/>
              <a:t>ratione</a:t>
            </a:r>
            <a:r>
              <a:rPr lang="tr-TR" sz="2800" dirty="0" smtClean="0"/>
              <a:t> </a:t>
            </a:r>
            <a:r>
              <a:rPr lang="tr-TR" sz="2800" dirty="0" err="1" smtClean="0"/>
              <a:t>loci</a:t>
            </a:r>
            <a:r>
              <a:rPr lang="tr-TR" sz="2800" dirty="0" smtClean="0"/>
              <a:t> yetkisizlik” ile sakattır</a:t>
            </a:r>
            <a:r>
              <a:rPr lang="tr-TR" dirty="0" smtClean="0"/>
              <a:t>. </a:t>
            </a:r>
            <a:endParaRPr lang="tr-TR" dirty="0"/>
          </a:p>
        </p:txBody>
      </p:sp>
    </p:spTree>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Örneğin; bir valinin komşu ilde çalışan bir memura disiplin cezası vermesi durumunda veya bir belediyenin bir başka belediyenin sınırlan içinde bulunan bir taşınmazı kamulaştırması durumunda “</a:t>
            </a:r>
            <a:r>
              <a:rPr lang="tr-TR" sz="3600" dirty="0" err="1" smtClean="0"/>
              <a:t>ratione</a:t>
            </a:r>
            <a:r>
              <a:rPr lang="tr-TR" sz="3600" dirty="0" smtClean="0"/>
              <a:t> </a:t>
            </a:r>
            <a:r>
              <a:rPr lang="tr-TR" sz="3600" dirty="0" err="1" smtClean="0"/>
              <a:t>loci</a:t>
            </a:r>
            <a:r>
              <a:rPr lang="tr-TR" sz="3600" dirty="0" smtClean="0"/>
              <a:t> (yer bakımından) yetkisizlik hâli.</a:t>
            </a:r>
            <a:endParaRPr lang="tr-TR"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Zira "İdarî fonksiyon”, idare hukukunun; “hükümet fonksiyonu” ise anayasa hukukunun inceleme konusuna girer.</a:t>
            </a:r>
          </a:p>
          <a:p>
            <a:pPr algn="just"/>
            <a:r>
              <a:rPr lang="tr-TR" sz="2800" dirty="0" smtClean="0"/>
              <a:t> Şu işlemlerin, İdarî fonksiyona değil “hükümet fonksiyonuna” dâhil olduğunu söyleyebiliriz:</a:t>
            </a:r>
          </a:p>
          <a:p>
            <a:pPr algn="just"/>
            <a:r>
              <a:rPr lang="tr-TR" sz="2800" dirty="0" smtClean="0"/>
              <a:t>Bakanlar Kurulunun oluşturulması, </a:t>
            </a:r>
          </a:p>
          <a:p>
            <a:pPr algn="just"/>
            <a:r>
              <a:rPr lang="tr-TR" sz="2800" dirty="0" smtClean="0"/>
              <a:t>Başbakanın Cumhurbaşkanı tarafından atanması, </a:t>
            </a:r>
          </a:p>
          <a:p>
            <a:pPr algn="just"/>
            <a:r>
              <a:rPr lang="tr-TR" sz="2800" dirty="0" smtClean="0"/>
              <a:t>bakanların Başbakanın önerisi üzerine Cumhurbaşkanı tarafından atanması </a:t>
            </a:r>
          </a:p>
          <a:p>
            <a:pPr algn="just"/>
            <a:r>
              <a:rPr lang="tr-TR" sz="2800" dirty="0" smtClean="0"/>
              <a:t>ve görevlerinden alınması işlemleri İdarî nitelikte değil siyasî niteliktedir. </a:t>
            </a:r>
            <a:endParaRPr lang="tr-TR" sz="2800" dirty="0"/>
          </a:p>
        </p:txBody>
      </p:sp>
    </p:spTree>
  </p:cSld>
  <p:clrMapOvr>
    <a:masterClrMapping/>
  </p:clrMapOvr>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96908"/>
          </a:xfrm>
        </p:spPr>
        <p:txBody>
          <a:bodyPr/>
          <a:lstStyle/>
          <a:p>
            <a:pPr algn="ctr"/>
            <a:r>
              <a:rPr lang="tr-TR" b="1" dirty="0" smtClean="0">
                <a:solidFill>
                  <a:srgbClr val="FF0000"/>
                </a:solidFill>
              </a:rPr>
              <a:t>Zaman Bakımından Yetki</a:t>
            </a:r>
            <a:endParaRPr lang="tr-TR" b="1" dirty="0">
              <a:solidFill>
                <a:srgbClr val="FF0000"/>
              </a:solidFill>
            </a:endParaRPr>
          </a:p>
        </p:txBody>
      </p:sp>
      <p:sp>
        <p:nvSpPr>
          <p:cNvPr id="3" name="2 İçerik Yer Tutucusu"/>
          <p:cNvSpPr>
            <a:spLocks noGrp="1"/>
          </p:cNvSpPr>
          <p:nvPr>
            <p:ph sz="quarter" idx="1"/>
          </p:nvPr>
        </p:nvSpPr>
        <p:spPr>
          <a:xfrm>
            <a:off x="457200" y="1357298"/>
            <a:ext cx="7467600" cy="5116654"/>
          </a:xfrm>
        </p:spPr>
        <p:txBody>
          <a:bodyPr>
            <a:normAutofit lnSpcReduction="10000"/>
          </a:bodyPr>
          <a:lstStyle/>
          <a:p>
            <a:pPr algn="just"/>
            <a:r>
              <a:rPr lang="tr-TR" sz="2800" dirty="0" smtClean="0"/>
              <a:t>“Zaman bakımından yetki”, bir İdarî makamın hangi süre içinde karar almaya yetkili ise o sürede karar alabilmesi durumunu ifade eder. </a:t>
            </a:r>
          </a:p>
          <a:p>
            <a:pPr algn="just"/>
            <a:r>
              <a:rPr lang="tr-TR" sz="2800" dirty="0" smtClean="0"/>
              <a:t>Bir kamu görevlisinin sahip olduğu yetkileri kullanabilmesi için öncelikle atanması ve göreve başlaması. </a:t>
            </a:r>
          </a:p>
          <a:p>
            <a:pPr algn="just"/>
            <a:r>
              <a:rPr lang="tr-TR" sz="2800" dirty="0" smtClean="0"/>
              <a:t>Keza kamu görevlilerinin yetkisi, görevden alınmasıyla sona erer. </a:t>
            </a:r>
          </a:p>
          <a:p>
            <a:pPr algn="just"/>
            <a:r>
              <a:rPr lang="tr-TR" sz="2800" dirty="0" smtClean="0"/>
              <a:t>Görevi sona eren görevlilerin yaptıkları işlemler, “ </a:t>
            </a:r>
            <a:r>
              <a:rPr lang="tr-TR" sz="2800" dirty="0" err="1" smtClean="0"/>
              <a:t>ratione</a:t>
            </a:r>
            <a:r>
              <a:rPr lang="tr-TR" sz="2800" dirty="0" smtClean="0"/>
              <a:t> </a:t>
            </a:r>
            <a:r>
              <a:rPr lang="tr-TR" sz="2800" dirty="0" err="1" smtClean="0"/>
              <a:t>temporis</a:t>
            </a:r>
            <a:r>
              <a:rPr lang="tr-TR" sz="2800" dirty="0" smtClean="0"/>
              <a:t> yetkisizlik” ile sakattır.</a:t>
            </a:r>
          </a:p>
          <a:p>
            <a:endParaRPr lang="tr-TR" dirty="0"/>
          </a:p>
        </p:txBody>
      </p:sp>
    </p:spTree>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Yetki Unsurunda Sakatlık Hâlleri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071546"/>
            <a:ext cx="7467600" cy="5402406"/>
          </a:xfrm>
        </p:spPr>
        <p:txBody>
          <a:bodyPr>
            <a:normAutofit/>
          </a:bodyPr>
          <a:lstStyle/>
          <a:p>
            <a:pPr algn="just"/>
            <a:r>
              <a:rPr lang="tr-TR" sz="2800" dirty="0" smtClean="0"/>
              <a:t>İdarî işlemin yetki unsurunda çeşitli hukuka aykırılıklar yapılabilir. </a:t>
            </a:r>
          </a:p>
          <a:p>
            <a:pPr algn="just"/>
            <a:r>
              <a:rPr lang="tr-TR" sz="2800" dirty="0" smtClean="0"/>
              <a:t>Yukarıda belirtilen yetki kurallarından birine aykırı olarak yapılmış bir İdarî işlem, yetki unsuru bakımından sakattır. </a:t>
            </a:r>
          </a:p>
          <a:p>
            <a:pPr algn="just"/>
            <a:r>
              <a:rPr lang="tr-TR" sz="2800" dirty="0" smtClean="0"/>
              <a:t>Yetki unsurunda sakatlığa kısaca “yetkisizlik” ismi verilebilir. </a:t>
            </a:r>
          </a:p>
          <a:p>
            <a:pPr algn="just"/>
            <a:r>
              <a:rPr lang="tr-TR" sz="2800" dirty="0" smtClean="0"/>
              <a:t>Kişi, konu, yer veya zaman itibarıyla yetki kurallarına uymadan yapılmış bir işlem yetki unsuru bakımından sakattır.</a:t>
            </a:r>
            <a:endParaRPr lang="tr-TR" sz="2800" dirty="0"/>
          </a:p>
        </p:txBody>
      </p:sp>
    </p:spTree>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4000" dirty="0" smtClean="0"/>
              <a:t>Fonksiyon gaspı", </a:t>
            </a:r>
            <a:r>
              <a:rPr lang="tr-TR" sz="4000" b="1" dirty="0" smtClean="0"/>
              <a:t>“yetki gaspı”, “yetki tecavüzü”</a:t>
            </a:r>
            <a:r>
              <a:rPr lang="tr-TR" sz="4000" dirty="0" smtClean="0"/>
              <a:t> ve </a:t>
            </a:r>
            <a:r>
              <a:rPr lang="tr-TR" sz="4000" b="1" dirty="0" smtClean="0"/>
              <a:t>"ağır ve bariz yetki tecavüzü" </a:t>
            </a:r>
            <a:r>
              <a:rPr lang="tr-TR" sz="4000" dirty="0" smtClean="0"/>
              <a:t>olmak üzere dört çeşit yetki bakımından sakatlık hâli vardır. </a:t>
            </a:r>
          </a:p>
          <a:p>
            <a:pPr algn="just"/>
            <a:r>
              <a:rPr lang="tr-TR" sz="4000" dirty="0" smtClean="0"/>
              <a:t>Bu hâlleri önce şema şeklinde gösterelim, sonra da her birini inceleyelim:</a:t>
            </a:r>
          </a:p>
          <a:p>
            <a:endParaRPr lang="tr-TR" dirty="0"/>
          </a:p>
        </p:txBody>
      </p:sp>
    </p:spTree>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t>Fonksiyon Gaspı</a:t>
            </a:r>
            <a:endParaRPr lang="tr-TR" dirty="0"/>
          </a:p>
        </p:txBody>
      </p:sp>
      <p:sp>
        <p:nvSpPr>
          <p:cNvPr id="3" name="2 İçerik Yer Tutucusu"/>
          <p:cNvSpPr>
            <a:spLocks noGrp="1"/>
          </p:cNvSpPr>
          <p:nvPr>
            <p:ph sz="quarter" idx="1"/>
          </p:nvPr>
        </p:nvSpPr>
        <p:spPr/>
        <p:txBody>
          <a:bodyPr>
            <a:normAutofit fontScale="92500"/>
          </a:bodyPr>
          <a:lstStyle/>
          <a:p>
            <a:pPr algn="just"/>
            <a:r>
              <a:rPr lang="tr-TR" sz="2800" dirty="0" smtClean="0"/>
              <a:t>İdarenin yasama veya yargı organlarının görev alanına giren konularda işlem yapması durumunda ortaya çıkan sakatlıktır.</a:t>
            </a:r>
          </a:p>
          <a:p>
            <a:pPr algn="just"/>
            <a:r>
              <a:rPr lang="tr-TR" sz="2800" dirty="0" smtClean="0"/>
              <a:t>Örneğin idarenin bir yetki kanunu olmadan bir kararnameyle bir kanunda değişiklik yapması veya idarenin bir milletvekilinin yaşama dokunulmazlığının kaldırılmasına karar vermesi veya savaş ilân etmesi durumunda fonksiyon gaspı vardır, keza bir kaymakamın boşanma kararı vermesi durumunda da fonksiyon gaspı vardır.</a:t>
            </a:r>
          </a:p>
          <a:p>
            <a:pPr algn="just"/>
            <a:endParaRPr lang="tr-TR" sz="2800" dirty="0" smtClean="0"/>
          </a:p>
          <a:p>
            <a:pPr algn="just"/>
            <a:endParaRPr lang="tr-TR" dirty="0"/>
          </a:p>
        </p:txBody>
      </p:sp>
    </p:spTree>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868346"/>
          </a:xfrm>
        </p:spPr>
        <p:txBody>
          <a:bodyPr/>
          <a:lstStyle/>
          <a:p>
            <a:pPr algn="ctr"/>
            <a:r>
              <a:rPr lang="tr-TR" b="1" i="1" dirty="0" smtClean="0">
                <a:solidFill>
                  <a:srgbClr val="FF0000"/>
                </a:solidFill>
              </a:rPr>
              <a:t>Yetki Gaspı</a:t>
            </a:r>
            <a:endParaRPr lang="tr-TR" dirty="0">
              <a:solidFill>
                <a:srgbClr val="FF0000"/>
              </a:solidFill>
            </a:endParaRPr>
          </a:p>
        </p:txBody>
      </p:sp>
      <p:sp>
        <p:nvSpPr>
          <p:cNvPr id="3" name="2 İçerik Yer Tutucusu"/>
          <p:cNvSpPr>
            <a:spLocks noGrp="1"/>
          </p:cNvSpPr>
          <p:nvPr>
            <p:ph sz="quarter" idx="1"/>
          </p:nvPr>
        </p:nvSpPr>
        <p:spPr>
          <a:xfrm>
            <a:off x="457200" y="1285860"/>
            <a:ext cx="7467600" cy="5188092"/>
          </a:xfrm>
        </p:spPr>
        <p:txBody>
          <a:bodyPr>
            <a:normAutofit lnSpcReduction="10000"/>
          </a:bodyPr>
          <a:lstStyle/>
          <a:p>
            <a:pPr algn="just"/>
            <a:r>
              <a:rPr lang="tr-TR" sz="3200" dirty="0" smtClean="0"/>
              <a:t>“Yetki gaspı", idareye tamamıyla yabancı veya idare adına irade açıklamaya yetkili olmayan bir kimse tarafından yapılan işlemler durumunda ortaya çıkan yetki sakatlığıdır.</a:t>
            </a:r>
          </a:p>
          <a:p>
            <a:pPr algn="just"/>
            <a:r>
              <a:rPr lang="tr-TR" sz="3200" dirty="0" smtClean="0"/>
              <a:t>Örneğin; herhangi bir resmî sıfatı olmayan bir kişi, bazı İdarî yetkileri ele geçirmesi ve ve birtakım işlemler yapması durumunda “yetki gaspı” ortaya çıkar.</a:t>
            </a:r>
            <a:endParaRPr lang="tr-TR" sz="3200" dirty="0"/>
          </a:p>
        </p:txBody>
      </p:sp>
    </p:spTree>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lnSpcReduction="10000"/>
          </a:bodyPr>
          <a:lstStyle/>
          <a:p>
            <a:pPr algn="just"/>
            <a:r>
              <a:rPr lang="tr-TR" sz="4000" dirty="0" smtClean="0"/>
              <a:t>Şüphesiz böyle bir şey nadiren gerçekleşir. İdarî yetkileri gasp etmek, bazı komedi filmleri dışında, pek mümkün değildir ve ancak devrim veya iç savaş dönemlerinde görülür. </a:t>
            </a:r>
          </a:p>
          <a:p>
            <a:pPr algn="just"/>
            <a:r>
              <a:rPr lang="tr-TR" sz="4000" dirty="0" smtClean="0"/>
              <a:t>Yetki gaspıyla yapılmış işlemlerin müeyyidesi “mutlak yokluktur.</a:t>
            </a:r>
          </a:p>
          <a:p>
            <a:pPr algn="just"/>
            <a:endParaRPr lang="tr-TR" sz="4000" dirty="0"/>
          </a:p>
        </p:txBody>
      </p:sp>
    </p:spTree>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Autofit/>
          </a:bodyPr>
          <a:lstStyle/>
          <a:p>
            <a:pPr algn="just"/>
            <a:r>
              <a:rPr lang="tr-TR" dirty="0" smtClean="0"/>
              <a:t>Kemal </a:t>
            </a:r>
            <a:r>
              <a:rPr lang="tr-TR" dirty="0" err="1" smtClean="0"/>
              <a:t>Sunal'ın</a:t>
            </a:r>
            <a:r>
              <a:rPr lang="tr-TR" dirty="0" smtClean="0"/>
              <a:t> oynadığı bir filmde, iki deli tımarhaneden kaçar ve kışın yolların kardan kapalı olan bir kasabaya giderler. </a:t>
            </a:r>
          </a:p>
          <a:p>
            <a:pPr algn="just"/>
            <a:r>
              <a:rPr lang="tr-TR" dirty="0" smtClean="0"/>
              <a:t>Biri kendini kaymakam, diğer hâkim olarak tanıtır. Ve karların eriyip yolların açılmasına kadar o ilçede birtakım işler yaparlar. </a:t>
            </a:r>
          </a:p>
          <a:p>
            <a:pPr algn="just"/>
            <a:r>
              <a:rPr lang="tr-TR" dirty="0" smtClean="0"/>
              <a:t>Bu filmdeki sözde kaymakamın yaptığı bütün işlemler yetki gaspına örnek teşkil eder. </a:t>
            </a:r>
          </a:p>
          <a:p>
            <a:pPr algn="just"/>
            <a:r>
              <a:rPr lang="tr-TR" dirty="0" smtClean="0"/>
              <a:t>Keza yetkili bir kişinin istifa, azil, emekliye sevk gibi sebeplerle resmî sıfatı sona erdikten sonra işlem yapması hâlinde "yetki gaspı" vardır. </a:t>
            </a:r>
          </a:p>
          <a:p>
            <a:pPr algn="just"/>
            <a:r>
              <a:rPr lang="tr-TR" dirty="0" smtClean="0"/>
              <a:t>Bu tür yetki gaspıyla sakat işlemler iptal müeyyidesiyle karşılaşırlar.</a:t>
            </a:r>
          </a:p>
          <a:p>
            <a:pPr algn="just"/>
            <a:endParaRPr lang="tr-TR" dirty="0"/>
          </a:p>
        </p:txBody>
      </p:sp>
    </p:spTree>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Yetki Tecavüzü</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sz="3200" dirty="0" smtClean="0"/>
              <a:t>“Yetki tecavüzü”, bir İdarî makamın diğer bir İdarî makamın yetkili olduğu bir konuda veya yerde işlem tesis etmesi demektir.</a:t>
            </a:r>
          </a:p>
          <a:p>
            <a:pPr algn="just"/>
            <a:r>
              <a:rPr lang="tr-TR" sz="3200" dirty="0" smtClean="0"/>
              <a:t>Yetki tecavüzünde, idare adına işlem tesis eden kişi, yetki gaspında olduğu gibi idareye yabancı bir kişi değildir; bu kişi esas itibarıyla idare adına irade açıklamaya, yetki işlem tesis etmeye yetkilidir</a:t>
            </a:r>
            <a:endParaRPr lang="tr-TR" sz="3200" dirty="0"/>
          </a:p>
        </p:txBody>
      </p:sp>
    </p:spTree>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Ancak bu kişi yetkili olduğu konuda ve yerde değil, bir başka konuda ve yerde işlem yapmaktadır. </a:t>
            </a:r>
          </a:p>
          <a:p>
            <a:pPr algn="just"/>
            <a:r>
              <a:rPr lang="tr-TR" sz="2800" dirty="0" smtClean="0"/>
              <a:t>Örneğin; bakanın yetkili olduğu bir konuda valinin karar alması veya bir belediyenin bir başka belediyenin sınırlan içinde bulunan bir taşınmazı kamulaştırması durumunda yetki tecavüzü vardır.</a:t>
            </a:r>
          </a:p>
          <a:p>
            <a:pPr algn="just"/>
            <a:r>
              <a:rPr lang="tr-TR" sz="2800" dirty="0" smtClean="0"/>
              <a:t>Yetki tecavüzünün müeyyidesi, “yokluk” değil iptal' dır.</a:t>
            </a:r>
          </a:p>
          <a:p>
            <a:pPr algn="just"/>
            <a:endParaRPr lang="tr-TR" sz="2800" dirty="0"/>
          </a:p>
        </p:txBody>
      </p:sp>
    </p:spTree>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Ağır ve Bariz Yetki Tecavüzü</a:t>
            </a:r>
            <a:endParaRPr lang="tr-TR" dirty="0"/>
          </a:p>
        </p:txBody>
      </p:sp>
      <p:sp>
        <p:nvSpPr>
          <p:cNvPr id="3" name="2 İçerik Yer Tutucusu"/>
          <p:cNvSpPr>
            <a:spLocks noGrp="1"/>
          </p:cNvSpPr>
          <p:nvPr>
            <p:ph sz="quarter" idx="1"/>
          </p:nvPr>
        </p:nvSpPr>
        <p:spPr/>
        <p:txBody>
          <a:bodyPr>
            <a:normAutofit fontScale="92500"/>
          </a:bodyPr>
          <a:lstStyle/>
          <a:p>
            <a:pPr algn="just"/>
            <a:r>
              <a:rPr lang="tr-TR" dirty="0" smtClean="0"/>
              <a:t>Bu bir yetki tecavüzüdür. </a:t>
            </a:r>
          </a:p>
          <a:p>
            <a:pPr algn="just"/>
            <a:r>
              <a:rPr lang="tr-TR" dirty="0" smtClean="0"/>
              <a:t>Ancak bu tür yetki tecavüzünde hukuka aykırılık fevkalade ağır ve apaçıktır. </a:t>
            </a:r>
          </a:p>
          <a:p>
            <a:pPr algn="just"/>
            <a:r>
              <a:rPr lang="tr-TR" dirty="0" smtClean="0"/>
              <a:t>Uzman olmayan bir kimse bile böyle bir işlemin sakat olduğunu derhâl anlar. </a:t>
            </a:r>
          </a:p>
          <a:p>
            <a:pPr algn="just"/>
            <a:r>
              <a:rPr lang="tr-TR" dirty="0" smtClean="0"/>
              <a:t>İdarî iş bölümü esaslarına tamamıyla aykırı bir biçimde alınan kararlarda ağır ve bariz yetki tecavüzünün bulunduğu söylenir. </a:t>
            </a:r>
          </a:p>
          <a:p>
            <a:pPr algn="just"/>
            <a:r>
              <a:rPr lang="tr-TR" dirty="0" smtClean="0"/>
              <a:t>Örneğin; bir bakanlıkta çalışan bir memurun diğer bir bakanlık tarafından emekliye sevk edilmesi işleminde böyle bir sakatlık vardır. </a:t>
            </a:r>
          </a:p>
          <a:p>
            <a:pPr algn="just"/>
            <a:r>
              <a:rPr lang="tr-TR" dirty="0" smtClean="0"/>
              <a:t>Ağır ve bariz yetki tecavüzü hâlinde de işlemlerin "yok hükmünde” sayılabileceği kabul edilmektedir.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7467600" cy="6643710"/>
          </a:xfrm>
        </p:spPr>
        <p:txBody>
          <a:bodyPr>
            <a:noAutofit/>
          </a:bodyPr>
          <a:lstStyle/>
          <a:p>
            <a:pPr algn="just"/>
            <a:r>
              <a:rPr lang="tr-TR" sz="3200" dirty="0" smtClean="0"/>
              <a:t>Bu anlamda idare hem bir örgütü hem de bu örgütün faaliyetlerini ifade eder. </a:t>
            </a:r>
          </a:p>
          <a:p>
            <a:pPr algn="just"/>
            <a:r>
              <a:rPr lang="tr-TR" sz="3200" dirty="0" smtClean="0"/>
              <a:t>İdare olgusu beşerî faaliyetin her alanında görülür. </a:t>
            </a:r>
          </a:p>
          <a:p>
            <a:pPr algn="just"/>
            <a:r>
              <a:rPr lang="tr-TR" sz="3200" dirty="0" smtClean="0"/>
              <a:t>Açıkçası nerede belli bir amacın gerçekleşmesi için yapılan bir insim faaliyeti varsa orada bir “idare" vardır.</a:t>
            </a:r>
          </a:p>
          <a:p>
            <a:pPr algn="just"/>
            <a:r>
              <a:rPr lang="tr-TR" sz="3200" dirty="0" smtClean="0"/>
              <a:t>İdare olgusu, bir devlette görüldüğü gibi özel hayatın her alanında; bir şirkette, bir vakıfta, bir dernekte hatta bir apartmanda da görülür .</a:t>
            </a:r>
            <a:endParaRPr lang="tr-TR"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3600" dirty="0" smtClean="0"/>
              <a:t>Bunlar İdarî fonksiyona değil hükümet fonksiyonuna dâhil işlemlerdir. </a:t>
            </a:r>
          </a:p>
          <a:p>
            <a:pPr algn="just"/>
            <a:r>
              <a:rPr lang="tr-TR" sz="3600" dirty="0" smtClean="0"/>
              <a:t>Bunların incelenmesi de idare hukukunun değil, anayasa hukukunun alanına girer. </a:t>
            </a:r>
          </a:p>
          <a:p>
            <a:pPr algn="just"/>
            <a:r>
              <a:rPr lang="tr-TR" sz="3600" dirty="0" smtClean="0"/>
              <a:t>Keza, bu tür işlemler birer İdarî işlem olmadıklarına göre, bunların İdarî yargı organları tarafından yargısal denetimleri de mümkün değildir.</a:t>
            </a:r>
          </a:p>
          <a:p>
            <a:pPr algn="just"/>
            <a:endParaRPr lang="tr-TR" sz="3600" dirty="0"/>
          </a:p>
        </p:txBody>
      </p:sp>
    </p:spTree>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Şekil Unsuru</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214422"/>
            <a:ext cx="7467600" cy="5259530"/>
          </a:xfrm>
        </p:spPr>
        <p:txBody>
          <a:bodyPr/>
          <a:lstStyle/>
          <a:p>
            <a:pPr algn="just"/>
            <a:r>
              <a:rPr lang="tr-TR" sz="2800" dirty="0" smtClean="0"/>
              <a:t>“Şekil”, hukuk düzeninde değişiklik meydana getirmeye yönelik iradenin, kendisiyle açıklandığı şeydir. </a:t>
            </a:r>
          </a:p>
          <a:p>
            <a:pPr algn="just"/>
            <a:r>
              <a:rPr lang="tr-TR" sz="2800" dirty="0" smtClean="0"/>
              <a:t>Şekil, iradeyi açıklamak için kullanılan araca, kalıba denir. </a:t>
            </a:r>
          </a:p>
          <a:p>
            <a:pPr algn="just"/>
            <a:r>
              <a:rPr lang="tr-TR" sz="2800" dirty="0" smtClean="0"/>
              <a:t>Şekil, bu iradenin maddî âlemde büründüğü biçimdir. </a:t>
            </a:r>
          </a:p>
          <a:p>
            <a:pPr algn="just"/>
            <a:r>
              <a:rPr lang="tr-TR" sz="2800" dirty="0" smtClean="0"/>
              <a:t>Acaba hukukî işlemi oluşturan irade hangi şekilde açıklanmalıdır? </a:t>
            </a:r>
          </a:p>
          <a:p>
            <a:pPr algn="just"/>
            <a:r>
              <a:rPr lang="tr-TR" sz="2800" dirty="0" smtClean="0"/>
              <a:t>Bu irade açıklaması yazılı mı, sözlü mü olmalıdır?</a:t>
            </a:r>
          </a:p>
          <a:p>
            <a:endParaRPr lang="tr-TR" dirty="0"/>
          </a:p>
        </p:txBody>
      </p:sp>
    </p:spTree>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İdare Hukukunda Şekil Serbestisi Yoktur</a:t>
            </a:r>
            <a:endParaRPr lang="tr-TR"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Bilindiği gibi özel hukukta “şekil serbestisi” geçerlidir. </a:t>
            </a:r>
          </a:p>
          <a:p>
            <a:pPr algn="just"/>
            <a:r>
              <a:rPr lang="tr-TR" sz="2800" dirty="0" smtClean="0"/>
              <a:t>Yani kişiler, kural olarak istedikleri hukukî işlemi istedikleri şekilde (yazılı, sözlü, noterden tasdikli vs.) yapabilir. </a:t>
            </a:r>
          </a:p>
          <a:p>
            <a:pPr algn="just"/>
            <a:r>
              <a:rPr lang="tr-TR" sz="2800" dirty="0" smtClean="0"/>
              <a:t>Özel hukukta bazı önemli işlemler (evlenme, gayrimenkul satımı vs.) </a:t>
            </a:r>
            <a:r>
              <a:rPr lang="tr-TR" sz="2800" dirty="0" err="1" smtClean="0"/>
              <a:t>istisnaen</a:t>
            </a:r>
            <a:r>
              <a:rPr lang="tr-TR" sz="2800" dirty="0" smtClean="0"/>
              <a:t> şekil şartına bağlanmış, diğer İşlemler ise şekil şartına bağlanmamıştır.</a:t>
            </a:r>
            <a:endParaRPr lang="tr-TR" sz="2800" dirty="0"/>
          </a:p>
        </p:txBody>
      </p:sp>
    </p:spTree>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Zira kişilerin kendi özel çıkarlarını gözetecekleri ve bu nedenle ihtiyatsız davranmayacakları varsayılmıştır. </a:t>
            </a:r>
          </a:p>
          <a:p>
            <a:pPr algn="just"/>
            <a:r>
              <a:rPr lang="tr-TR" sz="2800" dirty="0" smtClean="0"/>
              <a:t>Buna karşılık, idare hukukunda, İdarî makamların yaptıktan işlemlerde kendi özel çıkarılan bulunmadığından, bu işlemleri ihtiyatsızca yapmaları ihtimal dahilindedir. </a:t>
            </a:r>
          </a:p>
          <a:p>
            <a:pPr algn="just"/>
            <a:r>
              <a:rPr lang="tr-TR" sz="2800" dirty="0" smtClean="0"/>
              <a:t>İşte idare hukukunda sert şekil şartlan öngörülerek İdarî makamların işlemi yapmadan önce iyice düşünmeleri amaçlanmaktadır.</a:t>
            </a:r>
            <a:endParaRPr lang="tr-TR" sz="2800" dirty="0"/>
          </a:p>
        </p:txBody>
      </p:sp>
    </p:spTree>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3200" dirty="0" smtClean="0"/>
              <a:t>Ayrıca İdarî işlemin şekle tâbi olması idare edilenlere de güvence sağlar niteliktedir. </a:t>
            </a:r>
          </a:p>
          <a:p>
            <a:pPr algn="just"/>
            <a:r>
              <a:rPr lang="tr-TR" sz="3200" dirty="0" smtClean="0"/>
              <a:t>Keza, İdarî işlemin yazılı şekilde olması onun denetimini mümkün kılar.</a:t>
            </a:r>
          </a:p>
          <a:p>
            <a:pPr algn="just"/>
            <a:r>
              <a:rPr lang="tr-TR" sz="3200" i="1" dirty="0" smtClean="0"/>
              <a:t>Kural: Yazılı Şekil:</a:t>
            </a:r>
            <a:r>
              <a:rPr lang="tr-TR" sz="3200" dirty="0" smtClean="0"/>
              <a:t> </a:t>
            </a:r>
          </a:p>
          <a:p>
            <a:pPr algn="just"/>
            <a:r>
              <a:rPr lang="tr-TR" sz="3200" dirty="0" smtClean="0"/>
              <a:t>İdarî işlemler kural olarak "yazılı şekle” tâbidir'. </a:t>
            </a:r>
          </a:p>
          <a:p>
            <a:pPr algn="just"/>
            <a:r>
              <a:rPr lang="tr-TR" sz="3200" dirty="0" smtClean="0"/>
              <a:t>Yani İdarî işlemi oluşturan iradenin bir belgede yazılı olarak açıklanması gerekir.</a:t>
            </a:r>
            <a:endParaRPr lang="tr-TR" sz="3200" dirty="0"/>
          </a:p>
        </p:txBody>
      </p:sp>
    </p:spTree>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643710"/>
          </a:xfrm>
        </p:spPr>
        <p:txBody>
          <a:bodyPr>
            <a:noAutofit/>
          </a:bodyPr>
          <a:lstStyle/>
          <a:p>
            <a:pPr algn="just"/>
            <a:r>
              <a:rPr lang="tr-TR" sz="2800" dirty="0" smtClean="0"/>
              <a:t>İdarî işlem, şekil olarak yetkili makamın imzasını taşıyan bir metindir. </a:t>
            </a:r>
          </a:p>
          <a:p>
            <a:pPr algn="just"/>
            <a:r>
              <a:rPr lang="tr-TR" sz="2800" dirty="0" smtClean="0"/>
              <a:t>Bu metin, kâğıt üzerinde yazılı olmalıdır. </a:t>
            </a:r>
          </a:p>
          <a:p>
            <a:pPr algn="just"/>
            <a:r>
              <a:rPr lang="tr-TR" sz="2800" dirty="0" smtClean="0"/>
              <a:t>Elektronik ortamda hazırlanmış İdarî işlemin metni kâğıt üzerine dökülüp imzalanmalıdır. </a:t>
            </a:r>
          </a:p>
          <a:p>
            <a:pPr algn="just"/>
            <a:r>
              <a:rPr lang="tr-TR" sz="2800" dirty="0" smtClean="0"/>
              <a:t>Kâğıt üzerine yazılı bir İdarî işlem metni daha sonra elektronik ortama aktarılabilir.</a:t>
            </a:r>
          </a:p>
          <a:p>
            <a:pPr algn="just"/>
            <a:r>
              <a:rPr lang="tr-TR" sz="2800" dirty="0" smtClean="0"/>
              <a:t> Ama sadece elektronik ortamdaki bir metin, yazıldık şartım yerine getirmez.</a:t>
            </a:r>
            <a:endParaRPr lang="tr-TR" sz="2800" dirty="0"/>
          </a:p>
        </p:txBody>
      </p:sp>
    </p:spTree>
  </p:cSld>
  <p:clrMapOvr>
    <a:masterClrMapping/>
  </p:clrMapOvr>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Bunun aksinin geçerli olabilmesi için kanunla öngörülmüş olması gerekir. </a:t>
            </a:r>
          </a:p>
          <a:p>
            <a:pPr algn="just"/>
            <a:r>
              <a:rPr lang="tr-TR" sz="3200" dirty="0" smtClean="0"/>
              <a:t>Örneğin 9 Ekim 2003 tarih ve 4982 sayılı Bilgi Edinme Kanunu’nun 12’nci maddesine göre idare, bilgi edinme başvurularıyla ilgili cevaplarını yazılı olarak veya elektronik ortamda başvuru sahibine bildirebilir. </a:t>
            </a:r>
          </a:p>
          <a:p>
            <a:pPr algn="just"/>
            <a:r>
              <a:rPr lang="tr-TR" sz="3200" dirty="0" smtClean="0"/>
              <a:t>İdarî işlemin metni, devletin resmî dili olan (Anayasa, m.2) Türkçe olarak kaleme alınmalıdır.</a:t>
            </a:r>
            <a:endParaRPr lang="tr-TR" sz="3200" dirty="0"/>
          </a:p>
        </p:txBody>
      </p:sp>
    </p:spTree>
  </p:cSld>
  <p:clrMapOvr>
    <a:masterClrMapping/>
  </p:clrMapOvr>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İstisna: Sözlü, Hareketli Şekil</a:t>
            </a:r>
            <a:endParaRPr lang="tr-TR" b="1"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Yazılı şekil kuralının bazı istisnaları vardır. Bükere, kolluk alanında "sözlü karar” alınabilmesi mümkündür. </a:t>
            </a:r>
          </a:p>
          <a:p>
            <a:pPr algn="just"/>
            <a:r>
              <a:rPr lang="tr-TR" dirty="0" smtClean="0"/>
              <a:t>Örneğin 2559 sayılı Polis Vazife ve </a:t>
            </a:r>
            <a:r>
              <a:rPr lang="tr-TR" dirty="0" err="1" smtClean="0"/>
              <a:t>Şelâhiyet</a:t>
            </a:r>
            <a:r>
              <a:rPr lang="tr-TR" dirty="0" smtClean="0"/>
              <a:t> Kanunu'nun 2’nci maddesi, yasa dışı toplantı ve gösteri yürüyüşünün dağıtılması konusunda sözlü karar alınabilmesine imkân vermektedir. Ayrıca kavşakta trafiği düzenleyen polisin el-kol hareketleri, yangın alarmı sireni, trafik ışıklan örneğinde olduğu gibi idarenin işaretlerle veya hareketlerle de irade açıklaması mümkündür. Nihayet "zımnî kararlar” da mahiyetleri gereği yazısızdır.</a:t>
            </a:r>
          </a:p>
          <a:p>
            <a:endParaRPr lang="tr-TR" dirty="0"/>
          </a:p>
        </p:txBody>
      </p:sp>
    </p:spTree>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dirty="0" smtClean="0">
                <a:solidFill>
                  <a:srgbClr val="FF0000"/>
                </a:solidFill>
              </a:rPr>
              <a:t>Yazılılık Kuralının Kapsamı: İdarî İşlemin Metninde Neler Bulunmalıdır?</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285860"/>
            <a:ext cx="7467600" cy="5188092"/>
          </a:xfrm>
        </p:spPr>
        <p:txBody>
          <a:bodyPr>
            <a:normAutofit lnSpcReduction="10000"/>
          </a:bodyPr>
          <a:lstStyle/>
          <a:p>
            <a:pPr algn="just"/>
            <a:r>
              <a:rPr lang="tr-TR" dirty="0" smtClean="0"/>
              <a:t>İdarî işlemin metninde hangi unsurlar yer almalıdır? </a:t>
            </a:r>
          </a:p>
          <a:p>
            <a:pPr algn="just"/>
            <a:r>
              <a:rPr lang="tr-TR" dirty="0" smtClean="0"/>
              <a:t>Bu unsurları zorunlu unsurlar ve ihtiyati unsurlar olarak ikiye ayırabiliriz. </a:t>
            </a:r>
          </a:p>
          <a:p>
            <a:pPr algn="just"/>
            <a:r>
              <a:rPr lang="tr-TR" dirty="0" smtClean="0"/>
              <a:t>Zorunlu unsurlar, '‘irade açıklaması” ve "imza“dan ibarettir. </a:t>
            </a:r>
          </a:p>
          <a:p>
            <a:pPr algn="just"/>
            <a:r>
              <a:rPr lang="tr-TR" dirty="0" smtClean="0"/>
              <a:t>İhtiyari unsurlar ise “muhatabın adı", işlemin tarihi ve yeri, hukukî dayanakları ve gerekçesidir. </a:t>
            </a:r>
          </a:p>
          <a:p>
            <a:pPr algn="just"/>
            <a:r>
              <a:rPr lang="tr-TR" dirty="0" smtClean="0"/>
              <a:t>Zorunlu olmamakla birlikte, idare bu ihtiyari unsurları da işlemin metninde belirtebilir ve bunda çeşitli yararlar da vardır. </a:t>
            </a:r>
          </a:p>
          <a:p>
            <a:pPr algn="just"/>
            <a:r>
              <a:rPr lang="tr-TR" dirty="0" smtClean="0"/>
              <a:t>Bu unsurları şu şekilde sıralayıp açıklayabiliriz:</a:t>
            </a:r>
          </a:p>
          <a:p>
            <a:endParaRPr lang="tr-TR" dirty="0"/>
          </a:p>
        </p:txBody>
      </p:sp>
    </p:spTree>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İrade Açıklaması</a:t>
            </a:r>
            <a:endParaRPr lang="tr-TR"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Şekil şartı olarak metin, hukukî işlemin özünü oluşturan irade açıklamasının dış görünüşü olduğuna göre, metinde hâliyle belli bir sonuç doğurmaya yönelik bir irade açıklaması vardır. </a:t>
            </a:r>
          </a:p>
          <a:p>
            <a:pPr algn="just"/>
            <a:r>
              <a:rPr lang="tr-TR" sz="2800" dirty="0" smtClean="0"/>
              <a:t>Bu irade açıklaması, bir iki kelimelik bir cümleyle (örneğin "başvurunuz reddedilmiştir", “görevinize son verilmiştir”) açıklanabileceği gibi birçok cümleyle hatta sayfalar süren cümlelerle de açıklanabilir.</a:t>
            </a:r>
            <a:endParaRPr lang="tr-TR" sz="2800" dirty="0"/>
          </a:p>
        </p:txBody>
      </p:sp>
    </p:spTree>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0"/>
            <a:ext cx="7467600" cy="1143000"/>
          </a:xfrm>
        </p:spPr>
        <p:txBody>
          <a:bodyPr/>
          <a:lstStyle/>
          <a:p>
            <a:pPr algn="ctr"/>
            <a:r>
              <a:rPr lang="tr-TR" i="1" dirty="0" smtClean="0"/>
              <a:t> </a:t>
            </a:r>
            <a:r>
              <a:rPr lang="tr-TR" i="1" dirty="0" smtClean="0">
                <a:solidFill>
                  <a:srgbClr val="FF0000"/>
                </a:solidFill>
              </a:rPr>
              <a:t>İmza</a:t>
            </a:r>
            <a:endParaRPr lang="tr-TR"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Autofit/>
          </a:bodyPr>
          <a:lstStyle/>
          <a:p>
            <a:pPr algn="just"/>
            <a:r>
              <a:rPr lang="tr-TR" sz="2800" dirty="0" smtClean="0"/>
              <a:t>Bir işlemin yetkili kişiler tarafından yapılıp yapılmadığı, kural olarak işlemin altında onların “imza"sının bulunup bulunmadığına bakılarak anlaşılır.</a:t>
            </a:r>
          </a:p>
          <a:p>
            <a:pPr algn="just"/>
            <a:r>
              <a:rPr lang="tr-TR" sz="2800" dirty="0" smtClean="0"/>
              <a:t> İşlemin altında kimin imzası varsa işlemin onun tarafından yapılmış olduğu varsayılır. </a:t>
            </a:r>
          </a:p>
          <a:p>
            <a:pPr algn="just"/>
            <a:r>
              <a:rPr lang="tr-TR" sz="2800" dirty="0" smtClean="0"/>
              <a:t>İmza sahibi kişi yetkisizse yetkili makamın emri ve talimatıyla veya </a:t>
            </a:r>
            <a:r>
              <a:rPr lang="tr-TR" sz="2800" dirty="0" err="1" smtClean="0"/>
              <a:t>onurî</a:t>
            </a:r>
            <a:r>
              <a:rPr lang="tr-TR" sz="2800" dirty="0" smtClean="0"/>
              <a:t> izniyle hareket etmiş olması işlemin kişi yönünden yetkisizlikle sakat olması sonucunu engellemez.</a:t>
            </a:r>
            <a:endParaRPr lang="tr-TR"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429396"/>
          </a:xfrm>
        </p:spPr>
        <p:txBody>
          <a:bodyPr>
            <a:noAutofit/>
          </a:bodyPr>
          <a:lstStyle/>
          <a:p>
            <a:pPr algn="just"/>
            <a:r>
              <a:rPr lang="tr-TR" sz="2800" dirty="0" smtClean="0"/>
              <a:t>Yürütme organının yasama organı ile olan ilişkileri İdarî fonksiyonun kapsamına girmez. </a:t>
            </a:r>
          </a:p>
          <a:p>
            <a:pPr algn="just"/>
            <a:r>
              <a:rPr lang="tr-TR" sz="2800" dirty="0" smtClean="0"/>
              <a:t>Buna göre yürütme organının, kanunların hazırlanması ve yayımlanması sürecinde yaptığı işlemler (mesela Bakanlar Kumlunun kanun tasarısı hazırlaması, Cumhurbaşkanının kanunları yayımlaması veya geri göndermesi) İdarî fonksiyon niteliğinde değil hükümet fonksiyonu niteliğinde olan işlemlerdir.</a:t>
            </a:r>
            <a:endParaRPr lang="tr-TR" sz="2800" dirty="0"/>
          </a:p>
        </p:txBody>
      </p:sp>
    </p:spTree>
  </p:cSld>
  <p:clrMapOvr>
    <a:masterClrMapping/>
  </p:clrMapOvr>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fontScale="92500" lnSpcReduction="10000"/>
          </a:bodyPr>
          <a:lstStyle/>
          <a:p>
            <a:pPr algn="just"/>
            <a:r>
              <a:rPr lang="tr-TR" sz="4000" dirty="0" smtClean="0"/>
              <a:t>“İmza (</a:t>
            </a:r>
            <a:r>
              <a:rPr lang="tr-TR" sz="4000" dirty="0" err="1" smtClean="0"/>
              <a:t>signature</a:t>
            </a:r>
            <a:r>
              <a:rPr lang="tr-TR" sz="4000" dirty="0" smtClean="0"/>
              <a:t>)", en önemli bir şekil şartıdır. İmzalanmamış bir İdarî işlem, "proje" niteliğindedir.</a:t>
            </a:r>
          </a:p>
          <a:p>
            <a:pPr algn="just"/>
            <a:r>
              <a:rPr lang="tr-TR" sz="4000" dirty="0" smtClean="0"/>
              <a:t> Yetkili makamın imzasını taşımayan bir işlem, geçerli bir işlem değildir. </a:t>
            </a:r>
          </a:p>
          <a:p>
            <a:pPr algn="just"/>
            <a:r>
              <a:rPr lang="tr-TR" sz="4000" dirty="0" smtClean="0"/>
              <a:t>Ancak İdarî işlemin ilgilisine tebliğ edilen suretinde imza bulunmayabilir. </a:t>
            </a:r>
            <a:r>
              <a:rPr lang="tr-TR" sz="4000" dirty="0" err="1" smtClean="0"/>
              <a:t>îmza</a:t>
            </a:r>
            <a:r>
              <a:rPr lang="tr-TR" sz="4000" dirty="0" smtClean="0"/>
              <a:t>, yetkili kişinin el yazısıyla atılmalıdır.</a:t>
            </a:r>
            <a:endParaRPr lang="tr-TR" sz="4000" dirty="0"/>
          </a:p>
        </p:txBody>
      </p:sp>
    </p:spTree>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Ancak otomatik araçlarla yapılan işlemlerde, yetkili kişinin imzası bulunmayabilir.</a:t>
            </a:r>
          </a:p>
          <a:p>
            <a:pPr algn="just"/>
            <a:r>
              <a:rPr lang="tr-TR" sz="2800" dirty="0" smtClean="0"/>
              <a:t>Böyle işlemlerde yetkili kişinin adı-soyadı ve imzası basılı olarak da bulunabilir. </a:t>
            </a:r>
          </a:p>
          <a:p>
            <a:pPr algn="just"/>
            <a:r>
              <a:rPr lang="tr-TR" sz="2800" dirty="0" smtClean="0"/>
              <a:t>Örneğin sonuçların postayla gönderildiği dönemde ÖSYM tarafından yüz binlerce öğrenciye gönderilen sınav sonuç belgesinde ÖSYM Başkanın imzasının bulunması gereksizdir. </a:t>
            </a:r>
          </a:p>
          <a:p>
            <a:pPr algn="just"/>
            <a:r>
              <a:rPr lang="tr-TR" sz="2800" dirty="0" smtClean="0"/>
              <a:t>Uygulamada bu tür imzalar, matbu hâlde bulunmaktadır.</a:t>
            </a:r>
          </a:p>
          <a:p>
            <a:pPr algn="just"/>
            <a:endParaRPr lang="tr-TR" sz="2800" dirty="0"/>
          </a:p>
        </p:txBody>
      </p:sp>
    </p:spTree>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Muhatabın Adi</a:t>
            </a:r>
            <a:endParaRPr lang="tr-TR"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3200" dirty="0" smtClean="0"/>
              <a:t>İdarî kararın metninde, bu kararın muhatabı olan kişinin ismi yer almalı veya metinden bu kişinin kim olduğu açıkça anlaşılmalıdır. </a:t>
            </a:r>
          </a:p>
          <a:p>
            <a:pPr algn="just"/>
            <a:r>
              <a:rPr lang="tr-TR" sz="3200" dirty="0" smtClean="0"/>
              <a:t>Bir İdarî kararın metninde muhatabın ismi geçmemekle birlikte karar, muhatabına tebliğ edilmiş ise muhatabın belirtilmesi şartı yerine getirilmiş sayılır.</a:t>
            </a:r>
          </a:p>
          <a:p>
            <a:pPr algn="just"/>
            <a:endParaRPr lang="tr-TR" sz="3200" dirty="0"/>
          </a:p>
        </p:txBody>
      </p:sp>
    </p:spTree>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solidFill>
                  <a:srgbClr val="FF0000"/>
                </a:solidFill>
              </a:rPr>
              <a:t>Tarih</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3200" dirty="0" smtClean="0"/>
              <a:t>Bir İdarî işlemin metninde, yapıldığı tarihin belirtilmesi zorunlu değildir. Bununla birlikte, İdarî işlemde tarihin belirtilmesinde pek çok yarar vardır .</a:t>
            </a:r>
          </a:p>
          <a:p>
            <a:pPr algn="just"/>
            <a:r>
              <a:rPr lang="tr-TR" sz="3200" dirty="0" smtClean="0"/>
              <a:t> Örneğin </a:t>
            </a:r>
            <a:r>
              <a:rPr lang="tr-TR" sz="3200" dirty="0" err="1" smtClean="0"/>
              <a:t>ratione</a:t>
            </a:r>
            <a:r>
              <a:rPr lang="tr-TR" sz="3200" dirty="0" smtClean="0"/>
              <a:t> </a:t>
            </a:r>
            <a:r>
              <a:rPr lang="tr-TR" sz="3200" dirty="0" err="1" smtClean="0"/>
              <a:t>temporis</a:t>
            </a:r>
            <a:r>
              <a:rPr lang="tr-TR" sz="3200" dirty="0" smtClean="0"/>
              <a:t> yetki meselelerinin çözümlenmesi İçin işlem tarihinin bilinmesi gerekir.</a:t>
            </a:r>
          </a:p>
          <a:p>
            <a:pPr algn="just"/>
            <a:endParaRPr lang="tr-TR" sz="3200" dirty="0"/>
          </a:p>
        </p:txBody>
      </p:sp>
    </p:spTree>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654032"/>
          </a:xfrm>
        </p:spPr>
        <p:txBody>
          <a:bodyPr/>
          <a:lstStyle/>
          <a:p>
            <a:pPr algn="ctr"/>
            <a:r>
              <a:rPr lang="tr-TR" i="1" dirty="0" smtClean="0">
                <a:solidFill>
                  <a:srgbClr val="FF0000"/>
                </a:solidFill>
              </a:rPr>
              <a:t>Yer</a:t>
            </a:r>
            <a:endParaRPr lang="tr-TR" dirty="0">
              <a:solidFill>
                <a:srgbClr val="FF0000"/>
              </a:solidFill>
            </a:endParaRPr>
          </a:p>
        </p:txBody>
      </p:sp>
      <p:sp>
        <p:nvSpPr>
          <p:cNvPr id="3" name="2 İçerik Yer Tutucusu"/>
          <p:cNvSpPr>
            <a:spLocks noGrp="1"/>
          </p:cNvSpPr>
          <p:nvPr>
            <p:ph sz="quarter" idx="1"/>
          </p:nvPr>
        </p:nvSpPr>
        <p:spPr>
          <a:xfrm>
            <a:off x="457200" y="1000108"/>
            <a:ext cx="7467600" cy="5473844"/>
          </a:xfrm>
        </p:spPr>
        <p:txBody>
          <a:bodyPr>
            <a:normAutofit/>
          </a:bodyPr>
          <a:lstStyle/>
          <a:p>
            <a:pPr algn="just"/>
            <a:r>
              <a:rPr lang="tr-TR" sz="3200" dirty="0" smtClean="0"/>
              <a:t>İdarî işlemlerde genellikle işlemin yapıldığı yer de belirtilir. </a:t>
            </a:r>
          </a:p>
          <a:p>
            <a:pPr algn="just"/>
            <a:r>
              <a:rPr lang="tr-TR" sz="3200" dirty="0" smtClean="0"/>
              <a:t>Ancak işlemin yerinin belirtilmesi de zorunlu bir unsur değildir. </a:t>
            </a:r>
          </a:p>
          <a:p>
            <a:pPr algn="just"/>
            <a:r>
              <a:rPr lang="tr-TR" sz="3200" dirty="0" smtClean="0"/>
              <a:t>İşlemin yerinin belirtilmemiş olması, işlemi geçersiz hâle getirmez. </a:t>
            </a:r>
          </a:p>
          <a:p>
            <a:pPr algn="just"/>
            <a:r>
              <a:rPr lang="tr-TR" sz="3200" dirty="0" smtClean="0"/>
              <a:t>Zira bazı istisnalar dışında, işlemin, imzalandığı yerin hiçbir önemi yoktur.</a:t>
            </a:r>
            <a:endParaRPr lang="tr-TR" sz="3200" dirty="0"/>
          </a:p>
        </p:txBody>
      </p:sp>
    </p:spTree>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25470"/>
          </a:xfrm>
        </p:spPr>
        <p:txBody>
          <a:bodyPr/>
          <a:lstStyle/>
          <a:p>
            <a:pPr algn="ctr"/>
            <a:r>
              <a:rPr lang="tr-TR" b="1" i="1" dirty="0" smtClean="0">
                <a:solidFill>
                  <a:srgbClr val="FF0000"/>
                </a:solidFill>
              </a:rPr>
              <a:t>Ön Başvuru Yolları ve Süresi:</a:t>
            </a:r>
            <a:endParaRPr lang="tr-TR" b="1" dirty="0">
              <a:solidFill>
                <a:srgbClr val="FF0000"/>
              </a:solidFill>
            </a:endParaRPr>
          </a:p>
        </p:txBody>
      </p:sp>
      <p:sp>
        <p:nvSpPr>
          <p:cNvPr id="3" name="2 İçerik Yer Tutucusu"/>
          <p:cNvSpPr>
            <a:spLocks noGrp="1"/>
          </p:cNvSpPr>
          <p:nvPr>
            <p:ph sz="quarter" idx="1"/>
          </p:nvPr>
        </p:nvSpPr>
        <p:spPr>
          <a:xfrm>
            <a:off x="457200" y="1000108"/>
            <a:ext cx="7467600" cy="5473844"/>
          </a:xfrm>
        </p:spPr>
        <p:txBody>
          <a:bodyPr>
            <a:normAutofit/>
          </a:bodyPr>
          <a:lstStyle/>
          <a:p>
            <a:pPr algn="just"/>
            <a:r>
              <a:rPr lang="tr-TR" sz="3600" dirty="0" smtClean="0"/>
              <a:t>3 Ekim 2001 tarih ve 4709 sayılı Anayasa Değişikliği Kanunuyla Anayasamızın 40’ıncı maddesine şu şekilde bir ikinci fıkra eklenmiştir: </a:t>
            </a:r>
          </a:p>
          <a:p>
            <a:pPr algn="just"/>
            <a:r>
              <a:rPr lang="tr-TR" sz="3600" dirty="0" smtClean="0"/>
              <a:t>“Devlet işlemlerinde ilgili kişilerin hangi kanun yollan ve mercilere başvuracağını ve sürelerim belirtmek zorundadır”.</a:t>
            </a:r>
            <a:endParaRPr lang="tr-TR" sz="3600" dirty="0"/>
          </a:p>
        </p:txBody>
      </p:sp>
    </p:spTree>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O hâlde, bu Fıkranın yürürlüğe girdiği 17 Ekim 2001 tarihinden itibaren yapılan İdarî işlemlerde, idarenin, ilgili kişinin bu işleme karşı başvurabileceği İdarî ve yargısal başvuru yollarına başvurabileceğini, bu başvuruların hangi mercilere yapabileceğini ve bunların hangi süre içinde yapılması gerektiğini yazması zorunludur.</a:t>
            </a:r>
            <a:endParaRPr lang="tr-TR" sz="3200" dirty="0"/>
          </a:p>
        </p:txBody>
      </p:sp>
    </p:spTree>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25470"/>
          </a:xfrm>
        </p:spPr>
        <p:txBody>
          <a:bodyPr/>
          <a:lstStyle/>
          <a:p>
            <a:pPr algn="ctr"/>
            <a:r>
              <a:rPr lang="tr-TR" i="1" dirty="0" smtClean="0">
                <a:solidFill>
                  <a:srgbClr val="FF0000"/>
                </a:solidFill>
              </a:rPr>
              <a:t>Gerekçe</a:t>
            </a:r>
            <a:endParaRPr lang="tr-TR"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lnSpcReduction="10000"/>
          </a:bodyPr>
          <a:lstStyle/>
          <a:p>
            <a:pPr algn="just"/>
            <a:r>
              <a:rPr lang="tr-TR" sz="3600" dirty="0" smtClean="0"/>
              <a:t>Gerekçe (</a:t>
            </a:r>
            <a:r>
              <a:rPr lang="tr-TR" sz="3600" dirty="0" err="1" smtClean="0"/>
              <a:t>motivation</a:t>
            </a:r>
            <a:r>
              <a:rPr lang="tr-TR" sz="3600" dirty="0" smtClean="0"/>
              <a:t>, </a:t>
            </a:r>
            <a:r>
              <a:rPr lang="tr-TR" sz="3600" dirty="0" err="1" smtClean="0"/>
              <a:t>expose</a:t>
            </a:r>
            <a:r>
              <a:rPr lang="tr-TR" sz="3600" dirty="0" smtClean="0"/>
              <a:t> </a:t>
            </a:r>
            <a:r>
              <a:rPr lang="tr-TR" sz="3600" dirty="0" err="1" smtClean="0"/>
              <a:t>des</a:t>
            </a:r>
            <a:r>
              <a:rPr lang="tr-TR" sz="3600" dirty="0" smtClean="0"/>
              <a:t> </a:t>
            </a:r>
            <a:r>
              <a:rPr lang="tr-TR" sz="3600" dirty="0" err="1" smtClean="0"/>
              <a:t>motifs</a:t>
            </a:r>
            <a:r>
              <a:rPr lang="tr-TR" sz="3600" dirty="0" smtClean="0"/>
              <a:t>)", İdarî kararın alınmasına yol açan maddî ve hukukî sebeplerin tam ve sarih açıklamasını içeren bir metin veya bir metin parçasıdır.</a:t>
            </a:r>
          </a:p>
          <a:p>
            <a:pPr algn="just"/>
            <a:r>
              <a:rPr lang="tr-TR" sz="3600" dirty="0" smtClean="0"/>
              <a:t>Gerekçe, asıl karar metninin bir parçası olabileceği gibi asıl karar metnine eklenmiş bir ek metin şeklinde de olabilir.</a:t>
            </a:r>
          </a:p>
          <a:p>
            <a:pPr algn="just"/>
            <a:endParaRPr lang="tr-TR" sz="3600" dirty="0"/>
          </a:p>
        </p:txBody>
      </p:sp>
    </p:spTree>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fontScale="92500" lnSpcReduction="20000"/>
          </a:bodyPr>
          <a:lstStyle/>
          <a:p>
            <a:pPr algn="just"/>
            <a:r>
              <a:rPr lang="tr-TR" sz="3600" dirty="0" smtClean="0"/>
              <a:t>Türk hukukunda gerekçe, idari işlemlerde bulunması gereken zorunlu bir unsur değildir.</a:t>
            </a:r>
          </a:p>
          <a:p>
            <a:pPr algn="just"/>
            <a:r>
              <a:rPr lang="tr-TR" sz="3600" dirty="0" smtClean="0"/>
              <a:t> Çünkü gerek Anayasamızda gerekse kanunlarımızda idareye gerekçe belirtme zorunluluğu getiren genel bir hüküm yoktur. Anayasamızda, mahkeme kararlarının gerekçeli olma zorunluluğunu öngören bir hüküm bulunmasına karşılık idari kararların gerekçeli olmasını öngören bir hüküm yoktur.</a:t>
            </a:r>
            <a:endParaRPr lang="tr-TR" sz="3600" dirty="0"/>
          </a:p>
        </p:txBody>
      </p:sp>
    </p:spTree>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Ancak Anayasamızda olmasa da kanunlarımızda bazı İdarî işlemler için gerekçe zorunluluğu getiren istisnai hükümler vardır. </a:t>
            </a:r>
          </a:p>
          <a:p>
            <a:pPr algn="just"/>
            <a:r>
              <a:rPr lang="tr-TR" sz="3200" dirty="0" smtClean="0"/>
              <a:t>Örneğin 1.615 sayılı Gümrük-Kanunu’nun 564 sayılı Kanun Hükmünde </a:t>
            </a:r>
            <a:r>
              <a:rPr lang="tr-TR" sz="3200" dirty="0" err="1" smtClean="0"/>
              <a:t>Karaname’yle</a:t>
            </a:r>
            <a:r>
              <a:rPr lang="tr-TR" sz="3200" dirty="0" smtClean="0"/>
              <a:t> eklenen ek 2’nci maddesi, 2954 sayılı Türkiye Radyo ve Televizyon Kurumu Kanunu’nun 13’üncü maddesi gerekçe bildirme zorunluluğunu öngörmüştür.</a:t>
            </a:r>
            <a:endParaRPr lang="tr-TR" sz="3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3200" dirty="0" smtClean="0"/>
              <a:t>Keza TBMM seçimlerinin Cumhurbaşkanı tarafından yenilenmesi kararı da İdarî fonksiyon alanında bulunmaz. </a:t>
            </a:r>
          </a:p>
          <a:p>
            <a:pPr algn="just"/>
            <a:r>
              <a:rPr lang="tr-TR" sz="3200" dirty="0" smtClean="0"/>
              <a:t>Bunların incelenmesi de idare hukukunun değil anayasa hukukunun alanına girer. </a:t>
            </a:r>
          </a:p>
          <a:p>
            <a:pPr algn="just"/>
            <a:r>
              <a:rPr lang="tr-TR" sz="3200" dirty="0" smtClean="0"/>
              <a:t>Bu tür işlemler, bir İdarî işlem olmadıklarına göre İdarî yargının denetimi dışında kalır.</a:t>
            </a:r>
          </a:p>
          <a:p>
            <a:endParaRPr lang="tr-TR" dirty="0"/>
          </a:p>
        </p:txBody>
      </p:sp>
    </p:spTree>
  </p:cSld>
  <p:clrMapOvr>
    <a:masterClrMapping/>
  </p:clrMapOvr>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Danıştay da yeni bazı kararlarında işlemin konusuna göre bir ayrım yaparak İdarî yaptırım niteliğinde işlemlerde, temel hak ve özgürlükleri sınırlayan, onlara müdahale niteliği taşıyan işlemlerde ve verilmiş bir hakkı, izni veya yetkiyi geri alan işlemlerde bu işlemlerin idare edilenler yönünden ağır sonuçlar doğuracağı hususu dikkate alındığında, idarenin gerekçe yükümlülüğüne uyması gerekmektedir demektedir.</a:t>
            </a:r>
            <a:endParaRPr lang="tr-TR" sz="2800" dirty="0"/>
          </a:p>
        </p:txBody>
      </p:sp>
    </p:spTree>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Gerekçe belirtme zorunluluğunun bazı avantajları vardır. </a:t>
            </a:r>
          </a:p>
          <a:p>
            <a:pPr algn="just"/>
            <a:r>
              <a:rPr lang="tr-TR" sz="2800" dirty="0" smtClean="0"/>
              <a:t>Bir kere, işlemin gerekçesinin belirtilmesi demokrasi ilkesiyle uyum içindedir. </a:t>
            </a:r>
          </a:p>
          <a:p>
            <a:pPr algn="just"/>
            <a:r>
              <a:rPr lang="tr-TR" sz="2800" dirty="0" smtClean="0"/>
              <a:t>İdare, yaptığı işlemin gerekçesini açıklayarak-idare edilenlere hesap verir. </a:t>
            </a:r>
          </a:p>
          <a:p>
            <a:pPr algn="just"/>
            <a:r>
              <a:rPr lang="tr-TR" sz="2800" dirty="0" smtClean="0"/>
              <a:t>Gerekçe belirtilmesi kuralı aynı zamanda “iyi idare" ilkesine de uygundur. </a:t>
            </a:r>
          </a:p>
          <a:p>
            <a:pPr algn="just"/>
            <a:r>
              <a:rPr lang="tr-TR" sz="2800" dirty="0" smtClean="0"/>
              <a:t>Zira gerekçe zorunluluğu, idareyi yapacağı işlemin doğruluğunu ve yerindeliğini dikkatlice incelemeye sevk eder. </a:t>
            </a:r>
            <a:endParaRPr lang="tr-TR" sz="2800" dirty="0"/>
          </a:p>
        </p:txBody>
      </p:sp>
    </p:spTree>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Nihayet gerekçe zorunluluğu, idarenin denetlenmesi açısından da yararlıdır. </a:t>
            </a:r>
          </a:p>
          <a:p>
            <a:pPr algn="just"/>
            <a:r>
              <a:rPr lang="tr-TR" sz="3200" dirty="0" smtClean="0"/>
              <a:t>Gerekçeyi öğrenen ilgili kişi dava açmaya gerek olup olmadığım kendisi takdir edebilir; keza gerekçe, gerek hâkimin gerekse hiyerarşik amirin denetim işini de kolaylaştım.</a:t>
            </a:r>
          </a:p>
          <a:p>
            <a:pPr algn="just"/>
            <a:r>
              <a:rPr lang="tr-TR" sz="3200" dirty="0" smtClean="0"/>
              <a:t>Gerekçe belirtme zorunluluğunun bazı dezavantajları da vardır. </a:t>
            </a:r>
          </a:p>
          <a:p>
            <a:pPr algn="just"/>
            <a:r>
              <a:rPr lang="tr-TR" sz="3200" dirty="0" smtClean="0"/>
              <a:t>Çünkü gerekçe zorunluluğu, idarenin çalışmasını yavaşlatır.</a:t>
            </a:r>
            <a:endParaRPr lang="tr-TR" sz="3200" dirty="0"/>
          </a:p>
        </p:txBody>
      </p:sp>
    </p:spTree>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normAutofit/>
          </a:bodyPr>
          <a:lstStyle/>
          <a:p>
            <a:pPr algn="just"/>
            <a:r>
              <a:rPr lang="tr-TR" sz="2800" dirty="0" smtClean="0"/>
              <a:t>Hatta gerekçe belirtmekle uğraşmak istemeyen kamu görevlileri İdarî işlem yapmaktan kaçınabilir. </a:t>
            </a:r>
          </a:p>
          <a:p>
            <a:pPr algn="just"/>
            <a:r>
              <a:rPr lang="tr-TR" sz="2800" dirty="0" smtClean="0"/>
              <a:t>Bu ise kamu hizmetlerinin aksamasına yol açar. </a:t>
            </a:r>
          </a:p>
          <a:p>
            <a:pPr algn="just"/>
            <a:r>
              <a:rPr lang="tr-TR" sz="2800" dirty="0" smtClean="0"/>
              <a:t>Keza gerekçe belirtme zorunluluğuna uyulmaması, bu işlemin şekil bakımından hukuka aykırı olması ve mahkeme tarafından iptal edilmesi sonucunu doğurur. </a:t>
            </a:r>
          </a:p>
          <a:p>
            <a:pPr algn="just"/>
            <a:r>
              <a:rPr lang="tr-TR" sz="2800" dirty="0" smtClean="0"/>
              <a:t>Oysa, gerekçesi olmasa bile bir İdarî işlem hukuka uygun ve kamu yararına yönelik olabilir.</a:t>
            </a:r>
          </a:p>
          <a:p>
            <a:pPr algn="just"/>
            <a:endParaRPr lang="tr-TR" sz="2800" dirty="0"/>
          </a:p>
        </p:txBody>
      </p:sp>
    </p:spTree>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solidFill>
                  <a:srgbClr val="FF0000"/>
                </a:solidFill>
              </a:rPr>
              <a:t>Usûl</a:t>
            </a:r>
            <a:r>
              <a:rPr lang="tr-TR" b="1" dirty="0" smtClean="0">
                <a:solidFill>
                  <a:srgbClr val="FF0000"/>
                </a:solidFill>
              </a:rPr>
              <a:t> Unsuru</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214422"/>
            <a:ext cx="7467600" cy="5259530"/>
          </a:xfrm>
        </p:spPr>
        <p:txBody>
          <a:bodyPr/>
          <a:lstStyle/>
          <a:p>
            <a:pPr algn="just"/>
            <a:r>
              <a:rPr lang="tr-TR" dirty="0" smtClean="0"/>
              <a:t>“</a:t>
            </a:r>
            <a:r>
              <a:rPr lang="tr-TR" dirty="0" err="1" smtClean="0"/>
              <a:t>Usûl</a:t>
            </a:r>
            <a:r>
              <a:rPr lang="tr-TR" dirty="0" smtClean="0"/>
              <a:t>", idari işlemin yapılmasında izlenen yollar demektir. </a:t>
            </a:r>
          </a:p>
          <a:p>
            <a:pPr algn="just"/>
            <a:r>
              <a:rPr lang="tr-TR" dirty="0" smtClean="0"/>
              <a:t>İdarî işlemin özünü oluşturan irade, bazı durumlarda tek kişi tarafından doğrudan doğruya ve derhâl açıklanır. </a:t>
            </a:r>
          </a:p>
          <a:p>
            <a:pPr algn="just"/>
            <a:r>
              <a:rPr lang="tr-TR" dirty="0" smtClean="0"/>
              <a:t>Burada uyulması gereken pek bir </a:t>
            </a:r>
            <a:r>
              <a:rPr lang="tr-TR" dirty="0" err="1" smtClean="0"/>
              <a:t>usûl</a:t>
            </a:r>
            <a:r>
              <a:rPr lang="tr-TR" dirty="0" smtClean="0"/>
              <a:t> kuralı yoktur. </a:t>
            </a:r>
          </a:p>
          <a:p>
            <a:pPr algn="just"/>
            <a:r>
              <a:rPr lang="tr-TR" dirty="0" smtClean="0"/>
              <a:t>Ancak bazı hâllerde İdarî işlemin özünü oluşturan iradenin açıklanması için izlenmesi gereken bir </a:t>
            </a:r>
            <a:r>
              <a:rPr lang="tr-TR" dirty="0" err="1" smtClean="0"/>
              <a:t>usûl</a:t>
            </a:r>
            <a:r>
              <a:rPr lang="tr-TR" dirty="0" smtClean="0"/>
              <a:t> vardır. </a:t>
            </a:r>
          </a:p>
          <a:p>
            <a:pPr algn="just"/>
            <a:r>
              <a:rPr lang="tr-TR" dirty="0" smtClean="0"/>
              <a:t>Bu irade açıklanmadan önce bir hazırlık sürecinden geçer, olgunlaşır ve belli şartlar dâhilinde tespit edilip açıklanır.</a:t>
            </a:r>
          </a:p>
          <a:p>
            <a:endParaRPr lang="tr-TR" dirty="0"/>
          </a:p>
        </p:txBody>
      </p:sp>
    </p:spTree>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solidFill>
                  <a:srgbClr val="FF0000"/>
                </a:solidFill>
              </a:rPr>
              <a:t>Yarar ve Zararları</a:t>
            </a:r>
            <a:endParaRPr lang="tr-TR" dirty="0">
              <a:solidFill>
                <a:srgbClr val="FF0000"/>
              </a:solidFill>
            </a:endParaRPr>
          </a:p>
        </p:txBody>
      </p:sp>
      <p:sp>
        <p:nvSpPr>
          <p:cNvPr id="3" name="2 İçerik Yer Tutucusu"/>
          <p:cNvSpPr>
            <a:spLocks noGrp="1"/>
          </p:cNvSpPr>
          <p:nvPr>
            <p:ph sz="quarter" idx="1"/>
          </p:nvPr>
        </p:nvSpPr>
        <p:spPr>
          <a:xfrm>
            <a:off x="457200" y="1357298"/>
            <a:ext cx="7467600" cy="5116654"/>
          </a:xfrm>
        </p:spPr>
        <p:txBody>
          <a:bodyPr>
            <a:noAutofit/>
          </a:bodyPr>
          <a:lstStyle/>
          <a:p>
            <a:pPr algn="just"/>
            <a:r>
              <a:rPr lang="tr-TR" sz="3200" dirty="0" smtClean="0"/>
              <a:t>İdarî işlemlerin bazı </a:t>
            </a:r>
            <a:r>
              <a:rPr lang="tr-TR" sz="3200" dirty="0" err="1" smtClean="0"/>
              <a:t>usûl</a:t>
            </a:r>
            <a:r>
              <a:rPr lang="tr-TR" sz="3200" dirty="0" smtClean="0"/>
              <a:t> kurallarına bağlanmasının sağladığı çeşitli yararlar ve doğurduğu bazı sakıncalar vardır. </a:t>
            </a:r>
          </a:p>
          <a:p>
            <a:pPr algn="just"/>
            <a:r>
              <a:rPr lang="tr-TR" sz="3200" dirty="0" smtClean="0"/>
              <a:t>Başlıca yararlan şunlardır: </a:t>
            </a:r>
          </a:p>
          <a:p>
            <a:pPr algn="just"/>
            <a:r>
              <a:rPr lang="tr-TR" sz="3200" dirty="0" smtClean="0"/>
              <a:t>(1) Usul kurallarının, İdarî kararların doğruluğunu sağlayıcı bir işlevi vardır. </a:t>
            </a:r>
          </a:p>
          <a:p>
            <a:pPr algn="just"/>
            <a:r>
              <a:rPr lang="tr-TR" sz="3200" dirty="0" smtClean="0"/>
              <a:t>(2) </a:t>
            </a:r>
            <a:r>
              <a:rPr lang="tr-TR" sz="3200" dirty="0" err="1" smtClean="0"/>
              <a:t>Usûl</a:t>
            </a:r>
            <a:r>
              <a:rPr lang="tr-TR" sz="3200" dirty="0" smtClean="0"/>
              <a:t> kuralları, idareyi objektif davranmaya iter.</a:t>
            </a:r>
            <a:endParaRPr lang="tr-TR" sz="3200" dirty="0"/>
          </a:p>
        </p:txBody>
      </p:sp>
    </p:spTree>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3200" dirty="0" smtClean="0"/>
              <a:t>3) </a:t>
            </a:r>
            <a:r>
              <a:rPr lang="tr-TR" sz="3200" dirty="0" err="1" smtClean="0"/>
              <a:t>Usûl</a:t>
            </a:r>
            <a:r>
              <a:rPr lang="tr-TR" sz="3200" dirty="0" smtClean="0"/>
              <a:t> kuralları, bireylere hukukî güvenlik sağlar.</a:t>
            </a:r>
          </a:p>
          <a:p>
            <a:pPr algn="just"/>
            <a:r>
              <a:rPr lang="tr-TR" sz="3200" dirty="0" smtClean="0"/>
              <a:t> (4) </a:t>
            </a:r>
            <a:r>
              <a:rPr lang="tr-TR" sz="3200" dirty="0" err="1" smtClean="0"/>
              <a:t>Usûl</a:t>
            </a:r>
            <a:r>
              <a:rPr lang="tr-TR" sz="3200" dirty="0" smtClean="0"/>
              <a:t> kurallarının idare edilenlerin haklarını koruyucu bir işlevi vardır.</a:t>
            </a:r>
          </a:p>
          <a:p>
            <a:pPr algn="just"/>
            <a:r>
              <a:rPr lang="tr-TR" sz="3200" dirty="0" smtClean="0"/>
              <a:t> (5) </a:t>
            </a:r>
            <a:r>
              <a:rPr lang="tr-TR" sz="3200" dirty="0" err="1" smtClean="0"/>
              <a:t>Usûl</a:t>
            </a:r>
            <a:r>
              <a:rPr lang="tr-TR" sz="3200" dirty="0" smtClean="0"/>
              <a:t> kuralları, idarenin denetim altına alınmasına da olumlu bir şekilde katkıda bulunmaktadır.</a:t>
            </a:r>
          </a:p>
          <a:p>
            <a:pPr algn="just"/>
            <a:r>
              <a:rPr lang="tr-TR" sz="3200" dirty="0" smtClean="0"/>
              <a:t> Ancak bu yararlarına karşılık </a:t>
            </a:r>
            <a:r>
              <a:rPr lang="tr-TR" sz="3200" dirty="0" err="1" smtClean="0"/>
              <a:t>usûl</a:t>
            </a:r>
            <a:r>
              <a:rPr lang="tr-TR" sz="3200" dirty="0" smtClean="0"/>
              <a:t> kurallarının önemli sakıncaları da vardır.</a:t>
            </a:r>
            <a:endParaRPr lang="tr-TR" sz="3200" dirty="0"/>
          </a:p>
        </p:txBody>
      </p:sp>
    </p:spTree>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sz="2800" dirty="0" err="1" smtClean="0"/>
              <a:t>Usûl</a:t>
            </a:r>
            <a:r>
              <a:rPr lang="tr-TR" sz="2800" dirty="0" smtClean="0"/>
              <a:t> kuralları, zaten ağır işleyen idarenin daha da ağır işlemesine yol açar. </a:t>
            </a:r>
          </a:p>
          <a:p>
            <a:pPr algn="just">
              <a:buNone/>
            </a:pPr>
            <a:endParaRPr lang="tr-TR" sz="2800" dirty="0" smtClean="0"/>
          </a:p>
          <a:p>
            <a:pPr algn="just"/>
            <a:r>
              <a:rPr lang="tr-TR" sz="2800" dirty="0" smtClean="0"/>
              <a:t>İdarî makamlar, ağır </a:t>
            </a:r>
            <a:r>
              <a:rPr lang="tr-TR" sz="2800" dirty="0" err="1" smtClean="0"/>
              <a:t>usûllere</a:t>
            </a:r>
            <a:r>
              <a:rPr lang="tr-TR" sz="2800" dirty="0" smtClean="0"/>
              <a:t> bağlanmış işlemleri yapmak yerine aynı sonuca </a:t>
            </a:r>
            <a:r>
              <a:rPr lang="tr-TR" sz="2800" dirty="0" err="1" smtClean="0"/>
              <a:t>usûl</a:t>
            </a:r>
            <a:r>
              <a:rPr lang="tr-TR" sz="2800" dirty="0" smtClean="0"/>
              <a:t> kurallarına bağlanmamış işlemlerle ulaşmaya çalışırlar veya tümden o işlemi yapmaktan vazgeçerler. </a:t>
            </a:r>
          </a:p>
          <a:p>
            <a:pPr algn="just">
              <a:buNone/>
            </a:pPr>
            <a:endParaRPr lang="tr-TR" sz="2800" dirty="0" smtClean="0"/>
          </a:p>
          <a:p>
            <a:pPr algn="just"/>
            <a:r>
              <a:rPr lang="tr-TR" sz="2800" dirty="0" smtClean="0"/>
              <a:t>Örneğin; Türkiye’de Bakanlar Kumlu, Danıştay incelemesi </a:t>
            </a:r>
            <a:r>
              <a:rPr lang="tr-TR" sz="2800" dirty="0" err="1" smtClean="0"/>
              <a:t>usûlü</a:t>
            </a:r>
            <a:r>
              <a:rPr lang="tr-TR" sz="2800" dirty="0" smtClean="0"/>
              <a:t> yüzünden tüzük çıkarmaktan kaçınmaktadır.’</a:t>
            </a:r>
          </a:p>
          <a:p>
            <a:endParaRPr lang="tr-TR" dirty="0"/>
          </a:p>
        </p:txBody>
      </p:sp>
    </p:spTree>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“İdarî </a:t>
            </a:r>
            <a:r>
              <a:rPr lang="tr-TR" dirty="0" err="1" smtClean="0">
                <a:solidFill>
                  <a:srgbClr val="FF0000"/>
                </a:solidFill>
              </a:rPr>
              <a:t>Usûl</a:t>
            </a:r>
            <a:r>
              <a:rPr lang="tr-TR" dirty="0" smtClean="0">
                <a:solidFill>
                  <a:srgbClr val="FF0000"/>
                </a:solidFill>
              </a:rPr>
              <a:t> Kanunu” Hazırlığı</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İdarî işlemlerin hazırlanması ve alınması için çeşitli </a:t>
            </a:r>
            <a:r>
              <a:rPr lang="tr-TR" sz="2800" dirty="0" err="1" smtClean="0"/>
              <a:t>usûl</a:t>
            </a:r>
            <a:r>
              <a:rPr lang="tr-TR" sz="2800" dirty="0" smtClean="0"/>
              <a:t> kuralları öngörülmüştür. </a:t>
            </a:r>
          </a:p>
          <a:p>
            <a:pPr algn="just"/>
            <a:r>
              <a:rPr lang="tr-TR" sz="2800" dirty="0" smtClean="0"/>
              <a:t>Başka ülkelerde </a:t>
            </a:r>
            <a:r>
              <a:rPr lang="tr-TR" sz="2800" dirty="0" err="1" smtClean="0"/>
              <a:t>usûl</a:t>
            </a:r>
            <a:r>
              <a:rPr lang="tr-TR" sz="2800" dirty="0" smtClean="0"/>
              <a:t> kurallarını genel olarak belirleyen "İdarî </a:t>
            </a:r>
            <a:r>
              <a:rPr lang="tr-TR" sz="2800" dirty="0" err="1" smtClean="0"/>
              <a:t>usûl</a:t>
            </a:r>
            <a:r>
              <a:rPr lang="tr-TR" sz="2800" dirty="0" smtClean="0"/>
              <a:t> kanunları" vardır . </a:t>
            </a:r>
          </a:p>
          <a:p>
            <a:pPr algn="just"/>
            <a:r>
              <a:rPr lang="tr-TR" sz="2800" dirty="0" smtClean="0"/>
              <a:t>Türkiye'de ise bu konuda genel bir kanun yoktur. Ancak Türkiye’de bir İdarî </a:t>
            </a:r>
            <a:r>
              <a:rPr lang="tr-TR" sz="2800" dirty="0" err="1" smtClean="0"/>
              <a:t>usûl</a:t>
            </a:r>
            <a:r>
              <a:rPr lang="tr-TR" sz="2800" dirty="0" smtClean="0"/>
              <a:t> kanunu" hazırlığı uzun süreden beri gündemdedir.</a:t>
            </a:r>
          </a:p>
          <a:p>
            <a:pPr algn="just"/>
            <a:endParaRPr lang="tr-TR" sz="2800" dirty="0"/>
          </a:p>
        </p:txBody>
      </p:sp>
    </p:spTree>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“Genel İdarî </a:t>
            </a:r>
            <a:r>
              <a:rPr lang="tr-TR" dirty="0" err="1" smtClean="0">
                <a:solidFill>
                  <a:srgbClr val="FF0000"/>
                </a:solidFill>
              </a:rPr>
              <a:t>Usûl</a:t>
            </a:r>
            <a:r>
              <a:rPr lang="tr-TR" dirty="0" smtClean="0">
                <a:solidFill>
                  <a:srgbClr val="FF0000"/>
                </a:solidFill>
              </a:rPr>
              <a:t> Kanunu Tasarısı”</a:t>
            </a:r>
            <a:r>
              <a:rPr lang="tr-TR" dirty="0" smtClean="0"/>
              <a:t> </a:t>
            </a: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Söz konusu kanun tasarısı veya daha doğru bir deyişle ön tasarısı Adalet Bakanlığı tarafından oluşturulan bir komisyon tarafından hazırlanmıştır. </a:t>
            </a:r>
          </a:p>
          <a:p>
            <a:pPr algn="just"/>
            <a:r>
              <a:rPr lang="tr-TR" sz="2800" dirty="0" smtClean="0"/>
              <a:t>Eylül 2003 tarihinde görüş için kamu kurum ve kuruluşlarına, üniversitelere ve çeşitli kamu kurumu niteliğindeki meslek kuruluşlarına gönderilmiş ve gelen görüş doğrultusunda tasanda birtakım değişiklikler yapılarak Başbakanlığa sevk edilmiştir. </a:t>
            </a:r>
            <a:endParaRPr lang="tr-TR"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3600" dirty="0" smtClean="0"/>
              <a:t>Yürütme organının yargı organıyla olan ilişkileri (örneğin Cumhurbaşkanının Anayasa Mahkemesinde iptal davası açması) İdarî fonksiyon niteliğinde değildir. </a:t>
            </a:r>
          </a:p>
          <a:p>
            <a:pPr algn="just"/>
            <a:r>
              <a:rPr lang="tr-TR" sz="3600" dirty="0" smtClean="0"/>
              <a:t>Bunların incelenmesi de idare hukukunun değil, anayasa hukukunun konusuna girer.</a:t>
            </a:r>
          </a:p>
          <a:p>
            <a:endParaRPr lang="tr-TR" dirty="0"/>
          </a:p>
        </p:txBody>
      </p:sp>
    </p:spTree>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lnSpcReduction="10000"/>
          </a:bodyPr>
          <a:lstStyle/>
          <a:p>
            <a:pPr algn="just"/>
            <a:r>
              <a:rPr lang="tr-TR" sz="3600" dirty="0" smtClean="0"/>
              <a:t>Başbakanlık tarafından incelenen tasarı eksikliklerin tamamlanması gerekçesiyle Adalet Bakanlığına iade edilmiştir. </a:t>
            </a:r>
          </a:p>
          <a:p>
            <a:pPr algn="just"/>
            <a:r>
              <a:rPr lang="tr-TR" sz="3600" dirty="0" smtClean="0"/>
              <a:t>Eksiklikler giderildikten sonra tasan, Adalet Bakanlığı tarafından 15 Eylül 2008 tarihinde Başbakanlığa sevk edilmiştir Şu an Başbakanlıkta bulunmaktadır</a:t>
            </a:r>
            <a:r>
              <a:rPr lang="tr-TR" dirty="0" smtClean="0"/>
              <a:t>. </a:t>
            </a:r>
            <a:endParaRPr lang="tr-TR" dirty="0"/>
          </a:p>
        </p:txBody>
      </p:sp>
    </p:spTree>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2800" dirty="0" smtClean="0"/>
              <a:t>İdarî </a:t>
            </a:r>
            <a:r>
              <a:rPr lang="tr-TR" sz="2800" dirty="0" err="1" smtClean="0"/>
              <a:t>usûl</a:t>
            </a:r>
            <a:r>
              <a:rPr lang="tr-TR" sz="2800" dirty="0" smtClean="0"/>
              <a:t> kanunu olmasa da Türkiye’de çeşitli kanunlarda bazı idari işlemlerin yapılabilmesi için ayrıntılı İdarî </a:t>
            </a:r>
            <a:r>
              <a:rPr lang="tr-TR" sz="2800" dirty="0" err="1" smtClean="0"/>
              <a:t>usûller</a:t>
            </a:r>
            <a:r>
              <a:rPr lang="tr-TR" sz="2800" dirty="0" smtClean="0"/>
              <a:t> öngörülmüştür.</a:t>
            </a:r>
          </a:p>
          <a:p>
            <a:pPr algn="just"/>
            <a:r>
              <a:rPr lang="tr-TR" sz="2800" dirty="0" smtClean="0"/>
              <a:t> Örneğin idarenin sözleşme yapma </a:t>
            </a:r>
            <a:r>
              <a:rPr lang="tr-TR" sz="2800" dirty="0" err="1" smtClean="0"/>
              <a:t>usûlleri</a:t>
            </a:r>
            <a:r>
              <a:rPr lang="tr-TR" sz="2800" dirty="0" smtClean="0"/>
              <a:t>, 8 Eylül 1983 tarih ve 2886 sayılı Devlet İhale Kanunu ile 4 Ocak 2002 tarih ve 4734 sayılı Kamu İhale Kanunu’nda, kamulaştırma </a:t>
            </a:r>
            <a:r>
              <a:rPr lang="tr-TR" sz="2800" dirty="0" err="1" smtClean="0"/>
              <a:t>usûlleri</a:t>
            </a:r>
            <a:r>
              <a:rPr lang="tr-TR" sz="2800" dirty="0" smtClean="0"/>
              <a:t> 4 Kasım 1983 tarih ve 2942 sayılı Kamulaştırma Kanunu’nda, vergilendirme </a:t>
            </a:r>
            <a:r>
              <a:rPr lang="tr-TR" sz="2800" dirty="0" err="1" smtClean="0"/>
              <a:t>usûlleri</a:t>
            </a:r>
            <a:r>
              <a:rPr lang="tr-TR" sz="2800" dirty="0" smtClean="0"/>
              <a:t> 4 Ocak 196i tarih ve 213 sayılı Vergi </a:t>
            </a:r>
            <a:r>
              <a:rPr lang="tr-TR" sz="2800" dirty="0" err="1" smtClean="0"/>
              <a:t>Usûl</a:t>
            </a:r>
            <a:r>
              <a:rPr lang="tr-TR" sz="2800" dirty="0" smtClean="0"/>
              <a:t> Kanunu'nda ayrıntılarıyla düzenlenmiştir.</a:t>
            </a:r>
            <a:endParaRPr lang="tr-TR" sz="2800" dirty="0"/>
          </a:p>
        </p:txBody>
      </p:sp>
    </p:spTree>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Keza, 1984 yılından itibaren birçok kanunda, kanun hükmünde kararname yoluyla değişiklik yapılarak bürokrasinin azaltılması yolunda </a:t>
            </a:r>
            <a:r>
              <a:rPr lang="tr-TR" sz="3200" dirty="0" err="1" smtClean="0"/>
              <a:t>usûl</a:t>
            </a:r>
            <a:r>
              <a:rPr lang="tr-TR" sz="3200" dirty="0" smtClean="0"/>
              <a:t> düzenlemeleri yapılmıştır.</a:t>
            </a:r>
          </a:p>
          <a:p>
            <a:pPr algn="just"/>
            <a:r>
              <a:rPr lang="tr-TR" sz="3200" dirty="0" smtClean="0"/>
              <a:t>İdarî işlemlerin yapılış sürecinde “teklif </a:t>
            </a:r>
            <a:r>
              <a:rPr lang="tr-TR" sz="3200" dirty="0" err="1" smtClean="0"/>
              <a:t>usûlü</a:t>
            </a:r>
            <a:r>
              <a:rPr lang="tr-TR" sz="3200" dirty="0" smtClean="0"/>
              <a:t>”, "danışma </a:t>
            </a:r>
            <a:r>
              <a:rPr lang="tr-TR" sz="3200" dirty="0" err="1" smtClean="0"/>
              <a:t>usûlü</a:t>
            </a:r>
            <a:r>
              <a:rPr lang="tr-TR" sz="3200" dirty="0" smtClean="0"/>
              <a:t>" ve “çelişme </a:t>
            </a:r>
            <a:r>
              <a:rPr lang="tr-TR" sz="3200" dirty="0" err="1" smtClean="0"/>
              <a:t>usûlü</a:t>
            </a:r>
            <a:r>
              <a:rPr lang="tr-TR" sz="3200" dirty="0" smtClean="0"/>
              <a:t>” olmak üzere başlıca üç </a:t>
            </a:r>
            <a:r>
              <a:rPr lang="tr-TR" sz="3200" dirty="0" err="1" smtClean="0"/>
              <a:t>usûl</a:t>
            </a:r>
            <a:r>
              <a:rPr lang="tr-TR" sz="3200" dirty="0" smtClean="0"/>
              <a:t> vardır. </a:t>
            </a:r>
          </a:p>
          <a:p>
            <a:pPr algn="just"/>
            <a:endParaRPr lang="tr-TR" sz="3200" dirty="0"/>
          </a:p>
        </p:txBody>
      </p:sp>
    </p:spTree>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Teklif </a:t>
            </a:r>
            <a:r>
              <a:rPr lang="tr-TR" b="1" dirty="0" err="1" smtClean="0">
                <a:solidFill>
                  <a:srgbClr val="FF0000"/>
                </a:solidFill>
              </a:rPr>
              <a:t>Usûlü</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fontScale="92500" lnSpcReduction="10000"/>
          </a:bodyPr>
          <a:lstStyle/>
          <a:p>
            <a:pPr algn="just"/>
            <a:r>
              <a:rPr lang="tr-TR" dirty="0" smtClean="0"/>
              <a:t>Bazen kanunlar, bir işlemin yapılması yetkisini belli bir makama vermekle birlikte, bu makamın bu işlemi yapabilmesi için diğer bir makamın teklif (öneri, inha)</a:t>
            </a:r>
            <a:r>
              <a:rPr lang="tr-TR" dirty="0" err="1" smtClean="0"/>
              <a:t>te</a:t>
            </a:r>
            <a:r>
              <a:rPr lang="tr-TR" dirty="0" smtClean="0"/>
              <a:t> bulunmasını </a:t>
            </a:r>
            <a:r>
              <a:rPr lang="tr-TR" dirty="0" err="1" smtClean="0"/>
              <a:t>şaıt</a:t>
            </a:r>
            <a:r>
              <a:rPr lang="tr-TR" dirty="0" smtClean="0"/>
              <a:t> koşmaktadırlar.</a:t>
            </a:r>
          </a:p>
          <a:p>
            <a:pPr algn="just"/>
            <a:r>
              <a:rPr lang="tr-TR" dirty="0" smtClean="0"/>
              <a:t>Teklif </a:t>
            </a:r>
            <a:r>
              <a:rPr lang="tr-TR" dirty="0" err="1" smtClean="0"/>
              <a:t>usûlü</a:t>
            </a:r>
            <a:r>
              <a:rPr lang="tr-TR" dirty="0" smtClean="0"/>
              <a:t> özellikle atamalarda, atanacak kişinin seçiminde kullanılır. </a:t>
            </a:r>
          </a:p>
          <a:p>
            <a:pPr algn="just"/>
            <a:r>
              <a:rPr lang="tr-TR" dirty="0" smtClean="0"/>
              <a:t>Teklif </a:t>
            </a:r>
            <a:r>
              <a:rPr lang="tr-TR" dirty="0" err="1" smtClean="0"/>
              <a:t>usûlüyle</a:t>
            </a:r>
            <a:r>
              <a:rPr lang="tr-TR" dirty="0" smtClean="0"/>
              <a:t> alınması gereken bir kararın, teklif makamının teklifi olmaksızın yapılması, bu kararın </a:t>
            </a:r>
            <a:r>
              <a:rPr lang="tr-TR" dirty="0" err="1" smtClean="0"/>
              <a:t>usûl</a:t>
            </a:r>
            <a:r>
              <a:rPr lang="tr-TR" dirty="0" smtClean="0"/>
              <a:t> bakımından sakat olması sonucunu doğurur.</a:t>
            </a:r>
          </a:p>
          <a:p>
            <a:pPr algn="just"/>
            <a:r>
              <a:rPr lang="tr-TR" dirty="0" smtClean="0"/>
              <a:t> Örneğin Bakanlar Kurulunun içişleri Bakanının teklifi olmaksızın vali ataması işlemi </a:t>
            </a:r>
            <a:r>
              <a:rPr lang="tr-TR" dirty="0" err="1" smtClean="0"/>
              <a:t>usûl</a:t>
            </a:r>
            <a:r>
              <a:rPr lang="tr-TR" dirty="0" smtClean="0"/>
              <a:t> bakımından hukuka aykırıdır; bu işlem “</a:t>
            </a:r>
            <a:r>
              <a:rPr lang="tr-TR" dirty="0" err="1" smtClean="0"/>
              <a:t>usûl</a:t>
            </a:r>
            <a:r>
              <a:rPr lang="tr-TR" dirty="0" smtClean="0"/>
              <a:t> sakatlığı” nedeniyle yargı organları tarafından iptal edilir. </a:t>
            </a:r>
            <a:endParaRPr lang="tr-TR" dirty="0"/>
          </a:p>
        </p:txBody>
      </p:sp>
    </p:spTree>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O hâlde teklif </a:t>
            </a:r>
            <a:r>
              <a:rPr lang="tr-TR" sz="2800" dirty="0" err="1" smtClean="0"/>
              <a:t>usûlünde</a:t>
            </a:r>
            <a:r>
              <a:rPr lang="tr-TR" sz="2800" dirty="0" smtClean="0"/>
              <a:t>, teklifin alınması zorunludur. </a:t>
            </a:r>
          </a:p>
          <a:p>
            <a:pPr algn="just"/>
            <a:r>
              <a:rPr lang="tr-TR" sz="2800" dirty="0" smtClean="0"/>
              <a:t>Keza, asıl yetkili makam, işlemi yapacaksa işlemi teklif doğrultusunda yapmak zorundadır. </a:t>
            </a:r>
          </a:p>
          <a:p>
            <a:pPr algn="just"/>
            <a:r>
              <a:rPr lang="tr-TR" sz="2800" dirty="0" smtClean="0"/>
              <a:t>Teklifte belirtilmeyen bir işlemi yapamaz. </a:t>
            </a:r>
          </a:p>
          <a:p>
            <a:pPr algn="just"/>
            <a:r>
              <a:rPr lang="tr-TR" sz="2800" dirty="0" smtClean="0"/>
              <a:t>Örneğin Bakanlar Kurulu İçişleri Bakanının önerdiği kişiyi değil de bir başka kişiyi vali olarak atayamaz. </a:t>
            </a:r>
          </a:p>
          <a:p>
            <a:pPr algn="just"/>
            <a:r>
              <a:rPr lang="tr-TR" sz="2800" dirty="0" smtClean="0"/>
              <a:t>Ama asıl işlemi yapmaya yetkili makam, teklifi beğenmiyorsa teklifi reddedip işlemi yapmaktan vazgeçebilir.</a:t>
            </a:r>
          </a:p>
          <a:p>
            <a:endParaRPr lang="tr-TR" sz="2800" dirty="0"/>
          </a:p>
        </p:txBody>
      </p:sp>
    </p:spTree>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Danışma </a:t>
            </a:r>
            <a:r>
              <a:rPr lang="tr-TR" b="1" dirty="0" err="1" smtClean="0">
                <a:solidFill>
                  <a:srgbClr val="FF0000"/>
                </a:solidFill>
              </a:rPr>
              <a:t>Usûlü</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92500"/>
          </a:bodyPr>
          <a:lstStyle/>
          <a:p>
            <a:pPr algn="just"/>
            <a:r>
              <a:rPr lang="tr-TR" sz="2800" dirty="0" smtClean="0"/>
              <a:t>Bazen kanunlar, işlemi yapmaya yetkili makamın işlemi yapmadan diğer bir makama veya kurula danışması, onun görüşünü alınası şartını getirmişlerdir. </a:t>
            </a:r>
          </a:p>
          <a:p>
            <a:pPr algn="just"/>
            <a:r>
              <a:rPr lang="tr-TR" sz="2800" dirty="0" smtClean="0"/>
              <a:t>Buna “danışma </a:t>
            </a:r>
            <a:r>
              <a:rPr lang="tr-TR" sz="2800" dirty="0" err="1" smtClean="0"/>
              <a:t>usûlü</a:t>
            </a:r>
            <a:r>
              <a:rPr lang="tr-TR" sz="2800" dirty="0" smtClean="0"/>
              <a:t> (</a:t>
            </a:r>
            <a:r>
              <a:rPr lang="tr-TR" sz="2800" dirty="0" err="1" smtClean="0"/>
              <a:t>istisnaı</a:t>
            </a:r>
            <a:r>
              <a:rPr lang="tr-TR" sz="2800" dirty="0" smtClean="0"/>
              <a:t> </a:t>
            </a:r>
            <a:r>
              <a:rPr lang="tr-TR" sz="2800" dirty="0" err="1" smtClean="0"/>
              <a:t>usûl</a:t>
            </a:r>
            <a:r>
              <a:rPr lang="tr-TR" sz="2800" dirty="0" smtClean="0"/>
              <a:t>)” denir. </a:t>
            </a:r>
          </a:p>
          <a:p>
            <a:pPr algn="just"/>
            <a:r>
              <a:rPr lang="tr-TR" sz="2800" dirty="0" smtClean="0"/>
              <a:t>Danışma yoluna giden ve asıl kararı almaya yet kili makama "danışan makam”, danışılan makama, kişiye veya kurula (ki bu çoğunlukla bir kuruldur) "danışma organı (istişare organı), bu organın verdiği karara “görüş (mütalaa)” denir.</a:t>
            </a:r>
          </a:p>
          <a:p>
            <a:endParaRPr lang="tr-TR" dirty="0"/>
          </a:p>
        </p:txBody>
      </p:sp>
    </p:spTree>
  </p:cSld>
  <p:clrMapOvr>
    <a:masterClrMapping/>
  </p:clrMapOvr>
  <p:timing>
    <p:tnLst>
      <p:par>
        <p:cT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Anayasa ve kanunlarımızda çeşitli danışma </a:t>
            </a:r>
            <a:r>
              <a:rPr lang="tr-TR" sz="2800" dirty="0" err="1" smtClean="0"/>
              <a:t>usûlleri</a:t>
            </a:r>
            <a:r>
              <a:rPr lang="tr-TR" sz="2800" dirty="0" smtClean="0"/>
              <a:t> öngörülmüştür. </a:t>
            </a:r>
          </a:p>
          <a:p>
            <a:pPr algn="just"/>
            <a:r>
              <a:rPr lang="tr-TR" sz="2800" dirty="0" smtClean="0"/>
              <a:t>Örneğin Bakanlar Kurulu tüzük çıkarmadan önce </a:t>
            </a:r>
            <a:r>
              <a:rPr lang="tr-TR" sz="2800" dirty="0" err="1" smtClean="0"/>
              <a:t>Danıştaya</a:t>
            </a:r>
            <a:r>
              <a:rPr lang="tr-TR" sz="2800" dirty="0" smtClean="0"/>
              <a:t> danışmak zorundadır. </a:t>
            </a:r>
          </a:p>
          <a:p>
            <a:pPr algn="just"/>
            <a:r>
              <a:rPr lang="tr-TR" sz="2800" dirty="0" smtClean="0"/>
              <a:t>Keza kamu hizmetiyle ilgili imtiyaz şartlaşma ve sözleşmeleri hakkında </a:t>
            </a:r>
            <a:r>
              <a:rPr lang="tr-TR" sz="2800" dirty="0" err="1" smtClean="0"/>
              <a:t>Danıştayın</a:t>
            </a:r>
            <a:r>
              <a:rPr lang="tr-TR" sz="2800" dirty="0" smtClean="0"/>
              <a:t> düşüncesini almak gerekir (m. 155/2).</a:t>
            </a:r>
          </a:p>
          <a:p>
            <a:pPr algn="just"/>
            <a:r>
              <a:rPr lang="tr-TR" sz="2800" dirty="0" smtClean="0"/>
              <a:t>Danışmanın "ihtiyari danışma", “zorunlu danışma” ve "uygun görüş danışması” olmak üzere üç çeşidi vardır.</a:t>
            </a:r>
          </a:p>
          <a:p>
            <a:pPr algn="just"/>
            <a:endParaRPr lang="tr-TR" sz="2800" dirty="0"/>
          </a:p>
        </p:txBody>
      </p:sp>
    </p:spTree>
  </p:cSld>
  <p:clrMapOvr>
    <a:masterClrMapping/>
  </p:clrMapOvr>
  <p:timing>
    <p:tnLst>
      <p:par>
        <p:cTn id="1" dur="indefinite" restart="never" nodeType="tmRoot"/>
      </p:par>
    </p:tnLst>
  </p:timing>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dirty="0" smtClean="0"/>
              <a:t>a</a:t>
            </a:r>
            <a:r>
              <a:rPr lang="tr-TR" sz="2800" dirty="0" smtClean="0"/>
              <a:t>) “İsteğe bağlı” veya “ihtiyari danışma (ihtiyari istişare)”, bir kanun tarafından başvurulma zorunluluğu getirilmemiş olmasına rağmen yetkili makamın kendi isteğiyle başvurduğu danışma </a:t>
            </a:r>
            <a:r>
              <a:rPr lang="tr-TR" sz="2800" dirty="0" err="1" smtClean="0"/>
              <a:t>usûlüdür</a:t>
            </a:r>
            <a:r>
              <a:rPr lang="tr-TR" sz="2800" dirty="0" smtClean="0"/>
              <a:t>.</a:t>
            </a:r>
          </a:p>
          <a:p>
            <a:pPr algn="just"/>
            <a:r>
              <a:rPr lang="tr-TR" sz="2800" dirty="0" smtClean="0"/>
              <a:t>b) “Zorunlu danışma (mecburi istişare)”, başvurulması ve görüş alınması zorunlu olan danışma çeşididir. </a:t>
            </a:r>
          </a:p>
          <a:p>
            <a:pPr algn="just"/>
            <a:r>
              <a:rPr lang="tr-TR" sz="2800" dirty="0" smtClean="0"/>
              <a:t>Bu </a:t>
            </a:r>
            <a:r>
              <a:rPr lang="tr-TR" sz="2800" dirty="0" err="1" smtClean="0"/>
              <a:t>usûlde</a:t>
            </a:r>
            <a:r>
              <a:rPr lang="tr-TR" sz="2800" dirty="0" smtClean="0"/>
              <a:t> yetkili makam, danışma organına başvurup onun görüşünü istemek zorundadır. </a:t>
            </a:r>
          </a:p>
          <a:p>
            <a:pPr algn="just"/>
            <a:r>
              <a:rPr lang="tr-TR" sz="2800" dirty="0" smtClean="0"/>
              <a:t>Bunu yapmadan doğrudan karar alması hukuka aykırılık teşkil eder. </a:t>
            </a:r>
            <a:endParaRPr lang="tr-TR" sz="2800" dirty="0"/>
          </a:p>
        </p:txBody>
      </p:sp>
    </p:spTree>
  </p:cSld>
  <p:clrMapOvr>
    <a:masterClrMapping/>
  </p:clrMapOvr>
  <p:timing>
    <p:tnLst>
      <p:par>
        <p:cTn id="1" dur="indefinite" restart="never" nodeType="tmRoot"/>
      </p:par>
    </p:tnLst>
  </p:timing>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200" dirty="0" smtClean="0"/>
              <a:t>“Uygun görüş (muvafık mütalaa)” alınması ve uyulması zorunlu olan görüştür. </a:t>
            </a:r>
          </a:p>
          <a:p>
            <a:pPr algn="just"/>
            <a:r>
              <a:rPr lang="tr-TR" sz="3200" dirty="0" smtClean="0"/>
              <a:t>Yani idare işlemi yapacaksa işlemi “uygun görüş” doğrultusunda yapmalı dır. </a:t>
            </a:r>
          </a:p>
          <a:p>
            <a:pPr algn="just"/>
            <a:r>
              <a:rPr lang="tr-TR" sz="3200" dirty="0" smtClean="0"/>
              <a:t>Bununla birlikte, danışan makam bu görüşü beğenmiyorsa, işlemi kendi istediği yönde yapamasa da bu işlemi yapmaktan vazgeçebilir. </a:t>
            </a:r>
          </a:p>
          <a:p>
            <a:pPr algn="just"/>
            <a:r>
              <a:rPr lang="tr-TR" sz="3200" dirty="0" smtClean="0"/>
              <a:t>Uygun görüş </a:t>
            </a:r>
            <a:r>
              <a:rPr lang="tr-TR" sz="3200" dirty="0" err="1" smtClean="0"/>
              <a:t>usûlü</a:t>
            </a:r>
            <a:r>
              <a:rPr lang="tr-TR" sz="3200" dirty="0" smtClean="0"/>
              <a:t> kanunlar tarafından nadiren öngörülmüştür: </a:t>
            </a:r>
            <a:endParaRPr lang="tr-TR" sz="3200" dirty="0"/>
          </a:p>
        </p:txBody>
      </p:sp>
    </p:spTree>
  </p:cSld>
  <p:clrMapOvr>
    <a:masterClrMapping/>
  </p:clrMapOvr>
  <p:timing>
    <p:tnLst>
      <p:par>
        <p:cTn id="1" dur="indefinite" restart="never" nodeType="tmRoot"/>
      </p:par>
    </p:tnLst>
  </p:timing>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3600" i="1" dirty="0" smtClean="0"/>
              <a:t>4353 sayılı Kanun'un 2.9 ve devamı maddeleri, devlete ait değeri belli bir miktarı aşan haklardan, dava ve icra takiplerinden vazgeçmek veya bu konuda sulh olmak veya anlaşma veya sözleşmelerde değişiklik yapmak için </a:t>
            </a:r>
            <a:r>
              <a:rPr lang="tr-TR" sz="3600" i="1" dirty="0" err="1" smtClean="0"/>
              <a:t>Danıştayın</a:t>
            </a:r>
            <a:r>
              <a:rPr lang="tr-TR" sz="3600" i="1" dirty="0" smtClean="0"/>
              <a:t> uygun görüşünün alınmasını öngörmüştür.</a:t>
            </a:r>
            <a:endParaRPr lang="tr-TR" sz="3600" dirty="0" smtClean="0"/>
          </a:p>
          <a:p>
            <a:pPr algn="just"/>
            <a:endParaRPr lang="tr-TR" sz="3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3200" dirty="0" smtClean="0"/>
              <a:t>Yürütme organının başka devletlerle olan ilişkileri İdarî nitelikte değildir. </a:t>
            </a:r>
          </a:p>
          <a:p>
            <a:pPr algn="just"/>
            <a:r>
              <a:rPr lang="tr-TR" sz="3200" dirty="0" smtClean="0"/>
              <a:t>Diğer bir ifadeyle devletin diplomatik faaliyeti “İdarî fonksiyon" değil “hükümet fonksiyonu" kapsamına girer. </a:t>
            </a:r>
          </a:p>
          <a:p>
            <a:pPr algn="just"/>
            <a:r>
              <a:rPr lang="tr-TR" sz="3200" dirty="0" smtClean="0"/>
              <a:t>Dolayısıyla bu tür faaliyetlerin incelenmesi idare hukukunun değil uluslararası hukukun konusuna dâhildir. </a:t>
            </a:r>
          </a:p>
          <a:p>
            <a:pPr algn="just"/>
            <a:r>
              <a:rPr lang="tr-TR" sz="3200" dirty="0" smtClean="0"/>
              <a:t>Bu tür işlemler de İdarî yargı organları tarafından işlenmez.</a:t>
            </a:r>
            <a:endParaRPr lang="tr-TR" sz="3200" dirty="0"/>
          </a:p>
        </p:txBody>
      </p:sp>
    </p:spTree>
  </p:cSld>
  <p:clrMapOvr>
    <a:masterClrMapping/>
  </p:clrMapOvr>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Çelişme </a:t>
            </a:r>
            <a:r>
              <a:rPr lang="tr-TR" b="1" dirty="0" err="1" smtClean="0">
                <a:solidFill>
                  <a:srgbClr val="FF0000"/>
                </a:solidFill>
              </a:rPr>
              <a:t>Usûlü</a:t>
            </a:r>
            <a:r>
              <a:rPr lang="tr-TR" b="1" dirty="0" smtClean="0">
                <a:solidFill>
                  <a:srgbClr val="FF0000"/>
                </a:solidFill>
              </a:rPr>
              <a:t> (Savunma Hakkı)</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Bazı durumlarda idare karar almadan önce kararın muhatabı olan kişinin bu konudaki itirazlarım veya görüşlerini almak zorundadır. İşte kararın alınmasından önce ilgili kişinin itiraz veya görüşlerinin alınmasına “çelişme </a:t>
            </a:r>
            <a:r>
              <a:rPr lang="tr-TR" dirty="0" err="1" smtClean="0"/>
              <a:t>usûlü</a:t>
            </a:r>
            <a:r>
              <a:rPr lang="tr-TR" dirty="0" smtClean="0"/>
              <a:t>” denir. </a:t>
            </a:r>
          </a:p>
          <a:p>
            <a:pPr algn="just"/>
            <a:r>
              <a:rPr lang="tr-TR" dirty="0" smtClean="0"/>
              <a:t>Bu </a:t>
            </a:r>
            <a:r>
              <a:rPr lang="tr-TR" dirty="0" err="1" smtClean="0"/>
              <a:t>usûle</a:t>
            </a:r>
            <a:r>
              <a:rPr lang="tr-TR" dirty="0" smtClean="0"/>
              <a:t> başvurulmasının amacı, ilgili kişinin savunma </a:t>
            </a:r>
            <a:r>
              <a:rPr lang="tr-TR" dirty="0" err="1" smtClean="0"/>
              <a:t>hakkı”nı</a:t>
            </a:r>
            <a:r>
              <a:rPr lang="tr-TR" dirty="0" smtClean="0"/>
              <a:t> güvence altına almaktır. Savunma hakkı, kanun olmadan dahi idarenin uymak zorunda olduğu, "hukukun genel ilkesi” niteliğinde bir ilkedir. </a:t>
            </a:r>
          </a:p>
          <a:p>
            <a:pPr algn="just"/>
            <a:r>
              <a:rPr lang="tr-TR" dirty="0" smtClean="0"/>
              <a:t>Bu ilke </a:t>
            </a:r>
            <a:r>
              <a:rPr lang="tr-TR" dirty="0" err="1" smtClean="0"/>
              <a:t>Latince’den</a:t>
            </a:r>
            <a:r>
              <a:rPr lang="tr-TR" dirty="0" smtClean="0"/>
              <a:t> (diğer tarafı da dinle)” özdeyişiyle ifade eder.</a:t>
            </a:r>
          </a:p>
          <a:p>
            <a:endParaRPr lang="tr-TR" dirty="0"/>
          </a:p>
        </p:txBody>
      </p:sp>
    </p:spTree>
  </p:cSld>
  <p:clrMapOvr>
    <a:masterClrMapping/>
  </p:clrMapOvr>
  <p:timing>
    <p:tnLst>
      <p:par>
        <p:cTn id="1" dur="indefinite" restart="never" nodeType="tmRoot"/>
      </p:par>
    </p:tnLst>
  </p:timing>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Türk Hukukunda Çelişme </a:t>
            </a:r>
            <a:r>
              <a:rPr lang="tr-TR" b="1" i="1" dirty="0" err="1" smtClean="0">
                <a:solidFill>
                  <a:srgbClr val="FF0000"/>
                </a:solidFill>
              </a:rPr>
              <a:t>Usûlünün</a:t>
            </a:r>
            <a:r>
              <a:rPr lang="tr-TR" b="1" i="1" dirty="0" smtClean="0">
                <a:solidFill>
                  <a:srgbClr val="FF0000"/>
                </a:solidFill>
              </a:rPr>
              <a:t> Uygulandığı Hâller</a:t>
            </a:r>
            <a:endParaRPr lang="tr-TR" dirty="0">
              <a:solidFill>
                <a:srgbClr val="FF0000"/>
              </a:solidFill>
            </a:endParaRPr>
          </a:p>
        </p:txBody>
      </p:sp>
      <p:sp>
        <p:nvSpPr>
          <p:cNvPr id="3" name="2 İçerik Yer Tutucusu"/>
          <p:cNvSpPr>
            <a:spLocks noGrp="1"/>
          </p:cNvSpPr>
          <p:nvPr>
            <p:ph sz="quarter" idx="1"/>
          </p:nvPr>
        </p:nvSpPr>
        <p:spPr>
          <a:xfrm>
            <a:off x="457200" y="1600200"/>
            <a:ext cx="7467600" cy="5043510"/>
          </a:xfrm>
        </p:spPr>
        <p:txBody>
          <a:bodyPr>
            <a:noAutofit/>
          </a:bodyPr>
          <a:lstStyle/>
          <a:p>
            <a:pPr algn="just"/>
            <a:r>
              <a:rPr lang="tr-TR" sz="3200" dirty="0" smtClean="0"/>
              <a:t>Türk hukukunda "çelişme </a:t>
            </a:r>
            <a:r>
              <a:rPr lang="tr-TR" sz="3200" dirty="0" err="1" smtClean="0"/>
              <a:t>usûlünün</a:t>
            </a:r>
            <a:r>
              <a:rPr lang="tr-TR" sz="3200" dirty="0" smtClean="0"/>
              <a:t> uygulanması, yani ilgili kişiye “savunma hakkı” tanınması gereken hâller sınırlıdır. </a:t>
            </a:r>
          </a:p>
          <a:p>
            <a:pPr algn="just"/>
            <a:r>
              <a:rPr lang="tr-TR" sz="3200" dirty="0" smtClean="0"/>
              <a:t>Türk hukukunda çelişme </a:t>
            </a:r>
            <a:r>
              <a:rPr lang="tr-TR" sz="3200" dirty="0" err="1" smtClean="0"/>
              <a:t>usûlü</a:t>
            </a:r>
            <a:r>
              <a:rPr lang="tr-TR" sz="3200" dirty="0" smtClean="0"/>
              <a:t> sadece disiplin cezalarına ilişkin olarak öngörülmüştür. </a:t>
            </a:r>
          </a:p>
          <a:p>
            <a:pPr algn="just"/>
            <a:r>
              <a:rPr lang="tr-TR" sz="3200" dirty="0" smtClean="0"/>
              <a:t>Rekabet Kurulu gibi bağımsız idari otoritelerin karar alma sürecinde de çelişme </a:t>
            </a:r>
            <a:r>
              <a:rPr lang="tr-TR" sz="3200" dirty="0" err="1" smtClean="0"/>
              <a:t>usûlü</a:t>
            </a:r>
            <a:r>
              <a:rPr lang="tr-TR" sz="3200" dirty="0" smtClean="0"/>
              <a:t> uygulanır.</a:t>
            </a:r>
          </a:p>
          <a:p>
            <a:pPr algn="just"/>
            <a:endParaRPr lang="tr-TR" sz="3200" dirty="0"/>
          </a:p>
        </p:txBody>
      </p:sp>
    </p:spTree>
  </p:cSld>
  <p:clrMapOvr>
    <a:masterClrMapping/>
  </p:clrMapOvr>
  <p:timing>
    <p:tnLst>
      <p:par>
        <p:cTn id="1" dur="indefinite" restart="never" nodeType="tmRoot"/>
      </p:par>
    </p:tnLst>
  </p:timing>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Çelişme </a:t>
            </a:r>
            <a:r>
              <a:rPr lang="tr-TR" b="1" i="1" dirty="0" err="1" smtClean="0">
                <a:solidFill>
                  <a:srgbClr val="FF0000"/>
                </a:solidFill>
              </a:rPr>
              <a:t>Usûlünün</a:t>
            </a:r>
            <a:r>
              <a:rPr lang="tr-TR" b="1" i="1" dirty="0" smtClean="0">
                <a:solidFill>
                  <a:srgbClr val="FF0000"/>
                </a:solidFill>
              </a:rPr>
              <a:t> Müeyyidesi</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sz="3600" dirty="0" smtClean="0"/>
              <a:t>Çelişme </a:t>
            </a:r>
            <a:r>
              <a:rPr lang="tr-TR" sz="3600" dirty="0" err="1" smtClean="0"/>
              <a:t>usûlünün</a:t>
            </a:r>
            <a:r>
              <a:rPr lang="tr-TR" sz="3600" dirty="0" smtClean="0"/>
              <a:t> öngörüldüğü durumlarda ilgili kişinin savunmasının alınmadan veya onun diyecekleri dinlenilmeden işlem tesis edilmesi, işlemin </a:t>
            </a:r>
            <a:r>
              <a:rPr lang="tr-TR" sz="3600" dirty="0" err="1" smtClean="0"/>
              <a:t>usûl</a:t>
            </a:r>
            <a:r>
              <a:rPr lang="tr-TR" sz="3600" dirty="0" smtClean="0"/>
              <a:t> bakımından sakatlığı sonucunu doğurur ve iptal edilmesini gerektirir</a:t>
            </a:r>
            <a:r>
              <a:rPr lang="tr-TR" dirty="0" smtClean="0"/>
              <a:t>.</a:t>
            </a:r>
          </a:p>
          <a:p>
            <a:endParaRPr lang="tr-TR" dirty="0"/>
          </a:p>
        </p:txBody>
      </p:sp>
    </p:spTree>
  </p:cSld>
  <p:clrMapOvr>
    <a:masterClrMapping/>
  </p:clrMapOvr>
  <p:timing>
    <p:tnLst>
      <p:par>
        <p:cTn id="1" dur="indefinite" restart="never" nodeType="tmRoot"/>
      </p:par>
    </p:tnLst>
  </p:timing>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Çelişme </a:t>
            </a:r>
            <a:r>
              <a:rPr lang="tr-TR" b="1" i="1" dirty="0" err="1" smtClean="0">
                <a:solidFill>
                  <a:srgbClr val="FF0000"/>
                </a:solidFill>
              </a:rPr>
              <a:t>Usûlü</a:t>
            </a:r>
            <a:r>
              <a:rPr lang="tr-TR" b="1" i="1" dirty="0" smtClean="0">
                <a:solidFill>
                  <a:srgbClr val="FF0000"/>
                </a:solidFill>
              </a:rPr>
              <a:t> Asli </a:t>
            </a:r>
            <a:r>
              <a:rPr lang="tr-TR" b="1" i="1" dirty="0" err="1" smtClean="0">
                <a:solidFill>
                  <a:srgbClr val="FF0000"/>
                </a:solidFill>
              </a:rPr>
              <a:t>Usûl</a:t>
            </a:r>
            <a:r>
              <a:rPr lang="tr-TR" b="1" i="1" dirty="0" smtClean="0">
                <a:solidFill>
                  <a:srgbClr val="FF0000"/>
                </a:solidFill>
              </a:rPr>
              <a:t> Şartıdır</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Gerektiği hâlde savunma hakkı şartına uyulmaması, yani çelişme </a:t>
            </a:r>
            <a:r>
              <a:rPr lang="tr-TR" sz="2800" dirty="0" err="1" smtClean="0"/>
              <a:t>usûlünün</a:t>
            </a:r>
            <a:r>
              <a:rPr lang="tr-TR" sz="2800" dirty="0" smtClean="0"/>
              <a:t> uygulanmaması, yapılmış olan idari işlemin sonucunu etkilememiş olsa bile, işlemi </a:t>
            </a:r>
            <a:r>
              <a:rPr lang="tr-TR" sz="2800" dirty="0" err="1" smtClean="0"/>
              <a:t>usûl</a:t>
            </a:r>
            <a:r>
              <a:rPr lang="tr-TR" sz="2800" dirty="0" smtClean="0"/>
              <a:t> bakımından sakatlar ve işlemin iptal edilmesi sonucunu doğurur. </a:t>
            </a:r>
          </a:p>
          <a:p>
            <a:pPr algn="just"/>
            <a:r>
              <a:rPr lang="tr-TR" sz="2800" dirty="0" smtClean="0"/>
              <a:t>Çünkü savunma hakkı, idare karşısında idare edilenleri korumak amacıyla öngörülmüş bir hak olduğuna göre, başlı başına bir asli </a:t>
            </a:r>
            <a:r>
              <a:rPr lang="tr-TR" sz="2800" dirty="0" err="1" smtClean="0"/>
              <a:t>usûl</a:t>
            </a:r>
            <a:r>
              <a:rPr lang="tr-TR" sz="2800" dirty="0" smtClean="0"/>
              <a:t> şartıdır. </a:t>
            </a:r>
            <a:endParaRPr lang="tr-TR" sz="2800" dirty="0"/>
          </a:p>
        </p:txBody>
      </p:sp>
    </p:spTree>
  </p:cSld>
  <p:clrMapOvr>
    <a:masterClrMapping/>
  </p:clrMapOvr>
  <p:timing>
    <p:tnLst>
      <p:par>
        <p:cTn id="1" dur="indefinite" restart="never" nodeType="tmRoot"/>
      </p:par>
    </p:tnLst>
  </p:timing>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err="1" smtClean="0"/>
              <a:t>Usûlde</a:t>
            </a:r>
            <a:r>
              <a:rPr lang="tr-TR" b="1" i="1" dirty="0" smtClean="0"/>
              <a:t> Paralellik İlkesi</a:t>
            </a:r>
            <a:endParaRPr lang="tr-TR" dirty="0"/>
          </a:p>
        </p:txBody>
      </p:sp>
      <p:sp>
        <p:nvSpPr>
          <p:cNvPr id="3" name="2 İçerik Yer Tutucusu"/>
          <p:cNvSpPr>
            <a:spLocks noGrp="1"/>
          </p:cNvSpPr>
          <p:nvPr>
            <p:ph sz="quarter" idx="1"/>
          </p:nvPr>
        </p:nvSpPr>
        <p:spPr/>
        <p:txBody>
          <a:bodyPr>
            <a:normAutofit lnSpcReduction="10000"/>
          </a:bodyPr>
          <a:lstStyle/>
          <a:p>
            <a:pPr algn="just"/>
            <a:r>
              <a:rPr lang="tr-TR" dirty="0" err="1" smtClean="0"/>
              <a:t>Usûlde</a:t>
            </a:r>
            <a:r>
              <a:rPr lang="tr-TR" dirty="0" smtClean="0"/>
              <a:t> paralellik ilkesi, bir işlemin yapılması için kullanılan </a:t>
            </a:r>
            <a:r>
              <a:rPr lang="tr-TR" dirty="0" err="1" smtClean="0"/>
              <a:t>usûlün</a:t>
            </a:r>
            <a:r>
              <a:rPr lang="tr-TR" dirty="0" smtClean="0"/>
              <a:t>, kanun aksini öngörmemiş ise o işlemin değiştirilmesi veya ilga edilmesi için de kullanılmasını öngören bir ilkedir.</a:t>
            </a:r>
          </a:p>
          <a:p>
            <a:pPr algn="just"/>
            <a:r>
              <a:rPr lang="tr-TR" dirty="0" smtClean="0"/>
              <a:t> Örneğin; Anayasamızın 115’inci maddesine göre, Bakanlar Kurulu ancak </a:t>
            </a:r>
            <a:r>
              <a:rPr lang="tr-TR" dirty="0" err="1" smtClean="0"/>
              <a:t>Danıştayın</a:t>
            </a:r>
            <a:r>
              <a:rPr lang="tr-TR" dirty="0" smtClean="0"/>
              <a:t> incelemesinden geçirilmek şartıyla tüzük çıkarabilir. </a:t>
            </a:r>
          </a:p>
          <a:p>
            <a:pPr algn="just"/>
            <a:r>
              <a:rPr lang="tr-TR" dirty="0" err="1" smtClean="0"/>
              <a:t>Usûlde</a:t>
            </a:r>
            <a:r>
              <a:rPr lang="tr-TR" dirty="0" smtClean="0"/>
              <a:t> paralellik ilkesi gereğince Bakanlar Kurulunun yürürlükteki bir tüzükte değişiklik yapması veya onu yürürlükten kaldırması için yine </a:t>
            </a:r>
            <a:r>
              <a:rPr lang="tr-TR" dirty="0" err="1" smtClean="0"/>
              <a:t>Danıştayın</a:t>
            </a:r>
            <a:r>
              <a:rPr lang="tr-TR" dirty="0" smtClean="0"/>
              <a:t> incelemesinden geçirme koşulunu yerine getirmesi gerekir.</a:t>
            </a:r>
          </a:p>
          <a:p>
            <a:endParaRPr lang="tr-TR" dirty="0"/>
          </a:p>
        </p:txBody>
      </p:sp>
    </p:spTree>
  </p:cSld>
  <p:clrMapOvr>
    <a:masterClrMapping/>
  </p:clrMapOvr>
  <p:timing>
    <p:tnLst>
      <p:par>
        <p:cTn id="1" dur="indefinite" restart="never" nodeType="tmRoot"/>
      </p:par>
    </p:tnLst>
  </p:timing>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lnSpcReduction="20000"/>
          </a:bodyPr>
          <a:lstStyle/>
          <a:p>
            <a:pPr algn="just"/>
            <a:r>
              <a:rPr lang="tr-TR" sz="3200" dirty="0" err="1" smtClean="0"/>
              <a:t>Usûlde</a:t>
            </a:r>
            <a:r>
              <a:rPr lang="tr-TR" sz="3200" dirty="0" smtClean="0"/>
              <a:t> Paralellik İlkesinin Uygulanmadığı Hâller: </a:t>
            </a:r>
            <a:r>
              <a:rPr lang="tr-TR" sz="3200" dirty="0" err="1" smtClean="0"/>
              <a:t>Usûlde</a:t>
            </a:r>
            <a:r>
              <a:rPr lang="tr-TR" sz="3200" dirty="0" smtClean="0"/>
              <a:t> paralellik ilkesi şu beş hâlde uygulanmaz.</a:t>
            </a:r>
          </a:p>
          <a:p>
            <a:pPr algn="just"/>
            <a:r>
              <a:rPr lang="tr-TR" sz="3200" dirty="0" smtClean="0"/>
              <a:t> 1.	İhtiyari </a:t>
            </a:r>
            <a:r>
              <a:rPr lang="tr-TR" sz="3200" dirty="0" err="1" smtClean="0"/>
              <a:t>usûllerde</a:t>
            </a:r>
            <a:r>
              <a:rPr lang="tr-TR" sz="3200" dirty="0" smtClean="0"/>
              <a:t>, </a:t>
            </a:r>
            <a:r>
              <a:rPr lang="tr-TR" sz="3200" dirty="0" err="1" smtClean="0"/>
              <a:t>usûlde</a:t>
            </a:r>
            <a:r>
              <a:rPr lang="tr-TR" sz="3200" dirty="0" smtClean="0"/>
              <a:t> paralellik ilkesi uygulanmaz.</a:t>
            </a:r>
          </a:p>
          <a:p>
            <a:pPr algn="just"/>
            <a:r>
              <a:rPr lang="tr-TR" sz="3200" dirty="0" smtClean="0"/>
              <a:t>2.	Kanun aksini öngörmüşse </a:t>
            </a:r>
            <a:r>
              <a:rPr lang="tr-TR" sz="3200" dirty="0" err="1" smtClean="0"/>
              <a:t>usûlde</a:t>
            </a:r>
            <a:r>
              <a:rPr lang="tr-TR" sz="3200" dirty="0" smtClean="0"/>
              <a:t> paralellik ilkesi uygulanmaz.</a:t>
            </a:r>
          </a:p>
          <a:p>
            <a:pPr algn="just"/>
            <a:r>
              <a:rPr lang="tr-TR" sz="3200" dirty="0" smtClean="0"/>
              <a:t>3.	Disiplin cezası verme işlemlerinde </a:t>
            </a:r>
            <a:r>
              <a:rPr lang="tr-TR" sz="3200" dirty="0" err="1" smtClean="0"/>
              <a:t>usûlde</a:t>
            </a:r>
            <a:r>
              <a:rPr lang="tr-TR" sz="3200" dirty="0" smtClean="0"/>
              <a:t> paralellik ilkesi uygulanmaz.</a:t>
            </a:r>
          </a:p>
          <a:p>
            <a:pPr algn="just"/>
            <a:r>
              <a:rPr lang="tr-TR" sz="3200" dirty="0" smtClean="0"/>
              <a:t>4.	Kolluk tedbirleri alanında </a:t>
            </a:r>
            <a:r>
              <a:rPr lang="tr-TR" sz="3200" dirty="0" err="1" smtClean="0"/>
              <a:t>usûlde</a:t>
            </a:r>
            <a:r>
              <a:rPr lang="tr-TR" sz="3200" dirty="0" smtClean="0"/>
              <a:t> paralellik ilkesi uygulanmaz.</a:t>
            </a:r>
          </a:p>
          <a:p>
            <a:pPr algn="just"/>
            <a:r>
              <a:rPr lang="tr-TR" sz="3200" dirty="0" smtClean="0"/>
              <a:t>5.	Mahkeme </a:t>
            </a:r>
            <a:r>
              <a:rPr lang="tr-TR" sz="3200" dirty="0" err="1" smtClean="0"/>
              <a:t>kaıarlannın</a:t>
            </a:r>
            <a:r>
              <a:rPr lang="tr-TR" sz="3200" dirty="0" smtClean="0"/>
              <a:t> yerine getirilmesinde </a:t>
            </a:r>
            <a:r>
              <a:rPr lang="tr-TR" sz="3200" dirty="0" err="1" smtClean="0"/>
              <a:t>usûlde</a:t>
            </a:r>
            <a:r>
              <a:rPr lang="tr-TR" sz="3200" dirty="0" smtClean="0"/>
              <a:t> paralellik ilkesi uygulanmaz.</a:t>
            </a:r>
          </a:p>
          <a:p>
            <a:pPr algn="just"/>
            <a:endParaRPr lang="tr-TR" sz="3200" dirty="0"/>
          </a:p>
        </p:txBody>
      </p:sp>
    </p:spTree>
  </p:cSld>
  <p:clrMapOvr>
    <a:masterClrMapping/>
  </p:clrMapOvr>
  <p:timing>
    <p:tnLst>
      <p:par>
        <p:cTn id="1" dur="indefinite" restart="never" nodeType="tmRoot"/>
      </p:par>
    </p:tnLst>
  </p:timing>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err="1" smtClean="0">
                <a:solidFill>
                  <a:srgbClr val="FF0000"/>
                </a:solidFill>
              </a:rPr>
              <a:t>Usûl</a:t>
            </a:r>
            <a:r>
              <a:rPr lang="tr-TR" b="1" i="1" dirty="0" smtClean="0">
                <a:solidFill>
                  <a:srgbClr val="FF0000"/>
                </a:solidFill>
              </a:rPr>
              <a:t> Kurallarına Aykırılığın Müeyyidesi</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err="1" smtClean="0"/>
              <a:t>Usûl</a:t>
            </a:r>
            <a:r>
              <a:rPr lang="tr-TR" dirty="0" smtClean="0"/>
              <a:t> Sakatlığı: Bir işlemin tâbi olduğu </a:t>
            </a:r>
            <a:r>
              <a:rPr lang="tr-TR" dirty="0" err="1" smtClean="0"/>
              <a:t>usûl</a:t>
            </a:r>
            <a:r>
              <a:rPr lang="tr-TR" dirty="0" smtClean="0"/>
              <a:t> kurallarına aykırı olarak yapılmasına “</a:t>
            </a:r>
            <a:r>
              <a:rPr lang="tr-TR" dirty="0" err="1" smtClean="0"/>
              <a:t>usûl</a:t>
            </a:r>
            <a:r>
              <a:rPr lang="tr-TR" dirty="0" smtClean="0"/>
              <a:t> sakatlığı” denir.</a:t>
            </a:r>
          </a:p>
          <a:p>
            <a:pPr algn="just"/>
            <a:r>
              <a:rPr lang="tr-TR" dirty="0" smtClean="0"/>
              <a:t> </a:t>
            </a:r>
            <a:r>
              <a:rPr lang="tr-TR" dirty="0" err="1" smtClean="0"/>
              <a:t>Usûl</a:t>
            </a:r>
            <a:r>
              <a:rPr lang="tr-TR" dirty="0" smtClean="0"/>
              <a:t> sakatlığının yol açtığı genel sonuç, işlemin hukuka aykırılığı ve daya açılması, hâlinde iptalidir. </a:t>
            </a:r>
          </a:p>
          <a:p>
            <a:pPr algn="just"/>
            <a:r>
              <a:rPr lang="tr-TR" dirty="0" smtClean="0"/>
              <a:t>Ancak idare hukukunda her tür </a:t>
            </a:r>
            <a:r>
              <a:rPr lang="tr-TR" dirty="0" err="1" smtClean="0"/>
              <a:t>usûl</a:t>
            </a:r>
            <a:r>
              <a:rPr lang="tr-TR" dirty="0" smtClean="0"/>
              <a:t> sakatlığı, işlemin iptal edilmesine yol açmamaktadır. </a:t>
            </a:r>
          </a:p>
          <a:p>
            <a:pPr algn="just"/>
            <a:r>
              <a:rPr lang="tr-TR" dirty="0" smtClean="0"/>
              <a:t>İşte işlemin iptal edilmesi sonucunu doğurup </a:t>
            </a:r>
            <a:r>
              <a:rPr lang="tr-TR" dirty="0" err="1" smtClean="0"/>
              <a:t>doğurmatnalan</a:t>
            </a:r>
            <a:r>
              <a:rPr lang="tr-TR" dirty="0" smtClean="0"/>
              <a:t> bakımından </a:t>
            </a:r>
            <a:r>
              <a:rPr lang="tr-TR" dirty="0" err="1" smtClean="0"/>
              <a:t>usûl</a:t>
            </a:r>
            <a:r>
              <a:rPr lang="tr-TR" dirty="0" smtClean="0"/>
              <a:t> sakatlıkları arasında “asli </a:t>
            </a:r>
            <a:r>
              <a:rPr lang="tr-TR" dirty="0" err="1" smtClean="0"/>
              <a:t>usûl</a:t>
            </a:r>
            <a:r>
              <a:rPr lang="tr-TR" dirty="0" smtClean="0"/>
              <a:t> sakatlığı” ve “tali </a:t>
            </a:r>
            <a:r>
              <a:rPr lang="tr-TR" dirty="0" err="1" smtClean="0"/>
              <a:t>usûl</a:t>
            </a:r>
            <a:r>
              <a:rPr lang="tr-TR" dirty="0" smtClean="0"/>
              <a:t> sakatlığı" şeklinde ikili bir ayrım yapılmaktadır.</a:t>
            </a:r>
          </a:p>
          <a:p>
            <a:endParaRPr lang="tr-TR" dirty="0"/>
          </a:p>
        </p:txBody>
      </p:sp>
    </p:spTree>
  </p:cSld>
  <p:clrMapOvr>
    <a:masterClrMapping/>
  </p:clrMapOvr>
  <p:timing>
    <p:tnLst>
      <p:par>
        <p:cTn id="1" dur="indefinite" restart="never" nodeType="tmRoot"/>
      </p:par>
    </p:tnLst>
  </p:timing>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Asli </a:t>
            </a:r>
            <a:r>
              <a:rPr lang="tr-TR" b="1" i="1" dirty="0" err="1" smtClean="0">
                <a:solidFill>
                  <a:srgbClr val="FF0000"/>
                </a:solidFill>
              </a:rPr>
              <a:t>Usûl</a:t>
            </a:r>
            <a:r>
              <a:rPr lang="tr-TR" b="1" i="1" dirty="0" smtClean="0">
                <a:solidFill>
                  <a:srgbClr val="FF0000"/>
                </a:solidFill>
              </a:rPr>
              <a:t> Sakatlığı-Tali </a:t>
            </a:r>
            <a:r>
              <a:rPr lang="tr-TR" b="1" i="1" dirty="0" err="1" smtClean="0">
                <a:solidFill>
                  <a:srgbClr val="FF0000"/>
                </a:solidFill>
              </a:rPr>
              <a:t>Usûl</a:t>
            </a:r>
            <a:r>
              <a:rPr lang="tr-TR" b="1" i="1" dirty="0" smtClean="0">
                <a:solidFill>
                  <a:srgbClr val="FF0000"/>
                </a:solidFill>
              </a:rPr>
              <a:t> Sakatlığı </a:t>
            </a:r>
            <a:r>
              <a:rPr lang="tr-TR" b="1" i="1" dirty="0" err="1" smtClean="0">
                <a:solidFill>
                  <a:srgbClr val="FF0000"/>
                </a:solidFill>
              </a:rPr>
              <a:t>Ayrmı</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a:t>
            </a:r>
            <a:r>
              <a:rPr lang="tr-TR" sz="2800" dirty="0" smtClean="0"/>
              <a:t>Aslî şekil sakatlıkları”, işlemi hukuka aykırı hâle getiren ve dava açılması hâlinde iptal edilmesi sonucunu doğuran </a:t>
            </a:r>
            <a:r>
              <a:rPr lang="tr-TR" sz="2800" dirty="0" err="1" smtClean="0"/>
              <a:t>usûl</a:t>
            </a:r>
            <a:r>
              <a:rPr lang="tr-TR" sz="2800" dirty="0" smtClean="0"/>
              <a:t> sakatlıklarıdır.</a:t>
            </a:r>
          </a:p>
          <a:p>
            <a:pPr algn="just"/>
            <a:r>
              <a:rPr lang="tr-TR" sz="2800" dirty="0" smtClean="0"/>
              <a:t> Yapılan işlemin yönünü değiştirebilecek nitelikte olan </a:t>
            </a:r>
            <a:r>
              <a:rPr lang="tr-TR" sz="2800" dirty="0" err="1" smtClean="0"/>
              <a:t>usûl</a:t>
            </a:r>
            <a:r>
              <a:rPr lang="tr-TR" sz="2800" dirty="0" smtClean="0"/>
              <a:t> kurallarına uyulmaması asli </a:t>
            </a:r>
            <a:r>
              <a:rPr lang="tr-TR" sz="2800" dirty="0" err="1" smtClean="0"/>
              <a:t>usûl</a:t>
            </a:r>
            <a:r>
              <a:rPr lang="tr-TR" sz="2800" dirty="0" smtClean="0"/>
              <a:t> sakatlığıdır. </a:t>
            </a:r>
          </a:p>
          <a:p>
            <a:pPr algn="just"/>
            <a:r>
              <a:rPr lang="tr-TR" sz="2800" dirty="0" smtClean="0"/>
              <a:t>“Tali şekil sakatlıkları" ise işlemi hukuka aykırı hâle gelmeyen ve dava açılması hâlinde iptal edilmesi sonucunu doğurmayan </a:t>
            </a:r>
            <a:r>
              <a:rPr lang="tr-TR" sz="2800" dirty="0" err="1" smtClean="0"/>
              <a:t>usûl</a:t>
            </a:r>
            <a:r>
              <a:rPr lang="tr-TR" sz="2800" dirty="0" smtClean="0"/>
              <a:t> sakatlıklarıdır.</a:t>
            </a:r>
          </a:p>
          <a:p>
            <a:pPr algn="just"/>
            <a:endParaRPr lang="tr-TR" sz="2800" dirty="0"/>
          </a:p>
        </p:txBody>
      </p:sp>
    </p:spTree>
  </p:cSld>
  <p:clrMapOvr>
    <a:masterClrMapping/>
  </p:clrMapOvr>
  <p:timing>
    <p:tnLst>
      <p:par>
        <p:cTn id="1" dur="indefinite" restart="never" nodeType="tmRoot"/>
      </p:par>
    </p:tnLst>
  </p:timing>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Sebep Unsuru</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a:t>
            </a:r>
            <a:r>
              <a:rPr lang="tr-TR" sz="3200" dirty="0" smtClean="0"/>
              <a:t>Sebep", idareyi bir işlem yapmaya sevk eden hukukî veya fiilî etkenlerdir.</a:t>
            </a:r>
          </a:p>
          <a:p>
            <a:pPr algn="just"/>
            <a:r>
              <a:rPr lang="tr-TR" sz="3200" dirty="0" smtClean="0"/>
              <a:t>Bu etkenler, İdarî işlemden önce gelir ve onun dışında yer alırlar. İdarenin bir işlemi yapabilmesi için onu yapmaya ‘‘yetkili” olması yetmez; </a:t>
            </a:r>
            <a:r>
              <a:rPr lang="tr-TR" sz="3200" b="1" dirty="0" smtClean="0"/>
              <a:t>ayrıca onu</a:t>
            </a:r>
            <a:r>
              <a:rPr lang="tr-TR" sz="3200" dirty="0" smtClean="0"/>
              <a:t> yapmaya bir sebebi de olmalıdır.</a:t>
            </a:r>
          </a:p>
          <a:p>
            <a:endParaRPr lang="tr-TR" dirty="0"/>
          </a:p>
        </p:txBody>
      </p:sp>
    </p:spTree>
  </p:cSld>
  <p:clrMapOvr>
    <a:masterClrMapping/>
  </p:clrMapOvr>
  <p:timing>
    <p:tnLst>
      <p:par>
        <p:cTn id="1" dur="indefinite" restart="never" nodeType="tmRoot"/>
      </p:par>
    </p:tnLst>
  </p:timing>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2800" dirty="0" smtClean="0"/>
              <a:t>Türleri: İdarî işlemin sebebi bir “maddî fiil” olabileceği gibi o İdarî işlemden yapılmış bir “hukukî işlem” de olabilir.</a:t>
            </a:r>
          </a:p>
          <a:p>
            <a:pPr algn="just"/>
            <a:r>
              <a:rPr lang="tr-TR" sz="2800" dirty="0" smtClean="0"/>
              <a:t> Birinci tür sebeplere "fiilî sebepler”, ikinci tür sebeplere “hukukî sebepler” ismi verilmektedir.</a:t>
            </a:r>
          </a:p>
          <a:p>
            <a:pPr algn="just"/>
            <a:r>
              <a:rPr lang="tr-TR" sz="2800" dirty="0" smtClean="0"/>
              <a:t>Örneğin Polis Vazife ve Salahiyet Kanunu’nun 8’inci maddesinin (A) bendine göre, kumar oynanan umumi veya umuma açık yerler idarece kapatılır.</a:t>
            </a:r>
          </a:p>
          <a:p>
            <a:pPr algn="just"/>
            <a:r>
              <a:rPr lang="tr-TR" sz="2800" dirty="0" smtClean="0"/>
              <a:t> Bu örnekte kapatma işleminin sebebi “kumar oynanması” fiilidir. </a:t>
            </a:r>
          </a:p>
          <a:p>
            <a:pPr algn="just"/>
            <a:r>
              <a:rPr lang="tr-TR" sz="2800" dirty="0" smtClean="0"/>
              <a:t>Bu sebep bir fiilî sebeptir.</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r>
              <a:rPr lang="tr-TR" dirty="0" smtClean="0"/>
              <a:t>İdarî fonksiyon, yasama ve yargı fonksiyonlarının dışında kalan bir devlet fonksiyonudur.</a:t>
            </a:r>
          </a:p>
          <a:p>
            <a:r>
              <a:rPr lang="tr-TR" dirty="0" smtClean="0"/>
              <a:t>2.İdarî fonksiyon, esasen yürütme organının bir fonksiyonudur. Ancak yürütme organının şu fonksiyonları İdarî fonksiyonun dışında kalır (Bunlar “hükümet fonksiyonuna dâhildirler):</a:t>
            </a:r>
          </a:p>
          <a:p>
            <a:r>
              <a:rPr lang="tr-TR" dirty="0" smtClean="0"/>
              <a:t>a)Bakanlar Kurulunun kurulması, Başbakanın atanması, bakanların seçilmesi, atanması ve görevlerinden alınması,</a:t>
            </a:r>
          </a:p>
          <a:p>
            <a:r>
              <a:rPr lang="tr-TR" dirty="0" smtClean="0"/>
              <a:t> b) Yürütme organının yasama organıyla olan ilişkileri.</a:t>
            </a:r>
          </a:p>
          <a:p>
            <a:r>
              <a:rPr lang="tr-TR" dirty="0" smtClean="0"/>
              <a:t>c)Yürütme organının yargı organıyla olan ilişkileri.</a:t>
            </a:r>
          </a:p>
          <a:p>
            <a:r>
              <a:rPr lang="tr-TR" dirty="0" smtClean="0"/>
              <a:t>d)Yürütme organının başka devletlerle olan ilişkileri.</a:t>
            </a:r>
          </a:p>
          <a:p>
            <a:endParaRPr lang="tr-TR" dirty="0"/>
          </a:p>
        </p:txBody>
      </p:sp>
    </p:spTree>
  </p:cSld>
  <p:clrMapOvr>
    <a:masterClrMapping/>
  </p:clrMapOvr>
  <p:timing>
    <p:tnLst>
      <p:par>
        <p:cTn id="1" dur="indefinite" restart="never" nodeType="tmRoot"/>
      </p:par>
    </p:tnLst>
  </p:timing>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lstStyle/>
          <a:p>
            <a:pPr algn="just"/>
            <a:r>
              <a:rPr lang="tr-TR" sz="3600" dirty="0" smtClean="0"/>
              <a:t>Sebep Unsurunun Kanunlarda Düzenlenme Biçimleri: İdarî işlemlerin sebepleri bazen kanunlarda açık ve seçik belirtilir bazen genel ifadelerle belirtilir bazen de hiç belirtilmez</a:t>
            </a:r>
            <a:r>
              <a:rPr lang="tr-TR" dirty="0" smtClean="0"/>
              <a:t>.</a:t>
            </a:r>
          </a:p>
          <a:p>
            <a:pPr algn="just"/>
            <a:r>
              <a:rPr lang="tr-TR" dirty="0" smtClean="0"/>
              <a:t>Sebebin Açıkça Belirtilmesi: Bazen kanunlar İdarî işlemin yapılabilmesi için bulunması gereken sebebi açılı ve seçik bir şekilde belirtmiş olabilirler.</a:t>
            </a:r>
            <a:endParaRPr lang="tr-TR" dirty="0"/>
          </a:p>
        </p:txBody>
      </p:sp>
    </p:spTree>
  </p:cSld>
  <p:clrMapOvr>
    <a:masterClrMapping/>
  </p:clrMapOvr>
  <p:timing>
    <p:tnLst>
      <p:par>
        <p:cTn id="1" dur="indefinite" restart="never" nodeType="tmRoot"/>
      </p:par>
    </p:tnLst>
  </p:timing>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4400" dirty="0" smtClean="0"/>
              <a:t>Sebebin Belirsiz Kavramlarla Belirtilmesi: Bazen kanunlar, İdarî işlemlerin sebeplerini, soyut bir şekilde genel ve belirsiz kavramlar kullanarak belirtirler.</a:t>
            </a:r>
            <a:endParaRPr lang="tr-TR" sz="4400" dirty="0"/>
          </a:p>
        </p:txBody>
      </p:sp>
    </p:spTree>
  </p:cSld>
  <p:clrMapOvr>
    <a:masterClrMapping/>
  </p:clrMapOvr>
  <p:timing>
    <p:tnLst>
      <p:par>
        <p:cTn id="1" dur="indefinite" restart="never" nodeType="tmRoot"/>
      </p:par>
    </p:tnLst>
  </p:timing>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600" dirty="0" smtClean="0"/>
              <a:t>Bu tur kavramlara "belirsiz hukukî kavramlar” ismi verilir. </a:t>
            </a:r>
          </a:p>
          <a:p>
            <a:pPr algn="just"/>
            <a:r>
              <a:rPr lang="tr-TR" sz="3600" dirty="0" smtClean="0"/>
              <a:t>Örneğin bazı kanunlar kamu düzeni, millî güvenlik, genel sağlık, genel ahlak vb. sebepler var olduğunda belli tür işlemlerin yapılmasını emretmekte veya belli tür işlemlerin yapılmasına izin vermektedir. </a:t>
            </a:r>
            <a:endParaRPr lang="tr-TR" sz="3600" dirty="0"/>
          </a:p>
        </p:txBody>
      </p:sp>
    </p:spTree>
  </p:cSld>
  <p:clrMapOvr>
    <a:masterClrMapping/>
  </p:clrMapOvr>
  <p:timing>
    <p:tnLst>
      <p:par>
        <p:cTn id="1" dur="indefinite" restart="never" nodeType="tmRoot"/>
      </p:par>
    </p:tnLst>
  </p:timing>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dirty="0" smtClean="0"/>
              <a:t>Hatta bazen kanunlar ihtiyaç hâlinde veya lüzum görüldüğünde gibi daha belirsiz kavramlarla yapılacak işlemlerin sebep unsurunu belirtmektedirler. </a:t>
            </a:r>
          </a:p>
          <a:p>
            <a:pPr algn="just"/>
            <a:r>
              <a:rPr lang="tr-TR" dirty="0" smtClean="0"/>
              <a:t>Örneğin 5434 sayılı Emekli Sandığı Kanunu’nun mülga 39’uncu maddesine göre, 30 hizmet yılını doldurmuş olan memurlar burumlarınca lüzum görüldüğünde resmen emekliye sevk edilebilirlerdi. Keza 5442 sayılı 11 İdaresi-Kanunu’nun 6’ncı maddesine göre valiler, “lüzumunda” tayinlerindeki </a:t>
            </a:r>
            <a:r>
              <a:rPr lang="tr-TR" dirty="0" err="1" smtClean="0"/>
              <a:t>usûle</a:t>
            </a:r>
            <a:r>
              <a:rPr lang="tr-TR" dirty="0" smtClean="0"/>
              <a:t> göre merkez emrine alınabilir, İdarî işlemin sebep unsuru bu tür belirsiz kavramlarla belirtilmiş olsa bile, idare böyle durumlarda sebep olarak belli somut olay ve durumlara dayanmak zorundadır.</a:t>
            </a:r>
            <a:endParaRPr lang="tr-TR" dirty="0"/>
          </a:p>
        </p:txBody>
      </p:sp>
    </p:spTree>
  </p:cSld>
  <p:clrMapOvr>
    <a:masterClrMapping/>
  </p:clrMapOvr>
  <p:timing>
    <p:tnLst>
      <p:par>
        <p:cTn id="1" dur="indefinite" restart="never" nodeType="tmRoot"/>
      </p:par>
    </p:tnLst>
  </p:timing>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Sebebin Hiç Belirtilmemesi: Bazen kanunlar, İdarî işlemin sebebini hiç göstermemiş olabilir</a:t>
            </a:r>
          </a:p>
          <a:p>
            <a:pPr algn="just"/>
            <a:r>
              <a:rPr lang="tr-TR" dirty="0" smtClean="0"/>
              <a:t>Örneğin; 657 sayılı Devlet Memurlar Kanunu’nun 76’ncı maddesine göre, "kurumlar, kazanılmış hak ve aylık dereceleriyle memurları bulundukları kadro derecelerine eşit veya daha üst, kurum içinde aynı veya başka yerlerdeki kadrolara atayabilirler". </a:t>
            </a:r>
          </a:p>
          <a:p>
            <a:pPr algn="just"/>
            <a:r>
              <a:rPr lang="tr-TR" dirty="0" smtClean="0"/>
              <a:t>İdarenin böyle durumlarda sebep unsuru bakımından geniş bir "değerlendirme marjı'' vardır. </a:t>
            </a:r>
          </a:p>
          <a:p>
            <a:pPr algn="just"/>
            <a:r>
              <a:rPr lang="tr-TR" dirty="0" smtClean="0"/>
              <a:t>Ancak idarenin bu "değerlendirme marjı” mutlak ve sınırsız değildir.</a:t>
            </a:r>
            <a:endParaRPr lang="tr-TR" dirty="0"/>
          </a:p>
        </p:txBody>
      </p:sp>
    </p:spTree>
  </p:cSld>
  <p:clrMapOvr>
    <a:masterClrMapping/>
  </p:clrMapOvr>
  <p:timing>
    <p:tnLst>
      <p:par>
        <p:cTn id="1" dur="indefinite" restart="never" nodeType="tmRoot"/>
      </p:par>
    </p:tnLst>
  </p:timing>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Bir kere idare, sebepsiz yere işlem yapamaz. Zira idare hukukunda “sebepsiz işlem” veya, özel hukuk tabiriyle “sebepten mücerret işlem” olamaz. </a:t>
            </a:r>
          </a:p>
          <a:p>
            <a:pPr algn="just"/>
            <a:r>
              <a:rPr lang="tr-TR" sz="3200" dirty="0" smtClean="0"/>
              <a:t>O hâlde, kanunda bir sebep öngörülmemiş olsa bile idare yaptığı işlemde mutlaka bir sebebe dayanmak zorundadır. </a:t>
            </a:r>
          </a:p>
          <a:p>
            <a:pPr algn="just"/>
            <a:r>
              <a:rPr lang="tr-TR" sz="3200" dirty="0" smtClean="0"/>
              <a:t>Üstelik idarenin dayandığı bu sebep mevcut olmalı ve kamu yararına yönelik bir sebep olmalıdır.</a:t>
            </a:r>
            <a:endParaRPr lang="tr-TR" sz="3200" dirty="0"/>
          </a:p>
        </p:txBody>
      </p:sp>
    </p:spTree>
  </p:cSld>
  <p:clrMapOvr>
    <a:masterClrMapping/>
  </p:clrMapOvr>
  <p:timing>
    <p:tnLst>
      <p:par>
        <p:cTn id="1" dur="indefinite" restart="never" nodeType="tmRoot"/>
      </p:par>
    </p:tnLst>
  </p:timing>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Sebep Unsurunda Sakatlık Hâlleri</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sz="quarter" idx="1"/>
          </p:nvPr>
        </p:nvSpPr>
        <p:spPr/>
        <p:txBody>
          <a:bodyPr>
            <a:normAutofit fontScale="92500" lnSpcReduction="10000"/>
          </a:bodyPr>
          <a:lstStyle/>
          <a:p>
            <a:pPr algn="just"/>
            <a:r>
              <a:rPr lang="tr-TR" sz="3200" dirty="0" smtClean="0"/>
              <a:t>Bir İdarî işlemin sebep unsurunda üç değişik hukuka aykırılık olabilir.</a:t>
            </a:r>
          </a:p>
          <a:p>
            <a:pPr algn="just"/>
            <a:r>
              <a:rPr lang="tr-TR" sz="3200" dirty="0" smtClean="0"/>
              <a:t>Bir kere idarenin gösterdiği sebebin mevcut olmaması durumunda, bu İdarî işlem hukuka aykırıdır.</a:t>
            </a:r>
          </a:p>
          <a:p>
            <a:pPr algn="just"/>
            <a:r>
              <a:rPr lang="tr-TR" sz="3200" dirty="0" smtClean="0"/>
              <a:t>Örneğin; fakülte idaresinin gerçekte kopya çekmeyen bir öğrenciye, kopya çekmesi sebebiyle verdiği bir dönem okuldan uzaklaştırma disiplin cezası hukuka aykırıdır, idarenin bu tür hatalarına </a:t>
            </a:r>
            <a:r>
              <a:rPr lang="tr-TR" sz="3200" b="1" dirty="0" smtClean="0"/>
              <a:t>“fiilî hata” </a:t>
            </a:r>
            <a:r>
              <a:rPr lang="tr-TR" sz="3200" dirty="0" smtClean="0"/>
              <a:t>denmektedir.</a:t>
            </a:r>
          </a:p>
          <a:p>
            <a:pPr algn="just"/>
            <a:endParaRPr lang="tr-TR" sz="3200" dirty="0"/>
          </a:p>
        </p:txBody>
      </p:sp>
    </p:spTree>
  </p:cSld>
  <p:clrMapOvr>
    <a:masterClrMapping/>
  </p:clrMapOvr>
  <p:timing>
    <p:tnLst>
      <p:par>
        <p:cTn id="1" dur="indefinite" restart="never" nodeType="tmRoot"/>
      </p:par>
    </p:tnLst>
  </p:timing>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fontScale="85000" lnSpcReduction="10000"/>
          </a:bodyPr>
          <a:lstStyle/>
          <a:p>
            <a:pPr algn="just"/>
            <a:r>
              <a:rPr lang="tr-TR" sz="4000" dirty="0" smtClean="0"/>
              <a:t>İkinci olarak, idarenin gösterdiği sebebin hukukî tavsifinde hukuka aykırılık yapılmış olabilir.</a:t>
            </a:r>
          </a:p>
          <a:p>
            <a:pPr algn="just"/>
            <a:r>
              <a:rPr lang="tr-TR" sz="4000" dirty="0" smtClean="0"/>
              <a:t>Örneğin; öğrenci sıranın üzerine sınav konusuyla ilgisi olmayan yazılar yazmış, fakülte idaresi de öğrenciye kopya çektiği sebebiyle Yükseköğretim Kurumlan Öğrenci Disiplin Yönetmeliğinin 9'uncu maddesinin (m) bendi uyarınca bir dönem okuldan uzaklaştırma cezası vermiştir.</a:t>
            </a:r>
            <a:endParaRPr lang="tr-TR" sz="4000" dirty="0"/>
          </a:p>
        </p:txBody>
      </p:sp>
    </p:spTree>
  </p:cSld>
  <p:clrMapOvr>
    <a:masterClrMapping/>
  </p:clrMapOvr>
  <p:timing>
    <p:tnLst>
      <p:par>
        <p:cTn id="1" dur="indefinite" restart="never" nodeType="tmRoot"/>
      </p:par>
    </p:tnLst>
  </p:timing>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Konu Unsuru</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İdari işlemin konu su, onun doğurduğu hukukî sonuç, yani hukuk âleminde meydana getirdiği değişiklikli. </a:t>
            </a:r>
          </a:p>
          <a:p>
            <a:pPr algn="just"/>
            <a:r>
              <a:rPr lang="tr-TR" dirty="0" smtClean="0"/>
              <a:t>Örneğin; memur atama işleminin konusu, bir kimsenin memurluk statüsüne sokulması; kamulaştırma işleminin konusu ise taşınmaz üzerindeki özel mülkiyetin sona ermesi ve taşınmazın mülkiyetinin idareye geçmesi; emekliye sevk işleminin konusu kişinin memur durumundan çıkartılıp emeklilik durumuna sokulmasıdır. </a:t>
            </a:r>
            <a:endParaRPr lang="tr-TR" dirty="0"/>
          </a:p>
        </p:txBody>
      </p:sp>
    </p:spTree>
  </p:cSld>
  <p:clrMapOvr>
    <a:masterClrMapping/>
  </p:clrMapOvr>
  <p:timing>
    <p:tnLst>
      <p:par>
        <p:cTn id="1" dur="indefinite" restart="never" nodeType="tmRoot"/>
      </p:par>
    </p:tnLst>
  </p:timing>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dirty="0" smtClean="0"/>
              <a:t>Örneğin belediyenin mezarlıktaki ağaçların kesilmesine ilişkin aldığı kararın konusu “mezarlıktaki ağaçların </a:t>
            </a:r>
            <a:r>
              <a:rPr lang="tr-TR" dirty="0" err="1" smtClean="0"/>
              <a:t>kelimesi’dir</a:t>
            </a:r>
            <a:r>
              <a:rPr lang="tr-TR" dirty="0" smtClean="0"/>
              <a:t>. </a:t>
            </a:r>
          </a:p>
          <a:p>
            <a:pPr algn="just"/>
            <a:r>
              <a:rPr lang="tr-TR" dirty="0" smtClean="0"/>
              <a:t>Konu Unsurunda Sakatlık Hâlleri İdarî işlemin konu unsuru bakımından hukuka aykırı olmasına “konu bakımından sakatlık" veya “konu unsurunda sakatlık” ismi verilmektedir. </a:t>
            </a:r>
          </a:p>
          <a:p>
            <a:pPr algn="just"/>
            <a:r>
              <a:rPr lang="tr-TR" dirty="0" smtClean="0"/>
              <a:t>İdarî işlemin konu unsuru bakımından sakatlık hâlleri “konunun imkânsız olması”, “konunun kanuna aykırı olması”, “sebep ile konu arasında nedensellik bağının bulunmaması" ve "sebep ile konu arasında ölçüsüzlük bulunması” olmak üzere başlıca dört hâlde ortaya çıkar. </a:t>
            </a:r>
          </a:p>
          <a:p>
            <a:pPr algn="just"/>
            <a:r>
              <a:rPr lang="tr-TR" dirty="0" smtClean="0"/>
              <a:t>Şimdi bu hâlleri görelim:</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42918"/>
            <a:ext cx="7467600" cy="5831034"/>
          </a:xfrm>
        </p:spPr>
        <p:txBody>
          <a:bodyPr>
            <a:normAutofit/>
          </a:bodyPr>
          <a:lstStyle/>
          <a:p>
            <a:pPr algn="just"/>
            <a:r>
              <a:rPr lang="tr-TR" sz="3200" dirty="0" smtClean="0"/>
              <a:t>İdarî fonksiyon, yürütme organının bir fonksiyonudur. </a:t>
            </a:r>
          </a:p>
          <a:p>
            <a:pPr algn="just"/>
            <a:r>
              <a:rPr lang="tr-TR" sz="3200" dirty="0" smtClean="0"/>
              <a:t>Ancak yürütme organının yasama ve yargı organları ve yabancı devletler ile ilişkileri çerçevesinde yaptığı işlemler ve keza Cumhurbaşkanının seçilmesi, Bakanlar Kurulunun oluşturulması, Başbakanın atanması ve bakanların atanması ve azli işlemleri idari fonksiyonun dışında kalır. </a:t>
            </a:r>
          </a:p>
          <a:p>
            <a:pPr algn="just"/>
            <a:endParaRPr lang="tr-TR" sz="3200" dirty="0"/>
          </a:p>
        </p:txBody>
      </p:sp>
    </p:spTree>
  </p:cSld>
  <p:clrMapOvr>
    <a:masterClrMapping/>
  </p:clrMapOvr>
  <p:timing>
    <p:tnLst>
      <p:par>
        <p:cTn id="1" dur="indefinite" restart="never" nodeType="tmRoot"/>
      </p:par>
    </p:tnLst>
  </p:timing>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Konunun imkânsız Olması</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İdarî işlemin konusu mümkün olmalıdır. </a:t>
            </a:r>
          </a:p>
          <a:p>
            <a:pPr algn="just"/>
            <a:r>
              <a:rPr lang="tr-TR" sz="2800" dirty="0" smtClean="0"/>
              <a:t>Yani İdarî işlemden beklenen sonuç gerçekleştirilebilir nitelikte olmalıdır. </a:t>
            </a:r>
          </a:p>
          <a:p>
            <a:pPr algn="just"/>
            <a:r>
              <a:rPr lang="tr-TR" sz="2800" dirty="0" smtClean="0"/>
              <a:t>İdarî işlemlerin konusu imkânsız ise örneğin memur olarak atanan kişi daha önce ölmüş ise atama işlemi konu unsuru bakımından hukuka aykırıdır ve bu sebeple iptal edilir.</a:t>
            </a:r>
            <a:endParaRPr lang="tr-TR" sz="2800" dirty="0"/>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Konunun Kanuna </a:t>
            </a:r>
            <a:r>
              <a:rPr lang="tr-TR" dirty="0" smtClean="0">
                <a:solidFill>
                  <a:srgbClr val="FF0000"/>
                </a:solidFill>
              </a:rPr>
              <a:t>Aykırı Olması</a:t>
            </a:r>
            <a:r>
              <a:rPr lang="tr-TR" b="1" dirty="0" smtClean="0">
                <a:solidFill>
                  <a:srgbClr val="FF0000"/>
                </a:solidFill>
              </a:rPr>
              <a:t> (Kanunun İhlali)</a:t>
            </a:r>
            <a:endParaRPr lang="tr-TR" dirty="0">
              <a:solidFill>
                <a:srgbClr val="FF0000"/>
              </a:solidFill>
            </a:endParaRPr>
          </a:p>
        </p:txBody>
      </p:sp>
      <p:sp>
        <p:nvSpPr>
          <p:cNvPr id="3" name="2 İçerik Yer Tutucusu"/>
          <p:cNvSpPr>
            <a:spLocks noGrp="1"/>
          </p:cNvSpPr>
          <p:nvPr>
            <p:ph sz="quarter" idx="1"/>
          </p:nvPr>
        </p:nvSpPr>
        <p:spPr>
          <a:xfrm>
            <a:off x="457200" y="1357298"/>
            <a:ext cx="7467600" cy="5116654"/>
          </a:xfrm>
        </p:spPr>
        <p:txBody>
          <a:bodyPr>
            <a:noAutofit/>
          </a:bodyPr>
          <a:lstStyle/>
          <a:p>
            <a:pPr algn="just"/>
            <a:r>
              <a:rPr lang="tr-TR" sz="2800" dirty="0" smtClean="0"/>
              <a:t>İdarî işlemin konusunun kanuna aykırı olması-da işlemin sakat olması sonucunu doğurur. İdare hukuku literatüründe İdarî işlemin konu unsuru bakımından sakatlığına "kanunun ihlali” ismi verilmektedir. </a:t>
            </a:r>
          </a:p>
          <a:p>
            <a:pPr algn="just"/>
            <a:r>
              <a:rPr lang="tr-TR" sz="2800" dirty="0" smtClean="0"/>
              <a:t>"Kanunun ihlali” ifadesindeki “kanun’dan, sadece dar anlamda “kanun" değil, idarenin uymak zorunda olduğu Anayasa, kanun, uluslararası antlaşma, kanun hükmünde kararname, tüzük, yönetmelik gibi bütün normlar anlaşılır. </a:t>
            </a:r>
            <a:endParaRPr lang="tr-TR" sz="2800" dirty="0"/>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lstStyle/>
          <a:p>
            <a:pPr algn="just"/>
            <a:r>
              <a:rPr lang="tr-TR" dirty="0" smtClean="0"/>
              <a:t>İdarî işlemin konusunun kanuna aykırı olması-da işlemin sakat olması sonucunu doğurur.</a:t>
            </a:r>
          </a:p>
          <a:p>
            <a:pPr algn="just"/>
            <a:r>
              <a:rPr lang="tr-TR" dirty="0" smtClean="0"/>
              <a:t> İdare hukuku literatüründe İdarî işlemin konu unsuru bakımından sakatlığına "kanunun ihlali” ismi verilmektedir. </a:t>
            </a:r>
          </a:p>
          <a:p>
            <a:pPr algn="just"/>
            <a:r>
              <a:rPr lang="tr-TR" dirty="0" smtClean="0"/>
              <a:t>"Kanunun ihlali' ifadesindeki “kanun’dan, sadece dar anlamda “kanun" değil, idarenin uymak zorunda olduğu Anayasa, kanun, uluslararası antlaşma, kanun hükmünde kararname, tüzük, yönetmelik gibi bütün normlar anlaşılır. </a:t>
            </a:r>
          </a:p>
          <a:p>
            <a:pPr algn="just"/>
            <a:r>
              <a:rPr lang="tr-TR" dirty="0" smtClean="0"/>
              <a:t>İdarenin düzenleyici işlemlerinde de konu bakımından hukuka aykırılık hâli söz konusu olabilir.</a:t>
            </a:r>
            <a:endParaRPr lang="tr-TR" dirty="0"/>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Autofit/>
          </a:bodyPr>
          <a:lstStyle/>
          <a:p>
            <a:pPr algn="just"/>
            <a:r>
              <a:rPr lang="tr-TR" sz="2800" dirty="0" smtClean="0"/>
              <a:t>Normlar hiyerarşisin de alt basamakta yer alan bir düzenleyici işlem kendi üstünde yer alan normlara aykırı olmamalıdır. </a:t>
            </a:r>
          </a:p>
          <a:p>
            <a:pPr algn="just"/>
            <a:r>
              <a:rPr lang="tr-TR" sz="2800" dirty="0" smtClean="0"/>
              <a:t>Buna göre, kanun hükmünde kararname Anayasaya, tüzük kanunlara, yönetmelik tüzüklere aykırı ise bu işlemlerin konu unsuru bakımından sakat olduğunu söyleyebiliriz. </a:t>
            </a:r>
          </a:p>
          <a:p>
            <a:pPr algn="just"/>
            <a:r>
              <a:rPr lang="tr-TR" sz="2800" dirty="0" smtClean="0"/>
              <a:t>Hâliyle bir norm, normlar hiyerarşisinde kendisinden bir üst norma uygun olmak zorunda olduğu gibi kendisinden iki, üç vs. üst norma da uygun olmak zorundadır. </a:t>
            </a:r>
            <a:endParaRPr lang="tr-TR" sz="2800" dirty="0"/>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dirty="0" smtClean="0"/>
              <a:t>Örneğin yönetmelikler, tüzüklere uygun olmak zorunda olduğu gibi kanun ye Anayasaya da uygun olmak zorundadır. </a:t>
            </a:r>
          </a:p>
          <a:p>
            <a:pPr algn="just"/>
            <a:r>
              <a:rPr lang="tr-TR" dirty="0" smtClean="0"/>
              <a:t>Dolayısıyla İdarî yargı hâkimi, bir İdarî işlemi, normlar hiyerarşisinde uymak zorunda olduğu herhangi bir norma aykırı görerek iptal edebilir.</a:t>
            </a:r>
          </a:p>
          <a:p>
            <a:pPr algn="just"/>
            <a:r>
              <a:rPr lang="tr-TR" dirty="0" smtClean="0"/>
              <a:t> Mesela İdarî yargı hâkimi denetlediği bir bireysel işlemi, yönetmeliğe değil kanuna aykırı görerek iptal edebilir. </a:t>
            </a:r>
          </a:p>
          <a:p>
            <a:pPr algn="just"/>
            <a:r>
              <a:rPr lang="tr-TR" dirty="0" smtClean="0"/>
              <a:t>Yönetmeliğe uygun, kanuna aykırı bir bireysel işlem, İdarî yargı hâkimi tarafından yönetmelik ihmal edilerek doğrudan doğruya kanuna aykırılık sebebiyle iptal edilebilir.</a:t>
            </a:r>
            <a:endParaRPr lang="tr-TR" dirty="0"/>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lnSpcReduction="10000"/>
          </a:bodyPr>
          <a:lstStyle/>
          <a:p>
            <a:pPr algn="just"/>
            <a:r>
              <a:rPr lang="tr-TR" sz="2800" dirty="0" smtClean="0"/>
              <a:t>İdarî işlemin içeriği ile bu işlemin uymak zorunda olduğu kuralların içeriği arasında bir çatışma varsa ortada bir kanuna aykırılık hâlinin olduğunu söyleyebiliriz. </a:t>
            </a:r>
          </a:p>
          <a:p>
            <a:pPr algn="just"/>
            <a:r>
              <a:rPr lang="tr-TR" sz="2800" dirty="0" smtClean="0"/>
              <a:t>Kanuna aykırılığın pozitifle negatif olmak üzere iki şekli vardır Pozitif Kanuna Aykırılık: </a:t>
            </a:r>
          </a:p>
          <a:p>
            <a:pPr algn="just"/>
            <a:r>
              <a:rPr lang="tr-TR" sz="2800" dirty="0" smtClean="0"/>
              <a:t>Pozitif kanuna hukuka aykırılık, İdarî işlemin konusunun uygun olması gerektiği hukuk kurallarına aykırı olması demektir. </a:t>
            </a:r>
          </a:p>
          <a:p>
            <a:pPr algn="just"/>
            <a:r>
              <a:rPr lang="tr-TR" sz="2800" dirty="0" smtClean="0"/>
              <a:t>Bu tür aykırılıklar şu şekillerde ortaya çıkabilir:</a:t>
            </a:r>
            <a:endParaRPr lang="tr-TR" sz="2800" dirty="0"/>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090"/>
            <a:ext cx="7467600" cy="1917728"/>
          </a:xfrm>
        </p:spPr>
        <p:txBody>
          <a:bodyPr>
            <a:normAutofit/>
          </a:bodyPr>
          <a:lstStyle/>
          <a:p>
            <a:pPr algn="ctr"/>
            <a:r>
              <a:rPr lang="tr-TR" sz="2000" b="1" dirty="0" smtClean="0">
                <a:solidFill>
                  <a:srgbClr val="FF0000"/>
                </a:solidFill>
              </a:rPr>
              <a:t>İDARÎ İŞLEMLERİN HUKUKA AYKIRILIĞININ MÜEYYİDELERİ: İPTAL VE YOKLUK</a:t>
            </a:r>
            <a:r>
              <a:rPr lang="tr-TR" sz="2000" dirty="0" smtClean="0">
                <a:solidFill>
                  <a:srgbClr val="FF0000"/>
                </a:solidFill>
              </a:rPr>
              <a:t/>
            </a:r>
            <a:br>
              <a:rPr lang="tr-TR" sz="2000" dirty="0" smtClean="0">
                <a:solidFill>
                  <a:srgbClr val="FF0000"/>
                </a:solidFill>
              </a:rPr>
            </a:br>
            <a:endParaRPr lang="tr-TR" sz="2000" dirty="0">
              <a:solidFill>
                <a:srgbClr val="FF0000"/>
              </a:solidFill>
            </a:endParaRPr>
          </a:p>
        </p:txBody>
      </p:sp>
      <p:sp>
        <p:nvSpPr>
          <p:cNvPr id="3" name="2 İçerik Yer Tutucusu"/>
          <p:cNvSpPr>
            <a:spLocks noGrp="1"/>
          </p:cNvSpPr>
          <p:nvPr>
            <p:ph sz="quarter" idx="1"/>
          </p:nvPr>
        </p:nvSpPr>
        <p:spPr>
          <a:xfrm>
            <a:off x="457200" y="1285860"/>
            <a:ext cx="7467600" cy="5188092"/>
          </a:xfrm>
        </p:spPr>
        <p:txBody>
          <a:bodyPr/>
          <a:lstStyle/>
          <a:p>
            <a:pPr algn="just"/>
            <a:r>
              <a:rPr lang="tr-TR" dirty="0" smtClean="0"/>
              <a:t>Yukarıda İdarî işlemlerin unsurlarını ve bu unsurlarda ne gibi sakatlıkların olabileceğini gördük. </a:t>
            </a:r>
          </a:p>
          <a:p>
            <a:pPr algn="just"/>
            <a:r>
              <a:rPr lang="tr-TR" dirty="0" smtClean="0"/>
              <a:t>Bir İdarî işlemin unsurlarında bir sakatlığın bulunması, o işlemin hukuka aykırı olması demektir. </a:t>
            </a:r>
          </a:p>
          <a:p>
            <a:pPr algn="just"/>
            <a:r>
              <a:rPr lang="tr-TR" dirty="0" smtClean="0"/>
              <a:t>Bir hukuk devletinde idare, hukuka aykırı işlem yapmamak zorundadır. </a:t>
            </a:r>
          </a:p>
          <a:p>
            <a:pPr algn="just"/>
            <a:r>
              <a:rPr lang="tr-TR" dirty="0" smtClean="0"/>
              <a:t>İdare yaptığı işlemin hukuka aykırı olduğunu fark ederse bu işlemi “geri alma” veya “ilga" yollarıyla ortadan kaldırmalı veya “değiştirme” yoluyla bu işlemdeki hukuka aykırılığı gidermelidir.</a:t>
            </a:r>
            <a:endParaRPr lang="tr-TR" dirty="0"/>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2800" dirty="0" smtClean="0"/>
              <a:t>Ancak idarenin bunları kendi isteğiyle yapmaması durumunda, yargı organlarının hukuka aykırı olan idari işleme karşı birtakım müeyyideler uygulayarak ortaya çıkan hukuka aykırılığı gidermeleri gerekir. </a:t>
            </a:r>
          </a:p>
          <a:p>
            <a:pPr algn="just"/>
            <a:r>
              <a:rPr lang="tr-TR" sz="2800" dirty="0" smtClean="0"/>
              <a:t>Peki ama hukuka aykırı olan bir İdarî işleme karşı, İdarî yargı organlarının uygulayabileceği "müeyyideleri)'’ nedir?</a:t>
            </a:r>
          </a:p>
          <a:p>
            <a:pPr algn="just"/>
            <a:r>
              <a:rPr lang="tr-TR" sz="2800" dirty="0" smtClean="0"/>
              <a:t>İdare hukukunda "iptal” ve “</a:t>
            </a:r>
            <a:r>
              <a:rPr lang="tr-TR" sz="2800" dirty="0" err="1" smtClean="0"/>
              <a:t>yoklük</a:t>
            </a:r>
            <a:r>
              <a:rPr lang="tr-TR" sz="2800" dirty="0" smtClean="0"/>
              <a:t>” olmak üzere başlıca iki tür müeyyide vardır. </a:t>
            </a:r>
          </a:p>
          <a:p>
            <a:pPr algn="just"/>
            <a:r>
              <a:rPr lang="tr-TR" sz="2800" dirty="0" smtClean="0"/>
              <a:t>Her ikisi de İdarî işlemi yapıldığı tarihten itibaren ortadan kaldırır.</a:t>
            </a:r>
          </a:p>
          <a:p>
            <a:endParaRPr lang="tr-TR" dirty="0"/>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2800" dirty="0" smtClean="0"/>
              <a:t>1. İptal: Bir İdarî işlemin hukuka aykırı olmasının normal ve teorik sonucu o işlemin geçersiz olmasıdır. </a:t>
            </a:r>
          </a:p>
          <a:p>
            <a:pPr algn="just"/>
            <a:r>
              <a:rPr lang="tr-TR" sz="2800" dirty="0" smtClean="0"/>
              <a:t>Ancak bir İdarî işlemin hukuka aykırı olması, onun geçersizliği sonucunu kendiliğinden doğurmaz. </a:t>
            </a:r>
          </a:p>
          <a:p>
            <a:pPr algn="just"/>
            <a:r>
              <a:rPr lang="tr-TR" sz="2800" dirty="0" smtClean="0"/>
              <a:t>Bunun için hukuka aykırı olan İdarî işlemin geçersizliğinin bir mahkeme tarafından tespit ve ilân edilmesi gerekir, işte hukuka aykırı olan bir İdarî işlemin geçersizliğinin bir mahkeme tarafından tespit ve İlân edilmesine “iptal", bu amaçla açılan davaya da "iptal davası" denir. </a:t>
            </a:r>
            <a:endParaRPr lang="tr-TR" sz="2800" dirty="0"/>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2800" dirty="0" smtClean="0"/>
              <a:t>O hâl de, İdarî işlemin hukuka aykırılığının müeyyidesi, pratikte, o işlemin bir mahkeme kararı ile “iptal </a:t>
            </a:r>
            <a:r>
              <a:rPr lang="tr-TR" sz="2800" dirty="0" err="1" smtClean="0"/>
              <a:t>edilmesi”dir</a:t>
            </a:r>
            <a:r>
              <a:rPr lang="tr-TR" sz="2800" dirty="0" smtClean="0"/>
              <a:t>. </a:t>
            </a:r>
          </a:p>
          <a:p>
            <a:pPr algn="just"/>
            <a:r>
              <a:rPr lang="tr-TR" sz="2800" dirty="0" smtClean="0"/>
              <a:t>İptal edilen işlem ise alındığı tarihten itibaren geçersiz hâle gelir; yani bütün hüküm ve sonuçlarıyla birlikte hukuk âleminden silinir. </a:t>
            </a:r>
          </a:p>
          <a:p>
            <a:pPr algn="just"/>
            <a:r>
              <a:rPr lang="tr-TR" sz="2800" dirty="0" smtClean="0"/>
              <a:t>Dolayısıyla iptal karan geçmişe etkilidir; idari işlem, iptal kararın mahkeme tarafından verildiği tarihten itibaren değil idare tarafından ilk alındığı tarihten itibaren yürürlükten kalkar.</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3600" dirty="0" smtClean="0"/>
              <a:t>İdarî fonksiyon, devletin yasama ve yargı fonksiyonu ile yürütme organının siyasî fonksiyonu dışında kalan fonksiyonu ve devlet dışındaki diğer kamu tüzel kişilerinin fonksiyonudur.</a:t>
            </a:r>
          </a:p>
          <a:p>
            <a:pPr algn="just"/>
            <a:r>
              <a:rPr lang="tr-TR" sz="3600" dirty="0" smtClean="0"/>
              <a:t>Söz idari fonksiyondan açılmışken İdarî fonksiyonun özelliklerini görelim:</a:t>
            </a:r>
            <a:endParaRPr lang="tr-TR" sz="3600" dirty="0"/>
          </a:p>
        </p:txBody>
      </p:sp>
    </p:spTree>
  </p:cSld>
  <p:clrMapOvr>
    <a:masterClrMapping/>
  </p:clrMapOvr>
  <p:timing>
    <p:tnLst>
      <p:par>
        <p:cTn id="1" dur="indefinite" restart="never" nodeType="tmRoot"/>
      </p:par>
    </p:tnLst>
  </p:timing>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090"/>
            <a:ext cx="7467600" cy="1917728"/>
          </a:xfrm>
        </p:spPr>
        <p:txBody>
          <a:bodyPr>
            <a:normAutofit/>
          </a:bodyPr>
          <a:lstStyle/>
          <a:p>
            <a:pPr algn="ctr"/>
            <a:r>
              <a:rPr lang="tr-TR" sz="2800" b="1" dirty="0" smtClean="0">
                <a:solidFill>
                  <a:srgbClr val="FF0000"/>
                </a:solidFill>
              </a:rPr>
              <a:t>İdarenin İradesine Bağlı Sebepler</a:t>
            </a:r>
            <a:r>
              <a:rPr lang="tr-TR" sz="2800" dirty="0" smtClean="0">
                <a:solidFill>
                  <a:srgbClr val="FF0000"/>
                </a:solidFill>
              </a:rPr>
              <a:t/>
            </a:r>
            <a:br>
              <a:rPr lang="tr-TR" sz="2800" dirty="0" smtClean="0">
                <a:solidFill>
                  <a:srgbClr val="FF0000"/>
                </a:solidFill>
              </a:rPr>
            </a:br>
            <a:endParaRPr lang="tr-TR" sz="2800"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İdare yaptığı işlemi belli koşullar altında yürürlükten kaldırabilir. </a:t>
            </a:r>
          </a:p>
          <a:p>
            <a:pPr algn="just"/>
            <a:r>
              <a:rPr lang="tr-TR" sz="2800" dirty="0" smtClean="0"/>
              <a:t>Bu yürürlükten kaldırma da "geleceğe yönelik” ve “geçmişe etkili” olmak üzere iki değişik şekilde olabilir. </a:t>
            </a:r>
          </a:p>
          <a:p>
            <a:pPr algn="just"/>
            <a:r>
              <a:rPr lang="tr-TR" sz="2800" dirty="0" smtClean="0"/>
              <a:t>Geleceğe yönelik olarak yürürlükten kaldırmaya "ilga'', geçmişe etkili bir şekilde yürürlükten kaldırmaya ise “geri alma” denmektedir.</a:t>
            </a:r>
            <a:endParaRPr lang="tr-TR" sz="2800" dirty="0"/>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İlga</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fontScale="92500" lnSpcReduction="20000"/>
          </a:bodyPr>
          <a:lstStyle/>
          <a:p>
            <a:pPr algn="just"/>
            <a:r>
              <a:rPr lang="tr-TR" dirty="0" smtClean="0"/>
              <a:t>İlga (kaldırma), İdarî işlemin yine idarenin alacağı bir kararla geleceğe yönelik olarak yürürlükten kaldırılmasıdır. </a:t>
            </a:r>
          </a:p>
          <a:p>
            <a:pPr algn="just"/>
            <a:r>
              <a:rPr lang="tr-TR" dirty="0" smtClean="0"/>
              <a:t>İlga "tam” olabileceği gibi “kısmi” de olabilir. </a:t>
            </a:r>
          </a:p>
          <a:p>
            <a:pPr algn="just"/>
            <a:r>
              <a:rPr lang="tr-TR" dirty="0" smtClean="0"/>
              <a:t>Kısmi ilgaya değiştirme denir.</a:t>
            </a:r>
          </a:p>
          <a:p>
            <a:pPr algn="just"/>
            <a:r>
              <a:rPr lang="tr-TR" dirty="0" smtClean="0"/>
              <a:t>Bir işlemi ilga (kaldırma) etme yetkisi konusunda, kural olarak, o işlemi kim yapmış ise ona aittir. Bununla birlikte, işlemi yapan makamın üst makamı niteliğinde olan makam da işlemi ilga etmeye yetkilidir.</a:t>
            </a:r>
          </a:p>
          <a:p>
            <a:pPr algn="just"/>
            <a:r>
              <a:rPr lang="tr-TR" dirty="0" smtClean="0"/>
              <a:t> İdarî Yargılama </a:t>
            </a:r>
            <a:r>
              <a:rPr lang="tr-TR" dirty="0" err="1" smtClean="0"/>
              <a:t>Usûlü</a:t>
            </a:r>
            <a:r>
              <a:rPr lang="tr-TR" dirty="0" smtClean="0"/>
              <a:t> Kanunu'nun üçüncü maddesinde ilgililerin dava açmadan önce, İdarî işlemin kaldırılmasını üst makamdan isteyebilecekleri açıkça hükme bağlanmıştır, Dolayısıyla üst makam işlemi kaldırmaya yetkilidir.</a:t>
            </a:r>
          </a:p>
          <a:p>
            <a:pPr algn="just"/>
            <a:endParaRPr lang="tr-TR" dirty="0"/>
          </a:p>
        </p:txBody>
      </p:sp>
    </p:spTree>
  </p:cSld>
  <p:clrMapOvr>
    <a:masterClrMapping/>
  </p:clrMapOvr>
  <p:timing>
    <p:tnLst>
      <p:par>
        <p:cTn id="1" dur="indefinite" restart="never" nodeType="tmRoot"/>
      </p:par>
    </p:tnLst>
  </p:timing>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3600" dirty="0" smtClean="0"/>
              <a:t>Düzenleyici işlemler, kazanılmış hak yaratmazlar. </a:t>
            </a:r>
          </a:p>
          <a:p>
            <a:pPr algn="just"/>
            <a:r>
              <a:rPr lang="tr-TR" sz="3600" dirty="0" smtClean="0"/>
              <a:t>Dolayısıyla düzenleyici işlemler, idare tarafından her zaman ilga edilebilir ve değiştirilebilirler.</a:t>
            </a:r>
          </a:p>
          <a:p>
            <a:pPr algn="just"/>
            <a:r>
              <a:rPr lang="tr-TR" sz="3600" dirty="0" smtClean="0"/>
              <a:t>Bireysel İdarî işlemler ise hak yaratıcı nitelikte değillerse hukuka uygun olsalar bile, idare tarafından her zaman ilga edilebilirler. </a:t>
            </a:r>
          </a:p>
          <a:p>
            <a:pPr algn="just"/>
            <a:endParaRPr lang="tr-TR" sz="3600" dirty="0"/>
          </a:p>
        </p:txBody>
      </p:sp>
    </p:spTree>
  </p:cSld>
  <p:clrMapOvr>
    <a:masterClrMapping/>
  </p:clrMapOvr>
  <p:timing>
    <p:tnLst>
      <p:par>
        <p:cTn id="1" dur="indefinite" restart="never" nodeType="tmRoot"/>
      </p:par>
    </p:tnLst>
  </p:timing>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3200" dirty="0" smtClean="0"/>
              <a:t>Çünkü bu tür işlemlerin yürürlükte tutulması konusunda kimsenin bir kazanılmış hakkı yoktur. </a:t>
            </a:r>
          </a:p>
          <a:p>
            <a:pPr algn="just"/>
            <a:r>
              <a:rPr lang="tr-TR" sz="3200" dirty="0" smtClean="0"/>
              <a:t>Ancak bireysel İdarî işlemler, hak yaratıcı nitelikteyseler ve bunlar hukuka uygunsalar artık ilga edilemezler. </a:t>
            </a:r>
          </a:p>
          <a:p>
            <a:pPr algn="just"/>
            <a:r>
              <a:rPr lang="tr-TR" sz="3200" dirty="0" smtClean="0"/>
              <a:t>Bunlar artık ilgilisi lehine kazanılmış hak oluşturmuşlardır. </a:t>
            </a:r>
          </a:p>
          <a:p>
            <a:pPr algn="just"/>
            <a:r>
              <a:rPr lang="tr-TR" sz="3200" dirty="0" smtClean="0"/>
              <a:t>Buna karşılık bunlar hukuka aykırı iseler idare bunları ancak dava açma süresi içinde, yani 60 gün içinde ilga edebilir.</a:t>
            </a:r>
          </a:p>
          <a:p>
            <a:endParaRPr lang="tr-TR" dirty="0"/>
          </a:p>
        </p:txBody>
      </p:sp>
    </p:spTree>
  </p:cSld>
  <p:clrMapOvr>
    <a:masterClrMapping/>
  </p:clrMapOvr>
  <p:timing>
    <p:tnLst>
      <p:par>
        <p:cTn id="1" dur="indefinite" restart="never" nodeType="tmRoot"/>
      </p:par>
    </p:tnLst>
  </p:timing>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Geri Alma</a:t>
            </a:r>
            <a:r>
              <a:rPr lang="tr-TR" dirty="0" smtClean="0"/>
              <a:t/>
            </a:r>
            <a:br>
              <a:rPr lang="tr-TR" dirty="0" smtClean="0"/>
            </a:br>
            <a:endParaRPr lang="tr-TR" dirty="0"/>
          </a:p>
        </p:txBody>
      </p:sp>
      <p:sp>
        <p:nvSpPr>
          <p:cNvPr id="3" name="2 İçerik Yer Tutucusu"/>
          <p:cNvSpPr>
            <a:spLocks noGrp="1"/>
          </p:cNvSpPr>
          <p:nvPr>
            <p:ph sz="quarter" idx="1"/>
          </p:nvPr>
        </p:nvSpPr>
        <p:spPr>
          <a:xfrm>
            <a:off x="457200" y="1071546"/>
            <a:ext cx="7467600" cy="5402406"/>
          </a:xfrm>
        </p:spPr>
        <p:txBody>
          <a:bodyPr>
            <a:normAutofit/>
          </a:bodyPr>
          <a:lstStyle/>
          <a:p>
            <a:pPr algn="just"/>
            <a:r>
              <a:rPr lang="tr-TR" dirty="0" smtClean="0"/>
              <a:t>Geri alma, bir İdarî işlemin yine idarenin yapacağı bir işlemle geçmişe etkili olarak kaldırılmasıdır. </a:t>
            </a:r>
          </a:p>
          <a:p>
            <a:pPr algn="just"/>
            <a:r>
              <a:rPr lang="tr-TR" dirty="0" smtClean="0"/>
              <a:t>Yani geri alma kararıyla geri alınan karar geçmişe etkili olarak, alındığı tarihten itibaren yürürlükten kalkar.</a:t>
            </a:r>
          </a:p>
          <a:p>
            <a:pPr algn="just"/>
            <a:r>
              <a:rPr lang="tr-TR" dirty="0" smtClean="0"/>
              <a:t>Ancak hak yaratıcı İdarî işlemler, ilgilileri lehine kazanılmış hak oluştururlar; bu işlemler hukuka uygunsa, idare bu işlemleri geri alamaz. </a:t>
            </a:r>
          </a:p>
          <a:p>
            <a:pPr algn="just"/>
            <a:r>
              <a:rPr lang="tr-TR" dirty="0" smtClean="0"/>
              <a:t>Bu işlemler hukuka aykırı olsalar bile, bu işlemlerde ilgili kişinin bir kusuru yoksa idare bunları ancak dava açına süresi içinde (60 gün içinde) geri alabilirler. </a:t>
            </a:r>
            <a:endParaRPr lang="tr-TR" dirty="0"/>
          </a:p>
        </p:txBody>
      </p:sp>
    </p:spTree>
  </p:cSld>
  <p:clrMapOvr>
    <a:masterClrMapping/>
  </p:clrMapOvr>
  <p:timing>
    <p:tnLst>
      <p:par>
        <p:cTn id="1" dur="indefinite" restart="never" nodeType="tmRoot"/>
      </p:par>
    </p:tnLst>
  </p:timing>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Bu süre geçtikten sonra, ilgilinin kusuru olmadıkça idare hak yaratıcı bireysel işlemlerini, bu işlemler hukuka aykırı olsalar bile geri alamaz.</a:t>
            </a:r>
          </a:p>
          <a:p>
            <a:pPr algn="just"/>
            <a:r>
              <a:rPr lang="tr-TR" sz="3200" dirty="0" smtClean="0"/>
              <a:t> Ama ilgilinin kusuru, hilesi, yanlış beyanı vs. var ise idare bu tür işlemleri her zaman geri alabilir ve geri alma kararı da geçmişe yürür; yani bu işlem alındığı </a:t>
            </a:r>
            <a:r>
              <a:rPr lang="tr-TR" sz="3200" dirty="0" err="1" smtClean="0"/>
              <a:t>târihten</a:t>
            </a:r>
            <a:r>
              <a:rPr lang="tr-TR" sz="3200" dirty="0" smtClean="0"/>
              <a:t> itibaren ortadan kalkar. </a:t>
            </a:r>
          </a:p>
        </p:txBody>
      </p:sp>
    </p:spTree>
  </p:cSld>
  <p:clrMapOvr>
    <a:masterClrMapping/>
  </p:clrMapOvr>
  <p:timing>
    <p:tnLst>
      <p:par>
        <p:cTn id="1" dur="indefinite" restart="never" nodeType="tmRoot"/>
      </p:par>
    </p:tnLst>
  </p:timing>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3200" dirty="0" smtClean="0"/>
              <a:t>Örneğin öğretim üyesi, öğrencinin sınav kâğıdındaki 35 olan notunu yanlışlıkla sonuç listelerine 85 olarak işlemiş ise (burada hata Öğrencinin değil, öğretim üyesinindir).</a:t>
            </a:r>
          </a:p>
          <a:p>
            <a:pPr algn="just"/>
            <a:r>
              <a:rPr lang="tr-TR" sz="3200" dirty="0" smtClean="0"/>
              <a:t>Notların ilân edilmesinden itibaren 60 gün içinde fark ederse 85 notunu geri alıp 35 verebilir. </a:t>
            </a:r>
          </a:p>
          <a:p>
            <a:pPr algn="just"/>
            <a:r>
              <a:rPr lang="tr-TR" sz="3200" dirty="0" smtClean="0"/>
              <a:t>Ama bu süre geçmiş ise artık öğretim üyesi öğrencinin bu notuna dokunamaz. </a:t>
            </a:r>
          </a:p>
          <a:p>
            <a:endParaRPr lang="tr-TR" dirty="0"/>
          </a:p>
        </p:txBody>
      </p:sp>
    </p:spTree>
  </p:cSld>
  <p:clrMapOvr>
    <a:masterClrMapping/>
  </p:clrMapOvr>
  <p:timing>
    <p:tnLst>
      <p:par>
        <p:cTn id="1" dur="indefinite" restart="never" nodeType="tmRoot"/>
      </p:par>
    </p:tnLst>
  </p:timing>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Çünkü burada öğrencinin bir kusuru yoktur ve artık böyle bir nota aylar yıllar geçtikten sonra dokunmak söz konusu öğrencinin hukuk güvenliğini sarsar. </a:t>
            </a:r>
          </a:p>
          <a:p>
            <a:pPr algn="just"/>
            <a:r>
              <a:rPr lang="tr-TR" sz="2800" dirty="0" smtClean="0"/>
              <a:t>Ancak geçer not almış bir Öğrencini» sınavda kopya çektiği daha sonra anlaşılmış ise öğrenciye verilen geçer not, 60 gün geçmiş olsa, bile geri alınabilir. </a:t>
            </a:r>
          </a:p>
          <a:p>
            <a:pPr algn="just"/>
            <a:r>
              <a:rPr lang="tr-TR" sz="2800" dirty="0" smtClean="0"/>
              <a:t>Çünkü bu durumda artık öğrencinin bir kuşum, hilesi vardır. </a:t>
            </a:r>
          </a:p>
          <a:p>
            <a:pPr algn="just"/>
            <a:r>
              <a:rPr lang="tr-TR" sz="2800" dirty="0" smtClean="0"/>
              <a:t>Bu not geri alma işlemi de hâliyle geriye yürür.</a:t>
            </a:r>
          </a:p>
          <a:p>
            <a:pPr algn="just"/>
            <a:endParaRPr lang="tr-TR" sz="2800" dirty="0"/>
          </a:p>
        </p:txBody>
      </p:sp>
    </p:spTree>
  </p:cSld>
  <p:clrMapOvr>
    <a:masterClrMapping/>
  </p:clrMapOvr>
  <p:timing>
    <p:tnLst>
      <p:par>
        <p:cTn id="1" dur="indefinite" restart="never" nodeType="tmRoot"/>
      </p:par>
    </p:tnLst>
  </p:timing>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528"/>
            <a:ext cx="7467600" cy="1989166"/>
          </a:xfrm>
        </p:spPr>
        <p:txBody>
          <a:bodyPr>
            <a:normAutofit/>
          </a:bodyPr>
          <a:lstStyle/>
          <a:p>
            <a:pPr algn="ctr"/>
            <a:r>
              <a:rPr lang="tr-TR" sz="2000" b="1" dirty="0" smtClean="0">
                <a:solidFill>
                  <a:srgbClr val="FF0000"/>
                </a:solidFill>
              </a:rPr>
              <a:t>İDARÎ KARARLARIN UYGULANMASI (İCRASI)</a:t>
            </a:r>
            <a:r>
              <a:rPr lang="tr-TR" sz="2000" dirty="0" smtClean="0">
                <a:solidFill>
                  <a:srgbClr val="FF0000"/>
                </a:solidFill>
              </a:rPr>
              <a:t/>
            </a:r>
            <a:br>
              <a:rPr lang="tr-TR" sz="2000" dirty="0" smtClean="0">
                <a:solidFill>
                  <a:srgbClr val="FF0000"/>
                </a:solidFill>
              </a:rPr>
            </a:br>
            <a:r>
              <a:rPr lang="tr-TR" sz="2000" b="1" dirty="0" smtClean="0">
                <a:solidFill>
                  <a:srgbClr val="FF0000"/>
                </a:solidFill>
              </a:rPr>
              <a:t> </a:t>
            </a:r>
            <a:r>
              <a:rPr lang="tr-TR" sz="2000" dirty="0" smtClean="0">
                <a:solidFill>
                  <a:srgbClr val="FF0000"/>
                </a:solidFill>
              </a:rPr>
              <a:t/>
            </a:r>
            <a:br>
              <a:rPr lang="tr-TR" sz="2000" dirty="0" smtClean="0">
                <a:solidFill>
                  <a:srgbClr val="FF0000"/>
                </a:solidFill>
              </a:rPr>
            </a:br>
            <a:endParaRPr lang="tr-TR" sz="2000" dirty="0">
              <a:solidFill>
                <a:srgbClr val="FF0000"/>
              </a:solidFill>
            </a:endParaRPr>
          </a:p>
        </p:txBody>
      </p:sp>
      <p:sp>
        <p:nvSpPr>
          <p:cNvPr id="3" name="2 İçerik Yer Tutucusu"/>
          <p:cNvSpPr>
            <a:spLocks noGrp="1"/>
          </p:cNvSpPr>
          <p:nvPr>
            <p:ph sz="quarter" idx="1"/>
          </p:nvPr>
        </p:nvSpPr>
        <p:spPr>
          <a:xfrm>
            <a:off x="457200" y="928670"/>
            <a:ext cx="7467600" cy="5545282"/>
          </a:xfrm>
        </p:spPr>
        <p:txBody>
          <a:bodyPr>
            <a:normAutofit fontScale="92500" lnSpcReduction="10000"/>
          </a:bodyPr>
          <a:lstStyle/>
          <a:p>
            <a:r>
              <a:rPr lang="tr-TR" dirty="0" smtClean="0"/>
              <a:t>İdarî kararlar çoğunlukla muhatapları tarafından gönüllü olarak uygulanırlar. </a:t>
            </a:r>
          </a:p>
          <a:p>
            <a:r>
              <a:rPr lang="tr-TR" dirty="0" smtClean="0"/>
              <a:t>Kararın muhatabı olan kişiler, çoğunlukla, karara karşı direnmez ve kararın gereğini yerine getirir ve ona uyarlar. </a:t>
            </a:r>
          </a:p>
          <a:p>
            <a:r>
              <a:rPr lang="tr-TR" dirty="0" smtClean="0"/>
              <a:t>Örneğin idare, kendi personeline hizmet binasına, belirli bir kıyafetle girilmesini yasaklamış ise genellikle ilgili kişiler bu yasağa kendiliğinden uyarlar. </a:t>
            </a:r>
          </a:p>
          <a:p>
            <a:r>
              <a:rPr lang="tr-TR" dirty="0" smtClean="0"/>
              <a:t>Çünkü aksi takdirde idare, uymayanlara disiplin cezası uygular. </a:t>
            </a:r>
          </a:p>
          <a:p>
            <a:r>
              <a:rPr lang="tr-TR" dirty="0" smtClean="0"/>
              <a:t>Diğer bir örnek: Yıkılmaya yüz tutmuş bir evin yıktırılması için belediye karar alır, evin sahibine tebliğ eder; evin sahibi, bunun üzerine kendi evini yıkar veya yıktırır. </a:t>
            </a:r>
          </a:p>
          <a:p>
            <a:r>
              <a:rPr lang="tr-TR" dirty="0" smtClean="0"/>
              <a:t>Böylece idari karar uygulanmış olur.</a:t>
            </a:r>
          </a:p>
          <a:p>
            <a:endParaRPr lang="tr-TR" dirty="0"/>
          </a:p>
        </p:txBody>
      </p:sp>
    </p:spTree>
  </p:cSld>
  <p:clrMapOvr>
    <a:masterClrMapping/>
  </p:clrMapOvr>
  <p:timing>
    <p:tnLst>
      <p:par>
        <p:cTn id="1" dur="indefinite" restart="never" nodeType="tmRoot"/>
      </p:par>
    </p:tnLst>
  </p:timing>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2800" dirty="0" smtClean="0"/>
              <a:t>İdare edilenler, gerek gönüllü olarak gerekse müeyyide korkusuyla idari kararlara çoğunlukla uyarlar; bu kararların gereklerini kendiliğinden yerine getirirler. </a:t>
            </a:r>
          </a:p>
          <a:p>
            <a:pPr algn="just"/>
            <a:r>
              <a:rPr lang="tr-TR" sz="2800" dirty="0" smtClean="0"/>
              <a:t>Ancak buna rağmen idari kararlara uymayan, İdarî kararlara karşı direnen kişiler de çıkabilir. </a:t>
            </a:r>
          </a:p>
          <a:p>
            <a:pPr algn="just"/>
            <a:r>
              <a:rPr lang="tr-TR" sz="2800" dirty="0" smtClean="0"/>
              <a:t>İşte böyle durumlarda İdarî kararın uygulanması için ya idareye </a:t>
            </a:r>
            <a:r>
              <a:rPr lang="tr-TR" sz="2800" dirty="0" err="1" smtClean="0"/>
              <a:t>re'sen</a:t>
            </a:r>
            <a:r>
              <a:rPr lang="tr-TR" sz="2800" dirty="0" smtClean="0"/>
              <a:t> icra yetkisi taranmıştır ya da idare kararın icrası için mahkemeye başvurmak zorundadır.</a:t>
            </a:r>
          </a:p>
          <a:p>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İdarî Fonksiyonun Özellikleri</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fontScale="92500"/>
          </a:bodyPr>
          <a:lstStyle/>
          <a:p>
            <a:r>
              <a:rPr lang="tr-TR" dirty="0" smtClean="0"/>
              <a:t>İdarî fonksiyonun başlıca özellikleri şu şekilde sıralanabilir:</a:t>
            </a:r>
          </a:p>
          <a:p>
            <a:r>
              <a:rPr lang="tr-TR" dirty="0" smtClean="0"/>
              <a:t>1.İdarî fonksiyonun amacı kamu yararını gerçekleştirmektir.</a:t>
            </a:r>
          </a:p>
          <a:p>
            <a:r>
              <a:rPr lang="tr-TR" dirty="0" smtClean="0"/>
              <a:t>2.İdarî fonksiyonun konusu, kamu hizmetleridir. </a:t>
            </a:r>
          </a:p>
          <a:p>
            <a:r>
              <a:rPr lang="tr-TR" dirty="0" smtClean="0"/>
              <a:t>3.İdarî fonksiyon, İdarî işlem ve eylemlerle yürütülür.</a:t>
            </a:r>
          </a:p>
          <a:p>
            <a:r>
              <a:rPr lang="tr-TR" dirty="0" smtClean="0"/>
              <a:t>4.İdarî fonksiyon, kamu gücü kullanılarak yerine getirilir.</a:t>
            </a:r>
          </a:p>
          <a:p>
            <a:r>
              <a:rPr lang="tr-TR" dirty="0" smtClean="0"/>
              <a:t>5.İdarî fonksiyon, süreklidir.</a:t>
            </a:r>
          </a:p>
          <a:p>
            <a:r>
              <a:rPr lang="tr-TR" dirty="0" smtClean="0"/>
              <a:t>6.İdarî fonksiyon, kendiliğinden harekete geçer.</a:t>
            </a:r>
          </a:p>
          <a:p>
            <a:r>
              <a:rPr lang="tr-TR" dirty="0" smtClean="0"/>
              <a:t>7.İdarî fonksiyon, bireylerle doğrudan doğruya ilgilidir.</a:t>
            </a:r>
          </a:p>
          <a:p>
            <a:endParaRPr lang="tr-TR" dirty="0"/>
          </a:p>
        </p:txBody>
      </p:sp>
    </p:spTree>
  </p:cSld>
  <p:clrMapOvr>
    <a:masterClrMapping/>
  </p:clrMapOvr>
  <p:timing>
    <p:tnLst>
      <p:par>
        <p:cTn id="1" dur="indefinite" restart="never" nodeType="tmRoot"/>
      </p:par>
    </p:tnLst>
  </p:timing>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7467600" cy="1274786"/>
          </a:xfrm>
        </p:spPr>
        <p:txBody>
          <a:bodyPr>
            <a:normAutofit fontScale="90000"/>
          </a:bodyPr>
          <a:lstStyle/>
          <a:p>
            <a:pPr algn="ctr"/>
            <a:r>
              <a:rPr lang="tr-TR" b="1" dirty="0" smtClean="0">
                <a:solidFill>
                  <a:srgbClr val="FF0000"/>
                </a:solidFill>
              </a:rPr>
              <a:t>İdarî Kararların Adlî Makamlar Tarafından İcrası (Adlî İcra)</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lnSpcReduction="10000"/>
          </a:bodyPr>
          <a:lstStyle/>
          <a:p>
            <a:pPr algn="just"/>
            <a:r>
              <a:rPr lang="tr-TR" sz="3200" dirty="0" smtClean="0"/>
              <a:t>Kural olarak, idarenin kendi kararını icra etmek için mahkemelere başvurma zorunluluğu ve imkânı yoktur. </a:t>
            </a:r>
          </a:p>
          <a:p>
            <a:pPr algn="just"/>
            <a:r>
              <a:rPr lang="tr-TR" sz="3200" dirty="0" smtClean="0"/>
              <a:t>Ancak kanunla bu kurala istisna getirilmiş, bazı durumlarda idari kararın icra edilebilmesi için idarenin mahkemeye veya icra dairelerine (adlî makamlara) başvurması zorunluluğu öngörülmüş olabilir. </a:t>
            </a:r>
          </a:p>
        </p:txBody>
      </p:sp>
    </p:spTree>
  </p:cSld>
  <p:clrMapOvr>
    <a:masterClrMapping/>
  </p:clrMapOvr>
  <p:timing>
    <p:tnLst>
      <p:par>
        <p:cTn id="1" dur="indefinite" restart="never" nodeType="tmRoot"/>
      </p:par>
    </p:tnLst>
  </p:timing>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3600" dirty="0" smtClean="0"/>
              <a:t>Böyle bir durumda, kararın muhatabı olan kişi kararın uygulanmasına rıza göstermiyorsa idare kendi aldığı kararı </a:t>
            </a:r>
            <a:r>
              <a:rPr lang="tr-TR" sz="3600" dirty="0" err="1" smtClean="0"/>
              <a:t>re'sen</a:t>
            </a:r>
            <a:r>
              <a:rPr lang="tr-TR" sz="3600" dirty="0" smtClean="0"/>
              <a:t> icra edemez; idarenin bunun için adliye mahkemelerine, icra dairelerine veya kanunla öngörülmüş makam ve </a:t>
            </a:r>
            <a:r>
              <a:rPr lang="tr-TR" sz="3600" dirty="0" err="1" smtClean="0"/>
              <a:t>usûllere</a:t>
            </a:r>
            <a:r>
              <a:rPr lang="tr-TR" sz="3600" dirty="0" smtClean="0"/>
              <a:t> başvurması gerekir.</a:t>
            </a:r>
          </a:p>
          <a:p>
            <a:endParaRPr lang="tr-TR" dirty="0"/>
          </a:p>
        </p:txBody>
      </p:sp>
    </p:spTree>
  </p:cSld>
  <p:clrMapOvr>
    <a:masterClrMapping/>
  </p:clrMapOvr>
  <p:timing>
    <p:tnLst>
      <p:par>
        <p:cTn id="1" dur="indefinite" restart="never" nodeType="tmRoot"/>
      </p:par>
    </p:tnLst>
  </p:timing>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dirty="0" smtClean="0"/>
              <a:t>Örneğin 4 Kasım 1983 tarih ve 2942 sayılı Kamulaştırma Kanunun 24 Nisan 2001 tarih ve 4650 sayılı Kanunla değişik 10’uncu maddesine göre, idarenin aldığı kamulaştırma kararım </a:t>
            </a:r>
            <a:r>
              <a:rPr lang="tr-TR" dirty="0" err="1" smtClean="0"/>
              <a:t>re'sen</a:t>
            </a:r>
            <a:r>
              <a:rPr lang="tr-TR" dirty="0" smtClean="0"/>
              <a:t> icra etine yetkisi yoktur. </a:t>
            </a:r>
          </a:p>
          <a:p>
            <a:pPr algn="just">
              <a:buNone/>
            </a:pPr>
            <a:endParaRPr lang="tr-TR" dirty="0" smtClean="0"/>
          </a:p>
          <a:p>
            <a:pPr algn="just"/>
            <a:r>
              <a:rPr lang="tr-TR" dirty="0" smtClean="0"/>
              <a:t>Kamulaştırma kararının icra edilebilmesi, yani özel mülkiyette bulunan bir taşınmaz malın idarenin mülkiyetine geçirilebilmesi (ki bu taşınmaz malın tapuda idare adına tescil edilmesiyle olur) için (mal sahibinin rızası yoksa) idarenin asliye hukuk mahkemesine taşınmaz malın idare adına tescil edilmesine karar vermesi istemiyle başvurması gerekir. </a:t>
            </a:r>
          </a:p>
          <a:p>
            <a:pPr algn="just"/>
            <a:endParaRPr lang="tr-TR" dirty="0"/>
          </a:p>
        </p:txBody>
      </p:sp>
    </p:spTree>
  </p:cSld>
  <p:clrMapOvr>
    <a:masterClrMapping/>
  </p:clrMapOvr>
  <p:timing>
    <p:tnLst>
      <p:par>
        <p:cTn id="1" dur="indefinite" restart="never" nodeType="tmRoot"/>
      </p:par>
    </p:tnLst>
  </p:timing>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4400" dirty="0" smtClean="0"/>
              <a:t>Dolayısıyla bu örnekteki kamulaştırma kararının: icrası (yani mülkiyetin idareye geçirilmesi) idare tarafından </a:t>
            </a:r>
            <a:r>
              <a:rPr lang="tr-TR" sz="4400" dirty="0" err="1" smtClean="0"/>
              <a:t>re'sen</a:t>
            </a:r>
            <a:r>
              <a:rPr lang="tr-TR" sz="4400" dirty="0" smtClean="0"/>
              <a:t> değil adliye mahkemesi kararıyla yapılmaktadır.</a:t>
            </a:r>
          </a:p>
          <a:p>
            <a:endParaRPr lang="tr-TR" dirty="0"/>
          </a:p>
        </p:txBody>
      </p:sp>
    </p:spTree>
  </p:cSld>
  <p:clrMapOvr>
    <a:masterClrMapping/>
  </p:clrMapOvr>
  <p:timing>
    <p:tnLst>
      <p:par>
        <p:cTn id="1" dur="indefinite" restart="never" nodeType="tmRoot"/>
      </p:par>
    </p:tnLst>
  </p:timing>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Kararların İdare Tarafından İcrası (</a:t>
            </a:r>
            <a:r>
              <a:rPr lang="tr-TR" dirty="0" err="1" smtClean="0">
                <a:solidFill>
                  <a:srgbClr val="FF0000"/>
                </a:solidFill>
              </a:rPr>
              <a:t>Re'sen</a:t>
            </a:r>
            <a:r>
              <a:rPr lang="tr-TR" b="1" dirty="0" smtClean="0">
                <a:solidFill>
                  <a:srgbClr val="FF0000"/>
                </a:solidFill>
              </a:rPr>
              <a:t> İcra)</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İdari kararın idare tarafından icrasına “</a:t>
            </a:r>
            <a:r>
              <a:rPr lang="tr-TR" dirty="0" err="1" smtClean="0"/>
              <a:t>re'sen</a:t>
            </a:r>
            <a:r>
              <a:rPr lang="tr-TR" dirty="0" smtClean="0"/>
              <a:t> icra" denir. </a:t>
            </a:r>
          </a:p>
          <a:p>
            <a:pPr algn="just"/>
            <a:r>
              <a:rPr lang="tr-TR" dirty="0" smtClean="0"/>
              <a:t>İdarî kararın </a:t>
            </a:r>
            <a:r>
              <a:rPr lang="tr-TR" dirty="0" err="1" smtClean="0"/>
              <a:t>re'sen</a:t>
            </a:r>
            <a:r>
              <a:rPr lang="tr-TR" dirty="0" smtClean="0"/>
              <a:t> icrası, kararın idare tarafından uygulanması, yani kararın sonuçlarının hukuk aleminden maddî âleme doğrudan doğruya idare tarafından aktarılması demektir.</a:t>
            </a:r>
          </a:p>
          <a:p>
            <a:pPr algn="just"/>
            <a:r>
              <a:rPr lang="tr-TR" dirty="0" smtClean="0"/>
              <a:t> İdarenin bir kararı </a:t>
            </a:r>
            <a:r>
              <a:rPr lang="tr-TR" dirty="0" err="1" smtClean="0"/>
              <a:t>re'sen</a:t>
            </a:r>
            <a:r>
              <a:rPr lang="tr-TR" dirty="0" smtClean="0"/>
              <a:t> icra etmesi de ikiye ayrılır. </a:t>
            </a:r>
          </a:p>
          <a:p>
            <a:pPr algn="just"/>
            <a:r>
              <a:rPr lang="tr-TR" dirty="0" smtClean="0"/>
              <a:t>Aşağıda ayrıntılarını göreceğimiz gibi idare aldığı kararların büyük: bir kısmını cebir kullanmadan, kuvvete başvurmadan icra edebilir. </a:t>
            </a:r>
            <a:endParaRPr lang="tr-TR" dirty="0"/>
          </a:p>
        </p:txBody>
      </p:sp>
    </p:spTree>
  </p:cSld>
  <p:clrMapOvr>
    <a:masterClrMapping/>
  </p:clrMapOvr>
  <p:timing>
    <p:tnLst>
      <p:par>
        <p:cTn id="1" dur="indefinite" restart="never" nodeType="tmRoot"/>
      </p:par>
    </p:tnLst>
  </p:timing>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7467600" cy="6473952"/>
          </a:xfrm>
        </p:spPr>
        <p:txBody>
          <a:bodyPr>
            <a:noAutofit/>
          </a:bodyPr>
          <a:lstStyle/>
          <a:p>
            <a:pPr algn="just"/>
            <a:r>
              <a:rPr lang="tr-TR" sz="2800" dirty="0" smtClean="0"/>
              <a:t>Örneğin idare memura verdiği maaş kesme cezasını yine kendisi memur üzerinde kuvvet kullanmaya gerek olmaksızın icra edebilir; yani memura maaşının tamamını değil bir kısmım öder. Burada memur üzerinde kullanılmış bir cebir yoktur. </a:t>
            </a:r>
          </a:p>
          <a:p>
            <a:pPr algn="just"/>
            <a:r>
              <a:rPr lang="tr-TR" sz="2800" dirty="0" smtClean="0"/>
              <a:t>İşte bu tür </a:t>
            </a:r>
            <a:r>
              <a:rPr lang="tr-TR" sz="2800" dirty="0" err="1" smtClean="0"/>
              <a:t>re'sen</a:t>
            </a:r>
            <a:r>
              <a:rPr lang="tr-TR" sz="2800" dirty="0" smtClean="0"/>
              <a:t> icraya "cebir olmayan </a:t>
            </a:r>
            <a:r>
              <a:rPr lang="tr-TR" sz="2800" dirty="0" err="1" smtClean="0"/>
              <a:t>re'sen</a:t>
            </a:r>
            <a:r>
              <a:rPr lang="tr-TR" sz="2800" dirty="0" smtClean="0"/>
              <a:t> icra" denir.</a:t>
            </a:r>
          </a:p>
          <a:p>
            <a:pPr algn="just"/>
            <a:r>
              <a:rPr lang="tr-TR" sz="2800" dirty="0" smtClean="0"/>
              <a:t>Buna karşılık, idarenin bazı kararlarım </a:t>
            </a:r>
            <a:r>
              <a:rPr lang="tr-TR" sz="2800" dirty="0" err="1" smtClean="0"/>
              <a:t>re'sen</a:t>
            </a:r>
            <a:r>
              <a:rPr lang="tr-TR" sz="2800" dirty="0" smtClean="0"/>
              <a:t> icra edebilmek için “cebir" kullanması, “</a:t>
            </a:r>
            <a:r>
              <a:rPr lang="tr-TR" sz="2800" dirty="0" err="1" smtClean="0"/>
              <a:t>kuvete</a:t>
            </a:r>
            <a:r>
              <a:rPr lang="tr-TR" sz="2800" dirty="0" smtClean="0"/>
              <a:t> başvurması gerekir, işte idarenin </a:t>
            </a:r>
            <a:r>
              <a:rPr lang="tr-TR" sz="2800" dirty="0" err="1" smtClean="0"/>
              <a:t>icraî</a:t>
            </a:r>
            <a:r>
              <a:rPr lang="tr-TR" sz="2800" dirty="0" smtClean="0"/>
              <a:t> kararlarını kuvvet kullanarak icra etmesine “</a:t>
            </a:r>
            <a:r>
              <a:rPr lang="tr-TR" sz="2800" dirty="0" err="1" smtClean="0"/>
              <a:t>cebîr</a:t>
            </a:r>
            <a:r>
              <a:rPr lang="tr-TR" sz="2800" dirty="0" smtClean="0"/>
              <a:t> icra” denir.</a:t>
            </a:r>
          </a:p>
          <a:p>
            <a:pPr algn="just"/>
            <a:endParaRPr lang="tr-TR" sz="2800" dirty="0"/>
          </a:p>
        </p:txBody>
      </p:sp>
    </p:spTree>
  </p:cSld>
  <p:clrMapOvr>
    <a:masterClrMapping/>
  </p:clrMapOvr>
  <p:timing>
    <p:tnLst>
      <p:par>
        <p:cTn id="1" dur="indefinite" restart="never" nodeType="tmRoot"/>
      </p:par>
    </p:tnLst>
  </p:timing>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İDARÎ KARARLARIN MÜEYYİDELERİ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3600" dirty="0" smtClean="0"/>
              <a:t>İdarî kararlara, bu kararların muhataplarının uymasını sağlamak için çeşitli müeyyideler öngörülmektedir. Bu müeyyideleri, </a:t>
            </a:r>
            <a:r>
              <a:rPr lang="tr-TR" sz="3600" b="1" dirty="0" smtClean="0">
                <a:solidFill>
                  <a:srgbClr val="FF0000"/>
                </a:solidFill>
              </a:rPr>
              <a:t>"cezai müeyyideler” ve “İdarî müeyyideler”</a:t>
            </a:r>
            <a:r>
              <a:rPr lang="tr-TR" sz="3600" dirty="0" smtClean="0"/>
              <a:t> olmak üzere ikiye ayırabiliriz.</a:t>
            </a:r>
          </a:p>
          <a:p>
            <a:pPr algn="just"/>
            <a:endParaRPr lang="tr-TR" sz="3600" dirty="0"/>
          </a:p>
        </p:txBody>
      </p:sp>
    </p:spTree>
  </p:cSld>
  <p:clrMapOvr>
    <a:masterClrMapping/>
  </p:clrMapOvr>
  <p:timing>
    <p:tnLst>
      <p:par>
        <p:cTn id="1" dur="indefinite" restart="never" nodeType="tmRoot"/>
      </p:par>
    </p:tnLst>
  </p:timing>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Cezai Müeyyideler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000108"/>
            <a:ext cx="7467600" cy="5473844"/>
          </a:xfrm>
        </p:spPr>
        <p:txBody>
          <a:bodyPr>
            <a:noAutofit/>
          </a:bodyPr>
          <a:lstStyle/>
          <a:p>
            <a:pPr algn="just"/>
            <a:r>
              <a:rPr lang="tr-TR" sz="2800" dirty="0" smtClean="0"/>
              <a:t>İdare edilenlerin İdarî kararlara uymasını sağlamak için çeşitli “cezai </a:t>
            </a:r>
            <a:r>
              <a:rPr lang="tr-TR" sz="2800" dirty="0" err="1" smtClean="0"/>
              <a:t>müeyyideler”in</a:t>
            </a:r>
            <a:r>
              <a:rPr lang="tr-TR" sz="2800" dirty="0" smtClean="0"/>
              <a:t> de öngörülmesi mümkündür. </a:t>
            </a:r>
          </a:p>
          <a:p>
            <a:pPr algn="just"/>
            <a:r>
              <a:rPr lang="tr-TR" sz="2800" dirty="0" smtClean="0"/>
              <a:t>Cezai müeyyide, ülkenin ceza </a:t>
            </a:r>
            <a:r>
              <a:rPr lang="tr-TR" sz="2800" dirty="0" err="1" smtClean="0"/>
              <a:t>kanunlan</a:t>
            </a:r>
            <a:r>
              <a:rPr lang="tr-TR" sz="2800" dirty="0" smtClean="0"/>
              <a:t> tarafından öngörülmüş müeyyidelerdir.</a:t>
            </a:r>
          </a:p>
          <a:p>
            <a:pPr algn="just"/>
            <a:r>
              <a:rPr lang="tr-TR" sz="2800" dirty="0" smtClean="0"/>
              <a:t> Bu müeyyideler, ceza hukuku müeyyidesi olarak "hapis” veya "adlî para cezası" şeklinde ortaya çıkar. </a:t>
            </a:r>
          </a:p>
          <a:p>
            <a:pPr algn="just"/>
            <a:r>
              <a:rPr lang="tr-TR" sz="2800" dirty="0" smtClean="0"/>
              <a:t>Yani cezai müeyyidelerin hapis ve adlî para cezası olmak üzere iki türü vardır. </a:t>
            </a:r>
            <a:endParaRPr lang="tr-TR" sz="2800" dirty="0"/>
          </a:p>
        </p:txBody>
      </p:sp>
    </p:spTree>
  </p:cSld>
  <p:clrMapOvr>
    <a:masterClrMapping/>
  </p:clrMapOvr>
  <p:timing>
    <p:tnLst>
      <p:par>
        <p:cTn id="1" dur="indefinite" restart="never" nodeType="tmRoot"/>
      </p:par>
    </p:tnLst>
  </p:timing>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lstStyle/>
          <a:p>
            <a:pPr algn="just"/>
            <a:r>
              <a:rPr lang="tr-TR" dirty="0" smtClean="0"/>
              <a:t>Eğer ülkenin ceza kanunu, belirli bir İdarî karara uymayan kişiye uygulanmak üzere hapis veya adlî para cezası öngörmüş ise o İdarî kararın cezai müeyyideyle desteklendiği söylenebilir. </a:t>
            </a:r>
          </a:p>
          <a:p>
            <a:pPr algn="just"/>
            <a:r>
              <a:rPr lang="tr-TR" dirty="0" smtClean="0"/>
              <a:t>Burada önemle belirtelim ki bir İdarî karar için bir cezai müeyyideden bahsedebilmek için bu müeyyidenin ayrıca ve açıkça kanunla öngörülmüş olması gerekir. </a:t>
            </a:r>
          </a:p>
          <a:p>
            <a:pPr algn="just"/>
            <a:r>
              <a:rPr lang="tr-TR" dirty="0" smtClean="0"/>
              <a:t>Zira ceza hukuku alanında kanunilik ilkesi geçerlidir. </a:t>
            </a:r>
          </a:p>
          <a:p>
            <a:pPr algn="just"/>
            <a:r>
              <a:rPr lang="tr-TR" dirty="0" smtClean="0"/>
              <a:t>Keza bu cezai müeyyidelerin uygulanmasına idare değil ancak ceza mahkemeleri karar verebilir.</a:t>
            </a:r>
          </a:p>
          <a:p>
            <a:endParaRPr lang="tr-TR" dirty="0"/>
          </a:p>
        </p:txBody>
      </p:sp>
    </p:spTree>
  </p:cSld>
  <p:clrMapOvr>
    <a:masterClrMapping/>
  </p:clrMapOvr>
  <p:timing>
    <p:tnLst>
      <p:par>
        <p:cTn id="1" dur="indefinite" restart="never" nodeType="tmRoot"/>
      </p:par>
    </p:tnLst>
  </p:timing>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2800" dirty="0" smtClean="0"/>
              <a:t>26 Eylül 2004 tarih ve 5237 sayılı yeni Türk Ceza Kanunu’nda, bütün İdarî kararlar için genel olarak geçerli olabilecek, bir cezai müeyyide yoktur. </a:t>
            </a:r>
          </a:p>
          <a:p>
            <a:pPr algn="just"/>
            <a:r>
              <a:rPr lang="tr-TR" sz="2800" dirty="0" smtClean="0"/>
              <a:t>Oysa 1 Mart 1926 tarihli ve 765 sayılı eski Türk Ceza Kanunu’nun 526’ncı maddesinde, İdarî kararların uygulanmasını sağlamak için öngörülmüş genel bir cezai müeyyide vardı.</a:t>
            </a:r>
          </a:p>
          <a:p>
            <a:pPr algn="just"/>
            <a:r>
              <a:rPr lang="tr-TR" sz="2800" dirty="0" smtClean="0"/>
              <a:t> 765 sayılı eski Türk Ceza Kanunu’nda “salahiyettar mercilerin emirlerine itaatsizlik” suçu öngörülmüştü.</a:t>
            </a:r>
            <a:endParaRPr lang="tr-TR"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3600" dirty="0" smtClean="0"/>
              <a:t>İdarî fonksiyon, devletin yasama ve yargı fonksiyonu ile yürütme organının siyasî fonksiyonu dışında kalan toplumun günlük yaşamını sürdürmek, dolayısıyla kamu yararını gerçekleştirmek amacıyla devlet ve diğer kamu tüzel kişileri tarafından yürütülen fonksiyondur,</a:t>
            </a:r>
            <a:endParaRPr lang="tr-TR" sz="3600" dirty="0"/>
          </a:p>
        </p:txBody>
      </p:sp>
    </p:spTree>
  </p:cSld>
  <p:clrMapOvr>
    <a:masterClrMapping/>
  </p:clrMapOvr>
  <p:timing>
    <p:tnLst>
      <p:par>
        <p:cTn id="1" dur="indefinite" restart="never" nodeType="tmRoot"/>
      </p:par>
    </p:tnLst>
  </p:timing>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3200" dirty="0" smtClean="0"/>
              <a:t>Ceza Kanunu’nun 526'rıcı maddesine göre, “yetkili makamlar tarafından... kamu güvenliği ve kamu düzeni veya genel sağlığın korunması düşüncesiyle kanun ve nizamlara aykırı olmayarak verilen bir buyruğu dinlemeyen veya bu yolda alınmış bir önleme uymayan kimse eylem ayrı bir suç oluşturmadığı takdirde, üç aydan altı aya kadar hafif hapis ve altı bin liradan on sekiz bin liraya kadar hafif para cezası ile cezalandırılırdı.</a:t>
            </a:r>
          </a:p>
          <a:p>
            <a:endParaRPr lang="tr-TR" dirty="0"/>
          </a:p>
        </p:txBody>
      </p:sp>
    </p:spTree>
  </p:cSld>
  <p:clrMapOvr>
    <a:masterClrMapping/>
  </p:clrMapOvr>
  <p:timing>
    <p:tnLst>
      <p:par>
        <p:cTn id="1" dur="indefinite" restart="never" nodeType="tmRoot"/>
      </p:par>
    </p:tnLst>
  </p:timing>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Müeyyideler</a:t>
            </a:r>
            <a:endParaRPr lang="tr-TR" dirty="0">
              <a:solidFill>
                <a:srgbClr val="FF0000"/>
              </a:solidFill>
            </a:endParaRPr>
          </a:p>
        </p:txBody>
      </p:sp>
      <p:sp>
        <p:nvSpPr>
          <p:cNvPr id="3" name="2 İçerik Yer Tutucusu"/>
          <p:cNvSpPr>
            <a:spLocks noGrp="1"/>
          </p:cNvSpPr>
          <p:nvPr>
            <p:ph sz="quarter" idx="1"/>
          </p:nvPr>
        </p:nvSpPr>
        <p:spPr>
          <a:xfrm>
            <a:off x="642910" y="1500174"/>
            <a:ext cx="7467600" cy="4873752"/>
          </a:xfrm>
        </p:spPr>
        <p:txBody>
          <a:bodyPr>
            <a:normAutofit fontScale="92500" lnSpcReduction="20000"/>
          </a:bodyPr>
          <a:lstStyle/>
          <a:p>
            <a:pPr algn="just"/>
            <a:r>
              <a:rPr lang="tr-TR" dirty="0" smtClean="0"/>
              <a:t> </a:t>
            </a:r>
            <a:r>
              <a:rPr lang="tr-TR" sz="2600" dirty="0" smtClean="0"/>
              <a:t>İdare edilenleri, İdarî kararlara uymaya sevk etmek için çeşitli "idari müeyyideler" de öngörülmüştür. </a:t>
            </a:r>
          </a:p>
          <a:p>
            <a:pPr algn="just"/>
            <a:r>
              <a:rPr lang="tr-TR" sz="2600" dirty="0" smtClean="0"/>
              <a:t>Bu İdarî müeyyideler; para cezası, mülkiyetin kamuya geçirilmesi, yıkım, sürücü belgesinin geri alınması, iş yerinin kapatılması, barodan kaydın silinmesi, meslek ve sanatın icrasından men, izin veya ruhsatın geri alınması gibi çok çeşitlidir. </a:t>
            </a:r>
          </a:p>
          <a:p>
            <a:pPr algn="just"/>
            <a:r>
              <a:rPr lang="tr-TR" sz="2600" dirty="0" smtClean="0"/>
              <a:t>Aşağıda başlıca idari müeyyide türlerini göreceğiz. </a:t>
            </a:r>
          </a:p>
          <a:p>
            <a:pPr algn="just"/>
            <a:r>
              <a:rPr lang="tr-TR" sz="2600" dirty="0" smtClean="0"/>
              <a:t>Ancak belirtmek gerekir ki çeşitli kanunlarda öngörülmüş ve burada sayılmayan daha pek çok idari müeyyide çeşidine rastlanabilir.</a:t>
            </a:r>
            <a:endParaRPr lang="tr-TR" sz="2600" dirty="0"/>
          </a:p>
        </p:txBody>
      </p:sp>
    </p:spTree>
  </p:cSld>
  <p:clrMapOvr>
    <a:masterClrMapping/>
  </p:clrMapOvr>
  <p:timing>
    <p:tnLst>
      <p:par>
        <p:cTn id="1" dur="indefinite" restart="never" nodeType="tmRoot"/>
      </p:par>
    </p:tnLst>
  </p:timing>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3600" dirty="0" smtClean="0"/>
              <a:t>Bununla birlikte şu hususun unutulmaması gerekir ki idare, “hürriyetten malınım edici" nitelikte idari müeyyide uygulayamaz.</a:t>
            </a:r>
          </a:p>
          <a:p>
            <a:pPr algn="just"/>
            <a:r>
              <a:rPr lang="tr-TR" sz="3600" dirty="0" smtClean="0"/>
              <a:t> Zira 1982 Anayasası’nın 38'inci maddesinin sekizinci fıkrasında açıkça "idare kişi hürriyetinin kısıtlanması sonucunu doğuran bir müeyyide uygulayamaz” denmektedir.</a:t>
            </a:r>
            <a:endParaRPr lang="tr-TR" sz="3600" dirty="0"/>
          </a:p>
        </p:txBody>
      </p:sp>
    </p:spTree>
  </p:cSld>
  <p:clrMapOvr>
    <a:masterClrMapping/>
  </p:clrMapOvr>
  <p:timing>
    <p:tnLst>
      <p:par>
        <p:cTn id="1" dur="indefinite" restart="never" nodeType="tmRoot"/>
      </p:par>
    </p:tnLst>
  </p:timing>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Genel İdarî Müeyyide</a:t>
            </a:r>
            <a:endParaRPr lang="tr-TR" b="1"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“Emre Aykırı Davranış Kabahati” (Kabahatler Kanunu, m.32): 30 Mart 2005 tarih ve 5326 sayılı Kabahatler Kanunu’nun “emre aykırı davranış" başlığı altında 32’nci maddesine göre, “yetkili makamlar tarafından adlî işlemler nedeniyle ya da kaimi güvenliği, kamu düzeni veya genel sağlığın korunması amacıyla hukuka uygun olarak verilen emre aykırı hareket eden kişiye yüz Türk lirası, İdarî para cezası verilir. </a:t>
            </a:r>
          </a:p>
          <a:p>
            <a:pPr algn="just"/>
            <a:r>
              <a:rPr lang="tr-TR" dirty="0" smtClean="0"/>
              <a:t>Bu cezaya emri veren makam tarafından </a:t>
            </a:r>
            <a:r>
              <a:rPr lang="tr-TR" dirty="0" err="1" smtClean="0"/>
              <a:t>karar'verilir</a:t>
            </a:r>
            <a:r>
              <a:rPr lang="tr-TR" dirty="0" smtClean="0"/>
              <a:t>.</a:t>
            </a:r>
          </a:p>
          <a:p>
            <a:endParaRPr lang="tr-TR" dirty="0"/>
          </a:p>
        </p:txBody>
      </p:sp>
    </p:spTree>
  </p:cSld>
  <p:clrMapOvr>
    <a:masterClrMapping/>
  </p:clrMapOvr>
  <p:timing>
    <p:tnLst>
      <p:par>
        <p:cTn id="1" dur="indefinite" restart="never" nodeType="tmRoot"/>
      </p:par>
    </p:tnLst>
  </p:timing>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2800" dirty="0" smtClean="0"/>
              <a:t>Bu madde yukarıda gördüğümüz eski Türk Ceza Kanunu’nun 526’ncı maddesine tekabül eden bir maddedir. Nitekim bu maddenin son fıkrasında *1.3.1926 tarihli ve 765 sayılı Türk Ceza Kanunu'nun 526 </a:t>
            </a:r>
            <a:r>
              <a:rPr lang="tr-TR" sz="2800" dirty="0" err="1" smtClean="0"/>
              <a:t>ncı</a:t>
            </a:r>
            <a:r>
              <a:rPr lang="tr-TR" sz="2800" dirty="0" smtClean="0"/>
              <a:t> maddesine diğer kanunlarda yapılan yollamalar, bu maddeye yapılmış sayılır" denilerek bu husus açıkça dile getirilmiştir. </a:t>
            </a:r>
          </a:p>
          <a:p>
            <a:pPr algn="just"/>
            <a:r>
              <a:rPr lang="tr-TR" sz="2800" dirty="0" smtClean="0"/>
              <a:t>Dolayısıyla kanunlarımızda eski Türk Ceza Kanunu’nun 526'ncı maddesine atıf yapılması durumunda artık Kabahatler Kanunu'nun 32’nci maddesi uygulanacaktır.</a:t>
            </a:r>
            <a:endParaRPr lang="tr-TR" sz="2800" dirty="0"/>
          </a:p>
        </p:txBody>
      </p:sp>
    </p:spTree>
  </p:cSld>
  <p:clrMapOvr>
    <a:masterClrMapping/>
  </p:clrMapOvr>
  <p:timing>
    <p:tnLst>
      <p:par>
        <p:cTn id="1" dur="indefinite" restart="never" nodeType="tmRoot"/>
      </p:par>
    </p:tnLst>
  </p:timing>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Çeşitli İdarî Müeyyideler</a:t>
            </a:r>
            <a:endParaRPr lang="tr-TR"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3200" dirty="0" smtClean="0"/>
              <a:t>Yukarıda öngörülen “genel idari müeyyide dışında, idari kararların uygulanmasını desteklemek için çeşitli kanunlarımız tarafından öngörülmüş idari para cezası, mülkiyetin kamuya geçirilmesi, geçici el koyma, yıkım, işyerinin kapatılması gibi idari müeyyideler vardır. Şimdi bunları görelim:</a:t>
            </a:r>
          </a:p>
          <a:p>
            <a:pPr algn="just"/>
            <a:endParaRPr lang="tr-TR" sz="3200" dirty="0"/>
          </a:p>
        </p:txBody>
      </p:sp>
    </p:spTree>
  </p:cSld>
  <p:clrMapOvr>
    <a:masterClrMapping/>
  </p:clrMapOvr>
  <p:timing>
    <p:tnLst>
      <p:par>
        <p:cTn id="1" dur="indefinite" restart="never" nodeType="tmRoot"/>
      </p:par>
    </p:tnLst>
  </p:timing>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solidFill>
                  <a:srgbClr val="FF0000"/>
                </a:solidFill>
              </a:rPr>
              <a:t>İdari Para Cezası</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Genel olarak para cezası, bir kişiden belli bir miktar paranın alınmasıdır. İdarî para cezası durumunda, ceza olarak öngörülen para, yargı kararma ihtiyaç olmaksızın doğrudan doğruya idarenin kendi vereceği bir kararla ilgili kişiden alınır. </a:t>
            </a:r>
          </a:p>
          <a:p>
            <a:pPr algn="just"/>
            <a:r>
              <a:rPr lang="tr-TR" dirty="0" smtClean="0"/>
              <a:t>Hukukumuzda İdarî para cezası genel olarak 30 Mart 2005 tarih ve 5326 sayılı Kabahatler Kanunu’nun 17'nci maddesiyle düzenlenmiştir. Anılan maddeye göre idari para cezası, maktu veya nispi olabilir.</a:t>
            </a:r>
            <a:endParaRPr lang="tr-TR" dirty="0"/>
          </a:p>
        </p:txBody>
      </p:sp>
    </p:spTree>
  </p:cSld>
  <p:clrMapOvr>
    <a:masterClrMapping/>
  </p:clrMapOvr>
  <p:timing>
    <p:tnLst>
      <p:par>
        <p:cTn id="1" dur="indefinite" restart="never" nodeType="tmRoot"/>
      </p:par>
    </p:tnLst>
  </p:timing>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2800" dirty="0" smtClean="0"/>
              <a:t>İdari para cezası, kanunda alt ve üst sının gösterilmek suretiyle de belirlenebilir. </a:t>
            </a:r>
          </a:p>
          <a:p>
            <a:pPr algn="just"/>
            <a:r>
              <a:rPr lang="tr-TR" sz="2800" dirty="0" smtClean="0"/>
              <a:t>Genel bütçeye gelir kaydedilmesi gereken idari para cezalarına ilişkin kesinleşen kararlar, 21 Temmuz 1953 tarih ve 6183 sayılı Amme Alacaklarının Tahsil </a:t>
            </a:r>
            <a:r>
              <a:rPr lang="tr-TR" sz="2800" dirty="0" err="1" smtClean="0"/>
              <a:t>usûlü</a:t>
            </a:r>
            <a:r>
              <a:rPr lang="tr-TR" sz="2800" dirty="0" smtClean="0"/>
              <a:t> Hakkında Kanun hükümlerine göre tahsil edilir. </a:t>
            </a:r>
          </a:p>
          <a:p>
            <a:pPr algn="just"/>
            <a:r>
              <a:rPr lang="tr-TR" sz="2800" dirty="0" smtClean="0"/>
              <a:t>Sosyal güvenlik kurumlan ve mahallî idareler tarafından verilen idari para cezalan, ilgili kanunlarında aksine hüküm bulunmadığı takdirde, Amme Alacaklarının Tahsil </a:t>
            </a:r>
            <a:r>
              <a:rPr lang="tr-TR" sz="2800" dirty="0" err="1" smtClean="0"/>
              <a:t>usûlü</a:t>
            </a:r>
            <a:r>
              <a:rPr lang="tr-TR" sz="2800" dirty="0" smtClean="0"/>
              <a:t> Hakkında Kanun hükümlerine göre kendileri tarafından tahsil olunur.</a:t>
            </a:r>
          </a:p>
          <a:p>
            <a:endParaRPr lang="tr-TR" dirty="0"/>
          </a:p>
        </p:txBody>
      </p:sp>
    </p:spTree>
  </p:cSld>
  <p:clrMapOvr>
    <a:masterClrMapping/>
  </p:clrMapOvr>
  <p:timing>
    <p:tnLst>
      <p:par>
        <p:cTn id="1" dur="indefinite" restart="never" nodeType="tmRoot"/>
      </p:par>
    </p:tnLst>
  </p:timing>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solidFill>
                  <a:srgbClr val="FF0000"/>
                </a:solidFill>
              </a:rPr>
              <a:t>Mülkiyetin Kamuya Geçirilmesi</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Bir eşyanın mülkiyetinin, kanunda açık hüküm bulunan hâllerde ilgili kaimi kurum ve kuruluşuna, aksi takdirde devlete, yargı karan olmaksızın idarenin kararıyla geçirilmesidir. Mülkiyetin kamuya geçirilmesi ceza hukukundaki müsaderenin idare hukukundaki karşılığıdır. </a:t>
            </a:r>
          </a:p>
          <a:p>
            <a:pPr algn="just"/>
            <a:r>
              <a:rPr lang="tr-TR" dirty="0" smtClean="0"/>
              <a:t>Hukukumuzda mülkiyetin kamuya geçirilmesi müeyyidesi genel olarak 30 Mart 2005 tarih ve 5326 sayılı Kabahatler Kanunu’nun 18’incî maddesiyle düzenlenmiştir.</a:t>
            </a:r>
          </a:p>
          <a:p>
            <a:pPr algn="just"/>
            <a:endParaRPr lang="tr-TR" dirty="0"/>
          </a:p>
        </p:txBody>
      </p:sp>
    </p:spTree>
  </p:cSld>
  <p:clrMapOvr>
    <a:masterClrMapping/>
  </p:clrMapOvr>
  <p:timing>
    <p:tnLst>
      <p:par>
        <p:cTn id="1" dur="indefinite" restart="never" nodeType="tmRoot"/>
      </p:par>
    </p:tnLst>
  </p:timing>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El koyma</a:t>
            </a:r>
            <a:endParaRPr lang="tr-TR"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dirty="0" smtClean="0"/>
              <a:t>El koyma, asıl müeyyide olmayıp asıl müeyyide uygulanıncaya kadar kendisine başvurulan bir geçici tedbirdir. </a:t>
            </a:r>
          </a:p>
          <a:p>
            <a:pPr algn="just"/>
            <a:r>
              <a:rPr lang="tr-TR" dirty="0" smtClean="0"/>
              <a:t>30 Mart 2005 tarih ve 5326 sayılı Kabahatler Kanunu’nun '18’inci maddesinin üçüncü fıkrasına göre, mülkiyetin kamuya geçirilmesine ilişkin karar kesinleşinceye kadar.</a:t>
            </a:r>
          </a:p>
          <a:p>
            <a:pPr algn="just"/>
            <a:r>
              <a:rPr lang="tr-TR" dirty="0" smtClean="0"/>
              <a:t> İlgili kamu kurum ve kuruluşu tarafından eşyaya el konulabileceği gibi eşya, kişilerin muhafazasına da bırakılabilir.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3200" dirty="0" smtClean="0"/>
              <a:t>İdare kavramı hem kamu kesimi hem de özel kesim için geçerlidir. </a:t>
            </a:r>
          </a:p>
          <a:p>
            <a:pPr algn="just"/>
            <a:r>
              <a:rPr lang="tr-TR" sz="3200" dirty="0" smtClean="0"/>
              <a:t>Hemen belirtelim ki, idare hukukunun konusunu oluşturan "idare"; .şirket, vakıf, dernek gibi özel idareler değil devletin idaresi, yani kamu idaresidir. </a:t>
            </a:r>
          </a:p>
          <a:p>
            <a:pPr algn="just"/>
            <a:r>
              <a:rPr lang="tr-TR" sz="3200" dirty="0" smtClean="0"/>
              <a:t>Bu nedenle “kamu idaresi” ile “özel idare'yi birbirinden ayırmak gerekir. </a:t>
            </a:r>
          </a:p>
          <a:p>
            <a:pPr algn="just"/>
            <a:r>
              <a:rPr lang="tr-TR" sz="3200" dirty="0" smtClean="0"/>
              <a:t>Kamu idaresi ile özel idareler arasında şu farklılıklar vardır:</a:t>
            </a:r>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lnSpcReduction="10000"/>
          </a:bodyPr>
          <a:lstStyle/>
          <a:p>
            <a:pPr algn="just"/>
            <a:r>
              <a:rPr lang="tr-TR" dirty="0" smtClean="0"/>
              <a:t>Geniş Anlamda İdare Hukuku: </a:t>
            </a:r>
          </a:p>
          <a:p>
            <a:pPr algn="just"/>
            <a:r>
              <a:rPr lang="tr-TR" dirty="0" smtClean="0"/>
              <a:t>İdarenin kuruluş ve işleyişine uygulanan hukuk kurallarının bütünüdür.</a:t>
            </a:r>
          </a:p>
          <a:p>
            <a:pPr algn="just"/>
            <a:r>
              <a:rPr lang="tr-TR" dirty="0" smtClean="0"/>
              <a:t> Bu kurallar, kamu hukuku kurallı olabileceği gibi özel hukuk kuralları da olabilir.</a:t>
            </a:r>
          </a:p>
          <a:p>
            <a:pPr algn="just"/>
            <a:endParaRPr lang="tr-TR" dirty="0" smtClean="0"/>
          </a:p>
          <a:p>
            <a:pPr algn="just"/>
            <a:r>
              <a:rPr lang="tr-TR" dirty="0" smtClean="0"/>
              <a:t>Dar Anlamda İdare Hukuku: </a:t>
            </a:r>
          </a:p>
          <a:p>
            <a:pPr algn="just"/>
            <a:r>
              <a:rPr lang="tr-TR" dirty="0" smtClean="0"/>
              <a:t>İdarenin kuruluş ve işleyişine uygulanan kamu hukuku kurallarının bütünüdür. </a:t>
            </a:r>
          </a:p>
          <a:p>
            <a:pPr algn="just"/>
            <a:r>
              <a:rPr lang="tr-TR" dirty="0" smtClean="0"/>
              <a:t>Bu anlamda idare hukuku kuralları, özel hukuk kurallarından farklı “özel hukuk kurallarını aşan birtakım kurallar" dan oluşur. </a:t>
            </a:r>
          </a:p>
          <a:p>
            <a:pPr algn="just"/>
            <a:r>
              <a:rPr lang="tr-TR" dirty="0" smtClean="0"/>
              <a:t>İşte dar anlamda idare hukuku, idare organına ve fonksiyonuna uygulanan özel hukuk kurallarından farklı olan kurallar bütünü olarak tanımlanır.</a:t>
            </a:r>
            <a:endParaRPr lang="tr-TR" dirty="0"/>
          </a:p>
        </p:txBody>
      </p:sp>
    </p:spTree>
  </p:cSld>
  <p:clrMapOvr>
    <a:masterClrMapping/>
  </p:clrMapOvr>
  <p:timing>
    <p:tnLst>
      <p:par>
        <p:cTn id="1" dur="indefinite" restart="never" nodeType="tmRoot"/>
      </p:par>
    </p:tnLst>
  </p:timing>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Yıkım</a:t>
            </a:r>
            <a:endParaRPr lang="tr-TR" b="1" dirty="0">
              <a:solidFill>
                <a:srgbClr val="FF0000"/>
              </a:solidFill>
            </a:endParaRPr>
          </a:p>
        </p:txBody>
      </p:sp>
      <p:sp>
        <p:nvSpPr>
          <p:cNvPr id="3" name="2 İçerik Yer Tutucusu"/>
          <p:cNvSpPr>
            <a:spLocks noGrp="1"/>
          </p:cNvSpPr>
          <p:nvPr>
            <p:ph sz="quarter" idx="1"/>
          </p:nvPr>
        </p:nvSpPr>
        <p:spPr/>
        <p:txBody>
          <a:bodyPr/>
          <a:lstStyle/>
          <a:p>
            <a:pPr algn="just"/>
            <a:r>
              <a:rPr lang="tr-TR" sz="2800" dirty="0" smtClean="0"/>
              <a:t>Yıkım, imar mevzuatına aykırı olan bir yapının fiziki varlığının ortadan kaldırılmasıdır. </a:t>
            </a:r>
          </a:p>
          <a:p>
            <a:pPr algn="just"/>
            <a:r>
              <a:rPr lang="tr-TR" sz="2800" dirty="0" smtClean="0"/>
              <a:t>Genellikle yıkım müeyyidesi idare tarafından uygulanmadan önce belli bir süre verilerek yapının sahibinden yapıyı yıkması istenmekte, ilgili kişi bu yapıyı yıkmadığı takdirde de yapı bizzat idare tarafından yıkılmakta ve yıkım giderleri ilgili kişiden tahsil edilmektedir</a:t>
            </a:r>
            <a:r>
              <a:rPr lang="tr-TR" dirty="0" smtClean="0"/>
              <a:t>.</a:t>
            </a:r>
            <a:endParaRPr lang="tr-TR" dirty="0"/>
          </a:p>
        </p:txBody>
      </p:sp>
    </p:spTree>
  </p:cSld>
  <p:clrMapOvr>
    <a:masterClrMapping/>
  </p:clrMapOvr>
  <p:timing>
    <p:tnLst>
      <p:par>
        <p:cTn id="1" dur="indefinite" restart="never" nodeType="tmRoot"/>
      </p:par>
    </p:tnLst>
  </p:timing>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Autofit/>
          </a:bodyPr>
          <a:lstStyle/>
          <a:p>
            <a:pPr algn="just"/>
            <a:r>
              <a:rPr lang="tr-TR" sz="3200" dirty="0" smtClean="0"/>
              <a:t>Örneğin 3194 sayılı imar Kanunu’nun 32’nci maddesine göre ruhsatsız yapılar önce mühürlenerek inşaat durdurulur.</a:t>
            </a:r>
          </a:p>
          <a:p>
            <a:pPr algn="just"/>
            <a:r>
              <a:rPr lang="tr-TR" sz="3200" dirty="0" smtClean="0"/>
              <a:t> Ruhsat alması veya aykırılığı gidermesi için yapı sahibine bir ay süre verilir. </a:t>
            </a:r>
          </a:p>
          <a:p>
            <a:pPr algn="just"/>
            <a:r>
              <a:rPr lang="tr-TR" sz="3200" dirty="0" smtClean="0"/>
              <a:t>Yapı sahibi, bu süre içinde ruhsat alamaz veya aykırılığı gideremez ise söz konusu yapı belediye encümeni veya il idare kurulu karan ile yıktırılır ve masrafı yapı sahibinden tahsil edilir.</a:t>
            </a:r>
          </a:p>
          <a:p>
            <a:pPr algn="just"/>
            <a:endParaRPr lang="tr-TR" sz="3200" dirty="0"/>
          </a:p>
        </p:txBody>
      </p:sp>
    </p:spTree>
  </p:cSld>
  <p:clrMapOvr>
    <a:masterClrMapping/>
  </p:clrMapOvr>
  <p:timing>
    <p:tnLst>
      <p:par>
        <p:cTn id="1" dur="indefinite" restart="never" nodeType="tmRoot"/>
      </p:par>
    </p:tnLst>
  </p:timing>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2594"/>
          </a:xfrm>
        </p:spPr>
        <p:txBody>
          <a:bodyPr/>
          <a:lstStyle/>
          <a:p>
            <a:pPr algn="ctr"/>
            <a:r>
              <a:rPr lang="tr-TR" b="1" i="1" dirty="0" smtClean="0">
                <a:solidFill>
                  <a:srgbClr val="FF0000"/>
                </a:solidFill>
              </a:rPr>
              <a:t>İş Yerinin Kapatılması</a:t>
            </a:r>
            <a:endParaRPr lang="tr-TR" b="1" dirty="0">
              <a:solidFill>
                <a:srgbClr val="FF0000"/>
              </a:solidFill>
            </a:endParaRPr>
          </a:p>
        </p:txBody>
      </p:sp>
      <p:sp>
        <p:nvSpPr>
          <p:cNvPr id="3" name="2 İçerik Yer Tutucusu"/>
          <p:cNvSpPr>
            <a:spLocks noGrp="1"/>
          </p:cNvSpPr>
          <p:nvPr>
            <p:ph sz="quarter" idx="1"/>
          </p:nvPr>
        </p:nvSpPr>
        <p:spPr>
          <a:xfrm>
            <a:off x="457200" y="857232"/>
            <a:ext cx="7467600" cy="5616720"/>
          </a:xfrm>
        </p:spPr>
        <p:txBody>
          <a:bodyPr>
            <a:noAutofit/>
          </a:bodyPr>
          <a:lstStyle/>
          <a:p>
            <a:pPr algn="just"/>
            <a:r>
              <a:rPr lang="tr-TR" sz="2800" dirty="0" smtClean="0"/>
              <a:t>Çeşitli kanunlarda iş yerinin kapatılması müeyyidesini öngören düzenlemeler vardır. Örneğin 5302 sayılı II Özel İdaresi Kanunu'nun 23 Ocak 2008 tarih ve 5728 sayılı Kanunla değişik 55’nci maddesine göre, il özel idaresinin görev ve yetki alanına giren konularda, kanunların verdiği yetkiye dayanarak il genel meclisi tarafından alınan ve </a:t>
            </a:r>
            <a:r>
              <a:rPr lang="tr-TR" sz="2800" dirty="0" err="1" smtClean="0"/>
              <a:t>usûlüne</a:t>
            </a:r>
            <a:r>
              <a:rPr lang="tr-TR" sz="2800" dirty="0" smtClean="0"/>
              <a:t> uygun olarak ilân edilen kararlara aykırı davrananlara; fiilleri suç oluşturmadığı takdirde, üç yüz Türk lirası idari para cezası verilir.</a:t>
            </a:r>
            <a:endParaRPr lang="tr-TR" sz="2800" dirty="0"/>
          </a:p>
        </p:txBody>
      </p:sp>
    </p:spTree>
  </p:cSld>
  <p:clrMapOvr>
    <a:masterClrMapping/>
  </p:clrMapOvr>
  <p:timing>
    <p:tnLst>
      <p:par>
        <p:cTn id="1" dur="indefinite" restart="never" nodeType="tmRoot"/>
      </p:par>
    </p:tnLst>
  </p:timing>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3200" dirty="0" smtClean="0"/>
              <a:t>Birinci fıkrada belirtilen fiillerin yeme, içme, eğlenme, dinlenme, yatma, bakım ve temizlenme gibi ihtiyaçlarla ilgili ticaret, sanat ve meslekleri yapanlar tarafından işlenmesi durumunda, ayrıca üç günden yedi güne kadar iş yerinin kapatılmasına karar verilir. </a:t>
            </a:r>
          </a:p>
          <a:p>
            <a:pPr algn="just"/>
            <a:r>
              <a:rPr lang="tr-TR" sz="3200" dirty="0" smtClean="0"/>
              <a:t>Aynı Kanunun yine 60'ıncı maddesine göre ise iş yeri kapatma yaptırımı, yaptırım süresince işyerinin mühürlenmesi suretiyle uygulanır”.</a:t>
            </a:r>
          </a:p>
          <a:p>
            <a:pPr algn="just"/>
            <a:endParaRPr lang="tr-TR" sz="3200" dirty="0"/>
          </a:p>
        </p:txBody>
      </p:sp>
    </p:spTree>
  </p:cSld>
  <p:clrMapOvr>
    <a:masterClrMapping/>
  </p:clrMapOvr>
  <p:timing>
    <p:tnLst>
      <p:par>
        <p:cTn id="1" dur="indefinite" restart="never" nodeType="tmRoot"/>
      </p:par>
    </p:tnLst>
  </p:timing>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Diğer İdarî Müeyyideler</a:t>
            </a:r>
            <a:endParaRPr lang="tr-TR" b="1"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Çeşitli kanunlarda öngörülmüş bir meslek ve sanatın icrasından men, mühürleme, ruhsat veya ehliyetin geri alınması, kara, deniz veya hava nakil aracının trafikten veya seyrüseferden alıkonulması, toplatma ve yok etme gibi değişik idari müeyyideler de vardır. </a:t>
            </a:r>
          </a:p>
          <a:p>
            <a:pPr algn="just"/>
            <a:r>
              <a:rPr lang="tr-TR" dirty="0" smtClean="0"/>
              <a:t>Örneğin 5302 sayılı 1 Özel İdaresi Kanunu'nun 61’nci maddesine göre il özel idaresi tarafından satışı ve kullanılması yasaklanmış bulunan maddeler toplattırılır. </a:t>
            </a:r>
          </a:p>
          <a:p>
            <a:pPr algn="just"/>
            <a:r>
              <a:rPr lang="tr-TR" dirty="0" smtClean="0"/>
              <a:t>Yapılan inceleme ve tahlil sonucunda, sağlığa zararlı olanlar imha edilir”.</a:t>
            </a:r>
            <a:endParaRPr lang="tr-TR" dirty="0"/>
          </a:p>
        </p:txBody>
      </p:sp>
    </p:spTree>
  </p:cSld>
  <p:clrMapOvr>
    <a:masterClrMapping/>
  </p:clrMapOvr>
  <p:timing>
    <p:tnLst>
      <p:par>
        <p:cTn id="1" dur="indefinite" restart="never" nodeType="tmRoot"/>
      </p:par>
    </p:tnLst>
  </p:timing>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Müeyyidelerin Verilmesi, Uygulanması ve Yargısal Denetimi</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5326 sayılı Kabahatler Kanunu’nda öngörülen idari müeyyidelerin verilmesinde ve uygulanmasında yetki ve </a:t>
            </a:r>
            <a:r>
              <a:rPr lang="tr-TR" sz="2800" dirty="0" err="1" smtClean="0"/>
              <a:t>usûl</a:t>
            </a:r>
            <a:r>
              <a:rPr lang="tr-TR" sz="2800" dirty="0" smtClean="0"/>
              <a:t> bu Kanunda düzenlenmiştir.</a:t>
            </a:r>
          </a:p>
          <a:p>
            <a:pPr algn="just"/>
            <a:r>
              <a:rPr lang="tr-TR" sz="2800" dirty="0" smtClean="0"/>
              <a:t>İdarî müeyyideye karar verme yetkisi esas itibarıyla ilgili Kanunda açıkça gösterilen İdarî kımıl (örneğin belediye encümeni), makam (örneğin mülki amir veya kamu kurumunun en üst amiri) veya kamu görevlilerine (örneğin polis, zabıta) aittir (m.22/1). </a:t>
            </a:r>
            <a:endParaRPr lang="tr-TR" sz="2800" dirty="0"/>
          </a:p>
        </p:txBody>
      </p:sp>
    </p:spTree>
  </p:cSld>
  <p:clrMapOvr>
    <a:masterClrMapping/>
  </p:clrMapOvr>
  <p:timing>
    <p:tnLst>
      <p:par>
        <p:cTn id="1" dur="indefinite" restart="never" nodeType="tmRoot"/>
      </p:par>
    </p:tnLst>
  </p:timing>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dirty="0" smtClean="0"/>
              <a:t>Kanunda açık hüküm bulunmayan hâllerde, ilgili kamu kurum ve kuruluşunun en üst amiri bu konuda yetkilidir (m.22/2). </a:t>
            </a:r>
          </a:p>
          <a:p>
            <a:pPr algn="just"/>
            <a:r>
              <a:rPr lang="tr-TR" dirty="0" smtClean="0"/>
              <a:t>Hâliyle İdarî kurul, makam ve kamu görevlileri ancak ilgili kam» kurum ve kuruluşunun görev alanına giren yerlerde işlenen kabahatler dolayısıyla İdarî yaptırım kararı vermeye yetkilidir (m.22/3). 5326 sayılı Kabahatler Kanunu’nun 23'üncü maddesinin ikinci fıkrasına göre bir suç dolayısıyla başlatılan soruşturma kapsamında bir kabahatin işlendiğini öğrenmesi hâlinde Cumhuriyet savcısı durumu ilgili kamu kurum ve kuruluşuna bildirebileceği gibi kendisi de İdarî yaptırımı kararı verebilir. </a:t>
            </a:r>
          </a:p>
          <a:p>
            <a:pPr algn="just"/>
            <a:r>
              <a:rPr lang="tr-TR" dirty="0" smtClean="0"/>
              <a:t>Cumhuriyet savcısının İdarî yaptırım kararı, yargısal değil “İdarî” niteliktedir. </a:t>
            </a:r>
            <a:endParaRPr lang="tr-TR" dirty="0"/>
          </a:p>
        </p:txBody>
      </p:sp>
    </p:spTree>
  </p:cSld>
  <p:clrMapOvr>
    <a:masterClrMapping/>
  </p:clrMapOvr>
  <p:timing>
    <p:tnLst>
      <p:par>
        <p:cTn id="1" dur="indefinite" restart="never" nodeType="tmRoot"/>
      </p:par>
    </p:tnLst>
  </p:timing>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dirty="0" smtClean="0"/>
              <a:t>Aynı Kanunun 24'üncü maddesine göre de kovuşturma konusu fiilin kabahat oluşturduğunun anlaşılması halinde mahkeme tarafından İdarî yaptırım kararı verilir. Mahkemenin verdiği İdarî yaptırım karan da yargısal değil idari niteliktedir.</a:t>
            </a:r>
          </a:p>
          <a:p>
            <a:pPr algn="just"/>
            <a:r>
              <a:rPr lang="tr-TR" dirty="0" smtClean="0"/>
              <a:t>Verilen idari yaptırım kararı, 7201 sayılı Tebligat: Kanunu hükümlerine göre ilgilisine tebliğ edilir. </a:t>
            </a:r>
          </a:p>
          <a:p>
            <a:pPr algn="just"/>
            <a:r>
              <a:rPr lang="tr-TR" dirty="0" smtClean="0"/>
              <a:t>Tebligat metninde bu karara karşı başvurulabilecek kanun yolu, mercii ve süresi açık bir şekilde belirtilir (m.26/1). </a:t>
            </a:r>
          </a:p>
          <a:p>
            <a:pPr algn="just"/>
            <a:r>
              <a:rPr lang="tr-TR" dirty="0" smtClean="0"/>
              <a:t>İdarî yaptırım kararının ilgili kişinin huzurunda verilmesi hâlinde tutanakta bu husus ayrıca belirtilir. </a:t>
            </a:r>
            <a:endParaRPr lang="tr-TR" dirty="0"/>
          </a:p>
        </p:txBody>
      </p:sp>
    </p:spTree>
  </p:cSld>
  <p:clrMapOvr>
    <a:masterClrMapping/>
  </p:clrMapOvr>
  <p:timing>
    <p:tnLst>
      <p:par>
        <p:cTn id="1" dur="indefinite" restart="never" nodeType="tmRoot"/>
      </p:par>
    </p:tnLst>
  </p:timing>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dirty="0" smtClean="0"/>
              <a:t>Tutanağın ilgili kişi tarafından imzalanması istenir. İmzadan kaçınılması hâlinde bu durum tutanakta açıkça belirtilir. </a:t>
            </a:r>
          </a:p>
          <a:p>
            <a:pPr algn="just"/>
            <a:r>
              <a:rPr lang="tr-TR" dirty="0" smtClean="0"/>
              <a:t>Karar tutanağının bir örneği kişiye verilir (m.26/2).</a:t>
            </a:r>
          </a:p>
          <a:p>
            <a:pPr algn="just"/>
            <a:r>
              <a:rPr lang="tr-TR" dirty="0" smtClean="0"/>
              <a:t>Yargısal Denetimle ilgili kişi, karara karşı, kararın tebliği veya tefhimi tarihinden itibaren en geç on beş gün içinde, sulh ceza mahkemesine başvurulabilir (m.27/1).</a:t>
            </a:r>
          </a:p>
          <a:p>
            <a:pPr algn="just"/>
            <a:r>
              <a:rPr lang="tr-TR" dirty="0" smtClean="0"/>
              <a:t> Başvuru yetki ve süre bakımından kabul edilebilir nitelikte ise mahkeme başvuru dilekçesinin bir örneğini ilgili kamu kurum ve kuruluşuna tebliğ eder. </a:t>
            </a:r>
            <a:endParaRPr lang="tr-TR" dirty="0"/>
          </a:p>
        </p:txBody>
      </p:sp>
    </p:spTree>
  </p:cSld>
  <p:clrMapOvr>
    <a:masterClrMapping/>
  </p:clrMapOvr>
  <p:timing>
    <p:tnLst>
      <p:par>
        <p:cTn id="1" dur="indefinite" restart="never" nodeType="tmRoot"/>
      </p:par>
    </p:tnLst>
  </p:timing>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lnSpcReduction="10000"/>
          </a:bodyPr>
          <a:lstStyle/>
          <a:p>
            <a:pPr algn="just"/>
            <a:r>
              <a:rPr lang="tr-TR" sz="2800" dirty="0" smtClean="0"/>
              <a:t>İlgili kurum ve kuruluş on beş gün içinde cevap verir. </a:t>
            </a:r>
          </a:p>
          <a:p>
            <a:pPr algn="just"/>
            <a:r>
              <a:rPr lang="tr-TR" sz="2800" dirty="0" smtClean="0"/>
              <a:t>Cevap dilekçesinin bir örneğini mahkeme ilgili kişiye tebliğ eder ve tarafların dinlenmesi için bir gün ve saat tespit edip taraflara tebliğ eder. </a:t>
            </a:r>
          </a:p>
          <a:p>
            <a:pPr algn="just"/>
            <a:r>
              <a:rPr lang="tr-TR" sz="2800" dirty="0" smtClean="0"/>
              <a:t>Mahkeme tarafları dinleyip başvuruyu inceledikten sonra, İdarî yaptırım kararını hukuka uygun buluyorsa başvurunun reddine veya karan hukuka aykırı buluyorsa İdarî yaptırım kararının kaldırılmasına karar verir (m.28). </a:t>
            </a:r>
          </a:p>
          <a:p>
            <a:pPr algn="just"/>
            <a:r>
              <a:rPr lang="tr-TR" sz="2800" dirty="0" smtClean="0"/>
              <a:t>Sulh ceza mahkemesinin kararına karşı yedi gün içinde aynı yargı çevresinde yer aldığı ağır ceza mahkemesine </a:t>
            </a:r>
            <a:r>
              <a:rPr lang="tr-TR" sz="2800" dirty="0" err="1" smtClean="0"/>
              <a:t>itraz</a:t>
            </a:r>
            <a:r>
              <a:rPr lang="tr-TR" sz="2800" dirty="0" smtClean="0"/>
              <a:t> edilebilir</a:t>
            </a:r>
            <a:r>
              <a:rPr lang="tr-TR" dirty="0" smtClean="0"/>
              <a:t>. </a:t>
            </a:r>
          </a:p>
          <a:p>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3200" dirty="0" smtClean="0"/>
              <a:t>Keza, idare hukukundan doğan uyuşmazlıklar, genel ve ortak yargı düzeni olan adlî yargıda değil ayrı ve özel bir yargı düzeni olan İdarî yargıda çözümlenir. </a:t>
            </a:r>
          </a:p>
          <a:p>
            <a:pPr algn="just"/>
            <a:r>
              <a:rPr lang="tr-TR" sz="3200" dirty="0" smtClean="0"/>
              <a:t>Dar anlamda idare hukuku, sadece Kara Avrupa'sı ülkelerinde görülür. </a:t>
            </a:r>
          </a:p>
          <a:p>
            <a:pPr algn="just"/>
            <a:r>
              <a:rPr lang="tr-TR" sz="3200" dirty="0" smtClean="0"/>
              <a:t>Bu ülkelerde ve bizde “idare hukuku" deyince bundan dar kapsamında idare hukuku anlaşılır.</a:t>
            </a:r>
          </a:p>
          <a:p>
            <a:pPr algn="just"/>
            <a:endParaRPr lang="tr-TR" sz="3200" dirty="0"/>
          </a:p>
        </p:txBody>
      </p:sp>
    </p:spTree>
  </p:cSld>
  <p:clrMapOvr>
    <a:masterClrMapping/>
  </p:clrMapOvr>
  <p:timing>
    <p:tnLst>
      <p:par>
        <p:cTn id="1" dur="indefinite" restart="never" nodeType="tmRoot"/>
      </p:par>
    </p:tnLst>
  </p:timing>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7467600" cy="6473952"/>
          </a:xfrm>
        </p:spPr>
        <p:txBody>
          <a:bodyPr>
            <a:normAutofit lnSpcReduction="10000"/>
          </a:bodyPr>
          <a:lstStyle/>
          <a:p>
            <a:pPr algn="just"/>
            <a:r>
              <a:rPr lang="tr-TR" sz="3200" dirty="0" smtClean="0"/>
              <a:t>Ağır ceza mahkemesi itirazın kabulüne veya reddine karar verir (m.29). </a:t>
            </a:r>
          </a:p>
          <a:p>
            <a:pPr algn="just"/>
            <a:r>
              <a:rPr lang="tr-TR" sz="3200" dirty="0" smtClean="0"/>
              <a:t>Ancak iki bin TL’den az olan kararlara karşı itiraz yolu kapalıdır (m.28/son).</a:t>
            </a:r>
          </a:p>
          <a:p>
            <a:pPr algn="just"/>
            <a:r>
              <a:rPr lang="tr-TR" sz="3200" dirty="0" smtClean="0"/>
              <a:t>Görüldüğü gibi İdarî yaptıran uygulanması yolundaki idari kararın yargısal denetimi burada idari yargı tarafından değil sulh ceza mahkemesi ve itiraz hâlinde ağır ceza mahkemesi, yani adlî yargı tarafından yapılmaktadır.</a:t>
            </a:r>
          </a:p>
          <a:p>
            <a:pPr algn="just"/>
            <a:endParaRPr lang="tr-TR" sz="3200" dirty="0" smtClean="0"/>
          </a:p>
          <a:p>
            <a:pPr algn="just"/>
            <a:endParaRPr lang="tr-TR" sz="3200" dirty="0"/>
          </a:p>
        </p:txBody>
      </p:sp>
    </p:spTree>
  </p:cSld>
  <p:clrMapOvr>
    <a:masterClrMapping/>
  </p:clrMapOvr>
  <p:timing>
    <p:tnLst>
      <p:par>
        <p:cTn id="1" dur="indefinite" restart="never" nodeType="tmRoot"/>
      </p:par>
    </p:tnLst>
  </p:timing>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DÜZENLEYİCİ İŞLEMLER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“Düzenleyici işlemlerin tanımını aslında yukarıda “bireysel işlemler-düzenleyici işlemler" ayrımını incelediğimiz yerde gördük. Hatırlanacağı üzere düzenleyici işlemleri şu şekilde tanımlamıştık:</a:t>
            </a:r>
          </a:p>
          <a:p>
            <a:pPr algn="just"/>
            <a:r>
              <a:rPr lang="tr-TR" dirty="0" smtClean="0"/>
              <a:t>Düzenleyici işlemler, genel ve kişilik-dışı nitelikte olan tek yanlı idari işlemlerdir. Düzenleyici işlemler, maddî kriter bakımından, yani içerikleri itibarıyla kanunlara benzerler. İdare, düzenleyici işlemlerle kurallar (normlar) koyar.</a:t>
            </a:r>
            <a:endParaRPr lang="tr-TR" dirty="0"/>
          </a:p>
        </p:txBody>
      </p:sp>
    </p:spTree>
  </p:cSld>
  <p:clrMapOvr>
    <a:masterClrMapping/>
  </p:clrMapOvr>
  <p:timing>
    <p:tnLst>
      <p:par>
        <p:cTn id="1" dur="indefinite" restart="never" nodeType="tmRoot"/>
      </p:par>
    </p:tnLst>
  </p:timing>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200" dirty="0" smtClean="0"/>
              <a:t>(2) Düzenleyici işlemler kişilik-dışı niteliktedir. </a:t>
            </a:r>
          </a:p>
          <a:p>
            <a:pPr algn="just"/>
            <a:r>
              <a:rPr lang="tr-TR" sz="3200" dirty="0" smtClean="0"/>
              <a:t>Kişilik-dışı olma özelliği bakımından önemli olan şey, işlemin muhataplarının sayısı değil, bunların ismen belirlenmemiş olmasıdır. </a:t>
            </a:r>
          </a:p>
          <a:p>
            <a:pPr algn="just"/>
            <a:r>
              <a:rPr lang="tr-TR" sz="3200" dirty="0" smtClean="0"/>
              <a:t>Bir idari işlemin muhatabı olan kişi, ismen değil de sıfatı veya görevi itibarıyla belirlenmiş ise o işlem neticede bir kişiye uygulanacak olsa bile bu işlem, bir düzenleyici işlemdir.</a:t>
            </a:r>
          </a:p>
          <a:p>
            <a:pPr algn="just"/>
            <a:endParaRPr lang="tr-TR" sz="3200" dirty="0"/>
          </a:p>
        </p:txBody>
      </p:sp>
    </p:spTree>
  </p:cSld>
  <p:clrMapOvr>
    <a:masterClrMapping/>
  </p:clrMapOvr>
  <p:timing>
    <p:tnLst>
      <p:par>
        <p:cTn id="1" dur="indefinite" restart="never" nodeType="tmRoot"/>
      </p:par>
    </p:tnLst>
  </p:timing>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Kanun Hükmünde Kararnameler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3200" dirty="0" smtClean="0"/>
              <a:t>Kanun hükmünde kararname, bakanlar kurulunun yasama organından veya anayasadan doğrudan doğruya aldığı sınırlı bir yetkiye dayanarak yaptığı, daha sonra yasama organının denetimine </a:t>
            </a:r>
            <a:r>
              <a:rPr lang="tr-TR" sz="3200" dirty="0" err="1" smtClean="0"/>
              <a:t>tabî</a:t>
            </a:r>
            <a:r>
              <a:rPr lang="tr-TR" sz="3200" dirty="0" smtClean="0"/>
              <a:t> olan ve normlar hiyerarşisinde kanun düzeyinde yer alan bir düzenleyici işlemdir.</a:t>
            </a:r>
          </a:p>
          <a:p>
            <a:pPr algn="just"/>
            <a:endParaRPr lang="tr-TR" sz="3200" dirty="0"/>
          </a:p>
        </p:txBody>
      </p:sp>
    </p:spTree>
  </p:cSld>
  <p:clrMapOvr>
    <a:masterClrMapping/>
  </p:clrMapOvr>
  <p:timing>
    <p:tnLst>
      <p:par>
        <p:cTn id="1" dur="indefinite" restart="never" nodeType="tmRoot"/>
      </p:par>
    </p:tnLst>
  </p:timing>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Autofit/>
          </a:bodyPr>
          <a:lstStyle/>
          <a:p>
            <a:pPr algn="just"/>
            <a:r>
              <a:rPr lang="tr-TR" sz="3200" dirty="0" smtClean="0"/>
              <a:t>Anayasamızda iki çeşit kanun hükmünde kararname öngörülmüştür. </a:t>
            </a:r>
          </a:p>
          <a:p>
            <a:pPr algn="just"/>
            <a:r>
              <a:rPr lang="tr-TR" sz="3200" dirty="0" smtClean="0"/>
              <a:t>Olağan dönem kanun hükmünde kararnameleri ve olağanüstü hâl ve sıkıyönetim kanun hükmünde kararnameleri. </a:t>
            </a:r>
          </a:p>
          <a:p>
            <a:pPr algn="just"/>
            <a:r>
              <a:rPr lang="tr-TR" sz="3200" dirty="0" smtClean="0"/>
              <a:t>Biz ilk önce olağan dönem kanun hükmünde kararnamelerini, sonra da olağanüstü hâl ve sıkıyönetim kanun hükmünde kararnamelerini inceleyeceğiz.</a:t>
            </a:r>
          </a:p>
          <a:p>
            <a:pPr algn="just"/>
            <a:endParaRPr lang="tr-TR" sz="3200" dirty="0"/>
          </a:p>
        </p:txBody>
      </p:sp>
    </p:spTree>
  </p:cSld>
  <p:clrMapOvr>
    <a:masterClrMapping/>
  </p:clrMapOvr>
  <p:timing>
    <p:tnLst>
      <p:par>
        <p:cTn id="1" dur="indefinite" restart="never" nodeType="tmRoot"/>
      </p:par>
    </p:tnLst>
  </p:timing>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7467600" cy="1203348"/>
          </a:xfrm>
        </p:spPr>
        <p:txBody>
          <a:bodyPr>
            <a:normAutofit fontScale="90000"/>
          </a:bodyPr>
          <a:lstStyle/>
          <a:p>
            <a:pPr algn="ctr"/>
            <a:r>
              <a:rPr lang="tr-TR" b="1" dirty="0" smtClean="0">
                <a:solidFill>
                  <a:srgbClr val="FF0000"/>
                </a:solidFill>
              </a:rPr>
              <a:t>Olağan Dönem Kanun Hükmünde Kararnameleri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Olağan dönem kanun hükmünde kararnamelerinin yetki, </a:t>
            </a:r>
            <a:r>
              <a:rPr lang="tr-TR" sz="2800" dirty="0" err="1" smtClean="0"/>
              <a:t>usûl</a:t>
            </a:r>
            <a:r>
              <a:rPr lang="tr-TR" sz="2800" dirty="0" smtClean="0"/>
              <a:t>, şekil, konu ve denetim unsurları şu şekildedir:</a:t>
            </a:r>
          </a:p>
          <a:p>
            <a:pPr algn="just"/>
            <a:r>
              <a:rPr lang="tr-TR" sz="2800" dirty="0" smtClean="0"/>
              <a:t>Yetki Unsuru: Kanun hükmünde kararname çıkarma yetkisi münhasıran Bakanlar Kuruluna aittir. </a:t>
            </a:r>
          </a:p>
          <a:p>
            <a:pPr algn="just"/>
            <a:r>
              <a:rPr lang="tr-TR" sz="2800" dirty="0" smtClean="0"/>
              <a:t>Ancak Bakanlar Kumlunun da kanun hükmünde kararname çıkarabilmesi için TBMM tarafından çıkarılan bir yetki kanunuyla yetkilendirilmesi gerekir.</a:t>
            </a:r>
          </a:p>
          <a:p>
            <a:pPr algn="just"/>
            <a:endParaRPr lang="tr-TR" sz="2800" dirty="0"/>
          </a:p>
        </p:txBody>
      </p:sp>
    </p:spTree>
  </p:cSld>
  <p:clrMapOvr>
    <a:masterClrMapping/>
  </p:clrMapOvr>
  <p:timing>
    <p:tnLst>
      <p:par>
        <p:cTn id="1" dur="indefinite" restart="never" nodeType="tmRoot"/>
      </p:par>
    </p:tnLst>
  </p:timing>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357166"/>
            <a:ext cx="7467600" cy="6215106"/>
          </a:xfrm>
        </p:spPr>
        <p:txBody>
          <a:bodyPr>
            <a:normAutofit/>
          </a:bodyPr>
          <a:lstStyle/>
          <a:p>
            <a:pPr algn="just"/>
            <a:r>
              <a:rPr lang="tr-TR" sz="2800" dirty="0" smtClean="0"/>
              <a:t>Konu Unsuru: Bakanlar Kurulunun kanun hükmünde kararname çıkarma yetkisi konu bakımından Anayasamız tarafından sınırlandırılmıştır. Anayasamızın 91’inci maddesinin ilk fıkrasına göre,</a:t>
            </a:r>
          </a:p>
          <a:p>
            <a:pPr algn="just"/>
            <a:r>
              <a:rPr lang="tr-TR" sz="2800" i="1" dirty="0" smtClean="0"/>
              <a:t>"sıkıyönetim ve olağanüstü hâller saklı kalmak üzere, Anayasanın ikinci kısmının birinci ve ikinci bölümlerinde yer alan temel haklar; kişi haklan ve ödevleri ile dördüncü bölümünde yer alan siyasî haklar ve ödevler kanun hükmünde kararnamelerle düzenlenemez".</a:t>
            </a:r>
            <a:endParaRPr lang="tr-TR" sz="2800" dirty="0" smtClean="0"/>
          </a:p>
          <a:p>
            <a:pPr algn="just"/>
            <a:endParaRPr lang="tr-TR" sz="2800" dirty="0"/>
          </a:p>
        </p:txBody>
      </p:sp>
    </p:spTree>
  </p:cSld>
  <p:clrMapOvr>
    <a:masterClrMapping/>
  </p:clrMapOvr>
  <p:timing>
    <p:tnLst>
      <p:par>
        <p:cTn id="1" dur="indefinite" restart="never" nodeType="tmRoot"/>
      </p:par>
    </p:tnLst>
  </p:timing>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Buna göre, örneğin konut dokunulmazlığı, haberleşme, seyahat, din, düşünce, bilim, sanat, basın, dernek, toplantı ve gösteri yürüyüşü düzenleme, mülkiyet gibi temel hak ve özgürlükler kanun hükmünde kararnamelerle düzenlenemez. </a:t>
            </a:r>
          </a:p>
          <a:p>
            <a:pPr algn="just"/>
            <a:r>
              <a:rPr lang="tr-TR" sz="2800" dirty="0" smtClean="0"/>
              <a:t>Keza ikinci kısmın dördüncü bölümünde yer alan vatandaşlık, seçme, seçilme, siyasî faaliyette bulunma, parti kurma, partilere girme, vatan hizmeti, vergi ödevi, dilekçe hakkı gibi temel hak ve özgürlükler ile ödevler de kanun hükmünde kararnamelerle düzenlenemez. </a:t>
            </a:r>
          </a:p>
          <a:p>
            <a:pPr algn="just"/>
            <a:endParaRPr lang="tr-TR" sz="2800" dirty="0"/>
          </a:p>
        </p:txBody>
      </p:sp>
    </p:spTree>
  </p:cSld>
  <p:clrMapOvr>
    <a:masterClrMapping/>
  </p:clrMapOvr>
  <p:timing>
    <p:tnLst>
      <p:par>
        <p:cTn id="1" dur="indefinite" restart="never" nodeType="tmRoot"/>
      </p:par>
    </p:tnLst>
  </p:timing>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sz="4400" dirty="0" smtClean="0"/>
              <a:t>Buna karşılık bu alanlara girmeyen diğer konular, örneğin, yürütme organının içinde bulunan bakanlıklar, il ve ilçeler, kamu kurumlan kanun hükmünde kararnameyle düzenlenebilir.</a:t>
            </a:r>
          </a:p>
          <a:p>
            <a:endParaRPr lang="tr-TR" dirty="0"/>
          </a:p>
        </p:txBody>
      </p:sp>
    </p:spTree>
  </p:cSld>
  <p:clrMapOvr>
    <a:masterClrMapping/>
  </p:clrMapOvr>
  <p:timing>
    <p:tnLst>
      <p:par>
        <p:cTn id="1" dur="indefinite" restart="never" nodeType="tmRoot"/>
      </p:par>
    </p:tnLst>
  </p:timing>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Şekil Unsuru</a:t>
            </a:r>
            <a:r>
              <a:rPr lang="tr-TR" dirty="0" smtClean="0"/>
              <a:t> </a:t>
            </a:r>
            <a:endParaRPr lang="tr-TR" dirty="0"/>
          </a:p>
        </p:txBody>
      </p:sp>
      <p:sp>
        <p:nvSpPr>
          <p:cNvPr id="3" name="2 İçerik Yer Tutucusu"/>
          <p:cNvSpPr>
            <a:spLocks noGrp="1"/>
          </p:cNvSpPr>
          <p:nvPr>
            <p:ph sz="quarter" idx="1"/>
          </p:nvPr>
        </p:nvSpPr>
        <p:spPr/>
        <p:txBody>
          <a:bodyPr/>
          <a:lstStyle/>
          <a:p>
            <a:pPr algn="just"/>
            <a:r>
              <a:rPr lang="tr-TR" dirty="0" smtClean="0"/>
              <a:t>Kanun hükmünde kararnamelerin altında Başbakan ve bütün bakanların imzası bulunmalıdır. </a:t>
            </a:r>
          </a:p>
          <a:p>
            <a:pPr algn="just"/>
            <a:r>
              <a:rPr lang="tr-TR" dirty="0" smtClean="0"/>
              <a:t>Kanun hükmünde kararnamelerin Cumhurbaşkanı tarafından da imzalanmaları gerekir. </a:t>
            </a:r>
          </a:p>
          <a:p>
            <a:pPr algn="just"/>
            <a:r>
              <a:rPr lang="tr-TR" dirty="0" smtClean="0"/>
              <a:t>Cumhurbaşkanının imzasını taşımayan bir metin, kanun hükmünde kararname olarak Resmî Gazete’de yayımlanamaz ve dolayısıyla yürürlüğe giremez.</a:t>
            </a: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İdare Hukukunun Özellikleri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928670"/>
            <a:ext cx="7467600" cy="5545282"/>
          </a:xfrm>
        </p:spPr>
        <p:txBody>
          <a:bodyPr>
            <a:normAutofit lnSpcReduction="10000"/>
          </a:bodyPr>
          <a:lstStyle/>
          <a:p>
            <a:r>
              <a:rPr lang="tr-TR" dirty="0" smtClean="0"/>
              <a:t>1.İdare hukuku genç bir hukuk dalıdır. </a:t>
            </a:r>
          </a:p>
          <a:p>
            <a:r>
              <a:rPr lang="tr-TR" dirty="0" smtClean="0"/>
              <a:t>İdare hukuku, 1800'lerin sonunda Fransa’da ortaya çıkmıştır. </a:t>
            </a:r>
          </a:p>
          <a:p>
            <a:r>
              <a:rPr lang="tr-TR" dirty="0" smtClean="0"/>
              <a:t>Oysa özel hukukun kökeni Roma hukukuna uzanır.</a:t>
            </a:r>
          </a:p>
          <a:p>
            <a:r>
              <a:rPr lang="tr-TR" dirty="0" smtClean="0"/>
              <a:t>2.İdare hukuku tedvin edilmemiş bir hukuk dalıdır. Yani bu hukuk dalının kuralları dağınık hâlde bulunur. Bu kurallar derlenip bir kanunda madde madde sayılmamıştır. </a:t>
            </a:r>
          </a:p>
          <a:p>
            <a:r>
              <a:rPr lang="tr-TR" dirty="0" smtClean="0"/>
              <a:t>Oysa medeni hukukun kuralları Medeni Kanun'da, ceza hukukunun kuralları Ceza Kanunu’nda, ticaret hukukunun kuralları Ticaret Kanununda toplanmıştır. </a:t>
            </a:r>
          </a:p>
          <a:p>
            <a:r>
              <a:rPr lang="tr-TR" dirty="0" smtClean="0"/>
              <a:t>Medenî Kanun, Ticaret Kanunu, Ceza Kanunu benzeri bir “İdare Kanunu" yoktur.</a:t>
            </a:r>
            <a:endParaRPr lang="tr-TR" dirty="0"/>
          </a:p>
        </p:txBody>
      </p:sp>
    </p:spTree>
  </p:cSld>
  <p:clrMapOvr>
    <a:masterClrMapping/>
  </p:clrMapOvr>
  <p:timing>
    <p:tnLst>
      <p:par>
        <p:cTn id="1" dur="indefinite" restart="never" nodeType="tmRoot"/>
      </p:par>
    </p:tnLst>
  </p:timing>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25470"/>
          </a:xfrm>
        </p:spPr>
        <p:txBody>
          <a:bodyPr/>
          <a:lstStyle/>
          <a:p>
            <a:pPr algn="ctr"/>
            <a:r>
              <a:rPr lang="tr-TR" dirty="0" err="1" smtClean="0">
                <a:solidFill>
                  <a:srgbClr val="FF0000"/>
                </a:solidFill>
              </a:rPr>
              <a:t>Usûl</a:t>
            </a:r>
            <a:r>
              <a:rPr lang="tr-TR" dirty="0" smtClean="0">
                <a:solidFill>
                  <a:srgbClr val="FF0000"/>
                </a:solidFill>
              </a:rPr>
              <a:t> Unsuru</a:t>
            </a:r>
            <a:endParaRPr lang="tr-TR"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fontScale="92500"/>
          </a:bodyPr>
          <a:lstStyle/>
          <a:p>
            <a:r>
              <a:rPr lang="tr-TR" dirty="0" smtClean="0"/>
              <a:t>Başbakan, bütün bakanlar ve Cumhurbaşkanı tarafından imzalandıktan sonra kanun hükmünde kararname, Resmî Gazete’de yayımlanır. </a:t>
            </a:r>
          </a:p>
          <a:p>
            <a:r>
              <a:rPr lang="tr-TR" dirty="0" smtClean="0"/>
              <a:t>Kanun hükmünde kararnamede yürürlük tarihi olarak başka bir tarih belirtilmemişse kanun hükmünde kararname Resmî Gazete’de yayımlandığı gün yürürlüğe girer.</a:t>
            </a:r>
          </a:p>
          <a:p>
            <a:r>
              <a:rPr lang="tr-TR" dirty="0" smtClean="0"/>
              <a:t>Kanun hükmünde kararnameler Resmî Gazete’de yayımlandıkları gün onay için Türkiye Büyük Millet Meclisine sunulur (m,91/7). </a:t>
            </a:r>
          </a:p>
          <a:p>
            <a:r>
              <a:rPr lang="tr-TR" dirty="0" smtClean="0"/>
              <a:t>Anayasanın 91'inci madde sinin son fıkrasına göre Resmî Gazete’de “yayımlandıkları gün Türkiye Büyük Millet Meclisinin onayına sunulmayan kararnameler bu tarihte yürürlükten kalkar.</a:t>
            </a:r>
          </a:p>
          <a:p>
            <a:endParaRPr lang="tr-TR" dirty="0"/>
          </a:p>
        </p:txBody>
      </p:sp>
    </p:spTree>
  </p:cSld>
  <p:clrMapOvr>
    <a:masterClrMapping/>
  </p:clrMapOvr>
  <p:timing>
    <p:tnLst>
      <p:par>
        <p:cTn id="1" dur="indefinite" restart="never" nodeType="tmRoot"/>
      </p:par>
    </p:tnLst>
  </p:timing>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dirty="0" smtClean="0"/>
              <a:t>Kanun hükmünde kararnamelerin gerek yürürlüğe girmeleri gerekse yürürlükte kalmaları için TBMM’nin onayı şart değildir.</a:t>
            </a:r>
          </a:p>
          <a:p>
            <a:pPr algn="just"/>
            <a:r>
              <a:rPr lang="tr-TR" dirty="0" smtClean="0"/>
              <a:t> TBMM, kendisine sunulan ve yürürlüğe giren bir kanun hükmünde kararnameyi kısa bir sürede görüşebileceği gibi yıllar sonra da görüşebilir. </a:t>
            </a:r>
          </a:p>
          <a:p>
            <a:pPr algn="just"/>
            <a:r>
              <a:rPr lang="tr-TR" dirty="0" smtClean="0"/>
              <a:t>Bu süre içinde kanun hükmünde kararname yürürlükte kalır. </a:t>
            </a:r>
          </a:p>
          <a:p>
            <a:pPr algn="just"/>
            <a:r>
              <a:rPr lang="tr-TR" dirty="0" smtClean="0"/>
              <a:t>Eğer bir gün TBMM kanun hükmünde kararnameyi görüşüp reddederse bu kanun hükmünde kararname, ret kararının Resmî Gazetede yayımlandığı tarihte yürürlükten kalkar</a:t>
            </a:r>
            <a:endParaRPr lang="tr-TR" dirty="0"/>
          </a:p>
        </p:txBody>
      </p:sp>
    </p:spTree>
  </p:cSld>
  <p:clrMapOvr>
    <a:masterClrMapping/>
  </p:clrMapOvr>
  <p:timing>
    <p:tnLst>
      <p:par>
        <p:cTn id="1" dur="indefinite" restart="never" nodeType="tmRoot"/>
      </p:par>
    </p:tnLst>
  </p:timing>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TBMM; kanun hükmünde kararnameleri kabul edebilir, değiştirebilir veya reddedebilir.</a:t>
            </a:r>
          </a:p>
          <a:p>
            <a:pPr algn="just"/>
            <a:r>
              <a:rPr lang="tr-TR" sz="3600" dirty="0" smtClean="0"/>
              <a:t>Denetim: Kanun hükmünde kararnamelerin Anayasaya şekil ve esas bakımından uygunluğunun yargısal denetimi, Anayasa Mahkemesi tarafından yapılır.</a:t>
            </a:r>
          </a:p>
          <a:p>
            <a:pPr algn="just"/>
            <a:endParaRPr lang="tr-TR" sz="3600" dirty="0"/>
          </a:p>
        </p:txBody>
      </p:sp>
    </p:spTree>
  </p:cSld>
  <p:clrMapOvr>
    <a:masterClrMapping/>
  </p:clrMapOvr>
  <p:timing>
    <p:tnLst>
      <p:par>
        <p:cTn id="1" dur="indefinite" restart="never" nodeType="tmRoot"/>
      </p:par>
    </p:tnLst>
  </p:timing>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7467600" cy="1203348"/>
          </a:xfrm>
        </p:spPr>
        <p:txBody>
          <a:bodyPr>
            <a:normAutofit fontScale="90000"/>
          </a:bodyPr>
          <a:lstStyle/>
          <a:p>
            <a:pPr algn="ctr"/>
            <a:r>
              <a:rPr lang="tr-TR" b="1" dirty="0" smtClean="0">
                <a:solidFill>
                  <a:srgbClr val="FF0000"/>
                </a:solidFill>
              </a:rPr>
              <a:t>Sıkıyönetim ve Olağanüstü Hâl Kanun Hükmünde Kararnameleri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Olağanüstü hâl ve sıkıyönetim kanun hükmünde kararnameleri, birer kanun hükmünde kararnamedir ve birçok bakımdan yukarıda gördüğümüz olağan dönem kanun hükmünde kararnamelerine benzemektedir. </a:t>
            </a:r>
          </a:p>
          <a:p>
            <a:pPr algn="just"/>
            <a:r>
              <a:rPr lang="tr-TR" sz="2800" dirty="0" smtClean="0"/>
              <a:t>Bununla birlikte, olağanüstü hâl ve sıkıyönetim kanun hükmünde kararnamelerinin olağan dönem kanun hükmünde kararnamelerine benzemeyen birçok yönü de vardır.</a:t>
            </a:r>
          </a:p>
          <a:p>
            <a:pPr>
              <a:buNone/>
            </a:pPr>
            <a:endParaRPr lang="tr-TR" dirty="0"/>
          </a:p>
        </p:txBody>
      </p:sp>
    </p:spTree>
  </p:cSld>
  <p:clrMapOvr>
    <a:masterClrMapping/>
  </p:clrMapOvr>
  <p:timing>
    <p:tnLst>
      <p:par>
        <p:cTn id="1" dur="indefinite" restart="never" nodeType="tmRoot"/>
      </p:par>
    </p:tnLst>
  </p:timing>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4000" dirty="0" smtClean="0"/>
              <a:t>İşte biz burada esasen, olağanüstü hâl ve sıkıyönetim kanun hükmünde kararnamelerinin olağan dönem kanun hükmünde kararnamelerinden ayrılan yönlerini inceleyeceğiz.</a:t>
            </a:r>
          </a:p>
          <a:p>
            <a:pPr algn="just"/>
            <a:endParaRPr lang="tr-TR" sz="4000" dirty="0"/>
          </a:p>
        </p:txBody>
      </p:sp>
    </p:spTree>
  </p:cSld>
  <p:clrMapOvr>
    <a:masterClrMapping/>
  </p:clrMapOvr>
  <p:timing>
    <p:tnLst>
      <p:par>
        <p:cTn id="1" dur="indefinite" restart="never" nodeType="tmRoot"/>
      </p:par>
    </p:tnLst>
  </p:timing>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200" dirty="0" smtClean="0"/>
              <a:t>Burada olağanüstü hâl ve sıkıyönetim kanun hükmünde kararnamelerinin değinmediğimiz noktaları bakımından, yukarıda olağan dönem kanun hükmünde kararnamelerine ilişkin yaptığımız açıklamalara bakılmalıdır.</a:t>
            </a:r>
          </a:p>
          <a:p>
            <a:pPr algn="just"/>
            <a:r>
              <a:rPr lang="tr-TR" sz="3200" dirty="0" smtClean="0"/>
              <a:t>Burada olağanüstü hâl ve sıkıyönetim kanun hükmünde kararnamelerini sırasıyla yetki, sebep, </a:t>
            </a:r>
            <a:r>
              <a:rPr lang="tr-TR" sz="3200" dirty="0" err="1" smtClean="0"/>
              <a:t>usûl</a:t>
            </a:r>
            <a:r>
              <a:rPr lang="tr-TR" sz="3200" dirty="0" smtClean="0"/>
              <a:t>, şekil, konu ve yargısal denetim unsurlar açısından inceleyeceğiz.</a:t>
            </a:r>
          </a:p>
          <a:p>
            <a:pPr algn="just"/>
            <a:endParaRPr lang="tr-TR" sz="3200" dirty="0"/>
          </a:p>
        </p:txBody>
      </p:sp>
    </p:spTree>
  </p:cSld>
  <p:clrMapOvr>
    <a:masterClrMapping/>
  </p:clrMapOvr>
  <p:timing>
    <p:tnLst>
      <p:par>
        <p:cTn id="1" dur="indefinite" restart="never" nodeType="tmRoot"/>
      </p:par>
    </p:tnLst>
  </p:timing>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868346"/>
          </a:xfrm>
        </p:spPr>
        <p:txBody>
          <a:bodyPr/>
          <a:lstStyle/>
          <a:p>
            <a:pPr algn="ctr"/>
            <a:r>
              <a:rPr lang="tr-TR" b="1" dirty="0" smtClean="0">
                <a:solidFill>
                  <a:srgbClr val="FF0000"/>
                </a:solidFill>
              </a:rPr>
              <a:t>Y e t k i</a:t>
            </a:r>
            <a:endParaRPr lang="tr-TR" b="1" dirty="0">
              <a:solidFill>
                <a:srgbClr val="FF0000"/>
              </a:solidFill>
            </a:endParaRPr>
          </a:p>
        </p:txBody>
      </p:sp>
      <p:sp>
        <p:nvSpPr>
          <p:cNvPr id="3" name="2 İçerik Yer Tutucusu"/>
          <p:cNvSpPr>
            <a:spLocks noGrp="1"/>
          </p:cNvSpPr>
          <p:nvPr>
            <p:ph sz="quarter" idx="1"/>
          </p:nvPr>
        </p:nvSpPr>
        <p:spPr>
          <a:xfrm>
            <a:off x="457200" y="1357298"/>
            <a:ext cx="7467600" cy="5116654"/>
          </a:xfrm>
        </p:spPr>
        <p:txBody>
          <a:bodyPr>
            <a:normAutofit/>
          </a:bodyPr>
          <a:lstStyle/>
          <a:p>
            <a:pPr algn="just"/>
            <a:r>
              <a:rPr lang="tr-TR" dirty="0" smtClean="0"/>
              <a:t>Olağan dönem kanun hükmünde kararnameleriyle olağanüstü hâl ve sıkıyönetim kanun hükmünde kararnameleri arasında yetki unsuru bakımından önemli farklılıklar vardır.</a:t>
            </a:r>
          </a:p>
          <a:p>
            <a:pPr algn="just"/>
            <a:r>
              <a:rPr lang="tr-TR" dirty="0" smtClean="0"/>
              <a:t>Olağan dönem kanun hükmünde kararnamelerinde, kanun hükmünde kararname çıkarma yetkisi Bakanlar Kuruluna ait iken olağanüstü hâl ve sıkıyönetim kanun hükmünde kararnamelerini çıkarma yetkisi, “Cumhurbaşkanının başkanlığında toplanan Bakanlar Kuruluna aittir.</a:t>
            </a:r>
            <a:endParaRPr lang="tr-TR" dirty="0"/>
          </a:p>
        </p:txBody>
      </p:sp>
    </p:spTree>
  </p:cSld>
  <p:clrMapOvr>
    <a:masterClrMapping/>
  </p:clrMapOvr>
  <p:timing>
    <p:tnLst>
      <p:par>
        <p:cTn id="1" dur="indefinite" restart="never" nodeType="tmRoot"/>
      </p:par>
    </p:tnLst>
  </p:timing>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600" dirty="0" smtClean="0"/>
              <a:t>İkinci olarak, olağan dönem kanun hükmünde kararnameleri için Bakanlar Kurulunun yetki kanuna ihtiyacı varken olağanüstü hâl ve sıkıyönetim kanun hükmünde kararnameleri için Cumhurbaşkanının başkanlığında toplanan Bakanlar Kurulunun böyle bir yetki kanununa ihtiyacı yoktur.</a:t>
            </a:r>
          </a:p>
          <a:p>
            <a:pPr algn="just"/>
            <a:endParaRPr lang="tr-TR" sz="3600" dirty="0"/>
          </a:p>
        </p:txBody>
      </p:sp>
    </p:spTree>
  </p:cSld>
  <p:clrMapOvr>
    <a:masterClrMapping/>
  </p:clrMapOvr>
  <p:timing>
    <p:tnLst>
      <p:par>
        <p:cTn id="1" dur="indefinite" restart="never" nodeType="tmRoot"/>
      </p:par>
    </p:tnLst>
  </p:timing>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Sebep</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sz="3600" dirty="0" smtClean="0"/>
              <a:t>Cumhurbaşkanının başkanlığında toplanan Bakanlar Kumlunun olağanüstü hâl veya sıkıyönetim kanun hükmünde kararnamesi çıkarabilmesi için ülkede daha önceden “olağanüstü hâl" veya "sıkıyönetim’' ilân edilmiş olması gerekir.</a:t>
            </a:r>
          </a:p>
          <a:p>
            <a:endParaRPr lang="tr-TR" dirty="0"/>
          </a:p>
        </p:txBody>
      </p:sp>
    </p:spTree>
  </p:cSld>
  <p:clrMapOvr>
    <a:masterClrMapping/>
  </p:clrMapOvr>
  <p:timing>
    <p:tnLst>
      <p:par>
        <p:cTn id="1" dur="indefinite" restart="never" nodeType="tmRoot"/>
      </p:par>
    </p:tnLst>
  </p:timing>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Şekil</a:t>
            </a:r>
            <a:endParaRPr lang="tr-TR" dirty="0">
              <a:solidFill>
                <a:srgbClr val="FF0000"/>
              </a:solidFill>
            </a:endParaRPr>
          </a:p>
        </p:txBody>
      </p:sp>
      <p:sp>
        <p:nvSpPr>
          <p:cNvPr id="3" name="2 İçerik Yer Tutucusu"/>
          <p:cNvSpPr>
            <a:spLocks noGrp="1"/>
          </p:cNvSpPr>
          <p:nvPr>
            <p:ph sz="quarter" idx="1"/>
          </p:nvPr>
        </p:nvSpPr>
        <p:spPr/>
        <p:txBody>
          <a:bodyPr>
            <a:noAutofit/>
          </a:bodyPr>
          <a:lstStyle/>
          <a:p>
            <a:pPr algn="just"/>
            <a:r>
              <a:rPr lang="tr-TR" sz="3200" dirty="0" smtClean="0"/>
              <a:t>Olağanüstü hâl ve sıkıyönetim kanun hükmünde kararnamesinin altında Cumhurbaşkanı, Başbakan ve bütün bakanların imzası bulunmalıdır. </a:t>
            </a:r>
          </a:p>
          <a:p>
            <a:pPr algn="just"/>
            <a:r>
              <a:rPr lang="tr-TR" sz="3200" dirty="0" smtClean="0"/>
              <a:t>Olağanüstü hâl ve sıkıyönetim kanun hükmünde kararnameleri de olağan dönem kanun hükmünde kararnameleri gibi Resmî Gazetede yayımlanır.</a:t>
            </a:r>
          </a:p>
          <a:p>
            <a:pPr algn="just"/>
            <a:endParaRPr lang="tr-TR"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r>
              <a:rPr lang="tr-TR" dirty="0" smtClean="0"/>
              <a:t>idare hukuku kuralları, İdarî yargı organlarının uzun bir zaman boyunca somut olaylarda verdikleri kararlarla oluşmuştur. </a:t>
            </a:r>
          </a:p>
          <a:p>
            <a:r>
              <a:rPr lang="tr-TR" dirty="0" smtClean="0"/>
              <a:t>Bununla birlikte, idare hukuku alanında birçok kanun vardır. </a:t>
            </a:r>
          </a:p>
          <a:p>
            <a:r>
              <a:rPr lang="tr-TR" dirty="0" smtClean="0"/>
              <a:t>Bir alanda kanun varsa, hâkim haliyle içtihadı değil, kanunu uygulayacaktır. </a:t>
            </a:r>
          </a:p>
          <a:p>
            <a:r>
              <a:rPr lang="tr-TR" dirty="0" smtClean="0"/>
              <a:t>İdare hukuku alanında bazı kanunların olmasına rağmen bu hukuk dalının temel kavram, ilke ve teorilerini (örneğin İdarî işlem, İdarî sözleşme, düzenleyici işlem, İdarî sorumluluk, kamu hizmeti, kolluk, kamu malı vs.) belirleyen genel karnın metinleri yoktur. </a:t>
            </a:r>
          </a:p>
          <a:p>
            <a:r>
              <a:rPr lang="tr-TR" dirty="0" smtClean="0"/>
              <a:t>Bunlar, mahkeme içtihatlarıyla oluşturulmuştur. </a:t>
            </a:r>
            <a:endParaRPr lang="tr-TR" dirty="0"/>
          </a:p>
        </p:txBody>
      </p:sp>
    </p:spTree>
  </p:cSld>
  <p:clrMapOvr>
    <a:masterClrMapping/>
  </p:clrMapOvr>
  <p:timing>
    <p:tnLst>
      <p:par>
        <p:cTn id="1" dur="indefinite" restart="never" nodeType="tmRoot"/>
      </p:par>
    </p:tnLst>
  </p:timing>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solidFill>
                  <a:srgbClr val="FF0000"/>
                </a:solidFill>
              </a:rPr>
              <a:t>Usûl</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Olağan kanun hükmünde kararnamelerde Cumhurbaşkanı, kanun hükmünde kararnamenin Bakanlar Kumlunda yapılan müzakerelerine katılmaz. </a:t>
            </a:r>
          </a:p>
          <a:p>
            <a:pPr algn="just"/>
            <a:r>
              <a:rPr lang="tr-TR" dirty="0" smtClean="0"/>
              <a:t>Oysa olağanüstü hâl ve sıkıyönetim kanun hükmünde kararnamesi çıkarılmasında Cumhurbaşkanı bu müzakerelere katılır zira bu tür kararnameleri çıkaran organ olan Bakanlar Kurulu, Cumhurbaşkanının başkanlığında toplanır. </a:t>
            </a:r>
          </a:p>
          <a:p>
            <a:pPr algn="just"/>
            <a:r>
              <a:rPr lang="tr-TR" dirty="0" smtClean="0"/>
              <a:t>Cumhurbaşkanı bu toplantıya başkanlık edeceği gibi bu toplantıda kendi görüşünü açıklayabilir.</a:t>
            </a:r>
            <a:endParaRPr lang="tr-TR" dirty="0"/>
          </a:p>
        </p:txBody>
      </p:sp>
    </p:spTree>
  </p:cSld>
  <p:clrMapOvr>
    <a:masterClrMapping/>
  </p:clrMapOvr>
  <p:timing>
    <p:tnLst>
      <p:par>
        <p:cTn id="1" dur="indefinite" restart="never" nodeType="tmRoot"/>
      </p:par>
    </p:tnLst>
  </p:timing>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4000" dirty="0" smtClean="0"/>
              <a:t>Olağanüstü hâl ve sıkıyönetim kanun hükmünde kararnameleri, "Resmî Gazetede yayımlanır ve aynı gün Türkiye Büyük Millet Meclisinin onayına sunulur; bunların Meclisçe onaylanmasına ilişkin süre ve </a:t>
            </a:r>
            <a:r>
              <a:rPr lang="tr-TR" sz="4000" dirty="0" err="1" smtClean="0"/>
              <a:t>usûl</a:t>
            </a:r>
            <a:r>
              <a:rPr lang="tr-TR" sz="4000" dirty="0" smtClean="0"/>
              <a:t> İçtüzükte belirlenir” (Anayasa, m.121/3, 122/3).</a:t>
            </a:r>
          </a:p>
          <a:p>
            <a:endParaRPr lang="tr-TR" dirty="0"/>
          </a:p>
        </p:txBody>
      </p:sp>
    </p:spTree>
  </p:cSld>
  <p:clrMapOvr>
    <a:masterClrMapping/>
  </p:clrMapOvr>
  <p:timing>
    <p:tnLst>
      <p:par>
        <p:cTn id="1" dur="indefinite" restart="never" nodeType="tmRoot"/>
      </p:par>
    </p:tnLst>
  </p:timing>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sz="2800" dirty="0" smtClean="0"/>
              <a:t>Anayasamıza göre, olağanüstü hâl ve sıkıyönetim kanun hükmünde kararnamelerinin "Meclisçe onaylanmasına ilişkin süre ve usul İçtüzükte belirlenir" (Anayasa, m.121/3, 122/3). </a:t>
            </a:r>
          </a:p>
          <a:p>
            <a:pPr algn="just"/>
            <a:r>
              <a:rPr lang="tr-TR" sz="2800" dirty="0" smtClean="0"/>
              <a:t>TBMM İçtüzüğü’nün 128'inci maddesine göre, TBMM, bu tür kanun hükmünde kararnameleri "eri geç otuz gün içinde görüşülür ve karara bağlanır". </a:t>
            </a:r>
          </a:p>
          <a:p>
            <a:pPr algn="just"/>
            <a:r>
              <a:rPr lang="tr-TR" sz="2800" dirty="0" smtClean="0"/>
              <a:t>TBMM, bu tür Kanun hükmünde kararnameleri aynen veya değiştirerek onaylayabilir veya reddedebilir.</a:t>
            </a:r>
          </a:p>
          <a:p>
            <a:endParaRPr lang="tr-TR" dirty="0"/>
          </a:p>
        </p:txBody>
      </p:sp>
    </p:spTree>
  </p:cSld>
  <p:clrMapOvr>
    <a:masterClrMapping/>
  </p:clrMapOvr>
  <p:timing>
    <p:tnLst>
      <p:par>
        <p:cTn id="1" dur="indefinite" restart="never" nodeType="tmRoot"/>
      </p:par>
    </p:tnLst>
  </p:timing>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Konu</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Olağan dönem kanun hükmünde kararnameleri konu unsuru bakımından sınırlıyken (temel hak ve hürriyetler olağan dönem kanun hükmünde kararnameleriyle düzenlenemez) olağanüstü hâl ve sıkıyönetim kanun hükmünde kararnameleri konu unsuru bakımından sınırlı değildir.</a:t>
            </a:r>
          </a:p>
          <a:p>
            <a:pPr algn="just"/>
            <a:r>
              <a:rPr lang="tr-TR" dirty="0" smtClean="0"/>
              <a:t> Olağanüstü hâl ve sıkıyönetim kamın hükmünde kararnameleriyle Anayasa'nın 15'nci maddesinin ikinci fıkrasında belirtilen çekirdek alan hariç olmak üzere temel hak ve hürriyetler dâhil, gerekli görülen bütün konular düzenlenebilir.</a:t>
            </a:r>
          </a:p>
          <a:p>
            <a:pPr algn="just"/>
            <a:endParaRPr lang="tr-TR" dirty="0"/>
          </a:p>
        </p:txBody>
      </p:sp>
    </p:spTree>
  </p:cSld>
  <p:clrMapOvr>
    <a:masterClrMapping/>
  </p:clrMapOvr>
  <p:timing>
    <p:tnLst>
      <p:par>
        <p:cTn id="1" dur="indefinite" restart="never" nodeType="tmRoot"/>
      </p:par>
    </p:tnLst>
  </p:timing>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Denetim</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1982 Anayasasının 148'inci maddesinin ilk fıkrası, olağanüstü hâl ve sıkıyönetim kanun hükmünde kararnamelerinin yargısal denetimi yolunu kapat iniştir. </a:t>
            </a:r>
          </a:p>
          <a:p>
            <a:pPr algn="just"/>
            <a:r>
              <a:rPr lang="tr-TR" sz="2800" dirty="0" smtClean="0"/>
              <a:t>Fıkraya göre, "olağanüstü hâllerde, sıkıyönetim ve savaş hâllerinde çıkarılan kanun hükmünde kararnamelerin şekil ve esas bakımından Anayasa'ya aykırılığı iddiasıyla Anayasa Mahkemesinde dava açılamaz”.</a:t>
            </a:r>
            <a:endParaRPr lang="tr-TR" sz="2800" dirty="0"/>
          </a:p>
        </p:txBody>
      </p:sp>
    </p:spTree>
  </p:cSld>
  <p:clrMapOvr>
    <a:masterClrMapping/>
  </p:clrMapOvr>
  <p:timing>
    <p:tnLst>
      <p:par>
        <p:cTn id="1" dur="indefinite" restart="never" nodeType="tmRoot"/>
      </p:par>
    </p:tnLst>
  </p:timing>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Tüzükler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Tüzükler bir kanunun uygulanmasını göstermek veya emrettiği işleri belirtmek üzere, kanunlara aykırı olmamak ve </a:t>
            </a:r>
            <a:r>
              <a:rPr lang="tr-TR" dirty="0" err="1" smtClean="0"/>
              <a:t>Danıştayın</a:t>
            </a:r>
            <a:r>
              <a:rPr lang="tr-TR" dirty="0" smtClean="0"/>
              <a:t> incelemesinden geçirilmek şartıyla Bakanlar Kurulu tarafından çıkanları yazılı hukuk kurallarıdır. </a:t>
            </a:r>
          </a:p>
          <a:p>
            <a:pPr algn="just"/>
            <a:r>
              <a:rPr lang="tr-TR" dirty="0" smtClean="0"/>
              <a:t>Tüzükler Anayasamızın 115’inci maddesinde düzenlenmiştir. Bu madde şöyledir:</a:t>
            </a:r>
          </a:p>
          <a:p>
            <a:pPr algn="just"/>
            <a:r>
              <a:rPr lang="tr-TR" dirty="0" smtClean="0"/>
              <a:t>“</a:t>
            </a:r>
            <a:r>
              <a:rPr lang="tr-TR" i="1" dirty="0" smtClean="0"/>
              <a:t>Bakanlar Kurulu, kanunun uygulanmasını göstermek veya emrettiği işleri belirtmek üzere, kanunlara aykırı olmamak ve Danıştayım incelenmesinden geçirilmek şartıyla tüzükler çıkarabilir. Tüzükler, Cumhurbaşkanınca imzalanır ve kanunlar gibi yayımlanır".</a:t>
            </a:r>
            <a:endParaRPr lang="tr-TR" dirty="0"/>
          </a:p>
        </p:txBody>
      </p:sp>
    </p:spTree>
  </p:cSld>
  <p:clrMapOvr>
    <a:masterClrMapping/>
  </p:clrMapOvr>
  <p:timing>
    <p:tnLst>
      <p:par>
        <p:cTn id="1" dur="indefinite" restart="never" nodeType="tmRoot"/>
      </p:par>
    </p:tnLst>
  </p:timing>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Bakanlar Kurulu, kanunun uygulanmasını göstermek veya emrettiği işleri belirtmek üzere, kanunlara aykırı olmamak ve Danıştayım incelenmesinden geçirilmek şartıyla tüzükler çıkarabilir. </a:t>
            </a:r>
          </a:p>
          <a:p>
            <a:pPr algn="just"/>
            <a:r>
              <a:rPr lang="tr-TR" sz="3600" dirty="0" smtClean="0"/>
              <a:t>Tüzükler, Cumhurbaşkanınca imzalanır ve kanunlar gibi yayımlanır.</a:t>
            </a:r>
          </a:p>
          <a:p>
            <a:pPr algn="just"/>
            <a:endParaRPr lang="tr-TR" sz="3600" dirty="0"/>
          </a:p>
        </p:txBody>
      </p:sp>
    </p:spTree>
  </p:cSld>
  <p:clrMapOvr>
    <a:masterClrMapping/>
  </p:clrMapOvr>
  <p:timing>
    <p:tnLst>
      <p:par>
        <p:cTn id="1" dur="indefinite" restart="never" nodeType="tmRoot"/>
      </p:par>
    </p:tnLst>
  </p:timing>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solidFill>
                  <a:srgbClr val="FF0000"/>
                </a:solidFill>
              </a:rPr>
              <a:t>Usûl</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Tüzüğün Bakanlar Kurulunda müzakere edilmesi gerekir. Anayasamıza göre tüzükler ayrıca ''</a:t>
            </a:r>
            <a:r>
              <a:rPr lang="tr-TR" sz="2800" dirty="0" err="1" smtClean="0"/>
              <a:t>Danıştayın</a:t>
            </a:r>
            <a:r>
              <a:rPr lang="tr-TR" sz="2800" dirty="0" smtClean="0"/>
              <a:t> incelemesinden" de geçirilmelidir (m.115).</a:t>
            </a:r>
          </a:p>
          <a:p>
            <a:pPr algn="just">
              <a:buNone/>
            </a:pPr>
            <a:r>
              <a:rPr lang="tr-TR" sz="2800" dirty="0" smtClean="0"/>
              <a:t> </a:t>
            </a:r>
          </a:p>
          <a:p>
            <a:pPr algn="just"/>
            <a:r>
              <a:rPr lang="tr-TR" sz="2800" dirty="0" smtClean="0"/>
              <a:t>Tüzüğü, idarenin diğer düzenleyici işlemlerinden, örneğin yönetmelikten ayırt eden temel özellik, bunların </a:t>
            </a:r>
            <a:r>
              <a:rPr lang="tr-TR" sz="2800" dirty="0" err="1" smtClean="0"/>
              <a:t>Danıştayın</a:t>
            </a:r>
            <a:r>
              <a:rPr lang="tr-TR" sz="2800" dirty="0" smtClean="0"/>
              <a:t> incelemesinden geçirilmesidir. </a:t>
            </a:r>
            <a:endParaRPr lang="tr-TR" sz="2800" dirty="0"/>
          </a:p>
        </p:txBody>
      </p:sp>
    </p:spTree>
  </p:cSld>
  <p:clrMapOvr>
    <a:masterClrMapping/>
  </p:clrMapOvr>
  <p:timing>
    <p:tnLst>
      <p:par>
        <p:cTn id="1" dur="indefinite" restart="never" nodeType="tmRoot"/>
      </p:par>
    </p:tnLst>
  </p:timing>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fontScale="92500"/>
          </a:bodyPr>
          <a:lstStyle/>
          <a:p>
            <a:pPr algn="just"/>
            <a:r>
              <a:rPr lang="tr-TR" sz="2800" dirty="0" err="1" smtClean="0"/>
              <a:t>Danıştayın</a:t>
            </a:r>
            <a:r>
              <a:rPr lang="tr-TR" sz="2800" dirty="0" smtClean="0"/>
              <a:t> incelemesinden geçmiş olmak, tüzüğün asli </a:t>
            </a:r>
            <a:r>
              <a:rPr lang="tr-TR" sz="2800" dirty="0" err="1" smtClean="0"/>
              <a:t>usûl</a:t>
            </a:r>
            <a:r>
              <a:rPr lang="tr-TR" sz="2800" dirty="0" smtClean="0"/>
              <a:t> şartını oluşturur. </a:t>
            </a:r>
          </a:p>
          <a:p>
            <a:pPr algn="just"/>
            <a:r>
              <a:rPr lang="tr-TR" sz="2800" dirty="0" err="1" smtClean="0"/>
              <a:t>Danıştayın</a:t>
            </a:r>
            <a:r>
              <a:rPr lang="tr-TR" sz="2800" dirty="0" smtClean="0"/>
              <a:t> incelemesinden geçmemiş tüzük, </a:t>
            </a:r>
            <a:r>
              <a:rPr lang="tr-TR" sz="2800" dirty="0" err="1" smtClean="0"/>
              <a:t>usûl</a:t>
            </a:r>
            <a:r>
              <a:rPr lang="tr-TR" sz="2800" dirty="0" smtClean="0"/>
              <a:t> bakımından sakattır; dava açılması hâlinde iptal edilmesi gerekir.</a:t>
            </a:r>
          </a:p>
          <a:p>
            <a:pPr algn="just"/>
            <a:r>
              <a:rPr lang="tr-TR" sz="2800" dirty="0" smtClean="0"/>
              <a:t> </a:t>
            </a:r>
            <a:r>
              <a:rPr lang="tr-TR" sz="2800" dirty="0" err="1" smtClean="0"/>
              <a:t>Danıştayın</a:t>
            </a:r>
            <a:r>
              <a:rPr lang="tr-TR" sz="2800" dirty="0" smtClean="0"/>
              <a:t> tüzük tasarıları hakkında vereceği "inceleme kararları", bağlayıcı nitelikte değil, “</a:t>
            </a:r>
            <a:r>
              <a:rPr lang="tr-TR" sz="2800" dirty="0" err="1" smtClean="0"/>
              <a:t>istişari</a:t>
            </a:r>
            <a:r>
              <a:rPr lang="tr-TR" sz="2800" dirty="0" smtClean="0"/>
              <a:t>" niteliktedir. </a:t>
            </a:r>
          </a:p>
          <a:p>
            <a:pPr algn="just"/>
            <a:r>
              <a:rPr lang="tr-TR" sz="2800" dirty="0" smtClean="0"/>
              <a:t>Bakanlar Kurulu </a:t>
            </a:r>
            <a:r>
              <a:rPr lang="tr-TR" sz="2800" dirty="0" err="1" smtClean="0"/>
              <a:t>Danıştayın</a:t>
            </a:r>
            <a:r>
              <a:rPr lang="tr-TR" sz="2800" dirty="0" smtClean="0"/>
              <a:t> belirttiği görüşü beğenmez ise kendi hazırladığı ilk tüzük tasarısını olduğu gibi kabul edebilir. </a:t>
            </a:r>
          </a:p>
          <a:p>
            <a:pPr algn="just"/>
            <a:r>
              <a:rPr lang="tr-TR" sz="2800" dirty="0" smtClean="0"/>
              <a:t>Ancak kendi tasarısında </a:t>
            </a:r>
            <a:r>
              <a:rPr lang="tr-TR" sz="2800" dirty="0" err="1" smtClean="0"/>
              <a:t>Danıştayın</a:t>
            </a:r>
            <a:r>
              <a:rPr lang="tr-TR" sz="2800" dirty="0" smtClean="0"/>
              <a:t> incelemesine sunmadan değişiklikler yapamaz.</a:t>
            </a:r>
          </a:p>
          <a:p>
            <a:endParaRPr lang="tr-TR" dirty="0"/>
          </a:p>
        </p:txBody>
      </p:sp>
    </p:spTree>
  </p:cSld>
  <p:clrMapOvr>
    <a:masterClrMapping/>
  </p:clrMapOvr>
  <p:timing>
    <p:tnLst>
      <p:par>
        <p:cTn id="1" dur="indefinite" restart="never" nodeType="tmRoot"/>
      </p:par>
    </p:tnLst>
  </p:timing>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3200" dirty="0" smtClean="0"/>
              <a:t>Şekil: Tüzüğün Başbakan ve bütün bakanlar tarafından imzalanması gerekir. Bakanlar Kurulu tarafından bu şekilde kabul edilen tüzükler, Anayasamıza göre Cumhurbaşkanınca imzalanır ve kanunlar gibi Resmî Gazete'de yayımlanır.</a:t>
            </a:r>
          </a:p>
          <a:p>
            <a:pPr algn="just"/>
            <a:r>
              <a:rPr lang="tr-TR" sz="3200" dirty="0" smtClean="0"/>
              <a:t>Yargısal Denetim: Tüzükler birer İdarî işlemdir ve bu nedenle de </a:t>
            </a:r>
            <a:r>
              <a:rPr lang="tr-TR" sz="3200" dirty="0" err="1" smtClean="0"/>
              <a:t>Danıştayın</a:t>
            </a:r>
            <a:r>
              <a:rPr lang="tr-TR" sz="3200" dirty="0" smtClean="0"/>
              <a:t> yargısal denetimine tabidir.</a:t>
            </a:r>
          </a:p>
          <a:p>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600" dirty="0" smtClean="0"/>
              <a:t>İdare hukukunun içtihadı nitelikte olmasının avantajı, bu hukuk dalma esneklik sağlaması, dezavantajı ise hukukî belirsizliğe yol açmasıdır. </a:t>
            </a:r>
          </a:p>
          <a:p>
            <a:pPr algn="just"/>
            <a:r>
              <a:rPr lang="tr-TR" sz="3600" dirty="0" smtClean="0"/>
              <a:t>Ayrıca idare hukukunun içtihadı nitelikte olması yüzünden bu hukuk dalının kuralları, dağınık hâlde bulunur ve bu nedenle de öğrenilmeleri çok zordur.</a:t>
            </a:r>
          </a:p>
          <a:p>
            <a:pPr algn="just"/>
            <a:endParaRPr lang="tr-TR" sz="3600" dirty="0"/>
          </a:p>
        </p:txBody>
      </p:sp>
    </p:spTree>
  </p:cSld>
  <p:clrMapOvr>
    <a:masterClrMapping/>
  </p:clrMapOvr>
  <p:timing>
    <p:tnLst>
      <p:par>
        <p:cTn id="1" dur="indefinite" restart="never" nodeType="tmRoot"/>
      </p:par>
    </p:tnLst>
  </p:timing>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Yönetmelikler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Yönetmelikler, Başbakanlık, bakanlıklar ve kamu tüzel kişilerinin kendi görev alanlarını ilgilendiren kanunların ve tüzüklerin uygulanmasını sağlamak üzere ve bunlara aykırı olmamak şartıyla çıkardıkları yazılı hukuk kurallarıdır. </a:t>
            </a:r>
          </a:p>
          <a:p>
            <a:pPr algn="just"/>
            <a:r>
              <a:rPr lang="tr-TR" dirty="0" smtClean="0"/>
              <a:t>Yönetmelikler Anayasanın 124’üncü maddesinde şöyle düzenlenmiştir:</a:t>
            </a:r>
          </a:p>
          <a:p>
            <a:pPr algn="just"/>
            <a:r>
              <a:rPr lang="tr-TR" dirty="0" smtClean="0"/>
              <a:t>“Başbakanlık, bakanlıklar ve kamu tüzelkişileri, kendi görev alanlarını ilgilendiren kanunların ve tüzüklerin uygulanmasını sağlamak üzere ve bunlara aykırı olmamak şartıyla, yönetmelikler çıkarabilirler.</a:t>
            </a:r>
          </a:p>
          <a:p>
            <a:pPr algn="just"/>
            <a:endParaRPr lang="tr-TR" dirty="0"/>
          </a:p>
        </p:txBody>
      </p:sp>
    </p:spTree>
  </p:cSld>
  <p:clrMapOvr>
    <a:masterClrMapping/>
  </p:clrMapOvr>
  <p:timing>
    <p:tnLst>
      <p:par>
        <p:cTn id="1" dur="indefinite" restart="never" nodeType="tmRoot"/>
      </p:par>
    </p:tnLst>
  </p:timing>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2800" dirty="0" smtClean="0"/>
              <a:t>Hangi yönetmeliklerin Resmî Gazetede yayımlanacağı kanunla belirtilir''.</a:t>
            </a:r>
          </a:p>
          <a:p>
            <a:pPr algn="just"/>
            <a:r>
              <a:rPr lang="tr-TR" sz="2800" dirty="0" smtClean="0"/>
              <a:t>Yönetmelikleri yetki, konu, şekil ve denetim unsurları açısından şu şekilde inceleyebiliriz.</a:t>
            </a:r>
          </a:p>
          <a:p>
            <a:pPr algn="just"/>
            <a:r>
              <a:rPr lang="tr-TR" sz="2800" b="1" dirty="0" smtClean="0"/>
              <a:t>Yetki:</a:t>
            </a:r>
            <a:r>
              <a:rPr lang="tr-TR" sz="2800" dirty="0" smtClean="0"/>
              <a:t> Yönetmelik çıkarmaya; Bakanlar Kurulu, Başbakanlık, bakanlıklar ve kamu tüzel kişileri yetkilidir.</a:t>
            </a:r>
          </a:p>
          <a:p>
            <a:pPr algn="just"/>
            <a:r>
              <a:rPr lang="tr-TR" sz="2800" b="1" dirty="0" smtClean="0"/>
              <a:t>Konu:</a:t>
            </a:r>
            <a:r>
              <a:rPr lang="tr-TR" sz="2800" dirty="0" smtClean="0"/>
              <a:t> Anayasa’nın 124’üncü maddesine göre yönetmeliklerin konusu, Başbakanlık, bakanlıklar ve kamu tüzel kişilerinin görev alanlarını ilgilendiren kanunların ve tüzüklerin uygulanmasını sağlamaktır.</a:t>
            </a:r>
          </a:p>
          <a:p>
            <a:pPr algn="just"/>
            <a:endParaRPr lang="tr-TR" sz="2800" dirty="0"/>
          </a:p>
        </p:txBody>
      </p:sp>
    </p:spTree>
  </p:cSld>
  <p:clrMapOvr>
    <a:masterClrMapping/>
  </p:clrMapOvr>
  <p:timing>
    <p:tnLst>
      <p:par>
        <p:cTn id="1" dur="indefinite" restart="never" nodeType="tmRoot"/>
      </p:par>
    </p:tnLst>
  </p:timing>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42918"/>
            <a:ext cx="7467600" cy="5831034"/>
          </a:xfrm>
        </p:spPr>
        <p:txBody>
          <a:bodyPr>
            <a:normAutofit lnSpcReduction="10000"/>
          </a:bodyPr>
          <a:lstStyle/>
          <a:p>
            <a:pPr algn="just"/>
            <a:r>
              <a:rPr lang="tr-TR" b="1" dirty="0" smtClean="0"/>
              <a:t>Sebep:</a:t>
            </a:r>
            <a:r>
              <a:rPr lang="tr-TR" dirty="0" smtClean="0"/>
              <a:t> Anayasa’nın 124’üncü maddesi, başbakanlık, bakanlıklar ve kamu tüzelkişileri, kendi görev alanlarını ilgilendiren kanunların ve tüzüklerin uygulanmasını sağlamak üzere yönetmelikler çıkarabilirler” dediğine göre yönetmeliklerin sebep unsurunu bir kanun veya tüzük teşkil eder.</a:t>
            </a:r>
          </a:p>
          <a:p>
            <a:pPr algn="just"/>
            <a:r>
              <a:rPr lang="tr-TR" b="1" dirty="0" err="1" smtClean="0"/>
              <a:t>Usûl</a:t>
            </a:r>
            <a:r>
              <a:rPr lang="tr-TR" b="1" dirty="0" smtClean="0"/>
              <a:t>:</a:t>
            </a:r>
            <a:r>
              <a:rPr lang="tr-TR" dirty="0" smtClean="0"/>
              <a:t> Anayasamız, tüzüklerin tersine, yönetmelikler için belli bir </a:t>
            </a:r>
            <a:r>
              <a:rPr lang="tr-TR" dirty="0" err="1" smtClean="0"/>
              <a:t>usûl</a:t>
            </a:r>
            <a:r>
              <a:rPr lang="tr-TR" dirty="0" smtClean="0"/>
              <a:t> şartı getirmemiştir. Yönetmelik çıkarmaya yetkili her makamın (Bakanlar Kurulu, Başbakanlık, bakanlıklar ve kamu tüzel kişileri) yönetmelik çıkarırken izleyeceği </a:t>
            </a:r>
            <a:r>
              <a:rPr lang="tr-TR" dirty="0" err="1" smtClean="0"/>
              <a:t>usûl</a:t>
            </a:r>
            <a:r>
              <a:rPr lang="tr-TR" dirty="0" smtClean="0"/>
              <a:t> farklıdır. Yetkili makamlardan her biri kendi karar alma ve müzakere </a:t>
            </a:r>
            <a:r>
              <a:rPr lang="tr-TR" dirty="0" err="1" smtClean="0"/>
              <a:t>usûllerini</a:t>
            </a:r>
            <a:r>
              <a:rPr lang="tr-TR" dirty="0" smtClean="0"/>
              <a:t> uygulayarak yönetmelik çıkarırlar.</a:t>
            </a:r>
          </a:p>
          <a:p>
            <a:endParaRPr lang="tr-TR" dirty="0"/>
          </a:p>
        </p:txBody>
      </p:sp>
    </p:spTree>
  </p:cSld>
  <p:clrMapOvr>
    <a:masterClrMapping/>
  </p:clrMapOvr>
  <p:timing>
    <p:tnLst>
      <p:par>
        <p:cTn id="1" dur="indefinite" restart="never" nodeType="tmRoot"/>
      </p:par>
    </p:tnLst>
  </p:timing>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3600" b="1" dirty="0" smtClean="0"/>
              <a:t>Şekil:</a:t>
            </a:r>
            <a:r>
              <a:rPr lang="tr-TR" sz="3600" dirty="0" smtClean="0"/>
              <a:t> Yönetmelik metni, yönetmelik çıkarmaya yetkili makam tarafından imzalanır. Bakanlar Kurulu yönetmeliklerinin Cumhurbaşkanı tarafından da imzalanması gerekir. Ancak Başbakanlık, bakanlık ve kamu tüzel kişileri yönetmelikleri, Cumhurbaşkanı tarafından imzalanmaz.</a:t>
            </a:r>
          </a:p>
          <a:p>
            <a:pPr algn="just"/>
            <a:endParaRPr lang="tr-TR" sz="3600" dirty="0"/>
          </a:p>
        </p:txBody>
      </p:sp>
    </p:spTree>
  </p:cSld>
  <p:clrMapOvr>
    <a:masterClrMapping/>
  </p:clrMapOvr>
  <p:timing>
    <p:tnLst>
      <p:par>
        <p:cTn id="1" dur="indefinite" restart="never" nodeType="tmRoot"/>
      </p:par>
    </p:tnLst>
  </p:timing>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Autofit/>
          </a:bodyPr>
          <a:lstStyle/>
          <a:p>
            <a:pPr algn="just"/>
            <a:r>
              <a:rPr lang="tr-TR" sz="3600" dirty="0" smtClean="0"/>
              <a:t>Her yönetmeliğin Resmî Gazete'de yayımlanması şart değildir. Anayasamıza göre hangi yönetmeliğin Resmî Gazete'de yayımlanacağı bir kanunla tespit edilir. </a:t>
            </a:r>
          </a:p>
          <a:p>
            <a:pPr algn="just"/>
            <a:r>
              <a:rPr lang="tr-TR" sz="3600" dirty="0" smtClean="0"/>
              <a:t>Bu Kanun 24 Mayıs 1984 tarihli ve 3011 sayılı Resmî Gazete'de Yayımlanacak Olan Yönetmelikler Hakkında Kanundur.</a:t>
            </a:r>
          </a:p>
          <a:p>
            <a:pPr algn="just">
              <a:buNone/>
            </a:pPr>
            <a:r>
              <a:rPr lang="tr-TR" sz="3600" dirty="0" smtClean="0"/>
              <a:t> </a:t>
            </a:r>
            <a:endParaRPr lang="tr-TR" sz="3600" dirty="0"/>
          </a:p>
        </p:txBody>
      </p:sp>
    </p:spTree>
  </p:cSld>
  <p:clrMapOvr>
    <a:masterClrMapping/>
  </p:clrMapOvr>
  <p:timing>
    <p:tnLst>
      <p:par>
        <p:cTn id="1" dur="indefinite" restart="never" nodeType="tmRoot"/>
      </p:par>
    </p:tnLst>
  </p:timing>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Bu Kanuna göre, Başbakanlık, bakanlıklar ve kamu tüzel kişilerinin İş birliğine, yetki ve görev alanlarına ait hükümleri düzenleyen; </a:t>
            </a:r>
          </a:p>
          <a:p>
            <a:pPr algn="just"/>
            <a:r>
              <a:rPr lang="tr-TR" sz="3600" dirty="0" smtClean="0"/>
              <a:t>kamu personeline ait genel hükümleri kapsayan ve kamuyu ilgilendiren diğer yönetmelikler Resmî Gazete’de yayımlanır.</a:t>
            </a:r>
          </a:p>
          <a:p>
            <a:pPr algn="just"/>
            <a:endParaRPr lang="tr-TR" sz="3600" dirty="0"/>
          </a:p>
        </p:txBody>
      </p:sp>
    </p:spTree>
  </p:cSld>
  <p:clrMapOvr>
    <a:masterClrMapping/>
  </p:clrMapOvr>
  <p:timing>
    <p:tnLst>
      <p:par>
        <p:cTn id="1" dur="indefinite" restart="never" nodeType="tmRoot"/>
      </p:par>
    </p:tnLst>
  </p:timing>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Buna karşılık, millî güvenlikle ilgili olan ve gizlilik derecesi taşıyan yönetmelikler yayımlanmazlar, Bir yönetmeliğin Resmî Gazete’de yayımlanıp yayımlanmaması gerektiğine nihaî karar verecek olan makam Başbakanlıktır,</a:t>
            </a:r>
          </a:p>
          <a:p>
            <a:pPr algn="just"/>
            <a:r>
              <a:rPr lang="tr-TR" sz="2800" dirty="0" smtClean="0"/>
              <a:t>Resmî Gazete’de yayımlanması gereken yönetmelikler, Resmî Gazete’de yayımlandıklar tarihte, başka surette ilgililere duyurulması gereken yönetmelikler ise </a:t>
            </a:r>
            <a:r>
              <a:rPr lang="tr-TR" sz="2800" dirty="0" err="1" smtClean="0"/>
              <a:t>duyuldğu</a:t>
            </a:r>
            <a:r>
              <a:rPr lang="tr-TR" sz="2800" dirty="0" smtClean="0"/>
              <a:t> tarihte yürürlüğe girerler.</a:t>
            </a:r>
          </a:p>
          <a:p>
            <a:pPr algn="just"/>
            <a:endParaRPr lang="tr-TR" sz="2800" dirty="0"/>
          </a:p>
        </p:txBody>
      </p:sp>
    </p:spTree>
  </p:cSld>
  <p:clrMapOvr>
    <a:masterClrMapping/>
  </p:clrMapOvr>
  <p:timing>
    <p:tnLst>
      <p:par>
        <p:cTn id="1" dur="indefinite" restart="never" nodeType="tmRoot"/>
      </p:par>
    </p:tnLst>
  </p:timing>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Denetim: İdarî bir işlem olan yönetmeliklerin denetimi İdarî yargıda yapılır. "Bakanlıklar ile kamu kuruluşlar; veya kamu kurumu niteliğindeki meslek kuruluşunca çıkarılan ve ülke çapında uygulanacak” yönetmeliklerinin yargısal denetimi, ilk derece mahkemesi olarak </a:t>
            </a:r>
            <a:r>
              <a:rPr lang="tr-TR" sz="2800" dirty="0" err="1" smtClean="0"/>
              <a:t>Danıştayda</a:t>
            </a:r>
            <a:r>
              <a:rPr lang="tr-TR" sz="2800" dirty="0" smtClean="0"/>
              <a:t> yapılır. </a:t>
            </a:r>
          </a:p>
          <a:p>
            <a:pPr algn="just"/>
            <a:r>
              <a:rPr lang="tr-TR" sz="2800" dirty="0" smtClean="0"/>
              <a:t>Dolayısıyla sayılan bu makamların belli bir yörede uygulanacak olan yönetmeliklerinin yargısal denetimi, o yerde bulunan genel görevli İdarî yargı yeri olan idare mahkemelerinde yapılır,</a:t>
            </a:r>
          </a:p>
          <a:p>
            <a:pPr algn="just"/>
            <a:endParaRPr lang="tr-TR" sz="2800" dirty="0"/>
          </a:p>
        </p:txBody>
      </p:sp>
    </p:spTree>
  </p:cSld>
  <p:clrMapOvr>
    <a:masterClrMapping/>
  </p:clrMapOvr>
  <p:timing>
    <p:tnLst>
      <p:par>
        <p:cTn id="1" dur="indefinite" restart="never" nodeType="tmRoot"/>
      </p:par>
    </p:tnLst>
  </p:timing>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İdarenin Diğer Düzenleyici İşlemleri: “Adsız Düzenleyici İşlemler”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071546"/>
            <a:ext cx="7467600" cy="5402406"/>
          </a:xfrm>
        </p:spPr>
        <p:txBody>
          <a:bodyPr>
            <a:normAutofit fontScale="92500" lnSpcReduction="10000"/>
          </a:bodyPr>
          <a:lstStyle/>
          <a:p>
            <a:r>
              <a:rPr lang="tr-TR" dirty="0" smtClean="0"/>
              <a:t>Anayasada öngörülmüş idarenin düzenleyici işlemleri; kanun hükmünde kararname, tüzük, yönetmelik olmak üzere üç tanedir. </a:t>
            </a:r>
          </a:p>
          <a:p>
            <a:r>
              <a:rPr lang="tr-TR" dirty="0" smtClean="0"/>
              <a:t>Ancak uygulamada, yürütme organının, bunların dışında, ''</a:t>
            </a:r>
            <a:r>
              <a:rPr lang="tr-TR" dirty="0" err="1" smtClean="0"/>
              <a:t>karamarne</a:t>
            </a:r>
            <a:r>
              <a:rPr lang="tr-TR" dirty="0" smtClean="0"/>
              <a:t>”, "karar”, "tebliğ", “sirküler”, "genelge", “ilke kararı” “esaslar”, “yönerge”, “talimat", “statü", “genel emir”, “</a:t>
            </a:r>
            <a:r>
              <a:rPr lang="tr-TR" dirty="0" err="1" smtClean="0"/>
              <a:t>tenbihname</a:t>
            </a:r>
            <a:r>
              <a:rPr lang="tr-TR" dirty="0" smtClean="0"/>
              <a:t>", “genel </a:t>
            </a:r>
            <a:r>
              <a:rPr lang="tr-TR" dirty="0" err="1" smtClean="0"/>
              <a:t>tenbih</a:t>
            </a:r>
            <a:r>
              <a:rPr lang="tr-TR" dirty="0" smtClean="0"/>
              <a:t>”,"ilân”, “duyuru", “plân”, “tarife", "</a:t>
            </a:r>
            <a:r>
              <a:rPr lang="tr-TR" dirty="0" err="1" smtClean="0"/>
              <a:t>izahname</a:t>
            </a:r>
            <a:r>
              <a:rPr lang="tr-TR" dirty="0" smtClean="0"/>
              <a:t>”, “açıklama" gibi değişik isimler taşıyan işlemlerle genel, soyut, objektif hukuk kuralları koyduğu görülmektedir. </a:t>
            </a:r>
          </a:p>
          <a:p>
            <a:r>
              <a:rPr lang="tr-TR" dirty="0" smtClean="0"/>
              <a:t>Bu nedenle bu işlemler de idarenin düzenleyici işlemidir. </a:t>
            </a:r>
          </a:p>
          <a:p>
            <a:r>
              <a:rPr lang="tr-TR" dirty="0" smtClean="0"/>
              <a:t>Bu tür düzenleyici işlemlere idare hukukunda “</a:t>
            </a:r>
            <a:r>
              <a:rPr lang="tr-TR" dirty="0" err="1" smtClean="0"/>
              <a:t>atipik</a:t>
            </a:r>
            <a:r>
              <a:rPr lang="tr-TR" dirty="0" smtClean="0"/>
              <a:t> düzenleyici işlemler” veya “adsız düzenleyici işlemler”' denmektedir</a:t>
            </a:r>
          </a:p>
          <a:p>
            <a:endParaRPr lang="tr-TR" dirty="0"/>
          </a:p>
        </p:txBody>
      </p:sp>
    </p:spTree>
  </p:cSld>
  <p:clrMapOvr>
    <a:masterClrMapping/>
  </p:clrMapOvr>
  <p:timing>
    <p:tnLst>
      <p:par>
        <p:cTn id="1" dur="indefinite" restart="never" nodeType="tmRoot"/>
      </p:par>
    </p:tnLst>
  </p:timing>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İDARİ SÖZLEŞMELER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sz="3200" dirty="0" smtClean="0"/>
              <a:t>Yukarıda gördüğümüz gibi idari işlemler, “tek-yanlı idari işlemler” ve “iki-yanlı İdarî işlemler” olmak üzere ikiye ayrılmaktadır. </a:t>
            </a:r>
          </a:p>
          <a:p>
            <a:pPr algn="just"/>
            <a:r>
              <a:rPr lang="tr-TR" sz="3200" dirty="0" smtClean="0"/>
              <a:t>Tek-yanlı İdarî işlemler, bireysel işlemler ve düzenleyici işlemlerdir ki bunları yukarıda gördük. </a:t>
            </a:r>
          </a:p>
          <a:p>
            <a:pPr algn="just"/>
            <a:r>
              <a:rPr lang="tr-TR" sz="3200" dirty="0" smtClean="0"/>
              <a:t>İki-yanlı idari işlemler, idari sözleşmelerdir </a:t>
            </a:r>
            <a:r>
              <a:rPr lang="tr-TR" sz="3200" dirty="0" err="1" smtClean="0"/>
              <a:t>kî</a:t>
            </a:r>
            <a:r>
              <a:rPr lang="tr-TR" sz="3200" dirty="0" smtClean="0"/>
              <a:t> onları da bu bölümde göreceğiz.</a:t>
            </a:r>
          </a:p>
          <a:p>
            <a:pPr algn="just"/>
            <a:endParaRPr lang="tr-TR" sz="32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İdare hukuku bağımsız bir hukuk dalıdır, idare hukuku özel hukuktan tamamıyla ayrı bir hukuk dalıdır. </a:t>
            </a:r>
          </a:p>
          <a:p>
            <a:pPr algn="just"/>
            <a:r>
              <a:rPr lang="tr-TR" dirty="0" smtClean="0"/>
              <a:t>İdare hukukunun bazı kavram ve ilkelerinin (örneğin tek taraflı işlemler, </a:t>
            </a:r>
            <a:r>
              <a:rPr lang="tr-TR" dirty="0" err="1" smtClean="0"/>
              <a:t>icraîk</a:t>
            </a:r>
            <a:r>
              <a:rPr lang="tr-TR" dirty="0" smtClean="0"/>
              <a:t>, kamulaştırma, idari yaptırımlar, hukuka uygunluk karinesi, kamu gücü ayrıcalıkları vb.) özel hukukta benzeri yoktur. </a:t>
            </a:r>
          </a:p>
          <a:p>
            <a:pPr algn="just"/>
            <a:r>
              <a:rPr lang="tr-TR" dirty="0" smtClean="0"/>
              <a:t>Diğer bazı kavram ve kuralların (örneğin idari sözleşmeler, İdarî sorumluluk vb.) özel hukukta benzerleri vardır. </a:t>
            </a:r>
          </a:p>
          <a:p>
            <a:pPr algn="just"/>
            <a:r>
              <a:rPr lang="tr-TR" dirty="0" smtClean="0"/>
              <a:t>Ancak bunların hukukî rejimi özel hukuktaki benzerlerinden tamamıyla farklıdır.</a:t>
            </a:r>
          </a:p>
          <a:p>
            <a:endParaRPr lang="tr-TR" dirty="0"/>
          </a:p>
        </p:txBody>
      </p:sp>
    </p:spTree>
  </p:cSld>
  <p:clrMapOvr>
    <a:masterClrMapping/>
  </p:clrMapOvr>
  <p:timing>
    <p:tnLst>
      <p:par>
        <p:cTn id="1" dur="indefinite" restart="never" nodeType="tmRoot"/>
      </p:par>
    </p:tnLst>
  </p:timing>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28652"/>
            <a:ext cx="7467600" cy="1846290"/>
          </a:xfrm>
        </p:spPr>
        <p:txBody>
          <a:bodyPr>
            <a:normAutofit/>
          </a:bodyPr>
          <a:lstStyle/>
          <a:p>
            <a:pPr algn="ctr"/>
            <a:r>
              <a:rPr lang="tr-TR" sz="2400" b="1" dirty="0" smtClean="0">
                <a:solidFill>
                  <a:srgbClr val="FF0000"/>
                </a:solidFill>
              </a:rPr>
              <a:t>İdarenin Özel Hukuk Sözleşmeleri - İdarî Sözleşmeler Ayrımı (İdarî Sözleşmelerin Kriterleri)</a:t>
            </a:r>
            <a:r>
              <a:rPr lang="tr-TR" sz="2400" dirty="0" smtClean="0">
                <a:solidFill>
                  <a:srgbClr val="FF0000"/>
                </a:solidFill>
              </a:rPr>
              <a:t/>
            </a:r>
            <a:br>
              <a:rPr lang="tr-TR" sz="2400" dirty="0" smtClean="0">
                <a:solidFill>
                  <a:srgbClr val="FF0000"/>
                </a:solidFill>
              </a:rPr>
            </a:br>
            <a:endParaRPr lang="tr-TR" sz="2400" dirty="0">
              <a:solidFill>
                <a:srgbClr val="FF0000"/>
              </a:solidFill>
            </a:endParaRPr>
          </a:p>
        </p:txBody>
      </p:sp>
      <p:sp>
        <p:nvSpPr>
          <p:cNvPr id="3" name="2 İçerik Yer Tutucusu"/>
          <p:cNvSpPr>
            <a:spLocks noGrp="1"/>
          </p:cNvSpPr>
          <p:nvPr>
            <p:ph sz="quarter" idx="1"/>
          </p:nvPr>
        </p:nvSpPr>
        <p:spPr>
          <a:xfrm>
            <a:off x="457200" y="1285860"/>
            <a:ext cx="7467600" cy="5188092"/>
          </a:xfrm>
        </p:spPr>
        <p:txBody>
          <a:bodyPr>
            <a:noAutofit/>
          </a:bodyPr>
          <a:lstStyle/>
          <a:p>
            <a:pPr algn="just"/>
            <a:r>
              <a:rPr lang="tr-TR" sz="2800" dirty="0" smtClean="0"/>
              <a:t>Günümüzde idare çok çeşitli sözleşmeler yapmaktadır. </a:t>
            </a:r>
          </a:p>
          <a:p>
            <a:pPr algn="just"/>
            <a:r>
              <a:rPr lang="tr-TR" sz="2800" dirty="0" smtClean="0"/>
              <a:t>İdare tarafından akdedilen bütün sözleşmelere genel olarak "idarenin sözleşmeleri” ismi verilir. </a:t>
            </a:r>
          </a:p>
          <a:p>
            <a:pPr algn="just"/>
            <a:r>
              <a:rPr lang="tr-TR" sz="2800" dirty="0" smtClean="0"/>
              <a:t>İdarenin sözleşmeleri, </a:t>
            </a:r>
            <a:r>
              <a:rPr lang="tr-TR" sz="2800" dirty="0" err="1" smtClean="0"/>
              <a:t>tabî</a:t>
            </a:r>
            <a:r>
              <a:rPr lang="tr-TR" sz="2800" dirty="0" smtClean="0"/>
              <a:t> oldukları hukukî rejim bakımından, “idarenin özel hukuk sözleşmeleri” ve “idari sözleşmeler" şeklinde ikiye ayrılır, “idarenin özel hukuk sözleşmeleri özel hukuka tabidir ve bunlardan kaynaklanan uyuşmazlıklar adlî yargıda çözümlenir.</a:t>
            </a:r>
            <a:endParaRPr lang="tr-TR" sz="2800" dirty="0"/>
          </a:p>
        </p:txBody>
      </p:sp>
    </p:spTree>
  </p:cSld>
  <p:clrMapOvr>
    <a:masterClrMapping/>
  </p:clrMapOvr>
  <p:timing>
    <p:tnLst>
      <p:par>
        <p:cTn id="1" dur="indefinite" restart="never" nodeType="tmRoot"/>
      </p:par>
    </p:tnLst>
  </p:timing>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sz="2800" dirty="0" smtClean="0"/>
              <a:t>Buna karşılık “idari sözleşmeler”, idare hukukuna tabidirler ve bunlardan kaynaklanan uyuşmazlıklar idari yargıda karara bağlanır.</a:t>
            </a:r>
          </a:p>
          <a:p>
            <a:pPr algn="just"/>
            <a:r>
              <a:rPr lang="tr-TR" sz="2800" dirty="0" smtClean="0"/>
              <a:t>Dolayısıyla İdarî sözleşmeler ile idarenin özel hukuk sözleşmelerini birbirine karıştırmamak ve bunları birbirinden özenle ayırmak gerekir. </a:t>
            </a:r>
          </a:p>
          <a:p>
            <a:pPr algn="just"/>
            <a:r>
              <a:rPr lang="tr-TR" sz="2800" dirty="0" smtClean="0"/>
              <a:t>Şimdi idari sözleşmeler ile idarenin özel hukuk sözleşmelerinin birbirinden nasıl ayrıldığını, diğer bir ifadeyle idari sözleşmelerin kriterlerini görelim.</a:t>
            </a:r>
          </a:p>
          <a:p>
            <a:endParaRPr lang="tr-TR" dirty="0"/>
          </a:p>
        </p:txBody>
      </p:sp>
    </p:spTree>
  </p:cSld>
  <p:clrMapOvr>
    <a:masterClrMapping/>
  </p:clrMapOvr>
  <p:timing>
    <p:tnLst>
      <p:par>
        <p:cTn id="1" dur="indefinite" restart="never" nodeType="tmRoot"/>
      </p:par>
    </p:tnLst>
  </p:timing>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Teşrii Kriter (Kanunla Nitelendirme)</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Bir sözleşmenin nitelendirilmesi yasama organı tarafından bir kanunla yapılmış olabilir.</a:t>
            </a:r>
          </a:p>
          <a:p>
            <a:pPr algn="just"/>
            <a:r>
              <a:rPr lang="tr-TR" dirty="0" smtClean="0"/>
              <a:t>Doğrudan Nitelendirme: Bazen kanunlar doğrudan doğruya bir sözleşmenin "İdarî sözleşme” mi yoksa “özel hukuk sözleşmesi” mi olduğunu açıkça belirtmektedir. </a:t>
            </a:r>
          </a:p>
          <a:p>
            <a:pPr algn="just"/>
            <a:r>
              <a:rPr lang="tr-TR" dirty="0" smtClean="0"/>
              <a:t>Bu durumda ortaya herhangi bir problem çıkmaz. Kanunun “İdarî sözleşme" dediği sözleşme “İdarî", kanunun “özel hukuk sözleşmesi” dediği sözleşme de “özel hukuk </a:t>
            </a:r>
            <a:r>
              <a:rPr lang="tr-TR" dirty="0" err="1" smtClean="0"/>
              <a:t>sözleşmesi"dir</a:t>
            </a:r>
            <a:r>
              <a:rPr lang="tr-TR" dirty="0" smtClean="0"/>
              <a:t>.</a:t>
            </a:r>
          </a:p>
          <a:p>
            <a:endParaRPr lang="tr-TR" dirty="0"/>
          </a:p>
        </p:txBody>
      </p:sp>
    </p:spTree>
  </p:cSld>
  <p:clrMapOvr>
    <a:masterClrMapping/>
  </p:clrMapOvr>
  <p:timing>
    <p:tnLst>
      <p:par>
        <p:cTn id="1" dur="indefinite" restart="never" nodeType="tmRoot"/>
      </p:par>
    </p:tnLst>
  </p:timing>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Sözleşmenin </a:t>
            </a:r>
            <a:r>
              <a:rPr lang="tr-TR" b="1" dirty="0" err="1" smtClean="0">
                <a:solidFill>
                  <a:srgbClr val="FF0000"/>
                </a:solidFill>
              </a:rPr>
              <a:t>Tabî</a:t>
            </a:r>
            <a:r>
              <a:rPr lang="tr-TR" b="1" dirty="0" smtClean="0">
                <a:solidFill>
                  <a:srgbClr val="FF0000"/>
                </a:solidFill>
              </a:rPr>
              <a:t> Olacağı Hukukî Rejimin Belirlenmesi Suretiyle Nitelendirme</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Bazen kanunlar bir sözleşmenin, </a:t>
            </a:r>
            <a:r>
              <a:rPr lang="tr-TR" dirty="0" err="1" smtClean="0"/>
              <a:t>tabî</a:t>
            </a:r>
            <a:r>
              <a:rPr lang="tr-TR" dirty="0" smtClean="0"/>
              <a:t> olduğu hukukî rejimi belirtirler. </a:t>
            </a:r>
          </a:p>
          <a:p>
            <a:pPr algn="just"/>
            <a:r>
              <a:rPr lang="tr-TR" dirty="0" smtClean="0"/>
              <a:t>Yani kanun bir sözleşme hakkında “bu sözleşme İdarî sözleşmedir" veya “özel hukuk sözleşmesidir" demez; onun yerine “bu sözleşmeye kamu hukuku hükümleri uygulanır" veya “bu sözleşmeye özel hukuk hükümlerine tabidir” der. </a:t>
            </a:r>
          </a:p>
          <a:p>
            <a:pPr algn="just"/>
            <a:r>
              <a:rPr lang="tr-TR" dirty="0" smtClean="0"/>
              <a:t>Kamu hukuku rejimine </a:t>
            </a:r>
            <a:r>
              <a:rPr lang="tr-TR" dirty="0" err="1" smtClean="0"/>
              <a:t>tabî</a:t>
            </a:r>
            <a:r>
              <a:rPr lang="tr-TR" dirty="0" smtClean="0"/>
              <a:t> tutulmuş sözleşme İdarî sözleşme, özel hukuk rejimine </a:t>
            </a:r>
            <a:r>
              <a:rPr lang="tr-TR" dirty="0" err="1" smtClean="0"/>
              <a:t>tabî</a:t>
            </a:r>
            <a:r>
              <a:rPr lang="tr-TR" dirty="0" smtClean="0"/>
              <a:t> tutulmuş sözleşme ise özel hukuk sözleşmesidir.</a:t>
            </a:r>
            <a:endParaRPr lang="tr-TR" dirty="0"/>
          </a:p>
        </p:txBody>
      </p:sp>
    </p:spTree>
  </p:cSld>
  <p:clrMapOvr>
    <a:masterClrMapping/>
  </p:clrMapOvr>
  <p:timing>
    <p:tnLst>
      <p:par>
        <p:cTn id="1" dur="indefinite" restart="never" nodeType="tmRoot"/>
      </p:par>
    </p:tnLst>
  </p:timing>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Sözleşmeden Kaynaklanacak Uyuşmazlıkların </a:t>
            </a:r>
            <a:r>
              <a:rPr lang="tr-TR" b="1" dirty="0" err="1" smtClean="0">
                <a:solidFill>
                  <a:srgbClr val="FF0000"/>
                </a:solidFill>
              </a:rPr>
              <a:t>Tabî</a:t>
            </a:r>
            <a:r>
              <a:rPr lang="tr-TR" b="1" dirty="0" smtClean="0">
                <a:solidFill>
                  <a:srgbClr val="FF0000"/>
                </a:solidFill>
              </a:rPr>
              <a:t> Olduğu Yargı Kolunun Belirlenmesi</a:t>
            </a:r>
            <a:endParaRPr lang="tr-TR" dirty="0"/>
          </a:p>
        </p:txBody>
      </p:sp>
      <p:sp>
        <p:nvSpPr>
          <p:cNvPr id="3" name="2 İçerik Yer Tutucusu"/>
          <p:cNvSpPr>
            <a:spLocks noGrp="1"/>
          </p:cNvSpPr>
          <p:nvPr>
            <p:ph sz="quarter" idx="1"/>
          </p:nvPr>
        </p:nvSpPr>
        <p:spPr/>
        <p:txBody>
          <a:bodyPr/>
          <a:lstStyle/>
          <a:p>
            <a:pPr algn="just"/>
            <a:r>
              <a:rPr lang="tr-TR" dirty="0" smtClean="0"/>
              <a:t>Bazen kanunlar sözleşmeyi nitelendirmek yerine, o sözleşmeden kaynaklanacak uyuşmazlıkların çözümleneceği yargı kolunu belirtirler. </a:t>
            </a:r>
          </a:p>
          <a:p>
            <a:pPr algn="just"/>
            <a:r>
              <a:rPr lang="tr-TR" dirty="0" smtClean="0"/>
              <a:t>Yani kamın, “bu sözleşmeden doğacak uyuşmazlıklar adlî yargıda çözümlenir” veya “bu sözleşmeden kaynaklanan uyuşmazlıklar İdarî yargıya tabidir" der. </a:t>
            </a:r>
          </a:p>
          <a:p>
            <a:pPr algn="just"/>
            <a:r>
              <a:rPr lang="tr-TR" dirty="0" smtClean="0"/>
              <a:t>Kanun bir sözleşmeden kaynaklanacak uyuşmazlıktan çözme görevini adlî yargıya vermiş ise o sözleşme özel hukuk sözleşmesi; İdarî yargıya vermiş ise o sözleşme idari sözleşmesidir.</a:t>
            </a:r>
          </a:p>
          <a:p>
            <a:endParaRPr lang="tr-TR" dirty="0"/>
          </a:p>
        </p:txBody>
      </p:sp>
    </p:spTree>
  </p:cSld>
  <p:clrMapOvr>
    <a:masterClrMapping/>
  </p:clrMapOvr>
  <p:timing>
    <p:tnLst>
      <p:par>
        <p:cTn id="1" dur="indefinite" restart="never" nodeType="tmRoot"/>
      </p:par>
    </p:tnLst>
  </p:timing>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İçtihadı Kriterler</a:t>
            </a:r>
            <a:r>
              <a:rPr lang="tr-TR" dirty="0" smtClean="0"/>
              <a:t/>
            </a:r>
            <a:br>
              <a:rPr lang="tr-TR" dirty="0" smtClean="0"/>
            </a:br>
            <a:endParaRPr lang="tr-TR" dirty="0"/>
          </a:p>
        </p:txBody>
      </p:sp>
      <p:sp>
        <p:nvSpPr>
          <p:cNvPr id="3" name="2 İçerik Yer Tutucusu"/>
          <p:cNvSpPr>
            <a:spLocks noGrp="1"/>
          </p:cNvSpPr>
          <p:nvPr>
            <p:ph sz="quarter" idx="1"/>
          </p:nvPr>
        </p:nvSpPr>
        <p:spPr>
          <a:xfrm>
            <a:off x="457200" y="1000108"/>
            <a:ext cx="7467600" cy="5473844"/>
          </a:xfrm>
        </p:spPr>
        <p:txBody>
          <a:bodyPr>
            <a:normAutofit fontScale="92500" lnSpcReduction="20000"/>
          </a:bodyPr>
          <a:lstStyle/>
          <a:p>
            <a:pPr algn="just"/>
            <a:r>
              <a:rPr lang="tr-TR" dirty="0" smtClean="0"/>
              <a:t>Ancak birçok durumda sözleşmelerin nitelendirilmesi kanunla yapılmaz. </a:t>
            </a:r>
          </a:p>
          <a:p>
            <a:pPr algn="just"/>
            <a:r>
              <a:rPr lang="tr-TR" dirty="0" smtClean="0"/>
              <a:t>Çoğunlukla kanunlar idareye belirli bir konuda sözleşme yapma yetkisi verirler ama bu sözleşmenin bir “idari sözleşme” mi yoksa bir “özel hukuk sözleşmesi” </a:t>
            </a:r>
            <a:r>
              <a:rPr lang="tr-TR" dirty="0" err="1" smtClean="0"/>
              <a:t>rni</a:t>
            </a:r>
            <a:r>
              <a:rPr lang="tr-TR" dirty="0" smtClean="0"/>
              <a:t> olduğunu belirtmezler. </a:t>
            </a:r>
          </a:p>
          <a:p>
            <a:pPr algn="just"/>
            <a:r>
              <a:rPr lang="tr-TR" dirty="0" smtClean="0"/>
              <a:t>Acaba böyle bir durumda bu sözleşmenin idari sözleşme olup olmadığı nasıl tespit edilir? İşte bu soruya cevap vermek için İdarî yargı organları içtihat yoluyla biri "organik", diğeri “maddî" olmak üzere iki kriter geliştirmişlerdir. </a:t>
            </a:r>
          </a:p>
          <a:p>
            <a:pPr algn="just"/>
            <a:r>
              <a:rPr lang="tr-TR" dirty="0" smtClean="0"/>
              <a:t>Bu kriterlerin açıklamasına geçmeden önce şunu özellikle vurgulamak isteriz ki içtihadı kriterler, ancak bir sözleşmenin kanunla nitelendirilmesi yapılmamış ise kullanılır.</a:t>
            </a:r>
          </a:p>
          <a:p>
            <a:pPr algn="just"/>
            <a:r>
              <a:rPr lang="tr-TR" dirty="0" smtClean="0"/>
              <a:t> Dolayısıyla bu içtihadı kriterler yardıma kriterlerdir. Şimdi bu kriterleri görelim:</a:t>
            </a:r>
          </a:p>
          <a:p>
            <a:endParaRPr lang="tr-TR" dirty="0"/>
          </a:p>
        </p:txBody>
      </p:sp>
    </p:spTree>
  </p:cSld>
  <p:clrMapOvr>
    <a:masterClrMapping/>
  </p:clrMapOvr>
  <p:timing>
    <p:tnLst>
      <p:par>
        <p:cTn id="1" dur="indefinite" restart="never" nodeType="tmRoot"/>
      </p:par>
    </p:tnLst>
  </p:timing>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28596" y="285728"/>
            <a:ext cx="7467600" cy="5857916"/>
          </a:xfrm>
        </p:spPr>
        <p:txBody>
          <a:bodyPr/>
          <a:lstStyle/>
          <a:p>
            <a:pPr algn="just"/>
            <a:r>
              <a:rPr lang="tr-TR" b="1" dirty="0" smtClean="0"/>
              <a:t>Organik Kriter:</a:t>
            </a:r>
            <a:r>
              <a:rPr lang="tr-TR" dirty="0" smtClean="0"/>
              <a:t> “Organik kriter”, sözleşmenin taraflarına ilişkin bir kriterdir. </a:t>
            </a:r>
          </a:p>
          <a:p>
            <a:pPr algn="just"/>
            <a:r>
              <a:rPr lang="tr-TR" dirty="0" smtClean="0"/>
              <a:t>Bu kritere göre bir sözleşmenin “İdarî sözleşme” olabilmesi için, sözleşmenin ta raflarından en az birisinin bir kamu tüzel kişisi olması gerekir. Bundan şu </a:t>
            </a:r>
            <a:r>
              <a:rPr lang="tr-TR" dirty="0" err="1" smtClean="0"/>
              <a:t>so</a:t>
            </a:r>
            <a:r>
              <a:rPr lang="tr-TR" dirty="0" smtClean="0"/>
              <a:t> </a:t>
            </a:r>
            <a:r>
              <a:rPr lang="tr-TR" dirty="0" err="1" smtClean="0"/>
              <a:t>nııç</a:t>
            </a:r>
            <a:r>
              <a:rPr lang="tr-TR" dirty="0" smtClean="0"/>
              <a:t> çıkar ki iki özel kişi arasında akdedilen bir sözleşme, bir “idari sözleşme” olamaz.</a:t>
            </a:r>
          </a:p>
          <a:p>
            <a:pPr algn="just"/>
            <a:r>
              <a:rPr lang="tr-TR" dirty="0" smtClean="0"/>
              <a:t>Sözleşmenin iki tarafının da kamu tüzel kişisi olması durumunda da hâliyle organik kriter gerçekleşmiş olur. </a:t>
            </a:r>
          </a:p>
          <a:p>
            <a:pPr algn="just"/>
            <a:r>
              <a:rPr lang="tr-TR" dirty="0" smtClean="0"/>
              <a:t>Dahası, bir sözleşmenin iki tarafı da kamu tüzel kişisi ise o sözleşmenin idari sözleşme olduğu yolunda bir “karine” vardır. </a:t>
            </a:r>
          </a:p>
          <a:p>
            <a:pPr algn="just"/>
            <a:endParaRPr lang="tr-TR" dirty="0"/>
          </a:p>
        </p:txBody>
      </p:sp>
    </p:spTree>
  </p:cSld>
  <p:clrMapOvr>
    <a:masterClrMapping/>
  </p:clrMapOvr>
  <p:timing>
    <p:tnLst>
      <p:par>
        <p:cTn id="1" dur="indefinite" restart="never" nodeType="tmRoot"/>
      </p:par>
    </p:tnLst>
  </p:timing>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b="1" dirty="0" smtClean="0"/>
              <a:t>Maddî Kriter:</a:t>
            </a:r>
            <a:r>
              <a:rPr lang="tr-TR" dirty="0" smtClean="0"/>
              <a:t> "Maddî kriter’’ sözleşmenin taraflarına değil, içeriğine yani konusuna ve hükümlerine ilişkin bir kriterdir. Bu kritere göre taraflarından en az birisinin bir kamu tüzel kişisi olduğu bir sözleşmenin, "İdarî sözleşme” </a:t>
            </a:r>
            <a:r>
              <a:rPr lang="tr-TR" dirty="0" err="1" smtClean="0"/>
              <a:t>sayılahilnıesi</a:t>
            </a:r>
            <a:r>
              <a:rPr lang="tr-TR" dirty="0" smtClean="0"/>
              <a:t> için ya bu sözleşmenin konusunun kamu hizmetinin doğrudan doğruya yürütülmesine ilişkin olması ya da bu sözleşmenin özel hukuku aşan hükümler içermesi gerekir.</a:t>
            </a:r>
          </a:p>
          <a:p>
            <a:pPr algn="just"/>
            <a:r>
              <a:rPr lang="tr-TR" dirty="0" smtClean="0"/>
              <a:t>“Kamu hizmetinin ne olduğunu bir sonraki ünitede göreceğiz. “Özel hukuku aşan hükümler" ise bir özel hukuk sözleşmesinde tarafların serbest iradeleriyle kabul etmeyecekleri nitelikteki kayıt ve şartlardır, </a:t>
            </a:r>
            <a:endParaRPr lang="tr-TR" dirty="0"/>
          </a:p>
        </p:txBody>
      </p:sp>
    </p:spTree>
  </p:cSld>
  <p:clrMapOvr>
    <a:masterClrMapping/>
  </p:clrMapOvr>
  <p:timing>
    <p:tnLst>
      <p:par>
        <p:cTn id="1" dur="indefinite" restart="never" nodeType="tmRoot"/>
      </p:par>
    </p:tnLst>
  </p:timing>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fontScale="92500" lnSpcReduction="20000"/>
          </a:bodyPr>
          <a:lstStyle/>
          <a:p>
            <a:pPr algn="just"/>
            <a:r>
              <a:rPr lang="tr-TR" dirty="0" smtClean="0"/>
              <a:t>Örneğin sözleşme konusu borcun cebrî icrasını, bir .tarafa bazı vergi </a:t>
            </a:r>
            <a:r>
              <a:rPr lang="tr-TR" dirty="0" err="1" smtClean="0"/>
              <a:t>muafiyetleıinin</a:t>
            </a:r>
            <a:r>
              <a:rPr lang="tr-TR" dirty="0" smtClean="0"/>
              <a:t> tanınmasını öngören bir hüküm mahiyeti gereği özel hukuk sözleşmelerinde bulunamaz. </a:t>
            </a:r>
          </a:p>
          <a:p>
            <a:pPr algn="just"/>
            <a:r>
              <a:rPr lang="tr-TR" dirty="0" smtClean="0"/>
              <a:t>Özel hukuku aşan hükümlerden bir kısım ise eşitlik ilkesine aykırı ayrıcalıklar içerir. </a:t>
            </a:r>
          </a:p>
          <a:p>
            <a:pPr algn="just"/>
            <a:r>
              <a:rPr lang="tr-TR" dirty="0" smtClean="0"/>
              <a:t>Mesela idareye sözleşmenin diğer tarafı üzerinde denetleme yetkisi, sözleşmenin diğer tarafının uygulayacağı fiyat tarifesini tespit etme yetkisi, çalışma saatlerini belirleme yetkisi, diğer sözleşmedi taraf üzerinde tek taraflı olarak yaptırım uygulama, sözleşmeyi tek taraflı olarak feshetme yetkisi, sözleşmeyi tek yanlı olarak değiştirme yetkisi, sözleşmem özel hukuk kişisine belirli faaliyetler için idarenin iznini alma zorunluluğu gibi hükümler, özel hukuku aşan hükümlerdir, işte bir sözleşmede, Özel hukuku aşan bir hüküm bulunuyorsa ve bu sözleşmenin bir tarafı kamu tüzel kişisi ise bu sözleşme, idari nitelikte bir sözleşmedir; bu sözleşmeye idare hukuku uygulanır ve bundan doğan uyuşmazlıklara İdarî yargıda bakılır.</a:t>
            </a:r>
          </a:p>
          <a:p>
            <a:pPr algn="just"/>
            <a:endParaRPr lang="tr-TR" dirty="0"/>
          </a:p>
        </p:txBody>
      </p:sp>
    </p:spTree>
  </p:cSld>
  <p:clrMapOvr>
    <a:masterClrMapping/>
  </p:clrMapOvr>
  <p:timing>
    <p:tnLst>
      <p:par>
        <p:cTn id="1" dur="indefinite" restart="never" nodeType="tmRoot"/>
      </p:par>
    </p:tnLst>
  </p:timing>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Sözleşmelerin Temel Tipleri</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Yukarıda idari sözleşmelerin tanımım ve bunların özel hukuk sözleşmelerinden farklarını gördük. </a:t>
            </a:r>
          </a:p>
          <a:p>
            <a:pPr algn="just"/>
            <a:r>
              <a:rPr lang="tr-TR" sz="2800" dirty="0" smtClean="0"/>
              <a:t>Bu şartlara uyarak çok değişik konularda ve türlerde İdarî sözleşme </a:t>
            </a:r>
            <a:r>
              <a:rPr lang="tr-TR" sz="2800" dirty="0" err="1" smtClean="0"/>
              <a:t>akd</a:t>
            </a:r>
            <a:r>
              <a:rPr lang="tr-TR" sz="2800" dirty="0" smtClean="0"/>
              <a:t> edilebilir. </a:t>
            </a:r>
          </a:p>
          <a:p>
            <a:pPr algn="just"/>
            <a:r>
              <a:rPr lang="tr-TR" sz="2800" dirty="0" smtClean="0"/>
              <a:t>İdarî sözleşmelerin tiplerini “klasik tipler”, “yeni tipler” ve "isimsiz sözleşmeler*’ şeklinde üçlü bir ayrım yaparak incelemek uygun olabilir. </a:t>
            </a:r>
            <a:endParaRPr lang="tr-TR" sz="2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İdare hukuku statüsel niteliktedir. </a:t>
            </a:r>
          </a:p>
          <a:p>
            <a:pPr algn="just"/>
            <a:r>
              <a:rPr lang="tr-TR" sz="2800" dirty="0" smtClean="0"/>
              <a:t>Yanı idare hukuku bir "statüler hukukludur. Özel hukuk ilişkileri kural olarak akdi ve iradidir. </a:t>
            </a:r>
          </a:p>
          <a:p>
            <a:pPr algn="just"/>
            <a:r>
              <a:rPr lang="tr-TR" sz="2800" dirty="0" smtClean="0"/>
              <a:t>Bu alanda irade serbestisi geçerlidir. </a:t>
            </a:r>
          </a:p>
          <a:p>
            <a:pPr algn="just"/>
            <a:r>
              <a:rPr lang="tr-TR" sz="2800" dirty="0" smtClean="0"/>
              <a:t>Taraflar karşılıklı anlaşarak istedikleri hukukî ilişkiyi kurabilir, kurdukları hukukî ilişkiye-kural olarak istedikleri-içeriği verebilirler. </a:t>
            </a:r>
          </a:p>
          <a:p>
            <a:pPr algn="just"/>
            <a:r>
              <a:rPr lang="tr-TR" sz="2800" dirty="0" smtClean="0"/>
              <a:t>Oysa idare hukukunda, tarafların serbest iradeleriyle kararlaştırılan hukukî ilişkiler yoktur.</a:t>
            </a:r>
            <a:endParaRPr lang="tr-TR" sz="2800" dirty="0"/>
          </a:p>
        </p:txBody>
      </p:sp>
    </p:spTree>
  </p:cSld>
  <p:clrMapOvr>
    <a:masterClrMapping/>
  </p:clrMapOvr>
  <p:timing>
    <p:tnLst>
      <p:par>
        <p:cTn id="1" dur="indefinite" restart="never" nodeType="tmRoot"/>
      </p:par>
    </p:tnLst>
  </p:timing>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Sözleşmelerin Klasik Tipleri</a:t>
            </a:r>
            <a:r>
              <a:rPr lang="tr-TR" dirty="0" smtClean="0"/>
              <a:t/>
            </a:r>
            <a:br>
              <a:rPr lang="tr-TR" dirty="0" smtClean="0"/>
            </a:br>
            <a:endParaRPr lang="tr-TR" dirty="0"/>
          </a:p>
        </p:txBody>
      </p:sp>
      <p:sp>
        <p:nvSpPr>
          <p:cNvPr id="3" name="2 İçerik Yer Tutucusu"/>
          <p:cNvSpPr>
            <a:spLocks noGrp="1"/>
          </p:cNvSpPr>
          <p:nvPr>
            <p:ph sz="quarter" idx="1"/>
          </p:nvPr>
        </p:nvSpPr>
        <p:spPr>
          <a:xfrm>
            <a:off x="457200" y="1214422"/>
            <a:ext cx="7467600" cy="5259530"/>
          </a:xfrm>
        </p:spPr>
        <p:txBody>
          <a:bodyPr/>
          <a:lstStyle/>
          <a:p>
            <a:pPr algn="just"/>
            <a:r>
              <a:rPr lang="tr-TR" dirty="0" smtClean="0"/>
              <a:t>İdarî sözleşmelerin eskiden beri bilinen, diğer bir ifadeyle “klasik” tipleri şunlardır: </a:t>
            </a:r>
          </a:p>
          <a:p>
            <a:pPr algn="just"/>
            <a:r>
              <a:rPr lang="tr-TR" dirty="0" smtClean="0"/>
              <a:t>İmtiyaz, iltizam, istikraz, yeraltı ve yerüstü servetlerinin işletilmesine ilişkin sözleşmeler. orman işletme sözleşmeleri ve İdarî hizmet sözleşmeleri. Şimdi bunları kısaca görelim:</a:t>
            </a:r>
          </a:p>
          <a:p>
            <a:pPr algn="just"/>
            <a:r>
              <a:rPr lang="tr-TR" dirty="0" smtClean="0"/>
              <a:t>İmtiyaz Sözleşmeleri: "İmtiyaz sözleşmesi", bir kamu hizmetinin, bu hizmetten yararlananlardan alacağı ücret karşılığında, kendi kâr ve zararına bir özel hukuk kişisi tarafından kurulması ve belli bir süre işletilmesi amacıyla bu kişiyle bir kamu idaresi arasında yapılan bir sözleşmedir. </a:t>
            </a:r>
            <a:endParaRPr lang="tr-TR" dirty="0"/>
          </a:p>
        </p:txBody>
      </p:sp>
    </p:spTree>
  </p:cSld>
  <p:clrMapOvr>
    <a:masterClrMapping/>
  </p:clrMapOvr>
  <p:timing>
    <p:tnLst>
      <p:par>
        <p:cTn id="1" dur="indefinite" restart="never" nodeType="tmRoot"/>
      </p:par>
    </p:tnLst>
  </p:timing>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2800" dirty="0" smtClean="0"/>
              <a:t>İmtiyaz işlemi, </a:t>
            </a:r>
            <a:r>
              <a:rPr lang="tr-TR" sz="2800" b="1" dirty="0" smtClean="0"/>
              <a:t>“sözleşme” </a:t>
            </a:r>
            <a:r>
              <a:rPr lang="tr-TR" sz="2800" dirty="0" smtClean="0"/>
              <a:t>ve </a:t>
            </a:r>
            <a:r>
              <a:rPr lang="tr-TR" sz="2800" b="1" dirty="0" smtClean="0"/>
              <a:t>“şartname’’ </a:t>
            </a:r>
            <a:r>
              <a:rPr lang="tr-TR" sz="2800" dirty="0" smtClean="0"/>
              <a:t>olmak üzere iki işlemden oluşur.</a:t>
            </a:r>
          </a:p>
          <a:p>
            <a:pPr algn="just"/>
            <a:r>
              <a:rPr lang="tr-TR" sz="2800" dirty="0" smtClean="0"/>
              <a:t> Şartname, gerektiğinde İdarenin tek taraflı iradesiyle değiştirebileceği düzenleyici hükümler içeren bir işlemdir.</a:t>
            </a:r>
          </a:p>
          <a:p>
            <a:pPr algn="just"/>
            <a:r>
              <a:rPr lang="tr-TR" sz="2800" dirty="0" smtClean="0"/>
              <a:t> Şartname ve diğer sözleşme belgeleri esas itibarıyla idarenin tek yanlı iradesiyle belirlenir. </a:t>
            </a:r>
          </a:p>
          <a:p>
            <a:pPr algn="just"/>
            <a:r>
              <a:rPr lang="tr-TR" sz="2800" dirty="0" smtClean="0"/>
              <a:t>İmtiyaz sözleşmesindeki karşı taraf, idarenin-şartları toptan kabul etmek veya reddetmek durumundadır. </a:t>
            </a:r>
          </a:p>
          <a:p>
            <a:pPr algn="just"/>
            <a:r>
              <a:rPr lang="tr-TR" sz="2800" dirty="0" smtClean="0"/>
              <a:t>Bu nedenle imtiyaz sözleşmeleri, “iltihakı (katılmalı) sözleşme” niteliğinde olan sözleşmelerdir İltizam Sözleşmeleri: </a:t>
            </a:r>
          </a:p>
          <a:p>
            <a:endParaRPr lang="tr-TR" dirty="0"/>
          </a:p>
        </p:txBody>
      </p:sp>
    </p:spTree>
  </p:cSld>
  <p:clrMapOvr>
    <a:masterClrMapping/>
  </p:clrMapOvr>
  <p:timing>
    <p:tnLst>
      <p:par>
        <p:cTn id="1" dur="indefinite" restart="never" nodeType="tmRoot"/>
      </p:par>
    </p:tnLst>
  </p:timing>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a:t>
            </a:r>
            <a:r>
              <a:rPr lang="tr-TR" b="1" i="1" dirty="0" smtClean="0">
                <a:solidFill>
                  <a:srgbClr val="FF0000"/>
                </a:solidFill>
              </a:rPr>
              <a:t>İltizam sözleşmesi”</a:t>
            </a:r>
            <a:endParaRPr lang="tr-TR" dirty="0">
              <a:solidFill>
                <a:srgbClr val="FF0000"/>
              </a:solidFill>
            </a:endParaRPr>
          </a:p>
        </p:txBody>
      </p:sp>
      <p:sp>
        <p:nvSpPr>
          <p:cNvPr id="3" name="2 İçerik Yer Tutucusu"/>
          <p:cNvSpPr>
            <a:spLocks noGrp="1"/>
          </p:cNvSpPr>
          <p:nvPr>
            <p:ph sz="quarter" idx="1"/>
          </p:nvPr>
        </p:nvSpPr>
        <p:spPr/>
        <p:txBody>
          <a:bodyPr>
            <a:noAutofit/>
          </a:bodyPr>
          <a:lstStyle/>
          <a:p>
            <a:pPr algn="just"/>
            <a:r>
              <a:rPr lang="tr-TR" sz="3200" dirty="0" smtClean="0"/>
              <a:t>Özel hukuk kişisinin kamu idaresine ödeyeceği belirli bir ücret karşılığında, bir kamu hizmetini kendi kâr ve zararına işletmesi konusunda bir özel hukuk kişisi ile bir kamu idaresi arasında yapılan sözleşmedir. </a:t>
            </a:r>
          </a:p>
          <a:p>
            <a:pPr algn="just"/>
            <a:r>
              <a:rPr lang="tr-TR" sz="3200" dirty="0" smtClean="0"/>
              <a:t>Kamu idaresine “iltizam veren”, iltizamı alan kişiye ise “mültezim” denir. </a:t>
            </a:r>
            <a:endParaRPr lang="tr-TR" sz="3200" dirty="0"/>
          </a:p>
        </p:txBody>
      </p:sp>
    </p:spTree>
  </p:cSld>
  <p:clrMapOvr>
    <a:masterClrMapping/>
  </p:clrMapOvr>
  <p:timing>
    <p:tnLst>
      <p:par>
        <p:cTn id="1" dur="indefinite" restart="never" nodeType="tmRoot"/>
      </p:par>
    </p:tnLst>
  </p:timing>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Mültezim, iltizam veren idareden kamu hizmeti işletme hakkını, idareye, ödeyeceği belirli bir “ücret” karşılığında alır. </a:t>
            </a:r>
          </a:p>
          <a:p>
            <a:pPr algn="just"/>
            <a:r>
              <a:rPr lang="tr-TR" sz="3200" dirty="0" smtClean="0"/>
              <a:t>Mültezim kamu hizmetini kişilere onlardan alacağı bir ücret karşılığında sunar. </a:t>
            </a:r>
          </a:p>
          <a:p>
            <a:pPr algn="just"/>
            <a:r>
              <a:rPr lang="tr-TR" sz="3200" dirty="0" smtClean="0"/>
              <a:t>Mültezimin kullanıcılardan aldığı ücretler toplamı ile kendisinin idareye ödediği ücret arasındaki fark mültezimin gelirini oluşturur.</a:t>
            </a:r>
          </a:p>
          <a:p>
            <a:pPr algn="just"/>
            <a:endParaRPr lang="tr-TR" sz="3200" dirty="0"/>
          </a:p>
        </p:txBody>
      </p:sp>
    </p:spTree>
  </p:cSld>
  <p:clrMapOvr>
    <a:masterClrMapping/>
  </p:clrMapOvr>
  <p:timing>
    <p:tnLst>
      <p:par>
        <p:cTn id="1" dur="indefinite" restart="never" nodeType="tmRoot"/>
      </p:par>
    </p:tnLst>
  </p:timing>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3600" dirty="0" smtClean="0"/>
              <a:t>İltizam sözleşmeleri Osmanlı Döneminde daha çok “aşar” gibi bazı tarım ürünleri vergilerinin tahsili için yapılmıştır. </a:t>
            </a:r>
          </a:p>
          <a:p>
            <a:pPr algn="just"/>
            <a:r>
              <a:rPr lang="tr-TR" sz="3600" dirty="0" smtClean="0"/>
              <a:t>Günümüzde ise bu tür sözleşmelerin daha ziyade göl ve nehirlerde, deniz kıyılarındaki </a:t>
            </a:r>
            <a:r>
              <a:rPr lang="tr-TR" sz="3600" dirty="0" err="1" smtClean="0"/>
              <a:t>hâzineye</a:t>
            </a:r>
            <a:r>
              <a:rPr lang="tr-TR" sz="3600" dirty="0" smtClean="0"/>
              <a:t> ait dalyanlardan yararlanmak için yapıldığı söylenmektedir.</a:t>
            </a:r>
          </a:p>
          <a:p>
            <a:endParaRPr lang="tr-TR" dirty="0"/>
          </a:p>
        </p:txBody>
      </p:sp>
    </p:spTree>
  </p:cSld>
  <p:clrMapOvr>
    <a:masterClrMapping/>
  </p:clrMapOvr>
  <p:timing>
    <p:tnLst>
      <p:par>
        <p:cTn id="1" dur="indefinite" restart="never" nodeType="tmRoot"/>
      </p:par>
    </p:tnLst>
  </p:timing>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Kamu İstikraz Sözleşmeler</a:t>
            </a:r>
            <a:endParaRPr lang="tr-TR" dirty="0">
              <a:solidFill>
                <a:srgbClr val="FF0000"/>
              </a:solidFill>
            </a:endParaRPr>
          </a:p>
        </p:txBody>
      </p:sp>
      <p:sp>
        <p:nvSpPr>
          <p:cNvPr id="3" name="2 İçerik Yer Tutucusu"/>
          <p:cNvSpPr>
            <a:spLocks noGrp="1"/>
          </p:cNvSpPr>
          <p:nvPr>
            <p:ph sz="quarter" idx="1"/>
          </p:nvPr>
        </p:nvSpPr>
        <p:spPr/>
        <p:txBody>
          <a:bodyPr>
            <a:noAutofit/>
          </a:bodyPr>
          <a:lstStyle/>
          <a:p>
            <a:pPr algn="just"/>
            <a:r>
              <a:rPr lang="tr-TR" sz="2800" dirty="0" smtClean="0"/>
              <a:t>"Kamu istikraz sözleşmeleri", devlet veya diğer bir kamu tüzel kişisinin bir özel hukuk kişisinden belli bir miktar para ödünç alması konusunda akdettiği sözleşmelerdir. </a:t>
            </a:r>
          </a:p>
          <a:p>
            <a:pPr algn="just"/>
            <a:r>
              <a:rPr lang="tr-TR" sz="2800" dirty="0" smtClean="0"/>
              <a:t>Türkiye’de özellikle devlet, tahvil, bono gibi isimlerle çıkardığı senetlerle özel kişilerden borç para almaktadır. </a:t>
            </a:r>
          </a:p>
          <a:p>
            <a:pPr algn="just"/>
            <a:r>
              <a:rPr lang="tr-TR" sz="2800" dirty="0" smtClean="0"/>
              <a:t>Devletin bu tür özel kişilerden borç para alması da bir İdarî sözleşme sayılmaktadır.</a:t>
            </a:r>
            <a:endParaRPr lang="tr-TR" sz="2800" dirty="0"/>
          </a:p>
        </p:txBody>
      </p:sp>
    </p:spTree>
  </p:cSld>
  <p:clrMapOvr>
    <a:masterClrMapping/>
  </p:clrMapOvr>
  <p:timing>
    <p:tnLst>
      <p:par>
        <p:cTn id="1" dur="indefinite" restart="never" nodeType="tmRoot"/>
      </p:par>
    </p:tnLst>
  </p:timing>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2800" dirty="0" smtClean="0"/>
              <a:t>Çünkü bu tür sözleşmelerde sözleşme konusu olan senedin (tahvil ve bononun) haciz edilmemek veya bazı durumlarda para yerine geçmek gibi kamu gücü ayrıcalıkları, diğer bir ifadeyle özel hukuku aşan hükümler bulunmaktadır. </a:t>
            </a:r>
          </a:p>
          <a:p>
            <a:pPr algn="just"/>
            <a:r>
              <a:rPr lang="tr-TR" sz="2800" dirty="0" smtClean="0"/>
              <a:t>Eğer devlet ve öteki kamu tüzel kişilerinin özel hukuk kişilerinden borç para almasına İlişkin akdettikleri Sözleşmelerde özel hukuku aşan hüküm yoksa bu sözleşmeleri bir idari sözleşme değil, bir özel hukuk sözleşmesi saymak gerekir.</a:t>
            </a:r>
          </a:p>
          <a:p>
            <a:pPr algn="just"/>
            <a:endParaRPr lang="tr-TR" sz="2800" dirty="0"/>
          </a:p>
        </p:txBody>
      </p:sp>
    </p:spTree>
  </p:cSld>
  <p:clrMapOvr>
    <a:masterClrMapping/>
  </p:clrMapOvr>
  <p:timing>
    <p:tnLst>
      <p:par>
        <p:cTn id="1" dur="indefinite" restart="never" nodeType="tmRoot"/>
      </p:par>
    </p:tnLst>
  </p:timing>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Yeraltı ve Yerüstü Servetlerinin İşletilmesine İlişkin Sözleşmeler</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3 Mart 1954 tarihli ve 6309 sayılı Maden Kanunu’nun 62 ve 63'üncü maddelerine göre bu kanuna </a:t>
            </a:r>
            <a:r>
              <a:rPr lang="tr-TR" dirty="0" err="1" smtClean="0"/>
              <a:t>tabî</a:t>
            </a:r>
            <a:r>
              <a:rPr lang="tr-TR" dirty="0" smtClean="0"/>
              <a:t> madenlerin işletilmesi hakkı kendileriyle akdedilen bir sözleşme ile özel hukuk kişilerine bırakılıyordu ve bu sözleşme, konusu bir kamu hizmetinin yürütülmesine ilişkin olmasa da kanun gereği “İdarî sözleşme" sayılıyordu. </a:t>
            </a:r>
          </a:p>
          <a:p>
            <a:pPr algn="just"/>
            <a:r>
              <a:rPr lang="tr-TR" dirty="0" smtClean="0"/>
              <a:t>6309 sayılı Maden Kanunu’nu yürürlükten kaldıran 4 Haziran 1985 tarihli ve 3213 sayılı Maden Kanunu, madenlerin işletilmesi için sözleşme </a:t>
            </a:r>
            <a:r>
              <a:rPr lang="tr-TR" dirty="0" err="1" smtClean="0"/>
              <a:t>usûlünü</a:t>
            </a:r>
            <a:r>
              <a:rPr lang="tr-TR" dirty="0" smtClean="0"/>
              <a:t> terk etmiş, onun yerine tek taraflı bir işlem olan ruhsat </a:t>
            </a:r>
            <a:r>
              <a:rPr lang="tr-TR" dirty="0" err="1" smtClean="0"/>
              <a:t>usûlünü</a:t>
            </a:r>
            <a:r>
              <a:rPr lang="tr-TR" dirty="0" smtClean="0"/>
              <a:t> kabul etmiştir.</a:t>
            </a:r>
            <a:endParaRPr lang="tr-TR" dirty="0"/>
          </a:p>
        </p:txBody>
      </p:sp>
    </p:spTree>
  </p:cSld>
  <p:clrMapOvr>
    <a:masterClrMapping/>
  </p:clrMapOvr>
  <p:timing>
    <p:tnLst>
      <p:par>
        <p:cTn id="1" dur="indefinite" restart="never" nodeType="tmRoot"/>
      </p:par>
    </p:tnLst>
  </p:timing>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lstStyle/>
          <a:p>
            <a:pPr algn="just"/>
            <a:r>
              <a:rPr lang="tr-TR" sz="3200" dirty="0" smtClean="0"/>
              <a:t>Bununla birlikte, 3213 sayılı Kanun, eski Kanun döneminde akdedilen sözleşmelerin geçerliliğini koruyacağını öngörmüştür. </a:t>
            </a:r>
          </a:p>
          <a:p>
            <a:pPr algn="just"/>
            <a:r>
              <a:rPr lang="tr-TR" sz="3200" dirty="0" smtClean="0"/>
              <a:t>Petrol vb. kaynakları işletilmesi hakkı da sözleşme </a:t>
            </a:r>
            <a:r>
              <a:rPr lang="tr-TR" sz="3200" dirty="0" err="1" smtClean="0"/>
              <a:t>usûlüyle</a:t>
            </a:r>
            <a:r>
              <a:rPr lang="tr-TR" sz="3200" dirty="0" smtClean="0"/>
              <a:t> değil, ruhsat </a:t>
            </a:r>
            <a:r>
              <a:rPr lang="tr-TR" sz="3200" dirty="0" err="1" smtClean="0"/>
              <a:t>usûlüyle</a:t>
            </a:r>
            <a:r>
              <a:rPr lang="tr-TR" sz="3200" dirty="0" smtClean="0"/>
              <a:t> verilmektedir. </a:t>
            </a:r>
          </a:p>
          <a:p>
            <a:pPr algn="just"/>
            <a:r>
              <a:rPr lang="tr-TR" sz="3200" dirty="0" smtClean="0"/>
              <a:t>Kamu hizmeti biçiminde işletilen yer altı kaynaklan, örneğin kaplıcalar ise idari sözleşme </a:t>
            </a:r>
            <a:r>
              <a:rPr lang="tr-TR" sz="3200" dirty="0" err="1" smtClean="0"/>
              <a:t>usûlüyle</a:t>
            </a:r>
            <a:r>
              <a:rPr lang="tr-TR" sz="3200" dirty="0" smtClean="0"/>
              <a:t> işletilmektedir.</a:t>
            </a:r>
          </a:p>
          <a:p>
            <a:endParaRPr lang="tr-TR" dirty="0"/>
          </a:p>
        </p:txBody>
      </p:sp>
    </p:spTree>
  </p:cSld>
  <p:clrMapOvr>
    <a:masterClrMapping/>
  </p:clrMapOvr>
  <p:timing>
    <p:tnLst>
      <p:par>
        <p:cTn id="1" dur="indefinite" restart="never" nodeType="tmRoot"/>
      </p:par>
    </p:tnLst>
  </p:timing>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Orman İşletme Sözleşmeleri</a:t>
            </a:r>
            <a:endParaRPr lang="tr-TR" b="1"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1961 Anayasasından önceki dönemde ormanların işletilmesine ilişkin olarak özel hukuk kişileriyle akdedilen sözleşmeler, İdarî sözleşme sayılıyordu. </a:t>
            </a:r>
          </a:p>
          <a:p>
            <a:pPr algn="just"/>
            <a:r>
              <a:rPr lang="tr-TR" dirty="0" smtClean="0"/>
              <a:t>1962 Anayasası’nın 131 ve 1982 Anayasasının l69’uncu maddelerine göre devlet ormanları devletçe yönetilir ve işletilir. </a:t>
            </a:r>
          </a:p>
          <a:p>
            <a:pPr algn="just"/>
            <a:r>
              <a:rPr lang="tr-TR" dirty="0" smtClean="0"/>
              <a:t>Dolayısıyla artık devlet ormanlarının İşletilmesine ilişkin olarak özel hukuk kişileriyle sözleşme yapılması mümkün değildir. </a:t>
            </a:r>
          </a:p>
          <a:p>
            <a:pPr algn="just"/>
            <a:r>
              <a:rPr lang="tr-TR" dirty="0" smtClean="0"/>
              <a:t>Ormanlar bir kamu kurumu olan Orman Genel Müdürlüğü tarafından doğrudan doğruya işletilirler.</a:t>
            </a:r>
            <a:endParaRPr lang="tr-T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normAutofit/>
          </a:bodyPr>
          <a:lstStyle/>
          <a:p>
            <a:pPr algn="just"/>
            <a:r>
              <a:rPr lang="tr-TR" sz="2800" dirty="0" smtClean="0"/>
              <a:t>İdare hukukunda kurallarla önceden belirlenmiş “statüler", yani “genel hukukî durumlar” vardır. Vatandaşlık statüsü, öğrencilik statüsü, memurluk statüsü, emeklilik statüsü gibi.</a:t>
            </a:r>
          </a:p>
          <a:p>
            <a:pPr algn="just"/>
            <a:r>
              <a:rPr lang="tr-TR" sz="2800" dirty="0" smtClean="0"/>
              <a:t> Bu statülere girip çıkmak çoğunlukla ilgili kişinin isteğine bağlıdır. </a:t>
            </a:r>
          </a:p>
          <a:p>
            <a:pPr algn="just"/>
            <a:r>
              <a:rPr lang="tr-TR" sz="2800" dirty="0" smtClean="0"/>
              <a:t>Ancak ilgili kişinin, içine girmek istediği statünün koşullarını belirleme, bu konuda pazarlık yapma gibi bir imkânı yoktur. </a:t>
            </a:r>
          </a:p>
          <a:p>
            <a:pPr algn="just"/>
            <a:r>
              <a:rPr lang="tr-TR" sz="2800" dirty="0" smtClean="0"/>
              <a:t>İdare hukukunun bu “statüsel” özelliğine idare hukukunun “kuralsallığı özelliği de denmektedir.</a:t>
            </a:r>
            <a:endParaRPr lang="tr-TR" sz="2800" dirty="0"/>
          </a:p>
        </p:txBody>
      </p:sp>
    </p:spTree>
  </p:cSld>
  <p:clrMapOvr>
    <a:masterClrMapping/>
  </p:clrMapOvr>
  <p:timing>
    <p:tnLst>
      <p:par>
        <p:cTn id="1" dur="indefinite" restart="never" nodeType="tmRoot"/>
      </p:par>
    </p:tnLst>
  </p:timing>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İdarî Hizmet Sözleşmeleri</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sz="2800" dirty="0" smtClean="0"/>
              <a:t>İdare memur statüsünde personel çalıştırabileceği gibi memur statüsünde olmayan “diğer </a:t>
            </a:r>
            <a:r>
              <a:rPr lang="tr-TR" sz="2800" dirty="0" err="1" smtClean="0"/>
              <a:t>görevliler’de</a:t>
            </a:r>
            <a:r>
              <a:rPr lang="tr-TR" sz="2800" dirty="0" smtClean="0"/>
              <a:t> çalıştırabilir. </a:t>
            </a:r>
          </a:p>
          <a:p>
            <a:pPr algn="just"/>
            <a:r>
              <a:rPr lang="tr-TR" sz="2800" dirty="0" smtClean="0"/>
              <a:t>İdare bu kişileri bir "sözleşme” yaparak işe alır ve bu kişilere “sözleşmeli personel” denir. </a:t>
            </a:r>
          </a:p>
          <a:p>
            <a:pPr algn="just"/>
            <a:r>
              <a:rPr lang="tr-TR" sz="2800" dirty="0" smtClean="0"/>
              <a:t>İşte idarenin sözleşmeli personel ile akdettiği sözleşmeler, “idari sözleşme” niteliğindedir; bunlar idare hukukuna tabidir ve bunlardan doğan uyuşmazlıklar İdarî yargıda karara bağlanır.</a:t>
            </a:r>
          </a:p>
          <a:p>
            <a:endParaRPr lang="tr-TR" dirty="0"/>
          </a:p>
        </p:txBody>
      </p:sp>
    </p:spTree>
  </p:cSld>
  <p:clrMapOvr>
    <a:masterClrMapping/>
  </p:clrMapOvr>
  <p:timing>
    <p:tnLst>
      <p:par>
        <p:cTn id="1" dur="indefinite" restart="never" nodeType="tmRoot"/>
      </p:par>
    </p:tnLst>
  </p:timing>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Sözleşmelerin Yeni Tipleri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214422"/>
            <a:ext cx="7467600" cy="5259530"/>
          </a:xfrm>
        </p:spPr>
        <p:txBody>
          <a:bodyPr/>
          <a:lstStyle/>
          <a:p>
            <a:pPr algn="just"/>
            <a:r>
              <a:rPr lang="tr-TR" dirty="0" smtClean="0"/>
              <a:t>1980’lerden itibaren kamu hizmetlerinin özel kişilere gördürülmesi konusunda, “görevlendirme sözleşmesi", “yap-işlet-devret" ve “yap-işlet” sözleşmeleri gibi yeni İdarî sözleşme türleri ortaya çıktı. Şimdi bunları kısaca görelim.</a:t>
            </a:r>
          </a:p>
          <a:p>
            <a:pPr algn="just"/>
            <a:r>
              <a:rPr lang="tr-TR" dirty="0" smtClean="0"/>
              <a:t>3096 Sayılı Kamına Göre Yapılan Görevlendirme Sözleşmeleri: 4 Aralık 1984 tarihli ve 3096 sayılı Türkiye Elektrik Kurumu Dışındaki Kuruluşların Elektrik Üretimi, İletimi, Dağıtımı ve Ticareti ile Görevlendirilmesi Hakkında Kanun'un öngördüğü görevlendirme sözleşmeleri birer İdarî sözleşmedir.</a:t>
            </a:r>
          </a:p>
          <a:p>
            <a:pPr algn="just"/>
            <a:endParaRPr lang="tr-TR" dirty="0"/>
          </a:p>
        </p:txBody>
      </p:sp>
    </p:spTree>
  </p:cSld>
  <p:clrMapOvr>
    <a:masterClrMapping/>
  </p:clrMapOvr>
  <p:timing>
    <p:tnLst>
      <p:par>
        <p:cTn id="1" dur="indefinite" restart="never" nodeType="tmRoot"/>
      </p:par>
    </p:tnLst>
  </p:timing>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sz="2800" dirty="0" smtClean="0"/>
              <a:t>3465 Sayılı Kanuna Göre Akdedilen Otoyol Yapımı ve İşletilmesi Konusunda Görevlendirme Sözleşmeleri: 28 Mayıs 1988 tarihli ve 3465 sayılı Karayolları Genel Müdürlüğü Dışındaki Kuruluşların Erişme Kontrollü Karayolu (Otoyol) Yapımı, Bakımı ve İşletilmesi İle Görevlendirilmesi Hakkında Kanuna göre Karayolları Genel Müdürlüğü ile özel bir şirket arasında otoyol yapımı, bakımı ve işletilmesi konusunda görevlendirilmesine ilişkin olarak yapılan sözleşmeler de birer İdarî sözleşmedir ve büyük ölçüde imtiyaz sözleşmesine benzemektedir.</a:t>
            </a:r>
          </a:p>
          <a:p>
            <a:endParaRPr lang="tr-TR" dirty="0"/>
          </a:p>
        </p:txBody>
      </p:sp>
    </p:spTree>
  </p:cSld>
  <p:clrMapOvr>
    <a:masterClrMapping/>
  </p:clrMapOvr>
  <p:timing>
    <p:tnLst>
      <p:par>
        <p:cTn id="1" dur="indefinite" restart="never" nodeType="tmRoot"/>
      </p:par>
    </p:tnLst>
  </p:timing>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lnSpcReduction="10000"/>
          </a:bodyPr>
          <a:lstStyle/>
          <a:p>
            <a:pPr algn="just"/>
            <a:r>
              <a:rPr lang="tr-TR" sz="3600" dirty="0" smtClean="0"/>
              <a:t>Yukarıdaki iki tür sözleşme İdarî sözleşmedir. Çünkü bir yandan bu sözleşmelerin taraflarından birisi kamu tüzel kişisidir; diğer yandan bu sözleşmelerin konusu bir kamu hizmetinin yürütülmesidir. </a:t>
            </a:r>
          </a:p>
          <a:p>
            <a:pPr algn="just"/>
            <a:r>
              <a:rPr lang="tr-TR" sz="3600" dirty="0" smtClean="0"/>
              <a:t>Keza söz konusu kanunlar bu sözleşmeleri birtakım özel hukuku aşan hükümlere </a:t>
            </a:r>
            <a:r>
              <a:rPr lang="tr-TR" sz="3600" dirty="0" err="1" smtClean="0"/>
              <a:t>tabî</a:t>
            </a:r>
            <a:r>
              <a:rPr lang="tr-TR" sz="3600" dirty="0" smtClean="0"/>
              <a:t> tutmaktadır.</a:t>
            </a:r>
          </a:p>
          <a:p>
            <a:endParaRPr lang="tr-TR" dirty="0"/>
          </a:p>
        </p:txBody>
      </p:sp>
    </p:spTree>
  </p:cSld>
  <p:clrMapOvr>
    <a:masterClrMapping/>
  </p:clrMapOvr>
  <p:timing>
    <p:tnLst>
      <p:par>
        <p:cTn id="1" dur="indefinite" restart="never" nodeType="tmRoot"/>
      </p:par>
    </p:tnLst>
  </p:timing>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solidFill>
                  <a:srgbClr val="FF0000"/>
                </a:solidFill>
              </a:rPr>
              <a:t>İdarî Sözleşmelerin Akdedilmesi (Kamu İhalesi)</a:t>
            </a:r>
            <a:r>
              <a:rPr lang="tr-TR" dirty="0" smtClean="0"/>
              <a:t/>
            </a:r>
            <a:br>
              <a:rPr lang="tr-TR" dirty="0" smtClean="0"/>
            </a:br>
            <a:endParaRPr lang="tr-TR"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dirty="0" smtClean="0"/>
              <a:t>İdarî sözleşmeler de bir "sözleşme”dir. Dolayısıyla tüm diğer sözleşmeler gibi İdarî sözleşmelerin meydana gelebilmesi için de tarafların "iradelerinin uyuşumu".</a:t>
            </a:r>
          </a:p>
          <a:p>
            <a:pPr algn="just"/>
            <a:r>
              <a:rPr lang="tr-TR" sz="2800" dirty="0" smtClean="0"/>
              <a:t>Sözleşmenin Seçimi: Yetkili makam İdarî sözleşme yapmaya karar verir. </a:t>
            </a:r>
          </a:p>
          <a:p>
            <a:pPr algn="just"/>
            <a:r>
              <a:rPr lang="tr-TR" sz="2800" dirty="0" smtClean="0"/>
              <a:t>Bundan sonra sözleşmenin kendisiyle yapılacağı karşı tarafın seçilmesi işine sıra gelir. </a:t>
            </a:r>
          </a:p>
          <a:p>
            <a:pPr algn="just"/>
            <a:r>
              <a:rPr lang="tr-TR" sz="2800" dirty="0" smtClean="0"/>
              <a:t>İdarenin karşısındaki tarafa "sözleşmeci (</a:t>
            </a:r>
            <a:r>
              <a:rPr lang="tr-TR" sz="2800" dirty="0" err="1" smtClean="0"/>
              <a:t>âkit</a:t>
            </a:r>
            <a:r>
              <a:rPr lang="tr-TR" sz="2800" dirty="0" smtClean="0"/>
              <a:t>)’’ denir. </a:t>
            </a:r>
            <a:endParaRPr lang="tr-TR" sz="2800" dirty="0"/>
          </a:p>
        </p:txBody>
      </p:sp>
    </p:spTree>
  </p:cSld>
  <p:clrMapOvr>
    <a:masterClrMapping/>
  </p:clrMapOvr>
  <p:timing>
    <p:tnLst>
      <p:par>
        <p:cTn id="1" dur="indefinite" restart="never" nodeType="tmRoot"/>
      </p:par>
    </p:tnLst>
  </p:timing>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lstStyle/>
          <a:p>
            <a:pPr algn="just"/>
            <a:r>
              <a:rPr lang="tr-TR" sz="3600" dirty="0" smtClean="0"/>
              <a:t>Özel hukukta herkes sözleşme yapacağı karşı tarafı seçmekte serbesttir. </a:t>
            </a:r>
          </a:p>
          <a:p>
            <a:pPr algn="just"/>
            <a:r>
              <a:rPr lang="tr-TR" sz="3600" dirty="0" smtClean="0"/>
              <a:t>İdare hukukunda ise idarenin sözleşmeciyi seçme serbestisi önemli ölçüde sınırlandırılmıştır. İdarenin sözleşmeci kişiyi seçmek için izleyeceği </a:t>
            </a:r>
            <a:r>
              <a:rPr lang="tr-TR" sz="3600" dirty="0" err="1" smtClean="0"/>
              <a:t>usûllere</a:t>
            </a:r>
            <a:r>
              <a:rPr lang="tr-TR" sz="3600" dirty="0" smtClean="0"/>
              <a:t> "kamu ihalesi” denmektedir.</a:t>
            </a:r>
          </a:p>
          <a:p>
            <a:endParaRPr lang="tr-TR" dirty="0"/>
          </a:p>
        </p:txBody>
      </p:sp>
    </p:spTree>
  </p:cSld>
  <p:clrMapOvr>
    <a:masterClrMapping/>
  </p:clrMapOvr>
  <p:timing>
    <p:tnLst>
      <p:par>
        <p:cTn id="1" dur="indefinite" restart="never" nodeType="tmRoot"/>
      </p:par>
    </p:tnLst>
  </p:timing>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96908"/>
          </a:xfrm>
        </p:spPr>
        <p:txBody>
          <a:bodyPr/>
          <a:lstStyle/>
          <a:p>
            <a:pPr algn="ctr"/>
            <a:r>
              <a:rPr lang="tr-TR" b="1" dirty="0" smtClean="0">
                <a:solidFill>
                  <a:srgbClr val="FF0000"/>
                </a:solidFill>
              </a:rPr>
              <a:t>Kamu İhalesinin Tanımı</a:t>
            </a:r>
            <a:endParaRPr lang="tr-TR" b="1" dirty="0">
              <a:solidFill>
                <a:srgbClr val="FF0000"/>
              </a:solidFill>
            </a:endParaRPr>
          </a:p>
        </p:txBody>
      </p:sp>
      <p:sp>
        <p:nvSpPr>
          <p:cNvPr id="3" name="2 İçerik Yer Tutucusu"/>
          <p:cNvSpPr>
            <a:spLocks noGrp="1"/>
          </p:cNvSpPr>
          <p:nvPr>
            <p:ph sz="quarter" idx="1"/>
          </p:nvPr>
        </p:nvSpPr>
        <p:spPr>
          <a:xfrm>
            <a:off x="457200" y="1357298"/>
            <a:ext cx="7467600" cy="5116654"/>
          </a:xfrm>
        </p:spPr>
        <p:txBody>
          <a:bodyPr/>
          <a:lstStyle/>
          <a:p>
            <a:pPr algn="just"/>
            <a:r>
              <a:rPr lang="tr-TR" dirty="0" smtClean="0"/>
              <a:t>4 Ocak 2002 tarihli ve 4734 sayılı yeni Kamu İhale Kanunu'nun 4’üncü maddesinde ihale, “bu Kanunda yazılı </a:t>
            </a:r>
            <a:r>
              <a:rPr lang="tr-TR" dirty="0" err="1" smtClean="0"/>
              <a:t>usûl</a:t>
            </a:r>
            <a:r>
              <a:rPr lang="tr-TR" dirty="0" smtClean="0"/>
              <a:t> ve şartlarla mal veya hizmet alınılan ile yapım işlerinin istekliler arasından seçilecek birisi üzerine bırakıldığını gösteren ve ihale yetkilisinin onayını müteakip sözleşmenin imzalanması ile tamamlanan, işlemler" olarak tanımlanmıştır. </a:t>
            </a:r>
          </a:p>
          <a:p>
            <a:pPr algn="just"/>
            <a:r>
              <a:rPr lang="tr-TR" dirty="0" smtClean="0"/>
              <a:t>Bundan sonra açıklamalarımızda "sözleşmelerin akdedilmesi" yerine "kamu ihalesi” kavramını kullanacağız.</a:t>
            </a:r>
            <a:endParaRPr lang="tr-TR" dirty="0"/>
          </a:p>
        </p:txBody>
      </p:sp>
    </p:spTree>
  </p:cSld>
  <p:clrMapOvr>
    <a:masterClrMapping/>
  </p:clrMapOvr>
  <p:timing>
    <p:tnLst>
      <p:par>
        <p:cTn id="1" dur="indefinite" restart="never" nodeType="tmRoot"/>
      </p:par>
    </p:tnLst>
  </p:timing>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2886 Sayılı Devlet İhale Kanunu'nun Kapsamı</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a:bodyPr>
          <a:lstStyle/>
          <a:p>
            <a:pPr algn="just"/>
            <a:r>
              <a:rPr lang="tr-TR" sz="2800" dirty="0" smtClean="0"/>
              <a:t>2886 sayılı Devlet İhale Kanunu’nun kapsamında bu Kanun’un </a:t>
            </a:r>
            <a:r>
              <a:rPr lang="tr-TR" sz="2800" dirty="0" err="1" smtClean="0"/>
              <a:t>l’inci</a:t>
            </a:r>
            <a:r>
              <a:rPr lang="tr-TR" sz="2800" dirty="0" smtClean="0"/>
              <a:t> maddesinde belirlenmiştir. </a:t>
            </a:r>
          </a:p>
          <a:p>
            <a:pPr algn="just"/>
            <a:r>
              <a:rPr lang="tr-TR" sz="2800" dirty="0" smtClean="0"/>
              <a:t>Bu madde şöyle demektedir:</a:t>
            </a:r>
          </a:p>
          <a:p>
            <a:pPr algn="just"/>
            <a:r>
              <a:rPr lang="tr-TR" sz="2800" i="1" dirty="0" smtClean="0"/>
              <a:t>“Genel bütçeye dâhil dairelerle katma bütçeli' idarelerin, özel idare ve belediyelerin alım, satım, hizmet, yapım, kira, trampa, mülkiyetin gayri aynı bak tesisi ve taşıma işleri bu Kanunda yazılı bükümlere göre yürütülür''.</a:t>
            </a:r>
            <a:endParaRPr lang="tr-TR" sz="2800" dirty="0" smtClean="0"/>
          </a:p>
          <a:p>
            <a:pPr algn="just"/>
            <a:endParaRPr lang="tr-TR" sz="2800" dirty="0"/>
          </a:p>
        </p:txBody>
      </p:sp>
    </p:spTree>
  </p:cSld>
  <p:clrMapOvr>
    <a:masterClrMapping/>
  </p:clrMapOvr>
  <p:timing>
    <p:tnLst>
      <p:par>
        <p:cTn id="1" dur="indefinite" restart="never" nodeType="tmRoot"/>
      </p:par>
    </p:tnLst>
  </p:timing>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2800" i="1" dirty="0" smtClean="0"/>
              <a:t>Bu maddeye göre, 2886 sayılı Kanun’un kapsamına giren kurumlar şunlardır: </a:t>
            </a:r>
          </a:p>
          <a:p>
            <a:pPr algn="just"/>
            <a:r>
              <a:rPr lang="tr-TR" sz="2800" i="1" dirty="0" smtClean="0"/>
              <a:t>Genel bütçeye dâhil dairelerle katma bütçeli* idareler, özel idare ve belediyeler. </a:t>
            </a:r>
          </a:p>
          <a:p>
            <a:pPr algn="just"/>
            <a:r>
              <a:rPr lang="tr-TR" sz="2800" i="1" dirty="0" smtClean="0"/>
              <a:t>Dolayısıyla özerk bütçeli kuruluşlar (örneğin </a:t>
            </a:r>
            <a:r>
              <a:rPr lang="tr-TR" sz="2800" i="1" dirty="0" err="1" smtClean="0"/>
              <a:t>KIT’ler</a:t>
            </a:r>
            <a:r>
              <a:rPr lang="tr-TR" sz="2800" i="1" dirty="0" smtClean="0"/>
              <a:t> ve sosyal kamu kurumlan) ile köyler bu kanun kapsamı dışındadır. </a:t>
            </a:r>
          </a:p>
          <a:p>
            <a:pPr algn="just"/>
            <a:r>
              <a:rPr lang="tr-TR" sz="2800" i="1" dirty="0" smtClean="0"/>
              <a:t>Aynı maddeye göre 2886 sayılı Kanunun kapsamına giren işlem ve işler ise şunlardır: </a:t>
            </a:r>
          </a:p>
          <a:p>
            <a:pPr algn="just"/>
            <a:r>
              <a:rPr lang="tr-TR" sz="2800" i="1" dirty="0" smtClean="0"/>
              <a:t>Alım, satım, hizmet, yapım, kira, trampa, mülkiyetin gayrı aynî bak tesisi ve taşıma işleri.</a:t>
            </a:r>
            <a:endParaRPr lang="tr-TR" sz="2800" dirty="0" smtClean="0"/>
          </a:p>
          <a:p>
            <a:pPr algn="just"/>
            <a:endParaRPr lang="tr-TR" sz="2800" dirty="0"/>
          </a:p>
        </p:txBody>
      </p:sp>
    </p:spTree>
  </p:cSld>
  <p:clrMapOvr>
    <a:masterClrMapping/>
  </p:clrMapOvr>
  <p:timing>
    <p:tnLst>
      <p:par>
        <p:cTn id="1" dur="indefinite" restart="never" nodeType="tmRoot"/>
      </p:par>
    </p:tnLst>
  </p:timing>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KAMU HİZMETİ KOLLUK</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dirty="0" smtClean="0"/>
              <a:t>İdarenin faaliyetleri konusu itibarıyla çok çeşitlidir. </a:t>
            </a:r>
          </a:p>
          <a:p>
            <a:pPr algn="just"/>
            <a:r>
              <a:rPr lang="tr-TR" dirty="0" smtClean="0"/>
              <a:t>Birinci Dünya Savaşı’na kadar idare, jandarma devlet anlayışına paralel olarak genellikle savunma, güvenlik ve adalet alanında faaliyet gösteriyor;  diğer alanlara pek karışmıyordu. </a:t>
            </a:r>
          </a:p>
          <a:p>
            <a:pPr algn="just"/>
            <a:r>
              <a:rPr lang="tr-TR" dirty="0" smtClean="0"/>
              <a:t>Birinci Dünya Savaşı’ndan 1970'lere kadar idare, sosyal devlet anlayışının etkisiyle devlet, sağlık, eğitim, kültür, ekonomi ve hatta ticaret gibi çok değişik alanlarda faaliyet gösterdi. </a:t>
            </a:r>
            <a:endParaRPr lang="tr-T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2800" dirty="0" smtClean="0"/>
              <a:t>İdare hukuku işlemleri tek-taraflıdır. </a:t>
            </a:r>
          </a:p>
          <a:p>
            <a:pPr algn="just"/>
            <a:r>
              <a:rPr lang="tr-TR" sz="2800" dirty="0" smtClean="0"/>
              <a:t>Özel hukukta, bir hukukî işlem ancak birbirine uygun karşılıklı irade beyanlarıyla kurulabilir. </a:t>
            </a:r>
          </a:p>
          <a:p>
            <a:pPr algn="just"/>
            <a:r>
              <a:rPr lang="tr-TR" sz="2800" dirty="0" smtClean="0"/>
              <a:t>Özel hukukta, bir kişi diğer kişinin rızası hilafına onunla bir hukukî işlem yapamaz.</a:t>
            </a:r>
          </a:p>
          <a:p>
            <a:pPr algn="just"/>
            <a:r>
              <a:rPr lang="tr-TR" sz="2800" dirty="0" smtClean="0"/>
              <a:t>Oysa idare hukukunda bir İdarî işlemin yapılabilmesi için o işlemin ilgilisi tarafından kabul edilmesine gerek yoktur, idare hukuku işlemleri, idarenin tek yanlı irade açıklamasıyla meydana gelir.</a:t>
            </a:r>
            <a:endParaRPr lang="tr-TR" sz="2800" dirty="0"/>
          </a:p>
        </p:txBody>
      </p:sp>
    </p:spTree>
  </p:cSld>
  <p:clrMapOvr>
    <a:masterClrMapping/>
  </p:clrMapOvr>
  <p:timing>
    <p:tnLst>
      <p:par>
        <p:cTn id="1" dur="indefinite" restart="never" nodeType="tmRoot"/>
      </p:par>
    </p:tnLst>
  </p:timing>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3200" dirty="0" smtClean="0"/>
              <a:t>Böylece idarenin faaliyetleri hem yaygınlaştı hem de çeşitlendi. </a:t>
            </a:r>
          </a:p>
          <a:p>
            <a:pPr algn="just"/>
            <a:r>
              <a:rPr lang="tr-TR" sz="3200" dirty="0" smtClean="0"/>
              <a:t>Ancak 1970'lerden itibaren liberalizmin tekrar canlanmasıyla idarenin faaliyetlerinin gereğinden çok arttığının farkına varıldı ve “özelleştirme" yoluyla bu faaliyetlerden bir kısmı İdarî faaliyet olmaktan çıkarılmaya ve idarenin faaliyet alanı daraltılmaya çalışıldı.</a:t>
            </a:r>
          </a:p>
          <a:p>
            <a:pPr algn="just"/>
            <a:endParaRPr lang="tr-TR" sz="3200" dirty="0"/>
          </a:p>
        </p:txBody>
      </p:sp>
    </p:spTree>
  </p:cSld>
  <p:clrMapOvr>
    <a:masterClrMapping/>
  </p:clrMapOvr>
  <p:timing>
    <p:tnLst>
      <p:par>
        <p:cTn id="1" dur="indefinite" restart="never" nodeType="tmRoot"/>
      </p:par>
    </p:tnLst>
  </p:timing>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sz="3200" dirty="0" smtClean="0"/>
              <a:t>İdarenin faaliyetleri konu olarak çok çeşidiyse de bu faaliyetler, genellikle kolluk ve kamu hizmeti olmak üzere iki grup altında toplanmaktadır. Kolluk ile kamu hizmeti arasında bazı farklar ve benzerlikler vardır. Kamu hizmeti ile kolluk arasındaki birinci fark amaçlan bakımındandır. İdare kamu hizmeti faaliyetleriyle kamu yararım gerçekleştirmeyi-, kolluk faaliyetleriyle ise kamu düzenini korumayı amaçlar. </a:t>
            </a:r>
            <a:endParaRPr lang="tr-TR" sz="3200" dirty="0"/>
          </a:p>
        </p:txBody>
      </p:sp>
    </p:spTree>
  </p:cSld>
  <p:clrMapOvr>
    <a:masterClrMapping/>
  </p:clrMapOvr>
  <p:timing>
    <p:tnLst>
      <p:par>
        <p:cTn id="1" dur="indefinite" restart="never" nodeType="tmRoot"/>
      </p:par>
    </p:tnLst>
  </p:timing>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dirty="0" smtClean="0"/>
              <a:t>Kamu hizmeti ile kolluk arasındaki ikinci fark, bu faaliyetlerin yerine getiriliş araçları bakımındandır. </a:t>
            </a:r>
          </a:p>
          <a:p>
            <a:pPr algn="just"/>
            <a:r>
              <a:rPr lang="tr-TR" dirty="0" smtClean="0"/>
              <a:t>Kolluk faaliyetleri, düzenleyici veya bireysel nitelikte olan emir ve yasaklar koyarak yerine getirilir. </a:t>
            </a:r>
          </a:p>
          <a:p>
            <a:pPr algn="just"/>
            <a:r>
              <a:rPr lang="tr-TR" dirty="0" smtClean="0"/>
              <a:t>Bunlar daima kamu gücüne dayanan tek yanlı İdarî işlemlerdir. </a:t>
            </a:r>
          </a:p>
          <a:p>
            <a:pPr algn="just"/>
            <a:r>
              <a:rPr lang="tr-TR" dirty="0" smtClean="0"/>
              <a:t>Buna karşılık kamu hizmetini idare, bir edimde bulunarak, yani hizmet sunarak gerçekleştirir. Örneğin idare yol yapar; su, elektrik, doğal gaz dağıtır; telefon iletişimini sağlar; ulaştırma hizmetleri verir; öğrencileri eğitir; hastalan tedavi eder; sosyal yardımlarda bulunur. vs.</a:t>
            </a:r>
          </a:p>
          <a:p>
            <a:pPr algn="just"/>
            <a:endParaRPr lang="tr-TR" dirty="0"/>
          </a:p>
        </p:txBody>
      </p:sp>
    </p:spTree>
  </p:cSld>
  <p:clrMapOvr>
    <a:masterClrMapping/>
  </p:clrMapOvr>
  <p:timing>
    <p:tnLst>
      <p:par>
        <p:cTn id="1" dur="indefinite" restart="never" nodeType="tmRoot"/>
      </p:par>
    </p:tnLst>
  </p:timing>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2800" dirty="0" smtClean="0"/>
              <a:t>Kamu hizmeti ile kolluk arasında yukarıdaki gibi farklılıklar olsa da bunların amaçları ortaktır; her ikisi de “kamu yaran" amacına yöneliktir. Kolluğun amacı olan "kamu düzeni” kavramı, kamu hizmetinin amacı olan “kamu yararı" kavramı içinde yer alır. </a:t>
            </a:r>
          </a:p>
          <a:p>
            <a:pPr algn="just"/>
            <a:r>
              <a:rPr lang="tr-TR" sz="2800" dirty="0" smtClean="0"/>
              <a:t>Bu nedenle aslında kolluk faaliyetinin de amacı bakımından, bir kamu hizmeti faaliyeti olduğu söylenebilir ve bu anlamda bir "kolluk kamu </a:t>
            </a:r>
            <a:r>
              <a:rPr lang="tr-TR" sz="2800" dirty="0" err="1" smtClean="0"/>
              <a:t>hizmeti”nden</a:t>
            </a:r>
            <a:r>
              <a:rPr lang="tr-TR" sz="2800" dirty="0" smtClean="0"/>
              <a:t> bahsedilebilir. </a:t>
            </a:r>
          </a:p>
          <a:p>
            <a:pPr algn="just"/>
            <a:r>
              <a:rPr lang="tr-TR" sz="2800" dirty="0" smtClean="0"/>
              <a:t>İşte biz bu kısımda önce idarenin “kamu hizmeti" ve sonrada “kolluk" faaliyetlerini inceleyeceğiz</a:t>
            </a:r>
            <a:r>
              <a:rPr lang="tr-TR" dirty="0" smtClean="0"/>
              <a:t>.</a:t>
            </a:r>
            <a:endParaRPr lang="tr-TR" dirty="0"/>
          </a:p>
        </p:txBody>
      </p:sp>
    </p:spTree>
  </p:cSld>
  <p:clrMapOvr>
    <a:masterClrMapping/>
  </p:clrMapOvr>
  <p:timing>
    <p:tnLst>
      <p:par>
        <p:cTn id="1" dur="indefinite" restart="never" nodeType="tmRoot"/>
      </p:par>
    </p:tnLst>
  </p:timing>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KAMU HİZMETİ</a:t>
            </a:r>
            <a:r>
              <a:rPr lang="tr-TR" dirty="0" smtClean="0">
                <a:solidFill>
                  <a:srgbClr val="FF0000"/>
                </a:solidFill>
              </a:rPr>
              <a:t>	</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sz="2800" dirty="0" smtClean="0"/>
              <a:t>Önce kamu hizmeti kavramının tanımı ile işe başlayalım.</a:t>
            </a:r>
          </a:p>
          <a:p>
            <a:pPr algn="just"/>
            <a:r>
              <a:rPr lang="tr-TR" sz="2800" dirty="0" smtClean="0"/>
              <a:t>Kamu hizmeti kavramı şu şekilde tanımlanabilir: </a:t>
            </a:r>
          </a:p>
          <a:p>
            <a:pPr algn="just"/>
            <a:r>
              <a:rPr lang="tr-TR" sz="2800" b="1" dirty="0" smtClean="0"/>
              <a:t>Kamu, hizmeti, bir kamu tüzel kişisi tarafından üstlenilen ve doğrudan doğruya onun tarafından veya onun görevlendirmesi ve denetimi altında bir özel kişi tarafından yürütülen kamu yararı amacına yönelik faaliyetlerdir.</a:t>
            </a:r>
          </a:p>
          <a:p>
            <a:endParaRPr lang="tr-TR" dirty="0"/>
          </a:p>
        </p:txBody>
      </p:sp>
    </p:spTree>
  </p:cSld>
  <p:clrMapOvr>
    <a:masterClrMapping/>
  </p:clrMapOvr>
  <p:timing>
    <p:tnLst>
      <p:par>
        <p:cTn id="1" dur="indefinite" restart="never" nodeType="tmRoot"/>
      </p:par>
    </p:tnLst>
  </p:timing>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Kamu Hizmeti Şartları</a:t>
            </a: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b="1" dirty="0" smtClean="0"/>
              <a:t>Kamu Hizmeti Şartları</a:t>
            </a:r>
            <a:endParaRPr lang="tr-TR" dirty="0" smtClean="0"/>
          </a:p>
          <a:p>
            <a:pPr algn="just"/>
            <a:r>
              <a:rPr lang="tr-TR" dirty="0" smtClean="0"/>
              <a:t>Bu tanıma göre bir faaliyetin “kamu hizmeti" olarak kabul edilebilmesi için aşağıda şema hâlinde gösterilen şu iki şartı yerine getirmesi gerekir:</a:t>
            </a:r>
          </a:p>
          <a:p>
            <a:pPr algn="just"/>
            <a:r>
              <a:rPr lang="tr-TR" b="1" dirty="0" smtClean="0"/>
              <a:t>Maddî Şart (Amaç Şartı): Faaliyet, Kamu Yararı Amacına Yönelik Olmalıdır:</a:t>
            </a:r>
            <a:r>
              <a:rPr lang="tr-TR" dirty="0" smtClean="0"/>
              <a:t> Bir kamu tüzel kişisi tarafından doğrudan doğruya veya onun denetimi altında bir özel hukuk kişisi tarafından yürütülen faaliyetin kamu hizmeti olarak nitelendirilebilmesi için söz konusu faaliyetin ayrıca kamu yaran amaca yönelik bir faaliyet olması gerekir.</a:t>
            </a:r>
          </a:p>
          <a:p>
            <a:endParaRPr lang="tr-TR" dirty="0"/>
          </a:p>
        </p:txBody>
      </p:sp>
    </p:spTree>
  </p:cSld>
  <p:clrMapOvr>
    <a:masterClrMapping/>
  </p:clrMapOvr>
  <p:timing>
    <p:tnLst>
      <p:par>
        <p:cTn id="1" dur="indefinite" restart="never" nodeType="tmRoot"/>
      </p:par>
    </p:tnLst>
  </p:timing>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500858"/>
          </a:xfrm>
        </p:spPr>
        <p:txBody>
          <a:bodyPr>
            <a:noAutofit/>
          </a:bodyPr>
          <a:lstStyle/>
          <a:p>
            <a:pPr algn="just"/>
            <a:r>
              <a:rPr lang="tr-TR" sz="2800" dirty="0" smtClean="0"/>
              <a:t>a) Özel kişiler tarafından yürütülen bir faaliyet, ancak kamu yaran amacına yönelik ise bir kamu hizmeti hâline getirilebilir.</a:t>
            </a:r>
          </a:p>
          <a:p>
            <a:pPr algn="just"/>
            <a:r>
              <a:rPr lang="tr-TR" sz="2800" dirty="0" smtClean="0"/>
              <a:t>b) Bir kamu tüzel kişisinin yürüttüğü bir faaliyet kamu yararına değil, bu kamu tüzel kişisinin özel yararına (örneğin gelir elde etmesine) yönelik ise bu faaliyet kamu hizmeti sayılmaz. Şöyle ki: </a:t>
            </a:r>
          </a:p>
          <a:p>
            <a:pPr algn="just"/>
            <a:r>
              <a:rPr lang="tr-TR" sz="2800" dirty="0" smtClean="0"/>
              <a:t>Kamu tüzel kişilerinin “özel mallarının işletilmesine ilişkin faaliyetleri kamil hizmeti değildir çünkü bu tür faaliyetlerle kamu tüzel kişileri kamu yararını değil, kendi özel çıkarını gerçekleştirmeyi amaçlar.</a:t>
            </a:r>
            <a:endParaRPr lang="tr-TR" sz="2800" dirty="0"/>
          </a:p>
        </p:txBody>
      </p:sp>
    </p:spTree>
  </p:cSld>
  <p:clrMapOvr>
    <a:masterClrMapping/>
  </p:clrMapOvr>
  <p:timing>
    <p:tnLst>
      <p:par>
        <p:cTn id="1" dur="indefinite" restart="never" nodeType="tmRoot"/>
      </p:par>
    </p:tnLst>
  </p:timing>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4000" dirty="0" smtClean="0"/>
              <a:t>Örneğin bir belediyenin sahip olduğu bir binayı bir özel hukuk kişisine kiralaması faaliyeti bir kamu hizmeti değildir çünkü bu faaliyetle belediye kamu yararım gerçekleştirmeyi değil, kira geliri elde etmeyi amaçlar.</a:t>
            </a:r>
          </a:p>
          <a:p>
            <a:pPr algn="just"/>
            <a:endParaRPr lang="tr-TR" sz="4000" dirty="0"/>
          </a:p>
        </p:txBody>
      </p:sp>
    </p:spTree>
  </p:cSld>
  <p:clrMapOvr>
    <a:masterClrMapping/>
  </p:clrMapOvr>
  <p:timing>
    <p:tnLst>
      <p:par>
        <p:cTn id="1" dur="indefinite" restart="never" nodeType="tmRoot"/>
      </p:par>
    </p:tnLst>
  </p:timing>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Aynı şekilde, kamu tüzel kişilerinin kamu yararı için değil, kâr elde etme amacıyla yürüttüğü sınaî ve ticari faaliyetler de kamu hizmeti oluşturmaz. </a:t>
            </a:r>
          </a:p>
          <a:p>
            <a:pPr algn="just"/>
            <a:r>
              <a:rPr lang="tr-TR" sz="3200" dirty="0" smtClean="0"/>
              <a:t>Örneğin bir kamu tüzel kişisinin (bir </a:t>
            </a:r>
            <a:r>
              <a:rPr lang="tr-TR" sz="3200" dirty="0" err="1" smtClean="0"/>
              <a:t>KIT'in</a:t>
            </a:r>
            <a:r>
              <a:rPr lang="tr-TR" sz="3200" dirty="0" smtClean="0"/>
              <a:t>) yürüttüğü bankacılık faaliyeti, kamu yararı değil, özel yarar (kâr elde etme) amacına yönelik olduğu için bir kamu hizmeti olarak kabul edilemez.</a:t>
            </a:r>
            <a:endParaRPr lang="tr-TR" sz="3200" dirty="0"/>
          </a:p>
        </p:txBody>
      </p:sp>
    </p:spTree>
  </p:cSld>
  <p:clrMapOvr>
    <a:masterClrMapping/>
  </p:clrMapOvr>
  <p:timing>
    <p:tnLst>
      <p:par>
        <p:cTn id="1" dur="indefinite" restart="never" nodeType="tmRoot"/>
      </p:par>
    </p:tnLst>
  </p:timing>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Autofit/>
          </a:bodyPr>
          <a:lstStyle/>
          <a:p>
            <a:pPr algn="just"/>
            <a:r>
              <a:rPr lang="tr-TR" sz="3600" dirty="0" smtClean="0"/>
              <a:t>Aynı şekilde, şans ve talih oyunları, millî piyango çekilişleri, bir kamu tüzel kişisi tarafından veya devletin denetiminde bir özel hukuk kişisi tarafından yerine getirilse bile, bu faaliyetlerin amacı kamu yaranın sağlamak olmadığına göre bunlar birer kamu hizmeti olarak görülemezler.</a:t>
            </a:r>
            <a:endParaRPr lang="tr-TR" sz="36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Örneğin idare kamu yararının gerektirdiği durumlarda özel mülkiyette bulunan bir taşınmazın bedelini ödemek şartıyla, kamulaştırma işlemiyle, sahibinin rızası olmadan, kendi mülkiyetine geçirebilir.</a:t>
            </a:r>
          </a:p>
          <a:p>
            <a:pPr algn="just"/>
            <a:r>
              <a:rPr lang="tr-TR" sz="2800" dirty="0" smtClean="0"/>
              <a:t> İdarenin yaptığı bu kamulaştırma işlemi, sonuçlarını, ilgili kişi istese de istemese de doğurur. </a:t>
            </a:r>
          </a:p>
          <a:p>
            <a:pPr algn="just"/>
            <a:r>
              <a:rPr lang="tr-TR" sz="2800" dirty="0" smtClean="0"/>
              <a:t>Buna İdarî işlemin “</a:t>
            </a:r>
            <a:r>
              <a:rPr lang="tr-TR" sz="2800" dirty="0" err="1" smtClean="0"/>
              <a:t>icraîk</a:t>
            </a:r>
            <a:r>
              <a:rPr lang="tr-TR" sz="2800" dirty="0" smtClean="0"/>
              <a:t>" özelliği denir. </a:t>
            </a:r>
          </a:p>
          <a:p>
            <a:pPr algn="just"/>
            <a:r>
              <a:rPr lang="tr-TR" sz="2800" dirty="0" smtClean="0"/>
              <a:t>Keza idare yaptığı işlemi, “</a:t>
            </a:r>
            <a:r>
              <a:rPr lang="tr-TR" sz="2800" dirty="0" err="1" smtClean="0"/>
              <a:t>re’sen</a:t>
            </a:r>
            <a:r>
              <a:rPr lang="tr-TR" sz="2800" dirty="0" smtClean="0"/>
              <a:t> icra" edebilir.</a:t>
            </a:r>
            <a:endParaRPr lang="tr-TR" sz="2800" dirty="0"/>
          </a:p>
        </p:txBody>
      </p:sp>
    </p:spTree>
  </p:cSld>
  <p:clrMapOvr>
    <a:masterClrMapping/>
  </p:clrMapOvr>
  <p:timing>
    <p:tnLst>
      <p:par>
        <p:cTn id="1" dur="indefinite" restart="never" nodeType="tmRoot"/>
      </p:par>
    </p:tnLst>
  </p:timing>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Organik Şart</a:t>
            </a:r>
            <a:endParaRPr lang="tr-TR" b="1" dirty="0">
              <a:solidFill>
                <a:srgbClr val="FF0000"/>
              </a:solidFill>
            </a:endParaRPr>
          </a:p>
        </p:txBody>
      </p:sp>
      <p:sp>
        <p:nvSpPr>
          <p:cNvPr id="3" name="2 İçerik Yer Tutucusu"/>
          <p:cNvSpPr>
            <a:spLocks noGrp="1"/>
          </p:cNvSpPr>
          <p:nvPr>
            <p:ph sz="quarter" idx="1"/>
          </p:nvPr>
        </p:nvSpPr>
        <p:spPr>
          <a:xfrm>
            <a:off x="457200" y="1428736"/>
            <a:ext cx="7467600" cy="5045216"/>
          </a:xfrm>
        </p:spPr>
        <p:txBody>
          <a:bodyPr>
            <a:normAutofit/>
          </a:bodyPr>
          <a:lstStyle/>
          <a:p>
            <a:pPr algn="just"/>
            <a:r>
              <a:rPr lang="tr-TR" dirty="0" smtClean="0"/>
              <a:t>Faaliyet, Bir Kamu Tüzel Kişisi Tarafından Üstlenilmeli ve Onun Tarafından veya Onun Denetimi Altında Bir Özel Hukuk Kişisi Tarafından Yürütülmelidir: </a:t>
            </a:r>
          </a:p>
          <a:p>
            <a:pPr algn="just"/>
            <a:r>
              <a:rPr lang="tr-TR" dirty="0" smtClean="0"/>
              <a:t>Kamu yararına yönelik bir faaliyetin kamu hizmeti olarak nitelendirilebilmesi için bu faaliyetin, ikinci olarak bir kamu tüzel kişisi tarafından üstlenilmesi ve onun tarafından veya onun denetimi alımda bir özel hukuk kişisi tarafından yerine getiriliyor olması gerekir. Dikkat edileceği üzere, kamu hizmeti tanımında kullanılan bu ikinci şart, kendi içinde iki ak şarttan oluşmaktadır:</a:t>
            </a:r>
          </a:p>
          <a:p>
            <a:endParaRPr lang="tr-TR" dirty="0"/>
          </a:p>
        </p:txBody>
      </p:sp>
    </p:spTree>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Faaliyet bir kamu tüzel kişisi tarafından üstlenilmelidir. </a:t>
            </a:r>
          </a:p>
          <a:p>
            <a:pPr algn="just"/>
            <a:r>
              <a:rPr lang="tr-TR" sz="2800" dirty="0" smtClean="0"/>
              <a:t>Örneğin Türkiye’de sağlık, güvenlik, adalet hizmetleri devlet tüzel kişiliği tarafından üstlenilmiştir. </a:t>
            </a:r>
          </a:p>
          <a:p>
            <a:pPr algn="just"/>
            <a:r>
              <a:rPr lang="tr-TR" sz="2800" dirty="0" smtClean="0"/>
              <a:t>Eğitim alanında ise ilk ve orta öğretim hizmeti devlet tüzel kişiliği, yükseköğretim ise üniversiteler tarafından üstlenilmiştir. </a:t>
            </a:r>
          </a:p>
          <a:p>
            <a:pPr algn="just"/>
            <a:r>
              <a:rPr lang="tr-TR" sz="2800" dirty="0" smtClean="0"/>
              <a:t>Bu hizmetlerde kamu yararı vardır ve bunlar bir kamu tüzel kişisi, tarafından üstlenilmiştir; dolayısıyla bunlar birer kamu hizmeti olabilirler.	</a:t>
            </a:r>
          </a:p>
          <a:p>
            <a:pPr algn="just"/>
            <a:endParaRPr lang="tr-TR" sz="2800" dirty="0"/>
          </a:p>
        </p:txBody>
      </p:sp>
    </p:spTree>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42852"/>
            <a:ext cx="7467600" cy="6331100"/>
          </a:xfrm>
        </p:spPr>
        <p:txBody>
          <a:bodyPr/>
          <a:lstStyle/>
          <a:p>
            <a:pPr algn="just"/>
            <a:r>
              <a:rPr lang="tr-TR" dirty="0" smtClean="0"/>
              <a:t>Bu alt şarttan çıkan sonuç şudur: </a:t>
            </a:r>
          </a:p>
          <a:p>
            <a:pPr algn="just"/>
            <a:r>
              <a:rPr lang="tr-TR" dirty="0" smtClean="0"/>
              <a:t>Bir kamu tüzel kişisinin üstlenmediği bir faaliyet, kamu yaran amacına yönelik olsa bile, kamu hizmeti olarak nitelendirilemez. </a:t>
            </a:r>
          </a:p>
          <a:p>
            <a:pPr algn="just"/>
            <a:r>
              <a:rPr lang="tr-TR" dirty="0" smtClean="0"/>
              <a:t>Örneğin Türkiye’de kara yoluyla şehirlerarası yolcu ve yük taşıma hizmeti, bir kamu tüzel kişi tarafından üstlenilmediği için bir kamu hizmeti oluşturmaz. </a:t>
            </a:r>
          </a:p>
          <a:p>
            <a:pPr algn="just"/>
            <a:r>
              <a:rPr lang="tr-TR" dirty="0" smtClean="0"/>
              <a:t>Şehirlerarası yolcu ve yük taşıma şirketlerinin bu hizmeti Ulaştırma Bakanlığından aldıkları izinle yapmaları da durumu değiştirmez. </a:t>
            </a:r>
          </a:p>
          <a:p>
            <a:pPr algn="just"/>
            <a:r>
              <a:rPr lang="tr-TR" dirty="0" smtClean="0"/>
              <a:t>Ama Türkiye'de demir yoluyla yolcu taşıma hizmeti kamu hizmetidir çünkü bu hizmet bir kamu tüzel kişisi (TCDD) tarafından üstlenilmiştir.</a:t>
            </a:r>
          </a:p>
          <a:p>
            <a:pPr algn="just"/>
            <a:endParaRPr lang="tr-TR" dirty="0"/>
          </a:p>
        </p:txBody>
      </p:sp>
    </p:spTree>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2800" i="1" dirty="0" smtClean="0"/>
              <a:t>Kamu tüzel kişileri tarafından üstlenilen bir faaliyet, </a:t>
            </a:r>
          </a:p>
          <a:p>
            <a:pPr algn="just"/>
            <a:r>
              <a:rPr lang="tr-TR" sz="2800" i="1" dirty="0" smtClean="0"/>
              <a:t>(a) ya doğrudan doğruya bu kamu tüzel kişisi tarafından yürütülmelidir;</a:t>
            </a:r>
          </a:p>
          <a:p>
            <a:pPr algn="just"/>
            <a:r>
              <a:rPr lang="tr-TR" sz="2800" i="1" dirty="0" smtClean="0"/>
              <a:t> (b) ya da bu kanın tüzel kişisinden aldığı izinle ve onun denetimi altında bir özel hukuk kişisi tarafından yerine getirilmelidir.</a:t>
            </a:r>
            <a:endParaRPr lang="tr-TR" sz="2800" dirty="0" smtClean="0"/>
          </a:p>
          <a:p>
            <a:pPr algn="just"/>
            <a:r>
              <a:rPr lang="tr-TR" sz="2800" i="1" dirty="0" smtClean="0"/>
              <a:t>Birinci alt şarta örnek Türkiye’de ilk ve orta öğretim hizmeti, devlet tüzel kişiliği (Millî Eğitim Bakanlığı), yüksek öğretim hizmeti ise birer kamu tüzel kişisi olan üniversiteler tarafından yürütülmektedir.</a:t>
            </a:r>
            <a:endParaRPr lang="tr-TR" sz="2800" dirty="0"/>
          </a:p>
        </p:txBody>
      </p:sp>
    </p:spTree>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Autofit/>
          </a:bodyPr>
          <a:lstStyle/>
          <a:p>
            <a:pPr algn="just"/>
            <a:r>
              <a:rPr lang="tr-TR" sz="3600" i="1" dirty="0" smtClean="0"/>
              <a:t>Dolayısıyla bunlar, kamu yararı alıcısına yönelik de oldukları için, birer kamu hizmetidir. İkinci ah şarta örnek:</a:t>
            </a:r>
          </a:p>
          <a:p>
            <a:pPr algn="just"/>
            <a:r>
              <a:rPr lang="tr-TR" sz="3600" i="1" dirty="0" smtClean="0"/>
              <a:t> Türkiye'de özel okullar ve özel ruhsat </a:t>
            </a:r>
            <a:r>
              <a:rPr lang="tr-TR" sz="3600" i="1" dirty="0" err="1" smtClean="0"/>
              <a:t>usûlüyle</a:t>
            </a:r>
            <a:r>
              <a:rPr lang="tr-TR" sz="3600" i="1" dirty="0" smtClean="0"/>
              <a:t>, GSM şirketleri sözleşme </a:t>
            </a:r>
            <a:r>
              <a:rPr lang="tr-TR" sz="3600" i="1" dirty="0" err="1" smtClean="0"/>
              <a:t>usûlüyle</a:t>
            </a:r>
            <a:r>
              <a:rPr lang="tr-TR" sz="3600" i="1" dirty="0" smtClean="0"/>
              <a:t> ilgili kamu tüzel kişilerinden aldıkları yetkiyle ve onların denetimi altında söz konusu kamu hizmetlerini yürütmektedirler.</a:t>
            </a:r>
            <a:endParaRPr lang="tr-TR" sz="3600" dirty="0"/>
          </a:p>
        </p:txBody>
      </p:sp>
    </p:spTree>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Dikkat edileceği üzere bu ikinci şart kendi içinde iki alternatif alt şarttan oluşmaktadır. </a:t>
            </a:r>
          </a:p>
          <a:p>
            <a:pPr algn="just"/>
            <a:r>
              <a:rPr lang="tr-TR" sz="3200" dirty="0" smtClean="0"/>
              <a:t>Bu alt şarttan çıkan sonuç şudur: </a:t>
            </a:r>
          </a:p>
          <a:p>
            <a:pPr algn="just"/>
            <a:r>
              <a:rPr lang="tr-TR" sz="3200" dirty="0" smtClean="0"/>
              <a:t>Bir kamu tüzel kişisinden yetki almadan, kendi inisiyatifiyle bir faaliyeti yürüten özel hukuk kişisinin faaliyeti, bu faaliyet kamu yararı amacına yönelik olsa ve hatta bu faaliyet aslen bir kamu tüzel kişisi tarafından üstlenilmiş olsa bile bir kamu hizmeti oluşturmaz.</a:t>
            </a:r>
            <a:endParaRPr lang="tr-TR" sz="3200" dirty="0"/>
          </a:p>
        </p:txBody>
      </p:sp>
    </p:spTree>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Örneğin evinin önündeki sokağı her sabah süpüren kişinin faaliyetinde kamu yararı vardır ve aslen bu faaliyet belediye tarafından üstlenilmiş bir faaliyettir. </a:t>
            </a:r>
          </a:p>
          <a:p>
            <a:pPr algn="just"/>
            <a:r>
              <a:rPr lang="tr-TR" sz="2800" dirty="0" smtClean="0"/>
              <a:t>Ama süpüren kişi bunu belediyeden aldığı bir yetkiyle değil, kendi inisiyatifiyle yaptığına göre bu faaliyet bir kamu hizmeti oluşturmaz. </a:t>
            </a:r>
          </a:p>
          <a:p>
            <a:pPr algn="just"/>
            <a:r>
              <a:rPr lang="tr-TR" sz="2800" dirty="0" smtClean="0"/>
              <a:t>Aynı şekilde hayırsever bir kişinin yol kenarındaki bahçesine, çeşme yaptırması ve gelip geçenlerin bu çeşmeden su içmesi durumunda da bir kamu hizmeti yoktur. </a:t>
            </a:r>
            <a:endParaRPr lang="tr-TR" sz="2800" dirty="0"/>
          </a:p>
        </p:txBody>
      </p:sp>
    </p:spTree>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Yine hayırsever bir vatandaşın kendi minibüsüyle hayrına soğuk kış günlerinde mahalledeki çocukları ilkokula götürmesi faaliyeti de kamu hizmeti oluşturmaz. </a:t>
            </a:r>
          </a:p>
          <a:p>
            <a:pPr algn="just"/>
            <a:r>
              <a:rPr lang="tr-TR" sz="3200" dirty="0" smtClean="0"/>
              <a:t>Ama bu kişi aynı faaliyeti belediyeden alacağı bir izinle ve belediyenin denetimi altında yapıyor olsaydı, bu faaliyet bir kamu hizmeti hâline gelirdi.</a:t>
            </a:r>
            <a:endParaRPr lang="tr-TR" sz="3200" dirty="0"/>
          </a:p>
        </p:txBody>
      </p:sp>
    </p:spTree>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Kamu Hizmeti İlkeleri (Kamu Hizmeti “Kanunları”)</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fontScale="92500"/>
          </a:bodyPr>
          <a:lstStyle/>
          <a:p>
            <a:pPr algn="just"/>
            <a:r>
              <a:rPr lang="tr-TR" dirty="0" smtClean="0"/>
              <a:t>"Kamu hizmeti kanunları’' da denen kamu hizmetlerinin yürütülmesine hâkim olan temel ilkeler şunlardır.</a:t>
            </a:r>
          </a:p>
          <a:p>
            <a:pPr algn="just"/>
            <a:r>
              <a:rPr lang="tr-TR" dirty="0" smtClean="0"/>
              <a:t>1, Devamlılık İlkesi: Devamlılık ilkesi, kamu hizmetlerinin kanunların öngördükleri dışında kesintisiz ve düzenli olarak yürütülmesini öngören bir ilkedir. </a:t>
            </a:r>
          </a:p>
          <a:p>
            <a:pPr algn="just"/>
            <a:r>
              <a:rPr lang="tr-TR" dirty="0" smtClean="0"/>
              <a:t>“Devamlılık”, "kesintisizlik" demek değildir. Şüphesiz, ulusal savunma, güvenlik, itfaiye, telefon, elektrik, gaz, su gibi yılda 365 gün, günde 24 saat kesintisiz olarak yürütülmesi gereken hizmetler vardır. </a:t>
            </a:r>
          </a:p>
          <a:p>
            <a:pPr algn="just"/>
            <a:r>
              <a:rPr lang="tr-TR" dirty="0" smtClean="0"/>
              <a:t>Ancak birçok kamu hizmeti günde sadece sekiz saat hizmet verir. </a:t>
            </a:r>
            <a:endParaRPr lang="tr-TR" dirty="0"/>
          </a:p>
        </p:txBody>
      </p:sp>
    </p:spTree>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dirty="0" smtClean="0"/>
              <a:t>Hafta sonunda da tatil yapar. </a:t>
            </a:r>
          </a:p>
          <a:p>
            <a:pPr algn="just"/>
            <a:r>
              <a:rPr lang="tr-TR" dirty="0" smtClean="0"/>
              <a:t>Keza yılın bazı aylarında tatil yapan kamu hizmetleri de vardır. </a:t>
            </a:r>
          </a:p>
          <a:p>
            <a:pPr algn="just"/>
            <a:r>
              <a:rPr lang="tr-TR" dirty="0" smtClean="0"/>
              <a:t>Örneğin eğitim hizmetleri böyledir.</a:t>
            </a:r>
          </a:p>
          <a:p>
            <a:pPr algn="just"/>
            <a:r>
              <a:rPr lang="tr-TR" dirty="0" smtClean="0"/>
              <a:t> Adlî tatil olduğuna göre adalet hizmetlerinin bir kısmının da tatil yaptığım söyleyebiliriz. </a:t>
            </a:r>
          </a:p>
          <a:p>
            <a:pPr algn="just"/>
            <a:r>
              <a:rPr lang="tr-TR" dirty="0" smtClean="0"/>
              <a:t>Mühim olan nokta, hizmetin kanun ve nizamların öngörmediği bir şekilde kesintiye uğramasıdır. </a:t>
            </a:r>
          </a:p>
          <a:p>
            <a:pPr algn="just"/>
            <a:r>
              <a:rPr lang="tr-TR" dirty="0" smtClean="0"/>
              <a:t>Kamu hizmetlerinin devamlılığı ilkesi, “devletin devamlılığı” ilkesinin bir sonucudur.</a:t>
            </a:r>
          </a:p>
          <a:p>
            <a:pPr algn="just"/>
            <a:r>
              <a:rPr lang="tr-TR" dirty="0" smtClean="0"/>
              <a:t>Devamlılık ilkesinden kaynaklanan bazı sonuçlar vardır:</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1.Amaçlan farklıdır, Kamu idaresinin amacı “kamu yarar'dır. </a:t>
            </a:r>
          </a:p>
          <a:p>
            <a:pPr algn="just"/>
            <a:r>
              <a:rPr lang="tr-TR" sz="3200" dirty="0" smtClean="0"/>
              <a:t>Özel idarelerin amacı ise “özel yarar" yani kâr elde etmektir.</a:t>
            </a:r>
          </a:p>
          <a:p>
            <a:pPr algn="just"/>
            <a:r>
              <a:rPr lang="tr-TR" sz="3200" dirty="0" smtClean="0"/>
              <a:t>2.Kamu idareleri, kumu yararı amacını gerçekleştirebilmek için “kamu gücü” {</a:t>
            </a:r>
            <a:r>
              <a:rPr lang="tr-TR" sz="3200" dirty="0" err="1" smtClean="0"/>
              <a:t>puissance</a:t>
            </a:r>
            <a:r>
              <a:rPr lang="tr-TR" sz="3200" dirty="0" smtClean="0"/>
              <a:t> </a:t>
            </a:r>
            <a:r>
              <a:rPr lang="tr-TR" sz="3200" dirty="0" err="1" smtClean="0"/>
              <a:t>puhliqıte</a:t>
            </a:r>
            <a:r>
              <a:rPr lang="tr-TR" sz="3200" dirty="0" smtClean="0"/>
              <a:t>) donatılmışlardır. </a:t>
            </a:r>
          </a:p>
          <a:p>
            <a:pPr algn="just"/>
            <a:r>
              <a:rPr lang="tr-TR" sz="3200" dirty="0" smtClean="0"/>
              <a:t>Oysa özel idareler, kamu gücüne sahip değildirler.</a:t>
            </a:r>
            <a:endParaRPr lang="tr-TR" sz="3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Yani, idare kendiliğinden harekete geçip o işlemi uygulayabilir, o işlemin sonuçlarını hukuk âleminden maddî âleme geçirebilir. </a:t>
            </a:r>
          </a:p>
          <a:p>
            <a:pPr algn="just"/>
            <a:r>
              <a:rPr lang="tr-TR" sz="3200" dirty="0" smtClean="0"/>
              <a:t>Oysa özel hukukta, kişiler haklarını </a:t>
            </a:r>
            <a:r>
              <a:rPr lang="tr-TR" sz="3200" dirty="0" err="1" smtClean="0"/>
              <a:t>re’sen</a:t>
            </a:r>
            <a:r>
              <a:rPr lang="tr-TR" sz="3200" dirty="0" smtClean="0"/>
              <a:t> alamaz; mahkemeye, icra dairelerine başvurmaları gerekir. </a:t>
            </a:r>
          </a:p>
          <a:p>
            <a:pPr algn="just"/>
            <a:r>
              <a:rPr lang="tr-TR" sz="3200" dirty="0" smtClean="0"/>
              <a:t>Özede özel hukukta eşitlik ilkesi geçerliyken, idare hukukunda “eşitsizlik” ilkesi geçerlidir.</a:t>
            </a:r>
            <a:endParaRPr lang="tr-TR" sz="3200" dirty="0"/>
          </a:p>
        </p:txBody>
      </p:sp>
    </p:spTree>
  </p:cSld>
  <p:clrMapOvr>
    <a:masterClrMapping/>
  </p:clrMapOvr>
  <p:timing>
    <p:tnLst>
      <p:par>
        <p:cTn id="1" dur="indefinite" restart="never" nodeType="tmRoot"/>
      </p:par>
    </p:tnLst>
  </p:timing>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sz="3200" dirty="0" smtClean="0"/>
              <a:t>a) Grev Yasağı: Devamlılık ilkesi, kamu hizmetlerinde grev yapılmasına engeldir. </a:t>
            </a:r>
          </a:p>
          <a:p>
            <a:pPr algn="just"/>
            <a:r>
              <a:rPr lang="tr-TR" sz="3200" dirty="0" smtClean="0"/>
              <a:t>Zira grev yapıldığında kamu hizmetleri kanunun öngörmediği bir şekilde kesintiye uğrar ve kamu hizmetinin işlememesinden dolayı ortaya ağır zararlar çıkar. </a:t>
            </a:r>
          </a:p>
          <a:p>
            <a:pPr algn="just"/>
            <a:r>
              <a:rPr lang="tr-TR" sz="3200" dirty="0" smtClean="0"/>
              <a:t>Anayasamıza göre memurlar değil, sadece “işçiler” grev hakkına sahiptir (m.54/1).</a:t>
            </a:r>
          </a:p>
          <a:p>
            <a:endParaRPr lang="tr-TR" dirty="0"/>
          </a:p>
        </p:txBody>
      </p:sp>
    </p:spTree>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Cari İşlerin Yürütülmesi</a:t>
            </a:r>
            <a:endParaRPr lang="tr-TR" dirty="0"/>
          </a:p>
        </p:txBody>
      </p:sp>
      <p:sp>
        <p:nvSpPr>
          <p:cNvPr id="3" name="2 İçerik Yer Tutucusu"/>
          <p:cNvSpPr>
            <a:spLocks noGrp="1"/>
          </p:cNvSpPr>
          <p:nvPr>
            <p:ph sz="quarter" idx="1"/>
          </p:nvPr>
        </p:nvSpPr>
        <p:spPr/>
        <p:txBody>
          <a:bodyPr/>
          <a:lstStyle/>
          <a:p>
            <a:pPr algn="just"/>
            <a:r>
              <a:rPr lang="tr-TR" sz="3200" dirty="0" smtClean="0"/>
              <a:t>Kamu hizmetlerinin devamlılığı ilkesi, istifa eden hükümetin yenisi göreve başlayıncaya kadar “cari işleri yürütme” yetkisi ve görevine sahip olmasını gerektirmektedir. Aksi takdirde kamu hizmetleri kesintiye uğrayacaktır ki, bundan kamu zararı ortaya çıkar.</a:t>
            </a:r>
          </a:p>
          <a:p>
            <a:endParaRPr lang="tr-TR" dirty="0"/>
          </a:p>
        </p:txBody>
      </p:sp>
    </p:spTree>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Görevi Sona Eren Memurun Görevde Kalması</a:t>
            </a:r>
            <a:endParaRPr lang="tr-TR" b="1" dirty="0">
              <a:solidFill>
                <a:srgbClr val="FF0000"/>
              </a:solidFill>
            </a:endParaRPr>
          </a:p>
        </p:txBody>
      </p:sp>
      <p:sp>
        <p:nvSpPr>
          <p:cNvPr id="3" name="2 İçerik Yer Tutucusu"/>
          <p:cNvSpPr>
            <a:spLocks noGrp="1"/>
          </p:cNvSpPr>
          <p:nvPr>
            <p:ph sz="quarter" idx="1"/>
          </p:nvPr>
        </p:nvSpPr>
        <p:spPr/>
        <p:txBody>
          <a:bodyPr>
            <a:normAutofit lnSpcReduction="10000"/>
          </a:bodyPr>
          <a:lstStyle/>
          <a:p>
            <a:pPr algn="just"/>
            <a:r>
              <a:rPr lang="tr-TR" sz="3600" dirty="0" smtClean="0"/>
              <a:t>Aynı şekilde, istifa eden veya görevinden alman kamu görevlisi, yerine gelen kamu görevlisinin görev devralmasına kadar görevde kalmak zorundadır. </a:t>
            </a:r>
          </a:p>
          <a:p>
            <a:pPr algn="just"/>
            <a:r>
              <a:rPr lang="tr-TR" sz="3600" dirty="0" smtClean="0"/>
              <a:t>Bu ilke de kamu hizmetlerinin devamlılığı ilkesinin bir sonucudur.</a:t>
            </a:r>
          </a:p>
          <a:p>
            <a:endParaRPr lang="tr-TR" dirty="0"/>
          </a:p>
        </p:txBody>
      </p:sp>
    </p:spTree>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Değişebilirlilik İlkesi:</a:t>
            </a:r>
            <a:endParaRPr lang="tr-TR" b="1" dirty="0">
              <a:solidFill>
                <a:srgbClr val="FF0000"/>
              </a:solidFill>
            </a:endParaRPr>
          </a:p>
        </p:txBody>
      </p:sp>
      <p:sp>
        <p:nvSpPr>
          <p:cNvPr id="3" name="2 İçerik Yer Tutucusu"/>
          <p:cNvSpPr>
            <a:spLocks noGrp="1"/>
          </p:cNvSpPr>
          <p:nvPr>
            <p:ph sz="quarter" idx="1"/>
          </p:nvPr>
        </p:nvSpPr>
        <p:spPr/>
        <p:txBody>
          <a:bodyPr>
            <a:noAutofit/>
          </a:bodyPr>
          <a:lstStyle/>
          <a:p>
            <a:pPr algn="just"/>
            <a:r>
              <a:rPr lang="tr-TR" sz="2800" dirty="0" smtClean="0"/>
              <a:t>“Değişebilirlilik ilkesine “uyum ilkesi" de denir. Bu ilkeye göre kamu hizmetlerinin, kolektif ihtiyaçlardaki ve kamu yaran gereklerindeki değişime uyum sağlaması gerekir. </a:t>
            </a:r>
          </a:p>
          <a:p>
            <a:pPr algn="just"/>
            <a:r>
              <a:rPr lang="tr-TR" sz="2800" dirty="0" smtClean="0"/>
              <a:t>Kamu hizmetleri değişen koşullara uyum sağlamalıdır. </a:t>
            </a:r>
          </a:p>
          <a:p>
            <a:pPr algn="just"/>
            <a:r>
              <a:rPr lang="tr-TR" sz="2800" dirty="0" smtClean="0"/>
              <a:t>Bu koşullar teknik, ekonomik, sosyal, kültürel vs. olabilir. </a:t>
            </a:r>
          </a:p>
          <a:p>
            <a:pPr algn="just"/>
            <a:r>
              <a:rPr lang="tr-TR" sz="2800" dirty="0" smtClean="0"/>
              <a:t>Örneğin bir zamanlar sokaklar gaz lambalarıyla aydınlatılırdı.</a:t>
            </a:r>
            <a:endParaRPr lang="tr-TR" sz="2800" dirty="0"/>
          </a:p>
        </p:txBody>
      </p:sp>
    </p:spTree>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dirty="0" smtClean="0"/>
              <a:t>Elektrikle aydınlanmanın icat edilmesinden sonra gaz lambalarıyla aydınlatma </a:t>
            </a:r>
            <a:r>
              <a:rPr lang="tr-TR" dirty="0" err="1" smtClean="0"/>
              <a:t>usûlü</a:t>
            </a:r>
            <a:r>
              <a:rPr lang="tr-TR" dirty="0" smtClean="0"/>
              <a:t> bırakılıp elektrikle aydınlanma </a:t>
            </a:r>
            <a:r>
              <a:rPr lang="tr-TR" dirty="0" err="1" smtClean="0"/>
              <a:t>usûlüne</a:t>
            </a:r>
            <a:r>
              <a:rPr lang="tr-TR" dirty="0" smtClean="0"/>
              <a:t> geçilmiştir. </a:t>
            </a:r>
          </a:p>
          <a:p>
            <a:pPr algn="just"/>
            <a:r>
              <a:rPr lang="tr-TR" dirty="0" smtClean="0"/>
              <a:t>Sokakların gazla aydınlatılması döneminde, bu aydınlatma hizmetini yürüten imtiyaza şirketin, bu hizmette çalışan </a:t>
            </a:r>
            <a:r>
              <a:rPr lang="tr-TR" dirty="0" err="1" smtClean="0"/>
              <a:t>per</a:t>
            </a:r>
            <a:r>
              <a:rPr lang="tr-TR" dirty="0" smtClean="0"/>
              <a:t> sonelin ve keza hizmetten yararlanan kişilerin, söz konusu aydınlatma hizmetinin yürütülme koşullarının aynı kalmasını istemeye hakkı vardır. </a:t>
            </a:r>
          </a:p>
          <a:p>
            <a:pPr algn="just"/>
            <a:r>
              <a:rPr lang="tr-TR" dirty="0" smtClean="0"/>
              <a:t>Kamu hizmetlerinin değişen koşullara uyum sağlamasına engel olacak, kazanılmış haklar veya sözleşmeye bağlılık (ahde vefa) gibi herhangi bir hukukî ilke yoktur.</a:t>
            </a:r>
            <a:endParaRPr lang="tr-TR" dirty="0"/>
          </a:p>
        </p:txBody>
      </p:sp>
    </p:spTree>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7467600" cy="1417638"/>
          </a:xfrm>
        </p:spPr>
        <p:txBody>
          <a:bodyPr>
            <a:normAutofit fontScale="90000"/>
          </a:bodyPr>
          <a:lstStyle/>
          <a:p>
            <a:pPr algn="ctr"/>
            <a:r>
              <a:rPr lang="tr-TR" b="1" dirty="0" smtClean="0">
                <a:solidFill>
                  <a:srgbClr val="FF0000"/>
                </a:solidFill>
              </a:rPr>
              <a:t>Devamlılık ilkesinden kaynaklanan bazı sonuçlar vardır</a:t>
            </a:r>
            <a:r>
              <a:rPr lang="tr-TR" dirty="0" smtClean="0"/>
              <a:t/>
            </a:r>
            <a:br>
              <a:rPr lang="tr-TR" dirty="0" smtClean="0"/>
            </a:br>
            <a:endParaRPr lang="tr-TR" dirty="0"/>
          </a:p>
        </p:txBody>
      </p:sp>
      <p:sp>
        <p:nvSpPr>
          <p:cNvPr id="3" name="2 İçerik Yer Tutucusu"/>
          <p:cNvSpPr>
            <a:spLocks noGrp="1"/>
          </p:cNvSpPr>
          <p:nvPr>
            <p:ph sz="quarter" idx="1"/>
          </p:nvPr>
        </p:nvSpPr>
        <p:spPr>
          <a:xfrm>
            <a:off x="457200" y="1071546"/>
            <a:ext cx="7467600" cy="5402406"/>
          </a:xfrm>
        </p:spPr>
        <p:txBody>
          <a:bodyPr>
            <a:noAutofit/>
          </a:bodyPr>
          <a:lstStyle/>
          <a:p>
            <a:pPr algn="just"/>
            <a:r>
              <a:rPr lang="tr-TR" sz="2800" dirty="0" smtClean="0"/>
              <a:t>a) Bir kere idare, değişen koşullara ve kamu yaran ihtiyacına uyum sağlamak için kamu hizmetinden yararlanan kişilerin hizmetten yararlanma koşullarım her zaman değiştirebilir. </a:t>
            </a:r>
          </a:p>
          <a:p>
            <a:pPr algn="just"/>
            <a:r>
              <a:rPr lang="tr-TR" sz="2800" dirty="0" smtClean="0"/>
              <a:t>Örneğin hizmeti kullanma bedellerini düzenleyen tarifeleri artırabilir. </a:t>
            </a:r>
          </a:p>
          <a:p>
            <a:pPr algn="just"/>
            <a:r>
              <a:rPr lang="tr-TR" sz="2800" dirty="0" smtClean="0"/>
              <a:t>Kullanıcıların hizmette değişiklik yapılmamasını istemek bakımından bir haklan yoktur. </a:t>
            </a:r>
          </a:p>
          <a:p>
            <a:pPr algn="just"/>
            <a:r>
              <a:rPr lang="tr-TR" sz="2800" dirty="0" smtClean="0"/>
              <a:t>İdarenin yaptığı değişikliklere karşı çıkamazlar </a:t>
            </a:r>
            <a:endParaRPr lang="tr-TR" sz="2800" dirty="0"/>
          </a:p>
        </p:txBody>
      </p:sp>
    </p:spTree>
  </p:cSld>
  <p:clrMapOvr>
    <a:masterClrMapping/>
  </p:clrMapOvr>
</p:sld>
</file>

<file path=ppt/slides/slide5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b) Diğer yandan idare, değişen koşullara ve kamu yaran ihtiyacına uyum sağlamak için hizmeti yürüten personelin durumuna ilişkin olarak da tek taraflı olarak her zaman değişiklik yapabilir. </a:t>
            </a:r>
          </a:p>
          <a:p>
            <a:pPr algn="just"/>
            <a:r>
              <a:rPr lang="tr-TR" dirty="0" smtClean="0"/>
              <a:t>Örneğin personelin çalışma saatlerini ve yellerini idare tek taraflı olarak değiştirebilir. </a:t>
            </a:r>
          </a:p>
          <a:p>
            <a:pPr algn="just"/>
            <a:r>
              <a:rPr lang="tr-TR" dirty="0" smtClean="0"/>
              <a:t>Personelin eski koşulların devamı bakımından bir kazanılmış haklan yoktur. </a:t>
            </a:r>
          </a:p>
          <a:p>
            <a:pPr algn="just"/>
            <a:r>
              <a:rPr lang="tr-TR" dirty="0" smtClean="0"/>
              <a:t>Personel, idarenin yaptığı değişikliklere karşı çıkamaz. </a:t>
            </a:r>
          </a:p>
          <a:p>
            <a:pPr algn="just"/>
            <a:r>
              <a:rPr lang="tr-TR" dirty="0" smtClean="0"/>
              <a:t>Bu husus, memur statüsündeki personeli için geçerli olduğu </a:t>
            </a:r>
            <a:r>
              <a:rPr lang="tr-TR" dirty="0" err="1" smtClean="0"/>
              <a:t>kaciar</a:t>
            </a:r>
            <a:r>
              <a:rPr lang="tr-TR" dirty="0" smtClean="0"/>
              <a:t>, sözleşmeli personeli için de geçerlidir.</a:t>
            </a:r>
          </a:p>
          <a:p>
            <a:pPr algn="just"/>
            <a:endParaRPr lang="tr-TR" dirty="0"/>
          </a:p>
        </p:txBody>
      </p:sp>
    </p:spTree>
  </p:cSld>
  <p:clrMapOvr>
    <a:masterClrMapping/>
  </p:clrMapOvr>
</p:sld>
</file>

<file path=ppt/slides/slide5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Eşitlik İlkesi</a:t>
            </a:r>
            <a:endParaRPr lang="tr-TR" b="1" dirty="0">
              <a:solidFill>
                <a:srgbClr val="FF0000"/>
              </a:solidFill>
            </a:endParaRPr>
          </a:p>
        </p:txBody>
      </p:sp>
      <p:sp>
        <p:nvSpPr>
          <p:cNvPr id="3" name="2 İçerik Yer Tutucusu"/>
          <p:cNvSpPr>
            <a:spLocks noGrp="1"/>
          </p:cNvSpPr>
          <p:nvPr>
            <p:ph sz="quarter" idx="1"/>
          </p:nvPr>
        </p:nvSpPr>
        <p:spPr/>
        <p:txBody>
          <a:bodyPr>
            <a:noAutofit/>
          </a:bodyPr>
          <a:lstStyle/>
          <a:p>
            <a:pPr algn="just"/>
            <a:r>
              <a:rPr lang="tr-TR" sz="2800" dirty="0" smtClean="0"/>
              <a:t>Kamu hizmetleri karşısında eşitlik ilkesi, “kanun önünde eşitlik </a:t>
            </a:r>
            <a:r>
              <a:rPr lang="tr-TR" sz="2800" dirty="0" err="1" smtClean="0"/>
              <a:t>ilkesi"nin</a:t>
            </a:r>
            <a:r>
              <a:rPr lang="tr-TR" sz="2800" dirty="0" smtClean="0"/>
              <a:t> bir uzantısıdır (De </a:t>
            </a:r>
            <a:r>
              <a:rPr lang="tr-TR" sz="2800" dirty="0" err="1" smtClean="0"/>
              <a:t>Forges</a:t>
            </a:r>
            <a:r>
              <a:rPr lang="tr-TR" sz="2800" dirty="0" smtClean="0"/>
              <a:t>, 1991: 214). </a:t>
            </a:r>
          </a:p>
          <a:p>
            <a:pPr algn="just"/>
            <a:r>
              <a:rPr lang="tr-TR" sz="2800" dirty="0" smtClean="0"/>
              <a:t>Anayasamızın “kanun önünde eşitlik” başlıklı 10’uncu maddesinde "herkes, dil, ırk, renk, </a:t>
            </a:r>
            <a:r>
              <a:rPr lang="tr-TR" sz="2800" dirty="0" err="1" smtClean="0"/>
              <a:t>ciasiyet</a:t>
            </a:r>
            <a:r>
              <a:rPr lang="tr-TR" sz="2800" dirty="0" smtClean="0"/>
              <a:t>, siyasî düşünce, felsefi inanç, din, mezhep ve benzeri sebeplerle ayırım gözetilmeksizin kanun önünde eşittir. </a:t>
            </a:r>
          </a:p>
          <a:p>
            <a:pPr algn="just"/>
            <a:r>
              <a:rPr lang="tr-TR" sz="2800" dirty="0" smtClean="0"/>
              <a:t>Hiçbir kişiye, aileye, zümreye veya sınıfa imtiyaz tanınamaz. </a:t>
            </a:r>
            <a:endParaRPr lang="tr-TR" sz="2800" dirty="0"/>
          </a:p>
        </p:txBody>
      </p:sp>
    </p:spTree>
  </p:cSld>
  <p:clrMapOvr>
    <a:masterClrMapping/>
  </p:clrMapOvr>
</p:sld>
</file>

<file path=ppt/slides/slide5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2800" dirty="0" smtClean="0"/>
              <a:t>Devlet organları ve idare makamları bütün işlemlerinde kanun önünde eşitlik ilkesine uygun olarak hareket etmek zorundadırlar” denmektedir. Bu ilkenin kamu hizmetleri alanına yansıması olarak şunu söyleyebiliriz: </a:t>
            </a:r>
          </a:p>
          <a:p>
            <a:pPr algn="just"/>
            <a:r>
              <a:rPr lang="tr-TR" sz="2800" dirty="0" smtClean="0"/>
              <a:t>Bürün kişiler kamu hizmetlerinden yararlanmak bakımından eşit olmalıdırlar. </a:t>
            </a:r>
          </a:p>
          <a:p>
            <a:pPr algn="just"/>
            <a:r>
              <a:rPr lang="tr-TR" sz="2800" dirty="0" smtClean="0"/>
              <a:t>Eşitlik ilkesi her tür kamu hizmeti için geçerli bir ilkedir.</a:t>
            </a:r>
          </a:p>
          <a:p>
            <a:pPr algn="just"/>
            <a:r>
              <a:rPr lang="tr-TR" sz="2800" dirty="0" smtClean="0"/>
              <a:t>Eşitlik ilkesi, kamu hizmetini kullanıcı adayları, kullanıcıları, personeli, hizmet ve mal sağlayıcı gibi diğer kişiler bakımından geçerlidir.</a:t>
            </a:r>
          </a:p>
          <a:p>
            <a:endParaRPr lang="tr-TR" dirty="0"/>
          </a:p>
        </p:txBody>
      </p:sp>
    </p:spTree>
  </p:cSld>
  <p:clrMapOvr>
    <a:masterClrMapping/>
  </p:clrMapOvr>
</p:sld>
</file>

<file path=ppt/slides/slide5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4000" dirty="0" smtClean="0"/>
              <a:t>Kullanıcı adayları, yani bir kamu hizmetinden yararlanmaya aday olan, o hizmetten yararlanmak isteyen kişiler, bu kamu hizmetinden eşit bir şekilde yararlanma, diğer bir ifadeyle “kamu hizmetine ulaşma </a:t>
            </a:r>
            <a:r>
              <a:rPr lang="tr-TR" sz="4000" dirty="0" err="1" smtClean="0"/>
              <a:t>hakkı”na</a:t>
            </a:r>
            <a:r>
              <a:rPr lang="tr-TR" sz="4000" dirty="0" smtClean="0"/>
              <a:t> sahiptir.</a:t>
            </a:r>
            <a:endParaRPr lang="tr-TR" sz="4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285728"/>
            <a:ext cx="7467600" cy="6072230"/>
          </a:xfrm>
        </p:spPr>
        <p:txBody>
          <a:bodyPr>
            <a:normAutofit fontScale="92500" lnSpcReduction="10000"/>
          </a:bodyPr>
          <a:lstStyle/>
          <a:p>
            <a:r>
              <a:rPr lang="tr-TR" dirty="0" smtClean="0"/>
              <a:t>idare hukukunda idare üstün yetki ve ayrıcalıklarla donatılmıştır. </a:t>
            </a:r>
          </a:p>
          <a:p>
            <a:r>
              <a:rPr lang="tr-TR" dirty="0" smtClean="0"/>
              <a:t>Bu yetki ve ayrıcalıklara, “kamu gücü ayrıcalıkları" denir. </a:t>
            </a:r>
          </a:p>
          <a:p>
            <a:r>
              <a:rPr lang="tr-TR" dirty="0" smtClean="0"/>
              <a:t>Bu ayrıcalıkların altında yatan şey ise “kamu yararı” düşüncesidir. </a:t>
            </a:r>
          </a:p>
          <a:p>
            <a:r>
              <a:rPr lang="tr-TR" dirty="0" smtClean="0"/>
              <a:t>Örneğin bir yol yapımında yol hizasında kalan bir tarlanın kamulaştırılması gerekir. </a:t>
            </a:r>
          </a:p>
          <a:p>
            <a:r>
              <a:rPr lang="tr-TR" dirty="0" smtClean="0"/>
              <a:t>Bunda kamu yararı vardır. </a:t>
            </a:r>
          </a:p>
          <a:p>
            <a:r>
              <a:rPr lang="tr-TR" dirty="0" smtClean="0"/>
              <a:t>Eğer idareye böyle bir üstün konum (</a:t>
            </a:r>
            <a:r>
              <a:rPr lang="tr-TR" dirty="0" err="1" smtClean="0"/>
              <a:t>icraîlik</a:t>
            </a:r>
            <a:r>
              <a:rPr lang="tr-TR" dirty="0" smtClean="0"/>
              <a:t> ve </a:t>
            </a:r>
            <a:r>
              <a:rPr lang="tr-TR" dirty="0" err="1" smtClean="0"/>
              <a:t>re’sen</a:t>
            </a:r>
            <a:r>
              <a:rPr lang="tr-TR" dirty="0" smtClean="0"/>
              <a:t> icra) tanınmamış olsaydı, idarenin o tarlaya el atabilmesi için mutlaka tarla sahibiyle anlaşması ve onu satın alması gerekirdi, idare bu üstün konuma (kamu gücüne) sahip olmasaydı, tarla sahibinin tarlasını satmayı kabul etmemesi hâlinde, idarenin onu satışa zorlaması mümkün olmazdı. </a:t>
            </a:r>
          </a:p>
          <a:p>
            <a:r>
              <a:rPr lang="tr-TR" dirty="0" smtClean="0"/>
              <a:t>Bundan da hâliyle kamu zararlı çıkardı.</a:t>
            </a:r>
          </a:p>
          <a:p>
            <a:endParaRPr lang="tr-TR" dirty="0"/>
          </a:p>
        </p:txBody>
      </p:sp>
    </p:spTree>
  </p:cSld>
  <p:clrMapOvr>
    <a:masterClrMapping/>
  </p:clrMapOvr>
  <p:timing>
    <p:tnLst>
      <p:par>
        <p:cTn id="1" dur="indefinite" restart="never" nodeType="tmRoot"/>
      </p:par>
    </p:tnLst>
  </p:timing>
</p:sld>
</file>

<file path=ppt/slides/slide5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pPr algn="just"/>
            <a:r>
              <a:rPr lang="tr-TR" dirty="0" smtClean="0"/>
              <a:t>Örneğin kullanıcı adayları, milli eğitim kamu eğitim hizmetinden, devlet hastanelerinin sunduğu sağlık hizmetinden kamu hastanelerinin sunduğu hizmetlerden, bir belediyenin. yürüttüğü toplu taşıma hizmetlerinden yararlanma bakımından eşittirler. </a:t>
            </a:r>
          </a:p>
          <a:p>
            <a:pPr algn="just"/>
            <a:r>
              <a:rPr lang="tr-TR" dirty="0" smtClean="0"/>
              <a:t>Bununla birlikte, hizmetten yararlanabilmeleri için aday kullanıcıların çeşitli şartlara tâbi tutulmasında eşitlik ilkesine bir aykırılık yoktur. Örneğin bir eğitim kurumuna başvuran adayların sayısı kabul edebileceği öğrenci sayısından fazla ise eğitim kurumu adaylar </a:t>
            </a:r>
            <a:r>
              <a:rPr lang="tr-TR" dirty="0" err="1" smtClean="0"/>
              <a:t>arastnda</a:t>
            </a:r>
            <a:r>
              <a:rPr lang="tr-TR" dirty="0" smtClean="0"/>
              <a:t> bir giriş sınavı düzenleyebilir.</a:t>
            </a:r>
            <a:endParaRPr lang="tr-TR" dirty="0"/>
          </a:p>
        </p:txBody>
      </p:sp>
    </p:spTree>
  </p:cSld>
  <p:clrMapOvr>
    <a:masterClrMapping/>
  </p:clrMapOvr>
</p:sld>
</file>

<file path=ppt/slides/slide5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2800" dirty="0" smtClean="0"/>
              <a:t>Kullanıcılar, kural olarak eşit bir şekilde kamu hizmetinden yararlanmalıdırlar. </a:t>
            </a:r>
          </a:p>
          <a:p>
            <a:pPr algn="just"/>
            <a:r>
              <a:rPr lang="tr-TR" sz="2800" dirty="0" smtClean="0"/>
              <a:t>Bununla birlikte idare, kullanıcılar arasında "mutlak eşitlik” sağlamak zorunda değildir. İdare, kamu yaran gerektirdiğinde veya aralarında farklı durumda bulunan kullanıcılar arasında farklı uygulamalar (örneğin özellikle farklı tarife uygulamak) yapabilir.</a:t>
            </a:r>
          </a:p>
          <a:p>
            <a:pPr algn="just"/>
            <a:r>
              <a:rPr lang="tr-TR" sz="2800" dirty="0" smtClean="0"/>
              <a:t> Bu duruma "nispi eşitlik", "pozitif ayrımcılık" ismi verilmektedir.</a:t>
            </a:r>
          </a:p>
          <a:p>
            <a:pPr algn="just"/>
            <a:endParaRPr lang="tr-TR" sz="2800" dirty="0"/>
          </a:p>
        </p:txBody>
      </p:sp>
    </p:spTree>
  </p:cSld>
  <p:clrMapOvr>
    <a:masterClrMapping/>
  </p:clrMapOvr>
</p:sld>
</file>

<file path=ppt/slides/slide5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“Tarafsızlık ilkesi”, "eşitlik </a:t>
            </a:r>
            <a:r>
              <a:rPr lang="tr-TR" sz="2800" dirty="0" err="1" smtClean="0"/>
              <a:t>ilkesi’nin</a:t>
            </a:r>
            <a:r>
              <a:rPr lang="tr-TR" sz="2800" dirty="0" smtClean="0"/>
              <a:t> doğal bir sonucu, onun bir uzantısıdır. </a:t>
            </a:r>
          </a:p>
          <a:p>
            <a:pPr algn="just"/>
            <a:r>
              <a:rPr lang="tr-TR" sz="2800" dirty="0" smtClean="0"/>
              <a:t>Tarafsızlık ilkesi kişilere hak vermez, idareye ödev yükler. İdare, kamu hizmetini yürütürken belirli kişi veya kişi gruplan arasında, onların siyasal düşünceleri, etnik kökenleri, dinsel inanışları vb. nedenleriyle ayrım yapmamalıdır. </a:t>
            </a:r>
          </a:p>
          <a:p>
            <a:pPr algn="just"/>
            <a:r>
              <a:rPr lang="tr-TR" sz="2800" dirty="0" smtClean="0"/>
              <a:t>Keza kamu hizmetini yürüten personel de “kesin tarafsızlık ödevi” altındadırlar.</a:t>
            </a:r>
            <a:endParaRPr lang="tr-TR" sz="2800" dirty="0"/>
          </a:p>
        </p:txBody>
      </p:sp>
    </p:spTree>
  </p:cSld>
  <p:clrMapOvr>
    <a:masterClrMapping/>
  </p:clrMapOvr>
</p:sld>
</file>

<file path=ppt/slides/slide5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KOLLUK</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lnSpcReduction="10000"/>
          </a:bodyPr>
          <a:lstStyle/>
          <a:p>
            <a:pPr algn="just"/>
            <a:r>
              <a:rPr lang="tr-TR" sz="3600" dirty="0" smtClean="0"/>
              <a:t>Yukarıda da açıkladığımız gibi idarenin faaliyetleri "kamu hizmeti” ve “kolluk” olmak üzere ikiye ayrılmaktadır. </a:t>
            </a:r>
          </a:p>
          <a:p>
            <a:pPr algn="just"/>
            <a:r>
              <a:rPr lang="tr-TR" sz="3600" dirty="0" smtClean="0"/>
              <a:t>Kolluğa “zabıta” veya “polis” de denir. </a:t>
            </a:r>
          </a:p>
          <a:p>
            <a:pPr algn="just"/>
            <a:r>
              <a:rPr lang="tr-TR" sz="3600" dirty="0" smtClean="0"/>
              <a:t>“Kamu hizmeti” konusunu yukarıda gördük. </a:t>
            </a:r>
          </a:p>
          <a:p>
            <a:pPr algn="just"/>
            <a:r>
              <a:rPr lang="tr-TR" sz="3600" dirty="0" smtClean="0"/>
              <a:t>Şimdi bu burada "kolluk” konusunu inceleyeceğiz. </a:t>
            </a:r>
          </a:p>
          <a:p>
            <a:endParaRPr lang="tr-TR" dirty="0"/>
          </a:p>
        </p:txBody>
      </p:sp>
    </p:spTree>
  </p:cSld>
  <p:clrMapOvr>
    <a:masterClrMapping/>
  </p:clrMapOvr>
</p:sld>
</file>

<file path=ppt/slides/slide5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200" dirty="0" smtClean="0"/>
              <a:t>Burada sırasıyla kamu düzeni kavramını, idari kolluk - adlî kolluk ayrımım, İdarî kolluğun özellikleri, genel idari kolluk-özel idari kolluk ayrımım, kolluk makam, amir ve personelini, kolluk yetkilerinin çatışmasını, kolluk </a:t>
            </a:r>
            <a:r>
              <a:rPr lang="tr-TR" sz="3200" dirty="0" err="1" smtClean="0"/>
              <a:t>usûllerini</a:t>
            </a:r>
            <a:r>
              <a:rPr lang="tr-TR" sz="3200" dirty="0" smtClean="0"/>
              <a:t>, kolluk tedbirleri ve hukuka uygunluğunun şartlarını, kolluk yetkisinin genişlemesini, kolluğun zor kullanma yetkisini ve kolluk tedbirlerinin müeyyidelerini göreceğiz.</a:t>
            </a:r>
          </a:p>
          <a:p>
            <a:endParaRPr lang="tr-TR" dirty="0"/>
          </a:p>
        </p:txBody>
      </p:sp>
    </p:spTree>
  </p:cSld>
  <p:clrMapOvr>
    <a:masterClrMapping/>
  </p:clrMapOvr>
</p:sld>
</file>

<file path=ppt/slides/slide5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600" dirty="0" smtClean="0"/>
              <a:t>Önce kolluğun tanımıyla işe başlayalım:	,</a:t>
            </a:r>
          </a:p>
          <a:p>
            <a:pPr algn="just"/>
            <a:r>
              <a:rPr lang="tr-TR" sz="3600" dirty="0" smtClean="0"/>
              <a:t>Kolluk, kamu düzenini sağlamaya yönelik </a:t>
            </a:r>
            <a:r>
              <a:rPr lang="tr-TR" sz="3600" dirty="0" err="1" smtClean="0"/>
              <a:t>bîr</a:t>
            </a:r>
            <a:r>
              <a:rPr lang="tr-TR" sz="3600" dirty="0" smtClean="0"/>
              <a:t> kamu hizmeti faaliyetidir.</a:t>
            </a:r>
          </a:p>
          <a:p>
            <a:pPr algn="just"/>
            <a:r>
              <a:rPr lang="tr-TR" sz="3600" dirty="0" smtClean="0"/>
              <a:t>Görüldüğü gibi bu tanımda temel unsur, “kamu düzeni” kavramıdır. </a:t>
            </a:r>
          </a:p>
          <a:p>
            <a:pPr algn="just"/>
            <a:r>
              <a:rPr lang="tr-TR" sz="3600" dirty="0" smtClean="0"/>
              <a:t>O nedenle kamu düzeni üzerinde ayrıca durmak gerekir.</a:t>
            </a:r>
          </a:p>
          <a:p>
            <a:pPr algn="just"/>
            <a:endParaRPr lang="tr-TR" sz="3600" dirty="0"/>
          </a:p>
        </p:txBody>
      </p:sp>
    </p:spTree>
  </p:cSld>
  <p:clrMapOvr>
    <a:masterClrMapping/>
  </p:clrMapOvr>
</p:sld>
</file>

<file path=ppt/slides/slide5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Kamu Düzeni Kavramı</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lstStyle/>
          <a:p>
            <a:pPr algn="just"/>
            <a:r>
              <a:rPr lang="tr-TR" dirty="0" smtClean="0"/>
              <a:t>Kolluk faaliyetlerinin amacı, “kamu düzeni (amme </a:t>
            </a:r>
            <a:r>
              <a:rPr lang="tr-TR" dirty="0" err="1" smtClean="0"/>
              <a:t>rüzamı</a:t>
            </a:r>
            <a:r>
              <a:rPr lang="tr-TR" dirty="0" smtClean="0"/>
              <a:t>)”</a:t>
            </a:r>
            <a:r>
              <a:rPr lang="tr-TR" dirty="0" err="1" smtClean="0"/>
              <a:t>nin</a:t>
            </a:r>
            <a:r>
              <a:rPr lang="tr-TR" dirty="0" smtClean="0"/>
              <a:t> sağlanması ve korunmasıdır. Yetkili kolluk makamının bir eylem veya işlemi ancak “kamu düzenini sağlama veya koruma amacını güdüyorsa bu eylem veya işlem hukuka uygundur. </a:t>
            </a:r>
          </a:p>
          <a:p>
            <a:pPr algn="just"/>
            <a:r>
              <a:rPr lang="tr-TR" dirty="0" smtClean="0"/>
              <a:t>Peki ama kolluk konusunda böylesine önemli bir kavram olan “kamu düzeni" nedir? Kamu düzeninin unsurları nelerdir?</a:t>
            </a:r>
          </a:p>
          <a:p>
            <a:pPr algn="just"/>
            <a:r>
              <a:rPr lang="tr-TR" dirty="0" smtClean="0"/>
              <a:t>Bu konuda "klasik anlayış" ve “modern anlayış” olmak üzere iki değişik anlayış vardır.</a:t>
            </a:r>
          </a:p>
          <a:p>
            <a:endParaRPr lang="tr-TR" dirty="0"/>
          </a:p>
        </p:txBody>
      </p:sp>
    </p:spTree>
  </p:cSld>
  <p:clrMapOvr>
    <a:masterClrMapping/>
  </p:clrMapOvr>
</p:sld>
</file>

<file path=ppt/slides/slide5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X, Klasik Anlayış: “Geleneksel Üçlü”</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Klasik anlayış, kamu düzeni kavramını, toplumun maddî ve dış düzeni olarak tanımlar. Bu anlamda kamu düzeni kavramı, kamu güvenliği, kamu huzuru ve kamu sağlığı kavramlarından oluşan "geleneksel </a:t>
            </a:r>
            <a:r>
              <a:rPr lang="tr-TR" dirty="0" err="1" smtClean="0"/>
              <a:t>üçlüle</a:t>
            </a:r>
            <a:r>
              <a:rPr lang="tr-TR" dirty="0" smtClean="0"/>
              <a:t> tanımlanır. </a:t>
            </a:r>
          </a:p>
          <a:p>
            <a:pPr algn="just"/>
            <a:r>
              <a:rPr lang="tr-TR" dirty="0" smtClean="0"/>
              <a:t>O hâlde, kamu düzenini şu şekilde tanımlayabiliriz: </a:t>
            </a:r>
          </a:p>
          <a:p>
            <a:pPr algn="just"/>
            <a:r>
              <a:rPr lang="tr-TR" dirty="0" smtClean="0"/>
              <a:t>Kamu düzeni, bireylerin güvenlik, huzur ve sağlık içinde yaşamaları durumudur. </a:t>
            </a:r>
          </a:p>
          <a:p>
            <a:pPr algn="just"/>
            <a:r>
              <a:rPr lang="tr-TR" dirty="0" smtClean="0"/>
              <a:t>Kamu düzeninin bu üç unsurundan her bin ise şöyle tanımlanır:</a:t>
            </a:r>
          </a:p>
          <a:p>
            <a:endParaRPr lang="tr-TR" dirty="0"/>
          </a:p>
        </p:txBody>
      </p:sp>
    </p:spTree>
  </p:cSld>
  <p:clrMapOvr>
    <a:masterClrMapping/>
  </p:clrMapOvr>
</p:sld>
</file>

<file path=ppt/slides/slide5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Kamu Güvenliği</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a</a:t>
            </a:r>
            <a:r>
              <a:rPr lang="tr-TR" sz="3600" dirty="0" smtClean="0"/>
              <a:t>) Kamu. Güvenliği: '‘Kamu güvenliği (amme emniyeti, amme asayişi)”, "şahsa ve eşyaya zarar verecek kazaların ve tehlikelerin yokluğudur”. Örneğin yollarda trafik güvenliğinin sağlanması kamu güvenliği amacına yöneliktir.</a:t>
            </a:r>
          </a:p>
          <a:p>
            <a:pPr algn="just"/>
            <a:endParaRPr lang="tr-TR" sz="3600" dirty="0"/>
          </a:p>
        </p:txBody>
      </p:sp>
    </p:spTree>
  </p:cSld>
  <p:clrMapOvr>
    <a:masterClrMapping/>
  </p:clrMapOvr>
</p:sld>
</file>

<file path=ppt/slides/slide5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Kamu Huzuru</a:t>
            </a:r>
            <a:endParaRPr lang="tr-TR" b="1" dirty="0">
              <a:solidFill>
                <a:srgbClr val="FF0000"/>
              </a:solidFill>
            </a:endParaRPr>
          </a:p>
        </p:txBody>
      </p:sp>
      <p:sp>
        <p:nvSpPr>
          <p:cNvPr id="3" name="2 İçerik Yer Tutucusu"/>
          <p:cNvSpPr>
            <a:spLocks noGrp="1"/>
          </p:cNvSpPr>
          <p:nvPr>
            <p:ph sz="quarter" idx="1"/>
          </p:nvPr>
        </p:nvSpPr>
        <p:spPr>
          <a:xfrm>
            <a:off x="457200" y="1357298"/>
            <a:ext cx="7467600" cy="5116654"/>
          </a:xfrm>
        </p:spPr>
        <p:txBody>
          <a:bodyPr>
            <a:noAutofit/>
          </a:bodyPr>
          <a:lstStyle/>
          <a:p>
            <a:pPr algn="just"/>
            <a:r>
              <a:rPr lang="tr-TR" sz="3200" dirty="0" smtClean="0"/>
              <a:t>“Kamu huzuru (amme selameti, amme sükûnu)’1, “cemiyette, intizamsızlığın, karışıklığın yokluğu, hayatın normal seyrini takip etmesi demektir“.</a:t>
            </a:r>
          </a:p>
          <a:p>
            <a:pPr algn="just"/>
            <a:r>
              <a:rPr lang="tr-TR" sz="3200" dirty="0" smtClean="0"/>
              <a:t> Kamu huzuru amacıyla kolluk, gürültü, duman, koku, toz gibi bireyleri rahatsız edecek, onların huzurunu bozacak faaliyetlere karşı gerekli tedbirleri alır .</a:t>
            </a:r>
          </a:p>
          <a:p>
            <a:pPr algn="just"/>
            <a:endParaRPr lang="tr-TR"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71480"/>
            <a:ext cx="7467600" cy="5902472"/>
          </a:xfrm>
        </p:spPr>
        <p:txBody>
          <a:bodyPr>
            <a:normAutofit/>
          </a:bodyPr>
          <a:lstStyle/>
          <a:p>
            <a:pPr algn="just"/>
            <a:r>
              <a:rPr lang="tr-TR" sz="4000" dirty="0" smtClean="0"/>
              <a:t>İdare hukukundan doğan uyuşmazlıklar, İdarî yargıda karara bağlanır. </a:t>
            </a:r>
          </a:p>
          <a:p>
            <a:pPr algn="just"/>
            <a:r>
              <a:rPr lang="tr-TR" sz="4000" dirty="0" smtClean="0"/>
              <a:t>Özel hukuk uyuşmazlıklarına normal adlîye, mahkemeleri bakarken İdarî uyuşmazlıklara, idare mahkemeleri bakar. </a:t>
            </a:r>
          </a:p>
          <a:p>
            <a:pPr algn="just"/>
            <a:endParaRPr lang="tr-TR" sz="4000" dirty="0"/>
          </a:p>
        </p:txBody>
      </p:sp>
    </p:spTree>
  </p:cSld>
  <p:clrMapOvr>
    <a:masterClrMapping/>
  </p:clrMapOvr>
  <p:timing>
    <p:tnLst>
      <p:par>
        <p:cTn id="1" dur="indefinite" restart="never" nodeType="tmRoot"/>
      </p:par>
    </p:tnLst>
  </p:timing>
</p:sld>
</file>

<file path=ppt/slides/slide5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Kamu Sağlığı</a:t>
            </a:r>
            <a:endParaRPr lang="tr-TR" b="1"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“Kamu sağlığı (genel sağlık, umumi hıfzıssıhha)”, bireylerin bulaşıcı ve salgın, hastalıklardan korunması, sosyal hayatın sağlık koşullan içinde sürmesi demektir. </a:t>
            </a:r>
          </a:p>
          <a:p>
            <a:pPr algn="just"/>
            <a:r>
              <a:rPr lang="tr-TR" dirty="0" smtClean="0"/>
              <a:t>Hâliyle kamu sağlığı', bireylerin teker teker sağlığı demek değildir. </a:t>
            </a:r>
          </a:p>
          <a:p>
            <a:pPr algn="just"/>
            <a:r>
              <a:rPr lang="tr-TR" dirty="0" smtClean="0"/>
              <a:t>Kolluk kamu sağlığı amacıyla yiyecek ve içecek maddelerinin sağlık koşullarına uygun olarak üretilmesini ve satılmasını denetler. </a:t>
            </a:r>
          </a:p>
          <a:p>
            <a:pPr algn="just"/>
            <a:r>
              <a:rPr lang="tr-TR" dirty="0" smtClean="0"/>
              <a:t>Salgın hastalıklara yol açabilecek bataklıkları kurutur; sivrisineklere karşı mücadele eder.</a:t>
            </a:r>
            <a:endParaRPr lang="tr-TR" dirty="0"/>
          </a:p>
        </p:txBody>
      </p:sp>
    </p:spTree>
  </p:cSld>
  <p:clrMapOvr>
    <a:masterClrMapping/>
  </p:clrMapOvr>
</p:sld>
</file>

<file path=ppt/slides/slide5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Modem Anlayış</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Klasik anlayış kamu düzenini münhasıran yukarıda açıklanan üç unsurla tanımlarken modern anlayış bu üç unsur dışında, kamu düzeninin tanımında “genel ahlak”, “kamusal estetik”, "insan onuru” gibi bazı yeni unsurlara da yer vermiştir:</a:t>
            </a:r>
          </a:p>
          <a:p>
            <a:pPr algn="just"/>
            <a:r>
              <a:rPr lang="tr-TR" dirty="0" smtClean="0"/>
              <a:t>a) Genel Ahlak</a:t>
            </a:r>
          </a:p>
          <a:p>
            <a:pPr algn="just"/>
            <a:r>
              <a:rPr lang="tr-TR" dirty="0" smtClean="0"/>
              <a:t>Klasik anlayış genel ahlakı kamu düzeninin bir unsuru olarak saymayı kesin olarak reddederken, modem anlayış bunu kesin olarak reddetmez; bazı durumlarda genel ahlakı da kamu düzeninin bir unsuru olarak kabul eder.</a:t>
            </a:r>
          </a:p>
          <a:p>
            <a:pPr algn="just"/>
            <a:endParaRPr lang="tr-TR" dirty="0"/>
          </a:p>
        </p:txBody>
      </p:sp>
    </p:spTree>
  </p:cSld>
  <p:clrMapOvr>
    <a:masterClrMapping/>
  </p:clrMapOvr>
</p:sld>
</file>

<file path=ppt/slides/slide5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dirty="0" smtClean="0"/>
              <a:t>Kamusal Estetik: Modern anlayış, kolluk makamlarının bazı durumlarda kamusal estetiği konmak amacıyla kolluk yetkilerini kullanabileceğim kabul etmektedir. </a:t>
            </a:r>
          </a:p>
          <a:p>
            <a:pPr algn="just"/>
            <a:r>
              <a:rPr lang="tr-TR" dirty="0" smtClean="0"/>
              <a:t>Örneğin belediye, bir. sokaktaki evlerin dış cephelerinin belli bir renge boyanması yolunda kolluk kararı alabilir. </a:t>
            </a:r>
          </a:p>
          <a:p>
            <a:pPr algn="just"/>
            <a:r>
              <a:rPr lang="tr-TR" dirty="0" smtClean="0"/>
              <a:t>Keza belediye bir kişinin arsasındaki hurda otomobillerin kaldırılmasına karar verebilir.</a:t>
            </a:r>
          </a:p>
          <a:p>
            <a:pPr algn="just"/>
            <a:r>
              <a:rPr lang="tr-TR" dirty="0" smtClean="0"/>
              <a:t>c) İnsan Onuru: Modem anlayış insan onurunun da kamu düzeninin bir unsurunu oluşturduğunu ve dolayısıyla kolluk makamlarının insan onurunu korumak amacıyla kolluk işlemleri yapabileceğini kabul etmektedir.</a:t>
            </a:r>
          </a:p>
          <a:p>
            <a:endParaRPr lang="tr-TR" dirty="0"/>
          </a:p>
        </p:txBody>
      </p:sp>
    </p:spTree>
  </p:cSld>
  <p:clrMapOvr>
    <a:masterClrMapping/>
  </p:clrMapOvr>
</p:sld>
</file>

<file path=ppt/slides/slide5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572272"/>
          </a:xfrm>
        </p:spPr>
        <p:txBody>
          <a:bodyPr>
            <a:noAutofit/>
          </a:bodyPr>
          <a:lstStyle/>
          <a:p>
            <a:pPr algn="just"/>
            <a:r>
              <a:rPr lang="tr-TR" sz="3200" dirty="0" smtClean="0"/>
              <a:t>Bireylerin Kendilerine Karşı Korunması: </a:t>
            </a:r>
          </a:p>
          <a:p>
            <a:pPr algn="just"/>
            <a:r>
              <a:rPr lang="tr-TR" sz="3200" dirty="0" smtClean="0"/>
              <a:t>Modem anlayışa göre bazı istisnai durumlarda bireylerin kendi kendilerine karşı koruması amacı da bir kamu düzeni amacı olarak kabul edilmektedir. </a:t>
            </a:r>
          </a:p>
          <a:p>
            <a:pPr algn="just"/>
            <a:r>
              <a:rPr lang="tr-TR" sz="3200" dirty="0" smtClean="0"/>
              <a:t>Örneğin kolluk makamları kendi güvenliklerini sağlamak amacıyla motosiklet sürücülerine “kask”, otomobil sürücülerine emniyet kemeri takma zorunluluğu getirebilir.</a:t>
            </a:r>
          </a:p>
          <a:p>
            <a:pPr algn="just"/>
            <a:endParaRPr lang="tr-TR" sz="3200" dirty="0"/>
          </a:p>
        </p:txBody>
      </p:sp>
    </p:spTree>
  </p:cSld>
  <p:clrMapOvr>
    <a:masterClrMapping/>
  </p:clrMapOvr>
</p:sld>
</file>

<file path=ppt/slides/slide5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fontScale="92500" lnSpcReduction="20000"/>
          </a:bodyPr>
          <a:lstStyle/>
          <a:p>
            <a:pPr algn="just"/>
            <a:r>
              <a:rPr lang="tr-TR" dirty="0" smtClean="0"/>
              <a:t>Bir Örnek Olay: “Cüce Fırlatma” Karan: Fransa'da cüce fırlatma (</a:t>
            </a:r>
            <a:r>
              <a:rPr lang="tr-TR" dirty="0" err="1" smtClean="0"/>
              <a:t>lancerde</a:t>
            </a:r>
            <a:r>
              <a:rPr lang="tr-TR" dirty="0" smtClean="0"/>
              <a:t> </a:t>
            </a:r>
            <a:r>
              <a:rPr lang="tr-TR" dirty="0" err="1" smtClean="0"/>
              <a:t>nain</a:t>
            </a:r>
            <a:r>
              <a:rPr lang="tr-TR" dirty="0" smtClean="0"/>
              <a:t>)denen ve oyuncuların bir cüceyi olabildiğince uzağa fırlatması şeklinde </a:t>
            </a:r>
            <a:r>
              <a:rPr lang="tr-TR" dirty="0" err="1" smtClean="0"/>
              <a:t>oyanan</a:t>
            </a:r>
            <a:r>
              <a:rPr lang="tr-TR" dirty="0" smtClean="0"/>
              <a:t> bir oyun vardır. </a:t>
            </a:r>
          </a:p>
          <a:p>
            <a:pPr algn="just"/>
            <a:r>
              <a:rPr lang="tr-TR" dirty="0" smtClean="0"/>
              <a:t>Cüce özel giysiler içinde olduğu için yere düştüğünde zarar görmez. Fırlatılan cüce hâliyle bu oyundan para kazanır. </a:t>
            </a:r>
            <a:r>
              <a:rPr lang="tr-TR" dirty="0" err="1" smtClean="0"/>
              <a:t>Morsang</a:t>
            </a:r>
            <a:r>
              <a:rPr lang="tr-TR" dirty="0" smtClean="0"/>
              <a:t>-Sur </a:t>
            </a:r>
            <a:r>
              <a:rPr lang="tr-TR" dirty="0" err="1" smtClean="0"/>
              <a:t>Orge</a:t>
            </a:r>
            <a:r>
              <a:rPr lang="tr-TR" dirty="0" smtClean="0"/>
              <a:t> Belediyesi Başkanı, 1991 yılında, belde sınırları içinde bu oyunun oynanmasını, insan onuruna aykırı olduğu gerekçesiyle bir kolluk işlemiyle yasaklamıştır. </a:t>
            </a:r>
          </a:p>
          <a:p>
            <a:pPr algn="just"/>
            <a:r>
              <a:rPr lang="tr-TR" dirty="0" smtClean="0"/>
              <a:t>Bu yasaklama kararma karşı açılan iptal davasında </a:t>
            </a:r>
            <a:r>
              <a:rPr lang="tr-TR" dirty="0" err="1" smtClean="0"/>
              <a:t>Versâilles</a:t>
            </a:r>
            <a:r>
              <a:rPr lang="tr-TR" dirty="0" smtClean="0"/>
              <a:t> İdare Mahkemesi, Belediye Başkanının bu </a:t>
            </a:r>
            <a:r>
              <a:rPr lang="tr-TR" dirty="0" err="1" smtClean="0"/>
              <a:t>karannı</a:t>
            </a:r>
            <a:r>
              <a:rPr lang="tr-TR" dirty="0" smtClean="0"/>
              <a:t> kolluk yetkilerini aşan bir karar olarak görmüş ve iptal etmiştir.</a:t>
            </a:r>
          </a:p>
          <a:p>
            <a:pPr algn="just"/>
            <a:r>
              <a:rPr lang="tr-TR" dirty="0" smtClean="0"/>
              <a:t> Bu kararı </a:t>
            </a:r>
            <a:r>
              <a:rPr lang="tr-TR" dirty="0" err="1" smtClean="0"/>
              <a:t>temyizen</a:t>
            </a:r>
            <a:r>
              <a:rPr lang="tr-TR" dirty="0" smtClean="0"/>
              <a:t> inceleyen ve bozan Fransız </a:t>
            </a:r>
            <a:r>
              <a:rPr lang="tr-TR" dirty="0" err="1" smtClean="0"/>
              <a:t>Danıştayı</a:t>
            </a:r>
            <a:r>
              <a:rPr lang="tr-TR" dirty="0" smtClean="0"/>
              <a:t> ise bu oyunun insan onuruna </a:t>
            </a:r>
            <a:r>
              <a:rPr lang="tr-TR" dirty="0" err="1" smtClean="0"/>
              <a:t>aykın</a:t>
            </a:r>
            <a:r>
              <a:rPr lang="tr-TR" dirty="0" smtClean="0"/>
              <a:t> bir pratik olduğuna ve “insan onuruna saygının kamu düzeninin unsurlarından biri olduğuna" ve dolayısıyla Belediye Başkanının kolluk yetkisine dayanarak bu oyunu yasaklayabileceğine karar vermiştir.</a:t>
            </a:r>
          </a:p>
          <a:p>
            <a:pPr algn="just"/>
            <a:endParaRPr lang="tr-TR" dirty="0"/>
          </a:p>
        </p:txBody>
      </p:sp>
    </p:spTree>
  </p:cSld>
  <p:clrMapOvr>
    <a:masterClrMapping/>
  </p:clrMapOvr>
</p:sld>
</file>

<file path=ppt/slides/slide5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Kolluk - Adlî Kolluk Ayrımı</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fontScale="92500" lnSpcReduction="10000"/>
          </a:bodyPr>
          <a:lstStyle/>
          <a:p>
            <a:r>
              <a:rPr lang="tr-TR" dirty="0" smtClean="0"/>
              <a:t>Kolluk teşkilâtı ve personeli tek olsa da kolluk faaliyeti, “İdarî kolluk” ve "Adlî kolluk" şeklinde ikiye ayrılmaktadır. </a:t>
            </a:r>
          </a:p>
          <a:p>
            <a:r>
              <a:rPr lang="tr-TR" dirty="0" smtClean="0"/>
              <a:t>Böyle bir ayrımın yapılması hem hukukî rejim hem de yargı düzeni bakımından gereklidir çünkü İdarî kolluğa idare hukuku uygulanır ve bundan kaynaklanan uyuşmazlıklar İdarî yargıya tâbidir. </a:t>
            </a:r>
          </a:p>
          <a:p>
            <a:r>
              <a:rPr lang="tr-TR" dirty="0" smtClean="0"/>
              <a:t>Oysa adlî kolluğa ceza </a:t>
            </a:r>
            <a:r>
              <a:rPr lang="tr-TR" dirty="0" err="1" smtClean="0"/>
              <a:t>usûl</a:t>
            </a:r>
            <a:r>
              <a:rPr lang="tr-TR" dirty="0" smtClean="0"/>
              <a:t> hukuku uygulanır ve bundan kaynaklanan uyuşmazlıklara adlî yargıda (ceza mahkemelerinde) bakılır. </a:t>
            </a:r>
          </a:p>
          <a:p>
            <a:r>
              <a:rPr lang="tr-TR" dirty="0" smtClean="0"/>
              <a:t>O hâlde, İdarî kolluk ile adlî kolluğu birbirinden ayırmak gerekir.</a:t>
            </a:r>
          </a:p>
          <a:p>
            <a:r>
              <a:rPr lang="tr-TR" dirty="0" smtClean="0"/>
              <a:t>Ayrım Kriterleri: İdarî kolluk ile adlî kolluk arasındaki ayrımı şu kriterler ile yapılmaktadır:</a:t>
            </a:r>
          </a:p>
          <a:p>
            <a:endParaRPr lang="tr-TR" dirty="0"/>
          </a:p>
        </p:txBody>
      </p:sp>
    </p:spTree>
  </p:cSld>
  <p:clrMapOvr>
    <a:masterClrMapping/>
  </p:clrMapOvr>
</p:sld>
</file>

<file path=ppt/slides/slide5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fontScale="92500" lnSpcReduction="10000"/>
          </a:bodyPr>
          <a:lstStyle/>
          <a:p>
            <a:r>
              <a:rPr lang="tr-TR" dirty="0" smtClean="0"/>
              <a:t>Önleme-Bastırma Kriteri-, İdarî kolluk “önleyici” adlî kolluk ise "</a:t>
            </a:r>
            <a:r>
              <a:rPr lang="tr-TR" dirty="0" err="1" smtClean="0"/>
              <a:t>bastıncı</a:t>
            </a:r>
            <a:r>
              <a:rPr lang="tr-TR" dirty="0" smtClean="0"/>
              <a:t>” niteliktedir. Diğer bir ifadeyle İdarî kolluk kamu düzeninin bozulmasını önlemeyi; adlî kolluk, ise kamu düzenini bozan fiilleri bastırmayı, bunları cezalandırmayı amaçlar. Yani adlî kolluk, bir suçun veya kabahatin işlenmesinden sonra devreye girebilir.</a:t>
            </a:r>
          </a:p>
          <a:p>
            <a:r>
              <a:rPr lang="tr-TR" dirty="0" smtClean="0"/>
              <a:t>O hâlde, İdarî kolluk ile adlî kolluk arasında bir farkın da bunların harekete geçme zamanı bakımından olduğunu söyleyebiliriz. İdarî kolluk, kamu düzeninin bozulmasından, yani suç işlenmesinden önce, adlî kolluk ise suçun işlenmesinden sonra harekete geçer.</a:t>
            </a:r>
          </a:p>
          <a:p>
            <a:r>
              <a:rPr lang="tr-TR" dirty="0" smtClean="0"/>
              <a:t> Adlî kolluk, suçun işlenmesinden sonra, failler hakkında bir ceza davasının açılmasına imkân vermek amacıyla failleri teşhis etmek ve yakalamak, delilleri toplamak ve failleri adlî makamlara teslim etmek amacını güder.</a:t>
            </a:r>
          </a:p>
          <a:p>
            <a:endParaRPr lang="tr-TR" dirty="0"/>
          </a:p>
        </p:txBody>
      </p:sp>
    </p:spTree>
  </p:cSld>
  <p:clrMapOvr>
    <a:masterClrMapping/>
  </p:clrMapOvr>
</p:sld>
</file>

<file path=ppt/slides/slide5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r>
              <a:rPr lang="tr-TR" dirty="0" smtClean="0"/>
              <a:t>Belirli Bir Suçla İlgili Olup-Olmama Kriteri: Bu kritere göre eğer bir kolluk faaliyeti, “belirli bir suç” ile ilgiliyse ortada adlî kolluk, ilgili değilse ortada İdarî kolluk vardır. </a:t>
            </a:r>
          </a:p>
          <a:p>
            <a:r>
              <a:rPr lang="tr-TR" dirty="0" smtClean="0"/>
              <a:t>Örneğin bir suçlunun yakalanması için yapılan takip adlî kolluk faaliyeti niteliğindedir. </a:t>
            </a:r>
          </a:p>
          <a:p>
            <a:r>
              <a:rPr lang="tr-TR" dirty="0" smtClean="0"/>
              <a:t>Kimlik kontrolleri, "belirli bir suçla ilgili olma” kriterine göre idari kolluk veya adlî kolluk faaliyeti niteliğinde olabilir.</a:t>
            </a:r>
          </a:p>
          <a:p>
            <a:r>
              <a:rPr lang="tr-TR" dirty="0" smtClean="0"/>
              <a:t> Eğer polis, belirli bir suçun fa ilini bulmak ve yakalamak için kimlik kontrolü yapıyorsa bu adlî kolluk faaliyeti; belirli bir suçla ilgili olmaksızın böyle bir kontrol yapıyorsa ortada idari kolluk faaliyeti vardır.</a:t>
            </a:r>
          </a:p>
          <a:p>
            <a:endParaRPr lang="tr-TR" dirty="0"/>
          </a:p>
        </p:txBody>
      </p:sp>
    </p:spTree>
  </p:cSld>
  <p:clrMapOvr>
    <a:masterClrMapping/>
  </p:clrMapOvr>
</p:sld>
</file>

<file path=ppt/slides/slide5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fontScale="92500"/>
          </a:bodyPr>
          <a:lstStyle/>
          <a:p>
            <a:r>
              <a:rPr lang="tr-TR" dirty="0" smtClean="0"/>
              <a:t>Ayrımın Sonuçlan: İdari kolluk ile adlî kolluk faaliyetleri arasındaki ayrım fevkalade önemli sonuçlara yol açmaktadır:</a:t>
            </a:r>
          </a:p>
          <a:p>
            <a:r>
              <a:rPr lang="tr-TR" dirty="0" smtClean="0"/>
              <a:t>1) İdarî kolluk faaliyetleri idare hukukuna tâbidir. Oysa adlî kolluk faaliyetleri ceza hukukuna tâbidir.</a:t>
            </a:r>
          </a:p>
          <a:p>
            <a:r>
              <a:rPr lang="tr-TR" dirty="0" smtClean="0"/>
              <a:t>2) İdari kolluk faaliyetlerinden doğan uyuşmazlıklar idari yargının görev alanına girer. Oysa adlî kolluk faaliyetlerinden kaynaklanan uyuşmazlıklara adlî yargıda (ceza mahkemelerinde) bakılır.</a:t>
            </a:r>
          </a:p>
          <a:p>
            <a:r>
              <a:rPr lang="tr-TR" dirty="0" smtClean="0"/>
              <a:t>3) İdarî kolluk, sadece devlet adına değil, mahallî idareler (il özel idaresi, belediye ve köy) adına da icra edilir. Oysa adlî kolluk sadece devlet adına ifa edilir; münhasıran bir devlet faaliyetidir.</a:t>
            </a:r>
          </a:p>
          <a:p>
            <a:r>
              <a:rPr lang="tr-TR" dirty="0" smtClean="0"/>
              <a:t>4) İdarî kolluk, bireysel idari işlemler yapabileceği gibi düzenleyici işlemler de yapabilir. Buna karşılık adlî kolluk, düzenleyici işlemler yapamaz; sadece bireysel işlemler ve maddî fiiller yapabilir.</a:t>
            </a:r>
          </a:p>
          <a:p>
            <a:endParaRPr lang="tr-TR" dirty="0"/>
          </a:p>
        </p:txBody>
      </p:sp>
    </p:spTree>
  </p:cSld>
  <p:clrMapOvr>
    <a:masterClrMapping/>
  </p:clrMapOvr>
</p:sld>
</file>

<file path=ppt/slides/slide5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r>
              <a:rPr lang="tr-TR" dirty="0" smtClean="0"/>
              <a:t>5) İdari kolluk-adlî kolluk ayrımının doğurduğu bir sonuç da, kolluk makamları ile adlî makamlar arasındaki ilişkiler bakımından ortaya çıkmaktadır. 4 Haziran 1937 tarihli ve 3201 sayılı Emniyet Teşkilâtı Kanunu’nun 12’nci maddesinin birinci fıkrasına göre adlî kolluk, “adlî işlere müteallik tahkikat salahiyetli adlî otoritelerin direktifleri altında" görev yapar. Dolayısıyla adlî makamlar adlî kolluk faaliyetlerine ilişkin olarak kolluğa emir ve talimat verebilir. Keza, 5271 sayılı Ceza Muhakemesi Kanunu’nun 164’üncü maddesinin ikinci fıkrası, "adlî kolluk görevlileri, Cumhuriyet savcısının adlî görev </a:t>
            </a:r>
            <a:r>
              <a:rPr lang="tr-TR" dirty="0" err="1" smtClean="0"/>
              <a:t>lere</a:t>
            </a:r>
            <a:r>
              <a:rPr lang="tr-TR" dirty="0" smtClean="0"/>
              <a:t> ilişkin emirlerini yerine getirir” demektedir. </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İdare Hukukunun Kaynakları</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“asıl kaynaklar" ve “yardımcı kaynaklar“</a:t>
            </a:r>
          </a:p>
          <a:p>
            <a:pPr algn="just"/>
            <a:r>
              <a:rPr lang="tr-TR" sz="2800" dirty="0" smtClean="0"/>
              <a:t>Yazılı kaynaklar, anayasa, kanun, kanun hükmünde kararname, uluslararası antlaşma, tüzük ve yönetmeliklerdir. </a:t>
            </a:r>
          </a:p>
          <a:p>
            <a:pPr algn="just"/>
            <a:r>
              <a:rPr lang="tr-TR" sz="2800" dirty="0" smtClean="0"/>
              <a:t>Bunların hepsine birden “mevzuat” da denir. </a:t>
            </a:r>
          </a:p>
          <a:p>
            <a:pPr algn="just"/>
            <a:r>
              <a:rPr lang="tr-TR" sz="2800" dirty="0" smtClean="0"/>
              <a:t>Kanun, kanun hükmünde kararname ve uluslararası antlaşmaya aynı düzeyde yer alırlar.</a:t>
            </a:r>
            <a:endParaRPr lang="tr-TR" sz="2800" dirty="0"/>
          </a:p>
        </p:txBody>
      </p:sp>
    </p:spTree>
  </p:cSld>
  <p:clrMapOvr>
    <a:masterClrMapping/>
  </p:clrMapOvr>
  <p:timing>
    <p:tnLst>
      <p:par>
        <p:cTn id="1" dur="indefinite" restart="never" nodeType="tmRoot"/>
      </p:par>
    </p:tnLst>
  </p:timing>
</p:sld>
</file>

<file path=ppt/slides/slide5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İdarî Kolluğun Özellikleri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457200" y="1000108"/>
            <a:ext cx="7467600" cy="5473844"/>
          </a:xfrm>
        </p:spPr>
        <p:txBody>
          <a:bodyPr/>
          <a:lstStyle/>
          <a:p>
            <a:pPr algn="just"/>
            <a:r>
              <a:rPr lang="tr-TR" dirty="0" smtClean="0"/>
              <a:t>1) İdarî kolluk faaliyetleri idare hukukuna tâbidir. Oysa adlî kolluk faaliyetleri ceza hukukuna tâbidir.</a:t>
            </a:r>
          </a:p>
          <a:p>
            <a:pPr algn="just"/>
            <a:r>
              <a:rPr lang="tr-TR" dirty="0" smtClean="0"/>
              <a:t>2) İdari kolluk faaliyetlerinden doğan uyuşmazlıklar idari yargının görev alanına girer. Oysa adlî kolluk faaliyetlerinden kaynaklanan uyuşmazlıklara adlî yargıda (ceza mahkemelerinde) bakılır.</a:t>
            </a:r>
          </a:p>
          <a:p>
            <a:pPr algn="just"/>
            <a:r>
              <a:rPr lang="tr-TR" dirty="0" smtClean="0"/>
              <a:t>3) İdarî kolluk, sadece devlet adına değil, mahallî idareler (il özel idaresi, belediye ve köy) adına da icra edilir. Oysa adlî kolluk sadece devlet adına ifa edilir; münhasıran bir devlet faaliyetidir.</a:t>
            </a:r>
          </a:p>
          <a:p>
            <a:endParaRPr lang="tr-TR" dirty="0"/>
          </a:p>
        </p:txBody>
      </p:sp>
    </p:spTree>
  </p:cSld>
  <p:clrMapOvr>
    <a:masterClrMapping/>
  </p:clrMapOvr>
</p:sld>
</file>

<file path=ppt/slides/slide5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4400" dirty="0" smtClean="0"/>
              <a:t>4) İdarî kolluk, bireysel idari işlemler yapabileceği gibi düzenleyici işlemler de yapabilir. </a:t>
            </a:r>
            <a:endParaRPr lang="tr-TR" sz="4400" dirty="0" smtClean="0"/>
          </a:p>
          <a:p>
            <a:pPr algn="just"/>
            <a:r>
              <a:rPr lang="tr-TR" sz="4400" dirty="0" smtClean="0"/>
              <a:t>Buna </a:t>
            </a:r>
            <a:r>
              <a:rPr lang="tr-TR" sz="4400" dirty="0" smtClean="0"/>
              <a:t>karşılık adlî kolluk, düzenleyici işlemler yapamaz; sadece bireysel işlemler ve maddî fiiller yapabilir</a:t>
            </a:r>
            <a:r>
              <a:rPr lang="tr-TR" sz="4400" dirty="0" smtClean="0"/>
              <a:t>.</a:t>
            </a:r>
            <a:endParaRPr lang="tr-TR" sz="4400" dirty="0" smtClean="0"/>
          </a:p>
        </p:txBody>
      </p:sp>
    </p:spTree>
  </p:cSld>
  <p:clrMapOvr>
    <a:masterClrMapping/>
  </p:clrMapOvr>
</p:sld>
</file>

<file path=ppt/slides/slide5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dirty="0" smtClean="0"/>
              <a:t>5) İdari kolluk-adlî kolluk ayrımının doğurduğu bir sonuç da, kolluk makamları ile adlî makamlar arasındaki ilişkiler bakımından ortaya çıkmaktadır. 4 Haziran 1937 tarihli ve 3201 sayılı Emniyet Teşkilâtı Kanunu’nun 12’nci maddesinin birinci fıkrasına göre adlî kolluk, “adlî işlere müteallik tahkikat salahiyetli adlî otoritelerin direktifleri altında" görev yapar. Dolayısıyla adlî makamlar adlî kolluk faaliyetlerine ilişkin olarak kolluğa emir ve talimat verebilir. Keza, 5271 sayılı Ceza Muhakemesi Kanunu’nun 164’üncü maddesinin ikinci fıkrası, "adlî kolluk görevlileri, Cumhuriyet savcısının adlî görev </a:t>
            </a:r>
            <a:r>
              <a:rPr lang="tr-TR" dirty="0" err="1" smtClean="0"/>
              <a:t>lere</a:t>
            </a:r>
            <a:r>
              <a:rPr lang="tr-TR" dirty="0" smtClean="0"/>
              <a:t> ilişkin emirlerini yerine getirir” demektedir. </a:t>
            </a:r>
            <a:endParaRPr lang="tr-TR" dirty="0"/>
          </a:p>
        </p:txBody>
      </p:sp>
    </p:spTree>
  </p:cSld>
  <p:clrMapOvr>
    <a:masterClrMapping/>
  </p:clrMapOvr>
</p:sld>
</file>

<file path=ppt/slides/slide5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Autofit/>
          </a:bodyPr>
          <a:lstStyle/>
          <a:p>
            <a:pPr algn="just"/>
            <a:r>
              <a:rPr lang="tr-TR" sz="3600" dirty="0" smtClean="0"/>
              <a:t>Yani Cumhuriyet savaları, idari kolluğa emir ve talimat veremez iken adlî kolluğa emir ve talimat verebilir. </a:t>
            </a:r>
            <a:endParaRPr lang="tr-TR" sz="3600" dirty="0" smtClean="0"/>
          </a:p>
          <a:p>
            <a:pPr algn="just"/>
            <a:r>
              <a:rPr lang="tr-TR" sz="3600" dirty="0" smtClean="0"/>
              <a:t>Diğer </a:t>
            </a:r>
            <a:r>
              <a:rPr lang="tr-TR" sz="3600" dirty="0" smtClean="0"/>
              <a:t>yandan, Cumhuriyet savcıları idari kolluk amir ve memurları hakkında doğrudan doğruya soruşturma yapamaz iken; adlî kolluk amir </a:t>
            </a:r>
            <a:r>
              <a:rPr lang="tr-TR" sz="3600" dirty="0" err="1" smtClean="0"/>
              <a:t>vc</a:t>
            </a:r>
            <a:r>
              <a:rPr lang="tr-TR" sz="3600" dirty="0" smtClean="0"/>
              <a:t> memurları hakkında doğrudan doğruya soruşturma yapabilir. </a:t>
            </a:r>
            <a:endParaRPr lang="tr-TR" sz="3600" dirty="0"/>
          </a:p>
        </p:txBody>
      </p:sp>
    </p:spTree>
  </p:cSld>
  <p:clrMapOvr>
    <a:masterClrMapping/>
  </p:clrMapOvr>
</p:sld>
</file>

<file path=ppt/slides/slide5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Zira Ceza Muhakemesi Kanunu’nun l6İ'inci maddesinin beşinci fıkrası, "kanun tarafından kendilerine verilen veya kanun dairesinde kendilerinden istenen adliye ile ilgili görev veya işlerde kötüye kullanma veya ihmalleri görülen kamu görevlileri ile Cumhuriyet savcılarının sözlü veya yazılı istem ve emirlerini yapmakta kötüye kullanma veya ihmalleri görülen kolluk amir ve memurları hakkında Cumhuriyet savcılarınca doğrudan doğruya soruşturma yapılır" demektedir.</a:t>
            </a:r>
          </a:p>
          <a:p>
            <a:pPr algn="just"/>
            <a:endParaRPr lang="tr-TR" sz="2800" dirty="0"/>
          </a:p>
        </p:txBody>
      </p:sp>
    </p:spTree>
  </p:cSld>
  <p:clrMapOvr>
    <a:masterClrMapping/>
  </p:clrMapOvr>
</p:sld>
</file>

<file path=ppt/slides/slide5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İdarî Kolluğun Özellikleri</a:t>
            </a:r>
            <a:r>
              <a:rPr lang="tr-TR" dirty="0" smtClean="0"/>
              <a:t/>
            </a:r>
            <a:br>
              <a:rPr lang="tr-TR" dirty="0" smtClean="0"/>
            </a:br>
            <a:endParaRPr lang="tr-TR" dirty="0"/>
          </a:p>
        </p:txBody>
      </p:sp>
      <p:sp>
        <p:nvSpPr>
          <p:cNvPr id="3" name="2 İçerik Yer Tutucusu"/>
          <p:cNvSpPr>
            <a:spLocks noGrp="1"/>
          </p:cNvSpPr>
          <p:nvPr>
            <p:ph sz="quarter" idx="1"/>
          </p:nvPr>
        </p:nvSpPr>
        <p:spPr>
          <a:xfrm>
            <a:off x="457200" y="1000108"/>
            <a:ext cx="7467600" cy="5473844"/>
          </a:xfrm>
        </p:spPr>
        <p:txBody>
          <a:bodyPr>
            <a:normAutofit/>
          </a:bodyPr>
          <a:lstStyle/>
          <a:p>
            <a:pPr algn="just"/>
            <a:r>
              <a:rPr lang="tr-TR" sz="3200" dirty="0" smtClean="0"/>
              <a:t>İdarî kolluğun başlıca özellikleri şunlardır: </a:t>
            </a:r>
            <a:endParaRPr lang="tr-TR" sz="3200" dirty="0" smtClean="0"/>
          </a:p>
          <a:p>
            <a:pPr algn="just"/>
            <a:r>
              <a:rPr lang="tr-TR" sz="3200" dirty="0" smtClean="0"/>
              <a:t>(</a:t>
            </a:r>
            <a:r>
              <a:rPr lang="tr-TR" sz="3200" dirty="0" smtClean="0"/>
              <a:t>1) İdarî kolluğun eylem ve işlemleri her zaman "</a:t>
            </a:r>
            <a:r>
              <a:rPr lang="tr-TR" sz="3200" dirty="0" smtClean="0"/>
              <a:t>tek-taraflıdır.</a:t>
            </a:r>
          </a:p>
          <a:p>
            <a:pPr algn="just"/>
            <a:r>
              <a:rPr lang="tr-TR" sz="3200" dirty="0" smtClean="0"/>
              <a:t> </a:t>
            </a:r>
            <a:r>
              <a:rPr lang="tr-TR" sz="3200" dirty="0" smtClean="0"/>
              <a:t>Kolluk makamları iki-yanlı işlemler (sözleşmeler) yapamazlar. (2) Kolluk yetkisi devredilemez bir yetkidir. Diğer bir ifadeyle idare, kolluk faaliyetlerinin yürütülmesi işini özel kişilere devredemez. </a:t>
            </a:r>
          </a:p>
          <a:p>
            <a:pPr algn="just"/>
            <a:endParaRPr lang="tr-TR" sz="3200" dirty="0"/>
          </a:p>
        </p:txBody>
      </p:sp>
    </p:spTree>
  </p:cSld>
  <p:clrMapOvr>
    <a:masterClrMapping/>
  </p:clrMapOvr>
</p:sld>
</file>

<file path=ppt/slides/slide5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endParaRPr lang="tr-TR" dirty="0" smtClean="0"/>
          </a:p>
          <a:p>
            <a:pPr algn="just"/>
            <a:r>
              <a:rPr lang="tr-TR" sz="2800" dirty="0" smtClean="0"/>
              <a:t>3) Kolluk yetkisi kullanılması zorunlu olan bir yetkidir. (4) İdarenin kolluk eylem ve işlemleri yapması, idarenin kamu gücü ayrıcalıklarına dayanır. </a:t>
            </a:r>
            <a:endParaRPr lang="tr-TR" sz="2800" dirty="0" smtClean="0"/>
          </a:p>
          <a:p>
            <a:pPr algn="just"/>
            <a:r>
              <a:rPr lang="tr-TR" sz="2800" dirty="0" smtClean="0"/>
              <a:t>(5)Kolluk </a:t>
            </a:r>
            <a:r>
              <a:rPr lang="tr-TR" sz="2800" dirty="0" smtClean="0"/>
              <a:t>eylem ve işlemleri hak yaratıcı eylem ve işlemler değildir. </a:t>
            </a:r>
            <a:endParaRPr lang="tr-TR" sz="2800" dirty="0" smtClean="0"/>
          </a:p>
          <a:p>
            <a:pPr algn="just"/>
            <a:r>
              <a:rPr lang="tr-TR" sz="2800" dirty="0" smtClean="0"/>
              <a:t>Dolayısıyla </a:t>
            </a:r>
            <a:r>
              <a:rPr lang="tr-TR" sz="2800" dirty="0" smtClean="0"/>
              <a:t>kolluk işlemleri her zaman geri alınabilir. (6) Kolluk eylem ve işlemleri nedeniyle ortaya çıkan zararlardan idare ancak “ağır kusur” hâlinde sorumlu olur.</a:t>
            </a:r>
            <a:endParaRPr lang="tr-TR" sz="2800" dirty="0"/>
          </a:p>
        </p:txBody>
      </p:sp>
    </p:spTree>
  </p:cSld>
  <p:clrMapOvr>
    <a:masterClrMapping/>
  </p:clrMapOvr>
</p:sld>
</file>

<file path=ppt/slides/slide5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7467600" cy="1274786"/>
          </a:xfrm>
        </p:spPr>
        <p:txBody>
          <a:bodyPr>
            <a:normAutofit fontScale="90000"/>
          </a:bodyPr>
          <a:lstStyle/>
          <a:p>
            <a:pPr algn="ctr"/>
            <a:r>
              <a:rPr lang="tr-TR" b="1" dirty="0" smtClean="0"/>
              <a:t>Genel İdarî Kolluk - Özel İdarî Kolluk Ayrımı</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lnSpcReduction="10000"/>
          </a:bodyPr>
          <a:lstStyle/>
          <a:p>
            <a:pPr algn="just"/>
            <a:r>
              <a:rPr lang="tr-TR" i="1" dirty="0" smtClean="0"/>
              <a:t>Tanım-,</a:t>
            </a:r>
            <a:r>
              <a:rPr lang="tr-TR" dirty="0" smtClean="0"/>
              <a:t> Genel İdarî kolluk, kamu güvenliği, kamu huzuru ve genel sağlık amacıyla belirli bir coğrafya üzerinde bulunan her birey, h</a:t>
            </a:r>
            <a:r>
              <a:rPr lang="tr-TR" dirty="0" smtClean="0"/>
              <a:t>er </a:t>
            </a:r>
            <a:r>
              <a:rPr lang="tr-TR" dirty="0" smtClean="0"/>
              <a:t>grup ve her çeşit faaliyet hakkında yetkili olan kolluktur.</a:t>
            </a:r>
          </a:p>
          <a:p>
            <a:pPr algn="just"/>
            <a:r>
              <a:rPr lang="tr-TR" dirty="0" smtClean="0"/>
              <a:t>Genel İdarî kolluk kamu düzenini sağlamak amacıyla, coğrafi olarak yetkili </a:t>
            </a:r>
            <a:r>
              <a:rPr lang="tr-TR" dirty="0" smtClean="0"/>
              <a:t>olduğu </a:t>
            </a:r>
            <a:r>
              <a:rPr lang="tr-TR" dirty="0" smtClean="0"/>
              <a:t>sahada herkes hakkında ve her çeşit faaliyet hakkında kolluk tedbir ve işlemleri tesis etmeye yetkili ve görevlidir.</a:t>
            </a:r>
          </a:p>
          <a:p>
            <a:pPr algn="just"/>
            <a:r>
              <a:rPr lang="tr-TR" i="1" dirty="0" smtClean="0"/>
              <a:t>Tanım:</a:t>
            </a:r>
            <a:r>
              <a:rPr lang="tr-TR" dirty="0" smtClean="0"/>
              <a:t> Özel İdarî kolluk ise bütün faaliyetler hakkında değil, sadece belirli bir faaliyet kategorisine veya belirli grup kişiler hakkında yetkili olan kolluktur.</a:t>
            </a:r>
          </a:p>
          <a:p>
            <a:pPr algn="just"/>
            <a:endParaRPr lang="tr-TR" dirty="0"/>
          </a:p>
        </p:txBody>
      </p:sp>
    </p:spTree>
  </p:cSld>
  <p:clrMapOvr>
    <a:masterClrMapping/>
  </p:clrMapOvr>
</p:sld>
</file>

<file path=ppt/slides/slide5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200" dirty="0" smtClean="0"/>
              <a:t>Örneğin orman kolluğu, gümrük kolluğu, tarım kolluğu, av kolluğu, banka ve sigorta kolluğu, turizm kolluğu, çevre kolluğu, imar kolluğu, tarihi ve doğal anıtları koruma kolluğu (sit kolluğu) vs. özel kolluk niteliğindedir. Bu kolluklar belirli bir coğrafi alanda genel olarak yetkili değildir; sadece özgülendikleri faaliyet konusu bakımından yetkilidirler.</a:t>
            </a:r>
          </a:p>
          <a:p>
            <a:pPr algn="just"/>
            <a:endParaRPr lang="tr-TR" sz="3200" dirty="0"/>
          </a:p>
        </p:txBody>
      </p:sp>
    </p:spTree>
  </p:cSld>
  <p:clrMapOvr>
    <a:masterClrMapping/>
  </p:clrMapOvr>
</p:sld>
</file>

<file path=ppt/slides/slide5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Autofit/>
          </a:bodyPr>
          <a:lstStyle/>
          <a:p>
            <a:pPr algn="just"/>
            <a:r>
              <a:rPr lang="tr-TR" sz="3200" dirty="0" smtClean="0"/>
              <a:t>Genel İdarî Kolluk: Genel İdarî kolluk ile özel İdarî kolluk arasındaki ayrımın kriteri, konu itibarıyla yetki farklılığıdır. </a:t>
            </a:r>
            <a:endParaRPr lang="tr-TR" sz="3200" dirty="0" smtClean="0"/>
          </a:p>
          <a:p>
            <a:pPr algn="just"/>
            <a:r>
              <a:rPr lang="tr-TR" sz="3200" dirty="0" smtClean="0"/>
              <a:t>Her </a:t>
            </a:r>
            <a:r>
              <a:rPr lang="tr-TR" sz="3200" dirty="0" smtClean="0"/>
              <a:t>türlü faaliyet hakkında yetkili olan kolluk, genel İdarî kolluk; sadece belirli bir tür faaliyet hakkında yetkili olan kolluk ise özel İdarî kolluktur. </a:t>
            </a:r>
            <a:endParaRPr lang="tr-TR" sz="3200" dirty="0" smtClean="0"/>
          </a:p>
          <a:p>
            <a:pPr algn="just"/>
            <a:r>
              <a:rPr lang="tr-TR" sz="3200" dirty="0" smtClean="0"/>
              <a:t>Türkiye’de </a:t>
            </a:r>
            <a:r>
              <a:rPr lang="tr-TR" sz="3200" dirty="0" smtClean="0"/>
              <a:t>genel İdarî kolluğu, merkezî idare kolluğu ve mahallî idareler kolluğu olarak ikiye ayırmak gerekir.</a:t>
            </a:r>
          </a:p>
          <a:p>
            <a:pPr algn="just"/>
            <a:endParaRPr lang="tr-TR" sz="32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2800" dirty="0" smtClean="0"/>
              <a:t>Anayasa, normlar hiyerarşisinde kanunlardan üst seviyede yer alan ve kanunlardan daha zor değiştirilebilen hukuk kurallarıdır. </a:t>
            </a:r>
          </a:p>
          <a:p>
            <a:pPr algn="just"/>
            <a:r>
              <a:rPr lang="tr-TR" sz="2800" dirty="0" smtClean="0"/>
              <a:t>Anayasa kuralları içerik olarak daha çok Devletin temel kuruluşuna ve Devlet karşısında vatandaşların temel hak ve hürriyetlerine ilişkindir. </a:t>
            </a:r>
          </a:p>
          <a:p>
            <a:pPr algn="just"/>
            <a:r>
              <a:rPr lang="tr-TR" sz="2800" dirty="0" smtClean="0"/>
              <a:t>Bununla birlikte, anayasalarda Devletin temel kuruluşuna ilişkin olmayan sıradan hükümler de bulunmaktadır.</a:t>
            </a:r>
            <a:endParaRPr lang="tr-TR" sz="2800" dirty="0"/>
          </a:p>
        </p:txBody>
      </p:sp>
    </p:spTree>
  </p:cSld>
  <p:clrMapOvr>
    <a:masterClrMapping/>
  </p:clrMapOvr>
  <p:timing>
    <p:tnLst>
      <p:par>
        <p:cTn id="1" dur="indefinite" restart="never" nodeType="tmRoot"/>
      </p:par>
    </p:tnLst>
  </p:timing>
</p:sld>
</file>

<file path=ppt/slides/slide5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t>Merkezî İdare Kolluğu (Devlet Kolluğu)</a:t>
            </a:r>
            <a:endParaRPr lang="tr-TR" dirty="0"/>
          </a:p>
        </p:txBody>
      </p:sp>
      <p:sp>
        <p:nvSpPr>
          <p:cNvPr id="3" name="2 İçerik Yer Tutucusu"/>
          <p:cNvSpPr>
            <a:spLocks noGrp="1"/>
          </p:cNvSpPr>
          <p:nvPr>
            <p:ph sz="quarter" idx="1"/>
          </p:nvPr>
        </p:nvSpPr>
        <p:spPr/>
        <p:txBody>
          <a:bodyPr>
            <a:normAutofit lnSpcReduction="10000"/>
          </a:bodyPr>
          <a:lstStyle/>
          <a:p>
            <a:pPr algn="just"/>
            <a:r>
              <a:rPr lang="tr-TR" dirty="0" smtClean="0"/>
              <a:t>4 Haziran 1937 tarihli ve 3201 sayılı Emniyet Teşkilâtı Kanunu’nun 3‘</a:t>
            </a:r>
            <a:r>
              <a:rPr lang="tr-TR" dirty="0" err="1" smtClean="0"/>
              <a:t>ürıcü</a:t>
            </a:r>
            <a:r>
              <a:rPr lang="tr-TR" dirty="0" smtClean="0"/>
              <a:t> maddesine göre genel İdarî kolluk, “silahlı bir kuvvet olan polis ve jandarmadır". </a:t>
            </a:r>
            <a:endParaRPr lang="tr-TR" dirty="0" smtClean="0"/>
          </a:p>
          <a:p>
            <a:pPr algn="just"/>
            <a:r>
              <a:rPr lang="tr-TR" dirty="0" smtClean="0"/>
              <a:t>Yani </a:t>
            </a:r>
            <a:r>
              <a:rPr lang="tr-TR" dirty="0" smtClean="0"/>
              <a:t>devletin genel İdarî kolluğu, teşkilât ve personel bakımından "polis” ve "jandarma" olarak ikiye ayrılmaktadır.</a:t>
            </a:r>
          </a:p>
          <a:p>
            <a:pPr algn="just"/>
            <a:r>
              <a:rPr lang="tr-TR" dirty="0" smtClean="0"/>
              <a:t>Polis ile jandarma arasında görev paylaşımı veya ayrımı, konu bakımından değil, yer bakımındandır. </a:t>
            </a:r>
            <a:endParaRPr lang="tr-TR" dirty="0" smtClean="0"/>
          </a:p>
          <a:p>
            <a:pPr algn="just"/>
            <a:r>
              <a:rPr lang="tr-TR" dirty="0" smtClean="0"/>
              <a:t>Diğer </a:t>
            </a:r>
            <a:r>
              <a:rPr lang="tr-TR" dirty="0" smtClean="0"/>
              <a:t>bir ifadeyle polis ile jandarma arasında görev ve </a:t>
            </a:r>
            <a:r>
              <a:rPr lang="tr-TR" dirty="0" err="1" smtClean="0"/>
              <a:t>sorurnlulukiar</a:t>
            </a:r>
            <a:r>
              <a:rPr lang="tr-TR" dirty="0" smtClean="0"/>
              <a:t> </a:t>
            </a:r>
            <a:r>
              <a:rPr lang="tr-TR" dirty="0" smtClean="0"/>
              <a:t>coğrafi alan itibarıyla paylaşılmaktadır.</a:t>
            </a:r>
            <a:endParaRPr lang="tr-TR" dirty="0"/>
          </a:p>
        </p:txBody>
      </p:sp>
    </p:spTree>
  </p:cSld>
  <p:clrMapOvr>
    <a:masterClrMapping/>
  </p:clrMapOvr>
</p:sld>
</file>

<file path=ppt/slides/slide5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dirty="0" smtClean="0"/>
              <a:t>Bu husus 10 Mart 1983 tarihli ve 2803 sayılı Jandarma Teşkilât, Görev ve Yetkileri Kanunu’nun 10’uncu maddesinde belirtilmiştir. Bu madde şöyle demektedir: </a:t>
            </a:r>
            <a:endParaRPr lang="tr-TR" dirty="0" smtClean="0"/>
          </a:p>
          <a:p>
            <a:pPr algn="just"/>
            <a:r>
              <a:rPr lang="tr-TR" dirty="0" smtClean="0"/>
              <a:t>"</a:t>
            </a:r>
            <a:r>
              <a:rPr lang="tr-TR" dirty="0" smtClean="0"/>
              <a:t>Jandarmanın genel olarak görev ve sorumluluk alanı, polis görev sahası dışı olup bu alanlar il ve ilçe belediye hudutları haricinde kalan veya polis teşkilâtı bulunmayan yerlerdir”. </a:t>
            </a:r>
            <a:endParaRPr lang="tr-TR" dirty="0" smtClean="0"/>
          </a:p>
          <a:p>
            <a:pPr algn="just"/>
            <a:r>
              <a:rPr lang="tr-TR" dirty="0" smtClean="0"/>
              <a:t>Demek </a:t>
            </a:r>
            <a:r>
              <a:rPr lang="tr-TR" dirty="0" smtClean="0"/>
              <a:t>ki il ve ilçe belediye hudutları içinde, yani il veya ilçe merkezî olan şehir ve kasabalarda polis, bunların dışında kalan yerlerde, örneğin köylerde ve belediye hudutları dışındaki yerlerde ise jandarma görevlidir.</a:t>
            </a:r>
            <a:endParaRPr lang="tr-TR" dirty="0"/>
          </a:p>
        </p:txBody>
      </p:sp>
    </p:spTree>
  </p:cSld>
  <p:clrMapOvr>
    <a:masterClrMapping/>
  </p:clrMapOvr>
</p:sld>
</file>

<file path=ppt/slides/slide5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7467600" cy="6858000"/>
          </a:xfrm>
        </p:spPr>
        <p:txBody>
          <a:bodyPr>
            <a:noAutofit/>
          </a:bodyPr>
          <a:lstStyle/>
          <a:p>
            <a:pPr algn="just"/>
            <a:r>
              <a:rPr lang="tr-TR" sz="2800" dirty="0" smtClean="0"/>
              <a:t>Polis: 4 Haziran 1937 tarihli ve 3201 sayılı Emniyet Teşkilâtı Kanunu’nun 4'üncü maddesine göre "polis, silahlı icra ve inzibat kuvveti olup üniformalı ve sivil </a:t>
            </a:r>
            <a:r>
              <a:rPr lang="tr-TR" sz="2800" dirty="0" smtClean="0"/>
              <a:t>olmak </a:t>
            </a:r>
            <a:r>
              <a:rPr lang="tr-TR" sz="2800" dirty="0" smtClean="0"/>
              <a:t>üzere iki kısımdır”. </a:t>
            </a:r>
            <a:endParaRPr lang="tr-TR" sz="2800" dirty="0" smtClean="0"/>
          </a:p>
          <a:p>
            <a:pPr algn="just"/>
            <a:r>
              <a:rPr lang="tr-TR" sz="2800" dirty="0" smtClean="0"/>
              <a:t>"</a:t>
            </a:r>
            <a:r>
              <a:rPr lang="tr-TR" sz="2800" dirty="0" smtClean="0"/>
              <a:t>Üniformalı polis; vasıtalı ve vasıtasız kısımlara ayrılır. Vasıtalı polis; atlı, bisikletli, motor]</a:t>
            </a:r>
            <a:r>
              <a:rPr lang="tr-TR" sz="2800" dirty="0" err="1" smtClean="0"/>
              <a:t>ii</a:t>
            </a:r>
            <a:r>
              <a:rPr lang="tr-TR" sz="2800" dirty="0" smtClean="0"/>
              <a:t> ve canlı, cansız diğer vasıtalarla teçhiz edilen kısımdır” (Aynı Kanun, m.5). </a:t>
            </a:r>
            <a:endParaRPr lang="tr-TR" sz="2800" dirty="0" smtClean="0"/>
          </a:p>
          <a:p>
            <a:pPr algn="just"/>
            <a:r>
              <a:rPr lang="tr-TR" sz="2800" dirty="0" smtClean="0"/>
              <a:t>Sivil </a:t>
            </a:r>
            <a:r>
              <a:rPr lang="tr-TR" sz="2800" dirty="0" smtClean="0"/>
              <a:t>polis, her nevi emniyet hizmetinde üniformasız çalıştırılan kısımdır (m.6). 4 Haziran 1937 tarihli ve 3201 sayılı Emniyet Teşkilâtı </a:t>
            </a:r>
            <a:r>
              <a:rPr lang="tr-TR" sz="2800" dirty="0" smtClean="0"/>
              <a:t>Kanunu </a:t>
            </a:r>
            <a:r>
              <a:rPr lang="tr-TR" sz="2800" dirty="0" smtClean="0"/>
              <a:t>polisi “İdarî, siyasî ve adlî polis” olmak üzere üç kısma ayırmaktadır (m.8). </a:t>
            </a:r>
            <a:endParaRPr lang="tr-TR" sz="2800" dirty="0"/>
          </a:p>
        </p:txBody>
      </p:sp>
    </p:spTree>
  </p:cSld>
  <p:clrMapOvr>
    <a:masterClrMapping/>
  </p:clrMapOvr>
</p:sld>
</file>

<file path=ppt/slides/slide5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dirty="0" smtClean="0"/>
              <a:t>"İdarî polis, içtimai ve umumi intizamı temin etmekle mükellef olan kısımdır (m.9/A). </a:t>
            </a:r>
            <a:endParaRPr lang="tr-TR" dirty="0" smtClean="0"/>
          </a:p>
          <a:p>
            <a:pPr algn="just"/>
            <a:r>
              <a:rPr lang="tr-TR" dirty="0" smtClean="0"/>
              <a:t>"</a:t>
            </a:r>
            <a:r>
              <a:rPr lang="tr-TR" dirty="0" smtClean="0"/>
              <a:t>Siyasî polis, devletin umumî emniyetine taalluk eden işlerle mükellef olan kısımdır” (m.9/B). </a:t>
            </a:r>
            <a:endParaRPr lang="tr-TR" dirty="0" smtClean="0"/>
          </a:p>
          <a:p>
            <a:pPr algn="just"/>
            <a:r>
              <a:rPr lang="tr-TR" dirty="0" smtClean="0"/>
              <a:t>“</a:t>
            </a:r>
            <a:r>
              <a:rPr lang="tr-TR" dirty="0" smtClean="0"/>
              <a:t>Adlî polis, asgari tam teşekküllü bir polis karakolu bulunan yerlerde adlî işlerle uğraşmak üzere Emniyet Umum Müdürlüğünce kadrodan ayrılan bir kısımdır. </a:t>
            </a:r>
            <a:endParaRPr lang="tr-TR" dirty="0" smtClean="0"/>
          </a:p>
          <a:p>
            <a:pPr algn="just"/>
            <a:r>
              <a:rPr lang="tr-TR" dirty="0" smtClean="0"/>
              <a:t>Tam </a:t>
            </a:r>
            <a:r>
              <a:rPr lang="tr-TR" dirty="0" smtClean="0"/>
              <a:t>teşekküllü bir kadrodan daha az. kuvvette olan polis teşekküllerinin tamamı veya bir kısmı adlî polis olarak tefrik edilebilir (m.9/C), </a:t>
            </a:r>
            <a:endParaRPr lang="tr-TR" dirty="0" smtClean="0"/>
          </a:p>
          <a:p>
            <a:pPr algn="just"/>
            <a:r>
              <a:rPr lang="tr-TR" dirty="0" smtClean="0"/>
              <a:t>Polis </a:t>
            </a:r>
            <a:r>
              <a:rPr lang="tr-TR" dirty="0" smtClean="0"/>
              <a:t>İçişleri Bakanlığına bağlı bir genel müdürlük olan Emniyet Genel Müdürlüğü hâlinde teşkilâtlandırılmıştır.</a:t>
            </a:r>
          </a:p>
          <a:p>
            <a:endParaRPr lang="tr-TR" dirty="0"/>
          </a:p>
        </p:txBody>
      </p:sp>
    </p:spTree>
  </p:cSld>
  <p:clrMapOvr>
    <a:masterClrMapping/>
  </p:clrMapOvr>
</p:sld>
</file>

<file path=ppt/slides/slide5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dirty="0" smtClean="0"/>
              <a:t>Jandarma: Jandarma, il ve ilçe belediye sınırlan dışında kalan yerlerde ve belediye sınırları içinde olmakla birlikte polis teşkilâtı kurulmamış yerlerde görevlidir. </a:t>
            </a:r>
            <a:endParaRPr lang="tr-TR" dirty="0" smtClean="0"/>
          </a:p>
          <a:p>
            <a:pPr algn="just"/>
            <a:r>
              <a:rPr lang="tr-TR" dirty="0" smtClean="0"/>
              <a:t>Jandarmanın </a:t>
            </a:r>
            <a:r>
              <a:rPr lang="tr-TR" dirty="0" smtClean="0"/>
              <a:t>kuruluş, görev ve yetkileri 10 Mart 1983 tarihli ve 2803 sayılı Jandarma Teşkilât, Görev ve Yetkileri Kanunu’nda düzenlenmiştir. </a:t>
            </a:r>
            <a:endParaRPr lang="tr-TR" dirty="0" smtClean="0"/>
          </a:p>
          <a:p>
            <a:pPr algn="just"/>
            <a:r>
              <a:rPr lang="tr-TR" dirty="0" smtClean="0"/>
              <a:t>Bu </a:t>
            </a:r>
            <a:r>
              <a:rPr lang="tr-TR" dirty="0" smtClean="0"/>
              <a:t>Kanunun 3’üncü maddesinde jandarma, "emniyet ve asayiş ile kamu düzeninin korunmasını sağlayan ve diğer kanun ve nizamların verdiği görevleri yerine getiren silahlı, askerî bir güvenlik ve kolluk kuvveti“ olarak tanımlanmıştır. </a:t>
            </a:r>
            <a:endParaRPr lang="tr-TR" dirty="0" smtClean="0"/>
          </a:p>
          <a:p>
            <a:pPr algn="just"/>
            <a:r>
              <a:rPr lang="tr-TR" dirty="0" smtClean="0"/>
              <a:t>Tanımdan </a:t>
            </a:r>
            <a:r>
              <a:rPr lang="tr-TR" dirty="0" smtClean="0"/>
              <a:t>da anlaşılacağı üzere jandarma polisten farklı olarak "askerî" bir kolluk personelidir. Jandarma, “Jandarma Genel Komutanlığı” bünyesinde </a:t>
            </a:r>
            <a:r>
              <a:rPr lang="tr-TR" dirty="0" err="1" smtClean="0"/>
              <a:t>teşkilâtlandırımıştır</a:t>
            </a:r>
            <a:r>
              <a:rPr lang="tr-TR" dirty="0" smtClean="0"/>
              <a:t>. </a:t>
            </a:r>
            <a:endParaRPr lang="tr-TR" dirty="0"/>
          </a:p>
        </p:txBody>
      </p:sp>
    </p:spTree>
  </p:cSld>
  <p:clrMapOvr>
    <a:masterClrMapping/>
  </p:clrMapOvr>
</p:sld>
</file>

<file path=ppt/slides/slide5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a:bodyPr>
          <a:lstStyle/>
          <a:p>
            <a:pPr algn="just"/>
            <a:r>
              <a:rPr lang="tr-TR" sz="2800" dirty="0" smtClean="0"/>
              <a:t>Jandarma Genel Komutanlığı çifte yönlü bir kuruluştur: </a:t>
            </a:r>
            <a:endParaRPr lang="tr-TR" sz="2800" dirty="0" smtClean="0"/>
          </a:p>
          <a:p>
            <a:pPr algn="just"/>
            <a:r>
              <a:rPr lang="tr-TR" sz="2800" dirty="0" smtClean="0"/>
              <a:t>Kuruluşu</a:t>
            </a:r>
            <a:r>
              <a:rPr lang="tr-TR" sz="2800" dirty="0" smtClean="0"/>
              <a:t>, personeli, eğitim ve öğretimi bakımından Genelkurmay Başkanlığına bağlıdır (m.4). Jandarma Genel Komutanlığı, "emniyet ve asayiş işleriyle diğer görev ve hizmetlerin ifası yönünden ise İçişleri Bakanlığına bağlıdır” (m.4).</a:t>
            </a:r>
          </a:p>
          <a:p>
            <a:pPr algn="just"/>
            <a:r>
              <a:rPr lang="tr-TR" sz="2800" dirty="0" smtClean="0"/>
              <a:t>Burada şunu belirtmek uygun olacaktır: Genel İdarî kolluğun içindeki uzmanlaşmış birimleri özel İdarî kolluk ile karıştırmamak gerekir. </a:t>
            </a:r>
            <a:endParaRPr lang="tr-TR" sz="2800" dirty="0" smtClean="0"/>
          </a:p>
        </p:txBody>
      </p:sp>
    </p:spTree>
  </p:cSld>
  <p:clrMapOvr>
    <a:masterClrMapping/>
  </p:clrMapOvr>
</p:sld>
</file>

<file path=ppt/slides/slide5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a:bodyPr>
          <a:lstStyle/>
          <a:p>
            <a:pPr algn="just"/>
            <a:r>
              <a:rPr lang="tr-TR" sz="3200" dirty="0" smtClean="0"/>
              <a:t>Örneğin 4 Haziran 1937 tarih ve 3201 sayılı Emniyet Teşkilâtı Kanunu’na 11 Ağustos 1982 tarihli ve 2696 sayılı Kanunla eklenen ek 12 ve devamı maddeleri uyarınca </a:t>
            </a:r>
            <a:endParaRPr lang="tr-TR" sz="3200" dirty="0" smtClean="0"/>
          </a:p>
          <a:p>
            <a:pPr algn="just"/>
            <a:r>
              <a:rPr lang="tr-TR" sz="3200" dirty="0" smtClean="0"/>
              <a:t>“</a:t>
            </a:r>
            <a:r>
              <a:rPr lang="tr-TR" sz="3200" dirty="0" smtClean="0"/>
              <a:t>il merkezlerinde emniyet müdürlüklerine, ilçelerde emniyet amirliklerine bağlı olarak emniyet teşkilâtı bünyesinde, kadrolan içinde özel timler de bulunan polis çevik kuvvet birimleri' genel idari kolluğun içinde yer alır.</a:t>
            </a:r>
          </a:p>
          <a:p>
            <a:pPr algn="just"/>
            <a:endParaRPr lang="tr-TR" sz="32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dirty="0" smtClean="0"/>
              <a:t> </a:t>
            </a:r>
            <a:r>
              <a:rPr lang="tr-TR" sz="3200" dirty="0" smtClean="0"/>
              <a:t>İdare hukukunun yardımcı kaynaklan ise yargısal içtihatlar ve doktrin olmak üzere ikiye ayrılır.</a:t>
            </a:r>
          </a:p>
          <a:p>
            <a:pPr algn="just"/>
            <a:r>
              <a:rPr lang="tr-TR" sz="3200" dirty="0" smtClean="0"/>
              <a:t>İçtihat, örnek alman mahkeme kararı demektir. </a:t>
            </a:r>
          </a:p>
          <a:p>
            <a:pPr algn="just"/>
            <a:r>
              <a:rPr lang="tr-TR" sz="3200" dirty="0" smtClean="0"/>
              <a:t>İdare mahkemeleri, özellikle Danıştay kararlarını örnek alırlar. </a:t>
            </a:r>
          </a:p>
          <a:p>
            <a:pPr algn="just"/>
            <a:r>
              <a:rPr lang="tr-TR" sz="3200" dirty="0" smtClean="0"/>
              <a:t>Yani Danıştay kararlan içtihat oluşturur.</a:t>
            </a:r>
            <a:endParaRPr lang="tr-TR" sz="32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fontScale="92500"/>
          </a:bodyPr>
          <a:lstStyle/>
          <a:p>
            <a:r>
              <a:rPr lang="tr-TR" dirty="0" smtClean="0"/>
              <a:t>Aslında Danıştay kararların, içtihadı birleştirme kararlan dışında bağlayıcı değildir. </a:t>
            </a:r>
          </a:p>
          <a:p>
            <a:r>
              <a:rPr lang="tr-TR" dirty="0" smtClean="0"/>
              <a:t>İdare mahkemeleri, bunlara uymak zorunda değildir. </a:t>
            </a:r>
          </a:p>
          <a:p>
            <a:r>
              <a:rPr lang="tr-TR" dirty="0" smtClean="0"/>
              <a:t>Ancak idare mahkemesi hâkimler, kararlarının Danıştay tarafından bozulmasını istemediklerinden, genellikle Danıştay diğer kararlarım (daire ve kurul kararlarını) da örnek alırlar. </a:t>
            </a:r>
          </a:p>
          <a:p>
            <a:r>
              <a:rPr lang="tr-TR" dirty="0" smtClean="0"/>
              <a:t>Burada tekrar hatırlatalım ki yargısal içtihadın (içtihadı birleştirme kararlan dışında), yardımcı kaynaktırlar. </a:t>
            </a:r>
          </a:p>
          <a:p>
            <a:r>
              <a:rPr lang="tr-TR" dirty="0" smtClean="0"/>
              <a:t>Bu şu anlama gelir ki hâkim isterse bu içtihatlardan yararlanabilir. </a:t>
            </a:r>
          </a:p>
          <a:p>
            <a:r>
              <a:rPr lang="tr-TR" dirty="0" smtClean="0"/>
              <a:t>Bunlar bağlayıcı değildir. </a:t>
            </a:r>
          </a:p>
          <a:p>
            <a:r>
              <a:rPr lang="tr-TR" dirty="0" smtClean="0"/>
              <a:t>Hâkim istiyorsa başka türlü karar verebilir. </a:t>
            </a:r>
          </a:p>
          <a:p>
            <a:r>
              <a:rPr lang="tr-TR" dirty="0" smtClean="0"/>
              <a:t>Ancak başka türlü karar verirse karar Danıştay tarafından bozulabilir.</a:t>
            </a:r>
            <a:endParaRPr lang="tr-T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600" dirty="0" smtClean="0"/>
              <a:t>Doktrin (öğreti), idare hukukunun yardıma kaynaklanma İkincisidir. </a:t>
            </a:r>
          </a:p>
          <a:p>
            <a:pPr algn="just"/>
            <a:r>
              <a:rPr lang="tr-TR" sz="3600" dirty="0" smtClean="0"/>
              <a:t>İdare hukuku doktrini, idare hukuku alanında çalışan bilim adamlarının görüş ve düşünceleridir. </a:t>
            </a:r>
          </a:p>
          <a:p>
            <a:pPr algn="just"/>
            <a:r>
              <a:rPr lang="tr-TR" sz="3600" dirty="0" smtClean="0"/>
              <a:t>Bu görüş ve düşünceler, çeşitli kitap ve makalelerde yayımlanır.</a:t>
            </a:r>
            <a:endParaRPr lang="tr-TR" sz="3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Hukuk devleti</a:t>
            </a:r>
            <a:endParaRPr lang="tr-TR" b="1" dirty="0">
              <a:solidFill>
                <a:srgbClr val="FF0000"/>
              </a:solidFill>
            </a:endParaRPr>
          </a:p>
        </p:txBody>
      </p:sp>
      <p:sp>
        <p:nvSpPr>
          <p:cNvPr id="3" name="2 İçerik Yer Tutucusu"/>
          <p:cNvSpPr>
            <a:spLocks noGrp="1"/>
          </p:cNvSpPr>
          <p:nvPr>
            <p:ph sz="quarter" idx="1"/>
          </p:nvPr>
        </p:nvSpPr>
        <p:spPr/>
        <p:txBody>
          <a:bodyPr>
            <a:normAutofit fontScale="92500" lnSpcReduction="20000"/>
          </a:bodyPr>
          <a:lstStyle/>
          <a:p>
            <a:pPr algn="just"/>
            <a:r>
              <a:rPr lang="tr-TR" sz="3200" dirty="0" smtClean="0"/>
              <a:t>Hukuk devleti, en kısa tanımıyla faaliyetlerinde hukuk kurallarına bağlı olan, vatandaşlarına hukukî güvenlik sağlayan devlet demektir. </a:t>
            </a:r>
          </a:p>
          <a:p>
            <a:pPr algn="just"/>
            <a:r>
              <a:rPr lang="tr-TR" sz="3200" dirty="0" smtClean="0"/>
              <a:t>Tarihsel Gelişimi: Hukuk devleti anlayışı birden ortaya çıkmamıştır. Orta Çağ'da “mülk devlet" anlayışı vardı. </a:t>
            </a:r>
          </a:p>
          <a:p>
            <a:pPr algn="just"/>
            <a:r>
              <a:rPr lang="tr-TR" sz="3200" dirty="0" smtClean="0"/>
              <a:t>Daha sonra “polis devleti" ve “hazine teorisi" anlayışı ortaya çıktı. </a:t>
            </a:r>
          </a:p>
          <a:p>
            <a:pPr algn="just"/>
            <a:r>
              <a:rPr lang="tr-TR" sz="3200" dirty="0" smtClean="0"/>
              <a:t>Hukuk devleti anlayışını görmeden bunları kısaca görmekte yarar vardır</a:t>
            </a:r>
          </a:p>
          <a:p>
            <a:pPr algn="just"/>
            <a:endParaRPr lang="tr-TR" sz="32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200" dirty="0" smtClean="0"/>
              <a:t>Hukuk devleti, hukuka bağlı olan devlet dernek olduğuna ve devlet de yasama, yürütme ve yargı organlarından oluştuğuna göre, </a:t>
            </a:r>
            <a:r>
              <a:rPr lang="tr-TR" sz="3200" i="1" dirty="0" smtClean="0"/>
              <a:t>hukuk devletinin üç temel gereği vardır:</a:t>
            </a:r>
          </a:p>
          <a:p>
            <a:pPr algn="just"/>
            <a:r>
              <a:rPr lang="tr-TR" sz="3200" dirty="0" smtClean="0"/>
              <a:t> (1) Yasama organı hukuka bağlı olmalıdır. </a:t>
            </a:r>
          </a:p>
          <a:p>
            <a:pPr algn="just"/>
            <a:r>
              <a:rPr lang="tr-TR" sz="3200" dirty="0" smtClean="0"/>
              <a:t>(2) Yargı organı hukuka bağlı olmalıdır. </a:t>
            </a:r>
          </a:p>
          <a:p>
            <a:pPr algn="just"/>
            <a:r>
              <a:rPr lang="tr-TR" sz="3200" dirty="0" smtClean="0"/>
              <a:t>(3) Yürütme organı hukuka bağlı olmalıdır.</a:t>
            </a:r>
          </a:p>
          <a:p>
            <a:pPr algn="just"/>
            <a:endParaRPr lang="tr-T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Autofit/>
          </a:bodyPr>
          <a:lstStyle/>
          <a:p>
            <a:pPr algn="just"/>
            <a:r>
              <a:rPr lang="tr-TR" sz="3600" dirty="0" smtClean="0"/>
              <a:t>3- Kamu idareleri özel kişiler karşısında üstün konumdadırlar. Özel kişilerin rızaları hilafına onlar hakkında işlem yapabilirler. </a:t>
            </a:r>
          </a:p>
          <a:p>
            <a:pPr algn="just"/>
            <a:r>
              <a:rPr lang="tr-TR" sz="3600" dirty="0" smtClean="0"/>
              <a:t>Oysa özel idareler ile özel kişiler arasında eşitlik ilkesi geçerlidir.</a:t>
            </a:r>
          </a:p>
          <a:p>
            <a:pPr algn="just"/>
            <a:r>
              <a:rPr lang="tr-TR" sz="3600" dirty="0" smtClean="0"/>
              <a:t>4.Kamu idaresinin kuruluşu ve çalışması kanunlarla düzenlenmiştir. </a:t>
            </a:r>
          </a:p>
          <a:p>
            <a:pPr algn="just"/>
            <a:endParaRPr lang="tr-TR" sz="36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solidFill>
                  <a:srgbClr val="FF0000"/>
                </a:solidFill>
              </a:rPr>
              <a:t>Hukuk Devletinin Özel Gerekleri</a:t>
            </a:r>
            <a:r>
              <a:rPr lang="tr-TR" dirty="0" smtClean="0">
                <a:solidFill>
                  <a:srgbClr val="FF0000"/>
                </a:solidFill>
              </a:rPr>
              <a:t> </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3200" dirty="0" smtClean="0"/>
              <a:t>İdarenin hukuka bağlılığının gerçekleşmesi için yukarıdaki genel gereklerin yanında, ayrıca bazı özel şanların da gerçekleşmesi gerekir. </a:t>
            </a:r>
          </a:p>
          <a:p>
            <a:pPr algn="just"/>
            <a:r>
              <a:rPr lang="tr-TR" sz="3200" dirty="0" smtClean="0"/>
              <a:t>Yani, idare bakımından hukuk devleti ilkesinin özel gerekleri de vardır.</a:t>
            </a:r>
          </a:p>
          <a:p>
            <a:pPr algn="just"/>
            <a:r>
              <a:rPr lang="tr-TR" sz="3200" dirty="0" smtClean="0"/>
              <a:t>İdarenin bütün eylem ve işlemleri yargı denetimine tâbi olmalıdır.</a:t>
            </a:r>
            <a:endParaRPr lang="tr-TR" sz="32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lnSpcReduction="10000"/>
          </a:bodyPr>
          <a:lstStyle/>
          <a:p>
            <a:pPr algn="just"/>
            <a:r>
              <a:rPr lang="tr-TR" sz="3600" dirty="0" smtClean="0"/>
              <a:t>Anayasamızın 125'inci maddesinde, "idarenin her türlü eylem ve işlemlerine karşı yargı yolu açıktır” denilerek hukuk devletinin bu gereği kabul edilmiştir. </a:t>
            </a:r>
          </a:p>
          <a:p>
            <a:pPr algn="just"/>
            <a:r>
              <a:rPr lang="tr-TR" sz="3600" dirty="0" smtClean="0"/>
              <a:t>Ancak, Türkiye’de aşağıda şu dön grup işleme karşı dava açılamaz; </a:t>
            </a:r>
          </a:p>
          <a:p>
            <a:pPr algn="just"/>
            <a:r>
              <a:rPr lang="tr-TR" sz="3600" dirty="0" smtClean="0"/>
              <a:t>bunlara karşı yargı yolu kapalıdır;</a:t>
            </a:r>
          </a:p>
          <a:p>
            <a:pPr algn="just"/>
            <a:endParaRPr lang="tr-TR" sz="36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r>
              <a:rPr lang="tr-TR" dirty="0" smtClean="0"/>
              <a:t>1. Cumhurbaşkanının tek başına yapacağı işlemler.</a:t>
            </a:r>
          </a:p>
          <a:p>
            <a:r>
              <a:rPr lang="tr-TR" dirty="0" smtClean="0"/>
              <a:t>2.Yüksek Asken Şûranın (YAŞ) terfi işlemleri ile kadrosuzluk nedeniyle emekliye ayırma işlemleri.</a:t>
            </a:r>
          </a:p>
          <a:p>
            <a:r>
              <a:rPr lang="tr-TR" dirty="0" smtClean="0"/>
              <a:t>3.Hâkimler ve Savcılar Yüksek Kurulunun (HSYK) meslekten çıkarma cezasına ilişkin olanlar dışındaki kararlarına karşı yargı mercilerine başvurulamaz. </a:t>
            </a:r>
          </a:p>
          <a:p>
            <a:r>
              <a:rPr lang="tr-TR" dirty="0" smtClean="0"/>
              <a:t>4.Sıkıyönetim komutanının işlemleri</a:t>
            </a:r>
          </a:p>
          <a:p>
            <a:r>
              <a:rPr lang="tr-TR" dirty="0" smtClean="0"/>
              <a:t>12 Eylül 201O’dan önce YAŞ ve HSYK kararların; hepsi yargı denetimi dışındaydı, uyarma ve kınama disiplin cezalan yargı denetimi dışında bırakılabilirdi.</a:t>
            </a:r>
          </a:p>
          <a:p>
            <a:endParaRPr lang="tr-T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rmAutofit lnSpcReduction="10000"/>
          </a:bodyPr>
          <a:lstStyle/>
          <a:p>
            <a:pPr algn="just"/>
            <a:r>
              <a:rPr lang="tr-TR" sz="3600" b="1" i="1" dirty="0" smtClean="0">
                <a:solidFill>
                  <a:srgbClr val="FF0000"/>
                </a:solidFill>
              </a:rPr>
              <a:t>Hâkimler bağımsız ve teminatlı olmalıdır</a:t>
            </a:r>
            <a:r>
              <a:rPr lang="tr-TR" sz="3600" b="1" dirty="0" smtClean="0">
                <a:solidFill>
                  <a:srgbClr val="FF0000"/>
                </a:solidFill>
              </a:rPr>
              <a:t> </a:t>
            </a:r>
          </a:p>
          <a:p>
            <a:pPr algn="just"/>
            <a:r>
              <a:rPr lang="tr-TR" sz="3600" dirty="0" smtClean="0"/>
              <a:t>Yukarıda belirtildiği gibi hukuk devleti ilkesi, idarenin eylem ve işlemlerinin yargı organları tarafından denetlenmesini gerektirmektedir. </a:t>
            </a:r>
          </a:p>
          <a:p>
            <a:pPr algn="just"/>
            <a:r>
              <a:rPr lang="tr-TR" sz="3600" dirty="0" smtClean="0"/>
              <a:t>Ancak bu denetimin sözde kalmaması için denetimi yapan mahkemelerin idareden bağımsız olmaları .gerekir. </a:t>
            </a:r>
            <a:endParaRPr lang="tr-TR" sz="36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2800" i="1" dirty="0" smtClean="0"/>
              <a:t>İdarî faaliyetler önceden bilinebilir olmalıdır</a:t>
            </a:r>
            <a:r>
              <a:rPr lang="tr-TR" sz="2800" dirty="0" smtClean="0"/>
              <a:t>. Hukuk devleti ilkesinin idare bakımından diğer bir gereği de "idari faaliyetlerinin belirliliği ilkesidir. </a:t>
            </a:r>
          </a:p>
          <a:p>
            <a:pPr algn="just"/>
            <a:r>
              <a:rPr lang="tr-TR" sz="2800" dirty="0" smtClean="0"/>
              <a:t>Hukuk devletinde idarenin eylem ve işlemlerinin idare edilenler tarafından önceden tahmin edilebilir olması gerekir, idare takdir yetkisine sahip olduğu alanlarda dahi tam bir serbestisi sahip değildir, idare bu yetkisini tüzük ve yönetmelik gibi genel kurallarla düzenlemek ve bu düzenlemelere uymak zorundadır. </a:t>
            </a:r>
          </a:p>
          <a:p>
            <a:pPr algn="just"/>
            <a:r>
              <a:rPr lang="tr-TR" sz="2800" dirty="0" smtClean="0"/>
              <a:t>Buna, “düzenli idare ilkesi" denir</a:t>
            </a:r>
            <a:endParaRPr lang="tr-TR" sz="28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200" dirty="0" smtClean="0"/>
              <a:t>İdarenin malî sorumluluğu mevcut olmalıdır. </a:t>
            </a:r>
          </a:p>
          <a:p>
            <a:pPr algn="just"/>
            <a:r>
              <a:rPr lang="tr-TR" sz="3200" dirty="0" smtClean="0"/>
              <a:t>Nihayet hukuk devleti ilkesi, idarenin malî sorumluluğu ilkesini de gerektirir. </a:t>
            </a:r>
          </a:p>
          <a:p>
            <a:pPr algn="just"/>
            <a:r>
              <a:rPr lang="tr-TR" sz="3200" dirty="0" smtClean="0"/>
              <a:t>Bir devlete hukuk devletidir diyebilmek için bu devletin idaresinin eylem ve işlemleriyle kişilere verdiği zararları tazmin etmesi gerekir. </a:t>
            </a:r>
          </a:p>
          <a:p>
            <a:pPr algn="just"/>
            <a:r>
              <a:rPr lang="tr-TR" sz="3200" dirty="0" smtClean="0"/>
              <a:t>Anayasamız bu ilkeyi açıkça kabul etmiştir. </a:t>
            </a:r>
            <a:endParaRPr lang="tr-TR" sz="32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Hukuk Devleti İlkesinin Diğer Gerekleri</a:t>
            </a:r>
            <a:r>
              <a:rPr lang="tr-TR" b="1" dirty="0" smtClean="0">
                <a:solidFill>
                  <a:srgbClr val="FF0000"/>
                </a:solidFill>
              </a:rPr>
              <a:t> </a:t>
            </a:r>
            <a:endParaRPr lang="tr-TR"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800" dirty="0" smtClean="0"/>
              <a:t>Hukuk devleti ilkesinin tam olarak gerçekleşebilmesinin daha pek çok şartının bulunduğu söylenebilir. </a:t>
            </a:r>
          </a:p>
          <a:p>
            <a:pPr algn="just"/>
            <a:r>
              <a:rPr lang="tr-TR" sz="2800" dirty="0" smtClean="0"/>
              <a:t>Doğrudan doğruya hukuk devletinin bir gereği olarak görülmeyen pek çok hak ve hürriyet ile ilke, özellikle ceza yargılamasına ilişkin olanlar, sonuçlan itibarıyla hukuk devleti ilkesiyle ilgilidirler.</a:t>
            </a:r>
            <a:endParaRPr lang="tr-TR" sz="28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normAutofit/>
          </a:bodyPr>
          <a:lstStyle/>
          <a:p>
            <a:pPr algn="just"/>
            <a:r>
              <a:rPr lang="tr-TR" dirty="0" smtClean="0"/>
              <a:t>Örnek olarak şu temel hak ve hürriyetlerin ve temel ilkelerin hukuk devletiyle ilgili oldukları ve bu açıdan hukuk devletinin bir gereği olduklarını söyleyebiliriz: </a:t>
            </a:r>
          </a:p>
          <a:p>
            <a:pPr algn="just"/>
            <a:r>
              <a:rPr lang="tr-TR" dirty="0" smtClean="0"/>
              <a:t>Hak arama hürriyeti, kanuni hâkim güvencesi, masumluk karinesi, kanunsuz suç ve ceza olmaz ilkesi, ceza kanunlarının geçmişe yürümemesi, kanuna aykırı olarak ekle edilen bulguların delil olarak kullanılamaması, ceza sorumluluğunun şahsi olması, ceza yargılamasının aleni olması, adil yargılanma hakkı, dilekçe hakkı, etkili başvuru hakkı, bilgi edinme hakkı, dinlenilme hakki (savunma hakkı) vs.</a:t>
            </a:r>
            <a:endParaRPr lang="tr-T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solidFill>
                  <a:srgbClr val="FF0000"/>
                </a:solidFill>
              </a:rPr>
              <a:t>İdarenin Kanuniliği İlkesi</a:t>
            </a:r>
            <a:endParaRPr lang="tr-TR" dirty="0">
              <a:solidFill>
                <a:srgbClr val="FF0000"/>
              </a:solidFill>
            </a:endParaRPr>
          </a:p>
        </p:txBody>
      </p:sp>
      <p:sp>
        <p:nvSpPr>
          <p:cNvPr id="3" name="2 İçerik Yer Tutucusu"/>
          <p:cNvSpPr>
            <a:spLocks noGrp="1"/>
          </p:cNvSpPr>
          <p:nvPr>
            <p:ph sz="quarter" idx="1"/>
          </p:nvPr>
        </p:nvSpPr>
        <p:spPr/>
        <p:txBody>
          <a:bodyPr/>
          <a:lstStyle/>
          <a:p>
            <a:pPr algn="just"/>
            <a:r>
              <a:rPr lang="tr-TR" dirty="0" smtClean="0"/>
              <a:t>"</a:t>
            </a:r>
            <a:r>
              <a:rPr lang="tr-TR" sz="3200" dirty="0" smtClean="0"/>
              <a:t>İdarenin kanuniliği </a:t>
            </a:r>
            <a:r>
              <a:rPr lang="tr-TR" sz="3200" dirty="0" err="1" smtClean="0"/>
              <a:t>ilkesi’ne</a:t>
            </a:r>
            <a:r>
              <a:rPr lang="tr-TR" sz="3200" dirty="0" smtClean="0"/>
              <a:t>, “kanuni idare ilkesi” veya “yasal yönetim ilkesi” de denir . İdarenin kanuniliği ilkesinin iki değişik anlamı vardır. İdarenin eylem ve işlemleri hem kanuna dayanmalı hem de bu eylem ve işlemler kanuna aykırı olmamalıdır.</a:t>
            </a:r>
            <a:endParaRPr lang="tr-TR" sz="3200"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r>
              <a:rPr lang="tr-TR" dirty="0" smtClean="0"/>
              <a:t>Kanuna Dayanma İlkesi (idarenin </a:t>
            </a:r>
            <a:r>
              <a:rPr lang="tr-TR" dirty="0" err="1" smtClean="0"/>
              <a:t>Secundum</a:t>
            </a:r>
            <a:r>
              <a:rPr lang="tr-TR" dirty="0" smtClean="0"/>
              <a:t> </a:t>
            </a:r>
            <a:r>
              <a:rPr lang="tr-TR" dirty="0" err="1" smtClean="0"/>
              <a:t>Legem</a:t>
            </a:r>
            <a:r>
              <a:rPr lang="tr-TR" dirty="0" smtClean="0"/>
              <a:t> Özelliği): </a:t>
            </a:r>
          </a:p>
          <a:p>
            <a:r>
              <a:rPr lang="tr-TR" dirty="0" smtClean="0"/>
              <a:t>Yasama yetkisi "asli (</a:t>
            </a:r>
            <a:r>
              <a:rPr lang="tr-TR" dirty="0" err="1" smtClean="0"/>
              <a:t>originaire</a:t>
            </a:r>
            <a:r>
              <a:rPr lang="tr-TR" dirty="0" smtClean="0"/>
              <a:t>)" bir yetkidir. Yasama organı, bir alanı doğrudan doğruya düzenleyebilir. </a:t>
            </a:r>
          </a:p>
          <a:p>
            <a:r>
              <a:rPr lang="tr-TR" dirty="0" smtClean="0"/>
              <a:t>Bir alanda kanun çıkarılabilmesi için o alanın daha önce anayasayla düzenlenmiş olmasına gerek yoktur. </a:t>
            </a:r>
          </a:p>
          <a:p>
            <a:r>
              <a:rPr lang="tr-TR" dirty="0" smtClean="0"/>
              <a:t>Buna karşılık idare, yasama organı tarafından önceden kanunla düzenlenmemiş bir alanda faaliyette bulunamaz. </a:t>
            </a:r>
          </a:p>
          <a:p>
            <a:r>
              <a:rPr lang="tr-TR" dirty="0" smtClean="0"/>
              <a:t>İdarenin faaliyette bulunabilmesi için kanuna dayanması, kanundan yetki alması gerekir. Kanun olmayan yerde, idare de yoktur.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normAutofit lnSpcReduction="10000"/>
          </a:bodyPr>
          <a:lstStyle/>
          <a:p>
            <a:pPr algn="just"/>
            <a:r>
              <a:rPr lang="tr-TR" sz="3600" dirty="0" smtClean="0"/>
              <a:t>İdare hukukunun konusunu “kamu idareleri", yani “devlet idaresi” oluşturur. </a:t>
            </a:r>
          </a:p>
          <a:p>
            <a:pPr algn="just"/>
            <a:r>
              <a:rPr lang="tr-TR" sz="3600" dirty="0" smtClean="0"/>
              <a:t>Bu nedenle idare hukukunun konusunu tespit ederken “özel idareleri’’ bir kenara atmak gerekir.</a:t>
            </a:r>
          </a:p>
          <a:p>
            <a:pPr algn="just"/>
            <a:r>
              <a:rPr lang="tr-TR" sz="3600" dirty="0" smtClean="0"/>
              <a:t> Sonuç olarak İdare hukukunun konusunun kamu idaresi olduğunu söylemiş bulunuyoruz. Ancak bunu söylemekle iş bitmiyor.</a:t>
            </a:r>
            <a:endParaRPr lang="tr-TR" sz="36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r>
              <a:rPr lang="tr-TR" dirty="0" smtClean="0"/>
              <a:t>Hukukumuzda “kanuna dayarıma ilkesinin sadece iki adet istisnası vardır. </a:t>
            </a:r>
          </a:p>
          <a:p>
            <a:r>
              <a:rPr lang="tr-TR" dirty="0" smtClean="0"/>
              <a:t>Birinci olarak, Cumhurbaşkanının başkanlığında toplanan Bakanlar Kurulu tarafından çıkarılan sıkıyönetim ve olağanüstü hâl kanun hükmünde kararnamelerinin kanuna dayanma zorunluluğu yoktur (Anayasa, m.121). </a:t>
            </a:r>
          </a:p>
          <a:p>
            <a:r>
              <a:rPr lang="tr-TR" dirty="0" smtClean="0"/>
              <a:t>İkinci olarak, Cumhurbaşkanlığı Genci Sekreterliğinin kuruluş ve çalışma esaslarının düzenlendiği Cumhurbaşkanlığı kararnamesi de kanuna dayanmak zorunda değildir. </a:t>
            </a:r>
          </a:p>
          <a:p>
            <a:r>
              <a:rPr lang="tr-TR" dirty="0" smtClean="0"/>
              <a:t>Bu iki tür kararname, Türkiye’de yürütme organının </a:t>
            </a:r>
            <a:r>
              <a:rPr lang="tr-TR" dirty="0" err="1" smtClean="0"/>
              <a:t>istisnaen</a:t>
            </a:r>
            <a:r>
              <a:rPr lang="tr-TR" dirty="0" smtClean="0"/>
              <a:t> sahip olduğu “asli” düzenleme yetkisinin iki örneğidir. </a:t>
            </a:r>
          </a:p>
          <a:p>
            <a:endParaRPr lang="tr-T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solidFill>
                  <a:srgbClr val="FF0000"/>
                </a:solidFill>
              </a:rPr>
              <a:t>İDARÎ TEŞKİLATA HÂKİM OLAN TEMEL İLKELER</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lgn="just"/>
            <a:r>
              <a:rPr lang="tr-TR" sz="4400" dirty="0" smtClean="0"/>
              <a:t>İdarenin kuruluşuna "merkezden yönetim" ve “yerinden yönetim’’ olmak iki İlke hâkimdir. Yerinden yönetim ilkesi de yer ve hizmet yönünden olmak üzere ikiye ayrılır.</a:t>
            </a:r>
            <a:endParaRPr lang="tr-T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Merkezden Yönetim İlkesi</a:t>
            </a:r>
            <a:br>
              <a:rPr lang="tr-TR" dirty="0" smtClean="0"/>
            </a:br>
            <a:endParaRPr lang="tr-TR" dirty="0"/>
          </a:p>
        </p:txBody>
      </p:sp>
      <p:sp>
        <p:nvSpPr>
          <p:cNvPr id="3" name="2 İçerik Yer Tutucusu"/>
          <p:cNvSpPr>
            <a:spLocks noGrp="1"/>
          </p:cNvSpPr>
          <p:nvPr>
            <p:ph sz="quarter" idx="1"/>
          </p:nvPr>
        </p:nvSpPr>
        <p:spPr/>
        <p:txBody>
          <a:bodyPr/>
          <a:lstStyle/>
          <a:p>
            <a:pPr algn="just"/>
            <a:r>
              <a:rPr lang="tr-TR" dirty="0" smtClean="0"/>
              <a:t>“</a:t>
            </a:r>
            <a:r>
              <a:rPr lang="tr-TR" sz="4400" dirty="0" smtClean="0"/>
              <a:t>Merkezden yönetim (merkeziyet;’ </a:t>
            </a:r>
          </a:p>
          <a:p>
            <a:pPr algn="just"/>
            <a:r>
              <a:rPr lang="tr-TR" sz="4400" dirty="0" smtClean="0"/>
              <a:t> “yerinden yönetim </a:t>
            </a:r>
          </a:p>
          <a:p>
            <a:pPr algn="just"/>
            <a:r>
              <a:rPr lang="tr-TR" sz="4400" dirty="0" smtClean="0"/>
              <a:t>(ademi </a:t>
            </a:r>
            <a:r>
              <a:rPr lang="tr-TR" sz="4400" dirty="0" err="1" smtClean="0"/>
              <a:t>merkezîyet</a:t>
            </a:r>
            <a:r>
              <a:rPr lang="tr-TR" sz="4400" dirty="0" smtClean="0"/>
              <a:t>)” ilkeleri "anayasal ilkeleridir.</a:t>
            </a:r>
          </a:p>
          <a:p>
            <a:endParaRPr lang="tr-T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600" dirty="0" smtClean="0"/>
              <a:t>"Merkezden yönetim" yahut eski </a:t>
            </a:r>
            <a:r>
              <a:rPr lang="tr-TR" sz="3600" dirty="0" err="1" smtClean="0"/>
              <a:t>tâbiriyle</a:t>
            </a:r>
            <a:r>
              <a:rPr lang="tr-TR" sz="3600" dirty="0" smtClean="0"/>
              <a:t> "merkeziyet" ilkesi, vatandaşlara sunulacak kamu hizmetlerinin, belediye, köy, üniversite, KİT, TRT gibi devletten aynı kamu tüzel kişileri tarafından değil doğrudan doğruya “devlet” tarafından yürütülmesini öngören bir ilkedir.</a:t>
            </a:r>
          </a:p>
          <a:p>
            <a:pPr algn="just"/>
            <a:endParaRPr lang="tr-TR" sz="36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lnSpcReduction="10000"/>
          </a:bodyPr>
          <a:lstStyle/>
          <a:p>
            <a:pPr algn="just"/>
            <a:r>
              <a:rPr lang="tr-TR" sz="2800" dirty="0" smtClean="0"/>
              <a:t>Devlet üstlendiği kamu hizmetlerini konularına göre bölmüş; bu “bölümlerden her birini de ayrı bir “bakanlık” şeklinde örgütlendirmiştir. </a:t>
            </a:r>
          </a:p>
          <a:p>
            <a:pPr algn="just"/>
            <a:r>
              <a:rPr lang="tr-TR" sz="2800" dirty="0" smtClean="0"/>
              <a:t>Ancak bakanlıkların ayrı bir tüzel kişiliği yoktur. </a:t>
            </a:r>
          </a:p>
          <a:p>
            <a:pPr algn="just"/>
            <a:r>
              <a:rPr lang="tr-TR" sz="2800" dirty="0" smtClean="0"/>
              <a:t>Tek bir tüzel kişilik vardır; o da “devlet tüzel kişiliğedir. </a:t>
            </a:r>
          </a:p>
          <a:p>
            <a:pPr algn="just"/>
            <a:r>
              <a:rPr lang="tr-TR" sz="2800" dirty="0" smtClean="0"/>
              <a:t>Her bir bakanlık kendi görev alanında devlet tüzel kişiliğini temsil eder. </a:t>
            </a:r>
          </a:p>
          <a:p>
            <a:pPr algn="just"/>
            <a:r>
              <a:rPr lang="tr-TR" sz="2800" dirty="0" smtClean="0"/>
              <a:t>Kamu hizmetleri değişik bakanlıklar tarafından yürütülse de bu hizmetler, tek bir tüzel kişi adına, “devlet" adına yürütülür.</a:t>
            </a:r>
            <a:endParaRPr lang="tr-TR" sz="28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lstStyle/>
          <a:p>
            <a:pPr algn="just"/>
            <a:r>
              <a:rPr lang="tr-TR" dirty="0" smtClean="0"/>
              <a:t>Türk idare hukukunda burada “devlet” dediğimiz tüzel kişiye, “merkezî idare” denmektedir. </a:t>
            </a:r>
          </a:p>
          <a:p>
            <a:pPr algn="just"/>
            <a:r>
              <a:rPr lang="tr-TR" dirty="0" smtClean="0"/>
              <a:t>İşte, kamu hizmetlerinin. devlet" yani “merkezî idare“ tarafından yürütülmesine “merkezden yönetim" veya “merkeziyet ilkesi" denmektedir. Örneğin Türkiye’de güvenlik, sağlık ve ilköğretim kamu hizmetleri merkez  yönetim ilkesine göre yürütülmektedir. </a:t>
            </a:r>
          </a:p>
          <a:p>
            <a:pPr algn="just"/>
            <a:r>
              <a:rPr lang="tr-TR" dirty="0" smtClean="0"/>
              <a:t>Bu hizmetleri yürütmek amacıyla İçişleri Bakanlığı, Sağlık Bakanlığı ve Millî Eğitim Bakanlığı kurulmuştur. </a:t>
            </a:r>
          </a:p>
          <a:p>
            <a:pPr algn="just"/>
            <a:r>
              <a:rPr lang="tr-TR" dirty="0" smtClean="0"/>
              <a:t>Bu Bakanlıklar bu hizmetleri, kendi adlarına değil, “devleri adına yürütürler. </a:t>
            </a:r>
          </a:p>
          <a:p>
            <a:pPr algn="just"/>
            <a:r>
              <a:rPr lang="tr-TR" dirty="0" smtClean="0"/>
              <a:t>Bu Bakanlıkların kullandıkları yetki de devlet yetkisidir.</a:t>
            </a:r>
          </a:p>
          <a:p>
            <a:pPr algn="just"/>
            <a:endParaRPr lang="tr-T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r>
              <a:rPr lang="tr-TR" dirty="0" smtClean="0"/>
              <a:t>Bakanlıklar esas itibarıyla devletin merkezînde, yani “başkentinde teşkilâtlanmışlardır. </a:t>
            </a:r>
          </a:p>
          <a:p>
            <a:r>
              <a:rPr lang="tr-TR" dirty="0" smtClean="0"/>
              <a:t>Belli bir bakanlığın görev alanındaki kamu hizmetleri, bakanlığın başkent teşkilâtında plânlanır ve düzenlenir. </a:t>
            </a:r>
          </a:p>
          <a:p>
            <a:r>
              <a:rPr lang="tr-TR" dirty="0" smtClean="0"/>
              <a:t>Bu plânlama ve düzenlemeyi yapan örgüte başkent teşkilâtı denir. </a:t>
            </a:r>
          </a:p>
          <a:p>
            <a:r>
              <a:rPr lang="tr-TR" dirty="0" smtClean="0"/>
              <a:t>Ancak başkent teşkilâtındaki sınırlı sayıda görevlinin, başkentçe oturarak, kamu hizmetlerini tüm ülke düzeyinde yürütmesi mümkün olmadığından, her bakanlık tüm ülkeye yayılmış bir teşkilâta da ihtiyaç duyar. </a:t>
            </a:r>
          </a:p>
          <a:p>
            <a:r>
              <a:rPr lang="tr-TR" dirty="0" smtClean="0"/>
              <a:t>İşte başkent dışındaki bu teşkilâta merkezî idarenin taşra teşkilâtı denir.</a:t>
            </a:r>
          </a:p>
          <a:p>
            <a:endParaRPr lang="tr-T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Merkezden Yönetimin Özellikleri; </a:t>
            </a:r>
            <a:endParaRPr lang="tr-TR" dirty="0"/>
          </a:p>
        </p:txBody>
      </p:sp>
      <p:sp>
        <p:nvSpPr>
          <p:cNvPr id="3" name="2 İçerik Yer Tutucusu"/>
          <p:cNvSpPr>
            <a:spLocks noGrp="1"/>
          </p:cNvSpPr>
          <p:nvPr>
            <p:ph sz="quarter" idx="1"/>
          </p:nvPr>
        </p:nvSpPr>
        <p:spPr/>
        <p:txBody>
          <a:bodyPr>
            <a:normAutofit fontScale="92500"/>
          </a:bodyPr>
          <a:lstStyle/>
          <a:p>
            <a:r>
              <a:rPr lang="tr-TR" dirty="0" smtClean="0"/>
              <a:t>Merkezden yönetimin başlıca özellikleri şunlardır: </a:t>
            </a:r>
          </a:p>
          <a:p>
            <a:r>
              <a:rPr lang="tr-TR" dirty="0" smtClean="0"/>
              <a:t>(a) Merkezden yönetimde tek bir tüzel kişilik vardır. O da "devlet tüzel kişiliğedir, </a:t>
            </a:r>
          </a:p>
          <a:p>
            <a:r>
              <a:rPr lang="tr-TR" dirty="0" smtClean="0"/>
              <a:t>(b) Devlet, yani merkezî idare, kamu hizmetlerini konularına göre bölerek bakanlıklar şeklinde örgütlemiştir.' </a:t>
            </a:r>
          </a:p>
          <a:p>
            <a:r>
              <a:rPr lang="tr-TR" dirty="0" smtClean="0"/>
              <a:t>(c) Kamu hizmetlerinin yürütülmesi için gerekli olan gelir ve giderler merkezî bütçede toplanır, (d) Vatandaşlara sunulacak kamu hizmetleri bir merkezde, yani başkentte plânlanır ve düzenlenir.</a:t>
            </a:r>
          </a:p>
          <a:p>
            <a:r>
              <a:rPr lang="tr-TR" dirty="0" smtClean="0"/>
              <a:t> Karar alma yetkisi başkentte oturan birtakım merkezî yetkililere aittir. </a:t>
            </a:r>
            <a:endParaRPr lang="tr-T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7467600" cy="6188224"/>
          </a:xfrm>
        </p:spPr>
        <p:txBody>
          <a:bodyPr/>
          <a:lstStyle/>
          <a:p>
            <a:pPr algn="just"/>
            <a:r>
              <a:rPr lang="tr-TR" dirty="0" smtClean="0"/>
              <a:t>(e) Merkezî idarenin bir taşra teşkilâtı vardır. Ancak taşra teşkilâtı merkezîn bir uzantısı konumundadır. </a:t>
            </a:r>
          </a:p>
          <a:p>
            <a:pPr algn="just"/>
            <a:r>
              <a:rPr lang="tr-TR" dirty="0" smtClean="0"/>
              <a:t>Taşradaki görevliler, merkezîn emir ve talimatlarıyla bağlıdır. </a:t>
            </a:r>
          </a:p>
          <a:p>
            <a:pPr algn="just"/>
            <a:r>
              <a:rPr lang="tr-TR" dirty="0" smtClean="0"/>
              <a:t>(f) Merkezî idare, çeşitli bakanlıklara, bakanlıklar da başkent teşkilâtı ve taşra teşkilâtı olmak üzere değişik birimlere ayrılmış olsa da merkezî idare bir bütündür.</a:t>
            </a:r>
          </a:p>
          <a:p>
            <a:pPr algn="just"/>
            <a:r>
              <a:rPr lang="tr-TR" dirty="0" smtClean="0"/>
              <a:t> Zira merkezî idare içindeki bütün görevliler hiyerarşik bir düzen içinde sıralanmıştır. </a:t>
            </a:r>
          </a:p>
          <a:p>
            <a:pPr algn="just"/>
            <a:r>
              <a:rPr lang="tr-TR" dirty="0" smtClean="0"/>
              <a:t>Bu hiyerarşi, merkezî idarenin bütünlüğünü sağlar.</a:t>
            </a:r>
            <a:endParaRPr lang="tr-T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Merkezden Yönetimin YARARLARI</a:t>
            </a:r>
            <a:endParaRPr lang="tr-TR" dirty="0"/>
          </a:p>
        </p:txBody>
      </p:sp>
      <p:sp>
        <p:nvSpPr>
          <p:cNvPr id="3" name="2 İçerik Yer Tutucusu"/>
          <p:cNvSpPr>
            <a:spLocks noGrp="1"/>
          </p:cNvSpPr>
          <p:nvPr>
            <p:ph sz="quarter" idx="1"/>
          </p:nvPr>
        </p:nvSpPr>
        <p:spPr/>
        <p:txBody>
          <a:bodyPr>
            <a:normAutofit lnSpcReduction="10000"/>
          </a:bodyPr>
          <a:lstStyle/>
          <a:p>
            <a:r>
              <a:rPr lang="tr-TR" i="1" dirty="0" smtClean="0"/>
              <a:t>Merkezden Yönetimin Yararları</a:t>
            </a:r>
          </a:p>
          <a:p>
            <a:r>
              <a:rPr lang="tr-TR" dirty="0" smtClean="0"/>
              <a:t> (1) Merkezden yönetim güçlü bir devlet yönetimi sağlar. </a:t>
            </a:r>
          </a:p>
          <a:p>
            <a:r>
              <a:rPr lang="tr-TR" dirty="0" smtClean="0"/>
              <a:t>(2) Merkezden yönetimin bölgeler arasında eşitliği sağlayıcı bir etkisi vardır. </a:t>
            </a:r>
          </a:p>
          <a:p>
            <a:r>
              <a:rPr lang="tr-TR" dirty="0" smtClean="0"/>
              <a:t>Keza merkezden yönetim ulusal birliği güçlendirir. </a:t>
            </a:r>
          </a:p>
          <a:p>
            <a:r>
              <a:rPr lang="tr-TR" dirty="0" smtClean="0"/>
              <a:t>(3) Hizmetler daha rasyonel, daha plânlı bir şekilde yürütülebilir. </a:t>
            </a:r>
          </a:p>
          <a:p>
            <a:r>
              <a:rPr lang="tr-TR" dirty="0" smtClean="0"/>
              <a:t>(4) Merkezden yönetimde malî denetim daha kolaydır. </a:t>
            </a:r>
          </a:p>
          <a:p>
            <a:r>
              <a:rPr lang="tr-TR" dirty="0" smtClean="0"/>
              <a:t>(5) Kamu görevlileri yerel etkilerden kurtulur </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Autofit/>
          </a:bodyPr>
          <a:lstStyle/>
          <a:p>
            <a:pPr algn="just"/>
            <a:r>
              <a:rPr lang="tr-TR" sz="3600" dirty="0" smtClean="0"/>
              <a:t>Zira devlette de çeşitli organlar ve fonksiyonlar vardır. </a:t>
            </a:r>
          </a:p>
          <a:p>
            <a:pPr algn="just"/>
            <a:r>
              <a:rPr lang="tr-TR" sz="3600" dirty="0" smtClean="0"/>
              <a:t>Anayasamıza göre, devlette yasama, yürütme ve yargı olmak, üzere üç temel organ ve fonksiyon vardır.</a:t>
            </a:r>
          </a:p>
          <a:p>
            <a:pPr algn="just"/>
            <a:r>
              <a:rPr lang="tr-TR" sz="3600" dirty="0" smtClean="0"/>
              <a:t> İdare hukukunun konusu olarak idareyi İleni organ hem de fonksiyon olarak yasamadan, yürütmeden ve yargıdan ayırmak gerekir.</a:t>
            </a:r>
            <a:endParaRPr lang="tr-TR" sz="36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Merkezden Yönetimin Zararları</a:t>
            </a:r>
            <a:endParaRPr lang="tr-TR" dirty="0"/>
          </a:p>
        </p:txBody>
      </p:sp>
      <p:sp>
        <p:nvSpPr>
          <p:cNvPr id="3" name="2 İçerik Yer Tutucusu"/>
          <p:cNvSpPr>
            <a:spLocks noGrp="1"/>
          </p:cNvSpPr>
          <p:nvPr>
            <p:ph sz="quarter" idx="1"/>
          </p:nvPr>
        </p:nvSpPr>
        <p:spPr>
          <a:xfrm>
            <a:off x="457200" y="1357298"/>
            <a:ext cx="7467600" cy="5116654"/>
          </a:xfrm>
        </p:spPr>
        <p:txBody>
          <a:bodyPr>
            <a:noAutofit/>
          </a:bodyPr>
          <a:lstStyle/>
          <a:p>
            <a:pPr algn="just"/>
            <a:r>
              <a:rPr lang="tr-TR" sz="3600" dirty="0" smtClean="0"/>
              <a:t>(1) Merkezden yönetim, bürokrasi ve kırtasiyeciliğe yol açar.</a:t>
            </a:r>
          </a:p>
          <a:p>
            <a:pPr algn="just"/>
            <a:r>
              <a:rPr lang="tr-TR" sz="3600" dirty="0" smtClean="0"/>
              <a:t> (2) Merkezden yönetim, hizmetlerin yöresel ihtiyaçlara göre yürütülmesini güçleştirir.</a:t>
            </a:r>
          </a:p>
          <a:p>
            <a:pPr algn="just"/>
            <a:r>
              <a:rPr lang="tr-TR" sz="3600" dirty="0" smtClean="0"/>
              <a:t> (3) Merkezden yönetim, demokratik ilkelere pek uygun değildir.</a:t>
            </a:r>
          </a:p>
          <a:p>
            <a:pPr algn="just"/>
            <a:endParaRPr lang="tr-TR" sz="36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Yetki Genişliği İlkesi</a:t>
            </a:r>
            <a:endParaRPr lang="tr-TR" dirty="0"/>
          </a:p>
        </p:txBody>
      </p:sp>
      <p:sp>
        <p:nvSpPr>
          <p:cNvPr id="3" name="2 İçerik Yer Tutucusu"/>
          <p:cNvSpPr>
            <a:spLocks noGrp="1"/>
          </p:cNvSpPr>
          <p:nvPr>
            <p:ph sz="quarter" idx="1"/>
          </p:nvPr>
        </p:nvSpPr>
        <p:spPr/>
        <p:txBody>
          <a:bodyPr>
            <a:normAutofit fontScale="92500"/>
          </a:bodyPr>
          <a:lstStyle/>
          <a:p>
            <a:r>
              <a:rPr lang="tr-TR" dirty="0" smtClean="0"/>
              <a:t>Anayasamızın 126’ncı maddesinin 2’nci fıkrası bu ilkeyi "illerin idaresi yetki genişliği esasına dayanır" demek suretiyle açıkça kabul etmiştir. </a:t>
            </a:r>
          </a:p>
          <a:p>
            <a:r>
              <a:rPr lang="tr-TR" dirty="0" smtClean="0"/>
              <a:t>O hâlde, yetki genişliği ilkesi bir “anayasal ilkeldir.</a:t>
            </a:r>
          </a:p>
          <a:p>
            <a:r>
              <a:rPr lang="tr-TR" dirty="0" smtClean="0"/>
              <a:t>Tanım: Adem-i temerküz veya yetki genişliği ilkesi, merkezî idarenin (devlet idaresinin) taşra teşkilâtının başındaki amirlerin, .yani valilerin, merkeze danışmadan, merkezden emir ve talimat beklemeksizin, kendi başlarına merkez adına karar alabilmeleri demektir.</a:t>
            </a:r>
          </a:p>
          <a:p>
            <a:r>
              <a:rPr lang="tr-TR" dirty="0" smtClean="0"/>
              <a:t>Bu ilkenin kabul edildiği durumlarda vali, kendi ilinin sınırları içinde, bakana sormadan, bakanın kullanabileceği bazı yetkileri kullanabilir. </a:t>
            </a:r>
          </a:p>
          <a:p>
            <a:endParaRPr lang="tr-T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r>
              <a:rPr lang="tr-TR" dirty="0" smtClean="0"/>
              <a:t>Yetki genişliği ilkesinin özellikleri şunlardır: </a:t>
            </a:r>
          </a:p>
          <a:p>
            <a:r>
              <a:rPr lang="tr-TR" dirty="0" smtClean="0"/>
              <a:t>(1) Kullanılan yetki merkeze aittir.</a:t>
            </a:r>
          </a:p>
          <a:p>
            <a:r>
              <a:rPr lang="tr-TR" dirty="0" smtClean="0"/>
              <a:t>Vali bu yetkiyi kendi adına değil merkez adına kullanır.</a:t>
            </a:r>
          </a:p>
          <a:p>
            <a:r>
              <a:rPr lang="tr-TR" dirty="0" smtClean="0"/>
              <a:t>(2) Bu yetki bir millî kamu hizmetinin ifasında kullanılmaktadır. Yani yürütülen hizmet, merkezî bir hizmettir. </a:t>
            </a:r>
          </a:p>
          <a:p>
            <a:r>
              <a:rPr lang="tr-TR" dirty="0" smtClean="0"/>
              <a:t>(3) Bu yetki, merkezîn bir memura (vali) tarafından kullanılmaktadır. Vali, merkeze danışmadan karar alabilse de merkezîn hiyerarşisine tâbidir. </a:t>
            </a:r>
          </a:p>
          <a:p>
            <a:r>
              <a:rPr lang="tr-TR" dirty="0" smtClean="0"/>
              <a:t>(4) Yetkinin kullanılmasıyla ilgili tüm gelir ve giderler merkeze aittir.</a:t>
            </a:r>
            <a:endParaRPr lang="tr-TR"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Yerinden Yönetim </a:t>
            </a:r>
            <a:br>
              <a:rPr lang="tr-TR" b="1" dirty="0" smtClean="0"/>
            </a:br>
            <a:r>
              <a:rPr lang="tr-TR" b="1" dirty="0" smtClean="0"/>
              <a:t>(Âdemi </a:t>
            </a:r>
            <a:r>
              <a:rPr lang="tr-TR" b="1" dirty="0" err="1" smtClean="0"/>
              <a:t>merkezîyet</a:t>
            </a:r>
            <a:r>
              <a:rPr lang="tr-TR" b="1" dirty="0" smtClean="0"/>
              <a:t>) İlkesi</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lgn="just"/>
            <a:r>
              <a:rPr lang="tr-TR" dirty="0" smtClean="0"/>
              <a:t> “Yerinden yönetim’’ veya daha doğru bir </a:t>
            </a:r>
            <a:r>
              <a:rPr lang="tr-TR" dirty="0" err="1" smtClean="0"/>
              <a:t>tâbirle</a:t>
            </a:r>
            <a:r>
              <a:rPr lang="tr-TR" dirty="0" smtClean="0"/>
              <a:t> “âdemi </a:t>
            </a:r>
            <a:r>
              <a:rPr lang="tr-TR" dirty="0" err="1" smtClean="0"/>
              <a:t>merkezîyet</a:t>
            </a:r>
            <a:r>
              <a:rPr lang="tr-TR" dirty="0" smtClean="0"/>
              <a:t>'’, bazı kamu hizmetlerinin devlet dışındaki kamu tüzel kişileri tarafından yürütülmesi demektir. </a:t>
            </a:r>
          </a:p>
          <a:p>
            <a:pPr algn="just"/>
            <a:endParaRPr lang="tr-TR" dirty="0" smtClean="0"/>
          </a:p>
          <a:p>
            <a:pPr algn="just"/>
            <a:r>
              <a:rPr lang="tr-TR" dirty="0" smtClean="0"/>
              <a:t>Diğer bir ifadeyle “yerinden yönetim (âdemi </a:t>
            </a:r>
            <a:r>
              <a:rPr lang="tr-TR" dirty="0" err="1" smtClean="0"/>
              <a:t>merkezîyet</a:t>
            </a:r>
            <a:r>
              <a:rPr lang="tr-TR" dirty="0" smtClean="0"/>
              <a:t>) ilkesi', merkezden yönetim ilkesinin tersine, kamu hizmetlerinden bir bölümünün merkezî idare teşkilâtı (devlet tüzel kişiliği) ve hiyerarşisi dışında yer alan kamu tüzel kişileri tarafından yürütülmesini öngören bir ilkedir.</a:t>
            </a:r>
            <a:endParaRPr lang="tr-T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smtClean="0"/>
              <a:t>Yerinden Yönetimin Varlık Şartları</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Yerinden yönetimden, yani ademi </a:t>
            </a:r>
            <a:r>
              <a:rPr lang="tr-TR" dirty="0" err="1" smtClean="0"/>
              <a:t>merkezîyetten</a:t>
            </a:r>
            <a:r>
              <a:rPr lang="tr-TR" dirty="0" smtClean="0"/>
              <a:t> bahsedebilmek için şu şartların gerçekleşmiş olması gerekir:</a:t>
            </a:r>
          </a:p>
          <a:p>
            <a:r>
              <a:rPr lang="tr-TR" dirty="0" smtClean="0"/>
              <a:t>a)Bir kuruluşun yerinden yönetim kuruluşu olabilmesi için her şeyden önce merkezî idareden aynı bir kamu tüzel kişiliğine sahip olması gerekir. Örneğin iller ve ilçeler, yerinden yönetim kuruluşu değildir çünkü devletten aynı bir tüzel kişilikleri yoktur.</a:t>
            </a:r>
          </a:p>
          <a:p>
            <a:r>
              <a:rPr lang="tr-TR" dirty="0" smtClean="0"/>
              <a:t>(b) Bir kuruluşun yerinden yönetim kuruluşu olabilmesi için personel bağımsızlığına sahip olması gerekir. Yöneticileri merkezî idare tarafından atanan bir kuruluş, yerinden yönetim kuruluşu olarak kabul edilemez, </a:t>
            </a:r>
          </a:p>
          <a:p>
            <a:endParaRPr lang="tr-TR"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a:bodyPr>
          <a:lstStyle/>
          <a:p>
            <a:pPr algn="just"/>
            <a:r>
              <a:rPr lang="tr-TR" sz="3600" dirty="0" smtClean="0"/>
              <a:t>(c) Bir kuruluşun yerinden yönetim kuruluşu olabilmesi için malî bağımsızlığa, yani kendine has gelir kaynaklarına ve bütçeye sahip olması gerekir, </a:t>
            </a:r>
          </a:p>
          <a:p>
            <a:pPr algn="just"/>
            <a:r>
              <a:rPr lang="tr-TR" sz="3600" dirty="0" smtClean="0"/>
              <a:t>(d) Bir kuruluşun yerinden yönetim kuruluşu olabilmesi için bu kuruluşun üzerinde hiyerarşi denetiminin bulunmaması gerekir.</a:t>
            </a:r>
            <a:endParaRPr lang="tr-TR" sz="36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2800" dirty="0" smtClean="0"/>
              <a:t>Yer Yönünden Yerinden Yönetim (Mahallî Âdemi </a:t>
            </a:r>
            <a:r>
              <a:rPr lang="tr-TR" sz="2800" dirty="0" err="1" smtClean="0"/>
              <a:t>merkezîyet</a:t>
            </a:r>
            <a:r>
              <a:rPr lang="tr-TR" sz="2800" dirty="0" smtClean="0"/>
              <a:t>): </a:t>
            </a:r>
          </a:p>
          <a:p>
            <a:pPr algn="just"/>
            <a:r>
              <a:rPr lang="tr-TR" sz="2800" dirty="0" smtClean="0"/>
              <a:t>Mahallî İdareler (Yerel Yönetimler): </a:t>
            </a:r>
          </a:p>
          <a:p>
            <a:pPr algn="just"/>
            <a:r>
              <a:rPr lang="tr-TR" sz="2800" dirty="0" smtClean="0"/>
              <a:t>Eskiden beri köy, kasaba, şehir gibi yerlerde bir arada yaşayan insanlar, bir arada yaşamalarından kaynaklanan ortak ihtiyaçlarım bizzat kendileri gidermeye çalışmışlardır. </a:t>
            </a:r>
          </a:p>
          <a:p>
            <a:pPr algn="just"/>
            <a:r>
              <a:rPr lang="tr-TR" sz="2800" dirty="0" smtClean="0"/>
              <a:t>Belli bir yerde yaşayan insanların salt o yerde yaşamaktan doğan  merkezî idare tarafından tüm ülkede aynı şekilde karşılanmaya çalışılması hem gereksiz hem de isabetsizdir.</a:t>
            </a:r>
          </a:p>
          <a:p>
            <a:pPr algn="just"/>
            <a:endParaRPr lang="tr-TR" sz="28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00042"/>
            <a:ext cx="7467600" cy="5973910"/>
          </a:xfrm>
        </p:spPr>
        <p:txBody>
          <a:bodyPr/>
          <a:lstStyle/>
          <a:p>
            <a:pPr algn="just"/>
            <a:r>
              <a:rPr lang="tr-TR" dirty="0" smtClean="0"/>
              <a:t>Zaten tarihsel olarak şehir, kasaba ve köylerde oturan insanlar, bu müşterek ihtiyaçlarını karşılamak üzere kendi kendilerine örgütlenmiş, çeşitli teşkilâtlar, çeşitli kurullar kurmuşlardır. Merkezî idare, yani devlet de kendisinden önce ortaya çıkmış bu köy, kasaba ve şehir teşkilâtlarını birer kamu tüzel kişisi olarak tanımış,onların eskiden beri yürüttükleri kamu hizmetlerini yine yürütmeye devam etmelerine müsaade etmiştir. </a:t>
            </a:r>
          </a:p>
          <a:p>
            <a:pPr algn="just"/>
            <a:r>
              <a:rPr lang="tr-TR" dirty="0" smtClean="0"/>
              <a:t>Böylece yer yönünden yerinden yönetim ilkesi doğmuş ve yerleşmiştir.</a:t>
            </a:r>
          </a:p>
          <a:p>
            <a:endParaRPr lang="tr-T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Autofit/>
          </a:bodyPr>
          <a:lstStyle/>
          <a:p>
            <a:pPr algn="just"/>
            <a:r>
              <a:rPr lang="tr-TR" sz="3600" dirty="0" smtClean="0"/>
              <a:t>"Yer yönünden yerinden yönetime, “yer yönünden </a:t>
            </a:r>
            <a:r>
              <a:rPr lang="tr-TR" sz="3600" dirty="0" err="1" smtClean="0"/>
              <a:t>ademimerkezîyet</a:t>
            </a:r>
            <a:r>
              <a:rPr lang="tr-TR" sz="3600" dirty="0" smtClean="0"/>
              <a:t>", ‘‘yerel yerinden yönetim veya “mahallî </a:t>
            </a:r>
            <a:r>
              <a:rPr lang="tr-TR" sz="3600" dirty="0" err="1" smtClean="0"/>
              <a:t>ademimerkezîyet”de</a:t>
            </a:r>
            <a:r>
              <a:rPr lang="tr-TR" sz="3600" dirty="0" smtClean="0"/>
              <a:t> denir. </a:t>
            </a:r>
          </a:p>
          <a:p>
            <a:pPr algn="just"/>
            <a:r>
              <a:rPr lang="tr-TR" sz="3600" dirty="0" smtClean="0"/>
              <a:t>Bunlara kısaca ‘'mahallî idareler” veya “yerel yönetimler" de denmektedir. </a:t>
            </a:r>
          </a:p>
          <a:p>
            <a:pPr algn="just"/>
            <a:r>
              <a:rPr lang="tr-TR" sz="3600" dirty="0" smtClean="0"/>
              <a:t>Anayasamızın bunlar için kullandığı terim “mahallî idareleridir.</a:t>
            </a:r>
          </a:p>
          <a:p>
            <a:pPr algn="just"/>
            <a:endParaRPr lang="tr-TR" sz="3600"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Yer yönünden yerinden yönetimin, yani mahallî idarelerin bazı özellikleri vardır:</a:t>
            </a:r>
            <a:endParaRPr lang="tr-TR" dirty="0"/>
          </a:p>
        </p:txBody>
      </p:sp>
      <p:sp>
        <p:nvSpPr>
          <p:cNvPr id="3" name="2 İçerik Yer Tutucusu"/>
          <p:cNvSpPr>
            <a:spLocks noGrp="1"/>
          </p:cNvSpPr>
          <p:nvPr>
            <p:ph sz="quarter" idx="1"/>
          </p:nvPr>
        </p:nvSpPr>
        <p:spPr/>
        <p:txBody>
          <a:bodyPr/>
          <a:lstStyle/>
          <a:p>
            <a:r>
              <a:rPr lang="tr-TR" dirty="0" smtClean="0"/>
              <a:t>(a) Mahallî idare kuruluştan, merkezî idarenin, yani devlet tüzel kişiliğinin dışında </a:t>
            </a:r>
            <a:r>
              <a:rPr lang="tr-TR" dirty="0" err="1" smtClean="0"/>
              <a:t>ayn</a:t>
            </a:r>
            <a:r>
              <a:rPr lang="tr-TR" dirty="0" smtClean="0"/>
              <a:t> bir kamu tüzel kişiliğine sahiptirler,</a:t>
            </a:r>
          </a:p>
          <a:p>
            <a:r>
              <a:rPr lang="tr-TR" dirty="0" smtClean="0"/>
              <a:t> (b) Mahallî idarelerin devletten ayrı, kendilerine has mal varlıkları ve bütçeleri vardır, </a:t>
            </a:r>
          </a:p>
          <a:p>
            <a:r>
              <a:rPr lang="tr-TR" dirty="0" smtClean="0"/>
              <a:t>(c) Mahallî idareler, merkezî idare karşısında personel bağımsızlığına, sahiptirler. </a:t>
            </a:r>
          </a:p>
          <a:p>
            <a:r>
              <a:rPr lang="tr-TR" dirty="0" smtClean="0"/>
              <a:t>Yerel yönetimlerin karar organları seçimle iş başına gelir, </a:t>
            </a:r>
          </a:p>
          <a:p>
            <a:r>
              <a:rPr lang="tr-TR" dirty="0" smtClean="0"/>
              <a:t>(d) Mahallî idare kuruluştan merkezî idarenin, yani devletin vesayet denetimine tabidirler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4400" dirty="0" smtClean="0"/>
              <a:t>İdare hukukunun, aslında "kamu idaresi hukuku” olduğunu söyleyebiliriz. </a:t>
            </a:r>
          </a:p>
          <a:p>
            <a:pPr algn="just"/>
            <a:r>
              <a:rPr lang="tr-TR" sz="4400" dirty="0" smtClean="0"/>
              <a:t>Ancak dilde pratiklik bakımından, “kamu idaresi’’ne kısaca "idare”, “kamu idaresi hukukuna da doğrudan “idare hukuku” denmektedir. </a:t>
            </a:r>
          </a:p>
          <a:p>
            <a:endParaRPr lang="tr-TR"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fontScale="92500" lnSpcReduction="10000"/>
          </a:bodyPr>
          <a:lstStyle/>
          <a:p>
            <a:r>
              <a:rPr lang="tr-TR" dirty="0" smtClean="0"/>
              <a:t>Hizmet Yönünden Yerinden Yönetim (Hizmet Ademi </a:t>
            </a:r>
            <a:r>
              <a:rPr lang="tr-TR" dirty="0" err="1" smtClean="0"/>
              <a:t>merkezîyeti</a:t>
            </a:r>
            <a:r>
              <a:rPr lang="tr-TR" dirty="0" smtClean="0"/>
              <a:t>}. “Hizmet yönünden yerinden yönetim'e, “hizmet ademi </a:t>
            </a:r>
            <a:r>
              <a:rPr lang="tr-TR" dirty="0" err="1" smtClean="0"/>
              <a:t>merkezîyeti</a:t>
            </a:r>
            <a:r>
              <a:rPr lang="tr-TR" dirty="0" smtClean="0"/>
              <a:t>” de denir.</a:t>
            </a:r>
          </a:p>
          <a:p>
            <a:r>
              <a:rPr lang="tr-TR" dirty="0" smtClean="0"/>
              <a:t>Devletin üstlendiği bazı hizmetler özel ve teknik bir bilgi ve uzmanlık gerektirmektedir. </a:t>
            </a:r>
          </a:p>
          <a:p>
            <a:r>
              <a:rPr lang="tr-TR" dirty="0" smtClean="0"/>
              <a:t>Söyleşine bilimsel, kültürel, teknik hizmetlerin merkezî idare, yani devlet tarafından yürütülmesi mümkün olmamaktadır. </a:t>
            </a:r>
          </a:p>
          <a:p>
            <a:r>
              <a:rPr lang="tr-TR" dirty="0" smtClean="0"/>
              <a:t>İşte bu tür hizmetler merkezî idare, yani devlet dışında örgütlenen kamu tüzel kişilerine gördürülmeye başlandı. </a:t>
            </a:r>
          </a:p>
          <a:p>
            <a:r>
              <a:rPr lang="tr-TR" dirty="0" smtClean="0"/>
              <a:t>Bu şekilde hizmet bakımından ademi </a:t>
            </a:r>
            <a:r>
              <a:rPr lang="tr-TR" dirty="0" err="1" smtClean="0"/>
              <a:t>merkezîyet</a:t>
            </a:r>
            <a:r>
              <a:rPr lang="tr-TR" dirty="0" smtClean="0"/>
              <a:t> kuruluşları ortaya çıktı. </a:t>
            </a:r>
          </a:p>
          <a:p>
            <a:r>
              <a:rPr lang="tr-TR" dirty="0" smtClean="0"/>
              <a:t>Kamu iktisadi teşebbüsleri; üniversiteler, TRT, SGK, TÜBİTAK bu tür ademi </a:t>
            </a:r>
            <a:r>
              <a:rPr lang="tr-TR" dirty="0" err="1" smtClean="0"/>
              <a:t>merkezîyet</a:t>
            </a:r>
            <a:r>
              <a:rPr lang="tr-TR" dirty="0" smtClean="0"/>
              <a:t> kuruluşlarına örnek gösterilebilir. </a:t>
            </a:r>
          </a:p>
          <a:p>
            <a:r>
              <a:rPr lang="tr-TR" dirty="0" smtClean="0"/>
              <a:t>Devlet, bu tür hizmetleri, aslında merkezî idare içinde yerine getirebilir</a:t>
            </a:r>
            <a:endParaRPr lang="tr-TR"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57166"/>
            <a:ext cx="7467600" cy="6116786"/>
          </a:xfrm>
        </p:spPr>
        <p:txBody>
          <a:bodyPr>
            <a:normAutofit lnSpcReduction="10000"/>
          </a:bodyPr>
          <a:lstStyle/>
          <a:p>
            <a:pPr algn="just"/>
            <a:r>
              <a:rPr lang="tr-TR" sz="3200" dirty="0" smtClean="0"/>
              <a:t>(a) Hizmet yönünden yerinden yönetim kuruluşlarının devletten ayrı bir tüzel kişiliği vardır,</a:t>
            </a:r>
          </a:p>
          <a:p>
            <a:pPr algn="just"/>
            <a:r>
              <a:rPr lang="tr-TR" sz="3200" dirty="0" smtClean="0"/>
              <a:t> (b) Ayrı bir tüzel kişiliğe sahip olduklarına göre ayrı bir mal varlığına ve bütçeye de sahiptirler, </a:t>
            </a:r>
          </a:p>
          <a:p>
            <a:pPr algn="just"/>
            <a:r>
              <a:rPr lang="tr-TR" sz="3200" dirty="0" smtClean="0"/>
              <a:t>(c) Ayrı bir tüzel kişi olduklarına göre, kendilerine has bir personele sahiptirler,</a:t>
            </a:r>
          </a:p>
          <a:p>
            <a:pPr algn="just"/>
            <a:r>
              <a:rPr lang="tr-TR" sz="3200" dirty="0" smtClean="0"/>
              <a:t> (d) Bu kuruluşlar üzerinde merkezî idarenin (devletin) hiyerarşik değil sadece vesayet denetimi olabilir.</a:t>
            </a:r>
          </a:p>
          <a:p>
            <a:pPr algn="just"/>
            <a:endParaRPr lang="tr-TR" sz="3200"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Yerinden Yönetimin Yararları</a:t>
            </a:r>
            <a:endParaRPr lang="tr-TR" dirty="0"/>
          </a:p>
        </p:txBody>
      </p:sp>
      <p:sp>
        <p:nvSpPr>
          <p:cNvPr id="3" name="2 İçerik Yer Tutucusu"/>
          <p:cNvSpPr>
            <a:spLocks noGrp="1"/>
          </p:cNvSpPr>
          <p:nvPr>
            <p:ph sz="quarter" idx="1"/>
          </p:nvPr>
        </p:nvSpPr>
        <p:spPr/>
        <p:txBody>
          <a:bodyPr/>
          <a:lstStyle/>
          <a:p>
            <a:pPr algn="just"/>
            <a:r>
              <a:rPr lang="tr-TR" sz="3200" dirty="0" smtClean="0"/>
              <a:t>(a) Yer yönünden yerinden yönetim demokratik ilkelere daha uygundur, </a:t>
            </a:r>
          </a:p>
          <a:p>
            <a:pPr algn="just"/>
            <a:r>
              <a:rPr lang="tr-TR" sz="3200" dirty="0" smtClean="0"/>
              <a:t>(b) Yerinden yönetim, kırtasiyecilik ve bürokrasiyi azaltır,</a:t>
            </a:r>
          </a:p>
          <a:p>
            <a:pPr algn="just"/>
            <a:r>
              <a:rPr lang="tr-TR" sz="3200" dirty="0" smtClean="0"/>
              <a:t> (c) Yerinden yönetim sisteminde hizmetler, ihtiyaçlara daha uygun bir şekilde yürütülür. </a:t>
            </a:r>
          </a:p>
          <a:p>
            <a:endParaRPr lang="tr-T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Yerinden Yönetimin Zararları</a:t>
            </a:r>
            <a:endParaRPr lang="tr-TR" dirty="0"/>
          </a:p>
        </p:txBody>
      </p:sp>
      <p:sp>
        <p:nvSpPr>
          <p:cNvPr id="3" name="2 İçerik Yer Tutucusu"/>
          <p:cNvSpPr>
            <a:spLocks noGrp="1"/>
          </p:cNvSpPr>
          <p:nvPr>
            <p:ph sz="quarter" idx="1"/>
          </p:nvPr>
        </p:nvSpPr>
        <p:spPr/>
        <p:txBody>
          <a:bodyPr/>
          <a:lstStyle/>
          <a:p>
            <a:r>
              <a:rPr lang="tr-TR" dirty="0" smtClean="0"/>
              <a:t>Yukarıdaki yararlarına karşılık yerinden yönetim sisteminin bazı zararları da vardır: </a:t>
            </a:r>
          </a:p>
          <a:p>
            <a:r>
              <a:rPr lang="tr-TR" dirty="0" smtClean="0"/>
              <a:t>(a) Bölgeler arasında eşitsizlikleri arttırabilir; ülkenin birliğini bozabilir,</a:t>
            </a:r>
          </a:p>
          <a:p>
            <a:r>
              <a:rPr lang="tr-TR" dirty="0" smtClean="0"/>
              <a:t> (b) Yerel yönetimler partizanca uygulamalara yol açabilir, </a:t>
            </a:r>
          </a:p>
          <a:p>
            <a:r>
              <a:rPr lang="tr-TR" dirty="0" smtClean="0"/>
              <a:t>(c) Yerinden yönetim kuruluşların yeterli malî ve teknik imkânlara sahip değillerse hizmetin yürütülmesinde aksaklık doğabilir, </a:t>
            </a:r>
          </a:p>
          <a:p>
            <a:r>
              <a:rPr lang="tr-TR" dirty="0" smtClean="0"/>
              <a:t>(d) Yerinden yönetim kuruluşlarının malî denetimleri güçtür.</a:t>
            </a:r>
          </a:p>
          <a:p>
            <a:endParaRPr lang="tr-T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1417638"/>
          </a:xfrm>
        </p:spPr>
        <p:txBody>
          <a:bodyPr>
            <a:normAutofit fontScale="90000"/>
          </a:bodyPr>
          <a:lstStyle/>
          <a:p>
            <a:pPr algn="ctr"/>
            <a:r>
              <a:rPr lang="tr-TR" b="1" dirty="0" smtClean="0"/>
              <a:t>İdarenin Bütünlüğü İlkesi: Hiyerarşi ve Vesayet</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smtClean="0"/>
              <a:t>Merkezî idare (devlet) dahi kendi içinde başkent teşkilâtı ile taşra teşkilâtı olarak bölünmüştür. Başkent teşkilâtı kendi içinde bakanlıklara, taşra teşkilâtı ise illere, iller ilçelere, ilçeler ise bucaklara bölünmüştür. </a:t>
            </a:r>
          </a:p>
          <a:p>
            <a:r>
              <a:rPr lang="tr-TR" dirty="0" smtClean="0"/>
              <a:t>Keza, yerinden yönetim kuruluşları da yer yönünden ve hizmet yönünden olmak üzere iki gruba ayrılmaktadır. </a:t>
            </a:r>
          </a:p>
          <a:p>
            <a:r>
              <a:rPr lang="tr-TR" dirty="0" smtClean="0"/>
              <a:t>Her grup da kendi içinde bölünmüştür. </a:t>
            </a:r>
          </a:p>
          <a:p>
            <a:r>
              <a:rPr lang="tr-TR" dirty="0" smtClean="0"/>
              <a:t>Ancak buna rağmen devlet denince, insanların aklına en azından </a:t>
            </a:r>
            <a:r>
              <a:rPr lang="tr-TR" dirty="0" err="1" smtClean="0"/>
              <a:t>üniter</a:t>
            </a:r>
            <a:r>
              <a:rPr lang="tr-TR" dirty="0" smtClean="0"/>
              <a:t> devlet sisteminin olduğu ülkelerde, tek bir şey, bütün bir şey geliyor. </a:t>
            </a:r>
          </a:p>
          <a:p>
            <a:r>
              <a:rPr lang="tr-TR" dirty="0" smtClean="0"/>
              <a:t>İnsanlar sanki “devlet” denen tek bir varlığın bulunduğuna inanıyor ve varmış gibi davranıyor. Aslında bu sadece bir izlenim değil mantığın da gereğidir.</a:t>
            </a:r>
            <a:endParaRPr lang="tr-TR"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lstStyle/>
          <a:p>
            <a:r>
              <a:rPr lang="tr-TR" dirty="0" smtClean="0"/>
              <a:t>Zira </a:t>
            </a:r>
            <a:r>
              <a:rPr lang="tr-TR" dirty="0" err="1" smtClean="0"/>
              <a:t>üniter</a:t>
            </a:r>
            <a:r>
              <a:rPr lang="tr-TR" dirty="0" smtClean="0"/>
              <a:t> devletlerde tek bir egemenlik vardır. Egemenlik tek olduğuna göre, devletin de tek olması, devletin kullandığı yetkinin de tek olması gerekir. </a:t>
            </a:r>
          </a:p>
          <a:p>
            <a:r>
              <a:rPr lang="tr-TR" dirty="0" smtClean="0"/>
              <a:t>İşte, devletin idaresi parçalı bir yapıda olsa da devlet yetkisini kullanan birçok kamu tüzel kişisi bulunsa da bunların arasında bir “bütünlük" olmalıdır. </a:t>
            </a:r>
          </a:p>
          <a:p>
            <a:r>
              <a:rPr lang="tr-TR" dirty="0" smtClean="0"/>
              <a:t>Buna “idarenin bütünlüğü ilkesi” ismi verilir.</a:t>
            </a:r>
          </a:p>
          <a:p>
            <a:r>
              <a:rPr lang="tr-TR" dirty="0" smtClean="0"/>
              <a:t>Anayasamız da “idare, kuruluş ve görevleriyle bir bütündür" diyerek “idarenin bütünlüğü ilkesini kabul ve ilân etmektedir. </a:t>
            </a:r>
          </a:p>
          <a:p>
            <a:r>
              <a:rPr lang="tr-TR" dirty="0" smtClean="0"/>
              <a:t>Dolayısıyla idarenin bütünlüğü ilkesi anayasal bir ilkedir.</a:t>
            </a:r>
          </a:p>
          <a:p>
            <a:endParaRPr lang="tr-TR"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7467600" cy="6045348"/>
          </a:xfrm>
        </p:spPr>
        <p:txBody>
          <a:bodyPr>
            <a:normAutofit/>
          </a:bodyPr>
          <a:lstStyle/>
          <a:p>
            <a:pPr algn="just"/>
            <a:r>
              <a:rPr lang="tr-TR" sz="3200" dirty="0" smtClean="0"/>
              <a:t>Parçalı bir yapıda olan idarenin bütünlüğünü sağlamaya yönelik iki hukukî araç vardır: Hiyerarşi ve vesayet. </a:t>
            </a:r>
          </a:p>
          <a:p>
            <a:pPr algn="just"/>
            <a:r>
              <a:rPr lang="tr-TR" sz="3200" dirty="0" smtClean="0"/>
              <a:t>Hiyerarşi, tek bir tüzel kişi içinde yer alan çeşidi örgüt ve birimler arasındaki bütünlüğü sağlar. </a:t>
            </a:r>
          </a:p>
          <a:p>
            <a:pPr algn="just"/>
            <a:r>
              <a:rPr lang="tr-TR" sz="3200" dirty="0" smtClean="0"/>
              <a:t>İdarî vesayet ise merkezî idare (“devlet) ile yerinden yönetim, kuruluştan arasındaki bütünlüğü sağlar.</a:t>
            </a:r>
            <a:endParaRPr lang="tr-TR" sz="3200"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Hiyerarşi</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lgn="just"/>
            <a:r>
              <a:rPr lang="tr-TR" dirty="0" smtClean="0"/>
              <a:t>Hiyerarşi” kelimesi yerine eskiden bizde “</a:t>
            </a:r>
            <a:r>
              <a:rPr lang="tr-TR" dirty="0" err="1" smtClean="0"/>
              <a:t>silsiie</a:t>
            </a:r>
            <a:r>
              <a:rPr lang="tr-TR" dirty="0" smtClean="0"/>
              <a:t>-î </a:t>
            </a:r>
            <a:r>
              <a:rPr lang="tr-TR" dirty="0" err="1" smtClean="0"/>
              <a:t>meratip</a:t>
            </a:r>
            <a:r>
              <a:rPr lang="tr-TR" dirty="0" smtClean="0"/>
              <a:t> (mertebeler silsilesi)" terimi kullanılırdı. Silsile-i </a:t>
            </a:r>
            <a:r>
              <a:rPr lang="tr-TR" dirty="0" err="1" smtClean="0"/>
              <a:t>meratip</a:t>
            </a:r>
            <a:r>
              <a:rPr lang="tr-TR" dirty="0" smtClean="0"/>
              <a:t>, rütbe sırasına göre büyükten küçüğe veya küçükten büyüğe doğru sıralama dernektir. </a:t>
            </a:r>
          </a:p>
          <a:p>
            <a:pPr algn="just"/>
            <a:r>
              <a:rPr lang="tr-TR" dirty="0" smtClean="0"/>
              <a:t>İdare hukukunda da hiyerarşi aynı anlama gelir. Hiyerarşi, idare içindeki görevliler arasındaki astlık- üstlük durumunu ifade eder.</a:t>
            </a:r>
          </a:p>
          <a:p>
            <a:pPr algn="just"/>
            <a:r>
              <a:rPr lang="tr-TR" dirty="0" smtClean="0"/>
              <a:t>Tanım: Hiyerarşi, biri dışında, her görevlinin diğer bir görevliye tâbi olduğu bir personel düzenidir. </a:t>
            </a:r>
          </a:p>
          <a:p>
            <a:endParaRPr lang="tr-TR"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Hiyerarşik Amir</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r>
              <a:rPr lang="tr-TR" dirty="0" smtClean="0"/>
              <a:t>İdare teşkilâtı içinde çeşitli basamaklar vardır. Bu basamaklar alt alta, üst üste sıralanmıştır. Alttaki basamak üstteki basamağa tâbidir. </a:t>
            </a:r>
          </a:p>
          <a:p>
            <a:r>
              <a:rPr lang="tr-TR" dirty="0" smtClean="0"/>
              <a:t>Üst derecedeki makamı işgal eden kişiye “üst”, alt basamakta bulunan kişiye de “ast” denir. </a:t>
            </a:r>
          </a:p>
          <a:p>
            <a:r>
              <a:rPr lang="tr-TR" dirty="0" smtClean="0"/>
              <a:t>Üste “amir", asta “memur" dendiği de olur .</a:t>
            </a:r>
          </a:p>
          <a:p>
            <a:r>
              <a:rPr lang="tr-TR" dirty="0" smtClean="0"/>
              <a:t>Şüphesiz, hiyerarşik sıralamada bir "en üst”, bir de "en ast" vardır. </a:t>
            </a:r>
          </a:p>
          <a:p>
            <a:r>
              <a:rPr lang="tr-TR" dirty="0" smtClean="0"/>
              <a:t>Ancak bu iki noktanın dışındaki kademeler bakımından üstün de üstü, ,astın da astı vardır. Örneğin bir bakanlıktaki hiyerarşiyi ele alırsak bakan hiyerarşinin en üstünde bulunur. </a:t>
            </a:r>
            <a:endParaRPr lang="tr-TR"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7467600" cy="6259662"/>
          </a:xfrm>
        </p:spPr>
        <p:txBody>
          <a:bodyPr>
            <a:noAutofit/>
          </a:bodyPr>
          <a:lstStyle/>
          <a:p>
            <a:pPr algn="just"/>
            <a:r>
              <a:rPr lang="tr-TR" sz="2800" dirty="0" smtClean="0"/>
              <a:t>Bakan yardımcısı, müsteşar, müsteşar yardımcısı, genel müdür, daire başkanı, şube müdürü gibi isimler taşıyan çeşitli görevlilerin hepsi bakana göre “ast” durumundadır. </a:t>
            </a:r>
          </a:p>
          <a:p>
            <a:pPr algn="just"/>
            <a:r>
              <a:rPr lang="tr-TR" sz="2800" dirty="0" smtClean="0"/>
              <a:t>Ancak bunların da kendi arasında hiyerarşi vardır. </a:t>
            </a:r>
          </a:p>
          <a:p>
            <a:pPr algn="just"/>
            <a:r>
              <a:rPr lang="tr-TR" sz="2800" dirty="0" smtClean="0"/>
              <a:t>Bakan yardımcısı, müsteşarın, müsteşar genel müdürün, genel müdür daire </a:t>
            </a:r>
            <a:r>
              <a:rPr lang="tr-TR" sz="2800" dirty="0" err="1" smtClean="0"/>
              <a:t>başkanırun</a:t>
            </a:r>
            <a:r>
              <a:rPr lang="tr-TR" sz="2800" dirty="0" smtClean="0"/>
              <a:t> “üst”ü, yani “hiyerarşik </a:t>
            </a:r>
            <a:r>
              <a:rPr lang="tr-TR" sz="2800" dirty="0" err="1" smtClean="0"/>
              <a:t>amiri”dir</a:t>
            </a:r>
            <a:r>
              <a:rPr lang="tr-TR" sz="2800" dirty="0" smtClean="0"/>
              <a:t>. </a:t>
            </a:r>
          </a:p>
          <a:p>
            <a:pPr algn="just"/>
            <a:r>
              <a:rPr lang="tr-TR" sz="2800" dirty="0" smtClean="0"/>
              <a:t>Daire başkam şube müdürünün üstüdür.</a:t>
            </a:r>
          </a:p>
          <a:p>
            <a:pPr algn="just"/>
            <a:r>
              <a:rPr lang="tr-TR" sz="2800" dirty="0" smtClean="0"/>
              <a:t> Şube müdürü saydıklarımızın arasında en ast konumda gözüküyor. </a:t>
            </a:r>
            <a:endParaRPr lang="tr-TR"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1698</TotalTime>
  <Words>34024</Words>
  <Application>Microsoft Office PowerPoint</Application>
  <PresentationFormat>Ekran Gösterisi (4:3)</PresentationFormat>
  <Paragraphs>1913</Paragraphs>
  <Slides>546</Slides>
  <Notes>1</Notes>
  <HiddenSlides>0</HiddenSlides>
  <MMClips>0</MMClips>
  <ScaleCrop>false</ScaleCrop>
  <HeadingPairs>
    <vt:vector size="4" baseType="variant">
      <vt:variant>
        <vt:lpstr>Tema</vt:lpstr>
      </vt:variant>
      <vt:variant>
        <vt:i4>1</vt:i4>
      </vt:variant>
      <vt:variant>
        <vt:lpstr>Slayt Başlıkları</vt:lpstr>
      </vt:variant>
      <vt:variant>
        <vt:i4>546</vt:i4>
      </vt:variant>
    </vt:vector>
  </HeadingPairs>
  <TitlesOfParts>
    <vt:vector size="547" baseType="lpstr">
      <vt:lpstr>Cumba</vt:lpstr>
      <vt:lpstr>İdare hukuku</vt:lpstr>
      <vt:lpstr>İDARE KAVRAMI, İDARE HUKUKU VE İDARÎ TEMEL KAVRAMI</vt:lpstr>
      <vt:lpstr>Slayt 3</vt:lpstr>
      <vt:lpstr>Slayt 4</vt:lpstr>
      <vt:lpstr>Slayt 5</vt:lpstr>
      <vt:lpstr>Slayt 6</vt:lpstr>
      <vt:lpstr>Slayt 7</vt:lpstr>
      <vt:lpstr>Slayt 8</vt:lpstr>
      <vt:lpstr>Slayt 9</vt:lpstr>
      <vt:lpstr>İdare Organı (Organik Anlamda İdare) </vt:lpstr>
      <vt:lpstr>Slayt 11</vt:lpstr>
      <vt:lpstr>Slayt 12</vt:lpstr>
      <vt:lpstr>Slayt 13</vt:lpstr>
      <vt:lpstr>İdare Organının Yürütme  Organından Ayrılması</vt:lpstr>
      <vt:lpstr>Slayt 15</vt:lpstr>
      <vt:lpstr>Slayt 16</vt:lpstr>
      <vt:lpstr>Slayt 17</vt:lpstr>
      <vt:lpstr>Slayt 18</vt:lpstr>
      <vt:lpstr>Slayt 19</vt:lpstr>
      <vt:lpstr>Slayt 20</vt:lpstr>
      <vt:lpstr>İdarî Fonksiyon (Fonksiyonel Anlamda İdare) </vt:lpstr>
      <vt:lpstr>İdarî Fonksiyonun Yasama Fonksiyonundan Ayrılması</vt:lpstr>
      <vt:lpstr>Slayt 23</vt:lpstr>
      <vt:lpstr>İdarî Fonksiyonun Yargı Fonksiyonundan Ayrılması</vt:lpstr>
      <vt:lpstr>Slayt 25</vt:lpstr>
      <vt:lpstr>Slayt 26</vt:lpstr>
      <vt:lpstr>Slayt 27</vt:lpstr>
      <vt:lpstr>İdarî Fonksiyonun Hükümet Fonksiyonundan Ayrılması </vt:lpstr>
      <vt:lpstr>Slayt 29</vt:lpstr>
      <vt:lpstr>Slayt 30</vt:lpstr>
      <vt:lpstr>Slayt 31</vt:lpstr>
      <vt:lpstr>Slayt 32</vt:lpstr>
      <vt:lpstr>Slayt 33</vt:lpstr>
      <vt:lpstr>Slayt 34</vt:lpstr>
      <vt:lpstr>Slayt 35</vt:lpstr>
      <vt:lpstr>Slayt 36</vt:lpstr>
      <vt:lpstr>Slayt 37</vt:lpstr>
      <vt:lpstr>İdarî Fonksiyonun Özellikleri </vt:lpstr>
      <vt:lpstr>Slayt 39</vt:lpstr>
      <vt:lpstr>Slayt 40</vt:lpstr>
      <vt:lpstr>Slayt 41</vt:lpstr>
      <vt:lpstr>İdare Hukukunun Özellikleri </vt:lpstr>
      <vt:lpstr>Slayt 43</vt:lpstr>
      <vt:lpstr>Slayt 44</vt:lpstr>
      <vt:lpstr>Slayt 45</vt:lpstr>
      <vt:lpstr>Slayt 46</vt:lpstr>
      <vt:lpstr>Slayt 47</vt:lpstr>
      <vt:lpstr>Slayt 48</vt:lpstr>
      <vt:lpstr>Slayt 49</vt:lpstr>
      <vt:lpstr>Slayt 50</vt:lpstr>
      <vt:lpstr>Slayt 51</vt:lpstr>
      <vt:lpstr>Slayt 52</vt:lpstr>
      <vt:lpstr>İdare Hukukunun Kaynakları </vt:lpstr>
      <vt:lpstr>Slayt 54</vt:lpstr>
      <vt:lpstr>Slayt 55</vt:lpstr>
      <vt:lpstr>Slayt 56</vt:lpstr>
      <vt:lpstr>Slayt 57</vt:lpstr>
      <vt:lpstr>Hukuk devleti</vt:lpstr>
      <vt:lpstr>Slayt 59</vt:lpstr>
      <vt:lpstr>Hukuk Devletinin Özel Gerekleri </vt:lpstr>
      <vt:lpstr>Slayt 61</vt:lpstr>
      <vt:lpstr>Slayt 62</vt:lpstr>
      <vt:lpstr>Slayt 63</vt:lpstr>
      <vt:lpstr>Slayt 64</vt:lpstr>
      <vt:lpstr>Slayt 65</vt:lpstr>
      <vt:lpstr>Hukuk Devleti İlkesinin Diğer Gerekleri </vt:lpstr>
      <vt:lpstr>Slayt 67</vt:lpstr>
      <vt:lpstr>İdarenin Kanuniliği İlkesi</vt:lpstr>
      <vt:lpstr>Slayt 69</vt:lpstr>
      <vt:lpstr>Slayt 70</vt:lpstr>
      <vt:lpstr>İDARÎ TEŞKİLATA HÂKİM OLAN TEMEL İLKELER </vt:lpstr>
      <vt:lpstr>Merkezden Yönetim İlkesi </vt:lpstr>
      <vt:lpstr>Slayt 73</vt:lpstr>
      <vt:lpstr>Slayt 74</vt:lpstr>
      <vt:lpstr>Slayt 75</vt:lpstr>
      <vt:lpstr>Slayt 76</vt:lpstr>
      <vt:lpstr>Merkezden Yönetimin Özellikleri; </vt:lpstr>
      <vt:lpstr>Slayt 78</vt:lpstr>
      <vt:lpstr>Merkezden Yönetimin YARARLARI</vt:lpstr>
      <vt:lpstr>Merkezden Yönetimin Zararları</vt:lpstr>
      <vt:lpstr>Yetki Genişliği İlkesi</vt:lpstr>
      <vt:lpstr>Slayt 82</vt:lpstr>
      <vt:lpstr>Yerinden Yönetim  (Âdemi merkezîyet) İlkesi </vt:lpstr>
      <vt:lpstr>Yerinden Yönetimin Varlık Şartları</vt:lpstr>
      <vt:lpstr>Slayt 85</vt:lpstr>
      <vt:lpstr>Slayt 86</vt:lpstr>
      <vt:lpstr>Slayt 87</vt:lpstr>
      <vt:lpstr>Slayt 88</vt:lpstr>
      <vt:lpstr>Yer yönünden yerinden yönetimin, yani mahallî idarelerin bazı özellikleri vardır:</vt:lpstr>
      <vt:lpstr>Slayt 90</vt:lpstr>
      <vt:lpstr>Slayt 91</vt:lpstr>
      <vt:lpstr>Yerinden Yönetimin Yararları</vt:lpstr>
      <vt:lpstr>Yerinden Yönetimin Zararları</vt:lpstr>
      <vt:lpstr>İdarenin Bütünlüğü İlkesi: Hiyerarşi ve Vesayet </vt:lpstr>
      <vt:lpstr>Slayt 95</vt:lpstr>
      <vt:lpstr>Slayt 96</vt:lpstr>
      <vt:lpstr>Hiyerarşi </vt:lpstr>
      <vt:lpstr>Hiyerarşik Amir </vt:lpstr>
      <vt:lpstr>Slayt 99</vt:lpstr>
      <vt:lpstr>Slayt 100</vt:lpstr>
      <vt:lpstr>Slayt 101</vt:lpstr>
      <vt:lpstr>Slayt 102</vt:lpstr>
      <vt:lpstr>Slayt 103</vt:lpstr>
      <vt:lpstr>Slayt 104</vt:lpstr>
      <vt:lpstr>Hiyerarşi Yetkisinin Özellikleri</vt:lpstr>
      <vt:lpstr>Slayt 106</vt:lpstr>
      <vt:lpstr>İdarî Vesayet </vt:lpstr>
      <vt:lpstr>Slayt 108</vt:lpstr>
      <vt:lpstr>Slayt 109</vt:lpstr>
      <vt:lpstr>İdarî Vesayetin Özellikleri</vt:lpstr>
      <vt:lpstr>Slayt 111</vt:lpstr>
      <vt:lpstr>Vesayet Makamının Sahip Olduğu Yetkiler (İdarî Vesayet Yetkisinin Kapsamı</vt:lpstr>
      <vt:lpstr>MERKEZÎ İDARE (DEVLET İDARESİ) </vt:lpstr>
      <vt:lpstr>Slayt 114</vt:lpstr>
      <vt:lpstr>Merkezî İdarenin Başkent Teşkilâtı (Devlet İdaresinin Merkez Teşkilâtı) </vt:lpstr>
      <vt:lpstr>Cumhurbaşkanı </vt:lpstr>
      <vt:lpstr>Cumhurbaşkanının Görev ve Yetkileri </vt:lpstr>
      <vt:lpstr>Yasama ile ilgili olanlar</vt:lpstr>
      <vt:lpstr>Yürütme alanına ilişkin olanlar </vt:lpstr>
      <vt:lpstr>Slayt 120</vt:lpstr>
      <vt:lpstr>Yargı ile ilgili olanlar </vt:lpstr>
      <vt:lpstr>Karşı-İmza Kuralı </vt:lpstr>
      <vt:lpstr>Slayt 123</vt:lpstr>
      <vt:lpstr>Cumhurbaşkanlığı Genel Sekreterliği</vt:lpstr>
      <vt:lpstr>Slayt 125</vt:lpstr>
      <vt:lpstr>Devlet Denetleme Kurulu</vt:lpstr>
      <vt:lpstr>Slayt 127</vt:lpstr>
      <vt:lpstr>Slayt 128</vt:lpstr>
      <vt:lpstr>Slayt 129</vt:lpstr>
      <vt:lpstr>Bakanlar Kurulu </vt:lpstr>
      <vt:lpstr>Bakanlar Kurulunun Spesifik Yetkileri</vt:lpstr>
      <vt:lpstr>Slayt 132</vt:lpstr>
      <vt:lpstr>Bakanlar Kurulunun Genel Karar Yetkisi</vt:lpstr>
      <vt:lpstr>Slayt 134</vt:lpstr>
      <vt:lpstr>Başbakan ve Başbakanlık </vt:lpstr>
      <vt:lpstr>Başbakan Yardımcıları</vt:lpstr>
      <vt:lpstr>Slayt 137</vt:lpstr>
      <vt:lpstr>Başbakan ile Bakanlar Arasındaki ilişki</vt:lpstr>
      <vt:lpstr>Başbakanlık Teşkilâtı</vt:lpstr>
      <vt:lpstr>Bağlı Kuruluşlar</vt:lpstr>
      <vt:lpstr>İlgili Kuruluşlar</vt:lpstr>
      <vt:lpstr>Slayt 142</vt:lpstr>
      <vt:lpstr>Bakanlar ve Bakanlıklar </vt:lpstr>
      <vt:lpstr>Slayt 144</vt:lpstr>
      <vt:lpstr>Slayt 145</vt:lpstr>
      <vt:lpstr>Slayt 146</vt:lpstr>
      <vt:lpstr>Bakanların İdarî Nitelikteki Görev ve Yetkileri</vt:lpstr>
      <vt:lpstr>Hiyerarşi Yetkisi</vt:lpstr>
      <vt:lpstr>Slayt 149</vt:lpstr>
      <vt:lpstr>Slayt 150</vt:lpstr>
      <vt:lpstr>Slayt 151</vt:lpstr>
      <vt:lpstr>Slayt 152</vt:lpstr>
      <vt:lpstr>Taşra Teşkilâtı</vt:lpstr>
      <vt:lpstr>Yurt Dışı Teşkilâtı</vt:lpstr>
      <vt:lpstr>Slayt 155</vt:lpstr>
      <vt:lpstr>Slayt 156</vt:lpstr>
      <vt:lpstr>İlgili Kuruluşlar</vt:lpstr>
      <vt:lpstr>Slayt 158</vt:lpstr>
      <vt:lpstr>İlişkili Kurum ve Kuruluşlar</vt:lpstr>
      <vt:lpstr>Başkentteki Yardımcı Kuruluşlar </vt:lpstr>
      <vt:lpstr>Bu kuruluşların ortak özellikleri şunlardır </vt:lpstr>
      <vt:lpstr>Slayt 162</vt:lpstr>
      <vt:lpstr>Danıştay </vt:lpstr>
      <vt:lpstr>Slayt 164</vt:lpstr>
      <vt:lpstr>Danışma Kararları (Danışma Görevi)</vt:lpstr>
      <vt:lpstr>Slayt 166</vt:lpstr>
      <vt:lpstr>Slayt 167</vt:lpstr>
      <vt:lpstr>Slayt 168</vt:lpstr>
      <vt:lpstr>İnceleme Kararlar  (İnceleme Görevi)</vt:lpstr>
      <vt:lpstr>Slayt 170</vt:lpstr>
      <vt:lpstr>İdarî Kararlar</vt:lpstr>
      <vt:lpstr>Sayıştay </vt:lpstr>
      <vt:lpstr>Slayt 173</vt:lpstr>
      <vt:lpstr>Slayt 174</vt:lpstr>
      <vt:lpstr>MERKEZÎ İDARENİN TAŞRA TEŞKİLÂTI  </vt:lpstr>
      <vt:lpstr>Slayt 176</vt:lpstr>
      <vt:lpstr>Slayt 177</vt:lpstr>
      <vt:lpstr>Slayt 178</vt:lpstr>
      <vt:lpstr>İl İdaresi </vt:lpstr>
      <vt:lpstr>Slayt 180</vt:lpstr>
      <vt:lpstr>Slayt 181</vt:lpstr>
      <vt:lpstr>İl İdare Şube Başkanları (İl Müdürleri)</vt:lpstr>
      <vt:lpstr>Slayt 183</vt:lpstr>
      <vt:lpstr>İl İdare Kurulu</vt:lpstr>
      <vt:lpstr>İlçe İdaresi </vt:lpstr>
      <vt:lpstr>Slayt 186</vt:lpstr>
      <vt:lpstr>Kaymakam</vt:lpstr>
      <vt:lpstr>Slayt 188</vt:lpstr>
      <vt:lpstr>İlçe İdare Şube Başkanları  (İlçe Müdürleri)</vt:lpstr>
      <vt:lpstr>Slayt 190</vt:lpstr>
      <vt:lpstr>İlçe İdare Kurulu</vt:lpstr>
      <vt:lpstr>Bucak İdaresi </vt:lpstr>
      <vt:lpstr>Slayt 193</vt:lpstr>
      <vt:lpstr>Bölge İdareleri </vt:lpstr>
      <vt:lpstr>YERİNDEN YÖNETİM KURULUŞLARI </vt:lpstr>
      <vt:lpstr>Slayt 196</vt:lpstr>
      <vt:lpstr>Yer Yönünden Yerinden Yönetim Kuruluşları (Mahallî İdareler) </vt:lpstr>
      <vt:lpstr>Slayt 198</vt:lpstr>
      <vt:lpstr>Slayt 199</vt:lpstr>
      <vt:lpstr>Slayt 200</vt:lpstr>
      <vt:lpstr>İl Özel İdaresi </vt:lpstr>
      <vt:lpstr>Slayt 202</vt:lpstr>
      <vt:lpstr>Slayt 203</vt:lpstr>
      <vt:lpstr>Slayt 204</vt:lpstr>
      <vt:lpstr>Slayt 205</vt:lpstr>
      <vt:lpstr>NUFUS </vt:lpstr>
      <vt:lpstr>Kanunlar</vt:lpstr>
      <vt:lpstr>Kurulması</vt:lpstr>
      <vt:lpstr>Belediye Meclisi</vt:lpstr>
      <vt:lpstr>Slayt 210</vt:lpstr>
      <vt:lpstr>Slayt 211</vt:lpstr>
      <vt:lpstr>   İDARÎ İŞLEM KAVRAMI </vt:lpstr>
      <vt:lpstr>Slayt 213</vt:lpstr>
      <vt:lpstr>Slayt 214</vt:lpstr>
      <vt:lpstr>Slayt 215</vt:lpstr>
      <vt:lpstr>Slayt 216</vt:lpstr>
      <vt:lpstr>Slayt 217</vt:lpstr>
      <vt:lpstr>İki-Yanlı İdarî İşlemler (İdarî Sözleşmeler) </vt:lpstr>
      <vt:lpstr>Slayt 219</vt:lpstr>
      <vt:lpstr>Slayt 220</vt:lpstr>
      <vt:lpstr>Slayt 221</vt:lpstr>
      <vt:lpstr>İcraîlik </vt:lpstr>
      <vt:lpstr>Slayt 223</vt:lpstr>
      <vt:lpstr>Slayt 224</vt:lpstr>
      <vt:lpstr>Slayt 225</vt:lpstr>
      <vt:lpstr>Slayt 226</vt:lpstr>
      <vt:lpstr>Slayt 227</vt:lpstr>
      <vt:lpstr>Slayt 228</vt:lpstr>
      <vt:lpstr>Slayt 229</vt:lpstr>
      <vt:lpstr>Re’sen İcra Edilebilirlinle </vt:lpstr>
      <vt:lpstr>Slayt 231</vt:lpstr>
      <vt:lpstr>Slayt 232</vt:lpstr>
      <vt:lpstr>Slayt 233</vt:lpstr>
      <vt:lpstr>Slayt 234</vt:lpstr>
      <vt:lpstr>Slayt 235</vt:lpstr>
      <vt:lpstr>Slayt 236</vt:lpstr>
      <vt:lpstr>Slayt 237</vt:lpstr>
      <vt:lpstr>Slayt 238</vt:lpstr>
      <vt:lpstr>Hukuka Uygunluk Karinesi </vt:lpstr>
      <vt:lpstr>Slayt 240</vt:lpstr>
      <vt:lpstr>Slayt 241</vt:lpstr>
      <vt:lpstr>BİREYSEL İŞLEMLER  (İDARİ KARARLAR) </vt:lpstr>
      <vt:lpstr>Slayt 243</vt:lpstr>
      <vt:lpstr>İdarî Kararların Çeşitlendirilmesi </vt:lpstr>
      <vt:lpstr>Slayt 245</vt:lpstr>
      <vt:lpstr>Slayt 246</vt:lpstr>
      <vt:lpstr>Slayt 247</vt:lpstr>
      <vt:lpstr>Slayt 248</vt:lpstr>
      <vt:lpstr>Slayt 249</vt:lpstr>
      <vt:lpstr>Slayt 250</vt:lpstr>
      <vt:lpstr>Slayt 251</vt:lpstr>
      <vt:lpstr>Slayt 252</vt:lpstr>
      <vt:lpstr>İçeriklerine Göre Tasnif </vt:lpstr>
      <vt:lpstr>Slayt 254</vt:lpstr>
      <vt:lpstr>Slayt 255</vt:lpstr>
      <vt:lpstr>Slayt 256</vt:lpstr>
      <vt:lpstr>Açıklanan İradenin Sayısı ve Usûlüne Göre Tasnif </vt:lpstr>
      <vt:lpstr>Slayt 258</vt:lpstr>
      <vt:lpstr>Slayt 259</vt:lpstr>
      <vt:lpstr>Slayt 260</vt:lpstr>
      <vt:lpstr>Slayt 261</vt:lpstr>
      <vt:lpstr>Açıklanan İradenin Şekline Göre Tasnif </vt:lpstr>
      <vt:lpstr>Slayt 263</vt:lpstr>
      <vt:lpstr>Slayt 264</vt:lpstr>
      <vt:lpstr>Slayt 265</vt:lpstr>
      <vt:lpstr>Slayt 266</vt:lpstr>
      <vt:lpstr>Slayt 267</vt:lpstr>
      <vt:lpstr>Slayt 268</vt:lpstr>
      <vt:lpstr>İcraî Olup Olmamalarına Göre Tasnif </vt:lpstr>
      <vt:lpstr>Slayt 270</vt:lpstr>
      <vt:lpstr>Slayt 271</vt:lpstr>
      <vt:lpstr>Slayt 272</vt:lpstr>
      <vt:lpstr>Slayt 273</vt:lpstr>
      <vt:lpstr>İDARÎ İŞLEMLERİN UNSURLARI </vt:lpstr>
      <vt:lpstr>Slayt 275</vt:lpstr>
      <vt:lpstr>Yetki Unsuru </vt:lpstr>
      <vt:lpstr>Slayt 277</vt:lpstr>
      <vt:lpstr>Slayt 278</vt:lpstr>
      <vt:lpstr>Yetki Çeşitleri </vt:lpstr>
      <vt:lpstr>Kişi Bakımından Yetki </vt:lpstr>
      <vt:lpstr>Slayt 281</vt:lpstr>
      <vt:lpstr>Slayt 282</vt:lpstr>
      <vt:lpstr>Slayt 283</vt:lpstr>
      <vt:lpstr>Konu Bakımından Yetki</vt:lpstr>
      <vt:lpstr>Şu hâllerde “konu bakımından (ratione materiae) yetkisizlik” vardır: </vt:lpstr>
      <vt:lpstr>Slayt 286</vt:lpstr>
      <vt:lpstr>Slayt 287</vt:lpstr>
      <vt:lpstr>Yer Bakımından Yetki </vt:lpstr>
      <vt:lpstr>Slayt 289</vt:lpstr>
      <vt:lpstr>Zaman Bakımından Yetki</vt:lpstr>
      <vt:lpstr>Yetki Unsurunda Sakatlık Hâlleri </vt:lpstr>
      <vt:lpstr>Slayt 292</vt:lpstr>
      <vt:lpstr>Fonksiyon Gaspı</vt:lpstr>
      <vt:lpstr>Yetki Gaspı</vt:lpstr>
      <vt:lpstr>Slayt 295</vt:lpstr>
      <vt:lpstr>Slayt 296</vt:lpstr>
      <vt:lpstr>Yetki Tecavüzü</vt:lpstr>
      <vt:lpstr>Slayt 298</vt:lpstr>
      <vt:lpstr>Ağır ve Bariz Yetki Tecavüzü</vt:lpstr>
      <vt:lpstr>Şekil Unsuru </vt:lpstr>
      <vt:lpstr>İdare Hukukunda Şekil Serbestisi Yoktur</vt:lpstr>
      <vt:lpstr>Slayt 302</vt:lpstr>
      <vt:lpstr>Slayt 303</vt:lpstr>
      <vt:lpstr>Slayt 304</vt:lpstr>
      <vt:lpstr>Slayt 305</vt:lpstr>
      <vt:lpstr>İstisna: Sözlü, Hareketli Şekil</vt:lpstr>
      <vt:lpstr>Yazılılık Kuralının Kapsamı: İdarî İşlemin Metninde Neler Bulunmalıdır? </vt:lpstr>
      <vt:lpstr>İrade Açıklaması</vt:lpstr>
      <vt:lpstr> İmza</vt:lpstr>
      <vt:lpstr>Slayt 310</vt:lpstr>
      <vt:lpstr>Slayt 311</vt:lpstr>
      <vt:lpstr>Muhatabın Adi</vt:lpstr>
      <vt:lpstr>Tarih</vt:lpstr>
      <vt:lpstr>Yer</vt:lpstr>
      <vt:lpstr>Ön Başvuru Yolları ve Süresi:</vt:lpstr>
      <vt:lpstr>Slayt 316</vt:lpstr>
      <vt:lpstr>Gerekçe</vt:lpstr>
      <vt:lpstr>Slayt 318</vt:lpstr>
      <vt:lpstr>Slayt 319</vt:lpstr>
      <vt:lpstr>Slayt 320</vt:lpstr>
      <vt:lpstr>Slayt 321</vt:lpstr>
      <vt:lpstr>Slayt 322</vt:lpstr>
      <vt:lpstr>Slayt 323</vt:lpstr>
      <vt:lpstr>Usûl Unsuru </vt:lpstr>
      <vt:lpstr>Yarar ve Zararları</vt:lpstr>
      <vt:lpstr>Slayt 326</vt:lpstr>
      <vt:lpstr>Slayt 327</vt:lpstr>
      <vt:lpstr>“İdarî Usûl Kanunu” Hazırlığı</vt:lpstr>
      <vt:lpstr>“Genel İdarî Usûl Kanunu Tasarısı” </vt:lpstr>
      <vt:lpstr>Slayt 330</vt:lpstr>
      <vt:lpstr>Slayt 331</vt:lpstr>
      <vt:lpstr>Slayt 332</vt:lpstr>
      <vt:lpstr>Teklif Usûlü </vt:lpstr>
      <vt:lpstr>Slayt 334</vt:lpstr>
      <vt:lpstr>Danışma Usûlü </vt:lpstr>
      <vt:lpstr>Slayt 336</vt:lpstr>
      <vt:lpstr>Slayt 337</vt:lpstr>
      <vt:lpstr>Slayt 338</vt:lpstr>
      <vt:lpstr>Slayt 339</vt:lpstr>
      <vt:lpstr>Çelişme Usûlü (Savunma Hakkı) </vt:lpstr>
      <vt:lpstr>Türk Hukukunda Çelişme Usûlünün Uygulandığı Hâller</vt:lpstr>
      <vt:lpstr>Çelişme Usûlünün Müeyyidesi</vt:lpstr>
      <vt:lpstr>Çelişme Usûlü Asli Usûl Şartıdır</vt:lpstr>
      <vt:lpstr>Usûlde Paralellik İlkesi</vt:lpstr>
      <vt:lpstr>Slayt 345</vt:lpstr>
      <vt:lpstr>Usûl Kurallarına Aykırılığın Müeyyidesi</vt:lpstr>
      <vt:lpstr>Asli Usûl Sakatlığı-Tali Usûl Sakatlığı Ayrmı</vt:lpstr>
      <vt:lpstr>Sebep Unsuru </vt:lpstr>
      <vt:lpstr>Slayt 349</vt:lpstr>
      <vt:lpstr>Slayt 350</vt:lpstr>
      <vt:lpstr>Slayt 351</vt:lpstr>
      <vt:lpstr>Slayt 352</vt:lpstr>
      <vt:lpstr>Slayt 353</vt:lpstr>
      <vt:lpstr>Slayt 354</vt:lpstr>
      <vt:lpstr>Slayt 355</vt:lpstr>
      <vt:lpstr>Sebep Unsurunda Sakatlık Hâlleri </vt:lpstr>
      <vt:lpstr>Slayt 357</vt:lpstr>
      <vt:lpstr>Konu Unsuru </vt:lpstr>
      <vt:lpstr>Slayt 359</vt:lpstr>
      <vt:lpstr>Konunun imkânsız Olması</vt:lpstr>
      <vt:lpstr>Konunun Kanuna Aykırı Olması (Kanunun İhlali)</vt:lpstr>
      <vt:lpstr>Slayt 362</vt:lpstr>
      <vt:lpstr>Slayt 363</vt:lpstr>
      <vt:lpstr>Slayt 364</vt:lpstr>
      <vt:lpstr>Slayt 365</vt:lpstr>
      <vt:lpstr>İDARÎ İŞLEMLERİN HUKUKA AYKIRILIĞININ MÜEYYİDELERİ: İPTAL VE YOKLUK </vt:lpstr>
      <vt:lpstr>Slayt 367</vt:lpstr>
      <vt:lpstr>Slayt 368</vt:lpstr>
      <vt:lpstr>Slayt 369</vt:lpstr>
      <vt:lpstr>İdarenin İradesine Bağlı Sebepler </vt:lpstr>
      <vt:lpstr>İlga </vt:lpstr>
      <vt:lpstr>Slayt 372</vt:lpstr>
      <vt:lpstr>Slayt 373</vt:lpstr>
      <vt:lpstr>Geri Alma </vt:lpstr>
      <vt:lpstr>Slayt 375</vt:lpstr>
      <vt:lpstr>Slayt 376</vt:lpstr>
      <vt:lpstr>Slayt 377</vt:lpstr>
      <vt:lpstr>İDARÎ KARARLARIN UYGULANMASI (İCRASI)   </vt:lpstr>
      <vt:lpstr>Slayt 379</vt:lpstr>
      <vt:lpstr>İdarî Kararların Adlî Makamlar Tarafından İcrası (Adlî İcra) </vt:lpstr>
      <vt:lpstr>Slayt 381</vt:lpstr>
      <vt:lpstr>Slayt 382</vt:lpstr>
      <vt:lpstr>Slayt 383</vt:lpstr>
      <vt:lpstr>İdarî Kararların İdare Tarafından İcrası (Re'sen İcra)</vt:lpstr>
      <vt:lpstr>Slayt 385</vt:lpstr>
      <vt:lpstr>İDARÎ KARARLARIN MÜEYYİDELERİ </vt:lpstr>
      <vt:lpstr>Cezai Müeyyideler </vt:lpstr>
      <vt:lpstr>Slayt 388</vt:lpstr>
      <vt:lpstr>Slayt 389</vt:lpstr>
      <vt:lpstr>Slayt 390</vt:lpstr>
      <vt:lpstr>İdarî Müeyyideler</vt:lpstr>
      <vt:lpstr>Slayt 392</vt:lpstr>
      <vt:lpstr>Genel İdarî Müeyyide</vt:lpstr>
      <vt:lpstr>Slayt 394</vt:lpstr>
      <vt:lpstr>Çeşitli İdarî Müeyyideler</vt:lpstr>
      <vt:lpstr>İdari Para Cezası</vt:lpstr>
      <vt:lpstr>Slayt 397</vt:lpstr>
      <vt:lpstr>Mülkiyetin Kamuya Geçirilmesi</vt:lpstr>
      <vt:lpstr>El koyma</vt:lpstr>
      <vt:lpstr>Yıkım</vt:lpstr>
      <vt:lpstr>Slayt 401</vt:lpstr>
      <vt:lpstr>İş Yerinin Kapatılması</vt:lpstr>
      <vt:lpstr>Slayt 403</vt:lpstr>
      <vt:lpstr>Diğer İdarî Müeyyideler</vt:lpstr>
      <vt:lpstr>İdarî Müeyyidelerin Verilmesi, Uygulanması ve Yargısal Denetimi</vt:lpstr>
      <vt:lpstr>Slayt 406</vt:lpstr>
      <vt:lpstr>Slayt 407</vt:lpstr>
      <vt:lpstr>Slayt 408</vt:lpstr>
      <vt:lpstr>Slayt 409</vt:lpstr>
      <vt:lpstr>Slayt 410</vt:lpstr>
      <vt:lpstr>DÜZENLEYİCİ İŞLEMLER </vt:lpstr>
      <vt:lpstr>Slayt 412</vt:lpstr>
      <vt:lpstr>Kanun Hükmünde Kararnameler </vt:lpstr>
      <vt:lpstr>Slayt 414</vt:lpstr>
      <vt:lpstr>Olağan Dönem Kanun Hükmünde Kararnameleri </vt:lpstr>
      <vt:lpstr>Slayt 416</vt:lpstr>
      <vt:lpstr>Slayt 417</vt:lpstr>
      <vt:lpstr>Slayt 418</vt:lpstr>
      <vt:lpstr>Şekil Unsuru </vt:lpstr>
      <vt:lpstr>Usûl Unsuru</vt:lpstr>
      <vt:lpstr>Slayt 421</vt:lpstr>
      <vt:lpstr>Slayt 422</vt:lpstr>
      <vt:lpstr>Sıkıyönetim ve Olağanüstü Hâl Kanun Hükmünde Kararnameleri </vt:lpstr>
      <vt:lpstr>Slayt 424</vt:lpstr>
      <vt:lpstr>Slayt 425</vt:lpstr>
      <vt:lpstr>Y e t k i</vt:lpstr>
      <vt:lpstr>Slayt 427</vt:lpstr>
      <vt:lpstr>Sebep</vt:lpstr>
      <vt:lpstr>Şekil</vt:lpstr>
      <vt:lpstr>Usûl</vt:lpstr>
      <vt:lpstr>Slayt 431</vt:lpstr>
      <vt:lpstr>Slayt 432</vt:lpstr>
      <vt:lpstr>Konu</vt:lpstr>
      <vt:lpstr>Denetim</vt:lpstr>
      <vt:lpstr>Tüzükler </vt:lpstr>
      <vt:lpstr>Slayt 436</vt:lpstr>
      <vt:lpstr>Usûl</vt:lpstr>
      <vt:lpstr>Slayt 438</vt:lpstr>
      <vt:lpstr>Slayt 439</vt:lpstr>
      <vt:lpstr>Yönetmelikler </vt:lpstr>
      <vt:lpstr>Slayt 441</vt:lpstr>
      <vt:lpstr>Slayt 442</vt:lpstr>
      <vt:lpstr>Slayt 443</vt:lpstr>
      <vt:lpstr>Slayt 444</vt:lpstr>
      <vt:lpstr>Slayt 445</vt:lpstr>
      <vt:lpstr>Slayt 446</vt:lpstr>
      <vt:lpstr>Slayt 447</vt:lpstr>
      <vt:lpstr>İdarenin Diğer Düzenleyici İşlemleri: “Adsız Düzenleyici İşlemler” </vt:lpstr>
      <vt:lpstr>İDARİ SÖZLEŞMELER </vt:lpstr>
      <vt:lpstr>İdarenin Özel Hukuk Sözleşmeleri - İdarî Sözleşmeler Ayrımı (İdarî Sözleşmelerin Kriterleri) </vt:lpstr>
      <vt:lpstr>Slayt 451</vt:lpstr>
      <vt:lpstr>Teşrii Kriter (Kanunla Nitelendirme) </vt:lpstr>
      <vt:lpstr>Sözleşmenin Tabî Olacağı Hukukî Rejimin Belirlenmesi Suretiyle Nitelendirme</vt:lpstr>
      <vt:lpstr>Sözleşmeden Kaynaklanacak Uyuşmazlıkların Tabî Olduğu Yargı Kolunun Belirlenmesi</vt:lpstr>
      <vt:lpstr>İçtihadı Kriterler </vt:lpstr>
      <vt:lpstr>Slayt 456</vt:lpstr>
      <vt:lpstr>Slayt 457</vt:lpstr>
      <vt:lpstr>Slayt 458</vt:lpstr>
      <vt:lpstr>İdarî Sözleşmelerin Temel Tipleri</vt:lpstr>
      <vt:lpstr>İdarî Sözleşmelerin Klasik Tipleri </vt:lpstr>
      <vt:lpstr>Slayt 461</vt:lpstr>
      <vt:lpstr>“İltizam sözleşmesi”</vt:lpstr>
      <vt:lpstr>Slayt 463</vt:lpstr>
      <vt:lpstr>Slayt 464</vt:lpstr>
      <vt:lpstr>Kamu İstikraz Sözleşmeler</vt:lpstr>
      <vt:lpstr>Slayt 466</vt:lpstr>
      <vt:lpstr>Yeraltı ve Yerüstü Servetlerinin İşletilmesine İlişkin Sözleşmeler</vt:lpstr>
      <vt:lpstr>Slayt 468</vt:lpstr>
      <vt:lpstr>Orman İşletme Sözleşmeleri</vt:lpstr>
      <vt:lpstr>İdarî Hizmet Sözleşmeleri</vt:lpstr>
      <vt:lpstr>İdarî Sözleşmelerin Yeni Tipleri </vt:lpstr>
      <vt:lpstr>Slayt 472</vt:lpstr>
      <vt:lpstr>Slayt 473</vt:lpstr>
      <vt:lpstr>İdarî Sözleşmelerin Akdedilmesi (Kamu İhalesi) </vt:lpstr>
      <vt:lpstr>Slayt 475</vt:lpstr>
      <vt:lpstr>Kamu İhalesinin Tanımı</vt:lpstr>
      <vt:lpstr>2886 Sayılı Devlet İhale Kanunu'nun Kapsamı </vt:lpstr>
      <vt:lpstr>Slayt 478</vt:lpstr>
      <vt:lpstr>KAMU HİZMETİ KOLLUK </vt:lpstr>
      <vt:lpstr>Slayt 480</vt:lpstr>
      <vt:lpstr>Slayt 481</vt:lpstr>
      <vt:lpstr>Slayt 482</vt:lpstr>
      <vt:lpstr>Slayt 483</vt:lpstr>
      <vt:lpstr>KAMU HİZMETİ </vt:lpstr>
      <vt:lpstr>Kamu Hizmeti Şartları</vt:lpstr>
      <vt:lpstr>Slayt 486</vt:lpstr>
      <vt:lpstr>Slayt 487</vt:lpstr>
      <vt:lpstr>Slayt 488</vt:lpstr>
      <vt:lpstr>Slayt 489</vt:lpstr>
      <vt:lpstr>Organik Şart</vt:lpstr>
      <vt:lpstr>Slayt 491</vt:lpstr>
      <vt:lpstr>Slayt 492</vt:lpstr>
      <vt:lpstr>Slayt 493</vt:lpstr>
      <vt:lpstr>Slayt 494</vt:lpstr>
      <vt:lpstr>Slayt 495</vt:lpstr>
      <vt:lpstr>Slayt 496</vt:lpstr>
      <vt:lpstr>Slayt 497</vt:lpstr>
      <vt:lpstr>Kamu Hizmeti İlkeleri (Kamu Hizmeti “Kanunları”) </vt:lpstr>
      <vt:lpstr>Slayt 499</vt:lpstr>
      <vt:lpstr>Slayt 500</vt:lpstr>
      <vt:lpstr>Cari İşlerin Yürütülmesi</vt:lpstr>
      <vt:lpstr>Görevi Sona Eren Memurun Görevde Kalması</vt:lpstr>
      <vt:lpstr>Değişebilirlilik İlkesi:</vt:lpstr>
      <vt:lpstr>Slayt 504</vt:lpstr>
      <vt:lpstr>Devamlılık ilkesinden kaynaklanan bazı sonuçlar vardır </vt:lpstr>
      <vt:lpstr>Slayt 506</vt:lpstr>
      <vt:lpstr>Eşitlik İlkesi</vt:lpstr>
      <vt:lpstr>Slayt 508</vt:lpstr>
      <vt:lpstr>Slayt 509</vt:lpstr>
      <vt:lpstr>Slayt 510</vt:lpstr>
      <vt:lpstr>Slayt 511</vt:lpstr>
      <vt:lpstr>Slayt 512</vt:lpstr>
      <vt:lpstr>KOLLUK </vt:lpstr>
      <vt:lpstr>Slayt 514</vt:lpstr>
      <vt:lpstr>Slayt 515</vt:lpstr>
      <vt:lpstr>Kamu Düzeni Kavramı </vt:lpstr>
      <vt:lpstr>X, Klasik Anlayış: “Geleneksel Üçlü” </vt:lpstr>
      <vt:lpstr>Kamu Güvenliği</vt:lpstr>
      <vt:lpstr>Kamu Huzuru</vt:lpstr>
      <vt:lpstr>Kamu Sağlığı</vt:lpstr>
      <vt:lpstr>Modem Anlayış</vt:lpstr>
      <vt:lpstr>Slayt 522</vt:lpstr>
      <vt:lpstr>Slayt 523</vt:lpstr>
      <vt:lpstr>Slayt 524</vt:lpstr>
      <vt:lpstr>İdarî Kolluk - Adlî Kolluk Ayrımı </vt:lpstr>
      <vt:lpstr>Slayt 526</vt:lpstr>
      <vt:lpstr>Slayt 527</vt:lpstr>
      <vt:lpstr>Slayt 528</vt:lpstr>
      <vt:lpstr>Slayt 529</vt:lpstr>
      <vt:lpstr>İdarî Kolluğun Özellikleri </vt:lpstr>
      <vt:lpstr>Slayt 531</vt:lpstr>
      <vt:lpstr>Slayt 532</vt:lpstr>
      <vt:lpstr>Slayt 533</vt:lpstr>
      <vt:lpstr>Slayt 534</vt:lpstr>
      <vt:lpstr>İdarî Kolluğun Özellikleri </vt:lpstr>
      <vt:lpstr>Slayt 536</vt:lpstr>
      <vt:lpstr>Genel İdarî Kolluk - Özel İdarî Kolluk Ayrımı </vt:lpstr>
      <vt:lpstr>Slayt 538</vt:lpstr>
      <vt:lpstr>Slayt 539</vt:lpstr>
      <vt:lpstr>Merkezî İdare Kolluğu (Devlet Kolluğu)</vt:lpstr>
      <vt:lpstr>Slayt 541</vt:lpstr>
      <vt:lpstr>Slayt 542</vt:lpstr>
      <vt:lpstr>Slayt 543</vt:lpstr>
      <vt:lpstr>Slayt 544</vt:lpstr>
      <vt:lpstr>Slayt 545</vt:lpstr>
      <vt:lpstr>Slayt 546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İdare hukuku</dc:title>
  <dc:creator>USER</dc:creator>
  <cp:lastModifiedBy>USER</cp:lastModifiedBy>
  <cp:revision>21</cp:revision>
  <dcterms:created xsi:type="dcterms:W3CDTF">2017-10-17T14:25:39Z</dcterms:created>
  <dcterms:modified xsi:type="dcterms:W3CDTF">2017-12-16T12:47:31Z</dcterms:modified>
</cp:coreProperties>
</file>