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slides/slide290.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221.xml" ContentType="application/vnd.openxmlformats-officedocument.presentationml.slide+xml"/>
  <Override PartName="/ppt/slides/slide308.xml" ContentType="application/vnd.openxmlformats-officedocument.presentationml.slide+xml"/>
  <Override PartName="/ppt/slides/slide31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344.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33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32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s/slide295.xml" ContentType="application/vnd.openxmlformats-officedocument.presentationml.slide+xml"/>
  <Override PartName="/ppt/slides/slide300.xml" ContentType="application/vnd.openxmlformats-officedocument.presentationml.slide+xml"/>
  <Override PartName="/ppt/slides/slide31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slides/slide284.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slides/slide273.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ppt/slides/slide349.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327.xml" ContentType="application/vnd.openxmlformats-officedocument.presentationml.slide+xml"/>
  <Override PartName="/ppt/slides/slide338.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316.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30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78.xml" ContentType="application/vnd.openxmlformats-officedocument.presentationml.slide+xml"/>
  <Override PartName="/ppt/slides/slide289.xml" ContentType="application/vnd.openxmlformats-officedocument.presentationml.slide+xml"/>
  <Override PartName="/ppt/slides/slide330.xml" ContentType="application/vnd.openxmlformats-officedocument.presentationml.slide+xml"/>
  <Override PartName="/ppt/slides/slide341.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81.xml" ContentType="application/vnd.openxmlformats-officedocument.presentationml.slide+xml"/>
  <Override PartName="/ppt/slides/slide292.xml" ContentType="application/vnd.openxmlformats-officedocument.presentationml.slide+xml"/>
  <Override PartName="/ppt/slides/slide41.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346.xml" ContentType="application/vnd.openxmlformats-officedocument.presentationml.slide+xml"/>
  <Override PartName="/ppt/slides/slide138.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335.xml" ContentType="application/vnd.openxmlformats-officedocument.presentationml.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slides/slide32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s/slide297.xml" ContentType="application/vnd.openxmlformats-officedocument.presentationml.slide+xml"/>
  <Override PartName="/ppt/slides/slide302.xml" ContentType="application/vnd.openxmlformats-officedocument.presentationml.slide+xml"/>
  <Override PartName="/ppt/slides/slide313.xml" ContentType="application/vnd.openxmlformats-officedocument.presentationml.slide+xml"/>
  <Override PartName="/ppt/slideLayouts/slideLayout9.xml" ContentType="application/vnd.openxmlformats-officedocument.presentationml.slideLayout+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239.xml" ContentType="application/vnd.openxmlformats-officedocument.presentationml.slide+xml"/>
  <Override PartName="/ppt/slides/slide286.xml" ContentType="application/vnd.openxmlformats-officedocument.presentationml.slide+xml"/>
  <Override PartName="/ppt/notesSlides/notesSlide1.xml" ContentType="application/vnd.openxmlformats-officedocument.presentationml.notes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64.xml" ContentType="application/vnd.openxmlformats-officedocument.presentationml.slide+xml"/>
  <Override PartName="/ppt/slides/slide275.xml" ContentType="application/vnd.openxmlformats-officedocument.presentationml.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53.xml" ContentType="application/vnd.openxmlformats-officedocument.presentationml.slide+xml"/>
  <Override PartName="/ppt/slides/slide13.xml" ContentType="application/vnd.openxmlformats-officedocument.presentationml.slide+xml"/>
  <Override PartName="/ppt/slides/slide60.xml" ContentType="application/vnd.openxmlformats-officedocument.presentationml.slide+xml"/>
  <Override PartName="/ppt/slides/slide242.xml" ContentType="application/vnd.openxmlformats-officedocument.presentationml.slide+xml"/>
  <Override PartName="/ppt/slides/slide329.xml" ContentType="application/vnd.openxmlformats-officedocument.presentationml.slide+xml"/>
  <Override PartName="/ppt/slideLayouts/slideLayout1.xml" ContentType="application/vnd.openxmlformats-officedocument.presentationml.slideLayout+xml"/>
  <Override PartName="/ppt/slides/slide168.xml" ContentType="application/vnd.openxmlformats-officedocument.presentationml.slide+xml"/>
  <Override PartName="/ppt/slides/slide179.xml" ContentType="application/vnd.openxmlformats-officedocument.presentationml.slide+xml"/>
  <Override PartName="/ppt/slides/slide231.xml" ContentType="application/vnd.openxmlformats-officedocument.presentationml.slide+xml"/>
  <Override PartName="/ppt/slides/slide318.xml" ContentType="application/vnd.openxmlformats-officedocument.presentationml.slide+xml"/>
  <Override PartName="/ppt/slides/slide157.xml" ContentType="application/vnd.openxmlformats-officedocument.presentationml.slide+xml"/>
  <Override PartName="/ppt/slides/slide220.xml" ContentType="application/vnd.openxmlformats-officedocument.presentationml.slide+xml"/>
  <Override PartName="/ppt/slides/slide307.xml" ContentType="application/vnd.openxmlformats-officedocument.presentationml.slide+xml"/>
  <Override PartName="/ppt/slides/slide98.xml" ContentType="application/vnd.openxmlformats-officedocument.presentationml.slide+xml"/>
  <Override PartName="/ppt/slides/slide146.xml" ContentType="application/vnd.openxmlformats-officedocument.presentationml.slide+xml"/>
  <Override PartName="/ppt/slides/slide193.xml" ContentType="application/vnd.openxmlformats-officedocument.presentationml.slide+xml"/>
  <Override PartName="/ppt/slides/slide332.xml" ContentType="application/vnd.openxmlformats-officedocument.presentationml.slide+xml"/>
  <Override PartName="/ppt/slides/slide34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287.xml" ContentType="application/vnd.openxmlformats-officedocument.presentationml.slide+xml"/>
  <Override PartName="/ppt/slides/slide298.xml" ContentType="application/vnd.openxmlformats-officedocument.presentationml.slide+xml"/>
  <Override PartName="/ppt/slides/slide303.xml" ContentType="application/vnd.openxmlformats-officedocument.presentationml.slide+xml"/>
  <Override PartName="/ppt/slides/slide321.xml" ContentType="application/vnd.openxmlformats-officedocument.presentationml.slide+xml"/>
  <Override PartName="/ppt/slides/slide350.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31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s/slide283.xml" ContentType="application/vnd.openxmlformats-officedocument.presentationml.slide+xml"/>
  <Override PartName="/ppt/slides/slide294.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348.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337.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32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299.xml" ContentType="application/vnd.openxmlformats-officedocument.presentationml.slide+xml"/>
  <Override PartName="/ppt/slides/slide304.xml" ContentType="application/vnd.openxmlformats-officedocument.presentationml.slide+xml"/>
  <Override PartName="/ppt/slides/slide315.xml" ContentType="application/vnd.openxmlformats-officedocument.presentationml.slide+xml"/>
  <Override PartName="/ppt/slides/slide351.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slides/slide288.xml" ContentType="application/vnd.openxmlformats-officedocument.presentationml.slide+xml"/>
  <Override PartName="/ppt/slides/slide34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s/slide291.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280.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309.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345.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323.xml" ContentType="application/vnd.openxmlformats-officedocument.presentationml.slide+xml"/>
  <Override PartName="/ppt/slides/slide33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slides/slide31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s/slide285.xml" ContentType="application/vnd.openxmlformats-officedocument.presentationml.slide+xml"/>
  <Override PartName="/ppt/slides/slide296.xml" ContentType="application/vnd.openxmlformats-officedocument.presentationml.slide+xml"/>
  <Override PartName="/ppt/slides/slide30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339.xml" ContentType="application/vnd.openxmlformats-officedocument.presentationml.slide+xml"/>
  <Override PartName="/ppt/slides/slide12.xml" ContentType="application/vnd.openxmlformats-officedocument.presentationml.slide+xml"/>
  <Override PartName="/ppt/slides/slide178.xml" ContentType="application/vnd.openxmlformats-officedocument.presentationml.slide+xml"/>
  <Override PartName="/ppt/slides/slide230.xml" ContentType="application/vnd.openxmlformats-officedocument.presentationml.slide+xml"/>
  <Override PartName="/ppt/slides/slide328.xml" ContentType="application/vnd.openxmlformats-officedocument.presentationml.slide+xml"/>
  <Override PartName="/ppt/slideLayouts/slideLayout11.xml" ContentType="application/vnd.openxmlformats-officedocument.presentationml.slideLayout+xml"/>
  <Override PartName="/ppt/slides/slide167.xml" ContentType="application/vnd.openxmlformats-officedocument.presentationml.slide+xml"/>
  <Override PartName="/ppt/slides/slide306.xml" ContentType="application/vnd.openxmlformats-officedocument.presentationml.slide+xml"/>
  <Override PartName="/ppt/slides/slide317.xml" ContentType="application/vnd.openxmlformats-officedocument.presentationml.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slides/slide342.xml" ContentType="application/vnd.openxmlformats-officedocument.presentationml.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s/slide331.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slides/slide32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246.xml" ContentType="application/vnd.openxmlformats-officedocument.presentationml.slide+xml"/>
  <Override PartName="/ppt/slides/slide293.xml" ContentType="application/vnd.openxmlformats-officedocument.presentationml.slide+xml"/>
  <Override PartName="/ppt/slideLayouts/slideLayout5.xml" ContentType="application/vnd.openxmlformats-officedocument.presentationml.slideLayout+xml"/>
  <Override PartName="/ppt/slides/slide53.xml" ContentType="application/vnd.openxmlformats-officedocument.presentationml.slide+xml"/>
  <Override PartName="/ppt/slides/slide235.xml" ContentType="application/vnd.openxmlformats-officedocument.presentationml.slide+xml"/>
  <Override PartName="/ppt/slides/slide282.xml" ContentType="application/vnd.openxmlformats-officedocument.presentationml.slide+xml"/>
  <Default Extension="jpeg" ContentType="image/jpeg"/>
  <Override PartName="/ppt/slides/slide31.xml" ContentType="application/vnd.openxmlformats-officedocument.presentationml.slide+xml"/>
  <Override PartName="/ppt/slides/slide42.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s/slide20.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347.xml" ContentType="application/vnd.openxmlformats-officedocument.presentationml.slide+xml"/>
  <Override PartName="/ppt/slides/slide139.xml" ContentType="application/vnd.openxmlformats-officedocument.presentationml.slide+xml"/>
  <Override PartName="/ppt/slides/slide186.xml" ContentType="application/vnd.openxmlformats-officedocument.presentationml.slide+xml"/>
  <Override PartName="/ppt/slides/slide325.xml" ContentType="application/vnd.openxmlformats-officedocument.presentationml.slide+xml"/>
  <Override PartName="/ppt/slides/slide336.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314.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 id="542" r:id="rId288"/>
    <p:sldId id="543" r:id="rId289"/>
    <p:sldId id="544" r:id="rId290"/>
    <p:sldId id="546" r:id="rId291"/>
    <p:sldId id="547" r:id="rId292"/>
    <p:sldId id="548" r:id="rId293"/>
    <p:sldId id="549" r:id="rId294"/>
    <p:sldId id="550" r:id="rId295"/>
    <p:sldId id="551" r:id="rId296"/>
    <p:sldId id="552" r:id="rId297"/>
    <p:sldId id="553" r:id="rId298"/>
    <p:sldId id="554" r:id="rId299"/>
    <p:sldId id="555" r:id="rId300"/>
    <p:sldId id="556" r:id="rId301"/>
    <p:sldId id="557" r:id="rId302"/>
    <p:sldId id="558" r:id="rId303"/>
    <p:sldId id="559" r:id="rId304"/>
    <p:sldId id="560" r:id="rId305"/>
    <p:sldId id="561" r:id="rId306"/>
    <p:sldId id="562" r:id="rId307"/>
    <p:sldId id="563" r:id="rId308"/>
    <p:sldId id="564" r:id="rId309"/>
    <p:sldId id="565" r:id="rId310"/>
    <p:sldId id="566" r:id="rId311"/>
    <p:sldId id="567" r:id="rId312"/>
    <p:sldId id="568" r:id="rId313"/>
    <p:sldId id="569" r:id="rId314"/>
    <p:sldId id="570" r:id="rId315"/>
    <p:sldId id="571" r:id="rId316"/>
    <p:sldId id="572" r:id="rId317"/>
    <p:sldId id="573" r:id="rId318"/>
    <p:sldId id="574" r:id="rId319"/>
    <p:sldId id="575" r:id="rId320"/>
    <p:sldId id="576" r:id="rId321"/>
    <p:sldId id="577" r:id="rId322"/>
    <p:sldId id="578" r:id="rId323"/>
    <p:sldId id="579" r:id="rId324"/>
    <p:sldId id="580" r:id="rId325"/>
    <p:sldId id="581" r:id="rId326"/>
    <p:sldId id="582" r:id="rId327"/>
    <p:sldId id="583" r:id="rId328"/>
    <p:sldId id="584" r:id="rId329"/>
    <p:sldId id="585" r:id="rId330"/>
    <p:sldId id="586" r:id="rId331"/>
    <p:sldId id="587" r:id="rId332"/>
    <p:sldId id="588" r:id="rId333"/>
    <p:sldId id="589" r:id="rId334"/>
    <p:sldId id="590" r:id="rId335"/>
    <p:sldId id="591" r:id="rId336"/>
    <p:sldId id="592" r:id="rId337"/>
    <p:sldId id="593" r:id="rId338"/>
    <p:sldId id="594" r:id="rId339"/>
    <p:sldId id="595" r:id="rId340"/>
    <p:sldId id="596" r:id="rId341"/>
    <p:sldId id="597" r:id="rId342"/>
    <p:sldId id="598" r:id="rId343"/>
    <p:sldId id="599" r:id="rId344"/>
    <p:sldId id="600" r:id="rId345"/>
    <p:sldId id="601" r:id="rId346"/>
    <p:sldId id="602" r:id="rId347"/>
    <p:sldId id="603" r:id="rId348"/>
    <p:sldId id="604" r:id="rId349"/>
    <p:sldId id="605" r:id="rId350"/>
    <p:sldId id="606" r:id="rId351"/>
    <p:sldId id="607" r:id="rId35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324" Type="http://schemas.openxmlformats.org/officeDocument/2006/relationships/slide" Target="slides/slide323.xml"/><Relationship Id="rId345" Type="http://schemas.openxmlformats.org/officeDocument/2006/relationships/slide" Target="slides/slide344.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314" Type="http://schemas.openxmlformats.org/officeDocument/2006/relationships/slide" Target="slides/slide313.xml"/><Relationship Id="rId335" Type="http://schemas.openxmlformats.org/officeDocument/2006/relationships/slide" Target="slides/slide334.xml"/><Relationship Id="rId356" Type="http://schemas.openxmlformats.org/officeDocument/2006/relationships/theme" Target="theme/theme1.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25" Type="http://schemas.openxmlformats.org/officeDocument/2006/relationships/slide" Target="slides/slide324.xml"/><Relationship Id="rId346" Type="http://schemas.openxmlformats.org/officeDocument/2006/relationships/slide" Target="slides/slide345.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336" Type="http://schemas.openxmlformats.org/officeDocument/2006/relationships/slide" Target="slides/slide335.xml"/><Relationship Id="rId357" Type="http://schemas.openxmlformats.org/officeDocument/2006/relationships/tableStyles" Target="tableStyles.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326" Type="http://schemas.openxmlformats.org/officeDocument/2006/relationships/slide" Target="slides/slide325.xml"/><Relationship Id="rId347" Type="http://schemas.openxmlformats.org/officeDocument/2006/relationships/slide" Target="slides/slide346.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37" Type="http://schemas.openxmlformats.org/officeDocument/2006/relationships/slide" Target="slides/slide336.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slide" Target="slides/slide326.xml"/><Relationship Id="rId348" Type="http://schemas.openxmlformats.org/officeDocument/2006/relationships/slide" Target="slides/slide347.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313" Type="http://schemas.openxmlformats.org/officeDocument/2006/relationships/slide" Target="slides/slide312.xml"/><Relationship Id="rId318" Type="http://schemas.openxmlformats.org/officeDocument/2006/relationships/slide" Target="slides/slide317.xml"/><Relationship Id="rId339" Type="http://schemas.openxmlformats.org/officeDocument/2006/relationships/slide" Target="slides/slide338.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334" Type="http://schemas.openxmlformats.org/officeDocument/2006/relationships/slide" Target="slides/slide333.xml"/><Relationship Id="rId350" Type="http://schemas.openxmlformats.org/officeDocument/2006/relationships/slide" Target="slides/slide349.xml"/><Relationship Id="rId35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notesMaster" Target="notesMasters/notesMaster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presProps" Target="presProps.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14605E-C64D-42AD-B761-979BE381F239}" type="datetimeFigureOut">
              <a:rPr lang="tr-TR" smtClean="0"/>
              <a:t>04.04.2017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8353E1-3800-4D5F-8B5D-28C455500BED}"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28353E1-3800-4D5F-8B5D-28C455500BED}" type="slidenum">
              <a:rPr lang="tr-TR" smtClean="0"/>
              <a:t>346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6E4CD0F4-F8A6-441E-B25D-5EEDC69B61FD}"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4CD0F4-F8A6-441E-B25D-5EEDC69B61F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4CD0F4-F8A6-441E-B25D-5EEDC69B61F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4CD0F4-F8A6-441E-B25D-5EEDC69B61F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4CD0F4-F8A6-441E-B25D-5EEDC69B61FD}"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E4CD0F4-F8A6-441E-B25D-5EEDC69B61F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E4CD0F4-F8A6-441E-B25D-5EEDC69B61F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E4CD0F4-F8A6-441E-B25D-5EEDC69B61F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E4CD0F4-F8A6-441E-B25D-5EEDC69B61F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E4CD0F4-F8A6-441E-B25D-5EEDC69B61F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AD0F3D4-5B75-4169-A6BD-406AA79B2178}" type="datetimeFigureOut">
              <a:rPr lang="tr-TR" smtClean="0"/>
              <a:pPr/>
              <a:t>04.04.2017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6E4CD0F4-F8A6-441E-B25D-5EEDC69B61FD}"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AD0F3D4-5B75-4169-A6BD-406AA79B2178}" type="datetimeFigureOut">
              <a:rPr lang="tr-TR" smtClean="0"/>
              <a:pPr/>
              <a:t>04.04.2017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E4CD0F4-F8A6-441E-B25D-5EEDC69B61FD}"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CEZA MUHAKEMESİ HUKUKU</a:t>
            </a:r>
            <a:endParaRPr lang="tr-TR" dirty="0"/>
          </a:p>
        </p:txBody>
      </p:sp>
      <p:sp>
        <p:nvSpPr>
          <p:cNvPr id="3" name="2 Alt Başlık"/>
          <p:cNvSpPr>
            <a:spLocks noGrp="1"/>
          </p:cNvSpPr>
          <p:nvPr>
            <p:ph type="subTitle" idx="1"/>
          </p:nvPr>
        </p:nvSpPr>
        <p:spPr/>
        <p:txBody>
          <a:bodyPr/>
          <a:lstStyle/>
          <a:p>
            <a:r>
              <a:rPr lang="tr-TR" dirty="0" smtClean="0"/>
              <a:t>TRAVNİK ÜNİVERSİTESİ, HUKUK FAKÜLTESİ</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2800" dirty="0" smtClean="0"/>
              <a:t>Bilirkişiye, ya bir konu hakkında soyut olarak soru sorulur ve bilirkişi öğrendiği bilgileri kullanarak soruya cevap verir veya bilirkişinin, inceleme konusu üzerinde kendi teknik araçları kullanarak belirli olguları tespit etmesi istenir.</a:t>
            </a:r>
          </a:p>
          <a:p>
            <a:pPr algn="just"/>
            <a:r>
              <a:rPr lang="tr-TR" sz="2800" dirty="0" smtClean="0"/>
              <a:t>Örneğin, maktule saplanan bıçak kalp duvarını zedelemiştir gibi. Ya da bir adım daha ileri gidilerek bilirkişiden ulaştığı olgulardan bilimsel sonuçlar çıkarması istenir.</a:t>
            </a:r>
          </a:p>
          <a:p>
            <a:pPr algn="just"/>
            <a:r>
              <a:rPr lang="tr-TR" sz="2800" dirty="0" smtClean="0"/>
              <a:t>Örneğin,  kalp damarına dayanan bıçak darbesi, makulün ölümüne sebebiyet vermiştir. Bu son iki halde, bilirkişi, delilleri anlamlandırmaktadır.</a:t>
            </a:r>
            <a:endParaRPr lang="tr-TR" sz="2800"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lstStyle/>
          <a:p>
            <a:pPr algn="just"/>
            <a:r>
              <a:rPr lang="tr-TR" b="1" dirty="0" smtClean="0"/>
              <a:t>Önleyici tedbirler</a:t>
            </a:r>
            <a:r>
              <a:rPr lang="tr-TR" dirty="0" smtClean="0"/>
              <a:t>, suç şüphesi olmamasına rağmen bir tehlikenin ortadan kaldırılması amacıyla başvurulan tedbirlerdir. Bu bağlamda </a:t>
            </a:r>
            <a:r>
              <a:rPr lang="tr-TR" dirty="0" err="1" smtClean="0"/>
              <a:t>PVSK’nun</a:t>
            </a:r>
            <a:r>
              <a:rPr lang="tr-TR" dirty="0" smtClean="0"/>
              <a:t> 4/A maddesinde düzenlenen düzenlenen durdurma ve kimlik sorma, muhafaza altına alma, gözaltı, 9. maddesinde düzenlenen önleme araması gibi tedbirler bir tehlikenin ortadan kaldırılması amacına hizmet ederken, </a:t>
            </a:r>
            <a:r>
              <a:rPr lang="tr-TR" dirty="0" err="1" smtClean="0"/>
              <a:t>CMK’da</a:t>
            </a:r>
            <a:r>
              <a:rPr lang="tr-TR" dirty="0" smtClean="0"/>
              <a:t> düzenlenen koruma tedbirleri suç şüphesinin ortadan kaldırılması veya yargılama sonunda tesis edilecek hükmün kağıt üzerinde kalmasının önlenmesine yöneliktir. </a:t>
            </a:r>
          </a:p>
          <a:p>
            <a:pPr algn="just"/>
            <a:r>
              <a:rPr lang="tr-TR" dirty="0" smtClean="0"/>
              <a:t>Bu bağlamda koruma tedbirleri ya soruşturma veya kovuşturma sürecinde uygulanırlar. </a:t>
            </a:r>
            <a:endParaRPr lang="tr-TR"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lstStyle/>
          <a:p>
            <a:pPr algn="just"/>
            <a:r>
              <a:rPr lang="tr-TR" b="1" dirty="0" smtClean="0">
                <a:solidFill>
                  <a:srgbClr val="FF0000"/>
                </a:solidFill>
              </a:rPr>
              <a:t>Ortak Özellikleri ve Önkoşulları A. Hükümden Önce Anayasal Bir Özgürlüğün Sınırlanması</a:t>
            </a:r>
          </a:p>
          <a:p>
            <a:pPr algn="just">
              <a:buNone/>
            </a:pPr>
            <a:endParaRPr lang="tr-TR" b="1" dirty="0" smtClean="0">
              <a:solidFill>
                <a:srgbClr val="FF0000"/>
              </a:solidFill>
            </a:endParaRPr>
          </a:p>
          <a:p>
            <a:pPr algn="just"/>
            <a:r>
              <a:rPr lang="tr-TR" sz="2800" dirty="0" smtClean="0"/>
              <a:t>Ceza muhakemesi hukuku Anayasa’nın özellikle temel hak ve özgürlükler rejimine ilişkin hükümlerinin en sıklıkla karşılaşılan somut uygulama alanıdır. </a:t>
            </a:r>
          </a:p>
          <a:p>
            <a:pPr algn="just"/>
            <a:r>
              <a:rPr lang="tr-TR" sz="2800" dirty="0" smtClean="0"/>
              <a:t>Zira temel hak ve özgürlüklere ilişkin Anayasa’nın 17 – 74. Maddeleri arasında düzenlenen temel hak ve özgürlüklerin sınırlanmasında en önemli sınırlama sebebi, soruşturma ve kovuşturmalarda verilen kararlardır.</a:t>
            </a:r>
            <a:endParaRPr lang="tr-TR" sz="2800" b="1" dirty="0">
              <a:solidFill>
                <a:srgbClr val="FF0000"/>
              </a:solidFill>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357166"/>
            <a:ext cx="8229600" cy="5967434"/>
          </a:xfrm>
        </p:spPr>
        <p:txBody>
          <a:bodyPr/>
          <a:lstStyle/>
          <a:p>
            <a:pPr algn="just"/>
            <a:r>
              <a:rPr lang="tr-TR" dirty="0" smtClean="0"/>
              <a:t>Esasen kovuşturma süreci sonunda verilen ceza veya güvenlik tedbirlerinin uygulanmasına yönelik kararlar, kesinleşmiş bir hükme dayanırlar. </a:t>
            </a:r>
          </a:p>
          <a:p>
            <a:pPr algn="just"/>
            <a:r>
              <a:rPr lang="tr-TR" dirty="0" smtClean="0"/>
              <a:t>Koruma tedbirleri ise, henüz hüküm verilmemiş olmasına rağmen, suç işlenmesi ile bozulan veya suç şüphesi ile bozulduğu konusunda şüphe duyulan ceza muhakemesi sürecinin sürdürülebilmesi için, hükümden önce temel bir hakkı sınırlar.</a:t>
            </a:r>
          </a:p>
          <a:p>
            <a:pPr algn="just"/>
            <a:r>
              <a:rPr lang="tr-TR" dirty="0" smtClean="0"/>
              <a:t>Dolayısıyla şüpheli veya sanığa yönelik tedbirler bakımından henüz suçluluğu hususunda kesinleşmiş yargı kararı olmayan kişinin, üçüncü kişiler bakımından ise suç şüphesi altında dahi olmalarına rağmen bir anayasal bir özgürlüğün sınırlanması sonucunu doğurur.</a:t>
            </a:r>
            <a:endParaRPr lang="tr-TR"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4800" dirty="0" smtClean="0"/>
              <a:t>Örneğin yakalama veya tutuklama kararı kişinin </a:t>
            </a:r>
            <a:r>
              <a:rPr lang="tr-TR" sz="4800" dirty="0" err="1" smtClean="0"/>
              <a:t>AY’nın</a:t>
            </a:r>
            <a:r>
              <a:rPr lang="tr-TR" sz="4800" dirty="0" smtClean="0"/>
              <a:t> 19., arama kararı </a:t>
            </a:r>
            <a:r>
              <a:rPr lang="tr-TR" sz="4800" dirty="0" err="1" smtClean="0"/>
              <a:t>AY’nın</a:t>
            </a:r>
            <a:r>
              <a:rPr lang="tr-TR" sz="4800" dirty="0" smtClean="0"/>
              <a:t> 20 ve 21. Maddelerinde düzenlenen özgürlüklerinin sınırlanması anlamına gelir.</a:t>
            </a:r>
            <a:endParaRPr lang="tr-TR" sz="4800"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a:bodyPr>
          <a:lstStyle/>
          <a:p>
            <a:pPr algn="just"/>
            <a:r>
              <a:rPr lang="tr-TR" sz="3600" dirty="0" smtClean="0"/>
              <a:t>Koruma tedbirlerinin bu özelliği, tüm koruma tedbirleri bakımından gerek yapılacak yasal düzenlemelerde gerekse uygulamalarında, </a:t>
            </a:r>
            <a:r>
              <a:rPr lang="tr-TR" sz="3600" dirty="0" err="1" smtClean="0"/>
              <a:t>AY’da</a:t>
            </a:r>
            <a:r>
              <a:rPr lang="tr-TR" sz="3600" dirty="0" smtClean="0"/>
              <a:t> belirtilen temel hak ve özgürlüklerin sınırlanması rejimine ilişkin genel kuralların ve o özgürlüğe ilişkin özel sınırlama nedenlerinin ve sınırlama koşullarının göz önünde tutulmasını zorunlu kılar.</a:t>
            </a:r>
            <a:endParaRPr lang="tr-TR" sz="3600"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lstStyle/>
          <a:p>
            <a:pPr algn="just"/>
            <a:r>
              <a:rPr lang="tr-TR" sz="4000" dirty="0" smtClean="0"/>
              <a:t>AY ve temel hak ve özgürlüklere ilişkin </a:t>
            </a:r>
            <a:r>
              <a:rPr lang="tr-TR" sz="4000" dirty="0" err="1" smtClean="0"/>
              <a:t>ulusalüstü</a:t>
            </a:r>
            <a:r>
              <a:rPr lang="tr-TR" sz="4000" dirty="0" smtClean="0"/>
              <a:t> normlarda çizilen çerçeveye, bir yandan kanun koyunun koruma tedbirlerine ilişkin düzenleme alanını sınırlarken, diğer yandan da hukuk uygulayıcısının karar ve işlemlerinde, bu çerçeveye uygun hareket etmesi gerekmektedir</a:t>
            </a:r>
            <a:r>
              <a:rPr lang="tr-TR" dirty="0" smtClean="0"/>
              <a:t>.</a:t>
            </a:r>
            <a:endParaRPr lang="tr-TR"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67524"/>
          </a:xfrm>
        </p:spPr>
        <p:txBody>
          <a:bodyPr/>
          <a:lstStyle/>
          <a:p>
            <a:pPr algn="ctr"/>
            <a:r>
              <a:rPr lang="tr-TR" b="1" dirty="0" smtClean="0"/>
              <a:t>ARAÇ OLUŞ</a:t>
            </a:r>
            <a:endParaRPr lang="tr-TR" b="1" dirty="0"/>
          </a:p>
        </p:txBody>
      </p:sp>
      <p:sp>
        <p:nvSpPr>
          <p:cNvPr id="3" name="2 İçerik Yer Tutucusu"/>
          <p:cNvSpPr>
            <a:spLocks noGrp="1"/>
          </p:cNvSpPr>
          <p:nvPr>
            <p:ph idx="1"/>
          </p:nvPr>
        </p:nvSpPr>
        <p:spPr/>
        <p:txBody>
          <a:bodyPr>
            <a:normAutofit fontScale="92500"/>
          </a:bodyPr>
          <a:lstStyle/>
          <a:p>
            <a:r>
              <a:rPr lang="tr-TR" dirty="0" smtClean="0"/>
              <a:t>Koruma tedbirleri maddi gerçeğin ortaya çıkarılması veya hükmün kağıt üzerinde kalmasını önlemeye yönelik bir araç olarak uygulanırlar. </a:t>
            </a:r>
          </a:p>
          <a:p>
            <a:r>
              <a:rPr lang="tr-TR" dirty="0" smtClean="0"/>
              <a:t>Dolayısıyla her koruma tedbiri, amaç olarak belirlenen durum veya işlemi tesis etmek için kullanılırlar.</a:t>
            </a:r>
          </a:p>
          <a:p>
            <a:r>
              <a:rPr lang="tr-TR" dirty="0" smtClean="0"/>
              <a:t>Araç oluş, tedbirin ancak amaca uygun olması durumunda ve amaçla sınırlı olarak uygulanması sonucunu verir.</a:t>
            </a:r>
          </a:p>
          <a:p>
            <a:r>
              <a:rPr lang="tr-TR" dirty="0" smtClean="0"/>
              <a:t>Aracın amaca elverişsiz olduğu durumlarda veya uygulanan aracın, amacın sağlanması bakımından orantısız olduğu durumlarda, tedbirin hukuka aykırı olduğu sonucuna ulaşılır.</a:t>
            </a:r>
            <a:endParaRPr lang="tr-TR"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00132"/>
          </a:xfrm>
        </p:spPr>
        <p:txBody>
          <a:bodyPr>
            <a:normAutofit/>
          </a:bodyPr>
          <a:lstStyle/>
          <a:p>
            <a:pPr algn="ctr"/>
            <a:r>
              <a:rPr lang="tr-TR" b="1" dirty="0" smtClean="0">
                <a:solidFill>
                  <a:srgbClr val="FF0000"/>
                </a:solidFill>
              </a:rPr>
              <a:t>Geçicilik</a:t>
            </a:r>
            <a:endParaRPr lang="tr-TR" b="1"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lnSpcReduction="10000"/>
          </a:bodyPr>
          <a:lstStyle/>
          <a:p>
            <a:r>
              <a:rPr lang="tr-TR" dirty="0" smtClean="0"/>
              <a:t>Koruma tedbirleri geçicidirler. Herhangi bir tedbirin ilanihaye veya herhangi bir kriterden bağımsız olarak süreklilik arz eder biçimde uygulanması mümkün değildir. </a:t>
            </a:r>
          </a:p>
          <a:p>
            <a:r>
              <a:rPr lang="tr-TR" dirty="0" smtClean="0"/>
              <a:t>Tedbirin geçici olması, bir biçimde sonlanacağı anlamına gelir. </a:t>
            </a:r>
          </a:p>
          <a:p>
            <a:r>
              <a:rPr lang="tr-TR" dirty="0" smtClean="0"/>
              <a:t>Bu sona erme, tedbirin uygulanmasına soruşturma ve kovuşturma bitmezden önce son verilmesi; kanun yolu denetiminde tedbirin ortadan kalkması şeklinde olabileceği, soruşturmanın kovuşturmaya yer olmadığı veya kovuşturmanın yaptırım uygulanmasına imkan vermeyen bir kararla son bulması ile de mümkün olabilir.</a:t>
            </a:r>
            <a:endParaRPr lang="tr-TR"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lnSpcReduction="10000"/>
          </a:bodyPr>
          <a:lstStyle/>
          <a:p>
            <a:pPr algn="just"/>
            <a:r>
              <a:rPr lang="tr-TR" sz="3600" dirty="0" smtClean="0"/>
              <a:t>Tedbirin son bulmasının diğer bir şekli ise tedbir konusu hakkın, kesinleşmiş hükümde yer alan bir yaptırıma dönüşmesidir. </a:t>
            </a:r>
          </a:p>
          <a:p>
            <a:pPr algn="just"/>
            <a:r>
              <a:rPr lang="tr-TR" sz="3600" dirty="0" smtClean="0"/>
              <a:t>Örneğin mahkumiyet kararının kesinleşmesi ile tutuklu bulunan sanık artık hükümlüye dönüşeceği, el konulmuş müsadereye tabi eşya müsadere edilen eşyaya dönüşeceğinden, tedbir yine son bulacaktır. </a:t>
            </a:r>
            <a:endParaRPr lang="tr-TR" sz="3600"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00132"/>
          </a:xfrm>
        </p:spPr>
        <p:txBody>
          <a:bodyPr>
            <a:normAutofit/>
          </a:bodyPr>
          <a:lstStyle/>
          <a:p>
            <a:pPr algn="ctr"/>
            <a:r>
              <a:rPr lang="tr-TR" b="1" dirty="0" smtClean="0">
                <a:solidFill>
                  <a:srgbClr val="FF0000"/>
                </a:solidFill>
              </a:rPr>
              <a:t>Kanuni Dayanak</a:t>
            </a:r>
            <a:endParaRPr lang="tr-TR" b="1" dirty="0">
              <a:solidFill>
                <a:srgbClr val="FF0000"/>
              </a:solidFill>
            </a:endParaRPr>
          </a:p>
        </p:txBody>
      </p:sp>
      <p:sp>
        <p:nvSpPr>
          <p:cNvPr id="3" name="2 İçerik Yer Tutucusu"/>
          <p:cNvSpPr>
            <a:spLocks noGrp="1"/>
          </p:cNvSpPr>
          <p:nvPr>
            <p:ph idx="1"/>
          </p:nvPr>
        </p:nvSpPr>
        <p:spPr>
          <a:xfrm>
            <a:off x="457200" y="1357298"/>
            <a:ext cx="8229600" cy="4967302"/>
          </a:xfrm>
        </p:spPr>
        <p:txBody>
          <a:bodyPr>
            <a:noAutofit/>
          </a:bodyPr>
          <a:lstStyle/>
          <a:p>
            <a:pPr algn="just"/>
            <a:r>
              <a:rPr lang="tr-TR" sz="3200" dirty="0" smtClean="0"/>
              <a:t>Koruma tedbirleri ancak Kanunla düzenlenir. Bu bağlamda koruma tedbirlerinde kanunilik ilkesi geçerlidir. Bu ilkenin Anayasal dayanağı ise Anayasanın 13. Maddesidir. </a:t>
            </a:r>
          </a:p>
          <a:p>
            <a:pPr algn="just"/>
            <a:r>
              <a:rPr lang="tr-TR" sz="3200" dirty="0" smtClean="0"/>
              <a:t>Düzenlemeye göre “Temel hak ve hürriyetler, özlerine dokunulmaksızın yalnızca Anayasanın ilgili maddelerinde belirtilen sebeplere bağlı olarak ve ancak kanunla sınırlanabilir”. </a:t>
            </a:r>
            <a:endParaRPr lang="tr-TR"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489922"/>
          </a:xfrm>
        </p:spPr>
        <p:txBody>
          <a:bodyPr>
            <a:normAutofit fontScale="90000"/>
          </a:bodyPr>
          <a:lstStyle/>
          <a:p>
            <a:pPr algn="ctr"/>
            <a:r>
              <a:rPr lang="tr-TR" b="1" dirty="0" smtClean="0">
                <a:solidFill>
                  <a:srgbClr val="FF0000"/>
                </a:solidFill>
              </a:rPr>
              <a:t>BİLİRKİŞİ GÖRÜŞÜNÜN </a:t>
            </a:r>
            <a:br>
              <a:rPr lang="tr-TR" b="1" dirty="0" smtClean="0">
                <a:solidFill>
                  <a:srgbClr val="FF0000"/>
                </a:solidFill>
              </a:rPr>
            </a:br>
            <a:r>
              <a:rPr lang="tr-TR" b="1" dirty="0" smtClean="0">
                <a:solidFill>
                  <a:srgbClr val="FF0000"/>
                </a:solidFill>
              </a:rPr>
              <a:t>HUKUKİ NİTELİĞİ</a:t>
            </a:r>
            <a:endParaRPr lang="tr-TR" b="1" dirty="0">
              <a:solidFill>
                <a:srgbClr val="FF0000"/>
              </a:solidFill>
            </a:endParaRPr>
          </a:p>
        </p:txBody>
      </p:sp>
      <p:sp>
        <p:nvSpPr>
          <p:cNvPr id="3" name="2 İçerik Yer Tutucusu"/>
          <p:cNvSpPr>
            <a:spLocks noGrp="1"/>
          </p:cNvSpPr>
          <p:nvPr>
            <p:ph idx="1"/>
          </p:nvPr>
        </p:nvSpPr>
        <p:spPr/>
        <p:txBody>
          <a:bodyPr/>
          <a:lstStyle/>
          <a:p>
            <a:r>
              <a:rPr lang="tr-TR" dirty="0" smtClean="0"/>
              <a:t>Yasa’da bilirkişi mütalaasının hukuki nitelemesi yapılmamış, ancak bilirkişilik tanıklık dinlemesi ve keşifle birlikte aynı kısımda düzenlenmiştir.</a:t>
            </a:r>
          </a:p>
          <a:p>
            <a:r>
              <a:rPr lang="tr-TR" dirty="0" smtClean="0"/>
              <a:t>Yasa’da bilirkişiliğe ilişkin hüküm bulunmayan hallerde tanıklara ilişkin hükümlere (CMK m.62); </a:t>
            </a:r>
            <a:r>
              <a:rPr lang="tr-TR" dirty="0" err="1" smtClean="0"/>
              <a:t>red</a:t>
            </a:r>
            <a:r>
              <a:rPr lang="tr-TR" dirty="0" smtClean="0"/>
              <a:t> konusunda ise hakimlerin reddine ilişkin hükümlere yollama yapılmıştır (CMK m.69).</a:t>
            </a:r>
          </a:p>
          <a:p>
            <a:r>
              <a:rPr lang="tr-TR" dirty="0" smtClean="0"/>
              <a:t>Öğretide, bilirkişi raporlarının veya açıklamalarının kendine özgü bir delil türü olduğu kabul edilmekte ve bilirkişi raporları, deliller arasında sayılmaktadır.</a:t>
            </a:r>
            <a:endParaRPr lang="tr-TR"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600" dirty="0" smtClean="0"/>
              <a:t>Bu hüküm, niteliği gereği temel hak ve özgürlüklerin sınırlanması mahiyetinde olan koruma tedbirlerinin ancak kanunla düzenlenebileceği sonucuna ulaşmamızı sağlar. </a:t>
            </a:r>
          </a:p>
          <a:p>
            <a:pPr algn="just"/>
            <a:r>
              <a:rPr lang="tr-TR" sz="3600" dirty="0" smtClean="0"/>
              <a:t>Tedbirin sadece Kanunla düzenlenebilir olması, tedbirin ana çerçevesinin, uygulama koşullarının ve sınırlarının da kanunla belirlenmesini zorunlu kılar.</a:t>
            </a:r>
            <a:endParaRPr lang="tr-TR" sz="3600"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500063"/>
            <a:ext cx="8229600" cy="5824537"/>
          </a:xfrm>
        </p:spPr>
        <p:txBody>
          <a:bodyPr>
            <a:normAutofit/>
          </a:bodyPr>
          <a:lstStyle/>
          <a:p>
            <a:pPr algn="just"/>
            <a:r>
              <a:rPr lang="tr-TR" sz="4000" dirty="0" smtClean="0"/>
              <a:t>Bu bağlamda kanuni düzenlemenin, Anayasanın 13. ve ilgili hakka ilişkin anayasal hükme uygun olması gerekir.</a:t>
            </a:r>
          </a:p>
          <a:p>
            <a:pPr algn="just"/>
            <a:r>
              <a:rPr lang="tr-TR" sz="4000" dirty="0" smtClean="0"/>
              <a:t>Kanuni düzenlemenin, belirsizlik içermesi veya kıyas niteliğinde yorumlarla uygulanması anayasaya aykırı olacaktır.</a:t>
            </a:r>
            <a:endParaRPr lang="tr-TR" sz="4000"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714380"/>
          </a:xfrm>
        </p:spPr>
        <p:txBody>
          <a:bodyPr>
            <a:normAutofit fontScale="90000"/>
          </a:bodyPr>
          <a:lstStyle/>
          <a:p>
            <a:pPr algn="ctr"/>
            <a:r>
              <a:rPr lang="tr-TR" b="1" dirty="0" smtClean="0">
                <a:solidFill>
                  <a:srgbClr val="FF0000"/>
                </a:solidFill>
              </a:rPr>
              <a:t>Görünüşte Haklılık</a:t>
            </a:r>
            <a:endParaRPr lang="tr-TR" b="1" dirty="0">
              <a:solidFill>
                <a:srgbClr val="FF0000"/>
              </a:solidFill>
            </a:endParaRPr>
          </a:p>
        </p:txBody>
      </p:sp>
      <p:sp>
        <p:nvSpPr>
          <p:cNvPr id="3" name="2 İçerik Yer Tutucusu"/>
          <p:cNvSpPr>
            <a:spLocks noGrp="1"/>
          </p:cNvSpPr>
          <p:nvPr>
            <p:ph idx="1"/>
          </p:nvPr>
        </p:nvSpPr>
        <p:spPr>
          <a:xfrm>
            <a:off x="457200" y="1000108"/>
            <a:ext cx="8229600" cy="5643602"/>
          </a:xfrm>
        </p:spPr>
        <p:txBody>
          <a:bodyPr>
            <a:noAutofit/>
          </a:bodyPr>
          <a:lstStyle/>
          <a:p>
            <a:pPr algn="just"/>
            <a:r>
              <a:rPr lang="tr-TR" sz="3200" dirty="0" smtClean="0"/>
              <a:t>Koruma tedbirleri, uygulandığı an itibariyle henüz hakkında hüküm verilmemiş kişini veya suç şüphesinin ortadan kaldırılması amacıyla üçüncü bir kişinin temel bir hakkını sınırlamaktadır. </a:t>
            </a:r>
          </a:p>
          <a:p>
            <a:pPr algn="just"/>
            <a:r>
              <a:rPr lang="tr-TR" sz="3200" dirty="0" smtClean="0"/>
              <a:t>Bu nedenle tedbir uygulandığı anda, fiilin işlenip işlenmediği, işlendi ise şüpheli veya sanık tarafından işlenip işlenmediği, üçüncü kişilere tedbir uygulanmasını meşru gösteren olguların gerçek olup olmadığı, hukuki kesinlikten yoksundur.</a:t>
            </a:r>
            <a:endParaRPr lang="tr-TR" sz="3200"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a:bodyPr>
          <a:lstStyle/>
          <a:p>
            <a:pPr algn="just"/>
            <a:r>
              <a:rPr lang="tr-TR" sz="4400" dirty="0" smtClean="0"/>
              <a:t>Bu kesinlik ancak hükmün kesinleşmesi ile ortaya çıkar. Dolayısıyla koruma tedbiri, tatbik edildiği anda hukuki kesinlik ölçüsünde bir haklılık içermezler. </a:t>
            </a:r>
          </a:p>
          <a:p>
            <a:pPr algn="just"/>
            <a:r>
              <a:rPr lang="tr-TR" sz="4400" dirty="0" smtClean="0"/>
              <a:t>Bu haklılık, ancak bir görünüşte haklılık olarak nitelendirilebilir.</a:t>
            </a:r>
            <a:endParaRPr lang="tr-TR" sz="4400"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600" dirty="0" smtClean="0"/>
              <a:t>Tedbirin hukuka uygun olup olmadığı, ancak tesis edilecek hükümde, tedbirin dayandığı olgu ve hukuki kanaatin yerinde olduğunun ortaya konması ile mümkündür. </a:t>
            </a:r>
          </a:p>
          <a:p>
            <a:pPr algn="just"/>
            <a:r>
              <a:rPr lang="tr-TR" sz="3600" dirty="0" smtClean="0"/>
              <a:t>Aksi takdirde tatbik edilen tedbirin hukuka aykırı olduğu sonucuna ulaşılacak ve CMK 141 </a:t>
            </a:r>
            <a:r>
              <a:rPr lang="tr-TR" sz="3600" dirty="0" err="1" smtClean="0"/>
              <a:t>vd</a:t>
            </a:r>
            <a:r>
              <a:rPr lang="tr-TR" sz="3600" dirty="0" smtClean="0"/>
              <a:t> hükümleri uyarınca, diğer şartlar da varsa, tazminata karar verilmesi gerekecektir. </a:t>
            </a:r>
            <a:endParaRPr lang="tr-TR" sz="3600"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71570"/>
          </a:xfrm>
        </p:spPr>
        <p:txBody>
          <a:bodyPr>
            <a:normAutofit/>
          </a:bodyPr>
          <a:lstStyle/>
          <a:p>
            <a:pPr algn="ctr"/>
            <a:r>
              <a:rPr lang="tr-TR" b="1" dirty="0" smtClean="0">
                <a:solidFill>
                  <a:srgbClr val="FF0000"/>
                </a:solidFill>
              </a:rPr>
              <a:t>Zorunluluk (Gecikemezlik</a:t>
            </a:r>
            <a:r>
              <a:rPr lang="tr-TR" dirty="0" smtClean="0"/>
              <a:t>)</a:t>
            </a:r>
            <a:endParaRPr lang="tr-TR" dirty="0"/>
          </a:p>
        </p:txBody>
      </p:sp>
      <p:sp>
        <p:nvSpPr>
          <p:cNvPr id="3" name="2 İçerik Yer Tutucusu"/>
          <p:cNvSpPr>
            <a:spLocks noGrp="1"/>
          </p:cNvSpPr>
          <p:nvPr>
            <p:ph idx="1"/>
          </p:nvPr>
        </p:nvSpPr>
        <p:spPr>
          <a:xfrm>
            <a:off x="457200" y="1428736"/>
            <a:ext cx="8229600" cy="4895864"/>
          </a:xfrm>
        </p:spPr>
        <p:txBody>
          <a:bodyPr>
            <a:normAutofit/>
          </a:bodyPr>
          <a:lstStyle/>
          <a:p>
            <a:pPr algn="just"/>
            <a:r>
              <a:rPr lang="tr-TR" sz="2800" dirty="0" smtClean="0"/>
              <a:t>Koruma tedbirleri yukarıda ifade edilen amaçlara ulaşılabilmesi bakımından zorunlu olduğu için başvurulan tedbirlerdir. </a:t>
            </a:r>
          </a:p>
          <a:p>
            <a:pPr algn="just"/>
            <a:r>
              <a:rPr lang="tr-TR" sz="2800" dirty="0" smtClean="0"/>
              <a:t>Bu nedenle tedbirin amacının başka şekillerde sağlanmasının mümkün olduğu veya tedbire başvurulmadan güvence altına alınmak istenen durumun (hükmün infaz edilebilirliği veya maddi gerçeğin ortaya çıkarılması) tedbire başvurulması gerek zorunlu olmadığı gerekse buna bağlı olarak ölçülü olmadığı sonucuna ulaşılmalıdır. </a:t>
            </a:r>
            <a:endParaRPr lang="tr-TR" sz="2800"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4400" dirty="0" smtClean="0"/>
              <a:t>Tedbire başvurulması bu nedenle muhakeme süreci bakımından ancak başvurulmazsa, konusunu oluşturan durumun tekrar tesisinin imkansız veya çok güç olacağı hallerde mümkündür.</a:t>
            </a:r>
            <a:endParaRPr lang="tr-TR" sz="4400"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857256"/>
          </a:xfrm>
        </p:spPr>
        <p:txBody>
          <a:bodyPr>
            <a:normAutofit/>
          </a:bodyPr>
          <a:lstStyle/>
          <a:p>
            <a:pPr algn="ctr"/>
            <a:r>
              <a:rPr lang="tr-TR" dirty="0" smtClean="0"/>
              <a:t> </a:t>
            </a:r>
            <a:r>
              <a:rPr lang="tr-TR" b="1" dirty="0" smtClean="0">
                <a:solidFill>
                  <a:srgbClr val="FF0000"/>
                </a:solidFill>
              </a:rPr>
              <a:t>Ölçülülük</a:t>
            </a:r>
            <a:endParaRPr lang="tr-TR" b="1"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a:bodyPr>
          <a:lstStyle/>
          <a:p>
            <a:pPr algn="just"/>
            <a:r>
              <a:rPr lang="tr-TR" sz="3200" dirty="0" smtClean="0"/>
              <a:t>Anayasanın 13. Maddesi gereği temel hak ve özgürlüklerin sınırlanması ancak “ölçülü” olması durumunda mümkündür. </a:t>
            </a:r>
          </a:p>
          <a:p>
            <a:pPr algn="just"/>
            <a:r>
              <a:rPr lang="tr-TR" sz="3200" dirty="0" smtClean="0"/>
              <a:t>Bu noktada ölçülülük hem kanun koyucuyu hem de hukuk uygulamacısı bakımından bir önkoşul olarak ortaya çıkar. </a:t>
            </a:r>
          </a:p>
          <a:p>
            <a:pPr algn="just"/>
            <a:r>
              <a:rPr lang="tr-TR" sz="3200" dirty="0" smtClean="0"/>
              <a:t>Ölçülülük tedbirle güvence altına alınmak istenen yarar ile tedbirle sınırlanan hak arasında bir denge olmasını ifade eder. </a:t>
            </a:r>
            <a:endParaRPr lang="tr-TR" sz="3200"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Autofit/>
          </a:bodyPr>
          <a:lstStyle/>
          <a:p>
            <a:pPr algn="just"/>
            <a:r>
              <a:rPr lang="tr-TR" sz="3200" dirty="0" smtClean="0"/>
              <a:t>Bu nedenle ölçülülük değerlendirmesinde, isnat edilen suçun önemi ve ağırlığı, tedbir tatbik edilen kişinin özellikleri, isnat edilen suç, şüpheli veya tedbirin koşulunu oluşturan olgulara ilişkin şüphenin yoğunluğu dikkate alınmak durumundadır. Ölçülülük bir yandan sağlanmak istenen yarar bakımından en az sınırlamayı gerektiren tedbir türünü (niteliğini), diğer yandan da tedbirin uygulanması bakımından niceliği (süre, zor kullanılması gibi) belirler.</a:t>
            </a:r>
            <a:endParaRPr lang="tr-TR" sz="3200"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2800" dirty="0" smtClean="0"/>
              <a:t>Koruma tedbirlerinde ölçülülüğe ilişkin kriterler bazı koruma tedbirlerinde Kanun tarafından belirlenmiştir. Örneğin </a:t>
            </a:r>
            <a:r>
              <a:rPr lang="tr-TR" sz="2800" dirty="0" err="1" smtClean="0"/>
              <a:t>CMK’nun</a:t>
            </a:r>
            <a:r>
              <a:rPr lang="tr-TR" sz="2800" dirty="0" smtClean="0"/>
              <a:t> 100/4. </a:t>
            </a:r>
          </a:p>
          <a:p>
            <a:pPr algn="just"/>
            <a:r>
              <a:rPr lang="tr-TR" sz="2800" dirty="0" smtClean="0"/>
              <a:t>Fıkrasına göre sadece adli para cezasını gerektiren suçlarla vücut dokunulmazlığına karşı işlenen suçlar hariç iki yıl veya daha az hapis cezasını gerektiren suçlarda tutuklama yasaktır. </a:t>
            </a:r>
          </a:p>
          <a:p>
            <a:pPr algn="just"/>
            <a:r>
              <a:rPr lang="tr-TR" sz="2800" dirty="0" smtClean="0"/>
              <a:t>Yine </a:t>
            </a:r>
            <a:r>
              <a:rPr lang="tr-TR" sz="2800" dirty="0" err="1" smtClean="0"/>
              <a:t>CMK’nun</a:t>
            </a:r>
            <a:r>
              <a:rPr lang="tr-TR" sz="2800" dirty="0" smtClean="0"/>
              <a:t> 135. Maddesine göre telekomünikasyonun denetlenmesi tedbiri ancak maddede sayılan suçlarda uygulanabilir.</a:t>
            </a:r>
            <a:endParaRPr lang="tr-T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lstStyle/>
          <a:p>
            <a:r>
              <a:rPr lang="tr-TR" dirty="0" smtClean="0"/>
              <a:t>Bilirkişi raporu delil olduğunda, deliller gibi tartışmaya açılır ve değerlendirilir. </a:t>
            </a:r>
          </a:p>
          <a:p>
            <a:r>
              <a:rPr lang="tr-TR" dirty="0" smtClean="0"/>
              <a:t>Delilleri değerlendirmede bir araç olduğunda ise hakimin yardımcısıdır;</a:t>
            </a:r>
          </a:p>
          <a:p>
            <a:r>
              <a:rPr lang="tr-TR" dirty="0" smtClean="0"/>
              <a:t>Hakimdeki bilgi eksikliği gidermektedir;</a:t>
            </a:r>
          </a:p>
          <a:p>
            <a:r>
              <a:rPr lang="tr-TR" dirty="0" smtClean="0"/>
              <a:t>Hakimin tatmin ettiği oranda bağlayıcıdır;</a:t>
            </a:r>
          </a:p>
          <a:p>
            <a:r>
              <a:rPr lang="tr-TR" dirty="0" smtClean="0"/>
              <a:t>Bilirkişi, aynı zamanda delillere ulaşmak için bir araçtır.</a:t>
            </a:r>
          </a:p>
          <a:p>
            <a:r>
              <a:rPr lang="tr-TR" dirty="0" smtClean="0"/>
              <a:t>Bilirkişi incelemesi sonucunda elde edilen iz, emare ise delildir.</a:t>
            </a:r>
          </a:p>
          <a:p>
            <a:r>
              <a:rPr lang="tr-TR" dirty="0" smtClean="0"/>
              <a:t>Bilirkişi bu delili ortaya çıkarır ve değerlendirir.</a:t>
            </a:r>
          </a:p>
          <a:p>
            <a:endParaRPr lang="tr-TR"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572272"/>
          </a:xfrm>
        </p:spPr>
        <p:txBody>
          <a:bodyPr>
            <a:noAutofit/>
          </a:bodyPr>
          <a:lstStyle/>
          <a:p>
            <a:pPr algn="just"/>
            <a:r>
              <a:rPr lang="tr-TR" sz="3200" dirty="0" smtClean="0"/>
              <a:t>Her iki düzenlemenin konuluş gerekçesi daha ağır suçlar bakımından veya diğer suçlar bakımından tutuklama ve telekomünikasyonun denetlenmesi tedbirinin ölçülü olmayacağına ilişkin Kanuni düzenlemedir. </a:t>
            </a:r>
          </a:p>
          <a:p>
            <a:pPr algn="just"/>
            <a:r>
              <a:rPr lang="tr-TR" sz="3200" dirty="0" smtClean="0"/>
              <a:t>Kanun tarafından ölçülülük hükmü açıkça </a:t>
            </a:r>
            <a:r>
              <a:rPr lang="tr-TR" sz="3200" dirty="0" err="1" smtClean="0"/>
              <a:t>vaz</a:t>
            </a:r>
            <a:r>
              <a:rPr lang="tr-TR" sz="3200" dirty="0" smtClean="0"/>
              <a:t> edilmemiş olduğu hallerde ise tedbire karar veren merci veya kararı uygulayan merciler, tedbirle sınırlanan özgürlüğün, elde edilmek istenen yarardan daha yüksek bir değer olmaması gerektiğini gözetmek durumundadırlar. </a:t>
            </a:r>
            <a:endParaRPr lang="tr-TR" sz="3200"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8229600" cy="928694"/>
          </a:xfrm>
        </p:spPr>
        <p:txBody>
          <a:bodyPr/>
          <a:lstStyle/>
          <a:p>
            <a:pPr algn="ctr"/>
            <a:r>
              <a:rPr lang="tr-TR" b="1" dirty="0" smtClean="0">
                <a:solidFill>
                  <a:srgbClr val="FF0000"/>
                </a:solidFill>
              </a:rPr>
              <a:t>Bir Karara Dayanma</a:t>
            </a:r>
            <a:endParaRPr lang="tr-TR"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lnSpcReduction="10000"/>
          </a:bodyPr>
          <a:lstStyle/>
          <a:p>
            <a:pPr algn="just"/>
            <a:r>
              <a:rPr lang="tr-TR" dirty="0" smtClean="0"/>
              <a:t>Koruma tedbirleri hakim veya Kanunla belirlenmiş bir merciin vereceği karar veya emre dayanmak durumundadır. </a:t>
            </a:r>
          </a:p>
          <a:p>
            <a:pPr algn="just"/>
            <a:r>
              <a:rPr lang="tr-TR" dirty="0" smtClean="0"/>
              <a:t>Bazı koruma tedbirlerinde bu yetki münhasıran hakime verilmişken (tutuklama), bazı koruma tedbirlerinde ise gecikmesinde sakınca bulunan hallerde C. Savcısına veya kolluk görevlilerine (arama), bazılarında ise doğrudan C. Savcısına (gözaltı, zorla getirme) verilmiştir.</a:t>
            </a:r>
          </a:p>
          <a:p>
            <a:pPr algn="just"/>
            <a:r>
              <a:rPr lang="tr-TR" dirty="0" smtClean="0"/>
              <a:t> Tedbirin hukuka uygun olabilmesi, kanunla yetkilendirilmiş mercii tarafından ve kanunda öngörülen şekil koşullarına uygun bir karar veya emrin varlığına bağlıdır.</a:t>
            </a:r>
            <a:endParaRPr lang="tr-TR"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357298"/>
          </a:xfrm>
        </p:spPr>
        <p:txBody>
          <a:bodyPr>
            <a:normAutofit/>
          </a:bodyPr>
          <a:lstStyle/>
          <a:p>
            <a:pPr algn="ctr"/>
            <a:r>
              <a:rPr lang="tr-TR" b="1" dirty="0" smtClean="0">
                <a:solidFill>
                  <a:srgbClr val="FF0000"/>
                </a:solidFill>
              </a:rPr>
              <a:t>Yakalama ve Gözaltı</a:t>
            </a:r>
            <a:endParaRPr lang="tr-TR" b="1" dirty="0">
              <a:solidFill>
                <a:srgbClr val="FF0000"/>
              </a:solidFill>
            </a:endParaRPr>
          </a:p>
        </p:txBody>
      </p:sp>
      <p:sp>
        <p:nvSpPr>
          <p:cNvPr id="3" name="2 İçerik Yer Tutucusu"/>
          <p:cNvSpPr>
            <a:spLocks noGrp="1"/>
          </p:cNvSpPr>
          <p:nvPr>
            <p:ph idx="1"/>
          </p:nvPr>
        </p:nvSpPr>
        <p:spPr>
          <a:xfrm>
            <a:off x="457200" y="1643050"/>
            <a:ext cx="8229600" cy="4681550"/>
          </a:xfrm>
        </p:spPr>
        <p:txBody>
          <a:bodyPr>
            <a:normAutofit fontScale="92500" lnSpcReduction="10000"/>
          </a:bodyPr>
          <a:lstStyle/>
          <a:p>
            <a:pPr algn="just"/>
            <a:r>
              <a:rPr lang="tr-TR" dirty="0" smtClean="0"/>
              <a:t>Yakalama ve gözaltı şüpheli veya sanığın, seyahat özgürlüğünün geçici olarak kısıtlanmasıdır.</a:t>
            </a:r>
          </a:p>
          <a:p>
            <a:pPr algn="just"/>
            <a:r>
              <a:rPr lang="tr-TR" dirty="0" smtClean="0"/>
              <a:t> Bu bağlamda her iki tedbir, </a:t>
            </a:r>
            <a:r>
              <a:rPr lang="tr-TR" dirty="0" err="1" smtClean="0"/>
              <a:t>AY’nın</a:t>
            </a:r>
            <a:r>
              <a:rPr lang="tr-TR" dirty="0" smtClean="0"/>
              <a:t> 19. maddesinde düzenlenen kişi özgürlüğü ve güvenliği hakkının; </a:t>
            </a:r>
            <a:r>
              <a:rPr lang="tr-TR" dirty="0" err="1" smtClean="0"/>
              <a:t>AİHS’nin</a:t>
            </a:r>
            <a:r>
              <a:rPr lang="tr-TR" dirty="0" smtClean="0"/>
              <a:t> 5. maddesinde düzenlenen kişi özgürlük ve güvenlik hakkının sınırlanması sonucunu doğurur.</a:t>
            </a:r>
          </a:p>
          <a:p>
            <a:pPr algn="just"/>
            <a:r>
              <a:rPr lang="tr-TR" dirty="0" smtClean="0"/>
              <a:t> Bu bağlamda yakalama, sadece şüpheli veya sanığa yönelik tatbik edilebilir. </a:t>
            </a:r>
          </a:p>
          <a:p>
            <a:pPr algn="just"/>
            <a:r>
              <a:rPr lang="tr-TR" dirty="0" smtClean="0"/>
              <a:t>Yakalamanın azami bir süresi bulunmamaktadır, zira bu tedbir, tatbiki ile son bulur. </a:t>
            </a:r>
          </a:p>
          <a:p>
            <a:pPr algn="just"/>
            <a:r>
              <a:rPr lang="tr-TR" dirty="0" smtClean="0"/>
              <a:t>Bu son bulma, ya bir başka tedbirin uygulanması (gözaltı) veya ortadan tamamen kaldırılması şeklinde gerçekleşebilir. </a:t>
            </a:r>
            <a:endParaRPr lang="tr-TR"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357982"/>
          </a:xfrm>
        </p:spPr>
        <p:txBody>
          <a:bodyPr>
            <a:noAutofit/>
          </a:bodyPr>
          <a:lstStyle/>
          <a:p>
            <a:pPr algn="just"/>
            <a:r>
              <a:rPr lang="tr-TR" sz="3200" dirty="0" smtClean="0"/>
              <a:t>Gözaltı ise yine şüpheli veya sanığın </a:t>
            </a:r>
            <a:r>
              <a:rPr lang="tr-TR" sz="3200" dirty="0" err="1" smtClean="0"/>
              <a:t>AY’nun</a:t>
            </a:r>
            <a:r>
              <a:rPr lang="tr-TR" sz="3200" dirty="0" smtClean="0"/>
              <a:t> 19. maddesinde ve </a:t>
            </a:r>
            <a:r>
              <a:rPr lang="tr-TR" sz="3200" dirty="0" err="1" smtClean="0"/>
              <a:t>CMK’nun</a:t>
            </a:r>
            <a:r>
              <a:rPr lang="tr-TR" sz="3200" dirty="0" smtClean="0"/>
              <a:t> 91. maddesinde belirtilen süre ile sınırlı olarak, soruşturmanın sürdürülebilmesi için hakim kararı olmaksızın seyahat özgürlüğünden yoksun bırakılmasıdır.</a:t>
            </a:r>
          </a:p>
          <a:p>
            <a:pPr algn="just"/>
            <a:r>
              <a:rPr lang="tr-TR" sz="3200" dirty="0" smtClean="0"/>
              <a:t> Koruma tedbiri olan yakalama tedbiri ve gözaltına benzer bir sınırlama, önleyici tedbirler alanında da yer almaktadır. </a:t>
            </a:r>
            <a:r>
              <a:rPr lang="tr-TR" sz="3200" dirty="0" err="1" smtClean="0"/>
              <a:t>PVSK’nın</a:t>
            </a:r>
            <a:r>
              <a:rPr lang="tr-TR" sz="3200" dirty="0" smtClean="0"/>
              <a:t> 4/A maddesinde yer alan benzer tedbirler, suç şüphesi olmaksızın tehlikenin ortadan kaldırılması amacına hizmet ederler.</a:t>
            </a:r>
            <a:endParaRPr lang="tr-TR" sz="3200"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500063"/>
            <a:ext cx="8229600" cy="5824537"/>
          </a:xfrm>
        </p:spPr>
        <p:txBody>
          <a:bodyPr>
            <a:normAutofit/>
          </a:bodyPr>
          <a:lstStyle/>
          <a:p>
            <a:pPr algn="just"/>
            <a:r>
              <a:rPr lang="tr-TR" sz="4400" dirty="0" smtClean="0"/>
              <a:t>Önleyici tedbirin, daha sonra adli bir soruşturmaya temel teşkil etmesi veya süren bir adli soruşturmada yapılması gereken bir işleme araç olması mümkündür. Öncelikle benzer mahiyette önleyici tedbirlere değinilmesi gerekmektedir.</a:t>
            </a:r>
            <a:endParaRPr lang="tr-TR" sz="4400"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632798"/>
          </a:xfrm>
        </p:spPr>
        <p:txBody>
          <a:bodyPr>
            <a:normAutofit/>
          </a:bodyPr>
          <a:lstStyle/>
          <a:p>
            <a:pPr algn="ctr"/>
            <a:r>
              <a:rPr lang="tr-TR" dirty="0" smtClean="0">
                <a:solidFill>
                  <a:srgbClr val="FF0000"/>
                </a:solidFill>
              </a:rPr>
              <a:t>Durdurma, Kimlik Sorma, Önleyici Tutma</a:t>
            </a:r>
            <a:endParaRPr lang="tr-TR" dirty="0">
              <a:solidFill>
                <a:srgbClr val="FF0000"/>
              </a:solidFill>
            </a:endParaRPr>
          </a:p>
        </p:txBody>
      </p:sp>
      <p:sp>
        <p:nvSpPr>
          <p:cNvPr id="3" name="2 İçerik Yer Tutucusu"/>
          <p:cNvSpPr>
            <a:spLocks noGrp="1"/>
          </p:cNvSpPr>
          <p:nvPr>
            <p:ph idx="1"/>
          </p:nvPr>
        </p:nvSpPr>
        <p:spPr/>
        <p:txBody>
          <a:bodyPr>
            <a:normAutofit lnSpcReduction="10000"/>
          </a:bodyPr>
          <a:lstStyle/>
          <a:p>
            <a:pPr algn="just"/>
            <a:r>
              <a:rPr lang="tr-TR" sz="3200" dirty="0" smtClean="0"/>
              <a:t>Suç şüphesi öncesinde önleyici kolluk faaliyeti kapsamında kişinin durdurulması, kimliğinin sorulması ve belirli şartlar altında tutulması mümkündür. </a:t>
            </a:r>
          </a:p>
          <a:p>
            <a:pPr algn="just"/>
            <a:r>
              <a:rPr lang="tr-TR" sz="3200" dirty="0" smtClean="0"/>
              <a:t>Polise tanınan durdurma, kim sorma ve belirli koşullar altında tutma işlemleri, herhangi bir suç şüphesi olmaksızın, tehlikenin ortadan kaldırılması amacına hizmet ederler.</a:t>
            </a:r>
            <a:endParaRPr lang="tr-TR" sz="3200"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lnSpcReduction="10000"/>
          </a:bodyPr>
          <a:lstStyle/>
          <a:p>
            <a:pPr algn="just"/>
            <a:r>
              <a:rPr lang="tr-TR" sz="3600" dirty="0" smtClean="0"/>
              <a:t>Bu nedenle bu tedbirler, koruma tedbirlerinden ayrılırlar. </a:t>
            </a:r>
          </a:p>
          <a:p>
            <a:pPr algn="just"/>
            <a:r>
              <a:rPr lang="tr-TR" sz="3600" dirty="0" smtClean="0"/>
              <a:t>Ancak önleyici tedbirler sonucunda elde edilen kişi veya deliller, daha sonra bir soruşturmada kullanılabilirler. Bunun ön koşulu, önleyici tedbirin hukuka uygun olmasıdır. </a:t>
            </a:r>
          </a:p>
          <a:p>
            <a:pPr algn="just"/>
            <a:r>
              <a:rPr lang="tr-TR" sz="3600" dirty="0" smtClean="0"/>
              <a:t>Durdurma yetkisi </a:t>
            </a:r>
            <a:r>
              <a:rPr lang="tr-TR" sz="3600" dirty="0" err="1" smtClean="0"/>
              <a:t>PVSK’nun</a:t>
            </a:r>
            <a:r>
              <a:rPr lang="tr-TR" sz="3600" dirty="0" smtClean="0"/>
              <a:t> 4/A maddesinde belirtilen amaçları temin için gerçekleştirilebilir.</a:t>
            </a:r>
            <a:endParaRPr lang="tr-TR" sz="3600"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200" dirty="0" smtClean="0"/>
              <a:t>Bu bağlamda durdurma yetkisi bir suç veya kabahatin işlenmesini önlemek, suç işlendikten sonra kaçan faillerin yakalanmasını sağlamak, işlenen suç veya kabahatlerin faillerinin kimliklerini tespit etmek, hakkında yakalama emri ya da zorla getirme kararı verilmiş olan kişileri tespit etmek, kişilerin hayatı, vücut bütünlüğü veya malvarlığı bakımından ya da topluma yönelik mevcut veya muhtemel bir tehlikeyi önlemek, amacıyla mümkündür. </a:t>
            </a:r>
            <a:endParaRPr lang="tr-TR" sz="3200"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500063"/>
            <a:ext cx="8229600" cy="5824537"/>
          </a:xfrm>
        </p:spPr>
        <p:txBody>
          <a:bodyPr>
            <a:normAutofit/>
          </a:bodyPr>
          <a:lstStyle/>
          <a:p>
            <a:pPr algn="just"/>
            <a:r>
              <a:rPr lang="tr-TR" sz="3200" dirty="0" smtClean="0"/>
              <a:t>Ancak bu sebeplerin varlığı keyfi bir durdurma yetkisini mümkün kılmamaktadır. </a:t>
            </a:r>
          </a:p>
          <a:p>
            <a:pPr algn="just"/>
            <a:r>
              <a:rPr lang="tr-TR" sz="3200" dirty="0" smtClean="0"/>
              <a:t>Durdurmayı uygulayan kolluk görevlisi, kendi polisin tecrübesine ve içinde bulunulan durumdan edindiği izlenime dayalı olarak “makul bir nedenin” varlığını tespit emelidir. </a:t>
            </a:r>
          </a:p>
          <a:p>
            <a:pPr algn="just"/>
            <a:r>
              <a:rPr lang="tr-TR" sz="3200" dirty="0" smtClean="0"/>
              <a:t>Süreklilik arz edecek, fiili durum ve keyfilik oluşturacak şekilde durdurma işlemi yapılabilmesi mümkün değildir.</a:t>
            </a:r>
            <a:endParaRPr lang="tr-TR" sz="3200"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428625"/>
            <a:ext cx="8229600" cy="5895975"/>
          </a:xfrm>
        </p:spPr>
        <p:txBody>
          <a:bodyPr>
            <a:normAutofit/>
          </a:bodyPr>
          <a:lstStyle/>
          <a:p>
            <a:pPr algn="just"/>
            <a:r>
              <a:rPr lang="tr-TR" sz="3200" dirty="0" smtClean="0"/>
              <a:t>Durdurma sayılan amaçlardan hangisine yönelikse, işlemin süresi de bu amacı için gerekli olduğu kadar tatbik edilmelidir. </a:t>
            </a:r>
          </a:p>
          <a:p>
            <a:pPr algn="just"/>
            <a:r>
              <a:rPr lang="tr-TR" sz="3200" dirty="0" smtClean="0"/>
              <a:t>Bu nedenle durdurma süresi durdurma sebebine esas teşkil eden işlemin gerçekleştirilmesi için zorunlu olan süreden fazla olamaz. </a:t>
            </a:r>
          </a:p>
          <a:p>
            <a:pPr algn="just"/>
            <a:r>
              <a:rPr lang="tr-TR" sz="3200" dirty="0" smtClean="0"/>
              <a:t>Önleyici de olsa, durdurma kişi özgürlüğünün sınırlanması niteliğinde olduğundan, </a:t>
            </a:r>
            <a:r>
              <a:rPr lang="tr-TR" sz="3200" dirty="0" err="1" smtClean="0"/>
              <a:t>AY’nın</a:t>
            </a:r>
            <a:r>
              <a:rPr lang="tr-TR" sz="3200" dirty="0" smtClean="0"/>
              <a:t> 13. Maddesinde belirtilen ölçülülük aranacaktır.</a:t>
            </a:r>
            <a:endParaRPr lang="tr-TR"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6143668"/>
          </a:xfrm>
        </p:spPr>
        <p:txBody>
          <a:bodyPr>
            <a:noAutofit/>
          </a:bodyPr>
          <a:lstStyle/>
          <a:p>
            <a:pPr algn="just"/>
            <a:r>
              <a:rPr lang="tr-TR" sz="3200" dirty="0" smtClean="0"/>
              <a:t>Örneğin, vücudun muayene edilerek ulaşılması veya vücuttan örnek alınması sürecinde bilirkişi bir delile ulaşma aracıdır.</a:t>
            </a:r>
          </a:p>
          <a:p>
            <a:pPr algn="just"/>
            <a:r>
              <a:rPr lang="tr-TR" sz="3200" dirty="0" smtClean="0"/>
              <a:t>Sonraki aşamada delili değerlendirme aracıdır.</a:t>
            </a:r>
          </a:p>
          <a:p>
            <a:pPr algn="just"/>
            <a:r>
              <a:rPr lang="tr-TR" sz="3200" dirty="0" smtClean="0"/>
              <a:t>Bilirkişinin görüş oluşturması delillerin değerlendirilerek maddi vakanın belirli bir şekilde sabit sayılmasını gerektirebilir.</a:t>
            </a:r>
          </a:p>
          <a:p>
            <a:pPr algn="just"/>
            <a:r>
              <a:rPr lang="tr-TR" sz="3200" dirty="0" smtClean="0"/>
              <a:t>Bu halde bilirkişinin ihtimalli değerlendirme yaparak maddi vakanın gerçekleşme şekline ilişkin nihai kabulü mahkemeye bırakması gerekir.</a:t>
            </a:r>
          </a:p>
          <a:p>
            <a:pPr algn="just"/>
            <a:endParaRPr lang="tr-TR" sz="3200"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lnSpcReduction="10000"/>
          </a:bodyPr>
          <a:lstStyle/>
          <a:p>
            <a:pPr algn="just"/>
            <a:r>
              <a:rPr lang="tr-TR" sz="3600" dirty="0" smtClean="0"/>
              <a:t>Durdurma ve kimlik tespiti, bünyesinde sadece kişinin kim olduğunun belirlenmesi amacına hizmet eder. </a:t>
            </a:r>
          </a:p>
          <a:p>
            <a:pPr algn="just"/>
            <a:r>
              <a:rPr lang="tr-TR" sz="3600" dirty="0" smtClean="0"/>
              <a:t>Sonraki aşamada durdurulan kişinin başka bir işlem nedeniyle (adli veya idari) tutulması gerekirse, bu yeni işlemin koşulları çerçevesinde hareket edilmesi gerekir. </a:t>
            </a:r>
          </a:p>
          <a:p>
            <a:pPr algn="just"/>
            <a:r>
              <a:rPr lang="tr-TR" sz="3600" dirty="0" smtClean="0"/>
              <a:t>Durdurma tek başına kolluğa arama yetkisi vermemektedir</a:t>
            </a:r>
            <a:endParaRPr lang="tr-TR" sz="3600"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3200" dirty="0" smtClean="0"/>
              <a:t>Ancak durdurma sırasında kişinin üzerinde veya aracında silah veya tehlike oluşturan diğer bir eşyanın bulunduğu hususunda yeterli şüphenin varlığı durumunda, kendisine ve başkalarına zarar vermesini önlemek amacıyla gerekli ve ölçülü tedbirler alınabilir. </a:t>
            </a:r>
          </a:p>
          <a:p>
            <a:pPr algn="just"/>
            <a:r>
              <a:rPr lang="tr-TR" sz="3200" dirty="0" smtClean="0"/>
              <a:t>Ancak bu tedbirler ve bu amaç kişinin üzerindeki elbisenin çıkarılması veya aracın, dışarıdan bakıldığında içerisi görünmeyen bölümlerinin açılması yetkisini kapsamaz.</a:t>
            </a:r>
            <a:endParaRPr lang="tr-TR" sz="3200"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428625"/>
            <a:ext cx="8229600" cy="5895975"/>
          </a:xfrm>
        </p:spPr>
        <p:txBody>
          <a:bodyPr>
            <a:noAutofit/>
          </a:bodyPr>
          <a:lstStyle/>
          <a:p>
            <a:pPr algn="just"/>
            <a:r>
              <a:rPr lang="tr-TR" sz="3200" dirty="0" smtClean="0"/>
              <a:t>Bu düzenlemeye 6638 sayılı kanunla getirilen istisna ile bu yetki, yani el ile dıştan kontrol hariç, kişinin üstü ve eşyası ile aracının dışarıdan bakıldığında içerisi görünmeyen bölümlerinin aranması yetkisi, İçişleri Bakanlığı tarafından belirlenecek esaslar dâhilinde mülki amirin görevlendireceği kolluk amirine verilmiştir. Bu tür bir arama yazılı ancak acele hâllerde sonradan yazıyla teyit edilmek üzere sözlü emriyle yapılabilir ve bu emir yirmi dört saat içinde görevli hâkimin onayına sunulur. </a:t>
            </a:r>
            <a:endParaRPr lang="tr-TR" sz="3200"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lnSpcReduction="10000"/>
          </a:bodyPr>
          <a:lstStyle/>
          <a:p>
            <a:pPr algn="just"/>
            <a:r>
              <a:rPr lang="tr-TR" sz="3200" dirty="0" smtClean="0"/>
              <a:t>Bu arama işleminin araçta yapıldığı durumlarda kişiye aramaya ilişkin bir düzenlenerek verilmesi zorunludur.</a:t>
            </a:r>
          </a:p>
          <a:p>
            <a:pPr algn="just"/>
            <a:r>
              <a:rPr lang="tr-TR" sz="3200" dirty="0" smtClean="0"/>
              <a:t> Esasen PVSK 4A maddesi uyarınca, her türlü idari durdurma, kimlik sorma ve tehlikenin varlığından hareketle gerçekleştirilen arama işlemlerinde, talep üzerine kişi özelinde belge düzenlenmesi bir zorunluluktur. 6638 sayılı Kanunla maddeye eklenen ve kolluk amirine verilen arama yetkisi Anayasanın 20 ve 21. Maddelerine aykırıdır.</a:t>
            </a:r>
            <a:endParaRPr lang="tr-TR" sz="3200"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fontScale="92500"/>
          </a:bodyPr>
          <a:lstStyle/>
          <a:p>
            <a:pPr algn="just"/>
            <a:r>
              <a:rPr lang="tr-TR" dirty="0" smtClean="0"/>
              <a:t>Polis tarafından önleyici yakalama yapılacak haller, kimlik tespit edilememesi durumu dışında </a:t>
            </a:r>
            <a:r>
              <a:rPr lang="tr-TR" dirty="0" err="1" smtClean="0"/>
              <a:t>PVSK’nun</a:t>
            </a:r>
            <a:r>
              <a:rPr lang="tr-TR" dirty="0" smtClean="0"/>
              <a:t> 13. Maddesinde yer almaktadır. </a:t>
            </a:r>
          </a:p>
          <a:p>
            <a:pPr algn="just"/>
            <a:r>
              <a:rPr lang="tr-TR" dirty="0" smtClean="0"/>
              <a:t>Düzenleme yakalama başlığı altında, gerek adli gerekse önleyici yakalama işlemlerini bir arada düzenlemektedir. Düzenleme kapsamında adli yakalama ile ilişkili olarak suçüstü halinde veya gecikmesinde sakınca bulunan diğer hallerde suç işlendiğine veya suça teşebbüs edildiğine dair haklarında kuvvetli iz, eser, emare veya delil bulunan şüphelileri, haklarında yetkili mercilerce verilen yakalama veya tutuklama kararı bulunanları, polisin kanunlara uygun olarak aldığı tedbirlere karşı gelenleri, direnenleri ve görev yapmasını engelleyenleri, başkalarının can güvenliğini tehlikeye düşürenleri yakalayabileceği düzenlemesine yer verilmektedir.</a:t>
            </a:r>
            <a:endParaRPr lang="tr-TR"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Autofit/>
          </a:bodyPr>
          <a:lstStyle/>
          <a:p>
            <a:pPr algn="just"/>
            <a:r>
              <a:rPr lang="tr-TR" sz="2400" dirty="0" smtClean="0"/>
              <a:t>Maddede önleyici tutma halleri ise polisin, halkın rahatını bozacak veya rezalet çıkaracak derecede sarhoş olanları veya sarhoşluk halinde başkalarına saldıranları, yapılan uyarılara rağmen bu hareketlerine devam edenler ile başkalarına saldırmaya yeltenenleri ve kavga edenleri, usulüne aykırı şekilde ülkeye giren ya da haklarında sınır dışı etme veya geri verme kararı alınanları, ir kurumda tedavi, eğitim ve ıslahı için kanunlarla ve bu Kanunun uygulanmasını gösteren tüzükte belirtilen esaslara uygun olarak alınan tedbirlerin yerine getirilmesi amacıyla, toplum için tehlike teşkil eden akıl hastası, uyuşturucu madde veya alkol bağımlısı serseri veya hastalık bulaştırabilecek kişileri, haklarında gözetim altında ıslahına veya yetkili merci önüne çıkarılmasına karar verilen küçükleri tutma yetkisi tutma yetkisi olduğu düzenlenmektedir.</a:t>
            </a:r>
            <a:endParaRPr lang="tr-TR" sz="2400"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a:bodyPr>
          <a:lstStyle/>
          <a:p>
            <a:pPr algn="just"/>
            <a:r>
              <a:rPr lang="tr-TR" sz="3600" dirty="0" smtClean="0"/>
              <a:t>Bu kişiler bakımından Kanun, polise tutma nedenini de dikkate alarak koruma altına almak, uzaklaştırmak ya da yakalamak ve gerekli kanuni işlemleri yapmak yetkisi vermektedir. Ancak bu yetkiler, kanunilik ilkesi dikkate alındığında </a:t>
            </a:r>
            <a:r>
              <a:rPr lang="tr-TR" sz="3600" dirty="0" err="1" smtClean="0"/>
              <a:t>AY’ya</a:t>
            </a:r>
            <a:r>
              <a:rPr lang="tr-TR" sz="3600" dirty="0" smtClean="0"/>
              <a:t> aykırıdır. </a:t>
            </a:r>
          </a:p>
          <a:p>
            <a:pPr algn="just"/>
            <a:r>
              <a:rPr lang="tr-TR" sz="3600" dirty="0" smtClean="0"/>
              <a:t>Zira özellikle uzaklaştırma yetkisini ne şekilde uygulanması gerektiği maddeden anlaşılamamaktadır. </a:t>
            </a:r>
            <a:endParaRPr lang="tr-TR" sz="3600"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normAutofit/>
          </a:bodyPr>
          <a:lstStyle/>
          <a:p>
            <a:pPr algn="ctr"/>
            <a:r>
              <a:rPr lang="tr-TR" b="1" dirty="0" smtClean="0">
                <a:solidFill>
                  <a:srgbClr val="FF0000"/>
                </a:solidFill>
              </a:rPr>
              <a:t>Yakalama</a:t>
            </a:r>
            <a:endParaRPr lang="tr-TR"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Autofit/>
          </a:bodyPr>
          <a:lstStyle/>
          <a:p>
            <a:pPr algn="just"/>
            <a:r>
              <a:rPr lang="tr-TR" sz="3200" dirty="0" smtClean="0"/>
              <a:t>Suç şüphesi altında bulunan kişinin, yani soruşturma evresinde şüpheli kovuşturma evresinde ise sanığın, fiilen denetim altına alınması ve özgürlüğünün kısıtlanması işlemine yakalama adı verilir. </a:t>
            </a:r>
          </a:p>
          <a:p>
            <a:pPr algn="just"/>
            <a:r>
              <a:rPr lang="tr-TR" sz="3200" dirty="0" smtClean="0"/>
              <a:t>Bu bağlamda yakalama, kural olarak herhangi bir süreye tabi olmayan ve denetim altına alma işlemi bittiğinde son bulması gereken veya başka bir tedbire dönüşmesi gereken bir koruma tedbiridir.</a:t>
            </a:r>
            <a:endParaRPr lang="tr-TR" sz="3200"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4400" dirty="0" smtClean="0"/>
              <a:t>Kural olarak denmesinin nedeni ise yakalama emri üzerine kişinin yakalandığı durumlarda, emrin infazı süresince ve azami 24 saat kişinin tutulması halinin de esasen yakalama işlemi kapsamında düzenlenmesinden kaynaklanmaktadır.</a:t>
            </a:r>
            <a:endParaRPr lang="tr-TR" sz="4400"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428625"/>
            <a:ext cx="8229600" cy="5895975"/>
          </a:xfrm>
        </p:spPr>
        <p:txBody>
          <a:bodyPr>
            <a:normAutofit/>
          </a:bodyPr>
          <a:lstStyle/>
          <a:p>
            <a:pPr algn="just"/>
            <a:r>
              <a:rPr lang="tr-TR" sz="3200" dirty="0" smtClean="0"/>
              <a:t>Bir koruma tedbiri olarak yakalamayı önleyici durdurma ve tutmadan ayıran temel özellik, yakalama işleminin ancak suç şüphesi kapsamında ve şüpheli veya sanığa yönelik uygulanabilmesidir. </a:t>
            </a:r>
          </a:p>
          <a:p>
            <a:pPr algn="just"/>
            <a:r>
              <a:rPr lang="tr-TR" sz="3200" dirty="0" smtClean="0"/>
              <a:t>Ceza Muhakemesi Kanununda yakalama koruma tedbiri, bir karar veya emir üzerine yakalama ve herhangi bir karar veya emre ihtiyaç olmaksızın doğrudan yakalama yapılabilmesi mümkün olan haller şeklinde ikiye ayrılabilir.</a:t>
            </a:r>
            <a:endParaRPr lang="tr-TR"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normAutofit fontScale="90000"/>
          </a:bodyPr>
          <a:lstStyle/>
          <a:p>
            <a:pPr algn="ctr"/>
            <a:r>
              <a:rPr lang="tr-TR" b="1" dirty="0" smtClean="0">
                <a:solidFill>
                  <a:srgbClr val="FF0000"/>
                </a:solidFill>
              </a:rPr>
              <a:t>BİLİRKİŞİNİN GÖREVLENDİRİLMESİ</a:t>
            </a:r>
            <a:endParaRPr lang="tr-TR"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lstStyle/>
          <a:p>
            <a:pPr algn="just"/>
            <a:r>
              <a:rPr lang="tr-TR" dirty="0" smtClean="0"/>
              <a:t>Bilirkişiyi, </a:t>
            </a:r>
            <a:r>
              <a:rPr lang="tr-TR" b="1" i="1" u="sng" dirty="0" smtClean="0">
                <a:solidFill>
                  <a:srgbClr val="FF0000"/>
                </a:solidFill>
              </a:rPr>
              <a:t>soruşturma evresinde </a:t>
            </a:r>
            <a:r>
              <a:rPr lang="tr-TR" dirty="0" smtClean="0"/>
              <a:t>Cumhuriyet savcısı (CMK m.63/3);</a:t>
            </a:r>
          </a:p>
          <a:p>
            <a:r>
              <a:rPr lang="tr-TR" b="1" i="1" u="sng" dirty="0" smtClean="0">
                <a:solidFill>
                  <a:srgbClr val="FF0000"/>
                </a:solidFill>
              </a:rPr>
              <a:t>Kovuşturma evresinde </a:t>
            </a:r>
            <a:r>
              <a:rPr lang="tr-TR" dirty="0" smtClean="0"/>
              <a:t>ise mahkeme (veya hakim) görevlendirir (CMK m.63/2).</a:t>
            </a:r>
          </a:p>
          <a:p>
            <a:r>
              <a:rPr lang="tr-TR" dirty="0" smtClean="0"/>
              <a:t>Bilirkişinin sayısını tespit etme yetkisi, Cumhuriyet savcısına veya mahkemeye aittir.</a:t>
            </a:r>
          </a:p>
          <a:p>
            <a:r>
              <a:rPr lang="tr-TR" dirty="0" smtClean="0"/>
              <a:t>Gerekçe gösterilerek, sayı birden fazla olarak belirlenebilir.</a:t>
            </a:r>
          </a:p>
          <a:p>
            <a:r>
              <a:rPr lang="tr-TR" dirty="0" smtClean="0"/>
              <a:t>Birden çok fazla bilirkişi atanmasına ilişkin istemler reddedildiğinde de, aynı biçimde gerekçeli karar verilir.</a:t>
            </a:r>
          </a:p>
          <a:p>
            <a:endParaRPr lang="tr-TR"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600" dirty="0" smtClean="0"/>
              <a:t>Tüm bu düzenlemeler bir arada değerlendirildiğinde, şüpheli veya sanığın hakim kararı olmaksızın doğrudan kolluk veya C. Savcısı talimatıyla yakalanabilmesi için </a:t>
            </a:r>
            <a:r>
              <a:rPr lang="tr-TR" sz="3600" dirty="0" err="1" smtClean="0"/>
              <a:t>CMK’nun</a:t>
            </a:r>
            <a:r>
              <a:rPr lang="tr-TR" sz="3600" dirty="0" smtClean="0"/>
              <a:t> 98. Maddesinde düzenlenen yakalama emrinin düzenlenmesi için gerekli koşulların bulunması ve fakat gecikmesinde sakınca bulunan halin varlığı gereklidir.</a:t>
            </a:r>
            <a:endParaRPr lang="tr-TR" sz="3600"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110310"/>
          </a:xfrm>
        </p:spPr>
        <p:txBody>
          <a:bodyPr>
            <a:noAutofit/>
          </a:bodyPr>
          <a:lstStyle/>
          <a:p>
            <a:pPr algn="just"/>
            <a:r>
              <a:rPr lang="tr-TR" sz="3600" dirty="0" smtClean="0"/>
              <a:t>Eğer yakalama emri çıkarılması için gerekli süre varsa, yani emir çıkarılmasının yakalamanın infazı bakımından mümkün olması durumunda, kolluk veya C. Savcısı tarafından doğrudan yakalama işlemi yapılamayacaktır. </a:t>
            </a:r>
          </a:p>
          <a:p>
            <a:pPr algn="just"/>
            <a:r>
              <a:rPr lang="tr-TR" sz="3600" dirty="0" smtClean="0"/>
              <a:t>Buna ek olarak tüm koruma tedbirleri bakımından ortak ön koşul olan ölçülülük yakalama bakımından da geçerlidir. </a:t>
            </a:r>
            <a:endParaRPr lang="tr-TR" sz="3600"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3200" dirty="0" smtClean="0"/>
              <a:t>Kişinin fiilen denetim altına alınması ve soruşturma veya kovuşturma makamının huzuruna çıkarılması için başka ve daha az sınırlama imkanı içeren bir tedbir uygulanabiliyorsa, yakalamaya başvurulmamalıdır. </a:t>
            </a:r>
          </a:p>
          <a:p>
            <a:pPr algn="just"/>
            <a:r>
              <a:rPr lang="tr-TR" sz="3200" dirty="0" smtClean="0"/>
              <a:t>Esasen şüpheli veya sanık da dahil olmak üzere, soruşturma veya kovuşturma aşamasında kişilerin temininin ana yolu davet edilerek gelmelerinin temin edilmesidir.</a:t>
            </a:r>
            <a:endParaRPr lang="tr-TR" sz="3200"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4400" dirty="0" smtClean="0"/>
              <a:t>Herhangi bir hakim kararı olmaksızın yakalama işlemi, </a:t>
            </a:r>
            <a:r>
              <a:rPr lang="tr-TR" sz="4400" dirty="0" err="1" smtClean="0"/>
              <a:t>CMK’nun</a:t>
            </a:r>
            <a:r>
              <a:rPr lang="tr-TR" sz="4400" dirty="0" smtClean="0"/>
              <a:t> 90. Maddesinde herkesin yakalama yapabileceği haller ve sadece kolluk görevlilerinin yakalama işlemi yapabileceği haller olarak ikiye ayrılabilir. </a:t>
            </a:r>
            <a:endParaRPr lang="tr-TR" sz="4400"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00132"/>
          </a:xfrm>
        </p:spPr>
        <p:txBody>
          <a:bodyPr>
            <a:normAutofit/>
          </a:bodyPr>
          <a:lstStyle/>
          <a:p>
            <a:pPr algn="ctr"/>
            <a:r>
              <a:rPr lang="tr-TR" b="1" dirty="0" smtClean="0">
                <a:solidFill>
                  <a:srgbClr val="FF0000"/>
                </a:solidFill>
              </a:rPr>
              <a:t>Yakalamanın Maddi Koşulları</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a:bodyPr>
          <a:lstStyle/>
          <a:p>
            <a:pPr algn="ctr"/>
            <a:r>
              <a:rPr lang="tr-TR" b="1" i="1" u="sng" dirty="0" smtClean="0"/>
              <a:t>Yakalamanın Tatbikinde Kişi Bakımından Sınırlama</a:t>
            </a:r>
          </a:p>
          <a:p>
            <a:pPr algn="just"/>
            <a:r>
              <a:rPr lang="tr-TR" sz="3200" dirty="0" smtClean="0"/>
              <a:t>Yakalama bakımından on koşul, yakalama tatbik edilecek kişinin yakalanmasına yönelik </a:t>
            </a:r>
            <a:r>
              <a:rPr lang="tr-TR" sz="3200" dirty="0" smtClean="0">
                <a:solidFill>
                  <a:srgbClr val="FF0000"/>
                </a:solidFill>
              </a:rPr>
              <a:t>herhangi bir yasağın </a:t>
            </a:r>
            <a:r>
              <a:rPr lang="tr-TR" sz="3200" dirty="0" smtClean="0"/>
              <a:t>olmamasıdır. Bu bağışıklık, kişinin ifa ettiği görevden kaynaklanabileceği gibi </a:t>
            </a:r>
            <a:r>
              <a:rPr lang="tr-TR" sz="3200" dirty="0" smtClean="0">
                <a:solidFill>
                  <a:srgbClr val="FF0000"/>
                </a:solidFill>
              </a:rPr>
              <a:t>Kanun gereği yakalanması yasaklanmış </a:t>
            </a:r>
            <a:r>
              <a:rPr lang="tr-TR" sz="3200" dirty="0" smtClean="0"/>
              <a:t>kişi durumunda olması şeklinde ortaya çıkabilir.</a:t>
            </a:r>
          </a:p>
          <a:p>
            <a:pPr algn="just">
              <a:buNone/>
            </a:pPr>
            <a:endParaRPr lang="tr-TR" sz="3200" i="1" u="sng"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lstStyle/>
          <a:p>
            <a:pPr algn="just"/>
            <a:r>
              <a:rPr lang="tr-TR" sz="4400" dirty="0" smtClean="0"/>
              <a:t>Bu bağlamda TBMM üyelerinin Anayasa’nın 83. Maddesi nedeniyle, </a:t>
            </a:r>
            <a:r>
              <a:rPr lang="tr-TR" sz="4400" dirty="0" smtClean="0">
                <a:solidFill>
                  <a:srgbClr val="FF0000"/>
                </a:solidFill>
              </a:rPr>
              <a:t>diplomatik dokunulmazlığa</a:t>
            </a:r>
            <a:r>
              <a:rPr lang="tr-TR" sz="4400" dirty="0" smtClean="0"/>
              <a:t> sahip kişiler </a:t>
            </a:r>
            <a:r>
              <a:rPr lang="tr-TR" sz="4400" dirty="0" smtClean="0">
                <a:solidFill>
                  <a:srgbClr val="FF0000"/>
                </a:solidFill>
              </a:rPr>
              <a:t>1961</a:t>
            </a:r>
            <a:r>
              <a:rPr lang="tr-TR" sz="4400" dirty="0" smtClean="0"/>
              <a:t> tarihli Diplomatik İlişkiler Hakkındaki </a:t>
            </a:r>
            <a:r>
              <a:rPr lang="tr-TR" sz="4400" dirty="0" smtClean="0">
                <a:solidFill>
                  <a:srgbClr val="FF0000"/>
                </a:solidFill>
              </a:rPr>
              <a:t>Viyana Sözleşmesi </a:t>
            </a:r>
            <a:r>
              <a:rPr lang="tr-TR" sz="4400" dirty="0" smtClean="0"/>
              <a:t>gereği yakalanamazlar.</a:t>
            </a:r>
            <a:endParaRPr lang="tr-TR" sz="4400" i="1" u="sng" dirty="0" smtClean="0"/>
          </a:p>
          <a:p>
            <a:endParaRPr lang="tr-TR"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4400" dirty="0" smtClean="0"/>
              <a:t>Buna ek olarak suça sürüklenen çocuklardan, birinci grup yaş küçüklüğü kapsamında olanlar, yani ceza sorumlulukları bulunmayan </a:t>
            </a:r>
            <a:r>
              <a:rPr lang="tr-TR" sz="4400" dirty="0" smtClean="0">
                <a:solidFill>
                  <a:srgbClr val="FF0000"/>
                </a:solidFill>
              </a:rPr>
              <a:t>12 yaşından </a:t>
            </a:r>
            <a:r>
              <a:rPr lang="tr-TR" sz="4400" dirty="0" smtClean="0"/>
              <a:t>küçük çocuklara yönelik </a:t>
            </a:r>
            <a:r>
              <a:rPr lang="tr-TR" sz="4400" dirty="0" smtClean="0">
                <a:solidFill>
                  <a:srgbClr val="FF0000"/>
                </a:solidFill>
              </a:rPr>
              <a:t>yakalama tedbirinin </a:t>
            </a:r>
            <a:r>
              <a:rPr lang="tr-TR" sz="4400" dirty="0" smtClean="0"/>
              <a:t>uygulanmasını mümkün değildir.</a:t>
            </a:r>
            <a:endParaRPr lang="tr-TR" sz="4400"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428625"/>
            <a:ext cx="8229600" cy="5895975"/>
          </a:xfrm>
        </p:spPr>
        <p:txBody>
          <a:bodyPr>
            <a:normAutofit/>
          </a:bodyPr>
          <a:lstStyle/>
          <a:p>
            <a:pPr algn="just"/>
            <a:r>
              <a:rPr lang="tr-TR" sz="4800" dirty="0" smtClean="0"/>
              <a:t>Esasen ceza sorumlulukları bulunmadığından </a:t>
            </a:r>
            <a:r>
              <a:rPr lang="tr-TR" sz="4800" dirty="0" smtClean="0">
                <a:solidFill>
                  <a:srgbClr val="FF0000"/>
                </a:solidFill>
              </a:rPr>
              <a:t>12</a:t>
            </a:r>
            <a:r>
              <a:rPr lang="tr-TR" sz="4800" dirty="0" smtClean="0"/>
              <a:t> yaşından küçük çocukların </a:t>
            </a:r>
            <a:r>
              <a:rPr lang="tr-TR" sz="4800" dirty="0" smtClean="0">
                <a:solidFill>
                  <a:srgbClr val="FF0000"/>
                </a:solidFill>
              </a:rPr>
              <a:t>özgürlüklerinden yoksun </a:t>
            </a:r>
            <a:r>
              <a:rPr lang="tr-TR" sz="4800" dirty="0" smtClean="0"/>
              <a:t>bırakılmalarını sonuçlayan her turlu tedbir bakımından aynı sonuca ulaşılabilir.</a:t>
            </a:r>
            <a:endParaRPr lang="tr-TR" sz="4800"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200" dirty="0" smtClean="0"/>
              <a:t>Yakalama, Gözaltına Alma ve İfade Alma Yönetmeliğinin 19. Maddesinde bu husus, “fiili işlediği zaman </a:t>
            </a:r>
            <a:r>
              <a:rPr lang="tr-TR" sz="3200" dirty="0" err="1" smtClean="0">
                <a:solidFill>
                  <a:srgbClr val="FF0000"/>
                </a:solidFill>
              </a:rPr>
              <a:t>oniki</a:t>
            </a:r>
            <a:r>
              <a:rPr lang="tr-TR" sz="3200" dirty="0" smtClean="0">
                <a:solidFill>
                  <a:srgbClr val="FF0000"/>
                </a:solidFill>
              </a:rPr>
              <a:t> </a:t>
            </a:r>
            <a:r>
              <a:rPr lang="tr-TR" sz="3200" dirty="0" smtClean="0"/>
              <a:t>yaşını doldurmamış olanlar ile </a:t>
            </a:r>
            <a:r>
              <a:rPr lang="tr-TR" sz="3200" dirty="0" err="1" smtClean="0">
                <a:solidFill>
                  <a:srgbClr val="FF0000"/>
                </a:solidFill>
              </a:rPr>
              <a:t>onbeş</a:t>
            </a:r>
            <a:r>
              <a:rPr lang="tr-TR" sz="3200" dirty="0" smtClean="0"/>
              <a:t> yaşını doldurmamış sağır ve dilsizler suç nedeni ile yakalanamaz ve hiçbir suretle suç tespitinde kullanılamaz. </a:t>
            </a:r>
          </a:p>
          <a:p>
            <a:pPr algn="just"/>
            <a:r>
              <a:rPr lang="tr-TR" sz="3200" dirty="0" smtClean="0"/>
              <a:t>Kimlik ve suç tespiti amacı ile yakalama yapılabilir.</a:t>
            </a:r>
          </a:p>
          <a:p>
            <a:pPr algn="just"/>
            <a:r>
              <a:rPr lang="tr-TR" sz="3200" dirty="0" smtClean="0"/>
              <a:t>Kimlik tespitinden hemen sonra serbest bırakılır” şeklinde düzenlenmiştir.</a:t>
            </a:r>
            <a:endParaRPr lang="tr-TR" sz="3200"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489922"/>
          </a:xfrm>
        </p:spPr>
        <p:txBody>
          <a:bodyPr>
            <a:normAutofit fontScale="90000"/>
          </a:bodyPr>
          <a:lstStyle/>
          <a:p>
            <a:pPr algn="ctr"/>
            <a:r>
              <a:rPr lang="tr-TR" b="1" dirty="0" smtClean="0">
                <a:solidFill>
                  <a:srgbClr val="FF0000"/>
                </a:solidFill>
              </a:rPr>
              <a:t>Herkesin Yakalama Yapabileceği Haller</a:t>
            </a:r>
            <a:endParaRPr lang="tr-TR" dirty="0">
              <a:solidFill>
                <a:srgbClr val="FF0000"/>
              </a:solidFill>
            </a:endParaRPr>
          </a:p>
        </p:txBody>
      </p:sp>
      <p:sp>
        <p:nvSpPr>
          <p:cNvPr id="3" name="2 İçerik Yer Tutucusu"/>
          <p:cNvSpPr>
            <a:spLocks noGrp="1"/>
          </p:cNvSpPr>
          <p:nvPr>
            <p:ph idx="1"/>
          </p:nvPr>
        </p:nvSpPr>
        <p:spPr>
          <a:xfrm>
            <a:off x="457200" y="1935480"/>
            <a:ext cx="8229600" cy="4565354"/>
          </a:xfrm>
        </p:spPr>
        <p:txBody>
          <a:bodyPr>
            <a:noAutofit/>
          </a:bodyPr>
          <a:lstStyle/>
          <a:p>
            <a:pPr algn="just"/>
            <a:r>
              <a:rPr lang="tr-TR" sz="3600" dirty="0" smtClean="0"/>
              <a:t>Ceza Muhakemesi Kanunun 90/1. Fıkrasına göre </a:t>
            </a:r>
            <a:r>
              <a:rPr lang="tr-TR" sz="3600" i="1" dirty="0" smtClean="0">
                <a:solidFill>
                  <a:srgbClr val="FF0000"/>
                </a:solidFill>
              </a:rPr>
              <a:t>belirli şartlar altında herkes yakalama </a:t>
            </a:r>
            <a:r>
              <a:rPr lang="tr-TR" sz="3600" dirty="0" smtClean="0"/>
              <a:t>yetkisine sahiptir. </a:t>
            </a:r>
          </a:p>
          <a:p>
            <a:pPr algn="just"/>
            <a:r>
              <a:rPr lang="tr-TR" sz="3600" dirty="0" smtClean="0"/>
              <a:t>Bu gibi durumlarda, </a:t>
            </a:r>
            <a:r>
              <a:rPr lang="tr-TR" sz="3600" dirty="0" smtClean="0">
                <a:solidFill>
                  <a:srgbClr val="FF0000"/>
                </a:solidFill>
              </a:rPr>
              <a:t>kişi yakalandıktan sonra </a:t>
            </a:r>
            <a:r>
              <a:rPr lang="tr-TR" sz="3600" dirty="0" smtClean="0"/>
              <a:t>yani fiilen denetim altına alındıktan sonra </a:t>
            </a:r>
            <a:r>
              <a:rPr lang="tr-TR" sz="3600" dirty="0" smtClean="0">
                <a:solidFill>
                  <a:srgbClr val="FF0000"/>
                </a:solidFill>
              </a:rPr>
              <a:t>derhal soruşturma makamlarına teslim</a:t>
            </a:r>
            <a:r>
              <a:rPr lang="tr-TR" sz="3600" dirty="0" smtClean="0"/>
              <a:t> edilmesi gerekmektedir.</a:t>
            </a:r>
            <a:endParaRPr lang="tr-TR"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lstStyle/>
          <a:p>
            <a:pPr algn="just"/>
            <a:r>
              <a:rPr lang="tr-TR" u="sng" dirty="0" smtClean="0">
                <a:solidFill>
                  <a:srgbClr val="FF0000"/>
                </a:solidFill>
              </a:rPr>
              <a:t>Bilirkişinin sayısına</a:t>
            </a:r>
            <a:r>
              <a:rPr lang="tr-TR" dirty="0" smtClean="0"/>
              <a:t>, yasayla bir sınırlama </a:t>
            </a:r>
            <a:r>
              <a:rPr lang="tr-TR" b="1" dirty="0" smtClean="0"/>
              <a:t>getirilmemiştir.</a:t>
            </a:r>
          </a:p>
          <a:p>
            <a:pPr algn="just"/>
            <a:r>
              <a:rPr lang="tr-TR" b="1" dirty="0" smtClean="0"/>
              <a:t>Ancak kanımızca, bilirkişi sayısı üç-beş gibi tek sayıyla belirlenmelidir.</a:t>
            </a:r>
          </a:p>
          <a:p>
            <a:pPr algn="just"/>
            <a:r>
              <a:rPr lang="tr-TR" b="1" dirty="0" smtClean="0"/>
              <a:t>Aksi taktirde, belirli bir görüşte çoğunluk sağlanmaz.</a:t>
            </a:r>
          </a:p>
          <a:p>
            <a:pPr algn="just"/>
            <a:r>
              <a:rPr lang="tr-TR" b="1" dirty="0" smtClean="0"/>
              <a:t>Bilirkişinin çağrılmasına ilişkin özel bir düzenleme yasa’da yer almamaktadır.</a:t>
            </a:r>
          </a:p>
          <a:p>
            <a:pPr algn="just"/>
            <a:r>
              <a:rPr lang="tr-TR" b="1" dirty="0" smtClean="0"/>
              <a:t>Tanıklara ilişkin hükümler, yasada düzenlenmiş olan bilirkişilikle ilgili hükümlere aykırı olmadığı sürece bilirkişiler hakkında da uygulanır (CMK m.62).</a:t>
            </a:r>
            <a:endParaRPr lang="tr-TR" b="1"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632798"/>
          </a:xfrm>
        </p:spPr>
        <p:txBody>
          <a:bodyPr>
            <a:normAutofit fontScale="90000"/>
          </a:bodyPr>
          <a:lstStyle/>
          <a:p>
            <a:pPr algn="ctr"/>
            <a:r>
              <a:rPr lang="tr-TR" b="1" dirty="0" smtClean="0">
                <a:solidFill>
                  <a:srgbClr val="FF0000"/>
                </a:solidFill>
              </a:rPr>
              <a:t>Bazı hallerde herkesin yakalama yapabilmesi mümkündür</a:t>
            </a:r>
            <a:endParaRPr lang="tr-TR" b="1" dirty="0">
              <a:solidFill>
                <a:srgbClr val="FF0000"/>
              </a:solidFill>
            </a:endParaRPr>
          </a:p>
        </p:txBody>
      </p:sp>
      <p:sp>
        <p:nvSpPr>
          <p:cNvPr id="3" name="2 İçerik Yer Tutucusu"/>
          <p:cNvSpPr>
            <a:spLocks noGrp="1"/>
          </p:cNvSpPr>
          <p:nvPr>
            <p:ph idx="1"/>
          </p:nvPr>
        </p:nvSpPr>
        <p:spPr>
          <a:xfrm>
            <a:off x="500034" y="1928802"/>
            <a:ext cx="8229600" cy="4538674"/>
          </a:xfrm>
        </p:spPr>
        <p:txBody>
          <a:bodyPr>
            <a:noAutofit/>
          </a:bodyPr>
          <a:lstStyle/>
          <a:p>
            <a:pPr algn="just"/>
            <a:r>
              <a:rPr lang="tr-TR" sz="3600" dirty="0" smtClean="0"/>
              <a:t>1.</a:t>
            </a:r>
            <a:r>
              <a:rPr lang="tr-TR" sz="3600" b="1" dirty="0" smtClean="0"/>
              <a:t> </a:t>
            </a:r>
            <a:r>
              <a:rPr lang="tr-TR" sz="3600" dirty="0" smtClean="0"/>
              <a:t>Kişiye </a:t>
            </a:r>
            <a:r>
              <a:rPr lang="tr-TR" sz="3600" dirty="0" smtClean="0">
                <a:solidFill>
                  <a:srgbClr val="FF0000"/>
                </a:solidFill>
              </a:rPr>
              <a:t>suçu işlerken </a:t>
            </a:r>
            <a:r>
              <a:rPr lang="tr-TR" sz="3600" dirty="0" smtClean="0"/>
              <a:t>rastlanması;</a:t>
            </a:r>
          </a:p>
          <a:p>
            <a:pPr algn="just"/>
            <a:r>
              <a:rPr lang="tr-TR" sz="3600" dirty="0" smtClean="0"/>
              <a:t> 2.Suçüstü bir fiilden dolayı izlenen </a:t>
            </a:r>
            <a:r>
              <a:rPr lang="tr-TR" sz="3600" dirty="0" smtClean="0">
                <a:solidFill>
                  <a:srgbClr val="FF0000"/>
                </a:solidFill>
              </a:rPr>
              <a:t>kişinin kaçması </a:t>
            </a:r>
            <a:r>
              <a:rPr lang="tr-TR" sz="3600" dirty="0" smtClean="0"/>
              <a:t>olasılığının bulunması veya hemen </a:t>
            </a:r>
            <a:r>
              <a:rPr lang="tr-TR" sz="3600" dirty="0" smtClean="0">
                <a:solidFill>
                  <a:srgbClr val="FF0000"/>
                </a:solidFill>
              </a:rPr>
              <a:t>kimliğini belirleme olanağının bulunmaması </a:t>
            </a:r>
            <a:r>
              <a:rPr lang="tr-TR" sz="3600" dirty="0" smtClean="0"/>
              <a:t>hallerinden birinin varlığı durumunda </a:t>
            </a:r>
            <a:r>
              <a:rPr lang="tr-TR" sz="3600" dirty="0" smtClean="0">
                <a:solidFill>
                  <a:srgbClr val="FF0000"/>
                </a:solidFill>
              </a:rPr>
              <a:t>herkese geçici</a:t>
            </a:r>
            <a:r>
              <a:rPr lang="tr-TR" sz="3600" dirty="0" smtClean="0"/>
              <a:t> olarak yakalama yetkisi tanınmıştır (CMK md. 90/1).</a:t>
            </a:r>
            <a:endParaRPr lang="tr-TR" sz="3600"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Autofit/>
          </a:bodyPr>
          <a:lstStyle/>
          <a:p>
            <a:pPr algn="just"/>
            <a:r>
              <a:rPr lang="tr-TR" sz="5400" dirty="0" smtClean="0"/>
              <a:t>Bu durumlarda </a:t>
            </a:r>
            <a:r>
              <a:rPr lang="tr-TR" sz="5400" dirty="0" smtClean="0">
                <a:solidFill>
                  <a:srgbClr val="FF0000"/>
                </a:solidFill>
              </a:rPr>
              <a:t>herkesin yakalama yetkisine </a:t>
            </a:r>
            <a:r>
              <a:rPr lang="tr-TR" sz="5400" dirty="0" smtClean="0"/>
              <a:t>sahip olması, </a:t>
            </a:r>
            <a:r>
              <a:rPr lang="tr-TR" sz="5400" b="1" dirty="0" smtClean="0">
                <a:solidFill>
                  <a:srgbClr val="FF0000"/>
                </a:solidFill>
              </a:rPr>
              <a:t>doğal</a:t>
            </a:r>
            <a:r>
              <a:rPr lang="tr-TR" sz="5400" dirty="0" smtClean="0"/>
              <a:t> olarak </a:t>
            </a:r>
            <a:r>
              <a:rPr lang="tr-TR" sz="5400" dirty="0" smtClean="0">
                <a:solidFill>
                  <a:srgbClr val="FF0000"/>
                </a:solidFill>
              </a:rPr>
              <a:t>kolluk görevlilerinin de</a:t>
            </a:r>
            <a:r>
              <a:rPr lang="tr-TR" sz="5400" dirty="0" smtClean="0"/>
              <a:t> yakalama yetkisine </a:t>
            </a:r>
            <a:r>
              <a:rPr lang="tr-TR" sz="5400" b="1" dirty="0" smtClean="0">
                <a:solidFill>
                  <a:srgbClr val="FF0000"/>
                </a:solidFill>
              </a:rPr>
              <a:t>sahip oldukları </a:t>
            </a:r>
            <a:r>
              <a:rPr lang="tr-TR" sz="5400" dirty="0" smtClean="0"/>
              <a:t>anlamına gelecektir.</a:t>
            </a:r>
            <a:endParaRPr lang="tr-TR" sz="5400"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785818"/>
          </a:xfrm>
        </p:spPr>
        <p:txBody>
          <a:bodyPr>
            <a:normAutofit fontScale="90000"/>
          </a:bodyPr>
          <a:lstStyle/>
          <a:p>
            <a:pPr algn="ctr"/>
            <a:r>
              <a:rPr lang="tr-TR" b="1" dirty="0" err="1" smtClean="0">
                <a:solidFill>
                  <a:srgbClr val="FF0000"/>
                </a:solidFill>
              </a:rPr>
              <a:t>CMK’da</a:t>
            </a:r>
            <a:r>
              <a:rPr lang="tr-TR" b="1" dirty="0" smtClean="0">
                <a:solidFill>
                  <a:srgbClr val="FF0000"/>
                </a:solidFill>
              </a:rPr>
              <a:t> suç üstü halleri </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normAutofit/>
          </a:bodyPr>
          <a:lstStyle/>
          <a:p>
            <a:pPr algn="just"/>
            <a:r>
              <a:rPr lang="tr-TR" sz="3200" b="1" dirty="0" smtClean="0"/>
              <a:t>1.İşlenmekte olan sucu; </a:t>
            </a:r>
          </a:p>
          <a:p>
            <a:pPr algn="just"/>
            <a:r>
              <a:rPr lang="tr-TR" sz="3200" b="1" dirty="0" smtClean="0"/>
              <a:t>2. </a:t>
            </a:r>
            <a:r>
              <a:rPr lang="tr-TR" sz="3200" b="1" dirty="0" err="1" smtClean="0"/>
              <a:t>Henuz</a:t>
            </a:r>
            <a:r>
              <a:rPr lang="tr-TR" sz="3200" b="1" dirty="0" smtClean="0"/>
              <a:t> işlenmiş olan fiil ile fiilin </a:t>
            </a:r>
            <a:r>
              <a:rPr lang="tr-TR" sz="3200" dirty="0" smtClean="0"/>
              <a:t>işlenmesinden hemen sonra kolluk, suçtan zarar gören veya başkaları tarafından </a:t>
            </a:r>
            <a:r>
              <a:rPr lang="tr-TR" sz="3200" b="1" dirty="0" smtClean="0"/>
              <a:t>takip</a:t>
            </a:r>
            <a:r>
              <a:rPr lang="tr-TR" sz="3200" dirty="0" smtClean="0"/>
              <a:t> </a:t>
            </a:r>
            <a:r>
              <a:rPr lang="tr-TR" sz="3200" b="1" dirty="0" smtClean="0"/>
              <a:t>edilerek </a:t>
            </a:r>
            <a:r>
              <a:rPr lang="tr-TR" sz="3200" dirty="0" smtClean="0"/>
              <a:t>yakalanan kişinin işlediği sucu,</a:t>
            </a:r>
          </a:p>
          <a:p>
            <a:pPr algn="just"/>
            <a:r>
              <a:rPr lang="tr-TR" sz="3200" dirty="0" smtClean="0"/>
              <a:t> </a:t>
            </a:r>
            <a:r>
              <a:rPr lang="tr-TR" sz="3200" b="1" dirty="0" smtClean="0"/>
              <a:t>3. Fiilin pek az önce işlendiğini gösteren eşya veya delille</a:t>
            </a:r>
            <a:r>
              <a:rPr lang="tr-TR" sz="3200" dirty="0" smtClean="0"/>
              <a:t> yakalanan kimsenin işlediği sucu ifade eder (CMK md. 2/1-j).</a:t>
            </a:r>
            <a:endParaRPr lang="tr-TR" sz="3200"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632798"/>
          </a:xfrm>
        </p:spPr>
        <p:txBody>
          <a:bodyPr>
            <a:normAutofit/>
          </a:bodyPr>
          <a:lstStyle/>
          <a:p>
            <a:pPr algn="ctr"/>
            <a:r>
              <a:rPr lang="tr-TR" b="1" dirty="0" smtClean="0">
                <a:solidFill>
                  <a:srgbClr val="FF0000"/>
                </a:solidFill>
              </a:rPr>
              <a:t>Sadece Kolluk Görevlilerinin Yakalama Yapabileceği Haller</a:t>
            </a:r>
            <a:endParaRPr lang="tr-TR" dirty="0">
              <a:solidFill>
                <a:srgbClr val="FF0000"/>
              </a:solidFill>
            </a:endParaRPr>
          </a:p>
        </p:txBody>
      </p:sp>
      <p:sp>
        <p:nvSpPr>
          <p:cNvPr id="3" name="2 İçerik Yer Tutucusu"/>
          <p:cNvSpPr>
            <a:spLocks noGrp="1"/>
          </p:cNvSpPr>
          <p:nvPr>
            <p:ph idx="1"/>
          </p:nvPr>
        </p:nvSpPr>
        <p:spPr/>
        <p:txBody>
          <a:bodyPr>
            <a:normAutofit/>
          </a:bodyPr>
          <a:lstStyle/>
          <a:p>
            <a:pPr algn="just"/>
            <a:r>
              <a:rPr lang="tr-TR" sz="3200" dirty="0" smtClean="0"/>
              <a:t>Bazı hallerde ise </a:t>
            </a:r>
            <a:r>
              <a:rPr lang="tr-TR" sz="3200" dirty="0" smtClean="0">
                <a:solidFill>
                  <a:srgbClr val="FF0000"/>
                </a:solidFill>
              </a:rPr>
              <a:t>kanunda özel olarak</a:t>
            </a:r>
            <a:r>
              <a:rPr lang="tr-TR" sz="3200" dirty="0" smtClean="0"/>
              <a:t> sadece kolluk görevlilerinin yakalama yapabilecekleri belirtilmiş, </a:t>
            </a:r>
            <a:r>
              <a:rPr lang="tr-TR" sz="3200" dirty="0" smtClean="0">
                <a:solidFill>
                  <a:srgbClr val="FF0000"/>
                </a:solidFill>
              </a:rPr>
              <a:t>koşullar</a:t>
            </a:r>
            <a:r>
              <a:rPr lang="tr-TR" sz="3200" dirty="0" smtClean="0"/>
              <a:t> ifade edilmiştir. </a:t>
            </a:r>
          </a:p>
          <a:p>
            <a:pPr algn="just"/>
            <a:r>
              <a:rPr lang="tr-TR" sz="3200" dirty="0" smtClean="0"/>
              <a:t>Nitekim kolluk görevlileri, tutuklama kararı veya yakalama emri </a:t>
            </a:r>
            <a:r>
              <a:rPr lang="tr-TR" sz="3200" dirty="0" smtClean="0">
                <a:solidFill>
                  <a:srgbClr val="FF0000"/>
                </a:solidFill>
              </a:rPr>
              <a:t>düzenlenmesini gerektiren ve gecikmesinde sakınca </a:t>
            </a:r>
            <a:r>
              <a:rPr lang="tr-TR" sz="3200" dirty="0" smtClean="0"/>
              <a:t>bulunan hallerde;</a:t>
            </a:r>
            <a:endParaRPr lang="tr-TR" sz="3200"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329642" cy="5715040"/>
          </a:xfrm>
        </p:spPr>
        <p:txBody>
          <a:bodyPr>
            <a:normAutofit/>
          </a:bodyPr>
          <a:lstStyle/>
          <a:p>
            <a:pPr algn="just"/>
            <a:r>
              <a:rPr lang="tr-TR" sz="2800" dirty="0" smtClean="0"/>
              <a:t>Cumhuriyet savcısına veya amirlerine derhal başvurma olanağı bulunmadığı takdirde, yakalama yetkisine sahiptirler (CMK md. 90/2). </a:t>
            </a:r>
          </a:p>
          <a:p>
            <a:pPr algn="just"/>
            <a:r>
              <a:rPr lang="tr-TR" sz="2800" dirty="0" smtClean="0"/>
              <a:t>Buna göre kolluk görevlilerinin yakalama</a:t>
            </a:r>
          </a:p>
          <a:p>
            <a:pPr algn="just"/>
            <a:r>
              <a:rPr lang="tr-TR" sz="2800" dirty="0" smtClean="0"/>
              <a:t>yapabilmesi için </a:t>
            </a:r>
          </a:p>
          <a:p>
            <a:pPr algn="just"/>
            <a:r>
              <a:rPr lang="tr-TR" sz="2800" b="1" i="1" dirty="0" smtClean="0"/>
              <a:t>i.</a:t>
            </a:r>
            <a:r>
              <a:rPr lang="tr-TR" sz="2800" b="1" dirty="0" smtClean="0">
                <a:solidFill>
                  <a:srgbClr val="FF0000"/>
                </a:solidFill>
              </a:rPr>
              <a:t> </a:t>
            </a:r>
            <a:r>
              <a:rPr lang="tr-TR" sz="2800" b="1" dirty="0" smtClean="0"/>
              <a:t>Tutuklama kararı veya yakalama emri düzenlenmesini gerektiren bir </a:t>
            </a:r>
            <a:r>
              <a:rPr lang="tr-TR" sz="2800" b="1" u="sng" dirty="0" smtClean="0">
                <a:solidFill>
                  <a:srgbClr val="FF0000"/>
                </a:solidFill>
              </a:rPr>
              <a:t>durum mevcut olmalı;</a:t>
            </a:r>
          </a:p>
          <a:p>
            <a:pPr algn="just">
              <a:buNone/>
            </a:pPr>
            <a:r>
              <a:rPr lang="tr-TR" sz="2800" dirty="0" smtClean="0"/>
              <a:t> </a:t>
            </a:r>
            <a:r>
              <a:rPr lang="tr-TR" sz="2800" b="1" i="1" dirty="0" err="1" smtClean="0"/>
              <a:t>ii</a:t>
            </a:r>
            <a:r>
              <a:rPr lang="tr-TR" sz="2800" b="1" i="1" dirty="0" smtClean="0"/>
              <a:t>. Gecikmesinde </a:t>
            </a:r>
            <a:r>
              <a:rPr lang="tr-TR" sz="2800" b="1" i="1" dirty="0" smtClean="0">
                <a:solidFill>
                  <a:srgbClr val="FF0000"/>
                </a:solidFill>
              </a:rPr>
              <a:t>sakınca bulunmalı </a:t>
            </a:r>
            <a:r>
              <a:rPr lang="tr-TR" sz="2800" b="1" i="1" dirty="0" smtClean="0"/>
              <a:t>ve</a:t>
            </a:r>
          </a:p>
          <a:p>
            <a:pPr algn="just">
              <a:buNone/>
            </a:pPr>
            <a:r>
              <a:rPr lang="tr-TR" sz="2800" b="1" i="1" dirty="0" smtClean="0"/>
              <a:t> </a:t>
            </a:r>
            <a:r>
              <a:rPr lang="tr-TR" sz="2800" b="1" i="1" dirty="0" err="1" smtClean="0"/>
              <a:t>iii</a:t>
            </a:r>
            <a:r>
              <a:rPr lang="tr-TR" sz="2800" b="1" i="1" dirty="0" smtClean="0"/>
              <a:t>. Cumhuriyet savcısına veya </a:t>
            </a:r>
            <a:r>
              <a:rPr lang="tr-TR" sz="2800" b="1" dirty="0" smtClean="0"/>
              <a:t>amirlerine </a:t>
            </a:r>
            <a:r>
              <a:rPr lang="tr-TR" sz="2800" b="1" dirty="0" smtClean="0">
                <a:solidFill>
                  <a:srgbClr val="FF0000"/>
                </a:solidFill>
              </a:rPr>
              <a:t>derhal başvurma olanağı</a:t>
            </a:r>
            <a:r>
              <a:rPr lang="tr-TR" sz="2800" dirty="0" smtClean="0"/>
              <a:t> </a:t>
            </a:r>
            <a:r>
              <a:rPr lang="tr-TR" sz="2800" b="1" dirty="0" smtClean="0"/>
              <a:t>bulunmamalıdır.</a:t>
            </a:r>
            <a:endParaRPr lang="tr-TR" sz="2800" b="1"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571636"/>
          </a:xfrm>
        </p:spPr>
        <p:txBody>
          <a:bodyPr>
            <a:noAutofit/>
          </a:bodyPr>
          <a:lstStyle/>
          <a:p>
            <a:pPr algn="ctr"/>
            <a:r>
              <a:rPr lang="tr-TR" sz="4000" b="1" i="1" dirty="0" smtClean="0">
                <a:solidFill>
                  <a:srgbClr val="FF0000"/>
                </a:solidFill>
              </a:rPr>
              <a:t>Tutuklama kararı veya yakalama emri düzenlenmesini gerektiren bir durum mevcut olmalı</a:t>
            </a:r>
            <a:endParaRPr lang="tr-TR" sz="4000" dirty="0">
              <a:solidFill>
                <a:srgbClr val="FF0000"/>
              </a:solidFill>
            </a:endParaRPr>
          </a:p>
        </p:txBody>
      </p:sp>
      <p:sp>
        <p:nvSpPr>
          <p:cNvPr id="3" name="2 İçerik Yer Tutucusu"/>
          <p:cNvSpPr>
            <a:spLocks noGrp="1"/>
          </p:cNvSpPr>
          <p:nvPr>
            <p:ph idx="1"/>
          </p:nvPr>
        </p:nvSpPr>
        <p:spPr>
          <a:xfrm>
            <a:off x="457200" y="1643050"/>
            <a:ext cx="8401080" cy="5214950"/>
          </a:xfrm>
        </p:spPr>
        <p:txBody>
          <a:bodyPr>
            <a:noAutofit/>
          </a:bodyPr>
          <a:lstStyle/>
          <a:p>
            <a:pPr algn="just"/>
            <a:r>
              <a:rPr lang="tr-TR" sz="3600" dirty="0" smtClean="0"/>
              <a:t>Bu düzenlemeye göre kolluk görevlilerinin yakalama yapabilmeleri için </a:t>
            </a:r>
            <a:r>
              <a:rPr lang="tr-TR" sz="3600" i="1" u="sng" dirty="0" smtClean="0"/>
              <a:t>tutuklama</a:t>
            </a:r>
            <a:r>
              <a:rPr lang="tr-TR" sz="3600" dirty="0" smtClean="0"/>
              <a:t> kararının ya da </a:t>
            </a:r>
            <a:r>
              <a:rPr lang="tr-TR" sz="3600" b="1" i="1" dirty="0" smtClean="0"/>
              <a:t>yakalama emrinin </a:t>
            </a:r>
            <a:r>
              <a:rPr lang="tr-TR" sz="3600" dirty="0" smtClean="0"/>
              <a:t>düzenlenmiş olması şart değildir. </a:t>
            </a:r>
          </a:p>
          <a:p>
            <a:pPr algn="just"/>
            <a:r>
              <a:rPr lang="tr-TR" sz="3600" dirty="0" smtClean="0"/>
              <a:t>Aksine zaten yakalama </a:t>
            </a:r>
            <a:r>
              <a:rPr lang="tr-TR" sz="3600" dirty="0" smtClean="0">
                <a:solidFill>
                  <a:srgbClr val="FF0000"/>
                </a:solidFill>
              </a:rPr>
              <a:t>emri düzenlenmişse,</a:t>
            </a:r>
            <a:r>
              <a:rPr lang="tr-TR" sz="3600" dirty="0" smtClean="0"/>
              <a:t> yapılacak yakalama emrinin infazı cümlesinden bir yakalama işlemidir.</a:t>
            </a:r>
            <a:endParaRPr lang="tr-TR" sz="3600"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600" dirty="0" smtClean="0"/>
              <a:t>Tutuklama kararının ya da yakalama emrinin düzenlenmesini </a:t>
            </a:r>
            <a:r>
              <a:rPr lang="tr-TR" sz="3600" b="1" dirty="0" smtClean="0"/>
              <a:t>gerektiren bir nedenin olması yeterlidir. </a:t>
            </a:r>
          </a:p>
          <a:p>
            <a:pPr algn="just"/>
            <a:r>
              <a:rPr lang="tr-TR" sz="3600" dirty="0" smtClean="0"/>
              <a:t>Bu nedenlerin varlığında </a:t>
            </a:r>
            <a:r>
              <a:rPr lang="tr-TR" sz="3600" dirty="0" smtClean="0">
                <a:solidFill>
                  <a:srgbClr val="FF0000"/>
                </a:solidFill>
              </a:rPr>
              <a:t>artık kolluk görevlisi yakalama </a:t>
            </a:r>
            <a:r>
              <a:rPr lang="tr-TR" sz="3600" dirty="0" smtClean="0"/>
              <a:t>yapabilir.</a:t>
            </a:r>
          </a:p>
          <a:p>
            <a:pPr algn="just"/>
            <a:r>
              <a:rPr lang="tr-TR" sz="3600" dirty="0" smtClean="0"/>
              <a:t>Kolluk görevlisi, bu nedenin </a:t>
            </a:r>
            <a:r>
              <a:rPr lang="tr-TR" sz="3600" dirty="0" smtClean="0">
                <a:solidFill>
                  <a:srgbClr val="FF0000"/>
                </a:solidFill>
              </a:rPr>
              <a:t>gerçekleşip gerçeklemediği </a:t>
            </a:r>
            <a:r>
              <a:rPr lang="tr-TR" sz="3600" dirty="0" smtClean="0"/>
              <a:t>hususunda kolluk görevlisi </a:t>
            </a:r>
            <a:r>
              <a:rPr lang="tr-TR" sz="3600" b="1" i="1" u="sng" dirty="0" smtClean="0">
                <a:solidFill>
                  <a:srgbClr val="FF0000"/>
                </a:solidFill>
              </a:rPr>
              <a:t>o an karar </a:t>
            </a:r>
            <a:r>
              <a:rPr lang="tr-TR" sz="3600" dirty="0" smtClean="0"/>
              <a:t>verecektir.</a:t>
            </a:r>
            <a:endParaRPr lang="tr-TR" sz="3600"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71570"/>
          </a:xfrm>
        </p:spPr>
        <p:txBody>
          <a:bodyPr>
            <a:normAutofit fontScale="90000"/>
          </a:bodyPr>
          <a:lstStyle/>
          <a:p>
            <a:pPr algn="ctr"/>
            <a:r>
              <a:rPr lang="tr-TR" b="1" i="1" dirty="0" smtClean="0">
                <a:solidFill>
                  <a:srgbClr val="FF0000"/>
                </a:solidFill>
              </a:rPr>
              <a:t>Gecikmesinde sakınca bulunmalı</a:t>
            </a:r>
            <a:endParaRPr lang="tr-TR" dirty="0">
              <a:solidFill>
                <a:srgbClr val="FF0000"/>
              </a:solidFill>
            </a:endParaRPr>
          </a:p>
        </p:txBody>
      </p:sp>
      <p:sp>
        <p:nvSpPr>
          <p:cNvPr id="3" name="2 İçerik Yer Tutucusu"/>
          <p:cNvSpPr>
            <a:spLocks noGrp="1"/>
          </p:cNvSpPr>
          <p:nvPr>
            <p:ph idx="1"/>
          </p:nvPr>
        </p:nvSpPr>
        <p:spPr>
          <a:xfrm>
            <a:off x="457200" y="1357298"/>
            <a:ext cx="8229600" cy="5214974"/>
          </a:xfrm>
        </p:spPr>
        <p:txBody>
          <a:bodyPr>
            <a:noAutofit/>
          </a:bodyPr>
          <a:lstStyle/>
          <a:p>
            <a:pPr algn="just"/>
            <a:r>
              <a:rPr lang="tr-TR" sz="3600" dirty="0" smtClean="0"/>
              <a:t>Tutuklama kararı veya yakalama emri düzenlenmesini </a:t>
            </a:r>
            <a:r>
              <a:rPr lang="tr-TR" sz="3600" dirty="0" smtClean="0">
                <a:solidFill>
                  <a:srgbClr val="FF0000"/>
                </a:solidFill>
              </a:rPr>
              <a:t>gerektiren bir durum mevcut olsa </a:t>
            </a:r>
            <a:r>
              <a:rPr lang="tr-TR" sz="3600" dirty="0" smtClean="0"/>
              <a:t>bile gecikmesinde sakınca bulunan bir hal söz konusu değilse yakalama yetkisinden bahsedilemez.</a:t>
            </a:r>
          </a:p>
          <a:p>
            <a:pPr algn="just"/>
            <a:r>
              <a:rPr lang="tr-TR" sz="3600" dirty="0" smtClean="0"/>
              <a:t>Bunun yerine </a:t>
            </a:r>
            <a:r>
              <a:rPr lang="tr-TR" sz="3600" dirty="0" smtClean="0">
                <a:solidFill>
                  <a:srgbClr val="FF0000"/>
                </a:solidFill>
              </a:rPr>
              <a:t>şüphelinin çağrı </a:t>
            </a:r>
            <a:r>
              <a:rPr lang="tr-TR" sz="3600" dirty="0" smtClean="0"/>
              <a:t>kağıdı ile </a:t>
            </a:r>
            <a:r>
              <a:rPr lang="tr-TR" sz="3600" dirty="0" smtClean="0">
                <a:solidFill>
                  <a:srgbClr val="FF0000"/>
                </a:solidFill>
              </a:rPr>
              <a:t>çağrılması yoluna </a:t>
            </a:r>
            <a:r>
              <a:rPr lang="tr-TR" sz="3600" dirty="0" smtClean="0"/>
              <a:t>gidilecektir.</a:t>
            </a:r>
            <a:endParaRPr lang="tr-TR" sz="3600"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Autofit/>
          </a:bodyPr>
          <a:lstStyle/>
          <a:p>
            <a:pPr algn="just"/>
            <a:r>
              <a:rPr lang="tr-TR" sz="3600" dirty="0" smtClean="0"/>
              <a:t>Gecikmesinde sakınca bulunan halden anlaşılması gereken, o anda </a:t>
            </a:r>
            <a:r>
              <a:rPr lang="tr-TR" sz="3600" dirty="0" smtClean="0">
                <a:solidFill>
                  <a:srgbClr val="FF0000"/>
                </a:solidFill>
              </a:rPr>
              <a:t>yakalama yapılmayıp hakimden yakalama emri çıkarılmasını isteme</a:t>
            </a:r>
            <a:r>
              <a:rPr lang="tr-TR" sz="3600" dirty="0" smtClean="0"/>
              <a:t> yoluna gidildiğinde suç delillerinin ortadan kalkacak olması ya da </a:t>
            </a:r>
            <a:r>
              <a:rPr lang="tr-TR" sz="3600" dirty="0" smtClean="0">
                <a:solidFill>
                  <a:srgbClr val="FF0000"/>
                </a:solidFill>
              </a:rPr>
              <a:t>şüphelinin kaçacak olması yahut da kimliğinin tespit edilmesi</a:t>
            </a:r>
            <a:r>
              <a:rPr lang="tr-TR" sz="3600" dirty="0" smtClean="0"/>
              <a:t> olanağı bulunmamasıdır.</a:t>
            </a:r>
            <a:endParaRPr lang="tr-TR" sz="3600"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normAutofit/>
          </a:bodyPr>
          <a:lstStyle/>
          <a:p>
            <a:pPr algn="ctr"/>
            <a:r>
              <a:rPr lang="tr-TR" sz="3600" b="1" i="1" dirty="0" smtClean="0">
                <a:solidFill>
                  <a:srgbClr val="FF0000"/>
                </a:solidFill>
              </a:rPr>
              <a:t>Cumhuriyet savcısına veya âmirlerine derhâl başvurma olanağı bulunmamalı</a:t>
            </a:r>
            <a:endParaRPr lang="tr-TR" sz="3600" dirty="0">
              <a:solidFill>
                <a:srgbClr val="FF0000"/>
              </a:solidFill>
            </a:endParaRPr>
          </a:p>
        </p:txBody>
      </p:sp>
      <p:sp>
        <p:nvSpPr>
          <p:cNvPr id="3" name="2 İçerik Yer Tutucusu"/>
          <p:cNvSpPr>
            <a:spLocks noGrp="1"/>
          </p:cNvSpPr>
          <p:nvPr>
            <p:ph idx="1"/>
          </p:nvPr>
        </p:nvSpPr>
        <p:spPr>
          <a:xfrm>
            <a:off x="457200" y="1643050"/>
            <a:ext cx="8229600" cy="4681550"/>
          </a:xfrm>
        </p:spPr>
        <p:txBody>
          <a:bodyPr/>
          <a:lstStyle/>
          <a:p>
            <a:pPr algn="just">
              <a:buNone/>
            </a:pPr>
            <a:r>
              <a:rPr lang="tr-TR" dirty="0" smtClean="0"/>
              <a:t>   </a:t>
            </a:r>
            <a:r>
              <a:rPr lang="tr-TR" sz="3200" dirty="0" smtClean="0"/>
              <a:t>Kolluk görevlisinin yukarıda ifade edilen bir durumla karşılaştığı hallerde, esasen yapması gereken amirlerine veya nihayetinde </a:t>
            </a:r>
            <a:r>
              <a:rPr lang="tr-TR" sz="3200" dirty="0" smtClean="0">
                <a:solidFill>
                  <a:srgbClr val="FF0000"/>
                </a:solidFill>
              </a:rPr>
              <a:t>C. Savcısına başvurması </a:t>
            </a:r>
            <a:r>
              <a:rPr lang="tr-TR" sz="3200" dirty="0" smtClean="0"/>
              <a:t>ve talimatı doğrultusunda işlem yapmasıdır. </a:t>
            </a:r>
          </a:p>
          <a:p>
            <a:pPr algn="just">
              <a:buNone/>
            </a:pPr>
            <a:r>
              <a:rPr lang="tr-TR" sz="3200" dirty="0" smtClean="0"/>
              <a:t>	Başvurma </a:t>
            </a:r>
            <a:r>
              <a:rPr lang="tr-TR" sz="3200" b="1" dirty="0" smtClean="0"/>
              <a:t>imkanının bulunduğu hallerde,</a:t>
            </a:r>
            <a:r>
              <a:rPr lang="tr-TR" sz="3200" dirty="0" smtClean="0"/>
              <a:t> yukarıda ifade edilen koşulları takdir etmek ve karar vermek yetkisi, </a:t>
            </a:r>
            <a:r>
              <a:rPr lang="tr-TR" sz="3200" b="1" dirty="0" smtClean="0"/>
              <a:t>amirlere ve C. Savcısına aittir.</a:t>
            </a:r>
            <a:endParaRPr lang="tr-TR" sz="32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038872"/>
          </a:xfrm>
        </p:spPr>
        <p:txBody>
          <a:bodyPr/>
          <a:lstStyle/>
          <a:p>
            <a:r>
              <a:rPr lang="tr-TR" dirty="0" smtClean="0"/>
              <a:t>Bu nedenle, bilirkişiler de, tanıklar gibi çağrı kağıdıyla (davetiyeyle) çağrılır ve çağrı kağıdında gelmemenin sonuçları bildirilir.</a:t>
            </a:r>
          </a:p>
          <a:p>
            <a:r>
              <a:rPr lang="tr-TR" dirty="0" smtClean="0"/>
              <a:t>Çağrıya rağmen gelmeyen bilirkişinin zorla getirilmesine karar verilebilir  (CMK m.146/7).</a:t>
            </a:r>
          </a:p>
          <a:p>
            <a:r>
              <a:rPr lang="tr-TR" dirty="0" smtClean="0"/>
              <a:t>Tutuklu işlerde çağrıda bulunulmadan bilirkişinin doğrudan doğruya zorla getirilmesine karar verilebilir (CMK m.43/1).</a:t>
            </a:r>
          </a:p>
          <a:p>
            <a:r>
              <a:rPr lang="tr-TR" dirty="0" smtClean="0"/>
              <a:t>Bilirkişi telefon, telgraf, faks, elektronik posta gibi araçlardan yararlanılarak davet edilebilir. </a:t>
            </a:r>
          </a:p>
          <a:p>
            <a:r>
              <a:rPr lang="tr-TR" dirty="0" smtClean="0"/>
              <a:t>Ancak, çağrı kağıdına bağlanan sonuçlar, bu durumda uygulanmaz (CMK m.43/2)</a:t>
            </a:r>
          </a:p>
          <a:p>
            <a:r>
              <a:rPr lang="tr-TR" dirty="0" smtClean="0"/>
              <a:t>Bilirkişinin zorla getirilmesine karar verilmez. </a:t>
            </a:r>
            <a:endParaRPr lang="tr-TR"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Autofit/>
          </a:bodyPr>
          <a:lstStyle/>
          <a:p>
            <a:pPr algn="just"/>
            <a:r>
              <a:rPr lang="tr-TR" sz="3200" dirty="0" smtClean="0"/>
              <a:t>Dolayısıyla başvurma imkanı varsa, bu başvuru sonunda verilen karar </a:t>
            </a:r>
            <a:r>
              <a:rPr lang="tr-TR" sz="3200" dirty="0" smtClean="0">
                <a:solidFill>
                  <a:srgbClr val="FF0000"/>
                </a:solidFill>
              </a:rPr>
              <a:t>doğrultusunda işlem </a:t>
            </a:r>
            <a:r>
              <a:rPr lang="tr-TR" sz="3200" dirty="0" smtClean="0"/>
              <a:t>yapacaktır. </a:t>
            </a:r>
          </a:p>
          <a:p>
            <a:pPr algn="just"/>
            <a:r>
              <a:rPr lang="tr-TR" sz="3200" dirty="0" smtClean="0">
                <a:solidFill>
                  <a:srgbClr val="FF0000"/>
                </a:solidFill>
              </a:rPr>
              <a:t>Amir veya C. Savcısı </a:t>
            </a:r>
            <a:r>
              <a:rPr lang="tr-TR" sz="3200" dirty="0" smtClean="0"/>
              <a:t>kolluk tarafından yapılan değerlendirmenin yerinde olduğu sonucuna ulaşırsa, yakalama yönünde talimat verebilir. </a:t>
            </a:r>
          </a:p>
          <a:p>
            <a:pPr algn="just"/>
            <a:r>
              <a:rPr lang="tr-TR" sz="3200" dirty="0" smtClean="0"/>
              <a:t>Aksi durumda, </a:t>
            </a:r>
            <a:r>
              <a:rPr lang="tr-TR" sz="3200" dirty="0" smtClean="0">
                <a:solidFill>
                  <a:srgbClr val="FF0000"/>
                </a:solidFill>
              </a:rPr>
              <a:t>gerçekleşmeyen koşulun </a:t>
            </a:r>
            <a:r>
              <a:rPr lang="tr-TR" sz="3200" dirty="0" smtClean="0"/>
              <a:t>ne olduğunu saptayarak o yönde işlemler gerçekleştirir.</a:t>
            </a:r>
            <a:endParaRPr lang="tr-TR" sz="3200"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Autofit/>
          </a:bodyPr>
          <a:lstStyle/>
          <a:p>
            <a:pPr algn="just"/>
            <a:r>
              <a:rPr lang="tr-TR" sz="3600" dirty="0" smtClean="0"/>
              <a:t>Örneğin ortada yakalama emri veya tutuklama kararı verilmesini gerektiren bir durum yoksa, herhangi bir işlem yapılması mümkün değilken, gecikmesinde sakınca bulunan bir durumun olmadığı yönünde değerlendirme hatalı ise, yakalama emri çıkarılması yönünde işlemler yapılmalıdır.</a:t>
            </a:r>
            <a:endParaRPr lang="tr-TR" sz="3600"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85860"/>
          </a:xfrm>
        </p:spPr>
        <p:txBody>
          <a:bodyPr>
            <a:normAutofit fontScale="90000"/>
          </a:bodyPr>
          <a:lstStyle/>
          <a:p>
            <a:pPr algn="ctr"/>
            <a:r>
              <a:rPr lang="tr-TR" b="1" dirty="0" smtClean="0">
                <a:solidFill>
                  <a:srgbClr val="FF0000"/>
                </a:solidFill>
              </a:rPr>
              <a:t>Takibi Şikayete Bağlı Suçlarda Yakalama</a:t>
            </a:r>
            <a:endParaRPr lang="tr-TR" dirty="0">
              <a:solidFill>
                <a:srgbClr val="FF0000"/>
              </a:solidFill>
            </a:endParaRPr>
          </a:p>
        </p:txBody>
      </p:sp>
      <p:sp>
        <p:nvSpPr>
          <p:cNvPr id="3" name="2 İçerik Yer Tutucusu"/>
          <p:cNvSpPr>
            <a:spLocks noGrp="1"/>
          </p:cNvSpPr>
          <p:nvPr>
            <p:ph idx="1"/>
          </p:nvPr>
        </p:nvSpPr>
        <p:spPr>
          <a:xfrm>
            <a:off x="457200" y="1428736"/>
            <a:ext cx="8229600" cy="4895864"/>
          </a:xfrm>
        </p:spPr>
        <p:txBody>
          <a:bodyPr/>
          <a:lstStyle/>
          <a:p>
            <a:pPr algn="just"/>
            <a:r>
              <a:rPr lang="tr-TR" dirty="0" smtClean="0"/>
              <a:t>Esasen ortak özellikler ve on koşullarda ifade edilmemiş olmakla birlikte, bir dava koşulunun bulunduğu durumlarda, koruma tedbirine başvurulabilmesi koşulun sağlanmasına bağlıdır.</a:t>
            </a:r>
          </a:p>
          <a:p>
            <a:pPr algn="just"/>
            <a:r>
              <a:rPr lang="tr-TR" dirty="0" smtClean="0"/>
              <a:t>Ancak şikayet bakımından </a:t>
            </a:r>
            <a:r>
              <a:rPr lang="tr-TR" dirty="0" err="1" smtClean="0"/>
              <a:t>CMK’nun</a:t>
            </a:r>
            <a:r>
              <a:rPr lang="tr-TR" dirty="0" smtClean="0"/>
              <a:t> 90/3. Fıkrasında getirilen istisna ile “</a:t>
            </a:r>
            <a:r>
              <a:rPr lang="tr-TR" b="1" dirty="0" smtClean="0"/>
              <a:t>çocuklara, beden veya akıl hastalığı, malullük veya güçsüzlükleri nedeniyle kendilerini idareden aciz bulunanlara karşı işlenen suçüstü hallerinde” yakalama için şikayet koşulu aranmaz.</a:t>
            </a:r>
            <a:endParaRPr lang="tr-TR"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785818"/>
          </a:xfrm>
        </p:spPr>
        <p:txBody>
          <a:bodyPr>
            <a:normAutofit fontScale="90000"/>
          </a:bodyPr>
          <a:lstStyle/>
          <a:p>
            <a:pPr algn="ctr"/>
            <a:r>
              <a:rPr lang="tr-TR" b="1" dirty="0" smtClean="0">
                <a:solidFill>
                  <a:srgbClr val="FF0000"/>
                </a:solidFill>
              </a:rPr>
              <a:t>Yakalamanın Uygulanması</a:t>
            </a:r>
            <a:endParaRPr lang="tr-TR" dirty="0">
              <a:solidFill>
                <a:srgbClr val="FF0000"/>
              </a:solidFill>
            </a:endParaRPr>
          </a:p>
        </p:txBody>
      </p:sp>
      <p:sp>
        <p:nvSpPr>
          <p:cNvPr id="3" name="2 İçerik Yer Tutucusu"/>
          <p:cNvSpPr>
            <a:spLocks noGrp="1"/>
          </p:cNvSpPr>
          <p:nvPr>
            <p:ph idx="1"/>
          </p:nvPr>
        </p:nvSpPr>
        <p:spPr>
          <a:xfrm>
            <a:off x="457200" y="1142984"/>
            <a:ext cx="8229600" cy="5181616"/>
          </a:xfrm>
        </p:spPr>
        <p:txBody>
          <a:bodyPr/>
          <a:lstStyle/>
          <a:p>
            <a:pPr algn="ctr"/>
            <a:r>
              <a:rPr lang="tr-TR" b="1" dirty="0" smtClean="0"/>
              <a:t>Zor Kullanma Yetkisi</a:t>
            </a:r>
          </a:p>
          <a:p>
            <a:pPr algn="just"/>
            <a:r>
              <a:rPr lang="tr-TR" sz="3600" dirty="0" smtClean="0"/>
              <a:t>Yakalama da dahil olmak üzere tüm koruma tedbirleri bünyesinde </a:t>
            </a:r>
            <a:r>
              <a:rPr lang="tr-TR" sz="3600" dirty="0" smtClean="0">
                <a:solidFill>
                  <a:srgbClr val="FF0000"/>
                </a:solidFill>
              </a:rPr>
              <a:t>bir zor uygulama yetkisini de </a:t>
            </a:r>
            <a:r>
              <a:rPr lang="tr-TR" sz="3600" dirty="0" smtClean="0"/>
              <a:t>barındırırlar. Ancak uygulanacak zor, tedbirin amacı bakımından ancak </a:t>
            </a:r>
            <a:r>
              <a:rPr lang="tr-TR" sz="3600" dirty="0" smtClean="0">
                <a:solidFill>
                  <a:srgbClr val="FF0000"/>
                </a:solidFill>
              </a:rPr>
              <a:t>gerekli olduğu durumda ve amacı sağlayacak </a:t>
            </a:r>
            <a:r>
              <a:rPr lang="tr-TR" sz="3600" dirty="0" smtClean="0"/>
              <a:t>ölçüde olmalıdır.</a:t>
            </a:r>
            <a:endParaRPr lang="tr-TR" sz="3600"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Autofit/>
          </a:bodyPr>
          <a:lstStyle/>
          <a:p>
            <a:pPr algn="just"/>
            <a:r>
              <a:rPr lang="tr-TR" sz="3600" dirty="0" smtClean="0"/>
              <a:t>Kolluk ve diğer kişiler bakımından yakalamanın </a:t>
            </a:r>
            <a:r>
              <a:rPr lang="tr-TR" sz="3600" dirty="0" smtClean="0">
                <a:solidFill>
                  <a:srgbClr val="FF0000"/>
                </a:solidFill>
              </a:rPr>
              <a:t>tatbik edilmesi, yani kişinin denetim altına alınmasını </a:t>
            </a:r>
            <a:r>
              <a:rPr lang="tr-TR" sz="3600" dirty="0" smtClean="0"/>
              <a:t>sağlamak bakımından gerekli olduğu durumlarda ve gerekli olacak ölçüde zor kullanılması mümkündür. </a:t>
            </a:r>
          </a:p>
          <a:p>
            <a:pPr algn="just"/>
            <a:r>
              <a:rPr lang="tr-TR" sz="3600" dirty="0" smtClean="0"/>
              <a:t>Bu zor, </a:t>
            </a:r>
            <a:r>
              <a:rPr lang="tr-TR" sz="3600" dirty="0" smtClean="0">
                <a:solidFill>
                  <a:srgbClr val="FF0000"/>
                </a:solidFill>
              </a:rPr>
              <a:t>yakalama sonrasında gerçekleştirilmesi</a:t>
            </a:r>
            <a:r>
              <a:rPr lang="tr-TR" sz="3600" dirty="0" smtClean="0"/>
              <a:t> gereken güvenlik araması bakımından geçerlidir.</a:t>
            </a:r>
            <a:endParaRPr lang="tr-TR" sz="3600"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600" dirty="0" smtClean="0"/>
              <a:t>Nitekim </a:t>
            </a:r>
            <a:r>
              <a:rPr lang="tr-TR" sz="3600" dirty="0" err="1" smtClean="0"/>
              <a:t>CMK’nun</a:t>
            </a:r>
            <a:r>
              <a:rPr lang="tr-TR" sz="3600" dirty="0" smtClean="0"/>
              <a:t> 90/4. Fıkrasında </a:t>
            </a:r>
            <a:r>
              <a:rPr lang="tr-TR" sz="3600" b="1" dirty="0" smtClean="0"/>
              <a:t>yakalama sonrasında</a:t>
            </a:r>
            <a:r>
              <a:rPr lang="tr-TR" sz="3600" dirty="0" smtClean="0"/>
              <a:t> kolluğun kişinin </a:t>
            </a:r>
            <a:r>
              <a:rPr lang="tr-TR" sz="3600" b="1" dirty="0" smtClean="0"/>
              <a:t>kaçmasını,</a:t>
            </a:r>
            <a:r>
              <a:rPr lang="tr-TR" sz="3600" dirty="0" smtClean="0"/>
              <a:t> kendisine veya başkalarına </a:t>
            </a:r>
            <a:r>
              <a:rPr lang="tr-TR" sz="3600" b="1" dirty="0" smtClean="0"/>
              <a:t>zarar vermesini önleyecek tedbirleri almak yetkisi </a:t>
            </a:r>
            <a:r>
              <a:rPr lang="tr-TR" sz="3600" dirty="0" smtClean="0"/>
              <a:t>vermektedir.</a:t>
            </a:r>
          </a:p>
          <a:p>
            <a:pPr algn="just"/>
            <a:r>
              <a:rPr lang="tr-TR" sz="3600" dirty="0" smtClean="0"/>
              <a:t>Bu kapsamda </a:t>
            </a:r>
            <a:r>
              <a:rPr lang="tr-TR" sz="3600" b="1" dirty="0" smtClean="0"/>
              <a:t>yakalama sonrasında kişinin denetimi</a:t>
            </a:r>
            <a:r>
              <a:rPr lang="tr-TR" sz="3600" dirty="0" smtClean="0"/>
              <a:t> altına sağlamak amacıyla </a:t>
            </a:r>
            <a:r>
              <a:rPr lang="tr-TR" sz="3600" b="1" dirty="0" smtClean="0">
                <a:solidFill>
                  <a:srgbClr val="FF0000"/>
                </a:solidFill>
              </a:rPr>
              <a:t>kelepçe takılması </a:t>
            </a:r>
            <a:r>
              <a:rPr lang="tr-TR" sz="3600" dirty="0" smtClean="0"/>
              <a:t>da mümkündür.</a:t>
            </a:r>
            <a:endParaRPr lang="tr-TR" sz="3600"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nn-NO" sz="4000" dirty="0" smtClean="0"/>
              <a:t>Yakalanan veya tutuklanarak bir yerden diğer bir yere nakledilen</a:t>
            </a:r>
            <a:r>
              <a:rPr lang="tr-TR" sz="4000" dirty="0" smtClean="0"/>
              <a:t> kişilere, </a:t>
            </a:r>
            <a:r>
              <a:rPr lang="tr-TR" sz="4000" dirty="0" smtClean="0">
                <a:solidFill>
                  <a:srgbClr val="FF0000"/>
                </a:solidFill>
              </a:rPr>
              <a:t>kaçacaklarına</a:t>
            </a:r>
            <a:r>
              <a:rPr lang="tr-TR" sz="4000" dirty="0" smtClean="0"/>
              <a:t> ya da kendisi veya başkalarının hayat ve beden bütünlükleri bakımından </a:t>
            </a:r>
            <a:r>
              <a:rPr lang="tr-TR" sz="4000" dirty="0" smtClean="0">
                <a:solidFill>
                  <a:srgbClr val="FF0000"/>
                </a:solidFill>
              </a:rPr>
              <a:t>tehlike arz ettiğine</a:t>
            </a:r>
            <a:r>
              <a:rPr lang="tr-TR" sz="4000" dirty="0" smtClean="0"/>
              <a:t> ilişkin belirtilerin varlığı hallerinde </a:t>
            </a:r>
            <a:r>
              <a:rPr lang="tr-TR" sz="4000" dirty="0" smtClean="0">
                <a:solidFill>
                  <a:srgbClr val="FF0000"/>
                </a:solidFill>
              </a:rPr>
              <a:t>kelepçe takılabilir </a:t>
            </a:r>
            <a:r>
              <a:rPr lang="tr-TR" sz="4000" dirty="0" smtClean="0"/>
              <a:t>(CMK md. 93/1).</a:t>
            </a:r>
            <a:endParaRPr lang="tr-TR" sz="4000"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200" dirty="0" smtClean="0"/>
              <a:t>Bu noktada zor kullanma bakımından çocuklara ilişkin özel düzenleme bakıldığında, </a:t>
            </a:r>
            <a:r>
              <a:rPr lang="tr-TR" sz="3200" dirty="0" err="1" smtClean="0"/>
              <a:t>CKK’nun</a:t>
            </a:r>
            <a:r>
              <a:rPr lang="tr-TR" sz="3200" dirty="0" smtClean="0"/>
              <a:t> 18. Maddesinde </a:t>
            </a:r>
            <a:r>
              <a:rPr lang="tr-TR" sz="3200" dirty="0" smtClean="0">
                <a:solidFill>
                  <a:srgbClr val="FF0000"/>
                </a:solidFill>
              </a:rPr>
              <a:t>“</a:t>
            </a:r>
            <a:r>
              <a:rPr lang="tr-TR" sz="3200" b="1" dirty="0" smtClean="0">
                <a:solidFill>
                  <a:srgbClr val="FF0000"/>
                </a:solidFill>
              </a:rPr>
              <a:t>çocuklara zincir, kelepçe ve benzeri aletler takılamaz”</a:t>
            </a:r>
            <a:r>
              <a:rPr lang="tr-TR" sz="3200" dirty="0" smtClean="0">
                <a:solidFill>
                  <a:srgbClr val="FF0000"/>
                </a:solidFill>
              </a:rPr>
              <a:t>.</a:t>
            </a:r>
            <a:r>
              <a:rPr lang="tr-TR" sz="3200" dirty="0" smtClean="0"/>
              <a:t> </a:t>
            </a:r>
          </a:p>
          <a:p>
            <a:pPr algn="just"/>
            <a:r>
              <a:rPr lang="tr-TR" sz="3200" dirty="0" smtClean="0"/>
              <a:t>Ancak zorunlu hallerde çocuğun kaçmasını, kendisinin veya başkalarının hayat veya beden bütünlükleri bakımından doğabilecek tehlikeleri önlemek için kolluk tarafından gerekli önlem alınabilir” dendiği görülür. </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lnSpcReduction="10000"/>
          </a:bodyPr>
          <a:lstStyle/>
          <a:p>
            <a:pPr algn="just"/>
            <a:r>
              <a:rPr lang="tr-TR" sz="5400" dirty="0" smtClean="0"/>
              <a:t>Düzenleme </a:t>
            </a:r>
            <a:r>
              <a:rPr lang="tr-TR" sz="5400" b="1" dirty="0" smtClean="0">
                <a:solidFill>
                  <a:srgbClr val="FF0000"/>
                </a:solidFill>
              </a:rPr>
              <a:t>yakalanabilecek çocuklar </a:t>
            </a:r>
            <a:r>
              <a:rPr lang="tr-TR" sz="5400" dirty="0" smtClean="0"/>
              <a:t>bakımından uygulanacak zorun, </a:t>
            </a:r>
            <a:r>
              <a:rPr lang="tr-TR" sz="5400" b="1" i="1" dirty="0" smtClean="0"/>
              <a:t>kelepçe dışında olması zorunluluğunu </a:t>
            </a:r>
            <a:r>
              <a:rPr lang="tr-TR" sz="5400" dirty="0" smtClean="0"/>
              <a:t>açıkça düzenlemektedir.</a:t>
            </a:r>
          </a:p>
          <a:p>
            <a:pPr algn="just"/>
            <a:endParaRPr lang="tr-TR" sz="3600" dirty="0" smtClean="0"/>
          </a:p>
          <a:p>
            <a:pPr>
              <a:buNone/>
            </a:pPr>
            <a:endParaRPr lang="tr-TR"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428760"/>
          </a:xfrm>
        </p:spPr>
        <p:txBody>
          <a:bodyPr>
            <a:normAutofit fontScale="90000"/>
          </a:bodyPr>
          <a:lstStyle/>
          <a:p>
            <a:pPr algn="ctr"/>
            <a:r>
              <a:rPr lang="tr-TR" b="1" dirty="0" smtClean="0">
                <a:solidFill>
                  <a:srgbClr val="FF0000"/>
                </a:solidFill>
              </a:rPr>
              <a:t>Güvenliğin Sağlanması </a:t>
            </a:r>
            <a:br>
              <a:rPr lang="tr-TR" b="1" dirty="0" smtClean="0">
                <a:solidFill>
                  <a:srgbClr val="FF0000"/>
                </a:solidFill>
              </a:rPr>
            </a:br>
            <a:r>
              <a:rPr lang="tr-TR" b="1" dirty="0" smtClean="0">
                <a:solidFill>
                  <a:srgbClr val="FF0000"/>
                </a:solidFill>
              </a:rPr>
              <a:t>(Önleme Araması)</a:t>
            </a:r>
            <a:endParaRPr lang="tr-TR" dirty="0">
              <a:solidFill>
                <a:srgbClr val="FF0000"/>
              </a:solidFill>
            </a:endParaRPr>
          </a:p>
        </p:txBody>
      </p:sp>
      <p:sp>
        <p:nvSpPr>
          <p:cNvPr id="3" name="2 İçerik Yer Tutucusu"/>
          <p:cNvSpPr>
            <a:spLocks noGrp="1"/>
          </p:cNvSpPr>
          <p:nvPr>
            <p:ph idx="1"/>
          </p:nvPr>
        </p:nvSpPr>
        <p:spPr>
          <a:xfrm>
            <a:off x="457200" y="1714488"/>
            <a:ext cx="8229600" cy="4929222"/>
          </a:xfrm>
        </p:spPr>
        <p:txBody>
          <a:bodyPr>
            <a:noAutofit/>
          </a:bodyPr>
          <a:lstStyle/>
          <a:p>
            <a:pPr algn="just"/>
            <a:r>
              <a:rPr lang="tr-TR" sz="4000" dirty="0" smtClean="0"/>
              <a:t>Yakalamanın kişinin fiilen denetim altına alınması şeklinde tanımlanması, bu işlemin sadece </a:t>
            </a:r>
            <a:r>
              <a:rPr lang="tr-TR" sz="4000" dirty="0" smtClean="0">
                <a:solidFill>
                  <a:srgbClr val="FF0000"/>
                </a:solidFill>
              </a:rPr>
              <a:t>fiziki zorla kontrolünü değil</a:t>
            </a:r>
            <a:r>
              <a:rPr lang="tr-TR" sz="4000" dirty="0" smtClean="0"/>
              <a:t>, aynı zamanda </a:t>
            </a:r>
            <a:r>
              <a:rPr lang="tr-TR" sz="4000" dirty="0" smtClean="0">
                <a:solidFill>
                  <a:srgbClr val="FF0000"/>
                </a:solidFill>
              </a:rPr>
              <a:t>kaçmasını sağlayacak</a:t>
            </a:r>
            <a:r>
              <a:rPr lang="tr-TR" sz="4000" dirty="0" smtClean="0"/>
              <a:t>, kendisine veya çevresine </a:t>
            </a:r>
            <a:r>
              <a:rPr lang="tr-TR" sz="4000" dirty="0" smtClean="0">
                <a:solidFill>
                  <a:srgbClr val="FF0000"/>
                </a:solidFill>
              </a:rPr>
              <a:t>zarar verecek araçlardan da arındırılmasını</a:t>
            </a:r>
            <a:r>
              <a:rPr lang="tr-TR" sz="4000" dirty="0" smtClean="0"/>
              <a:t> gerektirmektedir.</a:t>
            </a:r>
            <a:endParaRPr lang="tr-TR"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500174"/>
          </a:xfrm>
        </p:spPr>
        <p:txBody>
          <a:bodyPr>
            <a:normAutofit/>
          </a:bodyPr>
          <a:lstStyle/>
          <a:p>
            <a:pPr algn="ctr"/>
            <a:r>
              <a:rPr lang="tr-TR" sz="3600" b="1" dirty="0" smtClean="0">
                <a:solidFill>
                  <a:srgbClr val="FF0000"/>
                </a:solidFill>
              </a:rPr>
              <a:t>KURAL OLARAK BİLİRKİŞİYE BAŞVURMA MECBURİYETİNİN BULUNMAMASI</a:t>
            </a:r>
            <a:endParaRPr lang="tr-TR" sz="3600" b="1" dirty="0">
              <a:solidFill>
                <a:srgbClr val="FF0000"/>
              </a:solidFill>
            </a:endParaRPr>
          </a:p>
        </p:txBody>
      </p:sp>
      <p:sp>
        <p:nvSpPr>
          <p:cNvPr id="3" name="2 İçerik Yer Tutucusu"/>
          <p:cNvSpPr>
            <a:spLocks noGrp="1"/>
          </p:cNvSpPr>
          <p:nvPr>
            <p:ph idx="1"/>
          </p:nvPr>
        </p:nvSpPr>
        <p:spPr>
          <a:xfrm>
            <a:off x="457200" y="1785926"/>
            <a:ext cx="8229600" cy="4538674"/>
          </a:xfrm>
        </p:spPr>
        <p:txBody>
          <a:bodyPr/>
          <a:lstStyle/>
          <a:p>
            <a:r>
              <a:rPr lang="tr-TR" dirty="0" smtClean="0"/>
              <a:t>Ceza muhakemesinde kural, bilirkişiye başvurma mecburiyetinin </a:t>
            </a:r>
            <a:r>
              <a:rPr lang="tr-TR" b="1" i="1" u="sng" dirty="0" smtClean="0">
                <a:solidFill>
                  <a:srgbClr val="FF0000"/>
                </a:solidFill>
              </a:rPr>
              <a:t>bulunmamasıdır.</a:t>
            </a:r>
          </a:p>
          <a:p>
            <a:r>
              <a:rPr lang="tr-TR" dirty="0" smtClean="0"/>
              <a:t>Özel hüküm bulunmayan hallerde, hangi hallerin çözümünün özel ve teknik bilgiyi gerektirdiğinin takdir ve tayini kural olarak hakime aittir.</a:t>
            </a:r>
          </a:p>
          <a:p>
            <a:r>
              <a:rPr lang="tr-TR" dirty="0" smtClean="0"/>
              <a:t>Yasa koyucu, çözümü uzmanlığı, özel veya teknik bilgiyi gerektiren hallerde bilirkişinin oy ve görüşünün </a:t>
            </a:r>
            <a:r>
              <a:rPr lang="tr-TR" i="1" u="sng" dirty="0" smtClean="0">
                <a:solidFill>
                  <a:srgbClr val="FF0000"/>
                </a:solidFill>
              </a:rPr>
              <a:t>“alınmasına karar verilebilir” </a:t>
            </a:r>
            <a:r>
              <a:rPr lang="tr-TR" dirty="0" smtClean="0"/>
              <a:t>diyerek bu hususu belirtilmiştir.</a:t>
            </a:r>
            <a:endParaRPr lang="tr-TR"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3200" dirty="0" smtClean="0"/>
              <a:t>Nitekim </a:t>
            </a:r>
            <a:r>
              <a:rPr lang="tr-TR" sz="3200" dirty="0" err="1" smtClean="0"/>
              <a:t>CMK’nun</a:t>
            </a:r>
            <a:r>
              <a:rPr lang="tr-TR" sz="3200" dirty="0" smtClean="0"/>
              <a:t> 90/4 fıkrasında </a:t>
            </a:r>
            <a:r>
              <a:rPr lang="tr-TR" sz="3200" dirty="0" smtClean="0">
                <a:solidFill>
                  <a:srgbClr val="FF0000"/>
                </a:solidFill>
              </a:rPr>
              <a:t>“Kolluk, yakalandığı sırada kaçmasını, kendisine veya başkalarına zarar vermesini önleyecek tedbirleri” </a:t>
            </a:r>
            <a:r>
              <a:rPr lang="tr-TR" sz="3200" dirty="0" smtClean="0"/>
              <a:t>almasından ifade edilmektedir. </a:t>
            </a:r>
          </a:p>
          <a:p>
            <a:pPr algn="just"/>
            <a:r>
              <a:rPr lang="tr-TR" sz="3200" dirty="0" smtClean="0"/>
              <a:t>Bu nedenle yakalama sonrasında delil araştırması mahiyetinde </a:t>
            </a:r>
            <a:r>
              <a:rPr lang="tr-TR" sz="3200" dirty="0" smtClean="0">
                <a:solidFill>
                  <a:srgbClr val="FF0000"/>
                </a:solidFill>
              </a:rPr>
              <a:t>olmayacak bicimde kişinin üstünün</a:t>
            </a:r>
            <a:r>
              <a:rPr lang="tr-TR" sz="3200" dirty="0" smtClean="0"/>
              <a:t> kontrol edilmesi gerekmektedir.</a:t>
            </a:r>
          </a:p>
          <a:p>
            <a:pPr algn="just"/>
            <a:r>
              <a:rPr lang="tr-TR" sz="3200" dirty="0" smtClean="0"/>
              <a:t>Benzer düzenleme PVSK m. 13’te de yer almaktadır.</a:t>
            </a:r>
            <a:endParaRPr lang="tr-TR" sz="3200"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500063"/>
            <a:ext cx="8229600" cy="5824537"/>
          </a:xfrm>
        </p:spPr>
        <p:txBody>
          <a:bodyPr>
            <a:noAutofit/>
          </a:bodyPr>
          <a:lstStyle/>
          <a:p>
            <a:pPr algn="just"/>
            <a:r>
              <a:rPr lang="tr-TR" sz="4800" dirty="0" smtClean="0"/>
              <a:t>Hükme göre “Yakalanan kişilerin kaçması veya saldırıda bulunmasının önlenmesi bakımından </a:t>
            </a:r>
            <a:r>
              <a:rPr lang="tr-TR" sz="4800" b="1" dirty="0" smtClean="0">
                <a:solidFill>
                  <a:srgbClr val="FF0000"/>
                </a:solidFill>
              </a:rPr>
              <a:t>kişinin sağlığına zarar vermeyecek şekilde</a:t>
            </a:r>
            <a:r>
              <a:rPr lang="tr-TR" sz="4800" dirty="0" smtClean="0"/>
              <a:t> her turlu tedbir alınabilir”.</a:t>
            </a:r>
            <a:endParaRPr lang="tr-TR" sz="4800"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357298"/>
          </a:xfrm>
        </p:spPr>
        <p:txBody>
          <a:bodyPr>
            <a:normAutofit fontScale="90000"/>
          </a:bodyPr>
          <a:lstStyle/>
          <a:p>
            <a:pPr algn="ctr"/>
            <a:r>
              <a:rPr lang="tr-TR" b="1" dirty="0" smtClean="0">
                <a:solidFill>
                  <a:srgbClr val="FF0000"/>
                </a:solidFill>
              </a:rPr>
              <a:t>Yakalama Sonrası İşlemler ve Yakalanın Hakları</a:t>
            </a:r>
            <a:endParaRPr lang="tr-TR"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a:bodyPr>
          <a:lstStyle/>
          <a:p>
            <a:pPr algn="ctr"/>
            <a:r>
              <a:rPr lang="tr-TR" b="1" dirty="0" smtClean="0"/>
              <a:t>İsnadın ve Hakların Anlatılması</a:t>
            </a:r>
          </a:p>
          <a:p>
            <a:r>
              <a:rPr lang="tr-TR" dirty="0" smtClean="0"/>
              <a:t>Yakalama işlemi tamamlandıktan sonra yapılması gereken ilk işlem kolluk tarafından aydınlatma yükümlülüğünün yerine getirilmesidir. </a:t>
            </a:r>
          </a:p>
          <a:p>
            <a:r>
              <a:rPr lang="tr-TR" dirty="0" smtClean="0"/>
              <a:t>Aydınlatma yükümlülüğü kapsamında kolluk görevlisi yakalanan kişiye, suç ayrımı gözetilmeksizin yakalama sebebi ve hakkındaki iddialar ile susma ve müdafiden yararlanma, yakalanmaya itiraz etme hakları ile diğer kanuni hakları ve itiraz hakkını nasıl kullanacağı, herhalde yazılı, bunun hemen mümkün olmaması halinde sözlü olarak derhal bildirilir.</a:t>
            </a:r>
            <a:endParaRPr lang="tr-TR"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6000" dirty="0" smtClean="0"/>
              <a:t>Bu bildirim şekli bir iletme mahiyetinde değil, anlatma ve anlaşılmasını temin etmek şeklinde gerçekleştirilmelidir.</a:t>
            </a:r>
            <a:endParaRPr lang="tr-TR" sz="6000"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714380"/>
          </a:xfrm>
        </p:spPr>
        <p:txBody>
          <a:bodyPr>
            <a:normAutofit fontScale="90000"/>
          </a:bodyPr>
          <a:lstStyle/>
          <a:p>
            <a:pPr algn="ctr"/>
            <a:r>
              <a:rPr lang="tr-TR" b="1" dirty="0" smtClean="0">
                <a:solidFill>
                  <a:srgbClr val="FF0000"/>
                </a:solidFill>
              </a:rPr>
              <a:t>Yakalama Tutanağı</a:t>
            </a:r>
            <a:endParaRPr lang="tr-TR" dirty="0">
              <a:solidFill>
                <a:srgbClr val="FF0000"/>
              </a:solidFill>
            </a:endParaRPr>
          </a:p>
        </p:txBody>
      </p:sp>
      <p:sp>
        <p:nvSpPr>
          <p:cNvPr id="3" name="2 İçerik Yer Tutucusu"/>
          <p:cNvSpPr>
            <a:spLocks noGrp="1"/>
          </p:cNvSpPr>
          <p:nvPr>
            <p:ph idx="1"/>
          </p:nvPr>
        </p:nvSpPr>
        <p:spPr>
          <a:xfrm>
            <a:off x="457200" y="1071546"/>
            <a:ext cx="8229600" cy="5253054"/>
          </a:xfrm>
        </p:spPr>
        <p:txBody>
          <a:bodyPr>
            <a:noAutofit/>
          </a:bodyPr>
          <a:lstStyle/>
          <a:p>
            <a:pPr algn="just"/>
            <a:r>
              <a:rPr lang="sv-SE" sz="4000" dirty="0" smtClean="0"/>
              <a:t>İster herkes tarafından yakalanıp kolluğa teslim durumunda, isterse </a:t>
            </a:r>
            <a:r>
              <a:rPr lang="sv-SE" sz="4000" dirty="0" smtClean="0">
                <a:solidFill>
                  <a:srgbClr val="FF0000"/>
                </a:solidFill>
              </a:rPr>
              <a:t>doğrudan kolluk</a:t>
            </a:r>
            <a:r>
              <a:rPr lang="tr-TR" sz="4000" dirty="0" smtClean="0">
                <a:solidFill>
                  <a:srgbClr val="FF0000"/>
                </a:solidFill>
              </a:rPr>
              <a:t> tarafından yapılmış olmuş olsun, </a:t>
            </a:r>
            <a:r>
              <a:rPr lang="tr-TR" sz="4000" dirty="0" smtClean="0"/>
              <a:t>yakalama işlemi sonrası işlemin kolluk tarafından </a:t>
            </a:r>
            <a:r>
              <a:rPr lang="tr-TR" sz="4000" b="1" i="1" dirty="0" smtClean="0">
                <a:solidFill>
                  <a:srgbClr val="FF0000"/>
                </a:solidFill>
              </a:rPr>
              <a:t>tutanağa bağlanması </a:t>
            </a:r>
            <a:r>
              <a:rPr lang="tr-TR" sz="4000" dirty="0" smtClean="0"/>
              <a:t>gerekir.</a:t>
            </a:r>
            <a:endParaRPr lang="tr-TR" sz="4000"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4400" dirty="0" smtClean="0"/>
              <a:t>Tutanağa yakalananın, hangi suç nedeniyle, hangi koşullarda, hangi yer ve zamanda yakalandığı, yakalamayı kimlerin yaptığı, hangi kolluk mensubunca tespit edildiği, haklarının tam olarak anlatıldığı açıkça yazılır.</a:t>
            </a:r>
            <a:endParaRPr lang="tr-TR" sz="4400"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928694"/>
          </a:xfrm>
        </p:spPr>
        <p:txBody>
          <a:bodyPr>
            <a:normAutofit/>
          </a:bodyPr>
          <a:lstStyle/>
          <a:p>
            <a:pPr algn="ctr"/>
            <a:r>
              <a:rPr lang="tr-TR" b="1" dirty="0" smtClean="0">
                <a:solidFill>
                  <a:srgbClr val="FF0000"/>
                </a:solidFill>
              </a:rPr>
              <a:t>Sağlık Kontrolü</a:t>
            </a:r>
            <a:endParaRPr lang="tr-TR" dirty="0">
              <a:solidFill>
                <a:srgbClr val="FF0000"/>
              </a:solidFill>
            </a:endParaRPr>
          </a:p>
        </p:txBody>
      </p:sp>
      <p:sp>
        <p:nvSpPr>
          <p:cNvPr id="3" name="2 İçerik Yer Tutucusu"/>
          <p:cNvSpPr>
            <a:spLocks noGrp="1"/>
          </p:cNvSpPr>
          <p:nvPr>
            <p:ph idx="1"/>
          </p:nvPr>
        </p:nvSpPr>
        <p:spPr>
          <a:xfrm>
            <a:off x="457200" y="1500174"/>
            <a:ext cx="8229600" cy="5072098"/>
          </a:xfrm>
        </p:spPr>
        <p:txBody>
          <a:bodyPr>
            <a:noAutofit/>
          </a:bodyPr>
          <a:lstStyle/>
          <a:p>
            <a:pPr algn="just"/>
            <a:r>
              <a:rPr lang="tr-TR" sz="3200" dirty="0" smtClean="0"/>
              <a:t>Yakalama Gözaltına Alma ve İfade Alma Yönetmeliğinin 9. Maddesine göre yakalama </a:t>
            </a:r>
            <a:r>
              <a:rPr lang="tr-TR" sz="3200" dirty="0" smtClean="0">
                <a:solidFill>
                  <a:srgbClr val="FF0000"/>
                </a:solidFill>
              </a:rPr>
              <a:t>zor kullanılarak </a:t>
            </a:r>
            <a:r>
              <a:rPr lang="tr-TR" sz="3200" dirty="0" smtClean="0"/>
              <a:t>gerçekleştirilmişse veya kişi gözaltına alınmış, gözaltı suresi uzatılmış, gözaltı suresi içinde bir yerden başka bir yere nakledilmişse, </a:t>
            </a:r>
            <a:r>
              <a:rPr lang="tr-TR" sz="3200" dirty="0" smtClean="0">
                <a:solidFill>
                  <a:srgbClr val="FF0000"/>
                </a:solidFill>
              </a:rPr>
              <a:t>sağlık kontrolünden geçirilmesi ve durumunun tespiti gerekmektedir</a:t>
            </a:r>
            <a:r>
              <a:rPr lang="tr-TR" sz="3200" dirty="0" smtClean="0"/>
              <a:t> (PVSK m. 13).</a:t>
            </a:r>
            <a:endParaRPr lang="tr-TR" sz="3200"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600" dirty="0" smtClean="0"/>
              <a:t>Bu kapsamda yakalanan kişinin gözaltına alınacak olması veya zor kullanılarak yakalanması, gözaltına alınan kişinin herhangi bir nedenle yerinin değiştirilmesi, gözaltı suresinin uzatılması, serbest bırakılması veya adli mercilere sevk edilmesi işlemlerinden önce de </a:t>
            </a:r>
            <a:r>
              <a:rPr lang="tr-TR" sz="3600" dirty="0" smtClean="0">
                <a:solidFill>
                  <a:srgbClr val="FF0000"/>
                </a:solidFill>
              </a:rPr>
              <a:t>sağlık durumunun tespit edilmesi </a:t>
            </a:r>
            <a:r>
              <a:rPr lang="tr-TR" sz="3600" dirty="0" smtClean="0"/>
              <a:t>gerekmektedir.</a:t>
            </a:r>
            <a:endParaRPr lang="tr-TR" sz="3600"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Autofit/>
          </a:bodyPr>
          <a:lstStyle/>
          <a:p>
            <a:pPr algn="just"/>
            <a:r>
              <a:rPr lang="tr-TR" sz="3600" dirty="0" smtClean="0"/>
              <a:t>Sağlık kontrolü bakımından yine yönetmelikte ifadesi alma veya soruşturmayı </a:t>
            </a:r>
            <a:r>
              <a:rPr lang="tr-TR" sz="3600" dirty="0" smtClean="0">
                <a:solidFill>
                  <a:srgbClr val="FF0000"/>
                </a:solidFill>
              </a:rPr>
              <a:t>yürütme işlevini yürüten kolluk görevlisi</a:t>
            </a:r>
            <a:r>
              <a:rPr lang="tr-TR" sz="3600" dirty="0" smtClean="0"/>
              <a:t> </a:t>
            </a:r>
            <a:r>
              <a:rPr lang="tr-TR" sz="3600" dirty="0" smtClean="0">
                <a:solidFill>
                  <a:srgbClr val="FF0000"/>
                </a:solidFill>
              </a:rPr>
              <a:t>dışında </a:t>
            </a:r>
            <a:r>
              <a:rPr lang="tr-TR" sz="3600" dirty="0" smtClean="0"/>
              <a:t>bir başka görevli tarafından tıbbi muayeneye götürülmesini öngörmekte, </a:t>
            </a:r>
            <a:r>
              <a:rPr lang="tr-TR" sz="3600" dirty="0" smtClean="0">
                <a:solidFill>
                  <a:srgbClr val="FF0000"/>
                </a:solidFill>
              </a:rPr>
              <a:t>uç nüsha düzenlenecek raporun </a:t>
            </a:r>
            <a:r>
              <a:rPr lang="tr-TR" sz="3600" dirty="0" smtClean="0"/>
              <a:t>bir nüshasının sağlık kuruluşunda saklanmasını öngörmektedir.</a:t>
            </a:r>
            <a:endParaRPr lang="tr-TR" sz="3600"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857256"/>
          </a:xfrm>
        </p:spPr>
        <p:txBody>
          <a:bodyPr>
            <a:normAutofit/>
          </a:bodyPr>
          <a:lstStyle/>
          <a:p>
            <a:pPr algn="ctr"/>
            <a:r>
              <a:rPr lang="tr-TR" b="1" dirty="0" smtClean="0">
                <a:solidFill>
                  <a:srgbClr val="FF0000"/>
                </a:solidFill>
              </a:rPr>
              <a:t>İlgililere Haber Verilmesi</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lnSpcReduction="10000"/>
          </a:bodyPr>
          <a:lstStyle/>
          <a:p>
            <a:pPr algn="ctr"/>
            <a:r>
              <a:rPr lang="tr-TR" b="1" dirty="0" smtClean="0"/>
              <a:t>Savcısına Haber Verilmesi</a:t>
            </a:r>
          </a:p>
          <a:p>
            <a:pPr algn="just"/>
            <a:r>
              <a:rPr lang="tr-TR" sz="3200" dirty="0" smtClean="0"/>
              <a:t>Yakalama işlemi tamamlandıktan ilk haber verilmesi gereken makam Savcılık makamıdır.</a:t>
            </a:r>
          </a:p>
          <a:p>
            <a:pPr algn="just"/>
            <a:r>
              <a:rPr lang="tr-TR" sz="3200" dirty="0" smtClean="0"/>
              <a:t>Zira gerek halen devam eden bir soruşturma kapsamında olsun, isterse ilk defa yakalama ile başlanan soruşturma olsun, yakalama tamamlanır tamamlanmaz C. Savcısına haber verilmesi ve talimatı doğrultusunda işlem yapılması gerekir.</a:t>
            </a:r>
            <a:endParaRPr lang="tr-TR"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lstStyle/>
          <a:p>
            <a:r>
              <a:rPr lang="tr-TR" dirty="0" smtClean="0"/>
              <a:t>Sorunun çözümünde, özel ve teknik bilgiye ihtiyaç duyulup, duyulmayacağı, duyulacaksa hangi ölçüde duyulacağı önceden belirlenemez.</a:t>
            </a:r>
          </a:p>
          <a:p>
            <a:r>
              <a:rPr lang="tr-TR" dirty="0" smtClean="0"/>
              <a:t>Yetkili makam, her somut olayda meselenin çözümünün özel ve teknik bilgiyi gerektirip gerektirmediğine karar verme konusunda takdir hakkına sahiptir.</a:t>
            </a:r>
          </a:p>
          <a:p>
            <a:r>
              <a:rPr lang="tr-TR" dirty="0" smtClean="0"/>
              <a:t>Kural olarak, bu konuda önceden objektif ölçütler öngörülmesi zordur.</a:t>
            </a:r>
          </a:p>
          <a:p>
            <a:r>
              <a:rPr lang="tr-TR" dirty="0" smtClean="0"/>
              <a:t>Ancak yasa koyucu bazı hallerde, özel hükümler koyarak, bu hallerin çözümünün özel ve teknik bilgiyi gerektirip gerektirmediği konusundaki takdirini kısıtlamıştır.</a:t>
            </a:r>
            <a:endParaRPr lang="tr-TR"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Autofit/>
          </a:bodyPr>
          <a:lstStyle/>
          <a:p>
            <a:pPr algn="just"/>
            <a:r>
              <a:rPr lang="tr-TR" sz="4400" dirty="0" smtClean="0">
                <a:solidFill>
                  <a:srgbClr val="FF0000"/>
                </a:solidFill>
              </a:rPr>
              <a:t>C. Savcısına haber verilmesi </a:t>
            </a:r>
            <a:r>
              <a:rPr lang="tr-TR" sz="4400" dirty="0" smtClean="0"/>
              <a:t>esasen yakalama işleminin </a:t>
            </a:r>
            <a:r>
              <a:rPr lang="tr-TR" sz="4400" dirty="0" smtClean="0">
                <a:solidFill>
                  <a:srgbClr val="FF0000"/>
                </a:solidFill>
              </a:rPr>
              <a:t>tamamlaması</a:t>
            </a:r>
            <a:r>
              <a:rPr lang="tr-TR" sz="4400" dirty="0" smtClean="0"/>
              <a:t> anlamına gelmektedir. </a:t>
            </a:r>
          </a:p>
          <a:p>
            <a:pPr algn="just"/>
            <a:r>
              <a:rPr lang="tr-TR" sz="4400" dirty="0" smtClean="0"/>
              <a:t>Zira C. Savcısı </a:t>
            </a:r>
            <a:r>
              <a:rPr lang="tr-TR" sz="4400" dirty="0" smtClean="0">
                <a:solidFill>
                  <a:srgbClr val="FF0000"/>
                </a:solidFill>
              </a:rPr>
              <a:t>anlık </a:t>
            </a:r>
            <a:r>
              <a:rPr lang="tr-TR" sz="4400" dirty="0" smtClean="0"/>
              <a:t>bir işlem yakalamanın bir başka tedbire dönüşmesi veya sonlandırılması </a:t>
            </a:r>
            <a:r>
              <a:rPr lang="tr-TR" sz="4400" dirty="0" smtClean="0">
                <a:solidFill>
                  <a:srgbClr val="FF0000"/>
                </a:solidFill>
              </a:rPr>
              <a:t>hususunda karar verecektir</a:t>
            </a:r>
            <a:r>
              <a:rPr lang="tr-TR" sz="4400" dirty="0" smtClean="0"/>
              <a:t>.</a:t>
            </a:r>
            <a:endParaRPr lang="tr-TR" sz="4400"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14422"/>
          </a:xfrm>
        </p:spPr>
        <p:txBody>
          <a:bodyPr>
            <a:normAutofit/>
          </a:bodyPr>
          <a:lstStyle/>
          <a:p>
            <a:pPr algn="ctr"/>
            <a:r>
              <a:rPr lang="tr-TR" b="1" dirty="0" smtClean="0">
                <a:solidFill>
                  <a:srgbClr val="FF0000"/>
                </a:solidFill>
              </a:rPr>
              <a:t>Yakınlarına Haber Verilmesi</a:t>
            </a:r>
            <a:endParaRPr lang="tr-TR" dirty="0">
              <a:solidFill>
                <a:srgbClr val="FF0000"/>
              </a:solidFill>
            </a:endParaRPr>
          </a:p>
        </p:txBody>
      </p:sp>
      <p:sp>
        <p:nvSpPr>
          <p:cNvPr id="3" name="2 İçerik Yer Tutucusu"/>
          <p:cNvSpPr>
            <a:spLocks noGrp="1"/>
          </p:cNvSpPr>
          <p:nvPr>
            <p:ph idx="1"/>
          </p:nvPr>
        </p:nvSpPr>
        <p:spPr>
          <a:xfrm>
            <a:off x="457200" y="1428736"/>
            <a:ext cx="8229600" cy="5286412"/>
          </a:xfrm>
        </p:spPr>
        <p:txBody>
          <a:bodyPr>
            <a:noAutofit/>
          </a:bodyPr>
          <a:lstStyle/>
          <a:p>
            <a:pPr algn="just"/>
            <a:r>
              <a:rPr lang="tr-TR" sz="4400" dirty="0" smtClean="0"/>
              <a:t>Şüpheli veya sanık yakalandığında, gözaltına alındığında veya gözaltı suresi uzatıldığında, </a:t>
            </a:r>
            <a:r>
              <a:rPr lang="tr-TR" sz="4400" dirty="0" smtClean="0">
                <a:solidFill>
                  <a:srgbClr val="FF0000"/>
                </a:solidFill>
              </a:rPr>
              <a:t>Cumhuriyet savcısının emriyle</a:t>
            </a:r>
            <a:r>
              <a:rPr lang="tr-TR" sz="4400" dirty="0" smtClean="0"/>
              <a:t> bir </a:t>
            </a:r>
            <a:r>
              <a:rPr lang="tr-TR" sz="4400" dirty="0" smtClean="0">
                <a:solidFill>
                  <a:srgbClr val="FF0000"/>
                </a:solidFill>
              </a:rPr>
              <a:t>yakınına veya belirlediği bir kişiye </a:t>
            </a:r>
            <a:r>
              <a:rPr lang="tr-TR" sz="4400" b="1" u="sng" dirty="0" smtClean="0">
                <a:solidFill>
                  <a:srgbClr val="FF0000"/>
                </a:solidFill>
              </a:rPr>
              <a:t>gecikmeksizin</a:t>
            </a:r>
            <a:r>
              <a:rPr lang="tr-TR" sz="4400" dirty="0" smtClean="0"/>
              <a:t> haber verilir (CMK md. 95/1).</a:t>
            </a:r>
            <a:endParaRPr lang="tr-TR" sz="4400"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847088"/>
          </a:xfrm>
        </p:spPr>
        <p:txBody>
          <a:bodyPr>
            <a:normAutofit/>
          </a:bodyPr>
          <a:lstStyle/>
          <a:p>
            <a:pPr algn="ctr"/>
            <a:r>
              <a:rPr lang="tr-TR" sz="3600" b="1" dirty="0" smtClean="0">
                <a:solidFill>
                  <a:srgbClr val="FF0000"/>
                </a:solidFill>
              </a:rPr>
              <a:t>Yabancılar İçin Vatandaşı Bulunduğu Ülkenin Diplomatik Temsilciliğine</a:t>
            </a:r>
            <a:br>
              <a:rPr lang="tr-TR" sz="3600" b="1" dirty="0" smtClean="0">
                <a:solidFill>
                  <a:srgbClr val="FF0000"/>
                </a:solidFill>
              </a:rPr>
            </a:br>
            <a:r>
              <a:rPr lang="tr-TR" sz="3600" b="1" dirty="0" smtClean="0">
                <a:solidFill>
                  <a:srgbClr val="FF0000"/>
                </a:solidFill>
              </a:rPr>
              <a:t>Haber Verilmesi</a:t>
            </a:r>
            <a:endParaRPr lang="tr-TR" sz="3600" dirty="0">
              <a:solidFill>
                <a:srgbClr val="FF0000"/>
              </a:solidFill>
            </a:endParaRPr>
          </a:p>
        </p:txBody>
      </p:sp>
      <p:sp>
        <p:nvSpPr>
          <p:cNvPr id="3" name="2 İçerik Yer Tutucusu"/>
          <p:cNvSpPr>
            <a:spLocks noGrp="1"/>
          </p:cNvSpPr>
          <p:nvPr>
            <p:ph idx="1"/>
          </p:nvPr>
        </p:nvSpPr>
        <p:spPr>
          <a:xfrm>
            <a:off x="457200" y="2071678"/>
            <a:ext cx="8229600" cy="4252922"/>
          </a:xfrm>
        </p:spPr>
        <p:txBody>
          <a:bodyPr>
            <a:normAutofit/>
          </a:bodyPr>
          <a:lstStyle/>
          <a:p>
            <a:pPr algn="just"/>
            <a:r>
              <a:rPr lang="tr-TR" sz="4400" dirty="0" smtClean="0"/>
              <a:t>Yakalanan veya gözaltına alınan yabancı ise, yazılı olarak karşı çıkmaması halinde, durumu, vatandaşı olduğu devletin konsolosluğuna bildirilir (CMK md. 95/2).</a:t>
            </a:r>
            <a:endParaRPr lang="tr-TR" sz="4400"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489922"/>
          </a:xfrm>
        </p:spPr>
        <p:txBody>
          <a:bodyPr>
            <a:normAutofit fontScale="90000"/>
          </a:bodyPr>
          <a:lstStyle/>
          <a:p>
            <a:pPr algn="ctr"/>
            <a:r>
              <a:rPr lang="tr-TR" b="1" dirty="0" smtClean="0">
                <a:solidFill>
                  <a:srgbClr val="FF0000"/>
                </a:solidFill>
              </a:rPr>
              <a:t>Takibi Şikayete Bağlı Suçlarda Suçtan Zarar Görene</a:t>
            </a:r>
            <a:endParaRPr lang="tr-TR" dirty="0">
              <a:solidFill>
                <a:srgbClr val="FF0000"/>
              </a:solidFill>
            </a:endParaRPr>
          </a:p>
        </p:txBody>
      </p:sp>
      <p:sp>
        <p:nvSpPr>
          <p:cNvPr id="3" name="2 İçerik Yer Tutucusu"/>
          <p:cNvSpPr>
            <a:spLocks noGrp="1"/>
          </p:cNvSpPr>
          <p:nvPr>
            <p:ph idx="1"/>
          </p:nvPr>
        </p:nvSpPr>
        <p:spPr/>
        <p:txBody>
          <a:bodyPr>
            <a:noAutofit/>
          </a:bodyPr>
          <a:lstStyle/>
          <a:p>
            <a:pPr algn="just"/>
            <a:r>
              <a:rPr lang="tr-TR" sz="2800" dirty="0" smtClean="0"/>
              <a:t>Takibi şikayete bağlı suçlarda, yakalama koruma tedbiri </a:t>
            </a:r>
            <a:r>
              <a:rPr lang="tr-TR" sz="2800" dirty="0" err="1" smtClean="0"/>
              <a:t>CMK’nun</a:t>
            </a:r>
            <a:r>
              <a:rPr lang="tr-TR" sz="2800" dirty="0" smtClean="0"/>
              <a:t> 90/3. fıkrasında belirtilen hal dışında </a:t>
            </a:r>
            <a:r>
              <a:rPr lang="tr-TR" sz="2800" dirty="0" smtClean="0">
                <a:solidFill>
                  <a:srgbClr val="FF0000"/>
                </a:solidFill>
              </a:rPr>
              <a:t>şikayet gerçekleştirilmeksizin </a:t>
            </a:r>
            <a:r>
              <a:rPr lang="tr-TR" sz="2800" dirty="0" smtClean="0"/>
              <a:t>mümkün değildir. </a:t>
            </a:r>
          </a:p>
          <a:p>
            <a:pPr algn="just"/>
            <a:r>
              <a:rPr lang="tr-TR" sz="2800" dirty="0" smtClean="0"/>
              <a:t>Ancak </a:t>
            </a:r>
            <a:r>
              <a:rPr lang="tr-TR" sz="2800" dirty="0" smtClean="0">
                <a:solidFill>
                  <a:srgbClr val="FF0000"/>
                </a:solidFill>
              </a:rPr>
              <a:t>soruşturma ve kovuşturması şikayete bağlı </a:t>
            </a:r>
            <a:r>
              <a:rPr lang="tr-TR" sz="2800" dirty="0" smtClean="0"/>
              <a:t>olan suç hakkında 90/3. fıkrasına göre </a:t>
            </a:r>
            <a:r>
              <a:rPr lang="tr-TR" sz="2800" dirty="0" smtClean="0">
                <a:solidFill>
                  <a:srgbClr val="FF0000"/>
                </a:solidFill>
              </a:rPr>
              <a:t>şikayetten önce şüpheli yakalanmış olursa </a:t>
            </a:r>
            <a:r>
              <a:rPr lang="tr-TR" sz="2800" dirty="0" smtClean="0"/>
              <a:t>şikayete yetkili olan kimseye ve bunlar birden fazla ise </a:t>
            </a:r>
            <a:r>
              <a:rPr lang="tr-TR" sz="2800" dirty="0" smtClean="0">
                <a:solidFill>
                  <a:srgbClr val="FF0000"/>
                </a:solidFill>
              </a:rPr>
              <a:t>hiç olmazsa birine yakalama bildirilmesi gerekmektedir</a:t>
            </a:r>
            <a:r>
              <a:rPr lang="tr-TR" sz="2800" dirty="0" smtClean="0"/>
              <a:t>. (CMK md. 96/1).</a:t>
            </a:r>
            <a:endParaRPr lang="tr-TR" sz="2800"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561360"/>
          </a:xfrm>
        </p:spPr>
        <p:txBody>
          <a:bodyPr>
            <a:normAutofit fontScale="90000"/>
          </a:bodyPr>
          <a:lstStyle/>
          <a:p>
            <a:pPr algn="ctr"/>
            <a:r>
              <a:rPr lang="es-ES" b="1" dirty="0" smtClean="0">
                <a:solidFill>
                  <a:srgbClr val="FF0000"/>
                </a:solidFill>
              </a:rPr>
              <a:t>Yakalamanın Süresi ve</a:t>
            </a:r>
            <a:r>
              <a:rPr lang="tr-TR" b="1" dirty="0" smtClean="0">
                <a:solidFill>
                  <a:srgbClr val="FF0000"/>
                </a:solidFill>
              </a:rPr>
              <a:t/>
            </a:r>
            <a:br>
              <a:rPr lang="tr-TR" b="1" dirty="0" smtClean="0">
                <a:solidFill>
                  <a:srgbClr val="FF0000"/>
                </a:solidFill>
              </a:rPr>
            </a:br>
            <a:r>
              <a:rPr lang="es-ES" b="1" dirty="0" smtClean="0">
                <a:solidFill>
                  <a:srgbClr val="FF0000"/>
                </a:solidFill>
              </a:rPr>
              <a:t> Son Bulması</a:t>
            </a:r>
            <a:endParaRPr lang="tr-TR" dirty="0">
              <a:solidFill>
                <a:srgbClr val="FF0000"/>
              </a:solidFill>
            </a:endParaRPr>
          </a:p>
        </p:txBody>
      </p:sp>
      <p:sp>
        <p:nvSpPr>
          <p:cNvPr id="3" name="2 İçerik Yer Tutucusu"/>
          <p:cNvSpPr>
            <a:spLocks noGrp="1"/>
          </p:cNvSpPr>
          <p:nvPr>
            <p:ph idx="1"/>
          </p:nvPr>
        </p:nvSpPr>
        <p:spPr/>
        <p:txBody>
          <a:bodyPr>
            <a:noAutofit/>
          </a:bodyPr>
          <a:lstStyle/>
          <a:p>
            <a:pPr algn="just"/>
            <a:r>
              <a:rPr lang="tr-TR" sz="4000" dirty="0" smtClean="0">
                <a:solidFill>
                  <a:srgbClr val="FF0000"/>
                </a:solidFill>
              </a:rPr>
              <a:t>Yakalama</a:t>
            </a:r>
            <a:r>
              <a:rPr lang="tr-TR" sz="4000" dirty="0" smtClean="0"/>
              <a:t> için </a:t>
            </a:r>
            <a:r>
              <a:rPr lang="tr-TR" sz="4000" b="1" dirty="0" smtClean="0"/>
              <a:t>Kanunda </a:t>
            </a:r>
            <a:r>
              <a:rPr lang="tr-TR" sz="4000" dirty="0" smtClean="0"/>
              <a:t>herhangi </a:t>
            </a:r>
            <a:r>
              <a:rPr lang="tr-TR" sz="4000" dirty="0" smtClean="0">
                <a:solidFill>
                  <a:srgbClr val="FF0000"/>
                </a:solidFill>
              </a:rPr>
              <a:t>bir sure düzenlenmemiştir</a:t>
            </a:r>
            <a:r>
              <a:rPr lang="tr-TR" sz="4000" dirty="0" smtClean="0"/>
              <a:t>.</a:t>
            </a:r>
          </a:p>
          <a:p>
            <a:pPr algn="just"/>
            <a:r>
              <a:rPr lang="tr-TR" sz="4000" dirty="0" smtClean="0"/>
              <a:t> Zira yakalama niteliği gereği tatbik edildiğinde son bulan bir tedbirdir. Yakalama işlemi C. Savcısına </a:t>
            </a:r>
            <a:r>
              <a:rPr lang="tr-TR" sz="4000" dirty="0" smtClean="0">
                <a:solidFill>
                  <a:srgbClr val="FF0000"/>
                </a:solidFill>
              </a:rPr>
              <a:t>haber verildiği</a:t>
            </a:r>
            <a:r>
              <a:rPr lang="tr-TR" sz="4000" dirty="0" smtClean="0"/>
              <a:t> </a:t>
            </a:r>
            <a:r>
              <a:rPr lang="tr-TR" sz="4000" dirty="0" smtClean="0">
                <a:solidFill>
                  <a:srgbClr val="FF0000"/>
                </a:solidFill>
              </a:rPr>
              <a:t>an itibariyle son </a:t>
            </a:r>
            <a:r>
              <a:rPr lang="tr-TR" sz="4000" dirty="0" smtClean="0"/>
              <a:t>bulur.</a:t>
            </a:r>
            <a:endParaRPr lang="tr-TR" sz="4000"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538806"/>
          </a:xfrm>
        </p:spPr>
        <p:txBody>
          <a:bodyPr>
            <a:normAutofit/>
          </a:bodyPr>
          <a:lstStyle/>
          <a:p>
            <a:pPr algn="just"/>
            <a:r>
              <a:rPr lang="tr-TR" sz="4400" dirty="0" smtClean="0"/>
              <a:t>Bu çerçevede C. Savcısına haber verilmesi ile yakalama son bulur. </a:t>
            </a:r>
          </a:p>
          <a:p>
            <a:pPr algn="just"/>
            <a:r>
              <a:rPr lang="tr-TR" sz="4400" dirty="0" smtClean="0"/>
              <a:t>Bu </a:t>
            </a:r>
            <a:r>
              <a:rPr lang="tr-TR" sz="4400" dirty="0" smtClean="0">
                <a:solidFill>
                  <a:srgbClr val="FF0000"/>
                </a:solidFill>
              </a:rPr>
              <a:t>son bulma kişinin </a:t>
            </a:r>
            <a:r>
              <a:rPr lang="tr-TR" sz="4400" dirty="0" smtClean="0"/>
              <a:t>serbest bırakılması şeklinde olabileceği gibi bir başka tedbirin, sıklıkla gözaltının tatbiki ile son bulur.</a:t>
            </a:r>
            <a:endParaRPr lang="tr-TR" sz="4400"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143008"/>
          </a:xfrm>
        </p:spPr>
        <p:txBody>
          <a:bodyPr>
            <a:normAutofit/>
          </a:bodyPr>
          <a:lstStyle/>
          <a:p>
            <a:pPr algn="ctr"/>
            <a:r>
              <a:rPr lang="tr-TR" b="1" dirty="0" smtClean="0">
                <a:solidFill>
                  <a:srgbClr val="FF0000"/>
                </a:solidFill>
              </a:rPr>
              <a:t>Yakalama Emri</a:t>
            </a:r>
            <a:endParaRPr lang="tr-TR" dirty="0">
              <a:solidFill>
                <a:srgbClr val="FF0000"/>
              </a:solidFill>
            </a:endParaRPr>
          </a:p>
        </p:txBody>
      </p:sp>
      <p:sp>
        <p:nvSpPr>
          <p:cNvPr id="3" name="2 İçerik Yer Tutucusu"/>
          <p:cNvSpPr>
            <a:spLocks noGrp="1"/>
          </p:cNvSpPr>
          <p:nvPr>
            <p:ph idx="1"/>
          </p:nvPr>
        </p:nvSpPr>
        <p:spPr>
          <a:xfrm>
            <a:off x="457200" y="1571612"/>
            <a:ext cx="8229600" cy="4752988"/>
          </a:xfrm>
        </p:spPr>
        <p:txBody>
          <a:bodyPr/>
          <a:lstStyle/>
          <a:p>
            <a:pPr algn="just"/>
            <a:r>
              <a:rPr lang="tr-TR" sz="3600" dirty="0" smtClean="0"/>
              <a:t>Yakalama işlemi </a:t>
            </a:r>
            <a:r>
              <a:rPr lang="tr-TR" sz="3600" dirty="0" err="1" smtClean="0"/>
              <a:t>CMK’nun</a:t>
            </a:r>
            <a:r>
              <a:rPr lang="tr-TR" sz="3600" dirty="0" smtClean="0"/>
              <a:t> 90. maddesinde düzenlenen fiili yakalama şeklinde gerçekleşebileceği gibi, </a:t>
            </a:r>
            <a:r>
              <a:rPr lang="tr-TR" sz="3600" dirty="0" err="1" smtClean="0"/>
              <a:t>CMK’nun</a:t>
            </a:r>
            <a:r>
              <a:rPr lang="tr-TR" sz="3600" dirty="0" smtClean="0"/>
              <a:t> 98. Maddesinde belirtilen şartlarda hakim veya mahkeme,</a:t>
            </a:r>
          </a:p>
          <a:p>
            <a:pPr algn="just"/>
            <a:r>
              <a:rPr lang="tr-TR" sz="3600" dirty="0" smtClean="0"/>
              <a:t>C. Savcısı ve kolluk tarafından çıkarılacak bir emrin infazı çerçevesinde de gerçekleştirilebilir</a:t>
            </a:r>
            <a:r>
              <a:rPr lang="tr-TR" dirty="0" smtClean="0"/>
              <a:t>.</a:t>
            </a:r>
            <a:endParaRPr lang="tr-TR"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Autofit/>
          </a:bodyPr>
          <a:lstStyle/>
          <a:p>
            <a:pPr algn="just"/>
            <a:r>
              <a:rPr lang="tr-TR" sz="4000" dirty="0" smtClean="0"/>
              <a:t>Yakalama emrinin koşulları CMK md. </a:t>
            </a:r>
            <a:r>
              <a:rPr lang="tr-TR" sz="4000" dirty="0" smtClean="0">
                <a:solidFill>
                  <a:srgbClr val="FF0000"/>
                </a:solidFill>
              </a:rPr>
              <a:t>98’de</a:t>
            </a:r>
            <a:r>
              <a:rPr lang="tr-TR" sz="4000" dirty="0" smtClean="0"/>
              <a:t> düzenlenmiştir. </a:t>
            </a:r>
          </a:p>
          <a:p>
            <a:pPr algn="just"/>
            <a:r>
              <a:rPr lang="tr-TR" sz="4000" dirty="0" smtClean="0"/>
              <a:t>Buna göre soruşturma evresinde çağrı üzerine gelmeyen veya çağrı yapılamayan şüpheli hakkında, Cumhuriyet savcısının istemi üzerine </a:t>
            </a:r>
            <a:r>
              <a:rPr lang="tr-TR" sz="4000" dirty="0" smtClean="0">
                <a:solidFill>
                  <a:srgbClr val="FF0000"/>
                </a:solidFill>
              </a:rPr>
              <a:t>sulh ceza hakimi tarafından yakalama emri düzenlenebilir.</a:t>
            </a:r>
            <a:endParaRPr lang="tr-TR" sz="4000" dirty="0">
              <a:solidFill>
                <a:srgbClr val="FF0000"/>
              </a:solidFill>
            </a:endParaRP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Autofit/>
          </a:bodyPr>
          <a:lstStyle/>
          <a:p>
            <a:pPr algn="just"/>
            <a:r>
              <a:rPr lang="tr-TR" sz="5400" dirty="0" smtClean="0"/>
              <a:t>Ayrıca, tutuklama isteminin reddi kararına itiraz halinde, itiraz mercii tarafından da yakalama emri düzenlenebilir (CMK md. 98/1).</a:t>
            </a:r>
            <a:endParaRPr lang="tr-TR" sz="5400"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643710"/>
          </a:xfrm>
        </p:spPr>
        <p:txBody>
          <a:bodyPr>
            <a:noAutofit/>
          </a:bodyPr>
          <a:lstStyle/>
          <a:p>
            <a:pPr algn="just"/>
            <a:r>
              <a:rPr lang="tr-TR" sz="4400" dirty="0" smtClean="0"/>
              <a:t>Yakalanmış iken kolluk görevlisinin </a:t>
            </a:r>
            <a:r>
              <a:rPr lang="tr-TR" sz="4400" dirty="0" smtClean="0">
                <a:solidFill>
                  <a:srgbClr val="FF0000"/>
                </a:solidFill>
              </a:rPr>
              <a:t>elinden kaçan </a:t>
            </a:r>
            <a:r>
              <a:rPr lang="tr-TR" sz="4400" dirty="0" smtClean="0"/>
              <a:t>şüpheli veya sanık ya da tutukevi veya ceza infaz kurumundan </a:t>
            </a:r>
            <a:r>
              <a:rPr lang="tr-TR" sz="4400" b="1" dirty="0" smtClean="0"/>
              <a:t>kaçan tutuklu veya hükümlü</a:t>
            </a:r>
            <a:r>
              <a:rPr lang="tr-TR" sz="4400" dirty="0" smtClean="0"/>
              <a:t> hakkında </a:t>
            </a:r>
            <a:r>
              <a:rPr lang="tr-TR" sz="4400" i="1" dirty="0" smtClean="0">
                <a:solidFill>
                  <a:srgbClr val="FF0000"/>
                </a:solidFill>
              </a:rPr>
              <a:t>Cumhuriyet savcıları ve kolluk kuvvetleri de yakalama emri düzenleyebilirler </a:t>
            </a:r>
            <a:r>
              <a:rPr lang="tr-TR" sz="4400" dirty="0" smtClean="0"/>
              <a:t>(CMK md. 98/2).</a:t>
            </a:r>
            <a:endParaRPr lang="tr-TR" sz="4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038872"/>
          </a:xfrm>
        </p:spPr>
        <p:txBody>
          <a:bodyPr>
            <a:noAutofit/>
          </a:bodyPr>
          <a:lstStyle/>
          <a:p>
            <a:pPr algn="just"/>
            <a:r>
              <a:rPr lang="tr-TR" sz="3200" dirty="0" smtClean="0"/>
              <a:t>Bilirkişi incelenmesine karar verecek makam, sorunun özel ve teknik bilgiyi gerektirmediğine ve kendi bilgisiyle olayı çözebileceğine kanaat getirirse, </a:t>
            </a:r>
            <a:r>
              <a:rPr lang="tr-TR" sz="3200" b="1" i="1" u="sng" dirty="0" smtClean="0">
                <a:solidFill>
                  <a:srgbClr val="FF0000"/>
                </a:solidFill>
              </a:rPr>
              <a:t>bilirkişiye başvurma mecburiyeti yoktur.</a:t>
            </a:r>
          </a:p>
          <a:p>
            <a:pPr algn="just"/>
            <a:r>
              <a:rPr lang="tr-TR" sz="3200" dirty="0" smtClean="0"/>
              <a:t>Makam, özel ve teknik bilgiyi gerektiren konularda, bilirkişi yerine geçerek kişisel düşünce ve görüşlerine göre karar veremez.</a:t>
            </a:r>
          </a:p>
          <a:p>
            <a:pPr algn="just"/>
            <a:r>
              <a:rPr lang="tr-TR" sz="3200" dirty="0" smtClean="0"/>
              <a:t>Yetkili makamın, bir konunun çözümünün özel ve teknik bilgiyi gerektirdiğini kabul etmesi, belirtinin bilirkişi incelenmesine konu yapılması zorunluluğunu doğurur.</a:t>
            </a:r>
          </a:p>
          <a:p>
            <a:pPr algn="just"/>
            <a:endParaRPr lang="tr-TR" sz="3200"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600" dirty="0" smtClean="0"/>
              <a:t>Kovuşturma evresinde kaçak sanık hakkında yakalama emri </a:t>
            </a:r>
            <a:r>
              <a:rPr lang="tr-TR" sz="3600" dirty="0" err="1" smtClean="0"/>
              <a:t>re'sen</a:t>
            </a:r>
            <a:r>
              <a:rPr lang="tr-TR" sz="3600" dirty="0" smtClean="0"/>
              <a:t> veya Cumhuriyet savcısının istemi üzerine hakim veya mahkeme tarafından düzenlenir (CMK md. 98/3). </a:t>
            </a:r>
          </a:p>
          <a:p>
            <a:pPr algn="just"/>
            <a:r>
              <a:rPr lang="tr-TR" sz="3600" dirty="0" smtClean="0"/>
              <a:t>Yakalama emrinde, kişinin acık eşkali, bilindiğinde kimliği ve yüklenen suç ile yakalandığında nereye gönderileceği gösterilir (CMK md. 98/4).</a:t>
            </a:r>
            <a:endParaRPr lang="tr-TR" sz="3600"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4400" dirty="0" smtClean="0"/>
              <a:t>Hakim veya mahkeme tarafından verilen yakalama emri üzerine soruşturma veya kovuşturma evresinde yakalanan kişi, </a:t>
            </a:r>
            <a:r>
              <a:rPr lang="tr-TR" sz="4400" b="1" dirty="0" smtClean="0">
                <a:solidFill>
                  <a:srgbClr val="FF0000"/>
                </a:solidFill>
              </a:rPr>
              <a:t>en geç yirmi dört saat içinde</a:t>
            </a:r>
            <a:r>
              <a:rPr lang="tr-TR" sz="4400" dirty="0" smtClean="0"/>
              <a:t> yetkili hakim veya mahkeme önüne çıkarılır (CMK md. 94/1).</a:t>
            </a:r>
            <a:endParaRPr lang="tr-TR" sz="4400"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Autofit/>
          </a:bodyPr>
          <a:lstStyle/>
          <a:p>
            <a:pPr algn="just"/>
            <a:r>
              <a:rPr lang="tr-TR" sz="3600" dirty="0" smtClean="0"/>
              <a:t>Yakalanan kişi, en geç yirmi dört saat içinde yetkili hakim veya mahkeme </a:t>
            </a:r>
            <a:r>
              <a:rPr lang="tr-TR" sz="3600" dirty="0" smtClean="0">
                <a:solidFill>
                  <a:srgbClr val="FF0000"/>
                </a:solidFill>
              </a:rPr>
              <a:t>önüne çıkarılamıyorsa</a:t>
            </a:r>
            <a:r>
              <a:rPr lang="tr-TR" sz="3600" dirty="0" smtClean="0"/>
              <a:t>, aynı sure içinde yakalandığı yer adliyesinde, mevcut değil ise </a:t>
            </a:r>
            <a:r>
              <a:rPr lang="tr-TR" sz="3600" dirty="0" smtClean="0">
                <a:solidFill>
                  <a:srgbClr val="FF0000"/>
                </a:solidFill>
              </a:rPr>
              <a:t>en yakın adliyede kurulu sesli ve görüntülü iletişim sisteminin kullanılması suretiyle </a:t>
            </a:r>
            <a:r>
              <a:rPr lang="tr-TR" sz="3600" dirty="0" smtClean="0"/>
              <a:t>yetkili hakim veya mahkeme tarafından bu </a:t>
            </a:r>
            <a:r>
              <a:rPr lang="tr-TR" sz="3600" dirty="0" smtClean="0">
                <a:solidFill>
                  <a:srgbClr val="FF0000"/>
                </a:solidFill>
              </a:rPr>
              <a:t>kişinin sorgusu yapılır veya ifadesi alınır </a:t>
            </a:r>
            <a:r>
              <a:rPr lang="tr-TR" sz="3600" dirty="0" smtClean="0"/>
              <a:t>(CMK md. 94/2).</a:t>
            </a:r>
            <a:endParaRPr lang="tr-TR" sz="3600"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143668"/>
          </a:xfrm>
        </p:spPr>
        <p:txBody>
          <a:bodyPr>
            <a:noAutofit/>
          </a:bodyPr>
          <a:lstStyle/>
          <a:p>
            <a:pPr algn="just"/>
            <a:r>
              <a:rPr lang="tr-TR" sz="3600" dirty="0" smtClean="0"/>
              <a:t>Yakalama emrine konu işlemin yerine getirilmesi nedeniyle yakalama emrinin çıkarılma amacının ortadan kalkması durumunda mahkeme, hakim veya Cumhuriyet savcısı tarafından yakalama emrinin </a:t>
            </a:r>
            <a:r>
              <a:rPr lang="tr-TR" sz="3600" dirty="0" smtClean="0">
                <a:solidFill>
                  <a:srgbClr val="FF0000"/>
                </a:solidFill>
              </a:rPr>
              <a:t>derhal iadesi istenir </a:t>
            </a:r>
            <a:r>
              <a:rPr lang="tr-TR" sz="3600" dirty="0" smtClean="0"/>
              <a:t>(CMK md. 90/6).</a:t>
            </a:r>
          </a:p>
          <a:p>
            <a:pPr algn="just"/>
            <a:r>
              <a:rPr lang="tr-TR" sz="3600" dirty="0" smtClean="0">
                <a:solidFill>
                  <a:srgbClr val="FF0000"/>
                </a:solidFill>
              </a:rPr>
              <a:t>Kovuşturma evresinde Mahkeme</a:t>
            </a:r>
            <a:r>
              <a:rPr lang="tr-TR" sz="3600" dirty="0" smtClean="0"/>
              <a:t>, her aşamada </a:t>
            </a:r>
            <a:r>
              <a:rPr lang="tr-TR" sz="3600" dirty="0" smtClean="0">
                <a:solidFill>
                  <a:srgbClr val="FF0000"/>
                </a:solidFill>
              </a:rPr>
              <a:t>çağrı yapmaksızın sanık hakkında yakalama emri çıkarabilir</a:t>
            </a:r>
            <a:r>
              <a:rPr lang="tr-TR" sz="3600" dirty="0" smtClean="0"/>
              <a:t>. (CMK m. 199/1)</a:t>
            </a:r>
            <a:endParaRPr lang="tr-TR" sz="3600"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71570"/>
          </a:xfrm>
        </p:spPr>
        <p:txBody>
          <a:bodyPr>
            <a:normAutofit/>
          </a:bodyPr>
          <a:lstStyle/>
          <a:p>
            <a:pPr algn="ctr"/>
            <a:r>
              <a:rPr lang="tr-TR" b="1" dirty="0" smtClean="0">
                <a:solidFill>
                  <a:srgbClr val="FF0000"/>
                </a:solidFill>
              </a:rPr>
              <a:t>Gözaltına Alma</a:t>
            </a:r>
            <a:endParaRPr lang="tr-TR" dirty="0">
              <a:solidFill>
                <a:srgbClr val="FF0000"/>
              </a:solidFill>
            </a:endParaRPr>
          </a:p>
        </p:txBody>
      </p:sp>
      <p:sp>
        <p:nvSpPr>
          <p:cNvPr id="3" name="2 İçerik Yer Tutucusu"/>
          <p:cNvSpPr>
            <a:spLocks noGrp="1"/>
          </p:cNvSpPr>
          <p:nvPr>
            <p:ph idx="1"/>
          </p:nvPr>
        </p:nvSpPr>
        <p:spPr>
          <a:xfrm>
            <a:off x="457200" y="1357298"/>
            <a:ext cx="8229600" cy="5072098"/>
          </a:xfrm>
        </p:spPr>
        <p:txBody>
          <a:bodyPr>
            <a:noAutofit/>
          </a:bodyPr>
          <a:lstStyle/>
          <a:p>
            <a:pPr algn="just"/>
            <a:r>
              <a:rPr lang="tr-TR" sz="3600" dirty="0" smtClean="0"/>
              <a:t>Gözaltı, soruşturmanın sürdürülmesi bakımından zorunlu olması durumunda, şüphelinin Kanunda belirtilen sınırlı surelerde hakim kararı olmaksızın </a:t>
            </a:r>
            <a:r>
              <a:rPr lang="tr-TR" sz="3600" b="1" dirty="0" smtClean="0">
                <a:solidFill>
                  <a:srgbClr val="FF0000"/>
                </a:solidFill>
              </a:rPr>
              <a:t>adliyenin eli altında tutulmasını temin eden </a:t>
            </a:r>
            <a:r>
              <a:rPr lang="tr-TR" sz="3600" dirty="0" smtClean="0"/>
              <a:t>koruma tedbiridir.</a:t>
            </a:r>
          </a:p>
          <a:p>
            <a:pPr algn="just"/>
            <a:r>
              <a:rPr lang="tr-TR" sz="3600" dirty="0" smtClean="0"/>
              <a:t> Gözaltının, koruma tedbirlerinin </a:t>
            </a:r>
            <a:r>
              <a:rPr lang="tr-TR" sz="3600" b="1" dirty="0" smtClean="0">
                <a:solidFill>
                  <a:srgbClr val="FF0000"/>
                </a:solidFill>
              </a:rPr>
              <a:t>iki amacını bir arada </a:t>
            </a:r>
            <a:r>
              <a:rPr lang="tr-TR" sz="3600" dirty="0" smtClean="0"/>
              <a:t>bulundurur.</a:t>
            </a:r>
            <a:endParaRPr lang="tr-TR" sz="3600"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3600" dirty="0" smtClean="0"/>
              <a:t>Zira bir yandan kişinin müstakbel tutuklama yoluyla kaçması önlenmekte ve böylece sonraki hükmün kağıt üstünde kalması engellenmekte, diğer yandan da gözaltına bulundurulduğu zaman dilimi içerisinde yapılacak işlemlerle soruşturma dosyasının, şüphelinin sorgusu öncesinde tekemmülü sağlanmaktadır.</a:t>
            </a:r>
            <a:endParaRPr lang="tr-TR" sz="3600"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200" dirty="0" smtClean="0"/>
              <a:t>Gözaltı ancak şüphelinin yakalanması sonrasında yapılması gereken ve gecikmesinde </a:t>
            </a:r>
            <a:r>
              <a:rPr lang="tr-TR" sz="3200" dirty="0" smtClean="0">
                <a:solidFill>
                  <a:srgbClr val="FF0000"/>
                </a:solidFill>
              </a:rPr>
              <a:t>sakınca bulunan </a:t>
            </a:r>
            <a:r>
              <a:rPr lang="tr-TR" sz="3200" dirty="0" smtClean="0"/>
              <a:t>işlemlerin varlığı durumunda mümkündür. </a:t>
            </a:r>
          </a:p>
          <a:p>
            <a:pPr algn="just"/>
            <a:r>
              <a:rPr lang="tr-TR" sz="3200" dirty="0" smtClean="0"/>
              <a:t>Bu işlemler, aynı soruşturmada soruşturulan diğer şüphelilere yönelik olabileceği gibi, </a:t>
            </a:r>
            <a:r>
              <a:rPr lang="tr-TR" sz="3200" dirty="0" smtClean="0">
                <a:solidFill>
                  <a:srgbClr val="FF0000"/>
                </a:solidFill>
              </a:rPr>
              <a:t>gözaltında bulunan kişi hakkında delillerin sorgu öncesinde toplanması ve değerlendirilmesi amacına yönelik de olabilir.</a:t>
            </a:r>
            <a:endParaRPr lang="tr-TR" sz="3200" dirty="0">
              <a:solidFill>
                <a:srgbClr val="FF0000"/>
              </a:solidFill>
            </a:endParaRP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28604"/>
            <a:ext cx="8229600" cy="857256"/>
          </a:xfrm>
        </p:spPr>
        <p:txBody>
          <a:bodyPr/>
          <a:lstStyle/>
          <a:p>
            <a:pPr algn="ctr"/>
            <a:r>
              <a:rPr lang="tr-TR" b="1" dirty="0" smtClean="0">
                <a:solidFill>
                  <a:srgbClr val="FF0000"/>
                </a:solidFill>
              </a:rPr>
              <a:t>Maddi Koşulları</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lnSpcReduction="10000"/>
          </a:bodyPr>
          <a:lstStyle/>
          <a:p>
            <a:pPr algn="just"/>
            <a:r>
              <a:rPr lang="tr-TR" sz="3200" dirty="0" smtClean="0"/>
              <a:t>Gözaltına alma tedbirine başvurulabilmesi için üç koşul söz konusudur. </a:t>
            </a:r>
          </a:p>
          <a:p>
            <a:pPr algn="just"/>
            <a:r>
              <a:rPr lang="tr-TR" sz="3200" dirty="0" smtClean="0"/>
              <a:t>Bunlar:</a:t>
            </a:r>
          </a:p>
          <a:p>
            <a:pPr algn="just"/>
            <a:r>
              <a:rPr lang="tr-TR" sz="3200" dirty="0" smtClean="0"/>
              <a:t>1. Tedbirin soruşturma yönünden zorunlu olması;</a:t>
            </a:r>
          </a:p>
          <a:p>
            <a:pPr algn="just"/>
            <a:r>
              <a:rPr lang="tr-TR" sz="3200" dirty="0" smtClean="0"/>
              <a:t>2. Kişinin bir suçu işlediği şüphesini gösteren somut</a:t>
            </a:r>
          </a:p>
          <a:p>
            <a:pPr algn="just"/>
            <a:r>
              <a:rPr lang="tr-TR" sz="3200" dirty="0" smtClean="0"/>
              <a:t>delillerin varlığı (CMK md. 91/2) ve</a:t>
            </a:r>
          </a:p>
          <a:p>
            <a:pPr algn="just"/>
            <a:r>
              <a:rPr lang="tr-TR" sz="3200" dirty="0" smtClean="0"/>
              <a:t>3.  Tedbirin ölçülü  olmasıdır.</a:t>
            </a:r>
            <a:endParaRPr lang="tr-TR" sz="3200"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600" dirty="0" smtClean="0"/>
              <a:t>Şüpheli hakkında gözaltı tedbirinin uygulanabilmesi için, yakalama sonrası </a:t>
            </a:r>
            <a:r>
              <a:rPr lang="tr-TR" sz="3600" b="1" dirty="0" smtClean="0">
                <a:solidFill>
                  <a:srgbClr val="FF0000"/>
                </a:solidFill>
              </a:rPr>
              <a:t>delil durumunun gözaltı kararının meşrulaştırabilecek yoğunlukta bir şüphe yaratmaya uygun olması gerekir.</a:t>
            </a:r>
          </a:p>
          <a:p>
            <a:pPr algn="just"/>
            <a:r>
              <a:rPr lang="tr-TR" sz="3600" dirty="0" smtClean="0"/>
              <a:t>Bu durum kanunda somut delillerin varlığı şeklinde ifade edilse de, esasen </a:t>
            </a:r>
            <a:r>
              <a:rPr lang="tr-TR" sz="3600" dirty="0" smtClean="0">
                <a:solidFill>
                  <a:srgbClr val="FF0000"/>
                </a:solidFill>
              </a:rPr>
              <a:t>delil bakımından somut veya soyut gibi bir ayrım yapılması yerinde değildir.</a:t>
            </a:r>
            <a:endParaRPr lang="tr-TR" sz="3600" dirty="0">
              <a:solidFill>
                <a:srgbClr val="FF0000"/>
              </a:solidFill>
            </a:endParaRP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215106"/>
          </a:xfrm>
        </p:spPr>
        <p:txBody>
          <a:bodyPr>
            <a:noAutofit/>
          </a:bodyPr>
          <a:lstStyle/>
          <a:p>
            <a:pPr algn="just"/>
            <a:r>
              <a:rPr lang="tr-TR" sz="3600" dirty="0" smtClean="0"/>
              <a:t>Burada ifade edilmek istenen, </a:t>
            </a:r>
            <a:r>
              <a:rPr lang="tr-TR" sz="3600" dirty="0" smtClean="0">
                <a:solidFill>
                  <a:srgbClr val="FF0000"/>
                </a:solidFill>
              </a:rPr>
              <a:t>şüphenin belirli bir yoğunluğa </a:t>
            </a:r>
            <a:r>
              <a:rPr lang="tr-TR" sz="3600" dirty="0" smtClean="0"/>
              <a:t>ulaşmış olmasıdır. </a:t>
            </a:r>
          </a:p>
          <a:p>
            <a:pPr algn="just"/>
            <a:r>
              <a:rPr lang="tr-TR" sz="3600" dirty="0" smtClean="0"/>
              <a:t>Ancak kişi hakkında şüphenin gözaltı tedbirinin uygulanmasını </a:t>
            </a:r>
            <a:r>
              <a:rPr lang="tr-TR" sz="3600" dirty="0" smtClean="0">
                <a:solidFill>
                  <a:srgbClr val="FF0000"/>
                </a:solidFill>
              </a:rPr>
              <a:t>meşrulaştıracak seviyeye ulaşması, tek başına yeterli değildir.</a:t>
            </a:r>
          </a:p>
          <a:p>
            <a:pPr algn="just"/>
            <a:r>
              <a:rPr lang="tr-TR" sz="3600" dirty="0" smtClean="0"/>
              <a:t> Buna ek olarak </a:t>
            </a:r>
            <a:r>
              <a:rPr lang="tr-TR" sz="3600" dirty="0" smtClean="0">
                <a:solidFill>
                  <a:srgbClr val="FF0000"/>
                </a:solidFill>
              </a:rPr>
              <a:t>soruşturmanın sürdürülmesi bakımından şüphelinin gözaltına alınılmasının zorunlu olmasıdır.</a:t>
            </a:r>
            <a:endParaRPr lang="tr-TR" sz="36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BELİRTİ DELİLLERİ</a:t>
            </a:r>
            <a:endParaRPr lang="tr-TR" dirty="0"/>
          </a:p>
        </p:txBody>
      </p:sp>
      <p:sp>
        <p:nvSpPr>
          <p:cNvPr id="3" name="2 İçerik Yer Tutucusu"/>
          <p:cNvSpPr>
            <a:spLocks noGrp="1"/>
          </p:cNvSpPr>
          <p:nvPr>
            <p:ph idx="1"/>
          </p:nvPr>
        </p:nvSpPr>
        <p:spPr/>
        <p:txBody>
          <a:bodyPr/>
          <a:lstStyle/>
          <a:p>
            <a:r>
              <a:rPr lang="tr-TR" dirty="0" smtClean="0"/>
              <a:t>Belirti, olaydan geriye kalan her türlü iz ve eserdir.</a:t>
            </a:r>
          </a:p>
          <a:p>
            <a:r>
              <a:rPr lang="tr-TR" dirty="0" smtClean="0"/>
              <a:t>Sanığın iradesi dışında olaydan geriye kalan iz ve eserlerle, tabii (doğal) belirti denilir.</a:t>
            </a:r>
          </a:p>
          <a:p>
            <a:r>
              <a:rPr lang="tr-TR" dirty="0" smtClean="0"/>
              <a:t>Fail, çoğu zaman bu belirtilerin farkında olmaz; olduğu zaman da bunları ortadan kaldırmaya çalışır.</a:t>
            </a:r>
          </a:p>
          <a:p>
            <a:r>
              <a:rPr lang="tr-TR" dirty="0" smtClean="0"/>
              <a:t>Örneğin, tabanca üzerindeki izler, olay mahallindeki ayak izleri ve tükürük gibi.</a:t>
            </a:r>
          </a:p>
          <a:p>
            <a:r>
              <a:rPr lang="tr-TR" dirty="0" smtClean="0"/>
              <a:t>Belirti bırakacağını bilen fail, daha işin başında tedbir alır veya fiili işledikten sonra bunları silmeye çalışır. </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lstStyle/>
          <a:p>
            <a:r>
              <a:rPr lang="tr-TR" b="1" i="1" u="sng" dirty="0" smtClean="0">
                <a:solidFill>
                  <a:srgbClr val="FF0000"/>
                </a:solidFill>
              </a:rPr>
              <a:t>Kovuşturma evresinde </a:t>
            </a:r>
            <a:r>
              <a:rPr lang="tr-TR" dirty="0" smtClean="0"/>
              <a:t>mahkemenin konunun özel ve teknik bilgiyi gerektirip gerektirmediği konusunda verdiği kararlar, kanun yolu muhakemesinde denetlenmektedir.</a:t>
            </a:r>
          </a:p>
          <a:p>
            <a:r>
              <a:rPr lang="tr-TR" dirty="0" smtClean="0"/>
              <a:t>Öğretide, hakimin kendisinin yeterli bilgi ve uzmanlığa sahip olduğuna inandığı hallerde bilirkişiye başvurma mecburiyeti bulunmadığı ileri sürülmektedir.</a:t>
            </a:r>
          </a:p>
          <a:p>
            <a:r>
              <a:rPr lang="tr-TR" dirty="0" smtClean="0"/>
              <a:t>Ancak, hakim bu durumda kişisel bilgisini duruşmada ortaya koyarak tartışma olanağı yaratmayacaktır.</a:t>
            </a:r>
          </a:p>
          <a:p>
            <a:r>
              <a:rPr lang="tr-TR" dirty="0" smtClean="0"/>
              <a:t>Hakimin kendi bilgisi yerine bilirkişiye başvurması, savunma hakkının kullanılması açısından daha yararlıdır. </a:t>
            </a:r>
            <a:endParaRPr lang="tr-TR"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Autofit/>
          </a:bodyPr>
          <a:lstStyle/>
          <a:p>
            <a:pPr algn="just"/>
            <a:r>
              <a:rPr lang="tr-TR" sz="3200" dirty="0" smtClean="0"/>
              <a:t>Bu zorunluluk yakalanan ve hakkında karar verilmesi gereken şüphelinin, sorgu öncesinde soruşturmanın sürdürülmesi bakımından yapılması zorunlu olan ve gecikmesinde sakınca bulunan işlemlerin varlığı ile temellendirilir. </a:t>
            </a:r>
          </a:p>
          <a:p>
            <a:pPr algn="just"/>
            <a:r>
              <a:rPr lang="tr-TR" sz="3200" dirty="0" smtClean="0"/>
              <a:t>Şüpheli ile ilgili veya diğer şüphelilerle ilgili yapılması gereken başkaca bir işlem yoksa, bu gözaltı tedbirinin keyfi ve hukuka aykırı olduğu anlamına gelir.</a:t>
            </a:r>
            <a:endParaRPr lang="tr-TR" sz="3200"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6072230"/>
          </a:xfrm>
        </p:spPr>
        <p:txBody>
          <a:bodyPr>
            <a:noAutofit/>
          </a:bodyPr>
          <a:lstStyle/>
          <a:p>
            <a:pPr algn="just"/>
            <a:r>
              <a:rPr lang="tr-TR" sz="3600" dirty="0" smtClean="0"/>
              <a:t>Tüm koruma tedbirleri bakımından müşterek </a:t>
            </a:r>
            <a:r>
              <a:rPr lang="tr-TR" sz="3600" dirty="0" smtClean="0">
                <a:solidFill>
                  <a:srgbClr val="FF0000"/>
                </a:solidFill>
              </a:rPr>
              <a:t>maddi koşul olan olcululuk, gözaltı bakımından </a:t>
            </a:r>
            <a:r>
              <a:rPr lang="tr-TR" sz="3600" dirty="0" smtClean="0"/>
              <a:t>da aranmak durumundadır. </a:t>
            </a:r>
          </a:p>
          <a:p>
            <a:pPr algn="just"/>
            <a:r>
              <a:rPr lang="tr-TR" sz="3600" dirty="0" smtClean="0"/>
              <a:t>Bu bağlamda sadece </a:t>
            </a:r>
            <a:r>
              <a:rPr lang="tr-TR" sz="3600" dirty="0" smtClean="0">
                <a:solidFill>
                  <a:srgbClr val="FF0000"/>
                </a:solidFill>
              </a:rPr>
              <a:t>adli para cezasını gerektiren suçlarda gözaltı olcusuzdur</a:t>
            </a:r>
            <a:r>
              <a:rPr lang="tr-TR" sz="3600" dirty="0" smtClean="0"/>
              <a:t>. Benzer bicimde infaz bakımından tedbire çevrilmesi olası cezaların öngörüldüğü suçlar bakımından da gözaltı, delil toplanması bakımından zorunlu değilse ölçüsüzdür.</a:t>
            </a:r>
            <a:endParaRPr lang="tr-TR" sz="3600"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000132"/>
          </a:xfrm>
        </p:spPr>
        <p:txBody>
          <a:bodyPr/>
          <a:lstStyle/>
          <a:p>
            <a:pPr algn="ctr"/>
            <a:r>
              <a:rPr lang="tr-TR" b="1" dirty="0" smtClean="0">
                <a:solidFill>
                  <a:srgbClr val="FF0000"/>
                </a:solidFill>
              </a:rPr>
              <a:t>Şekli Koşulları ve Uygulanması</a:t>
            </a:r>
            <a:endParaRPr lang="tr-TR" dirty="0">
              <a:solidFill>
                <a:srgbClr val="FF0000"/>
              </a:solidFill>
            </a:endParaRPr>
          </a:p>
        </p:txBody>
      </p:sp>
      <p:sp>
        <p:nvSpPr>
          <p:cNvPr id="3" name="2 İçerik Yer Tutucusu"/>
          <p:cNvSpPr>
            <a:spLocks noGrp="1"/>
          </p:cNvSpPr>
          <p:nvPr>
            <p:ph idx="1"/>
          </p:nvPr>
        </p:nvSpPr>
        <p:spPr>
          <a:xfrm>
            <a:off x="457200" y="1500174"/>
            <a:ext cx="8229600" cy="4824426"/>
          </a:xfrm>
        </p:spPr>
        <p:txBody>
          <a:bodyPr>
            <a:normAutofit lnSpcReduction="10000"/>
          </a:bodyPr>
          <a:lstStyle/>
          <a:p>
            <a:pPr algn="ctr"/>
            <a:r>
              <a:rPr lang="tr-TR" b="1" dirty="0" smtClean="0"/>
              <a:t>Karar Verme Yetkisi</a:t>
            </a:r>
          </a:p>
          <a:p>
            <a:pPr algn="just"/>
            <a:r>
              <a:rPr lang="tr-TR" sz="3600" dirty="0" smtClean="0"/>
              <a:t>Gözaltına karar verme yetkisi </a:t>
            </a:r>
            <a:r>
              <a:rPr lang="tr-TR" sz="3600" dirty="0" err="1" smtClean="0"/>
              <a:t>CMK’da</a:t>
            </a:r>
            <a:r>
              <a:rPr lang="tr-TR" sz="3600" dirty="0" smtClean="0"/>
              <a:t> öngörülen sistem bütünlüğü dikkate gözaltı veya gözaltı suresinin uzatılmasına ilişkin </a:t>
            </a:r>
            <a:r>
              <a:rPr lang="tr-TR" sz="3600" u="sng" dirty="0" smtClean="0">
                <a:solidFill>
                  <a:srgbClr val="FF0000"/>
                </a:solidFill>
              </a:rPr>
              <a:t>kararları verme yetkisi </a:t>
            </a:r>
            <a:r>
              <a:rPr lang="tr-TR" sz="3600" i="1" u="sng" dirty="0" smtClean="0">
                <a:solidFill>
                  <a:srgbClr val="FF0000"/>
                </a:solidFill>
              </a:rPr>
              <a:t>kural olarak C. Savcısına aittir.</a:t>
            </a:r>
          </a:p>
          <a:p>
            <a:pPr algn="just"/>
            <a:r>
              <a:rPr lang="tr-TR" sz="3600" dirty="0" smtClean="0"/>
              <a:t>İlk gözaltına alma işlemi bakımından kanun herhangi bir şekil öngörmemektedir.</a:t>
            </a:r>
            <a:endParaRPr lang="tr-TR" sz="3600"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600" dirty="0" smtClean="0"/>
              <a:t>Bu gözaltı işleminin ilk kararlaştırıldığı durumlarda tutanağa aktarılmak ve sonradan yazılı hale getirmek koşuluyla sözlü olarak verilebilir. </a:t>
            </a:r>
          </a:p>
          <a:p>
            <a:pPr algn="just"/>
            <a:r>
              <a:rPr lang="tr-TR" sz="3600" dirty="0" smtClean="0"/>
              <a:t>Esasen soruşturma evresinde </a:t>
            </a:r>
            <a:r>
              <a:rPr lang="tr-TR" sz="3600" dirty="0" smtClean="0">
                <a:solidFill>
                  <a:srgbClr val="FF0000"/>
                </a:solidFill>
              </a:rPr>
              <a:t>yazılılık </a:t>
            </a:r>
            <a:r>
              <a:rPr lang="tr-TR" sz="3600" dirty="0" smtClean="0"/>
              <a:t>prensibi geçerli olmakla birlikte, </a:t>
            </a:r>
            <a:r>
              <a:rPr lang="tr-TR" sz="3600" i="1" dirty="0" smtClean="0"/>
              <a:t>gözaltı o an karar verilmesi gereken ve niteliği gereği gecikmesinde sakınca bulunan bir işlemdir.</a:t>
            </a:r>
            <a:endParaRPr lang="tr-TR" sz="3600" i="1"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lnSpcReduction="10000"/>
          </a:bodyPr>
          <a:lstStyle/>
          <a:p>
            <a:pPr algn="just"/>
            <a:r>
              <a:rPr lang="tr-TR" sz="3600" dirty="0" smtClean="0"/>
              <a:t>Ancak gözaltı suresinin uzatılmasına ilişkin kararlar, yine niteliği gereği önceden öngörülebilecek ve bu nedenle de yazılı olarak yapılması zorunlu işlemlerdir.</a:t>
            </a:r>
          </a:p>
          <a:p>
            <a:pPr algn="just"/>
            <a:r>
              <a:rPr lang="tr-TR" sz="3600" dirty="0" smtClean="0"/>
              <a:t>Her ne kadar gözaltına alma kararını verme yetkisi C. Savcısına verilmişse de 6638 sayılı İç Güvenlik Kanunu ile CMK md. 91/4 hükmünde yapılan değişiklikle bu kurala istisna getirilmiştir.</a:t>
            </a:r>
            <a:endParaRPr lang="tr-TR" sz="3600" dirty="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200" dirty="0" smtClean="0"/>
              <a:t>Buna göre </a:t>
            </a:r>
            <a:r>
              <a:rPr lang="tr-TR" sz="3200" b="1" dirty="0" smtClean="0">
                <a:solidFill>
                  <a:srgbClr val="FF0000"/>
                </a:solidFill>
              </a:rPr>
              <a:t>suçüstü hâlleriyle sınırlı olmak kaydıyla; </a:t>
            </a:r>
            <a:r>
              <a:rPr lang="tr-TR" sz="3200" b="1" dirty="0" smtClean="0"/>
              <a:t>kişi hakkında aşağıdaki </a:t>
            </a:r>
            <a:r>
              <a:rPr lang="tr-TR" sz="3200" dirty="0" smtClean="0"/>
              <a:t>bentlerde belirtilen suçlarda mülki amirlerce belirlenecek </a:t>
            </a:r>
            <a:r>
              <a:rPr lang="tr-TR" sz="3200" i="1" dirty="0" smtClean="0">
                <a:solidFill>
                  <a:srgbClr val="FF0000"/>
                </a:solidFill>
              </a:rPr>
              <a:t>kolluk amirleri tarafından yirmi dört </a:t>
            </a:r>
            <a:r>
              <a:rPr lang="tr-TR" sz="3200" dirty="0" smtClean="0">
                <a:solidFill>
                  <a:srgbClr val="FF0000"/>
                </a:solidFill>
              </a:rPr>
              <a:t>saate kadar, </a:t>
            </a:r>
            <a:r>
              <a:rPr lang="tr-TR" sz="3200" b="1" dirty="0" smtClean="0"/>
              <a:t>şiddet olaylarının yaygınlaşarak kamu düzeninin ciddi şekilde bozulmasına yol açabilecek toplumsal olaylar sırasında ve toplu olarak işlenen suçlarda </a:t>
            </a:r>
            <a:r>
              <a:rPr lang="tr-TR" sz="3200" b="1" dirty="0" smtClean="0">
                <a:solidFill>
                  <a:srgbClr val="FF0000"/>
                </a:solidFill>
              </a:rPr>
              <a:t>kırk sekiz saate </a:t>
            </a:r>
            <a:r>
              <a:rPr lang="tr-TR" sz="3200" dirty="0" smtClean="0"/>
              <a:t>kadar gözaltına alınma kararı verilebilir.</a:t>
            </a:r>
            <a:endParaRPr lang="tr-TR" sz="3200"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4000" dirty="0" smtClean="0"/>
              <a:t>Gözaltına alma nedeninin ortadan kalkması halinde veya işlemlerin tamamlanması üzerine </a:t>
            </a:r>
            <a:r>
              <a:rPr lang="tr-TR" sz="4000" dirty="0" smtClean="0">
                <a:solidFill>
                  <a:srgbClr val="FF0000"/>
                </a:solidFill>
              </a:rPr>
              <a:t>derhal ve her halde en geç daha önce belirtilen surelerin sonunda </a:t>
            </a:r>
            <a:r>
              <a:rPr lang="tr-TR" sz="4000" dirty="0" smtClean="0"/>
              <a:t>Cumhuriyet savcısına, yapılan işlemler hakkında bilgi verilerek talimatı doğrultusunda hareket edilir.</a:t>
            </a:r>
            <a:endParaRPr lang="tr-TR" sz="4000"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600" dirty="0" smtClean="0"/>
              <a:t>Kişi serbest bırakılmazsa yukarıdaki fıkralara göre işlem yapılır.</a:t>
            </a:r>
          </a:p>
          <a:p>
            <a:pPr algn="just"/>
            <a:r>
              <a:rPr lang="tr-TR" sz="3600" dirty="0" smtClean="0"/>
              <a:t>Ancak kişi en geç </a:t>
            </a:r>
            <a:r>
              <a:rPr lang="tr-TR" sz="3600" dirty="0" smtClean="0">
                <a:solidFill>
                  <a:srgbClr val="FF0000"/>
                </a:solidFill>
              </a:rPr>
              <a:t>kırk sekiz saat,</a:t>
            </a:r>
            <a:r>
              <a:rPr lang="tr-TR" sz="3600" dirty="0" smtClean="0"/>
              <a:t> toplu olarak işlenen suçlarda </a:t>
            </a:r>
            <a:r>
              <a:rPr lang="tr-TR" sz="3600" dirty="0" smtClean="0">
                <a:solidFill>
                  <a:srgbClr val="FF0000"/>
                </a:solidFill>
              </a:rPr>
              <a:t>dört gün içinde hakim önüne çıkarılır</a:t>
            </a:r>
            <a:r>
              <a:rPr lang="tr-TR" sz="3600" dirty="0" smtClean="0"/>
              <a:t>. </a:t>
            </a:r>
          </a:p>
          <a:p>
            <a:pPr algn="just"/>
            <a:r>
              <a:rPr lang="tr-TR" sz="3600" dirty="0" smtClean="0"/>
              <a:t>Bu fıkra kapsamında kolluk tarafından gözaltına alınan kişiler hakkında da gözaltına ilişkin hükümler uygulanır (CMK md. 91/4).</a:t>
            </a:r>
            <a:endParaRPr lang="tr-TR" sz="3600"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857256"/>
          </a:xfrm>
        </p:spPr>
        <p:txBody>
          <a:bodyPr/>
          <a:lstStyle/>
          <a:p>
            <a:pPr algn="ctr"/>
            <a:r>
              <a:rPr lang="tr-TR" b="1" dirty="0" smtClean="0">
                <a:solidFill>
                  <a:srgbClr val="FF0000"/>
                </a:solidFill>
              </a:rPr>
              <a:t>Süresi</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a:bodyPr>
          <a:lstStyle/>
          <a:p>
            <a:pPr algn="just"/>
            <a:r>
              <a:rPr lang="tr-TR" sz="3600" dirty="0" smtClean="0">
                <a:solidFill>
                  <a:srgbClr val="FF0000"/>
                </a:solidFill>
              </a:rPr>
              <a:t>Bireysel suçlarda </a:t>
            </a:r>
            <a:r>
              <a:rPr lang="tr-TR" sz="3600" dirty="0" smtClean="0"/>
              <a:t>gözaltı suresi yakalanma anından itibaren </a:t>
            </a:r>
            <a:r>
              <a:rPr lang="tr-TR" sz="3600" dirty="0" smtClean="0">
                <a:solidFill>
                  <a:srgbClr val="FF0000"/>
                </a:solidFill>
              </a:rPr>
              <a:t>24 saattir. Toplu suçlarda </a:t>
            </a:r>
            <a:r>
              <a:rPr lang="tr-TR" sz="3600" dirty="0" smtClean="0"/>
              <a:t>ise yani iştirak ilişkisi olsun veya olmasın </a:t>
            </a:r>
            <a:r>
              <a:rPr lang="tr-TR" sz="3600" dirty="0" smtClean="0">
                <a:solidFill>
                  <a:srgbClr val="FF0000"/>
                </a:solidFill>
              </a:rPr>
              <a:t>uç</a:t>
            </a:r>
            <a:r>
              <a:rPr lang="tr-TR" sz="3600" dirty="0" smtClean="0"/>
              <a:t> veya daha fazla şüphelinin birlikte soruşturulduğu suçlarda bu sure her defasında </a:t>
            </a:r>
            <a:r>
              <a:rPr lang="tr-TR" sz="3600" dirty="0" smtClean="0">
                <a:solidFill>
                  <a:srgbClr val="FF0000"/>
                </a:solidFill>
              </a:rPr>
              <a:t>bir gün </a:t>
            </a:r>
            <a:r>
              <a:rPr lang="tr-TR" sz="3600" dirty="0" smtClean="0"/>
              <a:t>olmak üzere toplam </a:t>
            </a:r>
            <a:r>
              <a:rPr lang="tr-TR" sz="3600" dirty="0" smtClean="0">
                <a:solidFill>
                  <a:srgbClr val="FF0000"/>
                </a:solidFill>
              </a:rPr>
              <a:t>4 güne kadar </a:t>
            </a:r>
            <a:r>
              <a:rPr lang="tr-TR" sz="3600" dirty="0" smtClean="0"/>
              <a:t>C. Savcısının yazılı emri ile uzatılabilir.</a:t>
            </a:r>
            <a:endParaRPr lang="tr-TR" sz="3600"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4000" dirty="0" smtClean="0">
                <a:solidFill>
                  <a:srgbClr val="FF0000"/>
                </a:solidFill>
              </a:rPr>
              <a:t>Toplu suçlarda </a:t>
            </a:r>
            <a:r>
              <a:rPr lang="tr-TR" sz="4000" dirty="0" smtClean="0"/>
              <a:t>sure uzatılması ancak delillerin toplanmasındaki </a:t>
            </a:r>
            <a:r>
              <a:rPr lang="tr-TR" sz="4000" dirty="0" smtClean="0">
                <a:solidFill>
                  <a:srgbClr val="FF0000"/>
                </a:solidFill>
              </a:rPr>
              <a:t>güçlük veya şüpheli sayısının çokluğu</a:t>
            </a:r>
            <a:r>
              <a:rPr lang="tr-TR" sz="4000" dirty="0" smtClean="0"/>
              <a:t> nedeniyle mümkündür. </a:t>
            </a:r>
          </a:p>
          <a:p>
            <a:pPr algn="just"/>
            <a:r>
              <a:rPr lang="tr-TR" sz="4000" dirty="0" smtClean="0"/>
              <a:t>Bu nedenle </a:t>
            </a:r>
            <a:r>
              <a:rPr lang="tr-TR" sz="4000" dirty="0" smtClean="0">
                <a:solidFill>
                  <a:srgbClr val="FF0000"/>
                </a:solidFill>
              </a:rPr>
              <a:t>uzatma kararı </a:t>
            </a:r>
            <a:r>
              <a:rPr lang="tr-TR" sz="4000" dirty="0" smtClean="0"/>
              <a:t>verildiğinde, bu kararın </a:t>
            </a:r>
            <a:r>
              <a:rPr lang="tr-TR" sz="4000" dirty="0" smtClean="0">
                <a:solidFill>
                  <a:srgbClr val="FF0000"/>
                </a:solidFill>
              </a:rPr>
              <a:t>hangi nedenle </a:t>
            </a:r>
            <a:r>
              <a:rPr lang="tr-TR" sz="4000" dirty="0" smtClean="0"/>
              <a:t>verildiğinin de kararda somut olarak yer alması gerekir.</a:t>
            </a:r>
            <a:endParaRPr lang="tr-TR"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572272"/>
          </a:xfrm>
        </p:spPr>
        <p:txBody>
          <a:bodyPr>
            <a:noAutofit/>
          </a:bodyPr>
          <a:lstStyle/>
          <a:p>
            <a:pPr algn="just"/>
            <a:r>
              <a:rPr lang="tr-TR" sz="3600" dirty="0" smtClean="0"/>
              <a:t>Bu nedenle, hakimin bir sorunun çözümünün özel ve teknik bilgiyi gerektirip gerektirmediği konusundaki takdir hakkını doğru kullanması önemlidir.</a:t>
            </a:r>
          </a:p>
          <a:p>
            <a:pPr algn="just"/>
            <a:r>
              <a:rPr lang="tr-TR" sz="3600" dirty="0" smtClean="0"/>
              <a:t>Yasa koyucu, para ve benzeri değerlerde sahtecilik, şüphelinin bilincinin incelenmesi, otopsi gibi belli konuların çözümünün özel ve teknik bilgiyi gerektirdiğini belirterek, bu konularda bilirkişi incelemesi yaptırılmasını istemiştir.</a:t>
            </a:r>
            <a:endParaRPr lang="tr-TR" sz="3600" dirty="0"/>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Autofit/>
          </a:bodyPr>
          <a:lstStyle/>
          <a:p>
            <a:pPr algn="just"/>
            <a:r>
              <a:rPr lang="tr-TR" sz="5400" dirty="0" smtClean="0"/>
              <a:t>24 saatlik veya toplam dört günlük sürelere, şüphelinin hakim önüne çıkarılması için gereken yol suresi dahil değildir. Ancak yol suresi </a:t>
            </a:r>
            <a:r>
              <a:rPr lang="tr-TR" sz="5400" dirty="0" smtClean="0">
                <a:solidFill>
                  <a:srgbClr val="FF0000"/>
                </a:solidFill>
              </a:rPr>
              <a:t>12 saatten fazla olamaz.</a:t>
            </a:r>
            <a:endParaRPr lang="tr-TR" sz="5400" dirty="0">
              <a:solidFill>
                <a:srgbClr val="FF0000"/>
              </a:solidFill>
            </a:endParaRP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00132"/>
          </a:xfrm>
        </p:spPr>
        <p:txBody>
          <a:bodyPr>
            <a:normAutofit/>
          </a:bodyPr>
          <a:lstStyle/>
          <a:p>
            <a:pPr algn="ctr"/>
            <a:r>
              <a:rPr lang="tr-TR" b="1" dirty="0" smtClean="0">
                <a:solidFill>
                  <a:srgbClr val="FF0000"/>
                </a:solidFill>
              </a:rPr>
              <a:t>Gözaltına Alınanın Hakları</a:t>
            </a:r>
            <a:endParaRPr lang="tr-TR"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a:bodyPr>
          <a:lstStyle/>
          <a:p>
            <a:pPr algn="just"/>
            <a:r>
              <a:rPr lang="tr-TR" sz="5400" dirty="0" err="1" smtClean="0"/>
              <a:t>CMK’da</a:t>
            </a:r>
            <a:r>
              <a:rPr lang="tr-TR" sz="5400" dirty="0" smtClean="0"/>
              <a:t> yakalanana ilişkin öngörülen ve yukarıda ifade edilen hakların tamamı, gözaltına alınan bakımından da geçerlidir.</a:t>
            </a:r>
            <a:endParaRPr lang="tr-TR" sz="5400" dirty="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71570"/>
          </a:xfrm>
        </p:spPr>
        <p:txBody>
          <a:bodyPr>
            <a:normAutofit/>
          </a:bodyPr>
          <a:lstStyle/>
          <a:p>
            <a:pPr algn="ctr"/>
            <a:r>
              <a:rPr lang="tr-TR" b="1" dirty="0" smtClean="0">
                <a:solidFill>
                  <a:srgbClr val="FF0000"/>
                </a:solidFill>
              </a:rPr>
              <a:t>Gözaltının Uygulanması</a:t>
            </a:r>
            <a:endParaRPr lang="tr-TR" dirty="0">
              <a:solidFill>
                <a:srgbClr val="FF0000"/>
              </a:solidFill>
            </a:endParaRPr>
          </a:p>
        </p:txBody>
      </p:sp>
      <p:sp>
        <p:nvSpPr>
          <p:cNvPr id="3" name="2 İçerik Yer Tutucusu"/>
          <p:cNvSpPr>
            <a:spLocks noGrp="1"/>
          </p:cNvSpPr>
          <p:nvPr>
            <p:ph idx="1"/>
          </p:nvPr>
        </p:nvSpPr>
        <p:spPr>
          <a:xfrm>
            <a:off x="457200" y="1285860"/>
            <a:ext cx="8229600" cy="5038740"/>
          </a:xfrm>
        </p:spPr>
        <p:txBody>
          <a:bodyPr>
            <a:noAutofit/>
          </a:bodyPr>
          <a:lstStyle/>
          <a:p>
            <a:pPr algn="just"/>
            <a:r>
              <a:rPr lang="tr-TR" sz="3200" dirty="0" smtClean="0"/>
              <a:t>Gözaltı şüphelinin belirlenen zaman dilimi içerisinde adliyenin eli altında tutulması olarak tanımlandığında, kişinin kolluk birimlerinde veya adliyede nezarethanede tutulması şeklinde infaz edilir. </a:t>
            </a:r>
          </a:p>
          <a:p>
            <a:pPr algn="just"/>
            <a:r>
              <a:rPr lang="tr-TR" sz="3200" dirty="0" smtClean="0"/>
              <a:t>Gözaltı kararı verildiğinde, </a:t>
            </a:r>
            <a:r>
              <a:rPr lang="tr-TR" sz="3200" dirty="0" smtClean="0">
                <a:solidFill>
                  <a:srgbClr val="FF0000"/>
                </a:solidFill>
              </a:rPr>
              <a:t>kişinin sağlık kontrolünden geçirilmesi </a:t>
            </a:r>
            <a:r>
              <a:rPr lang="tr-TR" sz="3200" dirty="0" smtClean="0"/>
              <a:t>ve nezarethane öncesinde </a:t>
            </a:r>
            <a:r>
              <a:rPr lang="tr-TR" sz="3200" b="1" dirty="0" smtClean="0"/>
              <a:t>kendisine ve çevresine zarar vermesini önlemek amacıyla üzerinde </a:t>
            </a:r>
            <a:r>
              <a:rPr lang="sv-SE" sz="3200" b="1" dirty="0" smtClean="0"/>
              <a:t>bulunan eşyalar tutanakla teslim alınır.</a:t>
            </a:r>
            <a:endParaRPr lang="tr-TR" sz="3200" b="1"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00792"/>
          </a:xfrm>
        </p:spPr>
        <p:txBody>
          <a:bodyPr>
            <a:noAutofit/>
          </a:bodyPr>
          <a:lstStyle/>
          <a:p>
            <a:pPr algn="just"/>
            <a:r>
              <a:rPr lang="tr-TR" sz="3600" dirty="0" smtClean="0"/>
              <a:t>Cumhuriyet başsavcıları veya görevlendirecekleri </a:t>
            </a:r>
            <a:r>
              <a:rPr lang="tr-TR" sz="3600" dirty="0" smtClean="0">
                <a:solidFill>
                  <a:srgbClr val="FF0000"/>
                </a:solidFill>
              </a:rPr>
              <a:t>Cumhuriyet savcıları,</a:t>
            </a:r>
            <a:r>
              <a:rPr lang="tr-TR" sz="3600" dirty="0" smtClean="0"/>
              <a:t> adli görevlerinin gereği olarak, gözaltına alınan kişilerin bulundurulacakları nezarethaneleri, varsa ifade alma odalarını, bu kişilerin durumlarını, gözaltına alınma neden ve surelerini, </a:t>
            </a:r>
            <a:r>
              <a:rPr lang="tr-TR" sz="3600" dirty="0" smtClean="0">
                <a:solidFill>
                  <a:srgbClr val="FF0000"/>
                </a:solidFill>
              </a:rPr>
              <a:t>gözaltına alınma ile ilgili tüm kayıt ve işlemleri denetler</a:t>
            </a:r>
            <a:r>
              <a:rPr lang="tr-TR" sz="3600" dirty="0" smtClean="0"/>
              <a:t>; sonucunu Nezarethaneye Alınanlar Defterine kaydederler.</a:t>
            </a:r>
            <a:endParaRPr lang="tr-TR" sz="3600" dirty="0"/>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Autofit/>
          </a:bodyPr>
          <a:lstStyle/>
          <a:p>
            <a:pPr algn="just"/>
            <a:r>
              <a:rPr lang="tr-TR" sz="4000" dirty="0" smtClean="0"/>
              <a:t>Suca sürüklenen çocuklar bakımından gözaltı kararı verildiğinde, </a:t>
            </a:r>
            <a:r>
              <a:rPr lang="tr-TR" sz="4000" dirty="0" smtClean="0">
                <a:solidFill>
                  <a:srgbClr val="FF0000"/>
                </a:solidFill>
              </a:rPr>
              <a:t>çocuğun kolluğun çocuk biriminde ve yetişkinlerden </a:t>
            </a:r>
            <a:r>
              <a:rPr lang="tr-TR" sz="4000" b="1" i="1" dirty="0" smtClean="0">
                <a:solidFill>
                  <a:srgbClr val="FF0000"/>
                </a:solidFill>
              </a:rPr>
              <a:t>ayrı bir yerde </a:t>
            </a:r>
            <a:r>
              <a:rPr lang="tr-TR" sz="4000" dirty="0" smtClean="0"/>
              <a:t>tutulması zorunludur. </a:t>
            </a:r>
          </a:p>
          <a:p>
            <a:pPr algn="just"/>
            <a:r>
              <a:rPr lang="tr-TR" sz="4000" dirty="0" smtClean="0"/>
              <a:t>Ayrıca </a:t>
            </a:r>
            <a:r>
              <a:rPr lang="tr-TR" sz="4000" b="1" dirty="0" smtClean="0"/>
              <a:t>talep</a:t>
            </a:r>
            <a:r>
              <a:rPr lang="tr-TR" sz="4000" dirty="0" smtClean="0"/>
              <a:t> halinde </a:t>
            </a:r>
            <a:r>
              <a:rPr lang="tr-TR" sz="4000" dirty="0" smtClean="0">
                <a:solidFill>
                  <a:srgbClr val="FF0000"/>
                </a:solidFill>
              </a:rPr>
              <a:t>çocuğun yanında yakınlarından</a:t>
            </a:r>
            <a:r>
              <a:rPr lang="tr-TR" sz="4000" dirty="0" smtClean="0"/>
              <a:t> birisinin </a:t>
            </a:r>
            <a:r>
              <a:rPr lang="tr-TR" sz="4000" b="1" dirty="0" smtClean="0"/>
              <a:t>bulunmasına izin </a:t>
            </a:r>
            <a:r>
              <a:rPr lang="tr-TR" sz="4000" dirty="0" smtClean="0"/>
              <a:t>verilir.</a:t>
            </a:r>
            <a:endParaRPr lang="tr-TR" sz="4000" dirty="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1561360"/>
          </a:xfrm>
        </p:spPr>
        <p:txBody>
          <a:bodyPr>
            <a:normAutofit fontScale="90000"/>
          </a:bodyPr>
          <a:lstStyle/>
          <a:p>
            <a:pPr algn="ctr"/>
            <a:r>
              <a:rPr lang="tr-TR" b="1" dirty="0" smtClean="0">
                <a:solidFill>
                  <a:srgbClr val="FF0000"/>
                </a:solidFill>
              </a:rPr>
              <a:t>Gözaltı ve Yakalama Tedbirlerinin Denetimi</a:t>
            </a:r>
            <a:endParaRPr lang="tr-TR" dirty="0">
              <a:solidFill>
                <a:srgbClr val="FF0000"/>
              </a:solidFill>
            </a:endParaRPr>
          </a:p>
        </p:txBody>
      </p:sp>
      <p:sp>
        <p:nvSpPr>
          <p:cNvPr id="3" name="2 İçerik Yer Tutucusu"/>
          <p:cNvSpPr>
            <a:spLocks noGrp="1"/>
          </p:cNvSpPr>
          <p:nvPr>
            <p:ph idx="1"/>
          </p:nvPr>
        </p:nvSpPr>
        <p:spPr>
          <a:xfrm>
            <a:off x="457200" y="1785926"/>
            <a:ext cx="8229600" cy="4538674"/>
          </a:xfrm>
        </p:spPr>
        <p:txBody>
          <a:bodyPr>
            <a:normAutofit lnSpcReduction="10000"/>
          </a:bodyPr>
          <a:lstStyle/>
          <a:p>
            <a:pPr algn="just"/>
            <a:r>
              <a:rPr lang="tr-TR" sz="2800" dirty="0" smtClean="0"/>
              <a:t>Yakalama, gözaltına alma ve gözaltı suresinin uzatılması işlemlerine karşı başvuru yolu </a:t>
            </a:r>
            <a:r>
              <a:rPr lang="tr-TR" sz="2800" dirty="0" err="1" smtClean="0"/>
              <a:t>CMK’nun</a:t>
            </a:r>
            <a:r>
              <a:rPr lang="tr-TR" sz="2800" dirty="0" smtClean="0"/>
              <a:t> 91/6. fıkrasında düzenlenmiştir. </a:t>
            </a:r>
          </a:p>
          <a:p>
            <a:pPr algn="just"/>
            <a:r>
              <a:rPr lang="tr-TR" sz="2800" dirty="0" smtClean="0"/>
              <a:t>Düzenlemeye göre yakalama işlemine, gözaltına alma ve gözaltı suresinin uzatılmasına ilişkin </a:t>
            </a:r>
            <a:r>
              <a:rPr lang="tr-TR" sz="2800" b="1" dirty="0" smtClean="0">
                <a:solidFill>
                  <a:srgbClr val="FF0000"/>
                </a:solidFill>
              </a:rPr>
              <a:t>Cumhuriyet savcısının yazılı emrine karşı, yakalanan kişi, müdafii veya kanuni temsilcisi, eşi ya da birinci veya ikinci derecede kan hısımı, hemen serbest bırakılmayı sağlamak için sulh ceza hakimine başvurabilir.</a:t>
            </a:r>
            <a:endParaRPr lang="tr-TR" sz="2800" b="1" dirty="0">
              <a:solidFill>
                <a:srgbClr val="FF0000"/>
              </a:solidFill>
            </a:endParaRP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lnSpcReduction="10000"/>
          </a:bodyPr>
          <a:lstStyle/>
          <a:p>
            <a:pPr algn="just"/>
            <a:r>
              <a:rPr lang="tr-TR" sz="3600" dirty="0" smtClean="0"/>
              <a:t>Sulh ceza hakimi incelemeyi evrak üzerinde yaparak derhal ve nihayet </a:t>
            </a:r>
            <a:r>
              <a:rPr lang="tr-TR" sz="3600" dirty="0" err="1" smtClean="0">
                <a:solidFill>
                  <a:srgbClr val="FF0000"/>
                </a:solidFill>
              </a:rPr>
              <a:t>yirmidort</a:t>
            </a:r>
            <a:r>
              <a:rPr lang="tr-TR" sz="3600" dirty="0" smtClean="0">
                <a:solidFill>
                  <a:srgbClr val="FF0000"/>
                </a:solidFill>
              </a:rPr>
              <a:t> saat </a:t>
            </a:r>
            <a:r>
              <a:rPr lang="tr-TR" sz="3600" dirty="0" smtClean="0"/>
              <a:t>dolmadan başvuruyu sonuçlandırır. </a:t>
            </a:r>
          </a:p>
          <a:p>
            <a:pPr algn="just"/>
            <a:r>
              <a:rPr lang="tr-TR" sz="3600" dirty="0" smtClean="0"/>
              <a:t>Yakalamanın veya gözaltına alma veya gözaltı suresini </a:t>
            </a:r>
            <a:r>
              <a:rPr lang="tr-TR" sz="3600" dirty="0" smtClean="0">
                <a:solidFill>
                  <a:srgbClr val="FF0000"/>
                </a:solidFill>
              </a:rPr>
              <a:t>uzatmanın yerinde olduğu kanısına</a:t>
            </a:r>
            <a:r>
              <a:rPr lang="tr-TR" sz="3600" dirty="0" smtClean="0"/>
              <a:t> </a:t>
            </a:r>
            <a:r>
              <a:rPr lang="tr-TR" sz="3600" dirty="0" smtClean="0">
                <a:solidFill>
                  <a:srgbClr val="FF0000"/>
                </a:solidFill>
              </a:rPr>
              <a:t>varılırsa</a:t>
            </a:r>
            <a:r>
              <a:rPr lang="tr-TR" sz="3600" dirty="0" smtClean="0"/>
              <a:t> başvuru reddedilir ya da yakalananın </a:t>
            </a:r>
            <a:r>
              <a:rPr lang="tr-TR" sz="3600" dirty="0" smtClean="0">
                <a:solidFill>
                  <a:srgbClr val="FF0000"/>
                </a:solidFill>
              </a:rPr>
              <a:t>derhal soruşturma </a:t>
            </a:r>
            <a:r>
              <a:rPr lang="tr-TR" sz="3600" dirty="0" smtClean="0"/>
              <a:t>evrakı ile Cumhuriyet Savcılığında hazır bulundurulmasına karar verilir.</a:t>
            </a:r>
            <a:endParaRPr lang="tr-TR" sz="3600" dirty="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642938"/>
            <a:ext cx="8229600" cy="6215062"/>
          </a:xfrm>
        </p:spPr>
        <p:txBody>
          <a:bodyPr>
            <a:noAutofit/>
          </a:bodyPr>
          <a:lstStyle/>
          <a:p>
            <a:pPr algn="just"/>
            <a:r>
              <a:rPr lang="tr-TR" sz="3200" dirty="0" smtClean="0"/>
              <a:t>Öngörülen yasal çare bir kanun yolu veya itiraz değildir. </a:t>
            </a:r>
          </a:p>
          <a:p>
            <a:pPr algn="just"/>
            <a:r>
              <a:rPr lang="tr-TR" sz="3200" dirty="0" smtClean="0"/>
              <a:t>Zira kanun yolları ancak hakim ve mahkeme kararlarına karşı başvurulabilen yasal çareleri ifade eder. </a:t>
            </a:r>
          </a:p>
          <a:p>
            <a:pPr algn="just"/>
            <a:r>
              <a:rPr lang="tr-TR" sz="3200" dirty="0" smtClean="0"/>
              <a:t>Burada ise karşı çıkılan karar, C. Savcısının bir karardır. </a:t>
            </a:r>
          </a:p>
          <a:p>
            <a:pPr algn="just"/>
            <a:r>
              <a:rPr lang="tr-TR" sz="3200" dirty="0" smtClean="0"/>
              <a:t>Bu başvuru üzerine sulh ceza hakimi, yakalama, gözaltı veya gözaltının uzatılması kararının hukuka aykırı olduğu kanaatinde ise, talebi kabul ederek, sonlandırılmasına karar verebilir.</a:t>
            </a:r>
            <a:endParaRPr lang="tr-TR" sz="3200"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357982"/>
          </a:xfrm>
        </p:spPr>
        <p:txBody>
          <a:bodyPr>
            <a:noAutofit/>
          </a:bodyPr>
          <a:lstStyle/>
          <a:p>
            <a:pPr algn="just"/>
            <a:r>
              <a:rPr lang="tr-TR" sz="4000" dirty="0" smtClean="0"/>
              <a:t>Her ne kadar düzenlemede bu ifade edilmese de hükmün içeriğinden bu sonuca ulaşılması mümkündür. </a:t>
            </a:r>
          </a:p>
          <a:p>
            <a:pPr algn="just"/>
            <a:r>
              <a:rPr lang="tr-TR" sz="4000" dirty="0" smtClean="0"/>
              <a:t>İkinci ihtimal </a:t>
            </a:r>
            <a:r>
              <a:rPr lang="tr-TR" sz="4000" dirty="0" smtClean="0">
                <a:solidFill>
                  <a:srgbClr val="FF0000"/>
                </a:solidFill>
              </a:rPr>
              <a:t>başvurunun reddedilmesi halidir</a:t>
            </a:r>
            <a:r>
              <a:rPr lang="tr-TR" sz="4000" dirty="0" smtClean="0"/>
              <a:t>.</a:t>
            </a:r>
          </a:p>
          <a:p>
            <a:pPr algn="just"/>
            <a:r>
              <a:rPr lang="tr-TR" sz="4000" dirty="0" smtClean="0"/>
              <a:t> Son ihtimal ise </a:t>
            </a:r>
            <a:r>
              <a:rPr lang="tr-TR" sz="4000" dirty="0" smtClean="0">
                <a:solidFill>
                  <a:srgbClr val="FF0000"/>
                </a:solidFill>
              </a:rPr>
              <a:t>gözaltı veya suresinin uzatılmasına ilişkin kararın hukuka uygun</a:t>
            </a:r>
            <a:r>
              <a:rPr lang="tr-TR" sz="4000" dirty="0" smtClean="0"/>
              <a:t> ve fakat gelinen aşama itibariyle olcusuz olduğu hallerdir.</a:t>
            </a:r>
            <a:endParaRPr lang="tr-TR" sz="4000"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4400" dirty="0" smtClean="0"/>
              <a:t>Bu durumda Sulh Ceza Hakimi yakalananın </a:t>
            </a:r>
            <a:r>
              <a:rPr lang="tr-TR" sz="4400" dirty="0" smtClean="0">
                <a:solidFill>
                  <a:srgbClr val="FF0000"/>
                </a:solidFill>
              </a:rPr>
              <a:t>derhal </a:t>
            </a:r>
            <a:r>
              <a:rPr lang="tr-TR" sz="4400" dirty="0" smtClean="0"/>
              <a:t>soruşturma evrakı ile Cumhuriyet Savcılığında </a:t>
            </a:r>
            <a:r>
              <a:rPr lang="tr-TR" sz="4400" dirty="0" smtClean="0">
                <a:solidFill>
                  <a:srgbClr val="FF0000"/>
                </a:solidFill>
              </a:rPr>
              <a:t>hazır bulundurulmasına karar vererek </a:t>
            </a:r>
            <a:r>
              <a:rPr lang="tr-TR" sz="4400" b="1" dirty="0" smtClean="0"/>
              <a:t>tedbirin sonlandırılarak</a:t>
            </a:r>
            <a:r>
              <a:rPr lang="tr-TR" sz="4400" dirty="0" smtClean="0"/>
              <a:t>, bir sonraki aşamaya geçilmesini temin etmektedir.</a:t>
            </a:r>
            <a:endParaRPr lang="tr-TR" sz="4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14422"/>
          </a:xfrm>
        </p:spPr>
        <p:txBody>
          <a:bodyPr>
            <a:normAutofit/>
          </a:bodyPr>
          <a:lstStyle/>
          <a:p>
            <a:pPr algn="ctr"/>
            <a:r>
              <a:rPr lang="tr-TR" b="1" dirty="0" smtClean="0">
                <a:solidFill>
                  <a:srgbClr val="FF0000"/>
                </a:solidFill>
              </a:rPr>
              <a:t>BİLİRKİŞİNİN ÖDEVLERİ</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lstStyle/>
          <a:p>
            <a:r>
              <a:rPr lang="tr-TR" dirty="0" smtClean="0"/>
              <a:t>1</a:t>
            </a:r>
            <a:r>
              <a:rPr lang="tr-TR" b="1" i="1" u="sng" dirty="0" smtClean="0"/>
              <a:t>. HAZIR BULUNMA- BİLİRKİŞİLİK YAPMA</a:t>
            </a:r>
          </a:p>
          <a:p>
            <a:r>
              <a:rPr lang="tr-TR" dirty="0" smtClean="0"/>
              <a:t>CMK m.65</a:t>
            </a:r>
          </a:p>
          <a:p>
            <a:r>
              <a:rPr lang="tr-TR" dirty="0" smtClean="0"/>
              <a:t>1) İl adli yargı adalet komisyonları tarafından her yıl düzenlenen listeye giren gerçek ve tüzel kişiler CMK 64;</a:t>
            </a:r>
          </a:p>
          <a:p>
            <a:r>
              <a:rPr lang="tr-TR" dirty="0" smtClean="0"/>
              <a:t> 2)Yasalarda belli konularda bilirkişilik yapmakla görevlendirdiği resmi bilirkişiler;</a:t>
            </a:r>
          </a:p>
          <a:p>
            <a:r>
              <a:rPr lang="tr-TR" dirty="0" smtClean="0"/>
              <a:t>3) İncelemenin yapılması için bilinmesi gerekli fen ve sanatları meslek edinenler;</a:t>
            </a:r>
          </a:p>
          <a:p>
            <a:r>
              <a:rPr lang="tr-TR" dirty="0" smtClean="0"/>
              <a:t>4) İncelemenin yapılması için gerekli mesleği yapmaya resmen yetkili olanlar (CMK m.65). </a:t>
            </a:r>
            <a:endParaRPr lang="tr-TR" dirty="0"/>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85728"/>
            <a:ext cx="8229600" cy="857256"/>
          </a:xfrm>
        </p:spPr>
        <p:txBody>
          <a:bodyPr/>
          <a:lstStyle/>
          <a:p>
            <a:pPr algn="ctr"/>
            <a:r>
              <a:rPr lang="tr-TR" b="1" dirty="0" smtClean="0">
                <a:solidFill>
                  <a:srgbClr val="FF0000"/>
                </a:solidFill>
              </a:rPr>
              <a:t>Yeniden Yakalama Yasağı</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a:bodyPr>
          <a:lstStyle/>
          <a:p>
            <a:pPr algn="just"/>
            <a:r>
              <a:rPr lang="tr-TR" sz="2800" dirty="0" smtClean="0"/>
              <a:t>Gözaltına alınan kişi bırakılmazsa, en geç bu sureler sonunda sulh ceza hakimi önüne çıkarılıp sorguya çekilir. </a:t>
            </a:r>
          </a:p>
          <a:p>
            <a:pPr algn="just"/>
            <a:r>
              <a:rPr lang="tr-TR" sz="2800" dirty="0" smtClean="0"/>
              <a:t>Sorguda müdafii de hazır bulunur (CMK md. 91/7). Gözaltı suresinin dolması veya </a:t>
            </a:r>
            <a:r>
              <a:rPr lang="tr-TR" sz="2800" b="1" dirty="0" smtClean="0">
                <a:solidFill>
                  <a:srgbClr val="FF0000"/>
                </a:solidFill>
              </a:rPr>
              <a:t>sulh ceza hakiminin kararı üzerine serbest bırakılan kişi hakkında yakalamaya neden olan fiille ilgili yeni ve yeterli delil elde edilmedikçe ve Cumhuriyet savcısının kararı olmadıkça </a:t>
            </a:r>
            <a:r>
              <a:rPr lang="tr-TR" sz="2800" b="1" dirty="0" smtClean="0"/>
              <a:t>bir daha aynı nedenle</a:t>
            </a:r>
            <a:r>
              <a:rPr lang="tr-TR" sz="2800" b="1" dirty="0" smtClean="0">
                <a:solidFill>
                  <a:srgbClr val="FF0000"/>
                </a:solidFill>
              </a:rPr>
              <a:t> yakalama işlemi uygulanamaz (</a:t>
            </a:r>
            <a:r>
              <a:rPr lang="tr-TR" sz="2800" dirty="0" smtClean="0"/>
              <a:t>CMK md. 91/6).</a:t>
            </a:r>
            <a:endParaRPr lang="tr-TR" sz="2800"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96086"/>
          </a:xfrm>
        </p:spPr>
        <p:txBody>
          <a:bodyPr>
            <a:normAutofit fontScale="90000"/>
          </a:bodyPr>
          <a:lstStyle/>
          <a:p>
            <a:pPr algn="ctr"/>
            <a:r>
              <a:rPr lang="tr-TR" b="1" dirty="0" smtClean="0">
                <a:solidFill>
                  <a:srgbClr val="FF0000"/>
                </a:solidFill>
              </a:rPr>
              <a:t>Tutuklama ve Adli Kontrol</a:t>
            </a:r>
            <a:endParaRPr lang="tr-TR" dirty="0">
              <a:solidFill>
                <a:srgbClr val="FF0000"/>
              </a:solidFill>
            </a:endParaRPr>
          </a:p>
        </p:txBody>
      </p:sp>
      <p:sp>
        <p:nvSpPr>
          <p:cNvPr id="3" name="2 İçerik Yer Tutucusu"/>
          <p:cNvSpPr>
            <a:spLocks noGrp="1"/>
          </p:cNvSpPr>
          <p:nvPr>
            <p:ph idx="1"/>
          </p:nvPr>
        </p:nvSpPr>
        <p:spPr>
          <a:xfrm>
            <a:off x="457200" y="1643050"/>
            <a:ext cx="8229600" cy="4681550"/>
          </a:xfrm>
        </p:spPr>
        <p:txBody>
          <a:bodyPr>
            <a:noAutofit/>
          </a:bodyPr>
          <a:lstStyle/>
          <a:p>
            <a:pPr algn="just"/>
            <a:r>
              <a:rPr lang="tr-TR" sz="3600" dirty="0" smtClean="0"/>
              <a:t>Koruma tedbirlerinin müşterek amacı olarak ifade edilen verilecek hükmün kağıt üstünde kalmasının önlenmesi ve maddi gerçeğin ortaya çıkarılması, </a:t>
            </a:r>
            <a:r>
              <a:rPr lang="tr-TR" sz="3600" dirty="0" smtClean="0">
                <a:solidFill>
                  <a:srgbClr val="FF0000"/>
                </a:solidFill>
              </a:rPr>
              <a:t>kişi özgürlüğü ve güvenliğine müdahale mahiyetindeki koruma tedbirlerinden tutuklama ve adli kontrolde somut bir biçimde ortaya çıkar.</a:t>
            </a:r>
            <a:endParaRPr lang="tr-TR" sz="3600" dirty="0">
              <a:solidFill>
                <a:srgbClr val="FF0000"/>
              </a:solidFill>
            </a:endParaRP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2800" dirty="0" smtClean="0"/>
              <a:t>Esasen tutuklama belirli maddi koşulların gerçekleşmesi durumunda ve anılan amaçları gerçekleştirmek için, şüpheli veya sanığın özgürlüğünden </a:t>
            </a:r>
            <a:r>
              <a:rPr lang="tr-TR" sz="2800" dirty="0" smtClean="0">
                <a:solidFill>
                  <a:srgbClr val="FF0000"/>
                </a:solidFill>
              </a:rPr>
              <a:t>tutukevine konmak suretiyle yoksun bırakılmasıdır. </a:t>
            </a:r>
          </a:p>
          <a:p>
            <a:pPr algn="just"/>
            <a:r>
              <a:rPr lang="tr-TR" sz="2800" dirty="0" smtClean="0"/>
              <a:t>Adli kontrol ise </a:t>
            </a:r>
            <a:r>
              <a:rPr lang="tr-TR" sz="2800" dirty="0" err="1" smtClean="0"/>
              <a:t>CMK’nun</a:t>
            </a:r>
            <a:r>
              <a:rPr lang="tr-TR" sz="2800" dirty="0" smtClean="0"/>
              <a:t> 109. maddesinde yer alan tedbirlerin, </a:t>
            </a:r>
            <a:r>
              <a:rPr lang="tr-TR" sz="2800" dirty="0" smtClean="0">
                <a:solidFill>
                  <a:srgbClr val="FF0000"/>
                </a:solidFill>
              </a:rPr>
              <a:t>aynı amaçların temininde yeterli olması durumunda, tutuklamaya yerine başvurulması zorunlu olan tedbirlerdir.</a:t>
            </a:r>
          </a:p>
          <a:p>
            <a:pPr algn="just"/>
            <a:r>
              <a:rPr lang="tr-TR" sz="2800" dirty="0" smtClean="0"/>
              <a:t>Bu ifadeden de anlaşılacağı üzere adli kontrol tutuklamaya aynı koşul ve sebeplerle başvurulan ikame bir tedbirdir.</a:t>
            </a:r>
            <a:endParaRPr lang="tr-TR" sz="2800"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857256"/>
          </a:xfrm>
        </p:spPr>
        <p:txBody>
          <a:bodyPr>
            <a:normAutofit/>
          </a:bodyPr>
          <a:lstStyle/>
          <a:p>
            <a:pPr algn="ctr"/>
            <a:r>
              <a:rPr lang="tr-TR" b="1" dirty="0" smtClean="0">
                <a:solidFill>
                  <a:srgbClr val="FF0000"/>
                </a:solidFill>
              </a:rPr>
              <a:t>Tutuklama</a:t>
            </a:r>
            <a:endParaRPr lang="tr-TR" dirty="0">
              <a:solidFill>
                <a:srgbClr val="FF0000"/>
              </a:solidFill>
            </a:endParaRPr>
          </a:p>
        </p:txBody>
      </p:sp>
      <p:sp>
        <p:nvSpPr>
          <p:cNvPr id="3" name="2 İçerik Yer Tutucusu"/>
          <p:cNvSpPr>
            <a:spLocks noGrp="1"/>
          </p:cNvSpPr>
          <p:nvPr>
            <p:ph idx="1"/>
          </p:nvPr>
        </p:nvSpPr>
        <p:spPr>
          <a:xfrm>
            <a:off x="457200" y="1142984"/>
            <a:ext cx="8229600" cy="5181616"/>
          </a:xfrm>
        </p:spPr>
        <p:txBody>
          <a:bodyPr/>
          <a:lstStyle/>
          <a:p>
            <a:pPr algn="ctr"/>
            <a:r>
              <a:rPr lang="tr-TR" b="1" dirty="0" smtClean="0"/>
              <a:t>Tanımı, Hukuki Niteliği Ve Amacı</a:t>
            </a:r>
          </a:p>
          <a:p>
            <a:pPr algn="just"/>
            <a:r>
              <a:rPr lang="tr-TR" sz="4000" dirty="0" smtClean="0"/>
              <a:t>Tutuklama şüpheli veya sanığın, tutuklama nedenlerini izale etmek amacıyla hakim veya mahkeme kararıyla </a:t>
            </a:r>
            <a:r>
              <a:rPr lang="tr-TR" sz="4000" b="1" dirty="0" smtClean="0">
                <a:solidFill>
                  <a:srgbClr val="FF0000"/>
                </a:solidFill>
              </a:rPr>
              <a:t>tutuk evine konarak özgürlüğünden yoksun bırakılması </a:t>
            </a:r>
            <a:r>
              <a:rPr lang="tr-TR" sz="4000" dirty="0" smtClean="0"/>
              <a:t>amacına hizmet eden bir koruma tedbiridir.</a:t>
            </a:r>
            <a:endParaRPr lang="tr-TR" sz="4000" dirty="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4000" dirty="0" smtClean="0">
                <a:solidFill>
                  <a:srgbClr val="FF0000"/>
                </a:solidFill>
              </a:rPr>
              <a:t>Tutuklama</a:t>
            </a:r>
            <a:r>
              <a:rPr lang="tr-TR" sz="4000" dirty="0" smtClean="0"/>
              <a:t> nedenleri incelendiğinde, tutuklamanın koruma tedbirlerinin </a:t>
            </a:r>
            <a:r>
              <a:rPr lang="tr-TR" sz="4000" b="1" dirty="0" smtClean="0">
                <a:solidFill>
                  <a:srgbClr val="FF0000"/>
                </a:solidFill>
              </a:rPr>
              <a:t>iki amacını </a:t>
            </a:r>
            <a:r>
              <a:rPr lang="tr-TR" sz="4000" dirty="0" smtClean="0"/>
              <a:t>da bünyesinde barındıran bir koruma tedbiri olduğu ve koruma tedbirlerinin tüm özelliklerini bünyesinde barındırdığı görülür.</a:t>
            </a:r>
            <a:endParaRPr lang="tr-TR" sz="4000" dirty="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3600" dirty="0" smtClean="0"/>
              <a:t>Bu bağlamda tutuklama şüpheli veya sanığın deliller ve delil değerlendirme araçlarına müdahale ederek maddi gerçeğin ortaya çıkmasını engellemesini önlemek veya kaçarak tesis edilecek hükmün infaz edilebilirliğini ortadan kaldırmasını önlemek amaçlarına dayanan, </a:t>
            </a:r>
            <a:r>
              <a:rPr lang="tr-TR" sz="3600" dirty="0" smtClean="0">
                <a:solidFill>
                  <a:srgbClr val="FF0000"/>
                </a:solidFill>
              </a:rPr>
              <a:t>geçici, gecikemez, hakim kararı ile verilen bir koruma tedbiridir.</a:t>
            </a:r>
          </a:p>
          <a:p>
            <a:pPr algn="just"/>
            <a:endParaRPr lang="tr-TR" sz="3600"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928694"/>
          </a:xfrm>
        </p:spPr>
        <p:txBody>
          <a:bodyPr>
            <a:normAutofit/>
          </a:bodyPr>
          <a:lstStyle/>
          <a:p>
            <a:pPr algn="ctr"/>
            <a:r>
              <a:rPr lang="tr-TR" b="1" dirty="0" smtClean="0">
                <a:solidFill>
                  <a:srgbClr val="FF0000"/>
                </a:solidFill>
              </a:rPr>
              <a:t>Maddi Koşulları</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Autofit/>
          </a:bodyPr>
          <a:lstStyle/>
          <a:p>
            <a:pPr algn="just"/>
            <a:r>
              <a:rPr lang="tr-TR" sz="3200" dirty="0" smtClean="0"/>
              <a:t>Tutuklamanın maddi koşulları </a:t>
            </a:r>
            <a:r>
              <a:rPr lang="tr-TR" sz="3200" dirty="0" err="1" smtClean="0"/>
              <a:t>CMK’nun</a:t>
            </a:r>
            <a:r>
              <a:rPr lang="tr-TR" sz="3200" dirty="0" smtClean="0"/>
              <a:t> 100. Maddesinde </a:t>
            </a:r>
            <a:r>
              <a:rPr lang="tr-TR" sz="3200" dirty="0" smtClean="0">
                <a:solidFill>
                  <a:srgbClr val="FF0000"/>
                </a:solidFill>
              </a:rPr>
              <a:t>kuvvetli suç şüphesi</a:t>
            </a:r>
            <a:r>
              <a:rPr lang="tr-TR" sz="3200" dirty="0" smtClean="0"/>
              <a:t>, tutuklama nedenlerinden birinin varlığı ve son olarak ölçülülük olarak belirlenebilir. </a:t>
            </a:r>
          </a:p>
          <a:p>
            <a:pPr algn="just"/>
            <a:r>
              <a:rPr lang="tr-TR" sz="3200" dirty="0" smtClean="0"/>
              <a:t>Nitekim CMK m. 100/1’de “Kuvvetli suç şüphesinin varlığını gösteren (Değişik ibare: 6526 - 21.2.2014 /m. 8) “</a:t>
            </a:r>
            <a:r>
              <a:rPr lang="tr-TR" sz="3200" dirty="0" smtClean="0">
                <a:solidFill>
                  <a:srgbClr val="FF0000"/>
                </a:solidFill>
              </a:rPr>
              <a:t>somut delillerin</a:t>
            </a:r>
            <a:r>
              <a:rPr lang="tr-TR" sz="3200" dirty="0" smtClean="0"/>
              <a:t>” ve bir tutuklama nedeninin bulunması halinde şüpheli veya sanık hakkında tutuklama kararı verilebilir.</a:t>
            </a:r>
            <a:endParaRPr lang="tr-TR" sz="3200" dirty="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500063"/>
            <a:ext cx="8229600" cy="5824537"/>
          </a:xfrm>
        </p:spPr>
        <p:txBody>
          <a:bodyPr>
            <a:noAutofit/>
          </a:bodyPr>
          <a:lstStyle/>
          <a:p>
            <a:pPr algn="just"/>
            <a:r>
              <a:rPr lang="tr-TR" sz="4800" dirty="0" smtClean="0"/>
              <a:t>İşin önemi, verilmesi beklenen ceza veya güvenlik tedbiri ile </a:t>
            </a:r>
            <a:r>
              <a:rPr lang="tr-TR" sz="4800" dirty="0" smtClean="0">
                <a:solidFill>
                  <a:srgbClr val="FF0000"/>
                </a:solidFill>
              </a:rPr>
              <a:t>ölçülü olmaması halinde,</a:t>
            </a:r>
            <a:r>
              <a:rPr lang="tr-TR" sz="4800" dirty="0" smtClean="0"/>
              <a:t> </a:t>
            </a:r>
            <a:r>
              <a:rPr lang="tr-TR" sz="4800" dirty="0" smtClean="0">
                <a:solidFill>
                  <a:srgbClr val="FF0000"/>
                </a:solidFill>
              </a:rPr>
              <a:t>tutuklama kararı verilemez</a:t>
            </a:r>
            <a:r>
              <a:rPr lang="tr-TR" sz="4800" dirty="0" smtClean="0"/>
              <a:t>” denerek bu hususlar açıkça ifade edilmiştir.</a:t>
            </a:r>
            <a:endParaRPr lang="tr-TR" sz="4800"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857256"/>
          </a:xfrm>
        </p:spPr>
        <p:txBody>
          <a:bodyPr>
            <a:normAutofit/>
          </a:bodyPr>
          <a:lstStyle/>
          <a:p>
            <a:pPr algn="ctr"/>
            <a:r>
              <a:rPr lang="tr-TR" b="1" dirty="0" smtClean="0">
                <a:solidFill>
                  <a:srgbClr val="FF0000"/>
                </a:solidFill>
              </a:rPr>
              <a:t>Kuvvetli Suç Şüphesi</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a:bodyPr>
          <a:lstStyle/>
          <a:p>
            <a:pPr algn="just"/>
            <a:r>
              <a:rPr lang="tr-TR" sz="2800" dirty="0" smtClean="0"/>
              <a:t>Ceza muhakemesi sureci şüphe üzerine kurulu bir süreç olarak tanımlanabilir. </a:t>
            </a:r>
          </a:p>
          <a:p>
            <a:pPr algn="just"/>
            <a:r>
              <a:rPr lang="tr-TR" sz="2800" dirty="0" smtClean="0"/>
              <a:t>Bu bağlamda soruşturmanın başlangıcından, hükmün verilmesine kadar her bir işlem için belirleyici olan husus, </a:t>
            </a:r>
            <a:r>
              <a:rPr lang="tr-TR" sz="2800" dirty="0" smtClean="0">
                <a:solidFill>
                  <a:srgbClr val="FF0000"/>
                </a:solidFill>
              </a:rPr>
              <a:t>şüphe ve şüphenin yoğunluğudur. </a:t>
            </a:r>
          </a:p>
          <a:p>
            <a:pPr algn="just"/>
            <a:r>
              <a:rPr lang="tr-TR" sz="2800" dirty="0" smtClean="0"/>
              <a:t>Ancak şüphe soruşturma organının veya yargı makamının yalın zihni surecinden ibaret değildir. </a:t>
            </a:r>
          </a:p>
          <a:p>
            <a:pPr algn="just"/>
            <a:r>
              <a:rPr lang="tr-TR" sz="2800" dirty="0" smtClean="0"/>
              <a:t>Ceza muhakemesinde </a:t>
            </a:r>
            <a:r>
              <a:rPr lang="tr-TR" sz="2800" dirty="0" smtClean="0">
                <a:solidFill>
                  <a:srgbClr val="FF0000"/>
                </a:solidFill>
              </a:rPr>
              <a:t>şüphe delille tanımlanır ve somutlaştırılır.</a:t>
            </a:r>
            <a:endParaRPr lang="tr-TR" sz="2800" dirty="0">
              <a:solidFill>
                <a:srgbClr val="FF0000"/>
              </a:solidFill>
            </a:endParaRP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500858"/>
          </a:xfrm>
        </p:spPr>
        <p:txBody>
          <a:bodyPr>
            <a:noAutofit/>
          </a:bodyPr>
          <a:lstStyle/>
          <a:p>
            <a:pPr algn="just"/>
            <a:r>
              <a:rPr lang="tr-TR" sz="4000" dirty="0" smtClean="0"/>
              <a:t>Bu noktada tutuklama bakımından </a:t>
            </a:r>
            <a:r>
              <a:rPr lang="tr-TR" sz="4000" dirty="0" smtClean="0">
                <a:solidFill>
                  <a:srgbClr val="FF0000"/>
                </a:solidFill>
              </a:rPr>
              <a:t>aranan şüphe</a:t>
            </a:r>
            <a:r>
              <a:rPr lang="tr-TR" sz="4000" dirty="0" smtClean="0"/>
              <a:t>, fiilin işlendiği ve fiilin işlemin muhatabı olduğu kişi tarafından işlendiği hususunda şüphedir. </a:t>
            </a:r>
          </a:p>
          <a:p>
            <a:pPr algn="just"/>
            <a:r>
              <a:rPr lang="tr-TR" sz="4000" dirty="0" smtClean="0"/>
              <a:t>Bu konuda düşünce oluşumuna neden olan delillerin ise </a:t>
            </a:r>
            <a:r>
              <a:rPr lang="tr-TR" sz="4000" dirty="0" smtClean="0">
                <a:solidFill>
                  <a:srgbClr val="FF0000"/>
                </a:solidFill>
              </a:rPr>
              <a:t>başlangıç şüphesini veya basit şüpheyi aşarak, </a:t>
            </a:r>
            <a:r>
              <a:rPr lang="tr-TR" sz="4000" b="1" dirty="0" smtClean="0"/>
              <a:t>belirli bir yoğunluğa ulaşması gerekir.</a:t>
            </a:r>
            <a:endParaRPr lang="tr-TR" sz="40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lstStyle/>
          <a:p>
            <a:r>
              <a:rPr lang="tr-TR" dirty="0" smtClean="0"/>
              <a:t>Bilirkişilik yapmaya mecbur olanlar, bilirkişi olarak görevlendirdiklerinde yemin etmemişlerse yemin etmek (CMK m.64/4) ve görevlendirmeye ilişkin tutanak ve belgeleri teslim almak üzere görevlendiren makamın önüne gelmek zorundadır.</a:t>
            </a:r>
          </a:p>
          <a:p>
            <a:r>
              <a:rPr lang="tr-TR" dirty="0" smtClean="0"/>
              <a:t>Bilirkişi usulüne uygun olarak çağrı kağıdıyla çağrılır ve gelmediği taktirde zorla getirileceği kendisine ihtar edilir.</a:t>
            </a:r>
          </a:p>
          <a:p>
            <a:r>
              <a:rPr lang="tr-TR" dirty="0" smtClean="0"/>
              <a:t>Çağrıya uymayan bilirkişi zorla (</a:t>
            </a:r>
            <a:r>
              <a:rPr lang="tr-TR" dirty="0" err="1" smtClean="0"/>
              <a:t>ihzaren</a:t>
            </a:r>
            <a:r>
              <a:rPr lang="tr-TR" dirty="0" smtClean="0"/>
              <a:t>), çağıran makamın önüne getirilir (CMK m. 146/1-6,7).</a:t>
            </a:r>
          </a:p>
          <a:p>
            <a:r>
              <a:rPr lang="tr-TR" dirty="0" smtClean="0"/>
              <a:t>Yasaların belli konularda görevlendirdiği resmi bilirkişiler öncellikle atanır.</a:t>
            </a:r>
          </a:p>
          <a:p>
            <a:endParaRPr lang="tr-TR" dirty="0"/>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143668"/>
          </a:xfrm>
        </p:spPr>
        <p:txBody>
          <a:bodyPr>
            <a:noAutofit/>
          </a:bodyPr>
          <a:lstStyle/>
          <a:p>
            <a:pPr algn="just"/>
            <a:r>
              <a:rPr lang="tr-TR" sz="3200" dirty="0" smtClean="0"/>
              <a:t>Bu noktada </a:t>
            </a:r>
            <a:r>
              <a:rPr lang="tr-TR" sz="3200" dirty="0" smtClean="0">
                <a:solidFill>
                  <a:srgbClr val="FF0000"/>
                </a:solidFill>
              </a:rPr>
              <a:t>kuvvetli şüphenin</a:t>
            </a:r>
            <a:r>
              <a:rPr lang="tr-TR" sz="3200" dirty="0" smtClean="0"/>
              <a:t>, kişinin mahkum olacağı hususunda kuvvetli bir kanaat olarak tanımlanması mümkün değildir. </a:t>
            </a:r>
          </a:p>
          <a:p>
            <a:pPr algn="just"/>
            <a:r>
              <a:rPr lang="tr-TR" sz="3200" dirty="0" smtClean="0"/>
              <a:t>Zira bu tur bir tanımlama her tutuklama kararı bakımından hakimin </a:t>
            </a:r>
            <a:r>
              <a:rPr lang="tr-TR" sz="3200" dirty="0" smtClean="0">
                <a:solidFill>
                  <a:srgbClr val="FF0000"/>
                </a:solidFill>
              </a:rPr>
              <a:t>ihsas - ı reyi anlamına gelir (</a:t>
            </a:r>
            <a:r>
              <a:rPr lang="tr-TR" sz="3200" b="1" dirty="0" smtClean="0"/>
              <a:t>İhsas</a:t>
            </a:r>
            <a:r>
              <a:rPr lang="tr-TR" sz="3200" dirty="0" smtClean="0"/>
              <a:t>-</a:t>
            </a:r>
            <a:r>
              <a:rPr lang="tr-TR" sz="3200" b="1" dirty="0" smtClean="0"/>
              <a:t>ı Rey</a:t>
            </a:r>
            <a:r>
              <a:rPr lang="tr-TR" sz="3200" dirty="0" smtClean="0"/>
              <a:t> bir hukuk kavramı. Bir yargıcın bir dava ile ilgili görüşünü beyan etmesi anlamına geliyor. </a:t>
            </a:r>
            <a:r>
              <a:rPr lang="tr-TR" sz="3200" b="1" dirty="0" smtClean="0"/>
              <a:t>İhsas</a:t>
            </a:r>
            <a:r>
              <a:rPr lang="tr-TR" sz="3200" dirty="0" smtClean="0"/>
              <a:t>-</a:t>
            </a:r>
            <a:r>
              <a:rPr lang="tr-TR" sz="3200" b="1" dirty="0" smtClean="0"/>
              <a:t>ı Rey</a:t>
            </a:r>
            <a:r>
              <a:rPr lang="tr-TR" sz="3200" dirty="0" smtClean="0"/>
              <a:t> Türk hukuk sistemine göre yasak. Hakimin görüş beyan etmesi durumuna "</a:t>
            </a:r>
            <a:r>
              <a:rPr lang="tr-TR" sz="3200" b="1" dirty="0" smtClean="0"/>
              <a:t>ihsas</a:t>
            </a:r>
            <a:r>
              <a:rPr lang="tr-TR" sz="3200" dirty="0" smtClean="0"/>
              <a:t>-</a:t>
            </a:r>
            <a:r>
              <a:rPr lang="tr-TR" sz="3200" b="1" dirty="0" smtClean="0"/>
              <a:t>ı rey</a:t>
            </a:r>
            <a:r>
              <a:rPr lang="tr-TR" sz="3200" dirty="0" smtClean="0"/>
              <a:t>" deniliyor</a:t>
            </a:r>
            <a:r>
              <a:rPr lang="tr-TR" sz="3200" dirty="0" smtClean="0">
                <a:solidFill>
                  <a:srgbClr val="FF0000"/>
                </a:solidFill>
              </a:rPr>
              <a:t>.</a:t>
            </a:r>
            <a:r>
              <a:rPr lang="tr-TR" sz="3200" dirty="0" smtClean="0"/>
              <a:t> </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4400" dirty="0" smtClean="0"/>
              <a:t>Önemli olan husus kararın verildiği anda, mevcut delil durumunun, fiilin işlendiği ve şüpheli veya sanık tarafından işlendiğini gösteren tutuklamayı meşrulaştıracak ölçüde yoğun ve güvenilir delilin varlığıdır.</a:t>
            </a:r>
          </a:p>
          <a:p>
            <a:pPr algn="just"/>
            <a:endParaRPr lang="tr-TR" sz="4400" dirty="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489922"/>
          </a:xfrm>
        </p:spPr>
        <p:txBody>
          <a:bodyPr>
            <a:normAutofit fontScale="90000"/>
          </a:bodyPr>
          <a:lstStyle/>
          <a:p>
            <a:pPr algn="ctr"/>
            <a:r>
              <a:rPr lang="tr-TR" b="1" dirty="0" smtClean="0">
                <a:solidFill>
                  <a:srgbClr val="FF0000"/>
                </a:solidFill>
              </a:rPr>
              <a:t>Tutuklama Nedenlerinden</a:t>
            </a:r>
            <a:br>
              <a:rPr lang="tr-TR" b="1" dirty="0" smtClean="0">
                <a:solidFill>
                  <a:srgbClr val="FF0000"/>
                </a:solidFill>
              </a:rPr>
            </a:br>
            <a:r>
              <a:rPr lang="tr-TR" b="1" dirty="0" smtClean="0">
                <a:solidFill>
                  <a:srgbClr val="FF0000"/>
                </a:solidFill>
              </a:rPr>
              <a:t> Birinin Varlığı</a:t>
            </a:r>
            <a:endParaRPr lang="tr-TR" dirty="0">
              <a:solidFill>
                <a:srgbClr val="FF0000"/>
              </a:solidFill>
            </a:endParaRPr>
          </a:p>
        </p:txBody>
      </p:sp>
      <p:sp>
        <p:nvSpPr>
          <p:cNvPr id="3" name="2 İçerik Yer Tutucusu"/>
          <p:cNvSpPr>
            <a:spLocks noGrp="1"/>
          </p:cNvSpPr>
          <p:nvPr>
            <p:ph idx="1"/>
          </p:nvPr>
        </p:nvSpPr>
        <p:spPr/>
        <p:txBody>
          <a:bodyPr>
            <a:normAutofit/>
          </a:bodyPr>
          <a:lstStyle/>
          <a:p>
            <a:pPr algn="just"/>
            <a:r>
              <a:rPr lang="tr-TR" sz="3200" dirty="0" smtClean="0"/>
              <a:t>Ceza Muhakemesi Kanunu, tutuklamayı </a:t>
            </a:r>
            <a:r>
              <a:rPr lang="tr-TR" sz="3200" dirty="0" smtClean="0">
                <a:solidFill>
                  <a:srgbClr val="FF0000"/>
                </a:solidFill>
              </a:rPr>
              <a:t>iki nedenin varlığına bağlı tutmuş </a:t>
            </a:r>
            <a:r>
              <a:rPr lang="tr-TR" sz="3200" dirty="0" smtClean="0"/>
              <a:t>ve bu nedenleri de tanımlamıştır. </a:t>
            </a:r>
          </a:p>
          <a:p>
            <a:pPr algn="just"/>
            <a:r>
              <a:rPr lang="tr-TR" sz="3200" dirty="0" smtClean="0"/>
              <a:t>Bunlardan </a:t>
            </a:r>
            <a:r>
              <a:rPr lang="tr-TR" sz="3200" dirty="0" smtClean="0">
                <a:solidFill>
                  <a:srgbClr val="FF0000"/>
                </a:solidFill>
              </a:rPr>
              <a:t>ilki şüpheli veya sanığın kaçması</a:t>
            </a:r>
            <a:r>
              <a:rPr lang="tr-TR" sz="3200" dirty="0" smtClean="0"/>
              <a:t>, </a:t>
            </a:r>
            <a:r>
              <a:rPr lang="tr-TR" sz="3200" dirty="0" smtClean="0">
                <a:solidFill>
                  <a:srgbClr val="FF0000"/>
                </a:solidFill>
              </a:rPr>
              <a:t>saklanması</a:t>
            </a:r>
            <a:r>
              <a:rPr lang="tr-TR" sz="3200" dirty="0" smtClean="0"/>
              <a:t> veya kaçacağı şüphesini uyandıran </a:t>
            </a:r>
            <a:r>
              <a:rPr lang="tr-TR" sz="3200" dirty="0" smtClean="0">
                <a:solidFill>
                  <a:srgbClr val="FF0000"/>
                </a:solidFill>
              </a:rPr>
              <a:t>somut olguların </a:t>
            </a:r>
            <a:r>
              <a:rPr lang="tr-TR" sz="3200" dirty="0" smtClean="0"/>
              <a:t>varlığıdır. </a:t>
            </a:r>
          </a:p>
          <a:p>
            <a:pPr algn="just"/>
            <a:r>
              <a:rPr lang="tr-TR" sz="3200" dirty="0" smtClean="0"/>
              <a:t>Görüldüğü üzere </a:t>
            </a:r>
            <a:r>
              <a:rPr lang="tr-TR" sz="3200" dirty="0" smtClean="0">
                <a:solidFill>
                  <a:srgbClr val="FF0000"/>
                </a:solidFill>
              </a:rPr>
              <a:t>yalın kaçma </a:t>
            </a:r>
            <a:r>
              <a:rPr lang="tr-TR" sz="3200" dirty="0" smtClean="0"/>
              <a:t>şüphesi bir tutuklama nedeni değildir.</a:t>
            </a:r>
            <a:endParaRPr lang="tr-TR" sz="3200" dirty="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Autofit/>
          </a:bodyPr>
          <a:lstStyle/>
          <a:p>
            <a:pPr algn="just"/>
            <a:r>
              <a:rPr lang="tr-TR" sz="4000" dirty="0" smtClean="0"/>
              <a:t>Burada aranan </a:t>
            </a:r>
            <a:r>
              <a:rPr lang="tr-TR" sz="4000" dirty="0" smtClean="0">
                <a:solidFill>
                  <a:srgbClr val="FF0000"/>
                </a:solidFill>
              </a:rPr>
              <a:t>somut</a:t>
            </a:r>
            <a:r>
              <a:rPr lang="tr-TR" sz="4000" dirty="0" smtClean="0"/>
              <a:t> olgulardır.</a:t>
            </a:r>
          </a:p>
          <a:p>
            <a:pPr algn="just"/>
            <a:r>
              <a:rPr lang="tr-TR" sz="4000" dirty="0" smtClean="0"/>
              <a:t>Dolayısıyla somut olgulara ilişkin </a:t>
            </a:r>
            <a:r>
              <a:rPr lang="tr-TR" sz="4000" dirty="0" smtClean="0">
                <a:solidFill>
                  <a:srgbClr val="FF0000"/>
                </a:solidFill>
              </a:rPr>
              <a:t>bir şüphe bulunmamalı</a:t>
            </a:r>
            <a:r>
              <a:rPr lang="tr-TR" sz="4000" dirty="0" smtClean="0"/>
              <a:t>, bu olgular tespit edilmelidir. </a:t>
            </a:r>
          </a:p>
          <a:p>
            <a:pPr algn="just"/>
            <a:r>
              <a:rPr lang="tr-TR" sz="4000" dirty="0" smtClean="0"/>
              <a:t>Şüpheye ilişkin değerlendirme, bu olguların </a:t>
            </a:r>
            <a:r>
              <a:rPr lang="tr-TR" sz="4000" dirty="0" smtClean="0">
                <a:solidFill>
                  <a:srgbClr val="FF0000"/>
                </a:solidFill>
              </a:rPr>
              <a:t>sanığın kaçması, saklanması veya kaçacağı </a:t>
            </a:r>
            <a:r>
              <a:rPr lang="tr-TR" sz="4000" dirty="0" smtClean="0"/>
              <a:t>yönünde bir kanaate neden olup olmadığı noktasında ortaya çıkacaktır.</a:t>
            </a:r>
            <a:endParaRPr lang="tr-TR" sz="4000" dirty="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467368"/>
          </a:xfrm>
        </p:spPr>
        <p:txBody>
          <a:bodyPr>
            <a:noAutofit/>
          </a:bodyPr>
          <a:lstStyle/>
          <a:p>
            <a:pPr algn="just"/>
            <a:r>
              <a:rPr lang="tr-TR" sz="4400" dirty="0" smtClean="0">
                <a:solidFill>
                  <a:srgbClr val="FF0000"/>
                </a:solidFill>
              </a:rPr>
              <a:t>Örneğin</a:t>
            </a:r>
            <a:r>
              <a:rPr lang="tr-TR" sz="4400" dirty="0" smtClean="0"/>
              <a:t> şüphelinin pasaport edinmesi, uçak bileti alması, denize acılan bir tekneye bindiğinin öğrenilmesi halleri somut olgudur.</a:t>
            </a:r>
          </a:p>
          <a:p>
            <a:pPr algn="just"/>
            <a:r>
              <a:rPr lang="tr-TR" sz="4400" dirty="0" smtClean="0"/>
              <a:t> Ancak bu olgunun kaçma şüphesini doğurup doğurmadığı ayrıca ele alınmak zorundadır.</a:t>
            </a:r>
            <a:endParaRPr lang="tr-TR" sz="4400" dirty="0"/>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467368"/>
          </a:xfrm>
        </p:spPr>
        <p:txBody>
          <a:bodyPr>
            <a:noAutofit/>
          </a:bodyPr>
          <a:lstStyle/>
          <a:p>
            <a:pPr algn="just"/>
            <a:r>
              <a:rPr lang="tr-TR" sz="4000" b="1" dirty="0" smtClean="0">
                <a:solidFill>
                  <a:srgbClr val="FF0000"/>
                </a:solidFill>
              </a:rPr>
              <a:t>İkinci tutuklama nedeni </a:t>
            </a:r>
            <a:r>
              <a:rPr lang="tr-TR" sz="4000" dirty="0" smtClean="0"/>
              <a:t>ise bilinenin aksine yalın delilleri karartma tehlikesi değil, şüpheli veya sanığın davranışlarının delilleri yok etme, gizleme veya değiştirme, tanık, mağdur veya başkaları üzerinde baskı yapılması girişiminde bulunma hususlarında kuvvetli şüphe oluşturmasıdır.</a:t>
            </a:r>
            <a:endParaRPr lang="tr-TR" sz="4000" dirty="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Autofit/>
          </a:bodyPr>
          <a:lstStyle/>
          <a:p>
            <a:pPr algn="just"/>
            <a:r>
              <a:rPr lang="tr-TR" sz="4000" dirty="0" smtClean="0"/>
              <a:t>Dolayısıyla tespiti gereken ilk husus </a:t>
            </a:r>
            <a:r>
              <a:rPr lang="tr-TR" sz="4000" dirty="0" smtClean="0">
                <a:solidFill>
                  <a:srgbClr val="FF0000"/>
                </a:solidFill>
              </a:rPr>
              <a:t>şüpheli veya sanığın delilleri karartma </a:t>
            </a:r>
            <a:r>
              <a:rPr lang="tr-TR" sz="4000" dirty="0" smtClean="0"/>
              <a:t>hususunda </a:t>
            </a:r>
            <a:r>
              <a:rPr lang="tr-TR" sz="4000" b="1" dirty="0" smtClean="0"/>
              <a:t>şüphe uyandıran davranışlarının </a:t>
            </a:r>
            <a:r>
              <a:rPr lang="tr-TR" sz="4000" dirty="0" smtClean="0"/>
              <a:t>varlığıdır. </a:t>
            </a:r>
          </a:p>
          <a:p>
            <a:pPr algn="just"/>
            <a:r>
              <a:rPr lang="tr-TR" sz="4000" dirty="0" smtClean="0"/>
              <a:t>Bu şüphe de maddede de ifade edildiği bicimde </a:t>
            </a:r>
            <a:r>
              <a:rPr lang="tr-TR" sz="4000" b="1" dirty="0" smtClean="0">
                <a:solidFill>
                  <a:srgbClr val="FF0000"/>
                </a:solidFill>
              </a:rPr>
              <a:t>kuvvetli sayılabilecek bir niceliğe </a:t>
            </a:r>
            <a:r>
              <a:rPr lang="tr-TR" sz="4000" dirty="0" smtClean="0"/>
              <a:t>sahip olmalıdır.</a:t>
            </a:r>
            <a:endParaRPr lang="tr-TR" sz="4000" dirty="0"/>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Autofit/>
          </a:bodyPr>
          <a:lstStyle/>
          <a:p>
            <a:pPr algn="just"/>
            <a:r>
              <a:rPr lang="tr-TR" sz="3200" dirty="0" smtClean="0"/>
              <a:t>Görüldüğü gibi tutuklama sadece sucun işlendiği hususunda kuvvetli şüphenin değil, </a:t>
            </a:r>
            <a:r>
              <a:rPr lang="tr-TR" sz="3200" b="1" dirty="0" smtClean="0"/>
              <a:t>tutuklama nedenlerinin varlığına ilişkinde de kuvvetli şüphenin varlığını gerektirmektedir.</a:t>
            </a:r>
          </a:p>
          <a:p>
            <a:pPr algn="just"/>
            <a:r>
              <a:rPr lang="tr-TR" sz="3200" dirty="0" err="1" smtClean="0"/>
              <a:t>CMK’nun</a:t>
            </a:r>
            <a:r>
              <a:rPr lang="tr-TR" sz="3200" dirty="0" smtClean="0"/>
              <a:t> 100. Maddesinde tutuklama nedenleri bu bicimde düzenlendikten sonra maddenin </a:t>
            </a:r>
            <a:r>
              <a:rPr lang="tr-TR" sz="3200" b="1" dirty="0" smtClean="0"/>
              <a:t>3. Fıkrasında </a:t>
            </a:r>
            <a:r>
              <a:rPr lang="tr-TR" sz="3200" dirty="0" smtClean="0"/>
              <a:t>tutuklama nedenlerinin </a:t>
            </a:r>
            <a:r>
              <a:rPr lang="tr-TR" sz="3200" b="1" dirty="0" smtClean="0"/>
              <a:t>varsayılabileceği suçlar saymak suretiyle belirlenmiştir.</a:t>
            </a:r>
            <a:endParaRPr lang="tr-TR" sz="3200" b="1" dirty="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Autofit/>
          </a:bodyPr>
          <a:lstStyle/>
          <a:p>
            <a:pPr algn="just"/>
            <a:r>
              <a:rPr lang="tr-TR" sz="3200" dirty="0" smtClean="0"/>
              <a:t>Söz konusu katalog, anılan suçlar bakımından tutuklamayı zorunlu hale getirmediği gibi, katalogda yer almayan suçların da tutuklanmasına ilişkin bir engel yaratmamaktadır. </a:t>
            </a:r>
          </a:p>
          <a:p>
            <a:pPr algn="just"/>
            <a:r>
              <a:rPr lang="tr-TR" sz="3200" dirty="0" smtClean="0"/>
              <a:t>Diğer yandan katalogda yer alan suçlar nedeniyle başlatılmış bir soruşturma veya kovuşturmada tutuklama durumunda hakimin veya mahkemenin, tutuklama koşulları bakımından yapması gereken araştırmayı da ortadan kaldırmamaktadır. </a:t>
            </a:r>
            <a:endParaRPr lang="tr-TR" sz="3200"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a:bodyPr>
          <a:lstStyle/>
          <a:p>
            <a:pPr algn="just"/>
            <a:r>
              <a:rPr lang="tr-TR" sz="4000" dirty="0" smtClean="0"/>
              <a:t>Anılan liste, belirli suçlarda tutuklama nedenleri bakımından bir kanuni karine tesis etmektedir ve bu karinin her turlu delille çürütülmesi mümkündür. </a:t>
            </a:r>
          </a:p>
          <a:p>
            <a:pPr algn="just"/>
            <a:r>
              <a:rPr lang="tr-TR" sz="4000" dirty="0" smtClean="0"/>
              <a:t>Bu kanuni karinenin ortadan kalkıp kalmadığını da denetlemek görevi soruşturma organı, hakim ve mahkemeye aittir.</a:t>
            </a:r>
            <a:endParaRPr lang="tr-TR" sz="4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lnSpcReduction="10000"/>
          </a:bodyPr>
          <a:lstStyle/>
          <a:p>
            <a:r>
              <a:rPr lang="tr-TR" dirty="0" smtClean="0"/>
              <a:t>Bu kişiler bilirkişilik yapacak durumda bulunmadıklarında, resmi olmayan bilirkişiler de görevlendirebilir.</a:t>
            </a:r>
          </a:p>
          <a:p>
            <a:r>
              <a:rPr lang="tr-TR" dirty="0" smtClean="0"/>
              <a:t>Ancak kamu görevlileri, bağlı bulundukları kurumla ilgili davalarda bilirkişi olarak atanmaz (CMK m.64/3).</a:t>
            </a:r>
          </a:p>
          <a:p>
            <a:r>
              <a:rPr lang="tr-TR" dirty="0" smtClean="0"/>
              <a:t>Yasalarda, şu kurum ve kişiler tıbbi konularda resmi bilirkişi olarak gösterilmiştir:</a:t>
            </a:r>
          </a:p>
          <a:p>
            <a:r>
              <a:rPr lang="tr-TR" b="1" i="1" dirty="0" smtClean="0">
                <a:solidFill>
                  <a:srgbClr val="FF0000"/>
                </a:solidFill>
              </a:rPr>
              <a:t>1) Adli Tıp Kurumu;</a:t>
            </a:r>
          </a:p>
          <a:p>
            <a:r>
              <a:rPr lang="tr-TR" b="1" i="1" dirty="0" smtClean="0">
                <a:solidFill>
                  <a:srgbClr val="FF0000"/>
                </a:solidFill>
              </a:rPr>
              <a:t>2) Üniversitelerin Tıp Fakültelerinin Adli Tıp Anabilim Dalları;</a:t>
            </a:r>
          </a:p>
          <a:p>
            <a:r>
              <a:rPr lang="tr-TR" b="1" i="1" dirty="0" smtClean="0">
                <a:solidFill>
                  <a:srgbClr val="FF0000"/>
                </a:solidFill>
              </a:rPr>
              <a:t>3)Yüksek Sağlık Şurası;</a:t>
            </a:r>
          </a:p>
          <a:p>
            <a:r>
              <a:rPr lang="tr-TR" b="1" i="1" dirty="0" smtClean="0">
                <a:solidFill>
                  <a:srgbClr val="FF0000"/>
                </a:solidFill>
              </a:rPr>
              <a:t>4) 38 Sayılı Tababeti Adliye Kanunu.</a:t>
            </a:r>
          </a:p>
          <a:p>
            <a:r>
              <a:rPr lang="tr-TR" dirty="0" smtClean="0"/>
              <a:t> </a:t>
            </a:r>
            <a:endParaRPr lang="tr-TR" dirty="0"/>
          </a:p>
        </p:txBody>
      </p:sp>
    </p:spTree>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71570"/>
          </a:xfrm>
        </p:spPr>
        <p:txBody>
          <a:bodyPr>
            <a:normAutofit/>
          </a:bodyPr>
          <a:lstStyle/>
          <a:p>
            <a:pPr algn="ctr"/>
            <a:r>
              <a:rPr lang="tr-TR" b="1" dirty="0" smtClean="0">
                <a:solidFill>
                  <a:srgbClr val="FF0000"/>
                </a:solidFill>
              </a:rPr>
              <a:t>Ölçülülük</a:t>
            </a:r>
            <a:endParaRPr lang="tr-TR" dirty="0">
              <a:solidFill>
                <a:srgbClr val="FF0000"/>
              </a:solidFill>
            </a:endParaRPr>
          </a:p>
        </p:txBody>
      </p:sp>
      <p:sp>
        <p:nvSpPr>
          <p:cNvPr id="3" name="2 İçerik Yer Tutucusu"/>
          <p:cNvSpPr>
            <a:spLocks noGrp="1"/>
          </p:cNvSpPr>
          <p:nvPr>
            <p:ph idx="1"/>
          </p:nvPr>
        </p:nvSpPr>
        <p:spPr>
          <a:xfrm>
            <a:off x="457200" y="1428736"/>
            <a:ext cx="8229600" cy="5072098"/>
          </a:xfrm>
        </p:spPr>
        <p:txBody>
          <a:bodyPr>
            <a:noAutofit/>
          </a:bodyPr>
          <a:lstStyle/>
          <a:p>
            <a:pPr algn="just"/>
            <a:r>
              <a:rPr lang="tr-TR" sz="3600" dirty="0" smtClean="0"/>
              <a:t>Tutuklama tüm koşullar ve nedenler gerçekleşmiş olsa bile ihtiyari bir tedbirdir. </a:t>
            </a:r>
          </a:p>
          <a:p>
            <a:pPr algn="just"/>
            <a:r>
              <a:rPr lang="tr-TR" sz="3600" dirty="0" smtClean="0"/>
              <a:t>Dolayısıyla gerek soruşturma evresinde C. Savcısı gerekse hakim veya mahkeme tutuklama kararı vermek zorunda tutuklama talep etmek veya tutuklama kararı vermek zorunda değildir.</a:t>
            </a:r>
            <a:endParaRPr lang="tr-TR" sz="3600"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600" dirty="0" err="1" smtClean="0"/>
              <a:t>CMK’nun</a:t>
            </a:r>
            <a:r>
              <a:rPr lang="tr-TR" sz="3600" dirty="0" smtClean="0"/>
              <a:t> 100/1. Maddesinde ölçülülüğe açıkça atıf yapılarak tutuklama bakımından olcululuk ifade edilmiş, tutuklama talep ve kararlarında da adli kontrol tedbirlerinin tutuklama ile ortadan kaldırılmak istenen kaçma veya delilleri karartma tehlikesinin bertaraf  bakımından neden yetersiz kaldığının izah edilmesi gerektiği belirtilmiştir.</a:t>
            </a:r>
            <a:endParaRPr lang="tr-TR" sz="3600" dirty="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Autofit/>
          </a:bodyPr>
          <a:lstStyle/>
          <a:p>
            <a:pPr algn="just"/>
            <a:r>
              <a:rPr lang="tr-TR" sz="3600" dirty="0" smtClean="0"/>
              <a:t>Olcululuk değerlendirmesinde isnat edilen sucun niteliği ve bu suç için öngörülen yaptırımın miktarı yanında şüpheli veya sanığın kişisel özellikleri de dikkate alınmak zorundadır.</a:t>
            </a:r>
          </a:p>
          <a:p>
            <a:pPr algn="just"/>
            <a:r>
              <a:rPr lang="tr-TR" sz="3600" dirty="0" smtClean="0"/>
              <a:t> İfa ettiği görev veya meslek nedeniyle tutuklama nedenlerinin gerçekleşme imkanının olmadığı durumlarda tutuklama kararı olcusuz hale gelecektir.</a:t>
            </a:r>
            <a:endParaRPr lang="tr-TR" sz="3600" dirty="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467368"/>
          </a:xfrm>
        </p:spPr>
        <p:txBody>
          <a:bodyPr>
            <a:noAutofit/>
          </a:bodyPr>
          <a:lstStyle/>
          <a:p>
            <a:pPr algn="just"/>
            <a:r>
              <a:rPr lang="tr-TR" sz="4000" dirty="0" smtClean="0"/>
              <a:t>Diğer yandan tutuklama sadece tutuklananın Anayasanın 19. Maddesinde belirtilen haklarını değil aynı zamanda </a:t>
            </a:r>
            <a:r>
              <a:rPr lang="tr-TR" sz="4000" dirty="0" smtClean="0">
                <a:solidFill>
                  <a:srgbClr val="FF0000"/>
                </a:solidFill>
              </a:rPr>
              <a:t>tutukevinde ifası zorunlu olan diğer anayasal haklarını da </a:t>
            </a:r>
            <a:r>
              <a:rPr lang="tr-TR" sz="4000" dirty="0" smtClean="0"/>
              <a:t>sınırlar mahiyette ise olcululuk sınırlanan diğer haklar da dikkate alınarak belirlenmek durumundadır.</a:t>
            </a:r>
            <a:endParaRPr lang="tr-TR" sz="4000" dirty="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500858"/>
          </a:xfrm>
        </p:spPr>
        <p:txBody>
          <a:bodyPr>
            <a:noAutofit/>
          </a:bodyPr>
          <a:lstStyle/>
          <a:p>
            <a:pPr algn="just"/>
            <a:r>
              <a:rPr lang="tr-TR" sz="3200" dirty="0" smtClean="0"/>
              <a:t>Tutuklamanın olcululuk değerlendirmesinde yükümlülük sadece hakim veya mahkemeye ait değildir. </a:t>
            </a:r>
            <a:r>
              <a:rPr lang="tr-TR" sz="3200" dirty="0" err="1" smtClean="0"/>
              <a:t>CMK’nun</a:t>
            </a:r>
            <a:r>
              <a:rPr lang="tr-TR" sz="3200" dirty="0" smtClean="0"/>
              <a:t> </a:t>
            </a:r>
            <a:r>
              <a:rPr lang="tr-TR" sz="3200" dirty="0" smtClean="0">
                <a:solidFill>
                  <a:srgbClr val="FF0000"/>
                </a:solidFill>
              </a:rPr>
              <a:t>101. Maddesi C. Savcısına tutuklama taleplerinde mutlaka gerekçe gösterilir ve adli kontrol </a:t>
            </a:r>
            <a:r>
              <a:rPr lang="tr-TR" sz="3200" dirty="0" smtClean="0"/>
              <a:t>uygulamasının yetersiz kalacağını belirten hukuki ve fiili nedenlere yer verme zorunluluğunu getirmiştir. </a:t>
            </a:r>
          </a:p>
          <a:p>
            <a:pPr algn="just"/>
            <a:r>
              <a:rPr lang="tr-TR" sz="3200" dirty="0" smtClean="0"/>
              <a:t>Buna ek olarak aynı maddenin ikinci fıkrasında </a:t>
            </a:r>
            <a:r>
              <a:rPr lang="tr-TR" sz="3200" dirty="0" smtClean="0">
                <a:solidFill>
                  <a:srgbClr val="FF0000"/>
                </a:solidFill>
              </a:rPr>
              <a:t>tutuklamanın ölçülü olduğunun tutuklama kararının </a:t>
            </a:r>
            <a:r>
              <a:rPr lang="tr-TR" sz="3200" dirty="0" smtClean="0"/>
              <a:t>gerekçesinde belirtilmesi gerektiği ifade edilmiştir.</a:t>
            </a:r>
            <a:endParaRPr lang="tr-TR" sz="3200" dirty="0"/>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7000924"/>
          </a:xfrm>
        </p:spPr>
        <p:txBody>
          <a:bodyPr>
            <a:noAutofit/>
          </a:bodyPr>
          <a:lstStyle/>
          <a:p>
            <a:pPr algn="just"/>
            <a:r>
              <a:rPr lang="tr-TR" sz="3200" dirty="0" smtClean="0"/>
              <a:t>Bu soyut ölçülülük değerlendirmesine ek olarak Kanun koyucu belirli durumlarda ölçülülük kriterini kendisi belirleyerek tutuklama yasakları öngörmüştür. </a:t>
            </a:r>
          </a:p>
          <a:p>
            <a:pPr algn="just"/>
            <a:r>
              <a:rPr lang="tr-TR" sz="3200" dirty="0" smtClean="0"/>
              <a:t>Buna göre sadece </a:t>
            </a:r>
            <a:r>
              <a:rPr lang="tr-TR" sz="3200" b="1" dirty="0" smtClean="0">
                <a:solidFill>
                  <a:srgbClr val="FF0000"/>
                </a:solidFill>
              </a:rPr>
              <a:t>adli para cezası </a:t>
            </a:r>
            <a:r>
              <a:rPr lang="tr-TR" sz="3200" b="1" dirty="0" smtClean="0"/>
              <a:t>gerektiren suçlarda </a:t>
            </a:r>
            <a:r>
              <a:rPr lang="tr-TR" sz="3200" b="1" i="1" dirty="0" smtClean="0"/>
              <a:t>vücut dokunulmazlığına karşı işlenenler hariç </a:t>
            </a:r>
            <a:r>
              <a:rPr lang="tr-TR" sz="3200" b="1" dirty="0" smtClean="0"/>
              <a:t>olmak üzere </a:t>
            </a:r>
            <a:r>
              <a:rPr lang="tr-TR" sz="3200" b="1" dirty="0" smtClean="0">
                <a:solidFill>
                  <a:srgbClr val="FF0000"/>
                </a:solidFill>
              </a:rPr>
              <a:t>iki yıl veya daha az hapis cezası </a:t>
            </a:r>
            <a:r>
              <a:rPr lang="tr-TR" sz="3200" b="1" dirty="0" smtClean="0"/>
              <a:t>gerektiren suçlarda </a:t>
            </a:r>
            <a:r>
              <a:rPr lang="tr-TR" sz="3200" b="1" i="1" dirty="0" smtClean="0">
                <a:solidFill>
                  <a:srgbClr val="FF0000"/>
                </a:solidFill>
              </a:rPr>
              <a:t>tutuklama kural olarak yasaktır.</a:t>
            </a:r>
            <a:r>
              <a:rPr lang="tr-TR" sz="3200" i="1" dirty="0" smtClean="0">
                <a:solidFill>
                  <a:srgbClr val="FF0000"/>
                </a:solidFill>
              </a:rPr>
              <a:t> </a:t>
            </a:r>
          </a:p>
          <a:p>
            <a:pPr algn="just"/>
            <a:r>
              <a:rPr lang="tr-TR" sz="3200" dirty="0" smtClean="0"/>
              <a:t>İki yıllık sure şüphelinin </a:t>
            </a:r>
            <a:r>
              <a:rPr lang="tr-TR" sz="3200" dirty="0" smtClean="0">
                <a:solidFill>
                  <a:srgbClr val="FF0000"/>
                </a:solidFill>
              </a:rPr>
              <a:t>15 yaşından küçük olduğu durumlarda beş yıldır.</a:t>
            </a:r>
            <a:endParaRPr lang="tr-TR" sz="3200" dirty="0">
              <a:solidFill>
                <a:srgbClr val="FF0000"/>
              </a:solidFill>
            </a:endParaRP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00132"/>
          </a:xfrm>
        </p:spPr>
        <p:txBody>
          <a:bodyPr>
            <a:normAutofit fontScale="90000"/>
          </a:bodyPr>
          <a:lstStyle/>
          <a:p>
            <a:pPr algn="ctr"/>
            <a:r>
              <a:rPr lang="tr-TR" b="1" dirty="0" smtClean="0">
                <a:solidFill>
                  <a:srgbClr val="FF0000"/>
                </a:solidFill>
              </a:rPr>
              <a:t>Şekli Koşulları: Tutuklama Kararı</a:t>
            </a:r>
            <a:endParaRPr lang="tr-TR"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a:bodyPr>
          <a:lstStyle/>
          <a:p>
            <a:pPr algn="just"/>
            <a:r>
              <a:rPr lang="tr-TR" sz="3200" dirty="0" smtClean="0"/>
              <a:t>Tutuklama ancak ve ancak </a:t>
            </a:r>
            <a:r>
              <a:rPr lang="tr-TR" sz="3200" dirty="0" smtClean="0">
                <a:solidFill>
                  <a:srgbClr val="FF0000"/>
                </a:solidFill>
              </a:rPr>
              <a:t>hakim veya mahkeme tarafından</a:t>
            </a:r>
            <a:r>
              <a:rPr lang="tr-TR" sz="3200" dirty="0" smtClean="0"/>
              <a:t> verilebilen bir karardır. </a:t>
            </a:r>
          </a:p>
          <a:p>
            <a:pPr algn="just"/>
            <a:r>
              <a:rPr lang="tr-TR" sz="3200" dirty="0" smtClean="0"/>
              <a:t>Bu nedenle şekli koşul bir hakim veya mahkeme kararının varlığı şeklinde özetlenebilir.</a:t>
            </a:r>
          </a:p>
          <a:p>
            <a:pPr algn="just"/>
            <a:r>
              <a:rPr lang="tr-TR" sz="3200" dirty="0" smtClean="0"/>
              <a:t> Ancak bu karara ve bu kararın verildiği tutuklama muhakemesine ilişkin olarak uyulması </a:t>
            </a:r>
            <a:r>
              <a:rPr lang="tr-TR" sz="3200" dirty="0" smtClean="0">
                <a:solidFill>
                  <a:srgbClr val="FF0000"/>
                </a:solidFill>
              </a:rPr>
              <a:t>gereken kurallar, şekli koşulun içeriğini oluşturmaktadır.</a:t>
            </a:r>
            <a:endParaRPr lang="tr-TR" sz="3200" dirty="0">
              <a:solidFill>
                <a:srgbClr val="FF0000"/>
              </a:solidFill>
            </a:endParaRP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71570"/>
          </a:xfrm>
        </p:spPr>
        <p:txBody>
          <a:bodyPr/>
          <a:lstStyle/>
          <a:p>
            <a:pPr algn="ctr"/>
            <a:r>
              <a:rPr lang="tr-TR" b="1" dirty="0" smtClean="0">
                <a:solidFill>
                  <a:srgbClr val="FF0000"/>
                </a:solidFill>
              </a:rPr>
              <a:t>Şüphelinin Hazır Bulunması</a:t>
            </a:r>
            <a:endParaRPr lang="tr-TR" dirty="0">
              <a:solidFill>
                <a:srgbClr val="FF0000"/>
              </a:solidFill>
            </a:endParaRPr>
          </a:p>
        </p:txBody>
      </p:sp>
      <p:sp>
        <p:nvSpPr>
          <p:cNvPr id="3" name="2 İçerik Yer Tutucusu"/>
          <p:cNvSpPr>
            <a:spLocks noGrp="1"/>
          </p:cNvSpPr>
          <p:nvPr>
            <p:ph idx="1"/>
          </p:nvPr>
        </p:nvSpPr>
        <p:spPr>
          <a:xfrm>
            <a:off x="457200" y="1571612"/>
            <a:ext cx="8229600" cy="4752988"/>
          </a:xfrm>
        </p:spPr>
        <p:txBody>
          <a:bodyPr>
            <a:normAutofit/>
          </a:bodyPr>
          <a:lstStyle/>
          <a:p>
            <a:pPr algn="just"/>
            <a:r>
              <a:rPr lang="tr-TR" sz="3200" dirty="0" smtClean="0"/>
              <a:t>Şüpheli veya sanığın </a:t>
            </a:r>
            <a:r>
              <a:rPr lang="tr-TR" sz="3200" dirty="0" smtClean="0">
                <a:solidFill>
                  <a:srgbClr val="FF0000"/>
                </a:solidFill>
              </a:rPr>
              <a:t>yokluğunda </a:t>
            </a:r>
            <a:r>
              <a:rPr lang="tr-TR" sz="3200" dirty="0" smtClean="0"/>
              <a:t>tutuklama kararı verilebilmesi mümkün değildir. </a:t>
            </a:r>
          </a:p>
          <a:p>
            <a:pPr algn="just"/>
            <a:r>
              <a:rPr lang="tr-TR" sz="3200" dirty="0" smtClean="0"/>
              <a:t>Bu nedenle hukukumuzda gıyabi tutuklama diye bir kurum da bulunmamaktadır. </a:t>
            </a:r>
          </a:p>
          <a:p>
            <a:pPr algn="just"/>
            <a:r>
              <a:rPr lang="tr-TR" sz="3200" dirty="0" smtClean="0"/>
              <a:t>Mahkeme veya hakimlik, tutuklama kararının verilebilmesi için </a:t>
            </a:r>
            <a:r>
              <a:rPr lang="tr-TR" sz="3200" dirty="0" smtClean="0">
                <a:solidFill>
                  <a:srgbClr val="FF0000"/>
                </a:solidFill>
              </a:rPr>
              <a:t>şüpheli veya sanığın beyanına ve savunmasına (sorgu) ihtiyaç duyarsa,</a:t>
            </a:r>
            <a:r>
              <a:rPr lang="tr-TR" sz="3200" dirty="0" smtClean="0"/>
              <a:t> verebileceği karar yakalama emridir.</a:t>
            </a:r>
            <a:endParaRPr lang="tr-TR" sz="3200" dirty="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786478"/>
          </a:xfrm>
        </p:spPr>
        <p:txBody>
          <a:bodyPr>
            <a:noAutofit/>
          </a:bodyPr>
          <a:lstStyle/>
          <a:p>
            <a:pPr algn="just"/>
            <a:r>
              <a:rPr lang="tr-TR" sz="3200" dirty="0" smtClean="0"/>
              <a:t>Ancak yakalama </a:t>
            </a:r>
            <a:r>
              <a:rPr lang="tr-TR" sz="3200" dirty="0" smtClean="0">
                <a:solidFill>
                  <a:srgbClr val="FF0000"/>
                </a:solidFill>
              </a:rPr>
              <a:t>emri infaz edilerek </a:t>
            </a:r>
            <a:r>
              <a:rPr lang="tr-TR" sz="3200" dirty="0" smtClean="0"/>
              <a:t>kişi huzura getirildikten sonra tutuklama yargılamasına devam edilerek tutuklama konusunda bir karar verilebilir.</a:t>
            </a:r>
          </a:p>
          <a:p>
            <a:pPr algn="just"/>
            <a:r>
              <a:rPr lang="tr-TR" sz="3200" dirty="0" smtClean="0"/>
              <a:t>Şüpheli veya sanığın yokluğunda tutuklama sadece </a:t>
            </a:r>
            <a:r>
              <a:rPr lang="tr-TR" sz="3200" dirty="0" smtClean="0">
                <a:solidFill>
                  <a:srgbClr val="FF0000"/>
                </a:solidFill>
              </a:rPr>
              <a:t>yurt dışında kaçak durumda </a:t>
            </a:r>
            <a:r>
              <a:rPr lang="tr-TR" sz="3200" dirty="0" smtClean="0"/>
              <a:t>olan şüpheli veya sanık bakımından istisnai olarak düzenlenmiştir. </a:t>
            </a:r>
          </a:p>
          <a:p>
            <a:pPr algn="just"/>
            <a:r>
              <a:rPr lang="tr-TR" sz="3200" dirty="0" smtClean="0"/>
              <a:t>Bu hal dışında bir istisna bulunmamaktadır.</a:t>
            </a:r>
            <a:endParaRPr lang="tr-TR" sz="3200" dirty="0"/>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71570"/>
          </a:xfrm>
        </p:spPr>
        <p:txBody>
          <a:bodyPr>
            <a:normAutofit/>
          </a:bodyPr>
          <a:lstStyle/>
          <a:p>
            <a:pPr algn="ctr"/>
            <a:r>
              <a:rPr lang="tr-TR" b="1" dirty="0" smtClean="0">
                <a:solidFill>
                  <a:srgbClr val="FF0000"/>
                </a:solidFill>
              </a:rPr>
              <a:t>Tutuklama Muhakemesi</a:t>
            </a:r>
            <a:endParaRPr lang="tr-TR" dirty="0">
              <a:solidFill>
                <a:srgbClr val="FF0000"/>
              </a:solidFill>
            </a:endParaRPr>
          </a:p>
        </p:txBody>
      </p:sp>
      <p:sp>
        <p:nvSpPr>
          <p:cNvPr id="3" name="2 İçerik Yer Tutucusu"/>
          <p:cNvSpPr>
            <a:spLocks noGrp="1"/>
          </p:cNvSpPr>
          <p:nvPr>
            <p:ph idx="1"/>
          </p:nvPr>
        </p:nvSpPr>
        <p:spPr>
          <a:xfrm>
            <a:off x="457200" y="1428736"/>
            <a:ext cx="8229600" cy="4895864"/>
          </a:xfrm>
        </p:spPr>
        <p:txBody>
          <a:bodyPr>
            <a:noAutofit/>
          </a:bodyPr>
          <a:lstStyle/>
          <a:p>
            <a:pPr algn="just"/>
            <a:r>
              <a:rPr lang="tr-TR" sz="3600" dirty="0" smtClean="0"/>
              <a:t>Tutuklama muhakemesi soruşturma evresinde </a:t>
            </a:r>
            <a:r>
              <a:rPr lang="tr-TR" sz="3600" dirty="0" smtClean="0">
                <a:solidFill>
                  <a:srgbClr val="FF0000"/>
                </a:solidFill>
              </a:rPr>
              <a:t>C. Savcısının </a:t>
            </a:r>
            <a:r>
              <a:rPr lang="tr-TR" sz="3600" dirty="0" smtClean="0"/>
              <a:t>talebi üzerine sulh ceza hakimi </a:t>
            </a:r>
            <a:r>
              <a:rPr lang="nn-NO" sz="3600" dirty="0" smtClean="0"/>
              <a:t>tarafından, </a:t>
            </a:r>
            <a:r>
              <a:rPr lang="nn-NO" sz="3600" dirty="0" smtClean="0">
                <a:solidFill>
                  <a:srgbClr val="FF0000"/>
                </a:solidFill>
              </a:rPr>
              <a:t>kovuşturma evresinde ise talep </a:t>
            </a:r>
            <a:r>
              <a:rPr lang="nn-NO" sz="3600" dirty="0" smtClean="0"/>
              <a:t>uzerine veya </a:t>
            </a:r>
            <a:r>
              <a:rPr lang="nn-NO" sz="3600" dirty="0" smtClean="0">
                <a:solidFill>
                  <a:srgbClr val="FF0000"/>
                </a:solidFill>
              </a:rPr>
              <a:t>resen mahkeme </a:t>
            </a:r>
            <a:r>
              <a:rPr lang="nn-NO" sz="3600" dirty="0" smtClean="0"/>
              <a:t>tarafından</a:t>
            </a:r>
            <a:r>
              <a:rPr lang="tr-TR" sz="3600" dirty="0" smtClean="0"/>
              <a:t> </a:t>
            </a:r>
            <a:r>
              <a:rPr lang="tr-TR" sz="3600" b="1" dirty="0" smtClean="0"/>
              <a:t>tutuklama kararının verilmesinin gerekip gerekmediği</a:t>
            </a:r>
            <a:r>
              <a:rPr lang="tr-TR" sz="3600" dirty="0" smtClean="0"/>
              <a:t> hususunda karar vermek üzere yapılan işlemlere verilen addır.</a:t>
            </a:r>
            <a:endParaRPr lang="tr-TR"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071570"/>
          </a:xfrm>
        </p:spPr>
        <p:txBody>
          <a:bodyPr/>
          <a:lstStyle/>
          <a:p>
            <a:pPr algn="ctr"/>
            <a:r>
              <a:rPr lang="tr-TR" b="1" dirty="0" smtClean="0">
                <a:solidFill>
                  <a:srgbClr val="FF0000"/>
                </a:solidFill>
              </a:rPr>
              <a:t>ADLİ TIP KURUMU</a:t>
            </a:r>
            <a:endParaRPr lang="tr-TR"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lnSpcReduction="10000"/>
          </a:bodyPr>
          <a:lstStyle/>
          <a:p>
            <a:r>
              <a:rPr lang="tr-TR" dirty="0" smtClean="0"/>
              <a:t>Bu Kurum, Adli tıp Kurumu Kanunu ile Adalet Bakanlığı’na bağlı olarak adalet işlerinde bilirkişilik yapmak üzere kurulmuştur.</a:t>
            </a:r>
          </a:p>
          <a:p>
            <a:r>
              <a:rPr lang="tr-TR" dirty="0" smtClean="0"/>
              <a:t>Adli Tıp Kurumu, Grup Başkanlıkları ile Şube müdürlükleri ve Merkez yapılanmadan oluşmaktadır.</a:t>
            </a:r>
          </a:p>
          <a:p>
            <a:r>
              <a:rPr lang="tr-TR" dirty="0" smtClean="0"/>
              <a:t>Adli Tıp Kurumu, Merkez ve şube müdürlükleri Teşkilatıyla, yaş tayını, cinsel suçlar, akıl hastalıkları, ölüm, otopsi, yaralanma, vücudun muayenesi, genetik incelemeler gibi yapılması uzmanlığı gerektiren konularda, duruma göre Cumhuriyet savcısının, sulh ceza hakiminin veya mahkemenin talebi üzerine görev yapmaktadır.</a:t>
            </a:r>
            <a:endParaRPr lang="tr-TR" dirty="0"/>
          </a:p>
        </p:txBody>
      </p:sp>
    </p:spTree>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600" dirty="0" smtClean="0"/>
              <a:t>Tutuklama muhakemesinin konusunu </a:t>
            </a:r>
            <a:r>
              <a:rPr lang="tr-TR" sz="3600" dirty="0" smtClean="0">
                <a:solidFill>
                  <a:srgbClr val="FF0000"/>
                </a:solidFill>
              </a:rPr>
              <a:t>şüpheli veya sanığa isnat edilen </a:t>
            </a:r>
            <a:r>
              <a:rPr lang="tr-TR" sz="3600" dirty="0" smtClean="0"/>
              <a:t>her bir suç ve bu suç bakımından ileri sürülen veya resen dikkate alınan tutuklama neden ve koşulları oluşturur.</a:t>
            </a:r>
          </a:p>
          <a:p>
            <a:pPr algn="just"/>
            <a:r>
              <a:rPr lang="tr-TR" sz="3600" dirty="0" smtClean="0"/>
              <a:t>Bu nedenle </a:t>
            </a:r>
            <a:r>
              <a:rPr lang="tr-TR" sz="3600" dirty="0" smtClean="0">
                <a:solidFill>
                  <a:srgbClr val="FF0000"/>
                </a:solidFill>
              </a:rPr>
              <a:t>kişi hakkında </a:t>
            </a:r>
            <a:r>
              <a:rPr lang="tr-TR" sz="3600" dirty="0" smtClean="0"/>
              <a:t>birden fazla suç nedeniyle </a:t>
            </a:r>
            <a:r>
              <a:rPr lang="tr-TR" sz="3600" dirty="0" smtClean="0">
                <a:solidFill>
                  <a:srgbClr val="FF0000"/>
                </a:solidFill>
              </a:rPr>
              <a:t>soruşturma veya kovuşturma yapılmaktaysa</a:t>
            </a:r>
            <a:r>
              <a:rPr lang="tr-TR" sz="3600" dirty="0" smtClean="0"/>
              <a:t>, her birinden </a:t>
            </a:r>
            <a:r>
              <a:rPr lang="tr-TR" sz="3600" dirty="0" smtClean="0">
                <a:solidFill>
                  <a:srgbClr val="FF0000"/>
                </a:solidFill>
              </a:rPr>
              <a:t>ayrı ayrı tutuklama kararı</a:t>
            </a:r>
            <a:r>
              <a:rPr lang="tr-TR" sz="3600" dirty="0" smtClean="0"/>
              <a:t> verilebilmesi mümkündür.</a:t>
            </a:r>
            <a:endParaRPr lang="tr-TR" sz="3600" dirty="0"/>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Autofit/>
          </a:bodyPr>
          <a:lstStyle/>
          <a:p>
            <a:pPr algn="just"/>
            <a:r>
              <a:rPr lang="tr-TR" sz="3600" dirty="0" smtClean="0">
                <a:solidFill>
                  <a:srgbClr val="FF0000"/>
                </a:solidFill>
              </a:rPr>
              <a:t>Soruşturma</a:t>
            </a:r>
            <a:r>
              <a:rPr lang="tr-TR" sz="3600" dirty="0" smtClean="0"/>
              <a:t> evresinde tutuklama kararı, ancak </a:t>
            </a:r>
            <a:r>
              <a:rPr lang="tr-TR" sz="3600" dirty="0" smtClean="0">
                <a:solidFill>
                  <a:srgbClr val="FF0000"/>
                </a:solidFill>
              </a:rPr>
              <a:t>C. Savcısının </a:t>
            </a:r>
            <a:r>
              <a:rPr lang="tr-TR" sz="3600" dirty="0" smtClean="0"/>
              <a:t>talebi üzerine verilebilir. </a:t>
            </a:r>
          </a:p>
          <a:p>
            <a:pPr algn="just"/>
            <a:r>
              <a:rPr lang="tr-TR" sz="3600" dirty="0" smtClean="0"/>
              <a:t>Bu nedenle </a:t>
            </a:r>
            <a:r>
              <a:rPr lang="tr-TR" sz="3600" dirty="0" smtClean="0">
                <a:solidFill>
                  <a:srgbClr val="FF0000"/>
                </a:solidFill>
              </a:rPr>
              <a:t>talep olmaksızın </a:t>
            </a:r>
            <a:r>
              <a:rPr lang="tr-TR" sz="3600" dirty="0" smtClean="0"/>
              <a:t>sulh ceza hakiminin tutuklama kararı vermesi veya adli kontrol talebine rağmen tutuklama kararı verilmesi mümkün değildir. </a:t>
            </a:r>
          </a:p>
          <a:p>
            <a:pPr algn="just"/>
            <a:r>
              <a:rPr lang="tr-TR" sz="3600" dirty="0" smtClean="0"/>
              <a:t>Kovuşturma evresinde ise </a:t>
            </a:r>
            <a:r>
              <a:rPr lang="nn-NO" sz="3600" dirty="0" smtClean="0">
                <a:solidFill>
                  <a:srgbClr val="FF0000"/>
                </a:solidFill>
              </a:rPr>
              <a:t>talep uzerine veya resen</a:t>
            </a:r>
            <a:r>
              <a:rPr lang="nn-NO" sz="3600" dirty="0" smtClean="0"/>
              <a:t> tutuklama kararı verilebilir.</a:t>
            </a:r>
            <a:endParaRPr lang="tr-TR" sz="3600"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2800" dirty="0" smtClean="0"/>
              <a:t>Tutuklama muhakemesi bakımından </a:t>
            </a:r>
            <a:r>
              <a:rPr lang="tr-TR" sz="2800" dirty="0" err="1" smtClean="0"/>
              <a:t>CMK’nun</a:t>
            </a:r>
            <a:r>
              <a:rPr lang="tr-TR" sz="2800" dirty="0" smtClean="0"/>
              <a:t> 101/3. Fıkrası “Tutuklama istenildiğinde, şüpheli veya sanık, kendisinin seçeceği veya baro tarafından görevlendirilecek bir müdafiin yardımından yararlanır” hükmüne yer vererek, sucun, </a:t>
            </a:r>
            <a:r>
              <a:rPr lang="tr-TR" sz="2800" dirty="0" smtClean="0">
                <a:solidFill>
                  <a:srgbClr val="FF0000"/>
                </a:solidFill>
              </a:rPr>
              <a:t>şüpheli veya sanığın vasfı ne olursa olsun zorunlu müdafilik düzenlemesine yer vermiştir.</a:t>
            </a:r>
          </a:p>
          <a:p>
            <a:pPr algn="just"/>
            <a:r>
              <a:rPr lang="tr-TR" sz="2800" dirty="0" smtClean="0"/>
              <a:t> Dolayısıyla tutuklama talebi söz konusu olduğunda, </a:t>
            </a:r>
            <a:r>
              <a:rPr lang="tr-TR" sz="2800" dirty="0" smtClean="0">
                <a:solidFill>
                  <a:srgbClr val="FF0000"/>
                </a:solidFill>
              </a:rPr>
              <a:t>müdafii zorunlu süje durumundadır </a:t>
            </a:r>
            <a:r>
              <a:rPr lang="tr-TR" sz="2800" dirty="0" smtClean="0"/>
              <a:t>ve </a:t>
            </a:r>
            <a:r>
              <a:rPr lang="tr-TR" sz="2800" b="1" dirty="0" smtClean="0"/>
              <a:t>yokluğunda karar verilmesi imkanı yoktur</a:t>
            </a:r>
            <a:r>
              <a:rPr lang="tr-TR" sz="2800" dirty="0" smtClean="0"/>
              <a:t>.</a:t>
            </a:r>
            <a:endParaRPr lang="tr-TR" sz="2800" dirty="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fontScale="92500" lnSpcReduction="10000"/>
          </a:bodyPr>
          <a:lstStyle/>
          <a:p>
            <a:pPr algn="just"/>
            <a:r>
              <a:rPr lang="tr-TR" sz="3200" dirty="0" smtClean="0"/>
              <a:t>Tutuklama kararı bakımından en önemli husus </a:t>
            </a:r>
            <a:r>
              <a:rPr lang="tr-TR" sz="3200" dirty="0" smtClean="0">
                <a:solidFill>
                  <a:srgbClr val="FF0000"/>
                </a:solidFill>
              </a:rPr>
              <a:t>kararın gerekçeli olmasıdır</a:t>
            </a:r>
            <a:r>
              <a:rPr lang="tr-TR" sz="3200" dirty="0" smtClean="0"/>
              <a:t>. </a:t>
            </a:r>
          </a:p>
          <a:p>
            <a:pPr algn="just"/>
            <a:r>
              <a:rPr lang="tr-TR" sz="3200" dirty="0" smtClean="0"/>
              <a:t>Salt tutuklama kararları değil t</a:t>
            </a:r>
            <a:r>
              <a:rPr lang="tr-TR" sz="3200" dirty="0" smtClean="0">
                <a:solidFill>
                  <a:srgbClr val="FF0000"/>
                </a:solidFill>
              </a:rPr>
              <a:t>utuklama taleplerinin de gerekçeli olması </a:t>
            </a:r>
            <a:r>
              <a:rPr lang="tr-TR" sz="3200" dirty="0" smtClean="0"/>
              <a:t>gerekmektedir. </a:t>
            </a:r>
          </a:p>
          <a:p>
            <a:pPr algn="just"/>
            <a:r>
              <a:rPr lang="tr-TR" sz="3200" dirty="0" err="1" smtClean="0"/>
              <a:t>CMK’nun</a:t>
            </a:r>
            <a:r>
              <a:rPr lang="tr-TR" sz="3200" dirty="0" smtClean="0"/>
              <a:t> 101. Maddesi taleplerin de gerekçeli olması gerektiğini belirttikten sonra </a:t>
            </a:r>
            <a:r>
              <a:rPr lang="tr-TR" sz="3200" b="1" dirty="0" smtClean="0"/>
              <a:t>adli kontrol uygulamasının yetersiz kalacağını belirten hukuki ve fiili nedenlerin izah edilmesi gerektiği ifade edilmektedir. </a:t>
            </a:r>
          </a:p>
          <a:p>
            <a:pPr algn="just"/>
            <a:r>
              <a:rPr lang="tr-TR" sz="3200" dirty="0" smtClean="0"/>
              <a:t>Tutuklama kararlarının gerekçeli olması zorunluluğu ise Anayasanın </a:t>
            </a:r>
            <a:r>
              <a:rPr lang="es-ES" sz="3200" dirty="0" smtClean="0"/>
              <a:t>141/3 ve CMK’nun 34. Maddesinin bir sonucudur.</a:t>
            </a:r>
            <a:endParaRPr lang="tr-TR" sz="3200"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fontScale="92500" lnSpcReduction="10000"/>
          </a:bodyPr>
          <a:lstStyle/>
          <a:p>
            <a:pPr algn="just"/>
            <a:r>
              <a:rPr lang="tr-TR" sz="3200" dirty="0" smtClean="0"/>
              <a:t>Kanun koyucu tutuklama kararlarında gerekçenin ne şekilde olacağını da ayrıntıları ile açıklamaktadır. </a:t>
            </a:r>
          </a:p>
          <a:p>
            <a:pPr algn="just"/>
            <a:r>
              <a:rPr lang="tr-TR" sz="3200" dirty="0" smtClean="0"/>
              <a:t>Bu bağlamda </a:t>
            </a:r>
            <a:r>
              <a:rPr lang="tr-TR" sz="3200" dirty="0" smtClean="0">
                <a:solidFill>
                  <a:srgbClr val="FF0000"/>
                </a:solidFill>
              </a:rPr>
              <a:t>kuvvetli suç şüphesini</a:t>
            </a:r>
            <a:r>
              <a:rPr lang="tr-TR" sz="3200" dirty="0" smtClean="0"/>
              <a:t>, tutuklama nedenlerinin varlığını, tutuklama tedbirinin ölçülü olduğunu gösteren delillerin somut olgularla gerekçelendirilerek açıkça gösterilmesi gerekmektedir. </a:t>
            </a:r>
          </a:p>
          <a:p>
            <a:pPr algn="just"/>
            <a:r>
              <a:rPr lang="tr-TR" sz="3200" dirty="0" smtClean="0"/>
              <a:t>Tutukluluğun halinin devamına ilişkin kararlarla tahliye taleplerinin reddine ilişkin kararlarda aynı içerik ve yöntemle kaleme alınmak durumundadır</a:t>
            </a:r>
            <a:r>
              <a:rPr lang="tr-TR" dirty="0" smtClean="0"/>
              <a:t>.</a:t>
            </a:r>
            <a:endParaRPr lang="tr-TR"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538806"/>
          </a:xfrm>
        </p:spPr>
        <p:txBody>
          <a:bodyPr/>
          <a:lstStyle/>
          <a:p>
            <a:pPr algn="just"/>
            <a:r>
              <a:rPr lang="tr-TR" sz="3200" dirty="0" smtClean="0"/>
              <a:t>AİHM kararlarının yanı sıra Türkiye Anayasa Mahkemesi de kendisinde yapılan başvurularda tutuklama kararlarının gerekçesiz olmasını Anayasanın 19. Maddesinin ihlali olarak görmüş, Yargıtay da yerleşik içtihadında bu hususları ayrıntılı olarak belirlemiş ve pek çok kararında, olayla ilişkilendirilmemiş ve sadece kanun hükmünün tekrarlandığı kararları hukuka aykırı bularak bozma kararı vermiştir.</a:t>
            </a:r>
          </a:p>
          <a:p>
            <a:pPr algn="just">
              <a:buNone/>
            </a:pPr>
            <a:endParaRPr lang="tr-TR"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2800" dirty="0" smtClean="0"/>
              <a:t>Mahkemelerce verilen kararların gerekçeli olması Anayasal bir ilke ve Ceza Muhakemesi Kanunu’nun 34. maddesinden kaynaklanan bir zorunluluktur.</a:t>
            </a:r>
          </a:p>
          <a:p>
            <a:pPr algn="just"/>
            <a:r>
              <a:rPr lang="tr-TR" sz="2800" dirty="0" smtClean="0"/>
              <a:t>Anılan hükme göre, </a:t>
            </a:r>
            <a:r>
              <a:rPr lang="tr-TR" sz="2800" i="1" dirty="0" smtClean="0">
                <a:solidFill>
                  <a:srgbClr val="FF0000"/>
                </a:solidFill>
              </a:rPr>
              <a:t>“Hâkim ve mahkemelerin her türlü kararı, karşı oy dahil, gerekçeli olarak yazılır. Gerekçenin yazımında 230’uncu madde göz önünde bulundurulur. Kararların örneklerinde karşı oylar da gösterilir.” </a:t>
            </a:r>
          </a:p>
          <a:p>
            <a:pPr algn="just"/>
            <a:r>
              <a:rPr lang="tr-TR" sz="2800" dirty="0" err="1" smtClean="0"/>
              <a:t>CMK’nın</a:t>
            </a:r>
            <a:r>
              <a:rPr lang="tr-TR" sz="2800" dirty="0" smtClean="0"/>
              <a:t> 230. maddesinden ise hükmün gerekçesinde gösterilmesi gereken hususlar ayrıntılı olarak düzenlenmiştir.</a:t>
            </a:r>
            <a:endParaRPr lang="tr-TR" sz="2800" dirty="0">
              <a:solidFill>
                <a:srgbClr val="FF0000"/>
              </a:solidFill>
            </a:endParaRP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Autofit/>
          </a:bodyPr>
          <a:lstStyle/>
          <a:p>
            <a:pPr algn="just"/>
            <a:r>
              <a:rPr lang="tr-TR" sz="4000" dirty="0" smtClean="0"/>
              <a:t>Diğer yandan tutuklama bakımından gerekçenin </a:t>
            </a:r>
            <a:r>
              <a:rPr lang="tr-TR" sz="4000" dirty="0" smtClean="0">
                <a:solidFill>
                  <a:srgbClr val="FF0000"/>
                </a:solidFill>
              </a:rPr>
              <a:t>ihtiva etmesi zorunlu hususlar</a:t>
            </a:r>
            <a:r>
              <a:rPr lang="tr-TR" sz="4000" dirty="0" smtClean="0"/>
              <a:t>, </a:t>
            </a:r>
            <a:r>
              <a:rPr lang="tr-TR" sz="4000" dirty="0" err="1" smtClean="0"/>
              <a:t>CMK’nun</a:t>
            </a:r>
            <a:r>
              <a:rPr lang="tr-TR" sz="4000" dirty="0" smtClean="0"/>
              <a:t> 101. Maddesinde ayrıntılı olarak açıklanmıştır. </a:t>
            </a:r>
          </a:p>
          <a:p>
            <a:pPr algn="just"/>
            <a:r>
              <a:rPr lang="tr-TR" sz="4000" dirty="0" smtClean="0">
                <a:solidFill>
                  <a:srgbClr val="FF0000"/>
                </a:solidFill>
              </a:rPr>
              <a:t>Salt kanunda</a:t>
            </a:r>
            <a:r>
              <a:rPr lang="tr-TR" sz="4000" dirty="0" smtClean="0"/>
              <a:t> yer alan hükümlerin olaydan </a:t>
            </a:r>
            <a:r>
              <a:rPr lang="tr-TR" sz="4000" dirty="0" smtClean="0">
                <a:solidFill>
                  <a:srgbClr val="FF0000"/>
                </a:solidFill>
              </a:rPr>
              <a:t>bağımsız soyut tekrarlanması</a:t>
            </a:r>
            <a:r>
              <a:rPr lang="tr-TR" sz="4000" dirty="0" smtClean="0"/>
              <a:t> bu çerçevede gerekçe olarak kabul edilmemektedir.</a:t>
            </a:r>
            <a:endParaRPr lang="tr-TR" sz="4000"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572272"/>
          </a:xfrm>
        </p:spPr>
        <p:txBody>
          <a:bodyPr>
            <a:noAutofit/>
          </a:bodyPr>
          <a:lstStyle/>
          <a:p>
            <a:pPr algn="just"/>
            <a:r>
              <a:rPr lang="tr-TR" sz="3600" dirty="0" smtClean="0"/>
              <a:t>Tutuklama bakımından değinilmesi gereken son husus </a:t>
            </a:r>
            <a:r>
              <a:rPr lang="tr-TR" sz="3600" dirty="0" smtClean="0">
                <a:solidFill>
                  <a:srgbClr val="FF0000"/>
                </a:solidFill>
              </a:rPr>
              <a:t>gaip ve kaçak sanık bakımından</a:t>
            </a:r>
            <a:r>
              <a:rPr lang="tr-TR" sz="3600" dirty="0" smtClean="0"/>
              <a:t> güvence belgesinin bulunmamasıdır. </a:t>
            </a:r>
          </a:p>
          <a:p>
            <a:pPr algn="just"/>
            <a:r>
              <a:rPr lang="tr-TR" sz="3600" dirty="0" smtClean="0"/>
              <a:t>Bilindiği gibi gaip veya kacak sanık hakkında mahkeme, </a:t>
            </a:r>
            <a:r>
              <a:rPr lang="tr-TR" sz="3600" dirty="0" smtClean="0">
                <a:solidFill>
                  <a:srgbClr val="FF0000"/>
                </a:solidFill>
              </a:rPr>
              <a:t>tutuklanmayacağı teminatı içeren </a:t>
            </a:r>
            <a:r>
              <a:rPr lang="tr-TR" sz="3600" dirty="0" smtClean="0"/>
              <a:t>bir güvence belgesi düzenleyebilir. </a:t>
            </a:r>
          </a:p>
          <a:p>
            <a:pPr algn="just"/>
            <a:r>
              <a:rPr lang="tr-TR" sz="3600" dirty="0" smtClean="0"/>
              <a:t>Bu durumda, </a:t>
            </a:r>
            <a:r>
              <a:rPr lang="tr-TR" sz="3600" dirty="0" smtClean="0">
                <a:solidFill>
                  <a:srgbClr val="FF0000"/>
                </a:solidFill>
              </a:rPr>
              <a:t>gaip veya kaçak </a:t>
            </a:r>
            <a:r>
              <a:rPr lang="tr-TR" sz="3600" dirty="0" smtClean="0"/>
              <a:t>hakkında </a:t>
            </a:r>
            <a:r>
              <a:rPr lang="tr-TR" sz="3600" dirty="0" smtClean="0">
                <a:solidFill>
                  <a:srgbClr val="FF0000"/>
                </a:solidFill>
              </a:rPr>
              <a:t>tutuklama kararı </a:t>
            </a:r>
            <a:r>
              <a:rPr lang="tr-TR" sz="3600" dirty="0" smtClean="0"/>
              <a:t>verilebilmesi mümkün değildir.</a:t>
            </a:r>
            <a:endParaRPr lang="tr-TR" sz="3600"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000132"/>
          </a:xfrm>
        </p:spPr>
        <p:txBody>
          <a:bodyPr>
            <a:normAutofit/>
          </a:bodyPr>
          <a:lstStyle/>
          <a:p>
            <a:pPr algn="ctr"/>
            <a:r>
              <a:rPr lang="tr-TR" b="1" dirty="0" smtClean="0">
                <a:solidFill>
                  <a:srgbClr val="FF0000"/>
                </a:solidFill>
              </a:rPr>
              <a:t>Tutuklama Süresi</a:t>
            </a:r>
            <a:endParaRPr lang="tr-TR" dirty="0">
              <a:solidFill>
                <a:srgbClr val="FF0000"/>
              </a:solidFill>
            </a:endParaRPr>
          </a:p>
        </p:txBody>
      </p:sp>
      <p:sp>
        <p:nvSpPr>
          <p:cNvPr id="3" name="2 İçerik Yer Tutucusu"/>
          <p:cNvSpPr>
            <a:spLocks noGrp="1"/>
          </p:cNvSpPr>
          <p:nvPr>
            <p:ph idx="1"/>
          </p:nvPr>
        </p:nvSpPr>
        <p:spPr>
          <a:xfrm>
            <a:off x="457200" y="1428736"/>
            <a:ext cx="8229600" cy="5143536"/>
          </a:xfrm>
        </p:spPr>
        <p:txBody>
          <a:bodyPr>
            <a:noAutofit/>
          </a:bodyPr>
          <a:lstStyle/>
          <a:p>
            <a:pPr algn="just"/>
            <a:r>
              <a:rPr lang="tr-TR" sz="3600" dirty="0" smtClean="0"/>
              <a:t>Tutuklama ila </a:t>
            </a:r>
            <a:r>
              <a:rPr lang="tr-TR" sz="3600" dirty="0" err="1" smtClean="0"/>
              <a:t>nihaye</a:t>
            </a:r>
            <a:r>
              <a:rPr lang="tr-TR" sz="3600" dirty="0" smtClean="0"/>
              <a:t> uygulanabilecek bir tedbir değildir. Bu nedenle azami suresinin</a:t>
            </a:r>
          </a:p>
          <a:p>
            <a:pPr algn="just"/>
            <a:r>
              <a:rPr lang="tr-TR" sz="3600" dirty="0" smtClean="0"/>
              <a:t>Kanunda belirlenmesi gerekmektedir. </a:t>
            </a:r>
            <a:r>
              <a:rPr lang="tr-TR" sz="3600" dirty="0" err="1" smtClean="0"/>
              <a:t>CMK’nun</a:t>
            </a:r>
            <a:r>
              <a:rPr lang="tr-TR" sz="3600" dirty="0" smtClean="0"/>
              <a:t> 102. Maddesinde tutuklulukta geçecek azami sureler, isnat edilen sucun hangi mahkemenin görev alanına girdiği esas alınarak belirlenmiştir. Düzenlemeye göre:</a:t>
            </a:r>
            <a:endParaRPr lang="tr-TR"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357298"/>
          </a:xfrm>
        </p:spPr>
        <p:txBody>
          <a:bodyPr>
            <a:normAutofit/>
          </a:bodyPr>
          <a:lstStyle/>
          <a:p>
            <a:pPr algn="ctr"/>
            <a:r>
              <a:rPr lang="tr-TR" sz="3600" b="1" dirty="0" smtClean="0">
                <a:solidFill>
                  <a:srgbClr val="FF0000"/>
                </a:solidFill>
              </a:rPr>
              <a:t>ÜNİVERSİTELERİN TIP FAKÜLTELERİNİN ADLİ TIP ANABİLİM DALLARI</a:t>
            </a:r>
            <a:endParaRPr lang="tr-TR" sz="3600" b="1" dirty="0">
              <a:solidFill>
                <a:srgbClr val="FF0000"/>
              </a:solidFill>
            </a:endParaRPr>
          </a:p>
        </p:txBody>
      </p:sp>
      <p:sp>
        <p:nvSpPr>
          <p:cNvPr id="3" name="2 İçerik Yer Tutucusu"/>
          <p:cNvSpPr>
            <a:spLocks noGrp="1"/>
          </p:cNvSpPr>
          <p:nvPr>
            <p:ph idx="1"/>
          </p:nvPr>
        </p:nvSpPr>
        <p:spPr>
          <a:xfrm>
            <a:off x="457200" y="1285860"/>
            <a:ext cx="8229600" cy="5572140"/>
          </a:xfrm>
        </p:spPr>
        <p:txBody>
          <a:bodyPr>
            <a:noAutofit/>
          </a:bodyPr>
          <a:lstStyle/>
          <a:p>
            <a:pPr algn="just"/>
            <a:r>
              <a:rPr lang="tr-TR" sz="3600" dirty="0" smtClean="0"/>
              <a:t>Adli Tıp Kanunu’nun 31. maddesi uyarınca, yükseköğretim kurumları veya birimleri adlı tıp mevzuatı çerçevesinde adli tıp olaylarında ve diğer adli konularda Ceza Muhakemesi Yasası’na göre resmi bilirkişi sayılır.</a:t>
            </a:r>
          </a:p>
          <a:p>
            <a:pPr algn="just"/>
            <a:r>
              <a:rPr lang="tr-TR" sz="3600" dirty="0" smtClean="0"/>
              <a:t>Yükseköğretim kurumları veya birimleri ile Üniversitelerin Tıp Fakültelerinin Adli Tıp Anabilim Dalları kastedilmektedir.</a:t>
            </a:r>
            <a:endParaRPr lang="tr-TR" sz="3600" dirty="0"/>
          </a:p>
        </p:txBody>
      </p:sp>
    </p:spTree>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571500"/>
            <a:ext cx="8229600" cy="5753100"/>
          </a:xfrm>
        </p:spPr>
        <p:txBody>
          <a:bodyPr>
            <a:noAutofit/>
          </a:bodyPr>
          <a:lstStyle/>
          <a:p>
            <a:pPr algn="just"/>
            <a:r>
              <a:rPr lang="tr-TR" sz="3200" dirty="0" smtClean="0"/>
              <a:t>Ağır ceza mahkemesinin görevine girmeyen işlerde tutukluluk </a:t>
            </a:r>
            <a:r>
              <a:rPr lang="tr-TR" sz="3200" dirty="0" smtClean="0">
                <a:solidFill>
                  <a:srgbClr val="FF0000"/>
                </a:solidFill>
              </a:rPr>
              <a:t>suresi en çok bir </a:t>
            </a:r>
            <a:r>
              <a:rPr lang="tr-TR" sz="3200" dirty="0" smtClean="0"/>
              <a:t>yıldır. </a:t>
            </a:r>
          </a:p>
          <a:p>
            <a:pPr algn="just"/>
            <a:r>
              <a:rPr lang="tr-TR" sz="3200" dirty="0" smtClean="0"/>
              <a:t>Ancak bu sure, zorunlu hallerde gerekçeleri gösterilerek </a:t>
            </a:r>
            <a:r>
              <a:rPr lang="tr-TR" sz="3200" dirty="0" smtClean="0">
                <a:solidFill>
                  <a:srgbClr val="FF0000"/>
                </a:solidFill>
              </a:rPr>
              <a:t>altı ay daha uzatılabilir</a:t>
            </a:r>
            <a:r>
              <a:rPr lang="tr-TR" sz="3200" dirty="0" smtClean="0"/>
              <a:t>.</a:t>
            </a:r>
          </a:p>
          <a:p>
            <a:pPr algn="just"/>
            <a:r>
              <a:rPr lang="tr-TR" sz="3200" dirty="0" smtClean="0"/>
              <a:t>- Ağır ceza mahkemesinin görevine giren işlerde, tutukluluk suresi </a:t>
            </a:r>
            <a:r>
              <a:rPr lang="tr-TR" sz="3200" dirty="0" smtClean="0">
                <a:solidFill>
                  <a:srgbClr val="FF0000"/>
                </a:solidFill>
              </a:rPr>
              <a:t>en çok iki yıldır. </a:t>
            </a:r>
          </a:p>
          <a:p>
            <a:pPr algn="just"/>
            <a:r>
              <a:rPr lang="tr-TR" sz="3200" dirty="0" smtClean="0"/>
              <a:t>Bu sure, zorunlu hallerde, gerekçesi gösterilerek uzatılabilir; </a:t>
            </a:r>
            <a:r>
              <a:rPr lang="tr-TR" sz="3200" dirty="0" smtClean="0">
                <a:solidFill>
                  <a:srgbClr val="FF0000"/>
                </a:solidFill>
              </a:rPr>
              <a:t>uzatma suresi toplam uç yılı geçemez</a:t>
            </a:r>
            <a:r>
              <a:rPr lang="tr-TR" sz="3200" dirty="0" smtClean="0"/>
              <a:t>.</a:t>
            </a:r>
            <a:endParaRPr lang="tr-TR" sz="3200"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Autofit/>
          </a:bodyPr>
          <a:lstStyle/>
          <a:p>
            <a:pPr algn="just"/>
            <a:r>
              <a:rPr lang="tr-TR" sz="3200" dirty="0" smtClean="0"/>
              <a:t>Bu surelere ek olarak </a:t>
            </a:r>
            <a:r>
              <a:rPr lang="tr-TR" sz="3200" dirty="0" smtClean="0">
                <a:solidFill>
                  <a:srgbClr val="FF0000"/>
                </a:solidFill>
              </a:rPr>
              <a:t>adli kontrol </a:t>
            </a:r>
            <a:r>
              <a:rPr lang="tr-TR" sz="3200" dirty="0" smtClean="0"/>
              <a:t>bakımından öngörülen istisnai bir duruma da değinmek gerekmektedir. </a:t>
            </a:r>
          </a:p>
          <a:p>
            <a:pPr algn="just"/>
            <a:r>
              <a:rPr lang="tr-TR" sz="3200" dirty="0" smtClean="0"/>
              <a:t>Bilindiği gibi adli kontrol tutuklamaya ikame bir tedbir olarak düzenlenmiş ve </a:t>
            </a:r>
            <a:r>
              <a:rPr lang="tr-TR" sz="3200" dirty="0" smtClean="0">
                <a:solidFill>
                  <a:srgbClr val="FF0000"/>
                </a:solidFill>
              </a:rPr>
              <a:t>azami tutukluluk suresi dolan </a:t>
            </a:r>
            <a:r>
              <a:rPr lang="tr-TR" sz="3200" dirty="0" smtClean="0"/>
              <a:t>kişiler hakkında başvurulabilecek bir tedbirdir. Adli kontrole </a:t>
            </a:r>
            <a:r>
              <a:rPr lang="tr-TR" sz="3200" dirty="0" smtClean="0">
                <a:solidFill>
                  <a:srgbClr val="FF0000"/>
                </a:solidFill>
              </a:rPr>
              <a:t>azami tutukluluk suresi dolan kişiler için başvurulduğunda</a:t>
            </a:r>
            <a:r>
              <a:rPr lang="tr-TR" sz="3200" dirty="0" smtClean="0"/>
              <a:t>, kişinin tedbire uymamasının – tekrar tutuklama azami sure dolduğundan – mümkün değildir.</a:t>
            </a:r>
            <a:endParaRPr lang="tr-TR" sz="3200" dirty="0"/>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143668"/>
          </a:xfrm>
        </p:spPr>
        <p:txBody>
          <a:bodyPr>
            <a:noAutofit/>
          </a:bodyPr>
          <a:lstStyle/>
          <a:p>
            <a:pPr algn="just"/>
            <a:r>
              <a:rPr lang="tr-TR" sz="3200" dirty="0" smtClean="0"/>
              <a:t>Bu eksiklik gidermek amacıyla yapılan değişiklikle </a:t>
            </a:r>
            <a:r>
              <a:rPr lang="tr-TR" sz="3200" dirty="0" err="1" smtClean="0"/>
              <a:t>CMK’nun</a:t>
            </a:r>
            <a:r>
              <a:rPr lang="tr-TR" sz="3200" dirty="0" smtClean="0"/>
              <a:t> 112. Maddesine eklenen bir hükümle giderilmek istenmiştir.</a:t>
            </a:r>
          </a:p>
          <a:p>
            <a:pPr algn="just"/>
            <a:r>
              <a:rPr lang="tr-TR" sz="3200" dirty="0" smtClean="0"/>
              <a:t> Düzenlemeye göre azami tutukluluk suresinin dolması nedeniyle verilen adli </a:t>
            </a:r>
            <a:r>
              <a:rPr lang="tr-TR" sz="3200" dirty="0" smtClean="0">
                <a:solidFill>
                  <a:srgbClr val="FF0000"/>
                </a:solidFill>
              </a:rPr>
              <a:t>kontrol tedbirinin ihlali halinde, </a:t>
            </a:r>
            <a:r>
              <a:rPr lang="tr-TR" sz="3200" b="1" dirty="0" smtClean="0"/>
              <a:t>kişi tekrar tutuklanabilir. </a:t>
            </a:r>
          </a:p>
          <a:p>
            <a:pPr algn="just"/>
            <a:r>
              <a:rPr lang="tr-TR" sz="3200" dirty="0" smtClean="0"/>
              <a:t>Ancak, bu durumda tutuklama suresi </a:t>
            </a:r>
            <a:r>
              <a:rPr lang="tr-TR" sz="3200" dirty="0" smtClean="0">
                <a:solidFill>
                  <a:srgbClr val="FF0000"/>
                </a:solidFill>
              </a:rPr>
              <a:t>ağır ceza mahkemesinin görevine giren işlerde dokuz aydan</a:t>
            </a:r>
            <a:r>
              <a:rPr lang="tr-TR" sz="3200" dirty="0" smtClean="0"/>
              <a:t>, </a:t>
            </a:r>
            <a:r>
              <a:rPr lang="tr-TR" sz="3200" b="1" dirty="0" smtClean="0"/>
              <a:t>diğer işlerde iki aydan fazla olamaz.</a:t>
            </a:r>
            <a:endParaRPr lang="tr-TR" sz="3200" b="1" dirty="0"/>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200" dirty="0" smtClean="0"/>
              <a:t>Son olarak tutuklulukta geçecek azami sureler, sadece </a:t>
            </a:r>
            <a:r>
              <a:rPr lang="tr-TR" sz="3200" dirty="0" smtClean="0">
                <a:solidFill>
                  <a:srgbClr val="FF0000"/>
                </a:solidFill>
              </a:rPr>
              <a:t>ilk derece mahkemesinde </a:t>
            </a:r>
            <a:r>
              <a:rPr lang="tr-TR" sz="3200" dirty="0" smtClean="0"/>
              <a:t>yapılan yargılamalar bakımından geçerlidir. </a:t>
            </a:r>
          </a:p>
          <a:p>
            <a:pPr algn="just"/>
            <a:r>
              <a:rPr lang="tr-TR" sz="3200" dirty="0" smtClean="0"/>
              <a:t>Sanık hakkında </a:t>
            </a:r>
            <a:r>
              <a:rPr lang="tr-TR" sz="3200" dirty="0" smtClean="0">
                <a:solidFill>
                  <a:srgbClr val="FF0000"/>
                </a:solidFill>
              </a:rPr>
              <a:t>mahkumiyet kararı verilmişse,</a:t>
            </a:r>
            <a:r>
              <a:rPr lang="tr-TR" sz="3200" dirty="0" smtClean="0"/>
              <a:t> </a:t>
            </a:r>
            <a:r>
              <a:rPr lang="tr-TR" sz="3200" dirty="0" smtClean="0">
                <a:solidFill>
                  <a:srgbClr val="FF0000"/>
                </a:solidFill>
              </a:rPr>
              <a:t>artık sanık </a:t>
            </a:r>
            <a:r>
              <a:rPr lang="tr-TR" sz="3200" dirty="0" smtClean="0"/>
              <a:t>hükmen tutuklu olarak nitelendirilmekte ve </a:t>
            </a:r>
            <a:r>
              <a:rPr lang="tr-TR" sz="3200" dirty="0" smtClean="0">
                <a:solidFill>
                  <a:srgbClr val="FF0000"/>
                </a:solidFill>
              </a:rPr>
              <a:t>surenin hükmün verildiği tarih itibariyle </a:t>
            </a:r>
            <a:r>
              <a:rPr lang="tr-TR" sz="3200" dirty="0" smtClean="0"/>
              <a:t>durduğu </a:t>
            </a:r>
            <a:r>
              <a:rPr lang="tr-TR" sz="3200" dirty="0" smtClean="0">
                <a:solidFill>
                  <a:srgbClr val="FF0000"/>
                </a:solidFill>
              </a:rPr>
              <a:t>Yargıtay tarafından</a:t>
            </a:r>
            <a:r>
              <a:rPr lang="tr-TR" sz="3200" dirty="0" smtClean="0"/>
              <a:t> benimsenmektedir.</a:t>
            </a:r>
          </a:p>
          <a:p>
            <a:pPr algn="just"/>
            <a:r>
              <a:rPr lang="tr-TR" sz="3200" dirty="0" smtClean="0"/>
              <a:t> Bu uygulama </a:t>
            </a:r>
            <a:r>
              <a:rPr lang="tr-TR" sz="3200" dirty="0" smtClean="0">
                <a:solidFill>
                  <a:srgbClr val="FF0000"/>
                </a:solidFill>
              </a:rPr>
              <a:t>Anayasa Mahkemesi tarafından da hatalı biçimde </a:t>
            </a:r>
            <a:r>
              <a:rPr lang="tr-TR" sz="3200" dirty="0" smtClean="0"/>
              <a:t>anayasaya uygun bulunmuştur.</a:t>
            </a:r>
            <a:endParaRPr lang="tr-TR" sz="3200" dirty="0"/>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489922"/>
          </a:xfrm>
        </p:spPr>
        <p:txBody>
          <a:bodyPr>
            <a:normAutofit fontScale="90000"/>
          </a:bodyPr>
          <a:lstStyle/>
          <a:p>
            <a:pPr algn="ctr"/>
            <a:r>
              <a:rPr lang="tr-TR" b="1" dirty="0" smtClean="0">
                <a:solidFill>
                  <a:srgbClr val="FF0000"/>
                </a:solidFill>
              </a:rPr>
              <a:t>Tutuklama Durumunda Şüpheli ve Sanığın Hakları ve Yükümlülükleri</a:t>
            </a:r>
            <a:endParaRPr lang="tr-TR" dirty="0">
              <a:solidFill>
                <a:srgbClr val="FF0000"/>
              </a:solidFill>
            </a:endParaRPr>
          </a:p>
        </p:txBody>
      </p:sp>
      <p:sp>
        <p:nvSpPr>
          <p:cNvPr id="3" name="2 İçerik Yer Tutucusu"/>
          <p:cNvSpPr>
            <a:spLocks noGrp="1"/>
          </p:cNvSpPr>
          <p:nvPr>
            <p:ph idx="1"/>
          </p:nvPr>
        </p:nvSpPr>
        <p:spPr>
          <a:xfrm>
            <a:off x="457200" y="1935480"/>
            <a:ext cx="8229600" cy="4636792"/>
          </a:xfrm>
        </p:spPr>
        <p:txBody>
          <a:bodyPr>
            <a:noAutofit/>
          </a:bodyPr>
          <a:lstStyle/>
          <a:p>
            <a:pPr algn="just"/>
            <a:r>
              <a:rPr lang="tr-TR" sz="3200" dirty="0" smtClean="0"/>
              <a:t>Tutuklamadan ve tutuklamanın uzatılmasına ilişkin </a:t>
            </a:r>
            <a:r>
              <a:rPr lang="tr-TR" sz="3200" b="1" dirty="0" smtClean="0"/>
              <a:t>her karardan </a:t>
            </a:r>
            <a:r>
              <a:rPr lang="tr-TR" sz="3200" dirty="0" smtClean="0"/>
              <a:t>tutuklunun </a:t>
            </a:r>
            <a:r>
              <a:rPr lang="tr-TR" sz="3200" dirty="0" smtClean="0">
                <a:solidFill>
                  <a:srgbClr val="FF0000"/>
                </a:solidFill>
              </a:rPr>
              <a:t>bir yakınına veya belirlediği bir kişiye, </a:t>
            </a:r>
            <a:r>
              <a:rPr lang="tr-TR" sz="3200" dirty="0" smtClean="0"/>
              <a:t>hakimin kararıyla gecikmeksizin haber verilir.</a:t>
            </a:r>
          </a:p>
          <a:p>
            <a:pPr algn="just"/>
            <a:r>
              <a:rPr lang="tr-TR" sz="3200" dirty="0" smtClean="0"/>
              <a:t> Ayrıca, soruşturmanın amacını tehlikeye düşürmemek kaydıyla, tutuklunun tutuklamayı bir yakınına veya belirlediği bir </a:t>
            </a:r>
            <a:r>
              <a:rPr lang="tr-TR" sz="3200" b="1" dirty="0" smtClean="0">
                <a:solidFill>
                  <a:srgbClr val="FF0000"/>
                </a:solidFill>
              </a:rPr>
              <a:t>kişiye bizzat bildirmesine </a:t>
            </a:r>
            <a:r>
              <a:rPr lang="tr-TR" sz="3200" dirty="0" smtClean="0"/>
              <a:t>de izin verilir.</a:t>
            </a:r>
            <a:endParaRPr lang="tr-TR" sz="3200" dirty="0"/>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3600" dirty="0" smtClean="0"/>
              <a:t>Şüpheli veya sanık </a:t>
            </a:r>
            <a:r>
              <a:rPr lang="tr-TR" sz="3600" dirty="0" smtClean="0">
                <a:solidFill>
                  <a:srgbClr val="FF0000"/>
                </a:solidFill>
              </a:rPr>
              <a:t>yabancı olduğunda </a:t>
            </a:r>
            <a:r>
              <a:rPr lang="tr-TR" sz="3600" dirty="0" smtClean="0"/>
              <a:t>tutuklanma durumu, yazılı olarak karşı çıkmaması halinde, vatandaşı olduğu </a:t>
            </a:r>
            <a:r>
              <a:rPr lang="tr-TR" sz="3600" dirty="0" smtClean="0">
                <a:solidFill>
                  <a:srgbClr val="FF0000"/>
                </a:solidFill>
              </a:rPr>
              <a:t>devletin konsolosluğuna </a:t>
            </a:r>
            <a:r>
              <a:rPr lang="tr-TR" sz="3600" dirty="0" smtClean="0"/>
              <a:t>bildirilir.</a:t>
            </a:r>
          </a:p>
          <a:p>
            <a:pPr algn="just"/>
            <a:r>
              <a:rPr lang="tr-TR" sz="3600" dirty="0" smtClean="0"/>
              <a:t>Buna ek olarak </a:t>
            </a:r>
            <a:r>
              <a:rPr lang="tr-TR" sz="3600" b="1" dirty="0" smtClean="0"/>
              <a:t>müdafiden yararlanmak hakkı, ziyaretçi kabul hakkı, haberleşme, çalışma hakkı </a:t>
            </a:r>
            <a:r>
              <a:rPr lang="tr-TR" sz="3600" dirty="0" smtClean="0"/>
              <a:t>tutuklunun tutuklama surecinde ve tutukevindeki hakları olarak sayılabilir.</a:t>
            </a:r>
            <a:endParaRPr lang="tr-TR" sz="3600"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Tutuklama Kararının Denetimi ve Son Bulması</a:t>
            </a:r>
            <a:endParaRPr lang="tr-TR" dirty="0">
              <a:solidFill>
                <a:srgbClr val="FF0000"/>
              </a:solidFill>
            </a:endParaRPr>
          </a:p>
        </p:txBody>
      </p:sp>
      <p:sp>
        <p:nvSpPr>
          <p:cNvPr id="3" name="2 İçerik Yer Tutucusu"/>
          <p:cNvSpPr>
            <a:spLocks noGrp="1"/>
          </p:cNvSpPr>
          <p:nvPr>
            <p:ph idx="1"/>
          </p:nvPr>
        </p:nvSpPr>
        <p:spPr/>
        <p:txBody>
          <a:bodyPr/>
          <a:lstStyle/>
          <a:p>
            <a:r>
              <a:rPr lang="tr-TR" dirty="0" smtClean="0"/>
              <a:t>Tutuklama</a:t>
            </a:r>
            <a:r>
              <a:rPr lang="tr-TR" b="1" dirty="0" smtClean="0">
                <a:solidFill>
                  <a:srgbClr val="FF0000"/>
                </a:solidFill>
              </a:rPr>
              <a:t>, tutuklama veya tahliye talebinin reddi </a:t>
            </a:r>
            <a:r>
              <a:rPr lang="tr-TR" dirty="0" smtClean="0"/>
              <a:t>kararlarına karşı başvurulabilecek kanun yolu </a:t>
            </a:r>
            <a:r>
              <a:rPr lang="tr-TR" b="1" dirty="0" smtClean="0">
                <a:solidFill>
                  <a:srgbClr val="FF0000"/>
                </a:solidFill>
              </a:rPr>
              <a:t>itirazdır.</a:t>
            </a:r>
          </a:p>
          <a:p>
            <a:r>
              <a:rPr lang="tr-TR" dirty="0" smtClean="0"/>
              <a:t> Bu kapsamda soruşturma ve kovuşturma evresinde </a:t>
            </a:r>
            <a:r>
              <a:rPr lang="tr-TR" dirty="0" smtClean="0">
                <a:solidFill>
                  <a:srgbClr val="FF0000"/>
                </a:solidFill>
              </a:rPr>
              <a:t>C. Savcısı şüpheli veya sanığın</a:t>
            </a:r>
            <a:r>
              <a:rPr lang="tr-TR" dirty="0" smtClean="0"/>
              <a:t> tutukluk haline ilişkin taleplerinin reddi durumunda itiraz yoluna başvurabilir.</a:t>
            </a:r>
          </a:p>
          <a:p>
            <a:r>
              <a:rPr lang="tr-TR" dirty="0" smtClean="0"/>
              <a:t>Bu noktada önemli olan husus, </a:t>
            </a:r>
            <a:r>
              <a:rPr lang="tr-TR" dirty="0" smtClean="0">
                <a:solidFill>
                  <a:srgbClr val="FF0000"/>
                </a:solidFill>
              </a:rPr>
              <a:t>verilen kararın </a:t>
            </a:r>
            <a:r>
              <a:rPr lang="tr-TR" dirty="0" smtClean="0"/>
              <a:t>talebin kısmen veya tamamen </a:t>
            </a:r>
            <a:r>
              <a:rPr lang="tr-TR" dirty="0" smtClean="0">
                <a:solidFill>
                  <a:srgbClr val="FF0000"/>
                </a:solidFill>
              </a:rPr>
              <a:t>reddi mahiyetinde </a:t>
            </a:r>
            <a:r>
              <a:rPr lang="tr-TR" dirty="0" smtClean="0"/>
              <a:t>olmasıdır.</a:t>
            </a:r>
            <a:endParaRPr lang="tr-TR"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Autofit/>
          </a:bodyPr>
          <a:lstStyle/>
          <a:p>
            <a:pPr algn="just"/>
            <a:r>
              <a:rPr lang="tr-TR" sz="3600" dirty="0" smtClean="0"/>
              <a:t>Şüpheli veya sanık da soruşturma ve kovuşturmanın </a:t>
            </a:r>
            <a:r>
              <a:rPr lang="tr-TR" sz="3600" b="1" dirty="0" smtClean="0"/>
              <a:t>her aşamasında </a:t>
            </a:r>
            <a:r>
              <a:rPr lang="tr-TR" sz="3600" dirty="0" smtClean="0">
                <a:solidFill>
                  <a:srgbClr val="FF0000"/>
                </a:solidFill>
              </a:rPr>
              <a:t>tahliyesi </a:t>
            </a:r>
            <a:r>
              <a:rPr lang="tr-TR" sz="3600" dirty="0" smtClean="0"/>
              <a:t>yönünde </a:t>
            </a:r>
            <a:r>
              <a:rPr lang="tr-TR" sz="3600" dirty="0" smtClean="0">
                <a:solidFill>
                  <a:srgbClr val="FF0000"/>
                </a:solidFill>
              </a:rPr>
              <a:t>talepte</a:t>
            </a:r>
            <a:r>
              <a:rPr lang="tr-TR" sz="3600" dirty="0" smtClean="0"/>
              <a:t> bulunabilir. </a:t>
            </a:r>
          </a:p>
          <a:p>
            <a:pPr algn="just"/>
            <a:r>
              <a:rPr lang="tr-TR" sz="3600" dirty="0" smtClean="0"/>
              <a:t>Bu durumda sadece </a:t>
            </a:r>
            <a:r>
              <a:rPr lang="tr-TR" sz="3600" dirty="0" smtClean="0">
                <a:solidFill>
                  <a:srgbClr val="FF0000"/>
                </a:solidFill>
              </a:rPr>
              <a:t>talebin reddine </a:t>
            </a:r>
            <a:r>
              <a:rPr lang="tr-TR" sz="3600" dirty="0" smtClean="0"/>
              <a:t>ilişkin kararlara </a:t>
            </a:r>
            <a:r>
              <a:rPr lang="tr-TR" sz="3600" dirty="0" smtClean="0">
                <a:solidFill>
                  <a:srgbClr val="FF0000"/>
                </a:solidFill>
              </a:rPr>
              <a:t>itiraz imkanı </a:t>
            </a:r>
            <a:r>
              <a:rPr lang="tr-TR" sz="3600" dirty="0" smtClean="0"/>
              <a:t>tanınmıştır. </a:t>
            </a:r>
          </a:p>
          <a:p>
            <a:pPr algn="just"/>
            <a:r>
              <a:rPr lang="tr-TR" sz="3600" dirty="0" smtClean="0"/>
              <a:t>Başka bir ifadeyle, şüpheli veya sanığın talebi üzerine verilen </a:t>
            </a:r>
            <a:r>
              <a:rPr lang="tr-TR" sz="3600" dirty="0" smtClean="0">
                <a:solidFill>
                  <a:srgbClr val="FF0000"/>
                </a:solidFill>
              </a:rPr>
              <a:t>tahliye kararlarına </a:t>
            </a:r>
            <a:r>
              <a:rPr lang="tr-TR" sz="3600" dirty="0" smtClean="0"/>
              <a:t>karşı C. Savcısının </a:t>
            </a:r>
            <a:r>
              <a:rPr lang="tr-TR" sz="3600" dirty="0" smtClean="0">
                <a:solidFill>
                  <a:srgbClr val="FF0000"/>
                </a:solidFill>
              </a:rPr>
              <a:t>itiraz imkanı yoktur.</a:t>
            </a:r>
            <a:endParaRPr lang="tr-TR" sz="3600" dirty="0">
              <a:solidFill>
                <a:srgbClr val="FF0000"/>
              </a:solidFill>
            </a:endParaRP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467368"/>
          </a:xfrm>
        </p:spPr>
        <p:txBody>
          <a:bodyPr>
            <a:normAutofit/>
          </a:bodyPr>
          <a:lstStyle/>
          <a:p>
            <a:pPr algn="just"/>
            <a:r>
              <a:rPr lang="tr-TR" sz="4400" dirty="0" smtClean="0"/>
              <a:t>Benzer bicimde C. Savcısı, şüpheli veya sanık tutuklamanın kaldırılarak </a:t>
            </a:r>
            <a:r>
              <a:rPr lang="tr-TR" sz="4400" dirty="0" smtClean="0">
                <a:solidFill>
                  <a:srgbClr val="FF0000"/>
                </a:solidFill>
              </a:rPr>
              <a:t>adli kontrole </a:t>
            </a:r>
            <a:r>
              <a:rPr lang="tr-TR" sz="4400" dirty="0" smtClean="0"/>
              <a:t>karar verilmesini soruşturma ve kovuşturma evresinde </a:t>
            </a:r>
            <a:r>
              <a:rPr lang="tr-TR" sz="4400" dirty="0" smtClean="0">
                <a:solidFill>
                  <a:srgbClr val="FF0000"/>
                </a:solidFill>
              </a:rPr>
              <a:t>talep edebilirler ve ret kararlarına karşı itiraz</a:t>
            </a:r>
            <a:r>
              <a:rPr lang="tr-TR" sz="4400" dirty="0" smtClean="0"/>
              <a:t> yoluna başvurabilirler.</a:t>
            </a:r>
            <a:endParaRPr lang="tr-TR" sz="4400"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500834"/>
          </a:xfrm>
        </p:spPr>
        <p:txBody>
          <a:bodyPr>
            <a:noAutofit/>
          </a:bodyPr>
          <a:lstStyle/>
          <a:p>
            <a:pPr algn="just"/>
            <a:r>
              <a:rPr lang="tr-TR" sz="3600" dirty="0" smtClean="0"/>
              <a:t>Şüpheli, sanık veya C. Savcısının tutukluluk halinin adli kontrole dönüştürülmesi veya tahliye kararı verilmesi yönündeki talepleri üzerine mahkeme veya hakimlik </a:t>
            </a:r>
            <a:r>
              <a:rPr lang="tr-TR" sz="3600" u="sng" dirty="0" smtClean="0">
                <a:solidFill>
                  <a:srgbClr val="FF0000"/>
                </a:solidFill>
              </a:rPr>
              <a:t>üç gün içinde karar vermelidir.</a:t>
            </a:r>
          </a:p>
          <a:p>
            <a:pPr algn="just"/>
            <a:r>
              <a:rPr lang="tr-TR" sz="3600" dirty="0" smtClean="0"/>
              <a:t> Ancak şüpheli veya sanık tarafından yapılan taleplerde örgüt faaliyeti çerçevesinde </a:t>
            </a:r>
            <a:r>
              <a:rPr lang="tr-TR" sz="3600" b="1" dirty="0" smtClean="0">
                <a:solidFill>
                  <a:srgbClr val="FF0000"/>
                </a:solidFill>
              </a:rPr>
              <a:t>işlenen suçlar bakımından bu sure yedi gün olarak uygulanır.</a:t>
            </a:r>
            <a:endParaRPr lang="tr-TR" sz="3600" b="1"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71570"/>
          </a:xfrm>
        </p:spPr>
        <p:txBody>
          <a:bodyPr/>
          <a:lstStyle/>
          <a:p>
            <a:pPr algn="ctr"/>
            <a:r>
              <a:rPr lang="tr-TR" b="1" dirty="0" smtClean="0">
                <a:solidFill>
                  <a:srgbClr val="FF0000"/>
                </a:solidFill>
              </a:rPr>
              <a:t>YÜKSEK SAĞLIK ŞURASI</a:t>
            </a:r>
            <a:endParaRPr lang="tr-TR"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Autofit/>
          </a:bodyPr>
          <a:lstStyle/>
          <a:p>
            <a:pPr algn="just"/>
            <a:r>
              <a:rPr lang="tr-TR" sz="3600" dirty="0" smtClean="0"/>
              <a:t>Umumi Hıfzıssıhha Kanunu’na göre, Yüksek Sağlık Şurası, Sağlık Bakanlığı’nca, kendisine yönetilen sıhhi ve içtimai meseleler hakkında görüş beyan etmek, sağlık mevzuatını incelemek ve tababet ve şubeleri sanatlarını ifadan doğan adli meselelerde bilirkişilik yapmakla görevlendirilmiştir.</a:t>
            </a:r>
            <a:endParaRPr lang="tr-TR" sz="3600" dirty="0"/>
          </a:p>
        </p:txBody>
      </p:sp>
    </p:spTree>
  </p:cSld>
  <p:clrMapOvr>
    <a:masterClrMapping/>
  </p:clrMapOvr>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Autofit/>
          </a:bodyPr>
          <a:lstStyle/>
          <a:p>
            <a:pPr algn="just"/>
            <a:r>
              <a:rPr lang="tr-TR" sz="3200" dirty="0" smtClean="0"/>
              <a:t>Bu itiraz ve aşağıda izah edilecek mutat gözden geçirme işlemi, </a:t>
            </a:r>
            <a:r>
              <a:rPr lang="tr-TR" sz="3200" dirty="0" smtClean="0">
                <a:solidFill>
                  <a:srgbClr val="FF0000"/>
                </a:solidFill>
              </a:rPr>
              <a:t>soruşturma</a:t>
            </a:r>
            <a:r>
              <a:rPr lang="tr-TR" sz="3200" dirty="0" smtClean="0"/>
              <a:t> evresinde </a:t>
            </a:r>
            <a:r>
              <a:rPr lang="tr-TR" sz="3200" dirty="0" smtClean="0">
                <a:solidFill>
                  <a:srgbClr val="FF0000"/>
                </a:solidFill>
              </a:rPr>
              <a:t>hakim,</a:t>
            </a:r>
            <a:r>
              <a:rPr lang="tr-TR" sz="3200" dirty="0" smtClean="0"/>
              <a:t> </a:t>
            </a:r>
            <a:r>
              <a:rPr lang="tr-TR" sz="3200" b="1" dirty="0" smtClean="0"/>
              <a:t>kovuşturma</a:t>
            </a:r>
            <a:r>
              <a:rPr lang="tr-TR" sz="3200" dirty="0" smtClean="0"/>
              <a:t> evresinde </a:t>
            </a:r>
            <a:r>
              <a:rPr lang="tr-TR" sz="3200" b="1" dirty="0" smtClean="0"/>
              <a:t>mahkeme </a:t>
            </a:r>
            <a:r>
              <a:rPr lang="tr-TR" sz="3200" dirty="0" smtClean="0"/>
              <a:t>tarafından karara bağlanır.</a:t>
            </a:r>
          </a:p>
          <a:p>
            <a:pPr algn="just"/>
            <a:r>
              <a:rPr lang="tr-TR" sz="3200" dirty="0" smtClean="0"/>
              <a:t> İlk derece mahkemesinde hüküm verildikten sonra dosya bölge adliye mahkemesine veya Yargıtay'a geldiğinde salıverilme istemi hakkındaki karar, bölge adliye mahkemesi veya Yargıtay ilgili dairesi veya Yargıtay Ceza Genel Kurulunca dosya üzerinde yapılacak incelemeden sonra verilir; bu karar </a:t>
            </a:r>
            <a:r>
              <a:rPr lang="tr-TR" sz="3200" dirty="0" err="1" smtClean="0"/>
              <a:t>re'sen</a:t>
            </a:r>
            <a:r>
              <a:rPr lang="tr-TR" sz="3200" dirty="0" smtClean="0"/>
              <a:t> de verilebilir.</a:t>
            </a:r>
            <a:endParaRPr lang="tr-TR" sz="3200"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nn-NO" sz="3200" dirty="0" smtClean="0"/>
              <a:t>Kural olarak </a:t>
            </a:r>
            <a:r>
              <a:rPr lang="nn-NO" sz="3200" b="1" dirty="0" smtClean="0"/>
              <a:t>itiraz uzerine</a:t>
            </a:r>
            <a:r>
              <a:rPr lang="nn-NO" sz="3200" dirty="0" smtClean="0"/>
              <a:t> verilen kararlar kesindir. </a:t>
            </a:r>
            <a:endParaRPr lang="tr-TR" sz="3200" dirty="0" smtClean="0"/>
          </a:p>
          <a:p>
            <a:pPr algn="just"/>
            <a:r>
              <a:rPr lang="nn-NO" sz="3200" dirty="0" smtClean="0"/>
              <a:t>Bu nedenle tutuklama veya tahliye</a:t>
            </a:r>
            <a:r>
              <a:rPr lang="tr-TR" sz="3200" dirty="0" smtClean="0"/>
              <a:t> yönünde verilmiş kararlar bakımından itiraz sonrası ek bir denetim imkanı bulunmamaktadır.</a:t>
            </a:r>
          </a:p>
          <a:p>
            <a:pPr algn="just"/>
            <a:r>
              <a:rPr lang="tr-TR" sz="3200" dirty="0" smtClean="0"/>
              <a:t>Ancak şüpheli veya sanık ilk defa C. Savcısının itirazı üzerine itiraz üzerine tutuklanmışsa, şüpheli veya sanığın bu karara karşı da itiraz yoluna başvurabilmesi mümkündür. (CMK m. 271/4)</a:t>
            </a:r>
            <a:endParaRPr lang="tr-TR" sz="3200" dirty="0"/>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2800" dirty="0" smtClean="0"/>
              <a:t>Şüpheli, sanık veya C. Savcısının talepleri dışında tutukluluk halinin muntazaman denetlenmesi gerekmektedir. </a:t>
            </a:r>
            <a:r>
              <a:rPr lang="tr-TR" sz="2800" dirty="0" err="1" smtClean="0"/>
              <a:t>CMK’nun</a:t>
            </a:r>
            <a:r>
              <a:rPr lang="tr-TR" sz="2800" dirty="0" smtClean="0"/>
              <a:t> 108. Maddesine göre soruşturma evresinde şüphelinin tutukevinde bulunduğu sure içinde ve </a:t>
            </a:r>
            <a:r>
              <a:rPr lang="tr-TR" sz="2800" dirty="0" smtClean="0">
                <a:solidFill>
                  <a:srgbClr val="FF0000"/>
                </a:solidFill>
              </a:rPr>
              <a:t>en geç otuzar günlük </a:t>
            </a:r>
            <a:r>
              <a:rPr lang="tr-TR" sz="2800" dirty="0" smtClean="0"/>
              <a:t>sureler itibarıyla tutukluluk halinin devamının gerekip gerekmeyeceği hususunda, Cumhuriyet savcısının istemi üzerine sulh ceza hakimi tarafından 100 uncu madde hükümleri göz önünde bulundurularak, şüpheli veya müdafi dinlenilmek suretiyle karar verilir.</a:t>
            </a:r>
            <a:endParaRPr lang="tr-TR" sz="2800"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lnSpcReduction="10000"/>
          </a:bodyPr>
          <a:lstStyle/>
          <a:p>
            <a:pPr algn="just"/>
            <a:r>
              <a:rPr lang="tr-TR" sz="3600" dirty="0" smtClean="0"/>
              <a:t>Bu inceleme düzenlemeden de anlaşılacağı üzere duruşmalı bir incelemedir. </a:t>
            </a:r>
          </a:p>
          <a:p>
            <a:pPr algn="just"/>
            <a:r>
              <a:rPr lang="tr-TR" sz="3600" dirty="0" smtClean="0"/>
              <a:t>Kovuşturma aşamasında ise </a:t>
            </a:r>
            <a:r>
              <a:rPr lang="tr-TR" sz="3600" dirty="0" smtClean="0">
                <a:solidFill>
                  <a:srgbClr val="FF0000"/>
                </a:solidFill>
              </a:rPr>
              <a:t>otuzar günlük surelere </a:t>
            </a:r>
            <a:r>
              <a:rPr lang="tr-TR" sz="3600" dirty="0" smtClean="0"/>
              <a:t>ek olarak her bir oturumda tutukluluk halinin gözden geçirerek karar verilmesi gerekmektedir. </a:t>
            </a:r>
          </a:p>
          <a:p>
            <a:pPr algn="just"/>
            <a:r>
              <a:rPr lang="tr-TR" sz="3600" dirty="0" smtClean="0"/>
              <a:t>Gözden geçirme sonucunda </a:t>
            </a:r>
            <a:r>
              <a:rPr lang="tr-TR" sz="3600" dirty="0" smtClean="0">
                <a:solidFill>
                  <a:srgbClr val="FF0000"/>
                </a:solidFill>
              </a:rPr>
              <a:t>verilen her bir karar, bağımsız </a:t>
            </a:r>
            <a:r>
              <a:rPr lang="tr-TR" sz="3600" dirty="0" smtClean="0"/>
              <a:t>olarak </a:t>
            </a:r>
            <a:r>
              <a:rPr lang="tr-TR" sz="3600" dirty="0" smtClean="0">
                <a:solidFill>
                  <a:srgbClr val="FF0000"/>
                </a:solidFill>
              </a:rPr>
              <a:t>itiraza</a:t>
            </a:r>
            <a:r>
              <a:rPr lang="tr-TR" sz="3600" dirty="0" smtClean="0"/>
              <a:t> konu edilebilir.</a:t>
            </a:r>
            <a:endParaRPr lang="tr-TR" sz="3600" dirty="0"/>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357982"/>
          </a:xfrm>
        </p:spPr>
        <p:txBody>
          <a:bodyPr>
            <a:noAutofit/>
          </a:bodyPr>
          <a:lstStyle/>
          <a:p>
            <a:pPr algn="just"/>
            <a:r>
              <a:rPr lang="tr-TR" sz="3200" dirty="0" smtClean="0"/>
              <a:t>Tutukluluk hali itiraz üzerine kişinin mahkeme veya hakim kararıyla salıverilmesi, azami tutukluluk suresinin dolması, soruşturma evresinde kovuşturmaya yer olmadığına ve kovuşturma evresinde yaptırım uygulanması imkanını vermeyen bir karar vermesi durumunda sonlandırılır.</a:t>
            </a:r>
          </a:p>
          <a:p>
            <a:pPr algn="just"/>
            <a:r>
              <a:rPr lang="tr-TR" sz="3200" dirty="0" smtClean="0"/>
              <a:t> Buna ek olarak soruşturma evresinde C. Savcısı tutuklamanın veya adli kontrolün artık gereksiz olduğu sonucuna ulaşırsa, bir hakim kararına ihtiyaç olmaksızın tutuklunun salıverilmesine karar verebilir.</a:t>
            </a:r>
            <a:endParaRPr lang="tr-TR" sz="3200" dirty="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normAutofit/>
          </a:bodyPr>
          <a:lstStyle/>
          <a:p>
            <a:pPr algn="ctr"/>
            <a:r>
              <a:rPr lang="tr-TR" b="1" dirty="0" smtClean="0">
                <a:solidFill>
                  <a:srgbClr val="FF0000"/>
                </a:solidFill>
              </a:rPr>
              <a:t>Adli Kontrol</a:t>
            </a:r>
            <a:endParaRPr lang="tr-TR" dirty="0">
              <a:solidFill>
                <a:srgbClr val="FF0000"/>
              </a:solidFill>
            </a:endParaRPr>
          </a:p>
        </p:txBody>
      </p:sp>
      <p:sp>
        <p:nvSpPr>
          <p:cNvPr id="3" name="2 İçerik Yer Tutucusu"/>
          <p:cNvSpPr>
            <a:spLocks noGrp="1"/>
          </p:cNvSpPr>
          <p:nvPr>
            <p:ph idx="1"/>
          </p:nvPr>
        </p:nvSpPr>
        <p:spPr>
          <a:xfrm>
            <a:off x="457200" y="1428736"/>
            <a:ext cx="8229600" cy="4895864"/>
          </a:xfrm>
        </p:spPr>
        <p:txBody>
          <a:bodyPr/>
          <a:lstStyle/>
          <a:p>
            <a:pPr algn="ctr"/>
            <a:r>
              <a:rPr lang="tr-TR" b="1" dirty="0" smtClean="0"/>
              <a:t>Tanımı, Hukuki Niteliği Ve Amacı</a:t>
            </a:r>
          </a:p>
          <a:p>
            <a:pPr algn="just"/>
            <a:r>
              <a:rPr lang="tr-TR" sz="3200" dirty="0" smtClean="0"/>
              <a:t>Tutuklama neden ve koşullarının varlığı durumunda, tutuklamanın olcusuz olacağı veya tutuklama ile ortadan kaldırılmak istenen tehlikenin </a:t>
            </a:r>
            <a:r>
              <a:rPr lang="tr-TR" sz="3200" dirty="0" err="1" smtClean="0"/>
              <a:t>CMK’nun</a:t>
            </a:r>
            <a:r>
              <a:rPr lang="tr-TR" sz="3200" dirty="0" smtClean="0"/>
              <a:t> 109. Maddesinde sayılan tedbirlerden bir veya birden fazlası ile ortadan kaldırılmasının mümkün olduğu durumlarda, adli kontrole başvurulması bir zorunluluktur.</a:t>
            </a:r>
            <a:endParaRPr lang="tr-TR" sz="3200" dirty="0"/>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lstStyle/>
          <a:p>
            <a:pPr algn="just"/>
            <a:r>
              <a:rPr lang="pl-PL" sz="3600" dirty="0" smtClean="0"/>
              <a:t>Bu haliyle adli kontrol tutuklamaya ikame bir</a:t>
            </a:r>
            <a:r>
              <a:rPr lang="tr-TR" sz="3600" dirty="0" smtClean="0"/>
              <a:t> koruma tedbiridir ve tutuklamanın amaçlarının, kişinin özgürlüğünden yoksun bırakılmadan sağlanması amacına hizmet eder.</a:t>
            </a:r>
          </a:p>
          <a:p>
            <a:pPr algn="just"/>
            <a:r>
              <a:rPr lang="tr-TR" sz="3600" dirty="0" smtClean="0"/>
              <a:t>Kanunda tutuklama yasağı öngörülmüş durumlarda da adli kontrol tedbirlerine karar verilmesi mümkündür</a:t>
            </a:r>
            <a:r>
              <a:rPr lang="tr-TR" dirty="0" smtClean="0"/>
              <a:t>.</a:t>
            </a:r>
            <a:endParaRPr lang="tr-TR" dirty="0"/>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4000" dirty="0" smtClean="0"/>
              <a:t>Bu gibi durumlarda, şüpheli veya sanığın </a:t>
            </a:r>
            <a:r>
              <a:rPr lang="tr-TR" sz="4000" dirty="0" smtClean="0">
                <a:solidFill>
                  <a:srgbClr val="FF0000"/>
                </a:solidFill>
              </a:rPr>
              <a:t>adli kontrol tedbirlerine uymaması durumunda, </a:t>
            </a:r>
            <a:r>
              <a:rPr lang="tr-TR" sz="4000" b="1" dirty="0" smtClean="0"/>
              <a:t>isnat edilen sucun cezasına bakılmaksızın tutuklanması mümkündür.</a:t>
            </a:r>
          </a:p>
          <a:p>
            <a:pPr algn="just"/>
            <a:r>
              <a:rPr lang="tr-TR" sz="4000" dirty="0" smtClean="0"/>
              <a:t>Ancak her halde sadece </a:t>
            </a:r>
            <a:r>
              <a:rPr lang="tr-TR" sz="4000" b="1" dirty="0" smtClean="0"/>
              <a:t>adli para cezasını gerektiren suçlarda tutuklama mümkün değildir.</a:t>
            </a:r>
            <a:endParaRPr lang="tr-TR" sz="4000" b="1" dirty="0"/>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928694"/>
          </a:xfrm>
        </p:spPr>
        <p:txBody>
          <a:bodyPr/>
          <a:lstStyle/>
          <a:p>
            <a:pPr algn="ctr"/>
            <a:r>
              <a:rPr lang="tr-TR" b="1" dirty="0" smtClean="0">
                <a:solidFill>
                  <a:srgbClr val="FF0000"/>
                </a:solidFill>
              </a:rPr>
              <a:t>Maddi Koşulları</a:t>
            </a:r>
            <a:endParaRPr lang="tr-TR"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fontScale="92500" lnSpcReduction="20000"/>
          </a:bodyPr>
          <a:lstStyle/>
          <a:p>
            <a:pPr algn="just"/>
            <a:r>
              <a:rPr lang="tr-TR" sz="3900" dirty="0" smtClean="0"/>
              <a:t>Esasen adli kontrolün maddi koşulları, tutuklamanın maddi koşulları ile aynıdır. </a:t>
            </a:r>
          </a:p>
          <a:p>
            <a:pPr algn="just"/>
            <a:r>
              <a:rPr lang="tr-TR" sz="3900" dirty="0" smtClean="0"/>
              <a:t>Başka bir ifadeyle </a:t>
            </a:r>
            <a:r>
              <a:rPr lang="tr-TR" sz="3900" dirty="0" smtClean="0">
                <a:solidFill>
                  <a:srgbClr val="FF0000"/>
                </a:solidFill>
              </a:rPr>
              <a:t>tutuklamanın maddi koşullarının bulunmadığı durumda adli kontrole karar verilmesi mümkün değildir.</a:t>
            </a:r>
          </a:p>
          <a:p>
            <a:pPr algn="just"/>
            <a:r>
              <a:rPr lang="tr-TR" sz="3900" dirty="0" smtClean="0"/>
              <a:t> Buna karşın adli kontrolü tutuklamadan ayıran temel koşul </a:t>
            </a:r>
            <a:r>
              <a:rPr lang="tr-TR" sz="3900" b="1" dirty="0" smtClean="0"/>
              <a:t>ölçülülüktür</a:t>
            </a:r>
            <a:r>
              <a:rPr lang="tr-TR" sz="3200" b="1" dirty="0" smtClean="0"/>
              <a:t>.</a:t>
            </a:r>
            <a:endParaRPr lang="tr-TR" sz="3200" b="1" dirty="0"/>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71570"/>
          </a:xfrm>
        </p:spPr>
        <p:txBody>
          <a:bodyPr>
            <a:normAutofit/>
          </a:bodyPr>
          <a:lstStyle/>
          <a:p>
            <a:pPr algn="ctr"/>
            <a:r>
              <a:rPr lang="tr-TR" b="1" dirty="0" smtClean="0">
                <a:solidFill>
                  <a:srgbClr val="FF0000"/>
                </a:solidFill>
              </a:rPr>
              <a:t>Şekli Koşulları</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a:bodyPr>
          <a:lstStyle/>
          <a:p>
            <a:pPr algn="just"/>
            <a:r>
              <a:rPr lang="tr-TR" sz="3600" dirty="0" smtClean="0"/>
              <a:t>Adli kontrol ancak </a:t>
            </a:r>
            <a:r>
              <a:rPr lang="tr-TR" sz="3600" dirty="0" smtClean="0">
                <a:solidFill>
                  <a:srgbClr val="FF0000"/>
                </a:solidFill>
              </a:rPr>
              <a:t>hakim veya mahkeme kararı </a:t>
            </a:r>
            <a:r>
              <a:rPr lang="tr-TR" sz="3600" dirty="0" smtClean="0"/>
              <a:t>ile uygulanabilir. Soruşturma evresinde adli kontrol kararı verilebilmesi için C. Savcısının talebi zorunludur.</a:t>
            </a:r>
          </a:p>
          <a:p>
            <a:pPr algn="just"/>
            <a:r>
              <a:rPr lang="tr-TR" sz="3600" dirty="0" smtClean="0"/>
              <a:t> Ancak C. Savcısının tutuklama talep ettiği durumlarda, hakimin </a:t>
            </a:r>
            <a:r>
              <a:rPr lang="tr-TR" sz="3600" dirty="0" smtClean="0">
                <a:solidFill>
                  <a:srgbClr val="FF0000"/>
                </a:solidFill>
              </a:rPr>
              <a:t>adli kontrol </a:t>
            </a:r>
            <a:r>
              <a:rPr lang="tr-TR" sz="3600" dirty="0" smtClean="0"/>
              <a:t>kararı verebilmesi mümkündür.</a:t>
            </a:r>
            <a:endParaRPr lang="tr-TR" sz="3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489922"/>
          </a:xfrm>
        </p:spPr>
        <p:txBody>
          <a:bodyPr>
            <a:normAutofit fontScale="90000"/>
          </a:bodyPr>
          <a:lstStyle/>
          <a:p>
            <a:pPr algn="ctr"/>
            <a:r>
              <a:rPr lang="tr-TR" b="1" dirty="0" smtClean="0">
                <a:solidFill>
                  <a:srgbClr val="FF0000"/>
                </a:solidFill>
              </a:rPr>
              <a:t>38  SAYILI TABABETİ ADLİYE KANUNU</a:t>
            </a:r>
            <a:endParaRPr lang="tr-TR" b="1" dirty="0">
              <a:solidFill>
                <a:srgbClr val="FF0000"/>
              </a:solidFill>
            </a:endParaRPr>
          </a:p>
        </p:txBody>
      </p:sp>
      <p:sp>
        <p:nvSpPr>
          <p:cNvPr id="3" name="2 İçerik Yer Tutucusu"/>
          <p:cNvSpPr>
            <a:spLocks noGrp="1"/>
          </p:cNvSpPr>
          <p:nvPr>
            <p:ph idx="1"/>
          </p:nvPr>
        </p:nvSpPr>
        <p:spPr/>
        <p:txBody>
          <a:bodyPr>
            <a:normAutofit lnSpcReduction="10000"/>
          </a:bodyPr>
          <a:lstStyle/>
          <a:p>
            <a:pPr algn="just"/>
            <a:r>
              <a:rPr lang="tr-TR" dirty="0" smtClean="0"/>
              <a:t>Bu Kanunu’na göre adli hekimlerin olmadıkları yerlerde, hükümet ve belediye hekimleri, bunların bulunmadıkları yerlerde diğer resmi hekimler, örneğin sağlık ocağı hekimleri, bunların bulunmadıkları yerlerde diplomalı serbest hekimler resmi bilirkişi sıfatına sahiptirler.</a:t>
            </a:r>
          </a:p>
          <a:p>
            <a:pPr algn="just"/>
            <a:r>
              <a:rPr lang="tr-TR" dirty="0" smtClean="0"/>
              <a:t>Gerçek kişi olabileceği gibi; tüzel kişi de olabilir (CMK m.64/1).</a:t>
            </a:r>
          </a:p>
          <a:p>
            <a:pPr algn="just"/>
            <a:r>
              <a:rPr lang="tr-TR" dirty="0" smtClean="0"/>
              <a:t>Bilirkişi olarak atanan, bir tüzel kişi ise kendisi adına incelemeyi yapacak gerçek kişi veya kişilerin isimlerini atayacak yargı merciinin onayına sunar (CMK m.64/4).</a:t>
            </a:r>
            <a:endParaRPr lang="tr-TR" dirty="0"/>
          </a:p>
        </p:txBody>
      </p:sp>
    </p:spTree>
  </p:cSld>
  <p:clrMapOvr>
    <a:masterClrMapping/>
  </p:clrMapOvr>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600" dirty="0" smtClean="0"/>
              <a:t>Yine soruşturma evresinde hakim, C. Savcısının istemiyle, adli kontrol uygulamasında şüpheliyi bir veya birden çok yeni yükümlülük altına koyabilir; </a:t>
            </a:r>
          </a:p>
          <a:p>
            <a:pPr algn="just"/>
            <a:r>
              <a:rPr lang="tr-TR" sz="3600" dirty="0" smtClean="0"/>
              <a:t>kontrolün içeriğini oluşturan yükümlülükleri bütünüyle veya kısmen kaldırabilir, değiştirebilir veya şüpheliyi bunlardan bazılarına uymaktan geçici olarak muaf tutabilir.</a:t>
            </a:r>
            <a:endParaRPr lang="tr-TR" sz="3600" dirty="0"/>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928694"/>
          </a:xfrm>
        </p:spPr>
        <p:txBody>
          <a:bodyPr/>
          <a:lstStyle/>
          <a:p>
            <a:pPr algn="ctr"/>
            <a:r>
              <a:rPr lang="tr-TR" b="1" dirty="0" smtClean="0">
                <a:solidFill>
                  <a:srgbClr val="FF0000"/>
                </a:solidFill>
              </a:rPr>
              <a:t>Adli Kontrol Tedbirleri</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a:bodyPr>
          <a:lstStyle/>
          <a:p>
            <a:pPr algn="just"/>
            <a:r>
              <a:rPr lang="tr-TR" sz="3200" dirty="0" smtClean="0"/>
              <a:t>Adli kontrol tedbirleri </a:t>
            </a:r>
            <a:r>
              <a:rPr lang="tr-TR" sz="3200" dirty="0" err="1" smtClean="0"/>
              <a:t>CMK’nun</a:t>
            </a:r>
            <a:r>
              <a:rPr lang="tr-TR" sz="3200" dirty="0" smtClean="0"/>
              <a:t> 109 maddesinde sayılmak suretiyle belirlenmiştir. </a:t>
            </a:r>
          </a:p>
          <a:p>
            <a:pPr algn="just"/>
            <a:r>
              <a:rPr lang="tr-TR" sz="3200" dirty="0" smtClean="0"/>
              <a:t>Şüpheli veya sanığa bu tedbirlerden bir veya birden fazlasının bir arada uygulanması mümkündür.</a:t>
            </a:r>
          </a:p>
          <a:p>
            <a:pPr algn="just"/>
            <a:r>
              <a:rPr lang="tr-TR" sz="3200" dirty="0" smtClean="0"/>
              <a:t>Ancak adli kontrolde geçirilecek sure, tutuklamadan farklı olarak sonraki mahkumiyetten mahsup edilmez.</a:t>
            </a:r>
            <a:endParaRPr lang="tr-TR" sz="3200" dirty="0"/>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200" dirty="0" smtClean="0"/>
              <a:t>Sadece maddenin e bendinde düzenlenen </a:t>
            </a:r>
            <a:r>
              <a:rPr lang="tr-TR" sz="3200" i="1" dirty="0" smtClean="0">
                <a:solidFill>
                  <a:srgbClr val="FF0000"/>
                </a:solidFill>
              </a:rPr>
              <a:t>hastaneye yatmak dahil, tedavi veya muayene tedbirlerine tabi olmak ve bunları kabul etmek tedbiri bir tedavi kurumuna yatırılarak</a:t>
            </a:r>
            <a:r>
              <a:rPr lang="tr-TR" sz="3200" i="1" dirty="0" smtClean="0"/>
              <a:t> </a:t>
            </a:r>
            <a:r>
              <a:rPr lang="tr-TR" sz="3200" dirty="0" smtClean="0"/>
              <a:t>infaz ediliyorsa, bu sure cezadan mahsup edilecektir.</a:t>
            </a:r>
          </a:p>
          <a:p>
            <a:r>
              <a:rPr lang="tr-TR" sz="3200" i="1" dirty="0" smtClean="0"/>
              <a:t>a) Yurt dışına çıkamamak.</a:t>
            </a:r>
          </a:p>
          <a:p>
            <a:r>
              <a:rPr lang="tr-TR" sz="3200" i="1" dirty="0" smtClean="0"/>
              <a:t>b) Hakim tarafından belirlenen yerlere, belirtilen süreler içinde düzenli olarak başvurmak.</a:t>
            </a:r>
          </a:p>
          <a:p>
            <a:pPr>
              <a:buNone/>
            </a:pPr>
            <a:endParaRPr lang="tr-TR" sz="3200" dirty="0" smtClean="0"/>
          </a:p>
          <a:p>
            <a:pPr algn="just"/>
            <a:endParaRPr lang="tr-TR" sz="3200" dirty="0"/>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lstStyle/>
          <a:p>
            <a:pPr algn="just"/>
            <a:r>
              <a:rPr lang="tr-TR" sz="2800" i="1" dirty="0" smtClean="0"/>
              <a:t>c) Hakimin belirttiği merci veya kişilerin çağrılarına ve gerektiğinde mesleki uğraşlarına ilişkin veya eğitime devam konularındaki kontrol tedbirlerine uymak.</a:t>
            </a:r>
          </a:p>
          <a:p>
            <a:pPr algn="just"/>
            <a:r>
              <a:rPr lang="tr-TR" sz="2800" i="1" dirty="0" smtClean="0"/>
              <a:t>d) Her türlü taşıtları veya bunlardan bazılarını kullanamamak ve gerektiğinde kaleme, makbuz karşılığında sürücü belgesini teslim etmek.</a:t>
            </a:r>
          </a:p>
          <a:p>
            <a:pPr algn="just"/>
            <a:r>
              <a:rPr lang="tr-TR" sz="2800" i="1" dirty="0" smtClean="0"/>
              <a:t>e) Özellikle uyuşturucu, uyarıcı veya uçucu maddeler ile alkol bağımlılığından arınmak amacıyla, hastaneye yatmak dahil, tedavi veya muayene tedbirlerine tabi olmak ve bunları kabul etmek.</a:t>
            </a:r>
            <a:endParaRPr lang="tr-TR" sz="2800" dirty="0"/>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2800" i="1" dirty="0" smtClean="0"/>
              <a:t>f) Şüphelinin parasal durumu göz önünde bulundurularak, miktarı ve bir defada veya birden çok taksitlerle ödeme süreleri, Cumhuriyet savcısının isteği üzerine hakimce belirlenecek bir güvence miktarını yatırmak.</a:t>
            </a:r>
          </a:p>
          <a:p>
            <a:pPr algn="just"/>
            <a:r>
              <a:rPr lang="tr-TR" sz="2800" i="1" dirty="0" smtClean="0"/>
              <a:t>g) Silah bulunduramamak veya taşıyamamak, gerektiğinde sahip olunan silahları makbuz karşılığında adli emanete teslim etmek.</a:t>
            </a:r>
          </a:p>
          <a:p>
            <a:pPr algn="just"/>
            <a:r>
              <a:rPr lang="tr-TR" sz="2800" i="1" dirty="0" smtClean="0"/>
              <a:t>h) Cumhuriyet savcısının istemi üzerine hakim tarafından miktarı ve ödeme süresi belirlenecek parayı suç mağdurunun haklarını güvence altına almak üzere ayni veya kişisel güvenceye bağlamak.</a:t>
            </a:r>
            <a:endParaRPr lang="tr-TR" sz="2800" dirty="0"/>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929354"/>
          </a:xfrm>
        </p:spPr>
        <p:txBody>
          <a:bodyPr>
            <a:noAutofit/>
          </a:bodyPr>
          <a:lstStyle/>
          <a:p>
            <a:pPr algn="just"/>
            <a:r>
              <a:rPr lang="tr-TR" sz="3600" i="1" dirty="0" smtClean="0"/>
              <a:t>i) Aile yükümlülüklerini yerine getireceğine ve adli kararlar gereğince ödemeye mahkum edildiği</a:t>
            </a:r>
          </a:p>
          <a:p>
            <a:pPr algn="just"/>
            <a:r>
              <a:rPr lang="tr-TR" sz="3600" i="1" dirty="0" smtClean="0"/>
              <a:t>nafakayı düzenli olarak ödeyeceğine dair güvence vermek.</a:t>
            </a:r>
          </a:p>
          <a:p>
            <a:pPr algn="just"/>
            <a:r>
              <a:rPr lang="tr-TR" sz="3600" i="1" dirty="0" smtClean="0"/>
              <a:t>j) Konutunu terk etmemek.</a:t>
            </a:r>
          </a:p>
          <a:p>
            <a:pPr algn="just"/>
            <a:r>
              <a:rPr lang="tr-TR" sz="3600" i="1" dirty="0" smtClean="0"/>
              <a:t>k) Belirli bir yerleşim bölgesini terk etmemek.</a:t>
            </a:r>
          </a:p>
          <a:p>
            <a:pPr algn="just"/>
            <a:r>
              <a:rPr lang="tr-TR" sz="3600" i="1" dirty="0" smtClean="0"/>
              <a:t>l) Belirlenen yer veya bölgelere gitmemek.”</a:t>
            </a:r>
            <a:endParaRPr lang="tr-TR" sz="3600" dirty="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928694"/>
          </a:xfrm>
        </p:spPr>
        <p:txBody>
          <a:bodyPr>
            <a:normAutofit fontScale="90000"/>
          </a:bodyPr>
          <a:lstStyle/>
          <a:p>
            <a:pPr algn="ctr"/>
            <a:r>
              <a:rPr lang="tr-TR" b="1" dirty="0" smtClean="0">
                <a:solidFill>
                  <a:srgbClr val="FF0000"/>
                </a:solidFill>
              </a:rPr>
              <a:t>Adli Kontrol Kararının Denetimi</a:t>
            </a:r>
            <a:endParaRPr lang="tr-TR" dirty="0">
              <a:solidFill>
                <a:srgbClr val="FF0000"/>
              </a:solidFill>
            </a:endParaRPr>
          </a:p>
        </p:txBody>
      </p:sp>
      <p:sp>
        <p:nvSpPr>
          <p:cNvPr id="3" name="2 İçerik Yer Tutucusu"/>
          <p:cNvSpPr>
            <a:spLocks noGrp="1"/>
          </p:cNvSpPr>
          <p:nvPr>
            <p:ph idx="1"/>
          </p:nvPr>
        </p:nvSpPr>
        <p:spPr>
          <a:xfrm>
            <a:off x="457200" y="1428736"/>
            <a:ext cx="8229600" cy="5143536"/>
          </a:xfrm>
        </p:spPr>
        <p:txBody>
          <a:bodyPr>
            <a:noAutofit/>
          </a:bodyPr>
          <a:lstStyle/>
          <a:p>
            <a:pPr algn="just"/>
            <a:r>
              <a:rPr lang="tr-TR" sz="3200" dirty="0" smtClean="0"/>
              <a:t>Adli kontrol için bir </a:t>
            </a:r>
            <a:r>
              <a:rPr lang="tr-TR" sz="3200" dirty="0" smtClean="0">
                <a:solidFill>
                  <a:srgbClr val="FF0000"/>
                </a:solidFill>
              </a:rPr>
              <a:t>azami sure öngörülmemiştir. </a:t>
            </a:r>
          </a:p>
          <a:p>
            <a:pPr algn="just"/>
            <a:r>
              <a:rPr lang="tr-TR" sz="3200" dirty="0" smtClean="0"/>
              <a:t>Bu bağlamda </a:t>
            </a:r>
            <a:r>
              <a:rPr lang="tr-TR" sz="3200" dirty="0" smtClean="0">
                <a:solidFill>
                  <a:srgbClr val="FF0000"/>
                </a:solidFill>
              </a:rPr>
              <a:t>mutat bir denetim </a:t>
            </a:r>
            <a:r>
              <a:rPr lang="tr-TR" sz="3200" dirty="0" smtClean="0"/>
              <a:t>de </a:t>
            </a:r>
            <a:r>
              <a:rPr lang="tr-TR" sz="3200" b="1" dirty="0" smtClean="0"/>
              <a:t>bulunmamaktadır.</a:t>
            </a:r>
          </a:p>
          <a:p>
            <a:pPr algn="just"/>
            <a:r>
              <a:rPr lang="tr-TR" sz="3200" dirty="0" smtClean="0"/>
              <a:t> </a:t>
            </a:r>
            <a:r>
              <a:rPr lang="tr-TR" sz="3200" b="1" dirty="0" smtClean="0"/>
              <a:t>Şüpheli veya sanığın istemi </a:t>
            </a:r>
            <a:r>
              <a:rPr lang="tr-TR" sz="3200" dirty="0" smtClean="0"/>
              <a:t>üzerine, Cumhuriyet savcısının görüşünü aldıktan sonra hakim veya mahkeme </a:t>
            </a:r>
            <a:r>
              <a:rPr lang="tr-TR" sz="3200" dirty="0" smtClean="0">
                <a:solidFill>
                  <a:srgbClr val="FF0000"/>
                </a:solidFill>
              </a:rPr>
              <a:t>beş gün içinde karar verebilir. </a:t>
            </a:r>
          </a:p>
          <a:p>
            <a:pPr algn="just"/>
            <a:r>
              <a:rPr lang="tr-TR" sz="3200" dirty="0" smtClean="0"/>
              <a:t>Adli kontrole ilişkin </a:t>
            </a:r>
            <a:r>
              <a:rPr lang="tr-TR" sz="3200" dirty="0" smtClean="0">
                <a:solidFill>
                  <a:srgbClr val="FF0000"/>
                </a:solidFill>
              </a:rPr>
              <a:t>her turlu karara </a:t>
            </a:r>
            <a:r>
              <a:rPr lang="tr-TR" sz="3200" dirty="0" smtClean="0"/>
              <a:t>karşı </a:t>
            </a:r>
            <a:r>
              <a:rPr lang="tr-TR" sz="3200" dirty="0" smtClean="0">
                <a:solidFill>
                  <a:srgbClr val="FF0000"/>
                </a:solidFill>
              </a:rPr>
              <a:t>itiraz kanun </a:t>
            </a:r>
            <a:r>
              <a:rPr lang="tr-TR" sz="3200" dirty="0" smtClean="0"/>
              <a:t>yoluna başvurulabilinir.</a:t>
            </a:r>
            <a:endParaRPr lang="tr-TR" sz="3200" dirty="0"/>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785818"/>
          </a:xfrm>
        </p:spPr>
        <p:txBody>
          <a:bodyPr>
            <a:normAutofit fontScale="90000"/>
          </a:bodyPr>
          <a:lstStyle/>
          <a:p>
            <a:pPr algn="ctr"/>
            <a:r>
              <a:rPr lang="tr-TR" b="1" dirty="0" smtClean="0">
                <a:solidFill>
                  <a:srgbClr val="FF0000"/>
                </a:solidFill>
              </a:rPr>
              <a:t>Tedbirlere Uymamanın Sonuçları</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a:bodyPr>
          <a:lstStyle/>
          <a:p>
            <a:pPr algn="just"/>
            <a:r>
              <a:rPr lang="tr-TR" sz="2800" dirty="0" smtClean="0"/>
              <a:t>Şüpheli veya sanık adli kontrol tedbirlerine isteyerek yerine getirmemesi durumunda, hükmedilebilecek hapis cezasının suresi ne olursa olsun, yetkili yargı mercii hemen tutuklama kararı verebilir. </a:t>
            </a:r>
          </a:p>
          <a:p>
            <a:pPr algn="just"/>
            <a:r>
              <a:rPr lang="tr-TR" sz="2800" dirty="0" smtClean="0"/>
              <a:t>Azami tutukluluk suresinin dolması nedeniyle verilen adli kontrol tedbirinin ihlali halinde de, yeniden tutuklama mümkündür. </a:t>
            </a:r>
          </a:p>
          <a:p>
            <a:pPr algn="just"/>
            <a:r>
              <a:rPr lang="tr-TR" sz="2800" dirty="0" smtClean="0"/>
              <a:t>Ancak bu durumda tutuklama suresi ağır ceza mahkemesinin görevine giren işlerde </a:t>
            </a:r>
            <a:r>
              <a:rPr lang="tr-TR" sz="2800" dirty="0" smtClean="0">
                <a:solidFill>
                  <a:srgbClr val="FF0000"/>
                </a:solidFill>
              </a:rPr>
              <a:t>dokuz aydan, diğer işlerde iki aydan fazla olamaz.</a:t>
            </a:r>
            <a:endParaRPr lang="tr-TR" sz="2800" dirty="0">
              <a:solidFill>
                <a:srgbClr val="FF0000"/>
              </a:solidFill>
            </a:endParaRPr>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928694"/>
          </a:xfrm>
        </p:spPr>
        <p:txBody>
          <a:bodyPr>
            <a:normAutofit/>
          </a:bodyPr>
          <a:lstStyle/>
          <a:p>
            <a:pPr algn="ctr"/>
            <a:r>
              <a:rPr lang="tr-TR" b="1" dirty="0" smtClean="0">
                <a:solidFill>
                  <a:srgbClr val="FF0000"/>
                </a:solidFill>
              </a:rPr>
              <a:t>Güvence Bedeli</a:t>
            </a:r>
            <a:endParaRPr lang="tr-TR" dirty="0">
              <a:solidFill>
                <a:srgbClr val="FF0000"/>
              </a:solidFill>
            </a:endParaRPr>
          </a:p>
        </p:txBody>
      </p:sp>
      <p:sp>
        <p:nvSpPr>
          <p:cNvPr id="3" name="2 İçerik Yer Tutucusu"/>
          <p:cNvSpPr>
            <a:spLocks noGrp="1"/>
          </p:cNvSpPr>
          <p:nvPr>
            <p:ph idx="1"/>
          </p:nvPr>
        </p:nvSpPr>
        <p:spPr>
          <a:xfrm>
            <a:off x="457200" y="1500174"/>
            <a:ext cx="8229600" cy="4824426"/>
          </a:xfrm>
        </p:spPr>
        <p:txBody>
          <a:bodyPr>
            <a:normAutofit/>
          </a:bodyPr>
          <a:lstStyle/>
          <a:p>
            <a:pPr algn="just"/>
            <a:r>
              <a:rPr lang="tr-TR" sz="2800" dirty="0" err="1" smtClean="0"/>
              <a:t>CMK’nun</a:t>
            </a:r>
            <a:r>
              <a:rPr lang="tr-TR" sz="2800" dirty="0" smtClean="0"/>
              <a:t> 109/3-f bendinde düzenlenen güvence bedeli, Kanunun 113 ve devamı maddelerinde ayrıntılı olarak düzenlenmiştir.</a:t>
            </a:r>
          </a:p>
          <a:p>
            <a:pPr algn="just"/>
            <a:r>
              <a:rPr lang="tr-TR" sz="2800" dirty="0" smtClean="0"/>
              <a:t>Kısaca değinilecek olursa gösterilecek güvence Şüpheli veya sanığın bütün usul işlemlerinde, hükmün infazında veya altına alınabileceği diğer yükümlülükleri yerine getirmek </a:t>
            </a:r>
            <a:r>
              <a:rPr lang="tr-TR" sz="2800" b="1" dirty="0" smtClean="0"/>
              <a:t>üzere hazır bulunmasının yanı sıra, katılanın yaptığı masraflar, sucun neden olduğu zararların </a:t>
            </a:r>
            <a:r>
              <a:rPr lang="tr-TR" sz="2800" dirty="0" smtClean="0"/>
              <a:t>giderilmesi ve eski hale getirme; </a:t>
            </a:r>
            <a:endParaRPr lang="tr-TR" sz="2800" dirty="0"/>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4000" dirty="0" smtClean="0"/>
              <a:t>Şüpheli veya sanık nafaka borçlarını ödememeleri nedeniyle kovuşturuluyorlarsa nafaka borçları, kamusal giderler ve para cezalarının teminat altına alınması amaçları dikkate alınarak belirlenir ve kararda, güvence bedelinin ne </a:t>
            </a:r>
            <a:r>
              <a:rPr lang="tr-TR" sz="4000" dirty="0" err="1" smtClean="0"/>
              <a:t>kadarlık</a:t>
            </a:r>
            <a:r>
              <a:rPr lang="tr-TR" sz="4000" dirty="0" smtClean="0"/>
              <a:t> kısmının hangi amacı sağlamak için alındığı belirlenir.</a:t>
            </a:r>
            <a:endParaRPr lang="tr-TR"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000132"/>
          </a:xfrm>
        </p:spPr>
        <p:txBody>
          <a:bodyPr/>
          <a:lstStyle/>
          <a:p>
            <a:pPr algn="ctr"/>
            <a:r>
              <a:rPr lang="tr-TR" b="1" dirty="0" smtClean="0">
                <a:solidFill>
                  <a:srgbClr val="FF0000"/>
                </a:solidFill>
              </a:rPr>
              <a:t>YEMİN ETME</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lstStyle/>
          <a:p>
            <a:pPr algn="just"/>
            <a:r>
              <a:rPr lang="tr-TR" dirty="0" smtClean="0"/>
              <a:t>İl adli yargı komisyonlarınca her yıl düzenlenen listelere kaydedilen bilirkişiler, il adli adalet </a:t>
            </a:r>
            <a:r>
              <a:rPr lang="tr-TR" dirty="0" err="1" smtClean="0"/>
              <a:t>omisyonu</a:t>
            </a:r>
            <a:r>
              <a:rPr lang="tr-TR" dirty="0" smtClean="0"/>
              <a:t> huzurunda </a:t>
            </a:r>
            <a:r>
              <a:rPr lang="tr-TR" b="1" i="1" dirty="0" smtClean="0">
                <a:solidFill>
                  <a:srgbClr val="FF0000"/>
                </a:solidFill>
              </a:rPr>
              <a:t>”Görevimi adalete bağlı kalarak, bilim ve fenne uygun olarak, tarafsızlıkla yerine getireceğime namusum ve vicdanım üzerine yemin ederim” </a:t>
            </a:r>
            <a:r>
              <a:rPr lang="tr-TR" dirty="0" smtClean="0"/>
              <a:t>sözlerini tekrarlayarak yemin ederler.</a:t>
            </a:r>
          </a:p>
          <a:p>
            <a:pPr algn="just"/>
            <a:r>
              <a:rPr lang="tr-TR" dirty="0" smtClean="0"/>
              <a:t>Bu bilirkişilere, görevlendirdikleri her işte yeniden yemin verilmez (CMK m.64/5).</a:t>
            </a:r>
          </a:p>
          <a:p>
            <a:pPr algn="just"/>
            <a:r>
              <a:rPr lang="tr-TR" dirty="0" smtClean="0"/>
              <a:t>Listelerde yer almamış olan bilirkişiler, görevlendiklerinde kendilerini atamış olan merci önünde, yukarıda gösterilen biçimde yemin ederler.</a:t>
            </a:r>
            <a:endParaRPr lang="tr-TR" dirty="0"/>
          </a:p>
        </p:txBody>
      </p:sp>
    </p:spTree>
  </p:cSld>
  <p:clrMapOvr>
    <a:masterClrMapping/>
  </p:clrMapOvr>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lnSpcReduction="10000"/>
          </a:bodyPr>
          <a:lstStyle/>
          <a:p>
            <a:pPr algn="just"/>
            <a:r>
              <a:rPr lang="tr-TR" sz="3600" dirty="0" smtClean="0"/>
              <a:t>Alınan güvence kural olarak adli kontrol tedbirine son verilene kadar tutulur.</a:t>
            </a:r>
          </a:p>
          <a:p>
            <a:pPr algn="just"/>
            <a:r>
              <a:rPr lang="tr-TR" sz="3600" dirty="0" smtClean="0"/>
              <a:t> Ancak Hakim, mahkeme veya Cumhuriyet savcısı, şüpheli veya sanığın rızasıyla güvencenin mağdurun haklarını karşılayan veya nafaka borcuna ilişkin bulunan kısımlarının, istedikleri takdirde, mağdura veya nafaka alacaklılarına verilmesini emredebilir.</a:t>
            </a:r>
          </a:p>
          <a:p>
            <a:endParaRPr lang="tr-TR" dirty="0"/>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143668"/>
          </a:xfrm>
        </p:spPr>
        <p:txBody>
          <a:bodyPr>
            <a:noAutofit/>
          </a:bodyPr>
          <a:lstStyle/>
          <a:p>
            <a:pPr algn="just"/>
            <a:r>
              <a:rPr lang="tr-TR" sz="3600" dirty="0" smtClean="0"/>
              <a:t>Benzer bicimde soruşturma ve kovuşturmanın konusunu oluşturan olaylar nedeniyle, mağdur veya nafaka alacaklısı lehinde bir yargı kararı verilmiş ise, şüpheli veya sanığın rızası olmasa da ödemenin yapılması emredilebilir.</a:t>
            </a:r>
          </a:p>
          <a:p>
            <a:pPr algn="just"/>
            <a:r>
              <a:rPr lang="tr-TR" sz="3600" dirty="0" smtClean="0"/>
              <a:t>Kovuşturmanın sonunda kişi hazır bulunma yükümlülüğünü yerine getirmişse bunun için ayrılan bölüm kendisine iade edilir.</a:t>
            </a:r>
            <a:endParaRPr lang="tr-TR" sz="3600" dirty="0"/>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lstStyle/>
          <a:p>
            <a:pPr algn="just"/>
            <a:r>
              <a:rPr lang="tr-TR" sz="3200" dirty="0" smtClean="0"/>
              <a:t>Güvencenin, suç mağduruna veya nafaka alacaklısına verilmemiş olan ikinci kısmı, kovuşturmaya yer olmadığı veya beraat kararları verildiğinde de şüpheli veya sanığa geri verilir.</a:t>
            </a:r>
          </a:p>
          <a:p>
            <a:pPr algn="just"/>
            <a:r>
              <a:rPr lang="tr-TR" sz="3200" dirty="0" smtClean="0"/>
              <a:t> Aksi halde, geçerli mazereti dışında, güvence Devlet Hazinesine gelir yazılır.</a:t>
            </a:r>
          </a:p>
          <a:p>
            <a:pPr algn="just"/>
            <a:r>
              <a:rPr lang="tr-TR" sz="3200" dirty="0" smtClean="0"/>
              <a:t> Mahkumiyet halinde mahkumiyete bağlı bolümler kullanıldıktan </a:t>
            </a:r>
            <a:r>
              <a:rPr lang="sv-SE" sz="3200" dirty="0" smtClean="0"/>
              <a:t>sonra kalan hukumluye iade edilir.</a:t>
            </a:r>
            <a:endParaRPr lang="tr-TR" sz="3200" dirty="0"/>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00132"/>
          </a:xfrm>
        </p:spPr>
        <p:txBody>
          <a:bodyPr>
            <a:normAutofit/>
          </a:bodyPr>
          <a:lstStyle/>
          <a:p>
            <a:pPr algn="ctr"/>
            <a:r>
              <a:rPr lang="tr-TR" b="1" dirty="0" smtClean="0">
                <a:solidFill>
                  <a:srgbClr val="FF0000"/>
                </a:solidFill>
              </a:rPr>
              <a:t>Zorla Getirme</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fontScale="92500"/>
          </a:bodyPr>
          <a:lstStyle/>
          <a:p>
            <a:pPr algn="ctr"/>
            <a:r>
              <a:rPr lang="tr-TR" b="1" dirty="0" smtClean="0"/>
              <a:t>Tanım ve Kapsam</a:t>
            </a:r>
          </a:p>
          <a:p>
            <a:pPr algn="just"/>
            <a:r>
              <a:rPr lang="tr-TR" sz="3600" dirty="0" smtClean="0"/>
              <a:t>Şüpheli veya sanığın </a:t>
            </a:r>
            <a:r>
              <a:rPr lang="tr-TR" sz="3600" dirty="0" smtClean="0">
                <a:solidFill>
                  <a:srgbClr val="FF0000"/>
                </a:solidFill>
              </a:rPr>
              <a:t>ifade ve sorgu</a:t>
            </a:r>
            <a:r>
              <a:rPr lang="tr-TR" sz="3600" dirty="0" smtClean="0"/>
              <a:t> için hazır bulunmasını temin etmek amacıyla </a:t>
            </a:r>
            <a:r>
              <a:rPr lang="tr-TR" sz="3600" b="1" dirty="0" smtClean="0"/>
              <a:t>C. Savcısı, hakim veya mahkeme </a:t>
            </a:r>
            <a:r>
              <a:rPr lang="tr-TR" sz="3600" dirty="0" smtClean="0"/>
              <a:t>tarafından verilen ve huzura getirilmesi amacına hizmet eden, kişinin bulunduğu yerden </a:t>
            </a:r>
            <a:r>
              <a:rPr lang="tr-TR" sz="3600" dirty="0" smtClean="0">
                <a:solidFill>
                  <a:srgbClr val="FF0000"/>
                </a:solidFill>
              </a:rPr>
              <a:t>kolluk marifetiyle alınarak getirilmesi tedbirine zorla getirme veya </a:t>
            </a:r>
            <a:r>
              <a:rPr lang="tr-TR" sz="3600" b="1" u="sng" dirty="0" smtClean="0">
                <a:solidFill>
                  <a:srgbClr val="FF0000"/>
                </a:solidFill>
              </a:rPr>
              <a:t>ihzar</a:t>
            </a:r>
            <a:r>
              <a:rPr lang="tr-TR" sz="3600" dirty="0" smtClean="0">
                <a:solidFill>
                  <a:srgbClr val="FF0000"/>
                </a:solidFill>
              </a:rPr>
              <a:t> </a:t>
            </a:r>
            <a:r>
              <a:rPr lang="tr-TR" sz="3600" dirty="0" smtClean="0"/>
              <a:t>adı verilir.</a:t>
            </a:r>
            <a:endParaRPr lang="tr-TR" sz="3600" dirty="0"/>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6357958"/>
          </a:xfrm>
        </p:spPr>
        <p:txBody>
          <a:bodyPr>
            <a:noAutofit/>
          </a:bodyPr>
          <a:lstStyle/>
          <a:p>
            <a:pPr algn="just"/>
            <a:r>
              <a:rPr lang="tr-TR" sz="3600" dirty="0" smtClean="0"/>
              <a:t>İhzar, yakalama ve yakalama emrinden farklı olarak ifade ve sorgu başlığı altında düzenlenmiş ve bu işlemleri temine yöneliktir. </a:t>
            </a:r>
          </a:p>
          <a:p>
            <a:pPr algn="just"/>
            <a:r>
              <a:rPr lang="tr-TR" sz="3600" dirty="0" smtClean="0"/>
              <a:t>Yakalama emrine nazaran daha sınırlı bir müdahale barındırdığından, şüpheli veya sanığın getirilmesi gerektiğinde, </a:t>
            </a:r>
            <a:r>
              <a:rPr lang="tr-TR" sz="3600" dirty="0" smtClean="0">
                <a:solidFill>
                  <a:srgbClr val="FF0000"/>
                </a:solidFill>
              </a:rPr>
              <a:t>öncelikle ihzara </a:t>
            </a:r>
            <a:r>
              <a:rPr lang="tr-TR" sz="3600" dirty="0" smtClean="0"/>
              <a:t>başvurulması ancak </a:t>
            </a:r>
            <a:r>
              <a:rPr lang="tr-TR" sz="3600" b="1" dirty="0" smtClean="0"/>
              <a:t>yetersiz olduğu </a:t>
            </a:r>
            <a:r>
              <a:rPr lang="tr-TR" sz="3600" dirty="0" smtClean="0"/>
              <a:t>düşünüldüğünde </a:t>
            </a:r>
            <a:r>
              <a:rPr lang="tr-TR" sz="3600" b="1" dirty="0" smtClean="0">
                <a:solidFill>
                  <a:srgbClr val="FF0000"/>
                </a:solidFill>
              </a:rPr>
              <a:t>yakalama emrine </a:t>
            </a:r>
            <a:r>
              <a:rPr lang="tr-TR" sz="3600" dirty="0" smtClean="0"/>
              <a:t>karar verilmesi gerekmektedir.</a:t>
            </a:r>
            <a:endParaRPr lang="tr-TR" sz="3600" dirty="0"/>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rmAutofit/>
          </a:bodyPr>
          <a:lstStyle/>
          <a:p>
            <a:pPr algn="just"/>
            <a:r>
              <a:rPr lang="tr-TR" sz="4800" dirty="0" smtClean="0"/>
              <a:t>İhzar sadece şüpheli veya sanık bakımından değil çağrıya rağmen gelmeyen </a:t>
            </a:r>
            <a:r>
              <a:rPr lang="tr-TR" sz="5400" b="1" dirty="0" smtClean="0">
                <a:solidFill>
                  <a:srgbClr val="FF0000"/>
                </a:solidFill>
              </a:rPr>
              <a:t>tanık, bilirkişi, mağdur ve şikayetçi</a:t>
            </a:r>
            <a:r>
              <a:rPr lang="tr-TR" sz="4800" dirty="0" smtClean="0"/>
              <a:t> ile ilgili olarak da verilebilir.</a:t>
            </a:r>
            <a:endParaRPr lang="tr-TR" sz="4800" dirty="0"/>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29600" cy="857256"/>
          </a:xfrm>
        </p:spPr>
        <p:txBody>
          <a:bodyPr/>
          <a:lstStyle/>
          <a:p>
            <a:pPr algn="ctr"/>
            <a:r>
              <a:rPr lang="tr-TR" b="1" dirty="0" smtClean="0">
                <a:solidFill>
                  <a:srgbClr val="FF0000"/>
                </a:solidFill>
              </a:rPr>
              <a:t>Koşulları</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a:bodyPr>
          <a:lstStyle/>
          <a:p>
            <a:pPr algn="just"/>
            <a:r>
              <a:rPr lang="tr-TR" sz="3200" dirty="0" err="1" smtClean="0"/>
              <a:t>CMK’nun</a:t>
            </a:r>
            <a:r>
              <a:rPr lang="tr-TR" sz="3200" dirty="0" smtClean="0"/>
              <a:t> 145. Maddesine göre ifade ve sorgusuna başvurulacak kişi davetiye ile çağrılır; çağrılma </a:t>
            </a:r>
            <a:r>
              <a:rPr lang="tr-TR" sz="3200" dirty="0" smtClean="0">
                <a:solidFill>
                  <a:srgbClr val="FF0000"/>
                </a:solidFill>
              </a:rPr>
              <a:t>nedeni açıkça </a:t>
            </a:r>
            <a:r>
              <a:rPr lang="tr-TR" sz="3200" dirty="0" smtClean="0"/>
              <a:t>belirtilir; </a:t>
            </a:r>
            <a:r>
              <a:rPr lang="tr-TR" sz="3200" dirty="0" smtClean="0">
                <a:solidFill>
                  <a:srgbClr val="FF0000"/>
                </a:solidFill>
              </a:rPr>
              <a:t>gelmezse zorla getirileceği </a:t>
            </a:r>
            <a:r>
              <a:rPr lang="tr-TR" sz="3200" dirty="0" smtClean="0"/>
              <a:t>yazılır. </a:t>
            </a:r>
          </a:p>
          <a:p>
            <a:pPr algn="just"/>
            <a:r>
              <a:rPr lang="tr-TR" sz="3200" dirty="0" smtClean="0"/>
              <a:t>Benzer bicimde tanık ve tanıkla aynı hükümlere tabi olan diğer kişilerle bilirkişi de çağrı kağıdı ile çağrılır ve gelememelerinin sonuçları bu kağıtta bildirilir.</a:t>
            </a:r>
            <a:endParaRPr lang="tr-TR" sz="3200" dirty="0"/>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4000" dirty="0" smtClean="0"/>
              <a:t>Şüpheli veya sanık hakkında tutuklama kararı verilmesi veya yakalama emri düzenlenmesi için yeterli nedenler varsa veya çağrıldığı halde gelmemesi durumunda zorla getirme kararı verilebilir. </a:t>
            </a:r>
          </a:p>
          <a:p>
            <a:pPr algn="just"/>
            <a:r>
              <a:rPr lang="tr-TR" sz="4000" dirty="0" smtClean="0"/>
              <a:t>Zorla getirme kararını C. Savcısı, hakim veya mahkeme verebilir.</a:t>
            </a:r>
            <a:endParaRPr lang="tr-TR" sz="4000" dirty="0"/>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6143668"/>
          </a:xfrm>
        </p:spPr>
        <p:txBody>
          <a:bodyPr>
            <a:noAutofit/>
          </a:bodyPr>
          <a:lstStyle/>
          <a:p>
            <a:pPr algn="just"/>
            <a:r>
              <a:rPr lang="tr-TR" sz="4400" dirty="0" smtClean="0"/>
              <a:t>Zorla getirme kararı ile çağrılan şüpheli veya sanık derhal, olanak bulunmadığında yol suresi hariç </a:t>
            </a:r>
            <a:r>
              <a:rPr lang="tr-TR" sz="4400" dirty="0" smtClean="0">
                <a:solidFill>
                  <a:srgbClr val="FF0000"/>
                </a:solidFill>
              </a:rPr>
              <a:t>en geç </a:t>
            </a:r>
            <a:r>
              <a:rPr lang="tr-TR" sz="4400" dirty="0" err="1" smtClean="0">
                <a:solidFill>
                  <a:srgbClr val="FF0000"/>
                </a:solidFill>
              </a:rPr>
              <a:t>yirmidort</a:t>
            </a:r>
            <a:r>
              <a:rPr lang="tr-TR" sz="4400" dirty="0" smtClean="0">
                <a:solidFill>
                  <a:srgbClr val="FF0000"/>
                </a:solidFill>
              </a:rPr>
              <a:t> saat içinde çağıran </a:t>
            </a:r>
            <a:r>
              <a:rPr lang="tr-TR" sz="4400" dirty="0" smtClean="0"/>
              <a:t>hakimin, mahkemenin veya Cumhuriyet savcısının önüne götürülür ve sorguya çekilir veya ifadesi alınır.</a:t>
            </a:r>
            <a:endParaRPr lang="tr-TR" sz="4400" dirty="0"/>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Autofit/>
          </a:bodyPr>
          <a:lstStyle/>
          <a:p>
            <a:pPr algn="just"/>
            <a:r>
              <a:rPr lang="tr-TR" sz="3600" dirty="0" smtClean="0"/>
              <a:t>Soruşturma ve kovuşturmada tutuklu şüpheli veya sanık bulunduğu durumlarda, diğer kişiler hakkında </a:t>
            </a:r>
            <a:r>
              <a:rPr lang="tr-TR" sz="3600" b="1" dirty="0" smtClean="0"/>
              <a:t>çağrı yapılmaksızın zorla getirme kararı verilebilmesi </a:t>
            </a:r>
            <a:r>
              <a:rPr lang="tr-TR" sz="3600" dirty="0" smtClean="0"/>
              <a:t>mümkündür.</a:t>
            </a:r>
          </a:p>
          <a:p>
            <a:pPr algn="just"/>
            <a:r>
              <a:rPr lang="tr-TR" sz="3600" dirty="0" smtClean="0"/>
              <a:t> Benzer biçimde sanık hakkında mahkeme, çağrı yapmaksızın doğrudan yakalama emri çıkarabileceği gibi zorla getirme kararı da verebilir.</a:t>
            </a:r>
            <a:endParaRPr lang="tr-T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lstStyle/>
          <a:p>
            <a:pPr algn="just"/>
            <a:r>
              <a:rPr lang="tr-TR" dirty="0" smtClean="0"/>
              <a:t>Bu nedenle failler, genellikle olay mahalline geri döner.</a:t>
            </a:r>
          </a:p>
          <a:p>
            <a:pPr algn="just"/>
            <a:r>
              <a:rPr lang="tr-TR" dirty="0" smtClean="0"/>
              <a:t>Failin iradesiyle veya bir insan tarafından belirli bir amaçla hazırlanmış olan nesnelere ise </a:t>
            </a:r>
            <a:r>
              <a:rPr lang="tr-TR" b="1" i="1" u="sng" dirty="0" smtClean="0">
                <a:solidFill>
                  <a:srgbClr val="FF0000"/>
                </a:solidFill>
              </a:rPr>
              <a:t>suni (yapay) </a:t>
            </a:r>
            <a:r>
              <a:rPr lang="tr-TR" dirty="0" smtClean="0"/>
              <a:t>belirti denir.</a:t>
            </a:r>
          </a:p>
          <a:p>
            <a:pPr algn="just"/>
            <a:r>
              <a:rPr lang="tr-TR" dirty="0" smtClean="0"/>
              <a:t>Olay yerinde bulunan düğme, tabanca, bıçak ve taşınan şapka gibi.</a:t>
            </a:r>
          </a:p>
          <a:p>
            <a:pPr algn="just"/>
            <a:r>
              <a:rPr lang="tr-TR" dirty="0" smtClean="0"/>
              <a:t>Belirtiler, somut olaya ilişkin delil araçlarının değerlendirilmesine yaramaktadır.</a:t>
            </a:r>
          </a:p>
          <a:p>
            <a:pPr algn="just"/>
            <a:r>
              <a:rPr lang="tr-TR" dirty="0" smtClean="0"/>
              <a:t>Belirti delileri kural olarak dolaylı delillerdir.</a:t>
            </a:r>
          </a:p>
          <a:p>
            <a:pPr algn="just"/>
            <a:r>
              <a:rPr lang="tr-TR" dirty="0" smtClean="0"/>
              <a:t>Esas uyuşmazlığı doğrudan çözmezler.</a:t>
            </a:r>
          </a:p>
          <a:p>
            <a:pPr algn="just"/>
            <a:r>
              <a:rPr lang="tr-TR" dirty="0" smtClean="0"/>
              <a:t>Belirti, esas uyuşmazlığı ispatlamakta çoğu zaman yeterli olmaz, başka delillerle desteklenmesi lazım.</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lstStyle/>
          <a:p>
            <a:pPr algn="just"/>
            <a:r>
              <a:rPr lang="tr-TR" sz="3600" dirty="0" smtClean="0"/>
              <a:t>Yemin yapıldığına ilişkin tutanak, hakim veya Cumhuriyet savcısı, zabıt katibi ve bilirkişi tarafından imzalanır.</a:t>
            </a:r>
          </a:p>
          <a:p>
            <a:pPr algn="just"/>
            <a:r>
              <a:rPr lang="tr-TR" sz="3600" dirty="0" smtClean="0"/>
              <a:t>Engel bulunan hallerde, yemin yazılı olarak verilebilir ve metni dosyaya konulur.</a:t>
            </a:r>
          </a:p>
          <a:p>
            <a:pPr algn="just"/>
            <a:r>
              <a:rPr lang="tr-TR" sz="3600" dirty="0" smtClean="0"/>
              <a:t>Ancak, bu hale ilişkin gerekçenin kararda gösterilmesi zorunludur (CMK m.64/6,7).</a:t>
            </a:r>
          </a:p>
          <a:p>
            <a:endParaRPr lang="tr-TR" dirty="0"/>
          </a:p>
        </p:txBody>
      </p:sp>
    </p:spTree>
  </p:cSld>
  <p:clrMapOvr>
    <a:masterClrMapping/>
  </p:clrMapOvr>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71570"/>
          </a:xfrm>
        </p:spPr>
        <p:txBody>
          <a:bodyPr>
            <a:normAutofit/>
          </a:bodyPr>
          <a:lstStyle/>
          <a:p>
            <a:pPr algn="ctr"/>
            <a:r>
              <a:rPr lang="tr-TR" b="1" dirty="0" smtClean="0">
                <a:solidFill>
                  <a:srgbClr val="FF0000"/>
                </a:solidFill>
              </a:rPr>
              <a:t>Gözlem Altına Alma</a:t>
            </a:r>
            <a:endParaRPr lang="tr-TR" dirty="0">
              <a:solidFill>
                <a:srgbClr val="FF0000"/>
              </a:solidFill>
            </a:endParaRPr>
          </a:p>
        </p:txBody>
      </p:sp>
      <p:sp>
        <p:nvSpPr>
          <p:cNvPr id="3" name="2 İçerik Yer Tutucusu"/>
          <p:cNvSpPr>
            <a:spLocks noGrp="1"/>
          </p:cNvSpPr>
          <p:nvPr>
            <p:ph idx="1"/>
          </p:nvPr>
        </p:nvSpPr>
        <p:spPr>
          <a:xfrm>
            <a:off x="457200" y="1500174"/>
            <a:ext cx="8229600" cy="4824426"/>
          </a:xfrm>
        </p:spPr>
        <p:txBody>
          <a:bodyPr>
            <a:normAutofit lnSpcReduction="10000"/>
          </a:bodyPr>
          <a:lstStyle/>
          <a:p>
            <a:pPr algn="just"/>
            <a:r>
              <a:rPr lang="tr-TR" dirty="0" smtClean="0"/>
              <a:t>Şüpheli veya sanığın </a:t>
            </a:r>
            <a:r>
              <a:rPr lang="tr-TR" dirty="0" smtClean="0">
                <a:solidFill>
                  <a:srgbClr val="FF0000"/>
                </a:solidFill>
              </a:rPr>
              <a:t>akıl hastası </a:t>
            </a:r>
            <a:r>
              <a:rPr lang="tr-TR" dirty="0" smtClean="0"/>
              <a:t>olmaması hem maddi ceza hukuku bakımından hem de muhakeme hukuku bakımından önem taşımaktadır. </a:t>
            </a:r>
          </a:p>
          <a:p>
            <a:pPr algn="just"/>
            <a:r>
              <a:rPr lang="tr-TR" dirty="0" smtClean="0"/>
              <a:t>Şüpheli veya sanığın akıl hastası olduğundan şüphelenilmesi durumunda, bu akıl hastalığının </a:t>
            </a:r>
            <a:r>
              <a:rPr lang="tr-TR" b="1" dirty="0" smtClean="0"/>
              <a:t>soruşturma veya kovuşturma konusu fiilden önce mi sonra ortaya çıktığı, fiilden önce ortaya cıkmışsa işlediği fiilin hukuki anlam ve sonuçlarını algılama ve bu algıya göre davranışlarını yönlendirme yeteneğine etkisi,</a:t>
            </a:r>
            <a:r>
              <a:rPr lang="tr-TR" dirty="0" smtClean="0"/>
              <a:t> fiilden sonra ortaya cıkmışsa savunmasına etkisi araştırılmak durumundadır. </a:t>
            </a:r>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8229600" cy="5324492"/>
          </a:xfrm>
        </p:spPr>
        <p:txBody>
          <a:bodyPr/>
          <a:lstStyle/>
          <a:p>
            <a:pPr algn="just"/>
            <a:r>
              <a:rPr lang="tr-TR" dirty="0" smtClean="0"/>
              <a:t>Bu tespit ve araştırmalar, </a:t>
            </a:r>
            <a:r>
              <a:rPr lang="tr-TR" dirty="0" err="1" smtClean="0"/>
              <a:t>CMK’nun</a:t>
            </a:r>
            <a:r>
              <a:rPr lang="tr-TR" dirty="0" smtClean="0"/>
              <a:t> 74. Maddesinde düzenlenen gözlem altına alma tedbiri ile gerçekleştirilir. </a:t>
            </a:r>
          </a:p>
          <a:p>
            <a:pPr algn="just"/>
            <a:r>
              <a:rPr lang="tr-TR" dirty="0" smtClean="0"/>
              <a:t>Amacı itibariyle tam olarak koruma tedbiri tanımına uygun olmasa da, içeriği ve uygulanışı dikkate alındığında koruma tedbiri benzeri olduğu sonucuna ulaşılabilir.</a:t>
            </a:r>
          </a:p>
          <a:p>
            <a:pPr algn="just"/>
            <a:r>
              <a:rPr lang="tr-TR" dirty="0" smtClean="0"/>
              <a:t>Gözlem altına alma tedbirine başvurulabilmesi için öncelikle şüpheli veya sanık hakkında kuvvetli şüphe nedenlerinin varlığı ve akıl hastası olup olmadığı hususunda bir kanaat ve talep bulunmalıdır.</a:t>
            </a:r>
            <a:endParaRPr lang="tr-TR" dirty="0"/>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3200" dirty="0" smtClean="0"/>
              <a:t>Bu durumda şüpheli veya sanığın akıl hastası olup olmadığını, akıl hastası ise ne zamandan beri hasta olduğunu ve bunun, kişinin davranışları üzerindeki etkilerini saptamak için; </a:t>
            </a:r>
            <a:r>
              <a:rPr lang="tr-TR" sz="3200" dirty="0" smtClean="0">
                <a:solidFill>
                  <a:srgbClr val="FF0000"/>
                </a:solidFill>
              </a:rPr>
              <a:t>uzman hekimin önerisi </a:t>
            </a:r>
            <a:r>
              <a:rPr lang="tr-TR" sz="3200" dirty="0" smtClean="0"/>
              <a:t>üzerine, Cumhuriyet savcısının ve müdafiin </a:t>
            </a:r>
            <a:r>
              <a:rPr lang="tr-TR" sz="3200" dirty="0" smtClean="0">
                <a:solidFill>
                  <a:srgbClr val="FF0000"/>
                </a:solidFill>
              </a:rPr>
              <a:t>dinlenmesinden sonra resmi bir sağlık kurumunda gözlem altına alınmasına</a:t>
            </a:r>
            <a:r>
              <a:rPr lang="tr-TR" sz="3200" dirty="0" smtClean="0"/>
              <a:t>, </a:t>
            </a:r>
            <a:r>
              <a:rPr lang="tr-TR" sz="3200" b="1" dirty="0" smtClean="0"/>
              <a:t>soruşturma</a:t>
            </a:r>
            <a:r>
              <a:rPr lang="tr-TR" sz="3200" dirty="0" smtClean="0"/>
              <a:t> evresinde </a:t>
            </a:r>
            <a:r>
              <a:rPr lang="tr-TR" sz="3200" b="1" dirty="0" smtClean="0"/>
              <a:t>sulh ceza hakimi</a:t>
            </a:r>
            <a:r>
              <a:rPr lang="tr-TR" sz="3200" dirty="0" smtClean="0"/>
              <a:t>, </a:t>
            </a:r>
            <a:r>
              <a:rPr lang="tr-TR" sz="3200" b="1" dirty="0" smtClean="0"/>
              <a:t>kovuşturma</a:t>
            </a:r>
            <a:r>
              <a:rPr lang="tr-TR" sz="3200" dirty="0" smtClean="0"/>
              <a:t> evresinde </a:t>
            </a:r>
            <a:r>
              <a:rPr lang="tr-TR" sz="3200" b="1" dirty="0" smtClean="0"/>
              <a:t>mahkeme </a:t>
            </a:r>
            <a:r>
              <a:rPr lang="tr-TR" sz="3200" dirty="0" smtClean="0"/>
              <a:t>tarafından karar verilebilir.</a:t>
            </a:r>
            <a:endParaRPr lang="tr-TR" sz="3200" dirty="0"/>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4000" dirty="0" smtClean="0"/>
              <a:t>Gözlem altına alma zorunlu </a:t>
            </a:r>
            <a:r>
              <a:rPr lang="tr-TR" sz="4000" dirty="0" smtClean="0">
                <a:solidFill>
                  <a:srgbClr val="FF0000"/>
                </a:solidFill>
              </a:rPr>
              <a:t>müdafilik</a:t>
            </a:r>
            <a:r>
              <a:rPr lang="tr-TR" sz="4000" dirty="0" smtClean="0"/>
              <a:t> gerektiren bir işlemdir. </a:t>
            </a:r>
          </a:p>
          <a:p>
            <a:pPr algn="just"/>
            <a:r>
              <a:rPr lang="tr-TR" sz="4000" dirty="0" smtClean="0"/>
              <a:t>Bu nedenle şüpheli veya sanığın müdafii yoksa hakim veya mahkemenin istemi üzerine, </a:t>
            </a:r>
            <a:r>
              <a:rPr lang="tr-TR" sz="4000" dirty="0" smtClean="0">
                <a:solidFill>
                  <a:srgbClr val="FF0000"/>
                </a:solidFill>
              </a:rPr>
              <a:t>baro </a:t>
            </a:r>
            <a:r>
              <a:rPr lang="tr-TR" sz="4000" dirty="0" smtClean="0"/>
              <a:t>tarafından bir </a:t>
            </a:r>
            <a:r>
              <a:rPr lang="tr-TR" sz="4000" dirty="0" smtClean="0">
                <a:solidFill>
                  <a:srgbClr val="FF0000"/>
                </a:solidFill>
              </a:rPr>
              <a:t>müdafi </a:t>
            </a:r>
            <a:r>
              <a:rPr lang="tr-TR" sz="4000" dirty="0" smtClean="0"/>
              <a:t>görevlendirilir.</a:t>
            </a:r>
          </a:p>
          <a:p>
            <a:pPr algn="just"/>
            <a:r>
              <a:rPr lang="tr-TR" sz="4000" dirty="0" smtClean="0"/>
              <a:t>Gözlem suresi </a:t>
            </a:r>
            <a:r>
              <a:rPr lang="tr-TR" sz="4000" dirty="0" smtClean="0">
                <a:solidFill>
                  <a:srgbClr val="FF0000"/>
                </a:solidFill>
              </a:rPr>
              <a:t>üç haftayı </a:t>
            </a:r>
            <a:r>
              <a:rPr lang="tr-TR" sz="4000" dirty="0" smtClean="0"/>
              <a:t>geçemez.</a:t>
            </a:r>
            <a:endParaRPr lang="tr-TR" sz="4000" dirty="0"/>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rmAutofit/>
          </a:bodyPr>
          <a:lstStyle/>
          <a:p>
            <a:pPr algn="just"/>
            <a:r>
              <a:rPr lang="tr-TR" sz="3600" dirty="0" smtClean="0"/>
              <a:t>Bu sürenin yetmeyeceği anlaşılırsa resmi sağlık kurumunun istemi üzerine, her seferinde üç haftayı geçmemek üzere ek sureler verilebilir; ancak surelerin toplamı üç ayı geçemez. </a:t>
            </a:r>
          </a:p>
          <a:p>
            <a:pPr algn="just"/>
            <a:r>
              <a:rPr lang="tr-TR" sz="3600" dirty="0" smtClean="0"/>
              <a:t>Gözlem altına alınma kararına karşı itiraz yoluna gidilebilir; itiraz, kararın yerine getirilmesini durdurur.</a:t>
            </a:r>
            <a:endParaRPr lang="tr-TR" sz="3600" dirty="0"/>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28604"/>
            <a:ext cx="8229600" cy="928694"/>
          </a:xfrm>
        </p:spPr>
        <p:txBody>
          <a:bodyPr/>
          <a:lstStyle/>
          <a:p>
            <a:pPr algn="ctr"/>
            <a:r>
              <a:rPr lang="tr-TR" b="1" dirty="0" smtClean="0">
                <a:solidFill>
                  <a:srgbClr val="FF0000"/>
                </a:solidFill>
              </a:rPr>
              <a:t>Arama ve </a:t>
            </a:r>
            <a:r>
              <a:rPr lang="tr-TR" b="1" dirty="0" err="1" smtClean="0">
                <a:solidFill>
                  <a:srgbClr val="FF0000"/>
                </a:solidFill>
              </a:rPr>
              <a:t>Elkoyma</a:t>
            </a:r>
            <a:endParaRPr lang="tr-TR" dirty="0">
              <a:solidFill>
                <a:srgbClr val="FF0000"/>
              </a:solidFill>
            </a:endParaRPr>
          </a:p>
        </p:txBody>
      </p:sp>
      <p:sp>
        <p:nvSpPr>
          <p:cNvPr id="3" name="2 İçerik Yer Tutucusu"/>
          <p:cNvSpPr>
            <a:spLocks noGrp="1"/>
          </p:cNvSpPr>
          <p:nvPr>
            <p:ph idx="1"/>
          </p:nvPr>
        </p:nvSpPr>
        <p:spPr>
          <a:xfrm>
            <a:off x="457200" y="1500174"/>
            <a:ext cx="8229600" cy="4824426"/>
          </a:xfrm>
        </p:spPr>
        <p:txBody>
          <a:bodyPr>
            <a:normAutofit lnSpcReduction="10000"/>
          </a:bodyPr>
          <a:lstStyle/>
          <a:p>
            <a:pPr algn="ctr"/>
            <a:r>
              <a:rPr lang="tr-TR" b="1" dirty="0" smtClean="0"/>
              <a:t>Tanım ve Kapsam</a:t>
            </a:r>
          </a:p>
          <a:p>
            <a:pPr algn="just"/>
            <a:r>
              <a:rPr lang="tr-TR" sz="2800" dirty="0" smtClean="0"/>
              <a:t>Adli arama, şüpheli ve sanığın yakalanması, suç delillerin ve müsadereye tabi eşyanın elde edilmesi amacıyla şüpheli sanıkla uçuncu kişilerin üst, eşya, konut ve işyerlerinde gerçekleştirilen araştırma işlemidir. </a:t>
            </a:r>
          </a:p>
          <a:p>
            <a:pPr algn="just"/>
            <a:r>
              <a:rPr lang="tr-TR" sz="2800" dirty="0" smtClean="0"/>
              <a:t>Bu araştırma işleminin sucun işlenmesinin önlenmesi veya bir tehlikenin ortadan kaldırılması amacıyla kişilerin üst ve eşyalarında gerçekleştirildiği durumlarda ise önleme araması söz konusudur.</a:t>
            </a:r>
            <a:endParaRPr lang="tr-TR" sz="2800" dirty="0"/>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rmAutofit/>
          </a:bodyPr>
          <a:lstStyle/>
          <a:p>
            <a:pPr algn="just"/>
            <a:r>
              <a:rPr lang="tr-TR" sz="4000" dirty="0" smtClean="0"/>
              <a:t>Önleme araması amacı, karar veren mercii, konusu ve yönelik olduğu kişinin belirsiz olması nedeniyle adli aramadan ayrılır. </a:t>
            </a:r>
          </a:p>
          <a:p>
            <a:pPr algn="just"/>
            <a:r>
              <a:rPr lang="tr-TR" sz="4000" dirty="0" smtClean="0"/>
              <a:t>Buna ek olarak belirli durumlarda Kanun koyucu bir karar ve emir olmaksızın arama imkanını da sınırlı olarak imkan tanımıştır.</a:t>
            </a:r>
            <a:endParaRPr lang="tr-TR" sz="4000" dirty="0"/>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395930"/>
          </a:xfrm>
        </p:spPr>
        <p:txBody>
          <a:bodyPr>
            <a:normAutofit/>
          </a:bodyPr>
          <a:lstStyle/>
          <a:p>
            <a:pPr algn="just"/>
            <a:r>
              <a:rPr lang="da-DK" sz="2800" dirty="0" smtClean="0"/>
              <a:t>Arama tanımından hareketle ilk tespiti gereken husus, aramanın konusunun gozle</a:t>
            </a:r>
            <a:r>
              <a:rPr lang="tr-TR" sz="2800" dirty="0" smtClean="0"/>
              <a:t> görülmeyen ve fark edilmeyen şeylere yönelik olabileceğidir. </a:t>
            </a:r>
          </a:p>
          <a:p>
            <a:pPr algn="just"/>
            <a:r>
              <a:rPr lang="tr-TR" sz="2800" dirty="0" smtClean="0"/>
              <a:t>Doğrudan bakıldığında fark edilen ve bir araştırmaya gerek duyulmadan </a:t>
            </a:r>
            <a:r>
              <a:rPr lang="tr-TR" sz="2800" b="1" dirty="0" smtClean="0"/>
              <a:t>fark edilen eşya ve kişinin varlığı durumunda, yapılan işlem bir arama işlemi değildir. </a:t>
            </a:r>
          </a:p>
          <a:p>
            <a:pPr algn="just"/>
            <a:r>
              <a:rPr lang="tr-TR" sz="2800" dirty="0" smtClean="0"/>
              <a:t>Bu nedenle kişinin </a:t>
            </a:r>
            <a:r>
              <a:rPr lang="tr-TR" sz="2800" b="1" dirty="0" smtClean="0"/>
              <a:t>elinde bulunan ruhsatsız silah veya uyuşturucu maddenin elde edilmesi için arama kararına ihtiyaç bulunmamaktadır</a:t>
            </a:r>
            <a:r>
              <a:rPr lang="tr-TR" sz="2800" dirty="0" smtClean="0"/>
              <a:t>.</a:t>
            </a:r>
            <a:endParaRPr lang="tr-TR" sz="2800" dirty="0"/>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928694"/>
          </a:xfrm>
        </p:spPr>
        <p:txBody>
          <a:bodyPr>
            <a:normAutofit/>
          </a:bodyPr>
          <a:lstStyle/>
          <a:p>
            <a:pPr algn="ctr"/>
            <a:r>
              <a:rPr lang="tr-TR" b="1" dirty="0" smtClean="0">
                <a:solidFill>
                  <a:srgbClr val="FF0000"/>
                </a:solidFill>
              </a:rPr>
              <a:t>Önleme Araması</a:t>
            </a:r>
            <a:endParaRPr lang="tr-TR"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a:bodyPr>
          <a:lstStyle/>
          <a:p>
            <a:pPr algn="just"/>
            <a:r>
              <a:rPr lang="tr-TR" sz="3200" dirty="0" smtClean="0"/>
              <a:t>Önleme araması bir tehlikenin ya da sucun işlenmesinin önlenmesi amacıyla </a:t>
            </a:r>
            <a:r>
              <a:rPr lang="tr-TR" sz="3200" dirty="0" smtClean="0">
                <a:solidFill>
                  <a:srgbClr val="FF0000"/>
                </a:solidFill>
              </a:rPr>
              <a:t>kişinin üzerinde, eşyada, aracında veya kanunda gösterilen diğer yerlerde</a:t>
            </a:r>
            <a:r>
              <a:rPr lang="tr-TR" sz="3200" dirty="0" smtClean="0"/>
              <a:t> </a:t>
            </a:r>
            <a:r>
              <a:rPr lang="tr-TR" sz="3200" b="1" dirty="0" smtClean="0"/>
              <a:t>yapılan aramayı ifade etmektedir.</a:t>
            </a:r>
          </a:p>
          <a:p>
            <a:pPr algn="just"/>
            <a:r>
              <a:rPr lang="tr-TR" sz="3200" dirty="0" smtClean="0"/>
              <a:t>Önleme araması esasen PVSK m. 9 ve Adli ve Önleme Aramaları Yönetmeliği 19 </a:t>
            </a:r>
            <a:r>
              <a:rPr lang="tr-TR" sz="3200" dirty="0" err="1" smtClean="0"/>
              <a:t>vd</a:t>
            </a:r>
            <a:r>
              <a:rPr lang="tr-TR" sz="3200" dirty="0" smtClean="0"/>
              <a:t>. maddelerinde düzenlenmektedir.</a:t>
            </a:r>
            <a:endParaRPr lang="tr-TR" sz="3200" dirty="0"/>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lstStyle/>
          <a:p>
            <a:pPr algn="just"/>
            <a:r>
              <a:rPr lang="tr-TR" sz="2800" dirty="0" smtClean="0"/>
              <a:t>Söz konusu bu düzenlemelere göre sulh ceza hakimi ve gecikmesinde sakınca bulunan hallerde ise o </a:t>
            </a:r>
            <a:r>
              <a:rPr lang="tr-TR" sz="2800" dirty="0" smtClean="0">
                <a:solidFill>
                  <a:srgbClr val="FF0000"/>
                </a:solidFill>
              </a:rPr>
              <a:t>yer mülki amirinin </a:t>
            </a:r>
            <a:r>
              <a:rPr lang="tr-TR" sz="2800" dirty="0" smtClean="0"/>
              <a:t>yazılı emri ile önleme araması kararı verilmesi mümkündür.</a:t>
            </a:r>
          </a:p>
          <a:p>
            <a:pPr algn="just"/>
            <a:r>
              <a:rPr lang="tr-TR" sz="2800" dirty="0" smtClean="0"/>
              <a:t>Önleme aramasının nerelerde yapılacağı PVSK m. 9 ve yönetmelikte gösterilmektedir. </a:t>
            </a:r>
          </a:p>
          <a:p>
            <a:pPr algn="just"/>
            <a:r>
              <a:rPr lang="tr-TR" sz="2800" dirty="0" smtClean="0"/>
              <a:t>Dikkat edilmesi gereken husus önleme aramasının </a:t>
            </a:r>
            <a:r>
              <a:rPr lang="tr-TR" sz="2800" b="1" dirty="0" smtClean="0"/>
              <a:t>konutta, yerleşim yerinde, kamuya açık olmayan işyerlerinde ve bunların eklentilerinde önleme araması yapılmasının yasak olduğud</a:t>
            </a:r>
            <a:r>
              <a:rPr lang="tr-TR" b="1" dirty="0" smtClean="0"/>
              <a:t>ur.</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847088"/>
          </a:xfrm>
        </p:spPr>
        <p:txBody>
          <a:bodyPr>
            <a:normAutofit/>
          </a:bodyPr>
          <a:lstStyle/>
          <a:p>
            <a:pPr algn="ctr"/>
            <a:r>
              <a:rPr lang="tr-TR" sz="3600" b="1" dirty="0" smtClean="0">
                <a:solidFill>
                  <a:srgbClr val="FF0000"/>
                </a:solidFill>
              </a:rPr>
              <a:t>MÜHÜRLERİN AÇILMASINI VE YENİDEN KONULMASINI TUTANAKLA BELİRTME</a:t>
            </a:r>
            <a:endParaRPr lang="tr-TR" sz="3600" b="1" dirty="0">
              <a:solidFill>
                <a:srgbClr val="FF0000"/>
              </a:solidFill>
            </a:endParaRPr>
          </a:p>
        </p:txBody>
      </p:sp>
      <p:sp>
        <p:nvSpPr>
          <p:cNvPr id="3" name="2 İçerik Yer Tutucusu"/>
          <p:cNvSpPr>
            <a:spLocks noGrp="1"/>
          </p:cNvSpPr>
          <p:nvPr>
            <p:ph idx="1"/>
          </p:nvPr>
        </p:nvSpPr>
        <p:spPr>
          <a:xfrm>
            <a:off x="457200" y="2000240"/>
            <a:ext cx="8229600" cy="4572032"/>
          </a:xfrm>
        </p:spPr>
        <p:txBody>
          <a:bodyPr>
            <a:noAutofit/>
          </a:bodyPr>
          <a:lstStyle/>
          <a:p>
            <a:pPr algn="just"/>
            <a:r>
              <a:rPr lang="tr-TR" sz="3600" dirty="0" smtClean="0"/>
              <a:t>Bilirkişiye, inceleyeceği eşya mühür altında verilir; bunların önceden listesi ve sayımı yapılarak bir tutanakla belirlenir.</a:t>
            </a:r>
          </a:p>
          <a:p>
            <a:pPr algn="just"/>
            <a:r>
              <a:rPr lang="tr-TR" sz="3600" dirty="0" smtClean="0"/>
              <a:t>Bilirkişi, mühürlerin açılmasını ve yeniden konulmasını, yine tutanakla belirtmek ve bir liste düzenlemekle yükümlüdür (CMK m.66/7).</a:t>
            </a:r>
            <a:endParaRPr lang="tr-TR" sz="3600" dirty="0"/>
          </a:p>
        </p:txBody>
      </p:sp>
    </p:spTree>
  </p:cSld>
  <p:clrMapOvr>
    <a:masterClrMapping/>
  </p:clrMapOvr>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571500"/>
            <a:ext cx="8229600" cy="5753100"/>
          </a:xfrm>
        </p:spPr>
        <p:txBody>
          <a:bodyPr>
            <a:normAutofit fontScale="92500" lnSpcReduction="10000"/>
          </a:bodyPr>
          <a:lstStyle/>
          <a:p>
            <a:endParaRPr lang="tr-TR" dirty="0" smtClean="0"/>
          </a:p>
          <a:p>
            <a:pPr algn="just"/>
            <a:r>
              <a:rPr lang="tr-TR" sz="3200" dirty="0" smtClean="0"/>
              <a:t>Önleme araması, bu bağlamda belirsiz kişilere yönelik olarak uygulanır.</a:t>
            </a:r>
          </a:p>
          <a:p>
            <a:pPr algn="just"/>
            <a:r>
              <a:rPr lang="tr-TR" sz="3200" dirty="0" smtClean="0"/>
              <a:t> Bu nedenle önleme araması karar veya emrinde aramanın nedeni, konusu ve kapsamı, aramanın yapılacağı yer </a:t>
            </a:r>
            <a:r>
              <a:rPr lang="es-ES" sz="3200" dirty="0" smtClean="0"/>
              <a:t>ile zamanı ve ge</a:t>
            </a:r>
            <a:r>
              <a:rPr lang="tr-TR" sz="3200" dirty="0" smtClean="0"/>
              <a:t>ç</a:t>
            </a:r>
            <a:r>
              <a:rPr lang="es-ES" sz="3200" dirty="0" smtClean="0"/>
              <a:t>erli olduğu zaman s</a:t>
            </a:r>
            <a:r>
              <a:rPr lang="tr-TR" sz="3200" dirty="0" smtClean="0"/>
              <a:t>ü</a:t>
            </a:r>
            <a:r>
              <a:rPr lang="es-ES" sz="3200" dirty="0" smtClean="0"/>
              <a:t>re belirtilmek durumundadır.</a:t>
            </a:r>
            <a:endParaRPr lang="tr-TR" sz="3200" dirty="0" smtClean="0"/>
          </a:p>
          <a:p>
            <a:pPr algn="just"/>
            <a:r>
              <a:rPr lang="tr-TR" sz="3200" dirty="0" smtClean="0"/>
              <a:t>Önleme niteliğinde de olsa, arama temel hak ve özgürlüklere yönelik sınırlama mahiyetinde olduğundan, Anayasal sınırlara ve ölçülülük ilkesine uygun olarak kararlaştırılmalı ve uygulanmalıdır.</a:t>
            </a:r>
            <a:endParaRPr lang="tr-TR" sz="3200" dirty="0"/>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lnSpcReduction="10000"/>
          </a:bodyPr>
          <a:lstStyle/>
          <a:p>
            <a:pPr algn="just"/>
            <a:r>
              <a:rPr lang="tr-TR" sz="4000" dirty="0" smtClean="0"/>
              <a:t>PVSK m. 9 ve Adli ve </a:t>
            </a:r>
            <a:r>
              <a:rPr lang="tr-TR" sz="4000" dirty="0" smtClean="0"/>
              <a:t>Önleme </a:t>
            </a:r>
            <a:r>
              <a:rPr lang="tr-TR" sz="4000" dirty="0" smtClean="0"/>
              <a:t>Aramaları </a:t>
            </a:r>
            <a:r>
              <a:rPr lang="tr-TR" sz="4000" dirty="0" smtClean="0"/>
              <a:t>Yönetmeliği </a:t>
            </a:r>
            <a:r>
              <a:rPr lang="tr-TR" sz="4000" dirty="0" smtClean="0"/>
              <a:t>m. 19 a </a:t>
            </a:r>
            <a:r>
              <a:rPr lang="tr-TR" sz="4000" dirty="0" smtClean="0"/>
              <a:t>göre önleme aramasının yapılabileceği </a:t>
            </a:r>
            <a:r>
              <a:rPr lang="tr-TR" sz="4000" dirty="0" smtClean="0"/>
              <a:t>yerler şu şekilde belirlenmiştir: </a:t>
            </a:r>
            <a:endParaRPr lang="tr-TR" sz="4000" dirty="0" smtClean="0"/>
          </a:p>
          <a:p>
            <a:pPr algn="just"/>
            <a:r>
              <a:rPr lang="tr-TR" sz="4000" dirty="0" smtClean="0"/>
              <a:t>“</a:t>
            </a:r>
            <a:r>
              <a:rPr lang="tr-TR" sz="4000" dirty="0" smtClean="0"/>
              <a:t>a) 6/10/1983 tarihli ve 2911 sayılı </a:t>
            </a:r>
            <a:r>
              <a:rPr lang="tr-TR" sz="4000" dirty="0" smtClean="0">
                <a:solidFill>
                  <a:srgbClr val="FF0000"/>
                </a:solidFill>
              </a:rPr>
              <a:t>Toplantı </a:t>
            </a:r>
            <a:r>
              <a:rPr lang="tr-TR" sz="4000" dirty="0" smtClean="0">
                <a:solidFill>
                  <a:srgbClr val="FF0000"/>
                </a:solidFill>
              </a:rPr>
              <a:t>ve Gösteri </a:t>
            </a:r>
            <a:r>
              <a:rPr lang="tr-TR" sz="4000" dirty="0" smtClean="0"/>
              <a:t>Yürüyüşleri </a:t>
            </a:r>
            <a:r>
              <a:rPr lang="tr-TR" sz="4000" dirty="0" smtClean="0"/>
              <a:t>Kanunu kapsamına giren toplantı ve </a:t>
            </a:r>
            <a:r>
              <a:rPr lang="tr-TR" sz="4000" dirty="0" smtClean="0"/>
              <a:t>gösteri yürüyüşlerinin </a:t>
            </a:r>
            <a:r>
              <a:rPr lang="tr-TR" sz="4000" dirty="0" smtClean="0">
                <a:solidFill>
                  <a:srgbClr val="FF0000"/>
                </a:solidFill>
              </a:rPr>
              <a:t>yapıldığı yerde </a:t>
            </a:r>
            <a:r>
              <a:rPr lang="tr-TR" sz="4000" dirty="0" smtClean="0">
                <a:solidFill>
                  <a:srgbClr val="FF0000"/>
                </a:solidFill>
              </a:rPr>
              <a:t>veya yakın </a:t>
            </a:r>
            <a:r>
              <a:rPr lang="tr-TR" sz="4000" dirty="0" smtClean="0">
                <a:solidFill>
                  <a:srgbClr val="FF0000"/>
                </a:solidFill>
              </a:rPr>
              <a:t>çevresinde,</a:t>
            </a:r>
            <a:endParaRPr lang="tr-TR" sz="4000" dirty="0">
              <a:solidFill>
                <a:srgbClr val="FF0000"/>
              </a:solidFill>
            </a:endParaRPr>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4000" dirty="0" smtClean="0"/>
              <a:t>b)Özel </a:t>
            </a:r>
            <a:r>
              <a:rPr lang="tr-TR" sz="4000" dirty="0" smtClean="0"/>
              <a:t>hukuk </a:t>
            </a:r>
            <a:r>
              <a:rPr lang="tr-TR" sz="4000" dirty="0" smtClean="0"/>
              <a:t>tüzel </a:t>
            </a:r>
            <a:r>
              <a:rPr lang="tr-TR" sz="4000" dirty="0" smtClean="0"/>
              <a:t>kişileri ile kamu kurumu </a:t>
            </a:r>
            <a:r>
              <a:rPr lang="tr-TR" sz="4000" dirty="0" smtClean="0"/>
              <a:t>niteliğindeki meslek </a:t>
            </a:r>
            <a:r>
              <a:rPr lang="tr-TR" sz="4000" dirty="0" smtClean="0"/>
              <a:t>kuruluşları veya sendikaların genel kurul toplantılarının yapıldığı yerin </a:t>
            </a:r>
            <a:r>
              <a:rPr lang="tr-TR" sz="4000" dirty="0" smtClean="0"/>
              <a:t>yakın çevresinde, </a:t>
            </a:r>
          </a:p>
          <a:p>
            <a:pPr algn="just"/>
            <a:r>
              <a:rPr lang="tr-TR" sz="4000" dirty="0" smtClean="0"/>
              <a:t>c</a:t>
            </a:r>
            <a:r>
              <a:rPr lang="tr-TR" sz="4000" dirty="0" smtClean="0"/>
              <a:t>) Halkın topluca bulunduğu veya toplanabileceği </a:t>
            </a:r>
            <a:r>
              <a:rPr lang="tr-TR" sz="4000" dirty="0" smtClean="0"/>
              <a:t>yerlerde,</a:t>
            </a:r>
            <a:endParaRPr lang="tr-TR" sz="4000" dirty="0"/>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lnSpcReduction="10000"/>
          </a:bodyPr>
          <a:lstStyle/>
          <a:p>
            <a:pPr algn="just"/>
            <a:r>
              <a:rPr lang="tr-TR" dirty="0" smtClean="0"/>
              <a:t>d) </a:t>
            </a:r>
            <a:r>
              <a:rPr lang="tr-TR" sz="3200" dirty="0" smtClean="0"/>
              <a:t>Öğretim </a:t>
            </a:r>
            <a:r>
              <a:rPr lang="tr-TR" sz="3200" dirty="0" smtClean="0"/>
              <a:t>ve </a:t>
            </a:r>
            <a:r>
              <a:rPr lang="tr-TR" sz="3200" dirty="0" smtClean="0"/>
              <a:t>eğitim özgürlüğünün </a:t>
            </a:r>
            <a:r>
              <a:rPr lang="tr-TR" sz="3200" dirty="0" smtClean="0"/>
              <a:t>sağlanması </a:t>
            </a:r>
            <a:r>
              <a:rPr lang="tr-TR" sz="3200" dirty="0" smtClean="0"/>
              <a:t>için </a:t>
            </a:r>
            <a:r>
              <a:rPr lang="tr-TR" sz="3200" dirty="0" smtClean="0"/>
              <a:t>her derecede </a:t>
            </a:r>
            <a:r>
              <a:rPr lang="tr-TR" sz="3200" dirty="0" smtClean="0"/>
              <a:t>öğretim </a:t>
            </a:r>
            <a:r>
              <a:rPr lang="tr-TR" sz="3200" dirty="0" smtClean="0"/>
              <a:t>ve eğitim kurumlarının ve </a:t>
            </a:r>
            <a:r>
              <a:rPr lang="tr-TR" sz="3200" dirty="0" smtClean="0"/>
              <a:t>üniversite binaları </a:t>
            </a:r>
            <a:r>
              <a:rPr lang="tr-TR" sz="3200" dirty="0" smtClean="0"/>
              <a:t>ve ekleri </a:t>
            </a:r>
            <a:r>
              <a:rPr lang="tr-TR" sz="3200" dirty="0" smtClean="0"/>
              <a:t>içerisinde, </a:t>
            </a:r>
            <a:r>
              <a:rPr lang="tr-TR" sz="3200" dirty="0" smtClean="0"/>
              <a:t>kurumun imkanlarıyla </a:t>
            </a:r>
            <a:r>
              <a:rPr lang="tr-TR" sz="3200" dirty="0" smtClean="0"/>
              <a:t>önlenmesi mümkün görülmeyen olayların çıkması </a:t>
            </a:r>
            <a:r>
              <a:rPr lang="tr-TR" sz="3200" dirty="0" smtClean="0"/>
              <a:t>olasılığı karşısında </a:t>
            </a:r>
            <a:r>
              <a:rPr lang="tr-TR" sz="3200" dirty="0" err="1" smtClean="0">
                <a:solidFill>
                  <a:srgbClr val="FF0000"/>
                </a:solidFill>
              </a:rPr>
              <a:t>rektor</a:t>
            </a:r>
            <a:r>
              <a:rPr lang="tr-TR" sz="3200" dirty="0" smtClean="0">
                <a:solidFill>
                  <a:srgbClr val="FF0000"/>
                </a:solidFill>
              </a:rPr>
              <a:t>, acele hallerde de dekan veya bağlı kuruluş </a:t>
            </a:r>
            <a:r>
              <a:rPr lang="tr-TR" sz="3200" dirty="0" smtClean="0">
                <a:solidFill>
                  <a:srgbClr val="FF0000"/>
                </a:solidFill>
              </a:rPr>
              <a:t>yetkililerinin kolluktan </a:t>
            </a:r>
            <a:r>
              <a:rPr lang="tr-TR" sz="3200" dirty="0" smtClean="0"/>
              <a:t>yardım istemeleri halinde, girilecek </a:t>
            </a:r>
            <a:r>
              <a:rPr lang="tr-TR" sz="3200" dirty="0" smtClean="0"/>
              <a:t>üniversite, </a:t>
            </a:r>
            <a:r>
              <a:rPr lang="tr-TR" sz="3200" dirty="0" smtClean="0"/>
              <a:t>bağımsız </a:t>
            </a:r>
            <a:r>
              <a:rPr lang="tr-TR" sz="3200" dirty="0" smtClean="0"/>
              <a:t>fakülte </a:t>
            </a:r>
            <a:r>
              <a:rPr lang="tr-TR" sz="3200" dirty="0" smtClean="0"/>
              <a:t>veya </a:t>
            </a:r>
            <a:r>
              <a:rPr lang="tr-TR" sz="3200" dirty="0" smtClean="0"/>
              <a:t>bağlı kurumların içerisinde, </a:t>
            </a:r>
            <a:r>
              <a:rPr lang="tr-TR" sz="3200" dirty="0" smtClean="0"/>
              <a:t>bunların yakın </a:t>
            </a:r>
            <a:r>
              <a:rPr lang="tr-TR" sz="3200" dirty="0" smtClean="0"/>
              <a:t>çevreleri </a:t>
            </a:r>
            <a:r>
              <a:rPr lang="tr-TR" sz="3200" dirty="0" smtClean="0"/>
              <a:t>ile giriş ve </a:t>
            </a:r>
            <a:r>
              <a:rPr lang="tr-TR" sz="3200" dirty="0" smtClean="0"/>
              <a:t>çıkış yerlerinde,</a:t>
            </a:r>
            <a:endParaRPr lang="tr-TR" sz="3200" dirty="0"/>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3200" dirty="0" smtClean="0"/>
              <a:t>e) Umumi </a:t>
            </a:r>
            <a:r>
              <a:rPr lang="tr-TR" sz="3200" dirty="0" smtClean="0"/>
              <a:t>veya umuma </a:t>
            </a:r>
            <a:r>
              <a:rPr lang="tr-TR" sz="3200" dirty="0" smtClean="0"/>
              <a:t>acık yerlerde veya </a:t>
            </a:r>
            <a:r>
              <a:rPr lang="tr-TR" sz="3200" dirty="0" smtClean="0"/>
              <a:t>öğrenci </a:t>
            </a:r>
            <a:r>
              <a:rPr lang="tr-TR" sz="3200" dirty="0" smtClean="0"/>
              <a:t>yurtlarında veya eklentilerinde, </a:t>
            </a:r>
            <a:endParaRPr lang="tr-TR" sz="3200" dirty="0" smtClean="0"/>
          </a:p>
          <a:p>
            <a:pPr algn="just"/>
            <a:r>
              <a:rPr lang="tr-TR" sz="3200" dirty="0" smtClean="0"/>
              <a:t>f</a:t>
            </a:r>
            <a:r>
              <a:rPr lang="tr-TR" sz="3200" dirty="0" smtClean="0"/>
              <a:t>) Yerleşim yerlerinin </a:t>
            </a:r>
            <a:r>
              <a:rPr lang="tr-TR" sz="3200" dirty="0" smtClean="0"/>
              <a:t>giriş ve çıkışlarında, </a:t>
            </a:r>
          </a:p>
          <a:p>
            <a:pPr algn="just"/>
            <a:r>
              <a:rPr lang="tr-TR" sz="3200" dirty="0" smtClean="0"/>
              <a:t>g</a:t>
            </a:r>
            <a:r>
              <a:rPr lang="tr-TR" sz="3200" dirty="0" smtClean="0"/>
              <a:t>) Her turlu toplu taşıma veya seyreden taşıt </a:t>
            </a:r>
            <a:r>
              <a:rPr lang="tr-TR" sz="3200" dirty="0" smtClean="0"/>
              <a:t>araçlarında, </a:t>
            </a:r>
          </a:p>
          <a:p>
            <a:pPr algn="just"/>
            <a:r>
              <a:rPr lang="tr-TR" sz="3200" dirty="0" smtClean="0"/>
              <a:t>h</a:t>
            </a:r>
            <a:r>
              <a:rPr lang="tr-TR" sz="3200" dirty="0" smtClean="0"/>
              <a:t>) 4926 </a:t>
            </a:r>
            <a:r>
              <a:rPr lang="tr-TR" sz="3200" dirty="0" smtClean="0"/>
              <a:t>sayılı Kaçakçılıkla Mücadele </a:t>
            </a:r>
            <a:r>
              <a:rPr lang="tr-TR" sz="3200" dirty="0" smtClean="0"/>
              <a:t>Kanununda </a:t>
            </a:r>
            <a:r>
              <a:rPr lang="tr-TR" sz="3200" dirty="0" smtClean="0"/>
              <a:t>öngörülen suçların </a:t>
            </a:r>
            <a:r>
              <a:rPr lang="tr-TR" sz="3200" dirty="0" smtClean="0"/>
              <a:t>işlenmesinin </a:t>
            </a:r>
            <a:r>
              <a:rPr lang="tr-TR" sz="3200" dirty="0" smtClean="0"/>
              <a:t>önlenmesi amacıyla, ticarethane</a:t>
            </a:r>
            <a:r>
              <a:rPr lang="tr-TR" sz="3200" dirty="0" smtClean="0"/>
              <a:t>, işyeri, eğlence ve benzeri yerler ile eklentilerinde,</a:t>
            </a:r>
            <a:endParaRPr lang="tr-TR" sz="3200" dirty="0"/>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538806"/>
          </a:xfrm>
        </p:spPr>
        <p:txBody>
          <a:bodyPr>
            <a:normAutofit/>
          </a:bodyPr>
          <a:lstStyle/>
          <a:p>
            <a:pPr algn="just"/>
            <a:r>
              <a:rPr lang="tr-TR" sz="3200" dirty="0" smtClean="0"/>
              <a:t>i) 5149 sayılı </a:t>
            </a:r>
            <a:r>
              <a:rPr lang="tr-TR" sz="3200" dirty="0" smtClean="0"/>
              <a:t>Spor Müsabakalarında </a:t>
            </a:r>
            <a:r>
              <a:rPr lang="tr-TR" sz="3200" dirty="0" smtClean="0"/>
              <a:t>Şiddet ve </a:t>
            </a:r>
            <a:r>
              <a:rPr lang="tr-TR" sz="3200" dirty="0" smtClean="0"/>
              <a:t>Düzensizliğin Önlenmesine </a:t>
            </a:r>
            <a:r>
              <a:rPr lang="tr-TR" sz="3200" dirty="0" smtClean="0"/>
              <a:t>Dair Kanunun 6 </a:t>
            </a:r>
            <a:r>
              <a:rPr lang="tr-TR" sz="3200" dirty="0" smtClean="0"/>
              <a:t>‘</a:t>
            </a:r>
            <a:r>
              <a:rPr lang="tr-TR" sz="3200" dirty="0" err="1" smtClean="0"/>
              <a:t>ncı</a:t>
            </a:r>
            <a:r>
              <a:rPr lang="tr-TR" sz="3200" dirty="0" smtClean="0"/>
              <a:t> maddesi kapsamında gerçekleştirilen </a:t>
            </a:r>
            <a:r>
              <a:rPr lang="tr-TR" sz="3200" dirty="0" smtClean="0"/>
              <a:t>spor </a:t>
            </a:r>
            <a:r>
              <a:rPr lang="tr-TR" sz="3200" dirty="0" smtClean="0"/>
              <a:t>müsabakalarıyla </a:t>
            </a:r>
            <a:r>
              <a:rPr lang="tr-TR" sz="3200" dirty="0" smtClean="0"/>
              <a:t>ilgili olarak, </a:t>
            </a:r>
            <a:r>
              <a:rPr lang="tr-TR" sz="3200" dirty="0" smtClean="0"/>
              <a:t>müsabakaların </a:t>
            </a:r>
            <a:r>
              <a:rPr lang="tr-TR" sz="3200" dirty="0" smtClean="0"/>
              <a:t>yapılacağı </a:t>
            </a:r>
            <a:r>
              <a:rPr lang="tr-TR" sz="3200" dirty="0" smtClean="0"/>
              <a:t>spor alanlarının çevresinde, </a:t>
            </a:r>
            <a:r>
              <a:rPr lang="tr-TR" sz="3200" dirty="0" smtClean="0"/>
              <a:t>stadyum veya spor salonu girişleri ile turnike girişlerinde</a:t>
            </a:r>
            <a:r>
              <a:rPr lang="tr-TR" sz="3200" dirty="0" smtClean="0"/>
              <a:t>,</a:t>
            </a:r>
          </a:p>
          <a:p>
            <a:pPr algn="just"/>
            <a:r>
              <a:rPr lang="tr-TR" sz="3200" dirty="0" smtClean="0"/>
              <a:t> </a:t>
            </a:r>
            <a:r>
              <a:rPr lang="tr-TR" sz="3200" dirty="0" smtClean="0"/>
              <a:t>j) 5253 </a:t>
            </a:r>
            <a:r>
              <a:rPr lang="tr-TR" sz="3200" dirty="0" smtClean="0"/>
              <a:t>sayılı Dernekler </a:t>
            </a:r>
            <a:r>
              <a:rPr lang="tr-TR" sz="3200" dirty="0" smtClean="0"/>
              <a:t>Kanununun </a:t>
            </a:r>
            <a:r>
              <a:rPr lang="tr-TR" sz="3200" dirty="0" smtClean="0"/>
              <a:t>20’nci </a:t>
            </a:r>
            <a:r>
              <a:rPr lang="tr-TR" sz="3200" dirty="0" smtClean="0"/>
              <a:t>maddesi kapsamında, derneklerde veya eklentilerinde </a:t>
            </a:r>
            <a:r>
              <a:rPr lang="tr-TR" sz="3200" dirty="0" smtClean="0"/>
              <a:t>önleme araması </a:t>
            </a:r>
            <a:r>
              <a:rPr lang="tr-TR" sz="3200" dirty="0" smtClean="0"/>
              <a:t>yapılabilir.</a:t>
            </a:r>
            <a:endParaRPr lang="tr-TR" sz="3200" dirty="0"/>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3600" dirty="0" smtClean="0"/>
              <a:t>Sulh ceza hakiminin kararına </a:t>
            </a:r>
            <a:r>
              <a:rPr lang="tr-TR" sz="3600" dirty="0" smtClean="0"/>
              <a:t>ihtiyaç </a:t>
            </a:r>
            <a:r>
              <a:rPr lang="tr-TR" sz="3600" dirty="0" smtClean="0"/>
              <a:t>olmaksızın </a:t>
            </a:r>
            <a:r>
              <a:rPr lang="tr-TR" sz="3600" dirty="0" smtClean="0"/>
              <a:t>mülki </a:t>
            </a:r>
            <a:r>
              <a:rPr lang="tr-TR" sz="3600" dirty="0" smtClean="0"/>
              <a:t>amirin arama emri </a:t>
            </a:r>
            <a:r>
              <a:rPr lang="tr-TR" sz="3600" dirty="0" smtClean="0"/>
              <a:t>verebileceği gecikmesinde </a:t>
            </a:r>
            <a:r>
              <a:rPr lang="tr-TR" sz="3600" dirty="0" smtClean="0"/>
              <a:t>sakınca bulunan haller, yine Kanunda belirlenmiştir</a:t>
            </a:r>
            <a:r>
              <a:rPr lang="tr-TR" sz="3600" dirty="0" smtClean="0"/>
              <a:t>.</a:t>
            </a:r>
          </a:p>
          <a:p>
            <a:pPr algn="just"/>
            <a:r>
              <a:rPr lang="tr-TR" sz="3600" dirty="0" smtClean="0"/>
              <a:t> </a:t>
            </a:r>
            <a:r>
              <a:rPr lang="tr-TR" sz="3600" dirty="0" smtClean="0"/>
              <a:t>Bu </a:t>
            </a:r>
            <a:r>
              <a:rPr lang="tr-TR" sz="3600" dirty="0" smtClean="0"/>
              <a:t>kapsamda </a:t>
            </a:r>
            <a:r>
              <a:rPr lang="tr-TR" sz="3600" dirty="0" smtClean="0"/>
              <a:t>miting, </a:t>
            </a:r>
            <a:r>
              <a:rPr lang="tr-TR" sz="3600" dirty="0" smtClean="0">
                <a:solidFill>
                  <a:srgbClr val="FF0000"/>
                </a:solidFill>
              </a:rPr>
              <a:t>konser, festival, toplantı ve </a:t>
            </a:r>
            <a:r>
              <a:rPr lang="tr-TR" sz="3600" dirty="0" smtClean="0">
                <a:solidFill>
                  <a:srgbClr val="FF0000"/>
                </a:solidFill>
              </a:rPr>
              <a:t>gösteri </a:t>
            </a:r>
            <a:r>
              <a:rPr lang="tr-TR" sz="3600" dirty="0" smtClean="0"/>
              <a:t>yürüyüşünün düzenlendiği veya </a:t>
            </a:r>
            <a:r>
              <a:rPr lang="tr-TR" sz="3600" dirty="0" smtClean="0">
                <a:solidFill>
                  <a:srgbClr val="FF0000"/>
                </a:solidFill>
              </a:rPr>
              <a:t>aniden </a:t>
            </a:r>
            <a:r>
              <a:rPr lang="tr-TR" sz="3600" dirty="0" smtClean="0">
                <a:solidFill>
                  <a:srgbClr val="FF0000"/>
                </a:solidFill>
              </a:rPr>
              <a:t>toplulukların oluştuğu hallerde</a:t>
            </a:r>
            <a:r>
              <a:rPr lang="tr-TR" sz="3600" dirty="0" smtClean="0"/>
              <a:t> gecikmesinde sakınca bulunan hal var sayılır.</a:t>
            </a:r>
            <a:endParaRPr lang="tr-TR" sz="3600" dirty="0"/>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538806"/>
          </a:xfrm>
        </p:spPr>
        <p:txBody>
          <a:bodyPr>
            <a:noAutofit/>
          </a:bodyPr>
          <a:lstStyle/>
          <a:p>
            <a:pPr algn="just"/>
            <a:r>
              <a:rPr lang="tr-TR" sz="3200" dirty="0" smtClean="0"/>
              <a:t>Bu </a:t>
            </a:r>
            <a:r>
              <a:rPr lang="tr-TR" sz="3200" dirty="0" smtClean="0"/>
              <a:t>düzenlemeler </a:t>
            </a:r>
            <a:r>
              <a:rPr lang="tr-TR" sz="3200" dirty="0" smtClean="0"/>
              <a:t>daha ziyade </a:t>
            </a:r>
            <a:r>
              <a:rPr lang="tr-TR" sz="3200" dirty="0" smtClean="0"/>
              <a:t>belirli mekanlara </a:t>
            </a:r>
            <a:r>
              <a:rPr lang="tr-TR" sz="3200" dirty="0" smtClean="0"/>
              <a:t>ilişkin arama yetkisi imkanı vermektedir ve </a:t>
            </a:r>
            <a:r>
              <a:rPr lang="tr-TR" sz="3200" b="1" dirty="0" smtClean="0">
                <a:solidFill>
                  <a:srgbClr val="FF0000"/>
                </a:solidFill>
              </a:rPr>
              <a:t>söz </a:t>
            </a:r>
            <a:r>
              <a:rPr lang="tr-TR" sz="3200" b="1" dirty="0" smtClean="0">
                <a:solidFill>
                  <a:srgbClr val="FF0000"/>
                </a:solidFill>
              </a:rPr>
              <a:t>konusu mekanlara girmek </a:t>
            </a:r>
            <a:r>
              <a:rPr lang="tr-TR" sz="3200" b="1" dirty="0" smtClean="0">
                <a:solidFill>
                  <a:srgbClr val="FF0000"/>
                </a:solidFill>
              </a:rPr>
              <a:t>veya çıkmak </a:t>
            </a:r>
            <a:r>
              <a:rPr lang="tr-TR" sz="3200" b="1" dirty="0" smtClean="0">
                <a:solidFill>
                  <a:srgbClr val="FF0000"/>
                </a:solidFill>
              </a:rPr>
              <a:t>isteyen kişilerin </a:t>
            </a:r>
            <a:r>
              <a:rPr lang="tr-TR" sz="3200" b="1" dirty="0" smtClean="0">
                <a:solidFill>
                  <a:srgbClr val="FF0000"/>
                </a:solidFill>
              </a:rPr>
              <a:t>önleme </a:t>
            </a:r>
            <a:r>
              <a:rPr lang="tr-TR" sz="3200" dirty="0" smtClean="0"/>
              <a:t>aramasına muvafakatlerinin varlığı kabul edilmektedir. </a:t>
            </a:r>
            <a:endParaRPr lang="tr-TR" sz="3200" dirty="0" smtClean="0"/>
          </a:p>
          <a:p>
            <a:pPr algn="just"/>
            <a:r>
              <a:rPr lang="tr-TR" sz="3200" dirty="0" smtClean="0"/>
              <a:t>Buna ek </a:t>
            </a:r>
            <a:r>
              <a:rPr lang="tr-TR" sz="3200" dirty="0" smtClean="0"/>
              <a:t>olarak </a:t>
            </a:r>
            <a:r>
              <a:rPr lang="tr-TR" sz="3200" dirty="0" err="1" smtClean="0"/>
              <a:t>CMK’nda</a:t>
            </a:r>
            <a:r>
              <a:rPr lang="tr-TR" sz="3200" dirty="0" smtClean="0"/>
              <a:t> </a:t>
            </a:r>
            <a:r>
              <a:rPr lang="tr-TR" sz="3200" dirty="0" smtClean="0"/>
              <a:t>düzenlenen </a:t>
            </a:r>
            <a:r>
              <a:rPr lang="tr-TR" sz="3200" dirty="0" smtClean="0"/>
              <a:t>yakalama sonrası </a:t>
            </a:r>
            <a:r>
              <a:rPr lang="tr-TR" sz="3200" dirty="0" smtClean="0"/>
              <a:t>güvenlik </a:t>
            </a:r>
            <a:r>
              <a:rPr lang="tr-TR" sz="3200" dirty="0" smtClean="0"/>
              <a:t>araması, </a:t>
            </a:r>
            <a:r>
              <a:rPr lang="tr-TR" sz="3200" dirty="0" smtClean="0"/>
              <a:t>gözaltına </a:t>
            </a:r>
            <a:r>
              <a:rPr lang="tr-TR" sz="3200" dirty="0" smtClean="0"/>
              <a:t>alınan </a:t>
            </a:r>
            <a:r>
              <a:rPr lang="tr-TR" sz="3200" dirty="0" smtClean="0"/>
              <a:t>kişilerin nezaret öncesi </a:t>
            </a:r>
            <a:r>
              <a:rPr lang="tr-TR" sz="3200" dirty="0" smtClean="0"/>
              <a:t>araması gibi arama işlemleri de </a:t>
            </a:r>
            <a:r>
              <a:rPr lang="tr-TR" sz="3200" dirty="0" smtClean="0"/>
              <a:t>önleme </a:t>
            </a:r>
            <a:r>
              <a:rPr lang="tr-TR" sz="3200" dirty="0" smtClean="0"/>
              <a:t>araması mahiyetindedir</a:t>
            </a:r>
            <a:endParaRPr lang="tr-TR" sz="3200" dirty="0"/>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4000" dirty="0" smtClean="0"/>
              <a:t>Önleme </a:t>
            </a:r>
            <a:r>
              <a:rPr lang="tr-TR" sz="4000" dirty="0" smtClean="0"/>
              <a:t>araması adli </a:t>
            </a:r>
            <a:r>
              <a:rPr lang="tr-TR" sz="4000" dirty="0" smtClean="0"/>
              <a:t>amaçla </a:t>
            </a:r>
            <a:r>
              <a:rPr lang="tr-TR" sz="4000" dirty="0" smtClean="0"/>
              <a:t>yapılmamakla birlikte, </a:t>
            </a:r>
            <a:r>
              <a:rPr lang="tr-TR" sz="4000" dirty="0" smtClean="0"/>
              <a:t>önleme </a:t>
            </a:r>
            <a:r>
              <a:rPr lang="tr-TR" sz="4000" dirty="0" smtClean="0"/>
              <a:t>araması sırasında bir </a:t>
            </a:r>
            <a:r>
              <a:rPr lang="tr-TR" sz="4000" b="1" dirty="0" smtClean="0">
                <a:solidFill>
                  <a:srgbClr val="FF0000"/>
                </a:solidFill>
              </a:rPr>
              <a:t>suç delilinin </a:t>
            </a:r>
            <a:r>
              <a:rPr lang="tr-TR" sz="4000" dirty="0" smtClean="0"/>
              <a:t>elde </a:t>
            </a:r>
            <a:r>
              <a:rPr lang="tr-TR" sz="4000" dirty="0" smtClean="0"/>
              <a:t>edilmesi </a:t>
            </a:r>
            <a:r>
              <a:rPr lang="tr-TR" sz="4000" dirty="0" smtClean="0"/>
              <a:t>mümkündür. </a:t>
            </a:r>
          </a:p>
          <a:p>
            <a:pPr algn="just"/>
            <a:r>
              <a:rPr lang="tr-TR" sz="4000" dirty="0" smtClean="0"/>
              <a:t>Bu </a:t>
            </a:r>
            <a:r>
              <a:rPr lang="tr-TR" sz="4000" dirty="0" smtClean="0"/>
              <a:t>gibi durumlarda elde edilen delil, </a:t>
            </a:r>
            <a:r>
              <a:rPr lang="tr-TR" sz="4000" b="1" dirty="0" smtClean="0">
                <a:solidFill>
                  <a:srgbClr val="FF0000"/>
                </a:solidFill>
              </a:rPr>
              <a:t>hukuka uygun </a:t>
            </a:r>
            <a:r>
              <a:rPr lang="tr-TR" sz="4000" dirty="0" smtClean="0"/>
              <a:t>bir </a:t>
            </a:r>
            <a:r>
              <a:rPr lang="tr-TR" sz="4000" dirty="0" smtClean="0"/>
              <a:t>önleme araması </a:t>
            </a:r>
            <a:r>
              <a:rPr lang="tr-TR" sz="4000" b="1" dirty="0" smtClean="0">
                <a:solidFill>
                  <a:srgbClr val="FF0000"/>
                </a:solidFill>
              </a:rPr>
              <a:t>icrası sırasında </a:t>
            </a:r>
            <a:r>
              <a:rPr lang="tr-TR" sz="4000" dirty="0" smtClean="0"/>
              <a:t>elde edilmişse kullanılabilecektir.</a:t>
            </a:r>
            <a:endParaRPr lang="tr-TR" sz="4000" dirty="0"/>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lstStyle/>
          <a:p>
            <a:pPr algn="just"/>
            <a:r>
              <a:rPr lang="tr-TR" dirty="0" smtClean="0"/>
              <a:t>Özel güvenlik görevlilerinin </a:t>
            </a:r>
            <a:r>
              <a:rPr lang="tr-TR" dirty="0" smtClean="0"/>
              <a:t>ise arama değil ancak kontrol yetkileri bulunmaktadır. </a:t>
            </a:r>
            <a:endParaRPr lang="tr-TR" dirty="0" smtClean="0"/>
          </a:p>
          <a:p>
            <a:pPr algn="just"/>
            <a:r>
              <a:rPr lang="tr-TR" dirty="0" smtClean="0"/>
              <a:t>Özel güvenlik görevlilerinin </a:t>
            </a:r>
            <a:r>
              <a:rPr lang="tr-TR" dirty="0" smtClean="0"/>
              <a:t>arama yetkileri 5188 sayılı Kanunun 7. Maddesinin a, b ve f </a:t>
            </a:r>
            <a:r>
              <a:rPr lang="tr-TR" dirty="0" smtClean="0"/>
              <a:t>bentlerinde ve önleme </a:t>
            </a:r>
            <a:r>
              <a:rPr lang="tr-TR" dirty="0" smtClean="0"/>
              <a:t>aramaları ise 14. </a:t>
            </a:r>
            <a:r>
              <a:rPr lang="tr-TR" dirty="0" smtClean="0"/>
              <a:t>maddesinde düzenlenmektedir. </a:t>
            </a:r>
          </a:p>
          <a:p>
            <a:pPr algn="just"/>
            <a:r>
              <a:rPr lang="tr-TR" dirty="0" smtClean="0"/>
              <a:t>Bu düzenlemelere göre </a:t>
            </a:r>
            <a:r>
              <a:rPr lang="tr-TR" dirty="0" smtClean="0">
                <a:solidFill>
                  <a:srgbClr val="FF0000"/>
                </a:solidFill>
              </a:rPr>
              <a:t>özel güvenlik </a:t>
            </a:r>
            <a:r>
              <a:rPr lang="tr-TR" dirty="0" smtClean="0"/>
              <a:t>görevlileri </a:t>
            </a:r>
          </a:p>
          <a:p>
            <a:pPr algn="just"/>
            <a:r>
              <a:rPr lang="tr-TR" b="1" i="1" dirty="0" smtClean="0"/>
              <a:t>a) </a:t>
            </a:r>
            <a:r>
              <a:rPr lang="tr-TR" b="1" i="1" dirty="0" smtClean="0">
                <a:solidFill>
                  <a:srgbClr val="FF0000"/>
                </a:solidFill>
              </a:rPr>
              <a:t>Koruma ve güvenliğini sağladıkları alanlara girmek isteyenleri duyarlı kapıdan </a:t>
            </a:r>
            <a:r>
              <a:rPr lang="tr-TR" b="1" i="1" dirty="0" smtClean="0">
                <a:solidFill>
                  <a:srgbClr val="FF0000"/>
                </a:solidFill>
              </a:rPr>
              <a:t>geçirme, bu </a:t>
            </a:r>
            <a:r>
              <a:rPr lang="tr-TR" b="1" i="1" dirty="0" smtClean="0">
                <a:solidFill>
                  <a:srgbClr val="FF0000"/>
                </a:solidFill>
              </a:rPr>
              <a:t>kişilerin üstlerini </a:t>
            </a:r>
            <a:r>
              <a:rPr lang="tr-TR" b="1" i="1" dirty="0" smtClean="0">
                <a:solidFill>
                  <a:srgbClr val="FF0000"/>
                </a:solidFill>
              </a:rPr>
              <a:t>detektörle </a:t>
            </a:r>
            <a:r>
              <a:rPr lang="tr-TR" b="1" i="1" dirty="0" smtClean="0">
                <a:solidFill>
                  <a:srgbClr val="FF0000"/>
                </a:solidFill>
              </a:rPr>
              <a:t>arama, eşyaları X-ray cihazından veya benzeri </a:t>
            </a:r>
            <a:r>
              <a:rPr lang="tr-TR" b="1" i="1" dirty="0" smtClean="0">
                <a:solidFill>
                  <a:srgbClr val="FF0000"/>
                </a:solidFill>
              </a:rPr>
              <a:t>güvenlik sistemlerinden </a:t>
            </a:r>
            <a:r>
              <a:rPr lang="tr-TR" b="1" i="1" dirty="0" smtClean="0">
                <a:solidFill>
                  <a:srgbClr val="FF0000"/>
                </a:solidFill>
              </a:rPr>
              <a:t>geçirme.</a:t>
            </a:r>
            <a:endParaRPr lang="tr-TR" dirty="0">
              <a:solidFill>
                <a:srgbClr val="FF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285884"/>
          </a:xfrm>
        </p:spPr>
        <p:txBody>
          <a:bodyPr>
            <a:normAutofit fontScale="90000"/>
          </a:bodyPr>
          <a:lstStyle/>
          <a:p>
            <a:pPr algn="ctr"/>
            <a:r>
              <a:rPr lang="tr-TR" b="1" dirty="0" smtClean="0">
                <a:solidFill>
                  <a:srgbClr val="FF0000"/>
                </a:solidFill>
              </a:rPr>
              <a:t>KENDİSİNİ ATAYAN MERCİ İLE İLİŞKİ İÇİNDE OLMA</a:t>
            </a:r>
            <a:endParaRPr lang="tr-TR" b="1" dirty="0">
              <a:solidFill>
                <a:srgbClr val="FF0000"/>
              </a:solidFill>
            </a:endParaRPr>
          </a:p>
        </p:txBody>
      </p:sp>
      <p:sp>
        <p:nvSpPr>
          <p:cNvPr id="3" name="2 İçerik Yer Tutucusu"/>
          <p:cNvSpPr>
            <a:spLocks noGrp="1"/>
          </p:cNvSpPr>
          <p:nvPr>
            <p:ph idx="1"/>
          </p:nvPr>
        </p:nvSpPr>
        <p:spPr>
          <a:xfrm>
            <a:off x="457200" y="1643050"/>
            <a:ext cx="8229600" cy="4681550"/>
          </a:xfrm>
        </p:spPr>
        <p:txBody>
          <a:bodyPr>
            <a:normAutofit lnSpcReduction="10000"/>
          </a:bodyPr>
          <a:lstStyle/>
          <a:p>
            <a:r>
              <a:rPr lang="tr-TR" dirty="0" smtClean="0"/>
              <a:t>Bilirkişi görevini, kendisini atamış olan </a:t>
            </a:r>
            <a:r>
              <a:rPr lang="tr-TR" dirty="0" err="1" smtClean="0"/>
              <a:t>merciyle</a:t>
            </a:r>
            <a:r>
              <a:rPr lang="tr-TR" dirty="0" smtClean="0"/>
              <a:t> ilişki içinde yerine getirmelidir.</a:t>
            </a:r>
          </a:p>
          <a:p>
            <a:r>
              <a:rPr lang="tr-TR" dirty="0" smtClean="0"/>
              <a:t>Bilirkişi gerektiğinde kendisini atamış olan mercie incelemelerindeki gelişmeler hakkında bilgi verir, yararlı görülecek tedbirlerin alınmasını isteyebilir (CMK m.66/3).</a:t>
            </a:r>
          </a:p>
          <a:p>
            <a:r>
              <a:rPr lang="tr-TR" dirty="0" smtClean="0"/>
              <a:t>Hükümde, bilirkişinin gerektiğinde bilgi vereceğine değinilmektedir.</a:t>
            </a:r>
          </a:p>
          <a:p>
            <a:r>
              <a:rPr lang="tr-TR" dirty="0" smtClean="0"/>
              <a:t>Bu ifadeye göre, bilirkişiyi görevlendiren makamın talebi olmasa da kendiliğinden mahkemeye bilgi verebilir ve yararlı görülecek tedbirlerin alınmasını isteyebilir.</a:t>
            </a:r>
          </a:p>
          <a:p>
            <a:endParaRPr lang="tr-TR" dirty="0"/>
          </a:p>
        </p:txBody>
      </p:sp>
    </p:spTree>
  </p:cSld>
  <p:clrMapOvr>
    <a:masterClrMapping/>
  </p:clrMapOvr>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rmAutofit/>
          </a:bodyPr>
          <a:lstStyle/>
          <a:p>
            <a:pPr algn="just"/>
            <a:r>
              <a:rPr lang="tr-TR" sz="3600" b="1" i="1" dirty="0" smtClean="0"/>
              <a:t>“b) Toplantı, konser, spor müsabakası, sahne gösterileri ve benzeri etkinlikler ile cenaze </a:t>
            </a:r>
            <a:r>
              <a:rPr lang="tr-TR" sz="3600" b="1" i="1" dirty="0" smtClean="0"/>
              <a:t>ve düğün </a:t>
            </a:r>
            <a:r>
              <a:rPr lang="tr-TR" sz="3600" b="1" i="1" dirty="0" smtClean="0"/>
              <a:t>törenlerinde kimlik sorma, duyarlı kapıdan geçirme, bu kişilerin üstlerini </a:t>
            </a:r>
            <a:r>
              <a:rPr lang="tr-TR" sz="3600" b="1" i="1" dirty="0" smtClean="0"/>
              <a:t>detektörle arama</a:t>
            </a:r>
            <a:r>
              <a:rPr lang="tr-TR" sz="3600" b="1" i="1" dirty="0" smtClean="0"/>
              <a:t>, eşyaları X-ray cihazından veya benzeri güvenlik sistemlerinden geçirme.</a:t>
            </a:r>
            <a:endParaRPr lang="tr-TR" sz="3600" dirty="0"/>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538806"/>
          </a:xfrm>
        </p:spPr>
        <p:txBody>
          <a:bodyPr>
            <a:noAutofit/>
          </a:bodyPr>
          <a:lstStyle/>
          <a:p>
            <a:pPr algn="just"/>
            <a:r>
              <a:rPr lang="tr-TR" sz="4000" b="1" i="1" dirty="0" smtClean="0"/>
              <a:t>Hava meydanı, liman, gar, istasyon ve terminal gibi toplu ulaşım tesislerinde </a:t>
            </a:r>
            <a:r>
              <a:rPr lang="tr-TR" sz="4000" b="1" i="1" dirty="0" smtClean="0"/>
              <a:t>kimlik sorma</a:t>
            </a:r>
            <a:r>
              <a:rPr lang="tr-TR" sz="4000" b="1" i="1" dirty="0" smtClean="0"/>
              <a:t>, duyarlı kapıdan geçirme, bu kişilerin üstlerini </a:t>
            </a:r>
            <a:r>
              <a:rPr lang="tr-TR" sz="4000" b="1" i="1" dirty="0" smtClean="0"/>
              <a:t>detektörle </a:t>
            </a:r>
            <a:r>
              <a:rPr lang="tr-TR" sz="4000" b="1" i="1" dirty="0" smtClean="0"/>
              <a:t>arama, eşyaları </a:t>
            </a:r>
            <a:r>
              <a:rPr lang="tr-TR" sz="4000" b="1" i="1" dirty="0" smtClean="0"/>
              <a:t>X-ray cihazından </a:t>
            </a:r>
            <a:r>
              <a:rPr lang="tr-TR" sz="4000" b="1" i="1" dirty="0" smtClean="0"/>
              <a:t>veya benzeri güvenlik sistemlerinden </a:t>
            </a:r>
            <a:r>
              <a:rPr lang="tr-TR" sz="4000" b="1" i="1" dirty="0" smtClean="0"/>
              <a:t>geçirme” yetkilerine </a:t>
            </a:r>
            <a:r>
              <a:rPr lang="tr-TR" sz="4000" b="1" i="1" dirty="0" smtClean="0"/>
              <a:t>sahiptir. </a:t>
            </a:r>
            <a:endParaRPr lang="tr-TR" sz="4000" b="1" i="1" dirty="0" smtClean="0"/>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lnSpcReduction="10000"/>
          </a:bodyPr>
          <a:lstStyle/>
          <a:p>
            <a:pPr algn="just"/>
            <a:r>
              <a:rPr lang="tr-TR" sz="3200" b="1" i="1" dirty="0" smtClean="0"/>
              <a:t>Önleme </a:t>
            </a:r>
            <a:r>
              <a:rPr lang="tr-TR" sz="3200" b="1" dirty="0" smtClean="0"/>
              <a:t>aramaları bakımından ise kanunun 14. Maddesinde yer alan düzenlemeye göre </a:t>
            </a:r>
            <a:r>
              <a:rPr lang="tr-TR" sz="3200" b="1" i="1" dirty="0" smtClean="0"/>
              <a:t>“Görev alanında, can ve mal güvenliğinin ve kamu düzenin sağlanması, suç işlenmesinin önlenmesi, taşınması veya bulundurulması yasaklanmış her türlü silah, patlayıcı madde veya eşyanın tespit edilmesi amacıyla detektörle, x-ray cihazından geçirerek veya Kanunda belirtilen durumlarda gerektiğinde üst araması yapılabilir.</a:t>
            </a:r>
            <a:endParaRPr lang="tr-TR" sz="3200" dirty="0" smtClean="0"/>
          </a:p>
          <a:p>
            <a:endParaRPr lang="tr-TR" dirty="0"/>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lnSpcReduction="10000"/>
          </a:bodyPr>
          <a:lstStyle/>
          <a:p>
            <a:pPr algn="just"/>
            <a:r>
              <a:rPr lang="tr-TR" b="1" i="1" dirty="0" smtClean="0"/>
              <a:t>Arama kişinin aynı cinsiyetindeki görevli tarafından yapılır</a:t>
            </a:r>
            <a:r>
              <a:rPr lang="tr-TR" b="1" i="1" dirty="0" smtClean="0"/>
              <a:t>.</a:t>
            </a:r>
          </a:p>
          <a:p>
            <a:pPr algn="just"/>
            <a:r>
              <a:rPr lang="tr-TR" sz="3200" dirty="0" smtClean="0"/>
              <a:t>Özel güvenlik görevlilerine </a:t>
            </a:r>
            <a:r>
              <a:rPr lang="tr-TR" sz="3200" dirty="0" smtClean="0"/>
              <a:t>tanınan arama yetkisi doğrudan </a:t>
            </a:r>
            <a:r>
              <a:rPr lang="tr-TR" sz="3200" dirty="0" smtClean="0">
                <a:solidFill>
                  <a:srgbClr val="FF0000"/>
                </a:solidFill>
              </a:rPr>
              <a:t>üst ve eşya </a:t>
            </a:r>
            <a:r>
              <a:rPr lang="tr-TR" sz="3200" dirty="0" smtClean="0"/>
              <a:t>aramasını kapsamamakta, sadece duyarlı kapı, </a:t>
            </a:r>
            <a:r>
              <a:rPr lang="tr-TR" sz="3200" dirty="0" smtClean="0"/>
              <a:t>detektör, </a:t>
            </a:r>
            <a:r>
              <a:rPr lang="tr-TR" sz="3200" dirty="0" smtClean="0"/>
              <a:t>X-ray cihazı </a:t>
            </a:r>
            <a:r>
              <a:rPr lang="tr-TR" sz="3200" dirty="0" smtClean="0">
                <a:solidFill>
                  <a:srgbClr val="FF0000"/>
                </a:solidFill>
              </a:rPr>
              <a:t>veya </a:t>
            </a:r>
            <a:r>
              <a:rPr lang="tr-TR" sz="3200" dirty="0" smtClean="0">
                <a:solidFill>
                  <a:srgbClr val="FF0000"/>
                </a:solidFill>
              </a:rPr>
              <a:t>benzeri güvenlik </a:t>
            </a:r>
            <a:r>
              <a:rPr lang="tr-TR" sz="3200" dirty="0" smtClean="0">
                <a:solidFill>
                  <a:srgbClr val="FF0000"/>
                </a:solidFill>
              </a:rPr>
              <a:t>sistemlerinden yararlanarak</a:t>
            </a:r>
            <a:r>
              <a:rPr lang="tr-TR" sz="3200" dirty="0" smtClean="0"/>
              <a:t> arama yapmak imkanını tanımaktadır. </a:t>
            </a:r>
            <a:endParaRPr lang="tr-TR" sz="3200" dirty="0" smtClean="0"/>
          </a:p>
          <a:p>
            <a:pPr algn="just"/>
            <a:r>
              <a:rPr lang="tr-TR" sz="3200" dirty="0" smtClean="0"/>
              <a:t>Doğrudan üst araması </a:t>
            </a:r>
            <a:r>
              <a:rPr lang="tr-TR" sz="3200" dirty="0" smtClean="0"/>
              <a:t>yapmak yetkisi ancak </a:t>
            </a:r>
            <a:r>
              <a:rPr lang="tr-TR" sz="3200" dirty="0" smtClean="0">
                <a:solidFill>
                  <a:srgbClr val="FF0000"/>
                </a:solidFill>
              </a:rPr>
              <a:t>kanunda </a:t>
            </a:r>
            <a:r>
              <a:rPr lang="tr-TR" sz="3200" dirty="0" smtClean="0">
                <a:solidFill>
                  <a:srgbClr val="FF0000"/>
                </a:solidFill>
              </a:rPr>
              <a:t>özel </a:t>
            </a:r>
            <a:r>
              <a:rPr lang="tr-TR" sz="3200" dirty="0" smtClean="0">
                <a:solidFill>
                  <a:srgbClr val="FF0000"/>
                </a:solidFill>
              </a:rPr>
              <a:t>olarak </a:t>
            </a:r>
            <a:r>
              <a:rPr lang="tr-TR" sz="3200" dirty="0" smtClean="0">
                <a:solidFill>
                  <a:srgbClr val="FF0000"/>
                </a:solidFill>
              </a:rPr>
              <a:t>düzenleme </a:t>
            </a:r>
            <a:r>
              <a:rPr lang="tr-TR" sz="3200" dirty="0" smtClean="0"/>
              <a:t>yapılması durumunda </a:t>
            </a:r>
            <a:r>
              <a:rPr lang="tr-TR" sz="3200" dirty="0" smtClean="0"/>
              <a:t>ve </a:t>
            </a:r>
            <a:r>
              <a:rPr lang="tr-TR" sz="3200" dirty="0" smtClean="0">
                <a:solidFill>
                  <a:srgbClr val="FF0000"/>
                </a:solidFill>
              </a:rPr>
              <a:t>genel </a:t>
            </a:r>
            <a:r>
              <a:rPr lang="tr-TR" sz="3200" dirty="0" smtClean="0">
                <a:solidFill>
                  <a:srgbClr val="FF0000"/>
                </a:solidFill>
              </a:rPr>
              <a:t>kolluğun </a:t>
            </a:r>
            <a:r>
              <a:rPr lang="tr-TR" sz="3200" dirty="0" smtClean="0">
                <a:solidFill>
                  <a:srgbClr val="FF0000"/>
                </a:solidFill>
              </a:rPr>
              <a:t>gözetim </a:t>
            </a:r>
            <a:r>
              <a:rPr lang="tr-TR" sz="3200" dirty="0" smtClean="0"/>
              <a:t>ve denetimi altında </a:t>
            </a:r>
            <a:r>
              <a:rPr lang="tr-TR" sz="3200" dirty="0" smtClean="0"/>
              <a:t>mümkündür</a:t>
            </a:r>
            <a:r>
              <a:rPr lang="tr-TR" dirty="0" smtClean="0"/>
              <a:t>.</a:t>
            </a:r>
            <a:endParaRPr lang="tr-TR" dirty="0"/>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00132"/>
          </a:xfrm>
        </p:spPr>
        <p:txBody>
          <a:bodyPr>
            <a:normAutofit/>
          </a:bodyPr>
          <a:lstStyle/>
          <a:p>
            <a:pPr algn="ctr"/>
            <a:r>
              <a:rPr lang="tr-TR" b="1" dirty="0" smtClean="0">
                <a:solidFill>
                  <a:srgbClr val="FF0000"/>
                </a:solidFill>
              </a:rPr>
              <a:t>Adli Arama</a:t>
            </a:r>
            <a:endParaRPr lang="tr-TR" dirty="0">
              <a:solidFill>
                <a:srgbClr val="FF0000"/>
              </a:solidFill>
            </a:endParaRPr>
          </a:p>
        </p:txBody>
      </p:sp>
      <p:sp>
        <p:nvSpPr>
          <p:cNvPr id="3" name="2 İçerik Yer Tutucusu"/>
          <p:cNvSpPr>
            <a:spLocks noGrp="1"/>
          </p:cNvSpPr>
          <p:nvPr>
            <p:ph idx="1"/>
          </p:nvPr>
        </p:nvSpPr>
        <p:spPr>
          <a:xfrm>
            <a:off x="457200" y="1428736"/>
            <a:ext cx="8229600" cy="4895864"/>
          </a:xfrm>
        </p:spPr>
        <p:txBody>
          <a:bodyPr/>
          <a:lstStyle/>
          <a:p>
            <a:pPr algn="just"/>
            <a:r>
              <a:rPr lang="tr-TR" sz="3200" dirty="0" smtClean="0"/>
              <a:t>Arama koruma </a:t>
            </a:r>
            <a:r>
              <a:rPr lang="tr-TR" sz="3200" dirty="0" smtClean="0"/>
              <a:t>şüpheli </a:t>
            </a:r>
            <a:r>
              <a:rPr lang="tr-TR" sz="3200" dirty="0" smtClean="0"/>
              <a:t>veya sanığın yakalanması, </a:t>
            </a:r>
            <a:r>
              <a:rPr lang="tr-TR" sz="3200" dirty="0" smtClean="0"/>
              <a:t>suç </a:t>
            </a:r>
            <a:r>
              <a:rPr lang="tr-TR" sz="3200" dirty="0" smtClean="0"/>
              <a:t>delillerinin ve </a:t>
            </a:r>
            <a:r>
              <a:rPr lang="tr-TR" sz="3200" dirty="0" smtClean="0"/>
              <a:t>müsadereye </a:t>
            </a:r>
            <a:r>
              <a:rPr lang="tr-TR" sz="3200" dirty="0" smtClean="0"/>
              <a:t>tabi </a:t>
            </a:r>
            <a:r>
              <a:rPr lang="tr-TR" sz="3200" dirty="0" smtClean="0"/>
              <a:t>eşyanın elde </a:t>
            </a:r>
            <a:r>
              <a:rPr lang="tr-TR" sz="3200" dirty="0" smtClean="0"/>
              <a:t>edilebilmesi </a:t>
            </a:r>
            <a:r>
              <a:rPr lang="tr-TR" sz="3200" dirty="0" smtClean="0"/>
              <a:t>için, </a:t>
            </a:r>
            <a:r>
              <a:rPr lang="tr-TR" sz="3200" dirty="0" smtClean="0"/>
              <a:t>kural olarak hakim, gecikmede sakınca bulunan hallerde C. </a:t>
            </a:r>
            <a:r>
              <a:rPr lang="tr-TR" sz="3200" dirty="0" smtClean="0"/>
              <a:t>Savcısı tarafından şüpheli, </a:t>
            </a:r>
            <a:r>
              <a:rPr lang="tr-TR" sz="3200" dirty="0" smtClean="0"/>
              <a:t>sanık veya </a:t>
            </a:r>
            <a:r>
              <a:rPr lang="tr-TR" sz="3200" dirty="0" smtClean="0"/>
              <a:t>üçüncü </a:t>
            </a:r>
            <a:r>
              <a:rPr lang="tr-TR" sz="3200" dirty="0" smtClean="0"/>
              <a:t>bir kişinin konut, işyeri ve sair yerlerinde, </a:t>
            </a:r>
            <a:r>
              <a:rPr lang="tr-TR" sz="3200" dirty="0" smtClean="0"/>
              <a:t>üstünde veya eşyasında gerçekleştirilen </a:t>
            </a:r>
            <a:r>
              <a:rPr lang="tr-TR" sz="3200" dirty="0" smtClean="0"/>
              <a:t>araştırma faaliyeti olarak tanımlanabilir</a:t>
            </a:r>
            <a:r>
              <a:rPr lang="tr-TR" dirty="0" smtClean="0"/>
              <a:t>.</a:t>
            </a:r>
            <a:endParaRPr lang="tr-TR" dirty="0"/>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dirty="0" smtClean="0"/>
              <a:t>Arama koruma tedbirine ilişkin </a:t>
            </a:r>
            <a:r>
              <a:rPr lang="tr-TR" dirty="0" smtClean="0"/>
              <a:t>düzenlemeler </a:t>
            </a:r>
            <a:r>
              <a:rPr lang="tr-TR" dirty="0" smtClean="0"/>
              <a:t>esasen CMK 116-121 </a:t>
            </a:r>
            <a:r>
              <a:rPr lang="tr-TR" dirty="0" smtClean="0"/>
              <a:t>arasında düzenlenmektedir.</a:t>
            </a:r>
          </a:p>
          <a:p>
            <a:pPr algn="just"/>
            <a:r>
              <a:rPr lang="tr-TR" dirty="0" smtClean="0"/>
              <a:t>Bunun </a:t>
            </a:r>
            <a:r>
              <a:rPr lang="tr-TR" dirty="0" smtClean="0"/>
              <a:t>dışında </a:t>
            </a:r>
            <a:r>
              <a:rPr lang="tr-TR" dirty="0" smtClean="0"/>
              <a:t>özel </a:t>
            </a:r>
            <a:r>
              <a:rPr lang="tr-TR" dirty="0" smtClean="0"/>
              <a:t>aramalar mahiyetinde olmak </a:t>
            </a:r>
            <a:r>
              <a:rPr lang="tr-TR" dirty="0" smtClean="0"/>
              <a:t>üzere </a:t>
            </a:r>
            <a:r>
              <a:rPr lang="tr-TR" dirty="0" smtClean="0"/>
              <a:t>m. 130’da </a:t>
            </a:r>
            <a:r>
              <a:rPr lang="tr-TR" dirty="0" smtClean="0"/>
              <a:t>avukat bürolarında, </a:t>
            </a:r>
            <a:r>
              <a:rPr lang="tr-TR" dirty="0" smtClean="0"/>
              <a:t>m. 134’de bilgisayarlarda ve bilgisayar </a:t>
            </a:r>
            <a:r>
              <a:rPr lang="tr-TR" dirty="0" smtClean="0"/>
              <a:t>kütüklerinde </a:t>
            </a:r>
            <a:r>
              <a:rPr lang="tr-TR" dirty="0" smtClean="0"/>
              <a:t>arama koruma </a:t>
            </a:r>
            <a:r>
              <a:rPr lang="tr-TR" dirty="0" smtClean="0"/>
              <a:t>tedbirlerine ilişkin düzenlemeler </a:t>
            </a:r>
            <a:r>
              <a:rPr lang="tr-TR" dirty="0" smtClean="0"/>
              <a:t>bulunmaktadır. </a:t>
            </a:r>
            <a:endParaRPr lang="tr-TR" dirty="0" smtClean="0"/>
          </a:p>
          <a:p>
            <a:pPr algn="just"/>
            <a:r>
              <a:rPr lang="tr-TR" dirty="0" smtClean="0"/>
              <a:t>Adli </a:t>
            </a:r>
            <a:r>
              <a:rPr lang="tr-TR" dirty="0" smtClean="0"/>
              <a:t>arama ile </a:t>
            </a:r>
            <a:r>
              <a:rPr lang="tr-TR" b="1" dirty="0" smtClean="0">
                <a:solidFill>
                  <a:srgbClr val="FF0000"/>
                </a:solidFill>
              </a:rPr>
              <a:t>sınırlanan haklar </a:t>
            </a:r>
            <a:r>
              <a:rPr lang="tr-TR" dirty="0" smtClean="0"/>
              <a:t>çeşitlilik göstermektedir. </a:t>
            </a:r>
          </a:p>
          <a:p>
            <a:pPr algn="just"/>
            <a:r>
              <a:rPr lang="tr-TR" dirty="0" smtClean="0"/>
              <a:t>Üst </a:t>
            </a:r>
            <a:r>
              <a:rPr lang="tr-TR" dirty="0" smtClean="0"/>
              <a:t>araması kişi </a:t>
            </a:r>
            <a:r>
              <a:rPr lang="tr-TR" b="1" dirty="0" smtClean="0"/>
              <a:t>dokunulmazlığını sınırlandırırken, eşya veya konut, işyeri aramaları </a:t>
            </a:r>
            <a:r>
              <a:rPr lang="tr-TR" dirty="0" smtClean="0"/>
              <a:t>özel yaşamın </a:t>
            </a:r>
            <a:r>
              <a:rPr lang="tr-TR" dirty="0" smtClean="0"/>
              <a:t>gizliliği ve konut dokunulmazlığını sınırlandırıcı nitelik taşımaktadır.</a:t>
            </a:r>
            <a:endParaRPr lang="tr-TR" dirty="0"/>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00132"/>
          </a:xfrm>
        </p:spPr>
        <p:txBody>
          <a:bodyPr>
            <a:normAutofit/>
          </a:bodyPr>
          <a:lstStyle/>
          <a:p>
            <a:pPr algn="ctr"/>
            <a:r>
              <a:rPr lang="tr-TR" b="1" dirty="0" smtClean="0">
                <a:solidFill>
                  <a:srgbClr val="FF0000"/>
                </a:solidFill>
              </a:rPr>
              <a:t>Aramanın Maddi Koşulları</a:t>
            </a:r>
            <a:endParaRPr lang="tr-TR" dirty="0">
              <a:solidFill>
                <a:srgbClr val="FF0000"/>
              </a:solidFill>
            </a:endParaRPr>
          </a:p>
        </p:txBody>
      </p:sp>
      <p:sp>
        <p:nvSpPr>
          <p:cNvPr id="3" name="2 İçerik Yer Tutucusu"/>
          <p:cNvSpPr>
            <a:spLocks noGrp="1"/>
          </p:cNvSpPr>
          <p:nvPr>
            <p:ph idx="1"/>
          </p:nvPr>
        </p:nvSpPr>
        <p:spPr>
          <a:xfrm>
            <a:off x="457200" y="1500174"/>
            <a:ext cx="8229600" cy="5072098"/>
          </a:xfrm>
        </p:spPr>
        <p:txBody>
          <a:bodyPr>
            <a:noAutofit/>
          </a:bodyPr>
          <a:lstStyle/>
          <a:p>
            <a:pPr algn="just"/>
            <a:r>
              <a:rPr lang="tr-TR" sz="3600" dirty="0" smtClean="0"/>
              <a:t>Arama kararı verilebilmesi </a:t>
            </a:r>
            <a:r>
              <a:rPr lang="tr-TR" sz="3600" dirty="0" smtClean="0"/>
              <a:t>için </a:t>
            </a:r>
            <a:r>
              <a:rPr lang="tr-TR" sz="3600" dirty="0" smtClean="0"/>
              <a:t>aranan maddi koşullar aramanın </a:t>
            </a:r>
            <a:r>
              <a:rPr lang="tr-TR" sz="3600" dirty="0" smtClean="0">
                <a:solidFill>
                  <a:srgbClr val="FF0000"/>
                </a:solidFill>
              </a:rPr>
              <a:t>yöneldiği </a:t>
            </a:r>
            <a:r>
              <a:rPr lang="tr-TR" sz="3600" dirty="0" smtClean="0">
                <a:solidFill>
                  <a:srgbClr val="FF0000"/>
                </a:solidFill>
              </a:rPr>
              <a:t>kişi </a:t>
            </a:r>
            <a:r>
              <a:rPr lang="tr-TR" sz="3600" dirty="0" smtClean="0"/>
              <a:t>esas alarak </a:t>
            </a:r>
            <a:r>
              <a:rPr lang="tr-TR" sz="3600" dirty="0" smtClean="0">
                <a:solidFill>
                  <a:srgbClr val="FF0000"/>
                </a:solidFill>
              </a:rPr>
              <a:t>iki farklı </a:t>
            </a:r>
            <a:r>
              <a:rPr lang="tr-TR" sz="3600" dirty="0" smtClean="0"/>
              <a:t>hükümle düzenlenmiştir. </a:t>
            </a:r>
          </a:p>
          <a:p>
            <a:pPr algn="just"/>
            <a:r>
              <a:rPr lang="tr-TR" sz="3600" dirty="0" smtClean="0"/>
              <a:t>Gerçekten </a:t>
            </a:r>
            <a:r>
              <a:rPr lang="tr-TR" sz="3600" dirty="0" smtClean="0"/>
              <a:t>de aramanın </a:t>
            </a:r>
            <a:r>
              <a:rPr lang="tr-TR" sz="3600" dirty="0" smtClean="0"/>
              <a:t>şüpheli </a:t>
            </a:r>
            <a:r>
              <a:rPr lang="tr-TR" sz="3600" dirty="0" smtClean="0"/>
              <a:t>veya sanığa </a:t>
            </a:r>
            <a:r>
              <a:rPr lang="tr-TR" sz="3600" dirty="0" smtClean="0"/>
              <a:t>yönelik </a:t>
            </a:r>
            <a:r>
              <a:rPr lang="tr-TR" sz="3600" dirty="0" smtClean="0"/>
              <a:t>olması </a:t>
            </a:r>
            <a:r>
              <a:rPr lang="tr-TR" sz="3600" dirty="0" smtClean="0"/>
              <a:t>ile üçüncü </a:t>
            </a:r>
            <a:r>
              <a:rPr lang="tr-TR" sz="3600" dirty="0" smtClean="0"/>
              <a:t>kişiye </a:t>
            </a:r>
            <a:r>
              <a:rPr lang="tr-TR" sz="3600" dirty="0" smtClean="0"/>
              <a:t>yönelik </a:t>
            </a:r>
            <a:r>
              <a:rPr lang="tr-TR" sz="3600" dirty="0" smtClean="0"/>
              <a:t>olması arasında bu tur bir nitelik farkı yaratılması bir zorunluluktur.</a:t>
            </a:r>
            <a:endParaRPr lang="tr-TR" sz="3600" dirty="0"/>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lstStyle/>
          <a:p>
            <a:pPr algn="just"/>
            <a:r>
              <a:rPr lang="tr-TR" sz="4000" dirty="0" smtClean="0"/>
              <a:t>Şüpheli </a:t>
            </a:r>
            <a:r>
              <a:rPr lang="tr-TR" sz="4000" dirty="0" smtClean="0"/>
              <a:t>veya sanığın konutu, işyeri, ustu, eşyası ile ona ait diğer yerlerde arama </a:t>
            </a:r>
            <a:r>
              <a:rPr lang="tr-TR" sz="4000" dirty="0" smtClean="0"/>
              <a:t>yapılabilmesi için, </a:t>
            </a:r>
            <a:r>
              <a:rPr lang="tr-TR" sz="4000" b="1" dirty="0" smtClean="0">
                <a:solidFill>
                  <a:srgbClr val="FF0000"/>
                </a:solidFill>
              </a:rPr>
              <a:t>aramanın amacına </a:t>
            </a:r>
            <a:r>
              <a:rPr lang="tr-TR" sz="4000" b="1" dirty="0" smtClean="0">
                <a:solidFill>
                  <a:srgbClr val="FF0000"/>
                </a:solidFill>
              </a:rPr>
              <a:t>g</a:t>
            </a:r>
            <a:r>
              <a:rPr lang="tr-TR" sz="4000" b="1" dirty="0" smtClean="0">
                <a:solidFill>
                  <a:srgbClr val="FF0000"/>
                </a:solidFill>
              </a:rPr>
              <a:t>ö</a:t>
            </a:r>
            <a:r>
              <a:rPr lang="tr-TR" sz="4000" b="1" dirty="0" smtClean="0">
                <a:solidFill>
                  <a:srgbClr val="FF0000"/>
                </a:solidFill>
              </a:rPr>
              <a:t>re </a:t>
            </a:r>
            <a:r>
              <a:rPr lang="tr-TR" sz="4000" dirty="0" smtClean="0"/>
              <a:t>şüpheli </a:t>
            </a:r>
            <a:r>
              <a:rPr lang="tr-TR" sz="4000" dirty="0" smtClean="0"/>
              <a:t>veya sanığın ya da </a:t>
            </a:r>
            <a:r>
              <a:rPr lang="tr-TR" sz="4000" dirty="0" smtClean="0"/>
              <a:t>suç </a:t>
            </a:r>
            <a:r>
              <a:rPr lang="tr-TR" sz="4000" dirty="0" smtClean="0"/>
              <a:t>delilleri ile </a:t>
            </a:r>
            <a:r>
              <a:rPr lang="tr-TR" sz="4000" dirty="0" smtClean="0"/>
              <a:t>müsadereye tabi eşyanın </a:t>
            </a:r>
            <a:r>
              <a:rPr lang="tr-TR" sz="4000" dirty="0" smtClean="0"/>
              <a:t>elde edilebileceği hususunda </a:t>
            </a:r>
            <a:r>
              <a:rPr lang="tr-TR" sz="4000" b="1" dirty="0" smtClean="0">
                <a:solidFill>
                  <a:srgbClr val="FF0000"/>
                </a:solidFill>
              </a:rPr>
              <a:t>makul </a:t>
            </a:r>
            <a:r>
              <a:rPr lang="tr-TR" sz="4000" b="1" dirty="0" smtClean="0">
                <a:solidFill>
                  <a:srgbClr val="FF0000"/>
                </a:solidFill>
              </a:rPr>
              <a:t>şüphenin </a:t>
            </a:r>
            <a:r>
              <a:rPr lang="tr-TR" sz="4000" b="1" dirty="0" smtClean="0">
                <a:solidFill>
                  <a:srgbClr val="FF0000"/>
                </a:solidFill>
              </a:rPr>
              <a:t>varlığı yeterlidir.</a:t>
            </a:r>
            <a:endParaRPr lang="tr-TR" sz="4000" b="1" dirty="0">
              <a:solidFill>
                <a:srgbClr val="FF0000"/>
              </a:solidFill>
            </a:endParaRPr>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571500"/>
            <a:ext cx="8229600" cy="5753100"/>
          </a:xfrm>
        </p:spPr>
        <p:txBody>
          <a:bodyPr>
            <a:normAutofit fontScale="92500"/>
          </a:bodyPr>
          <a:lstStyle/>
          <a:p>
            <a:pPr algn="just"/>
            <a:r>
              <a:rPr lang="tr-TR" sz="3600" dirty="0" smtClean="0"/>
              <a:t>Burada </a:t>
            </a:r>
            <a:r>
              <a:rPr lang="tr-TR" sz="3600" dirty="0" smtClean="0">
                <a:solidFill>
                  <a:srgbClr val="FF0000"/>
                </a:solidFill>
              </a:rPr>
              <a:t>makul </a:t>
            </a:r>
            <a:r>
              <a:rPr lang="tr-TR" sz="3600" dirty="0" smtClean="0">
                <a:solidFill>
                  <a:srgbClr val="FF0000"/>
                </a:solidFill>
              </a:rPr>
              <a:t>şüphe </a:t>
            </a:r>
            <a:r>
              <a:rPr lang="tr-TR" sz="3600" dirty="0" smtClean="0"/>
              <a:t>suçun </a:t>
            </a:r>
            <a:r>
              <a:rPr lang="tr-TR" sz="3600" dirty="0" smtClean="0"/>
              <a:t>işlendiğine ilişkin değil, </a:t>
            </a:r>
            <a:r>
              <a:rPr lang="tr-TR" sz="3600" dirty="0" smtClean="0">
                <a:solidFill>
                  <a:srgbClr val="FF0000"/>
                </a:solidFill>
              </a:rPr>
              <a:t>aramanın amacı </a:t>
            </a:r>
            <a:r>
              <a:rPr lang="tr-TR" sz="3600" dirty="0" smtClean="0"/>
              <a:t>olan </a:t>
            </a:r>
            <a:r>
              <a:rPr lang="tr-TR" sz="3600" b="1" dirty="0" smtClean="0"/>
              <a:t>hususun temin edilebileceğine </a:t>
            </a:r>
            <a:r>
              <a:rPr lang="tr-TR" sz="3600" dirty="0" smtClean="0"/>
              <a:t>ilişkin </a:t>
            </a:r>
            <a:r>
              <a:rPr lang="tr-TR" sz="3600" b="1" dirty="0" smtClean="0"/>
              <a:t>akla uygun </a:t>
            </a:r>
            <a:r>
              <a:rPr lang="tr-TR" sz="3600" dirty="0" smtClean="0"/>
              <a:t>nedenleri ifade etmektedir. </a:t>
            </a:r>
            <a:endParaRPr lang="tr-TR" sz="3600" dirty="0" smtClean="0"/>
          </a:p>
          <a:p>
            <a:pPr algn="just"/>
            <a:r>
              <a:rPr lang="tr-TR" sz="3600" dirty="0" smtClean="0"/>
              <a:t>Buna </a:t>
            </a:r>
            <a:r>
              <a:rPr lang="tr-TR" sz="3600" dirty="0" smtClean="0"/>
              <a:t>karşın </a:t>
            </a:r>
            <a:r>
              <a:rPr lang="tr-TR" sz="3600" b="1" dirty="0" smtClean="0"/>
              <a:t>üçüncü </a:t>
            </a:r>
            <a:r>
              <a:rPr lang="tr-TR" sz="3600" b="1" dirty="0" smtClean="0"/>
              <a:t>kişiler </a:t>
            </a:r>
            <a:r>
              <a:rPr lang="tr-TR" sz="3600" dirty="0" smtClean="0"/>
              <a:t>bakımından </a:t>
            </a:r>
            <a:r>
              <a:rPr lang="tr-TR" sz="3600" b="1" dirty="0" smtClean="0"/>
              <a:t>benzer </a:t>
            </a:r>
            <a:r>
              <a:rPr lang="tr-TR" sz="3600" b="1" dirty="0" smtClean="0"/>
              <a:t>şüphe ölçüsü </a:t>
            </a:r>
            <a:r>
              <a:rPr lang="tr-TR" sz="3600" b="1" dirty="0" smtClean="0"/>
              <a:t>değil</a:t>
            </a:r>
            <a:r>
              <a:rPr lang="tr-TR" sz="3600" dirty="0" smtClean="0"/>
              <a:t>, aranılan kişinin veya sucun delillerinin belirtilen yerlerde bulunduğunun </a:t>
            </a:r>
            <a:r>
              <a:rPr lang="tr-TR" sz="3600" dirty="0" smtClean="0"/>
              <a:t>kabul edilebilmesine </a:t>
            </a:r>
            <a:r>
              <a:rPr lang="tr-TR" sz="3600" dirty="0" smtClean="0"/>
              <a:t>olanak </a:t>
            </a:r>
            <a:r>
              <a:rPr lang="tr-TR" sz="3600" b="1" dirty="0" smtClean="0"/>
              <a:t>sağlayan olayların varlığına bağlı </a:t>
            </a:r>
            <a:r>
              <a:rPr lang="tr-TR" sz="3600" dirty="0" smtClean="0"/>
              <a:t>kılınmıştır.</a:t>
            </a:r>
            <a:endParaRPr lang="tr-TR" sz="3600" dirty="0"/>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600" dirty="0" smtClean="0"/>
              <a:t>Bu durumda </a:t>
            </a:r>
            <a:r>
              <a:rPr lang="tr-TR" sz="3600" dirty="0" smtClean="0">
                <a:solidFill>
                  <a:srgbClr val="FF0000"/>
                </a:solidFill>
              </a:rPr>
              <a:t>makul şüpheyi</a:t>
            </a:r>
            <a:r>
              <a:rPr lang="tr-TR" sz="3600" dirty="0" smtClean="0"/>
              <a:t> </a:t>
            </a:r>
            <a:r>
              <a:rPr lang="tr-TR" sz="3600" dirty="0" smtClean="0"/>
              <a:t>aşar bir somut olgunun varlığı tespit edilmek durumundadır</a:t>
            </a:r>
            <a:r>
              <a:rPr lang="tr-TR" sz="3600" dirty="0" smtClean="0"/>
              <a:t>.</a:t>
            </a:r>
          </a:p>
          <a:p>
            <a:pPr algn="just"/>
            <a:r>
              <a:rPr lang="tr-TR" sz="3600" dirty="0" smtClean="0"/>
              <a:t> </a:t>
            </a:r>
            <a:r>
              <a:rPr lang="tr-TR" sz="3600" dirty="0" smtClean="0"/>
              <a:t>Ancak bu </a:t>
            </a:r>
            <a:r>
              <a:rPr lang="tr-TR" sz="3600" dirty="0" smtClean="0">
                <a:solidFill>
                  <a:srgbClr val="FF0000"/>
                </a:solidFill>
              </a:rPr>
              <a:t>koşul şüphelinin </a:t>
            </a:r>
            <a:r>
              <a:rPr lang="tr-TR" sz="3600" dirty="0" smtClean="0">
                <a:solidFill>
                  <a:srgbClr val="FF0000"/>
                </a:solidFill>
              </a:rPr>
              <a:t>veya sanığın bulunduğu yerler ile</a:t>
            </a:r>
            <a:r>
              <a:rPr lang="tr-TR" sz="3600" dirty="0" smtClean="0"/>
              <a:t>, izlendiği sırada girdiği yerler hakkında </a:t>
            </a:r>
            <a:r>
              <a:rPr lang="tr-TR" sz="3600" dirty="0" smtClean="0"/>
              <a:t>geçerli değildir</a:t>
            </a:r>
            <a:r>
              <a:rPr lang="tr-TR" sz="3600" dirty="0" smtClean="0"/>
              <a:t>.</a:t>
            </a:r>
          </a:p>
          <a:p>
            <a:pPr algn="just"/>
            <a:r>
              <a:rPr lang="tr-TR" sz="3600" dirty="0" smtClean="0"/>
              <a:t>Aramanın bir </a:t>
            </a:r>
            <a:r>
              <a:rPr lang="tr-TR" sz="3600" dirty="0" smtClean="0">
                <a:solidFill>
                  <a:srgbClr val="FF0000"/>
                </a:solidFill>
              </a:rPr>
              <a:t>diğer maddi koşulu </a:t>
            </a:r>
            <a:r>
              <a:rPr lang="tr-TR" sz="3600" dirty="0" smtClean="0"/>
              <a:t>ise diğer koruma tedbirlerinde olduğu gibi </a:t>
            </a:r>
            <a:r>
              <a:rPr lang="tr-TR" sz="3600" dirty="0" smtClean="0"/>
              <a:t>ölçülülüktür.</a:t>
            </a:r>
            <a:endParaRPr lang="tr-TR" sz="3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214446"/>
          </a:xfrm>
        </p:spPr>
        <p:txBody>
          <a:bodyPr>
            <a:normAutofit fontScale="90000"/>
          </a:bodyPr>
          <a:lstStyle/>
          <a:p>
            <a:pPr algn="ctr"/>
            <a:r>
              <a:rPr lang="tr-TR" b="1" dirty="0" smtClean="0">
                <a:solidFill>
                  <a:srgbClr val="FF0000"/>
                </a:solidFill>
              </a:rPr>
              <a:t>İNCELEME YAPMA VE SONUÇLARINI BİLDİRME</a:t>
            </a:r>
            <a:endParaRPr lang="tr-TR" b="1" dirty="0">
              <a:solidFill>
                <a:srgbClr val="FF0000"/>
              </a:solidFill>
            </a:endParaRPr>
          </a:p>
        </p:txBody>
      </p:sp>
      <p:sp>
        <p:nvSpPr>
          <p:cNvPr id="3" name="2 İçerik Yer Tutucusu"/>
          <p:cNvSpPr>
            <a:spLocks noGrp="1"/>
          </p:cNvSpPr>
          <p:nvPr>
            <p:ph idx="1"/>
          </p:nvPr>
        </p:nvSpPr>
        <p:spPr>
          <a:xfrm>
            <a:off x="457200" y="1500174"/>
            <a:ext cx="8229600" cy="4824426"/>
          </a:xfrm>
        </p:spPr>
        <p:txBody>
          <a:bodyPr>
            <a:normAutofit lnSpcReduction="10000"/>
          </a:bodyPr>
          <a:lstStyle/>
          <a:p>
            <a:r>
              <a:rPr lang="tr-TR" dirty="0" smtClean="0"/>
              <a:t>Bilirkişi, inceleme sonuçlarını, görevlendirme kararında belirtilen süre içinde, bilirkişi incelemesi talep eden makama bildirir.</a:t>
            </a:r>
          </a:p>
          <a:p>
            <a:r>
              <a:rPr lang="tr-TR" dirty="0" smtClean="0"/>
              <a:t>Bu süre üç ayı geçmez; özel nedenlerle, bilirkişinin istemi üzerine, kendisi atayan merciin gerekçeli kararıyla, üç ay daha uzatabilir (CMK m.66/1).</a:t>
            </a:r>
          </a:p>
          <a:p>
            <a:r>
              <a:rPr lang="tr-TR" dirty="0" smtClean="0"/>
              <a:t>Bilirkişi, görüşlerini rapor halinde açıklar.</a:t>
            </a:r>
          </a:p>
          <a:p>
            <a:r>
              <a:rPr lang="tr-TR" dirty="0" smtClean="0"/>
              <a:t>Ancak, kovuşturma evresinde mahkeme, her zaman bilirkişinin duruşmada dinlenmesine karar verilebileceği gibi; ilgililerden birinin istemesi halinde de açıklamalarda bulunmak üzere duruşmaya çağırabilir.</a:t>
            </a:r>
            <a:endParaRPr lang="tr-TR" dirty="0"/>
          </a:p>
        </p:txBody>
      </p:sp>
    </p:spTree>
  </p:cSld>
  <p:clrMapOvr>
    <a:masterClrMapping/>
  </p:clrMapOvr>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286544"/>
          </a:xfrm>
        </p:spPr>
        <p:txBody>
          <a:bodyPr>
            <a:noAutofit/>
          </a:bodyPr>
          <a:lstStyle/>
          <a:p>
            <a:pPr algn="just"/>
            <a:r>
              <a:rPr lang="tr-TR" sz="3600" dirty="0" smtClean="0"/>
              <a:t>Bu kapsamda </a:t>
            </a:r>
            <a:r>
              <a:rPr lang="tr-TR" sz="3600" dirty="0" smtClean="0"/>
              <a:t>her </a:t>
            </a:r>
            <a:r>
              <a:rPr lang="tr-TR" sz="3600" dirty="0" smtClean="0"/>
              <a:t>suç </a:t>
            </a:r>
            <a:r>
              <a:rPr lang="tr-TR" sz="3600" dirty="0" smtClean="0"/>
              <a:t>bakımından arama kararı verilmesinin </a:t>
            </a:r>
            <a:r>
              <a:rPr lang="tr-TR" sz="3600" dirty="0" smtClean="0"/>
              <a:t>mümkün </a:t>
            </a:r>
            <a:r>
              <a:rPr lang="tr-TR" sz="3600" dirty="0" smtClean="0"/>
              <a:t>olmadığı, </a:t>
            </a:r>
            <a:r>
              <a:rPr lang="tr-TR" sz="3600" dirty="0" smtClean="0"/>
              <a:t>soruşturma konusu suçla </a:t>
            </a:r>
            <a:r>
              <a:rPr lang="tr-TR" sz="3600" dirty="0" smtClean="0"/>
              <a:t>ihlal edildiği </a:t>
            </a:r>
            <a:r>
              <a:rPr lang="tr-TR" sz="3600" dirty="0" smtClean="0"/>
              <a:t>düşünülen </a:t>
            </a:r>
            <a:r>
              <a:rPr lang="tr-TR" sz="3600" dirty="0" smtClean="0">
                <a:solidFill>
                  <a:srgbClr val="FF0000"/>
                </a:solidFill>
              </a:rPr>
              <a:t>hukuki değerin konut ve </a:t>
            </a:r>
            <a:r>
              <a:rPr lang="tr-TR" sz="3600" dirty="0" smtClean="0">
                <a:solidFill>
                  <a:srgbClr val="FF0000"/>
                </a:solidFill>
              </a:rPr>
              <a:t>özel </a:t>
            </a:r>
            <a:r>
              <a:rPr lang="tr-TR" sz="3600" dirty="0" smtClean="0">
                <a:solidFill>
                  <a:srgbClr val="FF0000"/>
                </a:solidFill>
              </a:rPr>
              <a:t>hayat hakkından </a:t>
            </a:r>
            <a:r>
              <a:rPr lang="tr-TR" sz="3600" dirty="0" smtClean="0"/>
              <a:t>daha ustun </a:t>
            </a:r>
            <a:r>
              <a:rPr lang="tr-TR" sz="3600" dirty="0" smtClean="0"/>
              <a:t>bir değer olması gerektiği ifade edilmelidir. </a:t>
            </a:r>
            <a:endParaRPr lang="tr-TR" sz="3600" dirty="0" smtClean="0"/>
          </a:p>
          <a:p>
            <a:pPr algn="just"/>
            <a:r>
              <a:rPr lang="tr-TR" sz="3600" dirty="0" smtClean="0"/>
              <a:t>Bu </a:t>
            </a:r>
            <a:r>
              <a:rPr lang="tr-TR" sz="3600" dirty="0" smtClean="0"/>
              <a:t>değerler kıyaslaması, </a:t>
            </a:r>
            <a:r>
              <a:rPr lang="tr-TR" sz="3600" dirty="0" smtClean="0">
                <a:solidFill>
                  <a:srgbClr val="FF0000"/>
                </a:solidFill>
              </a:rPr>
              <a:t>arama </a:t>
            </a:r>
            <a:r>
              <a:rPr lang="tr-TR" sz="3600" dirty="0" smtClean="0">
                <a:solidFill>
                  <a:srgbClr val="FF0000"/>
                </a:solidFill>
              </a:rPr>
              <a:t>kararının verilmesi </a:t>
            </a:r>
            <a:r>
              <a:rPr lang="tr-TR" sz="3600" dirty="0" smtClean="0">
                <a:solidFill>
                  <a:srgbClr val="FF0000"/>
                </a:solidFill>
              </a:rPr>
              <a:t>ve uygulanması bakımından</a:t>
            </a:r>
            <a:r>
              <a:rPr lang="tr-TR" sz="3600" dirty="0" smtClean="0"/>
              <a:t> </a:t>
            </a:r>
            <a:r>
              <a:rPr lang="tr-TR" sz="3600" dirty="0" smtClean="0"/>
              <a:t>göz önünde </a:t>
            </a:r>
            <a:r>
              <a:rPr lang="tr-TR" sz="3600" dirty="0" smtClean="0"/>
              <a:t>bulundurulmalıdır.</a:t>
            </a:r>
            <a:endParaRPr lang="tr-TR" sz="3600" dirty="0"/>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00132"/>
          </a:xfrm>
        </p:spPr>
        <p:txBody>
          <a:bodyPr/>
          <a:lstStyle/>
          <a:p>
            <a:pPr algn="ctr"/>
            <a:r>
              <a:rPr lang="tr-TR" b="1" dirty="0" smtClean="0">
                <a:solidFill>
                  <a:srgbClr val="FF0000"/>
                </a:solidFill>
              </a:rPr>
              <a:t>Aramanın Şekli Koşulları</a:t>
            </a:r>
            <a:endParaRPr lang="tr-TR" dirty="0">
              <a:solidFill>
                <a:srgbClr val="FF0000"/>
              </a:solidFill>
            </a:endParaRPr>
          </a:p>
        </p:txBody>
      </p:sp>
      <p:sp>
        <p:nvSpPr>
          <p:cNvPr id="3" name="2 İçerik Yer Tutucusu"/>
          <p:cNvSpPr>
            <a:spLocks noGrp="1"/>
          </p:cNvSpPr>
          <p:nvPr>
            <p:ph idx="1"/>
          </p:nvPr>
        </p:nvSpPr>
        <p:spPr>
          <a:xfrm>
            <a:off x="457200" y="1285860"/>
            <a:ext cx="8229600" cy="5572140"/>
          </a:xfrm>
        </p:spPr>
        <p:txBody>
          <a:bodyPr>
            <a:noAutofit/>
          </a:bodyPr>
          <a:lstStyle/>
          <a:p>
            <a:pPr algn="just"/>
            <a:r>
              <a:rPr lang="nn-NO" sz="3200" dirty="0" smtClean="0"/>
              <a:t>Arama işlemine karar verme yetkisi soruşturma evresinde hakime, kovuşturma evresinde </a:t>
            </a:r>
            <a:r>
              <a:rPr lang="nn-NO" sz="3200" dirty="0" smtClean="0"/>
              <a:t>ise</a:t>
            </a:r>
            <a:r>
              <a:rPr lang="tr-TR" sz="3200" dirty="0" smtClean="0"/>
              <a:t> mahkemeye </a:t>
            </a:r>
            <a:r>
              <a:rPr lang="tr-TR" sz="3200" dirty="0" smtClean="0"/>
              <a:t>aittir</a:t>
            </a:r>
            <a:r>
              <a:rPr lang="tr-TR" sz="3200" dirty="0" smtClean="0"/>
              <a:t>.</a:t>
            </a:r>
          </a:p>
          <a:p>
            <a:pPr algn="just"/>
            <a:r>
              <a:rPr lang="tr-TR" sz="3200" dirty="0" smtClean="0"/>
              <a:t> </a:t>
            </a:r>
            <a:r>
              <a:rPr lang="tr-TR" sz="3200" dirty="0" smtClean="0"/>
              <a:t>Ancak gecikmesinde sakınca bulunan hallerde C. Savcısının yazılı emri </a:t>
            </a:r>
            <a:r>
              <a:rPr lang="tr-TR" sz="3200" dirty="0" smtClean="0"/>
              <a:t>ile de </a:t>
            </a:r>
            <a:r>
              <a:rPr lang="tr-TR" sz="3200" dirty="0" smtClean="0"/>
              <a:t>arama yapılabilir. </a:t>
            </a:r>
            <a:endParaRPr lang="tr-TR" sz="3200" dirty="0" smtClean="0"/>
          </a:p>
          <a:p>
            <a:pPr algn="just"/>
            <a:r>
              <a:rPr lang="tr-TR" sz="3200" dirty="0" smtClean="0"/>
              <a:t>Son </a:t>
            </a:r>
            <a:r>
              <a:rPr lang="tr-TR" sz="3200" dirty="0" smtClean="0"/>
              <a:t>olarak C. Savcısına ulaşılamaması durumunda, konut, iş yeri </a:t>
            </a:r>
            <a:r>
              <a:rPr lang="tr-TR" sz="3200" dirty="0" smtClean="0"/>
              <a:t>ve kamuya </a:t>
            </a:r>
            <a:r>
              <a:rPr lang="tr-TR" sz="3200" dirty="0" smtClean="0"/>
              <a:t>acık olmayan yerler dışında kolluk amirinin yazılı emri ile de arama </a:t>
            </a:r>
            <a:r>
              <a:rPr lang="tr-TR" sz="3200" dirty="0" smtClean="0"/>
              <a:t>işleminin yapılması mümkündür.</a:t>
            </a:r>
            <a:endParaRPr lang="tr-TR" sz="3200" dirty="0"/>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286544"/>
          </a:xfrm>
        </p:spPr>
        <p:txBody>
          <a:bodyPr>
            <a:noAutofit/>
          </a:bodyPr>
          <a:lstStyle/>
          <a:p>
            <a:pPr algn="just"/>
            <a:r>
              <a:rPr lang="tr-TR" sz="3600" dirty="0" smtClean="0"/>
              <a:t>Anayasa’nın 20 ve 21. Maddeleri gereği aramaya ilişkin emir ve kararların yazılı olması </a:t>
            </a:r>
            <a:r>
              <a:rPr lang="tr-TR" sz="3600" dirty="0" smtClean="0"/>
              <a:t>bir zorunluluktur.</a:t>
            </a:r>
          </a:p>
          <a:p>
            <a:pPr algn="just"/>
            <a:r>
              <a:rPr lang="tr-TR" sz="3600" dirty="0" smtClean="0"/>
              <a:t>Arama kararının </a:t>
            </a:r>
            <a:r>
              <a:rPr lang="tr-TR" sz="3600" dirty="0" smtClean="0"/>
              <a:t>içeriği </a:t>
            </a:r>
            <a:r>
              <a:rPr lang="tr-TR" sz="3600" dirty="0" smtClean="0"/>
              <a:t>CMK m. 119/2’de </a:t>
            </a:r>
            <a:r>
              <a:rPr lang="tr-TR" sz="3600" dirty="0" smtClean="0"/>
              <a:t>düzenlenmiştir. </a:t>
            </a:r>
          </a:p>
          <a:p>
            <a:pPr algn="just"/>
            <a:r>
              <a:rPr lang="tr-TR" sz="3600" dirty="0" smtClean="0"/>
              <a:t>Düzenlemeye göre </a:t>
            </a:r>
            <a:r>
              <a:rPr lang="tr-TR" sz="3600" dirty="0" smtClean="0"/>
              <a:t>arama karar </a:t>
            </a:r>
            <a:r>
              <a:rPr lang="tr-TR" sz="3600" dirty="0" smtClean="0"/>
              <a:t>ve emrinde </a:t>
            </a:r>
            <a:r>
              <a:rPr lang="tr-TR" sz="3600" dirty="0" smtClean="0"/>
              <a:t>aramanın nedenini oluşturan fiil, aranılacak kişi, aramanın yapılacağı konut </a:t>
            </a:r>
            <a:r>
              <a:rPr lang="tr-TR" sz="3600" dirty="0" smtClean="0"/>
              <a:t>veya diğer </a:t>
            </a:r>
            <a:r>
              <a:rPr lang="tr-TR" sz="3600" dirty="0" smtClean="0"/>
              <a:t>yerin adresi ya da eşya, karar veya emrin </a:t>
            </a:r>
            <a:r>
              <a:rPr lang="tr-TR" sz="3600" dirty="0" smtClean="0"/>
              <a:t>geçerli </a:t>
            </a:r>
            <a:r>
              <a:rPr lang="tr-TR" sz="3600" dirty="0" smtClean="0"/>
              <a:t>olacağı zaman suresi </a:t>
            </a:r>
            <a:r>
              <a:rPr lang="tr-TR" sz="3600" dirty="0" smtClean="0"/>
              <a:t>açıkça gösterilir.</a:t>
            </a:r>
            <a:endParaRPr lang="tr-TR" sz="3600" dirty="0"/>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643710"/>
          </a:xfrm>
        </p:spPr>
        <p:txBody>
          <a:bodyPr>
            <a:noAutofit/>
          </a:bodyPr>
          <a:lstStyle/>
          <a:p>
            <a:pPr algn="just"/>
            <a:r>
              <a:rPr lang="tr-TR" sz="3200" dirty="0" smtClean="0"/>
              <a:t>Yani </a:t>
            </a:r>
            <a:r>
              <a:rPr lang="tr-TR" sz="3200" b="1" dirty="0" smtClean="0"/>
              <a:t>genel bir arama kararı verilemez. Arama kararının somut olması gerekmektedir. </a:t>
            </a:r>
            <a:endParaRPr lang="tr-TR" sz="3200" b="1" dirty="0" smtClean="0"/>
          </a:p>
          <a:p>
            <a:pPr algn="just"/>
            <a:r>
              <a:rPr lang="tr-TR" sz="3200" b="1" dirty="0" smtClean="0"/>
              <a:t>Fiil </a:t>
            </a:r>
            <a:r>
              <a:rPr lang="tr-TR" sz="3200" dirty="0" smtClean="0"/>
              <a:t> bakımından</a:t>
            </a:r>
            <a:r>
              <a:rPr lang="tr-TR" sz="3200" dirty="0" smtClean="0"/>
              <a:t>, kişi bakımından, aranılacak </a:t>
            </a:r>
            <a:r>
              <a:rPr lang="tr-TR" sz="3200" dirty="0" smtClean="0"/>
              <a:t>şey bakımından </a:t>
            </a:r>
            <a:r>
              <a:rPr lang="tr-TR" sz="3200" dirty="0" smtClean="0">
                <a:solidFill>
                  <a:srgbClr val="FF0000"/>
                </a:solidFill>
              </a:rPr>
              <a:t>somutlaştırma gerekmektedir.</a:t>
            </a:r>
          </a:p>
          <a:p>
            <a:pPr algn="just"/>
            <a:r>
              <a:rPr lang="tr-TR" sz="3200" dirty="0" smtClean="0"/>
              <a:t>Ayrıca yine genel bir aramaya </a:t>
            </a:r>
            <a:r>
              <a:rPr lang="tr-TR" sz="3200" dirty="0" smtClean="0"/>
              <a:t>dönüşmesini </a:t>
            </a:r>
            <a:r>
              <a:rPr lang="tr-TR" sz="3200" dirty="0" smtClean="0"/>
              <a:t>engellemek bakımından </a:t>
            </a:r>
            <a:r>
              <a:rPr lang="tr-TR" sz="3200" dirty="0" smtClean="0">
                <a:solidFill>
                  <a:srgbClr val="FF0000"/>
                </a:solidFill>
              </a:rPr>
              <a:t>arama karar ya </a:t>
            </a:r>
            <a:r>
              <a:rPr lang="tr-TR" sz="3200" dirty="0" smtClean="0">
                <a:solidFill>
                  <a:srgbClr val="FF0000"/>
                </a:solidFill>
              </a:rPr>
              <a:t>da emrinin geçerli </a:t>
            </a:r>
            <a:r>
              <a:rPr lang="tr-TR" sz="3200" dirty="0" smtClean="0"/>
              <a:t>olacağı surenin belirtilmesi gerekmektedir</a:t>
            </a:r>
            <a:r>
              <a:rPr lang="tr-TR" sz="3200" dirty="0" smtClean="0"/>
              <a:t>.</a:t>
            </a:r>
          </a:p>
          <a:p>
            <a:pPr algn="just"/>
            <a:r>
              <a:rPr lang="tr-TR" sz="3200" dirty="0" smtClean="0"/>
              <a:t> </a:t>
            </a:r>
            <a:r>
              <a:rPr lang="tr-TR" sz="3200" dirty="0" smtClean="0"/>
              <a:t>Bu nedenle arama karar </a:t>
            </a:r>
            <a:r>
              <a:rPr lang="tr-TR" sz="3200" dirty="0" smtClean="0"/>
              <a:t>ve emirleri</a:t>
            </a:r>
            <a:r>
              <a:rPr lang="tr-TR" sz="3200" dirty="0" smtClean="0"/>
              <a:t>, belirtilen surede </a:t>
            </a:r>
            <a:r>
              <a:rPr lang="tr-TR" sz="3200" dirty="0" smtClean="0"/>
              <a:t>sürekli </a:t>
            </a:r>
            <a:r>
              <a:rPr lang="tr-TR" sz="3200" dirty="0" smtClean="0"/>
              <a:t>bir arama yetkisi değil, bir defalık arama imkanı verir.</a:t>
            </a:r>
            <a:endParaRPr lang="tr-TR" sz="3200" dirty="0"/>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286544"/>
          </a:xfrm>
        </p:spPr>
        <p:txBody>
          <a:bodyPr>
            <a:noAutofit/>
          </a:bodyPr>
          <a:lstStyle/>
          <a:p>
            <a:pPr algn="just"/>
            <a:r>
              <a:rPr lang="tr-TR" sz="3200" dirty="0" smtClean="0"/>
              <a:t>Arama karar ve emrinin bulunmadığı durumlarda muhatabın rızasının aramayı </a:t>
            </a:r>
            <a:r>
              <a:rPr lang="tr-TR" sz="3200" dirty="0" smtClean="0"/>
              <a:t>hukuka uygun </a:t>
            </a:r>
            <a:r>
              <a:rPr lang="tr-TR" sz="3200" dirty="0" smtClean="0"/>
              <a:t>kılıp kılmadığı ele alınmalıdır. </a:t>
            </a:r>
            <a:endParaRPr lang="tr-TR" sz="3200" dirty="0" smtClean="0"/>
          </a:p>
          <a:p>
            <a:pPr algn="just"/>
            <a:r>
              <a:rPr lang="tr-TR" sz="3200" dirty="0" smtClean="0"/>
              <a:t>Adli </a:t>
            </a:r>
            <a:r>
              <a:rPr lang="tr-TR" sz="3200" dirty="0" smtClean="0"/>
              <a:t>ve </a:t>
            </a:r>
            <a:r>
              <a:rPr lang="tr-TR" sz="3200" dirty="0" smtClean="0"/>
              <a:t>Önleme </a:t>
            </a:r>
            <a:r>
              <a:rPr lang="tr-TR" sz="3200" dirty="0" smtClean="0"/>
              <a:t>Aramaları </a:t>
            </a:r>
            <a:r>
              <a:rPr lang="tr-TR" sz="3200" dirty="0" smtClean="0"/>
              <a:t>Yönetmeliğinde, rıza durumunda </a:t>
            </a:r>
            <a:r>
              <a:rPr lang="tr-TR" sz="3200" dirty="0" smtClean="0"/>
              <a:t>arama yapılabileceğine ilişkin ifade Danıştay tarafından iptal edilmiştir.</a:t>
            </a:r>
          </a:p>
          <a:p>
            <a:pPr algn="just"/>
            <a:r>
              <a:rPr lang="tr-TR" sz="3200" dirty="0" smtClean="0"/>
              <a:t>Gerçekten </a:t>
            </a:r>
            <a:r>
              <a:rPr lang="tr-TR" sz="3200" dirty="0" smtClean="0"/>
              <a:t>de </a:t>
            </a:r>
            <a:r>
              <a:rPr lang="tr-TR" sz="3200" dirty="0" smtClean="0"/>
              <a:t>şüpheli </a:t>
            </a:r>
            <a:r>
              <a:rPr lang="tr-TR" sz="3200" dirty="0" smtClean="0"/>
              <a:t>veya sanığa </a:t>
            </a:r>
            <a:r>
              <a:rPr lang="tr-TR" sz="3200" dirty="0" smtClean="0"/>
              <a:t>yönelik </a:t>
            </a:r>
            <a:r>
              <a:rPr lang="tr-TR" sz="3200" dirty="0" smtClean="0"/>
              <a:t>aramada, rızanın </a:t>
            </a:r>
            <a:r>
              <a:rPr lang="tr-TR" sz="3200" dirty="0" smtClean="0"/>
              <a:t>geçerliliğinin </a:t>
            </a:r>
            <a:r>
              <a:rPr lang="tr-TR" sz="3200" dirty="0" smtClean="0"/>
              <a:t>kabul edilmesi </a:t>
            </a:r>
            <a:r>
              <a:rPr lang="tr-TR" sz="3200" dirty="0" smtClean="0"/>
              <a:t>ciddi sorunlara </a:t>
            </a:r>
            <a:r>
              <a:rPr lang="tr-TR" sz="3200" dirty="0" smtClean="0"/>
              <a:t>neden olabilecek mahiyettedir.</a:t>
            </a:r>
            <a:endParaRPr lang="tr-TR" sz="3200" dirty="0"/>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643710"/>
          </a:xfrm>
        </p:spPr>
        <p:txBody>
          <a:bodyPr>
            <a:noAutofit/>
          </a:bodyPr>
          <a:lstStyle/>
          <a:p>
            <a:pPr algn="just"/>
            <a:r>
              <a:rPr lang="tr-TR" sz="3200" dirty="0" smtClean="0"/>
              <a:t>Her şeyden </a:t>
            </a:r>
            <a:r>
              <a:rPr lang="tr-TR" sz="3200" dirty="0" smtClean="0"/>
              <a:t>önce şüpheli </a:t>
            </a:r>
            <a:r>
              <a:rPr lang="tr-TR" sz="3200" dirty="0" smtClean="0"/>
              <a:t>veya sanığın bu tur </a:t>
            </a:r>
            <a:r>
              <a:rPr lang="tr-TR" sz="3200" dirty="0" smtClean="0"/>
              <a:t>bir arama </a:t>
            </a:r>
            <a:r>
              <a:rPr lang="tr-TR" sz="3200" dirty="0" smtClean="0"/>
              <a:t>talebine karşı </a:t>
            </a:r>
            <a:r>
              <a:rPr lang="tr-TR" sz="3200" dirty="0" smtClean="0"/>
              <a:t>açıkladığı </a:t>
            </a:r>
            <a:r>
              <a:rPr lang="tr-TR" sz="3200" dirty="0" smtClean="0"/>
              <a:t>rızanın </a:t>
            </a:r>
            <a:r>
              <a:rPr lang="tr-TR" sz="3200" dirty="0" smtClean="0"/>
              <a:t>özgür </a:t>
            </a:r>
            <a:r>
              <a:rPr lang="tr-TR" sz="3200" dirty="0" smtClean="0"/>
              <a:t>iradeyle yapılmış bir tercih olduğunu </a:t>
            </a:r>
            <a:r>
              <a:rPr lang="tr-TR" sz="3200" dirty="0" smtClean="0"/>
              <a:t>söylemek mümkün </a:t>
            </a:r>
            <a:r>
              <a:rPr lang="tr-TR" sz="3200" dirty="0" smtClean="0"/>
              <a:t>değildir. </a:t>
            </a:r>
            <a:endParaRPr lang="tr-TR" sz="3200" dirty="0" smtClean="0"/>
          </a:p>
          <a:p>
            <a:pPr algn="just"/>
            <a:r>
              <a:rPr lang="tr-TR" sz="3200" dirty="0" smtClean="0"/>
              <a:t>Bu </a:t>
            </a:r>
            <a:r>
              <a:rPr lang="tr-TR" sz="3200" dirty="0" smtClean="0"/>
              <a:t>nedenle </a:t>
            </a:r>
            <a:r>
              <a:rPr lang="tr-TR" sz="3200" dirty="0" smtClean="0">
                <a:solidFill>
                  <a:srgbClr val="FF0000"/>
                </a:solidFill>
              </a:rPr>
              <a:t>şüpheli </a:t>
            </a:r>
            <a:r>
              <a:rPr lang="tr-TR" sz="3200" dirty="0" smtClean="0">
                <a:solidFill>
                  <a:srgbClr val="FF0000"/>
                </a:solidFill>
              </a:rPr>
              <a:t>sanığa </a:t>
            </a:r>
            <a:r>
              <a:rPr lang="tr-TR" sz="3200" dirty="0" smtClean="0">
                <a:solidFill>
                  <a:srgbClr val="FF0000"/>
                </a:solidFill>
              </a:rPr>
              <a:t>yönelik </a:t>
            </a:r>
            <a:r>
              <a:rPr lang="tr-TR" sz="3200" dirty="0" smtClean="0">
                <a:solidFill>
                  <a:srgbClr val="FF0000"/>
                </a:solidFill>
              </a:rPr>
              <a:t>aramanın karar veya emir </a:t>
            </a:r>
            <a:r>
              <a:rPr lang="tr-TR" sz="3200" dirty="0" smtClean="0">
                <a:solidFill>
                  <a:srgbClr val="FF0000"/>
                </a:solidFill>
              </a:rPr>
              <a:t>olmaksızın </a:t>
            </a:r>
            <a:r>
              <a:rPr lang="tr-TR" sz="3200" b="1" dirty="0" smtClean="0"/>
              <a:t>rıza </a:t>
            </a:r>
            <a:r>
              <a:rPr lang="tr-TR" sz="3200" b="1" dirty="0" smtClean="0"/>
              <a:t>ile yapılması durumunda, arama hukuka aykırıdır. </a:t>
            </a:r>
            <a:endParaRPr lang="tr-TR" sz="3200" b="1" dirty="0" smtClean="0"/>
          </a:p>
          <a:p>
            <a:pPr algn="just"/>
            <a:r>
              <a:rPr lang="tr-TR" sz="3200" dirty="0" smtClean="0"/>
              <a:t>Buna </a:t>
            </a:r>
            <a:r>
              <a:rPr lang="tr-TR" sz="3200" dirty="0" smtClean="0"/>
              <a:t>karşın </a:t>
            </a:r>
            <a:r>
              <a:rPr lang="tr-TR" sz="3200" dirty="0" smtClean="0"/>
              <a:t>üçüncü kişiler bakımından </a:t>
            </a:r>
            <a:r>
              <a:rPr lang="tr-TR" sz="3200" dirty="0" smtClean="0"/>
              <a:t>rızanın </a:t>
            </a:r>
            <a:r>
              <a:rPr lang="tr-TR" sz="3200" dirty="0" smtClean="0"/>
              <a:t>geçerliliği </a:t>
            </a:r>
            <a:r>
              <a:rPr lang="tr-TR" sz="3200" dirty="0" smtClean="0"/>
              <a:t>kabul edilmektedir. </a:t>
            </a:r>
            <a:endParaRPr lang="tr-TR" sz="3200" dirty="0" smtClean="0"/>
          </a:p>
          <a:p>
            <a:pPr algn="just"/>
            <a:r>
              <a:rPr lang="tr-TR" sz="3200" dirty="0" smtClean="0"/>
              <a:t>Zira üçüncü </a:t>
            </a:r>
            <a:r>
              <a:rPr lang="tr-TR" sz="3200" dirty="0" smtClean="0"/>
              <a:t>kişi </a:t>
            </a:r>
            <a:r>
              <a:rPr lang="tr-TR" sz="3200" dirty="0" smtClean="0"/>
              <a:t>şüpheli </a:t>
            </a:r>
            <a:r>
              <a:rPr lang="tr-TR" sz="3200" dirty="0" smtClean="0"/>
              <a:t>veya </a:t>
            </a:r>
            <a:r>
              <a:rPr lang="tr-TR" sz="3200" dirty="0" smtClean="0"/>
              <a:t>sanıktan farklı </a:t>
            </a:r>
            <a:r>
              <a:rPr lang="tr-TR" sz="3200" dirty="0" smtClean="0"/>
              <a:t>olarak </a:t>
            </a:r>
            <a:r>
              <a:rPr lang="tr-TR" sz="3200" dirty="0" smtClean="0"/>
              <a:t>suç şüphesi </a:t>
            </a:r>
            <a:r>
              <a:rPr lang="tr-TR" sz="3200" dirty="0" smtClean="0"/>
              <a:t>altında veya ithal altında değildir.</a:t>
            </a:r>
            <a:endParaRPr lang="tr-TR" sz="3200" dirty="0"/>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28604"/>
            <a:ext cx="8229600" cy="857256"/>
          </a:xfrm>
        </p:spPr>
        <p:txBody>
          <a:bodyPr>
            <a:normAutofit/>
          </a:bodyPr>
          <a:lstStyle/>
          <a:p>
            <a:pPr algn="ctr"/>
            <a:r>
              <a:rPr lang="tr-TR" b="1" dirty="0" smtClean="0">
                <a:solidFill>
                  <a:srgbClr val="FF0000"/>
                </a:solidFill>
              </a:rPr>
              <a:t>Aramanın Uygulanması</a:t>
            </a:r>
            <a:endParaRPr lang="tr-TR" dirty="0">
              <a:solidFill>
                <a:srgbClr val="FF0000"/>
              </a:solidFill>
            </a:endParaRPr>
          </a:p>
        </p:txBody>
      </p:sp>
      <p:sp>
        <p:nvSpPr>
          <p:cNvPr id="3" name="2 İçerik Yer Tutucusu"/>
          <p:cNvSpPr>
            <a:spLocks noGrp="1"/>
          </p:cNvSpPr>
          <p:nvPr>
            <p:ph idx="1"/>
          </p:nvPr>
        </p:nvSpPr>
        <p:spPr>
          <a:xfrm>
            <a:off x="457200" y="1571612"/>
            <a:ext cx="8229600" cy="4752988"/>
          </a:xfrm>
        </p:spPr>
        <p:txBody>
          <a:bodyPr>
            <a:normAutofit/>
          </a:bodyPr>
          <a:lstStyle/>
          <a:p>
            <a:pPr algn="just"/>
            <a:r>
              <a:rPr lang="tr-TR" sz="3200" dirty="0" smtClean="0"/>
              <a:t>Adli arama karar ve emrinin muhatabı adli kolluk </a:t>
            </a:r>
            <a:r>
              <a:rPr lang="tr-TR" sz="3200" dirty="0" smtClean="0"/>
              <a:t>görevlileridir. </a:t>
            </a:r>
          </a:p>
          <a:p>
            <a:pPr algn="just"/>
            <a:r>
              <a:rPr lang="tr-TR" sz="3200" dirty="0" smtClean="0"/>
              <a:t>C</a:t>
            </a:r>
            <a:r>
              <a:rPr lang="tr-TR" sz="3200" dirty="0" smtClean="0"/>
              <a:t>. Savcısı bizzat </a:t>
            </a:r>
            <a:r>
              <a:rPr lang="tr-TR" sz="3200" dirty="0" smtClean="0"/>
              <a:t>arama işlemine </a:t>
            </a:r>
            <a:r>
              <a:rPr lang="tr-TR" sz="3200" dirty="0" smtClean="0"/>
              <a:t>katılmak imkanına sahiptir ancak bu aramanın </a:t>
            </a:r>
            <a:r>
              <a:rPr lang="tr-TR" sz="3200" dirty="0" smtClean="0"/>
              <a:t>geçerliliği </a:t>
            </a:r>
            <a:r>
              <a:rPr lang="tr-TR" sz="3200" dirty="0" smtClean="0"/>
              <a:t>bakımından bir </a:t>
            </a:r>
            <a:r>
              <a:rPr lang="tr-TR" sz="3200" dirty="0" smtClean="0"/>
              <a:t>koşul değildir</a:t>
            </a:r>
            <a:r>
              <a:rPr lang="tr-TR" sz="3200" dirty="0" smtClean="0"/>
              <a:t>. </a:t>
            </a:r>
            <a:endParaRPr lang="tr-TR" sz="3200" dirty="0" smtClean="0"/>
          </a:p>
          <a:p>
            <a:pPr algn="just"/>
            <a:r>
              <a:rPr lang="tr-TR" sz="3200" dirty="0" smtClean="0"/>
              <a:t>Aramanın </a:t>
            </a:r>
            <a:r>
              <a:rPr lang="tr-TR" sz="3200" dirty="0" smtClean="0"/>
              <a:t>kolluk tarafında yerine getirilmesinin </a:t>
            </a:r>
            <a:r>
              <a:rPr lang="tr-TR" sz="3200" b="1" dirty="0" smtClean="0"/>
              <a:t>istisnasını askeri </a:t>
            </a:r>
            <a:r>
              <a:rPr lang="tr-TR" sz="3200" b="1" dirty="0" smtClean="0"/>
              <a:t>mahallerde </a:t>
            </a:r>
            <a:r>
              <a:rPr lang="tr-TR" sz="3200" dirty="0" smtClean="0"/>
              <a:t>yapılan </a:t>
            </a:r>
            <a:r>
              <a:rPr lang="tr-TR" sz="3200" dirty="0" smtClean="0"/>
              <a:t>aramalar oluşturmaktadır.</a:t>
            </a:r>
            <a:endParaRPr lang="tr-TR" sz="3200" dirty="0"/>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229600" cy="6110310"/>
          </a:xfrm>
        </p:spPr>
        <p:txBody>
          <a:bodyPr>
            <a:noAutofit/>
          </a:bodyPr>
          <a:lstStyle/>
          <a:p>
            <a:pPr algn="just"/>
            <a:r>
              <a:rPr lang="tr-TR" sz="3200" dirty="0" smtClean="0"/>
              <a:t>CMK m. 119 uyarınca askeri mahallerde yapılacak </a:t>
            </a:r>
            <a:r>
              <a:rPr lang="tr-TR" sz="3200" dirty="0" smtClean="0"/>
              <a:t>arama Cumhuriyet </a:t>
            </a:r>
            <a:r>
              <a:rPr lang="tr-TR" sz="3200" dirty="0" smtClean="0"/>
              <a:t>savcısını istem ve katılımıyla </a:t>
            </a:r>
            <a:r>
              <a:rPr lang="tr-TR" sz="3200" dirty="0" smtClean="0">
                <a:solidFill>
                  <a:srgbClr val="FF0000"/>
                </a:solidFill>
              </a:rPr>
              <a:t>askeri makamlar tarafından yerine getirilecektir.</a:t>
            </a:r>
          </a:p>
          <a:p>
            <a:pPr algn="just"/>
            <a:r>
              <a:rPr lang="tr-TR" sz="3200" dirty="0" smtClean="0"/>
              <a:t>Arama tedbiri aramanın </a:t>
            </a:r>
            <a:r>
              <a:rPr lang="tr-TR" sz="3200" dirty="0" smtClean="0">
                <a:solidFill>
                  <a:srgbClr val="FF0000"/>
                </a:solidFill>
              </a:rPr>
              <a:t>türüne </a:t>
            </a:r>
            <a:r>
              <a:rPr lang="tr-TR" sz="3200" dirty="0" smtClean="0">
                <a:solidFill>
                  <a:srgbClr val="FF0000"/>
                </a:solidFill>
              </a:rPr>
              <a:t>ve arama sırasındaki koşullara </a:t>
            </a:r>
            <a:r>
              <a:rPr lang="tr-TR" sz="3200" dirty="0" smtClean="0">
                <a:solidFill>
                  <a:srgbClr val="FF0000"/>
                </a:solidFill>
              </a:rPr>
              <a:t>göre </a:t>
            </a:r>
            <a:r>
              <a:rPr lang="tr-TR" sz="3200" dirty="0" smtClean="0">
                <a:solidFill>
                  <a:srgbClr val="FF0000"/>
                </a:solidFill>
              </a:rPr>
              <a:t>zor kullanma yetkisini </a:t>
            </a:r>
            <a:r>
              <a:rPr lang="tr-TR" sz="3200" dirty="0" smtClean="0"/>
              <a:t>de bünyesinde </a:t>
            </a:r>
            <a:r>
              <a:rPr lang="tr-TR" sz="3200" dirty="0" smtClean="0"/>
              <a:t>barındırır. </a:t>
            </a:r>
            <a:endParaRPr lang="tr-TR" sz="3200" dirty="0" smtClean="0"/>
          </a:p>
          <a:p>
            <a:pPr algn="just"/>
            <a:r>
              <a:rPr lang="tr-TR" sz="3200" dirty="0" smtClean="0"/>
              <a:t>Bu </a:t>
            </a:r>
            <a:r>
              <a:rPr lang="tr-TR" sz="3200" dirty="0" smtClean="0"/>
              <a:t>bağlamda kişinin aramaya razı olmaması durumunda veya </a:t>
            </a:r>
            <a:r>
              <a:rPr lang="tr-TR" sz="3200" dirty="0" smtClean="0"/>
              <a:t>örneğin </a:t>
            </a:r>
            <a:r>
              <a:rPr lang="tr-TR" sz="3200" dirty="0" smtClean="0">
                <a:solidFill>
                  <a:srgbClr val="FF0000"/>
                </a:solidFill>
              </a:rPr>
              <a:t>konut </a:t>
            </a:r>
            <a:r>
              <a:rPr lang="tr-TR" sz="3200" dirty="0" smtClean="0">
                <a:solidFill>
                  <a:srgbClr val="FF0000"/>
                </a:solidFill>
              </a:rPr>
              <a:t>kapısının </a:t>
            </a:r>
            <a:r>
              <a:rPr lang="tr-TR" sz="3200" dirty="0" smtClean="0">
                <a:solidFill>
                  <a:srgbClr val="FF0000"/>
                </a:solidFill>
              </a:rPr>
              <a:t>açılmaması </a:t>
            </a:r>
            <a:r>
              <a:rPr lang="tr-TR" sz="3200" dirty="0" smtClean="0">
                <a:solidFill>
                  <a:srgbClr val="FF0000"/>
                </a:solidFill>
              </a:rPr>
              <a:t>durumunda,</a:t>
            </a:r>
            <a:r>
              <a:rPr lang="tr-TR" sz="3200" dirty="0" smtClean="0"/>
              <a:t> aramayı </a:t>
            </a:r>
            <a:r>
              <a:rPr lang="tr-TR" sz="3200" dirty="0" smtClean="0"/>
              <a:t>gerçekleştirmek için </a:t>
            </a:r>
            <a:r>
              <a:rPr lang="tr-TR" sz="3200" dirty="0" smtClean="0">
                <a:solidFill>
                  <a:srgbClr val="FF0000"/>
                </a:solidFill>
              </a:rPr>
              <a:t>gerekli </a:t>
            </a:r>
            <a:r>
              <a:rPr lang="tr-TR" sz="3200" dirty="0" smtClean="0"/>
              <a:t>olduğu </a:t>
            </a:r>
            <a:r>
              <a:rPr lang="tr-TR" sz="3200" dirty="0" smtClean="0">
                <a:solidFill>
                  <a:srgbClr val="FF0000"/>
                </a:solidFill>
              </a:rPr>
              <a:t>ölçüde </a:t>
            </a:r>
            <a:r>
              <a:rPr lang="tr-TR" sz="3200" dirty="0" smtClean="0"/>
              <a:t>zor </a:t>
            </a:r>
            <a:r>
              <a:rPr lang="tr-TR" sz="3200" dirty="0" smtClean="0"/>
              <a:t>kullanılması </a:t>
            </a:r>
            <a:r>
              <a:rPr lang="tr-TR" sz="3200" dirty="0" smtClean="0"/>
              <a:t>mümkündür.</a:t>
            </a:r>
            <a:endParaRPr lang="tr-TR" sz="3200" dirty="0"/>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29600" cy="571504"/>
          </a:xfrm>
        </p:spPr>
        <p:txBody>
          <a:bodyPr>
            <a:normAutofit fontScale="90000"/>
          </a:bodyPr>
          <a:lstStyle/>
          <a:p>
            <a:pPr algn="ctr"/>
            <a:r>
              <a:rPr lang="tr-TR" b="1" dirty="0" smtClean="0">
                <a:solidFill>
                  <a:srgbClr val="FF0000"/>
                </a:solidFill>
              </a:rPr>
              <a:t>Üst Araması</a:t>
            </a:r>
            <a:endParaRPr lang="tr-TR" dirty="0">
              <a:solidFill>
                <a:srgbClr val="FF0000"/>
              </a:solidFill>
            </a:endParaRPr>
          </a:p>
        </p:txBody>
      </p:sp>
      <p:sp>
        <p:nvSpPr>
          <p:cNvPr id="3" name="2 İçerik Yer Tutucusu"/>
          <p:cNvSpPr>
            <a:spLocks noGrp="1"/>
          </p:cNvSpPr>
          <p:nvPr>
            <p:ph idx="1"/>
          </p:nvPr>
        </p:nvSpPr>
        <p:spPr>
          <a:xfrm>
            <a:off x="457200" y="1214422"/>
            <a:ext cx="8229600" cy="5110178"/>
          </a:xfrm>
        </p:spPr>
        <p:txBody>
          <a:bodyPr>
            <a:normAutofit/>
          </a:bodyPr>
          <a:lstStyle/>
          <a:p>
            <a:pPr algn="just"/>
            <a:r>
              <a:rPr lang="tr-TR" dirty="0" smtClean="0"/>
              <a:t>Üst </a:t>
            </a:r>
            <a:r>
              <a:rPr lang="tr-TR" dirty="0" smtClean="0"/>
              <a:t>araması, kişinin </a:t>
            </a:r>
            <a:r>
              <a:rPr lang="tr-TR" dirty="0" smtClean="0"/>
              <a:t>vücudu üzerinde gözle </a:t>
            </a:r>
            <a:r>
              <a:rPr lang="tr-TR" dirty="0" smtClean="0"/>
              <a:t>veya elle gizli bir şeyi </a:t>
            </a:r>
            <a:r>
              <a:rPr lang="tr-TR" dirty="0" smtClean="0"/>
              <a:t>açığa çıkarmaya </a:t>
            </a:r>
            <a:r>
              <a:rPr lang="tr-TR" dirty="0" smtClean="0"/>
              <a:t>donuk işlemleri ifade etmektedir</a:t>
            </a:r>
            <a:r>
              <a:rPr lang="tr-TR" dirty="0" smtClean="0"/>
              <a:t>.</a:t>
            </a:r>
          </a:p>
          <a:p>
            <a:pPr algn="just"/>
            <a:r>
              <a:rPr lang="tr-TR" dirty="0" smtClean="0"/>
              <a:t> </a:t>
            </a:r>
            <a:r>
              <a:rPr lang="tr-TR" dirty="0" smtClean="0"/>
              <a:t>Ancak </a:t>
            </a:r>
            <a:r>
              <a:rPr lang="tr-TR" dirty="0" smtClean="0"/>
              <a:t>üst </a:t>
            </a:r>
            <a:r>
              <a:rPr lang="tr-TR" dirty="0" smtClean="0"/>
              <a:t>aramasının CMK m. 75’te </a:t>
            </a:r>
            <a:r>
              <a:rPr lang="tr-TR" dirty="0" smtClean="0"/>
              <a:t>düzenlenen beden </a:t>
            </a:r>
            <a:r>
              <a:rPr lang="tr-TR" dirty="0" smtClean="0"/>
              <a:t>muayenesi işlemine </a:t>
            </a:r>
            <a:r>
              <a:rPr lang="tr-TR" dirty="0" smtClean="0"/>
              <a:t>dönüşmemesi </a:t>
            </a:r>
            <a:r>
              <a:rPr lang="tr-TR" dirty="0" smtClean="0"/>
              <a:t>gerekmektedir. </a:t>
            </a:r>
            <a:endParaRPr lang="tr-TR" dirty="0" smtClean="0"/>
          </a:p>
          <a:p>
            <a:pPr algn="just"/>
            <a:r>
              <a:rPr lang="tr-TR" dirty="0" smtClean="0"/>
              <a:t>Bu </a:t>
            </a:r>
            <a:r>
              <a:rPr lang="tr-TR" dirty="0" smtClean="0"/>
              <a:t>bağlamda </a:t>
            </a:r>
            <a:r>
              <a:rPr lang="tr-TR" dirty="0" smtClean="0"/>
              <a:t>örneğin </a:t>
            </a:r>
            <a:r>
              <a:rPr lang="tr-TR" dirty="0" smtClean="0"/>
              <a:t>kişinin </a:t>
            </a:r>
            <a:r>
              <a:rPr lang="tr-TR" dirty="0" smtClean="0"/>
              <a:t>çıplak hale </a:t>
            </a:r>
            <a:r>
              <a:rPr lang="tr-TR" dirty="0" smtClean="0"/>
              <a:t>getirilmesi ve birtakım </a:t>
            </a:r>
            <a:r>
              <a:rPr lang="tr-TR" dirty="0" smtClean="0"/>
              <a:t>vücut </a:t>
            </a:r>
            <a:r>
              <a:rPr lang="tr-TR" dirty="0" smtClean="0"/>
              <a:t>organlarının incelenmesi </a:t>
            </a:r>
            <a:r>
              <a:rPr lang="tr-TR" dirty="0" smtClean="0"/>
              <a:t>üst </a:t>
            </a:r>
            <a:r>
              <a:rPr lang="tr-TR" dirty="0" smtClean="0"/>
              <a:t>araması değildir. </a:t>
            </a:r>
            <a:endParaRPr lang="tr-TR" dirty="0" smtClean="0"/>
          </a:p>
          <a:p>
            <a:pPr algn="just"/>
            <a:r>
              <a:rPr lang="tr-TR" dirty="0" smtClean="0"/>
              <a:t>Üst aramasında </a:t>
            </a:r>
            <a:r>
              <a:rPr lang="tr-TR" dirty="0" smtClean="0"/>
              <a:t>kabaca </a:t>
            </a:r>
            <a:r>
              <a:rPr lang="tr-TR" dirty="0" smtClean="0"/>
              <a:t>gerçekleştirilen, </a:t>
            </a:r>
            <a:r>
              <a:rPr lang="tr-TR" dirty="0" smtClean="0"/>
              <a:t>beden muayenesi aşamasına varmayan bir arama </a:t>
            </a:r>
            <a:r>
              <a:rPr lang="tr-TR" dirty="0" smtClean="0"/>
              <a:t>söz konusudur</a:t>
            </a:r>
            <a:r>
              <a:rPr lang="tr-TR" dirty="0" smtClean="0"/>
              <a:t>.</a:t>
            </a:r>
            <a:endParaRPr lang="tr-TR" dirty="0"/>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928670"/>
          </a:xfrm>
        </p:spPr>
        <p:txBody>
          <a:bodyPr>
            <a:normAutofit/>
          </a:bodyPr>
          <a:lstStyle/>
          <a:p>
            <a:pPr algn="ctr"/>
            <a:r>
              <a:rPr lang="tr-TR" b="1" dirty="0" smtClean="0">
                <a:solidFill>
                  <a:srgbClr val="FF0000"/>
                </a:solidFill>
              </a:rPr>
              <a:t>Eşyada Arama</a:t>
            </a:r>
            <a:endParaRPr lang="tr-TR" b="1" dirty="0">
              <a:solidFill>
                <a:srgbClr val="FF0000"/>
              </a:solidFill>
            </a:endParaRPr>
          </a:p>
        </p:txBody>
      </p:sp>
      <p:sp>
        <p:nvSpPr>
          <p:cNvPr id="3" name="2 İçerik Yer Tutucusu"/>
          <p:cNvSpPr>
            <a:spLocks noGrp="1"/>
          </p:cNvSpPr>
          <p:nvPr>
            <p:ph idx="1"/>
          </p:nvPr>
        </p:nvSpPr>
        <p:spPr>
          <a:xfrm>
            <a:off x="457200" y="1142984"/>
            <a:ext cx="8229600" cy="5715016"/>
          </a:xfrm>
        </p:spPr>
        <p:txBody>
          <a:bodyPr>
            <a:noAutofit/>
          </a:bodyPr>
          <a:lstStyle/>
          <a:p>
            <a:pPr algn="just"/>
            <a:r>
              <a:rPr lang="tr-TR" sz="3200" dirty="0" smtClean="0"/>
              <a:t>Kişinin zilyetliğinde bulunan her turlu taşınır eşya </a:t>
            </a:r>
            <a:r>
              <a:rPr lang="tr-TR" sz="3200" dirty="0" smtClean="0"/>
              <a:t>üzerinde gerçekleştirilmesi mümkündür. </a:t>
            </a:r>
          </a:p>
          <a:p>
            <a:pPr algn="just"/>
            <a:r>
              <a:rPr lang="tr-TR" sz="3200" dirty="0" smtClean="0"/>
              <a:t>Kişinin </a:t>
            </a:r>
            <a:r>
              <a:rPr lang="tr-TR" sz="3200" dirty="0" smtClean="0"/>
              <a:t>eşyanın maliki olması gerekmemektedir. </a:t>
            </a:r>
            <a:endParaRPr lang="tr-TR" sz="3200" dirty="0" smtClean="0"/>
          </a:p>
          <a:p>
            <a:pPr algn="just"/>
            <a:r>
              <a:rPr lang="tr-TR" sz="3200" dirty="0" smtClean="0"/>
              <a:t>Kişinin </a:t>
            </a:r>
            <a:r>
              <a:rPr lang="tr-TR" sz="3200" dirty="0" smtClean="0"/>
              <a:t>elbiseleri, </a:t>
            </a:r>
            <a:r>
              <a:rPr lang="tr-TR" sz="3200" dirty="0" smtClean="0"/>
              <a:t>defterler, mobilyalar</a:t>
            </a:r>
            <a:r>
              <a:rPr lang="tr-TR" sz="3200" dirty="0" smtClean="0"/>
              <a:t>, sandıklar, bavullar, </a:t>
            </a:r>
            <a:r>
              <a:rPr lang="tr-TR" sz="3200" dirty="0" smtClean="0"/>
              <a:t>çantalar, </a:t>
            </a:r>
            <a:r>
              <a:rPr lang="tr-TR" sz="3200" dirty="0" smtClean="0"/>
              <a:t>nakil </a:t>
            </a:r>
            <a:r>
              <a:rPr lang="tr-TR" sz="3200" dirty="0" smtClean="0"/>
              <a:t>araçları </a:t>
            </a:r>
            <a:r>
              <a:rPr lang="tr-TR" sz="3200" dirty="0" smtClean="0"/>
              <a:t>vb. bu kapsamdaki eşyalara </a:t>
            </a:r>
            <a:r>
              <a:rPr lang="tr-TR" sz="3200" dirty="0" smtClean="0"/>
              <a:t>örnektir.</a:t>
            </a:r>
            <a:endParaRPr lang="tr-TR" sz="3200" dirty="0" smtClean="0"/>
          </a:p>
          <a:p>
            <a:pPr algn="just"/>
            <a:r>
              <a:rPr lang="tr-TR" sz="3200" dirty="0" smtClean="0"/>
              <a:t>Bilgisayar ve bilgisayar verisi </a:t>
            </a:r>
            <a:r>
              <a:rPr lang="tr-TR" sz="3200" dirty="0" smtClean="0"/>
              <a:t>içeren </a:t>
            </a:r>
            <a:r>
              <a:rPr lang="tr-TR" sz="3200" dirty="0" smtClean="0"/>
              <a:t>eşyalar </a:t>
            </a:r>
            <a:r>
              <a:rPr lang="tr-TR" sz="3200" dirty="0" smtClean="0"/>
              <a:t>için </a:t>
            </a:r>
            <a:r>
              <a:rPr lang="tr-TR" sz="3200" dirty="0" smtClean="0"/>
              <a:t>CMK m. 134 kapsamında bir arama </a:t>
            </a:r>
            <a:r>
              <a:rPr lang="tr-TR" sz="3200" dirty="0" smtClean="0"/>
              <a:t>yapılması gerekmektedir</a:t>
            </a:r>
            <a:r>
              <a:rPr lang="tr-TR" sz="3200" dirty="0" smtClean="0"/>
              <a:t>.</a:t>
            </a:r>
            <a:endParaRPr lang="tr-TR"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lnSpcReduction="10000"/>
          </a:bodyPr>
          <a:lstStyle/>
          <a:p>
            <a:r>
              <a:rPr lang="tr-TR" dirty="0" smtClean="0"/>
              <a:t>Yaptıkları açıklamalardan sonra, mahkeme başkanı veya hakim, çekilmelerine izin vermedikçe, bilirkişiler duruşma salonunda kalır;</a:t>
            </a:r>
          </a:p>
          <a:p>
            <a:r>
              <a:rPr lang="tr-TR" dirty="0" smtClean="0"/>
              <a:t>Ancak salona teker teker alınıp birbirinden ayrı olarak dinlenmeleri zorunlu değildir (CMK m.68).</a:t>
            </a:r>
          </a:p>
          <a:p>
            <a:r>
              <a:rPr lang="tr-TR" dirty="0" smtClean="0"/>
              <a:t>Kanımızca, </a:t>
            </a:r>
            <a:r>
              <a:rPr lang="tr-TR" i="1" u="sng" dirty="0" smtClean="0">
                <a:solidFill>
                  <a:srgbClr val="FF0000"/>
                </a:solidFill>
              </a:rPr>
              <a:t>soruşturma evresinde </a:t>
            </a:r>
            <a:r>
              <a:rPr lang="tr-TR" dirty="0" smtClean="0"/>
              <a:t>Cumhuriyet savcısı tarafından bilirkişi görevlendirilen hallerde de Cumhuriyet savcısı, bilirkişiyi dinlemek üzere çağırabilir.</a:t>
            </a:r>
          </a:p>
          <a:p>
            <a:r>
              <a:rPr lang="tr-TR" dirty="0" smtClean="0"/>
              <a:t>Belirlenen süre içinde raporu vermeyen bilirkişi, hemen değiştirebilir.</a:t>
            </a:r>
          </a:p>
          <a:p>
            <a:r>
              <a:rPr lang="tr-TR" dirty="0" smtClean="0"/>
              <a:t>Bu durumda bilirkişi, o ana kadar yaptığı işlemleri açıklayan bir rapor sunar ve görevi dolayısıyla kendisine teslim edilmiş olan eşya ve belgeleri hemen geri verir.</a:t>
            </a:r>
            <a:endParaRPr lang="tr-TR" dirty="0"/>
          </a:p>
        </p:txBody>
      </p:sp>
    </p:spTree>
  </p:cSld>
  <p:clrMapOvr>
    <a:masterClrMapping/>
  </p:clrMapOvr>
  <p:timing>
    <p:tnLst>
      <p:par>
        <p:cTn id="1" dur="indefinite" restart="never" nodeType="tmRoot"/>
      </p:par>
    </p:tnLst>
  </p:timing>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632798"/>
          </a:xfrm>
        </p:spPr>
        <p:txBody>
          <a:bodyPr>
            <a:normAutofit/>
          </a:bodyPr>
          <a:lstStyle/>
          <a:p>
            <a:pPr algn="ctr"/>
            <a:r>
              <a:rPr lang="tr-TR" b="1" dirty="0" smtClean="0">
                <a:solidFill>
                  <a:srgbClr val="FF0000"/>
                </a:solidFill>
              </a:rPr>
              <a:t>Konut, İşyeri ve Diğer Kapalı Yerlerin </a:t>
            </a:r>
            <a:r>
              <a:rPr lang="tr-TR" b="1" dirty="0" smtClean="0">
                <a:solidFill>
                  <a:srgbClr val="FF0000"/>
                </a:solidFill>
              </a:rPr>
              <a:t>Aranması</a:t>
            </a:r>
            <a:endParaRPr lang="tr-TR" b="1" dirty="0">
              <a:solidFill>
                <a:srgbClr val="FF0000"/>
              </a:solidFill>
            </a:endParaRPr>
          </a:p>
        </p:txBody>
      </p:sp>
      <p:sp>
        <p:nvSpPr>
          <p:cNvPr id="3" name="2 İçerik Yer Tutucusu"/>
          <p:cNvSpPr>
            <a:spLocks noGrp="1"/>
          </p:cNvSpPr>
          <p:nvPr>
            <p:ph idx="1"/>
          </p:nvPr>
        </p:nvSpPr>
        <p:spPr/>
        <p:txBody>
          <a:bodyPr/>
          <a:lstStyle/>
          <a:p>
            <a:pPr algn="just"/>
            <a:r>
              <a:rPr lang="tr-TR" dirty="0" smtClean="0"/>
              <a:t>Bu kapsamda yapılacak aramalarda </a:t>
            </a:r>
            <a:r>
              <a:rPr lang="tr-TR" b="1" dirty="0" smtClean="0"/>
              <a:t>konut </a:t>
            </a:r>
            <a:r>
              <a:rPr lang="tr-TR" dirty="0" smtClean="0"/>
              <a:t>olarak özgüleme </a:t>
            </a:r>
            <a:r>
              <a:rPr lang="tr-TR" dirty="0" smtClean="0"/>
              <a:t>iradesinin bulunduğu taşınır veya taşınmazlar ile bir kimsenin </a:t>
            </a:r>
            <a:r>
              <a:rPr lang="tr-TR" dirty="0" smtClean="0"/>
              <a:t>içinde </a:t>
            </a:r>
            <a:r>
              <a:rPr lang="tr-TR" dirty="0" err="1" smtClean="0"/>
              <a:t>mutad</a:t>
            </a:r>
            <a:r>
              <a:rPr lang="tr-TR" dirty="0" smtClean="0"/>
              <a:t> sanatını </a:t>
            </a:r>
            <a:r>
              <a:rPr lang="tr-TR" dirty="0" smtClean="0"/>
              <a:t>icra ettiği yer olarak </a:t>
            </a:r>
            <a:r>
              <a:rPr lang="tr-TR" b="1" dirty="0" smtClean="0"/>
              <a:t>işyerleri ya da konut veya işyeri kapsamında olmamakla </a:t>
            </a:r>
            <a:r>
              <a:rPr lang="tr-TR" b="1" dirty="0" smtClean="0"/>
              <a:t>birlikte </a:t>
            </a:r>
            <a:r>
              <a:rPr lang="tr-TR" dirty="0" smtClean="0"/>
              <a:t>özel mülkiyete </a:t>
            </a:r>
            <a:r>
              <a:rPr lang="tr-TR" dirty="0" smtClean="0"/>
              <a:t>tabi </a:t>
            </a:r>
            <a:r>
              <a:rPr lang="tr-TR" dirty="0" smtClean="0"/>
              <a:t>tüm </a:t>
            </a:r>
            <a:r>
              <a:rPr lang="tr-TR" b="1" dirty="0" smtClean="0"/>
              <a:t>diğer yerlerde bir aramanın </a:t>
            </a:r>
            <a:r>
              <a:rPr lang="tr-TR" b="1" dirty="0" smtClean="0"/>
              <a:t>gerçekleştirilmesi söz konusu </a:t>
            </a:r>
            <a:r>
              <a:rPr lang="tr-TR" dirty="0" smtClean="0"/>
              <a:t>olmaktadır.</a:t>
            </a:r>
          </a:p>
          <a:p>
            <a:pPr algn="just"/>
            <a:r>
              <a:rPr lang="tr-TR" dirty="0" smtClean="0"/>
              <a:t> </a:t>
            </a:r>
            <a:r>
              <a:rPr lang="tr-TR" dirty="0" smtClean="0"/>
              <a:t>Kural olarak bu yerlerde gece arama yapılamaz.(CMK m. 118)</a:t>
            </a:r>
            <a:endParaRPr lang="tr-TR" dirty="0"/>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rmAutofit/>
          </a:bodyPr>
          <a:lstStyle/>
          <a:p>
            <a:pPr algn="just"/>
            <a:r>
              <a:rPr lang="tr-TR" sz="3200" dirty="0" smtClean="0"/>
              <a:t>Gündüz başlayan aramanın </a:t>
            </a:r>
            <a:r>
              <a:rPr lang="tr-TR" sz="3200" dirty="0" smtClean="0">
                <a:solidFill>
                  <a:srgbClr val="FF0000"/>
                </a:solidFill>
              </a:rPr>
              <a:t>gece vakti devam etmesi</a:t>
            </a:r>
            <a:r>
              <a:rPr lang="tr-TR" sz="3200" dirty="0" smtClean="0"/>
              <a:t> ise </a:t>
            </a:r>
            <a:r>
              <a:rPr lang="tr-TR" sz="3200" dirty="0" smtClean="0"/>
              <a:t>mümkündür. </a:t>
            </a:r>
          </a:p>
          <a:p>
            <a:pPr algn="just"/>
            <a:r>
              <a:rPr lang="tr-TR" sz="3200" dirty="0" smtClean="0"/>
              <a:t>İstisnai </a:t>
            </a:r>
            <a:r>
              <a:rPr lang="tr-TR" sz="3200" dirty="0" smtClean="0"/>
              <a:t>olarak ise konut, işyeri ve </a:t>
            </a:r>
            <a:r>
              <a:rPr lang="tr-TR" sz="3200" dirty="0" smtClean="0"/>
              <a:t>diğer kapalı </a:t>
            </a:r>
            <a:r>
              <a:rPr lang="tr-TR" sz="3200" dirty="0" smtClean="0"/>
              <a:t>yerlerde </a:t>
            </a:r>
            <a:r>
              <a:rPr lang="tr-TR" sz="3200" dirty="0" smtClean="0"/>
              <a:t>suçüstü </a:t>
            </a:r>
            <a:r>
              <a:rPr lang="tr-TR" sz="3200" dirty="0" smtClean="0"/>
              <a:t>veya gecikmesinde sakınca bulunan bir hal olması ve yakalanmış </a:t>
            </a:r>
            <a:r>
              <a:rPr lang="tr-TR" sz="3200" dirty="0" smtClean="0"/>
              <a:t>veya gözaltına </a:t>
            </a:r>
            <a:r>
              <a:rPr lang="tr-TR" sz="3200" dirty="0" smtClean="0"/>
              <a:t>alınmış olup da firar eden kişi veya tutuklu veya </a:t>
            </a:r>
            <a:r>
              <a:rPr lang="tr-TR" sz="3200" dirty="0" smtClean="0"/>
              <a:t>hükümlünün </a:t>
            </a:r>
            <a:r>
              <a:rPr lang="tr-TR" sz="3200" dirty="0" smtClean="0"/>
              <a:t>tekrar </a:t>
            </a:r>
            <a:r>
              <a:rPr lang="tr-TR" sz="3200" dirty="0" smtClean="0"/>
              <a:t>yakalanması amacıyla </a:t>
            </a:r>
            <a:r>
              <a:rPr lang="tr-TR" sz="3200" dirty="0" smtClean="0"/>
              <a:t>yapılan aramalarda, </a:t>
            </a:r>
            <a:r>
              <a:rPr lang="tr-TR" sz="3200" dirty="0" smtClean="0">
                <a:solidFill>
                  <a:srgbClr val="FF0000"/>
                </a:solidFill>
              </a:rPr>
              <a:t>gece vakti arama yapılması </a:t>
            </a:r>
            <a:r>
              <a:rPr lang="tr-TR" sz="3200" dirty="0" smtClean="0">
                <a:solidFill>
                  <a:srgbClr val="FF0000"/>
                </a:solidFill>
              </a:rPr>
              <a:t>mümkün </a:t>
            </a:r>
            <a:r>
              <a:rPr lang="tr-TR" sz="3200" dirty="0" smtClean="0">
                <a:solidFill>
                  <a:srgbClr val="FF0000"/>
                </a:solidFill>
              </a:rPr>
              <a:t>kılınmıştır. </a:t>
            </a:r>
            <a:r>
              <a:rPr lang="tr-TR" sz="3200" dirty="0" smtClean="0"/>
              <a:t>(CMK </a:t>
            </a:r>
            <a:r>
              <a:rPr lang="tr-TR" sz="3200" dirty="0" smtClean="0"/>
              <a:t>m. 118/2</a:t>
            </a:r>
            <a:r>
              <a:rPr lang="tr-TR" dirty="0" smtClean="0"/>
              <a:t>)</a:t>
            </a:r>
            <a:endParaRPr lang="tr-TR" dirty="0"/>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215106"/>
          </a:xfrm>
        </p:spPr>
        <p:txBody>
          <a:bodyPr>
            <a:noAutofit/>
          </a:bodyPr>
          <a:lstStyle/>
          <a:p>
            <a:pPr algn="just"/>
            <a:r>
              <a:rPr lang="tr-TR" sz="4000" dirty="0" smtClean="0"/>
              <a:t>Konut ve işyeri ve diğer kapalı alanlarda yapılan aramalarda Cumhuriyet Savcısının </a:t>
            </a:r>
            <a:r>
              <a:rPr lang="tr-TR" sz="4000" dirty="0" smtClean="0"/>
              <a:t>arama esnasında </a:t>
            </a:r>
            <a:r>
              <a:rPr lang="tr-TR" sz="4000" dirty="0" smtClean="0"/>
              <a:t>hazır bulunmaması halinde en az iki </a:t>
            </a:r>
            <a:r>
              <a:rPr lang="tr-TR" sz="4000" b="1" dirty="0" smtClean="0"/>
              <a:t>işlem tanığının bulunması </a:t>
            </a:r>
            <a:r>
              <a:rPr lang="tr-TR" sz="4000" b="1" dirty="0" smtClean="0"/>
              <a:t>gerekmektedir </a:t>
            </a:r>
            <a:r>
              <a:rPr lang="tr-TR" sz="4000" dirty="0" smtClean="0"/>
              <a:t>(CMK </a:t>
            </a:r>
            <a:r>
              <a:rPr lang="tr-TR" sz="4000" dirty="0" smtClean="0"/>
              <a:t>m. 119/4</a:t>
            </a:r>
            <a:r>
              <a:rPr lang="tr-TR" sz="4000" dirty="0" smtClean="0"/>
              <a:t>)</a:t>
            </a:r>
          </a:p>
          <a:p>
            <a:pPr algn="just"/>
            <a:r>
              <a:rPr lang="tr-TR" sz="4000" dirty="0" smtClean="0"/>
              <a:t> </a:t>
            </a:r>
            <a:r>
              <a:rPr lang="tr-TR" sz="4000" dirty="0" smtClean="0"/>
              <a:t>İşlem tanıkları o yer ihtiyar heyetinden veya komşulardan iki kişi olmalıdır.</a:t>
            </a:r>
            <a:endParaRPr lang="tr-TR" sz="4000" dirty="0"/>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lnSpcReduction="10000"/>
          </a:bodyPr>
          <a:lstStyle/>
          <a:p>
            <a:pPr algn="just"/>
            <a:r>
              <a:rPr lang="tr-TR" sz="3600" b="1" dirty="0" smtClean="0"/>
              <a:t>Üst aramasında tabii olarak ilgili kişinin bulunması gerekir. </a:t>
            </a:r>
            <a:endParaRPr lang="tr-TR" sz="3600" b="1" dirty="0" smtClean="0"/>
          </a:p>
          <a:p>
            <a:pPr algn="just"/>
            <a:r>
              <a:rPr lang="tr-TR" sz="3600" b="1" dirty="0" smtClean="0"/>
              <a:t>Bunun </a:t>
            </a:r>
            <a:r>
              <a:rPr lang="tr-TR" sz="3600" b="1" dirty="0" smtClean="0"/>
              <a:t>yanında bu </a:t>
            </a:r>
            <a:r>
              <a:rPr lang="tr-TR" sz="3600" b="1" dirty="0" smtClean="0"/>
              <a:t>kişinin </a:t>
            </a:r>
            <a:r>
              <a:rPr lang="tr-TR" sz="3600" dirty="0" smtClean="0"/>
              <a:t>avukatının </a:t>
            </a:r>
            <a:r>
              <a:rPr lang="tr-TR" sz="3600" dirty="0" smtClean="0"/>
              <a:t>da arama esnasında hazır bulunması </a:t>
            </a:r>
            <a:r>
              <a:rPr lang="tr-TR" sz="3600" dirty="0" smtClean="0"/>
              <a:t>mümkündür. </a:t>
            </a:r>
          </a:p>
          <a:p>
            <a:pPr algn="just"/>
            <a:r>
              <a:rPr lang="tr-TR" sz="3600" dirty="0" smtClean="0"/>
              <a:t>Zira </a:t>
            </a:r>
            <a:r>
              <a:rPr lang="tr-TR" sz="3600" b="1" dirty="0" smtClean="0"/>
              <a:t>CMK m. 120/3 </a:t>
            </a:r>
            <a:r>
              <a:rPr lang="tr-TR" sz="3600" b="1" dirty="0" smtClean="0"/>
              <a:t>tüm </a:t>
            </a:r>
            <a:r>
              <a:rPr lang="tr-TR" sz="3600" dirty="0" smtClean="0"/>
              <a:t>aramalar için geçerli </a:t>
            </a:r>
            <a:r>
              <a:rPr lang="tr-TR" sz="3600" dirty="0" smtClean="0"/>
              <a:t>olmak </a:t>
            </a:r>
            <a:r>
              <a:rPr lang="tr-TR" sz="3600" dirty="0" smtClean="0"/>
              <a:t>üzere </a:t>
            </a:r>
            <a:r>
              <a:rPr lang="tr-TR" sz="3600" dirty="0" smtClean="0"/>
              <a:t>kişinin avukatının arama esnasında hazır </a:t>
            </a:r>
            <a:r>
              <a:rPr lang="tr-TR" sz="3600" dirty="0" smtClean="0"/>
              <a:t>bulunmasına engel </a:t>
            </a:r>
            <a:r>
              <a:rPr lang="tr-TR" sz="3600" dirty="0" smtClean="0"/>
              <a:t>olunamaz </a:t>
            </a:r>
            <a:r>
              <a:rPr lang="tr-TR" sz="3600" dirty="0" smtClean="0"/>
              <a:t>hükmünü </a:t>
            </a:r>
            <a:r>
              <a:rPr lang="tr-TR" sz="3600" dirty="0" smtClean="0"/>
              <a:t>getirmektedir</a:t>
            </a:r>
            <a:r>
              <a:rPr lang="tr-TR" dirty="0" smtClean="0"/>
              <a:t>.</a:t>
            </a:r>
            <a:endParaRPr lang="tr-TR" dirty="0"/>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Autofit/>
          </a:bodyPr>
          <a:lstStyle/>
          <a:p>
            <a:pPr algn="just"/>
            <a:r>
              <a:rPr lang="pt-BR" sz="3200" b="1" dirty="0" smtClean="0"/>
              <a:t>Eşya araması bakımından da CMK m. </a:t>
            </a:r>
            <a:r>
              <a:rPr lang="pt-BR" sz="3200" b="1" dirty="0" smtClean="0"/>
              <a:t>120/1’de</a:t>
            </a:r>
            <a:r>
              <a:rPr lang="tr-TR" sz="3200" b="1" dirty="0" smtClean="0"/>
              <a:t> </a:t>
            </a:r>
            <a:r>
              <a:rPr lang="tr-TR" sz="3200" dirty="0" smtClean="0"/>
              <a:t>düzenlenmektedir. </a:t>
            </a:r>
          </a:p>
          <a:p>
            <a:pPr algn="just"/>
            <a:r>
              <a:rPr lang="tr-TR" sz="3200" dirty="0" smtClean="0"/>
              <a:t>Buna göre </a:t>
            </a:r>
            <a:r>
              <a:rPr lang="tr-TR" sz="3200" dirty="0" smtClean="0"/>
              <a:t>eşyanın zilyedi hazır bulunabilir. </a:t>
            </a:r>
            <a:endParaRPr lang="tr-TR" sz="3200" dirty="0" smtClean="0"/>
          </a:p>
          <a:p>
            <a:pPr algn="just"/>
            <a:r>
              <a:rPr lang="tr-TR" sz="3200" dirty="0" smtClean="0"/>
              <a:t>Eşyanın </a:t>
            </a:r>
            <a:r>
              <a:rPr lang="tr-TR" sz="3200" dirty="0" smtClean="0"/>
              <a:t>sahibi ya da </a:t>
            </a:r>
            <a:r>
              <a:rPr lang="tr-TR" sz="3200" dirty="0" smtClean="0"/>
              <a:t>zilyedi aramada </a:t>
            </a:r>
            <a:r>
              <a:rPr lang="tr-TR" sz="3200" dirty="0" smtClean="0"/>
              <a:t>hazır bulunamazsa o kişinin temsilcisi veya ayırt etme </a:t>
            </a:r>
            <a:r>
              <a:rPr lang="tr-TR" sz="3200" dirty="0" smtClean="0"/>
              <a:t>gücüne </a:t>
            </a:r>
            <a:r>
              <a:rPr lang="tr-TR" sz="3200" dirty="0" smtClean="0"/>
              <a:t>sahip </a:t>
            </a:r>
            <a:r>
              <a:rPr lang="tr-TR" sz="3200" dirty="0" smtClean="0"/>
              <a:t>hısımlarından biri </a:t>
            </a:r>
            <a:r>
              <a:rPr lang="tr-TR" sz="3200" dirty="0" smtClean="0"/>
              <a:t>veya kendisiyle birlikte oturmakta olan bir kişi ya da komşusu hazır bulundurulmalıdır.</a:t>
            </a:r>
          </a:p>
          <a:p>
            <a:pPr algn="just"/>
            <a:r>
              <a:rPr lang="tr-TR" sz="3200" dirty="0" smtClean="0"/>
              <a:t>Ayrıca bunlara ek olarak bu kişinin avukatının da hazır bulunması </a:t>
            </a:r>
            <a:r>
              <a:rPr lang="tr-TR" sz="3200" dirty="0" smtClean="0"/>
              <a:t>mümkündür. </a:t>
            </a:r>
            <a:r>
              <a:rPr lang="tr-TR" sz="3200" dirty="0" smtClean="0"/>
              <a:t>(</a:t>
            </a:r>
            <a:r>
              <a:rPr lang="tr-TR" sz="3200" b="1" dirty="0" smtClean="0"/>
              <a:t>CMK </a:t>
            </a:r>
            <a:r>
              <a:rPr lang="tr-TR" sz="3200" b="1" dirty="0" smtClean="0"/>
              <a:t>m. 120/3</a:t>
            </a:r>
            <a:r>
              <a:rPr lang="tr-TR" sz="3200" b="1" dirty="0" smtClean="0"/>
              <a:t>)</a:t>
            </a:r>
            <a:endParaRPr lang="tr-TR" sz="3200" dirty="0"/>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6143668"/>
          </a:xfrm>
        </p:spPr>
        <p:txBody>
          <a:bodyPr>
            <a:noAutofit/>
          </a:bodyPr>
          <a:lstStyle/>
          <a:p>
            <a:pPr algn="just"/>
            <a:r>
              <a:rPr lang="tr-TR" sz="3200" dirty="0" smtClean="0"/>
              <a:t>Konut, işyeri ve diğer kapalı yerler acısından da CMK m. 120/1’de </a:t>
            </a:r>
            <a:r>
              <a:rPr lang="tr-TR" sz="3200" dirty="0" smtClean="0"/>
              <a:t>düzenlenmektedir.</a:t>
            </a:r>
            <a:endParaRPr lang="tr-TR" sz="3200" dirty="0" smtClean="0"/>
          </a:p>
          <a:p>
            <a:pPr algn="just"/>
            <a:r>
              <a:rPr lang="tr-TR" sz="3200" dirty="0" smtClean="0"/>
              <a:t>Öncelikle </a:t>
            </a:r>
            <a:r>
              <a:rPr lang="tr-TR" sz="3200" dirty="0" smtClean="0"/>
              <a:t>bu yerlerin sahibi hazır bulunabilir. </a:t>
            </a:r>
            <a:endParaRPr lang="tr-TR" sz="3200" dirty="0" smtClean="0"/>
          </a:p>
          <a:p>
            <a:pPr algn="just"/>
            <a:r>
              <a:rPr lang="tr-TR" sz="3200" dirty="0" smtClean="0"/>
              <a:t>Sahibi </a:t>
            </a:r>
            <a:r>
              <a:rPr lang="tr-TR" sz="3200" dirty="0" smtClean="0"/>
              <a:t>hazır bulunamıyorsa o kişinin </a:t>
            </a:r>
            <a:r>
              <a:rPr lang="tr-TR" sz="3200" dirty="0" smtClean="0"/>
              <a:t>temsilcisi veya </a:t>
            </a:r>
            <a:r>
              <a:rPr lang="tr-TR" sz="3200" dirty="0" smtClean="0"/>
              <a:t>ayırt etme </a:t>
            </a:r>
            <a:r>
              <a:rPr lang="tr-TR" sz="3200" dirty="0" smtClean="0"/>
              <a:t>gücüne </a:t>
            </a:r>
            <a:r>
              <a:rPr lang="tr-TR" sz="3200" dirty="0" smtClean="0"/>
              <a:t>sahip hısımlarından biri veya kendisiyle birlikte oturmakta olan </a:t>
            </a:r>
            <a:r>
              <a:rPr lang="tr-TR" sz="3200" dirty="0" smtClean="0"/>
              <a:t>bir kişi </a:t>
            </a:r>
            <a:r>
              <a:rPr lang="tr-TR" sz="3200" dirty="0" smtClean="0"/>
              <a:t>ya da komşusu hazır bulundurulmalıdır. </a:t>
            </a:r>
            <a:endParaRPr lang="tr-TR" sz="3200" dirty="0" smtClean="0"/>
          </a:p>
          <a:p>
            <a:pPr algn="just"/>
            <a:r>
              <a:rPr lang="tr-TR" sz="3200" dirty="0" smtClean="0"/>
              <a:t>Ayrıca </a:t>
            </a:r>
            <a:r>
              <a:rPr lang="tr-TR" sz="3200" dirty="0" smtClean="0"/>
              <a:t>bunlara ek olarak bu kişinin </a:t>
            </a:r>
            <a:r>
              <a:rPr lang="tr-TR" sz="3200" dirty="0" smtClean="0"/>
              <a:t>avukatının da </a:t>
            </a:r>
            <a:r>
              <a:rPr lang="tr-TR" sz="3200" dirty="0" smtClean="0"/>
              <a:t>hazır bulunması </a:t>
            </a:r>
            <a:r>
              <a:rPr lang="tr-TR" sz="3200" dirty="0" smtClean="0"/>
              <a:t>mümkündür </a:t>
            </a:r>
            <a:r>
              <a:rPr lang="tr-TR" sz="3200" dirty="0" smtClean="0"/>
              <a:t>(</a:t>
            </a:r>
            <a:r>
              <a:rPr lang="tr-TR" sz="3200" b="1" dirty="0" smtClean="0"/>
              <a:t>CMK m. 120/3).</a:t>
            </a:r>
            <a:endParaRPr lang="tr-TR" sz="3200" dirty="0"/>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lnSpcReduction="10000"/>
          </a:bodyPr>
          <a:lstStyle/>
          <a:p>
            <a:pPr algn="just"/>
            <a:r>
              <a:rPr lang="tr-TR" dirty="0" smtClean="0"/>
              <a:t>Arama sonucunda aramaya ilişkin bir belge </a:t>
            </a:r>
            <a:r>
              <a:rPr lang="tr-TR" dirty="0" smtClean="0"/>
              <a:t>düzenlenmesi </a:t>
            </a:r>
            <a:r>
              <a:rPr lang="tr-TR" dirty="0" smtClean="0"/>
              <a:t>verilecek belgeye ilişkin </a:t>
            </a:r>
            <a:r>
              <a:rPr lang="tr-TR" dirty="0" smtClean="0"/>
              <a:t>düzenleme </a:t>
            </a:r>
            <a:r>
              <a:rPr lang="tr-TR" b="1" dirty="0" smtClean="0"/>
              <a:t>CMK </a:t>
            </a:r>
            <a:r>
              <a:rPr lang="tr-TR" b="1" dirty="0" smtClean="0"/>
              <a:t>m. 121’de </a:t>
            </a:r>
            <a:r>
              <a:rPr lang="tr-TR" b="1" dirty="0" smtClean="0"/>
              <a:t>düzenlenmektedir. </a:t>
            </a:r>
          </a:p>
          <a:p>
            <a:pPr algn="just"/>
            <a:r>
              <a:rPr lang="tr-TR" sz="2800" b="1" dirty="0" smtClean="0"/>
              <a:t>Arama </a:t>
            </a:r>
            <a:r>
              <a:rPr lang="tr-TR" sz="2800" b="1" dirty="0" smtClean="0"/>
              <a:t>sonucunda istem </a:t>
            </a:r>
            <a:r>
              <a:rPr lang="tr-TR" sz="2800" b="1" dirty="0" smtClean="0"/>
              <a:t>üzerine, </a:t>
            </a:r>
            <a:r>
              <a:rPr lang="tr-TR" sz="2800" b="1" dirty="0" smtClean="0"/>
              <a:t>aranan kişinin ya </a:t>
            </a:r>
            <a:r>
              <a:rPr lang="tr-TR" sz="2800" b="1" dirty="0" smtClean="0"/>
              <a:t>da </a:t>
            </a:r>
            <a:r>
              <a:rPr lang="tr-TR" sz="2800" dirty="0" smtClean="0"/>
              <a:t>hazır </a:t>
            </a:r>
            <a:r>
              <a:rPr lang="tr-TR" sz="2800" dirty="0" smtClean="0"/>
              <a:t>bulunuyorsa o kişinin avukatının istemi </a:t>
            </a:r>
            <a:r>
              <a:rPr lang="tr-TR" sz="2800" dirty="0" smtClean="0"/>
              <a:t>üzerine, </a:t>
            </a:r>
            <a:r>
              <a:rPr lang="tr-TR" sz="2800" dirty="0" smtClean="0"/>
              <a:t>aramanın hangi maddeye </a:t>
            </a:r>
            <a:r>
              <a:rPr lang="tr-TR" sz="2800" dirty="0" smtClean="0"/>
              <a:t>göre, hangi amaç </a:t>
            </a:r>
            <a:r>
              <a:rPr lang="tr-TR" sz="2800" dirty="0" smtClean="0"/>
              <a:t>ve olguyla yapıldığı, el konulan ya da muhafaza altına alınan eşyanın listesi, defteri, </a:t>
            </a:r>
            <a:r>
              <a:rPr lang="tr-TR" sz="2800" dirty="0" smtClean="0"/>
              <a:t>eğer şüpheyi </a:t>
            </a:r>
            <a:r>
              <a:rPr lang="tr-TR" sz="2800" dirty="0" smtClean="0"/>
              <a:t>haklı kılacak bir şey elde edilememişse bunu belirten bir belge, </a:t>
            </a:r>
            <a:r>
              <a:rPr lang="tr-TR" sz="2800" dirty="0" smtClean="0"/>
              <a:t>bu kapsamda verilecek belgelerde</a:t>
            </a:r>
            <a:r>
              <a:rPr lang="tr-TR" sz="2800" dirty="0" smtClean="0"/>
              <a:t>, hakkında arama işlemi uygulanan kimsenin, </a:t>
            </a:r>
            <a:r>
              <a:rPr lang="tr-TR" sz="2800" dirty="0" err="1" smtClean="0"/>
              <a:t>elkonulan</a:t>
            </a:r>
            <a:r>
              <a:rPr lang="tr-TR" sz="2800" dirty="0" smtClean="0"/>
              <a:t> eşyanın </a:t>
            </a:r>
            <a:r>
              <a:rPr lang="tr-TR" sz="2800" dirty="0" smtClean="0"/>
              <a:t>mülkiyetine ilişkin </a:t>
            </a:r>
            <a:r>
              <a:rPr lang="es-ES" sz="2800" dirty="0" smtClean="0"/>
              <a:t>goruş </a:t>
            </a:r>
            <a:r>
              <a:rPr lang="es-ES" sz="2800" dirty="0" smtClean="0"/>
              <a:t>ve iddialarına da yer verilir.</a:t>
            </a:r>
            <a:endParaRPr lang="tr-TR" sz="2800" dirty="0"/>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610244"/>
          </a:xfrm>
        </p:spPr>
        <p:txBody>
          <a:bodyPr>
            <a:normAutofit/>
          </a:bodyPr>
          <a:lstStyle/>
          <a:p>
            <a:pPr algn="just"/>
            <a:r>
              <a:rPr lang="tr-TR" sz="3200" dirty="0" smtClean="0"/>
              <a:t>Arama sırasında </a:t>
            </a:r>
            <a:r>
              <a:rPr lang="tr-TR" sz="3200" dirty="0" smtClean="0"/>
              <a:t>özel </a:t>
            </a:r>
            <a:r>
              <a:rPr lang="tr-TR" sz="3200" dirty="0" smtClean="0"/>
              <a:t>olarak </a:t>
            </a:r>
            <a:r>
              <a:rPr lang="tr-TR" sz="3200" dirty="0" smtClean="0"/>
              <a:t>düzenlenen </a:t>
            </a:r>
            <a:r>
              <a:rPr lang="tr-TR" sz="3200" dirty="0" smtClean="0"/>
              <a:t>bir durum ise belge ve kağıtları inceleme yetkisidir.</a:t>
            </a:r>
          </a:p>
          <a:p>
            <a:pPr algn="just"/>
            <a:r>
              <a:rPr lang="tr-TR" sz="3200" dirty="0" smtClean="0"/>
              <a:t>Belge ve kağıtların, aramanın mesnedini oluşturan fiille ilişkisi olup olmadığını tespit </a:t>
            </a:r>
            <a:r>
              <a:rPr lang="tr-TR" sz="3200" dirty="0" smtClean="0"/>
              <a:t>için okunması </a:t>
            </a:r>
            <a:r>
              <a:rPr lang="tr-TR" sz="3200" dirty="0" smtClean="0"/>
              <a:t>durumunda, belge </a:t>
            </a:r>
            <a:r>
              <a:rPr lang="tr-TR" sz="3200" dirty="0" smtClean="0"/>
              <a:t>içeriği öğrenilmiş </a:t>
            </a:r>
            <a:r>
              <a:rPr lang="tr-TR" sz="3200" dirty="0" smtClean="0"/>
              <a:t>ve </a:t>
            </a:r>
            <a:r>
              <a:rPr lang="tr-TR" sz="3200" dirty="0" smtClean="0"/>
              <a:t>böylece </a:t>
            </a:r>
            <a:r>
              <a:rPr lang="tr-TR" sz="3200" dirty="0" smtClean="0"/>
              <a:t>kişinin belge </a:t>
            </a:r>
            <a:r>
              <a:rPr lang="tr-TR" sz="3200" dirty="0" smtClean="0"/>
              <a:t>içeriğine göre </a:t>
            </a:r>
            <a:r>
              <a:rPr lang="tr-TR" sz="3200" dirty="0" smtClean="0"/>
              <a:t>o </a:t>
            </a:r>
            <a:r>
              <a:rPr lang="tr-TR" sz="3200" dirty="0" smtClean="0"/>
              <a:t>an bilinmeyen hakları </a:t>
            </a:r>
            <a:r>
              <a:rPr lang="tr-TR" sz="3200" dirty="0" smtClean="0"/>
              <a:t>ihlal edileceğinden </a:t>
            </a:r>
            <a:r>
              <a:rPr lang="tr-TR" sz="3200" dirty="0" err="1" smtClean="0"/>
              <a:t>CMK’nun</a:t>
            </a:r>
            <a:r>
              <a:rPr lang="tr-TR" sz="3200" dirty="0" smtClean="0"/>
              <a:t> 122. Maddesinde belge ve </a:t>
            </a:r>
            <a:r>
              <a:rPr lang="tr-TR" sz="3200" dirty="0" smtClean="0"/>
              <a:t>kağıtları </a:t>
            </a:r>
            <a:r>
              <a:rPr lang="en-US" sz="3200" dirty="0" err="1" smtClean="0"/>
              <a:t>inceleme</a:t>
            </a:r>
            <a:r>
              <a:rPr lang="en-US" sz="3200" dirty="0" smtClean="0"/>
              <a:t> </a:t>
            </a:r>
            <a:r>
              <a:rPr lang="en-US" sz="3200" dirty="0" err="1" smtClean="0"/>
              <a:t>yetkisi</a:t>
            </a:r>
            <a:r>
              <a:rPr lang="en-US" sz="3200" dirty="0" smtClean="0"/>
              <a:t> </a:t>
            </a:r>
            <a:r>
              <a:rPr lang="tr-TR" sz="3200" dirty="0" err="1" smtClean="0"/>
              <a:t>ö</a:t>
            </a:r>
            <a:r>
              <a:rPr lang="en-US" sz="3200" dirty="0" err="1" smtClean="0"/>
              <a:t>zel</a:t>
            </a:r>
            <a:r>
              <a:rPr lang="en-US" sz="3200" dirty="0" smtClean="0"/>
              <a:t> </a:t>
            </a:r>
            <a:r>
              <a:rPr lang="en-US" sz="3200" dirty="0" err="1" smtClean="0"/>
              <a:t>olarak</a:t>
            </a:r>
            <a:r>
              <a:rPr lang="en-US" sz="3200" dirty="0" smtClean="0"/>
              <a:t> </a:t>
            </a:r>
            <a:r>
              <a:rPr lang="en-US" sz="3200" dirty="0" smtClean="0"/>
              <a:t>d</a:t>
            </a:r>
            <a:r>
              <a:rPr lang="tr-TR" sz="3200" dirty="0" smtClean="0"/>
              <a:t>ü</a:t>
            </a:r>
            <a:r>
              <a:rPr lang="en-US" sz="3200" dirty="0" err="1" smtClean="0"/>
              <a:t>zenlenmiştir</a:t>
            </a:r>
            <a:r>
              <a:rPr lang="en-US" sz="3200" dirty="0" smtClean="0"/>
              <a:t>.</a:t>
            </a:r>
            <a:endParaRPr lang="tr-TR" sz="3200" dirty="0"/>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428625"/>
            <a:ext cx="8229600" cy="5895975"/>
          </a:xfrm>
        </p:spPr>
        <p:txBody>
          <a:bodyPr>
            <a:normAutofit/>
          </a:bodyPr>
          <a:lstStyle/>
          <a:p>
            <a:pPr algn="just"/>
            <a:r>
              <a:rPr lang="tr-TR" dirty="0" smtClean="0"/>
              <a:t>Bu </a:t>
            </a:r>
            <a:r>
              <a:rPr lang="tr-TR" dirty="0" smtClean="0"/>
              <a:t>hüküm </a:t>
            </a:r>
            <a:r>
              <a:rPr lang="tr-TR" dirty="0" smtClean="0"/>
              <a:t>uyarınca hakkında arama </a:t>
            </a:r>
            <a:r>
              <a:rPr lang="tr-TR" dirty="0" smtClean="0"/>
              <a:t>işlemi uygulanan </a:t>
            </a:r>
            <a:r>
              <a:rPr lang="tr-TR" dirty="0" smtClean="0"/>
              <a:t>kimsenin belge veya kağıtlarını </a:t>
            </a:r>
            <a:r>
              <a:rPr lang="tr-TR" b="1" dirty="0" smtClean="0"/>
              <a:t>inceleme yetkisi Cumhuriyet savcısı veya </a:t>
            </a:r>
            <a:r>
              <a:rPr lang="tr-TR" b="1" dirty="0" smtClean="0"/>
              <a:t>hakime aittir</a:t>
            </a:r>
            <a:r>
              <a:rPr lang="tr-TR" b="1" dirty="0" smtClean="0"/>
              <a:t>. </a:t>
            </a:r>
            <a:endParaRPr lang="tr-TR" b="1" dirty="0" smtClean="0"/>
          </a:p>
          <a:p>
            <a:pPr algn="just"/>
            <a:r>
              <a:rPr lang="tr-TR" b="1" dirty="0" smtClean="0"/>
              <a:t>Yani </a:t>
            </a:r>
            <a:r>
              <a:rPr lang="tr-TR" b="1" dirty="0" smtClean="0"/>
              <a:t>eğer kolluk tek başına arama ve devamında el koyma işlemini </a:t>
            </a:r>
            <a:r>
              <a:rPr lang="tr-TR" b="1" dirty="0" smtClean="0"/>
              <a:t>gerçekleştiriyor ise </a:t>
            </a:r>
            <a:r>
              <a:rPr lang="tr-TR" dirty="0" smtClean="0"/>
              <a:t>şahsi </a:t>
            </a:r>
            <a:r>
              <a:rPr lang="tr-TR" dirty="0" smtClean="0"/>
              <a:t>belge ve kağıtları inceleyemez. </a:t>
            </a:r>
            <a:endParaRPr lang="tr-TR" dirty="0" smtClean="0"/>
          </a:p>
          <a:p>
            <a:pPr algn="just"/>
            <a:r>
              <a:rPr lang="tr-TR" dirty="0" smtClean="0"/>
              <a:t>Nitekim </a:t>
            </a:r>
            <a:r>
              <a:rPr lang="tr-TR" dirty="0" smtClean="0"/>
              <a:t>CMK m. 122/2 uyarınca belge ve </a:t>
            </a:r>
            <a:r>
              <a:rPr lang="tr-TR" dirty="0" smtClean="0"/>
              <a:t>kağıtların zilyedi </a:t>
            </a:r>
            <a:r>
              <a:rPr lang="tr-TR" dirty="0" smtClean="0"/>
              <a:t>ya da temsilcisi kendi </a:t>
            </a:r>
            <a:r>
              <a:rPr lang="tr-TR" dirty="0" smtClean="0"/>
              <a:t>mührünü </a:t>
            </a:r>
            <a:r>
              <a:rPr lang="tr-TR" dirty="0" smtClean="0"/>
              <a:t>koyabilir veya imzasını atabilir. </a:t>
            </a:r>
            <a:endParaRPr lang="tr-TR" dirty="0" smtClean="0"/>
          </a:p>
          <a:p>
            <a:pPr algn="just"/>
            <a:r>
              <a:rPr lang="tr-TR" dirty="0" smtClean="0"/>
              <a:t>İlerde mührün kaldırılmasına</a:t>
            </a:r>
            <a:r>
              <a:rPr lang="tr-TR" dirty="0" smtClean="0"/>
              <a:t>, kağıtların incelenmesine karar verildiğinde bu işlemin yapılmasında </a:t>
            </a:r>
            <a:r>
              <a:rPr lang="tr-TR" dirty="0" smtClean="0"/>
              <a:t>hazır bulunmak üzere </a:t>
            </a:r>
            <a:r>
              <a:rPr lang="tr-TR" dirty="0" smtClean="0"/>
              <a:t>kendisi, temsilcisi ya da </a:t>
            </a:r>
            <a:r>
              <a:rPr lang="tr-TR" dirty="0" smtClean="0"/>
              <a:t>müdafi, </a:t>
            </a:r>
            <a:r>
              <a:rPr lang="tr-TR" dirty="0" smtClean="0"/>
              <a:t>vekili </a:t>
            </a:r>
            <a:r>
              <a:rPr lang="tr-TR" dirty="0" smtClean="0"/>
              <a:t>çağrılır.</a:t>
            </a:r>
            <a:endParaRPr lang="tr-TR" dirty="0"/>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785818"/>
          </a:xfrm>
        </p:spPr>
        <p:txBody>
          <a:bodyPr>
            <a:normAutofit fontScale="90000"/>
          </a:bodyPr>
          <a:lstStyle/>
          <a:p>
            <a:pPr algn="ctr"/>
            <a:r>
              <a:rPr lang="tr-TR" b="1" dirty="0" smtClean="0">
                <a:solidFill>
                  <a:srgbClr val="FF0000"/>
                </a:solidFill>
              </a:rPr>
              <a:t>Arama İşleminin Denetimi</a:t>
            </a:r>
            <a:endParaRPr lang="tr-TR"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a:bodyPr>
          <a:lstStyle/>
          <a:p>
            <a:pPr algn="just"/>
            <a:r>
              <a:rPr lang="tr-TR" dirty="0" smtClean="0"/>
              <a:t>Arama koruma tedbiri </a:t>
            </a:r>
            <a:r>
              <a:rPr lang="tr-TR" dirty="0" smtClean="0"/>
              <a:t>için </a:t>
            </a:r>
            <a:r>
              <a:rPr lang="tr-TR" dirty="0" smtClean="0"/>
              <a:t>kanunda </a:t>
            </a:r>
            <a:r>
              <a:rPr lang="tr-TR" dirty="0" smtClean="0"/>
              <a:t>özel </a:t>
            </a:r>
            <a:r>
              <a:rPr lang="tr-TR" dirty="0" smtClean="0"/>
              <a:t>bir </a:t>
            </a:r>
            <a:r>
              <a:rPr lang="tr-TR" dirty="0" smtClean="0"/>
              <a:t>kanun yolu </a:t>
            </a:r>
            <a:r>
              <a:rPr lang="tr-TR" dirty="0" smtClean="0"/>
              <a:t>veya onay </a:t>
            </a:r>
            <a:r>
              <a:rPr lang="tr-TR" dirty="0" smtClean="0"/>
              <a:t>düzenlemesine yer verilmemiştir</a:t>
            </a:r>
            <a:r>
              <a:rPr lang="tr-TR" dirty="0" smtClean="0"/>
              <a:t>. </a:t>
            </a:r>
            <a:endParaRPr lang="tr-TR" dirty="0" smtClean="0"/>
          </a:p>
          <a:p>
            <a:pPr algn="just">
              <a:buNone/>
            </a:pPr>
            <a:r>
              <a:rPr lang="tr-TR" dirty="0" smtClean="0"/>
              <a:t>	</a:t>
            </a:r>
            <a:r>
              <a:rPr lang="tr-TR" dirty="0" smtClean="0"/>
              <a:t>Bunun </a:t>
            </a:r>
            <a:r>
              <a:rPr lang="tr-TR" dirty="0" smtClean="0"/>
              <a:t>temel nedeni aramanın infazı ile artık </a:t>
            </a:r>
            <a:r>
              <a:rPr lang="tr-TR" dirty="0" smtClean="0"/>
              <a:t>tükenmesi </a:t>
            </a:r>
            <a:r>
              <a:rPr lang="tr-TR" dirty="0" smtClean="0"/>
              <a:t>ve itiraz ya da </a:t>
            </a:r>
            <a:r>
              <a:rPr lang="tr-TR" dirty="0" smtClean="0"/>
              <a:t>onayın geriye yönelik </a:t>
            </a:r>
            <a:r>
              <a:rPr lang="tr-TR" dirty="0" smtClean="0"/>
              <a:t>bir </a:t>
            </a:r>
            <a:r>
              <a:rPr lang="tr-TR" dirty="0" smtClean="0"/>
              <a:t>sonuç </a:t>
            </a:r>
            <a:r>
              <a:rPr lang="tr-TR" dirty="0" smtClean="0"/>
              <a:t>doğurmasının </a:t>
            </a:r>
            <a:r>
              <a:rPr lang="tr-TR" dirty="0" smtClean="0"/>
              <a:t>mümkün </a:t>
            </a:r>
            <a:r>
              <a:rPr lang="tr-TR" dirty="0" smtClean="0"/>
              <a:t>olmamasıdır. </a:t>
            </a:r>
            <a:endParaRPr lang="tr-TR" dirty="0" smtClean="0"/>
          </a:p>
          <a:p>
            <a:pPr algn="just"/>
            <a:r>
              <a:rPr lang="tr-TR" dirty="0" smtClean="0"/>
              <a:t>Bu </a:t>
            </a:r>
            <a:r>
              <a:rPr lang="tr-TR" dirty="0" smtClean="0"/>
              <a:t>nedenle aramaya </a:t>
            </a:r>
            <a:r>
              <a:rPr lang="tr-TR" dirty="0" smtClean="0"/>
              <a:t>ilişkin hukuka </a:t>
            </a:r>
            <a:r>
              <a:rPr lang="tr-TR" dirty="0" smtClean="0"/>
              <a:t>aykırılık iddiaları, soruşturma ve kovuşturma aşamasında elde edilen </a:t>
            </a:r>
            <a:r>
              <a:rPr lang="tr-TR" dirty="0" smtClean="0"/>
              <a:t>delillerin hukuka </a:t>
            </a:r>
            <a:r>
              <a:rPr lang="tr-TR" dirty="0" smtClean="0"/>
              <a:t>aykırı aramadan elde edildikleri şeklinde veya daha sonra </a:t>
            </a:r>
            <a:r>
              <a:rPr lang="tr-TR" dirty="0" err="1" smtClean="0"/>
              <a:t>CMK’nun</a:t>
            </a:r>
            <a:r>
              <a:rPr lang="tr-TR" dirty="0" smtClean="0"/>
              <a:t> 141 ve </a:t>
            </a:r>
            <a:r>
              <a:rPr lang="tr-TR" dirty="0" smtClean="0"/>
              <a:t>devamı  hükümleri </a:t>
            </a:r>
            <a:r>
              <a:rPr lang="tr-TR" dirty="0" smtClean="0"/>
              <a:t>uyarınca tazminat talepleri ile ileri </a:t>
            </a:r>
            <a:r>
              <a:rPr lang="tr-TR" dirty="0" smtClean="0"/>
              <a:t>sürülebilecektir.</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lstStyle/>
          <a:p>
            <a:pPr algn="just"/>
            <a:r>
              <a:rPr lang="tr-TR" dirty="0" smtClean="0"/>
              <a:t>Bu bilirkişi, adalet komisyonunca belirlenen listelerden çıkarılabileceği gibi; gecikme dolayısıyla uğranılmış zararları ödemesine de karar verebilir.</a:t>
            </a:r>
          </a:p>
          <a:p>
            <a:pPr algn="just"/>
            <a:r>
              <a:rPr lang="tr-TR" dirty="0" smtClean="0"/>
              <a:t> Bilirkişi raporunda, hakim tarafından yapılması gereken hukuki değerlendirmelerde bulunamaz (CMK m.63/1, 67/3).</a:t>
            </a:r>
          </a:p>
          <a:p>
            <a:pPr algn="just"/>
            <a:r>
              <a:rPr lang="tr-TR" dirty="0" smtClean="0"/>
              <a:t>Bilirkişilerin kendi görev alanlarını aşmamaları, sorulan soruların dışına çıkmamaları ve tespit ettikleri olguların hukuki değerlendirmesini yapmamaları gerekir.</a:t>
            </a:r>
          </a:p>
          <a:p>
            <a:pPr algn="just"/>
            <a:r>
              <a:rPr lang="tr-TR" dirty="0" smtClean="0"/>
              <a:t>Mahkemelerin de, bilirkişi raporlarını değerlendirmeksizin kesin delil sayarak aynen hükme esas almaktan kaçınmaları gerekir. Bu husus, Yargıtay’ın denetimine tabidir.</a:t>
            </a:r>
          </a:p>
          <a:p>
            <a:pPr algn="just"/>
            <a:endParaRPr lang="tr-TR" dirty="0"/>
          </a:p>
        </p:txBody>
      </p:sp>
    </p:spTree>
  </p:cSld>
  <p:clrMapOvr>
    <a:masterClrMapping/>
  </p:clrMapOvr>
  <p:timing>
    <p:tnLst>
      <p:par>
        <p:cTn id="1" dur="indefinite" restart="never" nodeType="tmRoot"/>
      </p:par>
    </p:tnLst>
  </p:timing>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785818"/>
          </a:xfrm>
        </p:spPr>
        <p:txBody>
          <a:bodyPr>
            <a:normAutofit fontScale="90000"/>
          </a:bodyPr>
          <a:lstStyle/>
          <a:p>
            <a:pPr algn="ctr"/>
            <a:r>
              <a:rPr lang="tr-TR" b="1" dirty="0" smtClean="0">
                <a:solidFill>
                  <a:srgbClr val="FF0000"/>
                </a:solidFill>
              </a:rPr>
              <a:t>Tesadüfi Deliller</a:t>
            </a:r>
            <a:endParaRPr lang="tr-TR" dirty="0">
              <a:solidFill>
                <a:srgbClr val="FF0000"/>
              </a:solidFill>
            </a:endParaRPr>
          </a:p>
        </p:txBody>
      </p:sp>
      <p:sp>
        <p:nvSpPr>
          <p:cNvPr id="3" name="2 İçerik Yer Tutucusu"/>
          <p:cNvSpPr>
            <a:spLocks noGrp="1"/>
          </p:cNvSpPr>
          <p:nvPr>
            <p:ph idx="1"/>
          </p:nvPr>
        </p:nvSpPr>
        <p:spPr>
          <a:xfrm>
            <a:off x="457200" y="1071546"/>
            <a:ext cx="8229600" cy="5786454"/>
          </a:xfrm>
        </p:spPr>
        <p:txBody>
          <a:bodyPr>
            <a:noAutofit/>
          </a:bodyPr>
          <a:lstStyle/>
          <a:p>
            <a:pPr algn="just"/>
            <a:r>
              <a:rPr lang="tr-TR" sz="3200" dirty="0" smtClean="0"/>
              <a:t>Arama koruma tedbiri belirli bir fiil ve bu fiilin isnat edildiği kişi hakkında </a:t>
            </a:r>
            <a:r>
              <a:rPr lang="tr-TR" sz="3200" dirty="0" smtClean="0"/>
              <a:t>gerçekleştirilir.</a:t>
            </a:r>
            <a:endParaRPr lang="tr-TR" sz="3200" dirty="0" smtClean="0"/>
          </a:p>
          <a:p>
            <a:pPr algn="just"/>
            <a:r>
              <a:rPr lang="tr-TR" sz="3200" dirty="0" smtClean="0"/>
              <a:t>Ancak arama sırasında aramanın konusu olan fiil dışında başka bir suca ilişkin veya başka </a:t>
            </a:r>
            <a:r>
              <a:rPr lang="tr-TR" sz="3200" dirty="0" smtClean="0"/>
              <a:t>bir kişiye </a:t>
            </a:r>
            <a:r>
              <a:rPr lang="tr-TR" sz="3200" dirty="0" smtClean="0"/>
              <a:t>ilişkin delil elde edilmesi </a:t>
            </a:r>
            <a:r>
              <a:rPr lang="tr-TR" sz="3200" dirty="0" smtClean="0"/>
              <a:t>mümkündür. </a:t>
            </a:r>
          </a:p>
          <a:p>
            <a:pPr algn="just"/>
            <a:r>
              <a:rPr lang="tr-TR" sz="3200" dirty="0" smtClean="0"/>
              <a:t>Bu </a:t>
            </a:r>
            <a:r>
              <a:rPr lang="tr-TR" sz="3200" dirty="0" smtClean="0"/>
              <a:t>gibi durumlarda, yani aramanın konusu </a:t>
            </a:r>
            <a:r>
              <a:rPr lang="tr-TR" sz="3200" dirty="0" smtClean="0"/>
              <a:t>olan fiil </a:t>
            </a:r>
            <a:r>
              <a:rPr lang="tr-TR" sz="3200" dirty="0" smtClean="0"/>
              <a:t>veya kişi dışında bir başka kişiye ilişkin elde edilen delillere </a:t>
            </a:r>
            <a:r>
              <a:rPr lang="tr-TR" sz="3200" dirty="0" smtClean="0"/>
              <a:t>tesadüfi </a:t>
            </a:r>
            <a:r>
              <a:rPr lang="tr-TR" sz="3200" dirty="0" smtClean="0"/>
              <a:t>delil adı verilir.</a:t>
            </a:r>
            <a:endParaRPr lang="tr-TR" sz="3200" dirty="0"/>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Autofit/>
          </a:bodyPr>
          <a:lstStyle/>
          <a:p>
            <a:pPr algn="just"/>
            <a:r>
              <a:rPr lang="es-ES" sz="4000" dirty="0" smtClean="0"/>
              <a:t>Tesadufi deliller kolluk tarafından </a:t>
            </a:r>
            <a:r>
              <a:rPr lang="es-ES" sz="4000" dirty="0" smtClean="0">
                <a:solidFill>
                  <a:srgbClr val="FF0000"/>
                </a:solidFill>
              </a:rPr>
              <a:t>muhafaza altına alınır </a:t>
            </a:r>
            <a:r>
              <a:rPr lang="es-ES" sz="4000" dirty="0" smtClean="0"/>
              <a:t>ve </a:t>
            </a:r>
            <a:r>
              <a:rPr lang="es-ES" sz="4000" dirty="0" smtClean="0">
                <a:solidFill>
                  <a:srgbClr val="FF0000"/>
                </a:solidFill>
              </a:rPr>
              <a:t>C. Savcısı haberdar edilir. </a:t>
            </a:r>
            <a:endParaRPr lang="tr-TR" sz="4000" dirty="0" smtClean="0">
              <a:solidFill>
                <a:srgbClr val="FF0000"/>
              </a:solidFill>
            </a:endParaRPr>
          </a:p>
          <a:p>
            <a:pPr algn="just"/>
            <a:r>
              <a:rPr lang="es-ES" sz="4000" dirty="0" smtClean="0"/>
              <a:t>Arama</a:t>
            </a:r>
            <a:r>
              <a:rPr lang="tr-TR" sz="4000" dirty="0" smtClean="0"/>
              <a:t> işlemi </a:t>
            </a:r>
            <a:r>
              <a:rPr lang="tr-TR" sz="4000" dirty="0" smtClean="0"/>
              <a:t>hukuka uygunsa, </a:t>
            </a:r>
            <a:r>
              <a:rPr lang="tr-TR" sz="4000" dirty="0" smtClean="0">
                <a:solidFill>
                  <a:srgbClr val="FF0000"/>
                </a:solidFill>
              </a:rPr>
              <a:t>tesadüfi </a:t>
            </a:r>
            <a:r>
              <a:rPr lang="tr-TR" sz="4000" dirty="0" smtClean="0">
                <a:solidFill>
                  <a:srgbClr val="FF0000"/>
                </a:solidFill>
              </a:rPr>
              <a:t>delil de </a:t>
            </a:r>
            <a:r>
              <a:rPr lang="tr-TR" sz="4000" b="1" dirty="0" smtClean="0"/>
              <a:t>hukuka uygun </a:t>
            </a:r>
            <a:r>
              <a:rPr lang="tr-TR" sz="4000" dirty="0" smtClean="0"/>
              <a:t>elde edilmiş bir delildir </a:t>
            </a:r>
            <a:r>
              <a:rPr lang="tr-TR" sz="4000" dirty="0" smtClean="0"/>
              <a:t>ve kullanılabilir.</a:t>
            </a:r>
          </a:p>
          <a:p>
            <a:pPr algn="just"/>
            <a:r>
              <a:rPr lang="tr-TR" sz="4000" dirty="0" smtClean="0"/>
              <a:t> </a:t>
            </a:r>
            <a:r>
              <a:rPr lang="tr-TR" sz="4000" b="1" dirty="0" smtClean="0"/>
              <a:t>Aksi takdirde </a:t>
            </a:r>
            <a:r>
              <a:rPr lang="tr-TR" sz="4000" dirty="0" smtClean="0">
                <a:solidFill>
                  <a:srgbClr val="FF0000"/>
                </a:solidFill>
              </a:rPr>
              <a:t>delilin kullanılabilmesi </a:t>
            </a:r>
            <a:r>
              <a:rPr lang="tr-TR" sz="4000" dirty="0" smtClean="0">
                <a:solidFill>
                  <a:srgbClr val="FF0000"/>
                </a:solidFill>
              </a:rPr>
              <a:t>mümkün </a:t>
            </a:r>
            <a:r>
              <a:rPr lang="tr-TR" sz="4000" dirty="0" smtClean="0">
                <a:solidFill>
                  <a:srgbClr val="FF0000"/>
                </a:solidFill>
              </a:rPr>
              <a:t>değildir.</a:t>
            </a:r>
            <a:endParaRPr lang="tr-TR" sz="4000"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200" dirty="0" smtClean="0"/>
              <a:t>İncelemeleri sona erdiğinde, bilirkişi yaptığı işlemleri ve vardığı sonuçları açıklayan bir raporu, kendisinden istenen incelemeleri yaptığını ayrıca belirterek, imzalayıp ilgili mercie verir veya gönderir.</a:t>
            </a:r>
          </a:p>
          <a:p>
            <a:pPr algn="just"/>
            <a:r>
              <a:rPr lang="tr-TR" sz="3200" dirty="0" smtClean="0"/>
              <a:t>Bilirkişi, tüm bulguları raporunda gerekçeli olarak ortaya koymalı; bu nedenle, örneğin, ilgili kişi, vücudunda bir araz olmadığını beyan etse de, onu muayene etmeli ve bulgularını gerekçelendirmelidir.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3200" dirty="0" smtClean="0"/>
              <a:t>Birden çok atanmış bilirkişi, değişik görüşler yansıtmışlar veya farklı sonuçlara ulaşmışlarsa, bu durumu gerekçeleriyle birlikte rapora yazarlar (CMK m.67/1,2).</a:t>
            </a:r>
          </a:p>
          <a:p>
            <a:pPr algn="just"/>
            <a:r>
              <a:rPr lang="tr-TR" sz="3200" dirty="0" smtClean="0"/>
              <a:t>Bilirkişi tarafından düzenlenen rapor örnekleri, kovuşturma evresinde duruşma sırasında Cumhuriyet savcısına, katılana, vekiline, şüpheliye veya sanığa, müdafiine veya yasal temsilcisine doğrudan verilebileceği gibi; kendilerine iadeli taahhütlü mektupla gönderilebilir.</a:t>
            </a:r>
            <a:endParaRPr lang="tr-TR" sz="3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Autofit/>
          </a:bodyPr>
          <a:lstStyle/>
          <a:p>
            <a:pPr algn="just"/>
            <a:r>
              <a:rPr lang="tr-TR" sz="3600" dirty="0" smtClean="0"/>
              <a:t>Bilirkişi incelemesi tamamlandığında, yeni bilirkişi incelemesi yapılması veya itirazların bildirilmesi için istemde bulunabilmelerini sağlamak üzere, Cumhuriyet savcısına, katılana, vekiline, şüpheliye veya sanığa, müdafiine veya yasal temsilciye takdiri bir süre verilir. Bu kişilerin istemleri reddedildiğinde, üç gün içinde bu hususta gerekçeli bir karar verilir (CMK m.67/4,5).</a:t>
            </a:r>
            <a:endParaRPr lang="tr-TR" sz="3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lstStyle/>
          <a:p>
            <a:pPr algn="just"/>
            <a:r>
              <a:rPr lang="tr-TR" dirty="0" smtClean="0"/>
              <a:t>Soruşturma evresinde, gizlilik esastır ve bu evrede delil tartışılması söz konusu değildir.</a:t>
            </a:r>
          </a:p>
          <a:p>
            <a:pPr algn="just"/>
            <a:r>
              <a:rPr lang="tr-TR" dirty="0" smtClean="0"/>
              <a:t>Bu nedenle, bu evrede, Cumhuriyet savcısı tarafından görevlendirilen bilirkişinin düzenlendiği raporlar ilgilere gönderilmez.</a:t>
            </a:r>
          </a:p>
          <a:p>
            <a:pPr algn="just"/>
            <a:r>
              <a:rPr lang="tr-TR" dirty="0" smtClean="0"/>
              <a:t>Şüphelinin müdafii ve mağdurun vekili, soruşturma dosyasını inceleme yetkisini kullanarak bu raporları inceleyebilecektir (CMK m.153).</a:t>
            </a:r>
          </a:p>
          <a:p>
            <a:pPr algn="just"/>
            <a:r>
              <a:rPr lang="tr-TR" dirty="0" smtClean="0"/>
              <a:t>Şüpheli ve mağdur, Bilgi Edinme Hakkı Yasası kapsamında bilirkişi raporlarının kendisine verilmesini Cumhuriyet savcılığından talep edebilecektir.</a:t>
            </a:r>
          </a:p>
          <a:p>
            <a:pPr algn="just"/>
            <a:r>
              <a:rPr lang="tr-TR" dirty="0" smtClean="0"/>
              <a:t> </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lstStyle/>
          <a:p>
            <a:pPr algn="just"/>
            <a:r>
              <a:rPr lang="tr-TR" dirty="0" smtClean="0"/>
              <a:t>Ceza muhakemesi hukukunda </a:t>
            </a:r>
            <a:r>
              <a:rPr lang="tr-TR" b="1" u="sng" dirty="0" smtClean="0">
                <a:solidFill>
                  <a:srgbClr val="FF0000"/>
                </a:solidFill>
              </a:rPr>
              <a:t>kanuni delil sistemi </a:t>
            </a:r>
            <a:r>
              <a:rPr lang="tr-TR" dirty="0" smtClean="0"/>
              <a:t>kabul edilmemiştir.</a:t>
            </a:r>
          </a:p>
          <a:p>
            <a:pPr algn="just"/>
            <a:r>
              <a:rPr lang="tr-TR" dirty="0" smtClean="0"/>
              <a:t>Aksi bir kabul, bizi bu sisteme yaklaştırır.</a:t>
            </a:r>
          </a:p>
          <a:p>
            <a:pPr algn="just"/>
            <a:r>
              <a:rPr lang="tr-TR" dirty="0" smtClean="0"/>
              <a:t>Özellikle tasarlanarak işlenen suçlarda, adil mekanizmayı yanıtlamak için belirti delillerinin hazırlanması söz konusu olabilir.</a:t>
            </a:r>
          </a:p>
          <a:p>
            <a:pPr algn="just"/>
            <a:r>
              <a:rPr lang="tr-TR" dirty="0" smtClean="0"/>
              <a:t>Hakim, bu delilerle vicdani kanaatini oluştururken dikkatli olmalıdır.</a:t>
            </a:r>
          </a:p>
          <a:p>
            <a:pPr algn="just"/>
            <a:r>
              <a:rPr lang="tr-TR" dirty="0" smtClean="0"/>
              <a:t>Buna karşılık, olaydan geriye kalan belirtiler, örneğin kan, parmak izi, tükürük, saç, elbise parçası, ayak izleri ve fren izleri iyi toplanıp tahlil edildiğinde, olayın aydınlatmasına son derece önemli rol oynayabilmektedir.</a:t>
            </a: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143008"/>
          </a:xfrm>
        </p:spPr>
        <p:txBody>
          <a:bodyPr>
            <a:normAutofit/>
          </a:bodyPr>
          <a:lstStyle/>
          <a:p>
            <a:pPr algn="ctr"/>
            <a:r>
              <a:rPr lang="tr-TR" sz="3600" b="1" dirty="0" smtClean="0">
                <a:solidFill>
                  <a:srgbClr val="FF0000"/>
                </a:solidFill>
              </a:rPr>
              <a:t>BİLİRKİŞİNİM GÖREVİNİ YAPMAMASININ YAPTIRIMI</a:t>
            </a:r>
            <a:endParaRPr lang="tr-TR" sz="3600" b="1" dirty="0">
              <a:solidFill>
                <a:srgbClr val="FF0000"/>
              </a:solidFill>
            </a:endParaRPr>
          </a:p>
        </p:txBody>
      </p:sp>
      <p:sp>
        <p:nvSpPr>
          <p:cNvPr id="3" name="2 İçerik Yer Tutucusu"/>
          <p:cNvSpPr>
            <a:spLocks noGrp="1"/>
          </p:cNvSpPr>
          <p:nvPr>
            <p:ph idx="1"/>
          </p:nvPr>
        </p:nvSpPr>
        <p:spPr>
          <a:xfrm>
            <a:off x="457200" y="1571612"/>
            <a:ext cx="8229600" cy="4752988"/>
          </a:xfrm>
        </p:spPr>
        <p:txBody>
          <a:bodyPr/>
          <a:lstStyle/>
          <a:p>
            <a:pPr algn="just"/>
            <a:r>
              <a:rPr lang="tr-TR" dirty="0" smtClean="0"/>
              <a:t>Yönetime uygun olarak çağrıldığı halde gelmeyen bilirkişi zorla getirilir (CMK m.146/7). Çağrıya uymadığı için zorla getirilen veya ağrıya uyarak gelip de yeminden, oy ve görüş bildirmekten çekinen bilirkişiler hakkında bundan doğan giderlerle hükmedilir.</a:t>
            </a:r>
          </a:p>
          <a:p>
            <a:pPr algn="just"/>
            <a:r>
              <a:rPr lang="tr-TR" dirty="0" smtClean="0"/>
              <a:t>Ayrıca, bilirkişi yeminden ve görevini yerine getirmekten kaçınırsa, yeminin veya bilirkişiliğin gerçekleştirilmesi için dava hakkında hüküm verilinceye kadar ve her halde üç ayı geçmemek üzere, disiplin hapsi uygulanabilir.</a:t>
            </a:r>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lstStyle/>
          <a:p>
            <a:r>
              <a:rPr lang="tr-TR" dirty="0" smtClean="0"/>
              <a:t>Kişi, bilirkişiliğe ilişkin yükümlülüğüne uygun davranırsa derhal serbest bırakılır (CMK m.60/1,7).</a:t>
            </a:r>
          </a:p>
          <a:p>
            <a:r>
              <a:rPr lang="tr-TR" dirty="0" smtClean="0"/>
              <a:t>Tanıklar için öngörülen hükümler, bilirkişilerle ilgili kurallara aykırı olmadığı taktirde bilirkişiler hakkında da uygulanır (CMK m.62).</a:t>
            </a:r>
          </a:p>
          <a:p>
            <a:r>
              <a:rPr lang="tr-TR" dirty="0" smtClean="0"/>
              <a:t>Bu nedenle, yukarıda gösterilen tedbirleri almaya naip hakim, istinabe olunan mahkeme ve soruşturma evresinde sulh ceza hakimi yetkilidir.</a:t>
            </a:r>
          </a:p>
          <a:p>
            <a:r>
              <a:rPr lang="tr-TR" dirty="0" smtClean="0"/>
              <a:t>Cumhuriyet savcısı ise söz konusu tedbirlere karar vermez.</a:t>
            </a:r>
          </a:p>
          <a:p>
            <a:r>
              <a:rPr lang="tr-TR" dirty="0" smtClean="0"/>
              <a:t>Bu tedbirler, davanın görüldüğü sırada tümüyle uygulandıktan sonra, o davaya veya aynı işe ilişkin diğer davada tekrar edilemez. </a:t>
            </a:r>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2800" dirty="0" smtClean="0"/>
              <a:t>Cumhuriyet savcısı ise söz konusu tedbirlere karar veremez. Bu tedbirler, davanın görüldüğü sırada tümüyle uygulandıktan sonra, o dava veya aynı işe ilişkin diğer davada tekrar edilmez.</a:t>
            </a:r>
          </a:p>
          <a:p>
            <a:pPr algn="just"/>
            <a:r>
              <a:rPr lang="tr-TR" sz="2800" dirty="0" smtClean="0"/>
              <a:t>Disiplin hapsi kararına itiraz edilebilir (CMK m.60,62, 71).</a:t>
            </a:r>
          </a:p>
          <a:p>
            <a:pPr algn="just"/>
            <a:r>
              <a:rPr lang="tr-TR" sz="2800" dirty="0" smtClean="0"/>
              <a:t>Bilirkişinin görevini kasten savsaklaması, ihmal suretiyle görevi kötüye kullanma suçunu oluşturur (TCK m.257/2).</a:t>
            </a:r>
          </a:p>
          <a:p>
            <a:pPr algn="just"/>
            <a:r>
              <a:rPr lang="tr-TR" sz="2800" dirty="0" smtClean="0"/>
              <a:t>Bilirkişinin gerçeğe aykırı mütalaada bulunması halinde ise gerçeğe aykırı bilirkişilik suçu oluşur (TCK m.276/1).</a:t>
            </a:r>
            <a:endParaRPr lang="tr-TR" sz="2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fontScale="90000"/>
          </a:bodyPr>
          <a:lstStyle/>
          <a:p>
            <a:pPr algn="ctr"/>
            <a:r>
              <a:rPr lang="tr-TR" b="1" dirty="0" smtClean="0">
                <a:solidFill>
                  <a:srgbClr val="FF0000"/>
                </a:solidFill>
              </a:rPr>
              <a:t>BİLİRKİŞİNİN ERKEN DİNLENMESİ</a:t>
            </a:r>
            <a:endParaRPr lang="tr-TR" b="1" dirty="0">
              <a:solidFill>
                <a:srgbClr val="FF0000"/>
              </a:solidFill>
            </a:endParaRPr>
          </a:p>
        </p:txBody>
      </p:sp>
      <p:sp>
        <p:nvSpPr>
          <p:cNvPr id="3" name="2 İçerik Yer Tutucusu"/>
          <p:cNvSpPr>
            <a:spLocks noGrp="1"/>
          </p:cNvSpPr>
          <p:nvPr>
            <p:ph idx="1"/>
          </p:nvPr>
        </p:nvSpPr>
        <p:spPr>
          <a:xfrm>
            <a:off x="457200" y="1571612"/>
            <a:ext cx="8229600" cy="4752988"/>
          </a:xfrm>
        </p:spPr>
        <p:txBody>
          <a:bodyPr/>
          <a:lstStyle/>
          <a:p>
            <a:r>
              <a:rPr lang="tr-TR" dirty="0" smtClean="0"/>
              <a:t>Tanıklarda olduğu gibi bilirkişinin de duruşma sırasında hazır bulunamayacağı veya oturduğu yerin uzaklığı nedeniyle bulunmasının güç olduğu anlaşırsa, kovuşturma evresinin duruşma hazırlığı aşamasında bu bilirkişinin erken dinlenmesine karar verebilir.</a:t>
            </a:r>
          </a:p>
          <a:p>
            <a:r>
              <a:rPr lang="tr-TR" dirty="0" smtClean="0"/>
              <a:t>Erken dinlemede; şüpheli, sanık, müdafi ve vekil hazır bulunabilir (CMK m.84/2, 180).</a:t>
            </a:r>
          </a:p>
          <a:p>
            <a:r>
              <a:rPr lang="tr-TR" dirty="0" smtClean="0"/>
              <a:t>Bu işlerde hazır bulunmaya hakkı olanlar, işin geri bırakılmasına neden olmamak koşuluyla, işlerin yapılması gününden önce haberdar edilir (CMK m.84/3,4,181).</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lnSpcReduction="10000"/>
          </a:bodyPr>
          <a:lstStyle/>
          <a:p>
            <a:pPr algn="just"/>
            <a:r>
              <a:rPr lang="tr-TR" sz="3200" dirty="0" smtClean="0"/>
              <a:t>Yasa’da tanıkların erken dinlenmesine ilişkin tutanakların duruşmada belge delili olarak okunmasının belirtilmesine karşılık, bilirkişinin erken dinlenmesine ilişkin tutanakların okunmasına açıkça yer verilmemiştir. </a:t>
            </a:r>
          </a:p>
          <a:p>
            <a:pPr algn="just"/>
            <a:r>
              <a:rPr lang="tr-TR" sz="3200" dirty="0" smtClean="0"/>
              <a:t>Ancak duruşmada delil olarak okunacak belgelerin belirtildiği CMK m.209’daki sayımın tahdidi olmadığı düşünüldüğünde, bilirkişiye ait erken dinleme tutanaklarının da duruşmada okunabilecek tutanaklardan olduğu söylenebilir.</a:t>
            </a:r>
            <a:endParaRPr lang="tr-TR" sz="32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357982"/>
          </a:xfrm>
        </p:spPr>
        <p:txBody>
          <a:bodyPr>
            <a:noAutofit/>
          </a:bodyPr>
          <a:lstStyle/>
          <a:p>
            <a:pPr algn="just"/>
            <a:r>
              <a:rPr lang="tr-TR" sz="3600" dirty="0" smtClean="0"/>
              <a:t>Bilirkişinin erken dinlenmesini, kovuşturma evresinin duruşma hazırlığı aşamasında naip veya istinabe olunan hakim gerçekleştirecektir (CMK m.209/1).</a:t>
            </a:r>
          </a:p>
          <a:p>
            <a:pPr algn="just"/>
            <a:r>
              <a:rPr lang="tr-TR" sz="3600" dirty="0" smtClean="0"/>
              <a:t>Uygulamada bilirkişiler görüşlerini rapor halinde sunmakta; dinlenmeleri yolu tercih edilmemektedir.</a:t>
            </a:r>
          </a:p>
          <a:p>
            <a:pPr algn="just"/>
            <a:r>
              <a:rPr lang="tr-TR" sz="3600" dirty="0" smtClean="0"/>
              <a:t>Bu nedenle, bilirkişinin erken dinlenmesi ile pek karşılaşmamaktadır.</a:t>
            </a:r>
            <a:endParaRPr lang="tr-TR" sz="36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00132"/>
          </a:xfrm>
        </p:spPr>
        <p:txBody>
          <a:bodyPr>
            <a:normAutofit/>
          </a:bodyPr>
          <a:lstStyle/>
          <a:p>
            <a:pPr algn="ctr"/>
            <a:r>
              <a:rPr lang="tr-TR" b="1" dirty="0" smtClean="0">
                <a:solidFill>
                  <a:srgbClr val="FF0000"/>
                </a:solidFill>
              </a:rPr>
              <a:t>BİLİRKİŞİNİN YETKİLERİ</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a:bodyPr>
          <a:lstStyle/>
          <a:p>
            <a:pPr algn="just"/>
            <a:r>
              <a:rPr lang="tr-TR" sz="2800" dirty="0" smtClean="0"/>
              <a:t>Bilirkişi, görevini yerine getirmek amacıyla, şüpheli veya sanığın dışındaki kişilerin bilgisine başvurabilir.</a:t>
            </a:r>
          </a:p>
          <a:p>
            <a:pPr algn="just"/>
            <a:r>
              <a:rPr lang="tr-TR" sz="2800" dirty="0" smtClean="0"/>
              <a:t>Mahkeme (hakim) veya Cumhuriyet savcısı, bilirkişinin alanına girmeyen bir sorunun aydınlatılması için nitelikli ve konusunda bilgisiyle tanınmış kişilerle bir araya gelmesine izin verebilir.</a:t>
            </a:r>
          </a:p>
          <a:p>
            <a:pPr algn="just"/>
            <a:r>
              <a:rPr lang="tr-TR" sz="2800" dirty="0" smtClean="0"/>
              <a:t>Bu şekilde çağrılan kişiler, yemin eder ve verecekleri raporlar, bilirkişi raporunun tamamlayıcısı olarak dosyaya konulur.</a:t>
            </a:r>
          </a:p>
          <a:p>
            <a:pPr algn="just"/>
            <a:endParaRPr lang="tr-TR"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a:bodyPr>
          <a:lstStyle/>
          <a:p>
            <a:pPr algn="just"/>
            <a:r>
              <a:rPr lang="tr-TR" sz="2800" dirty="0" smtClean="0"/>
              <a:t>İlgililer, merciinden, bilirkişiye teknik nitelikte bilgiler verebilecek olan, ismen belli kişilerin dinlenmelerini veya bazı araştırmaların yapılması konusunda karar vermesini isteyebilir (CMK m.66/4-5).</a:t>
            </a:r>
          </a:p>
          <a:p>
            <a:pPr algn="just"/>
            <a:r>
              <a:rPr lang="tr-TR" sz="2800" dirty="0" smtClean="0"/>
              <a:t>Bu halde, adeta bilirkişiye bilirkişi atanır.</a:t>
            </a:r>
          </a:p>
          <a:p>
            <a:pPr algn="just"/>
            <a:r>
              <a:rPr lang="tr-TR" sz="2800" dirty="0" smtClean="0"/>
              <a:t>Nitekim CMK m.87/3’ de otopsi açısından bu husus ayrıca düzenlenmiştir. </a:t>
            </a:r>
          </a:p>
          <a:p>
            <a:pPr algn="just"/>
            <a:r>
              <a:rPr lang="tr-TR" sz="2800" dirty="0" smtClean="0"/>
              <a:t>Bu hükme göre, ölümünden hemen önceki hastalığında öleni tedavi etmiş olan hekimin otopsi sırasında hazır bulunması ve hastalığın seyri hakkında otopsiyi yapan hekimden bilgi vermesi istenebilir.</a:t>
            </a:r>
            <a:endParaRPr lang="tr-TR"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929354"/>
          </a:xfrm>
        </p:spPr>
        <p:txBody>
          <a:bodyPr>
            <a:noAutofit/>
          </a:bodyPr>
          <a:lstStyle/>
          <a:p>
            <a:pPr algn="just"/>
            <a:r>
              <a:rPr lang="tr-TR" sz="2800" dirty="0" smtClean="0"/>
              <a:t>Gerekli olması halinde, bilirkişi, mahkeme başkanı, hakim veya Cumhuriyet savcısı aracılığıyla mağdur, şüpheli veya sanığa soru sorabilir.</a:t>
            </a:r>
          </a:p>
          <a:p>
            <a:pPr algn="just"/>
            <a:r>
              <a:rPr lang="tr-TR" sz="2800" dirty="0" smtClean="0"/>
              <a:t>Ancak mahkeme başkanı, hakim veya Cumhuriyet savcısı, bilirkişinin doğrudan soru sormasına da izin verebilir.</a:t>
            </a:r>
          </a:p>
          <a:p>
            <a:pPr algn="just"/>
            <a:r>
              <a:rPr lang="tr-TR" sz="2800" dirty="0" smtClean="0"/>
              <a:t>Muayeneyle görevlendirilen hekim bilirkişi, görevini yerine getirirken zorunlu saydığı soruları, hakim.</a:t>
            </a:r>
          </a:p>
          <a:p>
            <a:pPr algn="just"/>
            <a:r>
              <a:rPr lang="tr-TR" sz="2800" dirty="0" smtClean="0"/>
              <a:t>Cumhuriyet savcısı ve müdafi bulunmadan da mağdur, şüpheli veya sanığa doğrudan doğruya yöneltebilir (CMK m.66/6).</a:t>
            </a:r>
            <a:endParaRPr lang="tr-TR"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lstStyle/>
          <a:p>
            <a:r>
              <a:rPr lang="tr-TR" dirty="0" smtClean="0"/>
              <a:t>Bilirkişinin şüpheli, sanık veya mağduru kural olarak mahkeme başkanı aracılığıyla dinleme yetkisi bulunmaktadır.</a:t>
            </a:r>
          </a:p>
          <a:p>
            <a:r>
              <a:rPr lang="tr-TR" dirty="0" smtClean="0"/>
              <a:t>Bilirkişinin görevi kapsamında, bu kişiler dışında kalan kişileri dinlemesini (CMK m.66/4) veya olay yerinde inceleme yapmasını engelleyen bir kural bulunmamaktadır.</a:t>
            </a:r>
          </a:p>
          <a:p>
            <a:r>
              <a:rPr lang="tr-TR" dirty="0" smtClean="0"/>
              <a:t>CMK m.66/3 gereğince bilirkişi yararlı gördüğü tedbirlerin alınmasını kendisini görevlendiren merciden isteyebilir.</a:t>
            </a:r>
          </a:p>
          <a:p>
            <a:r>
              <a:rPr lang="tr-TR" dirty="0" smtClean="0"/>
              <a:t>Bu hükme göre bilirkişi görüş oluşturabilmesi için ihtiyaç duyduğu delilleri Cumhuriyet savcısından veya mahkemeden istemelidir.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6215082"/>
          </a:xfrm>
        </p:spPr>
        <p:txBody>
          <a:bodyPr>
            <a:noAutofit/>
          </a:bodyPr>
          <a:lstStyle/>
          <a:p>
            <a:pPr algn="just"/>
            <a:r>
              <a:rPr lang="tr-TR" sz="3200" dirty="0" smtClean="0"/>
              <a:t>Belirti delilleri, bilimsel yöntemlerle </a:t>
            </a:r>
            <a:r>
              <a:rPr lang="tr-TR" sz="3200" dirty="0" err="1" smtClean="0"/>
              <a:t>kriminalistik</a:t>
            </a:r>
            <a:r>
              <a:rPr lang="tr-TR" sz="3200" dirty="0" smtClean="0"/>
              <a:t> bilimin verilerine göre değerlendirilir.</a:t>
            </a:r>
          </a:p>
          <a:p>
            <a:pPr algn="just"/>
            <a:r>
              <a:rPr lang="tr-TR" sz="3200" dirty="0" smtClean="0"/>
              <a:t>Bilirkişi raporu formatındaki bu değerlendirmeler, bilimsel delilleri oluşturur.</a:t>
            </a:r>
          </a:p>
          <a:p>
            <a:pPr algn="just"/>
            <a:r>
              <a:rPr lang="tr-TR" sz="3200" dirty="0" smtClean="0"/>
              <a:t>Öyle ki, öğretide, birbirini destekleyen belirtilere dayanarak mahkumiyet kararı verilebileceği kabul edilmektedir.</a:t>
            </a:r>
          </a:p>
          <a:p>
            <a:pPr algn="just"/>
            <a:r>
              <a:rPr lang="tr-TR" sz="3200" dirty="0" smtClean="0"/>
              <a:t>Olay yerinin incelenmesi, belirti delillerinin elde edilmesi bakımından son derece önemlidir.</a:t>
            </a:r>
          </a:p>
          <a:p>
            <a:pPr algn="just"/>
            <a:endParaRPr lang="tr-TR" sz="32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857256"/>
          </a:xfrm>
        </p:spPr>
        <p:txBody>
          <a:bodyPr>
            <a:normAutofit/>
          </a:bodyPr>
          <a:lstStyle/>
          <a:p>
            <a:pPr algn="ctr"/>
            <a:r>
              <a:rPr lang="tr-TR" b="1" dirty="0" smtClean="0">
                <a:solidFill>
                  <a:srgbClr val="FF0000"/>
                </a:solidFill>
              </a:rPr>
              <a:t>BİLİRKİŞİNİN HAKLARI</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lstStyle/>
          <a:p>
            <a:pPr algn="just"/>
            <a:r>
              <a:rPr lang="tr-TR" dirty="0" smtClean="0"/>
              <a:t>1</a:t>
            </a:r>
            <a:r>
              <a:rPr lang="tr-TR" sz="4400" dirty="0" smtClean="0"/>
              <a:t>. BİLİRKİŞİLİKTEN ÇEKİNME</a:t>
            </a:r>
          </a:p>
          <a:p>
            <a:pPr algn="just"/>
            <a:r>
              <a:rPr lang="tr-TR" sz="4400" dirty="0" smtClean="0"/>
              <a:t>2.ÜCRET ALMA</a:t>
            </a:r>
          </a:p>
          <a:p>
            <a:pPr algn="just"/>
            <a:r>
              <a:rPr lang="tr-TR" sz="4400" dirty="0" smtClean="0"/>
              <a:t>3. BİLİRKİŞİNİN REDDİ</a:t>
            </a:r>
          </a:p>
          <a:p>
            <a:pPr algn="just"/>
            <a:r>
              <a:rPr lang="tr-TR" sz="4400" dirty="0" smtClean="0"/>
              <a:t>4. TEKNİK MÜŞAVİR-UZMAN MÜTALAASI</a:t>
            </a:r>
            <a:endParaRPr lang="tr-TR" sz="44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857256"/>
          </a:xfrm>
        </p:spPr>
        <p:txBody>
          <a:bodyPr>
            <a:normAutofit/>
          </a:bodyPr>
          <a:lstStyle/>
          <a:p>
            <a:pPr algn="ctr"/>
            <a:r>
              <a:rPr lang="tr-TR" b="1" dirty="0" smtClean="0">
                <a:solidFill>
                  <a:srgbClr val="FF0000"/>
                </a:solidFill>
              </a:rPr>
              <a:t>BİLİRKİŞİLİKTEN ÇEKİNME</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lstStyle/>
          <a:p>
            <a:r>
              <a:rPr lang="tr-TR" dirty="0" smtClean="0"/>
              <a:t>Tanıklıktan çekinmeyi gerektiren nedenler, bilirkişiler hakkında da geçerlidir (CMK m.70). </a:t>
            </a:r>
          </a:p>
          <a:p>
            <a:r>
              <a:rPr lang="tr-TR" dirty="0" smtClean="0"/>
              <a:t>Şüpheli veya sanıkla bilirkişi arasında tanıklıktan çekinmeyi gerektirecek derecede akrabalık ilişkisi bulunması (CMK m.45), bilirkişilikten çekinme nedenidir.</a:t>
            </a:r>
          </a:p>
          <a:p>
            <a:r>
              <a:rPr lang="tr-TR" dirty="0" smtClean="0"/>
              <a:t>Bunun gibi, bilirkişinin mesleği dolayısıyla şüpheli veya sanıkla bağlantı halinde olması da, bilirkişiye, bilirkişilikten çekinme hakkı verir (CMK m.46).</a:t>
            </a:r>
          </a:p>
          <a:p>
            <a:r>
              <a:rPr lang="tr-TR" dirty="0" smtClean="0"/>
              <a:t>Ayrıca, bilirkişi kendisi veya yakınları aleyhine sonuç verecek konularda da bilirkişilik yapmaktan çekinebilir (CMK m.48).</a:t>
            </a:r>
            <a:endParaRPr lang="tr-T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a:bodyPr>
          <a:lstStyle/>
          <a:p>
            <a:pPr algn="just"/>
            <a:r>
              <a:rPr lang="tr-TR" sz="3600" dirty="0" smtClean="0"/>
              <a:t>Bilirkişi, Yasa’da somut olarak belirtilen hususların dışında, tarafsız olmama gibi bilirkişilik yapmasına engel haklı bir neden göstererek de bilirkişilikten çekinebilir (CMK m.70).</a:t>
            </a:r>
          </a:p>
          <a:p>
            <a:pPr algn="just"/>
            <a:r>
              <a:rPr lang="tr-TR" sz="3600" dirty="0" smtClean="0"/>
              <a:t>Bilirkişiyi görevlendiren merci, bu nedenin haklılığını inceleyecektir.</a:t>
            </a:r>
          </a:p>
          <a:p>
            <a:pPr algn="just"/>
            <a:r>
              <a:rPr lang="tr-TR" sz="3600" dirty="0" smtClean="0"/>
              <a:t>Kanımızca, bilirkişiye bu hakkı hatırlatılmalıdır.</a:t>
            </a:r>
            <a:endParaRPr lang="tr-TR" sz="36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normAutofit/>
          </a:bodyPr>
          <a:lstStyle/>
          <a:p>
            <a:pPr algn="ctr"/>
            <a:r>
              <a:rPr lang="tr-TR" b="1" dirty="0" smtClean="0">
                <a:solidFill>
                  <a:srgbClr val="FF0000"/>
                </a:solidFill>
              </a:rPr>
              <a:t>ÜCRET ALMA</a:t>
            </a:r>
            <a:endParaRPr lang="tr-TR"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a:bodyPr>
          <a:lstStyle/>
          <a:p>
            <a:pPr algn="just"/>
            <a:r>
              <a:rPr lang="tr-TR" sz="4400" dirty="0" smtClean="0"/>
              <a:t>Bilirkişiye, mahkum olması halinde sanığa yükletilmek üzere devlet hazinesinden (CMK m.325), inceleme ve çalışmasıyla orantılı bir ücret ödenir Bu ücret içinde yol giderleri yer alır(CMK m.72).</a:t>
            </a:r>
            <a:endParaRPr lang="tr-TR" sz="44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normAutofit/>
          </a:bodyPr>
          <a:lstStyle/>
          <a:p>
            <a:pPr algn="ctr"/>
            <a:r>
              <a:rPr lang="tr-TR" b="1" dirty="0" smtClean="0">
                <a:solidFill>
                  <a:srgbClr val="FF0000"/>
                </a:solidFill>
              </a:rPr>
              <a:t>BİLİRKİŞİNİN REDDİ</a:t>
            </a:r>
            <a:endParaRPr lang="tr-TR" b="1" dirty="0">
              <a:solidFill>
                <a:srgbClr val="FF0000"/>
              </a:solidFill>
            </a:endParaRPr>
          </a:p>
        </p:txBody>
      </p:sp>
      <p:sp>
        <p:nvSpPr>
          <p:cNvPr id="3" name="2 İçerik Yer Tutucusu"/>
          <p:cNvSpPr>
            <a:spLocks noGrp="1"/>
          </p:cNvSpPr>
          <p:nvPr>
            <p:ph idx="1"/>
          </p:nvPr>
        </p:nvSpPr>
        <p:spPr>
          <a:xfrm>
            <a:off x="457200" y="1500174"/>
            <a:ext cx="8229600" cy="4824426"/>
          </a:xfrm>
        </p:spPr>
        <p:txBody>
          <a:bodyPr/>
          <a:lstStyle/>
          <a:p>
            <a:r>
              <a:rPr lang="tr-TR" dirty="0" smtClean="0"/>
              <a:t>Hakimin reddini gerektiren nedenler, bilirkişiler hakkında da geçerlidir.</a:t>
            </a:r>
          </a:p>
          <a:p>
            <a:r>
              <a:rPr lang="tr-TR" dirty="0" smtClean="0"/>
              <a:t>Örneğin, bilirkişinin aynı davada tanıklık yapması da ret nedenidir.</a:t>
            </a:r>
          </a:p>
          <a:p>
            <a:r>
              <a:rPr lang="tr-TR" b="1" u="sng" dirty="0" smtClean="0">
                <a:solidFill>
                  <a:srgbClr val="FF0000"/>
                </a:solidFill>
              </a:rPr>
              <a:t>Soruşturma evresinde, </a:t>
            </a:r>
            <a:r>
              <a:rPr lang="tr-TR" dirty="0" smtClean="0"/>
              <a:t>Cumhuriyet savcısı tarafından görevlendirilen bilirkişinin reddedilmesi mümkündür.</a:t>
            </a:r>
          </a:p>
          <a:p>
            <a:r>
              <a:rPr lang="tr-TR" dirty="0" smtClean="0"/>
              <a:t>Yasa’da açıkça belirtilmemiş olmakla birlikte, ret haklarını kullanabilmelerine olanak sağlamak için, Cumhuriyet savcısının atadığı bilirkişinin adı ve soyadı, ret hakkına sahip olanlara bildirilmelidir.</a:t>
            </a:r>
            <a:endParaRPr lang="tr-T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lstStyle/>
          <a:p>
            <a:r>
              <a:rPr lang="tr-TR" dirty="0" smtClean="0"/>
              <a:t>Cumhuriyet savcısına kabul edilmeyen ret istemi, sulh ceza hakimince incelenir.</a:t>
            </a:r>
          </a:p>
          <a:p>
            <a:r>
              <a:rPr lang="tr-TR" dirty="0" smtClean="0"/>
              <a:t>Reddi isteyen kişi, bunun nedenini, dayandığı olguları göstererek açıklamakla yükümlüdür (CMK m.69/3).</a:t>
            </a:r>
          </a:p>
          <a:p>
            <a:pPr algn="just"/>
            <a:r>
              <a:rPr lang="tr-TR" b="1" u="sng" dirty="0" smtClean="0">
                <a:solidFill>
                  <a:srgbClr val="FF0000"/>
                </a:solidFill>
              </a:rPr>
              <a:t>Kovuşturma evresinde, </a:t>
            </a:r>
            <a:r>
              <a:rPr lang="tr-TR" dirty="0" smtClean="0"/>
              <a:t>Cumhuriyet savcısı, katılan, vekili, şüpheli veya sanık, müdafi veya yasal temsilci ret hakkını kullanabilir.</a:t>
            </a:r>
          </a:p>
          <a:p>
            <a:pPr algn="just"/>
            <a:r>
              <a:rPr lang="tr-TR" dirty="0" smtClean="0"/>
              <a:t>Mahkeme (veya hakim) tarafından atanan bilirkişinin adı ve soyadı, engel bulunmadıkça, ret hakkına sahip olanlara bildirilir.</a:t>
            </a:r>
          </a:p>
          <a:p>
            <a:pPr algn="just"/>
            <a:r>
              <a:rPr lang="tr-TR" dirty="0" smtClean="0"/>
              <a:t>Ret istemi, davayı görmekte olan mahkeme (veya hakim) inceler (CMK m.69/1,2).</a:t>
            </a:r>
            <a:endParaRPr lang="tr-T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3600" dirty="0" smtClean="0"/>
              <a:t>Bilirkişinin reddi bakımından Yasa’da herhangi bir süreye yer verilmemiştir.</a:t>
            </a:r>
          </a:p>
          <a:p>
            <a:pPr algn="just"/>
            <a:r>
              <a:rPr lang="tr-TR" sz="3600" dirty="0" smtClean="0"/>
              <a:t>Ret isteminde bulunan, ret nedenlerini açıklamakla yükümlüdür (CMK m.69/3).</a:t>
            </a:r>
          </a:p>
          <a:p>
            <a:pPr algn="just"/>
            <a:r>
              <a:rPr lang="tr-TR" sz="3600" dirty="0" smtClean="0"/>
              <a:t>Ret istemi kabul edilen bilirkişinin mütalaası alınmaz, alınmış ise hüküm kurulurken değerlendirilmez.</a:t>
            </a:r>
            <a:endParaRPr lang="tr-TR" sz="36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785818"/>
          </a:xfrm>
        </p:spPr>
        <p:txBody>
          <a:bodyPr>
            <a:normAutofit/>
          </a:bodyPr>
          <a:lstStyle/>
          <a:p>
            <a:pPr algn="ctr"/>
            <a:r>
              <a:rPr lang="tr-TR" sz="3600" b="1" dirty="0" smtClean="0">
                <a:solidFill>
                  <a:srgbClr val="FF0000"/>
                </a:solidFill>
              </a:rPr>
              <a:t>TEKNİK MÜŞAVİR-UZMAN MÜTALAASI</a:t>
            </a:r>
            <a:endParaRPr lang="tr-TR" sz="3600"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normAutofit lnSpcReduction="10000"/>
          </a:bodyPr>
          <a:lstStyle/>
          <a:p>
            <a:r>
              <a:rPr lang="tr-TR" dirty="0" smtClean="0"/>
              <a:t>Teknik-müşavir, 1412 sayılı CMUK döneminde de başvurulan bir bilirkişilik türüdür.</a:t>
            </a:r>
          </a:p>
          <a:p>
            <a:r>
              <a:rPr lang="tr-TR" dirty="0" smtClean="0"/>
              <a:t>Bu kurum 5271 sayılı </a:t>
            </a:r>
            <a:r>
              <a:rPr lang="tr-TR" dirty="0" err="1" smtClean="0"/>
              <a:t>CMK’nın</a:t>
            </a:r>
            <a:r>
              <a:rPr lang="tr-TR" dirty="0" smtClean="0"/>
              <a:t> 67/6 maddesi ile açıkça düzenlenmiştir.</a:t>
            </a:r>
          </a:p>
          <a:p>
            <a:r>
              <a:rPr lang="tr-TR" dirty="0" smtClean="0"/>
              <a:t>Teknik-müşavir/taraf bilirkişisi de kendisine başvurulan dava konusu hakkında özel ve teknik bilgiye sahip olmak zorundadır.</a:t>
            </a:r>
          </a:p>
          <a:p>
            <a:r>
              <a:rPr lang="tr-TR" dirty="0" smtClean="0"/>
              <a:t>Teknik-müşavirin ödev ve yetkileri, soruşturma evresinde Cumhuriyet savcısı, kovuşturma evresinde mahkeme tarafından görevlendirilen bilirkişininkilerden farklı değildir.</a:t>
            </a:r>
          </a:p>
          <a:p>
            <a:r>
              <a:rPr lang="tr-TR" dirty="0" smtClean="0"/>
              <a:t>Uzman mütalaası da bilirkişi raporu tartışmaya açılır ve değerlendirilir.</a:t>
            </a:r>
          </a:p>
          <a:p>
            <a:endParaRPr lang="tr-T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038872"/>
          </a:xfrm>
        </p:spPr>
        <p:txBody>
          <a:bodyPr/>
          <a:lstStyle/>
          <a:p>
            <a:pPr algn="just"/>
            <a:r>
              <a:rPr lang="tr-TR" b="1" i="1" u="sng" dirty="0" smtClean="0">
                <a:solidFill>
                  <a:srgbClr val="FF0000"/>
                </a:solidFill>
              </a:rPr>
              <a:t>Kovuşturma evresinde,</a:t>
            </a:r>
            <a:r>
              <a:rPr lang="tr-TR" dirty="0" smtClean="0"/>
              <a:t> Cumhuriyet savcısı, katılan, vekili, sanık, müdafi veya yasal temsilci, yargılama konusu olayla ilgili olarak veya bilirkişi raporunun hazırlanmasında değerlendirilmek üzere ya da bilirkişi raporu hakkında, uzmanından bilimsel mütalaa alabilir.</a:t>
            </a:r>
          </a:p>
          <a:p>
            <a:pPr algn="just"/>
            <a:r>
              <a:rPr lang="tr-TR" dirty="0" smtClean="0"/>
              <a:t>Sadece bu nedenle ayrıca süre istenemez (CMK m.67/6).</a:t>
            </a:r>
          </a:p>
          <a:p>
            <a:pPr algn="just"/>
            <a:r>
              <a:rPr lang="tr-TR" b="1" i="1" u="sng" dirty="0" smtClean="0">
                <a:solidFill>
                  <a:srgbClr val="FF0000"/>
                </a:solidFill>
              </a:rPr>
              <a:t>Soruşturma evresinde, </a:t>
            </a:r>
            <a:r>
              <a:rPr lang="tr-TR" dirty="0" smtClean="0"/>
              <a:t>Cumhuriyet savcısı </a:t>
            </a:r>
            <a:r>
              <a:rPr lang="tr-TR" dirty="0" err="1" smtClean="0"/>
              <a:t>re’sen</a:t>
            </a:r>
            <a:r>
              <a:rPr lang="tr-TR" dirty="0" smtClean="0"/>
              <a:t> bilirkişi tayin etme yetkisine sahip olduğu için, uzman bir kişiyi kendisi atayacaktır (CMK m.63/3).</a:t>
            </a:r>
          </a:p>
          <a:p>
            <a:pPr algn="just"/>
            <a:r>
              <a:rPr lang="tr-TR" dirty="0" smtClean="0"/>
              <a:t>Bu nedenle soruşturma evresinde, Cumhuriyet savcısının dışındaki kişiler uzmanından mütalaa alabilir.</a:t>
            </a:r>
            <a:endParaRPr lang="tr-T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lstStyle/>
          <a:p>
            <a:pPr algn="just"/>
            <a:r>
              <a:rPr lang="tr-TR" sz="2800" dirty="0" smtClean="0"/>
              <a:t>Yasa’da kovuşturma evresinde mahkeme (veya hakim), soruşturma evresinde Cumhuriyet savcısı tarafından görevlendirilmeyen bu kişi, bilirkişi, uzman kişi (CMK m.178,179);</a:t>
            </a:r>
          </a:p>
          <a:p>
            <a:pPr algn="just"/>
            <a:r>
              <a:rPr lang="tr-TR" sz="2800" dirty="0" smtClean="0"/>
              <a:t>Hazırlayacağı rapor ise uzman mütalaası, bilimsel mütalaa (CMK m.67) olarak adlandırılmıştır.</a:t>
            </a:r>
          </a:p>
          <a:p>
            <a:pPr algn="just"/>
            <a:r>
              <a:rPr lang="tr-TR" sz="2800" dirty="0" smtClean="0"/>
              <a:t>İlgililerin görevlendirdiği bu kişilere, mahkemenin ve Cumhuriyet savcısının görevlendirdiğinden ayırmak amacıyla uygulamada, tarafların seçtiği bilirkişi (taraf bilirkişisi) veya teknik müşavir de denilmektedir.</a:t>
            </a:r>
            <a:endParaRPr lang="tr-T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pPr algn="just"/>
            <a:r>
              <a:rPr lang="tr-TR" sz="3200" i="1" u="sng" dirty="0" smtClean="0">
                <a:solidFill>
                  <a:srgbClr val="FF0000"/>
                </a:solidFill>
              </a:rPr>
              <a:t>Polisin Adli Görevleri Yönetmeliği’nde, </a:t>
            </a:r>
            <a:r>
              <a:rPr lang="tr-TR" sz="3200" dirty="0" smtClean="0"/>
              <a:t>kolluğun olay yerine nasıl gideceği ve burada delilleri nasıl koruma altına alacağı gösterilmiştir (Adli Görev Y. M.4 </a:t>
            </a:r>
            <a:r>
              <a:rPr lang="tr-TR" sz="3200" dirty="0" err="1" smtClean="0"/>
              <a:t>vd</a:t>
            </a:r>
            <a:r>
              <a:rPr lang="tr-TR" sz="3200" dirty="0" smtClean="0"/>
              <a:t>)</a:t>
            </a:r>
          </a:p>
          <a:p>
            <a:pPr algn="just"/>
            <a:r>
              <a:rPr lang="tr-TR" sz="3200" dirty="0" smtClean="0"/>
              <a:t>Örneğin, sanıkların giriş yeri, saldırı hedefine ulaşmak için izlediği yol, çıkış yolu ve muhtemelen uğrayacağı yerler tespit edilir.</a:t>
            </a:r>
          </a:p>
          <a:p>
            <a:pPr algn="just"/>
            <a:r>
              <a:rPr lang="tr-TR" sz="3200" dirty="0" smtClean="0"/>
              <a:t>Mağdurun ve sanığın bedeninden düşen parçalar, ayak izleri, parmak izleri ve silah vs. aranır.</a:t>
            </a:r>
          </a:p>
          <a:p>
            <a:pPr algn="just"/>
            <a:endParaRPr lang="tr-TR" sz="32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lstStyle/>
          <a:p>
            <a:r>
              <a:rPr lang="tr-TR" dirty="0" smtClean="0"/>
              <a:t>Cumhuriyet savcısının, katılanın, vekilinin, şüphelinin veya sanığın, müdafiin veya yasal temsilcinin istemi üzerine bilimsel mütalaa hazırlayan uzman, görüşlerini rapor halinde verebileceği gibi; bu uzmanın duruşmada dinlenmesine de karar verebilir (CMK m.68/3).</a:t>
            </a:r>
          </a:p>
          <a:p>
            <a:r>
              <a:rPr lang="tr-TR" dirty="0" smtClean="0"/>
              <a:t>Soruşturma evresinde alınan uzman görüşleri, rapor halinde verilecektir.</a:t>
            </a:r>
          </a:p>
          <a:p>
            <a:r>
              <a:rPr lang="tr-TR" dirty="0" smtClean="0"/>
              <a:t>Yasa’da, uzman kişinin görüşlerini savcılıkta sözlü olarak açıklayacağı gösterilmemiştir.</a:t>
            </a:r>
          </a:p>
          <a:p>
            <a:r>
              <a:rPr lang="tr-TR" dirty="0" smtClean="0"/>
              <a:t>Ancak, kanımızca, Cumhuriyet savcısı gerek görüş, uzman kişinin görüşünü sözlü olarak açıklanmasını da isteyebilir.</a:t>
            </a:r>
          </a:p>
          <a:p>
            <a:endParaRPr lang="tr-T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lnSpcReduction="10000"/>
          </a:bodyPr>
          <a:lstStyle/>
          <a:p>
            <a:pPr algn="just"/>
            <a:r>
              <a:rPr lang="tr-TR" sz="3200" dirty="0" smtClean="0"/>
              <a:t>Sanık veya katılan, duruşma hazırlığı </a:t>
            </a:r>
            <a:r>
              <a:rPr lang="tr-TR" sz="3200" dirty="0" err="1" smtClean="0"/>
              <a:t>deveresinde</a:t>
            </a:r>
            <a:r>
              <a:rPr lang="tr-TR" sz="3200" dirty="0" smtClean="0"/>
              <a:t> uzman kişinin duruşmaya davet edilmesini talep edilebilir.</a:t>
            </a:r>
          </a:p>
          <a:p>
            <a:pPr algn="just"/>
            <a:r>
              <a:rPr lang="tr-TR" sz="3200" dirty="0" smtClean="0"/>
              <a:t>Mahkeme başkanı veya hakim, sanığın veya katılanın gösterdiği uzman kişinin çağrılması hakkındaki dilekçeyi reddettiğinde, sanık veya katılan mahkemeye getirebilir.</a:t>
            </a:r>
          </a:p>
          <a:p>
            <a:pPr algn="just"/>
            <a:r>
              <a:rPr lang="tr-TR" sz="3200" dirty="0" smtClean="0"/>
              <a:t>Bu kişiler duruşmada dinlenir (CMK m.178).</a:t>
            </a:r>
          </a:p>
          <a:p>
            <a:pPr algn="just"/>
            <a:r>
              <a:rPr lang="tr-TR" sz="3200" dirty="0" smtClean="0"/>
              <a:t>Bu halde mahkeme, sanık veya katılanın yanında getirdiği uzman kişiyi dinlemek zorundadır.</a:t>
            </a:r>
          </a:p>
          <a:p>
            <a:endParaRPr lang="tr-TR"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428760"/>
          </a:xfrm>
        </p:spPr>
        <p:txBody>
          <a:bodyPr>
            <a:normAutofit/>
          </a:bodyPr>
          <a:lstStyle/>
          <a:p>
            <a:pPr algn="ctr"/>
            <a:r>
              <a:rPr lang="tr-TR" sz="3200" b="1" dirty="0" smtClean="0">
                <a:solidFill>
                  <a:srgbClr val="FF0000"/>
                </a:solidFill>
              </a:rPr>
              <a:t>BİLİRKİŞİYE BAŞVURMA MECBURİYETİ </a:t>
            </a:r>
            <a:br>
              <a:rPr lang="tr-TR" sz="3200" b="1" dirty="0" smtClean="0">
                <a:solidFill>
                  <a:srgbClr val="FF0000"/>
                </a:solidFill>
              </a:rPr>
            </a:br>
            <a:r>
              <a:rPr lang="tr-TR" sz="3200" b="1" dirty="0" smtClean="0">
                <a:solidFill>
                  <a:srgbClr val="FF0000"/>
                </a:solidFill>
              </a:rPr>
              <a:t>BULUNAN HALLER</a:t>
            </a:r>
            <a:endParaRPr lang="tr-TR" sz="3200" b="1" dirty="0">
              <a:solidFill>
                <a:srgbClr val="FF0000"/>
              </a:solidFill>
            </a:endParaRPr>
          </a:p>
        </p:txBody>
      </p:sp>
      <p:sp>
        <p:nvSpPr>
          <p:cNvPr id="3" name="2 İçerik Yer Tutucusu"/>
          <p:cNvSpPr>
            <a:spLocks noGrp="1"/>
          </p:cNvSpPr>
          <p:nvPr>
            <p:ph idx="1"/>
          </p:nvPr>
        </p:nvSpPr>
        <p:spPr/>
        <p:txBody>
          <a:bodyPr/>
          <a:lstStyle/>
          <a:p>
            <a:r>
              <a:rPr lang="tr-TR" dirty="0" smtClean="0"/>
              <a:t>Bilirkişiye başvurma kural olarak takdiri olmakla beraber yasa koyucu Yasa’da belirtilen belirli konularda ilgili bir sorun ortaya çıktığında bu sorunun çözümünde bilirkişi incelemesi yapılmasını zorunlu kılmıştır.</a:t>
            </a:r>
          </a:p>
          <a:p>
            <a:r>
              <a:rPr lang="tr-TR" dirty="0" smtClean="0"/>
              <a:t>Bu konular şunlardır:</a:t>
            </a:r>
          </a:p>
          <a:p>
            <a:r>
              <a:rPr lang="tr-TR" b="1" dirty="0" smtClean="0">
                <a:solidFill>
                  <a:srgbClr val="FF0000"/>
                </a:solidFill>
              </a:rPr>
              <a:t>1. Para ve benzeri değerlerde sahteciliğin tespiti (CMK m.73);</a:t>
            </a:r>
          </a:p>
          <a:p>
            <a:r>
              <a:rPr lang="tr-TR" b="1" dirty="0" smtClean="0">
                <a:solidFill>
                  <a:srgbClr val="FF0000"/>
                </a:solidFill>
              </a:rPr>
              <a:t>2. Şüphelinin bilincinin incelenmesi (CMK m.74);</a:t>
            </a:r>
            <a:endParaRPr lang="tr-TR" b="1" dirty="0">
              <a:solidFill>
                <a:srgbClr val="FF0000"/>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lstStyle/>
          <a:p>
            <a:r>
              <a:rPr lang="tr-TR" b="1" dirty="0" smtClean="0">
                <a:solidFill>
                  <a:srgbClr val="FF0000"/>
                </a:solidFill>
              </a:rPr>
              <a:t>3). şüpheli veya sanığın ve diğer kişilerin beden muayenesi ve vücudundan örnek alınması (CMK m.75-77);</a:t>
            </a:r>
          </a:p>
          <a:p>
            <a:r>
              <a:rPr lang="tr-TR" b="1" dirty="0" smtClean="0">
                <a:solidFill>
                  <a:srgbClr val="FF0000"/>
                </a:solidFill>
              </a:rPr>
              <a:t>4). Moleküler genetik incelemeler (CMK m.78);</a:t>
            </a:r>
          </a:p>
          <a:p>
            <a:r>
              <a:rPr lang="tr-TR" b="1" dirty="0" smtClean="0">
                <a:solidFill>
                  <a:srgbClr val="FF0000"/>
                </a:solidFill>
              </a:rPr>
              <a:t>5). Ölünün muayenesi (CMK m. 86);</a:t>
            </a:r>
          </a:p>
          <a:p>
            <a:r>
              <a:rPr lang="tr-TR" b="1" dirty="0" smtClean="0">
                <a:solidFill>
                  <a:srgbClr val="FF0000"/>
                </a:solidFill>
              </a:rPr>
              <a:t>6). Otopsi (CMK m. 87);</a:t>
            </a:r>
          </a:p>
          <a:p>
            <a:r>
              <a:rPr lang="tr-TR" b="1" dirty="0" smtClean="0">
                <a:solidFill>
                  <a:srgbClr val="FF0000"/>
                </a:solidFill>
              </a:rPr>
              <a:t>7). Yeni doğanın cesedinin muayenesi veya otopsi (CMK m.88);</a:t>
            </a:r>
          </a:p>
          <a:p>
            <a:r>
              <a:rPr lang="tr-TR" b="1" dirty="0" smtClean="0">
                <a:solidFill>
                  <a:srgbClr val="FF0000"/>
                </a:solidFill>
              </a:rPr>
              <a:t>8). Zehirlenmenin tespiti (CMK m.89).</a:t>
            </a:r>
          </a:p>
          <a:p>
            <a:r>
              <a:rPr lang="tr-TR" dirty="0" smtClean="0"/>
              <a:t>Bu konularda, bilirkişi incelemesi yaptırmaya yetkili lan merciin, sorunun çözümünün özel ve teknik bilgiyi gerektirip gerektirmediği konusundaki takdir yetkisi ortadan kaldırılmıştır.</a:t>
            </a:r>
            <a:endParaRPr lang="tr-T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14422"/>
          </a:xfrm>
        </p:spPr>
        <p:txBody>
          <a:bodyPr>
            <a:normAutofit/>
          </a:bodyPr>
          <a:lstStyle/>
          <a:p>
            <a:pPr algn="ctr"/>
            <a:r>
              <a:rPr lang="tr-TR" sz="3600" b="1" dirty="0" smtClean="0">
                <a:solidFill>
                  <a:srgbClr val="FF0000"/>
                </a:solidFill>
              </a:rPr>
              <a:t>SAHTE PARA VE DEĞERLER ÜZERİNDE YAPILACAK İNCELEMELER</a:t>
            </a:r>
            <a:endParaRPr lang="tr-TR" sz="3600" b="1" dirty="0">
              <a:solidFill>
                <a:srgbClr val="FF0000"/>
              </a:solidFill>
            </a:endParaRPr>
          </a:p>
        </p:txBody>
      </p:sp>
      <p:sp>
        <p:nvSpPr>
          <p:cNvPr id="3" name="2 İçerik Yer Tutucusu"/>
          <p:cNvSpPr>
            <a:spLocks noGrp="1"/>
          </p:cNvSpPr>
          <p:nvPr>
            <p:ph idx="1"/>
          </p:nvPr>
        </p:nvSpPr>
        <p:spPr>
          <a:xfrm>
            <a:off x="457200" y="1285860"/>
            <a:ext cx="8229600" cy="5572140"/>
          </a:xfrm>
        </p:spPr>
        <p:txBody>
          <a:bodyPr>
            <a:noAutofit/>
          </a:bodyPr>
          <a:lstStyle/>
          <a:p>
            <a:pPr algn="just"/>
            <a:r>
              <a:rPr lang="tr-TR" sz="3200" dirty="0" smtClean="0"/>
              <a:t>Para ve Devlet tarafından çıkarılan tahvil ve hazine bonosu gibi değerler üzerinde işlenen sahtecilik suçları söz konusu olduğunda, </a:t>
            </a:r>
            <a:r>
              <a:rPr lang="tr-TR" sz="3200" dirty="0" err="1" smtClean="0"/>
              <a:t>elkonulan</a:t>
            </a:r>
            <a:r>
              <a:rPr lang="tr-TR" sz="3200" dirty="0" smtClean="0"/>
              <a:t> para ve değerlerin hepsi, bunların asıllarını tedavüle çıkaran kurumların merkez veya taşra birimlerine incelettirilir.</a:t>
            </a:r>
          </a:p>
          <a:p>
            <a:pPr algn="just"/>
            <a:r>
              <a:rPr lang="tr-TR" sz="3200" dirty="0" smtClean="0"/>
              <a:t>Yabancı devletlerin paraları ve değerleri hakkında da, yetkili Türk makamlarının görüşlerinin alınmasına karar verilir (CMK m.73).</a:t>
            </a:r>
            <a:endParaRPr lang="tr-TR" sz="32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normAutofit/>
          </a:bodyPr>
          <a:lstStyle/>
          <a:p>
            <a:pPr algn="ctr"/>
            <a:r>
              <a:rPr lang="tr-TR" sz="3600" b="1" dirty="0" smtClean="0">
                <a:solidFill>
                  <a:srgbClr val="FF0000"/>
                </a:solidFill>
              </a:rPr>
              <a:t>ŞÜPHELİ VEYA SANIĞIN BİLİNCİNİN İNCELENMESİ –GÖZLEM ALTINA ALMA</a:t>
            </a:r>
            <a:endParaRPr lang="tr-TR" sz="3600" b="1" dirty="0">
              <a:solidFill>
                <a:srgbClr val="FF0000"/>
              </a:solidFill>
            </a:endParaRPr>
          </a:p>
        </p:txBody>
      </p:sp>
      <p:sp>
        <p:nvSpPr>
          <p:cNvPr id="3" name="2 İçerik Yer Tutucusu"/>
          <p:cNvSpPr>
            <a:spLocks noGrp="1"/>
          </p:cNvSpPr>
          <p:nvPr>
            <p:ph idx="1"/>
          </p:nvPr>
        </p:nvSpPr>
        <p:spPr>
          <a:xfrm>
            <a:off x="457200" y="1571612"/>
            <a:ext cx="8229600" cy="4752988"/>
          </a:xfrm>
        </p:spPr>
        <p:txBody>
          <a:bodyPr>
            <a:normAutofit/>
          </a:bodyPr>
          <a:lstStyle/>
          <a:p>
            <a:pPr algn="just"/>
            <a:r>
              <a:rPr lang="tr-TR" sz="3600" dirty="0" smtClean="0"/>
              <a:t>Fiili işlediği konusunda kuvvetli şüphe bulunan şüpheli veya sanığın akıl hastası olup olmadığını;</a:t>
            </a:r>
          </a:p>
          <a:p>
            <a:pPr algn="just"/>
            <a:r>
              <a:rPr lang="tr-TR" sz="3600" dirty="0" smtClean="0"/>
              <a:t>Akıl hastası ise ne zamandan beri hasta olduğunu ve bunun davranışları üzerindeki etkilerini saptamak için, uzman hekimin önerisi üzerine gözlem altına alınmasına karar verilir.</a:t>
            </a:r>
            <a:endParaRPr lang="tr-TR" sz="36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lnSpcReduction="10000"/>
          </a:bodyPr>
          <a:lstStyle/>
          <a:p>
            <a:pPr algn="just"/>
            <a:r>
              <a:rPr lang="tr-TR" sz="3200" dirty="0" smtClean="0"/>
              <a:t>Gözlem altına alınma işleminin gerçekleştirebilmesi için ilgilinin öncelikle uzman hekime gönderilmesi gerekmektedir.</a:t>
            </a:r>
          </a:p>
          <a:p>
            <a:pPr algn="just"/>
            <a:r>
              <a:rPr lang="tr-TR" sz="3200" dirty="0" smtClean="0"/>
              <a:t>Uzman hekimin, şüphelinin veya sanığın akıl hastalığının tespiti konusunda görevlendirilmesi bilirkişilikle ilgili genel hükümlere göre yapılmalıdır.</a:t>
            </a:r>
          </a:p>
          <a:p>
            <a:pPr algn="just"/>
            <a:r>
              <a:rPr lang="tr-TR" sz="3200" dirty="0" smtClean="0"/>
              <a:t>Soruşturma evresinde Cumhuriyet savcısı </a:t>
            </a:r>
            <a:r>
              <a:rPr lang="tr-TR" sz="3200" dirty="0" err="1" smtClean="0"/>
              <a:t>re’sen</a:t>
            </a:r>
            <a:r>
              <a:rPr lang="tr-TR" sz="3200" dirty="0" smtClean="0"/>
              <a:t>; kovuşturma evresinde talep üzerine veya </a:t>
            </a:r>
            <a:r>
              <a:rPr lang="tr-TR" sz="3200" dirty="0" err="1" smtClean="0"/>
              <a:t>re’sen</a:t>
            </a:r>
            <a:r>
              <a:rPr lang="tr-TR" sz="3200" dirty="0" smtClean="0"/>
              <a:t> mahkeme bu konuda uzman hekime bilirkişi olarak başvurabilir (CMK m.63/3).</a:t>
            </a:r>
            <a:endParaRPr lang="tr-TR" sz="32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lstStyle/>
          <a:p>
            <a:r>
              <a:rPr lang="tr-TR" dirty="0" smtClean="0"/>
              <a:t>Gözlem altına alınma konusunda öneride bulunacak olan uzman hekim, akıl hastalıklarında uzman olan hekimdir.</a:t>
            </a:r>
          </a:p>
          <a:p>
            <a:r>
              <a:rPr lang="tr-TR" dirty="0" smtClean="0"/>
              <a:t>Uzaman hekim yaptığı inceleme sonucunda başka araştırmaya gerek olmaksızın kişinin akıl hastalığı değerlendirme yapabileceği gibi; ilginin gözlem altına alınmasının gerekli olduğuna da karar verebilir.</a:t>
            </a:r>
          </a:p>
          <a:p>
            <a:r>
              <a:rPr lang="tr-TR" dirty="0" smtClean="0"/>
              <a:t>Uzman hekimin, istenen tespitlerin yapabilmesi için şüpheli veya sanığın gözlem altına alınmasını önermesi üzerine, soruşturma evresinde sulh ceza hakimi, kovuşturma evresinde mahkeme, Cumhuriyet savcısı ile müdafii dinlendikten sonra gözlem altına alınma konusunda karar verir.</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lnSpcReduction="10000"/>
          </a:bodyPr>
          <a:lstStyle/>
          <a:p>
            <a:r>
              <a:rPr lang="tr-TR" dirty="0" smtClean="0"/>
              <a:t>Yasa’ya göre, uzman hekimin önerisi olmadan sulh ceza hakimi veya mahkeme </a:t>
            </a:r>
            <a:r>
              <a:rPr lang="tr-TR" dirty="0" err="1" smtClean="0"/>
              <a:t>re’sen</a:t>
            </a:r>
            <a:r>
              <a:rPr lang="tr-TR" dirty="0" smtClean="0"/>
              <a:t> veya talep üzerine gözlem altına alma kararı veremez.</a:t>
            </a:r>
          </a:p>
          <a:p>
            <a:r>
              <a:rPr lang="tr-TR" dirty="0" smtClean="0"/>
              <a:t>Şüpheli veya sanık, resmi bir sağlık kurumunda gözlem altına alınma kararına karşı, itiraz yoluna gidilebilir; itiraz, kararın yerine getirilmesini durdurur (CMK m. 74/4).</a:t>
            </a:r>
          </a:p>
          <a:p>
            <a:r>
              <a:rPr lang="tr-TR" dirty="0" smtClean="0"/>
              <a:t>Şüpheli veya sanığın müdafii yoksa, hakim veya mahkemenin istemi üzerine Baro tarafından bir müdafi görevlendirilir (CMK m.74/2).</a:t>
            </a:r>
          </a:p>
          <a:p>
            <a:r>
              <a:rPr lang="tr-TR" dirty="0" smtClean="0"/>
              <a:t>Gözlem süresi üç haftayı geçmez. Bu sürenin yetmeyeceği anlaşırsa, resmi sağlık kurumunun istemi üzerine, her seferinde üç haftayı geçmemek üzere ek süre verilebilir; ancak sürelerin toplamı üç ayı geçmez (CMK m.74/3).</a:t>
            </a:r>
            <a:endParaRPr lang="tr-T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fontScale="92500"/>
          </a:bodyPr>
          <a:lstStyle/>
          <a:p>
            <a:pPr algn="just"/>
            <a:r>
              <a:rPr lang="tr-TR" sz="3200" dirty="0" smtClean="0"/>
              <a:t>Şüpheli veya sanığın filden sonra akıl hastası olması nedeniyle durma kararı verilebilmesi için yine gözlem altına alınma kararı verilir (CMK m.74/5).</a:t>
            </a:r>
          </a:p>
          <a:p>
            <a:pPr algn="just"/>
            <a:r>
              <a:rPr lang="tr-TR" sz="3200" dirty="0" smtClean="0"/>
              <a:t>Hüküm kesinleşmeden önce gerçekleşen ve kişi özgürlüğünü sınırlama sonucunu doğuran bu haller nedeniyle geçirilmiş süreler hükmolunan hapis cezasından indirilir.</a:t>
            </a:r>
          </a:p>
          <a:p>
            <a:pPr algn="just"/>
            <a:r>
              <a:rPr lang="tr-TR" sz="3200" dirty="0" smtClean="0"/>
              <a:t>Adli para cezasına hükmedilmesi durumunda, bir gün yüz Türk Lirası sayılmak üzere, bu cezadan indirim yapılır (TCK m.63).</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4400" dirty="0" smtClean="0"/>
              <a:t>Olay yerinde bulunan bütün belirti delilleri </a:t>
            </a:r>
            <a:r>
              <a:rPr lang="tr-TR" sz="4400" i="1" u="sng" dirty="0" smtClean="0">
                <a:solidFill>
                  <a:srgbClr val="FF0000"/>
                </a:solidFill>
              </a:rPr>
              <a:t>dilsiz </a:t>
            </a:r>
            <a:r>
              <a:rPr lang="tr-TR" sz="4400" dirty="0" smtClean="0"/>
              <a:t>birer tanıktır.</a:t>
            </a:r>
          </a:p>
          <a:p>
            <a:pPr algn="just"/>
            <a:r>
              <a:rPr lang="tr-TR" sz="4400" dirty="0" smtClean="0"/>
              <a:t>Belirti delillerinin anlamlandırılması, başka bir anlatımla, konuşturabilmesi, keşif veya bilirkişi incelemesiyle mümkün olabilmektedir.</a:t>
            </a:r>
            <a:endParaRPr lang="tr-TR" sz="44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00132"/>
          </a:xfrm>
        </p:spPr>
        <p:txBody>
          <a:bodyPr>
            <a:normAutofit fontScale="90000"/>
          </a:bodyPr>
          <a:lstStyle/>
          <a:p>
            <a:pPr algn="ctr"/>
            <a:r>
              <a:rPr lang="tr-TR" sz="3600" b="1" dirty="0" smtClean="0">
                <a:solidFill>
                  <a:srgbClr val="FF0000"/>
                </a:solidFill>
              </a:rPr>
              <a:t>BEDEN MUAYENESİ VE VÜCUTTAN</a:t>
            </a:r>
            <a:br>
              <a:rPr lang="tr-TR" sz="3600" b="1" dirty="0" smtClean="0">
                <a:solidFill>
                  <a:srgbClr val="FF0000"/>
                </a:solidFill>
              </a:rPr>
            </a:br>
            <a:r>
              <a:rPr lang="tr-TR" sz="3600" b="1" dirty="0" smtClean="0">
                <a:solidFill>
                  <a:srgbClr val="FF0000"/>
                </a:solidFill>
              </a:rPr>
              <a:t> ÖRNEK ALINMASI</a:t>
            </a:r>
            <a:endParaRPr lang="tr-TR" sz="3600" b="1" dirty="0">
              <a:solidFill>
                <a:srgbClr val="FF0000"/>
              </a:solidFill>
            </a:endParaRPr>
          </a:p>
        </p:txBody>
      </p:sp>
      <p:sp>
        <p:nvSpPr>
          <p:cNvPr id="3" name="2 İçerik Yer Tutucusu"/>
          <p:cNvSpPr>
            <a:spLocks noGrp="1"/>
          </p:cNvSpPr>
          <p:nvPr>
            <p:ph idx="1"/>
          </p:nvPr>
        </p:nvSpPr>
        <p:spPr>
          <a:xfrm>
            <a:off x="457200" y="1357298"/>
            <a:ext cx="8229600" cy="4967302"/>
          </a:xfrm>
        </p:spPr>
        <p:txBody>
          <a:bodyPr>
            <a:normAutofit lnSpcReduction="10000"/>
          </a:bodyPr>
          <a:lstStyle/>
          <a:p>
            <a:r>
              <a:rPr lang="tr-TR" dirty="0" smtClean="0"/>
              <a:t>Bedenin muayene edilmesi ve vücuttan örnek alınması iki ayrı nitelikte işlemdir.</a:t>
            </a:r>
          </a:p>
          <a:p>
            <a:r>
              <a:rPr lang="tr-TR" dirty="0" smtClean="0"/>
              <a:t>İnsan bedenine saygı hakkı, yaşamın başlangıcından ölüm anına kadar geçen süreci ilgilendiren bir haktır.</a:t>
            </a:r>
          </a:p>
          <a:p>
            <a:r>
              <a:rPr lang="tr-TR" dirty="0" smtClean="0"/>
              <a:t>İnsan bedenine saygı ancak bedene yönelik müdahalelerde insan onurunun öne çıkartılması ve insan kişiliğine her türlü saldırının yasaklanması ile gerçekleşebilir.</a:t>
            </a:r>
          </a:p>
          <a:p>
            <a:r>
              <a:rPr lang="tr-TR" dirty="0" smtClean="0"/>
              <a:t>Suçun aydınlatılarak bozulan kamu barışının tekrar sağlanması ihtiyacı ile şüpheli, sanık veya üçüncü şahısların bedenine saygı hakkı –sağlık hakkı – </a:t>
            </a:r>
            <a:r>
              <a:rPr lang="tr-TR" dirty="0" err="1" smtClean="0"/>
              <a:t>yarımaktadır</a:t>
            </a:r>
            <a:r>
              <a:rPr lang="tr-TR" dirty="0" smtClean="0"/>
              <a:t>.</a:t>
            </a:r>
            <a:endParaRPr lang="tr-T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lnSpcReduction="10000"/>
          </a:bodyPr>
          <a:lstStyle/>
          <a:p>
            <a:r>
              <a:rPr lang="tr-TR" dirty="0" smtClean="0"/>
              <a:t>Vücuda müdahaleye ilişkin yasal düzenlemelerin bu iki menfaat arasındaki dengeyi koruması zorunludur.</a:t>
            </a:r>
          </a:p>
          <a:p>
            <a:r>
              <a:rPr lang="tr-TR" dirty="0" smtClean="0"/>
              <a:t>Muhakeme hukukunda yasallık ilkesi uyarınca kişinin maddi ve manevi varlığına müdahalenin yasayla ayrıntılı bir şekilde düzenlenmesi ve sıkı koşullara bağlanması zorunludur (Ay. m. 13).</a:t>
            </a:r>
          </a:p>
          <a:p>
            <a:r>
              <a:rPr lang="tr-TR" dirty="0" smtClean="0"/>
              <a:t>Ayrıca müdahale koşullarının insan onurunu zedelemeyecek ve sağlını tehlikeye sokmayacak nitelikte olması gerekir.</a:t>
            </a:r>
          </a:p>
          <a:p>
            <a:r>
              <a:rPr lang="tr-TR" dirty="0" smtClean="0"/>
              <a:t>Suç izlerinin insan bedeninde kalması doğaldır.</a:t>
            </a:r>
          </a:p>
          <a:p>
            <a:r>
              <a:rPr lang="tr-TR" dirty="0" smtClean="0"/>
              <a:t>İnsan bedenindeki suç izlerin (belirti delillerini) aranıp bulunması ve elde edilenlerin anlamlandırılması suçun aydınlatılması açısından önemlidir.</a:t>
            </a:r>
            <a:endParaRPr lang="tr-T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928694"/>
          </a:xfrm>
        </p:spPr>
        <p:txBody>
          <a:bodyPr>
            <a:normAutofit fontScale="90000"/>
          </a:bodyPr>
          <a:lstStyle/>
          <a:p>
            <a:pPr algn="ctr"/>
            <a:r>
              <a:rPr lang="tr-TR" sz="3600" b="1" dirty="0" smtClean="0">
                <a:solidFill>
                  <a:srgbClr val="FF0000"/>
                </a:solidFill>
              </a:rPr>
              <a:t>BEDENE MÜDAHALENİN </a:t>
            </a:r>
            <a:br>
              <a:rPr lang="tr-TR" sz="3600" b="1" dirty="0" smtClean="0">
                <a:solidFill>
                  <a:srgbClr val="FF0000"/>
                </a:solidFill>
              </a:rPr>
            </a:br>
            <a:r>
              <a:rPr lang="tr-TR" sz="3600" b="1" dirty="0" smtClean="0">
                <a:solidFill>
                  <a:srgbClr val="FF0000"/>
                </a:solidFill>
              </a:rPr>
              <a:t>HUKUKİ NİTELİĞİ</a:t>
            </a:r>
            <a:endParaRPr lang="tr-TR" sz="3600"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lstStyle/>
          <a:p>
            <a:r>
              <a:rPr lang="tr-TR" dirty="0" smtClean="0"/>
              <a:t>Yasa’da özellikle vücudunun iç muayenesi, dış muayenesi ve vücuttan örnek alınması kurala bağlandığından, vücuda basit müdahalenin (dış beden muayenesini) aramadan farkını ortaya koymak gerekmemiştir.</a:t>
            </a:r>
          </a:p>
          <a:p>
            <a:r>
              <a:rPr lang="tr-TR" dirty="0" smtClean="0"/>
              <a:t>Vücuda yönelik tüm müdahaleler bir bütün olarak ayrı bir kurum şeklinde CMK m. 75-77’de düzenlenmiştir.</a:t>
            </a:r>
          </a:p>
          <a:p>
            <a:r>
              <a:rPr lang="tr-TR" dirty="0" smtClean="0"/>
              <a:t>Kişinin üstünde, elbiselerinde bir delilin araştırılması (üst) arama(sı), vücut içinde ve yüzeyinde delil araştırılması ve vücuttan örnek alınması ise vücuda müdahale (muayene) </a:t>
            </a:r>
            <a:r>
              <a:rPr lang="tr-TR" dirty="0" err="1" smtClean="0"/>
              <a:t>dir</a:t>
            </a:r>
            <a:r>
              <a:rPr lang="tr-TR" dirty="0" smtClean="0"/>
              <a:t>.</a:t>
            </a:r>
            <a:endParaRPr lang="tr-T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81682"/>
          </a:xfrm>
        </p:spPr>
        <p:txBody>
          <a:bodyPr>
            <a:normAutofit/>
          </a:bodyPr>
          <a:lstStyle/>
          <a:p>
            <a:pPr algn="just"/>
            <a:r>
              <a:rPr lang="tr-TR" sz="3600" dirty="0" smtClean="0"/>
              <a:t>Üst aramasında giyinik vücut inceleme veya tıbbi girişim konusu yapılır.</a:t>
            </a:r>
          </a:p>
          <a:p>
            <a:pPr algn="just"/>
            <a:r>
              <a:rPr lang="tr-TR" sz="3600" dirty="0" smtClean="0"/>
              <a:t>İnsan bedenindeki belirti delillerinin araştırılması, karşılaştırma yapmak üzere bunlardan örnek alınması ve anlamlandırılması uzmanlık gerektiren işlemlerdir.</a:t>
            </a:r>
          </a:p>
          <a:p>
            <a:pPr algn="just"/>
            <a:r>
              <a:rPr lang="tr-TR" sz="3600" dirty="0" smtClean="0"/>
              <a:t>Bu nedenle, söz konusu işlemi yama yetkisi bilirkişilere verilmiştir.</a:t>
            </a:r>
            <a:endParaRPr lang="tr-TR" sz="36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00132"/>
          </a:xfrm>
        </p:spPr>
        <p:txBody>
          <a:bodyPr>
            <a:normAutofit/>
          </a:bodyPr>
          <a:lstStyle/>
          <a:p>
            <a:pPr algn="ctr"/>
            <a:r>
              <a:rPr lang="tr-TR" sz="3600" b="1" dirty="0" smtClean="0">
                <a:solidFill>
                  <a:srgbClr val="FF0000"/>
                </a:solidFill>
              </a:rPr>
              <a:t>BEDENE MÜDAHALENİN AMACI</a:t>
            </a:r>
            <a:endParaRPr lang="tr-TR" sz="3600"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lnSpcReduction="10000"/>
          </a:bodyPr>
          <a:lstStyle/>
          <a:p>
            <a:r>
              <a:rPr lang="tr-TR" dirty="0" smtClean="0"/>
              <a:t>Bedene müdahalenin bir şeklini oluşturan beden muayenesi genellikle bedendeki emare (iz, eser) niteliğindeki delilleri elde etmek veya tespit etmek amacıyla yapılmaktadır.</a:t>
            </a:r>
          </a:p>
          <a:p>
            <a:r>
              <a:rPr lang="tr-TR" dirty="0" smtClean="0"/>
              <a:t>Bedene müdahalenin diğer şeklini oluşturan vücuttan örnek alma ise olay yerinde veya mağdur üzerinde bulunan delillerle karşılaştırma yapmak amacıyla gerçekleştirilir.</a:t>
            </a:r>
          </a:p>
          <a:p>
            <a:r>
              <a:rPr lang="tr-TR" dirty="0" smtClean="0"/>
              <a:t>Karşılaştırmaya olanak sağlayan örnek, olaydan geriye kalan bir emare (iz, eser) olmamakla birlikte, emare niteliğindeki bir delilin anlamlandırılmasında önemli rol oynayabilir.</a:t>
            </a:r>
            <a:endParaRPr lang="tr-TR"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pPr algn="just"/>
            <a:r>
              <a:rPr lang="tr-TR" sz="3200" dirty="0" smtClean="0"/>
              <a:t>Örnekler, mevcut delilleri değerlendirme aracıdır.</a:t>
            </a:r>
          </a:p>
          <a:p>
            <a:pPr algn="just"/>
            <a:r>
              <a:rPr lang="tr-TR" sz="3200" dirty="0" smtClean="0"/>
              <a:t>Kişinin vücudundan alınan örneklerle o kişinin biyolojik özellikleri ortaya konulur ve örnek sahibinin olay mahallinden veya mağdurun üzerinden elde edilen örneğin sahibi olup olmadığı tespit edilmeye çalışılır.</a:t>
            </a:r>
          </a:p>
          <a:p>
            <a:pPr algn="just"/>
            <a:r>
              <a:rPr lang="tr-TR" sz="3200" dirty="0" smtClean="0"/>
              <a:t>Bu karşılaştırma sonuçları, maddi olayı nasıl gerçekleştiğini ortaya koyma ve faili belirleme konusunda önemli rol oynar.</a:t>
            </a:r>
            <a:endParaRPr lang="tr-TR" sz="32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338"/>
            <a:ext cx="8229600" cy="1714512"/>
          </a:xfrm>
        </p:spPr>
        <p:txBody>
          <a:bodyPr>
            <a:normAutofit/>
          </a:bodyPr>
          <a:lstStyle/>
          <a:p>
            <a:pPr algn="ctr"/>
            <a:r>
              <a:rPr lang="tr-TR" sz="3600" b="1" dirty="0" smtClean="0">
                <a:solidFill>
                  <a:srgbClr val="FF0000"/>
                </a:solidFill>
              </a:rPr>
              <a:t>BEDENE MÜDAHALE İLE İLGİLİ BAZI KAVRAMLAR</a:t>
            </a:r>
            <a:endParaRPr lang="tr-TR" sz="3600" b="1" dirty="0">
              <a:solidFill>
                <a:srgbClr val="FF0000"/>
              </a:solidFill>
            </a:endParaRPr>
          </a:p>
        </p:txBody>
      </p:sp>
      <p:sp>
        <p:nvSpPr>
          <p:cNvPr id="3" name="2 İçerik Yer Tutucusu"/>
          <p:cNvSpPr>
            <a:spLocks noGrp="1"/>
          </p:cNvSpPr>
          <p:nvPr>
            <p:ph idx="1"/>
          </p:nvPr>
        </p:nvSpPr>
        <p:spPr>
          <a:xfrm>
            <a:off x="457200" y="1571612"/>
            <a:ext cx="8229600" cy="4752988"/>
          </a:xfrm>
        </p:spPr>
        <p:txBody>
          <a:bodyPr/>
          <a:lstStyle/>
          <a:p>
            <a:r>
              <a:rPr lang="tr-TR" dirty="0" smtClean="0"/>
              <a:t>Muayene Yönetmeliği m.3’te beden muayenesi ve vücuttan alma işlemi ile ilgili bazı kavramlar şöyle tanımlanmıştır:</a:t>
            </a:r>
          </a:p>
          <a:p>
            <a:r>
              <a:rPr lang="tr-TR" dirty="0" smtClean="0"/>
              <a:t>1. </a:t>
            </a:r>
            <a:r>
              <a:rPr lang="tr-TR" b="1" i="1" dirty="0" smtClean="0">
                <a:solidFill>
                  <a:srgbClr val="FF0000"/>
                </a:solidFill>
              </a:rPr>
              <a:t>DIŞ BEDEN MUAYENESİ</a:t>
            </a:r>
            <a:r>
              <a:rPr lang="tr-TR" dirty="0" smtClean="0"/>
              <a:t>: Vücudun dış yüzeyi ile kulak, burun ve ağız bölgelerinin gözle ve elle yapılan yüzeysel tıbbı incelemesini ifade eder.</a:t>
            </a:r>
          </a:p>
          <a:p>
            <a:r>
              <a:rPr lang="tr-TR" dirty="0" smtClean="0"/>
              <a:t>Girişimsel olmayan tıbbi görüntüleme yöntemleri de bedenin dış muayenesi sayılır. Bu tür incelemeler hekim tarafından veya hekim gözetiminde sağlık mesleği mensubu diğer bir kişi tarafından yapılabilir (muayene Y. M.5).</a:t>
            </a:r>
            <a:endParaRPr lang="tr-TR"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lstStyle/>
          <a:p>
            <a:r>
              <a:rPr lang="tr-TR" dirty="0" smtClean="0"/>
              <a:t>2). </a:t>
            </a:r>
            <a:r>
              <a:rPr lang="tr-TR" b="1" i="1" dirty="0" smtClean="0">
                <a:solidFill>
                  <a:srgbClr val="FF0000"/>
                </a:solidFill>
              </a:rPr>
              <a:t>İÇ BEDEN MUAYENESİ</a:t>
            </a:r>
            <a:r>
              <a:rPr lang="tr-TR" dirty="0" smtClean="0"/>
              <a:t>: Kafa,göğüs ve karın boşlukları ile cilt altı dokularının incelenmesini ifade eder.</a:t>
            </a:r>
          </a:p>
          <a:p>
            <a:r>
              <a:rPr lang="tr-TR" dirty="0" smtClean="0"/>
              <a:t>Yasa’ya göre cinsel organlar veya anüs bölgesinde yapılan muayene de iç beden muayenesi sayılır (CMK m.75/4).</a:t>
            </a:r>
          </a:p>
          <a:p>
            <a:r>
              <a:rPr lang="tr-TR" dirty="0" smtClean="0"/>
              <a:t>3).</a:t>
            </a:r>
            <a:r>
              <a:rPr lang="tr-TR" b="1" i="1" dirty="0" smtClean="0">
                <a:solidFill>
                  <a:srgbClr val="FF0000"/>
                </a:solidFill>
              </a:rPr>
              <a:t>BEDEN PARÇASI</a:t>
            </a:r>
            <a:r>
              <a:rPr lang="tr-TR" dirty="0" smtClean="0"/>
              <a:t>: Bir bedenin tamamlayıcı unsuru olan baş, gövde, kol, el, bacak, ayak gibi uzuv ve iç organlardır.</a:t>
            </a:r>
          </a:p>
          <a:p>
            <a:r>
              <a:rPr lang="tr-TR" dirty="0" smtClean="0"/>
              <a:t>4). </a:t>
            </a:r>
            <a:r>
              <a:rPr lang="tr-TR" b="1" i="1" dirty="0" smtClean="0">
                <a:solidFill>
                  <a:srgbClr val="FF0000"/>
                </a:solidFill>
              </a:rPr>
              <a:t>MÜDAHALE: </a:t>
            </a:r>
            <a:r>
              <a:rPr lang="tr-TR" dirty="0" smtClean="0"/>
              <a:t>Hekim veya diğer sağlık personeli tarafından tanı, tedavi, rehabilitasyon veya önlem amacıyla yapılan muayene, tedavi veya diğer tıbbi işlemlerdir.</a:t>
            </a:r>
            <a:endParaRPr lang="tr-TR"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lstStyle/>
          <a:p>
            <a:pPr algn="just"/>
            <a:r>
              <a:rPr lang="tr-TR" dirty="0" smtClean="0"/>
              <a:t>5.) </a:t>
            </a:r>
            <a:r>
              <a:rPr lang="tr-TR" b="1" i="1" dirty="0" smtClean="0">
                <a:solidFill>
                  <a:srgbClr val="FF0000"/>
                </a:solidFill>
              </a:rPr>
              <a:t>CERRAHİ MÜDAHALE</a:t>
            </a:r>
            <a:r>
              <a:rPr lang="tr-TR" dirty="0" smtClean="0"/>
              <a:t>: Tıbbi aletler yardımıyla vücutta yapılan tanı ya da tedaviye yönelik operasyonlardır.</a:t>
            </a:r>
          </a:p>
          <a:p>
            <a:pPr algn="just"/>
            <a:r>
              <a:rPr lang="tr-TR" dirty="0" smtClean="0"/>
              <a:t>6). </a:t>
            </a:r>
            <a:r>
              <a:rPr lang="tr-TR" b="1" i="1" dirty="0" smtClean="0">
                <a:solidFill>
                  <a:srgbClr val="FF0000"/>
                </a:solidFill>
              </a:rPr>
              <a:t>ÖRNEK:</a:t>
            </a:r>
            <a:r>
              <a:rPr lang="tr-TR" dirty="0" smtClean="0"/>
              <a:t> Bir suça ilişkin delil elde etmek amacıyla, inceleme yapmak üzere ilgililerden alınan biyolojik ve diğer materyaldir.</a:t>
            </a:r>
          </a:p>
          <a:p>
            <a:pPr algn="just"/>
            <a:r>
              <a:rPr lang="tr-TR" dirty="0" smtClean="0"/>
              <a:t>7). </a:t>
            </a:r>
            <a:r>
              <a:rPr lang="tr-TR" b="1" i="1" dirty="0" smtClean="0">
                <a:solidFill>
                  <a:srgbClr val="FF0000"/>
                </a:solidFill>
              </a:rPr>
              <a:t>MOLEKÜLER GENETİK İNCELEME: </a:t>
            </a:r>
            <a:r>
              <a:rPr lang="tr-TR" dirty="0" smtClean="0"/>
              <a:t>Gereken tür ve miktardaki biyolojik materyali kullanarak, kişiyi diğer kişilerden ayıran ve kalıtım kurallarına uygun olarak aktarılan hastalık dışındaki özelliklerinin moleküler düzeyde araştırılması demektir.</a:t>
            </a:r>
            <a:endParaRPr lang="tr-T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338"/>
            <a:ext cx="8229600" cy="1571636"/>
          </a:xfrm>
        </p:spPr>
        <p:txBody>
          <a:bodyPr>
            <a:normAutofit fontScale="90000"/>
          </a:bodyPr>
          <a:lstStyle/>
          <a:p>
            <a:pPr algn="ctr"/>
            <a:r>
              <a:rPr lang="tr-TR" sz="3600" b="1" dirty="0" smtClean="0">
                <a:solidFill>
                  <a:srgbClr val="FF0000"/>
                </a:solidFill>
              </a:rPr>
              <a:t>MÜDAHALENİN KOŞULLARI</a:t>
            </a:r>
            <a:br>
              <a:rPr lang="tr-TR" sz="3600" b="1" dirty="0" smtClean="0">
                <a:solidFill>
                  <a:srgbClr val="FF0000"/>
                </a:solidFill>
              </a:rPr>
            </a:br>
            <a:r>
              <a:rPr lang="tr-TR" sz="3600" b="1" dirty="0" smtClean="0">
                <a:solidFill>
                  <a:srgbClr val="FF0000"/>
                </a:solidFill>
              </a:rPr>
              <a:t>(Şüpheli veya sanığın beden muayenesi ve vücudundan örnek alınması)</a:t>
            </a:r>
            <a:endParaRPr lang="tr-TR" sz="3600"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lstStyle/>
          <a:p>
            <a:r>
              <a:rPr lang="tr-TR" dirty="0" smtClean="0"/>
              <a:t>Özel yasalardaki alkol muayenesine ve kan örneği alınmasına ilişkin hükümler saklıdır (CMK m.75/7; Muayene Y. M.6/6).</a:t>
            </a:r>
          </a:p>
          <a:p>
            <a:r>
              <a:rPr lang="tr-TR" dirty="0" smtClean="0"/>
              <a:t>1. </a:t>
            </a:r>
            <a:r>
              <a:rPr lang="tr-TR" b="1" dirty="0" smtClean="0">
                <a:solidFill>
                  <a:srgbClr val="FF0000"/>
                </a:solidFill>
              </a:rPr>
              <a:t>ŞÜPHELİ VEYA SANIK OLMA</a:t>
            </a:r>
          </a:p>
          <a:p>
            <a:r>
              <a:rPr lang="tr-TR" dirty="0" smtClean="0"/>
              <a:t>Soruşturma evresinin kişinin vücuduna müdahale edilmesi istemiyle başlaması mümkündür. Bu halde müdahale kararı verebilmesi için soruşturma evresini başlatmayı haklı gösterecek ölçüde suç şüphesinin bulunması gerekir (CMK m.160/1).</a:t>
            </a:r>
          </a:p>
          <a:p>
            <a:r>
              <a:rPr lang="tr-TR" dirty="0" smtClean="0"/>
              <a:t>Suç şüphesinin bulunup bulunmadığı ancak vücuda müdahale sonucuna göre ortaya çıkacak ise bu işleme başvurmamak gerekir.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214446"/>
          </a:xfrm>
        </p:spPr>
        <p:txBody>
          <a:bodyPr>
            <a:normAutofit/>
          </a:bodyPr>
          <a:lstStyle/>
          <a:p>
            <a:pPr algn="ctr"/>
            <a:r>
              <a:rPr lang="tr-TR" b="1" dirty="0" smtClean="0">
                <a:solidFill>
                  <a:srgbClr val="FF0000"/>
                </a:solidFill>
              </a:rPr>
              <a:t>BİLİRKİŞİ MÜTALAASI</a:t>
            </a:r>
            <a:endParaRPr lang="tr-TR" b="1" dirty="0">
              <a:solidFill>
                <a:srgbClr val="FF0000"/>
              </a:solidFill>
            </a:endParaRPr>
          </a:p>
        </p:txBody>
      </p:sp>
      <p:sp>
        <p:nvSpPr>
          <p:cNvPr id="3" name="2 İçerik Yer Tutucusu"/>
          <p:cNvSpPr>
            <a:spLocks noGrp="1"/>
          </p:cNvSpPr>
          <p:nvPr>
            <p:ph idx="1"/>
          </p:nvPr>
        </p:nvSpPr>
        <p:spPr>
          <a:xfrm>
            <a:off x="457200" y="1500174"/>
            <a:ext cx="8229600" cy="4824426"/>
          </a:xfrm>
        </p:spPr>
        <p:txBody>
          <a:bodyPr/>
          <a:lstStyle/>
          <a:p>
            <a:r>
              <a:rPr lang="tr-TR" dirty="0" smtClean="0"/>
              <a:t>Çözümü özel ve teknik bilgiyi gerektiren bir konuda, Cumhuriyet savcısı, hakim veya mahkeme kararıyla görüşüne başvurulan kişiye, bilirkişi denir.</a:t>
            </a:r>
          </a:p>
          <a:p>
            <a:r>
              <a:rPr lang="tr-TR" dirty="0" smtClean="0"/>
              <a:t>Bilirkişinin özelliği, belirli bir konuda uzmanlığa sahip olması ve Cumhuriyet savcısı, hakim veya mahkeme tarafından görevlendirilmesi(CMK m.63,66/1).</a:t>
            </a:r>
          </a:p>
          <a:p>
            <a:r>
              <a:rPr lang="tr-TR" dirty="0" smtClean="0"/>
              <a:t>Bu iki koşulu kendisinde taşımayan kişiyi, bilirkişi olarak adlandırmak mümkün değil.</a:t>
            </a:r>
          </a:p>
          <a:p>
            <a:r>
              <a:rPr lang="tr-TR" dirty="0" smtClean="0"/>
              <a:t>Bu iki koşuldan biri gerçekleşmezse, kişinin tanık olarak dinlendiği kabul edilir.</a:t>
            </a:r>
            <a:endParaRPr lang="tr-TR"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lstStyle/>
          <a:p>
            <a:pPr algn="just"/>
            <a:r>
              <a:rPr lang="tr-TR" sz="3600" dirty="0" smtClean="0"/>
              <a:t>Çünkü vücuda müdahalenin sadece mevcut bir şüphesini kuvvetlendirmek veya çürütmek olabilir.</a:t>
            </a:r>
          </a:p>
          <a:p>
            <a:pPr algn="just"/>
            <a:r>
              <a:rPr lang="tr-TR" sz="3600" dirty="0" smtClean="0"/>
              <a:t>Yoksa bir suç şüphesi yaratmak ve soruşturma evresini başlatmak değildir.</a:t>
            </a:r>
          </a:p>
          <a:p>
            <a:pPr algn="just"/>
            <a:r>
              <a:rPr lang="tr-TR" sz="3600" dirty="0" smtClean="0"/>
              <a:t>Muhakemenin bir koşula bağlandığı hallerde bu koşul gerçekleşmeden vücuda müdahaleye karar verilmemelidir.</a:t>
            </a:r>
            <a:endParaRPr lang="tr-TR" sz="36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357298"/>
          </a:xfrm>
        </p:spPr>
        <p:txBody>
          <a:bodyPr>
            <a:normAutofit/>
          </a:bodyPr>
          <a:lstStyle/>
          <a:p>
            <a:pPr algn="ctr"/>
            <a:r>
              <a:rPr lang="tr-TR" sz="3600" b="1" dirty="0" smtClean="0">
                <a:solidFill>
                  <a:srgbClr val="FF0000"/>
                </a:solidFill>
              </a:rPr>
              <a:t>MÜDAHALENİN SAĞLIĞA ZARAR VERME TEHLİKESİNİN BULUNMAMASI</a:t>
            </a:r>
            <a:endParaRPr lang="tr-TR" sz="3600" b="1" dirty="0">
              <a:solidFill>
                <a:srgbClr val="FF0000"/>
              </a:solidFill>
            </a:endParaRPr>
          </a:p>
        </p:txBody>
      </p:sp>
      <p:sp>
        <p:nvSpPr>
          <p:cNvPr id="3" name="2 İçerik Yer Tutucusu"/>
          <p:cNvSpPr>
            <a:spLocks noGrp="1"/>
          </p:cNvSpPr>
          <p:nvPr>
            <p:ph idx="1"/>
          </p:nvPr>
        </p:nvSpPr>
        <p:spPr>
          <a:xfrm>
            <a:off x="457200" y="1500174"/>
            <a:ext cx="8229600" cy="4824426"/>
          </a:xfrm>
        </p:spPr>
        <p:txBody>
          <a:bodyPr/>
          <a:lstStyle/>
          <a:p>
            <a:r>
              <a:rPr lang="tr-TR" dirty="0" smtClean="0"/>
              <a:t>İç beden muayenesi yapılabilmesi veya vücuttan kan veya benzeri biyolojik örnekler alınabilmesi için müdahalenin kişinin sağlığına zarar verme tehlikesinin bulunmaması gerekir (CMK m.75/2; Muayene Y. M.4/3,6/3).</a:t>
            </a:r>
          </a:p>
          <a:p>
            <a:r>
              <a:rPr lang="tr-TR" dirty="0" smtClean="0"/>
              <a:t>Sağlığa zarar verme ihtimali, müdahalenin kişinin dış görünümüne, acı duygusuna ve psikolojisine zarar verme ihtimali düşünülerek değerlendirilmelidir.</a:t>
            </a:r>
          </a:p>
          <a:p>
            <a:r>
              <a:rPr lang="tr-TR" dirty="0" smtClean="0"/>
              <a:t>Sağlık hakkı, kişinin maddi ve manevi varlığına ilişkin sağlığını kapsar.</a:t>
            </a:r>
          </a:p>
          <a:p>
            <a:endParaRPr lang="tr-T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lnSpcReduction="10000"/>
          </a:bodyPr>
          <a:lstStyle/>
          <a:p>
            <a:pPr algn="just"/>
            <a:r>
              <a:rPr lang="tr-TR" sz="3200" dirty="0" smtClean="0"/>
              <a:t>Ancak, acı veya geçici hoşnutsuzluk duygusu tek başına sağlığa zarar verme olarak değerlendirilmez.</a:t>
            </a:r>
          </a:p>
          <a:p>
            <a:pPr algn="just"/>
            <a:r>
              <a:rPr lang="tr-TR" sz="3200" dirty="0" smtClean="0"/>
              <a:t>Müdahalenin doğasından kaynaklanan kaçınılmaz acı ve hoşnutsuzluk duygusuna katlanılması gerekir.</a:t>
            </a:r>
          </a:p>
          <a:p>
            <a:pPr algn="just"/>
            <a:r>
              <a:rPr lang="tr-TR" sz="3200" dirty="0" smtClean="0"/>
              <a:t>Yasa’da müdahalenin sağlığa zarar verme ihtimalinin bulunmaması bir koşul olarak öngörülmüştür.</a:t>
            </a:r>
          </a:p>
          <a:p>
            <a:pPr algn="just"/>
            <a:r>
              <a:rPr lang="tr-TR" sz="3200" dirty="0" smtClean="0"/>
              <a:t>İhtimal kavram, zararın mutlak olmayıp kuvvetle muhtemel olmasını ifade etmektedir.</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214446"/>
          </a:xfrm>
        </p:spPr>
        <p:txBody>
          <a:bodyPr>
            <a:normAutofit/>
          </a:bodyPr>
          <a:lstStyle/>
          <a:p>
            <a:pPr algn="ctr"/>
            <a:r>
              <a:rPr lang="tr-TR" sz="3600" b="1" dirty="0" smtClean="0">
                <a:solidFill>
                  <a:srgbClr val="FF0000"/>
                </a:solidFill>
              </a:rPr>
              <a:t>ŞÜPHELİ VEYA SANIĞA İSNAT EDİLEN SUÇLA İLGİLİ KOŞUL</a:t>
            </a:r>
            <a:endParaRPr lang="tr-TR" sz="3600" b="1" dirty="0">
              <a:solidFill>
                <a:srgbClr val="FF0000"/>
              </a:solidFill>
            </a:endParaRPr>
          </a:p>
        </p:txBody>
      </p:sp>
      <p:sp>
        <p:nvSpPr>
          <p:cNvPr id="3" name="2 İçerik Yer Tutucusu"/>
          <p:cNvSpPr>
            <a:spLocks noGrp="1"/>
          </p:cNvSpPr>
          <p:nvPr>
            <p:ph idx="1"/>
          </p:nvPr>
        </p:nvSpPr>
        <p:spPr>
          <a:xfrm>
            <a:off x="457200" y="1571612"/>
            <a:ext cx="8229600" cy="5000660"/>
          </a:xfrm>
        </p:spPr>
        <p:txBody>
          <a:bodyPr>
            <a:noAutofit/>
          </a:bodyPr>
          <a:lstStyle/>
          <a:p>
            <a:pPr algn="just"/>
            <a:r>
              <a:rPr lang="tr-TR" sz="3200" dirty="0" smtClean="0"/>
              <a:t>Bir şüpheli veya sanığın iç beden muayenesinin yapılabilmesi ve vücudundan örnek alınabilmesi için, o kişiye isnat edilen suçun cezasının üst sınırı iki yıl ve daha yukarı hapis cezası olmalıdır (CMK m.75/5; Muayene Y. M. 4/5,6/5).</a:t>
            </a:r>
          </a:p>
          <a:p>
            <a:pPr algn="just"/>
            <a:r>
              <a:rPr lang="tr-TR" sz="3200" dirty="0" smtClean="0"/>
              <a:t>Dış beden muayenesi yapılabilmesi için şüpheli veya sanığa isnat edilen suçun belirli bir ağırlıkta olması koşulu aranmamıştır (Muayene Y.m.5).</a:t>
            </a:r>
            <a:endParaRPr lang="tr-TR" sz="32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714380"/>
          </a:xfrm>
        </p:spPr>
        <p:txBody>
          <a:bodyPr>
            <a:normAutofit/>
          </a:bodyPr>
          <a:lstStyle/>
          <a:p>
            <a:pPr algn="ctr"/>
            <a:r>
              <a:rPr lang="tr-TR" sz="3600" b="1" dirty="0" smtClean="0">
                <a:solidFill>
                  <a:srgbClr val="FF0000"/>
                </a:solidFill>
              </a:rPr>
              <a:t>MÜDAHALEYE KARAR VERİLMESİ</a:t>
            </a:r>
            <a:endParaRPr lang="tr-TR" sz="3600" b="1" dirty="0">
              <a:solidFill>
                <a:srgbClr val="FF0000"/>
              </a:solidFill>
            </a:endParaRPr>
          </a:p>
        </p:txBody>
      </p:sp>
      <p:sp>
        <p:nvSpPr>
          <p:cNvPr id="3" name="2 İçerik Yer Tutucusu"/>
          <p:cNvSpPr>
            <a:spLocks noGrp="1"/>
          </p:cNvSpPr>
          <p:nvPr>
            <p:ph idx="1"/>
          </p:nvPr>
        </p:nvSpPr>
        <p:spPr>
          <a:xfrm>
            <a:off x="457200" y="928670"/>
            <a:ext cx="8229600" cy="5929330"/>
          </a:xfrm>
        </p:spPr>
        <p:txBody>
          <a:bodyPr>
            <a:noAutofit/>
          </a:bodyPr>
          <a:lstStyle/>
          <a:p>
            <a:pPr algn="just"/>
            <a:r>
              <a:rPr lang="tr-TR" sz="3200" dirty="0" smtClean="0"/>
              <a:t>Soruşturma evresinde, iç beden muayenesine ve vücuttan örnek alınmasına sulh ceza hakimi tarafından karar verilir.</a:t>
            </a:r>
          </a:p>
          <a:p>
            <a:pPr algn="just"/>
            <a:r>
              <a:rPr lang="tr-TR" sz="3200" dirty="0" smtClean="0"/>
              <a:t>Bunun için, Cumhuriyet savcısı veya mağdurun istemde bulunması gerekir.</a:t>
            </a:r>
          </a:p>
          <a:p>
            <a:pPr algn="just"/>
            <a:r>
              <a:rPr lang="tr-TR" sz="3200" dirty="0" smtClean="0"/>
              <a:t>Ancak, sulh ceza hakiminin zorunlu savcılık yaptığı hallerde bu işleme </a:t>
            </a:r>
            <a:r>
              <a:rPr lang="tr-TR" sz="3200" dirty="0" err="1" smtClean="0"/>
              <a:t>re’sen</a:t>
            </a:r>
            <a:r>
              <a:rPr lang="tr-TR" sz="3200" dirty="0" smtClean="0"/>
              <a:t> karar  verme yetkisi vardır (CMK m.75/1,162-163).</a:t>
            </a:r>
          </a:p>
          <a:p>
            <a:pPr algn="just"/>
            <a:r>
              <a:rPr lang="tr-TR" sz="3200" dirty="0" smtClean="0"/>
              <a:t>Gecikmede sakınca bulunan hallerde, Cumhuriyet savcısı da muayene ve örnek alma kararı verebilir.</a:t>
            </a:r>
          </a:p>
          <a:p>
            <a:pPr algn="just"/>
            <a:endParaRPr lang="tr-TR" sz="32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lstStyle/>
          <a:p>
            <a:pPr algn="just"/>
            <a:r>
              <a:rPr lang="tr-TR" dirty="0" smtClean="0"/>
              <a:t>Derhal işlem yapılmadığı taktirde suçun iz, eser, emare ve delillerinin kaybolması veya şüphelinin kaçması veya kimliğinin saptanmaması ihtimalinin ortaya çıkması halinde, gecikmede sakınca var sayılır (Muayene Y. M.3).</a:t>
            </a:r>
          </a:p>
          <a:p>
            <a:pPr algn="just"/>
            <a:r>
              <a:rPr lang="tr-TR" dirty="0" smtClean="0"/>
              <a:t>Cumhuriyet savcısının kararı, yirmi dört saat içinde hakim onayına sunulur (CMK m.75/1).</a:t>
            </a:r>
          </a:p>
          <a:p>
            <a:pPr algn="just"/>
            <a:r>
              <a:rPr lang="tr-TR" dirty="0" smtClean="0"/>
              <a:t>Biyolojik örnekler dışında, saç, tırnak gibi diğer örneklerin alınmasının da cumhuriyet savcısının kararına (emrine) bağlanması yerindedir.</a:t>
            </a:r>
          </a:p>
          <a:p>
            <a:pPr algn="just"/>
            <a:r>
              <a:rPr lang="tr-TR" dirty="0" smtClean="0"/>
              <a:t>Çünkü bu tür örnekler ileride genetik incelemelere konu olacak ve şüpheli veya sanığın aleyhine ağır sonuçlar doğurabilecektir.</a:t>
            </a:r>
            <a:endParaRPr lang="tr-T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429396"/>
          </a:xfrm>
        </p:spPr>
        <p:txBody>
          <a:bodyPr>
            <a:noAutofit/>
          </a:bodyPr>
          <a:lstStyle/>
          <a:p>
            <a:r>
              <a:rPr lang="tr-TR" sz="4000" dirty="0" smtClean="0"/>
              <a:t>Kovuşturma evresinde, iç beden muayenesine ve örnek alınmasına mahkeme karar verebilir.</a:t>
            </a:r>
          </a:p>
          <a:p>
            <a:r>
              <a:rPr lang="tr-TR" sz="4000" dirty="0" smtClean="0"/>
              <a:t>Bunun için Cumhuriyet savcısı veya mağdur istemde bulunabileceği gibi; mahkemenin </a:t>
            </a:r>
            <a:r>
              <a:rPr lang="tr-TR" sz="4000" dirty="0" err="1" smtClean="0"/>
              <a:t>re’sen</a:t>
            </a:r>
            <a:r>
              <a:rPr lang="tr-TR" sz="4000" dirty="0" smtClean="0"/>
              <a:t> hareket etmesi de mümkündür.</a:t>
            </a:r>
          </a:p>
          <a:p>
            <a:r>
              <a:rPr lang="tr-TR" sz="4000" dirty="0" smtClean="0"/>
              <a:t>Kanımızca mağdur, davaya katılmış ise talepte bulunma hakkına sahip olur.</a:t>
            </a:r>
            <a:endParaRPr lang="tr-TR" sz="40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lstStyle/>
          <a:p>
            <a:pPr algn="just"/>
            <a:r>
              <a:rPr lang="tr-TR" dirty="0" smtClean="0"/>
              <a:t>Soruşturma evresinde sulh ceza hakimi; kovuşturma evresinde mahkeme (hakim), Cumhuriyet savcısının iç beden muayenesi ve örnek alma kararını yirmi dört saat içinde değerlendirir.</a:t>
            </a:r>
          </a:p>
          <a:p>
            <a:pPr algn="just"/>
            <a:r>
              <a:rPr lang="tr-TR" dirty="0" smtClean="0"/>
              <a:t>Bu süre içinde onaylanmayan kararlar, hükümsüz kalır ve elde edilen deliller kullanılamaz (CMK m.75/1).</a:t>
            </a:r>
          </a:p>
          <a:p>
            <a:pPr algn="just"/>
            <a:r>
              <a:rPr lang="tr-TR" dirty="0" smtClean="0"/>
              <a:t>Vücuda müdahaleye ilişkin hakim veya mahkeme kararlarına, itiraz edilebilir (CMK m.75/6, 267-271).</a:t>
            </a:r>
          </a:p>
          <a:p>
            <a:pPr algn="just"/>
            <a:r>
              <a:rPr lang="tr-TR" dirty="0" smtClean="0"/>
              <a:t>Yasa’da şüpheli, sanık veya diğer kişilerin vücuduna müdahale edilmesine rıza göstermesi hatta bunu talep etmesi halinde, karar lamaya ilgili usulün izlenip izlenmeyeceği konusunda bir açıklık bulunmamaktadır.</a:t>
            </a:r>
          </a:p>
          <a:p>
            <a:endParaRPr lang="tr-T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6143668"/>
          </a:xfrm>
        </p:spPr>
        <p:txBody>
          <a:bodyPr>
            <a:noAutofit/>
          </a:bodyPr>
          <a:lstStyle/>
          <a:p>
            <a:pPr algn="just"/>
            <a:r>
              <a:rPr lang="tr-TR" sz="3200" dirty="0" smtClean="0"/>
              <a:t>Muayene Yönetmeliği’nin hükümlerine göre, mağdurun varlığı halinde bu işlemlerin yapılabilmesi için karar alınmasına gerek yoktur (Muayene Y. m.18/2-3).</a:t>
            </a:r>
          </a:p>
          <a:p>
            <a:pPr algn="just"/>
            <a:r>
              <a:rPr lang="tr-TR" sz="3200" dirty="0" smtClean="0"/>
              <a:t>Ancak, kendileri başvurarak talep etmemişlerse vücutlarına müdahale edilebilmesi için şüpheli, sanık veya diğer kişiler rıza gösterseler de yukarıda belirtilen karar usullü işletilmelidir.</a:t>
            </a:r>
          </a:p>
          <a:p>
            <a:pPr algn="just"/>
            <a:r>
              <a:rPr lang="tr-TR" sz="3200" dirty="0" smtClean="0"/>
              <a:t>Kural olarak, Cumhuriyet savcısı, sulh ceza hakiminden muayene ve örnek alınmasına izin veren bir karar talep etmelidir.</a:t>
            </a:r>
            <a:endParaRPr lang="tr-TR" sz="32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285884"/>
          </a:xfrm>
        </p:spPr>
        <p:txBody>
          <a:bodyPr>
            <a:normAutofit/>
          </a:bodyPr>
          <a:lstStyle/>
          <a:p>
            <a:pPr algn="ctr"/>
            <a:r>
              <a:rPr lang="tr-TR" sz="3600" b="1" dirty="0" smtClean="0">
                <a:solidFill>
                  <a:srgbClr val="FF0000"/>
                </a:solidFill>
              </a:rPr>
              <a:t>MÜDAHALEYİ YAPACAK </a:t>
            </a:r>
            <a:br>
              <a:rPr lang="tr-TR" sz="3600" b="1" dirty="0" smtClean="0">
                <a:solidFill>
                  <a:srgbClr val="FF0000"/>
                </a:solidFill>
              </a:rPr>
            </a:br>
            <a:r>
              <a:rPr lang="tr-TR" sz="3600" b="1" dirty="0" smtClean="0">
                <a:solidFill>
                  <a:srgbClr val="FF0000"/>
                </a:solidFill>
              </a:rPr>
              <a:t>KİŞİLERİN ÖZELLİKLERİ</a:t>
            </a:r>
            <a:endParaRPr lang="tr-TR" sz="3600" b="1" dirty="0">
              <a:solidFill>
                <a:srgbClr val="FF0000"/>
              </a:solidFill>
            </a:endParaRPr>
          </a:p>
        </p:txBody>
      </p:sp>
      <p:sp>
        <p:nvSpPr>
          <p:cNvPr id="3" name="2 İçerik Yer Tutucusu"/>
          <p:cNvSpPr>
            <a:spLocks noGrp="1"/>
          </p:cNvSpPr>
          <p:nvPr>
            <p:ph idx="1"/>
          </p:nvPr>
        </p:nvSpPr>
        <p:spPr>
          <a:xfrm>
            <a:off x="457200" y="1643050"/>
            <a:ext cx="8229600" cy="4681550"/>
          </a:xfrm>
        </p:spPr>
        <p:txBody>
          <a:bodyPr/>
          <a:lstStyle/>
          <a:p>
            <a:pPr algn="just"/>
            <a:r>
              <a:rPr lang="tr-TR" sz="3200" dirty="0" smtClean="0"/>
              <a:t>Yasa’ya göre, şüpheli veya sanığın iç beden muayenesi hekim veya sağlık mesleği mensubu (tabip, diş tabibi, eczacı, ebe, hemşire ve sağlık hizmeti veren diğer kişileri ifade etmektedir) Muayene Y. m.3.</a:t>
            </a:r>
          </a:p>
          <a:p>
            <a:pPr algn="just"/>
            <a:r>
              <a:rPr lang="tr-TR" sz="3200" dirty="0" smtClean="0"/>
              <a:t>Muayene Yönetmeliği’nde ise iç beden muayenesinin hekim tarafından yapılacağı hükme bağlanmıştır.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a:bodyPr>
          <a:lstStyle/>
          <a:p>
            <a:pPr algn="just"/>
            <a:r>
              <a:rPr lang="tr-TR" sz="3600" dirty="0" smtClean="0"/>
              <a:t>Örneğin, hakimin emriyle olay mahallini ölçen bekçi, mahkeme tarafından görevlendirilmiş olsa da, kendi uzmanlığını gerektiren bir iş yapmadığı için, sadece keşif faaliyetinin yardımcısı olan bir kişidir.</a:t>
            </a:r>
          </a:p>
          <a:p>
            <a:pPr algn="just"/>
            <a:r>
              <a:rPr lang="tr-TR" sz="3600" dirty="0" smtClean="0"/>
              <a:t>Belirtilim ki, hakimlik mesleğinin gerektirdiği genel ve hukuki bilgiye çözülmesi olanaklı konularda, bilirkişi dinlemezler (CMK m.63/1). </a:t>
            </a:r>
            <a:endParaRPr lang="tr-TR" sz="3600"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038872"/>
          </a:xfrm>
        </p:spPr>
        <p:txBody>
          <a:bodyPr>
            <a:normAutofit lnSpcReduction="10000"/>
          </a:bodyPr>
          <a:lstStyle/>
          <a:p>
            <a:pPr algn="just"/>
            <a:r>
              <a:rPr lang="tr-TR" sz="3200" dirty="0" smtClean="0"/>
              <a:t>Yönetmelikle, sağlık mesleği mensuplarının tek başlarına iç beden muayenesi yapmaları engellenerek Yasa hükmü sınırlandırılmıştır.</a:t>
            </a:r>
          </a:p>
          <a:p>
            <a:pPr algn="just"/>
            <a:r>
              <a:rPr lang="tr-TR" sz="3200" dirty="0" smtClean="0"/>
              <a:t>Yasa’da sayılan kişiler dışındaki bir kişi tarafından hiçbir şekilde vücuda müdahale yapılmaz.</a:t>
            </a:r>
          </a:p>
          <a:p>
            <a:pPr algn="just"/>
            <a:r>
              <a:rPr lang="tr-TR" sz="3200" dirty="0" smtClean="0"/>
              <a:t>Kadın şüpheli veya sanığın muayenesi, istemi halinde ve olanaklar elverdiğinde bir kadın hekim tarafından yapılır (CMK m.77).</a:t>
            </a:r>
          </a:p>
          <a:p>
            <a:pPr algn="just"/>
            <a:r>
              <a:rPr lang="tr-TR" sz="3200" dirty="0" smtClean="0"/>
              <a:t>Kadından, biyolojik örneklerin veya diğer örneklerin alınmasında böyle bir sınırlama öngörülmemiştir.</a:t>
            </a:r>
            <a:endParaRPr lang="tr-TR" sz="3200"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357298"/>
          </a:xfrm>
        </p:spPr>
        <p:txBody>
          <a:bodyPr>
            <a:normAutofit fontScale="90000"/>
          </a:bodyPr>
          <a:lstStyle/>
          <a:p>
            <a:pPr algn="ctr"/>
            <a:r>
              <a:rPr lang="tr-TR" sz="3600" b="1" dirty="0" smtClean="0">
                <a:solidFill>
                  <a:srgbClr val="FF0000"/>
                </a:solidFill>
              </a:rPr>
              <a:t/>
            </a:r>
            <a:br>
              <a:rPr lang="tr-TR" sz="3600" b="1" dirty="0" smtClean="0">
                <a:solidFill>
                  <a:srgbClr val="FF0000"/>
                </a:solidFill>
              </a:rPr>
            </a:br>
            <a:r>
              <a:rPr lang="tr-TR" sz="3600" b="1" dirty="0" smtClean="0">
                <a:solidFill>
                  <a:srgbClr val="FF0000"/>
                </a:solidFill>
              </a:rPr>
              <a:t>MÜDAHALENİN KOŞULLARI</a:t>
            </a:r>
            <a:br>
              <a:rPr lang="tr-TR" sz="3600" b="1" dirty="0" smtClean="0">
                <a:solidFill>
                  <a:srgbClr val="FF0000"/>
                </a:solidFill>
              </a:rPr>
            </a:br>
            <a:r>
              <a:rPr lang="tr-TR" sz="3600" b="1" dirty="0" smtClean="0">
                <a:solidFill>
                  <a:srgbClr val="FF0000"/>
                </a:solidFill>
              </a:rPr>
              <a:t>(Diğer kişilerin beden muayenesi ve vücutlarından örnek alınması</a:t>
            </a:r>
            <a:endParaRPr lang="tr-TR" sz="3600" b="1" dirty="0">
              <a:solidFill>
                <a:srgbClr val="FF0000"/>
              </a:solidFill>
            </a:endParaRPr>
          </a:p>
        </p:txBody>
      </p:sp>
      <p:sp>
        <p:nvSpPr>
          <p:cNvPr id="3" name="2 İçerik Yer Tutucusu"/>
          <p:cNvSpPr>
            <a:spLocks noGrp="1"/>
          </p:cNvSpPr>
          <p:nvPr>
            <p:ph idx="1"/>
          </p:nvPr>
        </p:nvSpPr>
        <p:spPr>
          <a:xfrm>
            <a:off x="457200" y="1500174"/>
            <a:ext cx="8229600" cy="4824426"/>
          </a:xfrm>
        </p:spPr>
        <p:txBody>
          <a:bodyPr>
            <a:normAutofit lnSpcReduction="10000"/>
          </a:bodyPr>
          <a:lstStyle/>
          <a:p>
            <a:pPr algn="just"/>
            <a:r>
              <a:rPr lang="tr-TR" b="1" i="1" dirty="0" smtClean="0">
                <a:solidFill>
                  <a:srgbClr val="FF0000"/>
                </a:solidFill>
              </a:rPr>
              <a:t>Soruşturma evresinde </a:t>
            </a:r>
            <a:r>
              <a:rPr lang="tr-TR" dirty="0" smtClean="0"/>
              <a:t>mağdurun sağlığını tehlikeye düşürmeme ve cerrahi müdahalede bulunmama koşuluyla (iç/dış) beden muayenesine ve (biyolojik ve diğer) örneklerin alınmasına </a:t>
            </a:r>
            <a:r>
              <a:rPr lang="tr-TR" b="1" i="1" dirty="0" smtClean="0">
                <a:solidFill>
                  <a:srgbClr val="FF0000"/>
                </a:solidFill>
              </a:rPr>
              <a:t>sulh ceza hakimi</a:t>
            </a:r>
            <a:r>
              <a:rPr lang="tr-TR" dirty="0" smtClean="0"/>
              <a:t> karar verir.</a:t>
            </a:r>
          </a:p>
          <a:p>
            <a:pPr algn="just"/>
            <a:r>
              <a:rPr lang="tr-TR" dirty="0" smtClean="0"/>
              <a:t>Bunun için, </a:t>
            </a:r>
            <a:r>
              <a:rPr lang="tr-TR" u="sng" dirty="0" smtClean="0">
                <a:solidFill>
                  <a:srgbClr val="FF0000"/>
                </a:solidFill>
              </a:rPr>
              <a:t>savcı istemde </a:t>
            </a:r>
            <a:r>
              <a:rPr lang="tr-TR" dirty="0" smtClean="0"/>
              <a:t>bulunmalıdır. </a:t>
            </a:r>
          </a:p>
          <a:p>
            <a:pPr algn="just"/>
            <a:r>
              <a:rPr lang="tr-TR" dirty="0" smtClean="0"/>
              <a:t>Sulh ceza hakiminin zorunlu savcılık yaptığı hallerde, bu işleme </a:t>
            </a:r>
            <a:r>
              <a:rPr lang="tr-TR" dirty="0" err="1" smtClean="0"/>
              <a:t>re’sen</a:t>
            </a:r>
            <a:r>
              <a:rPr lang="tr-TR" dirty="0" smtClean="0"/>
              <a:t> karar verme yetkisi vardır (CMK m.76/1,162,163; Muayene Y.m.7,8).</a:t>
            </a:r>
          </a:p>
          <a:p>
            <a:pPr algn="just"/>
            <a:r>
              <a:rPr lang="tr-TR" b="1" dirty="0" smtClean="0">
                <a:solidFill>
                  <a:srgbClr val="FF0000"/>
                </a:solidFill>
              </a:rPr>
              <a:t>Gecikmesinde</a:t>
            </a:r>
            <a:r>
              <a:rPr lang="tr-TR" dirty="0" smtClean="0"/>
              <a:t> sakınca bulunan hallerde beden muayenesine ve örnek alınmasına, </a:t>
            </a:r>
            <a:r>
              <a:rPr lang="tr-TR" dirty="0" smtClean="0">
                <a:solidFill>
                  <a:srgbClr val="FF0000"/>
                </a:solidFill>
              </a:rPr>
              <a:t>Cumhuriyet savcısı </a:t>
            </a:r>
            <a:r>
              <a:rPr lang="tr-TR" dirty="0" smtClean="0"/>
              <a:t>tarafından da karar verebilir. </a:t>
            </a:r>
            <a:endParaRPr lang="tr-TR"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fontScale="92500" lnSpcReduction="20000"/>
          </a:bodyPr>
          <a:lstStyle/>
          <a:p>
            <a:pPr algn="just"/>
            <a:r>
              <a:rPr lang="tr-TR" sz="3900" dirty="0" smtClean="0"/>
              <a:t>Cumhuriyet savcısının kararı, yirmi dört saat içinde hakim veya mahkemenin onayına sunulur.</a:t>
            </a:r>
          </a:p>
          <a:p>
            <a:pPr algn="just"/>
            <a:r>
              <a:rPr lang="tr-TR" sz="3900" dirty="0" smtClean="0"/>
              <a:t>Hakim veya mahkeme, yirmi dört saat kararını verir.</a:t>
            </a:r>
          </a:p>
          <a:p>
            <a:pPr algn="just"/>
            <a:r>
              <a:rPr lang="tr-TR" sz="3900" dirty="0" smtClean="0"/>
              <a:t>Onaylanmayan kararlar hükümsüz kalır ve elde edilen deliller kullanılamaz (CMK m.76/1).</a:t>
            </a:r>
          </a:p>
          <a:p>
            <a:pPr algn="just"/>
            <a:r>
              <a:rPr lang="tr-TR" sz="3900" dirty="0" smtClean="0"/>
              <a:t>Sulh ceza hakiminin bu kararına karşı itiraz kanun yoluna başvurulabilir (CMK m.76/5,267).</a:t>
            </a:r>
          </a:p>
          <a:p>
            <a:endParaRPr lang="tr-TR"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lstStyle/>
          <a:p>
            <a:pPr algn="just"/>
            <a:r>
              <a:rPr lang="tr-TR" b="1" dirty="0" smtClean="0">
                <a:solidFill>
                  <a:srgbClr val="FF0000"/>
                </a:solidFill>
              </a:rPr>
              <a:t>Kovuşturma evresinde </a:t>
            </a:r>
            <a:r>
              <a:rPr lang="tr-TR" dirty="0" smtClean="0"/>
              <a:t>(iç/dış) beden muayenesine ve (biyolojik ve diğer) örneklerin alınmasına, Cumhuriyet savcısı istemiyle veya mahkeme (hakim) </a:t>
            </a:r>
            <a:r>
              <a:rPr lang="tr-TR" dirty="0" err="1" smtClean="0"/>
              <a:t>re’sen</a:t>
            </a:r>
            <a:r>
              <a:rPr lang="tr-TR" dirty="0" smtClean="0"/>
              <a:t> karar verebilir.</a:t>
            </a:r>
          </a:p>
          <a:p>
            <a:pPr algn="just"/>
            <a:r>
              <a:rPr lang="tr-TR" dirty="0" smtClean="0"/>
              <a:t>Bu hüküm uyarınca alınacak mahkeme kararlarına itiraz edilebilir (CMK m.76/5,267).</a:t>
            </a:r>
          </a:p>
          <a:p>
            <a:pPr algn="just"/>
            <a:r>
              <a:rPr lang="tr-TR" dirty="0" smtClean="0"/>
              <a:t>Yasa koyucu, mağdurun ve diğer kişilerin vücuduna müdahalede de soruşturma ve kovuşturma evresi ayrımına gitmeden ve bu evrelerin süjelerinin özelliklerini düşünmeden özensiz bir düzenleme yapmıştır.</a:t>
            </a:r>
          </a:p>
          <a:p>
            <a:pPr algn="just"/>
            <a:r>
              <a:rPr lang="tr-TR" dirty="0" smtClean="0"/>
              <a:t>Mağdurun rızasının varlığı halinde, bu işlemlerin yapılabilmesi için karar alınmasına gerek yoktur (CMK m.76/2, Muayene Y. m.18/2).</a:t>
            </a:r>
            <a:endParaRPr lang="tr-TR"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pPr algn="just"/>
            <a:r>
              <a:rPr lang="tr-TR" sz="4000" dirty="0" smtClean="0"/>
              <a:t>Mağdurun, vücudunun iç ve dış beden muayenesinin yapılması veya vücudundan kan veya benzeri biyolojik örneklerle, saç, tükürük, tırnak gibi diğer örneklerin alınabilmesi için şüpheli veya sanığa isnat edilen suçun cezasının belirli bir ağırlıkta olması şart koşulmamıştır.</a:t>
            </a:r>
            <a:endParaRPr lang="tr-TR" sz="4000"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normAutofit/>
          </a:bodyPr>
          <a:lstStyle/>
          <a:p>
            <a:pPr algn="ctr"/>
            <a:r>
              <a:rPr lang="tr-TR" sz="3600" b="1" dirty="0" smtClean="0">
                <a:solidFill>
                  <a:srgbClr val="FF0000"/>
                </a:solidFill>
              </a:rPr>
              <a:t>TANIKLIKTAN ÇEKİNME HAKKI VE VÜCUDA MÜDAHALE</a:t>
            </a:r>
            <a:endParaRPr lang="tr-TR" sz="3600" b="1" dirty="0">
              <a:solidFill>
                <a:srgbClr val="FF0000"/>
              </a:solidFill>
            </a:endParaRPr>
          </a:p>
        </p:txBody>
      </p:sp>
      <p:sp>
        <p:nvSpPr>
          <p:cNvPr id="3" name="2 İçerik Yer Tutucusu"/>
          <p:cNvSpPr>
            <a:spLocks noGrp="1"/>
          </p:cNvSpPr>
          <p:nvPr>
            <p:ph idx="1"/>
          </p:nvPr>
        </p:nvSpPr>
        <p:spPr>
          <a:xfrm>
            <a:off x="457200" y="1357298"/>
            <a:ext cx="8229600" cy="5500702"/>
          </a:xfrm>
        </p:spPr>
        <p:txBody>
          <a:bodyPr>
            <a:noAutofit/>
          </a:bodyPr>
          <a:lstStyle/>
          <a:p>
            <a:pPr algn="just"/>
            <a:r>
              <a:rPr lang="tr-TR" sz="3200" dirty="0" smtClean="0"/>
              <a:t>Tanıklıktan çekinme nedenleriyle muayeneden veya vücuttan örnek alınmasından kaçınma mümkündür.</a:t>
            </a:r>
          </a:p>
          <a:p>
            <a:pPr algn="just"/>
            <a:r>
              <a:rPr lang="tr-TR" sz="3200" dirty="0" smtClean="0"/>
              <a:t>Tanıklıktan çekinme hakkı olan kişiler vücutlarına müdahale edilmesine izin vermeyebilirler.</a:t>
            </a:r>
          </a:p>
          <a:p>
            <a:pPr algn="just"/>
            <a:r>
              <a:rPr lang="tr-TR" sz="3200" dirty="0" smtClean="0"/>
              <a:t>Tanıklıktan çekinme sebepleri kendisinde bulunan kişiye (CMK m.45-46,48-49) müdahaleye izin vermeme hakkının olduğu müdahaleden önce bildirilmelidir (CMK m.45/3; 48/1).</a:t>
            </a:r>
            <a:endParaRPr lang="tr-TR" sz="3200"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Autofit/>
          </a:bodyPr>
          <a:lstStyle/>
          <a:p>
            <a:pPr algn="just"/>
            <a:r>
              <a:rPr lang="tr-TR" sz="3200" dirty="0" smtClean="0"/>
              <a:t>Çocuk ve akıl hastasının çekinmesi konusunda yasal temsilcisi karar verir.</a:t>
            </a:r>
          </a:p>
          <a:p>
            <a:pPr algn="just"/>
            <a:r>
              <a:rPr lang="tr-TR" sz="3200" dirty="0" smtClean="0"/>
              <a:t>Çocuk veya akıl hastasının yasal temsilcisi, takip edilen suçun şüpheli veya sanığı ise çekinme hakkının kullanılıp kullanılmayacağı konusunda hakim karar verir (CMK m.76/4).</a:t>
            </a:r>
          </a:p>
          <a:p>
            <a:pPr algn="just"/>
            <a:r>
              <a:rPr lang="tr-TR" sz="3200" dirty="0" smtClean="0"/>
              <a:t>Çocuk veya akıl hastasının vücuduna müdahale sonucunda elde edilen deliller davanın ileri aşamalarında şüpheli veya sanık olmayan yasal temsilcinin izniyle kullanılabilir.</a:t>
            </a:r>
            <a:endParaRPr lang="tr-TR" sz="3200"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229600" cy="1000132"/>
          </a:xfrm>
        </p:spPr>
        <p:txBody>
          <a:bodyPr>
            <a:normAutofit fontScale="90000"/>
          </a:bodyPr>
          <a:lstStyle/>
          <a:p>
            <a:pPr algn="ctr"/>
            <a:r>
              <a:rPr lang="tr-TR" sz="3600" b="1" dirty="0" smtClean="0">
                <a:solidFill>
                  <a:srgbClr val="FF0000"/>
                </a:solidFill>
              </a:rPr>
              <a:t>MÜDAHALEYİ YAPACAK </a:t>
            </a:r>
            <a:br>
              <a:rPr lang="tr-TR" sz="3600" b="1" dirty="0" smtClean="0">
                <a:solidFill>
                  <a:srgbClr val="FF0000"/>
                </a:solidFill>
              </a:rPr>
            </a:br>
            <a:r>
              <a:rPr lang="tr-TR" sz="3600" b="1" dirty="0" smtClean="0">
                <a:solidFill>
                  <a:srgbClr val="FF0000"/>
                </a:solidFill>
              </a:rPr>
              <a:t>KİŞİLERİN ÖZELLİKLERİ</a:t>
            </a:r>
            <a:endParaRPr lang="tr-TR" sz="3600"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a:bodyPr>
          <a:lstStyle/>
          <a:p>
            <a:pPr algn="just"/>
            <a:r>
              <a:rPr lang="tr-TR" sz="3200" dirty="0" smtClean="0"/>
              <a:t>Yasa’da şüpheli veya sanıkların iç beden muayenesinin ve vücutlarından kan veya benzeri biyolojik örnekler alınmasının, hekim veya sağlık mesleği mensubu diğer bir kişi tarafından yapılmasının öngörülmesine karşılık (CMK m.75/3); mağdur ve diğer kişiler açısından böyle bir yasal düzenleme getirilmemiş; bu konuya Yönetmelikte değinilmiştir.</a:t>
            </a:r>
            <a:endParaRPr lang="tr-TR" sz="3200"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Autofit/>
          </a:bodyPr>
          <a:lstStyle/>
          <a:p>
            <a:pPr algn="just"/>
            <a:r>
              <a:rPr lang="tr-TR" sz="2800" dirty="0" smtClean="0"/>
              <a:t>Muayene Yönetmeliği’nde mağdurun ve diğer kişilerin (İç/dış) beden muayenesinin ancak hekim tarafında yapılabileceği ifade edilmiştir.</a:t>
            </a:r>
          </a:p>
          <a:p>
            <a:pPr algn="just"/>
            <a:r>
              <a:rPr lang="tr-TR" sz="2800" dirty="0" smtClean="0"/>
              <a:t>Mağdur veya diğer kişi kadın ise istemi halinde ve olanaklar elverdiğinde muayenesi bir kadın hekim tarafından yapılır (CMK m.77).</a:t>
            </a:r>
          </a:p>
          <a:p>
            <a:pPr algn="just"/>
            <a:r>
              <a:rPr lang="tr-TR" sz="2800" dirty="0" smtClean="0"/>
              <a:t>Kadın vücudundan kan ve benzeri biyolojik örneklerin alınmasında da bu husus geçerli olmalıdır.</a:t>
            </a:r>
          </a:p>
          <a:p>
            <a:pPr algn="just"/>
            <a:r>
              <a:rPr lang="tr-TR" sz="2800" dirty="0" smtClean="0"/>
              <a:t>Ayrıca kadına, istemi halinde ve olanaklar elverdiğinde kadın hekim tarafında muayene edilmeyi isteme hakkının bulunduğu da hatırlatılmalıdır.</a:t>
            </a:r>
            <a:endParaRPr lang="tr-TR" sz="2800"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857256"/>
          </a:xfrm>
        </p:spPr>
        <p:txBody>
          <a:bodyPr>
            <a:normAutofit/>
          </a:bodyPr>
          <a:lstStyle/>
          <a:p>
            <a:pPr algn="ctr"/>
            <a:r>
              <a:rPr lang="tr-TR" sz="3600" dirty="0" smtClean="0"/>
              <a:t>KORUMA TEDBİRLERİ </a:t>
            </a:r>
            <a:endParaRPr lang="tr-TR" sz="3600"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fontScale="92500" lnSpcReduction="10000"/>
          </a:bodyPr>
          <a:lstStyle/>
          <a:p>
            <a:pPr>
              <a:buNone/>
            </a:pPr>
            <a:endParaRPr lang="tr-TR" dirty="0" smtClean="0"/>
          </a:p>
          <a:p>
            <a:r>
              <a:rPr lang="tr-TR" dirty="0" smtClean="0"/>
              <a:t>Tanım </a:t>
            </a:r>
          </a:p>
          <a:p>
            <a:pPr algn="just"/>
            <a:r>
              <a:rPr lang="tr-TR" b="1" dirty="0" smtClean="0"/>
              <a:t>Soruşturma ve kovuşturma sürecinde, daha sonra tesis edilecek hükmün kağıt üstünde kalmasına engel olmak, yani hükmün infaz edilebilirliğini sağlamaya yönelik, veya maddi gerçeğin ortaya çıkmasını temin etmek amacıyla tatbik edilen, bir temel hakkı hükmün kesinleşmesinden önce kısıtlayan, geçici, gecikemez ve kural olarak hakim kararını gerektiren tedbirlere koruma tedbiri adı verilir. </a:t>
            </a:r>
          </a:p>
          <a:p>
            <a:pPr algn="just"/>
            <a:r>
              <a:rPr lang="tr-TR" b="1" dirty="0" smtClean="0"/>
              <a:t>Koruma tedbirleri amacı ve hukuk sistemindeki yeri dikkate alındığında, kendisi ile çok benzeşen önleyici tedbirlerden ayrılır. </a:t>
            </a:r>
            <a:endParaRPr lang="tr-TR"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11293</TotalTime>
  <Words>18680</Words>
  <Application>Microsoft Office PowerPoint</Application>
  <PresentationFormat>Ekran Gösterisi (4:3)</PresentationFormat>
  <Paragraphs>1010</Paragraphs>
  <Slides>351</Slides>
  <Notes>1</Notes>
  <HiddenSlides>0</HiddenSlides>
  <MMClips>0</MMClips>
  <ScaleCrop>false</ScaleCrop>
  <HeadingPairs>
    <vt:vector size="4" baseType="variant">
      <vt:variant>
        <vt:lpstr>Tema</vt:lpstr>
      </vt:variant>
      <vt:variant>
        <vt:i4>1</vt:i4>
      </vt:variant>
      <vt:variant>
        <vt:lpstr>Slayt Başlıkları</vt:lpstr>
      </vt:variant>
      <vt:variant>
        <vt:i4>351</vt:i4>
      </vt:variant>
    </vt:vector>
  </HeadingPairs>
  <TitlesOfParts>
    <vt:vector size="352" baseType="lpstr">
      <vt:lpstr>Akış</vt:lpstr>
      <vt:lpstr>CEZA MUHAKEMESİ HUKUKU</vt:lpstr>
      <vt:lpstr>BELİRTİ DELİLLERİ</vt:lpstr>
      <vt:lpstr>Slayt 3</vt:lpstr>
      <vt:lpstr>Slayt 4</vt:lpstr>
      <vt:lpstr>Slayt 5</vt:lpstr>
      <vt:lpstr>Slayt 6</vt:lpstr>
      <vt:lpstr>Slayt 7</vt:lpstr>
      <vt:lpstr>BİLİRKİŞİ MÜTALAASI</vt:lpstr>
      <vt:lpstr>Slayt 9</vt:lpstr>
      <vt:lpstr>Slayt 10</vt:lpstr>
      <vt:lpstr>BİLİRKİŞİ GÖRÜŞÜNÜN  HUKUKİ NİTELİĞİ</vt:lpstr>
      <vt:lpstr>Slayt 12</vt:lpstr>
      <vt:lpstr>Slayt 13</vt:lpstr>
      <vt:lpstr>BİLİRKİŞİNİN GÖREVLENDİRİLMESİ</vt:lpstr>
      <vt:lpstr>Slayt 15</vt:lpstr>
      <vt:lpstr>Slayt 16</vt:lpstr>
      <vt:lpstr>KURAL OLARAK BİLİRKİŞİYE BAŞVURMA MECBURİYETİNİN BULUNMAMASI</vt:lpstr>
      <vt:lpstr>Slayt 18</vt:lpstr>
      <vt:lpstr>Slayt 19</vt:lpstr>
      <vt:lpstr>Slayt 20</vt:lpstr>
      <vt:lpstr>Slayt 21</vt:lpstr>
      <vt:lpstr>BİLİRKİŞİNİN ÖDEVLERİ</vt:lpstr>
      <vt:lpstr>Slayt 23</vt:lpstr>
      <vt:lpstr>Slayt 24</vt:lpstr>
      <vt:lpstr>ADLİ TIP KURUMU</vt:lpstr>
      <vt:lpstr>ÜNİVERSİTELERİN TIP FAKÜLTELERİNİN ADLİ TIP ANABİLİM DALLARI</vt:lpstr>
      <vt:lpstr>YÜKSEK SAĞLIK ŞURASI</vt:lpstr>
      <vt:lpstr>38  SAYILI TABABETİ ADLİYE KANUNU</vt:lpstr>
      <vt:lpstr>YEMİN ETME</vt:lpstr>
      <vt:lpstr>Slayt 30</vt:lpstr>
      <vt:lpstr>MÜHÜRLERİN AÇILMASINI VE YENİDEN KONULMASINI TUTANAKLA BELİRTME</vt:lpstr>
      <vt:lpstr>KENDİSİNİ ATAYAN MERCİ İLE İLİŞKİ İÇİNDE OLMA</vt:lpstr>
      <vt:lpstr>İNCELEME YAPMA VE SONUÇLARINI BİLDİRME</vt:lpstr>
      <vt:lpstr>Slayt 34</vt:lpstr>
      <vt:lpstr>Slayt 35</vt:lpstr>
      <vt:lpstr>Slayt 36</vt:lpstr>
      <vt:lpstr>Slayt 37</vt:lpstr>
      <vt:lpstr>Slayt 38</vt:lpstr>
      <vt:lpstr>Slayt 39</vt:lpstr>
      <vt:lpstr>BİLİRKİŞİNİM GÖREVİNİ YAPMAMASININ YAPTIRIMI</vt:lpstr>
      <vt:lpstr>Slayt 41</vt:lpstr>
      <vt:lpstr>Slayt 42</vt:lpstr>
      <vt:lpstr>BİLİRKİŞİNİN ERKEN DİNLENMESİ</vt:lpstr>
      <vt:lpstr>Slayt 44</vt:lpstr>
      <vt:lpstr>Slayt 45</vt:lpstr>
      <vt:lpstr>BİLİRKİŞİNİN YETKİLERİ</vt:lpstr>
      <vt:lpstr>Slayt 47</vt:lpstr>
      <vt:lpstr>Slayt 48</vt:lpstr>
      <vt:lpstr>Slayt 49</vt:lpstr>
      <vt:lpstr>BİLİRKİŞİNİN HAKLARI</vt:lpstr>
      <vt:lpstr>BİLİRKİŞİLİKTEN ÇEKİNME</vt:lpstr>
      <vt:lpstr>Slayt 52</vt:lpstr>
      <vt:lpstr>ÜCRET ALMA</vt:lpstr>
      <vt:lpstr>BİLİRKİŞİNİN REDDİ</vt:lpstr>
      <vt:lpstr>Slayt 55</vt:lpstr>
      <vt:lpstr>Slayt 56</vt:lpstr>
      <vt:lpstr>TEKNİK MÜŞAVİR-UZMAN MÜTALAASI</vt:lpstr>
      <vt:lpstr>Slayt 58</vt:lpstr>
      <vt:lpstr>Slayt 59</vt:lpstr>
      <vt:lpstr>Slayt 60</vt:lpstr>
      <vt:lpstr>Slayt 61</vt:lpstr>
      <vt:lpstr>BİLİRKİŞİYE BAŞVURMA MECBURİYETİ  BULUNAN HALLER</vt:lpstr>
      <vt:lpstr>Slayt 63</vt:lpstr>
      <vt:lpstr>SAHTE PARA VE DEĞERLER ÜZERİNDE YAPILACAK İNCELEMELER</vt:lpstr>
      <vt:lpstr>ŞÜPHELİ VEYA SANIĞIN BİLİNCİNİN İNCELENMESİ –GÖZLEM ALTINA ALMA</vt:lpstr>
      <vt:lpstr>Slayt 66</vt:lpstr>
      <vt:lpstr>Slayt 67</vt:lpstr>
      <vt:lpstr>Slayt 68</vt:lpstr>
      <vt:lpstr>Slayt 69</vt:lpstr>
      <vt:lpstr>BEDEN MUAYENESİ VE VÜCUTTAN  ÖRNEK ALINMASI</vt:lpstr>
      <vt:lpstr>Slayt 71</vt:lpstr>
      <vt:lpstr>BEDENE MÜDAHALENİN  HUKUKİ NİTELİĞİ</vt:lpstr>
      <vt:lpstr>Slayt 73</vt:lpstr>
      <vt:lpstr>BEDENE MÜDAHALENİN AMACI</vt:lpstr>
      <vt:lpstr>Slayt 75</vt:lpstr>
      <vt:lpstr>BEDENE MÜDAHALE İLE İLGİLİ BAZI KAVRAMLAR</vt:lpstr>
      <vt:lpstr>Slayt 77</vt:lpstr>
      <vt:lpstr>Slayt 78</vt:lpstr>
      <vt:lpstr>MÜDAHALENİN KOŞULLARI (Şüpheli veya sanığın beden muayenesi ve vücudundan örnek alınması)</vt:lpstr>
      <vt:lpstr>Slayt 80</vt:lpstr>
      <vt:lpstr>MÜDAHALENİN SAĞLIĞA ZARAR VERME TEHLİKESİNİN BULUNMAMASI</vt:lpstr>
      <vt:lpstr>Slayt 82</vt:lpstr>
      <vt:lpstr>ŞÜPHELİ VEYA SANIĞA İSNAT EDİLEN SUÇLA İLGİLİ KOŞUL</vt:lpstr>
      <vt:lpstr>MÜDAHALEYE KARAR VERİLMESİ</vt:lpstr>
      <vt:lpstr>Slayt 85</vt:lpstr>
      <vt:lpstr>Slayt 86</vt:lpstr>
      <vt:lpstr>Slayt 87</vt:lpstr>
      <vt:lpstr>Slayt 88</vt:lpstr>
      <vt:lpstr>MÜDAHALEYİ YAPACAK  KİŞİLERİN ÖZELLİKLERİ</vt:lpstr>
      <vt:lpstr>Slayt 90</vt:lpstr>
      <vt:lpstr> MÜDAHALENİN KOŞULLARI (Diğer kişilerin beden muayenesi ve vücutlarından örnek alınması</vt:lpstr>
      <vt:lpstr>Slayt 92</vt:lpstr>
      <vt:lpstr>Slayt 93</vt:lpstr>
      <vt:lpstr>Slayt 94</vt:lpstr>
      <vt:lpstr>TANIKLIKTAN ÇEKİNME HAKKI VE VÜCUDA MÜDAHALE</vt:lpstr>
      <vt:lpstr>Slayt 96</vt:lpstr>
      <vt:lpstr>MÜDAHALEYİ YAPACAK  KİŞİLERİN ÖZELLİKLERİ</vt:lpstr>
      <vt:lpstr>Slayt 98</vt:lpstr>
      <vt:lpstr>KORUMA TEDBİRLERİ </vt:lpstr>
      <vt:lpstr>Slayt 100</vt:lpstr>
      <vt:lpstr>Slayt 101</vt:lpstr>
      <vt:lpstr>Slayt 102</vt:lpstr>
      <vt:lpstr>Slayt 103</vt:lpstr>
      <vt:lpstr>Slayt 104</vt:lpstr>
      <vt:lpstr>Slayt 105</vt:lpstr>
      <vt:lpstr>ARAÇ OLUŞ</vt:lpstr>
      <vt:lpstr>Geçicilik</vt:lpstr>
      <vt:lpstr>Slayt 108</vt:lpstr>
      <vt:lpstr>Kanuni Dayanak</vt:lpstr>
      <vt:lpstr>Slayt 110</vt:lpstr>
      <vt:lpstr>Slayt 111</vt:lpstr>
      <vt:lpstr>Görünüşte Haklılık</vt:lpstr>
      <vt:lpstr>Slayt 113</vt:lpstr>
      <vt:lpstr>Slayt 114</vt:lpstr>
      <vt:lpstr>Zorunluluk (Gecikemezlik)</vt:lpstr>
      <vt:lpstr>Slayt 116</vt:lpstr>
      <vt:lpstr> Ölçülülük</vt:lpstr>
      <vt:lpstr>Slayt 118</vt:lpstr>
      <vt:lpstr>Slayt 119</vt:lpstr>
      <vt:lpstr>Slayt 120</vt:lpstr>
      <vt:lpstr>Bir Karara Dayanma</vt:lpstr>
      <vt:lpstr>Yakalama ve Gözaltı</vt:lpstr>
      <vt:lpstr>Slayt 123</vt:lpstr>
      <vt:lpstr>Slayt 124</vt:lpstr>
      <vt:lpstr>Durdurma, Kimlik Sorma, Önleyici Tutma</vt:lpstr>
      <vt:lpstr>Slayt 126</vt:lpstr>
      <vt:lpstr>Slayt 127</vt:lpstr>
      <vt:lpstr>Slayt 128</vt:lpstr>
      <vt:lpstr>Slayt 129</vt:lpstr>
      <vt:lpstr>Slayt 130</vt:lpstr>
      <vt:lpstr>Slayt 131</vt:lpstr>
      <vt:lpstr>Slayt 132</vt:lpstr>
      <vt:lpstr>Slayt 133</vt:lpstr>
      <vt:lpstr>Slayt 134</vt:lpstr>
      <vt:lpstr>Slayt 135</vt:lpstr>
      <vt:lpstr>Slayt 136</vt:lpstr>
      <vt:lpstr>Yakalama</vt:lpstr>
      <vt:lpstr>Slayt 138</vt:lpstr>
      <vt:lpstr>Slayt 139</vt:lpstr>
      <vt:lpstr>Slayt 140</vt:lpstr>
      <vt:lpstr>Slayt 141</vt:lpstr>
      <vt:lpstr>Slayt 142</vt:lpstr>
      <vt:lpstr>Slayt 143</vt:lpstr>
      <vt:lpstr>Yakalamanın Maddi Koşulları</vt:lpstr>
      <vt:lpstr>Slayt 145</vt:lpstr>
      <vt:lpstr>Slayt 146</vt:lpstr>
      <vt:lpstr>Slayt 147</vt:lpstr>
      <vt:lpstr>Slayt 148</vt:lpstr>
      <vt:lpstr>Herkesin Yakalama Yapabileceği Haller</vt:lpstr>
      <vt:lpstr>Bazı hallerde herkesin yakalama yapabilmesi mümkündür</vt:lpstr>
      <vt:lpstr>Slayt 151</vt:lpstr>
      <vt:lpstr>CMK’da suç üstü halleri </vt:lpstr>
      <vt:lpstr>Sadece Kolluk Görevlilerinin Yakalama Yapabileceği Haller</vt:lpstr>
      <vt:lpstr>Slayt 154</vt:lpstr>
      <vt:lpstr>Tutuklama kararı veya yakalama emri düzenlenmesini gerektiren bir durum mevcut olmalı</vt:lpstr>
      <vt:lpstr>Slayt 156</vt:lpstr>
      <vt:lpstr>Gecikmesinde sakınca bulunmalı</vt:lpstr>
      <vt:lpstr>Slayt 158</vt:lpstr>
      <vt:lpstr>Cumhuriyet savcısına veya âmirlerine derhâl başvurma olanağı bulunmamalı</vt:lpstr>
      <vt:lpstr>Slayt 160</vt:lpstr>
      <vt:lpstr>Slayt 161</vt:lpstr>
      <vt:lpstr>Takibi Şikayete Bağlı Suçlarda Yakalama</vt:lpstr>
      <vt:lpstr>Yakalamanın Uygulanması</vt:lpstr>
      <vt:lpstr>Slayt 164</vt:lpstr>
      <vt:lpstr>Slayt 165</vt:lpstr>
      <vt:lpstr>Slayt 166</vt:lpstr>
      <vt:lpstr>Slayt 167</vt:lpstr>
      <vt:lpstr>Slayt 168</vt:lpstr>
      <vt:lpstr>Güvenliğin Sağlanması  (Önleme Araması)</vt:lpstr>
      <vt:lpstr>Slayt 170</vt:lpstr>
      <vt:lpstr>Slayt 171</vt:lpstr>
      <vt:lpstr>Yakalama Sonrası İşlemler ve Yakalanın Hakları</vt:lpstr>
      <vt:lpstr>Slayt 173</vt:lpstr>
      <vt:lpstr>Yakalama Tutanağı</vt:lpstr>
      <vt:lpstr>Slayt 175</vt:lpstr>
      <vt:lpstr>Sağlık Kontrolü</vt:lpstr>
      <vt:lpstr>Slayt 177</vt:lpstr>
      <vt:lpstr>Slayt 178</vt:lpstr>
      <vt:lpstr>İlgililere Haber Verilmesi</vt:lpstr>
      <vt:lpstr>Slayt 180</vt:lpstr>
      <vt:lpstr>Yakınlarına Haber Verilmesi</vt:lpstr>
      <vt:lpstr>Yabancılar İçin Vatandaşı Bulunduğu Ülkenin Diplomatik Temsilciliğine Haber Verilmesi</vt:lpstr>
      <vt:lpstr>Takibi Şikayete Bağlı Suçlarda Suçtan Zarar Görene</vt:lpstr>
      <vt:lpstr>Yakalamanın Süresi ve  Son Bulması</vt:lpstr>
      <vt:lpstr>Slayt 185</vt:lpstr>
      <vt:lpstr>Yakalama Emri</vt:lpstr>
      <vt:lpstr>Slayt 187</vt:lpstr>
      <vt:lpstr>Slayt 188</vt:lpstr>
      <vt:lpstr>Slayt 189</vt:lpstr>
      <vt:lpstr>Slayt 190</vt:lpstr>
      <vt:lpstr>Slayt 191</vt:lpstr>
      <vt:lpstr>Slayt 192</vt:lpstr>
      <vt:lpstr>Slayt 193</vt:lpstr>
      <vt:lpstr>Gözaltına Alma</vt:lpstr>
      <vt:lpstr>Slayt 195</vt:lpstr>
      <vt:lpstr>Slayt 196</vt:lpstr>
      <vt:lpstr>Maddi Koşulları</vt:lpstr>
      <vt:lpstr>Slayt 198</vt:lpstr>
      <vt:lpstr>Slayt 199</vt:lpstr>
      <vt:lpstr>Slayt 200</vt:lpstr>
      <vt:lpstr>Slayt 201</vt:lpstr>
      <vt:lpstr>Şekli Koşulları ve Uygulanması</vt:lpstr>
      <vt:lpstr>Slayt 203</vt:lpstr>
      <vt:lpstr>Slayt 204</vt:lpstr>
      <vt:lpstr>Slayt 205</vt:lpstr>
      <vt:lpstr>Slayt 206</vt:lpstr>
      <vt:lpstr>Slayt 207</vt:lpstr>
      <vt:lpstr>Süresi</vt:lpstr>
      <vt:lpstr>Slayt 209</vt:lpstr>
      <vt:lpstr>Slayt 210</vt:lpstr>
      <vt:lpstr>Gözaltına Alınanın Hakları</vt:lpstr>
      <vt:lpstr>Gözaltının Uygulanması</vt:lpstr>
      <vt:lpstr>Slayt 213</vt:lpstr>
      <vt:lpstr>Slayt 214</vt:lpstr>
      <vt:lpstr>Gözaltı ve Yakalama Tedbirlerinin Denetimi</vt:lpstr>
      <vt:lpstr>Slayt 216</vt:lpstr>
      <vt:lpstr>Slayt 217</vt:lpstr>
      <vt:lpstr>Slayt 218</vt:lpstr>
      <vt:lpstr>Slayt 219</vt:lpstr>
      <vt:lpstr>Yeniden Yakalama Yasağı</vt:lpstr>
      <vt:lpstr>Tutuklama ve Adli Kontrol</vt:lpstr>
      <vt:lpstr>Slayt 222</vt:lpstr>
      <vt:lpstr>Tutuklama</vt:lpstr>
      <vt:lpstr>Slayt 224</vt:lpstr>
      <vt:lpstr>Slayt 225</vt:lpstr>
      <vt:lpstr>Maddi Koşulları</vt:lpstr>
      <vt:lpstr>Slayt 227</vt:lpstr>
      <vt:lpstr>Kuvvetli Suç Şüphesi</vt:lpstr>
      <vt:lpstr>Slayt 229</vt:lpstr>
      <vt:lpstr>Slayt 230</vt:lpstr>
      <vt:lpstr>Slayt 231</vt:lpstr>
      <vt:lpstr>Tutuklama Nedenlerinden  Birinin Varlığı</vt:lpstr>
      <vt:lpstr>Slayt 233</vt:lpstr>
      <vt:lpstr>Slayt 234</vt:lpstr>
      <vt:lpstr>Slayt 235</vt:lpstr>
      <vt:lpstr>Slayt 236</vt:lpstr>
      <vt:lpstr>Slayt 237</vt:lpstr>
      <vt:lpstr>Slayt 238</vt:lpstr>
      <vt:lpstr>Slayt 239</vt:lpstr>
      <vt:lpstr>Ölçülülük</vt:lpstr>
      <vt:lpstr>Slayt 241</vt:lpstr>
      <vt:lpstr>Slayt 242</vt:lpstr>
      <vt:lpstr>Slayt 243</vt:lpstr>
      <vt:lpstr>Slayt 244</vt:lpstr>
      <vt:lpstr>Slayt 245</vt:lpstr>
      <vt:lpstr>Şekli Koşulları: Tutuklama Kararı</vt:lpstr>
      <vt:lpstr>Şüphelinin Hazır Bulunması</vt:lpstr>
      <vt:lpstr>Slayt 248</vt:lpstr>
      <vt:lpstr>Tutuklama Muhakemesi</vt:lpstr>
      <vt:lpstr>Slayt 250</vt:lpstr>
      <vt:lpstr>Slayt 251</vt:lpstr>
      <vt:lpstr>Slayt 252</vt:lpstr>
      <vt:lpstr>Slayt 253</vt:lpstr>
      <vt:lpstr>Slayt 254</vt:lpstr>
      <vt:lpstr>Slayt 255</vt:lpstr>
      <vt:lpstr>Slayt 256</vt:lpstr>
      <vt:lpstr>Slayt 257</vt:lpstr>
      <vt:lpstr>Slayt 258</vt:lpstr>
      <vt:lpstr>Tutuklama Süresi</vt:lpstr>
      <vt:lpstr>Slayt 260</vt:lpstr>
      <vt:lpstr>Slayt 261</vt:lpstr>
      <vt:lpstr>Slayt 262</vt:lpstr>
      <vt:lpstr>Slayt 263</vt:lpstr>
      <vt:lpstr>Tutuklama Durumunda Şüpheli ve Sanığın Hakları ve Yükümlülükleri</vt:lpstr>
      <vt:lpstr>Slayt 265</vt:lpstr>
      <vt:lpstr>Tutuklama Kararının Denetimi ve Son Bulması</vt:lpstr>
      <vt:lpstr>Slayt 267</vt:lpstr>
      <vt:lpstr>Slayt 268</vt:lpstr>
      <vt:lpstr>Slayt 269</vt:lpstr>
      <vt:lpstr>Slayt 270</vt:lpstr>
      <vt:lpstr>Slayt 271</vt:lpstr>
      <vt:lpstr>Slayt 272</vt:lpstr>
      <vt:lpstr>Slayt 273</vt:lpstr>
      <vt:lpstr>Slayt 274</vt:lpstr>
      <vt:lpstr>Adli Kontrol</vt:lpstr>
      <vt:lpstr>Slayt 276</vt:lpstr>
      <vt:lpstr>Slayt 277</vt:lpstr>
      <vt:lpstr>Maddi Koşulları</vt:lpstr>
      <vt:lpstr>Şekli Koşulları</vt:lpstr>
      <vt:lpstr>Slayt 280</vt:lpstr>
      <vt:lpstr>Adli Kontrol Tedbirleri</vt:lpstr>
      <vt:lpstr>Slayt 282</vt:lpstr>
      <vt:lpstr>Slayt 283</vt:lpstr>
      <vt:lpstr>Slayt 284</vt:lpstr>
      <vt:lpstr>Slayt 285</vt:lpstr>
      <vt:lpstr>Adli Kontrol Kararının Denetimi</vt:lpstr>
      <vt:lpstr>Tedbirlere Uymamanın Sonuçları</vt:lpstr>
      <vt:lpstr>Güvence Bedeli</vt:lpstr>
      <vt:lpstr>Slayt 289</vt:lpstr>
      <vt:lpstr>Slayt 290</vt:lpstr>
      <vt:lpstr>Slayt 291</vt:lpstr>
      <vt:lpstr>Slayt 292</vt:lpstr>
      <vt:lpstr>Zorla Getirme</vt:lpstr>
      <vt:lpstr>Slayt 294</vt:lpstr>
      <vt:lpstr>Slayt 295</vt:lpstr>
      <vt:lpstr>Koşulları</vt:lpstr>
      <vt:lpstr>Slayt 297</vt:lpstr>
      <vt:lpstr>Slayt 298</vt:lpstr>
      <vt:lpstr>Slayt 299</vt:lpstr>
      <vt:lpstr>Gözlem Altına Alma</vt:lpstr>
      <vt:lpstr>Slayt 301</vt:lpstr>
      <vt:lpstr>Slayt 302</vt:lpstr>
      <vt:lpstr>Slayt 303</vt:lpstr>
      <vt:lpstr>Slayt 304</vt:lpstr>
      <vt:lpstr>Arama ve Elkoyma</vt:lpstr>
      <vt:lpstr>Slayt 306</vt:lpstr>
      <vt:lpstr>Slayt 307</vt:lpstr>
      <vt:lpstr>Önleme Araması</vt:lpstr>
      <vt:lpstr>Slayt 309</vt:lpstr>
      <vt:lpstr>Slayt 310</vt:lpstr>
      <vt:lpstr>Slayt 311</vt:lpstr>
      <vt:lpstr>Slayt 312</vt:lpstr>
      <vt:lpstr>Slayt 313</vt:lpstr>
      <vt:lpstr>Slayt 314</vt:lpstr>
      <vt:lpstr>Slayt 315</vt:lpstr>
      <vt:lpstr>Slayt 316</vt:lpstr>
      <vt:lpstr>Slayt 317</vt:lpstr>
      <vt:lpstr>Slayt 318</vt:lpstr>
      <vt:lpstr>Slayt 319</vt:lpstr>
      <vt:lpstr>Slayt 320</vt:lpstr>
      <vt:lpstr>Slayt 321</vt:lpstr>
      <vt:lpstr>Slayt 322</vt:lpstr>
      <vt:lpstr>Slayt 323</vt:lpstr>
      <vt:lpstr>Adli Arama</vt:lpstr>
      <vt:lpstr>Slayt 325</vt:lpstr>
      <vt:lpstr>Aramanın Maddi Koşulları</vt:lpstr>
      <vt:lpstr>Slayt 327</vt:lpstr>
      <vt:lpstr>Slayt 328</vt:lpstr>
      <vt:lpstr>Slayt 329</vt:lpstr>
      <vt:lpstr>Slayt 330</vt:lpstr>
      <vt:lpstr>Aramanın Şekli Koşulları</vt:lpstr>
      <vt:lpstr>Slayt 332</vt:lpstr>
      <vt:lpstr>Slayt 333</vt:lpstr>
      <vt:lpstr>Slayt 334</vt:lpstr>
      <vt:lpstr>Slayt 335</vt:lpstr>
      <vt:lpstr>Aramanın Uygulanması</vt:lpstr>
      <vt:lpstr>Slayt 337</vt:lpstr>
      <vt:lpstr>Üst Araması</vt:lpstr>
      <vt:lpstr>Eşyada Arama</vt:lpstr>
      <vt:lpstr>Konut, İşyeri ve Diğer Kapalı Yerlerin Aranması</vt:lpstr>
      <vt:lpstr>Slayt 341</vt:lpstr>
      <vt:lpstr>Slayt 342</vt:lpstr>
      <vt:lpstr>Slayt 343</vt:lpstr>
      <vt:lpstr>Slayt 344</vt:lpstr>
      <vt:lpstr>Slayt 345</vt:lpstr>
      <vt:lpstr>Slayt 346</vt:lpstr>
      <vt:lpstr>Slayt 347</vt:lpstr>
      <vt:lpstr>Slayt 348</vt:lpstr>
      <vt:lpstr>Arama İşleminin Denetimi</vt:lpstr>
      <vt:lpstr>Tesadüfi Deliller</vt:lpstr>
      <vt:lpstr>Slayt 351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27</cp:revision>
  <dcterms:created xsi:type="dcterms:W3CDTF">2017-02-18T08:22:11Z</dcterms:created>
  <dcterms:modified xsi:type="dcterms:W3CDTF">2017-04-04T16:46:12Z</dcterms:modified>
</cp:coreProperties>
</file>