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9" r:id="rId64"/>
    <p:sldId id="320" r:id="rId65"/>
    <p:sldId id="318" r:id="rId66"/>
    <p:sldId id="322" r:id="rId67"/>
    <p:sldId id="323" r:id="rId68"/>
    <p:sldId id="321"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D5C138-8830-40A8-B7AE-127FA2F98E7C}" type="datetimeFigureOut">
              <a:rPr lang="tr-TR" smtClean="0"/>
              <a:t>25.02.2017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944CF1-08F9-4612-9121-7C2910BCD767}"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68944CF1-08F9-4612-9121-7C2910BCD767}" type="slidenum">
              <a:rPr lang="tr-TR" smtClean="0"/>
              <a:t>62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9E6A8B0F-29F9-45F7-B363-58EE9C48C7A3}" type="datetimeFigureOut">
              <a:rPr lang="tr-TR" smtClean="0"/>
              <a:pPr/>
              <a:t>24.02.2017</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FDD901AF-B51A-46A8-8A7F-74EE0F3991E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9E6A8B0F-29F9-45F7-B363-58EE9C48C7A3}" type="datetimeFigureOut">
              <a:rPr lang="tr-TR" smtClean="0"/>
              <a:pPr/>
              <a:t>24.02.2017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9E6A8B0F-29F9-45F7-B363-58EE9C48C7A3}" type="datetimeFigureOut">
              <a:rPr lang="tr-TR" smtClean="0"/>
              <a:pPr/>
              <a:t>24.02.2017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FDD901AF-B51A-46A8-8A7F-74EE0F3991E3}"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9E6A8B0F-29F9-45F7-B363-58EE9C48C7A3}" type="datetimeFigureOut">
              <a:rPr lang="tr-TR" smtClean="0"/>
              <a:pPr/>
              <a:t>24.02.2017</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FDD901AF-B51A-46A8-8A7F-74EE0F3991E3}"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E6A8B0F-29F9-45F7-B363-58EE9C48C7A3}" type="datetimeFigureOut">
              <a:rPr lang="tr-TR" smtClean="0"/>
              <a:pPr/>
              <a:t>24.02.2017</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DD901AF-B51A-46A8-8A7F-74EE0F3991E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ANAYASA HUKUKU</a:t>
            </a:r>
            <a:endParaRPr lang="tr-TR" dirty="0"/>
          </a:p>
        </p:txBody>
      </p:sp>
      <p:sp>
        <p:nvSpPr>
          <p:cNvPr id="3" name="2 Alt Başlık"/>
          <p:cNvSpPr>
            <a:spLocks noGrp="1"/>
          </p:cNvSpPr>
          <p:nvPr>
            <p:ph type="subTitle" idx="1"/>
          </p:nvPr>
        </p:nvSpPr>
        <p:spPr/>
        <p:txBody>
          <a:bodyPr/>
          <a:lstStyle/>
          <a:p>
            <a:r>
              <a:rPr lang="tr-TR" dirty="0" smtClean="0"/>
              <a:t>TRAVNİK ÜNİVERSİTESİ/HUKUK FAKÜLTESİ</a:t>
            </a:r>
          </a:p>
          <a:p>
            <a:r>
              <a:rPr lang="tr-TR" dirty="0" smtClean="0"/>
              <a:t>İKİNCİ DÖNEM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200" dirty="0" smtClean="0"/>
              <a:t>Oy hakkına sahip olmak için, küçük olamamak,belli bir olgunluğa ulaşmış olmak doğal olarak karşılanmaktadır.</a:t>
            </a:r>
          </a:p>
          <a:p>
            <a:pPr algn="just"/>
            <a:r>
              <a:rPr lang="tr-TR" sz="3200" dirty="0" smtClean="0"/>
              <a:t>Bu nedenle, anayasalar oy hakkına sahip olmak için belli bir yaşta olmayı şart koşmaktadırlar.</a:t>
            </a:r>
          </a:p>
          <a:p>
            <a:pPr algn="just"/>
            <a:r>
              <a:rPr lang="tr-TR" sz="3200" dirty="0" smtClean="0"/>
              <a:t>Bu yaş koşuluna “seçim rüştü” veya siyasi rüşt de denmektedir. </a:t>
            </a:r>
            <a:endParaRPr lang="tr-TR" sz="3200" dirty="0"/>
          </a:p>
        </p:txBody>
      </p:sp>
      <p:sp>
        <p:nvSpPr>
          <p:cNvPr id="3" name="2 Başlık"/>
          <p:cNvSpPr>
            <a:spLocks noGrp="1"/>
          </p:cNvSpPr>
          <p:nvPr>
            <p:ph type="title"/>
          </p:nvPr>
        </p:nvSpPr>
        <p:spPr/>
        <p:txBody>
          <a:bodyPr/>
          <a:lstStyle/>
          <a:p>
            <a:pPr algn="ctr"/>
            <a:r>
              <a:rPr lang="tr-TR" dirty="0" smtClean="0">
                <a:solidFill>
                  <a:srgbClr val="FF0000"/>
                </a:solidFill>
              </a:rPr>
              <a:t>YAŞ</a:t>
            </a:r>
            <a:endParaRPr lang="tr-TR"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142984"/>
            <a:ext cx="8229600" cy="4864307"/>
          </a:xfrm>
        </p:spPr>
        <p:txBody>
          <a:bodyPr>
            <a:noAutofit/>
          </a:bodyPr>
          <a:lstStyle/>
          <a:p>
            <a:pPr lvl="1" algn="just"/>
            <a:r>
              <a:rPr lang="tr-TR" sz="2800" dirty="0" smtClean="0"/>
              <a:t>Oy hakkının olumlu şartlarının sonuncusu “seçmen listesine yazılı olmaktır.</a:t>
            </a:r>
          </a:p>
          <a:p>
            <a:pPr lvl="1" algn="just"/>
            <a:r>
              <a:rPr lang="tr-TR" sz="2800" dirty="0" smtClean="0"/>
              <a:t>Seçmen listesi, oy hakkına sahip her seçmenin tek tek kayıtlı olduğu bir listedir.</a:t>
            </a:r>
          </a:p>
          <a:p>
            <a:pPr lvl="1" algn="just"/>
            <a:r>
              <a:rPr lang="tr-TR" sz="2800" dirty="0" smtClean="0"/>
              <a:t>Oy hakkına sahip olan seçmen ikamet ettiği yerde tutulan bir listeye </a:t>
            </a:r>
            <a:r>
              <a:rPr lang="tr-TR" sz="2800" dirty="0" err="1" smtClean="0"/>
              <a:t>re’sen</a:t>
            </a:r>
            <a:r>
              <a:rPr lang="tr-TR" sz="2800" dirty="0" smtClean="0"/>
              <a:t> veya kendi talebi sonucu kaydedilir.</a:t>
            </a:r>
          </a:p>
          <a:p>
            <a:pPr lvl="1" algn="just"/>
            <a:r>
              <a:rPr lang="tr-TR" sz="2800" dirty="0" smtClean="0"/>
              <a:t>Seçimlerde ve halkoylamalarında bu listeye kayıtlı olan kişiler oy kullanabilir.</a:t>
            </a:r>
          </a:p>
          <a:p>
            <a:pPr lvl="1" algn="just"/>
            <a:r>
              <a:rPr lang="tr-TR" sz="2800" dirty="0" smtClean="0"/>
              <a:t>Keza,kim hangi sandık seçmen listesinde kayıtlı ise o sandıkta oy kullanabilir. </a:t>
            </a:r>
            <a:endParaRPr lang="tr-TR" sz="2800" dirty="0"/>
          </a:p>
        </p:txBody>
      </p:sp>
      <p:sp>
        <p:nvSpPr>
          <p:cNvPr id="3" name="2 Başlık"/>
          <p:cNvSpPr>
            <a:spLocks noGrp="1"/>
          </p:cNvSpPr>
          <p:nvPr>
            <p:ph type="title"/>
          </p:nvPr>
        </p:nvSpPr>
        <p:spPr>
          <a:xfrm>
            <a:off x="457200" y="274638"/>
            <a:ext cx="8229600" cy="868346"/>
          </a:xfrm>
        </p:spPr>
        <p:txBody>
          <a:bodyPr>
            <a:normAutofit fontScale="90000"/>
          </a:bodyPr>
          <a:lstStyle/>
          <a:p>
            <a:pPr algn="ctr"/>
            <a:r>
              <a:rPr lang="tr-TR" dirty="0" smtClean="0">
                <a:solidFill>
                  <a:srgbClr val="FF0000"/>
                </a:solidFill>
              </a:rPr>
              <a:t>SEÇMEN LİSTESİNE YAZILI OLMAK</a:t>
            </a:r>
            <a:endParaRPr lang="tr-TR"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Oy hakkının birtakım olumsuz şartları da vardır.</a:t>
            </a:r>
          </a:p>
          <a:p>
            <a:r>
              <a:rPr lang="tr-TR" b="1" dirty="0" smtClean="0"/>
              <a:t>Buna </a:t>
            </a:r>
            <a:r>
              <a:rPr lang="tr-TR" b="1" u="sng" dirty="0" smtClean="0"/>
              <a:t>“ehliyetsizlik” </a:t>
            </a:r>
            <a:r>
              <a:rPr lang="tr-TR" b="1" dirty="0" smtClean="0"/>
              <a:t>ve </a:t>
            </a:r>
            <a:r>
              <a:rPr lang="tr-TR" b="1" u="sng" dirty="0" smtClean="0"/>
              <a:t>“liyakatsizlik”</a:t>
            </a:r>
            <a:r>
              <a:rPr lang="tr-TR" b="1" dirty="0" smtClean="0"/>
              <a:t> tır. </a:t>
            </a:r>
          </a:p>
          <a:p>
            <a:pPr algn="just"/>
            <a:r>
              <a:rPr lang="tr-TR" b="1" dirty="0" smtClean="0">
                <a:solidFill>
                  <a:srgbClr val="FF0000"/>
                </a:solidFill>
              </a:rPr>
              <a:t>EHLİYETSİZLİK </a:t>
            </a:r>
            <a:r>
              <a:rPr lang="tr-TR" b="1" dirty="0" smtClean="0"/>
              <a:t>– kişinin medeni hukuk bakımından fiil ehliyetinden yoksun olması hali için kullanılmaktadır.</a:t>
            </a:r>
          </a:p>
          <a:p>
            <a:pPr algn="just"/>
            <a:r>
              <a:rPr lang="tr-TR" b="1" dirty="0" smtClean="0"/>
              <a:t>Fiil ehliyetinden mahrum kişiler, medeni haklarını kullanmayacağı gibi siyasi haklarını de kullanamazlar.</a:t>
            </a:r>
          </a:p>
          <a:p>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OLUMSUZ ŞARTLAR</a:t>
            </a:r>
            <a:endParaRPr lang="tr-TR"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435811"/>
          </a:xfrm>
        </p:spPr>
        <p:txBody>
          <a:bodyPr>
            <a:normAutofit/>
          </a:bodyPr>
          <a:lstStyle/>
          <a:p>
            <a:pPr algn="just"/>
            <a:r>
              <a:rPr lang="tr-TR" sz="2800" dirty="0" smtClean="0"/>
              <a:t>Medeni hukuk bakımından bu kişilere “kısıtlı (mahcur) denir.</a:t>
            </a:r>
          </a:p>
          <a:p>
            <a:pPr algn="just"/>
            <a:r>
              <a:rPr lang="tr-TR" sz="2800" dirty="0" smtClean="0"/>
              <a:t>Bu kişilerin oy kullanma hakları da yoktur.</a:t>
            </a:r>
          </a:p>
          <a:p>
            <a:pPr algn="just"/>
            <a:r>
              <a:rPr lang="tr-TR" sz="2800" dirty="0" smtClean="0"/>
              <a:t>Zira bu kişiler fiil ehliyetine sahip değildir. </a:t>
            </a:r>
          </a:p>
          <a:p>
            <a:pPr algn="just"/>
            <a:r>
              <a:rPr lang="tr-TR" sz="2800" dirty="0" smtClean="0"/>
              <a:t>Örneğin akıl hastalığı veya yaşlılığı sebebiyle hacir altına alınmış bir kişinin medeni hakları kullanma ehliyeti olmadığı gibi y kullanma ehliyeti de yoktur.</a:t>
            </a:r>
          </a:p>
          <a:p>
            <a:pPr algn="just"/>
            <a:r>
              <a:rPr lang="tr-TR" sz="2800" dirty="0" smtClean="0"/>
              <a:t>Bunun nedeni açıktı: Kendi işlerini idareden aciz kişilerin devlet yönetimine karışmalarına engel olmak.</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435811"/>
          </a:xfrm>
        </p:spPr>
        <p:txBody>
          <a:bodyPr/>
          <a:lstStyle/>
          <a:p>
            <a:pPr algn="just"/>
            <a:r>
              <a:rPr lang="tr-TR" dirty="0" smtClean="0">
                <a:solidFill>
                  <a:srgbClr val="FF0000"/>
                </a:solidFill>
              </a:rPr>
              <a:t>LİYAKATSİZLİK – </a:t>
            </a:r>
            <a:r>
              <a:rPr lang="tr-TR" dirty="0" smtClean="0"/>
              <a:t>Bazı ülkelerde ehliyetinden mahrum olan kişilerin yanında, liyakatsizlik olarak nitelendirebileceğimiz bazı durumlarda bulunan kişilere de oy hakkı tanınmamaktadır.</a:t>
            </a:r>
          </a:p>
          <a:p>
            <a:pPr algn="just"/>
            <a:r>
              <a:rPr lang="tr-TR" dirty="0" smtClean="0"/>
              <a:t>Bu konudaki düzenleme ülkeden ülkeye değişmekle birlikte, buradaki temel düşünce, bazı fiilleri ve özellikle bazı suçları işleyerek ahlaki bakımından liyakatsiz olduğu anlaşılan kişilerin devlet yönetimine katılmasına engel olmaktır.</a:t>
            </a:r>
          </a:p>
          <a:p>
            <a:pPr algn="just">
              <a:buNone/>
            </a:pPr>
            <a:r>
              <a:rPr lang="tr-TR" dirty="0" smtClean="0">
                <a:solidFill>
                  <a:srgbClr val="FF0000"/>
                </a:solidFill>
              </a:rPr>
              <a:t> </a:t>
            </a:r>
            <a:endParaRPr lang="tr-TR"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lnSpcReduction="10000"/>
          </a:bodyPr>
          <a:lstStyle/>
          <a:p>
            <a:pPr algn="just"/>
            <a:r>
              <a:rPr lang="tr-TR" sz="4000" dirty="0" smtClean="0"/>
              <a:t>Liyakatsizlik ülkeden ülkeye değişmekle birlikte bu sebeplerle şunlar örnek verilebilir: </a:t>
            </a:r>
          </a:p>
          <a:p>
            <a:pPr algn="just"/>
            <a:r>
              <a:rPr lang="tr-TR" sz="4000" dirty="0" smtClean="0">
                <a:solidFill>
                  <a:srgbClr val="FF0000"/>
                </a:solidFill>
              </a:rPr>
              <a:t>Yüz kızartıcı suçlardan mahkum olmak veya her hangi bir suçtan belli bir süreyi aşan bir şekilde mahkum olmak, iflas etmek vs.</a:t>
            </a:r>
          </a:p>
          <a:p>
            <a:pPr algn="just"/>
            <a:endParaRPr lang="tr-TR"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Genel oy veya “oy hakkının genelliği” ilkesi adının çağrıştırdığı gibi herkesin oy hakkına sahip olması anlamına gelmez.</a:t>
            </a:r>
          </a:p>
          <a:p>
            <a:r>
              <a:rPr lang="tr-TR" dirty="0" smtClean="0"/>
              <a:t>Genel oy ilkesinin olduğu bir sistemde de oy verme hakkına sahip olmak için vatandaşlık, yaş, fiil ehliyetine sahip olma gibi birtakım şartları taşımak gerekir.</a:t>
            </a:r>
          </a:p>
          <a:p>
            <a:r>
              <a:rPr lang="tr-TR" dirty="0" smtClean="0"/>
              <a:t>O nedenle “genel oy” sadece negatif bir biçimde “kısıtlı olmayan oy” olarak tanımlanabilir.</a:t>
            </a:r>
          </a:p>
          <a:p>
            <a:r>
              <a:rPr lang="tr-TR" dirty="0" smtClean="0"/>
              <a:t>Yani genel oy ilkesi </a:t>
            </a:r>
            <a:r>
              <a:rPr lang="tr-TR" b="1" dirty="0" smtClean="0">
                <a:solidFill>
                  <a:srgbClr val="FF0000"/>
                </a:solidFill>
              </a:rPr>
              <a:t>“kısıtlı oy” </a:t>
            </a:r>
            <a:r>
              <a:rPr lang="tr-TR" dirty="0" smtClean="0"/>
              <a:t>ilkesinin tersidir.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OY HAKKININ İLKELERİ</a:t>
            </a:r>
            <a:br>
              <a:rPr lang="tr-TR" dirty="0" smtClean="0">
                <a:solidFill>
                  <a:srgbClr val="FF0000"/>
                </a:solidFill>
              </a:rPr>
            </a:br>
            <a:r>
              <a:rPr lang="tr-TR" dirty="0" smtClean="0">
                <a:solidFill>
                  <a:srgbClr val="FF0000"/>
                </a:solidFill>
              </a:rPr>
              <a:t>GENEL OY İLKESİ</a:t>
            </a:r>
            <a:endParaRPr lang="tr-TR"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sz="3200" dirty="0" smtClean="0"/>
              <a:t>Kısıtlı oy (</a:t>
            </a:r>
            <a:r>
              <a:rPr lang="tr-TR" sz="3200" dirty="0" err="1" smtClean="0"/>
              <a:t>suffrage</a:t>
            </a:r>
            <a:r>
              <a:rPr lang="tr-TR" sz="3200" dirty="0" smtClean="0"/>
              <a:t> restreint9, oy hakkının servet, vergi, yetenek, cinsiyet ve ırk şartlarına bağlı olarak tanınmasıdır.</a:t>
            </a:r>
          </a:p>
          <a:p>
            <a:pPr algn="just"/>
            <a:r>
              <a:rPr lang="tr-TR" sz="3200" b="1" dirty="0" smtClean="0">
                <a:solidFill>
                  <a:srgbClr val="FF0000"/>
                </a:solidFill>
              </a:rPr>
              <a:t>SERVETE BAĞLI OY</a:t>
            </a:r>
          </a:p>
          <a:p>
            <a:pPr algn="just"/>
            <a:r>
              <a:rPr lang="tr-TR" sz="3200" b="1" dirty="0" smtClean="0">
                <a:solidFill>
                  <a:srgbClr val="FF0000"/>
                </a:solidFill>
              </a:rPr>
              <a:t>VERGİYE BAĞLI OY</a:t>
            </a:r>
          </a:p>
          <a:p>
            <a:pPr algn="just"/>
            <a:r>
              <a:rPr lang="tr-TR" sz="3200" b="1" dirty="0" smtClean="0">
                <a:solidFill>
                  <a:srgbClr val="FF0000"/>
                </a:solidFill>
              </a:rPr>
              <a:t>YETENEĞE BAĞLI OY</a:t>
            </a:r>
          </a:p>
          <a:p>
            <a:pPr algn="just"/>
            <a:r>
              <a:rPr lang="tr-TR" sz="3200" b="1" dirty="0" smtClean="0">
                <a:solidFill>
                  <a:srgbClr val="FF0000"/>
                </a:solidFill>
              </a:rPr>
              <a:t>IRKA BAĞLI OY</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GENEL OY İLKESİNİN TERSİ: </a:t>
            </a:r>
            <a:br>
              <a:rPr lang="tr-TR" dirty="0" smtClean="0">
                <a:solidFill>
                  <a:srgbClr val="FF0000"/>
                </a:solidFill>
              </a:rPr>
            </a:br>
            <a:r>
              <a:rPr lang="tr-TR" dirty="0" smtClean="0">
                <a:solidFill>
                  <a:srgbClr val="FF0000"/>
                </a:solidFill>
              </a:rPr>
              <a:t>KISITLI OY</a:t>
            </a:r>
            <a:endParaRPr lang="tr-TR"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85860"/>
            <a:ext cx="8229600" cy="4721431"/>
          </a:xfrm>
        </p:spPr>
        <p:txBody>
          <a:bodyPr>
            <a:normAutofit fontScale="92500" lnSpcReduction="20000"/>
          </a:bodyPr>
          <a:lstStyle/>
          <a:p>
            <a:pPr algn="just"/>
            <a:r>
              <a:rPr lang="tr-TR" sz="3200" dirty="0" smtClean="0"/>
              <a:t>Vergiye bağlı oy sisteminde, oy hakkına sadece devlete belirli bir miktar doğrudan vergi ödeniş kişiler sahiptir.</a:t>
            </a:r>
          </a:p>
          <a:p>
            <a:pPr algn="just"/>
            <a:r>
              <a:rPr lang="tr-TR" sz="3200" dirty="0" smtClean="0"/>
              <a:t>Oy hakkının vergiye bağlı olması ilkesi teorik olarak da tutarlıdır.</a:t>
            </a:r>
          </a:p>
          <a:p>
            <a:pPr algn="just"/>
            <a:r>
              <a:rPr lang="tr-TR" sz="3200" dirty="0" smtClean="0"/>
              <a:t>Temsil eden şey, vergi alınabilmesi için doğuluşsa, vergi vermeyenlere temsil hakkının tanımaması gerekir.</a:t>
            </a:r>
          </a:p>
          <a:p>
            <a:pPr algn="just"/>
            <a:r>
              <a:rPr lang="tr-TR" sz="3200" dirty="0" smtClean="0"/>
              <a:t>Vergiye bağlı oy ilkesinin lehine ileri sürülmüş görüşler ne olursa olsun, bu sistem günümüzde terk edilmiştir.</a:t>
            </a:r>
          </a:p>
          <a:p>
            <a:endParaRPr lang="tr-TR" dirty="0" smtClean="0"/>
          </a:p>
          <a:p>
            <a:endParaRPr lang="tr-TR" dirty="0"/>
          </a:p>
        </p:txBody>
      </p:sp>
      <p:sp>
        <p:nvSpPr>
          <p:cNvPr id="3" name="2 Başlık"/>
          <p:cNvSpPr>
            <a:spLocks noGrp="1"/>
          </p:cNvSpPr>
          <p:nvPr>
            <p:ph type="title"/>
          </p:nvPr>
        </p:nvSpPr>
        <p:spPr>
          <a:xfrm>
            <a:off x="457200" y="274638"/>
            <a:ext cx="8229600" cy="796908"/>
          </a:xfrm>
        </p:spPr>
        <p:txBody>
          <a:bodyPr/>
          <a:lstStyle/>
          <a:p>
            <a:pPr algn="ctr"/>
            <a:r>
              <a:rPr lang="tr-TR" dirty="0" smtClean="0">
                <a:solidFill>
                  <a:srgbClr val="FF0000"/>
                </a:solidFill>
              </a:rPr>
              <a:t>VERGİYE BAĞLI OY</a:t>
            </a:r>
            <a:endParaRPr lang="tr-TR"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71546"/>
            <a:ext cx="8229600" cy="4935745"/>
          </a:xfrm>
        </p:spPr>
        <p:txBody>
          <a:bodyPr/>
          <a:lstStyle/>
          <a:p>
            <a:pPr algn="just"/>
            <a:r>
              <a:rPr lang="tr-TR" dirty="0" smtClean="0"/>
              <a:t>Yeteneğe bağlı oy sisteminde, oy hakkı sadece belirli bir eğitim ve öğretim düzeyine sahip olan kişilere verilmektedir.</a:t>
            </a:r>
          </a:p>
          <a:p>
            <a:pPr algn="just"/>
            <a:r>
              <a:rPr lang="tr-TR" dirty="0" smtClean="0"/>
              <a:t>Yeteneğe bağlı oy ilkesini savunanlara göre, ancak, belirli bir eğitim ve öğrenim düzeyine sahip olma kişiler, ülkeyi yönetecek kişileri seçmeye veya referanduma sunulan kanunları anlamaya ehildirler.</a:t>
            </a:r>
          </a:p>
          <a:p>
            <a:pPr algn="just"/>
            <a:r>
              <a:rPr lang="tr-TR" dirty="0" smtClean="0"/>
              <a:t>Bu düşüncede olanlara göre, örneğin okuma yazma bilmeyen kişilere oy hakkı tanınmamalıdır.</a:t>
            </a:r>
          </a:p>
          <a:p>
            <a:pPr algn="just"/>
            <a:endParaRPr lang="tr-TR" dirty="0"/>
          </a:p>
        </p:txBody>
      </p:sp>
      <p:sp>
        <p:nvSpPr>
          <p:cNvPr id="3" name="2 Başlık"/>
          <p:cNvSpPr>
            <a:spLocks noGrp="1"/>
          </p:cNvSpPr>
          <p:nvPr>
            <p:ph type="title"/>
          </p:nvPr>
        </p:nvSpPr>
        <p:spPr>
          <a:xfrm>
            <a:off x="457200" y="274638"/>
            <a:ext cx="8229600" cy="868346"/>
          </a:xfrm>
        </p:spPr>
        <p:txBody>
          <a:bodyPr/>
          <a:lstStyle/>
          <a:p>
            <a:pPr algn="ctr"/>
            <a:r>
              <a:rPr lang="tr-TR" dirty="0" smtClean="0">
                <a:solidFill>
                  <a:srgbClr val="FF0000"/>
                </a:solidFill>
              </a:rPr>
              <a:t>YETENEĞE BAĞLI OY</a:t>
            </a:r>
            <a:endParaRPr lang="tr-TR"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sz="3600" dirty="0" smtClean="0">
                <a:solidFill>
                  <a:srgbClr val="FF0000"/>
                </a:solidFill>
              </a:rPr>
              <a:t>OY HAKKI</a:t>
            </a:r>
          </a:p>
          <a:p>
            <a:pPr algn="just"/>
            <a:r>
              <a:rPr lang="tr-TR" dirty="0" smtClean="0"/>
              <a:t>OY – (SUFFRAGE), bir kişinin seçilmesi veya bir metnin kabul edilmesi veya reddedilmesi konusunda açıklanan irade beyanıdır.</a:t>
            </a:r>
          </a:p>
          <a:p>
            <a:pPr algn="just"/>
            <a:r>
              <a:rPr lang="tr-TR" dirty="0" smtClean="0"/>
              <a:t>Oy, oy hakkına sahip olan kişinin bir pusulayı (</a:t>
            </a:r>
            <a:r>
              <a:rPr lang="tr-TR" dirty="0" err="1" smtClean="0"/>
              <a:t>bulletin</a:t>
            </a:r>
            <a:r>
              <a:rPr lang="tr-TR" dirty="0" smtClean="0"/>
              <a:t>) sandığa atmasıyla kullanılır.</a:t>
            </a:r>
          </a:p>
          <a:p>
            <a:pPr algn="just"/>
            <a:r>
              <a:rPr lang="tr-TR" dirty="0" smtClean="0"/>
              <a:t>Bu anlamada “oy” saf temsili demokrasi sistemlerinde sadece “seçim’lerde kullanılır.</a:t>
            </a:r>
          </a:p>
          <a:p>
            <a:pPr algn="just">
              <a:buNone/>
            </a:pPr>
            <a:endParaRPr lang="tr-TR" dirty="0" smtClean="0"/>
          </a:p>
        </p:txBody>
      </p:sp>
      <p:sp>
        <p:nvSpPr>
          <p:cNvPr id="3" name="2 Başlık"/>
          <p:cNvSpPr>
            <a:spLocks noGrp="1"/>
          </p:cNvSpPr>
          <p:nvPr>
            <p:ph type="title"/>
          </p:nvPr>
        </p:nvSpPr>
        <p:spPr/>
        <p:txBody>
          <a:bodyPr/>
          <a:lstStyle/>
          <a:p>
            <a:pPr algn="ctr"/>
            <a:r>
              <a:rPr lang="tr-TR" dirty="0" smtClean="0">
                <a:solidFill>
                  <a:schemeClr val="accent1">
                    <a:lumMod val="60000"/>
                    <a:lumOff val="40000"/>
                  </a:schemeClr>
                </a:solidFill>
              </a:rPr>
              <a:t>SEÇİMLER</a:t>
            </a:r>
            <a:endParaRPr lang="tr-TR" dirty="0">
              <a:solidFill>
                <a:schemeClr val="accent1">
                  <a:lumMod val="60000"/>
                  <a:lumOff val="4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Oy hakkının kısıtlanmasının bir çeşidi de cinsiyete bağlı sınırlamalıdır.</a:t>
            </a:r>
          </a:p>
          <a:p>
            <a:r>
              <a:rPr lang="tr-TR" dirty="0" smtClean="0"/>
              <a:t>Uzun zaman boyunca oy hakkı sadece erkeklerle tanınmıştır.</a:t>
            </a:r>
          </a:p>
          <a:p>
            <a:r>
              <a:rPr lang="tr-TR" dirty="0" smtClean="0"/>
              <a:t>Kadınlara oy hakkının tanıması demokrasinin bir gereğidir.</a:t>
            </a:r>
          </a:p>
          <a:p>
            <a:r>
              <a:rPr lang="tr-TR" dirty="0" smtClean="0"/>
              <a:t>Demokrasi her insanın iktidarın kullanılmasına katılmasını öngörür.</a:t>
            </a:r>
          </a:p>
          <a:p>
            <a:r>
              <a:rPr lang="tr-TR" dirty="0" smtClean="0"/>
              <a:t>Kadınlar da insan olduğuna göre, oy hakkına sahip olmalıdırlar. </a:t>
            </a:r>
          </a:p>
          <a:p>
            <a:endParaRPr lang="tr-TR" dirty="0" smtClean="0"/>
          </a:p>
        </p:txBody>
      </p:sp>
      <p:sp>
        <p:nvSpPr>
          <p:cNvPr id="3" name="2 Başlık"/>
          <p:cNvSpPr>
            <a:spLocks noGrp="1"/>
          </p:cNvSpPr>
          <p:nvPr>
            <p:ph type="title"/>
          </p:nvPr>
        </p:nvSpPr>
        <p:spPr/>
        <p:txBody>
          <a:bodyPr/>
          <a:lstStyle/>
          <a:p>
            <a:pPr algn="ctr"/>
            <a:r>
              <a:rPr lang="tr-TR" dirty="0" smtClean="0">
                <a:solidFill>
                  <a:srgbClr val="FF0000"/>
                </a:solidFill>
              </a:rPr>
              <a:t>CİNSİYETE BAĞLI OY</a:t>
            </a:r>
            <a:endParaRPr lang="tr-TR"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4400" dirty="0" smtClean="0"/>
              <a:t>Kısıtlı oyun son bir çeşidi de ırka bağlı oyudur.</a:t>
            </a:r>
          </a:p>
          <a:p>
            <a:pPr algn="just"/>
            <a:r>
              <a:rPr lang="tr-TR" sz="4400" dirty="0" smtClean="0"/>
              <a:t>Geçmişte bazı devletlerde oy hakkı, sadece belirli bir ırktan veya etnik gruptan olanlara tanınmıştır.</a:t>
            </a:r>
            <a:endParaRPr lang="tr-TR" sz="4400" dirty="0"/>
          </a:p>
        </p:txBody>
      </p:sp>
      <p:sp>
        <p:nvSpPr>
          <p:cNvPr id="3" name="2 Başlık"/>
          <p:cNvSpPr>
            <a:spLocks noGrp="1"/>
          </p:cNvSpPr>
          <p:nvPr>
            <p:ph type="title"/>
          </p:nvPr>
        </p:nvSpPr>
        <p:spPr/>
        <p:txBody>
          <a:bodyPr/>
          <a:lstStyle/>
          <a:p>
            <a:pPr algn="ctr"/>
            <a:r>
              <a:rPr lang="tr-TR" dirty="0" smtClean="0">
                <a:solidFill>
                  <a:srgbClr val="FF0000"/>
                </a:solidFill>
              </a:rPr>
              <a:t>IRKA BAĞLI OY</a:t>
            </a:r>
            <a:endParaRPr lang="tr-TR"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Eşit oy veya “oy hakkını eşitliği” ilkesi, her seçmenin sadece ve sadece oy hakkına sahip olması demektir.</a:t>
            </a:r>
          </a:p>
          <a:p>
            <a:r>
              <a:rPr lang="tr-TR" dirty="0" smtClean="0"/>
              <a:t>Yani eşit oy ilkesi “bir kişi, bir oy” sözüyle açıklanabilir.</a:t>
            </a:r>
          </a:p>
          <a:p>
            <a:r>
              <a:rPr lang="tr-TR" dirty="0" smtClean="0"/>
              <a:t>Eşit oy ilkesinin yürürlükte olduğu sistemde, her seçmen, sandığa sadece tek bir oy pusulası atabilir ve attığı bu oy, tüm diğer oylarla aynı değerdedir.</a:t>
            </a:r>
            <a:endParaRPr lang="tr-TR" dirty="0"/>
          </a:p>
        </p:txBody>
      </p:sp>
      <p:sp>
        <p:nvSpPr>
          <p:cNvPr id="3" name="2 Başlık"/>
          <p:cNvSpPr>
            <a:spLocks noGrp="1"/>
          </p:cNvSpPr>
          <p:nvPr>
            <p:ph type="title"/>
          </p:nvPr>
        </p:nvSpPr>
        <p:spPr/>
        <p:txBody>
          <a:bodyPr/>
          <a:lstStyle/>
          <a:p>
            <a:pPr algn="ctr"/>
            <a:r>
              <a:rPr lang="tr-TR" b="0" dirty="0" smtClean="0">
                <a:solidFill>
                  <a:srgbClr val="FF0000"/>
                </a:solidFill>
              </a:rPr>
              <a:t>EŞİT OY İLKESİ</a:t>
            </a:r>
            <a:endParaRPr lang="tr-TR" b="0"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Çoğul oy sistemlerinde, bazı nitelikleri taşıyan seçmenlere birden fazla oy kullanma hakkı tanınmaktadır.</a:t>
            </a:r>
          </a:p>
          <a:p>
            <a:r>
              <a:rPr lang="tr-TR" dirty="0" smtClean="0"/>
              <a:t>Bu sistemlerden bazı şunlardır:</a:t>
            </a:r>
          </a:p>
          <a:p>
            <a:r>
              <a:rPr lang="tr-TR" dirty="0" smtClean="0"/>
              <a:t>1. </a:t>
            </a:r>
            <a:r>
              <a:rPr lang="tr-TR" b="1" dirty="0" smtClean="0">
                <a:solidFill>
                  <a:srgbClr val="FF0000"/>
                </a:solidFill>
              </a:rPr>
              <a:t>Çok Oy  </a:t>
            </a:r>
            <a:r>
              <a:rPr lang="tr-TR" dirty="0" smtClean="0"/>
              <a:t>sistemi, bir seçmenin aynı seçime birden fazla seçim çevresinde oy kullanabilme hakkına sahip olduğu sistemdir.</a:t>
            </a:r>
          </a:p>
          <a:p>
            <a:pPr algn="just"/>
            <a:r>
              <a:rPr lang="tr-TR" dirty="0" smtClean="0"/>
              <a:t>2. </a:t>
            </a:r>
            <a:r>
              <a:rPr lang="tr-TR" dirty="0" smtClean="0">
                <a:solidFill>
                  <a:srgbClr val="FF0000"/>
                </a:solidFill>
              </a:rPr>
              <a:t>Çift Oy – </a:t>
            </a:r>
            <a:r>
              <a:rPr lang="tr-TR" dirty="0" smtClean="0"/>
              <a:t>bir seçmen aynı seçmen çevresinde, tek başına birden fazla oy kullanabilme hakkına sahiptir.</a:t>
            </a:r>
          </a:p>
          <a:p>
            <a:pPr algn="just"/>
            <a:r>
              <a:rPr lang="tr-TR" dirty="0" smtClean="0"/>
              <a:t>3. </a:t>
            </a:r>
            <a:r>
              <a:rPr lang="tr-TR" b="1" dirty="0" smtClean="0">
                <a:solidFill>
                  <a:srgbClr val="FF0000"/>
                </a:solidFill>
              </a:rPr>
              <a:t>Aile Oy </a:t>
            </a:r>
            <a:r>
              <a:rPr lang="tr-TR" dirty="0" smtClean="0"/>
              <a:t>– aile reislerinin ailelerinde bulunan kişi sayısında oy hakkına sahip olmasını öngören bir sistemdir.</a:t>
            </a:r>
          </a:p>
          <a:p>
            <a:endParaRPr lang="tr-TR" dirty="0">
              <a:solidFill>
                <a:srgbClr val="FF0000"/>
              </a:solidFill>
            </a:endParaRPr>
          </a:p>
        </p:txBody>
      </p:sp>
      <p:sp>
        <p:nvSpPr>
          <p:cNvPr id="3" name="2 Başlık"/>
          <p:cNvSpPr>
            <a:spLocks noGrp="1"/>
          </p:cNvSpPr>
          <p:nvPr>
            <p:ph type="title"/>
          </p:nvPr>
        </p:nvSpPr>
        <p:spPr/>
        <p:txBody>
          <a:bodyPr/>
          <a:lstStyle/>
          <a:p>
            <a:pPr algn="ctr"/>
            <a:r>
              <a:rPr lang="tr-TR" dirty="0" smtClean="0">
                <a:solidFill>
                  <a:srgbClr val="FF0000"/>
                </a:solidFill>
              </a:rPr>
              <a:t>EŞİT OYUN TERSİ:ÇOĞUL OY</a:t>
            </a:r>
            <a:endParaRPr lang="tr-TR" dirty="0">
              <a:solidFill>
                <a:srgbClr val="FF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Bu sistemde seçmenler bizzat ve doğrudan temsilcilerini seçerler.</a:t>
            </a:r>
          </a:p>
          <a:p>
            <a:r>
              <a:rPr lang="tr-TR" dirty="0" smtClean="0"/>
              <a:t>Doğrudan oy sisteminde ile seçilen arasına bir aracı girmez.</a:t>
            </a:r>
          </a:p>
          <a:p>
            <a:r>
              <a:rPr lang="tr-TR" dirty="0" smtClean="0"/>
              <a:t>İki dereceli seçim de denen dolaylı oy sisteminde ise, seçmenler birinci seçmenler ve ikinci seçmenler olmak üzere ikiye ayrılır.</a:t>
            </a:r>
          </a:p>
          <a:p>
            <a:r>
              <a:rPr lang="tr-TR" dirty="0" smtClean="0"/>
              <a:t>Bu sistemde seçim iki aşamada cereyan eder.</a:t>
            </a:r>
          </a:p>
          <a:p>
            <a:r>
              <a:rPr lang="tr-TR" dirty="0" smtClean="0"/>
              <a:t>İlk aşamada birinci seçmenler, ikinci seçmenleri seçerler.</a:t>
            </a:r>
          </a:p>
          <a:p>
            <a:r>
              <a:rPr lang="tr-TR" dirty="0" smtClean="0"/>
              <a:t>İkinci aşamada ise ikinci seçmenler </a:t>
            </a:r>
            <a:r>
              <a:rPr lang="tr-TR" dirty="0" err="1" smtClean="0"/>
              <a:t>milletvelkilerini</a:t>
            </a:r>
            <a:r>
              <a:rPr lang="tr-TR" dirty="0" smtClean="0"/>
              <a:t> seçerler.</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TEK DERECELİ SEÇİM VEYA DOĞRUDAN OY İLKESİ</a:t>
            </a:r>
            <a:endParaRPr lang="tr-TR"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Oy hakkının bireyselliği ilkesi birtakım grupların değil, bireyin oy hakkına sahip olması demektir.</a:t>
            </a:r>
          </a:p>
          <a:p>
            <a:r>
              <a:rPr lang="tr-TR" dirty="0" smtClean="0"/>
              <a:t>Seçmene seçme hakkı, onun ekonomik, mesleki, vb. bir grubun üyesi olması nedeniyle değil, bir birey olması nedeniyle verilmiştir.</a:t>
            </a:r>
          </a:p>
          <a:p>
            <a:r>
              <a:rPr lang="tr-TR" dirty="0" smtClean="0"/>
              <a:t>Seçmen bir grubun üyesi olması sıfatıyla değil, vatandaş olma sıfatıyla oy kullanır.</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BİREYSEL OY İLKESİ</a:t>
            </a:r>
            <a:endParaRPr lang="tr-TR"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algn="just"/>
            <a:r>
              <a:rPr lang="tr-TR" dirty="0" smtClean="0"/>
              <a:t>Oy verme hakkına sahip olan kişinin bizzat sandık başına giderek oy pusulası kendi eliyle sandığa atması anlamına gelmektedir.</a:t>
            </a:r>
          </a:p>
          <a:p>
            <a:pPr algn="just"/>
            <a:r>
              <a:rPr lang="tr-TR" dirty="0" smtClean="0"/>
              <a:t>Bu ilkeye göre, herkes kendi oyunu kendi kullanır.</a:t>
            </a:r>
          </a:p>
          <a:p>
            <a:pPr algn="just"/>
            <a:r>
              <a:rPr lang="tr-TR" dirty="0" smtClean="0"/>
              <a:t>Kimse kendi oyunu bir başkası aracılığıyla kullanmaz.</a:t>
            </a:r>
          </a:p>
          <a:p>
            <a:pPr algn="just"/>
            <a:r>
              <a:rPr lang="tr-TR" dirty="0" smtClean="0"/>
              <a:t>Demek ki, sandık başına gelemeyecek olan sakatlar veya hastalar veya görevi nedeniyle seçim çevresinde bulunmayanlar, oy hakkına sahip olmalarına rağmen fiilen oy kullanamayacaklardır.</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KİŞİSEL OY İLKESİ</a:t>
            </a:r>
            <a:endParaRPr lang="tr-TR"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90944"/>
          </a:xfrm>
        </p:spPr>
        <p:txBody>
          <a:bodyPr>
            <a:noAutofit/>
          </a:bodyPr>
          <a:lstStyle/>
          <a:p>
            <a:pPr algn="just"/>
            <a:r>
              <a:rPr lang="tr-TR" sz="3200" dirty="0" smtClean="0"/>
              <a:t>Oy hakkının gizliliği seçmenin o şekilde oy kullanmasını öngörür ki, seçmenin kendisi dışında kimse onun ne yönde oy kullandığını bilmesin.</a:t>
            </a:r>
          </a:p>
          <a:p>
            <a:pPr algn="just"/>
            <a:r>
              <a:rPr lang="tr-TR" sz="3200" dirty="0" smtClean="0"/>
              <a:t>Gizli oy ilkesi, seçmenin iradesinin serbestliğinin sağlanmasının bir gereğidir.</a:t>
            </a:r>
          </a:p>
          <a:p>
            <a:pPr algn="just"/>
            <a:r>
              <a:rPr lang="tr-TR" sz="3200" dirty="0" smtClean="0"/>
              <a:t>Kimin hangi partiye oy verdiğine bilinirse, o kişi hakkında daha sonra baskı kurabilir.</a:t>
            </a:r>
            <a:endParaRPr lang="tr-TR" sz="3200" dirty="0"/>
          </a:p>
        </p:txBody>
      </p:sp>
      <p:sp>
        <p:nvSpPr>
          <p:cNvPr id="3" name="2 Başlık"/>
          <p:cNvSpPr>
            <a:spLocks noGrp="1"/>
          </p:cNvSpPr>
          <p:nvPr>
            <p:ph type="title"/>
          </p:nvPr>
        </p:nvSpPr>
        <p:spPr/>
        <p:txBody>
          <a:bodyPr/>
          <a:lstStyle/>
          <a:p>
            <a:pPr algn="ctr"/>
            <a:r>
              <a:rPr lang="tr-TR" dirty="0" smtClean="0">
                <a:solidFill>
                  <a:srgbClr val="FF0000"/>
                </a:solidFill>
              </a:rPr>
              <a:t>GİZLİ OY İLKESİ</a:t>
            </a:r>
            <a:endParaRPr lang="tr-TR"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tr-TR" dirty="0" smtClean="0"/>
              <a:t>Bu ilkeye göre oy açık, herkesin görebileceği bir şekilde verilmelidir.</a:t>
            </a:r>
          </a:p>
          <a:p>
            <a:r>
              <a:rPr lang="tr-TR" dirty="0" smtClean="0"/>
              <a:t>Aleni oy sisteminde birçok seçmen, başkalarından çekinerek istemediği bir partiye oy verebilir.</a:t>
            </a:r>
          </a:p>
          <a:p>
            <a:r>
              <a:rPr lang="tr-TR" dirty="0" smtClean="0"/>
              <a:t>Diğer yandan aleni oy ilkesi oylarına satın alınmasına da imkan verir.</a:t>
            </a:r>
          </a:p>
          <a:p>
            <a:r>
              <a:rPr lang="tr-TR" dirty="0" smtClean="0"/>
              <a:t>Gizli oy sisteminde, bir seçmenin oyunu satın alan aday veya parti bu seçmenin kendisine oy vereceğinden hiçbir zaman emin olamaz: seçmen de para almasına rağmen o adaya veya o partiye oy atmayabilir.</a:t>
            </a:r>
          </a:p>
        </p:txBody>
      </p:sp>
      <p:sp>
        <p:nvSpPr>
          <p:cNvPr id="3" name="2 Başlık"/>
          <p:cNvSpPr>
            <a:spLocks noGrp="1"/>
          </p:cNvSpPr>
          <p:nvPr>
            <p:ph type="title"/>
          </p:nvPr>
        </p:nvSpPr>
        <p:spPr/>
        <p:txBody>
          <a:bodyPr/>
          <a:lstStyle/>
          <a:p>
            <a:pPr algn="ctr"/>
            <a:r>
              <a:rPr lang="tr-TR" dirty="0" smtClean="0">
                <a:solidFill>
                  <a:srgbClr val="FF0000"/>
                </a:solidFill>
              </a:rPr>
              <a:t>ALENİ OY İLKESİ</a:t>
            </a:r>
            <a:endParaRPr lang="tr-TR"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Mecburi oy ilkesine göre, seçmenler seçimlerde oy kullanmak zorundadırlar</a:t>
            </a:r>
            <a:r>
              <a:rPr lang="tr-TR" dirty="0" smtClean="0"/>
              <a:t>.</a:t>
            </a:r>
          </a:p>
          <a:p>
            <a:pPr algn="just"/>
            <a:r>
              <a:rPr lang="tr-TR" dirty="0" smtClean="0"/>
              <a:t>Oy kullanmayan seçmenlere kanun ceza verilmesini öngörebilir.</a:t>
            </a:r>
          </a:p>
          <a:p>
            <a:pPr algn="just"/>
            <a:r>
              <a:rPr lang="tr-TR" dirty="0" smtClean="0"/>
              <a:t>İhtiyari oy ilkesine göre ise seçmen oy kullanmak zorunda değil.</a:t>
            </a:r>
          </a:p>
          <a:p>
            <a:pPr algn="just"/>
            <a:r>
              <a:rPr lang="tr-TR" dirty="0" smtClean="0"/>
              <a:t>Seçme hakkına sahip kişi seçim günü ister sandık başına gidip oyunu kullanır; isterse seçimlere katılmaz.</a:t>
            </a:r>
            <a:endParaRPr lang="tr-TR" dirty="0" smtClean="0"/>
          </a:p>
          <a:p>
            <a:pPr algn="just"/>
            <a:endParaRPr lang="tr-TR" dirty="0" smtClean="0"/>
          </a:p>
          <a:p>
            <a:endParaRPr lang="tr-TR" dirty="0"/>
          </a:p>
        </p:txBody>
      </p:sp>
      <p:sp>
        <p:nvSpPr>
          <p:cNvPr id="3" name="2 Başlık"/>
          <p:cNvSpPr>
            <a:spLocks noGrp="1"/>
          </p:cNvSpPr>
          <p:nvPr>
            <p:ph type="title"/>
          </p:nvPr>
        </p:nvSpPr>
        <p:spPr/>
        <p:txBody>
          <a:bodyPr>
            <a:normAutofit fontScale="90000"/>
          </a:bodyPr>
          <a:lstStyle/>
          <a:p>
            <a:pPr algn="ctr"/>
            <a:r>
              <a:rPr lang="tr-TR" b="0" dirty="0" smtClean="0">
                <a:solidFill>
                  <a:srgbClr val="FF0000"/>
                </a:solidFill>
              </a:rPr>
              <a:t>MECBURİ OY VE İHTİYARİ</a:t>
            </a:r>
            <a:br>
              <a:rPr lang="tr-TR" b="0" dirty="0" smtClean="0">
                <a:solidFill>
                  <a:srgbClr val="FF0000"/>
                </a:solidFill>
              </a:rPr>
            </a:br>
            <a:r>
              <a:rPr lang="tr-TR" b="0" dirty="0" smtClean="0">
                <a:solidFill>
                  <a:srgbClr val="FF0000"/>
                </a:solidFill>
              </a:rPr>
              <a:t> OY İLKLERİ</a:t>
            </a:r>
            <a:endParaRPr lang="tr-TR" b="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07249"/>
          </a:xfrm>
        </p:spPr>
        <p:txBody>
          <a:bodyPr>
            <a:normAutofit lnSpcReduction="10000"/>
          </a:bodyPr>
          <a:lstStyle/>
          <a:p>
            <a:pPr algn="just"/>
            <a:r>
              <a:rPr lang="tr-TR" sz="3200" dirty="0" smtClean="0"/>
              <a:t>Yarı-doğrudan demokrasi sistemlerde ise seçimlerin yanında, “referandum” gibi yarı-doğrudan demokrasi araçları münasebetiyle de kullanılır.</a:t>
            </a:r>
          </a:p>
          <a:p>
            <a:pPr algn="just"/>
            <a:r>
              <a:rPr lang="tr-TR" sz="3200" dirty="0" smtClean="0"/>
              <a:t>O halde “oy” kavramı, gerek seçimlerde kullanılan oyu, gerekse referandum gibi yarı-doğrudan demokrasi araçlarında kullanılan oyu içeriri.</a:t>
            </a:r>
          </a:p>
          <a:p>
            <a:pPr algn="just"/>
            <a:r>
              <a:rPr lang="tr-TR" sz="3200" dirty="0" smtClean="0"/>
              <a:t>Ve bu nedenle “oy” kavramı, “seçim” ve “oylama” kavramlarını içerir.</a:t>
            </a:r>
          </a:p>
          <a:p>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14290"/>
            <a:ext cx="8229600" cy="6643710"/>
          </a:xfrm>
        </p:spPr>
        <p:txBody>
          <a:bodyPr>
            <a:noAutofit/>
          </a:bodyPr>
          <a:lstStyle/>
          <a:p>
            <a:pPr algn="just"/>
            <a:r>
              <a:rPr lang="tr-TR" sz="3200" dirty="0" smtClean="0"/>
              <a:t>Mecburi oy ile ihtiyari oy ilkeleri arasındaki tercih sorunu oy vermenin niteliği konusunda ki benimsenen anlayışa bağlıdır.</a:t>
            </a:r>
          </a:p>
          <a:p>
            <a:pPr algn="just"/>
            <a:r>
              <a:rPr lang="tr-TR" sz="3200" dirty="0" smtClean="0"/>
              <a:t>İhtiyari oy ilkesinin kabul edildiği ülkelerde seçimlere katılma oranı düşük olmaktadır.</a:t>
            </a:r>
          </a:p>
          <a:p>
            <a:pPr algn="just"/>
            <a:r>
              <a:rPr lang="tr-TR" sz="3200" dirty="0" smtClean="0"/>
              <a:t>Seçimlere katılmama olgusu birçok modern demokraside az ya da çok görülmektedir.</a:t>
            </a:r>
          </a:p>
          <a:p>
            <a:pPr algn="just"/>
            <a:r>
              <a:rPr lang="tr-TR" sz="3200" dirty="0" smtClean="0"/>
              <a:t>Günümüzde Avustralya, Belçika, Lüksemburg ve </a:t>
            </a:r>
            <a:r>
              <a:rPr lang="tr-TR" sz="3200" dirty="0" smtClean="0"/>
              <a:t>Y</a:t>
            </a:r>
            <a:r>
              <a:rPr lang="tr-TR" sz="3200" dirty="0" smtClean="0"/>
              <a:t>unanistan’da mecburi oy ilkesini benimsenmiştir.</a:t>
            </a:r>
            <a:endParaRPr lang="tr-TR"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sz="2800" dirty="0" smtClean="0"/>
              <a:t>Serbest oy veya seçimlerin serbestliği ilkesi vatandaşların hiçbir baskı, zorlama, tavsiye ve telkin altında olmadan oy kullanabilmelerini ifade eder.Seçimlerin serbestliği sağlamak için her ülkede çok değişik tedbirler alınır.</a:t>
            </a:r>
          </a:p>
          <a:p>
            <a:pPr algn="just"/>
            <a:r>
              <a:rPr lang="tr-TR" sz="2800" dirty="0" smtClean="0"/>
              <a:t>Seçimler üzerinde baskı ve telkinde bulunanlar cezalandırılır.</a:t>
            </a:r>
          </a:p>
          <a:p>
            <a:pPr algn="just"/>
            <a:r>
              <a:rPr lang="tr-TR" sz="2800" dirty="0" smtClean="0"/>
              <a:t>Seçim günü oy verme alanlarında silah taşınılması yasaklanır.</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SERBEST OY VEYA SEÇİMLERİN SERBESTLİĞİ İLKESİ</a:t>
            </a:r>
            <a:endParaRPr lang="tr-TR"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sz="3200" dirty="0" smtClean="0"/>
              <a:t>Açık sayım ve döküm ilkesi oyların sayımının ve dökümünün aleni olarak herkesin gözü önünde yapılmasını ifade eder.</a:t>
            </a:r>
          </a:p>
          <a:p>
            <a:pPr algn="just"/>
            <a:r>
              <a:rPr lang="tr-TR" sz="3200" dirty="0" smtClean="0"/>
              <a:t>Bu ilke seçmenin iradesinin sonradan değiştirilmemesini, kısaca seçimin dürüstlülüğünü sağlayan önemli bir ilkedir.</a:t>
            </a:r>
          </a:p>
          <a:p>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AÇIK SAYIM VE DÖKÜM İLKESİ</a:t>
            </a:r>
            <a:endParaRPr lang="tr-TR"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6143668"/>
          </a:xfrm>
        </p:spPr>
        <p:txBody>
          <a:bodyPr>
            <a:noAutofit/>
          </a:bodyPr>
          <a:lstStyle/>
          <a:p>
            <a:pPr algn="just"/>
            <a:r>
              <a:rPr lang="tr-TR" sz="3200" dirty="0" smtClean="0"/>
              <a:t>Bunun için oy verme, oyların dökümü, sayımı bir sandık kurulunun huzurunda ve yönetiminde yapılır.</a:t>
            </a:r>
          </a:p>
          <a:p>
            <a:pPr algn="just"/>
            <a:r>
              <a:rPr lang="tr-TR" sz="3200" dirty="0" smtClean="0"/>
              <a:t>Bu kurulun başkanı bu iş için atanmış görevlidir.</a:t>
            </a:r>
          </a:p>
          <a:p>
            <a:pPr algn="just"/>
            <a:r>
              <a:rPr lang="tr-TR" sz="3200" dirty="0" smtClean="0"/>
              <a:t>Kurulun diğer üyeleri ise siyasi partilerin gözlemcileridir.</a:t>
            </a:r>
          </a:p>
          <a:p>
            <a:pPr algn="just"/>
            <a:r>
              <a:rPr lang="tr-TR" sz="3200" dirty="0" smtClean="0"/>
              <a:t>Oyların döküm ve sayımını gözü önünde açılır.</a:t>
            </a:r>
          </a:p>
          <a:p>
            <a:pPr algn="just"/>
            <a:r>
              <a:rPr lang="tr-TR" sz="3200" dirty="0" smtClean="0"/>
              <a:t>Bu işlem alenidir.</a:t>
            </a:r>
          </a:p>
          <a:p>
            <a:pPr algn="just"/>
            <a:r>
              <a:rPr lang="tr-TR" sz="3200" dirty="0" smtClean="0"/>
              <a:t>Sandık oy verilen yerde hazır bulunanların gözü önünde açılır.</a:t>
            </a:r>
            <a:endParaRPr lang="tr-TR"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90944"/>
          </a:xfrm>
        </p:spPr>
        <p:txBody>
          <a:bodyPr>
            <a:noAutofit/>
          </a:bodyPr>
          <a:lstStyle/>
          <a:p>
            <a:pPr algn="just"/>
            <a:r>
              <a:rPr lang="tr-TR" sz="3600" dirty="0" smtClean="0"/>
              <a:t>Seçim işlemleri (adaylık, oy verme, sayım ve döküm, sonuçların açıklanması, seçilenlerin belirlenmesi, vs) uyuşmazlık konusu olabilir.</a:t>
            </a:r>
          </a:p>
          <a:p>
            <a:pPr algn="just"/>
            <a:r>
              <a:rPr lang="tr-TR" sz="3600" dirty="0" smtClean="0"/>
              <a:t>Seçim işlemlerinden birinin kanuna aykırı olduğu veya bu işlemde maddi bir yanlışlık yapıldığı iddia edilebilir.</a:t>
            </a:r>
            <a:endParaRPr lang="tr-TR" sz="36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SEÇİM UYUŞMAZLIKLARININ YARGISAL ÇÖZÜMÜ İLKESİ</a:t>
            </a:r>
            <a:endParaRPr lang="tr-TR"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500174"/>
            <a:ext cx="8229600" cy="4507117"/>
          </a:xfrm>
        </p:spPr>
        <p:txBody>
          <a:bodyPr>
            <a:normAutofit fontScale="92500" lnSpcReduction="10000"/>
          </a:bodyPr>
          <a:lstStyle/>
          <a:p>
            <a:pPr algn="just"/>
            <a:r>
              <a:rPr lang="tr-TR" sz="3200" dirty="0" smtClean="0"/>
              <a:t>Bu sistemde seçim uyuşmazlıkların çözümü yasama meclislerinin kendisine bırakılır.</a:t>
            </a:r>
          </a:p>
          <a:p>
            <a:pPr algn="just"/>
            <a:r>
              <a:rPr lang="tr-TR" sz="3200" dirty="0" smtClean="0"/>
              <a:t>Bu sistemde, her meclis kendi üyelerinin seçimlerinin geçerliliğini bizzat kendi inceler.</a:t>
            </a:r>
          </a:p>
          <a:p>
            <a:pPr algn="just"/>
            <a:r>
              <a:rPr lang="tr-TR" sz="3200" dirty="0" smtClean="0"/>
              <a:t>Yani her meclis kendi üyesinin usulüne uygun olarak seçilip seçilmediği konusundaki bizzat kendisi karar almaya yetkilidir. </a:t>
            </a:r>
            <a:endParaRPr lang="tr-TR" sz="32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SEÇİM UYUŞMAZLIKLARININ SİYASAL ÇÖZÜMÜ SİSTEMİ</a:t>
            </a:r>
            <a:endParaRPr lang="tr-TR"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Bu sistemde seçim uyuşmazlıklarının çözümü yargı organlarına bırakılır.</a:t>
            </a:r>
          </a:p>
          <a:p>
            <a:pPr algn="just"/>
            <a:r>
              <a:rPr lang="tr-TR" dirty="0" smtClean="0"/>
              <a:t>Zira seçim işlemlerinin usulüne aykırı olarak yapıldığı, bir milletvekilin usulüne aykırı olarak seçildiği iddiası, maddi mahiyeti itibarıyla bir hukuka aykırılık iddiasıdır.</a:t>
            </a:r>
          </a:p>
          <a:p>
            <a:pPr algn="just"/>
            <a:r>
              <a:rPr lang="tr-TR" dirty="0" smtClean="0"/>
              <a:t>Günümüzde, bir seçim ilkesi olarak seçim uyuşmazlıklarının yargısal çözümü usulü ilkesinin benimsenmesi gerektiği söyleyebiliriz.</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SEÇİM UYUŞMAZLIKLARININ YARGISAL ÇÖZÜMÜ SİSTEMİ</a:t>
            </a:r>
            <a:endParaRPr lang="tr-TR"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4948068"/>
          </a:xfrm>
        </p:spPr>
        <p:txBody>
          <a:bodyPr>
            <a:noAutofit/>
          </a:bodyPr>
          <a:lstStyle/>
          <a:p>
            <a:pPr algn="just"/>
            <a:r>
              <a:rPr lang="tr-TR" sz="3600" dirty="0" smtClean="0"/>
              <a:t>Seçim sistemleri oyların milletvekillilerine dönüştürülmesinde kullanılan teknik usulleridir.</a:t>
            </a:r>
          </a:p>
          <a:p>
            <a:pPr algn="just"/>
            <a:r>
              <a:rPr lang="tr-TR" sz="3600" dirty="0" smtClean="0"/>
              <a:t>Diğer bir ifadeyle, seçim sistemleriyle partilerin almış oldukları oya göre bir seçim çevresinde kaç milletvekili çıkaracakları belirlenmektedir. </a:t>
            </a:r>
            <a:endParaRPr lang="tr-TR" sz="3600" dirty="0"/>
          </a:p>
        </p:txBody>
      </p:sp>
      <p:sp>
        <p:nvSpPr>
          <p:cNvPr id="3" name="2 Başlık"/>
          <p:cNvSpPr>
            <a:spLocks noGrp="1"/>
          </p:cNvSpPr>
          <p:nvPr>
            <p:ph type="title"/>
          </p:nvPr>
        </p:nvSpPr>
        <p:spPr/>
        <p:txBody>
          <a:bodyPr/>
          <a:lstStyle/>
          <a:p>
            <a:pPr algn="ctr"/>
            <a:r>
              <a:rPr lang="tr-TR" dirty="0" smtClean="0">
                <a:solidFill>
                  <a:srgbClr val="FF0000"/>
                </a:solidFill>
              </a:rPr>
              <a:t>SEÇİM SİSTEMLERİ</a:t>
            </a:r>
            <a:endParaRPr lang="tr-TR" dirty="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Öncellikle belirtelim ki, Hollanda ve İsrail hariç seçimler ülke düzeyinde değil, belli bir seçim çevresi düzeyinde yapılır.</a:t>
            </a:r>
          </a:p>
          <a:p>
            <a:pPr algn="just"/>
            <a:r>
              <a:rPr lang="tr-TR" dirty="0" smtClean="0"/>
              <a:t>Bu amaçla ülke önce seçim çevrelerine bölünür.</a:t>
            </a:r>
          </a:p>
          <a:p>
            <a:pPr algn="just"/>
            <a:r>
              <a:rPr lang="tr-TR" dirty="0" smtClean="0"/>
              <a:t>Seçim çevrelerinin oluşturulmasına genellikle il, ilçe gibi idari bölümler esas alınır. Ancak bu her zaman kural değildir.</a:t>
            </a:r>
          </a:p>
          <a:p>
            <a:pPr algn="just"/>
            <a:r>
              <a:rPr lang="tr-TR" dirty="0" smtClean="0"/>
              <a:t>Büyük iller birden fazla seçim çevresine ayrılabilir.</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SEÇİM ÇEVRESİ</a:t>
            </a:r>
            <a:endParaRPr lang="tr-TR"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lnSpcReduction="10000"/>
          </a:bodyPr>
          <a:lstStyle/>
          <a:p>
            <a:pPr algn="just"/>
            <a:r>
              <a:rPr lang="tr-TR" sz="3600" dirty="0" smtClean="0"/>
              <a:t>Seçim sistemleri “çoğunluk sistemi” ve “nispi temsil sistemi” olmak üzere ikiye ayrılır.</a:t>
            </a:r>
          </a:p>
          <a:p>
            <a:pPr algn="just"/>
            <a:r>
              <a:rPr lang="tr-TR" sz="3600" dirty="0" smtClean="0"/>
              <a:t>Çoğunluk sistemi de kendi içinde “tek –turlu çoğunluk sistemi” ve “iki-turlu çoğunluk sistemi” olmak üzere ikiye ayrılmaktadır.</a:t>
            </a:r>
          </a:p>
          <a:p>
            <a:pPr algn="just"/>
            <a:r>
              <a:rPr lang="tr-TR" sz="3600" dirty="0" smtClean="0"/>
              <a:t>Bunların her birinin de “tek-isimli” ve “listesi” olmak üzere iki çeşidi vardır.</a:t>
            </a:r>
            <a:endParaRPr lang="tr-T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07249"/>
          </a:xfrm>
        </p:spPr>
        <p:txBody>
          <a:bodyPr>
            <a:normAutofit lnSpcReduction="10000"/>
          </a:bodyPr>
          <a:lstStyle/>
          <a:p>
            <a:pPr algn="just"/>
            <a:r>
              <a:rPr lang="tr-TR" b="1" dirty="0" smtClean="0">
                <a:solidFill>
                  <a:srgbClr val="FF0000"/>
                </a:solidFill>
              </a:rPr>
              <a:t>SEÇİM – (</a:t>
            </a:r>
            <a:r>
              <a:rPr lang="tr-TR" b="1" dirty="0" err="1" smtClean="0">
                <a:solidFill>
                  <a:srgbClr val="FF0000"/>
                </a:solidFill>
              </a:rPr>
              <a:t>election</a:t>
            </a:r>
            <a:r>
              <a:rPr lang="tr-TR" b="1" dirty="0" smtClean="0">
                <a:solidFill>
                  <a:srgbClr val="FF0000"/>
                </a:solidFill>
              </a:rPr>
              <a:t>), </a:t>
            </a:r>
            <a:r>
              <a:rPr lang="tr-TR" dirty="0" smtClean="0"/>
              <a:t>temsilci olacak kişilerin veya yöneticilerin, oy hakkına sahip kişiler tarafından “oy” kullanarak belirlenmesi işlemidir. </a:t>
            </a:r>
          </a:p>
          <a:p>
            <a:pPr algn="just"/>
            <a:r>
              <a:rPr lang="tr-TR" b="1" dirty="0" smtClean="0">
                <a:solidFill>
                  <a:srgbClr val="FF0000"/>
                </a:solidFill>
              </a:rPr>
              <a:t>OYLAMA – (</a:t>
            </a:r>
            <a:r>
              <a:rPr lang="tr-TR" b="1" dirty="0" err="1" smtClean="0">
                <a:solidFill>
                  <a:srgbClr val="FF0000"/>
                </a:solidFill>
              </a:rPr>
              <a:t>votation</a:t>
            </a:r>
            <a:r>
              <a:rPr lang="tr-TR" b="1" dirty="0" smtClean="0">
                <a:solidFill>
                  <a:srgbClr val="FF0000"/>
                </a:solidFill>
              </a:rPr>
              <a:t>), </a:t>
            </a:r>
            <a:r>
              <a:rPr lang="tr-TR" dirty="0" smtClean="0"/>
              <a:t>ise, bir kanun metninin oy hakkına sahip kişiler tarafından “oy” kullanılarak kabul veya reddedilmesi işlemidir.</a:t>
            </a:r>
          </a:p>
          <a:p>
            <a:pPr algn="just"/>
            <a:r>
              <a:rPr lang="tr-TR" b="1" dirty="0" smtClean="0">
                <a:solidFill>
                  <a:srgbClr val="FF0000"/>
                </a:solidFill>
              </a:rPr>
              <a:t>OY HAKKI </a:t>
            </a:r>
            <a:r>
              <a:rPr lang="tr-TR" dirty="0" smtClean="0"/>
              <a:t>–Saf temsili demokraside “oy hakkı”, sadece “seçme hakkını içermesine karşılık, yarı –doğrudan demokrasi sisteminde, “oy hakkını” hem seçme hakkını hem de  “oylama hakkını içermektedir.</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algn="just"/>
            <a:r>
              <a:rPr lang="tr-TR" sz="3200" dirty="0" smtClean="0"/>
              <a:t>Çoğunluk sistemi basit bir düşünceye dayanır. </a:t>
            </a:r>
          </a:p>
          <a:p>
            <a:pPr algn="just"/>
            <a:r>
              <a:rPr lang="tr-TR" sz="3200" dirty="0" smtClean="0"/>
              <a:t>Bir seçim çevresinde en çok oyu alan parti, o seçim çevresindeki milletvekilliğini ve milletvekilliklerinin tümünü alır.</a:t>
            </a:r>
          </a:p>
          <a:p>
            <a:pPr algn="just"/>
            <a:r>
              <a:rPr lang="tr-TR" sz="3200" dirty="0" smtClean="0"/>
              <a:t>Çoğunluk sistemi kendi içinde “tek –turlu çoğunluk sistemi” ve “iki- turlu çoğunluk sistemi” olmak üzere ikiye ayrılmaktadır.</a:t>
            </a:r>
            <a:endParaRPr lang="tr-TR" sz="3200" dirty="0" smtClean="0"/>
          </a:p>
          <a:p>
            <a:pPr algn="just"/>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ÇOĞUNLUK SİSTEMİ</a:t>
            </a:r>
            <a:endParaRPr lang="tr-TR" dirty="0">
              <a:solidFill>
                <a:srgbClr val="FF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19506"/>
          </a:xfrm>
        </p:spPr>
        <p:txBody>
          <a:bodyPr>
            <a:noAutofit/>
          </a:bodyPr>
          <a:lstStyle/>
          <a:p>
            <a:pPr algn="just"/>
            <a:r>
              <a:rPr lang="tr-TR" sz="3600" dirty="0" smtClean="0"/>
              <a:t>Tek –turlu çoğunluk sisteminde belirli bir seçim çevresinde en çok oyu alan aday veya en çok oyu alan partinin bütün adayları seçilmiş olur.</a:t>
            </a:r>
          </a:p>
          <a:p>
            <a:pPr algn="just"/>
            <a:r>
              <a:rPr lang="tr-TR" sz="3600" dirty="0" smtClean="0"/>
              <a:t>Tek –turlu çoğunluk sisteminin </a:t>
            </a:r>
            <a:r>
              <a:rPr lang="tr-TR" sz="3600" dirty="0" smtClean="0">
                <a:solidFill>
                  <a:srgbClr val="FF0000"/>
                </a:solidFill>
              </a:rPr>
              <a:t>“tek-isimli”</a:t>
            </a:r>
            <a:r>
              <a:rPr lang="tr-TR" sz="3600" dirty="0" smtClean="0"/>
              <a:t> ve </a:t>
            </a:r>
            <a:r>
              <a:rPr lang="tr-TR" sz="3600" dirty="0" smtClean="0">
                <a:solidFill>
                  <a:srgbClr val="FF0000"/>
                </a:solidFill>
              </a:rPr>
              <a:t>“listeli” </a:t>
            </a:r>
            <a:r>
              <a:rPr lang="tr-TR" sz="3600" dirty="0" smtClean="0"/>
              <a:t>olmak üzere iki değişik uygulama biçimi vardır.</a:t>
            </a:r>
            <a:endParaRPr lang="tr-TR" sz="3600" dirty="0"/>
          </a:p>
        </p:txBody>
      </p:sp>
      <p:sp>
        <p:nvSpPr>
          <p:cNvPr id="3" name="2 Başlık"/>
          <p:cNvSpPr>
            <a:spLocks noGrp="1"/>
          </p:cNvSpPr>
          <p:nvPr>
            <p:ph type="title"/>
          </p:nvPr>
        </p:nvSpPr>
        <p:spPr/>
        <p:txBody>
          <a:bodyPr/>
          <a:lstStyle/>
          <a:p>
            <a:pPr algn="ctr"/>
            <a:r>
              <a:rPr lang="tr-TR" dirty="0" smtClean="0">
                <a:solidFill>
                  <a:srgbClr val="FF0000"/>
                </a:solidFill>
              </a:rPr>
              <a:t>TEK-TURLU ÇOĞUNLUK SİSTEMİ</a:t>
            </a:r>
            <a:endParaRPr lang="tr-TR"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Tek-isimli tek turlu çoğunluk sisteminde ülke her biri sadece bir milletvekili çıkaran seçim çevrelerine bölünür.</a:t>
            </a:r>
          </a:p>
          <a:p>
            <a:r>
              <a:rPr lang="tr-TR" dirty="0" smtClean="0"/>
              <a:t>Bu nedenle bu sisteme “dar bölgeli çoğunluk sistemi” de denir.</a:t>
            </a:r>
          </a:p>
          <a:p>
            <a:r>
              <a:rPr lang="tr-TR" dirty="0" smtClean="0"/>
              <a:t>İngiltere’de ortaya çıktığı için bu sisteme “İngiliz sistemi” isminin verildiği de olur.</a:t>
            </a:r>
          </a:p>
          <a:p>
            <a:r>
              <a:rPr lang="tr-TR" dirty="0" smtClean="0"/>
              <a:t>Günümüzde bu sistem, İngiltere, Amerika Birleşik Devletleri ve bazı </a:t>
            </a:r>
            <a:r>
              <a:rPr lang="tr-TR" dirty="0" err="1" smtClean="0"/>
              <a:t>Anglo</a:t>
            </a:r>
            <a:r>
              <a:rPr lang="tr-TR" dirty="0" smtClean="0"/>
              <a:t>-</a:t>
            </a:r>
            <a:r>
              <a:rPr lang="tr-TR" dirty="0" err="1" smtClean="0"/>
              <a:t>Sakson</a:t>
            </a:r>
            <a:r>
              <a:rPr lang="tr-TR" dirty="0" smtClean="0"/>
              <a:t> ülkelerinde uygulanmaktadır.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TEK- İSİMLİ TEK TURLU </a:t>
            </a:r>
            <a:br>
              <a:rPr lang="tr-TR" dirty="0" smtClean="0">
                <a:solidFill>
                  <a:srgbClr val="FF0000"/>
                </a:solidFill>
              </a:rPr>
            </a:br>
            <a:r>
              <a:rPr lang="tr-TR" dirty="0" smtClean="0">
                <a:solidFill>
                  <a:srgbClr val="FF0000"/>
                </a:solidFill>
              </a:rPr>
              <a:t>ÇOĞUNLUK SİSTEMİ</a:t>
            </a:r>
            <a:endParaRPr lang="tr-TR" dirty="0">
              <a:solidFill>
                <a:srgbClr val="FF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a:bodyPr>
          <a:lstStyle/>
          <a:p>
            <a:pPr algn="just"/>
            <a:r>
              <a:rPr lang="tr-TR" sz="3600" dirty="0" smtClean="0"/>
              <a:t>Tek –isimli tek –turlu çoğunluk sisteminin basit ve kolay anlaşılır bir mantığı vardır.</a:t>
            </a:r>
          </a:p>
          <a:p>
            <a:pPr algn="just"/>
            <a:r>
              <a:rPr lang="tr-TR" sz="3600" dirty="0" smtClean="0"/>
              <a:t>En çok oyu alan aday, diğer adayların aldıkları oyların toplamı ne olursa olsun seçilir.</a:t>
            </a:r>
          </a:p>
          <a:p>
            <a:pPr algn="just"/>
            <a:r>
              <a:rPr lang="tr-TR" sz="3600" dirty="0" smtClean="0"/>
              <a:t>Bu sistemin en büyük avantajı, açık bir parlamento çoğunluğunun oluşmasına imkan vermesidir.</a:t>
            </a:r>
            <a:endParaRPr lang="tr-TR" sz="36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2800" dirty="0" smtClean="0"/>
              <a:t>L</a:t>
            </a:r>
            <a:r>
              <a:rPr lang="tr-TR" sz="2800" dirty="0" smtClean="0"/>
              <a:t>isteli tek –turlu çoğunluk sisteminde ülke her biri birden fazla milletvekili çıkaran seçim çevrelerine bölünür.</a:t>
            </a:r>
          </a:p>
          <a:p>
            <a:pPr algn="just"/>
            <a:r>
              <a:rPr lang="tr-TR" sz="2800" dirty="0" smtClean="0"/>
              <a:t>Bu nedenle bu sisteme “geni bölgeli çoğunluk sistemi” de denir.</a:t>
            </a:r>
          </a:p>
          <a:p>
            <a:pPr algn="just"/>
            <a:r>
              <a:rPr lang="tr-TR" sz="2800" dirty="0" smtClean="0"/>
              <a:t>Bu sistemde, partiler liste halinde o seçim çevresinin çıkaracağı sayıda aday gösterirler.</a:t>
            </a:r>
          </a:p>
          <a:p>
            <a:pPr algn="just"/>
            <a:r>
              <a:rPr lang="tr-TR" sz="2800" dirty="0" smtClean="0"/>
              <a:t>Seçmen bir partiye yani listeye oy verir.</a:t>
            </a:r>
          </a:p>
          <a:p>
            <a:pPr algn="just"/>
            <a:r>
              <a:rPr lang="tr-TR" sz="2800" dirty="0" smtClean="0"/>
              <a:t>Bu sistemde seçim tek turda yapılır. </a:t>
            </a:r>
            <a:endParaRPr lang="tr-TR" sz="28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LİSTELİ TEK-TURLU </a:t>
            </a:r>
            <a:br>
              <a:rPr lang="tr-TR" dirty="0" smtClean="0">
                <a:solidFill>
                  <a:srgbClr val="FF0000"/>
                </a:solidFill>
              </a:rPr>
            </a:br>
            <a:r>
              <a:rPr lang="tr-TR" dirty="0" smtClean="0">
                <a:solidFill>
                  <a:srgbClr val="FF0000"/>
                </a:solidFill>
              </a:rPr>
              <a:t>ÇOĞUNLUK SİSTEMİ</a:t>
            </a:r>
            <a:endParaRPr lang="tr-TR"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a:bodyPr>
          <a:lstStyle/>
          <a:p>
            <a:pPr algn="just"/>
            <a:r>
              <a:rPr lang="tr-TR" sz="3200" dirty="0" smtClean="0"/>
              <a:t>Bu sistem Türkiye’de 1946-1960 yılları arasında uygulanmıştır.</a:t>
            </a:r>
          </a:p>
          <a:p>
            <a:pPr algn="just"/>
            <a:r>
              <a:rPr lang="tr-TR" sz="3200" dirty="0" smtClean="0"/>
              <a:t>Bu yıllarda Türkiye’de her il, bir seçim çevresi olarak kabul edilmiştir.</a:t>
            </a:r>
          </a:p>
          <a:p>
            <a:pPr algn="just"/>
            <a:r>
              <a:rPr lang="tr-TR" sz="3200" dirty="0" smtClean="0"/>
              <a:t>Bu ilde, diğer partilerden daha fazla oy alan parti, o ilin milletvekillerinin tümünü kazanıyordu.</a:t>
            </a:r>
          </a:p>
          <a:p>
            <a:pPr algn="just"/>
            <a:r>
              <a:rPr lang="tr-TR" sz="3200" dirty="0" smtClean="0"/>
              <a:t>Bu sistem adaletsiz sonuçlar verdiği için eleştirilmektedir.</a:t>
            </a:r>
            <a:endParaRPr lang="tr-TR" sz="3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3200" dirty="0" smtClean="0"/>
              <a:t>İki –türlü çoğunluk sisteminde seçimin iki turda yapılması ihtimali vardır.</a:t>
            </a:r>
          </a:p>
          <a:p>
            <a:pPr algn="just"/>
            <a:r>
              <a:rPr lang="tr-TR" sz="3200" dirty="0" smtClean="0"/>
              <a:t>Birinci turda bir aday veya bir parti bir seçim çevresinde geçerli oyların mutlak çoğunluğu, yani yarından bir fazlasını elde edebilirse, o aday veya o partinin adayları seçilmiş olur.</a:t>
            </a:r>
          </a:p>
          <a:p>
            <a:pPr algn="just"/>
            <a:r>
              <a:rPr lang="tr-TR" sz="3200" dirty="0" smtClean="0"/>
              <a:t>İkinci tura gerek kalmaz.</a:t>
            </a:r>
          </a:p>
          <a:p>
            <a:pPr algn="just"/>
            <a:endParaRPr lang="tr-TR" sz="3200" dirty="0"/>
          </a:p>
        </p:txBody>
      </p:sp>
      <p:sp>
        <p:nvSpPr>
          <p:cNvPr id="3" name="2 Başlık"/>
          <p:cNvSpPr>
            <a:spLocks noGrp="1"/>
          </p:cNvSpPr>
          <p:nvPr>
            <p:ph type="title"/>
          </p:nvPr>
        </p:nvSpPr>
        <p:spPr/>
        <p:txBody>
          <a:bodyPr/>
          <a:lstStyle/>
          <a:p>
            <a:pPr algn="ctr"/>
            <a:r>
              <a:rPr lang="tr-TR" dirty="0" smtClean="0">
                <a:solidFill>
                  <a:srgbClr val="FF0000"/>
                </a:solidFill>
              </a:rPr>
              <a:t>İKİ –TURLU ÇOĞUNLUK SİSTEMİ</a:t>
            </a:r>
            <a:endParaRPr lang="tr-TR" dirty="0">
              <a:solidFill>
                <a:srgbClr val="FF000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r>
              <a:rPr lang="tr-TR" dirty="0" smtClean="0"/>
              <a:t> Listeli iki turlu çoğunluk sisteminde ülke her biri birden fazla milletvekili çıkaran seçim çevrelerine bölünür.</a:t>
            </a:r>
          </a:p>
          <a:p>
            <a:r>
              <a:rPr lang="tr-TR" dirty="0" smtClean="0"/>
              <a:t>Bu nedenle bu sisteme “geniş bölgeli çoğunluk sistemi” de denir.</a:t>
            </a:r>
          </a:p>
          <a:p>
            <a:r>
              <a:rPr lang="tr-TR" dirty="0" smtClean="0"/>
              <a:t>Bu sistemde, partiler liste halinde o seçim çevresinin çıkaracağı sayıda aday gösteriler.</a:t>
            </a:r>
          </a:p>
          <a:p>
            <a:r>
              <a:rPr lang="tr-TR" dirty="0" smtClean="0"/>
              <a:t>Seçmen bir partiye yani listeye oy verir.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LİSTELİ İKİ -TURLU </a:t>
            </a:r>
            <a:br>
              <a:rPr lang="tr-TR" dirty="0" smtClean="0">
                <a:solidFill>
                  <a:srgbClr val="FF0000"/>
                </a:solidFill>
              </a:rPr>
            </a:br>
            <a:r>
              <a:rPr lang="tr-TR" dirty="0" smtClean="0">
                <a:solidFill>
                  <a:srgbClr val="FF0000"/>
                </a:solidFill>
              </a:rPr>
              <a:t>ÇOĞUNLUK SİSTEMİ</a:t>
            </a:r>
            <a:endParaRPr lang="tr-TR" dirty="0">
              <a:solidFill>
                <a:srgbClr val="FF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lgn="just"/>
            <a:r>
              <a:rPr lang="tr-TR" dirty="0" smtClean="0"/>
              <a:t>Nispi (orantılı)temsil her partinin seçmenlerden aldığı oy oranında milletvekili çıkarmasını öngören bir sistemdir.</a:t>
            </a:r>
          </a:p>
          <a:p>
            <a:pPr algn="just"/>
            <a:r>
              <a:rPr lang="tr-TR" dirty="0" smtClean="0"/>
              <a:t>Nispi temsil, mahiyeti gereği bir listeli seçim usulüdür.</a:t>
            </a:r>
          </a:p>
          <a:p>
            <a:pPr algn="just"/>
            <a:r>
              <a:rPr lang="tr-TR" dirty="0" smtClean="0"/>
              <a:t>Yani nispi temsil sisteminin tek milletvekili çıkaracak seçim çevrelerinde uygulanması mantık gereği imkansızdır.</a:t>
            </a:r>
          </a:p>
          <a:p>
            <a:pPr algn="just"/>
            <a:r>
              <a:rPr lang="tr-TR" dirty="0" smtClean="0"/>
              <a:t>Nispi temsil sistemi en az iki veya daha fazla milletvekili çıkaran seçim çevrelerinde uygulanabilir.</a:t>
            </a:r>
          </a:p>
        </p:txBody>
      </p:sp>
      <p:sp>
        <p:nvSpPr>
          <p:cNvPr id="3" name="2 Başlık"/>
          <p:cNvSpPr>
            <a:spLocks noGrp="1"/>
          </p:cNvSpPr>
          <p:nvPr>
            <p:ph type="title"/>
          </p:nvPr>
        </p:nvSpPr>
        <p:spPr/>
        <p:txBody>
          <a:bodyPr/>
          <a:lstStyle/>
          <a:p>
            <a:pPr algn="ctr"/>
            <a:r>
              <a:rPr lang="tr-TR" dirty="0" smtClean="0">
                <a:solidFill>
                  <a:srgbClr val="FF0000"/>
                </a:solidFill>
              </a:rPr>
              <a:t>NİSPİ TEMSİL SİSTEMİ</a:t>
            </a:r>
            <a:endParaRPr lang="tr-TR" dirty="0">
              <a:solidFill>
                <a:srgbClr val="FF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2800" dirty="0" smtClean="0"/>
              <a:t>Ulusal düzeyde nispi temsil sisteminde, tüm ülke tek bir seçim çevresi olarak kabul edilir.</a:t>
            </a:r>
          </a:p>
          <a:p>
            <a:pPr algn="just"/>
            <a:r>
              <a:rPr lang="tr-TR" sz="2800" dirty="0" smtClean="0"/>
              <a:t>Yani nispi temsil, seçim çevresi düzeyinde değil, ulusal düzeyde uygulanır.</a:t>
            </a:r>
          </a:p>
          <a:p>
            <a:pPr algn="just"/>
            <a:r>
              <a:rPr lang="tr-TR" sz="2800" dirty="0" smtClean="0"/>
              <a:t>Parlamentodaki tüm milletvekillikleri bu ulusal seçim çevresinden seçilir.</a:t>
            </a:r>
          </a:p>
          <a:p>
            <a:pPr algn="just"/>
            <a:r>
              <a:rPr lang="tr-TR" sz="2800" dirty="0" smtClean="0"/>
              <a:t>Yanı ulusal seçim çevresinin çıkaracağı milletvekili sayısı parlamentodaki sandalye sayısına eşittir.  </a:t>
            </a:r>
            <a:endParaRPr lang="tr-TR" sz="28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ULUSAL DÜZEYDE </a:t>
            </a:r>
            <a:br>
              <a:rPr lang="tr-TR" dirty="0" smtClean="0">
                <a:solidFill>
                  <a:srgbClr val="FF0000"/>
                </a:solidFill>
              </a:rPr>
            </a:br>
            <a:r>
              <a:rPr lang="tr-TR" dirty="0" smtClean="0">
                <a:solidFill>
                  <a:srgbClr val="FF0000"/>
                </a:solidFill>
              </a:rPr>
              <a:t>NİSPİ TEMSİL</a:t>
            </a:r>
            <a:endParaRPr lang="tr-T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650125"/>
          </a:xfrm>
        </p:spPr>
        <p:txBody>
          <a:bodyPr>
            <a:normAutofit/>
          </a:bodyPr>
          <a:lstStyle/>
          <a:p>
            <a:pPr algn="ctr"/>
            <a:r>
              <a:rPr lang="tr-TR" dirty="0" smtClean="0"/>
              <a:t>OY HAKKI</a:t>
            </a:r>
          </a:p>
          <a:p>
            <a:r>
              <a:rPr lang="tr-TR" dirty="0" smtClean="0"/>
              <a:t>Oy Hakkının Şartları 	</a:t>
            </a:r>
          </a:p>
          <a:p>
            <a:r>
              <a:rPr lang="tr-TR" dirty="0" smtClean="0">
                <a:solidFill>
                  <a:srgbClr val="FF0000"/>
                </a:solidFill>
              </a:rPr>
              <a:t>Olumlu</a:t>
            </a:r>
            <a:r>
              <a:rPr lang="tr-TR" dirty="0" smtClean="0"/>
              <a:t>         					</a:t>
            </a:r>
            <a:r>
              <a:rPr lang="tr-TR" dirty="0" smtClean="0">
                <a:solidFill>
                  <a:srgbClr val="FF0000"/>
                </a:solidFill>
              </a:rPr>
              <a:t>Olumsuz</a:t>
            </a:r>
          </a:p>
          <a:p>
            <a:r>
              <a:rPr lang="tr-TR" dirty="0" smtClean="0"/>
              <a:t>1.Vatandaşlık			    1. Ehliyetsizlik</a:t>
            </a:r>
          </a:p>
          <a:p>
            <a:r>
              <a:rPr lang="tr-TR" dirty="0" smtClean="0"/>
              <a:t>2. Yaş				     2.Liyakatsizlik			    </a:t>
            </a:r>
          </a:p>
          <a:p>
            <a:r>
              <a:rPr lang="tr-TR" dirty="0" smtClean="0"/>
              <a:t>3. Seçmen Listesine	     </a:t>
            </a:r>
          </a:p>
          <a:p>
            <a:r>
              <a:rPr lang="tr-TR" dirty="0" smtClean="0"/>
              <a:t>Yazılı Olmak                                                         </a:t>
            </a:r>
          </a:p>
          <a:p>
            <a:pPr algn="just"/>
            <a:endParaRPr lang="tr-TR" sz="16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Seçim çevresi düzeyinde nispi temsil sisteminde, her parti o seçim çevresinde milletvekili sayısı kadar aday içeren bir listeye seçime katılır.</a:t>
            </a:r>
          </a:p>
          <a:p>
            <a:r>
              <a:rPr lang="tr-TR" dirty="0" smtClean="0"/>
              <a:t>Seçmenler partilerin adaylarına oy verirler.</a:t>
            </a:r>
          </a:p>
          <a:p>
            <a:r>
              <a:rPr lang="tr-TR" dirty="0" smtClean="0"/>
              <a:t>Kural olarak her parti aldığı oy oranında milletvekili çıkarır.</a:t>
            </a:r>
          </a:p>
          <a:p>
            <a:r>
              <a:rPr lang="tr-TR" dirty="0" smtClean="0"/>
              <a:t>Bu sistemde hangi partinin kaç milletvekili çıkaracağının tespiti için birkaç işlem yapılır.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SEÇİM ÇEVRESİ DÜZEYİNDE </a:t>
            </a:r>
            <a:br>
              <a:rPr lang="tr-TR" dirty="0" smtClean="0">
                <a:solidFill>
                  <a:srgbClr val="FF0000"/>
                </a:solidFill>
              </a:rPr>
            </a:br>
            <a:r>
              <a:rPr lang="tr-TR" dirty="0" smtClean="0">
                <a:solidFill>
                  <a:srgbClr val="FF0000"/>
                </a:solidFill>
              </a:rPr>
              <a:t>NİSPİ TEMSİL</a:t>
            </a:r>
            <a:endParaRPr lang="tr-TR" dirty="0">
              <a:solidFill>
                <a:srgbClr val="FF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Nispi temsil sistemi yukarıda belirtildiği gibi kaçınılmaz olarak bir “listeli” sistemdir.</a:t>
            </a:r>
          </a:p>
          <a:p>
            <a:r>
              <a:rPr lang="tr-TR" dirty="0" smtClean="0"/>
              <a:t>Liste bir seçim çevresinde bir siyasal parti tarafından aday gösterilen kişilerin adlarının alt alta yazılmasıyla oluşan bütündür.</a:t>
            </a:r>
          </a:p>
          <a:p>
            <a:r>
              <a:rPr lang="tr-TR" dirty="0" smtClean="0"/>
              <a:t>Bir siyasi parti listesinde, o seçim çevresinin çıkaracağı sayıda milletvekili adayının ismi, alt alta 1,2,3,4, vb. şekilde sırayla yazılıdır.</a:t>
            </a:r>
          </a:p>
          <a:p>
            <a:r>
              <a:rPr lang="tr-TR" dirty="0" smtClean="0"/>
              <a:t>Oy pusulalarında siyasi partiler ve her siyasal partinin altında da o partinin aday listesi listesi yer alır.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NİSPİ TEMSİL SİSTEMİNDE LİSTE ÇEŞİTLERİ</a:t>
            </a:r>
            <a:endParaRPr lang="tr-TR" dirty="0">
              <a:solidFill>
                <a:srgbClr val="FF00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Bloke liste usulünde seçmen partilerin listeleri üzerinde herhangi bir değişiklik yapma imkanına sahip değildir.</a:t>
            </a:r>
          </a:p>
          <a:p>
            <a:r>
              <a:rPr lang="tr-TR" dirty="0" smtClean="0"/>
              <a:t>Seçmen partiler tarafından hazırlanan listeyi sandığa atmakla yetinir.</a:t>
            </a:r>
          </a:p>
          <a:p>
            <a:r>
              <a:rPr lang="tr-TR" dirty="0" smtClean="0"/>
              <a:t>Seçmen bu adayların sırasını değiştiremez.</a:t>
            </a:r>
          </a:p>
          <a:p>
            <a:r>
              <a:rPr lang="tr-TR" dirty="0" smtClean="0"/>
              <a:t>Bazı adayları silemez.</a:t>
            </a:r>
          </a:p>
          <a:p>
            <a:r>
              <a:rPr lang="tr-TR" dirty="0" smtClean="0"/>
              <a:t>Bu sistemde seçmen adaylara değil, partiye oy vermektedir.</a:t>
            </a:r>
          </a:p>
          <a:p>
            <a:pPr>
              <a:buNone/>
            </a:pP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BLOKE LİSTE USULÜ</a:t>
            </a:r>
            <a:endParaRPr lang="tr-TR" dirty="0">
              <a:solidFill>
                <a:srgbClr val="FF0000"/>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90944"/>
          </a:xfrm>
        </p:spPr>
        <p:txBody>
          <a:bodyPr>
            <a:noAutofit/>
          </a:bodyPr>
          <a:lstStyle/>
          <a:p>
            <a:pPr algn="just"/>
            <a:r>
              <a:rPr lang="tr-TR" sz="3200" dirty="0" smtClean="0"/>
              <a:t>Tercihli oy usulünde seçmen, oyunu verdiği partinin listesinde yer alan adaylardan birisini de tercih edebilir.</a:t>
            </a:r>
          </a:p>
          <a:p>
            <a:pPr algn="just"/>
            <a:r>
              <a:rPr lang="tr-TR" sz="3200" dirty="0" smtClean="0"/>
              <a:t>Bunun için listede isimleri yazılı adayların birinin yanına kanunun öngördüğü bir işareti (örneğin X) koyar.</a:t>
            </a:r>
          </a:p>
          <a:p>
            <a:pPr algn="just"/>
            <a:r>
              <a:rPr lang="tr-TR" sz="3200" dirty="0" smtClean="0"/>
              <a:t>Adaylar arasında tercih yapmayan seçmenler, partinin sıralamasını kabul etmiş olurlar.</a:t>
            </a:r>
            <a:endParaRPr lang="tr-TR" sz="3200" dirty="0"/>
          </a:p>
        </p:txBody>
      </p:sp>
      <p:sp>
        <p:nvSpPr>
          <p:cNvPr id="3" name="2 Başlık"/>
          <p:cNvSpPr>
            <a:spLocks noGrp="1"/>
          </p:cNvSpPr>
          <p:nvPr>
            <p:ph type="title"/>
          </p:nvPr>
        </p:nvSpPr>
        <p:spPr/>
        <p:txBody>
          <a:bodyPr/>
          <a:lstStyle/>
          <a:p>
            <a:pPr algn="ctr"/>
            <a:r>
              <a:rPr lang="tr-TR" dirty="0" smtClean="0">
                <a:solidFill>
                  <a:srgbClr val="FF0000"/>
                </a:solidFill>
              </a:rPr>
              <a:t>TERCİHLİ OY USULÜ</a:t>
            </a:r>
            <a:endParaRPr lang="tr-TR" dirty="0">
              <a:solidFill>
                <a:srgbClr val="FF00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643050"/>
            <a:ext cx="8229600" cy="4364241"/>
          </a:xfrm>
        </p:spPr>
        <p:txBody>
          <a:bodyPr>
            <a:normAutofit/>
          </a:bodyPr>
          <a:lstStyle/>
          <a:p>
            <a:pPr algn="just"/>
            <a:r>
              <a:rPr lang="tr-TR" sz="3600" dirty="0" smtClean="0"/>
              <a:t>Karma liste usulünde, seçmen değişik partilerin listelerinde yer alan adaylar arasından isimler seçerek kendi listesini oluşturur.</a:t>
            </a:r>
          </a:p>
          <a:p>
            <a:pPr algn="just"/>
            <a:r>
              <a:rPr lang="tr-TR" sz="3600" dirty="0" smtClean="0"/>
              <a:t>Seçmen kendi listesine o seçim çevresinin çıkaracağı milletvekili sayısı kadar isim yazabilir.</a:t>
            </a:r>
          </a:p>
          <a:p>
            <a:pPr algn="just"/>
            <a:endParaRPr lang="tr-TR" sz="3600" dirty="0"/>
          </a:p>
        </p:txBody>
      </p:sp>
      <p:sp>
        <p:nvSpPr>
          <p:cNvPr id="3" name="2 Başlık"/>
          <p:cNvSpPr>
            <a:spLocks noGrp="1"/>
          </p:cNvSpPr>
          <p:nvPr>
            <p:ph type="title"/>
          </p:nvPr>
        </p:nvSpPr>
        <p:spPr/>
        <p:txBody>
          <a:bodyPr/>
          <a:lstStyle/>
          <a:p>
            <a:pPr algn="ctr"/>
            <a:r>
              <a:rPr lang="tr-TR" dirty="0" smtClean="0">
                <a:solidFill>
                  <a:srgbClr val="FF0000"/>
                </a:solidFill>
              </a:rPr>
              <a:t>KARMA LİSTE USULÜ</a:t>
            </a:r>
            <a:endParaRPr lang="tr-TR" dirty="0">
              <a:solidFill>
                <a:srgbClr val="FF000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Nispi temsil sistemlerinde çok küçük partilerin bile milletvekili çıkarma şansları vardır.</a:t>
            </a:r>
          </a:p>
          <a:p>
            <a:pPr algn="just"/>
            <a:r>
              <a:rPr lang="tr-TR" dirty="0" smtClean="0"/>
              <a:t>İşte partilerin ufalanmasını engellemek ve sisteme istikrar kazandırmak amacıyla nispi temsil sistemini uygulayan bazı ülkelerde “seçim barajları” uygulanmaktadır.</a:t>
            </a:r>
          </a:p>
          <a:p>
            <a:pPr algn="just"/>
            <a:r>
              <a:rPr lang="tr-TR" dirty="0" smtClean="0"/>
              <a:t>Bu barajlar, ulusal veya seçim çevresi düzeyinde olabilmektedir.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NİSPİ TEMSİL SİSTEMİNDE </a:t>
            </a:r>
            <a:br>
              <a:rPr lang="tr-TR" dirty="0" smtClean="0">
                <a:solidFill>
                  <a:srgbClr val="FF0000"/>
                </a:solidFill>
              </a:rPr>
            </a:br>
            <a:r>
              <a:rPr lang="tr-TR" dirty="0" smtClean="0">
                <a:solidFill>
                  <a:srgbClr val="FF0000"/>
                </a:solidFill>
              </a:rPr>
              <a:t>SEÇİM BARAJLARİ</a:t>
            </a:r>
            <a:endParaRPr lang="tr-TR" dirty="0">
              <a:solidFill>
                <a:srgbClr val="FF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“Ülke barajı” veya “genel baraj” da denen “ulusal baraj” sisteminde, ulusal düzeyde, yani seçim çevrelerinin tümünde geçerli olayların belli bir yüzdesini elde edemeyen partilere belli bir seçim çevresinde ne kadar oy almış olurlarsa olsunlar milletvekilliği verilmez.</a:t>
            </a:r>
          </a:p>
          <a:p>
            <a:r>
              <a:rPr lang="tr-TR" dirty="0" smtClean="0"/>
              <a:t>Çeşitli ülkelerdeki seçim barajı oranları yanda gösterilmiştir.</a:t>
            </a:r>
          </a:p>
          <a:p>
            <a:r>
              <a:rPr lang="tr-TR" dirty="0" smtClean="0"/>
              <a:t>Örneğin İtalya’da ittifaklar için baraj %10, Polonya’da % 8, Romanya’da iki parti koalisyonları için %8…</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ULUSAL BARAJ</a:t>
            </a:r>
            <a:endParaRPr lang="tr-TR" dirty="0">
              <a:solidFill>
                <a:srgbClr val="FF0000"/>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lgn="just"/>
            <a:r>
              <a:rPr lang="tr-TR" dirty="0" smtClean="0"/>
              <a:t>Nispi temsil sisteminde, küçük partilere engel olmak, büyük partilere avantaj sağlamak için daha da ileri giderek, “seçim çevresi barajı” da getirebilir.</a:t>
            </a:r>
          </a:p>
          <a:p>
            <a:pPr algn="just"/>
            <a:r>
              <a:rPr lang="tr-TR" dirty="0" smtClean="0"/>
              <a:t>Seçim çevresi barajı, belli bir seçim çevresinde belirli bir miktarda oy alamamış partilerin milletvekili çıkaramaması demektir.</a:t>
            </a:r>
          </a:p>
          <a:p>
            <a:pPr algn="just"/>
            <a:r>
              <a:rPr lang="tr-TR" dirty="0" smtClean="0"/>
              <a:t>Bu baraj, bir seçim çevresinde kullanılan geçerli oyların toplamının o çevreden seçilecek milletvekili sayısına bölünmesi ile elde edilmekteydi.</a:t>
            </a:r>
          </a:p>
          <a:p>
            <a:pPr algn="just"/>
            <a:r>
              <a:rPr lang="tr-TR" dirty="0" smtClean="0"/>
              <a:t>Bu barajı geçmemiş partiler o seçim çevresinden milletvekili  çıkaramazlardı.</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SEÇİM ÇEVRESİ BARAJI</a:t>
            </a:r>
            <a:endParaRPr lang="tr-TR" dirty="0">
              <a:solidFill>
                <a:srgbClr val="FF0000"/>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07249"/>
          </a:xfrm>
        </p:spPr>
        <p:txBody>
          <a:bodyPr/>
          <a:lstStyle/>
          <a:p>
            <a:r>
              <a:rPr lang="tr-TR" dirty="0" smtClean="0"/>
              <a:t>TEK –TURLU ÇOĞUNLUK SİSTEMİ</a:t>
            </a:r>
          </a:p>
          <a:p>
            <a:r>
              <a:rPr lang="tr-TR" dirty="0" smtClean="0"/>
              <a:t> </a:t>
            </a:r>
            <a:r>
              <a:rPr lang="tr-TR" dirty="0" smtClean="0"/>
              <a:t>          - İKİ- PARTİ SİSTEMİ </a:t>
            </a:r>
          </a:p>
          <a:p>
            <a:r>
              <a:rPr lang="tr-TR" dirty="0" smtClean="0"/>
              <a:t> </a:t>
            </a:r>
            <a:r>
              <a:rPr lang="tr-TR" dirty="0" smtClean="0"/>
              <a:t>           </a:t>
            </a:r>
            <a:r>
              <a:rPr lang="tr-TR" dirty="0" smtClean="0">
                <a:solidFill>
                  <a:srgbClr val="FF0000"/>
                </a:solidFill>
              </a:rPr>
              <a:t>(İSTİKRARLI DEMOKRASI, </a:t>
            </a:r>
          </a:p>
          <a:p>
            <a:r>
              <a:rPr lang="tr-TR" dirty="0" smtClean="0">
                <a:solidFill>
                  <a:srgbClr val="FF0000"/>
                </a:solidFill>
              </a:rPr>
              <a:t> </a:t>
            </a:r>
            <a:r>
              <a:rPr lang="tr-TR" dirty="0" smtClean="0">
                <a:solidFill>
                  <a:srgbClr val="FF0000"/>
                </a:solidFill>
              </a:rPr>
              <a:t>          YÜKSEK NİTELİKLİ DEMOKRASİ)</a:t>
            </a:r>
          </a:p>
          <a:p>
            <a:endParaRPr lang="tr-TR" dirty="0" smtClean="0">
              <a:solidFill>
                <a:srgbClr val="FF0000"/>
              </a:solidFill>
            </a:endParaRPr>
          </a:p>
          <a:p>
            <a:endParaRPr lang="tr-TR" dirty="0" smtClean="0">
              <a:solidFill>
                <a:srgbClr val="FF0000"/>
              </a:solidFill>
            </a:endParaRPr>
          </a:p>
          <a:p>
            <a:r>
              <a:rPr lang="tr-TR" dirty="0" smtClean="0"/>
              <a:t>NİSPİ TEMSİL SİSTEMİ </a:t>
            </a:r>
          </a:p>
          <a:p>
            <a:r>
              <a:rPr lang="tr-TR" dirty="0" smtClean="0"/>
              <a:t> </a:t>
            </a:r>
            <a:r>
              <a:rPr lang="tr-TR" dirty="0" smtClean="0"/>
              <a:t>     ÇOK PARTI SİSTEMI</a:t>
            </a:r>
          </a:p>
          <a:p>
            <a:r>
              <a:rPr lang="tr-TR" dirty="0" smtClean="0">
                <a:solidFill>
                  <a:srgbClr val="FF0000"/>
                </a:solidFill>
              </a:rPr>
              <a:t> </a:t>
            </a:r>
            <a:r>
              <a:rPr lang="tr-TR" dirty="0" smtClean="0">
                <a:solidFill>
                  <a:srgbClr val="FF0000"/>
                </a:solidFill>
              </a:rPr>
              <a:t>       (İSTİKRARSIZ DEMOKRASİ</a:t>
            </a:r>
          </a:p>
          <a:p>
            <a:r>
              <a:rPr lang="tr-TR" dirty="0" smtClean="0">
                <a:solidFill>
                  <a:srgbClr val="FF0000"/>
                </a:solidFill>
              </a:rPr>
              <a:t> </a:t>
            </a:r>
            <a:r>
              <a:rPr lang="tr-TR" dirty="0" smtClean="0">
                <a:solidFill>
                  <a:srgbClr val="FF0000"/>
                </a:solidFill>
              </a:rPr>
              <a:t>        DÜŞÜK NİTELİKLİ DEMOKRASİ)</a:t>
            </a:r>
            <a:endParaRPr lang="tr-TR" dirty="0">
              <a:solidFill>
                <a:srgbClr val="FF0000"/>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4948068"/>
          </a:xfrm>
        </p:spPr>
        <p:txBody>
          <a:bodyPr>
            <a:noAutofit/>
          </a:bodyPr>
          <a:lstStyle/>
          <a:p>
            <a:pPr algn="just"/>
            <a:r>
              <a:rPr lang="tr-TR" sz="2800" dirty="0" smtClean="0"/>
              <a:t>Yasama Organının </a:t>
            </a:r>
            <a:r>
              <a:rPr lang="tr-TR" sz="2800" dirty="0" smtClean="0"/>
              <a:t>Y</a:t>
            </a:r>
            <a:r>
              <a:rPr lang="tr-TR" sz="2800" dirty="0" smtClean="0"/>
              <a:t>ürütme Organından Ayrılması </a:t>
            </a:r>
          </a:p>
          <a:p>
            <a:pPr algn="just"/>
            <a:r>
              <a:rPr lang="tr-TR" sz="2800" dirty="0" smtClean="0"/>
              <a:t>Yasama organının yürütme organından ayrılmasından genellikle mesele yoktur.</a:t>
            </a:r>
          </a:p>
          <a:p>
            <a:pPr algn="just"/>
            <a:r>
              <a:rPr lang="tr-TR" sz="2800" dirty="0" smtClean="0"/>
              <a:t>Zira yasama organları halk tarafından seçilmiş belli sayıda temsilcilerden oluşur.</a:t>
            </a:r>
          </a:p>
          <a:p>
            <a:pPr algn="just"/>
            <a:r>
              <a:rPr lang="tr-TR" sz="2800" dirty="0" smtClean="0"/>
              <a:t>Yürütme organı ise aşağıda ayrıntılarıyla göreceğimiz üzere, başkanlık sistemlerinde başkandan, parlamenter hükümet sistemlerinde ise devlet başkanı ve bakanlar oluşur.</a:t>
            </a:r>
            <a:endParaRPr lang="tr-TR" sz="2800" dirty="0" smtClean="0"/>
          </a:p>
        </p:txBody>
      </p:sp>
      <p:sp>
        <p:nvSpPr>
          <p:cNvPr id="3" name="2 Başlık"/>
          <p:cNvSpPr>
            <a:spLocks noGrp="1"/>
          </p:cNvSpPr>
          <p:nvPr>
            <p:ph type="title"/>
          </p:nvPr>
        </p:nvSpPr>
        <p:spPr/>
        <p:txBody>
          <a:bodyPr/>
          <a:lstStyle/>
          <a:p>
            <a:pPr algn="ctr"/>
            <a:r>
              <a:rPr lang="tr-TR" dirty="0" smtClean="0">
                <a:solidFill>
                  <a:srgbClr val="FF0000"/>
                </a:solidFill>
              </a:rPr>
              <a:t>YASAMA ORGANI</a:t>
            </a:r>
            <a:endParaRPr lang="tr-TR"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07249"/>
          </a:xfrm>
        </p:spPr>
        <p:txBody>
          <a:bodyPr>
            <a:normAutofit fontScale="92500"/>
          </a:bodyPr>
          <a:lstStyle/>
          <a:p>
            <a:pPr algn="ctr"/>
            <a:r>
              <a:rPr lang="tr-TR" sz="3000" b="1" dirty="0" smtClean="0">
                <a:solidFill>
                  <a:srgbClr val="FF0000"/>
                </a:solidFill>
              </a:rPr>
              <a:t>OY HAKKININ İLKELER</a:t>
            </a:r>
          </a:p>
          <a:p>
            <a:pPr algn="just"/>
            <a:r>
              <a:rPr lang="tr-TR" b="1" dirty="0" smtClean="0"/>
              <a:t>1.</a:t>
            </a:r>
            <a:r>
              <a:rPr lang="tr-TR" dirty="0" smtClean="0"/>
              <a:t>Genel Oy İlkesi</a:t>
            </a:r>
          </a:p>
          <a:p>
            <a:pPr algn="just"/>
            <a:r>
              <a:rPr lang="tr-TR" b="1" dirty="0" smtClean="0"/>
              <a:t>2. </a:t>
            </a:r>
            <a:r>
              <a:rPr lang="tr-TR" dirty="0" smtClean="0"/>
              <a:t>Eşit Oy İlkesi</a:t>
            </a:r>
          </a:p>
          <a:p>
            <a:pPr algn="just"/>
            <a:r>
              <a:rPr lang="tr-TR" b="1" dirty="0" smtClean="0"/>
              <a:t>3.</a:t>
            </a:r>
            <a:r>
              <a:rPr lang="tr-TR" dirty="0" smtClean="0"/>
              <a:t> Tek Dereceli Seçim</a:t>
            </a:r>
            <a:r>
              <a:rPr lang="tr-TR" i="1" dirty="0" smtClean="0"/>
              <a:t> </a:t>
            </a:r>
            <a:r>
              <a:rPr lang="tr-TR" dirty="0" smtClean="0"/>
              <a:t>veya Doğrudan Oy İlkesi</a:t>
            </a:r>
          </a:p>
          <a:p>
            <a:pPr algn="just"/>
            <a:r>
              <a:rPr lang="tr-TR" dirty="0" smtClean="0"/>
              <a:t>4. Bireysel Oy İlkesi</a:t>
            </a:r>
          </a:p>
          <a:p>
            <a:pPr algn="just"/>
            <a:r>
              <a:rPr lang="tr-TR" dirty="0" smtClean="0"/>
              <a:t>5. Kişisel Oy İlkesi</a:t>
            </a:r>
          </a:p>
          <a:p>
            <a:pPr algn="just"/>
            <a:r>
              <a:rPr lang="tr-TR" dirty="0" smtClean="0"/>
              <a:t>6. Gizli Oy İlkesi</a:t>
            </a:r>
          </a:p>
          <a:p>
            <a:pPr algn="just"/>
            <a:r>
              <a:rPr lang="tr-TR" dirty="0" smtClean="0"/>
              <a:t>7. Mecburi Oy ve İhtiyari Oy İlkeleri </a:t>
            </a:r>
          </a:p>
          <a:p>
            <a:pPr algn="just"/>
            <a:r>
              <a:rPr lang="tr-TR" dirty="0" smtClean="0"/>
              <a:t>8. Serbest Oy veya Seçimlerin Serbestliği İlkesi</a:t>
            </a:r>
          </a:p>
          <a:p>
            <a:pPr algn="just"/>
            <a:r>
              <a:rPr lang="tr-TR" dirty="0" smtClean="0"/>
              <a:t>9. Açık Sayım ve Döküm İlkesi</a:t>
            </a:r>
          </a:p>
          <a:p>
            <a:pPr algn="just"/>
            <a:r>
              <a:rPr lang="tr-TR" dirty="0" smtClean="0"/>
              <a:t>10. Seçim Uyuşmazlıklarının        		Yargısal Çözümü İlkesi </a:t>
            </a:r>
          </a:p>
          <a:p>
            <a:pPr algn="just"/>
            <a:endParaRPr lang="tr-TR" b="1" dirty="0" smtClean="0">
              <a:solidFill>
                <a:srgbClr val="FF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435811"/>
          </a:xfrm>
        </p:spPr>
        <p:txBody>
          <a:bodyPr>
            <a:normAutofit/>
          </a:bodyPr>
          <a:lstStyle/>
          <a:p>
            <a:pPr algn="just"/>
            <a:r>
              <a:rPr lang="tr-TR" sz="3200" dirty="0" smtClean="0"/>
              <a:t>Yasama Organının Yargı Organından Ayrılması: Yasama organının yargı organından ayrılmasında da mesele.</a:t>
            </a:r>
          </a:p>
          <a:p>
            <a:pPr algn="just"/>
            <a:r>
              <a:rPr lang="tr-TR" sz="3200" dirty="0" smtClean="0"/>
              <a:t>Zira yasama organı halk tarafından seçilen milletvekillerinden veya senatörlerden oluşur.</a:t>
            </a:r>
          </a:p>
          <a:p>
            <a:pPr algn="just"/>
            <a:r>
              <a:rPr lang="tr-TR" sz="3200" dirty="0" smtClean="0"/>
              <a:t>Oysa yargı organı, aşağıda 17’nci bölümde ayrıca göreceğimiz gibi, “bağımsız mahkemelerden” oluşur.</a:t>
            </a:r>
            <a:endParaRPr lang="tr-TR" sz="32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85926"/>
            <a:ext cx="8229600" cy="4221365"/>
          </a:xfrm>
        </p:spPr>
        <p:txBody>
          <a:bodyPr>
            <a:normAutofit fontScale="92500" lnSpcReduction="10000"/>
          </a:bodyPr>
          <a:lstStyle/>
          <a:p>
            <a:r>
              <a:rPr lang="tr-TR" dirty="0" smtClean="0"/>
              <a:t>TEK –MECLİSLİLİK</a:t>
            </a:r>
          </a:p>
          <a:p>
            <a:pPr algn="just"/>
            <a:r>
              <a:rPr lang="tr-TR" dirty="0" smtClean="0"/>
              <a:t>Bir parlamentonun tek meclisten oluşması durumuna “tek-meclislilik” veya “</a:t>
            </a:r>
            <a:r>
              <a:rPr lang="tr-TR" dirty="0" err="1" smtClean="0"/>
              <a:t>monokameralizm</a:t>
            </a:r>
            <a:r>
              <a:rPr lang="tr-TR" dirty="0" smtClean="0"/>
              <a:t>” denmektedir.</a:t>
            </a:r>
          </a:p>
          <a:p>
            <a:pPr algn="just"/>
            <a:r>
              <a:rPr lang="tr-TR" dirty="0" smtClean="0"/>
              <a:t>Danimarka, </a:t>
            </a:r>
            <a:r>
              <a:rPr lang="tr-TR" dirty="0" smtClean="0"/>
              <a:t>F</a:t>
            </a:r>
            <a:r>
              <a:rPr lang="tr-TR" dirty="0" smtClean="0"/>
              <a:t>inlandiya, </a:t>
            </a:r>
            <a:r>
              <a:rPr lang="tr-TR" dirty="0" smtClean="0"/>
              <a:t>İ</a:t>
            </a:r>
            <a:r>
              <a:rPr lang="tr-TR" dirty="0" smtClean="0"/>
              <a:t>srail, Lüksemburg, Yeni Zelanda, Yunanistan parlamentoları tek –meclislidir.</a:t>
            </a:r>
          </a:p>
          <a:p>
            <a:pPr algn="just"/>
            <a:r>
              <a:rPr lang="tr-TR" dirty="0" smtClean="0"/>
              <a:t>İki –meclislilik, tek meclislilikten daha eski olsa da, günümüzde özellikle yeni kurulan devletlerde tek –meclisi parlamentolar daha sıkılıkla görülmektedir. </a:t>
            </a:r>
            <a:endParaRPr lang="tr-TR" dirty="0"/>
          </a:p>
        </p:txBody>
      </p:sp>
      <p:sp>
        <p:nvSpPr>
          <p:cNvPr id="3" name="2 Başlık"/>
          <p:cNvSpPr>
            <a:spLocks noGrp="1"/>
          </p:cNvSpPr>
          <p:nvPr>
            <p:ph type="title"/>
          </p:nvPr>
        </p:nvSpPr>
        <p:spPr>
          <a:xfrm>
            <a:off x="457200" y="0"/>
            <a:ext cx="8229600" cy="1714488"/>
          </a:xfrm>
        </p:spPr>
        <p:txBody>
          <a:bodyPr>
            <a:normAutofit fontScale="90000"/>
          </a:bodyPr>
          <a:lstStyle/>
          <a:p>
            <a:pPr algn="ctr"/>
            <a:r>
              <a:rPr lang="tr-TR" dirty="0" smtClean="0">
                <a:solidFill>
                  <a:srgbClr val="FF0000"/>
                </a:solidFill>
              </a:rPr>
              <a:t>PARLAMENTOLARIN YAPISI: </a:t>
            </a:r>
            <a:br>
              <a:rPr lang="tr-TR" dirty="0" smtClean="0">
                <a:solidFill>
                  <a:srgbClr val="FF0000"/>
                </a:solidFill>
              </a:rPr>
            </a:br>
            <a:r>
              <a:rPr lang="tr-TR" dirty="0" smtClean="0">
                <a:solidFill>
                  <a:srgbClr val="FF0000"/>
                </a:solidFill>
              </a:rPr>
              <a:t>TEK-MECLİSİ VE İKİ – MECLİSLİ PARLAMENTOLAR</a:t>
            </a:r>
            <a:endParaRPr lang="tr-TR" dirty="0">
              <a:solidFill>
                <a:srgbClr val="FF0000"/>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lnSpcReduction="10000"/>
          </a:bodyPr>
          <a:lstStyle/>
          <a:p>
            <a:pPr algn="just"/>
            <a:r>
              <a:rPr lang="tr-TR" sz="2800" dirty="0" smtClean="0"/>
              <a:t>İki – Meclislilik</a:t>
            </a:r>
          </a:p>
          <a:p>
            <a:pPr algn="just"/>
            <a:r>
              <a:rPr lang="tr-TR" sz="2800" dirty="0" smtClean="0"/>
              <a:t>Bir parlamentonun iki –meclisten oluşması durumunda ise “iki –meclislilik” veya </a:t>
            </a:r>
            <a:r>
              <a:rPr lang="tr-TR" sz="2800" dirty="0" err="1" smtClean="0"/>
              <a:t>bikameralizm</a:t>
            </a:r>
            <a:r>
              <a:rPr lang="tr-TR" sz="2800" dirty="0" smtClean="0"/>
              <a:t> denmektedir.</a:t>
            </a:r>
          </a:p>
          <a:p>
            <a:pPr algn="just"/>
            <a:r>
              <a:rPr lang="tr-TR" sz="2800" dirty="0" smtClean="0"/>
              <a:t>İki –meclislilik sisteminde parlamento iki ayrı meclisten oluşur.</a:t>
            </a:r>
          </a:p>
          <a:p>
            <a:pPr algn="just"/>
            <a:r>
              <a:rPr lang="tr-TR" sz="2800" dirty="0" smtClean="0"/>
              <a:t>Günümüzde birçok ülkenin parlamentosu iki –meclislidir.</a:t>
            </a:r>
          </a:p>
          <a:p>
            <a:pPr algn="just"/>
            <a:r>
              <a:rPr lang="tr-TR" sz="2800" dirty="0" smtClean="0"/>
              <a:t>Örneğin Amerika Birleşik Devletleri, Almanya, Avusturya, Avustralya, Belçika, Kanada, Fransa, İngiltere, İrlanda, İtalya, Japonya, Hollanda ve İsviçre parlamentoları iki meclisten oluşmaktadır. </a:t>
            </a:r>
            <a:endParaRPr lang="tr-TR" sz="28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1. Üye sayısı bakımından ikinci meclisler birinci meclislerden genellikle daha küçüktür;</a:t>
            </a:r>
          </a:p>
          <a:p>
            <a:r>
              <a:rPr lang="tr-TR" dirty="0" smtClean="0"/>
              <a:t>2. </a:t>
            </a:r>
            <a:r>
              <a:rPr lang="tr-TR" dirty="0" smtClean="0"/>
              <a:t>İ</a:t>
            </a:r>
            <a:r>
              <a:rPr lang="tr-TR" dirty="0" smtClean="0"/>
              <a:t>kinci meclislerin yasama dönemleri, birinci meclislerin yasama dönemlerinden genellikle daha uzun olmaktadır.</a:t>
            </a:r>
          </a:p>
          <a:p>
            <a:r>
              <a:rPr lang="tr-TR" dirty="0" smtClean="0"/>
              <a:t>3.Birinci meclislerin üyelerinin tamamı yasama döneminin sonunda bir kerede seçilir.</a:t>
            </a:r>
          </a:p>
          <a:p>
            <a:r>
              <a:rPr lang="tr-TR" dirty="0" smtClean="0"/>
              <a:t>Buna karşılık ikinci meclislerin üyelerinin seçiminde “kısmı yenileme” söz konusu olabilir.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BİRİNCİ MECLİSLER VE İKİNCİ MECLİSLER ARASINDAKİ FARKLAR</a:t>
            </a:r>
            <a:endParaRPr lang="tr-TR" dirty="0">
              <a:solidFill>
                <a:srgbClr val="FF000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2852"/>
            <a:ext cx="8229600" cy="6715148"/>
          </a:xfrm>
        </p:spPr>
        <p:txBody>
          <a:bodyPr>
            <a:noAutofit/>
          </a:bodyPr>
          <a:lstStyle/>
          <a:p>
            <a:pPr algn="just"/>
            <a:r>
              <a:rPr lang="tr-TR" sz="2800" dirty="0" smtClean="0"/>
              <a:t>4. İkinci meclislerin yetkileri genellikle birinci meclislerden daha azdır.</a:t>
            </a:r>
          </a:p>
          <a:p>
            <a:pPr algn="just"/>
            <a:r>
              <a:rPr lang="tr-TR" sz="2800" dirty="0" smtClean="0"/>
              <a:t>Ancak federal devletlerde meclislerin yetkileri birbirine eşit olabilir.</a:t>
            </a:r>
          </a:p>
          <a:p>
            <a:pPr algn="just"/>
            <a:r>
              <a:rPr lang="tr-TR" sz="2800" dirty="0" smtClean="0"/>
              <a:t>5.Parlamenter hükümet sistemlerinde hükümetler, genellikle ikinci meclisler karşısında değil, birinci meclisler karşısında sorumludur.</a:t>
            </a:r>
          </a:p>
          <a:p>
            <a:pPr algn="just"/>
            <a:r>
              <a:rPr lang="tr-TR" sz="2800" dirty="0" smtClean="0"/>
              <a:t>6.Birinci meclislerinin üyeleri, genel oyla ve tek-dereceli seçimler ile seçilirken, ikinci meclislerin üyeleri değişik şekillerde belirlenmektedir.</a:t>
            </a:r>
          </a:p>
          <a:p>
            <a:pPr algn="just"/>
            <a:r>
              <a:rPr lang="tr-TR" sz="2800" dirty="0" smtClean="0"/>
              <a:t>7.İkinci meclislerine seçebilmek için birincilere göre daha yüksek bir yaş aranabilmektedir. </a:t>
            </a:r>
          </a:p>
          <a:p>
            <a:pPr algn="just"/>
            <a:endParaRPr lang="tr-TR" sz="2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71546"/>
            <a:ext cx="8229600" cy="4935745"/>
          </a:xfrm>
        </p:spPr>
        <p:txBody>
          <a:bodyPr>
            <a:noAutofit/>
          </a:bodyPr>
          <a:lstStyle/>
          <a:p>
            <a:pPr algn="just"/>
            <a:r>
              <a:rPr lang="tr-TR" sz="3200" dirty="0" smtClean="0"/>
              <a:t>Tek- meclisli parlamentoların veya iki-meclisli parlamentolarda birinci meclislerinin üyelerine genellikle “milletvekili” veya “temsilci” ismi verilir.</a:t>
            </a:r>
          </a:p>
          <a:p>
            <a:pPr algn="just"/>
            <a:r>
              <a:rPr lang="tr-TR" sz="3200" dirty="0" smtClean="0"/>
              <a:t>İkinci meclislerin üyelerine ise genellikle “senatör” ismi verilir.</a:t>
            </a:r>
          </a:p>
          <a:p>
            <a:pPr algn="just"/>
            <a:r>
              <a:rPr lang="tr-TR" sz="3200" dirty="0" smtClean="0"/>
              <a:t>Bunların her ikisine de genel olarak “parlamento üyesi” veya kısaca “parlamenter” ismi verilmektedir.</a:t>
            </a:r>
          </a:p>
        </p:txBody>
      </p:sp>
      <p:sp>
        <p:nvSpPr>
          <p:cNvPr id="3" name="2 Başlık"/>
          <p:cNvSpPr>
            <a:spLocks noGrp="1"/>
          </p:cNvSpPr>
          <p:nvPr>
            <p:ph type="title"/>
          </p:nvPr>
        </p:nvSpPr>
        <p:spPr>
          <a:xfrm>
            <a:off x="457200" y="274638"/>
            <a:ext cx="8229600" cy="796908"/>
          </a:xfrm>
        </p:spPr>
        <p:txBody>
          <a:bodyPr/>
          <a:lstStyle/>
          <a:p>
            <a:pPr algn="ctr"/>
            <a:r>
              <a:rPr lang="tr-TR" dirty="0" smtClean="0">
                <a:solidFill>
                  <a:srgbClr val="FF0000"/>
                </a:solidFill>
              </a:rPr>
              <a:t>PARLAMENTO ÜYELİĞİ</a:t>
            </a:r>
            <a:endParaRPr lang="tr-TR" dirty="0">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19506"/>
          </a:xfrm>
        </p:spPr>
        <p:txBody>
          <a:bodyPr>
            <a:noAutofit/>
          </a:bodyPr>
          <a:lstStyle/>
          <a:p>
            <a:pPr algn="just"/>
            <a:r>
              <a:rPr lang="tr-TR" sz="3200" dirty="0" smtClean="0"/>
              <a:t>Bazı devletlerin parlamentosunda üye sayısı yüzden az iken, diğer bazı devletlerin üye sayısı 600’den fazla üye içermektedir.</a:t>
            </a:r>
          </a:p>
          <a:p>
            <a:pPr algn="just"/>
            <a:r>
              <a:rPr lang="tr-TR" sz="3200" b="1" u="sng" dirty="0" smtClean="0">
                <a:solidFill>
                  <a:srgbClr val="FF0000"/>
                </a:solidFill>
              </a:rPr>
              <a:t>Tek meclisli:</a:t>
            </a:r>
          </a:p>
          <a:p>
            <a:pPr algn="just"/>
            <a:r>
              <a:rPr lang="tr-TR" sz="3200" dirty="0" smtClean="0"/>
              <a:t>Lüksemburg 60, Yeni Zelanda 120, İsrail 120, Avustralya 148, Hollanda 150, Belçika 150, Norveç 165, Belçika 150, </a:t>
            </a:r>
            <a:r>
              <a:rPr lang="tr-TR" sz="3200" dirty="0" smtClean="0"/>
              <a:t>Y</a:t>
            </a:r>
            <a:r>
              <a:rPr lang="tr-TR" sz="3200" dirty="0" smtClean="0"/>
              <a:t>unanistan 300, İspanya 350, ABD 435, Türkiye 550.</a:t>
            </a:r>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PARLAMENTO ÜYELERİNİN </a:t>
            </a:r>
            <a:br>
              <a:rPr lang="tr-TR" dirty="0" smtClean="0">
                <a:solidFill>
                  <a:srgbClr val="FF0000"/>
                </a:solidFill>
              </a:rPr>
            </a:br>
            <a:r>
              <a:rPr lang="tr-TR" dirty="0" smtClean="0">
                <a:solidFill>
                  <a:srgbClr val="FF0000"/>
                </a:solidFill>
              </a:rPr>
              <a:t>NİCELİĞİ SORUNU</a:t>
            </a:r>
            <a:endParaRPr lang="tr-TR" dirty="0">
              <a:solidFill>
                <a:srgbClr val="FF0000"/>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lnSpcReduction="10000"/>
          </a:bodyPr>
          <a:lstStyle/>
          <a:p>
            <a:pPr algn="just"/>
            <a:r>
              <a:rPr lang="tr-TR" sz="3600" b="1" u="sng" dirty="0" smtClean="0">
                <a:solidFill>
                  <a:srgbClr val="FF0000"/>
                </a:solidFill>
              </a:rPr>
              <a:t>İki –meclisli </a:t>
            </a:r>
            <a:r>
              <a:rPr lang="tr-TR" sz="3600" dirty="0" smtClean="0"/>
              <a:t>parlamentoların ikinci meclislerinin üye sayıları aşağıdaki örnek ülkelerde şöyledir:</a:t>
            </a:r>
          </a:p>
          <a:p>
            <a:pPr algn="just"/>
            <a:r>
              <a:rPr lang="tr-TR" sz="3600" dirty="0" smtClean="0"/>
              <a:t>Almanya 69, Avustralya 76, Avusturya 64, Belçika 71, Kanada 105, İspanya 259, ABD 100, Fransa 321, İrlanda 60, İtalya 326, Japonya 252, Hollanda 75, İngiltere 722, İsviçre 46.</a:t>
            </a:r>
          </a:p>
          <a:p>
            <a:r>
              <a:rPr lang="tr-TR" dirty="0" smtClean="0"/>
              <a:t> </a:t>
            </a:r>
          </a:p>
          <a:p>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3200" dirty="0" smtClean="0"/>
              <a:t>Parlamentoların kendine özgü bir iç yapısı ve çalışma düzeni vardır.</a:t>
            </a:r>
          </a:p>
          <a:p>
            <a:pPr algn="just"/>
            <a:r>
              <a:rPr lang="tr-TR" sz="3200" dirty="0" smtClean="0"/>
              <a:t>Parlamentoların iç yapısı ve çalışma düzeninin esas hatları her ülkenin anayasasında düzenlenmektedir.</a:t>
            </a:r>
          </a:p>
          <a:p>
            <a:pPr algn="just"/>
            <a:r>
              <a:rPr lang="tr-TR" sz="3200" dirty="0" smtClean="0"/>
              <a:t>Ancak anayasaların parlamentoların iç yapısı ve çalışma düzenine ilişkin her şeyi öngörmeleri mümkün değildir. </a:t>
            </a:r>
            <a:endParaRPr lang="tr-TR" sz="32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PARLAMENTOLARIN İÇ YAPISI VE ÇALIŞMA DÜZENİ</a:t>
            </a:r>
            <a:endParaRPr lang="tr-TR" dirty="0">
              <a:solidFill>
                <a:srgbClr val="FF0000"/>
              </a:solidFill>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357298"/>
            <a:ext cx="8229600" cy="5214974"/>
          </a:xfrm>
        </p:spPr>
        <p:txBody>
          <a:bodyPr>
            <a:noAutofit/>
          </a:bodyPr>
          <a:lstStyle/>
          <a:p>
            <a:pPr algn="just"/>
            <a:r>
              <a:rPr lang="tr-TR" sz="3200" dirty="0" smtClean="0"/>
              <a:t>Parlamentoların çalışmaları zaman bakımından dilimlere ayrılmıştır.</a:t>
            </a:r>
          </a:p>
          <a:p>
            <a:pPr algn="just"/>
            <a:r>
              <a:rPr lang="tr-TR" sz="3200" dirty="0" smtClean="0"/>
              <a:t>Parlamentonun toplantına yapılabilmesi için anayasalar veya içtüzükler belirli sayıda parlamento üyesinin toplantıya katılmasını öngörüyor olabilirler.</a:t>
            </a:r>
          </a:p>
          <a:p>
            <a:pPr algn="just"/>
            <a:r>
              <a:rPr lang="tr-TR" sz="3200" dirty="0" smtClean="0"/>
              <a:t>Buna “toplantı yetersayısı” denir.</a:t>
            </a:r>
          </a:p>
          <a:p>
            <a:pPr algn="just"/>
            <a:r>
              <a:rPr lang="tr-TR" sz="3200" dirty="0" smtClean="0"/>
              <a:t>Parlamentolarda karar, oylama yapma suretiyle alınır.</a:t>
            </a:r>
            <a:endParaRPr lang="tr-TR" sz="32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PARLAMENTOLARIN ÇALIŞMA DÜZENİ</a:t>
            </a:r>
            <a:endParaRPr lang="tr-TR"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14422"/>
            <a:ext cx="8229600" cy="4792869"/>
          </a:xfrm>
        </p:spPr>
        <p:txBody>
          <a:bodyPr>
            <a:normAutofit fontScale="92500" lnSpcReduction="10000"/>
          </a:bodyPr>
          <a:lstStyle/>
          <a:p>
            <a:pPr algn="just"/>
            <a:r>
              <a:rPr lang="tr-TR" sz="3900" dirty="0" smtClean="0"/>
              <a:t>Oy hakkının şartları somut olarak her ülkenin kendi anayasası tarafından belirlenmektedir.</a:t>
            </a:r>
          </a:p>
          <a:p>
            <a:pPr algn="just"/>
            <a:r>
              <a:rPr lang="tr-TR" sz="3900" dirty="0" smtClean="0"/>
              <a:t>Genel oy ilkesinin geçerli olduğu </a:t>
            </a:r>
            <a:r>
              <a:rPr lang="tr-TR" sz="3900" dirty="0" err="1" smtClean="0"/>
              <a:t>br</a:t>
            </a:r>
            <a:r>
              <a:rPr lang="tr-TR" sz="3900" dirty="0" smtClean="0"/>
              <a:t> sistemde oy hakkının bazı şartları vardır.</a:t>
            </a:r>
          </a:p>
          <a:p>
            <a:pPr algn="just"/>
            <a:r>
              <a:rPr lang="tr-TR" sz="3900" dirty="0" smtClean="0"/>
              <a:t>Bu şartları kendi arasında </a:t>
            </a:r>
            <a:r>
              <a:rPr lang="tr-TR" sz="3900" dirty="0" smtClean="0">
                <a:solidFill>
                  <a:srgbClr val="FF0000"/>
                </a:solidFill>
              </a:rPr>
              <a:t>“olumlu şartlar” </a:t>
            </a:r>
            <a:r>
              <a:rPr lang="tr-TR" sz="3900" dirty="0" smtClean="0"/>
              <a:t>ve </a:t>
            </a:r>
            <a:r>
              <a:rPr lang="tr-TR" sz="3900" dirty="0" smtClean="0">
                <a:solidFill>
                  <a:srgbClr val="FF0000"/>
                </a:solidFill>
              </a:rPr>
              <a:t>“olumsuz şartlar” </a:t>
            </a:r>
            <a:r>
              <a:rPr lang="tr-TR" sz="3900" dirty="0" smtClean="0"/>
              <a:t>olmak üzere ikiye ayrılıp inceleyebiliriz.</a:t>
            </a:r>
          </a:p>
          <a:p>
            <a:endParaRPr lang="tr-TR" dirty="0" smtClean="0"/>
          </a:p>
          <a:p>
            <a:endParaRPr lang="tr-TR" dirty="0" smtClean="0"/>
          </a:p>
          <a:p>
            <a:endParaRPr lang="tr-TR" dirty="0"/>
          </a:p>
        </p:txBody>
      </p:sp>
      <p:sp>
        <p:nvSpPr>
          <p:cNvPr id="3" name="2 Başlık"/>
          <p:cNvSpPr>
            <a:spLocks noGrp="1"/>
          </p:cNvSpPr>
          <p:nvPr>
            <p:ph type="title"/>
          </p:nvPr>
        </p:nvSpPr>
        <p:spPr>
          <a:xfrm>
            <a:off x="457200" y="274638"/>
            <a:ext cx="8229600" cy="796908"/>
          </a:xfrm>
        </p:spPr>
        <p:txBody>
          <a:bodyPr/>
          <a:lstStyle/>
          <a:p>
            <a:pPr algn="ctr"/>
            <a:r>
              <a:rPr lang="tr-TR" dirty="0" smtClean="0">
                <a:solidFill>
                  <a:srgbClr val="FF0000"/>
                </a:solidFill>
              </a:rPr>
              <a:t>OY HAKKININ ŞARTLARI</a:t>
            </a:r>
            <a:endParaRPr lang="tr-TR" dirty="0">
              <a:solidFill>
                <a:srgbClr val="FF0000"/>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smtClean="0"/>
              <a:t>Geleneksel olarak devletin hukuki fonksiyonları üçe ayrılır: Yasama fonksiyonu “yürütme fonksiyonu” ve “yargı fonksiyonu”.</a:t>
            </a:r>
          </a:p>
          <a:p>
            <a:pPr algn="just"/>
            <a:r>
              <a:rPr lang="tr-TR" dirty="0" smtClean="0"/>
              <a:t>Çok genel olarak ve sırf bir başlangıç fikri vermek üzere, yasama fonksiyonu ile devletin kural koyduğunu, yürütme fonksiyonuyla devletin bu kuralları uyguladığını, yargı fonksiyonuyla da devletin bireylerin arasında ve bireylerin ile kendi arasında ortaya çıkan uyuşmazlıkları çözdüğünü söyleyebiliriz. </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YASAMA FONKSİYONU</a:t>
            </a:r>
            <a:endParaRPr lang="tr-TR" dirty="0">
              <a:solidFill>
                <a:srgbClr val="FF0000"/>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lgn="just"/>
            <a:r>
              <a:rPr lang="tr-TR" dirty="0" smtClean="0"/>
              <a:t>Organik kritere göre, yasam fonksiyonu ile yürütme fonksiyonu birbirinden kolayca ayrılır.</a:t>
            </a:r>
          </a:p>
          <a:p>
            <a:pPr algn="just"/>
            <a:r>
              <a:rPr lang="tr-TR" dirty="0" smtClean="0"/>
              <a:t>Yasama organından çıkan işlemler yasama fonksiyonunu, yürütme organından çıkan işlemler ise yürütme fonksiyonunu oluşturur.</a:t>
            </a:r>
          </a:p>
          <a:p>
            <a:pPr algn="just"/>
            <a:r>
              <a:rPr lang="tr-TR" dirty="0" smtClean="0"/>
              <a:t>Buna göre, yürütme organından çıkan bir işle, maddi açıdan yasam işlemine benzese, yani genel, soyut objektif ve kişilik-dışı olsa bile, bu işlem bir yasama işlemi değil, bir yürütme işlemi niteliğindedir.</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YASAMA FONKSİYONU –YÜRÜTME  FONKSİYONU AYRIMI</a:t>
            </a:r>
            <a:endParaRPr lang="tr-TR" dirty="0">
              <a:solidFill>
                <a:srgbClr val="FF0000"/>
              </a:solidFill>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algn="just"/>
            <a:r>
              <a:rPr lang="tr-TR" sz="3200" dirty="0" smtClean="0"/>
              <a:t>Organik kriterlere göre parlamentolardan çıkan işlemler daima yasama işlemi; bağımsız mahkemelerden çıkan işlemler ise daima yargı işlemi niteliğindedir.</a:t>
            </a:r>
          </a:p>
          <a:p>
            <a:pPr algn="just"/>
            <a:r>
              <a:rPr lang="tr-TR" sz="3200" dirty="0" smtClean="0"/>
              <a:t>Buna göre, yasam organınca yapılmış bir işlem, maddi açıdan yargı işlem bir yargı işlemi değil, bir yasama işlemidir.</a:t>
            </a:r>
          </a:p>
          <a:p>
            <a:pPr algn="just"/>
            <a:r>
              <a:rPr lang="tr-TR" sz="3200" dirty="0" smtClean="0"/>
              <a:t>Çünkü parlamentolar bağımsız mahkeme olarak kabul edilemez.</a:t>
            </a:r>
          </a:p>
          <a:p>
            <a:endParaRPr lang="tr-TR" dirty="0" smtClean="0"/>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YASAMA FONKSİYONU- YARGI FONKSİYONU AYRIMI</a:t>
            </a:r>
            <a:endParaRPr lang="tr-TR" dirty="0">
              <a:solidFill>
                <a:srgbClr val="FF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Yasama fonksiyonu yukarıda da görüldüğü gibi, maddi kritere göre değil, organik kritere göre tanımlanabilir.</a:t>
            </a:r>
          </a:p>
          <a:p>
            <a:r>
              <a:rPr lang="tr-TR" dirty="0" smtClean="0"/>
              <a:t>Bu kritere göre ise, yasama fonksiyonu, yasama organının, yani parlamentonun yaptığı işlemlerden oluşur.</a:t>
            </a:r>
          </a:p>
          <a:p>
            <a:r>
              <a:rPr lang="tr-TR" dirty="0" smtClean="0"/>
              <a:t>Yani yasama fonksiyonu, yasama işlemleriyle yerine getirilir.</a:t>
            </a:r>
          </a:p>
          <a:p>
            <a:r>
              <a:rPr lang="tr-TR" dirty="0" smtClean="0"/>
              <a:t>Diğer bir ifadeyle, yasama işlemleri, yasama fonksiyonun kendileriyle yerine getirildiği işlemlerdir. </a:t>
            </a:r>
            <a:endParaRPr lang="tr-TR" dirty="0"/>
          </a:p>
        </p:txBody>
      </p:sp>
      <p:sp>
        <p:nvSpPr>
          <p:cNvPr id="3" name="2 Başlık"/>
          <p:cNvSpPr>
            <a:spLocks noGrp="1"/>
          </p:cNvSpPr>
          <p:nvPr>
            <p:ph type="title"/>
          </p:nvPr>
        </p:nvSpPr>
        <p:spPr/>
        <p:txBody>
          <a:bodyPr/>
          <a:lstStyle/>
          <a:p>
            <a:pPr algn="ctr"/>
            <a:r>
              <a:rPr lang="tr-TR" dirty="0" smtClean="0">
                <a:solidFill>
                  <a:srgbClr val="FF0000"/>
                </a:solidFill>
              </a:rPr>
              <a:t>YASAMA İŞLEMLERİ</a:t>
            </a:r>
            <a:endParaRPr lang="tr-TR" dirty="0">
              <a:solidFill>
                <a:srgbClr val="FF0000"/>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2800" dirty="0" smtClean="0"/>
              <a:t>Genel olarak “hukuki işlem” belli bir sonuç doğurmaya yönelik irade açıklaması olarak tanımlanmaktadır.</a:t>
            </a:r>
          </a:p>
          <a:p>
            <a:pPr algn="just"/>
            <a:r>
              <a:rPr lang="tr-TR" sz="2800" dirty="0" smtClean="0"/>
              <a:t>Bir devlette yasama işlemlerinden başka idari işlemler ve yargı işlemleri de vardır.</a:t>
            </a:r>
          </a:p>
          <a:p>
            <a:pPr algn="just"/>
            <a:r>
              <a:rPr lang="tr-TR" sz="2800" dirty="0" smtClean="0"/>
              <a:t>O halde yasama işlemlerini görmeden önce, bir yandan yasama işlemleri ile idari işlemlerin, diğer yandan da yasama işlemleriyle yargı işlemlerinin birbirinden nasıl ayrıldığını görmemiz uygun olur.</a:t>
            </a:r>
            <a:endParaRPr lang="tr-TR" sz="2800" dirty="0"/>
          </a:p>
        </p:txBody>
      </p:sp>
      <p:sp>
        <p:nvSpPr>
          <p:cNvPr id="3" name="2 Başlık"/>
          <p:cNvSpPr>
            <a:spLocks noGrp="1"/>
          </p:cNvSpPr>
          <p:nvPr>
            <p:ph type="title"/>
          </p:nvPr>
        </p:nvSpPr>
        <p:spPr/>
        <p:txBody>
          <a:bodyPr/>
          <a:lstStyle/>
          <a:p>
            <a:pPr algn="ctr"/>
            <a:r>
              <a:rPr lang="tr-TR" dirty="0" smtClean="0">
                <a:solidFill>
                  <a:srgbClr val="FF0000"/>
                </a:solidFill>
              </a:rPr>
              <a:t>YASAMA İŞLEMİNİN TANIMI</a:t>
            </a:r>
            <a:endParaRPr lang="tr-TR" dirty="0">
              <a:solidFill>
                <a:srgbClr val="FF0000"/>
              </a:solidFill>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14290"/>
            <a:ext cx="8229600" cy="5793001"/>
          </a:xfrm>
        </p:spPr>
        <p:txBody>
          <a:bodyPr>
            <a:normAutofit lnSpcReduction="10000"/>
          </a:bodyPr>
          <a:lstStyle/>
          <a:p>
            <a:pPr algn="just"/>
            <a:r>
              <a:rPr lang="tr-TR" dirty="0" smtClean="0"/>
              <a:t>Yasama işlemi, yasama organı tarafından yapılan her işlemdir.</a:t>
            </a:r>
          </a:p>
          <a:p>
            <a:pPr algn="just"/>
            <a:r>
              <a:rPr lang="tr-TR" dirty="0" smtClean="0"/>
              <a:t>Organik kriteri kullanarak yasama işlemlerini bir yandan idari işlemlerden kolayca ayrılabiliriz.</a:t>
            </a:r>
          </a:p>
          <a:p>
            <a:pPr algn="just"/>
            <a:r>
              <a:rPr lang="tr-TR" dirty="0" smtClean="0"/>
              <a:t>Organik kritere göre, yasama işlemleri ile yargı işlemlerinin birbirinden kolayca ayrıldığını yukarıda gördük.</a:t>
            </a:r>
          </a:p>
          <a:p>
            <a:pPr algn="just"/>
            <a:r>
              <a:rPr lang="tr-TR" dirty="0" smtClean="0"/>
              <a:t>Organik kritere göre, yasama işlemleri ile yürütme işlemlerinin birbirinden nasıl ayrıldığını yukarıda gördük.</a:t>
            </a:r>
          </a:p>
          <a:p>
            <a:pPr algn="just"/>
            <a:r>
              <a:rPr lang="tr-TR" dirty="0" smtClean="0"/>
              <a:t>Yürütme organından çıkan işlemler, yürütme işlemi; yasama organından çıkan işlemler ise yasama işlemdir.</a:t>
            </a:r>
          </a:p>
          <a:p>
            <a:pPr algn="just"/>
            <a:endParaRPr lang="tr-T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357298"/>
            <a:ext cx="8229600" cy="4649993"/>
          </a:xfrm>
        </p:spPr>
        <p:txBody>
          <a:bodyPr>
            <a:normAutofit lnSpcReduction="10000"/>
          </a:bodyPr>
          <a:lstStyle/>
          <a:p>
            <a:r>
              <a:rPr lang="tr-TR" dirty="0" smtClean="0"/>
              <a:t>Yasama organlarının da bir tüzel kişiliği vardır.</a:t>
            </a:r>
          </a:p>
          <a:p>
            <a:r>
              <a:rPr lang="tr-TR" dirty="0" smtClean="0"/>
              <a:t>Bu tüzel kişilik parlamento başkanlıkları tarafından temsil edilir.</a:t>
            </a:r>
          </a:p>
          <a:p>
            <a:r>
              <a:rPr lang="tr-TR" dirty="0" smtClean="0"/>
              <a:t>Parlamento başkanlıkları da tüzel kişilik sıfatıyla hak ve borç altına girebilir.</a:t>
            </a:r>
          </a:p>
          <a:p>
            <a:r>
              <a:rPr lang="tr-TR" dirty="0" smtClean="0"/>
              <a:t>Parlamento başkanlıkları da malvarlığı ( binalar, mobilyalar, taşıtlar, vs.) sahibi olabilir.</a:t>
            </a:r>
          </a:p>
          <a:p>
            <a:r>
              <a:rPr lang="tr-TR" dirty="0" smtClean="0"/>
              <a:t>Keza parlamento başkanlıklarının personeli de vardır.</a:t>
            </a:r>
            <a:endParaRPr lang="tr-TR" dirty="0"/>
          </a:p>
        </p:txBody>
      </p:sp>
      <p:sp>
        <p:nvSpPr>
          <p:cNvPr id="3" name="2 Başlık"/>
          <p:cNvSpPr>
            <a:spLocks noGrp="1"/>
          </p:cNvSpPr>
          <p:nvPr>
            <p:ph type="title"/>
          </p:nvPr>
        </p:nvSpPr>
        <p:spPr>
          <a:xfrm>
            <a:off x="457200" y="214290"/>
            <a:ext cx="8229600" cy="1071570"/>
          </a:xfrm>
        </p:spPr>
        <p:txBody>
          <a:bodyPr>
            <a:normAutofit/>
          </a:bodyPr>
          <a:lstStyle/>
          <a:p>
            <a:pPr algn="ctr"/>
            <a:r>
              <a:rPr lang="tr-TR" sz="2400" dirty="0" smtClean="0">
                <a:solidFill>
                  <a:srgbClr val="FF0000"/>
                </a:solidFill>
              </a:rPr>
              <a:t>YASAMA ORGANININ TÜZEL KİŞİLİK SIFATINDAN KAYNAKLANAN İŞLEMLERİ YASAMA İŞLEMİ DEĞİLDİR</a:t>
            </a:r>
            <a:endParaRPr lang="tr-TR" sz="2400" dirty="0">
              <a:solidFill>
                <a:srgbClr val="FF000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normAutofit lnSpcReduction="10000"/>
          </a:bodyPr>
          <a:lstStyle/>
          <a:p>
            <a:pPr algn="just"/>
            <a:r>
              <a:rPr lang="tr-TR" sz="3200" dirty="0" smtClean="0"/>
              <a:t>İşte parlamento başkanlıkları kendisine bağlı malvarlığı ve personel hakkında tüzel kişilik sıfatından kaynaklanan yetkiyle birtakım hukuki işlemler yapılabilir ve yapması kaçınılmazdır.</a:t>
            </a:r>
          </a:p>
          <a:p>
            <a:pPr algn="just"/>
            <a:r>
              <a:rPr lang="tr-TR" sz="3200" dirty="0" smtClean="0"/>
              <a:t>İşte parlamento başkanlıklarının tüzel kişilik sıfatından kaynaklanan yetkilerini kullanarak yaptığı işlemler yasama işlemi değil, yerin göre özel hukuk işlemi veya idari işlem niteliğindedirler.</a:t>
            </a:r>
          </a:p>
          <a:p>
            <a:pPr algn="just"/>
            <a:endParaRPr lang="tr-TR" sz="3200"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buNone/>
            </a:pPr>
            <a:r>
              <a:rPr lang="tr-TR" sz="3200" dirty="0" smtClean="0"/>
              <a:t>	Kanun-Parlamento Kararı Ayrımı </a:t>
            </a:r>
          </a:p>
          <a:p>
            <a:pPr algn="just">
              <a:buNone/>
            </a:pPr>
            <a:r>
              <a:rPr lang="tr-TR" sz="3200" dirty="0" smtClean="0"/>
              <a:t>	Kanun ile parlamento kararı arasındaki ortak nokta her ikisinin de parlamento tarafından kabul ediliyor olmasıdır.</a:t>
            </a:r>
          </a:p>
          <a:p>
            <a:pPr algn="just">
              <a:buNone/>
            </a:pPr>
            <a:r>
              <a:rPr lang="tr-TR" sz="3200" dirty="0" smtClean="0"/>
              <a:t>	Kanunlar, parlamento tarafından kabul edildikten sonra yayınlanmak üzere başkanlık sistemlerinde başkana, parlamenter sistemlerde devlet başkanına sunulur.</a:t>
            </a:r>
            <a:endParaRPr lang="tr-TR" sz="3200" dirty="0"/>
          </a:p>
        </p:txBody>
      </p:sp>
      <p:sp>
        <p:nvSpPr>
          <p:cNvPr id="3" name="2 Başlık"/>
          <p:cNvSpPr>
            <a:spLocks noGrp="1"/>
          </p:cNvSpPr>
          <p:nvPr>
            <p:ph type="title"/>
          </p:nvPr>
        </p:nvSpPr>
        <p:spPr/>
        <p:txBody>
          <a:bodyPr>
            <a:normAutofit fontScale="90000"/>
          </a:bodyPr>
          <a:lstStyle/>
          <a:p>
            <a:pPr algn="ctr"/>
            <a:r>
              <a:rPr lang="tr-TR" dirty="0" smtClean="0">
                <a:solidFill>
                  <a:srgbClr val="FF0000"/>
                </a:solidFill>
              </a:rPr>
              <a:t>YASAMA İŞLEMLERİNİN TÜRLERİ: PARLAMENTO KARARI VE KANUN</a:t>
            </a:r>
            <a:endParaRPr lang="tr-TR" dirty="0">
              <a:solidFill>
                <a:srgbClr val="FF0000"/>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578687"/>
          </a:xfrm>
        </p:spPr>
        <p:txBody>
          <a:bodyPr/>
          <a:lstStyle/>
          <a:p>
            <a:pPr algn="just"/>
            <a:r>
              <a:rPr lang="tr-TR" dirty="0" smtClean="0"/>
              <a:t>Buna karşılık, parlamento kararları yayımlanmak üzere başkanlara veya devlet başkanlarına sunmazlar.</a:t>
            </a:r>
          </a:p>
          <a:p>
            <a:pPr algn="just"/>
            <a:r>
              <a:rPr lang="tr-TR" dirty="0" smtClean="0"/>
              <a:t>Parlamento kararları, doğrudan parlamento başkanlıkları tarafından yayımlanır.</a:t>
            </a:r>
          </a:p>
          <a:p>
            <a:pPr algn="just"/>
            <a:r>
              <a:rPr lang="tr-TR" dirty="0" smtClean="0"/>
              <a:t>Kanunlar ile parlamento karaları arasındaki diğer bir fark da yargısal denetimleri açısındadır.</a:t>
            </a:r>
          </a:p>
          <a:p>
            <a:pPr algn="just"/>
            <a:r>
              <a:rPr lang="tr-TR" dirty="0" smtClean="0"/>
              <a:t>Kanunlar genellikle anayasa mahkemesinin denetimine tabi iken, parlamento kararları kural olarak yargısal denetime tabi değildirler.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85860"/>
            <a:ext cx="8229600" cy="4721431"/>
          </a:xfrm>
        </p:spPr>
        <p:txBody>
          <a:bodyPr>
            <a:normAutofit/>
          </a:bodyPr>
          <a:lstStyle/>
          <a:p>
            <a:r>
              <a:rPr lang="tr-TR" sz="5400" dirty="0" smtClean="0"/>
              <a:t>1. VATANDAŞLIK</a:t>
            </a:r>
          </a:p>
          <a:p>
            <a:r>
              <a:rPr lang="tr-TR" sz="5400" dirty="0" smtClean="0"/>
              <a:t>2. YAŞ</a:t>
            </a:r>
          </a:p>
          <a:p>
            <a:r>
              <a:rPr lang="tr-TR" sz="5400" dirty="0" smtClean="0"/>
              <a:t>3. SEÇMEN KÜTÜĞÜNE YAZILI OLMAK</a:t>
            </a:r>
            <a:endParaRPr lang="tr-TR" sz="5400" dirty="0"/>
          </a:p>
        </p:txBody>
      </p:sp>
      <p:sp>
        <p:nvSpPr>
          <p:cNvPr id="3" name="2 Başlık"/>
          <p:cNvSpPr>
            <a:spLocks noGrp="1"/>
          </p:cNvSpPr>
          <p:nvPr>
            <p:ph type="title"/>
          </p:nvPr>
        </p:nvSpPr>
        <p:spPr/>
        <p:txBody>
          <a:bodyPr/>
          <a:lstStyle/>
          <a:p>
            <a:pPr algn="ctr"/>
            <a:r>
              <a:rPr lang="tr-TR" dirty="0" smtClean="0">
                <a:solidFill>
                  <a:srgbClr val="FF0000"/>
                </a:solidFill>
              </a:rPr>
              <a:t>OLUMLU ŞARTLAR</a:t>
            </a:r>
            <a:endParaRPr lang="tr-TR" dirty="0">
              <a:solidFill>
                <a:srgbClr val="FF0000"/>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600" dirty="0" smtClean="0"/>
              <a:t>Yasama işlemlerinin birinci türü “parlamento </a:t>
            </a:r>
            <a:r>
              <a:rPr lang="tr-TR" sz="3600" dirty="0" err="1" smtClean="0"/>
              <a:t>kararı”dır</a:t>
            </a:r>
            <a:r>
              <a:rPr lang="tr-TR" sz="3600" dirty="0" smtClean="0"/>
              <a:t>.</a:t>
            </a:r>
          </a:p>
          <a:p>
            <a:pPr algn="just"/>
            <a:r>
              <a:rPr lang="tr-TR" sz="3600" dirty="0" smtClean="0"/>
              <a:t>TANIM: Parlamento kararları, parlamentoların iç yapısına ve çalışma düzenine ilişkin olarak veya parlamentoların yürütme ve yargı organlarıyla ilişkileri çerçevesinde aldığı kararlar.</a:t>
            </a:r>
            <a:endParaRPr lang="tr-TR" sz="3600" dirty="0"/>
          </a:p>
        </p:txBody>
      </p:sp>
      <p:sp>
        <p:nvSpPr>
          <p:cNvPr id="3" name="2 Başlık"/>
          <p:cNvSpPr>
            <a:spLocks noGrp="1"/>
          </p:cNvSpPr>
          <p:nvPr>
            <p:ph type="title"/>
          </p:nvPr>
        </p:nvSpPr>
        <p:spPr/>
        <p:txBody>
          <a:bodyPr/>
          <a:lstStyle/>
          <a:p>
            <a:pPr algn="ctr"/>
            <a:r>
              <a:rPr lang="tr-TR" dirty="0" smtClean="0">
                <a:solidFill>
                  <a:srgbClr val="FF0000"/>
                </a:solidFill>
              </a:rPr>
              <a:t>PARLAMENTO KARARLARI</a:t>
            </a:r>
            <a:endParaRPr lang="tr-TR" dirty="0">
              <a:solidFill>
                <a:srgbClr val="FF0000"/>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a:p>
        </p:txBody>
      </p:sp>
      <p:sp>
        <p:nvSpPr>
          <p:cNvPr id="3" name="2 Başlık"/>
          <p:cNvSpPr>
            <a:spLocks noGrp="1"/>
          </p:cNvSpPr>
          <p:nvPr>
            <p:ph type="title"/>
          </p:nvPr>
        </p:nvSpPr>
        <p:spPr/>
        <p:txBody>
          <a:bodyPr/>
          <a:lstStyle/>
          <a:p>
            <a:pPr algn="ctr"/>
            <a:r>
              <a:rPr lang="tr-TR" dirty="0" smtClean="0">
                <a:solidFill>
                  <a:srgbClr val="FF0000"/>
                </a:solidFill>
              </a:rPr>
              <a:t>KANUN</a:t>
            </a:r>
            <a:endParaRPr lang="tr-TR"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142984"/>
            <a:ext cx="8229600" cy="4864307"/>
          </a:xfrm>
        </p:spPr>
        <p:txBody>
          <a:bodyPr/>
          <a:lstStyle/>
          <a:p>
            <a:pPr algn="just"/>
            <a:r>
              <a:rPr lang="tr-TR" sz="4000" dirty="0" smtClean="0"/>
              <a:t>Oy hakkına sahip olabilmenin birinci koşulu, “vatandaşlıktır.</a:t>
            </a:r>
          </a:p>
          <a:p>
            <a:pPr algn="just"/>
            <a:r>
              <a:rPr lang="tr-TR" sz="4000" dirty="0" smtClean="0"/>
              <a:t>Oy verme hakkı bir siyasal hak olduğuna göre, anayasaların bu hakkı sadece kendi vatandaşlarına tanıması gayet doğaldır.</a:t>
            </a:r>
          </a:p>
          <a:p>
            <a:endParaRPr lang="tr-TR" dirty="0"/>
          </a:p>
        </p:txBody>
      </p:sp>
      <p:sp>
        <p:nvSpPr>
          <p:cNvPr id="3" name="2 Başlık"/>
          <p:cNvSpPr>
            <a:spLocks noGrp="1"/>
          </p:cNvSpPr>
          <p:nvPr>
            <p:ph type="title"/>
          </p:nvPr>
        </p:nvSpPr>
        <p:spPr>
          <a:xfrm>
            <a:off x="457200" y="274638"/>
            <a:ext cx="8229600" cy="725470"/>
          </a:xfrm>
        </p:spPr>
        <p:txBody>
          <a:bodyPr/>
          <a:lstStyle/>
          <a:p>
            <a:pPr algn="ctr"/>
            <a:r>
              <a:rPr lang="tr-TR" b="0" dirty="0" smtClean="0">
                <a:solidFill>
                  <a:srgbClr val="FF0000"/>
                </a:solidFill>
              </a:rPr>
              <a:t>VATANDAŞLIK</a:t>
            </a:r>
            <a:endParaRPr lang="tr-TR" b="0" dirty="0">
              <a:solidFill>
                <a:srgbClr val="FF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2632</TotalTime>
  <Words>4241</Words>
  <Application>Microsoft Office PowerPoint</Application>
  <PresentationFormat>Ekran Gösterisi (4:3)</PresentationFormat>
  <Paragraphs>362</Paragraphs>
  <Slides>81</Slides>
  <Notes>1</Notes>
  <HiddenSlides>0</HiddenSlides>
  <MMClips>0</MMClips>
  <ScaleCrop>false</ScaleCrop>
  <HeadingPairs>
    <vt:vector size="4" baseType="variant">
      <vt:variant>
        <vt:lpstr>Tema</vt:lpstr>
      </vt:variant>
      <vt:variant>
        <vt:i4>1</vt:i4>
      </vt:variant>
      <vt:variant>
        <vt:lpstr>Slayt Başlıkları</vt:lpstr>
      </vt:variant>
      <vt:variant>
        <vt:i4>81</vt:i4>
      </vt:variant>
    </vt:vector>
  </HeadingPairs>
  <TitlesOfParts>
    <vt:vector size="82" baseType="lpstr">
      <vt:lpstr>Kalabalık</vt:lpstr>
      <vt:lpstr>ANAYASA HUKUKU</vt:lpstr>
      <vt:lpstr>SEÇİMLER</vt:lpstr>
      <vt:lpstr>Slayt 3</vt:lpstr>
      <vt:lpstr>Slayt 4</vt:lpstr>
      <vt:lpstr>Slayt 5</vt:lpstr>
      <vt:lpstr>Slayt 6</vt:lpstr>
      <vt:lpstr>OY HAKKININ ŞARTLARI</vt:lpstr>
      <vt:lpstr>OLUMLU ŞARTLAR</vt:lpstr>
      <vt:lpstr>VATANDAŞLIK</vt:lpstr>
      <vt:lpstr>YAŞ</vt:lpstr>
      <vt:lpstr>SEÇMEN LİSTESİNE YAZILI OLMAK</vt:lpstr>
      <vt:lpstr>OLUMSUZ ŞARTLAR</vt:lpstr>
      <vt:lpstr>Slayt 13</vt:lpstr>
      <vt:lpstr>Slayt 14</vt:lpstr>
      <vt:lpstr>Slayt 15</vt:lpstr>
      <vt:lpstr>OY HAKKININ İLKELERİ GENEL OY İLKESİ</vt:lpstr>
      <vt:lpstr>GENEL OY İLKESİNİN TERSİ:  KISITLI OY</vt:lpstr>
      <vt:lpstr>VERGİYE BAĞLI OY</vt:lpstr>
      <vt:lpstr>YETENEĞE BAĞLI OY</vt:lpstr>
      <vt:lpstr>CİNSİYETE BAĞLI OY</vt:lpstr>
      <vt:lpstr>IRKA BAĞLI OY</vt:lpstr>
      <vt:lpstr>EŞİT OY İLKESİ</vt:lpstr>
      <vt:lpstr>EŞİT OYUN TERSİ:ÇOĞUL OY</vt:lpstr>
      <vt:lpstr>TEK DERECELİ SEÇİM VEYA DOĞRUDAN OY İLKESİ</vt:lpstr>
      <vt:lpstr>BİREYSEL OY İLKESİ</vt:lpstr>
      <vt:lpstr>KİŞİSEL OY İLKESİ</vt:lpstr>
      <vt:lpstr>GİZLİ OY İLKESİ</vt:lpstr>
      <vt:lpstr>ALENİ OY İLKESİ</vt:lpstr>
      <vt:lpstr>MECBURİ OY VE İHTİYARİ  OY İLKLERİ</vt:lpstr>
      <vt:lpstr>Slayt 30</vt:lpstr>
      <vt:lpstr>SERBEST OY VEYA SEÇİMLERİN SERBESTLİĞİ İLKESİ</vt:lpstr>
      <vt:lpstr>AÇIK SAYIM VE DÖKÜM İLKESİ</vt:lpstr>
      <vt:lpstr>Slayt 33</vt:lpstr>
      <vt:lpstr>SEÇİM UYUŞMAZLIKLARININ YARGISAL ÇÖZÜMÜ İLKESİ</vt:lpstr>
      <vt:lpstr>SEÇİM UYUŞMAZLIKLARININ SİYASAL ÇÖZÜMÜ SİSTEMİ</vt:lpstr>
      <vt:lpstr>SEÇİM UYUŞMAZLIKLARININ YARGISAL ÇÖZÜMÜ SİSTEMİ</vt:lpstr>
      <vt:lpstr>SEÇİM SİSTEMLERİ</vt:lpstr>
      <vt:lpstr>SEÇİM ÇEVRESİ</vt:lpstr>
      <vt:lpstr>Slayt 39</vt:lpstr>
      <vt:lpstr>ÇOĞUNLUK SİSTEMİ</vt:lpstr>
      <vt:lpstr>TEK-TURLU ÇOĞUNLUK SİSTEMİ</vt:lpstr>
      <vt:lpstr>TEK- İSİMLİ TEK TURLU  ÇOĞUNLUK SİSTEMİ</vt:lpstr>
      <vt:lpstr>Slayt 43</vt:lpstr>
      <vt:lpstr>LİSTELİ TEK-TURLU  ÇOĞUNLUK SİSTEMİ</vt:lpstr>
      <vt:lpstr>Slayt 45</vt:lpstr>
      <vt:lpstr>İKİ –TURLU ÇOĞUNLUK SİSTEMİ</vt:lpstr>
      <vt:lpstr>LİSTELİ İKİ -TURLU  ÇOĞUNLUK SİSTEMİ</vt:lpstr>
      <vt:lpstr>NİSPİ TEMSİL SİSTEMİ</vt:lpstr>
      <vt:lpstr>ULUSAL DÜZEYDE  NİSPİ TEMSİL</vt:lpstr>
      <vt:lpstr>SEÇİM ÇEVRESİ DÜZEYİNDE  NİSPİ TEMSİL</vt:lpstr>
      <vt:lpstr>NİSPİ TEMSİL SİSTEMİNDE LİSTE ÇEŞİTLERİ</vt:lpstr>
      <vt:lpstr>BLOKE LİSTE USULÜ</vt:lpstr>
      <vt:lpstr>TERCİHLİ OY USULÜ</vt:lpstr>
      <vt:lpstr>KARMA LİSTE USULÜ</vt:lpstr>
      <vt:lpstr>NİSPİ TEMSİL SİSTEMİNDE  SEÇİM BARAJLARİ</vt:lpstr>
      <vt:lpstr>ULUSAL BARAJ</vt:lpstr>
      <vt:lpstr>SEÇİM ÇEVRESİ BARAJI</vt:lpstr>
      <vt:lpstr>Slayt 58</vt:lpstr>
      <vt:lpstr>YASAMA ORGANI</vt:lpstr>
      <vt:lpstr>Slayt 60</vt:lpstr>
      <vt:lpstr>PARLAMENTOLARIN YAPISI:  TEK-MECLİSİ VE İKİ – MECLİSLİ PARLAMENTOLAR</vt:lpstr>
      <vt:lpstr>Slayt 62</vt:lpstr>
      <vt:lpstr>BİRİNCİ MECLİSLER VE İKİNCİ MECLİSLER ARASINDAKİ FARKLAR</vt:lpstr>
      <vt:lpstr>Slayt 64</vt:lpstr>
      <vt:lpstr>PARLAMENTO ÜYELİĞİ</vt:lpstr>
      <vt:lpstr>PARLAMENTO ÜYELERİNİN  NİCELİĞİ SORUNU</vt:lpstr>
      <vt:lpstr>Slayt 67</vt:lpstr>
      <vt:lpstr>PARLAMENTOLARIN İÇ YAPISI VE ÇALIŞMA DÜZENİ</vt:lpstr>
      <vt:lpstr>PARLAMENTOLARIN ÇALIŞMA DÜZENİ</vt:lpstr>
      <vt:lpstr>YASAMA FONKSİYONU</vt:lpstr>
      <vt:lpstr>YASAMA FONKSİYONU –YÜRÜTME  FONKSİYONU AYRIMI</vt:lpstr>
      <vt:lpstr>YASAMA FONKSİYONU- YARGI FONKSİYONU AYRIMI</vt:lpstr>
      <vt:lpstr>YASAMA İŞLEMLERİ</vt:lpstr>
      <vt:lpstr>YASAMA İŞLEMİNİN TANIMI</vt:lpstr>
      <vt:lpstr>Slayt 75</vt:lpstr>
      <vt:lpstr>YASAMA ORGANININ TÜZEL KİŞİLİK SIFATINDAN KAYNAKLANAN İŞLEMLERİ YASAMA İŞLEMİ DEĞİLDİR</vt:lpstr>
      <vt:lpstr>Slayt 77</vt:lpstr>
      <vt:lpstr>YASAMA İŞLEMLERİNİN TÜRLERİ: PARLAMENTO KARARI VE KANUN</vt:lpstr>
      <vt:lpstr>Slayt 79</vt:lpstr>
      <vt:lpstr>PARLAMENTO KARARLARI</vt:lpstr>
      <vt:lpstr>KANUN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ANAYASA HUKUKU</dc:title>
  <dc:creator>USER</dc:creator>
  <cp:lastModifiedBy>USER</cp:lastModifiedBy>
  <cp:revision>44</cp:revision>
  <dcterms:created xsi:type="dcterms:W3CDTF">2017-02-23T09:00:27Z</dcterms:created>
  <dcterms:modified xsi:type="dcterms:W3CDTF">2017-02-26T09:52:14Z</dcterms:modified>
</cp:coreProperties>
</file>