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58" r:id="rId3"/>
    <p:sldId id="260" r:id="rId4"/>
    <p:sldId id="261" r:id="rId5"/>
    <p:sldId id="262" r:id="rId6"/>
    <p:sldId id="263" r:id="rId7"/>
    <p:sldId id="259" r:id="rId8"/>
    <p:sldId id="264" r:id="rId9"/>
    <p:sldId id="265" r:id="rId10"/>
    <p:sldId id="266" r:id="rId11"/>
    <p:sldId id="268" r:id="rId12"/>
    <p:sldId id="267" r:id="rId13"/>
    <p:sldId id="269" r:id="rId14"/>
    <p:sldId id="270" r:id="rId15"/>
    <p:sldId id="271" r:id="rId16"/>
    <p:sldId id="272" r:id="rId17"/>
    <p:sldId id="273" r:id="rId18"/>
    <p:sldId id="274" r:id="rId19"/>
    <p:sldId id="275" r:id="rId20"/>
    <p:sldId id="276" r:id="rId21"/>
    <p:sldId id="277" r:id="rId22"/>
    <p:sldId id="278" r:id="rId23"/>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474" autoAdjust="0"/>
  </p:normalViewPr>
  <p:slideViewPr>
    <p:cSldViewPr>
      <p:cViewPr>
        <p:scale>
          <a:sx n="80" d="100"/>
          <a:sy n="80" d="100"/>
        </p:scale>
        <p:origin x="870" y="2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bs-Latn-B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0D571C-4848-4FF5-AB85-1DCDDBF95AB8}" type="datetimeFigureOut">
              <a:rPr lang="bs-Latn-BA" smtClean="0"/>
              <a:t>15.3.2017</a:t>
            </a:fld>
            <a:endParaRPr lang="bs-Latn-B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bs-Latn-B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bs-Latn-B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533D43-6245-4ACF-938D-2C8F474D607A}" type="slidenum">
              <a:rPr lang="bs-Latn-BA" smtClean="0"/>
              <a:t>‹#›</a:t>
            </a:fld>
            <a:endParaRPr lang="bs-Latn-BA"/>
          </a:p>
        </p:txBody>
      </p:sp>
    </p:spTree>
    <p:extLst>
      <p:ext uri="{BB962C8B-B14F-4D97-AF65-F5344CB8AC3E}">
        <p14:creationId xmlns:p14="http://schemas.microsoft.com/office/powerpoint/2010/main" val="1061600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dirty="0"/>
          </a:p>
        </p:txBody>
      </p:sp>
      <p:sp>
        <p:nvSpPr>
          <p:cNvPr id="4" name="Slide Number Placeholder 3"/>
          <p:cNvSpPr>
            <a:spLocks noGrp="1"/>
          </p:cNvSpPr>
          <p:nvPr>
            <p:ph type="sldNum" sz="quarter" idx="10"/>
          </p:nvPr>
        </p:nvSpPr>
        <p:spPr/>
        <p:txBody>
          <a:bodyPr/>
          <a:lstStyle/>
          <a:p>
            <a:fld id="{1F533D43-6245-4ACF-938D-2C8F474D607A}" type="slidenum">
              <a:rPr lang="bs-Latn-BA" smtClean="0"/>
              <a:t>20</a:t>
            </a:fld>
            <a:endParaRPr lang="bs-Latn-BA"/>
          </a:p>
        </p:txBody>
      </p:sp>
    </p:spTree>
    <p:extLst>
      <p:ext uri="{BB962C8B-B14F-4D97-AF65-F5344CB8AC3E}">
        <p14:creationId xmlns:p14="http://schemas.microsoft.com/office/powerpoint/2010/main" val="1116978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dirty="0"/>
          </a:p>
        </p:txBody>
      </p:sp>
      <p:sp>
        <p:nvSpPr>
          <p:cNvPr id="4" name="Slide Number Placeholder 3"/>
          <p:cNvSpPr>
            <a:spLocks noGrp="1"/>
          </p:cNvSpPr>
          <p:nvPr>
            <p:ph type="sldNum" sz="quarter" idx="10"/>
          </p:nvPr>
        </p:nvSpPr>
        <p:spPr/>
        <p:txBody>
          <a:bodyPr/>
          <a:lstStyle/>
          <a:p>
            <a:fld id="{1F533D43-6245-4ACF-938D-2C8F474D607A}" type="slidenum">
              <a:rPr lang="bs-Latn-BA" smtClean="0"/>
              <a:t>22</a:t>
            </a:fld>
            <a:endParaRPr lang="bs-Latn-BA"/>
          </a:p>
        </p:txBody>
      </p:sp>
    </p:spTree>
    <p:extLst>
      <p:ext uri="{BB962C8B-B14F-4D97-AF65-F5344CB8AC3E}">
        <p14:creationId xmlns:p14="http://schemas.microsoft.com/office/powerpoint/2010/main" val="1251260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bs-Latn-BA"/>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bs-Latn-BA"/>
          </a:p>
        </p:txBody>
      </p:sp>
      <p:sp>
        <p:nvSpPr>
          <p:cNvPr id="4" name="Date Placeholder 3"/>
          <p:cNvSpPr>
            <a:spLocks noGrp="1"/>
          </p:cNvSpPr>
          <p:nvPr>
            <p:ph type="dt" sz="half" idx="10"/>
          </p:nvPr>
        </p:nvSpPr>
        <p:spPr/>
        <p:txBody>
          <a:bodyPr/>
          <a:lstStyle/>
          <a:p>
            <a:fld id="{16D8837E-E15A-4F53-9B86-A0EBC71CFA8D}" type="datetimeFigureOut">
              <a:rPr lang="bs-Latn-BA" smtClean="0"/>
              <a:t>15.3.2017</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3767583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p>
            <a:fld id="{16D8837E-E15A-4F53-9B86-A0EBC71CFA8D}" type="datetimeFigureOut">
              <a:rPr lang="bs-Latn-BA" smtClean="0"/>
              <a:t>15.3.2017</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2289858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bs-Latn-BA"/>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p>
            <a:fld id="{16D8837E-E15A-4F53-9B86-A0EBC71CFA8D}" type="datetimeFigureOut">
              <a:rPr lang="bs-Latn-BA" smtClean="0"/>
              <a:t>15.3.2017</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2819044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p>
            <a:fld id="{16D8837E-E15A-4F53-9B86-A0EBC71CFA8D}" type="datetimeFigureOut">
              <a:rPr lang="bs-Latn-BA" smtClean="0"/>
              <a:t>15.3.2017</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2530900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bs-Latn-BA"/>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D8837E-E15A-4F53-9B86-A0EBC71CFA8D}" type="datetimeFigureOut">
              <a:rPr lang="bs-Latn-BA" smtClean="0"/>
              <a:t>15.3.2017</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099128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5" name="Date Placeholder 4"/>
          <p:cNvSpPr>
            <a:spLocks noGrp="1"/>
          </p:cNvSpPr>
          <p:nvPr>
            <p:ph type="dt" sz="half" idx="10"/>
          </p:nvPr>
        </p:nvSpPr>
        <p:spPr/>
        <p:txBody>
          <a:bodyPr/>
          <a:lstStyle/>
          <a:p>
            <a:fld id="{16D8837E-E15A-4F53-9B86-A0EBC71CFA8D}" type="datetimeFigureOut">
              <a:rPr lang="bs-Latn-BA" smtClean="0"/>
              <a:t>15.3.2017</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023347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bs-Latn-BA"/>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7" name="Date Placeholder 6"/>
          <p:cNvSpPr>
            <a:spLocks noGrp="1"/>
          </p:cNvSpPr>
          <p:nvPr>
            <p:ph type="dt" sz="half" idx="10"/>
          </p:nvPr>
        </p:nvSpPr>
        <p:spPr/>
        <p:txBody>
          <a:bodyPr/>
          <a:lstStyle/>
          <a:p>
            <a:fld id="{16D8837E-E15A-4F53-9B86-A0EBC71CFA8D}" type="datetimeFigureOut">
              <a:rPr lang="bs-Latn-BA" smtClean="0"/>
              <a:t>15.3.2017</a:t>
            </a:fld>
            <a:endParaRPr lang="bs-Latn-BA"/>
          </a:p>
        </p:txBody>
      </p:sp>
      <p:sp>
        <p:nvSpPr>
          <p:cNvPr id="8" name="Footer Placeholder 7"/>
          <p:cNvSpPr>
            <a:spLocks noGrp="1"/>
          </p:cNvSpPr>
          <p:nvPr>
            <p:ph type="ftr" sz="quarter" idx="11"/>
          </p:nvPr>
        </p:nvSpPr>
        <p:spPr/>
        <p:txBody>
          <a:bodyPr/>
          <a:lstStyle/>
          <a:p>
            <a:endParaRPr lang="bs-Latn-BA"/>
          </a:p>
        </p:txBody>
      </p:sp>
      <p:sp>
        <p:nvSpPr>
          <p:cNvPr id="9" name="Slide Number Placeholder 8"/>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708345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Date Placeholder 2"/>
          <p:cNvSpPr>
            <a:spLocks noGrp="1"/>
          </p:cNvSpPr>
          <p:nvPr>
            <p:ph type="dt" sz="half" idx="10"/>
          </p:nvPr>
        </p:nvSpPr>
        <p:spPr/>
        <p:txBody>
          <a:bodyPr/>
          <a:lstStyle/>
          <a:p>
            <a:fld id="{16D8837E-E15A-4F53-9B86-A0EBC71CFA8D}" type="datetimeFigureOut">
              <a:rPr lang="bs-Latn-BA" smtClean="0"/>
              <a:t>15.3.2017</a:t>
            </a:fld>
            <a:endParaRPr lang="bs-Latn-BA"/>
          </a:p>
        </p:txBody>
      </p:sp>
      <p:sp>
        <p:nvSpPr>
          <p:cNvPr id="4" name="Footer Placeholder 3"/>
          <p:cNvSpPr>
            <a:spLocks noGrp="1"/>
          </p:cNvSpPr>
          <p:nvPr>
            <p:ph type="ftr" sz="quarter" idx="11"/>
          </p:nvPr>
        </p:nvSpPr>
        <p:spPr/>
        <p:txBody>
          <a:bodyPr/>
          <a:lstStyle/>
          <a:p>
            <a:endParaRPr lang="bs-Latn-BA"/>
          </a:p>
        </p:txBody>
      </p:sp>
      <p:sp>
        <p:nvSpPr>
          <p:cNvPr id="5" name="Slide Number Placeholder 4"/>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445316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D8837E-E15A-4F53-9B86-A0EBC71CFA8D}" type="datetimeFigureOut">
              <a:rPr lang="bs-Latn-BA" smtClean="0"/>
              <a:t>15.3.2017</a:t>
            </a:fld>
            <a:endParaRPr lang="bs-Latn-BA"/>
          </a:p>
        </p:txBody>
      </p:sp>
      <p:sp>
        <p:nvSpPr>
          <p:cNvPr id="3" name="Footer Placeholder 2"/>
          <p:cNvSpPr>
            <a:spLocks noGrp="1"/>
          </p:cNvSpPr>
          <p:nvPr>
            <p:ph type="ftr" sz="quarter" idx="11"/>
          </p:nvPr>
        </p:nvSpPr>
        <p:spPr/>
        <p:txBody>
          <a:bodyPr/>
          <a:lstStyle/>
          <a:p>
            <a:endParaRPr lang="bs-Latn-BA"/>
          </a:p>
        </p:txBody>
      </p:sp>
      <p:sp>
        <p:nvSpPr>
          <p:cNvPr id="4" name="Slide Number Placeholder 3"/>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859534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bs-Latn-BA"/>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D8837E-E15A-4F53-9B86-A0EBC71CFA8D}" type="datetimeFigureOut">
              <a:rPr lang="bs-Latn-BA" smtClean="0"/>
              <a:t>15.3.2017</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563606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bs-Latn-BA"/>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s-Latn-BA"/>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D8837E-E15A-4F53-9B86-A0EBC71CFA8D}" type="datetimeFigureOut">
              <a:rPr lang="bs-Latn-BA" smtClean="0"/>
              <a:t>15.3.2017</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2469072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5000"/>
            <a:lum/>
          </a:blip>
          <a:srcRect/>
          <a:stretch>
            <a:fillRect t="-21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bs-Latn-BA"/>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D8837E-E15A-4F53-9B86-A0EBC71CFA8D}" type="datetimeFigureOut">
              <a:rPr lang="bs-Latn-BA" smtClean="0"/>
              <a:t>15.3.2017</a:t>
            </a:fld>
            <a:endParaRPr lang="bs-Latn-BA"/>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bs-Latn-BA"/>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7BB6C7-3784-4EE1-A5B5-69659B6F2E84}" type="slidenum">
              <a:rPr lang="bs-Latn-BA" smtClean="0"/>
              <a:t>‹#›</a:t>
            </a:fld>
            <a:endParaRPr lang="bs-Latn-BA"/>
          </a:p>
        </p:txBody>
      </p:sp>
    </p:spTree>
    <p:extLst>
      <p:ext uri="{BB962C8B-B14F-4D97-AF65-F5344CB8AC3E}">
        <p14:creationId xmlns:p14="http://schemas.microsoft.com/office/powerpoint/2010/main" val="4276420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847528" y="1988841"/>
            <a:ext cx="8496944" cy="1611610"/>
          </a:xfrm>
        </p:spPr>
        <p:txBody>
          <a:bodyPr/>
          <a:lstStyle/>
          <a:p>
            <a:r>
              <a:rPr lang="tr-TR" b="1" smtClean="0">
                <a:latin typeface="Cambria" panose="02040503050406030204" pitchFamily="18" charset="0"/>
              </a:rPr>
              <a:t>EŞYA </a:t>
            </a:r>
            <a:r>
              <a:rPr lang="tr-TR" b="1" smtClean="0">
                <a:latin typeface="Cambria" panose="02040503050406030204" pitchFamily="18" charset="0"/>
              </a:rPr>
              <a:t>HUKUKU I</a:t>
            </a:r>
            <a:endParaRPr lang="bs-Latn-BA" b="1" dirty="0">
              <a:latin typeface="Cambria" panose="02040503050406030204" pitchFamily="18" charset="0"/>
            </a:endParaRPr>
          </a:p>
        </p:txBody>
      </p:sp>
      <p:sp>
        <p:nvSpPr>
          <p:cNvPr id="5" name="Subtitle 4"/>
          <p:cNvSpPr>
            <a:spLocks noGrp="1"/>
          </p:cNvSpPr>
          <p:nvPr>
            <p:ph type="subTitle" idx="1"/>
          </p:nvPr>
        </p:nvSpPr>
        <p:spPr>
          <a:xfrm>
            <a:off x="2895600" y="3356992"/>
            <a:ext cx="6400800" cy="3240360"/>
          </a:xfrm>
        </p:spPr>
        <p:txBody>
          <a:bodyPr>
            <a:normAutofit/>
          </a:bodyPr>
          <a:lstStyle/>
          <a:p>
            <a:r>
              <a:rPr lang="tr-TR" b="1" dirty="0" smtClean="0">
                <a:solidFill>
                  <a:schemeClr val="tx1"/>
                </a:solidFill>
                <a:latin typeface="Cambria" panose="02040503050406030204" pitchFamily="18" charset="0"/>
              </a:rPr>
              <a:t>Adnan Hadzimusiç</a:t>
            </a:r>
            <a:endParaRPr lang="bs-Latn-BA" b="1" dirty="0" smtClean="0">
              <a:solidFill>
                <a:schemeClr val="tx1"/>
              </a:solidFill>
              <a:latin typeface="Cambria" panose="02040503050406030204" pitchFamily="18" charset="0"/>
            </a:endParaRPr>
          </a:p>
          <a:p>
            <a:endParaRPr lang="bs-Latn-BA" b="1" dirty="0">
              <a:solidFill>
                <a:schemeClr val="tx1"/>
              </a:solidFill>
              <a:latin typeface="Cambria" panose="02040503050406030204" pitchFamily="18" charset="0"/>
            </a:endParaRPr>
          </a:p>
          <a:p>
            <a:endParaRPr lang="bs-Latn-BA" b="1" dirty="0" smtClean="0">
              <a:solidFill>
                <a:schemeClr val="tx1"/>
              </a:solidFill>
              <a:latin typeface="Cambria" panose="02040503050406030204" pitchFamily="18" charset="0"/>
            </a:endParaRPr>
          </a:p>
          <a:p>
            <a:endParaRPr lang="bs-Latn-BA" b="1" dirty="0" smtClean="0">
              <a:solidFill>
                <a:schemeClr val="tx1"/>
              </a:solidFill>
              <a:latin typeface="Cambria" panose="02040503050406030204" pitchFamily="18" charset="0"/>
            </a:endParaRPr>
          </a:p>
          <a:p>
            <a:r>
              <a:rPr lang="tr-TR" sz="2400" b="1" dirty="0">
                <a:solidFill>
                  <a:schemeClr val="tx1"/>
                </a:solidFill>
                <a:latin typeface="Cambria" panose="02040503050406030204" pitchFamily="18" charset="0"/>
              </a:rPr>
              <a:t>Mart 2017</a:t>
            </a:r>
            <a:endParaRPr lang="bs-Latn-BA" sz="2400" b="1" dirty="0">
              <a:solidFill>
                <a:schemeClr val="tx1"/>
              </a:solidFill>
              <a:latin typeface="Cambria" panose="02040503050406030204" pitchFamily="18" charset="0"/>
            </a:endParaRPr>
          </a:p>
        </p:txBody>
      </p:sp>
    </p:spTree>
    <p:extLst>
      <p:ext uri="{BB962C8B-B14F-4D97-AF65-F5344CB8AC3E}">
        <p14:creationId xmlns:p14="http://schemas.microsoft.com/office/powerpoint/2010/main" val="18958577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400" y="88713"/>
            <a:ext cx="10972800" cy="576064"/>
          </a:xfrm>
        </p:spPr>
        <p:txBody>
          <a:bodyPr>
            <a:normAutofit fontScale="90000"/>
          </a:bodyPr>
          <a:lstStyle/>
          <a:p>
            <a:r>
              <a:rPr lang="bs-Latn-BA" b="1" dirty="0"/>
              <a:t>AYNİ HAKLARIN ÇEŞİTLERİ</a:t>
            </a:r>
            <a:endParaRPr lang="bs-Latn-BA" dirty="0"/>
          </a:p>
        </p:txBody>
      </p:sp>
      <p:sp>
        <p:nvSpPr>
          <p:cNvPr id="3" name="Content Placeholder 2"/>
          <p:cNvSpPr>
            <a:spLocks noGrp="1"/>
          </p:cNvSpPr>
          <p:nvPr>
            <p:ph idx="1"/>
          </p:nvPr>
        </p:nvSpPr>
        <p:spPr>
          <a:xfrm>
            <a:off x="407368" y="1052736"/>
            <a:ext cx="10972800" cy="6192688"/>
          </a:xfrm>
        </p:spPr>
        <p:txBody>
          <a:bodyPr>
            <a:normAutofit fontScale="70000" lnSpcReduction="20000"/>
          </a:bodyPr>
          <a:lstStyle/>
          <a:p>
            <a:pPr marL="0" indent="0">
              <a:buNone/>
            </a:pPr>
            <a:r>
              <a:rPr lang="bs-Latn-BA" dirty="0"/>
              <a:t>Ayni haklar, kişilere sağladığı yetkilere göre ikiye ayrılmaktadır. </a:t>
            </a:r>
            <a:endParaRPr lang="tr-TR" dirty="0" smtClean="0"/>
          </a:p>
          <a:p>
            <a:pPr marL="0" indent="0">
              <a:buNone/>
            </a:pPr>
            <a:r>
              <a:rPr lang="bs-Latn-BA" b="1" dirty="0"/>
              <a:t>A-Mülkiyet Hakkı</a:t>
            </a:r>
            <a:endParaRPr lang="tr-TR" dirty="0"/>
          </a:p>
          <a:p>
            <a:pPr marL="0" indent="0">
              <a:buNone/>
            </a:pPr>
            <a:r>
              <a:rPr lang="bs-Latn-BA" b="1" dirty="0"/>
              <a:t>B-Sınırlı Ayni </a:t>
            </a:r>
            <a:r>
              <a:rPr lang="bs-Latn-BA" b="1" dirty="0" smtClean="0"/>
              <a:t>Haklar</a:t>
            </a:r>
            <a:endParaRPr lang="tr-TR" b="1" dirty="0" smtClean="0"/>
          </a:p>
          <a:p>
            <a:pPr marL="0" indent="0">
              <a:buNone/>
            </a:pPr>
            <a:r>
              <a:rPr lang="bs-Latn-BA" dirty="0"/>
              <a:t/>
            </a:r>
            <a:br>
              <a:rPr lang="bs-Latn-BA" dirty="0"/>
            </a:br>
            <a:r>
              <a:rPr lang="bs-Latn-BA" b="1" dirty="0"/>
              <a:t>A-Mülkiyet Hakkı</a:t>
            </a:r>
            <a:r>
              <a:rPr lang="bs-Latn-BA" dirty="0"/>
              <a:t/>
            </a:r>
            <a:br>
              <a:rPr lang="bs-Latn-BA" dirty="0"/>
            </a:br>
            <a:r>
              <a:rPr lang="bs-Latn-BA" dirty="0"/>
              <a:t>MK 683 göre “</a:t>
            </a:r>
            <a:r>
              <a:rPr lang="bs-Latn-BA" i="1" dirty="0"/>
              <a:t> bir şeye malik olan kimse, hukuk düzeninin sınırları içerisinde o şey üzerinde dilediği gibi kullanma, yararlanma ve tasarrufta bulunma yetkisine sahiptir</a:t>
            </a:r>
            <a:r>
              <a:rPr lang="bs-Latn-BA" dirty="0"/>
              <a:t>”. Türk hukukunda “</a:t>
            </a:r>
            <a:r>
              <a:rPr lang="bs-Latn-BA" i="1" dirty="0"/>
              <a:t>liberal, sosyal bir mülkiyet anlayışı hakimdir</a:t>
            </a:r>
            <a:r>
              <a:rPr lang="bs-Latn-BA" dirty="0"/>
              <a:t>”. </a:t>
            </a:r>
            <a:endParaRPr lang="tr-TR" dirty="0" smtClean="0"/>
          </a:p>
          <a:p>
            <a:pPr marL="0" indent="0">
              <a:buNone/>
            </a:pPr>
            <a:r>
              <a:rPr lang="bs-Latn-BA" dirty="0" smtClean="0"/>
              <a:t>Bu </a:t>
            </a:r>
            <a:r>
              <a:rPr lang="bs-Latn-BA" dirty="0"/>
              <a:t>hak sahibine üç çeşit yetki verir.</a:t>
            </a:r>
            <a:br>
              <a:rPr lang="bs-Latn-BA" dirty="0"/>
            </a:br>
            <a:r>
              <a:rPr lang="bs-Latn-BA" dirty="0" smtClean="0"/>
              <a:t>-</a:t>
            </a:r>
            <a:r>
              <a:rPr lang="tr-TR" dirty="0" smtClean="0"/>
              <a:t> </a:t>
            </a:r>
            <a:r>
              <a:rPr lang="bs-Latn-BA" dirty="0" smtClean="0"/>
              <a:t>Malı </a:t>
            </a:r>
            <a:r>
              <a:rPr lang="bs-Latn-BA" dirty="0"/>
              <a:t>kullanma (</a:t>
            </a:r>
            <a:r>
              <a:rPr lang="bs-Latn-BA" i="1" dirty="0"/>
              <a:t>usus</a:t>
            </a:r>
            <a:r>
              <a:rPr lang="bs-Latn-BA" dirty="0"/>
              <a:t>)</a:t>
            </a:r>
            <a:br>
              <a:rPr lang="bs-Latn-BA" dirty="0"/>
            </a:br>
            <a:r>
              <a:rPr lang="bs-Latn-BA" dirty="0" smtClean="0"/>
              <a:t>-</a:t>
            </a:r>
            <a:r>
              <a:rPr lang="tr-TR" dirty="0" smtClean="0"/>
              <a:t> </a:t>
            </a:r>
            <a:r>
              <a:rPr lang="bs-Latn-BA" dirty="0" smtClean="0"/>
              <a:t>Maldan </a:t>
            </a:r>
            <a:r>
              <a:rPr lang="bs-Latn-BA" dirty="0"/>
              <a:t>yararlanma (</a:t>
            </a:r>
            <a:r>
              <a:rPr lang="bs-Latn-BA" i="1" dirty="0"/>
              <a:t>fructus</a:t>
            </a:r>
            <a:r>
              <a:rPr lang="bs-Latn-BA" dirty="0"/>
              <a:t>)</a:t>
            </a:r>
            <a:br>
              <a:rPr lang="bs-Latn-BA" dirty="0"/>
            </a:br>
            <a:r>
              <a:rPr lang="bs-Latn-BA" dirty="0" smtClean="0"/>
              <a:t>-</a:t>
            </a:r>
            <a:r>
              <a:rPr lang="tr-TR" dirty="0" smtClean="0"/>
              <a:t> </a:t>
            </a:r>
            <a:r>
              <a:rPr lang="bs-Latn-BA" dirty="0" smtClean="0"/>
              <a:t>Malda </a:t>
            </a:r>
            <a:r>
              <a:rPr lang="bs-Latn-BA" dirty="0"/>
              <a:t>tasarruf etme, yani başkasına temlik etme, mal üzerinde başka sınırlı ayni haklar tesis etme, malı tahrip etme (</a:t>
            </a:r>
            <a:r>
              <a:rPr lang="bs-Latn-BA" i="1" dirty="0"/>
              <a:t>abusus</a:t>
            </a:r>
            <a:r>
              <a:rPr lang="bs-Latn-BA" dirty="0"/>
              <a:t>)</a:t>
            </a:r>
            <a:br>
              <a:rPr lang="bs-Latn-BA" dirty="0"/>
            </a:br>
            <a:endParaRPr lang="tr-TR" dirty="0" smtClean="0"/>
          </a:p>
          <a:p>
            <a:pPr marL="0" indent="0">
              <a:buNone/>
            </a:pPr>
            <a:r>
              <a:rPr lang="bs-Latn-BA" dirty="0" smtClean="0"/>
              <a:t>Eğer </a:t>
            </a:r>
            <a:r>
              <a:rPr lang="bs-Latn-BA" dirty="0"/>
              <a:t>eşyaya tek bir kişi malik ise “</a:t>
            </a:r>
            <a:r>
              <a:rPr lang="bs-Latn-BA" b="1" dirty="0"/>
              <a:t>müstakil mülkiyet</a:t>
            </a:r>
            <a:r>
              <a:rPr lang="bs-Latn-BA" dirty="0"/>
              <a:t>”, birden fazla kişi malik ise “</a:t>
            </a:r>
            <a:r>
              <a:rPr lang="bs-Latn-BA" b="1" dirty="0"/>
              <a:t>birlikte mülkiyet</a:t>
            </a:r>
            <a:r>
              <a:rPr lang="bs-Latn-BA" dirty="0"/>
              <a:t>” söz konusu olur. Birlikte mülkiyet ise, eğer malikler belli paylarla mala malik iseler “</a:t>
            </a:r>
            <a:r>
              <a:rPr lang="bs-Latn-BA" b="1" dirty="0"/>
              <a:t>müşterek mülkiyet</a:t>
            </a:r>
            <a:r>
              <a:rPr lang="bs-Latn-BA" dirty="0"/>
              <a:t>”, Belli payları olmaksızın ortaklık şeklinde mala malik iseler “</a:t>
            </a:r>
            <a:r>
              <a:rPr lang="bs-Latn-BA" b="1" dirty="0"/>
              <a:t>elbirliği mülkiyeti</a:t>
            </a:r>
            <a:r>
              <a:rPr lang="bs-Latn-BA" dirty="0"/>
              <a:t>” veya iştirak halinde mülkiyet söz konusu olur.</a:t>
            </a:r>
            <a:br>
              <a:rPr lang="bs-Latn-BA" dirty="0"/>
            </a:br>
            <a:endParaRPr lang="tr-TR" dirty="0" smtClean="0"/>
          </a:p>
        </p:txBody>
      </p:sp>
    </p:spTree>
    <p:extLst>
      <p:ext uri="{BB962C8B-B14F-4D97-AF65-F5344CB8AC3E}">
        <p14:creationId xmlns:p14="http://schemas.microsoft.com/office/powerpoint/2010/main" val="3101933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7368" y="332656"/>
            <a:ext cx="11305256" cy="6525344"/>
          </a:xfrm>
        </p:spPr>
        <p:txBody>
          <a:bodyPr>
            <a:normAutofit fontScale="62500" lnSpcReduction="20000"/>
          </a:bodyPr>
          <a:lstStyle/>
          <a:p>
            <a:pPr marL="0" indent="0">
              <a:lnSpc>
                <a:spcPct val="120000"/>
              </a:lnSpc>
              <a:spcBef>
                <a:spcPts val="0"/>
              </a:spcBef>
              <a:buNone/>
            </a:pPr>
            <a:r>
              <a:rPr lang="bs-Latn-BA" b="1" dirty="0"/>
              <a:t>B-Sınırlı Ayni </a:t>
            </a:r>
            <a:r>
              <a:rPr lang="bs-Latn-BA" b="1" dirty="0" smtClean="0"/>
              <a:t>Haklar</a:t>
            </a:r>
            <a:endParaRPr lang="tr-TR" b="1" dirty="0" smtClean="0"/>
          </a:p>
          <a:p>
            <a:pPr marL="0" indent="0">
              <a:lnSpc>
                <a:spcPct val="120000"/>
              </a:lnSpc>
              <a:spcBef>
                <a:spcPts val="0"/>
              </a:spcBef>
              <a:buNone/>
            </a:pPr>
            <a:r>
              <a:rPr lang="bs-Latn-BA" dirty="0"/>
              <a:t>1.İrtifak </a:t>
            </a:r>
            <a:r>
              <a:rPr lang="bs-Latn-BA" dirty="0" smtClean="0"/>
              <a:t>Hakkı</a:t>
            </a:r>
            <a:endParaRPr lang="tr-TR" dirty="0" smtClean="0"/>
          </a:p>
          <a:p>
            <a:pPr marL="0" indent="0">
              <a:lnSpc>
                <a:spcPct val="120000"/>
              </a:lnSpc>
              <a:spcBef>
                <a:spcPts val="0"/>
              </a:spcBef>
              <a:buNone/>
            </a:pPr>
            <a:r>
              <a:rPr lang="bs-Latn-BA" dirty="0"/>
              <a:t>2.Taşınmaz Yükü (gayrimenkul mükellefiyeti</a:t>
            </a:r>
            <a:r>
              <a:rPr lang="bs-Latn-BA" dirty="0" smtClean="0"/>
              <a:t>)</a:t>
            </a:r>
            <a:endParaRPr lang="tr-TR" dirty="0" smtClean="0"/>
          </a:p>
          <a:p>
            <a:pPr marL="0" indent="0">
              <a:lnSpc>
                <a:spcPct val="120000"/>
              </a:lnSpc>
              <a:spcBef>
                <a:spcPts val="0"/>
              </a:spcBef>
              <a:buNone/>
            </a:pPr>
            <a:r>
              <a:rPr lang="bs-Latn-BA" dirty="0"/>
              <a:t>3.Rehin Hakkı</a:t>
            </a:r>
            <a:br>
              <a:rPr lang="bs-Latn-BA" dirty="0"/>
            </a:br>
            <a:endParaRPr lang="tr-TR" b="1" dirty="0"/>
          </a:p>
          <a:p>
            <a:pPr marL="0" indent="0">
              <a:lnSpc>
                <a:spcPct val="120000"/>
              </a:lnSpc>
              <a:spcBef>
                <a:spcPts val="0"/>
              </a:spcBef>
              <a:buNone/>
            </a:pPr>
            <a:r>
              <a:rPr lang="bs-Latn-BA" dirty="0"/>
              <a:t/>
            </a:r>
            <a:br>
              <a:rPr lang="bs-Latn-BA" dirty="0"/>
            </a:br>
            <a:r>
              <a:rPr lang="bs-Latn-BA" b="1" dirty="0"/>
              <a:t>1.İrtifak </a:t>
            </a:r>
            <a:r>
              <a:rPr lang="bs-Latn-BA" b="1" dirty="0" smtClean="0"/>
              <a:t>Hakkı</a:t>
            </a:r>
            <a:r>
              <a:rPr lang="bs-Latn-BA" dirty="0"/>
              <a:t/>
            </a:r>
            <a:br>
              <a:rPr lang="bs-Latn-BA" dirty="0"/>
            </a:br>
            <a:r>
              <a:rPr lang="bs-Latn-BA" dirty="0"/>
              <a:t>Hak sahibine, irtifak hakkı borçlusuna ait bir malı kullanma hakkı veren yahutta mal sahibine mülkiyet hakkının tanıdığı bazı hakları kullanmaktan kaçınma borcu yükleyen ayni haklara “</a:t>
            </a:r>
            <a:r>
              <a:rPr lang="bs-Latn-BA" b="1" dirty="0"/>
              <a:t>irtifak hakları</a:t>
            </a:r>
            <a:r>
              <a:rPr lang="bs-Latn-BA" dirty="0"/>
              <a:t>” denir. </a:t>
            </a:r>
            <a:endParaRPr lang="tr-TR" dirty="0" smtClean="0"/>
          </a:p>
          <a:p>
            <a:pPr marL="0" indent="0">
              <a:lnSpc>
                <a:spcPct val="120000"/>
              </a:lnSpc>
              <a:spcBef>
                <a:spcPts val="0"/>
              </a:spcBef>
              <a:buNone/>
            </a:pPr>
            <a:r>
              <a:rPr lang="bs-Latn-BA" dirty="0"/>
              <a:t/>
            </a:r>
            <a:br>
              <a:rPr lang="bs-Latn-BA" dirty="0"/>
            </a:br>
            <a:r>
              <a:rPr lang="tr-TR" dirty="0" smtClean="0"/>
              <a:t>	</a:t>
            </a:r>
            <a:r>
              <a:rPr lang="bs-Latn-BA" b="1" dirty="0" smtClean="0"/>
              <a:t>a)Eşyaya </a:t>
            </a:r>
            <a:r>
              <a:rPr lang="bs-Latn-BA" b="1" dirty="0"/>
              <a:t>bağlı</a:t>
            </a:r>
            <a:r>
              <a:rPr lang="bs-Latn-BA" dirty="0"/>
              <a:t>: Bir gayri menkul üzerinde diğer bir gayrimenkul lehine tesis edilen irtifaktır. Malın el değiştirmesi ile irtifak hakkı sahibi de değişir. Örn. Geçit hakkı</a:t>
            </a:r>
            <a:br>
              <a:rPr lang="bs-Latn-BA" dirty="0"/>
            </a:br>
            <a:r>
              <a:rPr lang="tr-TR" dirty="0" smtClean="0"/>
              <a:t>	</a:t>
            </a:r>
            <a:r>
              <a:rPr lang="bs-Latn-BA" b="1" dirty="0" smtClean="0"/>
              <a:t>b)Şahsa </a:t>
            </a:r>
            <a:r>
              <a:rPr lang="bs-Latn-BA" b="1" dirty="0"/>
              <a:t>bağlı</a:t>
            </a:r>
            <a:r>
              <a:rPr lang="bs-Latn-BA" dirty="0"/>
              <a:t>: Bir şahsa bağlı olarak kurulan irtifaktır. Şahsın ölümü ile sona erer. </a:t>
            </a:r>
            <a:br>
              <a:rPr lang="bs-Latn-BA" dirty="0"/>
            </a:br>
            <a:r>
              <a:rPr lang="tr-TR" dirty="0" smtClean="0"/>
              <a:t>	</a:t>
            </a:r>
            <a:r>
              <a:rPr lang="bs-Latn-BA" dirty="0" smtClean="0"/>
              <a:t>-</a:t>
            </a:r>
            <a:r>
              <a:rPr lang="bs-Latn-BA" dirty="0"/>
              <a:t>İntifa: Malı kullanma</a:t>
            </a:r>
            <a:br>
              <a:rPr lang="bs-Latn-BA" dirty="0"/>
            </a:br>
            <a:r>
              <a:rPr lang="tr-TR" dirty="0" smtClean="0"/>
              <a:t>	</a:t>
            </a:r>
            <a:r>
              <a:rPr lang="bs-Latn-BA" dirty="0" smtClean="0"/>
              <a:t>-</a:t>
            </a:r>
            <a:r>
              <a:rPr lang="bs-Latn-BA" dirty="0"/>
              <a:t>Sükna: Evde oturma </a:t>
            </a:r>
            <a:br>
              <a:rPr lang="bs-Latn-BA" dirty="0"/>
            </a:br>
            <a:r>
              <a:rPr lang="tr-TR" dirty="0" smtClean="0"/>
              <a:t>	</a:t>
            </a:r>
            <a:r>
              <a:rPr lang="bs-Latn-BA" b="1" dirty="0" smtClean="0"/>
              <a:t>c)Karmaşık </a:t>
            </a:r>
            <a:r>
              <a:rPr lang="bs-Latn-BA" b="1" dirty="0"/>
              <a:t>İrtifak hakkı</a:t>
            </a:r>
            <a:r>
              <a:rPr lang="bs-Latn-BA" dirty="0"/>
              <a:t>: Hem şahsa hemde eşyaya bağlı olarak kurulabilir. </a:t>
            </a:r>
            <a:br>
              <a:rPr lang="bs-Latn-BA" dirty="0"/>
            </a:br>
            <a:r>
              <a:rPr lang="tr-TR" dirty="0" smtClean="0"/>
              <a:t>	</a:t>
            </a:r>
            <a:r>
              <a:rPr lang="bs-Latn-BA" dirty="0" smtClean="0"/>
              <a:t>-</a:t>
            </a:r>
            <a:r>
              <a:rPr lang="bs-Latn-BA" dirty="0"/>
              <a:t>Üst hakkı (inşaat hakkı)</a:t>
            </a:r>
            <a:br>
              <a:rPr lang="bs-Latn-BA" dirty="0"/>
            </a:br>
            <a:r>
              <a:rPr lang="tr-TR" dirty="0" smtClean="0"/>
              <a:t>	</a:t>
            </a:r>
            <a:r>
              <a:rPr lang="bs-Latn-BA" dirty="0" smtClean="0"/>
              <a:t>-</a:t>
            </a:r>
            <a:r>
              <a:rPr lang="bs-Latn-BA" dirty="0"/>
              <a:t>Kaynak hakkı</a:t>
            </a:r>
            <a:br>
              <a:rPr lang="bs-Latn-BA" dirty="0"/>
            </a:br>
            <a:r>
              <a:rPr lang="tr-TR" dirty="0" smtClean="0"/>
              <a:t>	</a:t>
            </a:r>
            <a:r>
              <a:rPr lang="bs-Latn-BA" dirty="0" smtClean="0"/>
              <a:t>-</a:t>
            </a:r>
            <a:r>
              <a:rPr lang="bs-Latn-BA" dirty="0"/>
              <a:t>Diğer </a:t>
            </a:r>
            <a:r>
              <a:rPr lang="bs-Latn-BA" dirty="0" smtClean="0"/>
              <a:t>irtifaklar</a:t>
            </a:r>
            <a:endParaRPr lang="tr-TR" dirty="0"/>
          </a:p>
        </p:txBody>
      </p:sp>
    </p:spTree>
    <p:extLst>
      <p:ext uri="{BB962C8B-B14F-4D97-AF65-F5344CB8AC3E}">
        <p14:creationId xmlns:p14="http://schemas.microsoft.com/office/powerpoint/2010/main" val="3791295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5360" y="260648"/>
            <a:ext cx="11449272" cy="6597352"/>
          </a:xfrm>
        </p:spPr>
        <p:txBody>
          <a:bodyPr>
            <a:normAutofit fontScale="70000" lnSpcReduction="20000"/>
          </a:bodyPr>
          <a:lstStyle/>
          <a:p>
            <a:pPr marL="0" indent="0">
              <a:buNone/>
            </a:pPr>
            <a:r>
              <a:rPr lang="bs-Latn-BA" b="1" dirty="0"/>
              <a:t>2.Taşınmaz Yükü (gayrimenkul mükellefiyeti)</a:t>
            </a:r>
            <a:r>
              <a:rPr lang="bs-Latn-BA" dirty="0"/>
              <a:t/>
            </a:r>
            <a:br>
              <a:rPr lang="bs-Latn-BA" dirty="0"/>
            </a:br>
            <a:r>
              <a:rPr lang="bs-Latn-BA" dirty="0"/>
              <a:t>Bir taşınmaz malikinin, “</a:t>
            </a:r>
            <a:r>
              <a:rPr lang="bs-Latn-BA" i="1" dirty="0"/>
              <a:t>bu taşınmaz dolayısıyle ve bu taşınmaz karşılık olmak üzere bir kimseye karşı verme veya yapma borcu altına girmesi</a:t>
            </a:r>
            <a:r>
              <a:rPr lang="bs-Latn-BA" dirty="0"/>
              <a:t>”dir. MK 839 “</a:t>
            </a:r>
            <a:r>
              <a:rPr lang="bs-Latn-BA" i="1" dirty="0"/>
              <a:t>bir taşınmaz malikini yalnız o taşınmazla sorumlu olmak üzere diğer bir kimseye bir şey vermek veya yapmakla yükümlü kılar</a:t>
            </a:r>
            <a:r>
              <a:rPr lang="bs-Latn-BA" dirty="0"/>
              <a:t>” Eğer borçlu bu borcu yerine getirmezse alacaklı o taşınmazı sattırıp alacağını tahsil edebilir. Yani rehin hakkı ile desteklenmiştir. Taşınmaz yükü en çok 20 yıl için kurulabilir. Belli şartlarda taraflar sözleşmeyi feshedebilirler.</a:t>
            </a:r>
            <a:br>
              <a:rPr lang="bs-Latn-BA" dirty="0"/>
            </a:br>
            <a:endParaRPr lang="tr-TR" dirty="0"/>
          </a:p>
          <a:p>
            <a:pPr marL="0" indent="0">
              <a:buNone/>
            </a:pPr>
            <a:r>
              <a:rPr lang="bs-Latn-BA" b="1" dirty="0"/>
              <a:t>3.Rehin Hakkı</a:t>
            </a:r>
            <a:r>
              <a:rPr lang="bs-Latn-BA" dirty="0"/>
              <a:t/>
            </a:r>
            <a:br>
              <a:rPr lang="bs-Latn-BA" dirty="0"/>
            </a:br>
            <a:r>
              <a:rPr lang="bs-Latn-BA" dirty="0"/>
              <a:t>Alacaklıya borcun ifa edilmemesi halinde rehin konusu olan eşyayı icra vasıtasıyla paraya çevirterek, alacağını, satım bedelinden tahsil yetkisi veren, bir ayni haktır. Tasarruf yetkisi rehinli alacaklıya geçmiştir.</a:t>
            </a:r>
            <a:br>
              <a:rPr lang="bs-Latn-BA" dirty="0"/>
            </a:br>
            <a:r>
              <a:rPr lang="tr-TR" dirty="0" smtClean="0"/>
              <a:t>	</a:t>
            </a:r>
            <a:r>
              <a:rPr lang="bs-Latn-BA" dirty="0" smtClean="0"/>
              <a:t>a)Menkul </a:t>
            </a:r>
            <a:r>
              <a:rPr lang="bs-Latn-BA" dirty="0"/>
              <a:t>rehni:</a:t>
            </a:r>
            <a:br>
              <a:rPr lang="bs-Latn-BA" dirty="0"/>
            </a:br>
            <a:r>
              <a:rPr lang="tr-TR" dirty="0" smtClean="0"/>
              <a:t>	</a:t>
            </a:r>
            <a:r>
              <a:rPr lang="bs-Latn-BA" dirty="0" smtClean="0"/>
              <a:t>-</a:t>
            </a:r>
            <a:r>
              <a:rPr lang="bs-Latn-BA" dirty="0"/>
              <a:t>Teslimi meşrut (şart olan) menkul rehni</a:t>
            </a:r>
            <a:br>
              <a:rPr lang="bs-Latn-BA" dirty="0"/>
            </a:br>
            <a:r>
              <a:rPr lang="tr-TR" dirty="0" smtClean="0"/>
              <a:t>	</a:t>
            </a:r>
            <a:r>
              <a:rPr lang="bs-Latn-BA" dirty="0" smtClean="0"/>
              <a:t>-</a:t>
            </a:r>
            <a:r>
              <a:rPr lang="bs-Latn-BA" dirty="0"/>
              <a:t>Hapis hakkı</a:t>
            </a:r>
            <a:br>
              <a:rPr lang="bs-Latn-BA" dirty="0"/>
            </a:br>
            <a:r>
              <a:rPr lang="tr-TR" dirty="0" smtClean="0"/>
              <a:t>	</a:t>
            </a:r>
            <a:r>
              <a:rPr lang="bs-Latn-BA" dirty="0" smtClean="0"/>
              <a:t>-</a:t>
            </a:r>
            <a:r>
              <a:rPr lang="bs-Latn-BA" dirty="0"/>
              <a:t>Hak ve alacaklar üzerinde rehin</a:t>
            </a:r>
            <a:br>
              <a:rPr lang="bs-Latn-BA" dirty="0"/>
            </a:br>
            <a:r>
              <a:rPr lang="tr-TR" dirty="0" smtClean="0"/>
              <a:t>	</a:t>
            </a:r>
          </a:p>
          <a:p>
            <a:pPr marL="0" indent="0">
              <a:buNone/>
            </a:pPr>
            <a:r>
              <a:rPr lang="tr-TR" dirty="0"/>
              <a:t>	</a:t>
            </a:r>
            <a:r>
              <a:rPr lang="bs-Latn-BA" dirty="0" smtClean="0"/>
              <a:t>b)Gayrimenkul </a:t>
            </a:r>
            <a:r>
              <a:rPr lang="bs-Latn-BA" dirty="0"/>
              <a:t>rehni:</a:t>
            </a:r>
            <a:br>
              <a:rPr lang="bs-Latn-BA" dirty="0"/>
            </a:br>
            <a:r>
              <a:rPr lang="tr-TR" dirty="0" smtClean="0"/>
              <a:t>	</a:t>
            </a:r>
            <a:r>
              <a:rPr lang="bs-Latn-BA" dirty="0" smtClean="0"/>
              <a:t>-</a:t>
            </a:r>
            <a:r>
              <a:rPr lang="bs-Latn-BA" dirty="0"/>
              <a:t>İpotek</a:t>
            </a:r>
            <a:br>
              <a:rPr lang="bs-Latn-BA" dirty="0"/>
            </a:br>
            <a:r>
              <a:rPr lang="tr-TR" dirty="0" smtClean="0"/>
              <a:t>	</a:t>
            </a:r>
            <a:r>
              <a:rPr lang="bs-Latn-BA" dirty="0" smtClean="0"/>
              <a:t>-</a:t>
            </a:r>
            <a:r>
              <a:rPr lang="bs-Latn-BA" dirty="0"/>
              <a:t>İpotekli borç senedi</a:t>
            </a:r>
            <a:br>
              <a:rPr lang="bs-Latn-BA" dirty="0"/>
            </a:br>
            <a:r>
              <a:rPr lang="tr-TR" dirty="0" smtClean="0"/>
              <a:t>	</a:t>
            </a:r>
            <a:r>
              <a:rPr lang="bs-Latn-BA" dirty="0" smtClean="0"/>
              <a:t>-</a:t>
            </a:r>
            <a:r>
              <a:rPr lang="bs-Latn-BA" dirty="0"/>
              <a:t>İrat senedi</a:t>
            </a:r>
            <a:br>
              <a:rPr lang="bs-Latn-BA" dirty="0"/>
            </a:br>
            <a:endParaRPr lang="bs-Latn-BA" dirty="0"/>
          </a:p>
          <a:p>
            <a:pPr marL="0" indent="0">
              <a:buNone/>
            </a:pPr>
            <a:endParaRPr lang="bs-Latn-BA" dirty="0"/>
          </a:p>
        </p:txBody>
      </p:sp>
    </p:spTree>
    <p:extLst>
      <p:ext uri="{BB962C8B-B14F-4D97-AF65-F5344CB8AC3E}">
        <p14:creationId xmlns:p14="http://schemas.microsoft.com/office/powerpoint/2010/main" val="1515122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88640"/>
            <a:ext cx="10972800" cy="490066"/>
          </a:xfrm>
        </p:spPr>
        <p:txBody>
          <a:bodyPr>
            <a:normAutofit fontScale="90000"/>
          </a:bodyPr>
          <a:lstStyle/>
          <a:p>
            <a:r>
              <a:rPr lang="bs-Latn-BA" b="1" dirty="0"/>
              <a:t>AYNİ HAKLARA HAKİM OLAN </a:t>
            </a:r>
            <a:r>
              <a:rPr lang="bs-Latn-BA" b="1" dirty="0" smtClean="0"/>
              <a:t>İLKELER</a:t>
            </a:r>
            <a:endParaRPr lang="bs-Latn-BA" dirty="0"/>
          </a:p>
        </p:txBody>
      </p:sp>
      <p:sp>
        <p:nvSpPr>
          <p:cNvPr id="3" name="Content Placeholder 2"/>
          <p:cNvSpPr>
            <a:spLocks noGrp="1"/>
          </p:cNvSpPr>
          <p:nvPr>
            <p:ph idx="1"/>
          </p:nvPr>
        </p:nvSpPr>
        <p:spPr/>
        <p:txBody>
          <a:bodyPr>
            <a:normAutofit lnSpcReduction="10000"/>
          </a:bodyPr>
          <a:lstStyle/>
          <a:p>
            <a:pPr marL="0" indent="0">
              <a:spcBef>
                <a:spcPts val="0"/>
              </a:spcBef>
              <a:buNone/>
            </a:pPr>
            <a:r>
              <a:rPr lang="tr-TR" dirty="0" smtClean="0"/>
              <a:t>Aynı haklarda hakim olan temel prensipler bunlar:</a:t>
            </a:r>
          </a:p>
          <a:p>
            <a:pPr marL="0" indent="0">
              <a:spcBef>
                <a:spcPts val="0"/>
              </a:spcBef>
              <a:buNone/>
            </a:pPr>
            <a:endParaRPr lang="tr-TR" dirty="0"/>
          </a:p>
          <a:p>
            <a:pPr marL="0" indent="0">
              <a:spcBef>
                <a:spcPts val="0"/>
              </a:spcBef>
              <a:buNone/>
            </a:pPr>
            <a:r>
              <a:rPr lang="bs-Latn-BA" dirty="0" smtClean="0"/>
              <a:t>1-Mutlak </a:t>
            </a:r>
            <a:r>
              <a:rPr lang="bs-Latn-BA" dirty="0"/>
              <a:t>Olması </a:t>
            </a:r>
            <a:r>
              <a:rPr lang="bs-Latn-BA" dirty="0" smtClean="0"/>
              <a:t>İlkesi</a:t>
            </a:r>
            <a:endParaRPr lang="tr-TR" dirty="0" smtClean="0"/>
          </a:p>
          <a:p>
            <a:pPr marL="0" indent="0">
              <a:spcBef>
                <a:spcPts val="0"/>
              </a:spcBef>
              <a:buNone/>
            </a:pPr>
            <a:r>
              <a:rPr lang="bs-Latn-BA" dirty="0"/>
              <a:t>2-Aleniyet İlkesi</a:t>
            </a:r>
            <a:br>
              <a:rPr lang="bs-Latn-BA" dirty="0"/>
            </a:br>
            <a:r>
              <a:rPr lang="bs-Latn-BA" dirty="0"/>
              <a:t>3-Sınırlı Sayı, </a:t>
            </a:r>
            <a:r>
              <a:rPr lang="tr-TR" dirty="0" smtClean="0"/>
              <a:t>t</a:t>
            </a:r>
            <a:r>
              <a:rPr lang="bs-Latn-BA" dirty="0" smtClean="0"/>
              <a:t>ipe </a:t>
            </a:r>
            <a:r>
              <a:rPr lang="tr-TR" dirty="0"/>
              <a:t>b</a:t>
            </a:r>
            <a:r>
              <a:rPr lang="bs-Latn-BA" dirty="0" smtClean="0"/>
              <a:t>ağlılık</a:t>
            </a:r>
            <a:r>
              <a:rPr lang="bs-Latn-BA" dirty="0"/>
              <a:t/>
            </a:r>
            <a:br>
              <a:rPr lang="bs-Latn-BA" dirty="0"/>
            </a:br>
            <a:r>
              <a:rPr lang="bs-Latn-BA" dirty="0"/>
              <a:t>4-Muayyenlik </a:t>
            </a:r>
            <a:r>
              <a:rPr lang="bs-Latn-BA" dirty="0" smtClean="0"/>
              <a:t>İlkesi</a:t>
            </a:r>
            <a:endParaRPr lang="tr-TR" dirty="0" smtClean="0"/>
          </a:p>
          <a:p>
            <a:pPr marL="0" indent="0">
              <a:spcBef>
                <a:spcPts val="0"/>
              </a:spcBef>
              <a:buNone/>
            </a:pPr>
            <a:r>
              <a:rPr lang="bs-Latn-BA" dirty="0"/>
              <a:t>5-Zamanaşımına ve Hak Düşürücü Süreye Tabi Olmama</a:t>
            </a:r>
            <a:br>
              <a:rPr lang="bs-Latn-BA" dirty="0"/>
            </a:br>
            <a:r>
              <a:rPr lang="bs-Latn-BA" dirty="0"/>
              <a:t>6-Ayni Hakların Başkalarına Devredilebilirliği</a:t>
            </a:r>
            <a:br>
              <a:rPr lang="bs-Latn-BA" dirty="0"/>
            </a:br>
            <a:r>
              <a:rPr lang="bs-Latn-BA" dirty="0" smtClean="0"/>
              <a:t>7-Kıdeme </a:t>
            </a:r>
            <a:r>
              <a:rPr lang="bs-Latn-BA" dirty="0"/>
              <a:t>Öncelik </a:t>
            </a:r>
            <a:r>
              <a:rPr lang="bs-Latn-BA" dirty="0" smtClean="0"/>
              <a:t>İlkesi</a:t>
            </a:r>
            <a:endParaRPr lang="tr-TR" dirty="0" smtClean="0"/>
          </a:p>
          <a:p>
            <a:pPr marL="0" indent="0">
              <a:spcBef>
                <a:spcPts val="0"/>
              </a:spcBef>
              <a:buNone/>
            </a:pPr>
            <a:r>
              <a:rPr lang="bs-Latn-BA" dirty="0"/>
              <a:t>8-Mülkilik </a:t>
            </a:r>
            <a:r>
              <a:rPr lang="bs-Latn-BA" dirty="0" smtClean="0"/>
              <a:t>İlkesi</a:t>
            </a:r>
            <a:endParaRPr lang="bs-Latn-BA" dirty="0"/>
          </a:p>
        </p:txBody>
      </p:sp>
    </p:spTree>
    <p:extLst>
      <p:ext uri="{BB962C8B-B14F-4D97-AF65-F5344CB8AC3E}">
        <p14:creationId xmlns:p14="http://schemas.microsoft.com/office/powerpoint/2010/main" val="2105991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3352" y="332656"/>
            <a:ext cx="10972800" cy="6264696"/>
          </a:xfrm>
        </p:spPr>
        <p:txBody>
          <a:bodyPr>
            <a:normAutofit fontScale="70000" lnSpcReduction="20000"/>
          </a:bodyPr>
          <a:lstStyle/>
          <a:p>
            <a:pPr marL="0" indent="0">
              <a:buNone/>
            </a:pPr>
            <a:r>
              <a:rPr lang="bs-Latn-BA" b="1" dirty="0"/>
              <a:t>1-Mutlak Olması İlkesi</a:t>
            </a:r>
            <a:r>
              <a:rPr lang="bs-Latn-BA" dirty="0"/>
              <a:t/>
            </a:r>
            <a:br>
              <a:rPr lang="bs-Latn-BA" dirty="0"/>
            </a:br>
            <a:r>
              <a:rPr lang="bs-Latn-BA" dirty="0"/>
              <a:t>Ayni haklar, herkese karşı ileri sürülebilen haklardandır. Buna ayni hakların “</a:t>
            </a:r>
            <a:r>
              <a:rPr lang="bs-Latn-BA" i="1" dirty="0"/>
              <a:t>mutlak olma ilkesi</a:t>
            </a:r>
            <a:r>
              <a:rPr lang="bs-Latn-BA" dirty="0"/>
              <a:t>” denmektedir</a:t>
            </a:r>
            <a:r>
              <a:rPr lang="bs-Latn-BA" dirty="0" smtClean="0"/>
              <a:t>.</a:t>
            </a:r>
            <a:endParaRPr lang="tr-TR" dirty="0" smtClean="0"/>
          </a:p>
          <a:p>
            <a:pPr marL="0" indent="0">
              <a:buNone/>
            </a:pPr>
            <a:endParaRPr lang="tr-TR" dirty="0"/>
          </a:p>
          <a:p>
            <a:pPr marL="0" indent="0">
              <a:buNone/>
            </a:pPr>
            <a:r>
              <a:rPr lang="bs-Latn-BA" dirty="0" smtClean="0"/>
              <a:t>Buna</a:t>
            </a:r>
            <a:r>
              <a:rPr lang="bs-Latn-BA" dirty="0"/>
              <a:t> iki önemli sonuç bağlanabilir.</a:t>
            </a:r>
            <a:br>
              <a:rPr lang="bs-Latn-BA" dirty="0"/>
            </a:br>
            <a:r>
              <a:rPr lang="bs-Latn-BA" b="1" dirty="0"/>
              <a:t>A)Herkese karşı etkili tam bir hukuki koruma sağlar</a:t>
            </a:r>
            <a:r>
              <a:rPr lang="bs-Latn-BA" dirty="0"/>
              <a:t>. Mülkiyet hakkı’nda</a:t>
            </a:r>
            <a:br>
              <a:rPr lang="bs-Latn-BA" dirty="0"/>
            </a:br>
            <a:r>
              <a:rPr lang="bs-Latn-BA" dirty="0"/>
              <a:t>i-Eşya hukukundan kaynaklanıp kusur şartı aranmayanlar</a:t>
            </a:r>
            <a:br>
              <a:rPr lang="bs-Latn-BA" dirty="0"/>
            </a:br>
            <a:r>
              <a:rPr lang="bs-Latn-BA" dirty="0"/>
              <a:t>-Zilyetliğine son verilmişse “</a:t>
            </a:r>
            <a:r>
              <a:rPr lang="bs-Latn-BA" i="1" dirty="0"/>
              <a:t>istihkak davası</a:t>
            </a:r>
            <a:r>
              <a:rPr lang="bs-Latn-BA" dirty="0"/>
              <a:t>” ile geri alabilir</a:t>
            </a:r>
            <a:br>
              <a:rPr lang="bs-Latn-BA" dirty="0"/>
            </a:br>
            <a:r>
              <a:rPr lang="bs-Latn-BA" dirty="0"/>
              <a:t>-Kullanması engelleniyorsa “</a:t>
            </a:r>
            <a:r>
              <a:rPr lang="bs-Latn-BA" i="1" dirty="0"/>
              <a:t>durdurma ve önleme</a:t>
            </a:r>
            <a:r>
              <a:rPr lang="bs-Latn-BA" dirty="0"/>
              <a:t>” davası açabilir.</a:t>
            </a:r>
            <a:br>
              <a:rPr lang="bs-Latn-BA" dirty="0"/>
            </a:br>
            <a:r>
              <a:rPr lang="bs-Latn-BA" dirty="0"/>
              <a:t>ii-Kusursuz sorumluluk yoksa kusur şartı arananlar</a:t>
            </a:r>
            <a:br>
              <a:rPr lang="bs-Latn-BA" dirty="0"/>
            </a:br>
            <a:r>
              <a:rPr lang="bs-Latn-BA" dirty="0"/>
              <a:t>-Eşyaya zarar verilmişse ve zarar verenin kusuru varsa “</a:t>
            </a:r>
            <a:r>
              <a:rPr lang="bs-Latn-BA" i="1" dirty="0"/>
              <a:t>haksız fiil davası</a:t>
            </a:r>
            <a:r>
              <a:rPr lang="bs-Latn-BA" dirty="0"/>
              <a:t>” ile bunun tazminini isteyebilir.</a:t>
            </a:r>
            <a:br>
              <a:rPr lang="bs-Latn-BA" dirty="0"/>
            </a:br>
            <a:r>
              <a:rPr lang="bs-Latn-BA" b="1" dirty="0"/>
              <a:t>B)Bu hakların sağladığı yetkiler “</a:t>
            </a:r>
            <a:r>
              <a:rPr lang="bs-Latn-BA" b="1" i="1" dirty="0"/>
              <a:t>sahibinin kişiliğinde bölünemez</a:t>
            </a:r>
            <a:r>
              <a:rPr lang="bs-Latn-BA" b="1" dirty="0"/>
              <a:t>”. </a:t>
            </a:r>
            <a:r>
              <a:rPr lang="bs-Latn-BA" dirty="0"/>
              <a:t>Bir mala iki kişi müştereken malik olsalar, mülkiyet hakkının malike tanıdığı her yetkiyi her iki malik de tam olarak kullanabilir. İstisnası vardır. Örn. Emin sıfatıyle zilyedin yetkisi olmadan iyiniyetli kişilere yaptığı tasarrufi işlemlerin geçerli olması.</a:t>
            </a:r>
            <a:br>
              <a:rPr lang="bs-Latn-BA" dirty="0"/>
            </a:br>
            <a:endParaRPr lang="tr-TR" dirty="0" smtClean="0"/>
          </a:p>
          <a:p>
            <a:pPr marL="0" indent="0">
              <a:buNone/>
            </a:pPr>
            <a:r>
              <a:rPr lang="bs-Latn-BA" dirty="0" smtClean="0"/>
              <a:t>“</a:t>
            </a:r>
            <a:r>
              <a:rPr lang="bs-Latn-BA" i="1" dirty="0"/>
              <a:t>Bir taşınırın mülkiyetini nakleden kimse özel bir hukuki ilişkiye dayanarak o şeyin zilyetliğini korursa, mülkiyet teslimsiz geçmiş olur. </a:t>
            </a:r>
            <a:r>
              <a:rPr lang="bs-Latn-BA" b="1" i="1" dirty="0"/>
              <a:t>Hükmen teslim</a:t>
            </a:r>
            <a:r>
              <a:rPr lang="bs-Latn-BA" i="1" dirty="0"/>
              <a:t> denilen bu işlem, üçüncü kişileri zarara sokmak veya taşınır rehni kurallarından kurtulmak için yapılmışsa mülkiyetin nakli sonuç doğurmaz</a:t>
            </a:r>
            <a:r>
              <a:rPr lang="bs-Latn-BA" dirty="0"/>
              <a:t>” MK 766. Bu durumda mülkiyeti devralanın durumuna “</a:t>
            </a:r>
            <a:r>
              <a:rPr lang="bs-Latn-BA" b="1" dirty="0"/>
              <a:t>relatif mülkiyet hakkı</a:t>
            </a:r>
            <a:r>
              <a:rPr lang="bs-Latn-BA" dirty="0"/>
              <a:t>” denir. Devredenin diğer alacaklılarına karşı ileri sürülemez</a:t>
            </a:r>
            <a:r>
              <a:rPr lang="bs-Latn-BA" dirty="0" smtClean="0"/>
              <a:t>.</a:t>
            </a:r>
            <a:endParaRPr lang="bs-Latn-BA" dirty="0"/>
          </a:p>
        </p:txBody>
      </p:sp>
    </p:spTree>
    <p:extLst>
      <p:ext uri="{BB962C8B-B14F-4D97-AF65-F5344CB8AC3E}">
        <p14:creationId xmlns:p14="http://schemas.microsoft.com/office/powerpoint/2010/main" val="17110755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5360" y="332656"/>
            <a:ext cx="11449272" cy="6336704"/>
          </a:xfrm>
        </p:spPr>
        <p:txBody>
          <a:bodyPr>
            <a:normAutofit fontScale="70000" lnSpcReduction="20000"/>
          </a:bodyPr>
          <a:lstStyle/>
          <a:p>
            <a:pPr marL="0" indent="0">
              <a:lnSpc>
                <a:spcPct val="120000"/>
              </a:lnSpc>
              <a:spcBef>
                <a:spcPts val="0"/>
              </a:spcBef>
              <a:buNone/>
            </a:pPr>
            <a:r>
              <a:rPr lang="bs-Latn-BA" b="1" dirty="0"/>
              <a:t>2-Aleniyet İlkesi</a:t>
            </a:r>
            <a:r>
              <a:rPr lang="bs-Latn-BA" dirty="0"/>
              <a:t/>
            </a:r>
            <a:br>
              <a:rPr lang="bs-Latn-BA" dirty="0"/>
            </a:br>
            <a:r>
              <a:rPr lang="bs-Latn-BA" dirty="0"/>
              <a:t>Kişilerin hangi eşya üzerinde hangi ayni haklara sahip olduğunun bilinmesidir. Taşınır eşyalarda bu açıklığı “</a:t>
            </a:r>
            <a:r>
              <a:rPr lang="bs-Latn-BA" b="1" dirty="0"/>
              <a:t>zilyetlik</a:t>
            </a:r>
            <a:r>
              <a:rPr lang="bs-Latn-BA" dirty="0"/>
              <a:t>”, taşınmazlarda ise “</a:t>
            </a:r>
            <a:r>
              <a:rPr lang="bs-Latn-BA" b="1" dirty="0"/>
              <a:t>tapu sicili</a:t>
            </a:r>
            <a:r>
              <a:rPr lang="bs-Latn-BA" dirty="0"/>
              <a:t>” sağlar. Taşınır mülkiyetinin devri için zilyetliğin devri MK 763, taşınmaz mülkiyetinin devri için kural olarak tapuya tescil şarttır MK 705. Tapu sicili ve zilyetlik ayni hakların sahiplerini belirlemede “</a:t>
            </a:r>
            <a:r>
              <a:rPr lang="bs-Latn-BA" b="1" dirty="0"/>
              <a:t>kanuni karine</a:t>
            </a:r>
            <a:r>
              <a:rPr lang="bs-Latn-BA" dirty="0"/>
              <a:t>” yaratır. </a:t>
            </a:r>
            <a:endParaRPr lang="tr-TR" dirty="0" smtClean="0"/>
          </a:p>
          <a:p>
            <a:pPr marL="0" indent="0">
              <a:lnSpc>
                <a:spcPct val="120000"/>
              </a:lnSpc>
              <a:spcBef>
                <a:spcPts val="0"/>
              </a:spcBef>
              <a:buNone/>
            </a:pPr>
            <a:endParaRPr lang="tr-TR" dirty="0"/>
          </a:p>
          <a:p>
            <a:pPr marL="0" indent="0">
              <a:lnSpc>
                <a:spcPct val="120000"/>
              </a:lnSpc>
              <a:spcBef>
                <a:spcPts val="0"/>
              </a:spcBef>
              <a:buNone/>
            </a:pPr>
            <a:r>
              <a:rPr lang="bs-Latn-BA" dirty="0" smtClean="0"/>
              <a:t>Bunun </a:t>
            </a:r>
            <a:r>
              <a:rPr lang="bs-Latn-BA" dirty="0"/>
              <a:t>üç sonucu vardır.</a:t>
            </a:r>
            <a:br>
              <a:rPr lang="bs-Latn-BA" dirty="0"/>
            </a:br>
            <a:r>
              <a:rPr lang="bs-Latn-BA" b="1" dirty="0"/>
              <a:t>A-Devir fonksiyonu</a:t>
            </a:r>
            <a:r>
              <a:rPr lang="bs-Latn-BA" dirty="0"/>
              <a:t>: Zilyetlik ve tapu sicili ayni hakların naklini sağlar. Menkul mülkiyetinin devri için zilyetliğin devri, taşınmaz mülkiyetinin devri için tapuya tescil şarttır. </a:t>
            </a:r>
            <a:br>
              <a:rPr lang="bs-Latn-BA" dirty="0"/>
            </a:br>
            <a:r>
              <a:rPr lang="bs-Latn-BA" b="1" dirty="0"/>
              <a:t>B-Isbat fonksiyonu</a:t>
            </a:r>
            <a:r>
              <a:rPr lang="bs-Latn-BA" dirty="0"/>
              <a:t>: Zilyet MK 985 veya tapu sicilinde malik görünen kişi MK 705 eşya üzerinde mülkiyet hakkının sahibidir. Kanıtlamak zorunda kalmadan haklarını ihlal eden kişilere karşı dava açabilirler ve aleyhlerine açılan davalarda kendilerini savunabilirler. Aksini iddia eden kanıtlamak zorunda kalır</a:t>
            </a:r>
            <a:r>
              <a:rPr lang="bs-Latn-BA" dirty="0" smtClean="0"/>
              <a:t>.</a:t>
            </a:r>
            <a:r>
              <a:rPr lang="bs-Latn-BA" b="1" dirty="0"/>
              <a:t> </a:t>
            </a:r>
            <a:endParaRPr lang="tr-TR" b="1" dirty="0" smtClean="0"/>
          </a:p>
          <a:p>
            <a:pPr marL="0" indent="0">
              <a:lnSpc>
                <a:spcPct val="120000"/>
              </a:lnSpc>
              <a:spcBef>
                <a:spcPts val="0"/>
              </a:spcBef>
              <a:buNone/>
            </a:pPr>
            <a:r>
              <a:rPr lang="bs-Latn-BA" b="1" dirty="0" smtClean="0"/>
              <a:t>C-İyiniyetin </a:t>
            </a:r>
            <a:r>
              <a:rPr lang="bs-Latn-BA" b="1" dirty="0"/>
              <a:t>Korunması fonksiyonu</a:t>
            </a:r>
            <a:r>
              <a:rPr lang="bs-Latn-BA" dirty="0"/>
              <a:t>: İyi niyetle kişilerin</a:t>
            </a:r>
            <a:br>
              <a:rPr lang="bs-Latn-BA" dirty="0"/>
            </a:br>
            <a:r>
              <a:rPr lang="bs-Latn-BA" dirty="0"/>
              <a:t>TaşınırlardaàEmin sıfatıyle zilyetten, mal iktisabı korunur. Bu koruma mutlak değildir. Eğer mal sahibinin elinden rızası ile çıkmışsa korunur. </a:t>
            </a:r>
            <a:br>
              <a:rPr lang="bs-Latn-BA" dirty="0"/>
            </a:br>
            <a:r>
              <a:rPr lang="bs-Latn-BA" dirty="0"/>
              <a:t>TaşınmazlardaàTapu sicilinde malik olarak görünen kişilerden iyiniyetle hak iktisabı korunur. Mutlak olarak korunmuştur. İyiniyet malın iktisabı anında aranmaktadır</a:t>
            </a:r>
            <a:r>
              <a:rPr lang="bs-Latn-BA" dirty="0" smtClean="0"/>
              <a:t>.</a:t>
            </a:r>
            <a:endParaRPr lang="bs-Latn-BA" dirty="0"/>
          </a:p>
        </p:txBody>
      </p:sp>
    </p:spTree>
    <p:extLst>
      <p:ext uri="{BB962C8B-B14F-4D97-AF65-F5344CB8AC3E}">
        <p14:creationId xmlns:p14="http://schemas.microsoft.com/office/powerpoint/2010/main" val="390576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3352" y="332656"/>
            <a:ext cx="11737304" cy="6192688"/>
          </a:xfrm>
        </p:spPr>
        <p:txBody>
          <a:bodyPr>
            <a:normAutofit fontScale="62500" lnSpcReduction="20000"/>
          </a:bodyPr>
          <a:lstStyle/>
          <a:p>
            <a:pPr marL="0" indent="0">
              <a:buNone/>
            </a:pPr>
            <a:r>
              <a:rPr lang="bs-Latn-BA" b="1" dirty="0"/>
              <a:t>3-Sınırlı Sayı, Tipe Bağlılık</a:t>
            </a:r>
            <a:r>
              <a:rPr lang="bs-Latn-BA" dirty="0"/>
              <a:t/>
            </a:r>
            <a:br>
              <a:rPr lang="bs-Latn-BA" dirty="0"/>
            </a:br>
            <a:r>
              <a:rPr lang="bs-Latn-BA" dirty="0"/>
              <a:t>Ayni haklar kanunda sınırlı sayıda olarak sayılmıştır. </a:t>
            </a:r>
            <a:br>
              <a:rPr lang="bs-Latn-BA" dirty="0"/>
            </a:br>
            <a:r>
              <a:rPr lang="bs-Latn-BA" dirty="0"/>
              <a:t>a-MK’nun tanıdığı ayni haklar i)Mülkiyet, ii)İrtifak hakları, iii)Taşınmaz yükü ve iv)Rehin haklarıdır. </a:t>
            </a:r>
            <a:br>
              <a:rPr lang="bs-Latn-BA" dirty="0"/>
            </a:br>
            <a:r>
              <a:rPr lang="bs-Latn-BA" dirty="0"/>
              <a:t>b-Geçerliğini koruyan MK dan önceki haklar: i)Örfi belde, b)Paftos, c)Gedik hakları</a:t>
            </a:r>
            <a:br>
              <a:rPr lang="bs-Latn-BA" dirty="0"/>
            </a:br>
            <a:r>
              <a:rPr lang="bs-Latn-BA" dirty="0"/>
              <a:t>Kişilerin ayni hakların muhtevalarını değiştirebilme imkanı, sükna, intifa, kaynak hakkına göre “</a:t>
            </a:r>
            <a:r>
              <a:rPr lang="bs-Latn-BA" i="1" dirty="0"/>
              <a:t>irtifak hakkında geniş</a:t>
            </a:r>
            <a:r>
              <a:rPr lang="bs-Latn-BA" dirty="0"/>
              <a:t>”, diğerlerinde son derece dardır. </a:t>
            </a:r>
            <a:br>
              <a:rPr lang="bs-Latn-BA" dirty="0"/>
            </a:br>
            <a:endParaRPr lang="tr-TR" dirty="0" smtClean="0"/>
          </a:p>
          <a:p>
            <a:pPr marL="0" indent="0">
              <a:buNone/>
            </a:pPr>
            <a:r>
              <a:rPr lang="bs-Latn-BA" b="1" dirty="0" smtClean="0"/>
              <a:t>4-Muayyenlik </a:t>
            </a:r>
            <a:r>
              <a:rPr lang="bs-Latn-BA" b="1" dirty="0"/>
              <a:t>İlkesi</a:t>
            </a:r>
            <a:r>
              <a:rPr lang="bs-Latn-BA" dirty="0"/>
              <a:t/>
            </a:r>
            <a:br>
              <a:rPr lang="bs-Latn-BA" dirty="0"/>
            </a:br>
            <a:r>
              <a:rPr lang="bs-Latn-BA" dirty="0"/>
              <a:t>Muayyenlik ilkesi, ayni hakların, ancak önceden mevcut belirli eşyalar üzerinde kurulabileceğini ifade eder. Ayni hakların etki alanına sadece eşyanın aslı değil, bütünleyici parçaları ile istisna edilmeyen eklentileri de dahil olur. Bir ayni hakkın, eşyanın yalnız bir bölümünde kurulması mümkün değildir. Ancak geçit hakkında olduğu gibi, ayni haktan istifade, eşyanın fiilen yalnız bir bölümünün kullanılması şeklinde olabilir. Ancak bu hak, “</a:t>
            </a:r>
            <a:r>
              <a:rPr lang="bs-Latn-BA" i="1" dirty="0"/>
              <a:t>eşyanın tamamını takyit eder</a:t>
            </a:r>
            <a:r>
              <a:rPr lang="bs-Latn-BA" dirty="0"/>
              <a:t>”.</a:t>
            </a:r>
            <a:br>
              <a:rPr lang="bs-Latn-BA" dirty="0"/>
            </a:br>
            <a:r>
              <a:rPr lang="bs-Latn-BA" dirty="0"/>
              <a:t>Bu ilke sınırlı ayni haklarda özel bir öneme sahiptir. Bir kimsenin tüm mal varlığını kapsayacak şekilde rehin hakkı tesisi mümkün değildir. Rehin hakkı konusu önceden ferden belirlenmelidir. Muayyenlik ilkesinin eşya hukukunda bazı istisnaları vardır.</a:t>
            </a:r>
            <a:br>
              <a:rPr lang="bs-Latn-BA" dirty="0"/>
            </a:br>
            <a:r>
              <a:rPr lang="bs-Latn-BA" dirty="0"/>
              <a:t>-Bir taşınmazın tamamı üzerinde değil de, sadece bir müşterek mülkiyet payı üzerinde, ayni haklar kurulabilir. Örn. “</a:t>
            </a:r>
            <a:r>
              <a:rPr lang="bs-Latn-BA" i="1" dirty="0"/>
              <a:t>paylı mülkiyette paydaşın payı üzerinde rehin hakkı tesis etmesi</a:t>
            </a:r>
            <a:r>
              <a:rPr lang="bs-Latn-BA" dirty="0"/>
              <a:t>”.</a:t>
            </a:r>
            <a:br>
              <a:rPr lang="bs-Latn-BA" dirty="0"/>
            </a:br>
            <a:r>
              <a:rPr lang="bs-Latn-BA" dirty="0"/>
              <a:t>-İntifa hakkının konusu bir mal varlığı veya alacak hakları olabilir.</a:t>
            </a:r>
            <a:br>
              <a:rPr lang="bs-Latn-BA" dirty="0"/>
            </a:br>
            <a:r>
              <a:rPr lang="bs-Latn-BA" dirty="0"/>
              <a:t>-Sükna hakkının konusu, bir evin tamamı değil bir kısmı da olabilir </a:t>
            </a:r>
            <a:br>
              <a:rPr lang="bs-Latn-BA" dirty="0"/>
            </a:br>
            <a:r>
              <a:rPr lang="bs-Latn-BA" dirty="0"/>
              <a:t>-Toplu rehin şeklinde birden fazla taşınmazın, tek bir rehin hakkının konusu olması mümkündür.</a:t>
            </a:r>
            <a:br>
              <a:rPr lang="bs-Latn-BA" dirty="0"/>
            </a:br>
            <a:r>
              <a:rPr lang="bs-Latn-BA" dirty="0"/>
              <a:t>-Kat mülkiyeti, bir binanın tamamı üzerinde değil, bağımsız bir bölümü üzerinde kurulmaktadır.</a:t>
            </a:r>
            <a:br>
              <a:rPr lang="bs-Latn-BA" dirty="0"/>
            </a:br>
            <a:r>
              <a:rPr lang="bs-Latn-BA" dirty="0"/>
              <a:t>-Devre mülk hakkı, bir taşınmaz payına bağlı olarak, bir zaman dilimi üzerinde kurulmaktadır. </a:t>
            </a:r>
            <a:br>
              <a:rPr lang="bs-Latn-BA" dirty="0"/>
            </a:br>
            <a:endParaRPr lang="bs-Latn-BA" dirty="0"/>
          </a:p>
        </p:txBody>
      </p:sp>
    </p:spTree>
    <p:extLst>
      <p:ext uri="{BB962C8B-B14F-4D97-AF65-F5344CB8AC3E}">
        <p14:creationId xmlns:p14="http://schemas.microsoft.com/office/powerpoint/2010/main" val="13694168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7368" y="332656"/>
            <a:ext cx="11233248" cy="6336704"/>
          </a:xfrm>
        </p:spPr>
        <p:txBody>
          <a:bodyPr>
            <a:normAutofit fontScale="85000" lnSpcReduction="20000"/>
          </a:bodyPr>
          <a:lstStyle/>
          <a:p>
            <a:pPr marL="0" indent="0">
              <a:buNone/>
            </a:pPr>
            <a:r>
              <a:rPr lang="bs-Latn-BA" b="1" dirty="0"/>
              <a:t>5-Zamanaşımına ve Hak </a:t>
            </a:r>
            <a:r>
              <a:rPr lang="bs-Latn-BA" b="1" dirty="0" err="1"/>
              <a:t>Düşürücü</a:t>
            </a:r>
            <a:r>
              <a:rPr lang="bs-Latn-BA" b="1" dirty="0"/>
              <a:t> </a:t>
            </a:r>
            <a:r>
              <a:rPr lang="bs-Latn-BA" b="1" dirty="0" err="1"/>
              <a:t>Süreye</a:t>
            </a:r>
            <a:r>
              <a:rPr lang="bs-Latn-BA" b="1" dirty="0"/>
              <a:t> </a:t>
            </a:r>
            <a:r>
              <a:rPr lang="bs-Latn-BA" b="1" dirty="0" err="1"/>
              <a:t>Tabi</a:t>
            </a:r>
            <a:r>
              <a:rPr lang="bs-Latn-BA" b="1" dirty="0"/>
              <a:t> </a:t>
            </a:r>
            <a:r>
              <a:rPr lang="bs-Latn-BA" b="1" dirty="0" err="1"/>
              <a:t>Olmama</a:t>
            </a:r>
            <a:r>
              <a:rPr lang="bs-Latn-BA" dirty="0"/>
              <a:t/>
            </a:r>
            <a:br>
              <a:rPr lang="bs-Latn-BA" dirty="0"/>
            </a:br>
            <a:r>
              <a:rPr lang="bs-Latn-BA" dirty="0" err="1"/>
              <a:t>Ayni</a:t>
            </a:r>
            <a:r>
              <a:rPr lang="bs-Latn-BA" dirty="0"/>
              <a:t> hak </a:t>
            </a:r>
            <a:r>
              <a:rPr lang="bs-Latn-BA" dirty="0" err="1"/>
              <a:t>sahiplerine</a:t>
            </a:r>
            <a:r>
              <a:rPr lang="bs-Latn-BA" dirty="0"/>
              <a:t>, </a:t>
            </a:r>
            <a:r>
              <a:rPr lang="bs-Latn-BA" dirty="0" err="1"/>
              <a:t>üçüncü</a:t>
            </a:r>
            <a:r>
              <a:rPr lang="bs-Latn-BA" dirty="0"/>
              <a:t> </a:t>
            </a:r>
            <a:r>
              <a:rPr lang="bs-Latn-BA" dirty="0" err="1"/>
              <a:t>kişilere</a:t>
            </a:r>
            <a:r>
              <a:rPr lang="bs-Latn-BA" dirty="0"/>
              <a:t> </a:t>
            </a:r>
            <a:r>
              <a:rPr lang="bs-Latn-BA" dirty="0" err="1"/>
              <a:t>karşı</a:t>
            </a:r>
            <a:r>
              <a:rPr lang="bs-Latn-BA" dirty="0"/>
              <a:t> </a:t>
            </a:r>
            <a:r>
              <a:rPr lang="bs-Latn-BA" dirty="0" err="1"/>
              <a:t>tanınan</a:t>
            </a:r>
            <a:r>
              <a:rPr lang="bs-Latn-BA" dirty="0"/>
              <a:t> </a:t>
            </a:r>
            <a:r>
              <a:rPr lang="bs-Latn-BA" dirty="0" err="1"/>
              <a:t>haklar</a:t>
            </a:r>
            <a:r>
              <a:rPr lang="bs-Latn-BA" dirty="0"/>
              <a:t> </a:t>
            </a:r>
            <a:r>
              <a:rPr lang="bs-Latn-BA" dirty="0" err="1"/>
              <a:t>zamanaşımı</a:t>
            </a:r>
            <a:r>
              <a:rPr lang="bs-Latn-BA" dirty="0"/>
              <a:t> ve hak </a:t>
            </a:r>
            <a:r>
              <a:rPr lang="bs-Latn-BA" dirty="0" err="1"/>
              <a:t>düşürücü</a:t>
            </a:r>
            <a:r>
              <a:rPr lang="bs-Latn-BA" dirty="0"/>
              <a:t> </a:t>
            </a:r>
            <a:r>
              <a:rPr lang="bs-Latn-BA" dirty="0" err="1"/>
              <a:t>süreye</a:t>
            </a:r>
            <a:r>
              <a:rPr lang="bs-Latn-BA" dirty="0"/>
              <a:t> </a:t>
            </a:r>
            <a:r>
              <a:rPr lang="bs-Latn-BA" dirty="0" err="1"/>
              <a:t>bağlı</a:t>
            </a:r>
            <a:r>
              <a:rPr lang="bs-Latn-BA" dirty="0"/>
              <a:t> </a:t>
            </a:r>
            <a:r>
              <a:rPr lang="bs-Latn-BA" dirty="0" err="1"/>
              <a:t>değildir</a:t>
            </a:r>
            <a:r>
              <a:rPr lang="bs-Latn-BA" dirty="0"/>
              <a:t>. Malik </a:t>
            </a:r>
            <a:r>
              <a:rPr lang="bs-Latn-BA" dirty="0" err="1"/>
              <a:t>elinden</a:t>
            </a:r>
            <a:r>
              <a:rPr lang="bs-Latn-BA" dirty="0"/>
              <a:t> </a:t>
            </a:r>
            <a:r>
              <a:rPr lang="bs-Latn-BA" dirty="0" err="1"/>
              <a:t>çıkan</a:t>
            </a:r>
            <a:r>
              <a:rPr lang="bs-Latn-BA" dirty="0"/>
              <a:t> </a:t>
            </a:r>
            <a:r>
              <a:rPr lang="bs-Latn-BA" dirty="0" err="1"/>
              <a:t>eşyasını</a:t>
            </a:r>
            <a:r>
              <a:rPr lang="bs-Latn-BA" dirty="0"/>
              <a:t> </a:t>
            </a:r>
            <a:r>
              <a:rPr lang="bs-Latn-BA" dirty="0" err="1"/>
              <a:t>aradan</a:t>
            </a:r>
            <a:r>
              <a:rPr lang="bs-Latn-BA" dirty="0"/>
              <a:t> ne kadar </a:t>
            </a:r>
            <a:r>
              <a:rPr lang="bs-Latn-BA" dirty="0" err="1"/>
              <a:t>süre</a:t>
            </a:r>
            <a:r>
              <a:rPr lang="bs-Latn-BA" dirty="0"/>
              <a:t> </a:t>
            </a:r>
            <a:r>
              <a:rPr lang="bs-Latn-BA" dirty="0" err="1"/>
              <a:t>geçerse</a:t>
            </a:r>
            <a:r>
              <a:rPr lang="bs-Latn-BA" dirty="0"/>
              <a:t> </a:t>
            </a:r>
            <a:r>
              <a:rPr lang="bs-Latn-BA" dirty="0" err="1"/>
              <a:t>geçsin</a:t>
            </a:r>
            <a:r>
              <a:rPr lang="bs-Latn-BA" dirty="0"/>
              <a:t>, </a:t>
            </a:r>
            <a:r>
              <a:rPr lang="bs-Latn-BA" dirty="0" err="1"/>
              <a:t>istihkak</a:t>
            </a:r>
            <a:r>
              <a:rPr lang="bs-Latn-BA" dirty="0"/>
              <a:t> </a:t>
            </a:r>
            <a:r>
              <a:rPr lang="bs-Latn-BA" dirty="0" err="1"/>
              <a:t>davasıyla</a:t>
            </a:r>
            <a:r>
              <a:rPr lang="bs-Latn-BA" dirty="0"/>
              <a:t> her </a:t>
            </a:r>
            <a:r>
              <a:rPr lang="bs-Latn-BA" dirty="0" err="1"/>
              <a:t>zaman</a:t>
            </a:r>
            <a:r>
              <a:rPr lang="bs-Latn-BA" dirty="0"/>
              <a:t> </a:t>
            </a:r>
            <a:r>
              <a:rPr lang="bs-Latn-BA" dirty="0" err="1"/>
              <a:t>geri</a:t>
            </a:r>
            <a:r>
              <a:rPr lang="bs-Latn-BA" dirty="0"/>
              <a:t> </a:t>
            </a:r>
            <a:r>
              <a:rPr lang="bs-Latn-BA" dirty="0" err="1"/>
              <a:t>iadesini</a:t>
            </a:r>
            <a:r>
              <a:rPr lang="bs-Latn-BA" dirty="0"/>
              <a:t> </a:t>
            </a:r>
            <a:r>
              <a:rPr lang="bs-Latn-BA" dirty="0" err="1"/>
              <a:t>sağlayabilir</a:t>
            </a:r>
            <a:r>
              <a:rPr lang="bs-Latn-BA" dirty="0"/>
              <a:t>. </a:t>
            </a:r>
            <a:br>
              <a:rPr lang="bs-Latn-BA" dirty="0"/>
            </a:br>
            <a:r>
              <a:rPr lang="bs-Latn-BA" dirty="0" err="1"/>
              <a:t>Kazandırıcı</a:t>
            </a:r>
            <a:r>
              <a:rPr lang="bs-Latn-BA" dirty="0"/>
              <a:t> </a:t>
            </a:r>
            <a:r>
              <a:rPr lang="bs-Latn-BA" dirty="0" err="1"/>
              <a:t>zamanaşımı</a:t>
            </a:r>
            <a:r>
              <a:rPr lang="bs-Latn-BA" dirty="0"/>
              <a:t> ile </a:t>
            </a:r>
            <a:r>
              <a:rPr lang="bs-Latn-BA" dirty="0" err="1"/>
              <a:t>mülkiyet</a:t>
            </a:r>
            <a:r>
              <a:rPr lang="bs-Latn-BA" dirty="0"/>
              <a:t> </a:t>
            </a:r>
            <a:r>
              <a:rPr lang="bs-Latn-BA" dirty="0" err="1"/>
              <a:t>hakkını</a:t>
            </a:r>
            <a:r>
              <a:rPr lang="bs-Latn-BA" dirty="0"/>
              <a:t> </a:t>
            </a:r>
            <a:r>
              <a:rPr lang="bs-Latn-BA" dirty="0" err="1"/>
              <a:t>kazanan</a:t>
            </a:r>
            <a:r>
              <a:rPr lang="bs-Latn-BA" dirty="0"/>
              <a:t> </a:t>
            </a:r>
            <a:r>
              <a:rPr lang="bs-Latn-BA" dirty="0" err="1"/>
              <a:t>üçüncü</a:t>
            </a:r>
            <a:r>
              <a:rPr lang="bs-Latn-BA" dirty="0"/>
              <a:t> bir </a:t>
            </a:r>
            <a:r>
              <a:rPr lang="bs-Latn-BA" dirty="0" err="1"/>
              <a:t>şahıs</a:t>
            </a:r>
            <a:r>
              <a:rPr lang="bs-Latn-BA" dirty="0"/>
              <a:t> </a:t>
            </a:r>
            <a:r>
              <a:rPr lang="bs-Latn-BA" dirty="0" err="1"/>
              <a:t>olmadıkça</a:t>
            </a:r>
            <a:r>
              <a:rPr lang="bs-Latn-BA" dirty="0"/>
              <a:t>, malik ne kadar </a:t>
            </a:r>
            <a:r>
              <a:rPr lang="bs-Latn-BA" dirty="0" err="1"/>
              <a:t>uzun</a:t>
            </a:r>
            <a:r>
              <a:rPr lang="bs-Latn-BA" dirty="0"/>
              <a:t> </a:t>
            </a:r>
            <a:r>
              <a:rPr lang="bs-Latn-BA" dirty="0" err="1"/>
              <a:t>süre</a:t>
            </a:r>
            <a:r>
              <a:rPr lang="bs-Latn-BA" dirty="0"/>
              <a:t> </a:t>
            </a:r>
            <a:r>
              <a:rPr lang="bs-Latn-BA" dirty="0" err="1"/>
              <a:t>kullanmamış</a:t>
            </a:r>
            <a:r>
              <a:rPr lang="bs-Latn-BA" dirty="0"/>
              <a:t> </a:t>
            </a:r>
            <a:r>
              <a:rPr lang="bs-Latn-BA" dirty="0" err="1"/>
              <a:t>olursa</a:t>
            </a:r>
            <a:r>
              <a:rPr lang="bs-Latn-BA" dirty="0"/>
              <a:t> olsun, </a:t>
            </a:r>
            <a:r>
              <a:rPr lang="bs-Latn-BA" dirty="0" err="1"/>
              <a:t>mülkiyet</a:t>
            </a:r>
            <a:r>
              <a:rPr lang="bs-Latn-BA" dirty="0"/>
              <a:t> </a:t>
            </a:r>
            <a:r>
              <a:rPr lang="bs-Latn-BA" dirty="0" err="1"/>
              <a:t>hakkını</a:t>
            </a:r>
            <a:r>
              <a:rPr lang="bs-Latn-BA" dirty="0"/>
              <a:t> </a:t>
            </a:r>
            <a:r>
              <a:rPr lang="bs-Latn-BA" dirty="0" err="1"/>
              <a:t>kaybetmiş</a:t>
            </a:r>
            <a:r>
              <a:rPr lang="bs-Latn-BA" dirty="0"/>
              <a:t> </a:t>
            </a:r>
            <a:r>
              <a:rPr lang="bs-Latn-BA" dirty="0" err="1"/>
              <a:t>olmaz</a:t>
            </a:r>
            <a:r>
              <a:rPr lang="bs-Latn-BA" dirty="0"/>
              <a:t>. </a:t>
            </a:r>
            <a:br>
              <a:rPr lang="bs-Latn-BA" dirty="0"/>
            </a:br>
            <a:endParaRPr lang="bs-Latn-BA" dirty="0" smtClean="0"/>
          </a:p>
          <a:p>
            <a:pPr marL="0" indent="0">
              <a:buNone/>
            </a:pPr>
            <a:r>
              <a:rPr lang="bs-Latn-BA" b="1" dirty="0" smtClean="0"/>
              <a:t>6-Ayni </a:t>
            </a:r>
            <a:r>
              <a:rPr lang="bs-Latn-BA" b="1" dirty="0" err="1"/>
              <a:t>Hakların</a:t>
            </a:r>
            <a:r>
              <a:rPr lang="bs-Latn-BA" b="1" dirty="0"/>
              <a:t> </a:t>
            </a:r>
            <a:r>
              <a:rPr lang="bs-Latn-BA" b="1" dirty="0" err="1"/>
              <a:t>Başkalarına</a:t>
            </a:r>
            <a:r>
              <a:rPr lang="bs-Latn-BA" b="1" dirty="0"/>
              <a:t> </a:t>
            </a:r>
            <a:r>
              <a:rPr lang="bs-Latn-BA" b="1" dirty="0" err="1"/>
              <a:t>Devredilebilirliği</a:t>
            </a:r>
            <a:r>
              <a:rPr lang="bs-Latn-BA" dirty="0"/>
              <a:t/>
            </a:r>
            <a:br>
              <a:rPr lang="bs-Latn-BA" dirty="0"/>
            </a:br>
            <a:r>
              <a:rPr lang="bs-Latn-BA" dirty="0" err="1"/>
              <a:t>Ayni</a:t>
            </a:r>
            <a:r>
              <a:rPr lang="bs-Latn-BA" dirty="0"/>
              <a:t> </a:t>
            </a:r>
            <a:r>
              <a:rPr lang="bs-Latn-BA" dirty="0" err="1"/>
              <a:t>haklar</a:t>
            </a:r>
            <a:r>
              <a:rPr lang="bs-Latn-BA" dirty="0"/>
              <a:t> </a:t>
            </a:r>
            <a:r>
              <a:rPr lang="bs-Latn-BA" dirty="0" err="1"/>
              <a:t>kural</a:t>
            </a:r>
            <a:r>
              <a:rPr lang="bs-Latn-BA" dirty="0"/>
              <a:t> </a:t>
            </a:r>
            <a:r>
              <a:rPr lang="bs-Latn-BA" dirty="0" err="1"/>
              <a:t>olarak</a:t>
            </a:r>
            <a:r>
              <a:rPr lang="bs-Latn-BA" dirty="0"/>
              <a:t> </a:t>
            </a:r>
            <a:r>
              <a:rPr lang="bs-Latn-BA" dirty="0" err="1"/>
              <a:t>başkalarına</a:t>
            </a:r>
            <a:r>
              <a:rPr lang="bs-Latn-BA" dirty="0"/>
              <a:t> </a:t>
            </a:r>
            <a:r>
              <a:rPr lang="bs-Latn-BA" dirty="0" err="1"/>
              <a:t>devredilebilirler</a:t>
            </a:r>
            <a:r>
              <a:rPr lang="bs-Latn-BA" dirty="0"/>
              <a:t>. </a:t>
            </a:r>
            <a:r>
              <a:rPr lang="bs-Latn-BA" dirty="0" err="1"/>
              <a:t>Bununla</a:t>
            </a:r>
            <a:r>
              <a:rPr lang="bs-Latn-BA" dirty="0"/>
              <a:t> </a:t>
            </a:r>
            <a:r>
              <a:rPr lang="bs-Latn-BA" dirty="0" err="1"/>
              <a:t>birlikte</a:t>
            </a:r>
            <a:r>
              <a:rPr lang="bs-Latn-BA" dirty="0"/>
              <a:t>, “</a:t>
            </a:r>
            <a:r>
              <a:rPr lang="bs-Latn-BA" i="1" dirty="0" err="1"/>
              <a:t>temlik</a:t>
            </a:r>
            <a:r>
              <a:rPr lang="bs-Latn-BA" i="1" dirty="0"/>
              <a:t> </a:t>
            </a:r>
            <a:r>
              <a:rPr lang="bs-Latn-BA" i="1" dirty="0" err="1"/>
              <a:t>serbestisinin</a:t>
            </a:r>
            <a:r>
              <a:rPr lang="bs-Latn-BA" i="1" dirty="0"/>
              <a:t> </a:t>
            </a:r>
            <a:r>
              <a:rPr lang="bs-Latn-BA" i="1" dirty="0" err="1"/>
              <a:t>kanuni</a:t>
            </a:r>
            <a:r>
              <a:rPr lang="bs-Latn-BA" i="1" dirty="0"/>
              <a:t> ve </a:t>
            </a:r>
            <a:r>
              <a:rPr lang="bs-Latn-BA" i="1" dirty="0" err="1"/>
              <a:t>iradi</a:t>
            </a:r>
            <a:r>
              <a:rPr lang="bs-Latn-BA" i="1" dirty="0"/>
              <a:t> </a:t>
            </a:r>
            <a:r>
              <a:rPr lang="bs-Latn-BA" i="1" dirty="0" err="1"/>
              <a:t>sınırlamaları</a:t>
            </a:r>
            <a:r>
              <a:rPr lang="bs-Latn-BA" i="1" dirty="0"/>
              <a:t> </a:t>
            </a:r>
            <a:r>
              <a:rPr lang="bs-Latn-BA" i="1" dirty="0" err="1"/>
              <a:t>olabilir</a:t>
            </a:r>
            <a:r>
              <a:rPr lang="bs-Latn-BA" dirty="0"/>
              <a:t>”. </a:t>
            </a:r>
            <a:r>
              <a:rPr lang="bs-Latn-BA" dirty="0" err="1"/>
              <a:t>Şahsa</a:t>
            </a:r>
            <a:r>
              <a:rPr lang="bs-Latn-BA" dirty="0"/>
              <a:t> </a:t>
            </a:r>
            <a:r>
              <a:rPr lang="bs-Latn-BA" dirty="0" err="1"/>
              <a:t>bağlı</a:t>
            </a:r>
            <a:r>
              <a:rPr lang="bs-Latn-BA" dirty="0"/>
              <a:t> </a:t>
            </a:r>
            <a:r>
              <a:rPr lang="bs-Latn-BA" dirty="0" err="1"/>
              <a:t>irtifak</a:t>
            </a:r>
            <a:r>
              <a:rPr lang="bs-Latn-BA" dirty="0"/>
              <a:t> </a:t>
            </a:r>
            <a:r>
              <a:rPr lang="bs-Latn-BA" dirty="0" err="1"/>
              <a:t>haklarının</a:t>
            </a:r>
            <a:r>
              <a:rPr lang="bs-Latn-BA" dirty="0"/>
              <a:t> (</a:t>
            </a:r>
            <a:r>
              <a:rPr lang="bs-Latn-BA" dirty="0" err="1"/>
              <a:t>intifa</a:t>
            </a:r>
            <a:r>
              <a:rPr lang="bs-Latn-BA" dirty="0"/>
              <a:t> ve </a:t>
            </a:r>
            <a:r>
              <a:rPr lang="bs-Latn-BA" dirty="0" err="1"/>
              <a:t>sükna</a:t>
            </a:r>
            <a:r>
              <a:rPr lang="bs-Latn-BA" dirty="0"/>
              <a:t>) </a:t>
            </a:r>
            <a:r>
              <a:rPr lang="bs-Latn-BA" dirty="0" err="1"/>
              <a:t>başkalarına</a:t>
            </a:r>
            <a:r>
              <a:rPr lang="bs-Latn-BA" dirty="0"/>
              <a:t> </a:t>
            </a:r>
            <a:r>
              <a:rPr lang="bs-Latn-BA" dirty="0" err="1"/>
              <a:t>devri</a:t>
            </a:r>
            <a:r>
              <a:rPr lang="bs-Latn-BA" dirty="0"/>
              <a:t> </a:t>
            </a:r>
            <a:r>
              <a:rPr lang="bs-Latn-BA" dirty="0" err="1"/>
              <a:t>mümkün</a:t>
            </a:r>
            <a:r>
              <a:rPr lang="bs-Latn-BA" dirty="0"/>
              <a:t> </a:t>
            </a:r>
            <a:r>
              <a:rPr lang="bs-Latn-BA" dirty="0" err="1"/>
              <a:t>değildir</a:t>
            </a:r>
            <a:r>
              <a:rPr lang="bs-Latn-BA" dirty="0"/>
              <a:t>. </a:t>
            </a:r>
            <a:br>
              <a:rPr lang="bs-Latn-BA" dirty="0"/>
            </a:br>
            <a:r>
              <a:rPr lang="bs-Latn-BA" dirty="0"/>
              <a:t>Malik </a:t>
            </a:r>
            <a:r>
              <a:rPr lang="bs-Latn-BA" dirty="0" err="1"/>
              <a:t>başkalarıyle</a:t>
            </a:r>
            <a:r>
              <a:rPr lang="bs-Latn-BA" dirty="0"/>
              <a:t> </a:t>
            </a:r>
            <a:r>
              <a:rPr lang="bs-Latn-BA" dirty="0" err="1"/>
              <a:t>yaptığı</a:t>
            </a:r>
            <a:r>
              <a:rPr lang="bs-Latn-BA" dirty="0"/>
              <a:t> </a:t>
            </a:r>
            <a:r>
              <a:rPr lang="bs-Latn-BA" dirty="0" err="1"/>
              <a:t>sözleşme</a:t>
            </a:r>
            <a:r>
              <a:rPr lang="bs-Latn-BA" dirty="0"/>
              <a:t> ile </a:t>
            </a:r>
            <a:r>
              <a:rPr lang="bs-Latn-BA" dirty="0" err="1"/>
              <a:t>tasarruf</a:t>
            </a:r>
            <a:r>
              <a:rPr lang="bs-Latn-BA" dirty="0"/>
              <a:t> </a:t>
            </a:r>
            <a:r>
              <a:rPr lang="bs-Latn-BA" dirty="0" err="1"/>
              <a:t>yetkisini</a:t>
            </a:r>
            <a:r>
              <a:rPr lang="bs-Latn-BA" dirty="0"/>
              <a:t> </a:t>
            </a:r>
            <a:r>
              <a:rPr lang="bs-Latn-BA" dirty="0" err="1"/>
              <a:t>sınırlandırması</a:t>
            </a:r>
            <a:r>
              <a:rPr lang="bs-Latn-BA" dirty="0"/>
              <a:t> </a:t>
            </a:r>
            <a:r>
              <a:rPr lang="bs-Latn-BA" dirty="0" err="1"/>
              <a:t>ancak</a:t>
            </a:r>
            <a:r>
              <a:rPr lang="bs-Latn-BA" dirty="0"/>
              <a:t> </a:t>
            </a:r>
            <a:r>
              <a:rPr lang="bs-Latn-BA" dirty="0" err="1"/>
              <a:t>tapuya</a:t>
            </a:r>
            <a:r>
              <a:rPr lang="bs-Latn-BA" dirty="0"/>
              <a:t> </a:t>
            </a:r>
            <a:r>
              <a:rPr lang="bs-Latn-BA" dirty="0" err="1"/>
              <a:t>şerh</a:t>
            </a:r>
            <a:r>
              <a:rPr lang="bs-Latn-BA" dirty="0"/>
              <a:t> </a:t>
            </a:r>
            <a:r>
              <a:rPr lang="bs-Latn-BA" dirty="0" err="1"/>
              <a:t>edilirse</a:t>
            </a:r>
            <a:r>
              <a:rPr lang="bs-Latn-BA" dirty="0"/>
              <a:t> </a:t>
            </a:r>
            <a:r>
              <a:rPr lang="bs-Latn-BA" dirty="0" err="1"/>
              <a:t>üçüncü</a:t>
            </a:r>
            <a:r>
              <a:rPr lang="bs-Latn-BA" dirty="0"/>
              <a:t> </a:t>
            </a:r>
            <a:r>
              <a:rPr lang="bs-Latn-BA" dirty="0" err="1"/>
              <a:t>kişilere</a:t>
            </a:r>
            <a:r>
              <a:rPr lang="bs-Latn-BA" dirty="0"/>
              <a:t> </a:t>
            </a:r>
            <a:r>
              <a:rPr lang="bs-Latn-BA" dirty="0" err="1"/>
              <a:t>karşı</a:t>
            </a:r>
            <a:r>
              <a:rPr lang="bs-Latn-BA" dirty="0"/>
              <a:t> </a:t>
            </a:r>
            <a:r>
              <a:rPr lang="bs-Latn-BA" dirty="0" err="1"/>
              <a:t>etkili</a:t>
            </a:r>
            <a:r>
              <a:rPr lang="bs-Latn-BA" dirty="0"/>
              <a:t> </a:t>
            </a:r>
            <a:r>
              <a:rPr lang="bs-Latn-BA" dirty="0" err="1"/>
              <a:t>olur</a:t>
            </a:r>
            <a:r>
              <a:rPr lang="bs-Latn-BA" dirty="0"/>
              <a:t>. </a:t>
            </a:r>
            <a:r>
              <a:rPr lang="bs-Latn-BA" dirty="0" err="1"/>
              <a:t>Şufa</a:t>
            </a:r>
            <a:r>
              <a:rPr lang="bs-Latn-BA" dirty="0"/>
              <a:t>, </a:t>
            </a:r>
            <a:r>
              <a:rPr lang="bs-Latn-BA" dirty="0" err="1"/>
              <a:t>iştira</a:t>
            </a:r>
            <a:r>
              <a:rPr lang="bs-Latn-BA" dirty="0"/>
              <a:t>, </a:t>
            </a:r>
            <a:r>
              <a:rPr lang="bs-Latn-BA" dirty="0" err="1"/>
              <a:t>vefa</a:t>
            </a:r>
            <a:r>
              <a:rPr lang="bs-Latn-BA" dirty="0"/>
              <a:t> </a:t>
            </a:r>
            <a:r>
              <a:rPr lang="bs-Latn-BA" dirty="0" err="1"/>
              <a:t>sözleşmeleri</a:t>
            </a:r>
            <a:r>
              <a:rPr lang="bs-Latn-BA" dirty="0"/>
              <a:t> de </a:t>
            </a:r>
            <a:r>
              <a:rPr lang="bs-Latn-BA" dirty="0" err="1"/>
              <a:t>böyledir</a:t>
            </a:r>
            <a:r>
              <a:rPr lang="bs-Latn-BA" dirty="0"/>
              <a:t>. </a:t>
            </a:r>
            <a:r>
              <a:rPr lang="bs-Latn-BA" dirty="0" err="1"/>
              <a:t>İpotekli</a:t>
            </a:r>
            <a:r>
              <a:rPr lang="bs-Latn-BA" dirty="0"/>
              <a:t> </a:t>
            </a:r>
            <a:r>
              <a:rPr lang="bs-Latn-BA" dirty="0" err="1"/>
              <a:t>borç</a:t>
            </a:r>
            <a:r>
              <a:rPr lang="bs-Latn-BA" dirty="0"/>
              <a:t> </a:t>
            </a:r>
            <a:r>
              <a:rPr lang="bs-Latn-BA" dirty="0" err="1"/>
              <a:t>senedi</a:t>
            </a:r>
            <a:r>
              <a:rPr lang="bs-Latn-BA" dirty="0"/>
              <a:t> ve </a:t>
            </a:r>
            <a:r>
              <a:rPr lang="bs-Latn-BA" dirty="0" err="1"/>
              <a:t>irad</a:t>
            </a:r>
            <a:r>
              <a:rPr lang="bs-Latn-BA" dirty="0"/>
              <a:t> </a:t>
            </a:r>
            <a:r>
              <a:rPr lang="bs-Latn-BA" dirty="0" err="1"/>
              <a:t>senedinde</a:t>
            </a:r>
            <a:r>
              <a:rPr lang="bs-Latn-BA" dirty="0"/>
              <a:t>, </a:t>
            </a:r>
            <a:r>
              <a:rPr lang="bs-Latn-BA" dirty="0" err="1"/>
              <a:t>alacak</a:t>
            </a:r>
            <a:r>
              <a:rPr lang="bs-Latn-BA" dirty="0"/>
              <a:t> ve </a:t>
            </a:r>
            <a:r>
              <a:rPr lang="bs-Latn-BA" dirty="0" err="1"/>
              <a:t>taşınmaz</a:t>
            </a:r>
            <a:r>
              <a:rPr lang="bs-Latn-BA" dirty="0"/>
              <a:t> </a:t>
            </a:r>
            <a:r>
              <a:rPr lang="bs-Latn-BA" dirty="0" err="1"/>
              <a:t>değerinin</a:t>
            </a:r>
            <a:r>
              <a:rPr lang="bs-Latn-BA" dirty="0"/>
              <a:t> </a:t>
            </a:r>
            <a:r>
              <a:rPr lang="bs-Latn-BA" dirty="0" err="1"/>
              <a:t>piyasada</a:t>
            </a:r>
            <a:r>
              <a:rPr lang="bs-Latn-BA" dirty="0"/>
              <a:t> </a:t>
            </a:r>
            <a:r>
              <a:rPr lang="bs-Latn-BA" dirty="0" err="1"/>
              <a:t>tedavülü</a:t>
            </a:r>
            <a:r>
              <a:rPr lang="bs-Latn-BA" dirty="0"/>
              <a:t> </a:t>
            </a:r>
            <a:r>
              <a:rPr lang="bs-Latn-BA" dirty="0" err="1"/>
              <a:t>amaçlandığından</a:t>
            </a:r>
            <a:r>
              <a:rPr lang="bs-Latn-BA" dirty="0"/>
              <a:t> </a:t>
            </a:r>
            <a:r>
              <a:rPr lang="bs-Latn-BA" dirty="0" err="1"/>
              <a:t>bu</a:t>
            </a:r>
            <a:r>
              <a:rPr lang="bs-Latn-BA" dirty="0"/>
              <a:t> </a:t>
            </a:r>
            <a:r>
              <a:rPr lang="bs-Latn-BA" dirty="0" err="1"/>
              <a:t>şekilde</a:t>
            </a:r>
            <a:r>
              <a:rPr lang="bs-Latn-BA" dirty="0"/>
              <a:t> </a:t>
            </a:r>
            <a:r>
              <a:rPr lang="bs-Latn-BA" dirty="0" err="1"/>
              <a:t>temlik</a:t>
            </a:r>
            <a:r>
              <a:rPr lang="bs-Latn-BA" dirty="0"/>
              <a:t> </a:t>
            </a:r>
            <a:r>
              <a:rPr lang="bs-Latn-BA" dirty="0" err="1"/>
              <a:t>yasağı</a:t>
            </a:r>
            <a:r>
              <a:rPr lang="bs-Latn-BA" dirty="0"/>
              <a:t>, </a:t>
            </a:r>
            <a:r>
              <a:rPr lang="bs-Latn-BA" dirty="0" err="1"/>
              <a:t>üçüncü</a:t>
            </a:r>
            <a:r>
              <a:rPr lang="bs-Latn-BA" dirty="0"/>
              <a:t> </a:t>
            </a:r>
            <a:r>
              <a:rPr lang="bs-Latn-BA" dirty="0" err="1"/>
              <a:t>kişilere</a:t>
            </a:r>
            <a:r>
              <a:rPr lang="bs-Latn-BA" dirty="0"/>
              <a:t> </a:t>
            </a:r>
            <a:r>
              <a:rPr lang="bs-Latn-BA" dirty="0" err="1"/>
              <a:t>karşı</a:t>
            </a:r>
            <a:r>
              <a:rPr lang="bs-Latn-BA" dirty="0"/>
              <a:t>, </a:t>
            </a:r>
            <a:r>
              <a:rPr lang="bs-Latn-BA" dirty="0" err="1"/>
              <a:t>mutlak</a:t>
            </a:r>
            <a:r>
              <a:rPr lang="bs-Latn-BA" dirty="0"/>
              <a:t> </a:t>
            </a:r>
            <a:r>
              <a:rPr lang="bs-Latn-BA" dirty="0" err="1"/>
              <a:t>olarak</a:t>
            </a:r>
            <a:r>
              <a:rPr lang="bs-Latn-BA" dirty="0"/>
              <a:t> </a:t>
            </a:r>
            <a:r>
              <a:rPr lang="bs-Latn-BA" dirty="0" err="1"/>
              <a:t>geçersiz</a:t>
            </a:r>
            <a:r>
              <a:rPr lang="bs-Latn-BA" dirty="0"/>
              <a:t> </a:t>
            </a:r>
            <a:r>
              <a:rPr lang="bs-Latn-BA" dirty="0" err="1"/>
              <a:t>olur</a:t>
            </a:r>
            <a:r>
              <a:rPr lang="bs-Latn-BA" dirty="0"/>
              <a:t>.</a:t>
            </a:r>
            <a:br>
              <a:rPr lang="bs-Latn-BA" dirty="0"/>
            </a:br>
            <a:endParaRPr lang="bs-Latn-BA" dirty="0"/>
          </a:p>
        </p:txBody>
      </p:sp>
    </p:spTree>
    <p:extLst>
      <p:ext uri="{BB962C8B-B14F-4D97-AF65-F5344CB8AC3E}">
        <p14:creationId xmlns:p14="http://schemas.microsoft.com/office/powerpoint/2010/main" val="17836355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5360" y="260648"/>
            <a:ext cx="11593288" cy="6336704"/>
          </a:xfrm>
        </p:spPr>
        <p:txBody>
          <a:bodyPr>
            <a:normAutofit fontScale="92500" lnSpcReduction="10000"/>
          </a:bodyPr>
          <a:lstStyle/>
          <a:p>
            <a:pPr marL="0" indent="0">
              <a:buNone/>
            </a:pPr>
            <a:r>
              <a:rPr lang="bs-Latn-BA" b="1" dirty="0"/>
              <a:t>7-Kıdeme </a:t>
            </a:r>
            <a:r>
              <a:rPr lang="bs-Latn-BA" b="1" dirty="0" err="1"/>
              <a:t>Öncelik</a:t>
            </a:r>
            <a:r>
              <a:rPr lang="bs-Latn-BA" b="1" dirty="0"/>
              <a:t> </a:t>
            </a:r>
            <a:r>
              <a:rPr lang="bs-Latn-BA" b="1" dirty="0" err="1"/>
              <a:t>İlkesi</a:t>
            </a:r>
            <a:r>
              <a:rPr lang="bs-Latn-BA" b="1" dirty="0"/>
              <a:t> </a:t>
            </a:r>
            <a:r>
              <a:rPr lang="bs-Latn-BA" dirty="0"/>
              <a:t/>
            </a:r>
            <a:br>
              <a:rPr lang="bs-Latn-BA" dirty="0"/>
            </a:br>
            <a:r>
              <a:rPr lang="bs-Latn-BA" dirty="0" err="1"/>
              <a:t>Eşya</a:t>
            </a:r>
            <a:r>
              <a:rPr lang="bs-Latn-BA" dirty="0"/>
              <a:t> </a:t>
            </a:r>
            <a:r>
              <a:rPr lang="bs-Latn-BA" dirty="0" err="1"/>
              <a:t>hukukundaki</a:t>
            </a:r>
            <a:r>
              <a:rPr lang="bs-Latn-BA" dirty="0"/>
              <a:t> </a:t>
            </a:r>
            <a:r>
              <a:rPr lang="bs-Latn-BA" dirty="0" err="1"/>
              <a:t>bu</a:t>
            </a:r>
            <a:r>
              <a:rPr lang="bs-Latn-BA" dirty="0"/>
              <a:t> </a:t>
            </a:r>
            <a:r>
              <a:rPr lang="bs-Latn-BA" dirty="0" err="1"/>
              <a:t>ilkeye</a:t>
            </a:r>
            <a:r>
              <a:rPr lang="bs-Latn-BA" dirty="0"/>
              <a:t> </a:t>
            </a:r>
            <a:r>
              <a:rPr lang="bs-Latn-BA" dirty="0" err="1"/>
              <a:t>göre</a:t>
            </a:r>
            <a:r>
              <a:rPr lang="bs-Latn-BA" dirty="0"/>
              <a:t> </a:t>
            </a:r>
            <a:r>
              <a:rPr lang="bs-Latn-BA" dirty="0" err="1"/>
              <a:t>kıdemli</a:t>
            </a:r>
            <a:r>
              <a:rPr lang="bs-Latn-BA" dirty="0"/>
              <a:t> </a:t>
            </a:r>
            <a:r>
              <a:rPr lang="bs-Latn-BA" dirty="0" err="1"/>
              <a:t>olan</a:t>
            </a:r>
            <a:r>
              <a:rPr lang="bs-Latn-BA" dirty="0"/>
              <a:t>, </a:t>
            </a:r>
            <a:r>
              <a:rPr lang="bs-Latn-BA" dirty="0" err="1"/>
              <a:t>yani</a:t>
            </a:r>
            <a:r>
              <a:rPr lang="bs-Latn-BA" dirty="0"/>
              <a:t> </a:t>
            </a:r>
            <a:r>
              <a:rPr lang="bs-Latn-BA" dirty="0" err="1"/>
              <a:t>önce</a:t>
            </a:r>
            <a:r>
              <a:rPr lang="bs-Latn-BA" dirty="0"/>
              <a:t> </a:t>
            </a:r>
            <a:r>
              <a:rPr lang="bs-Latn-BA" dirty="0" err="1"/>
              <a:t>tesis</a:t>
            </a:r>
            <a:r>
              <a:rPr lang="bs-Latn-BA" dirty="0"/>
              <a:t> </a:t>
            </a:r>
            <a:r>
              <a:rPr lang="bs-Latn-BA" dirty="0" err="1"/>
              <a:t>edilmiş</a:t>
            </a:r>
            <a:r>
              <a:rPr lang="bs-Latn-BA" dirty="0"/>
              <a:t> </a:t>
            </a:r>
            <a:r>
              <a:rPr lang="bs-Latn-BA" dirty="0" err="1"/>
              <a:t>olan</a:t>
            </a:r>
            <a:r>
              <a:rPr lang="bs-Latn-BA" dirty="0"/>
              <a:t> </a:t>
            </a:r>
            <a:r>
              <a:rPr lang="bs-Latn-BA" dirty="0" err="1"/>
              <a:t>ayni</a:t>
            </a:r>
            <a:r>
              <a:rPr lang="bs-Latn-BA" dirty="0"/>
              <a:t> hak, </a:t>
            </a:r>
            <a:r>
              <a:rPr lang="bs-Latn-BA" dirty="0" err="1"/>
              <a:t>sonra</a:t>
            </a:r>
            <a:r>
              <a:rPr lang="bs-Latn-BA" dirty="0"/>
              <a:t> </a:t>
            </a:r>
            <a:r>
              <a:rPr lang="bs-Latn-BA" dirty="0" err="1"/>
              <a:t>tesis</a:t>
            </a:r>
            <a:r>
              <a:rPr lang="bs-Latn-BA" dirty="0"/>
              <a:t> </a:t>
            </a:r>
            <a:r>
              <a:rPr lang="bs-Latn-BA" dirty="0" err="1"/>
              <a:t>olanlardan</a:t>
            </a:r>
            <a:r>
              <a:rPr lang="bs-Latn-BA" dirty="0"/>
              <a:t> </a:t>
            </a:r>
            <a:r>
              <a:rPr lang="bs-Latn-BA" dirty="0" err="1"/>
              <a:t>önce</a:t>
            </a:r>
            <a:r>
              <a:rPr lang="bs-Latn-BA" dirty="0"/>
              <a:t> </a:t>
            </a:r>
            <a:r>
              <a:rPr lang="bs-Latn-BA" dirty="0" err="1"/>
              <a:t>gelecektir</a:t>
            </a:r>
            <a:r>
              <a:rPr lang="bs-Latn-BA" dirty="0"/>
              <a:t>. </a:t>
            </a:r>
            <a:r>
              <a:rPr lang="bs-Latn-BA" dirty="0" err="1"/>
              <a:t>Taşınmazlar</a:t>
            </a:r>
            <a:r>
              <a:rPr lang="bs-Latn-BA" dirty="0"/>
              <a:t> </a:t>
            </a:r>
            <a:r>
              <a:rPr lang="bs-Latn-BA" dirty="0" err="1"/>
              <a:t>üzerinde</a:t>
            </a:r>
            <a:r>
              <a:rPr lang="bs-Latn-BA" dirty="0"/>
              <a:t> </a:t>
            </a:r>
            <a:r>
              <a:rPr lang="bs-Latn-BA" dirty="0" err="1"/>
              <a:t>tesis</a:t>
            </a:r>
            <a:r>
              <a:rPr lang="bs-Latn-BA" dirty="0"/>
              <a:t> </a:t>
            </a:r>
            <a:r>
              <a:rPr lang="bs-Latn-BA" dirty="0" err="1"/>
              <a:t>olunan</a:t>
            </a:r>
            <a:r>
              <a:rPr lang="bs-Latn-BA" dirty="0"/>
              <a:t> </a:t>
            </a:r>
            <a:r>
              <a:rPr lang="bs-Latn-BA" dirty="0" err="1"/>
              <a:t>ayni</a:t>
            </a:r>
            <a:r>
              <a:rPr lang="bs-Latn-BA" dirty="0"/>
              <a:t> </a:t>
            </a:r>
            <a:r>
              <a:rPr lang="bs-Latn-BA" dirty="0" err="1"/>
              <a:t>haklar</a:t>
            </a:r>
            <a:r>
              <a:rPr lang="bs-Latn-BA" dirty="0"/>
              <a:t> </a:t>
            </a:r>
            <a:r>
              <a:rPr lang="bs-Latn-BA" dirty="0" err="1"/>
              <a:t>kıdem</a:t>
            </a:r>
            <a:r>
              <a:rPr lang="bs-Latn-BA" dirty="0"/>
              <a:t> </a:t>
            </a:r>
            <a:r>
              <a:rPr lang="bs-Latn-BA" dirty="0" err="1"/>
              <a:t>sırasını</a:t>
            </a:r>
            <a:r>
              <a:rPr lang="bs-Latn-BA" dirty="0"/>
              <a:t>, “</a:t>
            </a:r>
            <a:r>
              <a:rPr lang="bs-Latn-BA" i="1" dirty="0" err="1"/>
              <a:t>tapuya</a:t>
            </a:r>
            <a:r>
              <a:rPr lang="bs-Latn-BA" i="1" dirty="0"/>
              <a:t> </a:t>
            </a:r>
            <a:r>
              <a:rPr lang="bs-Latn-BA" i="1" dirty="0" err="1"/>
              <a:t>tescil</a:t>
            </a:r>
            <a:r>
              <a:rPr lang="bs-Latn-BA" i="1" dirty="0"/>
              <a:t> ve </a:t>
            </a:r>
            <a:r>
              <a:rPr lang="bs-Latn-BA" i="1" dirty="0" err="1"/>
              <a:t>yevmiye</a:t>
            </a:r>
            <a:r>
              <a:rPr lang="bs-Latn-BA" i="1" dirty="0"/>
              <a:t> </a:t>
            </a:r>
            <a:r>
              <a:rPr lang="bs-Latn-BA" i="1" dirty="0" err="1"/>
              <a:t>defterine</a:t>
            </a:r>
            <a:r>
              <a:rPr lang="bs-Latn-BA" i="1" dirty="0"/>
              <a:t> </a:t>
            </a:r>
            <a:r>
              <a:rPr lang="bs-Latn-BA" i="1" dirty="0" err="1"/>
              <a:t>yazım</a:t>
            </a:r>
            <a:r>
              <a:rPr lang="bs-Latn-BA" dirty="0"/>
              <a:t>” </a:t>
            </a:r>
            <a:r>
              <a:rPr lang="bs-Latn-BA" dirty="0" err="1"/>
              <a:t>tarihine</a:t>
            </a:r>
            <a:r>
              <a:rPr lang="bs-Latn-BA" dirty="0"/>
              <a:t> </a:t>
            </a:r>
            <a:r>
              <a:rPr lang="bs-Latn-BA" dirty="0" err="1"/>
              <a:t>göre</a:t>
            </a:r>
            <a:r>
              <a:rPr lang="bs-Latn-BA" dirty="0"/>
              <a:t> </a:t>
            </a:r>
            <a:r>
              <a:rPr lang="bs-Latn-BA" dirty="0" err="1"/>
              <a:t>almaktadır</a:t>
            </a:r>
            <a:r>
              <a:rPr lang="bs-Latn-BA" dirty="0"/>
              <a:t>. </a:t>
            </a:r>
            <a:br>
              <a:rPr lang="bs-Latn-BA" dirty="0"/>
            </a:br>
            <a:r>
              <a:rPr lang="bs-Latn-BA" dirty="0" err="1"/>
              <a:t>Taşınmaz</a:t>
            </a:r>
            <a:r>
              <a:rPr lang="bs-Latn-BA" dirty="0"/>
              <a:t> </a:t>
            </a:r>
            <a:r>
              <a:rPr lang="bs-Latn-BA" dirty="0" err="1"/>
              <a:t>rehinlerinin</a:t>
            </a:r>
            <a:r>
              <a:rPr lang="bs-Latn-BA" dirty="0"/>
              <a:t> </a:t>
            </a:r>
            <a:r>
              <a:rPr lang="bs-Latn-BA" dirty="0" err="1"/>
              <a:t>kendi</a:t>
            </a:r>
            <a:r>
              <a:rPr lang="bs-Latn-BA" dirty="0"/>
              <a:t> </a:t>
            </a:r>
            <a:r>
              <a:rPr lang="bs-Latn-BA" dirty="0" err="1"/>
              <a:t>aralarında</a:t>
            </a:r>
            <a:r>
              <a:rPr lang="bs-Latn-BA" dirty="0"/>
              <a:t> </a:t>
            </a:r>
            <a:r>
              <a:rPr lang="bs-Latn-BA" dirty="0" err="1"/>
              <a:t>öncelik</a:t>
            </a:r>
            <a:r>
              <a:rPr lang="bs-Latn-BA" dirty="0"/>
              <a:t> </a:t>
            </a:r>
            <a:r>
              <a:rPr lang="bs-Latn-BA" dirty="0" err="1"/>
              <a:t>sırası</a:t>
            </a:r>
            <a:r>
              <a:rPr lang="bs-Latn-BA" dirty="0"/>
              <a:t>, </a:t>
            </a:r>
            <a:r>
              <a:rPr lang="bs-Latn-BA" dirty="0" err="1"/>
              <a:t>kıdem</a:t>
            </a:r>
            <a:r>
              <a:rPr lang="bs-Latn-BA" dirty="0"/>
              <a:t> </a:t>
            </a:r>
            <a:r>
              <a:rPr lang="bs-Latn-BA" dirty="0" err="1"/>
              <a:t>esasına</a:t>
            </a:r>
            <a:r>
              <a:rPr lang="bs-Latn-BA" dirty="0"/>
              <a:t> </a:t>
            </a:r>
            <a:r>
              <a:rPr lang="bs-Latn-BA" dirty="0" err="1"/>
              <a:t>göre</a:t>
            </a:r>
            <a:r>
              <a:rPr lang="bs-Latn-BA" dirty="0"/>
              <a:t> </a:t>
            </a:r>
            <a:r>
              <a:rPr lang="bs-Latn-BA" dirty="0" err="1"/>
              <a:t>değil</a:t>
            </a:r>
            <a:r>
              <a:rPr lang="bs-Latn-BA" dirty="0"/>
              <a:t>, </a:t>
            </a:r>
            <a:r>
              <a:rPr lang="bs-Latn-BA" dirty="0" err="1"/>
              <a:t>bağlı</a:t>
            </a:r>
            <a:r>
              <a:rPr lang="bs-Latn-BA" dirty="0"/>
              <a:t> </a:t>
            </a:r>
            <a:r>
              <a:rPr lang="bs-Latn-BA" dirty="0" err="1"/>
              <a:t>oldukları</a:t>
            </a:r>
            <a:r>
              <a:rPr lang="bs-Latn-BA" dirty="0"/>
              <a:t> </a:t>
            </a:r>
            <a:r>
              <a:rPr lang="bs-Latn-BA" dirty="0" err="1"/>
              <a:t>dereceye</a:t>
            </a:r>
            <a:r>
              <a:rPr lang="bs-Latn-BA" dirty="0"/>
              <a:t> “</a:t>
            </a:r>
            <a:r>
              <a:rPr lang="bs-Latn-BA" i="1" dirty="0" err="1"/>
              <a:t>sabit</a:t>
            </a:r>
            <a:r>
              <a:rPr lang="bs-Latn-BA" i="1" dirty="0"/>
              <a:t> </a:t>
            </a:r>
            <a:r>
              <a:rPr lang="bs-Latn-BA" i="1" dirty="0" err="1"/>
              <a:t>derece</a:t>
            </a:r>
            <a:r>
              <a:rPr lang="bs-Latn-BA" i="1" dirty="0"/>
              <a:t> </a:t>
            </a:r>
            <a:r>
              <a:rPr lang="bs-Latn-BA" i="1" dirty="0" err="1"/>
              <a:t>ilkesi</a:t>
            </a:r>
            <a:r>
              <a:rPr lang="bs-Latn-BA" dirty="0"/>
              <a:t>”</a:t>
            </a:r>
            <a:r>
              <a:rPr lang="bs-Latn-BA" dirty="0" err="1"/>
              <a:t>göredir</a:t>
            </a:r>
            <a:r>
              <a:rPr lang="bs-Latn-BA" dirty="0"/>
              <a:t>. </a:t>
            </a:r>
            <a:br>
              <a:rPr lang="bs-Latn-BA" dirty="0"/>
            </a:br>
            <a:endParaRPr lang="bs-Latn-BA" dirty="0" smtClean="0"/>
          </a:p>
          <a:p>
            <a:pPr marL="0" indent="0">
              <a:buNone/>
            </a:pPr>
            <a:r>
              <a:rPr lang="bs-Latn-BA" b="1" dirty="0" smtClean="0"/>
              <a:t>8-Mülkilik </a:t>
            </a:r>
            <a:r>
              <a:rPr lang="bs-Latn-BA" b="1" dirty="0" err="1"/>
              <a:t>İlkesi</a:t>
            </a:r>
            <a:r>
              <a:rPr lang="bs-Latn-BA" dirty="0"/>
              <a:t/>
            </a:r>
            <a:br>
              <a:rPr lang="bs-Latn-BA" dirty="0"/>
            </a:br>
            <a:r>
              <a:rPr lang="bs-Latn-BA" dirty="0" err="1"/>
              <a:t>Kural</a:t>
            </a:r>
            <a:r>
              <a:rPr lang="bs-Latn-BA" dirty="0"/>
              <a:t> </a:t>
            </a:r>
            <a:r>
              <a:rPr lang="bs-Latn-BA" dirty="0" err="1"/>
              <a:t>olarak</a:t>
            </a:r>
            <a:r>
              <a:rPr lang="bs-Latn-BA" dirty="0"/>
              <a:t> medeni </a:t>
            </a:r>
            <a:r>
              <a:rPr lang="bs-Latn-BA" dirty="0" err="1"/>
              <a:t>kanun</a:t>
            </a:r>
            <a:r>
              <a:rPr lang="bs-Latn-BA" dirty="0"/>
              <a:t> </a:t>
            </a:r>
            <a:r>
              <a:rPr lang="bs-Latn-BA" dirty="0" err="1"/>
              <a:t>hükümleri</a:t>
            </a:r>
            <a:r>
              <a:rPr lang="bs-Latn-BA" dirty="0"/>
              <a:t> </a:t>
            </a:r>
            <a:r>
              <a:rPr lang="bs-Latn-BA" dirty="0" err="1"/>
              <a:t>vatandaşı</a:t>
            </a:r>
            <a:r>
              <a:rPr lang="bs-Latn-BA" dirty="0"/>
              <a:t> </a:t>
            </a:r>
            <a:r>
              <a:rPr lang="bs-Latn-BA" dirty="0" err="1"/>
              <a:t>takip</a:t>
            </a:r>
            <a:r>
              <a:rPr lang="bs-Latn-BA" dirty="0"/>
              <a:t> </a:t>
            </a:r>
            <a:r>
              <a:rPr lang="bs-Latn-BA" dirty="0" err="1"/>
              <a:t>ettiği</a:t>
            </a:r>
            <a:r>
              <a:rPr lang="bs-Latn-BA" dirty="0"/>
              <a:t> </a:t>
            </a:r>
            <a:r>
              <a:rPr lang="bs-Latn-BA" dirty="0" err="1"/>
              <a:t>halde</a:t>
            </a:r>
            <a:r>
              <a:rPr lang="bs-Latn-BA" dirty="0"/>
              <a:t>, </a:t>
            </a:r>
            <a:r>
              <a:rPr lang="bs-Latn-BA" dirty="0" err="1"/>
              <a:t>ayni</a:t>
            </a:r>
            <a:r>
              <a:rPr lang="bs-Latn-BA" dirty="0"/>
              <a:t> </a:t>
            </a:r>
            <a:r>
              <a:rPr lang="bs-Latn-BA" dirty="0" err="1"/>
              <a:t>haklarda</a:t>
            </a:r>
            <a:r>
              <a:rPr lang="bs-Latn-BA" dirty="0"/>
              <a:t> </a:t>
            </a:r>
            <a:r>
              <a:rPr lang="bs-Latn-BA" dirty="0" err="1"/>
              <a:t>bu</a:t>
            </a:r>
            <a:r>
              <a:rPr lang="bs-Latn-BA" dirty="0"/>
              <a:t> </a:t>
            </a:r>
            <a:r>
              <a:rPr lang="bs-Latn-BA" dirty="0" err="1"/>
              <a:t>şahsilik</a:t>
            </a:r>
            <a:r>
              <a:rPr lang="bs-Latn-BA" dirty="0"/>
              <a:t> </a:t>
            </a:r>
            <a:r>
              <a:rPr lang="bs-Latn-BA" dirty="0" err="1"/>
              <a:t>prensibi</a:t>
            </a:r>
            <a:r>
              <a:rPr lang="bs-Latn-BA" dirty="0"/>
              <a:t> </a:t>
            </a:r>
            <a:r>
              <a:rPr lang="bs-Latn-BA" dirty="0" err="1"/>
              <a:t>geçerli</a:t>
            </a:r>
            <a:r>
              <a:rPr lang="bs-Latn-BA" dirty="0"/>
              <a:t> </a:t>
            </a:r>
            <a:r>
              <a:rPr lang="bs-Latn-BA" dirty="0" err="1"/>
              <a:t>değildir</a:t>
            </a:r>
            <a:r>
              <a:rPr lang="bs-Latn-BA" dirty="0"/>
              <a:t>. </a:t>
            </a:r>
            <a:r>
              <a:rPr lang="bs-Latn-BA" dirty="0" err="1"/>
              <a:t>Ayni</a:t>
            </a:r>
            <a:r>
              <a:rPr lang="bs-Latn-BA" dirty="0"/>
              <a:t> </a:t>
            </a:r>
            <a:r>
              <a:rPr lang="bs-Latn-BA" dirty="0" err="1"/>
              <a:t>haklarda</a:t>
            </a:r>
            <a:r>
              <a:rPr lang="bs-Latn-BA" dirty="0"/>
              <a:t> “</a:t>
            </a:r>
            <a:r>
              <a:rPr lang="bs-Latn-BA" i="1" dirty="0" err="1"/>
              <a:t>mülkilik</a:t>
            </a:r>
            <a:r>
              <a:rPr lang="bs-Latn-BA" i="1" dirty="0"/>
              <a:t> </a:t>
            </a:r>
            <a:r>
              <a:rPr lang="bs-Latn-BA" i="1" dirty="0" err="1"/>
              <a:t>ilkesi</a:t>
            </a:r>
            <a:r>
              <a:rPr lang="bs-Latn-BA" dirty="0"/>
              <a:t>” </a:t>
            </a:r>
            <a:r>
              <a:rPr lang="bs-Latn-BA" dirty="0" err="1"/>
              <a:t>geçerlidir</a:t>
            </a:r>
            <a:r>
              <a:rPr lang="bs-Latn-BA" dirty="0"/>
              <a:t>. </a:t>
            </a:r>
            <a:r>
              <a:rPr lang="bs-Latn-BA" dirty="0" err="1"/>
              <a:t>Eşyanın</a:t>
            </a:r>
            <a:r>
              <a:rPr lang="bs-Latn-BA" dirty="0"/>
              <a:t> </a:t>
            </a:r>
            <a:r>
              <a:rPr lang="bs-Latn-BA" dirty="0" err="1"/>
              <a:t>bulunduğu</a:t>
            </a:r>
            <a:r>
              <a:rPr lang="bs-Latn-BA" dirty="0"/>
              <a:t> </a:t>
            </a:r>
            <a:r>
              <a:rPr lang="bs-Latn-BA" dirty="0" err="1"/>
              <a:t>yer</a:t>
            </a:r>
            <a:r>
              <a:rPr lang="bs-Latn-BA" dirty="0"/>
              <a:t> </a:t>
            </a:r>
            <a:r>
              <a:rPr lang="bs-Latn-BA" dirty="0" err="1"/>
              <a:t>hukuku</a:t>
            </a:r>
            <a:r>
              <a:rPr lang="bs-Latn-BA" dirty="0"/>
              <a:t> </a:t>
            </a:r>
            <a:r>
              <a:rPr lang="bs-Latn-BA" dirty="0" err="1"/>
              <a:t>uygulanır</a:t>
            </a:r>
            <a:r>
              <a:rPr lang="bs-Latn-BA" dirty="0"/>
              <a:t>. </a:t>
            </a:r>
            <a:r>
              <a:rPr lang="bs-Latn-BA" dirty="0" err="1"/>
              <a:t>Taşınır</a:t>
            </a:r>
            <a:r>
              <a:rPr lang="bs-Latn-BA" dirty="0"/>
              <a:t> </a:t>
            </a:r>
            <a:r>
              <a:rPr lang="bs-Latn-BA" dirty="0" err="1"/>
              <a:t>mallarda</a:t>
            </a:r>
            <a:r>
              <a:rPr lang="bs-Latn-BA" dirty="0"/>
              <a:t> </a:t>
            </a:r>
            <a:r>
              <a:rPr lang="bs-Latn-BA" dirty="0" err="1"/>
              <a:t>ise</a:t>
            </a:r>
            <a:r>
              <a:rPr lang="bs-Latn-BA" dirty="0"/>
              <a:t> “</a:t>
            </a:r>
            <a:r>
              <a:rPr lang="bs-Latn-BA" i="1" dirty="0" err="1"/>
              <a:t>malın</a:t>
            </a:r>
            <a:r>
              <a:rPr lang="bs-Latn-BA" i="1" dirty="0"/>
              <a:t> son </a:t>
            </a:r>
            <a:r>
              <a:rPr lang="bs-Latn-BA" i="1" dirty="0" err="1"/>
              <a:t>bulunduğu</a:t>
            </a:r>
            <a:r>
              <a:rPr lang="bs-Latn-BA" i="1" dirty="0"/>
              <a:t> </a:t>
            </a:r>
            <a:r>
              <a:rPr lang="bs-Latn-BA" i="1" dirty="0" err="1"/>
              <a:t>yer</a:t>
            </a:r>
            <a:r>
              <a:rPr lang="bs-Latn-BA" dirty="0"/>
              <a:t>” </a:t>
            </a:r>
            <a:r>
              <a:rPr lang="bs-Latn-BA" dirty="0" err="1"/>
              <a:t>hukuku</a:t>
            </a:r>
            <a:r>
              <a:rPr lang="bs-Latn-BA" dirty="0"/>
              <a:t> </a:t>
            </a:r>
            <a:r>
              <a:rPr lang="bs-Latn-BA" dirty="0" err="1"/>
              <a:t>uygulanır</a:t>
            </a:r>
            <a:r>
              <a:rPr lang="bs-Latn-BA" dirty="0"/>
              <a:t>.</a:t>
            </a:r>
            <a:br>
              <a:rPr lang="bs-Latn-BA" dirty="0"/>
            </a:br>
            <a:endParaRPr lang="bs-Latn-BA" dirty="0"/>
          </a:p>
        </p:txBody>
      </p:sp>
    </p:spTree>
    <p:extLst>
      <p:ext uri="{BB962C8B-B14F-4D97-AF65-F5344CB8AC3E}">
        <p14:creationId xmlns:p14="http://schemas.microsoft.com/office/powerpoint/2010/main" val="1649262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6632"/>
            <a:ext cx="10972800" cy="648072"/>
          </a:xfrm>
        </p:spPr>
        <p:txBody>
          <a:bodyPr>
            <a:normAutofit fontScale="90000"/>
          </a:bodyPr>
          <a:lstStyle/>
          <a:p>
            <a:r>
              <a:rPr lang="bs-Latn-BA" b="1" dirty="0"/>
              <a:t>EŞYA HUKUKUNUN KAYNAKLARI</a:t>
            </a:r>
            <a:endParaRPr lang="bs-Latn-BA" dirty="0"/>
          </a:p>
        </p:txBody>
      </p:sp>
      <p:sp>
        <p:nvSpPr>
          <p:cNvPr id="3" name="Content Placeholder 2"/>
          <p:cNvSpPr>
            <a:spLocks noGrp="1"/>
          </p:cNvSpPr>
          <p:nvPr>
            <p:ph idx="1"/>
          </p:nvPr>
        </p:nvSpPr>
        <p:spPr>
          <a:xfrm>
            <a:off x="407368" y="1196752"/>
            <a:ext cx="11449272" cy="5400600"/>
          </a:xfrm>
        </p:spPr>
        <p:txBody>
          <a:bodyPr>
            <a:normAutofit/>
          </a:bodyPr>
          <a:lstStyle/>
          <a:p>
            <a:pPr marL="0" indent="0">
              <a:buNone/>
            </a:pPr>
            <a:r>
              <a:rPr lang="tr-TR" dirty="0" smtClean="0"/>
              <a:t>Eşya hukukun </a:t>
            </a:r>
            <a:r>
              <a:rPr lang="tr-TR" dirty="0"/>
              <a:t>t</a:t>
            </a:r>
            <a:r>
              <a:rPr lang="bs-Latn-BA" dirty="0" err="1" smtClean="0"/>
              <a:t>emel</a:t>
            </a:r>
            <a:r>
              <a:rPr lang="bs-Latn-BA" dirty="0" smtClean="0"/>
              <a:t> </a:t>
            </a:r>
            <a:r>
              <a:rPr lang="tr-TR" dirty="0" smtClean="0"/>
              <a:t>ana </a:t>
            </a:r>
            <a:r>
              <a:rPr lang="bs-Latn-BA" dirty="0" err="1" smtClean="0"/>
              <a:t>kayn</a:t>
            </a:r>
            <a:r>
              <a:rPr lang="tr-TR" dirty="0" smtClean="0"/>
              <a:t>ağı</a:t>
            </a:r>
            <a:r>
              <a:rPr lang="bs-Latn-BA" dirty="0" smtClean="0"/>
              <a:t> </a:t>
            </a:r>
            <a:r>
              <a:rPr lang="bs-Latn-BA" dirty="0"/>
              <a:t>“</a:t>
            </a:r>
            <a:r>
              <a:rPr lang="bs-Latn-BA" i="1" dirty="0"/>
              <a:t>Medeni Kanun</a:t>
            </a:r>
            <a:r>
              <a:rPr lang="bs-Latn-BA" dirty="0"/>
              <a:t>”dur</a:t>
            </a:r>
            <a:r>
              <a:rPr lang="bs-Latn-BA" dirty="0" smtClean="0"/>
              <a:t>.</a:t>
            </a:r>
            <a:r>
              <a:rPr lang="tr-TR" dirty="0" smtClean="0"/>
              <a:t> </a:t>
            </a:r>
          </a:p>
          <a:p>
            <a:pPr marL="0" indent="0">
              <a:buNone/>
            </a:pPr>
            <a:endParaRPr lang="tr-TR" dirty="0"/>
          </a:p>
          <a:p>
            <a:pPr marL="0" indent="0">
              <a:buNone/>
            </a:pPr>
            <a:r>
              <a:rPr lang="bs-Latn-BA" dirty="0" err="1" smtClean="0"/>
              <a:t>Bazı</a:t>
            </a:r>
            <a:r>
              <a:rPr lang="bs-Latn-BA" dirty="0" smtClean="0"/>
              <a:t> </a:t>
            </a:r>
            <a:r>
              <a:rPr lang="bs-Latn-BA" dirty="0" err="1"/>
              <a:t>özel</a:t>
            </a:r>
            <a:r>
              <a:rPr lang="bs-Latn-BA" dirty="0"/>
              <a:t> </a:t>
            </a:r>
            <a:r>
              <a:rPr lang="bs-Latn-BA" dirty="0" err="1"/>
              <a:t>kanunlar</a:t>
            </a:r>
            <a:r>
              <a:rPr lang="bs-Latn-BA" dirty="0"/>
              <a:t> da </a:t>
            </a:r>
            <a:r>
              <a:rPr lang="bs-Latn-BA" dirty="0" err="1"/>
              <a:t>eşya</a:t>
            </a:r>
            <a:r>
              <a:rPr lang="bs-Latn-BA" dirty="0"/>
              <a:t> </a:t>
            </a:r>
            <a:r>
              <a:rPr lang="bs-Latn-BA" dirty="0" err="1"/>
              <a:t>hukukuna</a:t>
            </a:r>
            <a:r>
              <a:rPr lang="bs-Latn-BA" dirty="0"/>
              <a:t> </a:t>
            </a:r>
            <a:r>
              <a:rPr lang="bs-Latn-BA" dirty="0" err="1"/>
              <a:t>kaynaklık</a:t>
            </a:r>
            <a:r>
              <a:rPr lang="bs-Latn-BA" dirty="0"/>
              <a:t> </a:t>
            </a:r>
            <a:r>
              <a:rPr lang="bs-Latn-BA" dirty="0" err="1"/>
              <a:t>etmektedir</a:t>
            </a:r>
            <a:r>
              <a:rPr lang="bs-Latn-BA" dirty="0" smtClean="0"/>
              <a:t>.</a:t>
            </a:r>
            <a:r>
              <a:rPr lang="tr-TR" dirty="0" smtClean="0"/>
              <a:t> Bunlar:</a:t>
            </a:r>
            <a:r>
              <a:rPr lang="bs-Latn-BA" dirty="0"/>
              <a:t/>
            </a:r>
            <a:br>
              <a:rPr lang="bs-Latn-BA" dirty="0"/>
            </a:br>
            <a:r>
              <a:rPr lang="bs-Latn-BA" dirty="0"/>
              <a:t>-</a:t>
            </a:r>
            <a:r>
              <a:rPr lang="bs-Latn-BA" dirty="0" err="1"/>
              <a:t>Kadastro</a:t>
            </a:r>
            <a:r>
              <a:rPr lang="bs-Latn-BA" dirty="0"/>
              <a:t> ve </a:t>
            </a:r>
            <a:r>
              <a:rPr lang="bs-Latn-BA" dirty="0" err="1"/>
              <a:t>tapu</a:t>
            </a:r>
            <a:r>
              <a:rPr lang="bs-Latn-BA" dirty="0"/>
              <a:t> </a:t>
            </a:r>
            <a:r>
              <a:rPr lang="bs-Latn-BA" dirty="0" err="1"/>
              <a:t>tahriri</a:t>
            </a:r>
            <a:r>
              <a:rPr lang="bs-Latn-BA" dirty="0"/>
              <a:t> </a:t>
            </a:r>
            <a:r>
              <a:rPr lang="bs-Latn-BA" dirty="0" err="1"/>
              <a:t>kanunu</a:t>
            </a:r>
            <a:r>
              <a:rPr lang="bs-Latn-BA" dirty="0"/>
              <a:t/>
            </a:r>
            <a:br>
              <a:rPr lang="bs-Latn-BA" dirty="0"/>
            </a:br>
            <a:r>
              <a:rPr lang="bs-Latn-BA" dirty="0"/>
              <a:t>-</a:t>
            </a:r>
            <a:r>
              <a:rPr lang="bs-Latn-BA" dirty="0" err="1"/>
              <a:t>Tapu</a:t>
            </a:r>
            <a:r>
              <a:rPr lang="bs-Latn-BA" dirty="0"/>
              <a:t> </a:t>
            </a:r>
            <a:r>
              <a:rPr lang="bs-Latn-BA" dirty="0" err="1"/>
              <a:t>kanunu</a:t>
            </a:r>
            <a:r>
              <a:rPr lang="bs-Latn-BA" dirty="0"/>
              <a:t/>
            </a:r>
            <a:br>
              <a:rPr lang="bs-Latn-BA" dirty="0"/>
            </a:br>
            <a:r>
              <a:rPr lang="bs-Latn-BA" dirty="0"/>
              <a:t>-</a:t>
            </a:r>
            <a:r>
              <a:rPr lang="bs-Latn-BA" dirty="0" err="1"/>
              <a:t>Taşınmaz</a:t>
            </a:r>
            <a:r>
              <a:rPr lang="bs-Latn-BA" dirty="0"/>
              <a:t> </a:t>
            </a:r>
            <a:r>
              <a:rPr lang="bs-Latn-BA" dirty="0" err="1"/>
              <a:t>zilyetliğine</a:t>
            </a:r>
            <a:r>
              <a:rPr lang="bs-Latn-BA" dirty="0"/>
              <a:t> </a:t>
            </a:r>
            <a:r>
              <a:rPr lang="bs-Latn-BA" dirty="0" err="1"/>
              <a:t>yapılan</a:t>
            </a:r>
            <a:r>
              <a:rPr lang="bs-Latn-BA" dirty="0"/>
              <a:t> </a:t>
            </a:r>
            <a:r>
              <a:rPr lang="bs-Latn-BA" dirty="0" err="1"/>
              <a:t>tecavüzün</a:t>
            </a:r>
            <a:r>
              <a:rPr lang="bs-Latn-BA" dirty="0"/>
              <a:t> </a:t>
            </a:r>
            <a:r>
              <a:rPr lang="bs-Latn-BA" dirty="0" err="1"/>
              <a:t>önlenmesi</a:t>
            </a:r>
            <a:r>
              <a:rPr lang="bs-Latn-BA" dirty="0"/>
              <a:t> </a:t>
            </a:r>
            <a:r>
              <a:rPr lang="bs-Latn-BA" dirty="0" err="1"/>
              <a:t>hakkında</a:t>
            </a:r>
            <a:r>
              <a:rPr lang="bs-Latn-BA" dirty="0"/>
              <a:t> </a:t>
            </a:r>
            <a:r>
              <a:rPr lang="bs-Latn-BA" dirty="0" err="1"/>
              <a:t>kanun</a:t>
            </a:r>
            <a:r>
              <a:rPr lang="bs-Latn-BA" dirty="0"/>
              <a:t/>
            </a:r>
            <a:br>
              <a:rPr lang="bs-Latn-BA" dirty="0"/>
            </a:br>
            <a:r>
              <a:rPr lang="bs-Latn-BA" dirty="0"/>
              <a:t>-Kat </a:t>
            </a:r>
            <a:r>
              <a:rPr lang="bs-Latn-BA" dirty="0" err="1"/>
              <a:t>mülkiyeti</a:t>
            </a:r>
            <a:r>
              <a:rPr lang="bs-Latn-BA" dirty="0"/>
              <a:t> </a:t>
            </a:r>
            <a:r>
              <a:rPr lang="bs-Latn-BA" dirty="0" err="1"/>
              <a:t>kanunu</a:t>
            </a:r>
            <a:r>
              <a:rPr lang="bs-Latn-BA" dirty="0"/>
              <a:t/>
            </a:r>
            <a:br>
              <a:rPr lang="bs-Latn-BA" dirty="0"/>
            </a:br>
            <a:r>
              <a:rPr lang="bs-Latn-BA" dirty="0"/>
              <a:t>-Orman </a:t>
            </a:r>
            <a:r>
              <a:rPr lang="bs-Latn-BA" dirty="0" err="1"/>
              <a:t>köylüsünün</a:t>
            </a:r>
            <a:r>
              <a:rPr lang="bs-Latn-BA" dirty="0"/>
              <a:t> </a:t>
            </a:r>
            <a:r>
              <a:rPr lang="bs-Latn-BA" dirty="0" err="1"/>
              <a:t>kalkınma</a:t>
            </a:r>
            <a:r>
              <a:rPr lang="bs-Latn-BA" dirty="0"/>
              <a:t> ve </a:t>
            </a:r>
            <a:r>
              <a:rPr lang="bs-Latn-BA" dirty="0" err="1"/>
              <a:t>desteklenmesine</a:t>
            </a:r>
            <a:r>
              <a:rPr lang="bs-Latn-BA" dirty="0"/>
              <a:t> </a:t>
            </a:r>
            <a:r>
              <a:rPr lang="bs-Latn-BA" dirty="0" err="1"/>
              <a:t>ilişkin</a:t>
            </a:r>
            <a:r>
              <a:rPr lang="bs-Latn-BA" dirty="0"/>
              <a:t> </a:t>
            </a:r>
            <a:r>
              <a:rPr lang="bs-Latn-BA" dirty="0" err="1"/>
              <a:t>kanun</a:t>
            </a:r>
            <a:r>
              <a:rPr lang="bs-Latn-BA" dirty="0"/>
              <a:t/>
            </a:r>
            <a:br>
              <a:rPr lang="bs-Latn-BA" dirty="0"/>
            </a:br>
            <a:r>
              <a:rPr lang="bs-Latn-BA" dirty="0"/>
              <a:t>-Orman </a:t>
            </a:r>
            <a:r>
              <a:rPr lang="bs-Latn-BA" dirty="0" err="1"/>
              <a:t>kanunu</a:t>
            </a:r>
            <a:r>
              <a:rPr lang="bs-Latn-BA" dirty="0"/>
              <a:t/>
            </a:r>
            <a:br>
              <a:rPr lang="bs-Latn-BA" dirty="0"/>
            </a:br>
            <a:r>
              <a:rPr lang="bs-Latn-BA" dirty="0"/>
              <a:t>-</a:t>
            </a:r>
            <a:r>
              <a:rPr lang="bs-Latn-BA" dirty="0" err="1"/>
              <a:t>Arsa</a:t>
            </a:r>
            <a:r>
              <a:rPr lang="bs-Latn-BA" dirty="0"/>
              <a:t> </a:t>
            </a:r>
            <a:r>
              <a:rPr lang="bs-Latn-BA" dirty="0" err="1"/>
              <a:t>Ofisi</a:t>
            </a:r>
            <a:r>
              <a:rPr lang="bs-Latn-BA" dirty="0"/>
              <a:t> </a:t>
            </a:r>
            <a:r>
              <a:rPr lang="bs-Latn-BA" dirty="0" err="1"/>
              <a:t>kanunu</a:t>
            </a:r>
            <a:endParaRPr lang="bs-Latn-BA" dirty="0"/>
          </a:p>
        </p:txBody>
      </p:sp>
    </p:spTree>
    <p:extLst>
      <p:ext uri="{BB962C8B-B14F-4D97-AF65-F5344CB8AC3E}">
        <p14:creationId xmlns:p14="http://schemas.microsoft.com/office/powerpoint/2010/main" val="2049627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600" b="1" dirty="0" smtClean="0">
                <a:latin typeface="Cambria" panose="02040503050406030204" pitchFamily="18" charset="0"/>
              </a:rPr>
              <a:t>Eşya hukukunda incelenecek başlı konular</a:t>
            </a:r>
            <a:endParaRPr lang="bs-Latn-BA" sz="3600" b="1" dirty="0">
              <a:latin typeface="Cambria" panose="02040503050406030204" pitchFamily="18" charset="0"/>
            </a:endParaRPr>
          </a:p>
        </p:txBody>
      </p:sp>
      <p:sp>
        <p:nvSpPr>
          <p:cNvPr id="3" name="Content Placeholder 2"/>
          <p:cNvSpPr>
            <a:spLocks noGrp="1"/>
          </p:cNvSpPr>
          <p:nvPr>
            <p:ph idx="1"/>
          </p:nvPr>
        </p:nvSpPr>
        <p:spPr/>
        <p:txBody>
          <a:bodyPr>
            <a:normAutofit/>
          </a:bodyPr>
          <a:lstStyle/>
          <a:p>
            <a:pPr algn="just">
              <a:buFontTx/>
              <a:buChar char="-"/>
            </a:pPr>
            <a:r>
              <a:rPr lang="tr-TR" sz="3000" dirty="0" smtClean="0">
                <a:latin typeface="Cambria" panose="02040503050406030204" pitchFamily="18" charset="0"/>
              </a:rPr>
              <a:t>Eşya hukukun konusu ve kaynakları</a:t>
            </a:r>
          </a:p>
          <a:p>
            <a:pPr algn="just">
              <a:buFontTx/>
              <a:buChar char="-"/>
            </a:pPr>
            <a:r>
              <a:rPr lang="tr-TR" sz="3000" dirty="0" smtClean="0">
                <a:latin typeface="Cambria" panose="02040503050406030204" pitchFamily="18" charset="0"/>
              </a:rPr>
              <a:t>Gayrimenkullerin tapu sicili, anlamı ve işlemleri,</a:t>
            </a:r>
          </a:p>
          <a:p>
            <a:pPr algn="just">
              <a:buFontTx/>
              <a:buChar char="-"/>
            </a:pPr>
            <a:r>
              <a:rPr lang="tr-TR" sz="3000" dirty="0" smtClean="0">
                <a:latin typeface="Cambria" panose="02040503050406030204" pitchFamily="18" charset="0"/>
              </a:rPr>
              <a:t>Ziliyetlik,</a:t>
            </a:r>
          </a:p>
          <a:p>
            <a:pPr algn="just">
              <a:buFontTx/>
              <a:buChar char="-"/>
            </a:pPr>
            <a:r>
              <a:rPr lang="tr-TR" sz="3000" dirty="0" smtClean="0">
                <a:latin typeface="Cambria" panose="02040503050406030204" pitchFamily="18" charset="0"/>
              </a:rPr>
              <a:t>Mülkiyet hakkı,</a:t>
            </a:r>
          </a:p>
          <a:p>
            <a:pPr algn="just">
              <a:buFontTx/>
              <a:buChar char="-"/>
            </a:pPr>
            <a:r>
              <a:rPr lang="tr-TR" sz="3000" dirty="0" smtClean="0">
                <a:latin typeface="Cambria" panose="02040503050406030204" pitchFamily="18" charset="0"/>
              </a:rPr>
              <a:t>Aynı haklar,</a:t>
            </a:r>
          </a:p>
          <a:p>
            <a:pPr algn="just">
              <a:buFontTx/>
              <a:buChar char="-"/>
            </a:pPr>
            <a:r>
              <a:rPr lang="tr-TR" sz="3000" dirty="0" smtClean="0">
                <a:latin typeface="Cambria" panose="02040503050406030204" pitchFamily="18" charset="0"/>
              </a:rPr>
              <a:t>Başkasının malı üyerinde aynı haklar, sınırlı aynı haklar,</a:t>
            </a:r>
          </a:p>
          <a:p>
            <a:pPr algn="just">
              <a:buFontTx/>
              <a:buChar char="-"/>
            </a:pPr>
            <a:r>
              <a:rPr lang="tr-TR" sz="3000" dirty="0" smtClean="0">
                <a:latin typeface="Cambria" panose="02040503050406030204" pitchFamily="18" charset="0"/>
              </a:rPr>
              <a:t>Eşya hukukunda hakların kaybedılmesi ...</a:t>
            </a:r>
            <a:endParaRPr lang="bs-Latn-BA" sz="3000" dirty="0">
              <a:latin typeface="Cambria" panose="02040503050406030204" pitchFamily="18" charset="0"/>
            </a:endParaRPr>
          </a:p>
        </p:txBody>
      </p:sp>
    </p:spTree>
    <p:extLst>
      <p:ext uri="{BB962C8B-B14F-4D97-AF65-F5344CB8AC3E}">
        <p14:creationId xmlns:p14="http://schemas.microsoft.com/office/powerpoint/2010/main" val="35099930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6632"/>
            <a:ext cx="10972800" cy="634082"/>
          </a:xfrm>
        </p:spPr>
        <p:txBody>
          <a:bodyPr>
            <a:normAutofit fontScale="90000"/>
          </a:bodyPr>
          <a:lstStyle/>
          <a:p>
            <a:r>
              <a:rPr lang="bs-Latn-BA" b="1" dirty="0"/>
              <a:t>ZİLYETLİK</a:t>
            </a:r>
            <a:endParaRPr lang="bs-Latn-BA" dirty="0"/>
          </a:p>
        </p:txBody>
      </p:sp>
      <p:sp>
        <p:nvSpPr>
          <p:cNvPr id="3" name="Content Placeholder 2"/>
          <p:cNvSpPr>
            <a:spLocks noGrp="1"/>
          </p:cNvSpPr>
          <p:nvPr>
            <p:ph idx="1"/>
          </p:nvPr>
        </p:nvSpPr>
        <p:spPr>
          <a:xfrm>
            <a:off x="191344" y="1196752"/>
            <a:ext cx="11809312" cy="5328592"/>
          </a:xfrm>
        </p:spPr>
        <p:txBody>
          <a:bodyPr>
            <a:normAutofit lnSpcReduction="10000"/>
          </a:bodyPr>
          <a:lstStyle/>
          <a:p>
            <a:pPr marL="0" indent="0">
              <a:spcBef>
                <a:spcPts val="0"/>
              </a:spcBef>
              <a:buNone/>
            </a:pPr>
            <a:r>
              <a:rPr lang="bs-Latn-BA" b="1" dirty="0" smtClean="0"/>
              <a:t>Tanım</a:t>
            </a:r>
            <a:endParaRPr lang="tr-TR" b="1" dirty="0"/>
          </a:p>
          <a:p>
            <a:pPr marL="0" indent="0">
              <a:spcBef>
                <a:spcPts val="0"/>
              </a:spcBef>
              <a:buNone/>
            </a:pPr>
            <a:r>
              <a:rPr lang="bs-Latn-BA" dirty="0" smtClean="0"/>
              <a:t>Bir </a:t>
            </a:r>
            <a:r>
              <a:rPr lang="bs-Latn-BA" dirty="0" err="1"/>
              <a:t>şey</a:t>
            </a:r>
            <a:r>
              <a:rPr lang="bs-Latn-BA" dirty="0"/>
              <a:t> </a:t>
            </a:r>
            <a:r>
              <a:rPr lang="bs-Latn-BA" dirty="0" err="1"/>
              <a:t>üzerinde</a:t>
            </a:r>
            <a:r>
              <a:rPr lang="bs-Latn-BA" dirty="0"/>
              <a:t> </a:t>
            </a:r>
            <a:r>
              <a:rPr lang="bs-Latn-BA" dirty="0" err="1"/>
              <a:t>fiili</a:t>
            </a:r>
            <a:r>
              <a:rPr lang="bs-Latn-BA" dirty="0"/>
              <a:t> </a:t>
            </a:r>
            <a:r>
              <a:rPr lang="bs-Latn-BA" dirty="0" err="1"/>
              <a:t>hakimiyet</a:t>
            </a:r>
            <a:r>
              <a:rPr lang="bs-Latn-BA" dirty="0"/>
              <a:t> </a:t>
            </a:r>
            <a:r>
              <a:rPr lang="bs-Latn-BA" dirty="0" err="1"/>
              <a:t>veya</a:t>
            </a:r>
            <a:r>
              <a:rPr lang="bs-Latn-BA" dirty="0"/>
              <a:t> bir </a:t>
            </a:r>
            <a:r>
              <a:rPr lang="bs-Latn-BA" dirty="0" err="1"/>
              <a:t>eşyayı</a:t>
            </a:r>
            <a:r>
              <a:rPr lang="bs-Latn-BA" dirty="0"/>
              <a:t> </a:t>
            </a:r>
            <a:r>
              <a:rPr lang="bs-Latn-BA" dirty="0" err="1"/>
              <a:t>fiili</a:t>
            </a:r>
            <a:r>
              <a:rPr lang="bs-Latn-BA" dirty="0"/>
              <a:t> </a:t>
            </a:r>
            <a:r>
              <a:rPr lang="bs-Latn-BA" dirty="0" err="1"/>
              <a:t>hakimiyet</a:t>
            </a:r>
            <a:r>
              <a:rPr lang="bs-Latn-BA" dirty="0"/>
              <a:t> ve </a:t>
            </a:r>
            <a:r>
              <a:rPr lang="bs-Latn-BA" dirty="0" err="1"/>
              <a:t>kudret</a:t>
            </a:r>
            <a:r>
              <a:rPr lang="bs-Latn-BA" dirty="0"/>
              <a:t> </a:t>
            </a:r>
            <a:r>
              <a:rPr lang="bs-Latn-BA" dirty="0" err="1"/>
              <a:t>alanı</a:t>
            </a:r>
            <a:r>
              <a:rPr lang="bs-Latn-BA" dirty="0"/>
              <a:t> </a:t>
            </a:r>
            <a:r>
              <a:rPr lang="bs-Latn-BA" dirty="0" err="1"/>
              <a:t>içinde</a:t>
            </a:r>
            <a:r>
              <a:rPr lang="bs-Latn-BA" dirty="0"/>
              <a:t> </a:t>
            </a:r>
            <a:r>
              <a:rPr lang="bs-Latn-BA" dirty="0" err="1"/>
              <a:t>bulundurmaya</a:t>
            </a:r>
            <a:r>
              <a:rPr lang="bs-Latn-BA" dirty="0"/>
              <a:t> </a:t>
            </a:r>
            <a:r>
              <a:rPr lang="bs-Latn-BA" dirty="0" err="1"/>
              <a:t>zilyetlik</a:t>
            </a:r>
            <a:r>
              <a:rPr lang="bs-Latn-BA" dirty="0"/>
              <a:t> </a:t>
            </a:r>
            <a:r>
              <a:rPr lang="bs-Latn-BA" dirty="0" err="1"/>
              <a:t>denir</a:t>
            </a:r>
            <a:r>
              <a:rPr lang="bs-Latn-BA" dirty="0"/>
              <a:t>. </a:t>
            </a:r>
            <a:r>
              <a:rPr lang="bs-Latn-BA" dirty="0" err="1"/>
              <a:t>Mülkiyet</a:t>
            </a:r>
            <a:r>
              <a:rPr lang="bs-Latn-BA" dirty="0"/>
              <a:t> ve </a:t>
            </a:r>
            <a:r>
              <a:rPr lang="bs-Latn-BA" dirty="0" err="1"/>
              <a:t>zilyetlik</a:t>
            </a:r>
            <a:r>
              <a:rPr lang="bs-Latn-BA" dirty="0"/>
              <a:t> bir </a:t>
            </a:r>
            <a:r>
              <a:rPr lang="bs-Latn-BA" dirty="0" err="1"/>
              <a:t>şahısta</a:t>
            </a:r>
            <a:r>
              <a:rPr lang="bs-Latn-BA" dirty="0"/>
              <a:t> </a:t>
            </a:r>
            <a:r>
              <a:rPr lang="bs-Latn-BA" dirty="0" err="1"/>
              <a:t>toplanabileceği</a:t>
            </a:r>
            <a:r>
              <a:rPr lang="bs-Latn-BA" dirty="0"/>
              <a:t> </a:t>
            </a:r>
            <a:r>
              <a:rPr lang="bs-Latn-BA" dirty="0" err="1"/>
              <a:t>gibi</a:t>
            </a:r>
            <a:r>
              <a:rPr lang="bs-Latn-BA" dirty="0"/>
              <a:t> </a:t>
            </a:r>
            <a:r>
              <a:rPr lang="bs-Latn-BA" dirty="0" err="1"/>
              <a:t>farklı</a:t>
            </a:r>
            <a:r>
              <a:rPr lang="bs-Latn-BA" dirty="0"/>
              <a:t> </a:t>
            </a:r>
            <a:r>
              <a:rPr lang="bs-Latn-BA" dirty="0" err="1"/>
              <a:t>şahıslarda</a:t>
            </a:r>
            <a:r>
              <a:rPr lang="bs-Latn-BA" dirty="0"/>
              <a:t> da </a:t>
            </a:r>
            <a:r>
              <a:rPr lang="bs-Latn-BA" dirty="0" err="1"/>
              <a:t>toplanabilir</a:t>
            </a:r>
            <a:r>
              <a:rPr lang="bs-Latn-BA" dirty="0" smtClean="0"/>
              <a:t>.</a:t>
            </a:r>
            <a:endParaRPr lang="tr-TR" dirty="0" smtClean="0"/>
          </a:p>
          <a:p>
            <a:pPr marL="0" indent="0">
              <a:spcBef>
                <a:spcPts val="0"/>
              </a:spcBef>
              <a:buNone/>
            </a:pPr>
            <a:endParaRPr lang="tr-TR" dirty="0"/>
          </a:p>
          <a:p>
            <a:pPr marL="0" indent="0">
              <a:spcBef>
                <a:spcPts val="0"/>
              </a:spcBef>
              <a:buNone/>
            </a:pPr>
            <a:r>
              <a:rPr lang="bs-Latn-BA" dirty="0" err="1" smtClean="0"/>
              <a:t>Mülkiyet</a:t>
            </a:r>
            <a:r>
              <a:rPr lang="bs-Latn-BA" dirty="0" smtClean="0"/>
              <a:t> </a:t>
            </a:r>
            <a:r>
              <a:rPr lang="bs-Latn-BA" dirty="0" err="1"/>
              <a:t>hakkı</a:t>
            </a:r>
            <a:r>
              <a:rPr lang="bs-Latn-BA" dirty="0"/>
              <a:t> “</a:t>
            </a:r>
            <a:r>
              <a:rPr lang="bs-Latn-BA" i="1" dirty="0" err="1"/>
              <a:t>eşya</a:t>
            </a:r>
            <a:r>
              <a:rPr lang="bs-Latn-BA" i="1" dirty="0"/>
              <a:t> </a:t>
            </a:r>
            <a:r>
              <a:rPr lang="bs-Latn-BA" i="1" dirty="0" err="1"/>
              <a:t>üzerinde</a:t>
            </a:r>
            <a:r>
              <a:rPr lang="bs-Latn-BA" i="1" dirty="0"/>
              <a:t> </a:t>
            </a:r>
            <a:r>
              <a:rPr lang="bs-Latn-BA" i="1" dirty="0" err="1"/>
              <a:t>hukuki</a:t>
            </a:r>
            <a:r>
              <a:rPr lang="bs-Latn-BA" i="1" dirty="0"/>
              <a:t> bir </a:t>
            </a:r>
            <a:r>
              <a:rPr lang="bs-Latn-BA" i="1" dirty="0" err="1"/>
              <a:t>hakimiyet</a:t>
            </a:r>
            <a:r>
              <a:rPr lang="bs-Latn-BA" dirty="0"/>
              <a:t>” </a:t>
            </a:r>
            <a:r>
              <a:rPr lang="bs-Latn-BA" dirty="0" err="1" smtClean="0"/>
              <a:t>olarak</a:t>
            </a:r>
            <a:r>
              <a:rPr lang="tr-TR" dirty="0" smtClean="0"/>
              <a:t> tanımlanır..</a:t>
            </a:r>
          </a:p>
          <a:p>
            <a:pPr marL="0" indent="0">
              <a:spcBef>
                <a:spcPts val="0"/>
              </a:spcBef>
              <a:buNone/>
            </a:pPr>
            <a:endParaRPr lang="tr-TR" dirty="0"/>
          </a:p>
          <a:p>
            <a:pPr marL="0" indent="0">
              <a:spcBef>
                <a:spcPts val="0"/>
              </a:spcBef>
              <a:buNone/>
            </a:pPr>
            <a:r>
              <a:rPr lang="bs-Latn-BA" dirty="0"/>
              <a:t>Bir </a:t>
            </a:r>
            <a:r>
              <a:rPr lang="bs-Latn-BA" dirty="0" err="1"/>
              <a:t>eşyanın</a:t>
            </a:r>
            <a:r>
              <a:rPr lang="bs-Latn-BA" dirty="0"/>
              <a:t> </a:t>
            </a:r>
            <a:r>
              <a:rPr lang="bs-Latn-BA" dirty="0" err="1"/>
              <a:t>zilyedi</a:t>
            </a:r>
            <a:r>
              <a:rPr lang="bs-Latn-BA" dirty="0"/>
              <a:t> </a:t>
            </a:r>
            <a:r>
              <a:rPr lang="bs-Latn-BA" dirty="0" err="1"/>
              <a:t>olabilmek</a:t>
            </a:r>
            <a:r>
              <a:rPr lang="bs-Latn-BA" dirty="0"/>
              <a:t> </a:t>
            </a:r>
            <a:r>
              <a:rPr lang="bs-Latn-BA" dirty="0" err="1"/>
              <a:t>için</a:t>
            </a:r>
            <a:r>
              <a:rPr lang="bs-Latn-BA" dirty="0"/>
              <a:t> </a:t>
            </a:r>
            <a:r>
              <a:rPr lang="bs-Latn-BA" dirty="0" err="1"/>
              <a:t>iki</a:t>
            </a:r>
            <a:r>
              <a:rPr lang="bs-Latn-BA" dirty="0"/>
              <a:t> </a:t>
            </a:r>
            <a:r>
              <a:rPr lang="bs-Latn-BA" dirty="0" err="1"/>
              <a:t>unsurun</a:t>
            </a:r>
            <a:r>
              <a:rPr lang="bs-Latn-BA" dirty="0"/>
              <a:t> </a:t>
            </a:r>
            <a:r>
              <a:rPr lang="bs-Latn-BA" dirty="0" err="1"/>
              <a:t>gerçekleşmesi</a:t>
            </a:r>
            <a:r>
              <a:rPr lang="bs-Latn-BA" dirty="0"/>
              <a:t> </a:t>
            </a:r>
            <a:r>
              <a:rPr lang="bs-Latn-BA" dirty="0" err="1" smtClean="0"/>
              <a:t>gerekir</a:t>
            </a:r>
            <a:r>
              <a:rPr lang="tr-TR" dirty="0" smtClean="0"/>
              <a:t>:</a:t>
            </a:r>
          </a:p>
          <a:p>
            <a:pPr marL="0" indent="0">
              <a:spcBef>
                <a:spcPts val="0"/>
              </a:spcBef>
              <a:buNone/>
            </a:pPr>
            <a:r>
              <a:rPr lang="bs-Latn-BA" dirty="0"/>
              <a:t>1-Fiili </a:t>
            </a:r>
            <a:r>
              <a:rPr lang="bs-Latn-BA" dirty="0" err="1"/>
              <a:t>hakimiyet</a:t>
            </a:r>
            <a:r>
              <a:rPr lang="bs-Latn-BA" dirty="0"/>
              <a:t> (Corpus</a:t>
            </a:r>
            <a:r>
              <a:rPr lang="bs-Latn-BA" dirty="0" smtClean="0"/>
              <a:t>)</a:t>
            </a:r>
            <a:endParaRPr lang="tr-TR" dirty="0" smtClean="0"/>
          </a:p>
          <a:p>
            <a:pPr marL="0" indent="0">
              <a:spcBef>
                <a:spcPts val="0"/>
              </a:spcBef>
              <a:buNone/>
            </a:pPr>
            <a:r>
              <a:rPr lang="bs-Latn-BA" dirty="0"/>
              <a:t>2-Zilyetlik </a:t>
            </a:r>
            <a:r>
              <a:rPr lang="bs-Latn-BA" dirty="0" err="1"/>
              <a:t>iradesi</a:t>
            </a:r>
            <a:r>
              <a:rPr lang="bs-Latn-BA" dirty="0"/>
              <a:t/>
            </a:r>
            <a:br>
              <a:rPr lang="bs-Latn-BA" dirty="0"/>
            </a:br>
            <a:endParaRPr lang="bs-Latn-BA" dirty="0"/>
          </a:p>
        </p:txBody>
      </p:sp>
    </p:spTree>
    <p:extLst>
      <p:ext uri="{BB962C8B-B14F-4D97-AF65-F5344CB8AC3E}">
        <p14:creationId xmlns:p14="http://schemas.microsoft.com/office/powerpoint/2010/main" val="22022665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7368" y="260648"/>
            <a:ext cx="11521280" cy="6336704"/>
          </a:xfrm>
        </p:spPr>
        <p:txBody>
          <a:bodyPr wrap="square" lIns="0" tIns="0" rIns="0" bIns="0" anchor="t">
            <a:normAutofit lnSpcReduction="10000"/>
          </a:bodyPr>
          <a:lstStyle/>
          <a:p>
            <a:pPr marL="0" indent="0">
              <a:buNone/>
            </a:pPr>
            <a:r>
              <a:rPr lang="bs-Latn-BA" sz="2800" b="1" dirty="0"/>
              <a:t>1-Fiili </a:t>
            </a:r>
            <a:r>
              <a:rPr lang="bs-Latn-BA" sz="2800" b="1" dirty="0" err="1"/>
              <a:t>hakimiyet</a:t>
            </a:r>
            <a:r>
              <a:rPr lang="bs-Latn-BA" sz="2800" b="1" dirty="0"/>
              <a:t> (Corpus)</a:t>
            </a:r>
            <a:r>
              <a:rPr lang="bs-Latn-BA" sz="2800" dirty="0"/>
              <a:t>: </a:t>
            </a:r>
            <a:endParaRPr lang="tr-TR" sz="2800" dirty="0" smtClean="0"/>
          </a:p>
          <a:p>
            <a:pPr marL="0" indent="0">
              <a:buNone/>
            </a:pPr>
            <a:r>
              <a:rPr lang="bs-Latn-BA" sz="2800" dirty="0" err="1" smtClean="0"/>
              <a:t>Zilyet</a:t>
            </a:r>
            <a:r>
              <a:rPr lang="bs-Latn-BA" sz="2800" dirty="0" smtClean="0"/>
              <a:t> </a:t>
            </a:r>
            <a:r>
              <a:rPr lang="bs-Latn-BA" sz="2800" dirty="0"/>
              <a:t>ile </a:t>
            </a:r>
            <a:r>
              <a:rPr lang="bs-Latn-BA" sz="2800" dirty="0" err="1"/>
              <a:t>eşya</a:t>
            </a:r>
            <a:r>
              <a:rPr lang="bs-Latn-BA" sz="2800" dirty="0"/>
              <a:t> </a:t>
            </a:r>
            <a:r>
              <a:rPr lang="bs-Latn-BA" sz="2800" dirty="0" err="1"/>
              <a:t>arasında</a:t>
            </a:r>
            <a:r>
              <a:rPr lang="bs-Latn-BA" sz="2800" dirty="0"/>
              <a:t> </a:t>
            </a:r>
            <a:r>
              <a:rPr lang="bs-Latn-BA" sz="2800" dirty="0" err="1"/>
              <a:t>yer</a:t>
            </a:r>
            <a:r>
              <a:rPr lang="bs-Latn-BA" sz="2800" dirty="0"/>
              <a:t> </a:t>
            </a:r>
            <a:r>
              <a:rPr lang="bs-Latn-BA" sz="2800" dirty="0" err="1"/>
              <a:t>itibarıyle</a:t>
            </a:r>
            <a:r>
              <a:rPr lang="bs-Latn-BA" sz="2800" dirty="0"/>
              <a:t> </a:t>
            </a:r>
            <a:r>
              <a:rPr lang="bs-Latn-BA" sz="2800" dirty="0" err="1"/>
              <a:t>yakınlık</a:t>
            </a:r>
            <a:r>
              <a:rPr lang="bs-Latn-BA" sz="2800" dirty="0"/>
              <a:t>, </a:t>
            </a:r>
            <a:r>
              <a:rPr lang="bs-Latn-BA" sz="2800" dirty="0" err="1"/>
              <a:t>maddi</a:t>
            </a:r>
            <a:r>
              <a:rPr lang="bs-Latn-BA" sz="2800" dirty="0"/>
              <a:t> bir </a:t>
            </a:r>
            <a:r>
              <a:rPr lang="bs-Latn-BA" sz="2800" dirty="0" err="1"/>
              <a:t>ilişkidir</a:t>
            </a:r>
            <a:r>
              <a:rPr lang="bs-Latn-BA" sz="2800" dirty="0"/>
              <a:t>. </a:t>
            </a:r>
            <a:endParaRPr lang="tr-TR" sz="2800" dirty="0" smtClean="0"/>
          </a:p>
          <a:p>
            <a:pPr marL="0" indent="0">
              <a:buNone/>
            </a:pPr>
            <a:endParaRPr lang="tr-TR" sz="2800" dirty="0"/>
          </a:p>
          <a:p>
            <a:pPr marL="0" indent="0">
              <a:buNone/>
            </a:pPr>
            <a:r>
              <a:rPr lang="bs-Latn-BA" sz="2800" dirty="0" err="1" smtClean="0"/>
              <a:t>Eşya</a:t>
            </a:r>
            <a:r>
              <a:rPr lang="bs-Latn-BA" sz="2800" dirty="0" smtClean="0"/>
              <a:t> </a:t>
            </a:r>
            <a:r>
              <a:rPr lang="bs-Latn-BA" sz="2800" dirty="0" err="1"/>
              <a:t>üzerindeki</a:t>
            </a:r>
            <a:r>
              <a:rPr lang="bs-Latn-BA" sz="2800" dirty="0"/>
              <a:t> </a:t>
            </a:r>
            <a:r>
              <a:rPr lang="bs-Latn-BA" sz="2800" dirty="0" err="1"/>
              <a:t>fiili</a:t>
            </a:r>
            <a:r>
              <a:rPr lang="bs-Latn-BA" sz="2800" dirty="0"/>
              <a:t> </a:t>
            </a:r>
            <a:r>
              <a:rPr lang="bs-Latn-BA" sz="2800" dirty="0" err="1"/>
              <a:t>hakimiyetin</a:t>
            </a:r>
            <a:r>
              <a:rPr lang="bs-Latn-BA" sz="2800" dirty="0"/>
              <a:t/>
            </a:r>
            <a:br>
              <a:rPr lang="bs-Latn-BA" sz="2800" dirty="0"/>
            </a:br>
            <a:r>
              <a:rPr lang="bs-Latn-BA" sz="2800" dirty="0"/>
              <a:t>-Az </a:t>
            </a:r>
            <a:r>
              <a:rPr lang="bs-Latn-BA" sz="2800" dirty="0" err="1"/>
              <a:t>veya</a:t>
            </a:r>
            <a:r>
              <a:rPr lang="bs-Latn-BA" sz="2800" dirty="0"/>
              <a:t> </a:t>
            </a:r>
            <a:r>
              <a:rPr lang="bs-Latn-BA" sz="2800" dirty="0" err="1"/>
              <a:t>çok</a:t>
            </a:r>
            <a:r>
              <a:rPr lang="bs-Latn-BA" sz="2800" dirty="0"/>
              <a:t>, “</a:t>
            </a:r>
            <a:r>
              <a:rPr lang="bs-Latn-BA" sz="2800" i="1" dirty="0" err="1"/>
              <a:t>belirli</a:t>
            </a:r>
            <a:r>
              <a:rPr lang="bs-Latn-BA" sz="2800" i="1" dirty="0"/>
              <a:t> </a:t>
            </a:r>
            <a:r>
              <a:rPr lang="bs-Latn-BA" sz="2800" i="1" dirty="0" err="1"/>
              <a:t>ölçüde</a:t>
            </a:r>
            <a:r>
              <a:rPr lang="bs-Latn-BA" sz="2800" i="1" dirty="0"/>
              <a:t> </a:t>
            </a:r>
            <a:r>
              <a:rPr lang="bs-Latn-BA" sz="2800" i="1" dirty="0" err="1"/>
              <a:t>devamlılık</a:t>
            </a:r>
            <a:r>
              <a:rPr lang="bs-Latn-BA" sz="2800" dirty="0"/>
              <a:t>” </a:t>
            </a:r>
            <a:r>
              <a:rPr lang="bs-Latn-BA" sz="2800" dirty="0" err="1"/>
              <a:t>taşıması</a:t>
            </a:r>
            <a:r>
              <a:rPr lang="bs-Latn-BA" sz="2800" dirty="0"/>
              <a:t> </a:t>
            </a:r>
            <a:r>
              <a:rPr lang="bs-Latn-BA" sz="2800" dirty="0" err="1"/>
              <a:t>gerekir</a:t>
            </a:r>
            <a:r>
              <a:rPr lang="bs-Latn-BA" sz="2800" dirty="0"/>
              <a:t>.</a:t>
            </a:r>
            <a:br>
              <a:rPr lang="bs-Latn-BA" sz="2800" dirty="0"/>
            </a:br>
            <a:r>
              <a:rPr lang="bs-Latn-BA" sz="2800" dirty="0"/>
              <a:t>-</a:t>
            </a:r>
            <a:r>
              <a:rPr lang="bs-Latn-BA" sz="2800" dirty="0" err="1"/>
              <a:t>Tekrar</a:t>
            </a:r>
            <a:r>
              <a:rPr lang="bs-Latn-BA" sz="2800" dirty="0"/>
              <a:t> </a:t>
            </a:r>
            <a:r>
              <a:rPr lang="bs-Latn-BA" sz="2800" dirty="0" err="1"/>
              <a:t>kurulacak</a:t>
            </a:r>
            <a:r>
              <a:rPr lang="bs-Latn-BA" sz="2800" dirty="0"/>
              <a:t> </a:t>
            </a:r>
            <a:r>
              <a:rPr lang="bs-Latn-BA" sz="2800" dirty="0" err="1"/>
              <a:t>şekilde</a:t>
            </a:r>
            <a:r>
              <a:rPr lang="bs-Latn-BA" sz="2800" dirty="0"/>
              <a:t> </a:t>
            </a:r>
            <a:r>
              <a:rPr lang="bs-Latn-BA" sz="2800" dirty="0" err="1"/>
              <a:t>geçici</a:t>
            </a:r>
            <a:r>
              <a:rPr lang="bs-Latn-BA" sz="2800" dirty="0"/>
              <a:t> </a:t>
            </a:r>
            <a:r>
              <a:rPr lang="bs-Latn-BA" sz="2800" dirty="0" err="1"/>
              <a:t>kaybı</a:t>
            </a:r>
            <a:r>
              <a:rPr lang="bs-Latn-BA" sz="2800" dirty="0"/>
              <a:t> </a:t>
            </a:r>
            <a:r>
              <a:rPr lang="bs-Latn-BA" sz="2800" dirty="0" err="1"/>
              <a:t>zilyetliğin</a:t>
            </a:r>
            <a:r>
              <a:rPr lang="bs-Latn-BA" sz="2800" dirty="0"/>
              <a:t> </a:t>
            </a:r>
            <a:r>
              <a:rPr lang="bs-Latn-BA" sz="2800" dirty="0" err="1"/>
              <a:t>kaybına</a:t>
            </a:r>
            <a:r>
              <a:rPr lang="bs-Latn-BA" sz="2800" dirty="0"/>
              <a:t> </a:t>
            </a:r>
            <a:r>
              <a:rPr lang="bs-Latn-BA" sz="2800" dirty="0" err="1"/>
              <a:t>yol</a:t>
            </a:r>
            <a:r>
              <a:rPr lang="bs-Latn-BA" sz="2800" dirty="0"/>
              <a:t> </a:t>
            </a:r>
            <a:r>
              <a:rPr lang="bs-Latn-BA" sz="2800" dirty="0" err="1"/>
              <a:t>açmaz</a:t>
            </a:r>
            <a:r>
              <a:rPr lang="bs-Latn-BA" sz="2800" dirty="0"/>
              <a:t>. Bir </a:t>
            </a:r>
            <a:r>
              <a:rPr lang="bs-Latn-BA" sz="2800" dirty="0" err="1"/>
              <a:t>kişinin</a:t>
            </a:r>
            <a:r>
              <a:rPr lang="bs-Latn-BA" sz="2800" dirty="0"/>
              <a:t> </a:t>
            </a:r>
            <a:r>
              <a:rPr lang="bs-Latn-BA" sz="2800" dirty="0" err="1"/>
              <a:t>eşya</a:t>
            </a:r>
            <a:r>
              <a:rPr lang="bs-Latn-BA" sz="2800" dirty="0"/>
              <a:t> </a:t>
            </a:r>
            <a:r>
              <a:rPr lang="bs-Latn-BA" sz="2800" dirty="0" err="1"/>
              <a:t>üzerindeki</a:t>
            </a:r>
            <a:r>
              <a:rPr lang="bs-Latn-BA" sz="2800" dirty="0"/>
              <a:t> </a:t>
            </a:r>
            <a:r>
              <a:rPr lang="bs-Latn-BA" sz="2800" dirty="0" err="1"/>
              <a:t>fiili</a:t>
            </a:r>
            <a:r>
              <a:rPr lang="bs-Latn-BA" sz="2800" dirty="0"/>
              <a:t> </a:t>
            </a:r>
            <a:r>
              <a:rPr lang="bs-Latn-BA" sz="2800" dirty="0" err="1"/>
              <a:t>hakimiyetini</a:t>
            </a:r>
            <a:r>
              <a:rPr lang="bs-Latn-BA" sz="2800" dirty="0"/>
              <a:t> </a:t>
            </a:r>
            <a:r>
              <a:rPr lang="bs-Latn-BA" sz="2800" dirty="0" err="1"/>
              <a:t>hayat</a:t>
            </a:r>
            <a:r>
              <a:rPr lang="bs-Latn-BA" sz="2800" dirty="0"/>
              <a:t> </a:t>
            </a:r>
            <a:r>
              <a:rPr lang="bs-Latn-BA" sz="2800" dirty="0" err="1"/>
              <a:t>tecrübelerine</a:t>
            </a:r>
            <a:r>
              <a:rPr lang="bs-Latn-BA" sz="2800" dirty="0"/>
              <a:t> </a:t>
            </a:r>
            <a:r>
              <a:rPr lang="bs-Latn-BA" sz="2800" dirty="0" err="1"/>
              <a:t>göre</a:t>
            </a:r>
            <a:r>
              <a:rPr lang="bs-Latn-BA" sz="2800" dirty="0"/>
              <a:t> de </a:t>
            </a:r>
            <a:r>
              <a:rPr lang="bs-Latn-BA" sz="2800" dirty="0" err="1"/>
              <a:t>çıkarabiliriz</a:t>
            </a:r>
            <a:r>
              <a:rPr lang="bs-Latn-BA" sz="2800" dirty="0"/>
              <a:t>. </a:t>
            </a:r>
            <a:r>
              <a:rPr lang="bs-Latn-BA" sz="2800" dirty="0" err="1"/>
              <a:t>Örn</a:t>
            </a:r>
            <a:r>
              <a:rPr lang="bs-Latn-BA" sz="2800" dirty="0"/>
              <a:t>. </a:t>
            </a:r>
            <a:r>
              <a:rPr lang="bs-Latn-BA" sz="2800" dirty="0" err="1"/>
              <a:t>Kapı</a:t>
            </a:r>
            <a:r>
              <a:rPr lang="bs-Latn-BA" sz="2800" dirty="0"/>
              <a:t> </a:t>
            </a:r>
            <a:r>
              <a:rPr lang="bs-Latn-BA" sz="2800" dirty="0" err="1"/>
              <a:t>önüne</a:t>
            </a:r>
            <a:r>
              <a:rPr lang="bs-Latn-BA" sz="2800" dirty="0"/>
              <a:t> </a:t>
            </a:r>
            <a:r>
              <a:rPr lang="bs-Latn-BA" sz="2800" dirty="0" err="1"/>
              <a:t>parkedilen</a:t>
            </a:r>
            <a:r>
              <a:rPr lang="bs-Latn-BA" sz="2800" dirty="0"/>
              <a:t> </a:t>
            </a:r>
            <a:r>
              <a:rPr lang="bs-Latn-BA" sz="2800" dirty="0" err="1"/>
              <a:t>araba</a:t>
            </a:r>
            <a:r>
              <a:rPr lang="bs-Latn-BA" sz="2800" dirty="0"/>
              <a:t> </a:t>
            </a:r>
            <a:r>
              <a:rPr lang="bs-Latn-BA" sz="2800" dirty="0" err="1"/>
              <a:t>üzerindeki</a:t>
            </a:r>
            <a:r>
              <a:rPr lang="bs-Latn-BA" sz="2800" dirty="0"/>
              <a:t> </a:t>
            </a:r>
            <a:r>
              <a:rPr lang="bs-Latn-BA" sz="2800" dirty="0" err="1"/>
              <a:t>fiili</a:t>
            </a:r>
            <a:r>
              <a:rPr lang="bs-Latn-BA" sz="2800" dirty="0"/>
              <a:t> </a:t>
            </a:r>
            <a:r>
              <a:rPr lang="bs-Latn-BA" sz="2800" dirty="0" err="1"/>
              <a:t>hakimiyetimiz</a:t>
            </a:r>
            <a:r>
              <a:rPr lang="bs-Latn-BA" sz="2800" dirty="0"/>
              <a:t>.</a:t>
            </a:r>
            <a:br>
              <a:rPr lang="bs-Latn-BA" sz="2800" dirty="0"/>
            </a:br>
            <a:r>
              <a:rPr lang="bs-Latn-BA" sz="2800" dirty="0"/>
              <a:t>-</a:t>
            </a:r>
            <a:r>
              <a:rPr lang="bs-Latn-BA" sz="2800" dirty="0" err="1"/>
              <a:t>Kendi</a:t>
            </a:r>
            <a:r>
              <a:rPr lang="bs-Latn-BA" sz="2800" dirty="0"/>
              <a:t> </a:t>
            </a:r>
            <a:r>
              <a:rPr lang="bs-Latn-BA" sz="2800" dirty="0" err="1"/>
              <a:t>fiili</a:t>
            </a:r>
            <a:r>
              <a:rPr lang="bs-Latn-BA" sz="2800" dirty="0"/>
              <a:t> </a:t>
            </a:r>
            <a:r>
              <a:rPr lang="bs-Latn-BA" sz="2800" dirty="0" err="1"/>
              <a:t>hakimiyetini</a:t>
            </a:r>
            <a:r>
              <a:rPr lang="bs-Latn-BA" sz="2800" dirty="0"/>
              <a:t> </a:t>
            </a:r>
            <a:r>
              <a:rPr lang="bs-Latn-BA" sz="2800" dirty="0" err="1"/>
              <a:t>tanıyan</a:t>
            </a:r>
            <a:r>
              <a:rPr lang="bs-Latn-BA" sz="2800" dirty="0"/>
              <a:t> </a:t>
            </a:r>
            <a:r>
              <a:rPr lang="bs-Latn-BA" sz="2800" dirty="0" err="1"/>
              <a:t>kiracı</a:t>
            </a:r>
            <a:r>
              <a:rPr lang="bs-Latn-BA" sz="2800" dirty="0"/>
              <a:t>, </a:t>
            </a:r>
            <a:r>
              <a:rPr lang="bs-Latn-BA" sz="2800" dirty="0" err="1"/>
              <a:t>taşıyıcı</a:t>
            </a:r>
            <a:r>
              <a:rPr lang="bs-Latn-BA" sz="2800" dirty="0"/>
              <a:t>, </a:t>
            </a:r>
            <a:r>
              <a:rPr lang="bs-Latn-BA" sz="2800" dirty="0" err="1"/>
              <a:t>tamirci</a:t>
            </a:r>
            <a:r>
              <a:rPr lang="bs-Latn-BA" sz="2800" dirty="0"/>
              <a:t> </a:t>
            </a:r>
            <a:r>
              <a:rPr lang="bs-Latn-BA" sz="2800" dirty="0" err="1"/>
              <a:t>gibi</a:t>
            </a:r>
            <a:r>
              <a:rPr lang="bs-Latn-BA" sz="2800" dirty="0"/>
              <a:t> bir </a:t>
            </a:r>
            <a:r>
              <a:rPr lang="bs-Latn-BA" sz="2800" dirty="0" err="1"/>
              <a:t>kişiye</a:t>
            </a:r>
            <a:r>
              <a:rPr lang="bs-Latn-BA" sz="2800" dirty="0"/>
              <a:t> </a:t>
            </a:r>
            <a:r>
              <a:rPr lang="bs-Latn-BA" sz="2800" dirty="0" err="1"/>
              <a:t>bırakmış</a:t>
            </a:r>
            <a:r>
              <a:rPr lang="bs-Latn-BA" sz="2800" dirty="0"/>
              <a:t> </a:t>
            </a:r>
            <a:r>
              <a:rPr lang="bs-Latn-BA" sz="2800" dirty="0" err="1"/>
              <a:t>olması</a:t>
            </a:r>
            <a:r>
              <a:rPr lang="bs-Latn-BA" sz="2800" dirty="0"/>
              <a:t> </a:t>
            </a:r>
            <a:r>
              <a:rPr lang="bs-Latn-BA" sz="2800" dirty="0" err="1"/>
              <a:t>halinde</a:t>
            </a:r>
            <a:r>
              <a:rPr lang="bs-Latn-BA" sz="2800" dirty="0"/>
              <a:t> de </a:t>
            </a:r>
            <a:r>
              <a:rPr lang="bs-Latn-BA" sz="2800" dirty="0" err="1"/>
              <a:t>bu</a:t>
            </a:r>
            <a:r>
              <a:rPr lang="bs-Latn-BA" sz="2800" dirty="0"/>
              <a:t> </a:t>
            </a:r>
            <a:r>
              <a:rPr lang="bs-Latn-BA" sz="2800" dirty="0" err="1"/>
              <a:t>kişiler</a:t>
            </a:r>
            <a:r>
              <a:rPr lang="bs-Latn-BA" sz="2800" dirty="0"/>
              <a:t> </a:t>
            </a:r>
            <a:r>
              <a:rPr lang="bs-Latn-BA" sz="2800" dirty="0" err="1"/>
              <a:t>vasıtasıyla</a:t>
            </a:r>
            <a:r>
              <a:rPr lang="bs-Latn-BA" sz="2800" dirty="0"/>
              <a:t>, </a:t>
            </a:r>
            <a:r>
              <a:rPr lang="bs-Latn-BA" sz="2800" dirty="0" err="1"/>
              <a:t>eşya</a:t>
            </a:r>
            <a:r>
              <a:rPr lang="bs-Latn-BA" sz="2800" dirty="0"/>
              <a:t> </a:t>
            </a:r>
            <a:r>
              <a:rPr lang="bs-Latn-BA" sz="2800" dirty="0" err="1"/>
              <a:t>üzerindeki</a:t>
            </a:r>
            <a:r>
              <a:rPr lang="bs-Latn-BA" sz="2800" dirty="0"/>
              <a:t> </a:t>
            </a:r>
            <a:r>
              <a:rPr lang="bs-Latn-BA" sz="2800" dirty="0" err="1"/>
              <a:t>fiili</a:t>
            </a:r>
            <a:r>
              <a:rPr lang="bs-Latn-BA" sz="2800" dirty="0"/>
              <a:t> </a:t>
            </a:r>
            <a:r>
              <a:rPr lang="bs-Latn-BA" sz="2800" dirty="0" err="1"/>
              <a:t>hakimiyeti</a:t>
            </a:r>
            <a:r>
              <a:rPr lang="bs-Latn-BA" sz="2800" dirty="0"/>
              <a:t> </a:t>
            </a:r>
            <a:r>
              <a:rPr lang="bs-Latn-BA" sz="2800" dirty="0" err="1"/>
              <a:t>devam</a:t>
            </a:r>
            <a:r>
              <a:rPr lang="bs-Latn-BA" sz="2800" dirty="0"/>
              <a:t> </a:t>
            </a:r>
            <a:r>
              <a:rPr lang="bs-Latn-BA" sz="2800" dirty="0" err="1"/>
              <a:t>ediyor</a:t>
            </a:r>
            <a:r>
              <a:rPr lang="bs-Latn-BA" sz="2800" dirty="0"/>
              <a:t> </a:t>
            </a:r>
            <a:r>
              <a:rPr lang="bs-Latn-BA" sz="2800" dirty="0" err="1"/>
              <a:t>sayılır</a:t>
            </a:r>
            <a:r>
              <a:rPr lang="bs-Latn-BA" sz="2800" dirty="0"/>
              <a:t>. </a:t>
            </a:r>
            <a:r>
              <a:rPr lang="bs-Latn-BA" sz="2800" dirty="0" err="1"/>
              <a:t>Ancak</a:t>
            </a:r>
            <a:r>
              <a:rPr lang="bs-Latn-BA" sz="2800" dirty="0"/>
              <a:t> </a:t>
            </a:r>
            <a:r>
              <a:rPr lang="bs-Latn-BA" sz="2800" dirty="0" err="1"/>
              <a:t>bu</a:t>
            </a:r>
            <a:r>
              <a:rPr lang="bs-Latn-BA" sz="2800" dirty="0"/>
              <a:t> </a:t>
            </a:r>
            <a:r>
              <a:rPr lang="bs-Latn-BA" sz="2800" dirty="0" err="1"/>
              <a:t>kişiler</a:t>
            </a:r>
            <a:r>
              <a:rPr lang="bs-Latn-BA" sz="2800" dirty="0"/>
              <a:t> </a:t>
            </a:r>
            <a:r>
              <a:rPr lang="bs-Latn-BA" sz="2800" dirty="0" err="1"/>
              <a:t>birinci</a:t>
            </a:r>
            <a:r>
              <a:rPr lang="bs-Latn-BA" sz="2800" dirty="0"/>
              <a:t> </a:t>
            </a:r>
            <a:r>
              <a:rPr lang="bs-Latn-BA" sz="2800" dirty="0" err="1"/>
              <a:t>zilyedin</a:t>
            </a:r>
            <a:r>
              <a:rPr lang="bs-Latn-BA" sz="2800" dirty="0"/>
              <a:t> </a:t>
            </a:r>
            <a:r>
              <a:rPr lang="bs-Latn-BA" sz="2800" dirty="0" err="1"/>
              <a:t>eşya</a:t>
            </a:r>
            <a:r>
              <a:rPr lang="bs-Latn-BA" sz="2800" dirty="0"/>
              <a:t> </a:t>
            </a:r>
            <a:r>
              <a:rPr lang="bs-Latn-BA" sz="2800" dirty="0" err="1"/>
              <a:t>üzerindeki</a:t>
            </a:r>
            <a:r>
              <a:rPr lang="bs-Latn-BA" sz="2800" dirty="0"/>
              <a:t> </a:t>
            </a:r>
            <a:r>
              <a:rPr lang="bs-Latn-BA" sz="2800" dirty="0" err="1"/>
              <a:t>fiili</a:t>
            </a:r>
            <a:r>
              <a:rPr lang="bs-Latn-BA" sz="2800" dirty="0"/>
              <a:t> </a:t>
            </a:r>
            <a:r>
              <a:rPr lang="bs-Latn-BA" sz="2800" dirty="0" err="1"/>
              <a:t>hakimiyetini</a:t>
            </a:r>
            <a:r>
              <a:rPr lang="bs-Latn-BA" sz="2800" dirty="0"/>
              <a:t> </a:t>
            </a:r>
            <a:r>
              <a:rPr lang="bs-Latn-BA" sz="2800" dirty="0" err="1"/>
              <a:t>tanımazlarsa</a:t>
            </a:r>
            <a:r>
              <a:rPr lang="bs-Latn-BA" sz="2800" dirty="0"/>
              <a:t>, </a:t>
            </a:r>
            <a:r>
              <a:rPr lang="bs-Latn-BA" sz="2800" dirty="0" err="1"/>
              <a:t>artık</a:t>
            </a:r>
            <a:r>
              <a:rPr lang="bs-Latn-BA" sz="2800" dirty="0"/>
              <a:t> </a:t>
            </a:r>
            <a:r>
              <a:rPr lang="bs-Latn-BA" sz="2800" dirty="0" err="1"/>
              <a:t>onun</a:t>
            </a:r>
            <a:r>
              <a:rPr lang="bs-Latn-BA" sz="2800" dirty="0"/>
              <a:t> </a:t>
            </a:r>
            <a:r>
              <a:rPr lang="bs-Latn-BA" sz="2800" dirty="0" err="1"/>
              <a:t>eşya</a:t>
            </a:r>
            <a:r>
              <a:rPr lang="bs-Latn-BA" sz="2800" dirty="0"/>
              <a:t> </a:t>
            </a:r>
            <a:r>
              <a:rPr lang="bs-Latn-BA" sz="2800" dirty="0" err="1"/>
              <a:t>üzerindeki</a:t>
            </a:r>
            <a:r>
              <a:rPr lang="bs-Latn-BA" sz="2800" dirty="0"/>
              <a:t> </a:t>
            </a:r>
            <a:r>
              <a:rPr lang="bs-Latn-BA" sz="2800" dirty="0" err="1"/>
              <a:t>zilyetliği</a:t>
            </a:r>
            <a:r>
              <a:rPr lang="bs-Latn-BA" sz="2800" dirty="0"/>
              <a:t> de, </a:t>
            </a:r>
            <a:r>
              <a:rPr lang="bs-Latn-BA" sz="2800" dirty="0" err="1"/>
              <a:t>sona</a:t>
            </a:r>
            <a:r>
              <a:rPr lang="bs-Latn-BA" sz="2800" dirty="0"/>
              <a:t> </a:t>
            </a:r>
            <a:r>
              <a:rPr lang="bs-Latn-BA" sz="2800" dirty="0" err="1"/>
              <a:t>ermiş</a:t>
            </a:r>
            <a:r>
              <a:rPr lang="bs-Latn-BA" sz="2800" dirty="0"/>
              <a:t> </a:t>
            </a:r>
            <a:r>
              <a:rPr lang="bs-Latn-BA" sz="2800" dirty="0" err="1"/>
              <a:t>olur</a:t>
            </a:r>
            <a:r>
              <a:rPr lang="bs-Latn-BA" sz="2800" dirty="0"/>
              <a:t>.</a:t>
            </a:r>
            <a:br>
              <a:rPr lang="bs-Latn-BA" sz="2800" dirty="0"/>
            </a:br>
            <a:r>
              <a:rPr lang="bs-Latn-BA" sz="2800" dirty="0"/>
              <a:t>-</a:t>
            </a:r>
            <a:r>
              <a:rPr lang="bs-Latn-BA" sz="2800" dirty="0" err="1"/>
              <a:t>Mahkeme</a:t>
            </a:r>
            <a:r>
              <a:rPr lang="bs-Latn-BA" sz="2800" dirty="0"/>
              <a:t> bir </a:t>
            </a:r>
            <a:r>
              <a:rPr lang="bs-Latn-BA" sz="2800" dirty="0" err="1"/>
              <a:t>dava</a:t>
            </a:r>
            <a:r>
              <a:rPr lang="bs-Latn-BA" sz="2800" dirty="0"/>
              <a:t> </a:t>
            </a:r>
            <a:r>
              <a:rPr lang="bs-Latn-BA" sz="2800" dirty="0" err="1"/>
              <a:t>sonunda</a:t>
            </a:r>
            <a:r>
              <a:rPr lang="bs-Latn-BA" sz="2800" dirty="0"/>
              <a:t> </a:t>
            </a:r>
            <a:r>
              <a:rPr lang="bs-Latn-BA" sz="2800" dirty="0" err="1"/>
              <a:t>zilyetliği</a:t>
            </a:r>
            <a:r>
              <a:rPr lang="bs-Latn-BA" sz="2800" dirty="0"/>
              <a:t> </a:t>
            </a:r>
            <a:r>
              <a:rPr lang="bs-Latn-BA" sz="2800" dirty="0" err="1"/>
              <a:t>devretme</a:t>
            </a:r>
            <a:r>
              <a:rPr lang="bs-Latn-BA" sz="2800" dirty="0"/>
              <a:t> </a:t>
            </a:r>
            <a:r>
              <a:rPr lang="bs-Latn-BA" sz="2800" dirty="0" err="1"/>
              <a:t>kararı</a:t>
            </a:r>
            <a:r>
              <a:rPr lang="bs-Latn-BA" sz="2800" dirty="0"/>
              <a:t> </a:t>
            </a:r>
            <a:r>
              <a:rPr lang="bs-Latn-BA" sz="2800" dirty="0" err="1"/>
              <a:t>verse</a:t>
            </a:r>
            <a:r>
              <a:rPr lang="bs-Latn-BA" sz="2800" dirty="0"/>
              <a:t> “</a:t>
            </a:r>
            <a:r>
              <a:rPr lang="bs-Latn-BA" sz="2800" i="1" dirty="0" err="1"/>
              <a:t>kişi</a:t>
            </a:r>
            <a:r>
              <a:rPr lang="bs-Latn-BA" sz="2800" i="1" dirty="0"/>
              <a:t> </a:t>
            </a:r>
            <a:r>
              <a:rPr lang="bs-Latn-BA" sz="2800" i="1" dirty="0" err="1"/>
              <a:t>mahkeme</a:t>
            </a:r>
            <a:r>
              <a:rPr lang="bs-Latn-BA" sz="2800" i="1" dirty="0"/>
              <a:t> </a:t>
            </a:r>
            <a:r>
              <a:rPr lang="bs-Latn-BA" sz="2800" i="1" dirty="0" err="1"/>
              <a:t>kararı</a:t>
            </a:r>
            <a:r>
              <a:rPr lang="bs-Latn-BA" sz="2800" i="1" dirty="0"/>
              <a:t> ile </a:t>
            </a:r>
            <a:r>
              <a:rPr lang="bs-Latn-BA" sz="2800" i="1" dirty="0" err="1"/>
              <a:t>zilyetliği</a:t>
            </a:r>
            <a:r>
              <a:rPr lang="bs-Latn-BA" sz="2800" i="1" dirty="0"/>
              <a:t> </a:t>
            </a:r>
            <a:r>
              <a:rPr lang="bs-Latn-BA" sz="2800" i="1" dirty="0" err="1"/>
              <a:t>kazanabilmiş</a:t>
            </a:r>
            <a:r>
              <a:rPr lang="bs-Latn-BA" sz="2800" i="1" dirty="0"/>
              <a:t> </a:t>
            </a:r>
            <a:r>
              <a:rPr lang="bs-Latn-BA" sz="2800" i="1" dirty="0" err="1"/>
              <a:t>olmaz</a:t>
            </a:r>
            <a:r>
              <a:rPr lang="bs-Latn-BA" sz="2800" dirty="0"/>
              <a:t>” </a:t>
            </a:r>
            <a:r>
              <a:rPr lang="bs-Latn-BA" sz="2000" dirty="0"/>
              <a:t/>
            </a:r>
            <a:br>
              <a:rPr lang="bs-Latn-BA" sz="2000" dirty="0"/>
            </a:br>
            <a:endParaRPr lang="tr-TR" sz="2000" dirty="0" smtClean="0"/>
          </a:p>
        </p:txBody>
      </p:sp>
    </p:spTree>
    <p:extLst>
      <p:ext uri="{BB962C8B-B14F-4D97-AF65-F5344CB8AC3E}">
        <p14:creationId xmlns:p14="http://schemas.microsoft.com/office/powerpoint/2010/main" val="475221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5360" y="116632"/>
            <a:ext cx="11449272" cy="6408712"/>
          </a:xfrm>
        </p:spPr>
        <p:txBody>
          <a:bodyPr>
            <a:noAutofit/>
          </a:bodyPr>
          <a:lstStyle/>
          <a:p>
            <a:pPr marL="0" indent="0">
              <a:buNone/>
            </a:pPr>
            <a:r>
              <a:rPr lang="bs-Latn-BA" sz="2200" b="1" dirty="0"/>
              <a:t>2-Zilyetlik </a:t>
            </a:r>
            <a:r>
              <a:rPr lang="bs-Latn-BA" sz="2200" b="1" dirty="0" err="1"/>
              <a:t>iradesi</a:t>
            </a:r>
            <a:r>
              <a:rPr lang="bs-Latn-BA" sz="2200" dirty="0"/>
              <a:t>: </a:t>
            </a:r>
            <a:endParaRPr lang="tr-TR" sz="2200" dirty="0" smtClean="0"/>
          </a:p>
          <a:p>
            <a:pPr marL="0" indent="0">
              <a:buNone/>
            </a:pPr>
            <a:r>
              <a:rPr lang="bs-Latn-BA" sz="2200" dirty="0" err="1" smtClean="0"/>
              <a:t>Zilyetlik</a:t>
            </a:r>
            <a:r>
              <a:rPr lang="bs-Latn-BA" sz="2200" dirty="0"/>
              <a:t>, “</a:t>
            </a:r>
            <a:r>
              <a:rPr lang="bs-Latn-BA" sz="2200" i="1" dirty="0"/>
              <a:t>bir </a:t>
            </a:r>
            <a:r>
              <a:rPr lang="bs-Latn-BA" sz="2200" i="1" dirty="0" err="1"/>
              <a:t>eşyayı</a:t>
            </a:r>
            <a:r>
              <a:rPr lang="bs-Latn-BA" sz="2200" i="1" dirty="0"/>
              <a:t> </a:t>
            </a:r>
            <a:r>
              <a:rPr lang="bs-Latn-BA" sz="2200" i="1" dirty="0" err="1"/>
              <a:t>zilyet</a:t>
            </a:r>
            <a:r>
              <a:rPr lang="bs-Latn-BA" sz="2200" i="1" dirty="0"/>
              <a:t> </a:t>
            </a:r>
            <a:r>
              <a:rPr lang="bs-Latn-BA" sz="2200" i="1" dirty="0" err="1"/>
              <a:t>olma</a:t>
            </a:r>
            <a:r>
              <a:rPr lang="bs-Latn-BA" sz="2200" i="1" dirty="0"/>
              <a:t> </a:t>
            </a:r>
            <a:r>
              <a:rPr lang="bs-Latn-BA" sz="2200" i="1" dirty="0" err="1"/>
              <a:t>iradesi</a:t>
            </a:r>
            <a:r>
              <a:rPr lang="bs-Latn-BA" sz="2200" i="1" dirty="0"/>
              <a:t> ile </a:t>
            </a:r>
            <a:r>
              <a:rPr lang="bs-Latn-BA" sz="2200" i="1" dirty="0" err="1"/>
              <a:t>fiili</a:t>
            </a:r>
            <a:r>
              <a:rPr lang="bs-Latn-BA" sz="2200" i="1" dirty="0"/>
              <a:t> </a:t>
            </a:r>
            <a:r>
              <a:rPr lang="bs-Latn-BA" sz="2200" i="1" dirty="0" err="1"/>
              <a:t>hakimiyet</a:t>
            </a:r>
            <a:r>
              <a:rPr lang="bs-Latn-BA" sz="2200" i="1" dirty="0"/>
              <a:t> </a:t>
            </a:r>
            <a:r>
              <a:rPr lang="bs-Latn-BA" sz="2200" i="1" dirty="0" err="1"/>
              <a:t>altında</a:t>
            </a:r>
            <a:r>
              <a:rPr lang="bs-Latn-BA" sz="2200" i="1" dirty="0"/>
              <a:t> </a:t>
            </a:r>
            <a:r>
              <a:rPr lang="bs-Latn-BA" sz="2200" i="1" dirty="0" err="1"/>
              <a:t>bulundurma</a:t>
            </a:r>
            <a:r>
              <a:rPr lang="bs-Latn-BA" sz="2200" i="1" dirty="0"/>
              <a:t> </a:t>
            </a:r>
            <a:r>
              <a:rPr lang="bs-Latn-BA" sz="2200" i="1" dirty="0" err="1"/>
              <a:t>olarak</a:t>
            </a:r>
            <a:r>
              <a:rPr lang="bs-Latn-BA" sz="2200" i="1" dirty="0"/>
              <a:t> </a:t>
            </a:r>
            <a:r>
              <a:rPr lang="bs-Latn-BA" sz="2200" i="1" dirty="0" err="1"/>
              <a:t>tanımlanabilir</a:t>
            </a:r>
            <a:r>
              <a:rPr lang="bs-Latn-BA" sz="2200" dirty="0"/>
              <a:t>”. Bir </a:t>
            </a:r>
            <a:r>
              <a:rPr lang="bs-Latn-BA" sz="2200" dirty="0" err="1"/>
              <a:t>eşya</a:t>
            </a:r>
            <a:r>
              <a:rPr lang="bs-Latn-BA" sz="2200" dirty="0"/>
              <a:t> </a:t>
            </a:r>
            <a:r>
              <a:rPr lang="bs-Latn-BA" sz="2200" dirty="0" err="1"/>
              <a:t>üzerinde</a:t>
            </a:r>
            <a:r>
              <a:rPr lang="bs-Latn-BA" sz="2200" dirty="0"/>
              <a:t> </a:t>
            </a:r>
            <a:r>
              <a:rPr lang="bs-Latn-BA" sz="2200" dirty="0" err="1"/>
              <a:t>devamlı</a:t>
            </a:r>
            <a:r>
              <a:rPr lang="bs-Latn-BA" sz="2200" dirty="0"/>
              <a:t> bir </a:t>
            </a:r>
            <a:r>
              <a:rPr lang="bs-Latn-BA" sz="2200" dirty="0" err="1"/>
              <a:t>hakimiyet</a:t>
            </a:r>
            <a:r>
              <a:rPr lang="bs-Latn-BA" sz="2200" dirty="0"/>
              <a:t> </a:t>
            </a:r>
            <a:r>
              <a:rPr lang="bs-Latn-BA" sz="2200" dirty="0" err="1"/>
              <a:t>kurma</a:t>
            </a:r>
            <a:r>
              <a:rPr lang="bs-Latn-BA" sz="2200" dirty="0"/>
              <a:t> </a:t>
            </a:r>
            <a:r>
              <a:rPr lang="bs-Latn-BA" sz="2200" dirty="0" err="1"/>
              <a:t>iradesi</a:t>
            </a:r>
            <a:r>
              <a:rPr lang="bs-Latn-BA" sz="2200" dirty="0"/>
              <a:t> “</a:t>
            </a:r>
            <a:r>
              <a:rPr lang="bs-Latn-BA" sz="2200" b="1" dirty="0" err="1"/>
              <a:t>animus</a:t>
            </a:r>
            <a:r>
              <a:rPr lang="bs-Latn-BA" sz="2200" b="1" dirty="0"/>
              <a:t> </a:t>
            </a:r>
            <a:r>
              <a:rPr lang="bs-Latn-BA" sz="2200" b="1" dirty="0" err="1"/>
              <a:t>possidendi</a:t>
            </a:r>
            <a:r>
              <a:rPr lang="bs-Latn-BA" sz="2200" dirty="0"/>
              <a:t>” </a:t>
            </a:r>
            <a:r>
              <a:rPr lang="bs-Latn-BA" sz="2200" dirty="0" err="1"/>
              <a:t>olarak</a:t>
            </a:r>
            <a:r>
              <a:rPr lang="bs-Latn-BA" sz="2200" dirty="0"/>
              <a:t> </a:t>
            </a:r>
            <a:r>
              <a:rPr lang="bs-Latn-BA" sz="2200" dirty="0" err="1"/>
              <a:t>tanımlanmaktadır</a:t>
            </a:r>
            <a:r>
              <a:rPr lang="bs-Latn-BA" sz="2200" dirty="0"/>
              <a:t>. </a:t>
            </a:r>
            <a:endParaRPr lang="tr-TR" sz="2200" dirty="0" smtClean="0"/>
          </a:p>
          <a:p>
            <a:pPr marL="0" indent="0">
              <a:buNone/>
            </a:pPr>
            <a:r>
              <a:rPr lang="bs-Latn-BA" sz="2200" dirty="0"/>
              <a:t/>
            </a:r>
            <a:br>
              <a:rPr lang="bs-Latn-BA" sz="2200" dirty="0"/>
            </a:br>
            <a:r>
              <a:rPr lang="bs-Latn-BA" sz="2200" dirty="0" err="1"/>
              <a:t>Kişinin</a:t>
            </a:r>
            <a:r>
              <a:rPr lang="bs-Latn-BA" sz="2200" dirty="0"/>
              <a:t> </a:t>
            </a:r>
            <a:r>
              <a:rPr lang="bs-Latn-BA" sz="2200" dirty="0" err="1"/>
              <a:t>eşyaya</a:t>
            </a:r>
            <a:r>
              <a:rPr lang="bs-Latn-BA" sz="2200" dirty="0"/>
              <a:t> </a:t>
            </a:r>
            <a:r>
              <a:rPr lang="bs-Latn-BA" sz="2200" dirty="0" err="1"/>
              <a:t>zilyed</a:t>
            </a:r>
            <a:r>
              <a:rPr lang="bs-Latn-BA" sz="2200" dirty="0"/>
              <a:t> </a:t>
            </a:r>
            <a:r>
              <a:rPr lang="bs-Latn-BA" sz="2200" dirty="0" err="1"/>
              <a:t>olma</a:t>
            </a:r>
            <a:r>
              <a:rPr lang="bs-Latn-BA" sz="2200" dirty="0"/>
              <a:t> </a:t>
            </a:r>
            <a:r>
              <a:rPr lang="bs-Latn-BA" sz="2200" dirty="0" err="1"/>
              <a:t>iradesi</a:t>
            </a:r>
            <a:r>
              <a:rPr lang="bs-Latn-BA" sz="2200" dirty="0"/>
              <a:t> </a:t>
            </a:r>
            <a:r>
              <a:rPr lang="bs-Latn-BA" sz="2200" dirty="0" err="1"/>
              <a:t>olmadıkça</a:t>
            </a:r>
            <a:r>
              <a:rPr lang="bs-Latn-BA" sz="2200" dirty="0"/>
              <a:t>, </a:t>
            </a:r>
            <a:r>
              <a:rPr lang="bs-Latn-BA" sz="2200" dirty="0" err="1"/>
              <a:t>eşyanın</a:t>
            </a:r>
            <a:r>
              <a:rPr lang="bs-Latn-BA" sz="2200" dirty="0"/>
              <a:t> </a:t>
            </a:r>
            <a:r>
              <a:rPr lang="bs-Latn-BA" sz="2200" dirty="0" err="1"/>
              <a:t>zilyedi</a:t>
            </a:r>
            <a:r>
              <a:rPr lang="bs-Latn-BA" sz="2200" dirty="0"/>
              <a:t> </a:t>
            </a:r>
            <a:r>
              <a:rPr lang="bs-Latn-BA" sz="2200" dirty="0" err="1"/>
              <a:t>olması</a:t>
            </a:r>
            <a:r>
              <a:rPr lang="bs-Latn-BA" sz="2200" dirty="0"/>
              <a:t> </a:t>
            </a:r>
            <a:r>
              <a:rPr lang="bs-Latn-BA" sz="2200" dirty="0" err="1"/>
              <a:t>mümkün</a:t>
            </a:r>
            <a:r>
              <a:rPr lang="bs-Latn-BA" sz="2200" dirty="0"/>
              <a:t> </a:t>
            </a:r>
            <a:r>
              <a:rPr lang="bs-Latn-BA" sz="2200" dirty="0" err="1"/>
              <a:t>değildir</a:t>
            </a:r>
            <a:r>
              <a:rPr lang="bs-Latn-BA" sz="2200" dirty="0"/>
              <a:t>. Bir </a:t>
            </a:r>
            <a:r>
              <a:rPr lang="bs-Latn-BA" sz="2200" dirty="0" err="1"/>
              <a:t>kimse</a:t>
            </a:r>
            <a:r>
              <a:rPr lang="bs-Latn-BA" sz="2200" dirty="0"/>
              <a:t> </a:t>
            </a:r>
            <a:r>
              <a:rPr lang="bs-Latn-BA" sz="2200" dirty="0" err="1"/>
              <a:t>cebine</a:t>
            </a:r>
            <a:r>
              <a:rPr lang="bs-Latn-BA" sz="2200" dirty="0"/>
              <a:t> </a:t>
            </a:r>
            <a:r>
              <a:rPr lang="bs-Latn-BA" sz="2200" dirty="0" err="1"/>
              <a:t>gizlice</a:t>
            </a:r>
            <a:r>
              <a:rPr lang="bs-Latn-BA" sz="2200" dirty="0"/>
              <a:t> </a:t>
            </a:r>
            <a:r>
              <a:rPr lang="bs-Latn-BA" sz="2200" dirty="0" err="1"/>
              <a:t>konan</a:t>
            </a:r>
            <a:r>
              <a:rPr lang="bs-Latn-BA" sz="2200" dirty="0"/>
              <a:t> </a:t>
            </a:r>
            <a:r>
              <a:rPr lang="bs-Latn-BA" sz="2200" dirty="0" err="1"/>
              <a:t>esrarın</a:t>
            </a:r>
            <a:r>
              <a:rPr lang="bs-Latn-BA" sz="2200" dirty="0"/>
              <a:t> </a:t>
            </a:r>
            <a:r>
              <a:rPr lang="bs-Latn-BA" sz="2200" dirty="0" err="1"/>
              <a:t>veya</a:t>
            </a:r>
            <a:r>
              <a:rPr lang="bs-Latn-BA" sz="2200" dirty="0"/>
              <a:t> </a:t>
            </a:r>
            <a:r>
              <a:rPr lang="bs-Latn-BA" sz="2200" dirty="0" err="1"/>
              <a:t>paranın</a:t>
            </a:r>
            <a:r>
              <a:rPr lang="bs-Latn-BA" sz="2200" dirty="0"/>
              <a:t> </a:t>
            </a:r>
            <a:r>
              <a:rPr lang="bs-Latn-BA" sz="2200" dirty="0" err="1"/>
              <a:t>konduğu</a:t>
            </a:r>
            <a:r>
              <a:rPr lang="bs-Latn-BA" sz="2200" dirty="0"/>
              <a:t> </a:t>
            </a:r>
            <a:r>
              <a:rPr lang="bs-Latn-BA" sz="2200" dirty="0" err="1"/>
              <a:t>anda</a:t>
            </a:r>
            <a:r>
              <a:rPr lang="bs-Latn-BA" sz="2200" dirty="0"/>
              <a:t> </a:t>
            </a:r>
            <a:r>
              <a:rPr lang="bs-Latn-BA" sz="2200" dirty="0" err="1"/>
              <a:t>sırf</a:t>
            </a:r>
            <a:r>
              <a:rPr lang="bs-Latn-BA" sz="2200" dirty="0"/>
              <a:t> </a:t>
            </a:r>
            <a:r>
              <a:rPr lang="bs-Latn-BA" sz="2200" dirty="0" err="1"/>
              <a:t>eşyanın</a:t>
            </a:r>
            <a:r>
              <a:rPr lang="bs-Latn-BA" sz="2200" dirty="0"/>
              <a:t> “</a:t>
            </a:r>
            <a:r>
              <a:rPr lang="bs-Latn-BA" sz="2200" b="1" dirty="0" err="1"/>
              <a:t>eylemli</a:t>
            </a:r>
            <a:r>
              <a:rPr lang="bs-Latn-BA" sz="2200" b="1" dirty="0"/>
              <a:t> </a:t>
            </a:r>
            <a:r>
              <a:rPr lang="bs-Latn-BA" sz="2200" b="1" dirty="0" err="1"/>
              <a:t>hakimiyet</a:t>
            </a:r>
            <a:r>
              <a:rPr lang="bs-Latn-BA" sz="2200" dirty="0"/>
              <a:t>”</a:t>
            </a:r>
            <a:r>
              <a:rPr lang="bs-Latn-BA" sz="2200" dirty="0" err="1"/>
              <a:t>inde</a:t>
            </a:r>
            <a:r>
              <a:rPr lang="bs-Latn-BA" sz="2200" dirty="0"/>
              <a:t> </a:t>
            </a:r>
            <a:r>
              <a:rPr lang="bs-Latn-BA" sz="2200" dirty="0" err="1"/>
              <a:t>olması</a:t>
            </a:r>
            <a:r>
              <a:rPr lang="bs-Latn-BA" sz="2200" dirty="0"/>
              <a:t> </a:t>
            </a:r>
            <a:r>
              <a:rPr lang="bs-Latn-BA" sz="2200" dirty="0" err="1"/>
              <a:t>sebebiyle</a:t>
            </a:r>
            <a:r>
              <a:rPr lang="bs-Latn-BA" sz="2200" dirty="0"/>
              <a:t> </a:t>
            </a:r>
            <a:r>
              <a:rPr lang="bs-Latn-BA" sz="2200" dirty="0" err="1"/>
              <a:t>zilyedi</a:t>
            </a:r>
            <a:r>
              <a:rPr lang="bs-Latn-BA" sz="2200" dirty="0"/>
              <a:t> </a:t>
            </a:r>
            <a:r>
              <a:rPr lang="bs-Latn-BA" sz="2200" dirty="0" err="1"/>
              <a:t>olamaz</a:t>
            </a:r>
            <a:r>
              <a:rPr lang="bs-Latn-BA" sz="2200" dirty="0"/>
              <a:t>. Bir </a:t>
            </a:r>
            <a:r>
              <a:rPr lang="bs-Latn-BA" sz="2200" dirty="0" err="1"/>
              <a:t>kimsenin</a:t>
            </a:r>
            <a:r>
              <a:rPr lang="bs-Latn-BA" sz="2200" dirty="0"/>
              <a:t> </a:t>
            </a:r>
            <a:r>
              <a:rPr lang="bs-Latn-BA" sz="2200" dirty="0" err="1"/>
              <a:t>haberi</a:t>
            </a:r>
            <a:r>
              <a:rPr lang="bs-Latn-BA" sz="2200" dirty="0"/>
              <a:t> </a:t>
            </a:r>
            <a:r>
              <a:rPr lang="bs-Latn-BA" sz="2200" dirty="0" err="1"/>
              <a:t>olmadan</a:t>
            </a:r>
            <a:r>
              <a:rPr lang="bs-Latn-BA" sz="2200" dirty="0"/>
              <a:t> </a:t>
            </a:r>
            <a:r>
              <a:rPr lang="bs-Latn-BA" sz="2200" dirty="0" err="1"/>
              <a:t>fiili</a:t>
            </a:r>
            <a:r>
              <a:rPr lang="bs-Latn-BA" sz="2200" dirty="0"/>
              <a:t> </a:t>
            </a:r>
            <a:r>
              <a:rPr lang="bs-Latn-BA" sz="2200" dirty="0" err="1"/>
              <a:t>hakimiyet</a:t>
            </a:r>
            <a:r>
              <a:rPr lang="bs-Latn-BA" sz="2200" dirty="0"/>
              <a:t> </a:t>
            </a:r>
            <a:r>
              <a:rPr lang="bs-Latn-BA" sz="2200" dirty="0" err="1"/>
              <a:t>sahasına</a:t>
            </a:r>
            <a:r>
              <a:rPr lang="bs-Latn-BA" sz="2200" dirty="0"/>
              <a:t> </a:t>
            </a:r>
            <a:r>
              <a:rPr lang="bs-Latn-BA" sz="2200" dirty="0" err="1"/>
              <a:t>bırakılan</a:t>
            </a:r>
            <a:r>
              <a:rPr lang="bs-Latn-BA" sz="2200" dirty="0"/>
              <a:t> </a:t>
            </a:r>
            <a:r>
              <a:rPr lang="bs-Latn-BA" sz="2200" dirty="0" err="1"/>
              <a:t>şeyler</a:t>
            </a:r>
            <a:r>
              <a:rPr lang="bs-Latn-BA" sz="2200" dirty="0"/>
              <a:t> </a:t>
            </a:r>
            <a:r>
              <a:rPr lang="bs-Latn-BA" sz="2200" dirty="0" err="1"/>
              <a:t>üzerinde</a:t>
            </a:r>
            <a:r>
              <a:rPr lang="bs-Latn-BA" sz="2200" dirty="0"/>
              <a:t> </a:t>
            </a:r>
            <a:r>
              <a:rPr lang="bs-Latn-BA" sz="2200" dirty="0" err="1"/>
              <a:t>zilyetlik</a:t>
            </a:r>
            <a:r>
              <a:rPr lang="bs-Latn-BA" sz="2200" dirty="0"/>
              <a:t> </a:t>
            </a:r>
            <a:r>
              <a:rPr lang="bs-Latn-BA" sz="2200" dirty="0" err="1"/>
              <a:t>iradesi</a:t>
            </a:r>
            <a:r>
              <a:rPr lang="bs-Latn-BA" sz="2200" dirty="0"/>
              <a:t> </a:t>
            </a:r>
            <a:r>
              <a:rPr lang="bs-Latn-BA" sz="2200" dirty="0" err="1"/>
              <a:t>oluşacağı</a:t>
            </a:r>
            <a:r>
              <a:rPr lang="bs-Latn-BA" sz="2200" dirty="0"/>
              <a:t> </a:t>
            </a:r>
            <a:r>
              <a:rPr lang="bs-Latn-BA" sz="2200" dirty="0" err="1"/>
              <a:t>kabul</a:t>
            </a:r>
            <a:r>
              <a:rPr lang="bs-Latn-BA" sz="2200" dirty="0"/>
              <a:t> </a:t>
            </a:r>
            <a:r>
              <a:rPr lang="bs-Latn-BA" sz="2200" dirty="0" err="1"/>
              <a:t>edilebiliyorsa</a:t>
            </a:r>
            <a:r>
              <a:rPr lang="bs-Latn-BA" sz="2200" dirty="0"/>
              <a:t>, buna “</a:t>
            </a:r>
            <a:r>
              <a:rPr lang="bs-Latn-BA" sz="2200" b="1" dirty="0" err="1"/>
              <a:t>farazi</a:t>
            </a:r>
            <a:r>
              <a:rPr lang="bs-Latn-BA" sz="2200" b="1" dirty="0"/>
              <a:t> </a:t>
            </a:r>
            <a:r>
              <a:rPr lang="bs-Latn-BA" sz="2200" b="1" dirty="0" err="1"/>
              <a:t>zilyetlik</a:t>
            </a:r>
            <a:r>
              <a:rPr lang="bs-Latn-BA" sz="2200" b="1" dirty="0"/>
              <a:t> </a:t>
            </a:r>
            <a:r>
              <a:rPr lang="bs-Latn-BA" sz="2200" b="1" dirty="0" err="1"/>
              <a:t>iradesi</a:t>
            </a:r>
            <a:r>
              <a:rPr lang="bs-Latn-BA" sz="2200" dirty="0"/>
              <a:t>” </a:t>
            </a:r>
            <a:r>
              <a:rPr lang="bs-Latn-BA" sz="2200" dirty="0" err="1"/>
              <a:t>denir</a:t>
            </a:r>
            <a:r>
              <a:rPr lang="bs-Latn-BA" sz="2200" dirty="0"/>
              <a:t>. </a:t>
            </a:r>
            <a:r>
              <a:rPr lang="bs-Latn-BA" sz="2200" dirty="0" err="1"/>
              <a:t>Örn</a:t>
            </a:r>
            <a:r>
              <a:rPr lang="bs-Latn-BA" sz="2200" dirty="0"/>
              <a:t>. “</a:t>
            </a:r>
            <a:r>
              <a:rPr lang="bs-Latn-BA" sz="2200" i="1" dirty="0" err="1"/>
              <a:t>dükkanında</a:t>
            </a:r>
            <a:r>
              <a:rPr lang="bs-Latn-BA" sz="2200" i="1" dirty="0"/>
              <a:t> </a:t>
            </a:r>
            <a:r>
              <a:rPr lang="bs-Latn-BA" sz="2200" i="1" dirty="0" err="1"/>
              <a:t>bulunmadığı</a:t>
            </a:r>
            <a:r>
              <a:rPr lang="bs-Latn-BA" sz="2200" i="1" dirty="0"/>
              <a:t> </a:t>
            </a:r>
            <a:r>
              <a:rPr lang="bs-Latn-BA" sz="2200" i="1" dirty="0" err="1"/>
              <a:t>sırada</a:t>
            </a:r>
            <a:r>
              <a:rPr lang="bs-Latn-BA" sz="2200" i="1" dirty="0"/>
              <a:t> </a:t>
            </a:r>
            <a:r>
              <a:rPr lang="bs-Latn-BA" sz="2200" i="1" dirty="0" err="1"/>
              <a:t>borçlunun</a:t>
            </a:r>
            <a:r>
              <a:rPr lang="bs-Latn-BA" sz="2200" i="1" dirty="0"/>
              <a:t> </a:t>
            </a:r>
            <a:r>
              <a:rPr lang="bs-Latn-BA" sz="2200" i="1" dirty="0" err="1"/>
              <a:t>ifa</a:t>
            </a:r>
            <a:r>
              <a:rPr lang="bs-Latn-BA" sz="2200" i="1" dirty="0"/>
              <a:t> </a:t>
            </a:r>
            <a:r>
              <a:rPr lang="bs-Latn-BA" sz="2200" i="1" dirty="0" err="1"/>
              <a:t>amacıyla</a:t>
            </a:r>
            <a:r>
              <a:rPr lang="bs-Latn-BA" sz="2200" i="1" dirty="0"/>
              <a:t> mal </a:t>
            </a:r>
            <a:r>
              <a:rPr lang="bs-Latn-BA" sz="2200" i="1" dirty="0" err="1"/>
              <a:t>bıraktığı</a:t>
            </a:r>
            <a:r>
              <a:rPr lang="bs-Latn-BA" sz="2200" i="1" dirty="0"/>
              <a:t> </a:t>
            </a:r>
            <a:r>
              <a:rPr lang="bs-Latn-BA" sz="2200" i="1" dirty="0" err="1"/>
              <a:t>alacaklı</a:t>
            </a:r>
            <a:r>
              <a:rPr lang="bs-Latn-BA" sz="2200" dirty="0"/>
              <a:t>” </a:t>
            </a:r>
            <a:r>
              <a:rPr lang="bs-Latn-BA" sz="2200" dirty="0" err="1"/>
              <a:t>zilyettir</a:t>
            </a:r>
            <a:r>
              <a:rPr lang="bs-Latn-BA" sz="2200" dirty="0"/>
              <a:t>. </a:t>
            </a:r>
            <a:r>
              <a:rPr lang="bs-Latn-BA" sz="2200" dirty="0" err="1"/>
              <a:t>Sadece</a:t>
            </a:r>
            <a:r>
              <a:rPr lang="bs-Latn-BA" sz="2200" dirty="0"/>
              <a:t> “</a:t>
            </a:r>
            <a:r>
              <a:rPr lang="bs-Latn-BA" sz="2200" i="1" dirty="0" err="1"/>
              <a:t>miras</a:t>
            </a:r>
            <a:r>
              <a:rPr lang="bs-Latn-BA" sz="2200" i="1" dirty="0"/>
              <a:t> </a:t>
            </a:r>
            <a:r>
              <a:rPr lang="bs-Latn-BA" sz="2200" i="1" dirty="0" err="1"/>
              <a:t>yoluyla</a:t>
            </a:r>
            <a:r>
              <a:rPr lang="bs-Latn-BA" sz="2200" i="1" dirty="0"/>
              <a:t> </a:t>
            </a:r>
            <a:r>
              <a:rPr lang="bs-Latn-BA" sz="2200" i="1" dirty="0" err="1"/>
              <a:t>zilyetlik</a:t>
            </a:r>
            <a:r>
              <a:rPr lang="bs-Latn-BA" sz="2200" i="1" dirty="0"/>
              <a:t> </a:t>
            </a:r>
            <a:r>
              <a:rPr lang="bs-Latn-BA" sz="2200" i="1" dirty="0" err="1"/>
              <a:t>iktisabında</a:t>
            </a:r>
            <a:r>
              <a:rPr lang="bs-Latn-BA" sz="2200" i="1" dirty="0"/>
              <a:t>, </a:t>
            </a:r>
            <a:r>
              <a:rPr lang="bs-Latn-BA" sz="2200" i="1" dirty="0" err="1"/>
              <a:t>zilyetlik</a:t>
            </a:r>
            <a:r>
              <a:rPr lang="bs-Latn-BA" sz="2200" i="1" dirty="0"/>
              <a:t> </a:t>
            </a:r>
            <a:r>
              <a:rPr lang="bs-Latn-BA" sz="2200" i="1" dirty="0" err="1"/>
              <a:t>iradesinin</a:t>
            </a:r>
            <a:r>
              <a:rPr lang="bs-Latn-BA" sz="2200" i="1" dirty="0"/>
              <a:t> </a:t>
            </a:r>
            <a:r>
              <a:rPr lang="bs-Latn-BA" sz="2200" i="1" dirty="0" err="1"/>
              <a:t>oluşumuna</a:t>
            </a:r>
            <a:r>
              <a:rPr lang="bs-Latn-BA" sz="2200" i="1" dirty="0"/>
              <a:t> </a:t>
            </a:r>
            <a:r>
              <a:rPr lang="bs-Latn-BA" sz="2200" i="1" dirty="0" err="1"/>
              <a:t>gerek</a:t>
            </a:r>
            <a:r>
              <a:rPr lang="bs-Latn-BA" sz="2200" i="1" dirty="0"/>
              <a:t> </a:t>
            </a:r>
            <a:r>
              <a:rPr lang="bs-Latn-BA" sz="2200" i="1" dirty="0" err="1"/>
              <a:t>yoktur</a:t>
            </a:r>
            <a:r>
              <a:rPr lang="bs-Latn-BA" sz="2200" dirty="0"/>
              <a:t>”.</a:t>
            </a:r>
            <a:br>
              <a:rPr lang="bs-Latn-BA" sz="2200" dirty="0"/>
            </a:br>
            <a:r>
              <a:rPr lang="bs-Latn-BA" sz="2200" dirty="0" err="1"/>
              <a:t>Zilyetlik</a:t>
            </a:r>
            <a:r>
              <a:rPr lang="bs-Latn-BA" sz="2200" dirty="0"/>
              <a:t> </a:t>
            </a:r>
            <a:r>
              <a:rPr lang="bs-Latn-BA" sz="2200" dirty="0" err="1"/>
              <a:t>iradesi</a:t>
            </a:r>
            <a:r>
              <a:rPr lang="bs-Latn-BA" sz="2200" dirty="0"/>
              <a:t> </a:t>
            </a:r>
            <a:r>
              <a:rPr lang="bs-Latn-BA" sz="2200" dirty="0" err="1"/>
              <a:t>ayni</a:t>
            </a:r>
            <a:r>
              <a:rPr lang="bs-Latn-BA" sz="2200" dirty="0"/>
              <a:t> </a:t>
            </a:r>
            <a:r>
              <a:rPr lang="bs-Latn-BA" sz="2200" dirty="0" err="1"/>
              <a:t>zamanda</a:t>
            </a:r>
            <a:r>
              <a:rPr lang="bs-Latn-BA" sz="2200" dirty="0"/>
              <a:t>, </a:t>
            </a:r>
            <a:r>
              <a:rPr lang="bs-Latn-BA" sz="2200" dirty="0" err="1"/>
              <a:t>zilyetliğin</a:t>
            </a:r>
            <a:r>
              <a:rPr lang="bs-Latn-BA" sz="2200" dirty="0"/>
              <a:t> </a:t>
            </a:r>
            <a:r>
              <a:rPr lang="bs-Latn-BA" sz="2200" dirty="0" err="1"/>
              <a:t>kazanılmasında</a:t>
            </a:r>
            <a:r>
              <a:rPr lang="bs-Latn-BA" sz="2200" dirty="0"/>
              <a:t>, </a:t>
            </a:r>
            <a:r>
              <a:rPr lang="bs-Latn-BA" sz="2200" dirty="0" err="1"/>
              <a:t>zilyedin</a:t>
            </a:r>
            <a:r>
              <a:rPr lang="bs-Latn-BA" sz="2200" dirty="0"/>
              <a:t> “</a:t>
            </a:r>
            <a:r>
              <a:rPr lang="bs-Latn-BA" sz="2200" i="1" dirty="0" err="1"/>
              <a:t>temyiz</a:t>
            </a:r>
            <a:r>
              <a:rPr lang="bs-Latn-BA" sz="2200" i="1" dirty="0"/>
              <a:t> </a:t>
            </a:r>
            <a:r>
              <a:rPr lang="bs-Latn-BA" sz="2200" i="1" dirty="0" err="1"/>
              <a:t>kudretine</a:t>
            </a:r>
            <a:r>
              <a:rPr lang="bs-Latn-BA" sz="2200" i="1" dirty="0"/>
              <a:t> </a:t>
            </a:r>
            <a:r>
              <a:rPr lang="bs-Latn-BA" sz="2200" i="1" dirty="0" err="1"/>
              <a:t>sahip</a:t>
            </a:r>
            <a:r>
              <a:rPr lang="bs-Latn-BA" sz="2200" i="1" dirty="0"/>
              <a:t> </a:t>
            </a:r>
            <a:r>
              <a:rPr lang="bs-Latn-BA" sz="2200" i="1" dirty="0" err="1"/>
              <a:t>olmasını</a:t>
            </a:r>
            <a:r>
              <a:rPr lang="bs-Latn-BA" sz="2200" dirty="0"/>
              <a:t>” da </a:t>
            </a:r>
            <a:r>
              <a:rPr lang="bs-Latn-BA" sz="2200" dirty="0" err="1"/>
              <a:t>gerekli</a:t>
            </a:r>
            <a:r>
              <a:rPr lang="bs-Latn-BA" sz="2200" dirty="0"/>
              <a:t> </a:t>
            </a:r>
            <a:r>
              <a:rPr lang="bs-Latn-BA" sz="2200" dirty="0" err="1"/>
              <a:t>kılar</a:t>
            </a:r>
            <a:r>
              <a:rPr lang="bs-Latn-BA" sz="2200" dirty="0"/>
              <a:t>. </a:t>
            </a:r>
            <a:endParaRPr lang="tr-TR" sz="2200" dirty="0" smtClean="0"/>
          </a:p>
          <a:p>
            <a:pPr marL="0" indent="0">
              <a:buNone/>
            </a:pPr>
            <a:r>
              <a:rPr lang="bs-Latn-BA" sz="2200" dirty="0" err="1" smtClean="0"/>
              <a:t>Örn</a:t>
            </a:r>
            <a:r>
              <a:rPr lang="bs-Latn-BA" sz="2200" dirty="0"/>
              <a:t>. </a:t>
            </a:r>
            <a:r>
              <a:rPr lang="bs-Latn-BA" sz="2200" dirty="0" err="1"/>
              <a:t>Ayırtım</a:t>
            </a:r>
            <a:r>
              <a:rPr lang="bs-Latn-BA" sz="2200" dirty="0"/>
              <a:t> </a:t>
            </a:r>
            <a:r>
              <a:rPr lang="bs-Latn-BA" sz="2200" dirty="0" err="1"/>
              <a:t>gücü</a:t>
            </a:r>
            <a:r>
              <a:rPr lang="bs-Latn-BA" sz="2200" dirty="0"/>
              <a:t> </a:t>
            </a:r>
            <a:r>
              <a:rPr lang="bs-Latn-BA" sz="2200" dirty="0" err="1"/>
              <a:t>olmayan</a:t>
            </a:r>
            <a:r>
              <a:rPr lang="bs-Latn-BA" sz="2200" dirty="0"/>
              <a:t> “</a:t>
            </a:r>
            <a:r>
              <a:rPr lang="bs-Latn-BA" sz="2200" i="1" dirty="0" err="1"/>
              <a:t>denizden</a:t>
            </a:r>
            <a:r>
              <a:rPr lang="bs-Latn-BA" sz="2200" i="1" dirty="0"/>
              <a:t> </a:t>
            </a:r>
            <a:r>
              <a:rPr lang="bs-Latn-BA" sz="2200" i="1" dirty="0" err="1"/>
              <a:t>balık</a:t>
            </a:r>
            <a:r>
              <a:rPr lang="bs-Latn-BA" sz="2200" i="1" dirty="0"/>
              <a:t> </a:t>
            </a:r>
            <a:r>
              <a:rPr lang="bs-Latn-BA" sz="2200" i="1" dirty="0" err="1"/>
              <a:t>yakalasa</a:t>
            </a:r>
            <a:r>
              <a:rPr lang="bs-Latn-BA" sz="2200" i="1" dirty="0"/>
              <a:t> </a:t>
            </a:r>
            <a:r>
              <a:rPr lang="bs-Latn-BA" sz="2200" i="1" dirty="0" err="1"/>
              <a:t>zilyet</a:t>
            </a:r>
            <a:r>
              <a:rPr lang="bs-Latn-BA" sz="2200" i="1" dirty="0"/>
              <a:t> </a:t>
            </a:r>
            <a:r>
              <a:rPr lang="bs-Latn-BA" sz="2200" i="1" dirty="0" err="1"/>
              <a:t>değildir</a:t>
            </a:r>
            <a:r>
              <a:rPr lang="bs-Latn-BA" sz="2200" dirty="0"/>
              <a:t>”. Bu, </a:t>
            </a:r>
            <a:r>
              <a:rPr lang="bs-Latn-BA" sz="2200" dirty="0" err="1"/>
              <a:t>özellikle</a:t>
            </a:r>
            <a:r>
              <a:rPr lang="bs-Latn-BA" sz="2200" dirty="0"/>
              <a:t> </a:t>
            </a:r>
            <a:r>
              <a:rPr lang="bs-Latn-BA" sz="2200" dirty="0" err="1"/>
              <a:t>mülkiyetin</a:t>
            </a:r>
            <a:r>
              <a:rPr lang="bs-Latn-BA" sz="2200" dirty="0"/>
              <a:t> </a:t>
            </a:r>
            <a:r>
              <a:rPr lang="bs-Latn-BA" sz="2200" dirty="0" err="1"/>
              <a:t>işgal</a:t>
            </a:r>
            <a:r>
              <a:rPr lang="bs-Latn-BA" sz="2200" dirty="0"/>
              <a:t> ve </a:t>
            </a:r>
            <a:r>
              <a:rPr lang="bs-Latn-BA" sz="2200" dirty="0" err="1"/>
              <a:t>ihraz</a:t>
            </a:r>
            <a:r>
              <a:rPr lang="bs-Latn-BA" sz="2200" dirty="0"/>
              <a:t> </a:t>
            </a:r>
            <a:r>
              <a:rPr lang="bs-Latn-BA" sz="2200" dirty="0" err="1"/>
              <a:t>yoluyla</a:t>
            </a:r>
            <a:r>
              <a:rPr lang="bs-Latn-BA" sz="2200" dirty="0"/>
              <a:t> </a:t>
            </a:r>
            <a:r>
              <a:rPr lang="bs-Latn-BA" sz="2200" dirty="0" err="1"/>
              <a:t>kazanılmasında</a:t>
            </a:r>
            <a:r>
              <a:rPr lang="bs-Latn-BA" sz="2200" dirty="0"/>
              <a:t> </a:t>
            </a:r>
            <a:r>
              <a:rPr lang="bs-Latn-BA" sz="2200" dirty="0" err="1"/>
              <a:t>önem</a:t>
            </a:r>
            <a:r>
              <a:rPr lang="bs-Latn-BA" sz="2200" dirty="0"/>
              <a:t> </a:t>
            </a:r>
            <a:r>
              <a:rPr lang="bs-Latn-BA" sz="2200" dirty="0" err="1"/>
              <a:t>kazanır</a:t>
            </a:r>
            <a:r>
              <a:rPr lang="bs-Latn-BA" sz="2200" dirty="0"/>
              <a:t>. </a:t>
            </a:r>
            <a:r>
              <a:rPr lang="bs-Latn-BA" sz="2200" dirty="0" err="1"/>
              <a:t>Zilyetlik</a:t>
            </a:r>
            <a:r>
              <a:rPr lang="bs-Latn-BA" sz="2200" dirty="0"/>
              <a:t> </a:t>
            </a:r>
            <a:r>
              <a:rPr lang="bs-Latn-BA" sz="2200" dirty="0" err="1"/>
              <a:t>iradesinde</a:t>
            </a:r>
            <a:r>
              <a:rPr lang="bs-Latn-BA" sz="2200" dirty="0"/>
              <a:t> (bir </a:t>
            </a:r>
            <a:r>
              <a:rPr lang="bs-Latn-BA" sz="2200" dirty="0" err="1"/>
              <a:t>defa</a:t>
            </a:r>
            <a:r>
              <a:rPr lang="bs-Latn-BA" sz="2200" dirty="0"/>
              <a:t> </a:t>
            </a:r>
            <a:r>
              <a:rPr lang="bs-Latn-BA" sz="2200" dirty="0" err="1"/>
              <a:t>doğduktan</a:t>
            </a:r>
            <a:r>
              <a:rPr lang="bs-Latn-BA" sz="2200" dirty="0"/>
              <a:t> </a:t>
            </a:r>
            <a:r>
              <a:rPr lang="bs-Latn-BA" sz="2200" dirty="0" err="1"/>
              <a:t>sonra</a:t>
            </a:r>
            <a:r>
              <a:rPr lang="bs-Latn-BA" sz="2200" dirty="0"/>
              <a:t>) </a:t>
            </a:r>
            <a:r>
              <a:rPr lang="bs-Latn-BA" sz="2200" dirty="0" err="1"/>
              <a:t>devamlılık</a:t>
            </a:r>
            <a:r>
              <a:rPr lang="bs-Latn-BA" sz="2200" dirty="0"/>
              <a:t> </a:t>
            </a:r>
            <a:r>
              <a:rPr lang="bs-Latn-BA" sz="2200" dirty="0" err="1"/>
              <a:t>aranmaz</a:t>
            </a:r>
            <a:r>
              <a:rPr lang="bs-Latn-BA" sz="2200" dirty="0"/>
              <a:t>. “</a:t>
            </a:r>
            <a:r>
              <a:rPr lang="bs-Latn-BA" sz="2200" i="1" dirty="0" err="1"/>
              <a:t>Fiili</a:t>
            </a:r>
            <a:r>
              <a:rPr lang="bs-Latn-BA" sz="2200" i="1" dirty="0"/>
              <a:t> </a:t>
            </a:r>
            <a:r>
              <a:rPr lang="bs-Latn-BA" sz="2200" i="1" dirty="0" err="1"/>
              <a:t>hakimiyetin</a:t>
            </a:r>
            <a:r>
              <a:rPr lang="bs-Latn-BA" sz="2200" i="1" dirty="0"/>
              <a:t> </a:t>
            </a:r>
            <a:r>
              <a:rPr lang="bs-Latn-BA" sz="2200" i="1" dirty="0" err="1"/>
              <a:t>varlığı</a:t>
            </a:r>
            <a:r>
              <a:rPr lang="bs-Latn-BA" sz="2200" i="1" dirty="0"/>
              <a:t> </a:t>
            </a:r>
            <a:r>
              <a:rPr lang="bs-Latn-BA" sz="2200" i="1" dirty="0" err="1"/>
              <a:t>zilyetlik</a:t>
            </a:r>
            <a:r>
              <a:rPr lang="bs-Latn-BA" sz="2200" i="1" dirty="0"/>
              <a:t> </a:t>
            </a:r>
            <a:r>
              <a:rPr lang="bs-Latn-BA" sz="2200" i="1" dirty="0" err="1"/>
              <a:t>iradesinin</a:t>
            </a:r>
            <a:r>
              <a:rPr lang="bs-Latn-BA" sz="2200" i="1" dirty="0"/>
              <a:t> </a:t>
            </a:r>
            <a:r>
              <a:rPr lang="bs-Latn-BA" sz="2200" i="1" dirty="0" err="1"/>
              <a:t>varlığına</a:t>
            </a:r>
            <a:r>
              <a:rPr lang="bs-Latn-BA" sz="2200" i="1" dirty="0"/>
              <a:t> karine </a:t>
            </a:r>
            <a:r>
              <a:rPr lang="bs-Latn-BA" sz="2200" i="1" dirty="0" err="1"/>
              <a:t>teşkil</a:t>
            </a:r>
            <a:r>
              <a:rPr lang="bs-Latn-BA" sz="2200" i="1" dirty="0"/>
              <a:t> </a:t>
            </a:r>
            <a:r>
              <a:rPr lang="bs-Latn-BA" sz="2200" i="1" dirty="0" err="1"/>
              <a:t>eder</a:t>
            </a:r>
            <a:r>
              <a:rPr lang="bs-Latn-BA" sz="2200" dirty="0"/>
              <a:t>”. </a:t>
            </a:r>
            <a:r>
              <a:rPr lang="bs-Latn-BA" sz="2200" dirty="0" err="1"/>
              <a:t>Aksini</a:t>
            </a:r>
            <a:r>
              <a:rPr lang="bs-Latn-BA" sz="2200" dirty="0"/>
              <a:t> </a:t>
            </a:r>
            <a:r>
              <a:rPr lang="bs-Latn-BA" sz="2200" dirty="0" err="1"/>
              <a:t>iddia</a:t>
            </a:r>
            <a:r>
              <a:rPr lang="bs-Latn-BA" sz="2200" dirty="0"/>
              <a:t> eden </a:t>
            </a:r>
            <a:r>
              <a:rPr lang="bs-Latn-BA" sz="2200" dirty="0" err="1"/>
              <a:t>kanıtlamak</a:t>
            </a:r>
            <a:r>
              <a:rPr lang="bs-Latn-BA" sz="2200" dirty="0"/>
              <a:t> </a:t>
            </a:r>
            <a:r>
              <a:rPr lang="bs-Latn-BA" sz="2200" dirty="0" err="1"/>
              <a:t>zorundadır</a:t>
            </a:r>
            <a:r>
              <a:rPr lang="bs-Latn-BA" sz="2200" dirty="0"/>
              <a:t>. </a:t>
            </a:r>
            <a:br>
              <a:rPr lang="bs-Latn-BA" sz="2200" dirty="0"/>
            </a:br>
            <a:endParaRPr lang="tr-TR" sz="2200" dirty="0" smtClean="0"/>
          </a:p>
          <a:p>
            <a:pPr marL="0" indent="0">
              <a:buNone/>
            </a:pPr>
            <a:r>
              <a:rPr lang="bs-Latn-BA" sz="2200" dirty="0" err="1" smtClean="0"/>
              <a:t>Yargıtay</a:t>
            </a:r>
            <a:r>
              <a:rPr lang="bs-Latn-BA" sz="2200" dirty="0" smtClean="0"/>
              <a:t> </a:t>
            </a:r>
            <a:r>
              <a:rPr lang="bs-Latn-BA" sz="2200" dirty="0" err="1"/>
              <a:t>taşınmazın</a:t>
            </a:r>
            <a:r>
              <a:rPr lang="bs-Latn-BA" sz="2200" dirty="0"/>
              <a:t> “</a:t>
            </a:r>
            <a:r>
              <a:rPr lang="bs-Latn-BA" sz="2200" b="1" dirty="0" err="1"/>
              <a:t>ekonomik</a:t>
            </a:r>
            <a:r>
              <a:rPr lang="bs-Latn-BA" sz="2200" b="1" dirty="0"/>
              <a:t> </a:t>
            </a:r>
            <a:r>
              <a:rPr lang="bs-Latn-BA" sz="2200" b="1" dirty="0" err="1"/>
              <a:t>olarak</a:t>
            </a:r>
            <a:r>
              <a:rPr lang="bs-Latn-BA" sz="2200" b="1" dirty="0"/>
              <a:t> </a:t>
            </a:r>
            <a:r>
              <a:rPr lang="bs-Latn-BA" sz="2200" b="1" dirty="0" err="1"/>
              <a:t>kullanılmasını</a:t>
            </a:r>
            <a:r>
              <a:rPr lang="bs-Latn-BA" sz="2200" dirty="0"/>
              <a:t>” </a:t>
            </a:r>
            <a:r>
              <a:rPr lang="bs-Latn-BA" sz="2200" dirty="0" err="1"/>
              <a:t>zilyetliğn</a:t>
            </a:r>
            <a:r>
              <a:rPr lang="bs-Latn-BA" sz="2200" dirty="0"/>
              <a:t> bir </a:t>
            </a:r>
            <a:r>
              <a:rPr lang="bs-Latn-BA" sz="2200" dirty="0" err="1"/>
              <a:t>unsuru</a:t>
            </a:r>
            <a:r>
              <a:rPr lang="bs-Latn-BA" sz="2200" dirty="0"/>
              <a:t> </a:t>
            </a:r>
            <a:r>
              <a:rPr lang="bs-Latn-BA" sz="2200" dirty="0" err="1"/>
              <a:t>olarak</a:t>
            </a:r>
            <a:r>
              <a:rPr lang="bs-Latn-BA" sz="2200" dirty="0"/>
              <a:t> </a:t>
            </a:r>
            <a:r>
              <a:rPr lang="bs-Latn-BA" sz="2200" dirty="0" err="1"/>
              <a:t>kabul</a:t>
            </a:r>
            <a:r>
              <a:rPr lang="bs-Latn-BA" sz="2200" dirty="0"/>
              <a:t> </a:t>
            </a:r>
            <a:r>
              <a:rPr lang="bs-Latn-BA" sz="2200" dirty="0" err="1"/>
              <a:t>etmektedir</a:t>
            </a:r>
            <a:r>
              <a:rPr lang="bs-Latn-BA" sz="2200" dirty="0" smtClean="0"/>
              <a:t>.</a:t>
            </a:r>
            <a:endParaRPr lang="bs-Latn-BA" sz="2200" dirty="0"/>
          </a:p>
        </p:txBody>
      </p:sp>
    </p:spTree>
    <p:extLst>
      <p:ext uri="{BB962C8B-B14F-4D97-AF65-F5344CB8AC3E}">
        <p14:creationId xmlns:p14="http://schemas.microsoft.com/office/powerpoint/2010/main" val="1864055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5360" y="476672"/>
            <a:ext cx="11449272" cy="6192688"/>
          </a:xfrm>
        </p:spPr>
        <p:txBody>
          <a:bodyPr>
            <a:normAutofit fontScale="85000" lnSpcReduction="20000"/>
          </a:bodyPr>
          <a:lstStyle/>
          <a:p>
            <a:pPr marL="0" indent="0">
              <a:buNone/>
            </a:pPr>
            <a:r>
              <a:rPr lang="bs-Latn-BA" b="1" dirty="0"/>
              <a:t>EŞYA NEDİR</a:t>
            </a:r>
            <a:r>
              <a:rPr lang="bs-Latn-BA" dirty="0"/>
              <a:t/>
            </a:r>
            <a:br>
              <a:rPr lang="bs-Latn-BA" dirty="0"/>
            </a:br>
            <a:r>
              <a:rPr lang="bs-Latn-BA" dirty="0"/>
              <a:t>Kişilerin üzerinde hakimiyet kurabildiği ekonomik değeri ve maddi varlığı olabilen maddelerdir. </a:t>
            </a:r>
            <a:endParaRPr lang="tr-TR" dirty="0" smtClean="0"/>
          </a:p>
          <a:p>
            <a:pPr marL="0" indent="0">
              <a:buNone/>
            </a:pPr>
            <a:endParaRPr lang="tr-TR" dirty="0"/>
          </a:p>
          <a:p>
            <a:pPr marL="0" indent="0">
              <a:buNone/>
            </a:pPr>
            <a:r>
              <a:rPr lang="bs-Latn-BA" dirty="0" smtClean="0"/>
              <a:t>Hukuki </a:t>
            </a:r>
            <a:r>
              <a:rPr lang="bs-Latn-BA" dirty="0"/>
              <a:t>anlamda eşyanın özellikleri</a:t>
            </a:r>
            <a:br>
              <a:rPr lang="bs-Latn-BA" dirty="0"/>
            </a:br>
            <a:r>
              <a:rPr lang="bs-Latn-BA" b="1" i="1" dirty="0"/>
              <a:t>1-Maddi varlığı olması</a:t>
            </a:r>
            <a:r>
              <a:rPr lang="bs-Latn-BA" b="1" dirty="0"/>
              <a:t>: </a:t>
            </a:r>
            <a:r>
              <a:rPr lang="bs-Latn-BA" dirty="0"/>
              <a:t>Cismani varlığı olan şeyler eşya olarak kabul edilir. Ancak kanun koyucu bazı cismani olmayan şeyleri de eşya ile bir tutarak eşyaya ilişkin kuralların bunlara da uygulanabileceğini kabul etmiştir. Örn. Tabii kuvvetlerin mülkiyet hakkına konu olabilmesi, müstakil bazı hakların ayni hak konusu yapılabilmesi.</a:t>
            </a:r>
            <a:br>
              <a:rPr lang="bs-Latn-BA" dirty="0"/>
            </a:br>
            <a:r>
              <a:rPr lang="bs-Latn-BA" b="1" i="1" dirty="0"/>
              <a:t>2-Sınırlanabilir olması</a:t>
            </a:r>
            <a:r>
              <a:rPr lang="bs-Latn-BA" dirty="0"/>
              <a:t/>
            </a:r>
            <a:br>
              <a:rPr lang="bs-Latn-BA" dirty="0"/>
            </a:br>
            <a:r>
              <a:rPr lang="bs-Latn-BA" b="1" i="1" dirty="0"/>
              <a:t>3-Hukuki hakimiyete elverişli olması</a:t>
            </a:r>
            <a:r>
              <a:rPr lang="bs-Latn-BA" dirty="0"/>
              <a:t>, yasaklanmış olmaması, tabii kaynaklar, ormanlar mülkiyete konu olamaz.</a:t>
            </a:r>
            <a:br>
              <a:rPr lang="bs-Latn-BA" dirty="0"/>
            </a:br>
            <a:r>
              <a:rPr lang="bs-Latn-BA" b="1" i="1" dirty="0"/>
              <a:t>4-Kişisel olmaması</a:t>
            </a:r>
            <a:r>
              <a:rPr lang="bs-Latn-BA" i="1" dirty="0"/>
              <a:t>.</a:t>
            </a:r>
            <a:r>
              <a:rPr lang="bs-Latn-BA" dirty="0"/>
              <a:t> İnsanın vucudu, organları ve ceset kural olarak eşya sayılmaz. İnsan vucudu ile kaynaşmış takma organları eşya sayılmaz, ayrılmış olan saç, takma diş eşya olarak nitelenir. </a:t>
            </a:r>
            <a:br>
              <a:rPr lang="bs-Latn-BA" dirty="0"/>
            </a:br>
            <a:r>
              <a:rPr lang="bs-Latn-BA" b="1" i="1" dirty="0"/>
              <a:t>5-Ekonomik değer taşıması</a:t>
            </a:r>
            <a:r>
              <a:rPr lang="bs-Latn-BA" dirty="0"/>
              <a:t/>
            </a:r>
            <a:br>
              <a:rPr lang="bs-Latn-BA" dirty="0"/>
            </a:br>
            <a:endParaRPr lang="bs-Latn-BA" dirty="0"/>
          </a:p>
        </p:txBody>
      </p:sp>
    </p:spTree>
    <p:extLst>
      <p:ext uri="{BB962C8B-B14F-4D97-AF65-F5344CB8AC3E}">
        <p14:creationId xmlns:p14="http://schemas.microsoft.com/office/powerpoint/2010/main" val="277694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1344" y="188640"/>
            <a:ext cx="11737304" cy="6480720"/>
          </a:xfrm>
        </p:spPr>
        <p:txBody>
          <a:bodyPr>
            <a:normAutofit fontScale="77500" lnSpcReduction="20000"/>
          </a:bodyPr>
          <a:lstStyle/>
          <a:p>
            <a:pPr marL="0" indent="0">
              <a:buNone/>
            </a:pPr>
            <a:r>
              <a:rPr lang="bs-Latn-BA" sz="4600" b="1" dirty="0"/>
              <a:t>Eşyanın </a:t>
            </a:r>
            <a:r>
              <a:rPr lang="bs-Latn-BA" sz="4600" b="1" dirty="0" smtClean="0"/>
              <a:t>Çeşitleri</a:t>
            </a:r>
            <a:endParaRPr lang="tr-TR" sz="4600" b="1" dirty="0" smtClean="0"/>
          </a:p>
          <a:p>
            <a:pPr marL="0" indent="0">
              <a:buNone/>
            </a:pPr>
            <a:r>
              <a:rPr lang="bs-Latn-BA" dirty="0"/>
              <a:t/>
            </a:r>
            <a:br>
              <a:rPr lang="bs-Latn-BA" dirty="0"/>
            </a:br>
            <a:r>
              <a:rPr lang="bs-Latn-BA" b="1" dirty="0"/>
              <a:t>A-Taşınır-Taşınmaz</a:t>
            </a:r>
            <a:r>
              <a:rPr lang="bs-Latn-BA" dirty="0"/>
              <a:t>: Taşınır eşya özüne zarar gelmeden bir yerden diğer bir yere taşınabilen eşyadır. Örn. Otomobil. Taşınmaz eşya ise özüne zarar vermeden bir yerden diğer bir yere taşınması mümkün olmayan eşyalardır.</a:t>
            </a:r>
            <a:br>
              <a:rPr lang="bs-Latn-BA" dirty="0"/>
            </a:br>
            <a:endParaRPr lang="tr-TR" dirty="0" smtClean="0"/>
          </a:p>
          <a:p>
            <a:pPr marL="0" indent="0">
              <a:buNone/>
            </a:pPr>
            <a:r>
              <a:rPr lang="bs-Latn-BA" b="1" dirty="0" smtClean="0"/>
              <a:t>B-Basit-Bileşik</a:t>
            </a:r>
            <a:r>
              <a:rPr lang="bs-Latn-BA" dirty="0"/>
              <a:t>: Basit eşya tek başına hukuki varlık taşıyan eşyalardır. Bileşik eşya birden fazla eşyanın birleşerek tek bir eşya niteliği kazanmasıyle oluşan eşyalardır. Birden çok yalın şeyin ayrılmaz bir biçimde birleşmesinden meydana gelir ve onu meydana getiren şeylerden ayrı bir varlığı olan eşyadır. Örn. Televizyon. Bileşik eşyayı meydana getiren parçalara “</a:t>
            </a:r>
            <a:r>
              <a:rPr lang="bs-Latn-BA" b="1" dirty="0"/>
              <a:t>mütemmim cüz</a:t>
            </a:r>
            <a:r>
              <a:rPr lang="bs-Latn-BA" dirty="0"/>
              <a:t>” (bütünleyici parça) denir. Bunlar fiziki varlıklarını korumakla birlikte bağımsız eşya olma özelliklerini kaybetmişlerdir. Mütemmim cüzler arasında işlev açısından bir eşitlik olabileceği gibi bir üst-alt ilişkisi de bulunabilir. Üst-alt ilişkisi mevcutsa asli-fer-i mütemmim cüz ayrımı söz konusu olur. Menkul eşya gayrimenkulle birleşince “</a:t>
            </a:r>
            <a:r>
              <a:rPr lang="bs-Latn-BA" b="1" dirty="0"/>
              <a:t>fer-i mütemmim cüz</a:t>
            </a:r>
            <a:r>
              <a:rPr lang="bs-Latn-BA" dirty="0"/>
              <a:t>” durumuna gelir ve artık gayrimenkul hükümlerine tabi olur. Ayni hak üzerindeki her türlü hak bütünleyici parçayı da kapsar. Bileşik eşyadan özüne halel gelmeden ayrılabilen eşyalara “</a:t>
            </a:r>
            <a:r>
              <a:rPr lang="bs-Latn-BA" b="1" dirty="0"/>
              <a:t>eklenti</a:t>
            </a:r>
            <a:r>
              <a:rPr lang="bs-Latn-BA" dirty="0"/>
              <a:t>” (teferruat) denir. Örn. Gözlüğün kılıfı. Asıl eşyanın mülkiyeti devredilirse bütünleyici parça da devredilmiş olur. Aksi kararlaştırılmamışsa eklentiler de devredilir. Ancak eklentilerde aksine anlaşma mümkündür.</a:t>
            </a:r>
            <a:br>
              <a:rPr lang="bs-Latn-BA" dirty="0"/>
            </a:br>
            <a:endParaRPr lang="tr-TR" dirty="0" smtClean="0"/>
          </a:p>
        </p:txBody>
      </p:sp>
    </p:spTree>
    <p:extLst>
      <p:ext uri="{BB962C8B-B14F-4D97-AF65-F5344CB8AC3E}">
        <p14:creationId xmlns:p14="http://schemas.microsoft.com/office/powerpoint/2010/main" val="180180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3352" y="404664"/>
            <a:ext cx="11521280" cy="6264696"/>
          </a:xfrm>
        </p:spPr>
        <p:txBody>
          <a:bodyPr>
            <a:normAutofit fontScale="85000" lnSpcReduction="20000"/>
          </a:bodyPr>
          <a:lstStyle/>
          <a:p>
            <a:pPr marL="0" indent="0">
              <a:buNone/>
            </a:pPr>
            <a:r>
              <a:rPr lang="bs-Latn-BA" b="1" dirty="0"/>
              <a:t>C-Misli-Gayri misli</a:t>
            </a:r>
            <a:r>
              <a:rPr lang="bs-Latn-BA" dirty="0"/>
              <a:t>: Sayı,tartı ve ölçü ile belirlenebilen taşınır eşyaya misli eşya denir. Örn. Buğday, para. Misli eşya harab olmaz “</a:t>
            </a:r>
            <a:r>
              <a:rPr lang="bs-Latn-BA" b="1" dirty="0"/>
              <a:t>genu non perit</a:t>
            </a:r>
            <a:r>
              <a:rPr lang="bs-Latn-BA" dirty="0"/>
              <a:t>” yerini ayni cinsten ayni miktar başka eşya alabilir. Sayı, tartı, ölçü ile değil ferden belirlenen eşyaya gayri misli eşya denir. </a:t>
            </a:r>
            <a:br>
              <a:rPr lang="bs-Latn-BA" dirty="0"/>
            </a:br>
            <a:endParaRPr lang="tr-TR" b="1" dirty="0" smtClean="0"/>
          </a:p>
          <a:p>
            <a:pPr marL="0" indent="0">
              <a:buNone/>
            </a:pPr>
            <a:r>
              <a:rPr lang="bs-Latn-BA" b="1" dirty="0" smtClean="0"/>
              <a:t>D-Tüketime </a:t>
            </a:r>
            <a:r>
              <a:rPr lang="bs-Latn-BA" b="1" dirty="0"/>
              <a:t>tabi-Tüketime tabi olmayan</a:t>
            </a:r>
            <a:r>
              <a:rPr lang="bs-Latn-BA" dirty="0"/>
              <a:t>: Bazı taşınır eşyadan istifade edilmesi veya kullanılması tüketilmesiyle mümkündür. Bunlara tüketime tabi eşya denir</a:t>
            </a:r>
            <a:r>
              <a:rPr lang="bs-Latn-BA" dirty="0" smtClean="0"/>
              <a:t>.</a:t>
            </a:r>
            <a:endParaRPr lang="tr-TR" dirty="0" smtClean="0"/>
          </a:p>
          <a:p>
            <a:pPr marL="0" indent="0">
              <a:buNone/>
            </a:pPr>
            <a:r>
              <a:rPr lang="bs-Latn-BA" dirty="0"/>
              <a:t/>
            </a:r>
            <a:br>
              <a:rPr lang="bs-Latn-BA" dirty="0"/>
            </a:br>
            <a:r>
              <a:rPr lang="bs-Latn-BA" b="1" dirty="0"/>
              <a:t>E-Özel mülkiyete tabi-Özel mülkiyete tabi olmayan</a:t>
            </a:r>
            <a:r>
              <a:rPr lang="bs-Latn-BA" dirty="0"/>
              <a:t>: Kamu hizmetine tahsis edilen eşyalar; Okul binaları, hastaneler, ormanlar, kıyı şeritleri, sular, kültür ve tabiat varlıklarını koruma kanununa tabi eşyalar devletin mülkiyetindedir. Özel mülkiyete konu olmazlar. Bunların dışında kalan ve hiç kimsenin mülkiyetinde de bulunmayan mallar da devletin mülkiyetinde sayılır. Bu gibi yerlerde belirli şartlarda zilyetlik ile özel mülkiyet kazanılabilir.Kadastro kanununda düzenlenmiştir.</a:t>
            </a:r>
            <a:br>
              <a:rPr lang="bs-Latn-BA" dirty="0"/>
            </a:br>
            <a:r>
              <a:rPr lang="bs-Latn-BA" dirty="0"/>
              <a:t>Devletin özel mülkiyetinde olan araziler (hazine arazileri) de vardır. Devlet burada özel kişilerde olduğu gibi tasarrufta bulunabilir.</a:t>
            </a:r>
            <a:br>
              <a:rPr lang="bs-Latn-BA" dirty="0"/>
            </a:br>
            <a:endParaRPr lang="bs-Latn-BA" dirty="0"/>
          </a:p>
          <a:p>
            <a:pPr marL="0" indent="0">
              <a:buNone/>
            </a:pPr>
            <a:endParaRPr lang="bs-Latn-BA" dirty="0"/>
          </a:p>
        </p:txBody>
      </p:sp>
    </p:spTree>
    <p:extLst>
      <p:ext uri="{BB962C8B-B14F-4D97-AF65-F5344CB8AC3E}">
        <p14:creationId xmlns:p14="http://schemas.microsoft.com/office/powerpoint/2010/main" val="1959726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3352" y="377280"/>
            <a:ext cx="11665296" cy="6480720"/>
          </a:xfrm>
        </p:spPr>
        <p:txBody>
          <a:bodyPr>
            <a:normAutofit fontScale="55000" lnSpcReduction="20000"/>
          </a:bodyPr>
          <a:lstStyle/>
          <a:p>
            <a:pPr marL="0" indent="0">
              <a:buNone/>
            </a:pPr>
            <a:r>
              <a:rPr lang="bs-Latn-BA" sz="3800" b="1" dirty="0" smtClean="0"/>
              <a:t>HAK</a:t>
            </a:r>
            <a:endParaRPr lang="tr-TR" sz="3800" b="1" dirty="0" smtClean="0"/>
          </a:p>
          <a:p>
            <a:pPr marL="0" indent="0">
              <a:buNone/>
            </a:pPr>
            <a:r>
              <a:rPr lang="bs-Latn-BA" sz="3800" dirty="0"/>
              <a:t/>
            </a:r>
            <a:br>
              <a:rPr lang="bs-Latn-BA" sz="3800" dirty="0"/>
            </a:br>
            <a:r>
              <a:rPr lang="bs-Latn-BA" sz="3800" dirty="0"/>
              <a:t>Her hakta, haktan yararlanan bir aktif suje, yani hak sahibi ile borç altına giren bir pasif suje yani borçlu taraf mevcuttur. Borcun pasif sujesi, bazı haklarda belli bir şahıs veya şahıslardır. Hakka riayet, saygı gösterme veya hakkın konusunu teşkil eden edimin yerine getirilmesi, bu önceden belli şahıslardan talep edilebilir. Bu haklara “</a:t>
            </a:r>
            <a:r>
              <a:rPr lang="bs-Latn-BA" sz="3800" b="1" dirty="0"/>
              <a:t>şahsi haklar</a:t>
            </a:r>
            <a:r>
              <a:rPr lang="bs-Latn-BA" sz="3800" dirty="0"/>
              <a:t>” denir. Örneğin bir otomobil satış sözleşmesi söz konusu ise, alıcı taraf kendisine otomobilin teslimini ancak satıcı taraftan isteyebilir. </a:t>
            </a:r>
            <a:r>
              <a:rPr lang="bs-Latn-BA" sz="3800" i="1" dirty="0"/>
              <a:t>Şahsi haklar mevcut olmayan bir eşya üzerinde de kurulabilir</a:t>
            </a:r>
            <a:r>
              <a:rPr lang="bs-Latn-BA" sz="3800" dirty="0"/>
              <a:t>. </a:t>
            </a:r>
            <a:br>
              <a:rPr lang="bs-Latn-BA" sz="3800" dirty="0"/>
            </a:br>
            <a:endParaRPr lang="tr-TR" sz="3800" dirty="0" smtClean="0"/>
          </a:p>
          <a:p>
            <a:pPr marL="0" indent="0">
              <a:buNone/>
            </a:pPr>
            <a:r>
              <a:rPr lang="bs-Latn-BA" sz="3800" dirty="0" smtClean="0"/>
              <a:t>Bazı </a:t>
            </a:r>
            <a:r>
              <a:rPr lang="bs-Latn-BA" sz="3800" dirty="0"/>
              <a:t>haklarda ise hakkın pasif sujesi yani hakka riayetle, saygı göstermekle yükümlü şahıslar gayrimuayyen yani önceden belli şahıslar değildir. Daha doğrusu herkes, her şahıs hakka saygı göstermekle yükümlüdür. Bunlara da “</a:t>
            </a:r>
            <a:r>
              <a:rPr lang="bs-Latn-BA" sz="3800" b="1" dirty="0"/>
              <a:t>mutlak haklar</a:t>
            </a:r>
            <a:r>
              <a:rPr lang="bs-Latn-BA" sz="3800" dirty="0"/>
              <a:t>” denir. </a:t>
            </a:r>
            <a:endParaRPr lang="tr-TR" sz="3800" dirty="0" smtClean="0"/>
          </a:p>
          <a:p>
            <a:pPr marL="0" indent="0">
              <a:buNone/>
            </a:pPr>
            <a:endParaRPr lang="tr-TR" sz="3800" dirty="0"/>
          </a:p>
          <a:p>
            <a:pPr marL="0" indent="0">
              <a:buNone/>
            </a:pPr>
            <a:r>
              <a:rPr lang="bs-Latn-BA" sz="3800" dirty="0" smtClean="0"/>
              <a:t>Mutlak </a:t>
            </a:r>
            <a:r>
              <a:rPr lang="bs-Latn-BA" sz="3800" dirty="0"/>
              <a:t>hakların üç çeşit objesi yani konusu olabilir:</a:t>
            </a:r>
            <a:br>
              <a:rPr lang="bs-Latn-BA" sz="3800" dirty="0"/>
            </a:br>
            <a:r>
              <a:rPr lang="bs-Latn-BA" sz="3800" b="1" dirty="0"/>
              <a:t>-Şahıslar Üzerinde</a:t>
            </a:r>
            <a:r>
              <a:rPr lang="bs-Latn-BA" sz="3800" dirty="0"/>
              <a:t>: Şahıslar üzerindeki mutlak hakların en önemlisi şahsın bizzat kendisi üzerinde sahip olduğu”</a:t>
            </a:r>
            <a:r>
              <a:rPr lang="bs-Latn-BA" sz="3800" b="1" dirty="0"/>
              <a:t>kişilik hakkı</a:t>
            </a:r>
            <a:r>
              <a:rPr lang="bs-Latn-BA" sz="3800" dirty="0"/>
              <a:t>”, başkaları üzerinde sahip olduğu “</a:t>
            </a:r>
            <a:r>
              <a:rPr lang="bs-Latn-BA" sz="3800" b="1" dirty="0"/>
              <a:t>velayet hakkı</a:t>
            </a:r>
            <a:r>
              <a:rPr lang="bs-Latn-BA" sz="3800" dirty="0"/>
              <a:t>”dır. </a:t>
            </a:r>
            <a:br>
              <a:rPr lang="bs-Latn-BA" sz="3800" dirty="0"/>
            </a:br>
            <a:endParaRPr lang="tr-TR" sz="3800" dirty="0" smtClean="0"/>
          </a:p>
          <a:p>
            <a:pPr marL="0" indent="0">
              <a:buNone/>
            </a:pPr>
            <a:r>
              <a:rPr lang="bs-Latn-BA" sz="3800" b="1" dirty="0" smtClean="0"/>
              <a:t>-</a:t>
            </a:r>
            <a:r>
              <a:rPr lang="bs-Latn-BA" sz="3800" b="1" dirty="0"/>
              <a:t>Eşyalar Üzerinde</a:t>
            </a:r>
            <a:r>
              <a:rPr lang="bs-Latn-BA" sz="3800" dirty="0"/>
              <a:t>: Maddi mallar üzerinde sahip olduğu haklara “</a:t>
            </a:r>
            <a:r>
              <a:rPr lang="bs-Latn-BA" sz="3800" b="1" dirty="0"/>
              <a:t>ayni haklar</a:t>
            </a:r>
            <a:r>
              <a:rPr lang="bs-Latn-BA" sz="3800" dirty="0"/>
              <a:t>” veya nesnel haklar denir. </a:t>
            </a:r>
            <a:br>
              <a:rPr lang="bs-Latn-BA" sz="3800" dirty="0"/>
            </a:br>
            <a:endParaRPr lang="tr-TR" sz="3800" dirty="0" smtClean="0"/>
          </a:p>
          <a:p>
            <a:pPr marL="0" indent="0">
              <a:buNone/>
            </a:pPr>
            <a:r>
              <a:rPr lang="bs-Latn-BA" sz="3800" b="1" dirty="0" smtClean="0"/>
              <a:t>-</a:t>
            </a:r>
            <a:r>
              <a:rPr lang="bs-Latn-BA" sz="3800" b="1" dirty="0"/>
              <a:t>Gayri maddi mallar üzerinde</a:t>
            </a:r>
            <a:r>
              <a:rPr lang="bs-Latn-BA" sz="3800" dirty="0"/>
              <a:t>: Fikir sanat eserleri üzerindeki “</a:t>
            </a:r>
            <a:r>
              <a:rPr lang="bs-Latn-BA" sz="3800" b="1" dirty="0"/>
              <a:t>telif hakkı</a:t>
            </a:r>
            <a:r>
              <a:rPr lang="bs-Latn-BA" sz="3800" dirty="0"/>
              <a:t>”, buluş üzerinde “</a:t>
            </a:r>
            <a:r>
              <a:rPr lang="bs-Latn-BA" sz="3800" b="1" dirty="0"/>
              <a:t>ihtira hakkı</a:t>
            </a:r>
            <a:r>
              <a:rPr lang="bs-Latn-BA" sz="3800" dirty="0"/>
              <a:t>” diğer sınai ticari haklardan ibarettir.</a:t>
            </a:r>
            <a:r>
              <a:rPr lang="bs-Latn-BA" dirty="0"/>
              <a:t/>
            </a:r>
            <a:br>
              <a:rPr lang="bs-Latn-BA" dirty="0"/>
            </a:br>
            <a:endParaRPr lang="bs-Latn-BA" dirty="0"/>
          </a:p>
        </p:txBody>
      </p:sp>
    </p:spTree>
    <p:extLst>
      <p:ext uri="{BB962C8B-B14F-4D97-AF65-F5344CB8AC3E}">
        <p14:creationId xmlns:p14="http://schemas.microsoft.com/office/powerpoint/2010/main" val="44692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5192" y="116632"/>
            <a:ext cx="10972800" cy="792088"/>
          </a:xfrm>
        </p:spPr>
        <p:txBody>
          <a:bodyPr/>
          <a:lstStyle/>
          <a:p>
            <a:r>
              <a:rPr lang="tr-TR" b="1" dirty="0" smtClean="0"/>
              <a:t>AYNI HAKLAR, KAVRAM VE KONUSU</a:t>
            </a:r>
            <a:endParaRPr lang="bs-Latn-BA" b="1" dirty="0"/>
          </a:p>
        </p:txBody>
      </p:sp>
      <p:sp>
        <p:nvSpPr>
          <p:cNvPr id="3" name="Content Placeholder 2"/>
          <p:cNvSpPr>
            <a:spLocks noGrp="1"/>
          </p:cNvSpPr>
          <p:nvPr>
            <p:ph idx="1"/>
          </p:nvPr>
        </p:nvSpPr>
        <p:spPr>
          <a:xfrm>
            <a:off x="284948" y="908720"/>
            <a:ext cx="11593288" cy="5949280"/>
          </a:xfrm>
        </p:spPr>
        <p:txBody>
          <a:bodyPr>
            <a:normAutofit fontScale="70000" lnSpcReduction="20000"/>
          </a:bodyPr>
          <a:lstStyle/>
          <a:p>
            <a:pPr marL="0" indent="0">
              <a:buNone/>
            </a:pPr>
            <a:r>
              <a:rPr lang="bs-Latn-BA" b="1" dirty="0"/>
              <a:t>AYNİ </a:t>
            </a:r>
            <a:r>
              <a:rPr lang="bs-Latn-BA" b="1" dirty="0" smtClean="0"/>
              <a:t>HAKLAR</a:t>
            </a:r>
            <a:endParaRPr lang="tr-TR" b="1" dirty="0" smtClean="0"/>
          </a:p>
          <a:p>
            <a:pPr marL="0" indent="0">
              <a:buNone/>
            </a:pPr>
            <a:r>
              <a:rPr lang="bs-Latn-BA" dirty="0"/>
              <a:t>Bir kimsenin maddi mallar üzerinde sahip olduğu, herkes tarafından zedelenebilecek nitelikte olan ve bu nedenle herkese karşı ileri sürülebilecek nitelikte olan haklardır. Ayni haklar mutlak haktır yani herkese karşı ileri sürülebilir. </a:t>
            </a:r>
            <a:br>
              <a:rPr lang="bs-Latn-BA" dirty="0"/>
            </a:br>
            <a:r>
              <a:rPr lang="bs-Latn-BA" dirty="0"/>
              <a:t>Kişilere belli bir eşya üzerinde doğrudan doğruya hakimiyet sağlayan haklara denir. </a:t>
            </a:r>
            <a:br>
              <a:rPr lang="bs-Latn-BA" dirty="0"/>
            </a:br>
            <a:r>
              <a:rPr lang="bs-Latn-BA" dirty="0"/>
              <a:t>Türk hukukunda MK’un eşya hukukuna ilişkin kuralları “</a:t>
            </a:r>
            <a:r>
              <a:rPr lang="bs-Latn-BA" i="1" dirty="0"/>
              <a:t>sadece ayni haklara uygulanır</a:t>
            </a:r>
            <a:r>
              <a:rPr lang="bs-Latn-BA" dirty="0"/>
              <a:t>” </a:t>
            </a:r>
            <a:endParaRPr lang="tr-TR" dirty="0" smtClean="0"/>
          </a:p>
          <a:p>
            <a:pPr marL="0" indent="0">
              <a:buNone/>
            </a:pPr>
            <a:r>
              <a:rPr lang="bs-Latn-BA" b="1" dirty="0" smtClean="0"/>
              <a:t>Kavram olarak</a:t>
            </a:r>
            <a:r>
              <a:rPr lang="tr-TR" b="1" dirty="0" smtClean="0"/>
              <a:t> aynı hakların</a:t>
            </a:r>
            <a:r>
              <a:rPr lang="bs-Latn-BA" b="1" dirty="0" smtClean="0"/>
              <a:t> </a:t>
            </a:r>
            <a:r>
              <a:rPr lang="bs-Latn-BA" b="1" dirty="0"/>
              <a:t>üç temel unsuru vardır.</a:t>
            </a:r>
            <a:br>
              <a:rPr lang="bs-Latn-BA" b="1" dirty="0"/>
            </a:br>
            <a:r>
              <a:rPr lang="bs-Latn-BA" dirty="0"/>
              <a:t>A-Mevcut belli bir eşya üzerindedir</a:t>
            </a:r>
            <a:br>
              <a:rPr lang="bs-Latn-BA" dirty="0"/>
            </a:br>
            <a:r>
              <a:rPr lang="bs-Latn-BA" dirty="0"/>
              <a:t>B-Doğrudan doğruya hakimiyet sağlar</a:t>
            </a:r>
            <a:br>
              <a:rPr lang="bs-Latn-BA" dirty="0"/>
            </a:br>
            <a:r>
              <a:rPr lang="bs-Latn-BA" dirty="0"/>
              <a:t>C-Herkese karşı etkilidir, herkese karşı ileri sürülebilen bir haktır.</a:t>
            </a:r>
            <a:br>
              <a:rPr lang="bs-Latn-BA" dirty="0"/>
            </a:br>
            <a:endParaRPr lang="tr-TR" dirty="0" smtClean="0"/>
          </a:p>
          <a:p>
            <a:pPr marL="0" indent="0">
              <a:buNone/>
            </a:pPr>
            <a:r>
              <a:rPr lang="bs-Latn-BA" dirty="0" smtClean="0"/>
              <a:t>Ayni </a:t>
            </a:r>
            <a:r>
              <a:rPr lang="bs-Latn-BA" dirty="0"/>
              <a:t>haklar herkese karşı ileri sürülebilen dolayısıyle herkes tarafından ihlali mümkün olan mutlak haklardandır. </a:t>
            </a:r>
            <a:endParaRPr lang="tr-TR" dirty="0" smtClean="0"/>
          </a:p>
          <a:p>
            <a:pPr marL="0" indent="0">
              <a:buNone/>
            </a:pPr>
            <a:r>
              <a:rPr lang="bs-Latn-BA" dirty="0" smtClean="0"/>
              <a:t>Bu </a:t>
            </a:r>
            <a:r>
              <a:rPr lang="bs-Latn-BA" dirty="0"/>
              <a:t>sebeple kimin hangi eşya üzerinde ne gibi ayni haklara sahip olduğunun başkaları tarafından açıkça anlaşılması gerekir. Buna “</a:t>
            </a:r>
            <a:r>
              <a:rPr lang="bs-Latn-BA" b="1" dirty="0"/>
              <a:t>aleniyet ilkesi</a:t>
            </a:r>
            <a:r>
              <a:rPr lang="bs-Latn-BA" dirty="0"/>
              <a:t>”, ayni hakların kamuya açık olması ilkesi denir. Taşınmazlarda bu “</a:t>
            </a:r>
            <a:r>
              <a:rPr lang="bs-Latn-BA" b="1" dirty="0"/>
              <a:t>tapu sicili</a:t>
            </a:r>
            <a:r>
              <a:rPr lang="bs-Latn-BA" dirty="0"/>
              <a:t>”, taşınırlarda “</a:t>
            </a:r>
            <a:r>
              <a:rPr lang="bs-Latn-BA" b="1" dirty="0"/>
              <a:t>zilyetlik</a:t>
            </a:r>
            <a:r>
              <a:rPr lang="bs-Latn-BA" dirty="0"/>
              <a:t>” vasıtasıyle sağlanmaktadır. Taşınmazlarda tapuda mal kimin adına kayıtlı ise o kişi malın sahibidir. Aksini iddia eden kanıtlamak zorundadır. Ayni şekilde bir taşınırın zilyedi de o malın sahibidir. Aksini iddia eden kanıtlar.</a:t>
            </a:r>
            <a:br>
              <a:rPr lang="bs-Latn-BA" dirty="0"/>
            </a:br>
            <a:endParaRPr lang="bs-Latn-BA" dirty="0"/>
          </a:p>
        </p:txBody>
      </p:sp>
    </p:spTree>
    <p:extLst>
      <p:ext uri="{BB962C8B-B14F-4D97-AF65-F5344CB8AC3E}">
        <p14:creationId xmlns:p14="http://schemas.microsoft.com/office/powerpoint/2010/main" val="2677306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5360" y="188640"/>
            <a:ext cx="10972800" cy="6669360"/>
          </a:xfrm>
        </p:spPr>
        <p:txBody>
          <a:bodyPr>
            <a:normAutofit fontScale="55000" lnSpcReduction="20000"/>
          </a:bodyPr>
          <a:lstStyle/>
          <a:p>
            <a:pPr marL="0" indent="0">
              <a:buNone/>
            </a:pPr>
            <a:r>
              <a:rPr lang="bs-Latn-BA" sz="5100" b="1" dirty="0"/>
              <a:t>Ayni Haklar ve Diğer Haklar Arasındaki </a:t>
            </a:r>
            <a:r>
              <a:rPr lang="bs-Latn-BA" sz="5100" b="1" dirty="0" smtClean="0"/>
              <a:t>Farklar</a:t>
            </a:r>
            <a:endParaRPr lang="tr-TR" sz="5100" b="1" dirty="0" smtClean="0"/>
          </a:p>
          <a:p>
            <a:pPr marL="0" indent="0">
              <a:buNone/>
            </a:pPr>
            <a:r>
              <a:rPr lang="bs-Latn-BA" dirty="0"/>
              <a:t/>
            </a:r>
            <a:br>
              <a:rPr lang="bs-Latn-BA" dirty="0"/>
            </a:br>
            <a:r>
              <a:rPr lang="bs-Latn-BA" sz="3600" b="1" dirty="0"/>
              <a:t>1-Ayni haklar herkese karşı ileri sürülebilir. </a:t>
            </a:r>
            <a:r>
              <a:rPr lang="bs-Latn-BA" sz="3600" dirty="0"/>
              <a:t>Fakat şahsi haklar yalnızca belirli kişilere yani bağlı olduğu borçlandırıcı işlemin diğer tarafına karşı ileri sürülebilir.</a:t>
            </a:r>
            <a:br>
              <a:rPr lang="bs-Latn-BA" sz="3600" dirty="0"/>
            </a:br>
            <a:r>
              <a:rPr lang="bs-Latn-BA" sz="3600" b="1" dirty="0"/>
              <a:t>2-Ayni haklar herkes tarafından ihlal edilebildiği </a:t>
            </a:r>
            <a:r>
              <a:rPr lang="bs-Latn-BA" sz="3600" dirty="0"/>
              <a:t>halde şahsi haklar yalnızca belirli şahıslarca ihlal edilebilir.</a:t>
            </a:r>
            <a:br>
              <a:rPr lang="bs-Latn-BA" sz="3600" dirty="0"/>
            </a:br>
            <a:r>
              <a:rPr lang="bs-Latn-BA" sz="3600" b="1" dirty="0"/>
              <a:t>3-Ayni haklarda hak sahibi ile eşya arasındaki ilişki, doğrudan doğruyadır</a:t>
            </a:r>
            <a:r>
              <a:rPr lang="bs-Latn-BA" sz="3600" dirty="0"/>
              <a:t>. Hak sahibinin hakkını kullanabilmesi için bir aracı şahsa ihtiyacı yoktur. Malik sahip olduğu eşyayı isterse tahrip eder. İsterse başkasına temlik eder. Bunun için kimseden izin almak zorunda değildir. Halbuki şahsi haklarda hak sahibi hakkını kullanabilmek için akdin diğer yanından, bir edimde bulunmasını talep etmek zorunda olduğundan, eşya ile arasındaki ilişki dolaylıdır. Bir aracı şahsı zorunlu kılar. Bir alım satım akdinde, alıcının eşyayla ilişkisi, ancak satıcı vasıtasıyle olmaktadır. O eşyanın kendisine teslimini yalnız satıcıdan talep edebilir. Satım akdinin konusu olan eşya başkasının elinde ise, ona karşı ileri sürebileceği bir talep hakkı yoktur. </a:t>
            </a:r>
            <a:br>
              <a:rPr lang="bs-Latn-BA" sz="3600" dirty="0"/>
            </a:br>
            <a:r>
              <a:rPr lang="bs-Latn-BA" sz="3600" b="1" dirty="0"/>
              <a:t>4-Ayni haklar sınırlı sayıdadır. </a:t>
            </a:r>
            <a:r>
              <a:rPr lang="bs-Latn-BA" sz="3600" dirty="0"/>
              <a:t>Ayni haklarda “</a:t>
            </a:r>
            <a:r>
              <a:rPr lang="bs-Latn-BA" sz="3600" i="1" dirty="0"/>
              <a:t>tip yaratmada kişiler özgür değildir</a:t>
            </a:r>
            <a:r>
              <a:rPr lang="bs-Latn-BA" sz="3600" dirty="0"/>
              <a:t>”.Tipleri kanun tarafından çizilmiştir. Halbuki sözleşme özgürlüğüne dayanarak kişiler istedikleri çeşit ve kapsamda şahsi haklar yaratabilir. </a:t>
            </a:r>
            <a:br>
              <a:rPr lang="bs-Latn-BA" sz="3600" dirty="0"/>
            </a:br>
            <a:r>
              <a:rPr lang="bs-Latn-BA" sz="3600" b="1" dirty="0"/>
              <a:t>5-Ayni haklar bir zamanaşımı veya hak düşürücü süreye tabi olmadığı halde, </a:t>
            </a:r>
            <a:r>
              <a:rPr lang="bs-Latn-BA" sz="3600" dirty="0"/>
              <a:t>şahsi hakların kullanılması bir zamanaşımı süresine tabidir. </a:t>
            </a:r>
            <a:br>
              <a:rPr lang="bs-Latn-BA" sz="3600" dirty="0"/>
            </a:br>
            <a:endParaRPr lang="tr-TR" sz="3600" dirty="0" smtClean="0"/>
          </a:p>
          <a:p>
            <a:pPr marL="0" indent="0">
              <a:buNone/>
            </a:pPr>
            <a:r>
              <a:rPr lang="bs-Latn-BA" sz="3600" dirty="0" smtClean="0"/>
              <a:t>Ayni </a:t>
            </a:r>
            <a:r>
              <a:rPr lang="bs-Latn-BA" sz="3600" dirty="0"/>
              <a:t>haklarla şahsi haklar arasındaki bu farklı özelliklere iki sonuç bağlamak mümkündür: </a:t>
            </a:r>
            <a:br>
              <a:rPr lang="bs-Latn-BA" sz="3600" dirty="0"/>
            </a:br>
            <a:r>
              <a:rPr lang="bs-Latn-BA" sz="3600" dirty="0"/>
              <a:t>a-Ayni haklar mevcut mallar üzerinde kurulabilir. Halbuki şahsi hakların “</a:t>
            </a:r>
            <a:r>
              <a:rPr lang="bs-Latn-BA" sz="3600" i="1" dirty="0"/>
              <a:t>henüz mevcut olmayan bir mal üzerinde</a:t>
            </a:r>
            <a:r>
              <a:rPr lang="bs-Latn-BA" sz="3600" dirty="0"/>
              <a:t>” kurulmasıda mümkündür</a:t>
            </a:r>
            <a:br>
              <a:rPr lang="bs-Latn-BA" sz="3600" dirty="0"/>
            </a:br>
            <a:r>
              <a:rPr lang="bs-Latn-BA" sz="3600" dirty="0"/>
              <a:t>b-Ayni haklardan hiçkimsenin muvafakati olmadan feragat mümkündür. Şahsi haklardan feragat ise karşı tarafın muvafakatına tabidir</a:t>
            </a:r>
            <a:r>
              <a:rPr lang="bs-Latn-BA" sz="3600" dirty="0" smtClean="0"/>
              <a:t>.</a:t>
            </a:r>
            <a:endParaRPr lang="bs-Latn-BA" sz="3600" dirty="0"/>
          </a:p>
        </p:txBody>
      </p:sp>
    </p:spTree>
    <p:extLst>
      <p:ext uri="{BB962C8B-B14F-4D97-AF65-F5344CB8AC3E}">
        <p14:creationId xmlns:p14="http://schemas.microsoft.com/office/powerpoint/2010/main" val="1869179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7368" y="620688"/>
            <a:ext cx="11593288" cy="5616624"/>
          </a:xfrm>
        </p:spPr>
        <p:txBody>
          <a:bodyPr>
            <a:normAutofit fontScale="92500" lnSpcReduction="20000"/>
          </a:bodyPr>
          <a:lstStyle/>
          <a:p>
            <a:pPr marL="0" indent="0">
              <a:buNone/>
            </a:pPr>
            <a:r>
              <a:rPr lang="bs-Latn-BA" b="1" dirty="0"/>
              <a:t>Ayni hakların Eşyaya Bağlı Diğer Borç İlişkilerinden </a:t>
            </a:r>
            <a:r>
              <a:rPr lang="bs-Latn-BA" b="1" dirty="0" smtClean="0"/>
              <a:t>Farkı</a:t>
            </a:r>
            <a:endParaRPr lang="tr-TR" b="1" dirty="0" smtClean="0"/>
          </a:p>
          <a:p>
            <a:pPr marL="0" indent="0">
              <a:buNone/>
            </a:pPr>
            <a:endParaRPr lang="tr-TR" b="1" dirty="0"/>
          </a:p>
          <a:p>
            <a:pPr marL="0" indent="0">
              <a:buNone/>
            </a:pPr>
            <a:r>
              <a:rPr lang="bs-Latn-BA" dirty="0"/>
              <a:t/>
            </a:r>
            <a:br>
              <a:rPr lang="bs-Latn-BA" dirty="0"/>
            </a:br>
            <a:r>
              <a:rPr lang="bs-Latn-BA" dirty="0"/>
              <a:t>Eşyaya bağlı borç ilişkisi ile ayni haklar çoğunlukla birbirine karıştırılırlar. Bir kimsenin sahip olduğu bir eşya dolayısıyle bir borç yükümlülüğü altına girmesine “</a:t>
            </a:r>
            <a:r>
              <a:rPr lang="bs-Latn-BA" b="1" dirty="0"/>
              <a:t>eşyaya bağlı borç</a:t>
            </a:r>
            <a:r>
              <a:rPr lang="bs-Latn-BA" dirty="0"/>
              <a:t>” denir. Eşyanın sahibi değiştikçe buna bağlı borcun yükümlüsü de değişir. Kira, iştira, vefa gibi bazı şahsi haklar, tapuya şerh edildiğinde, gayrimenkulun sonraki maliklerine karşı ileri sürülebilen birer “</a:t>
            </a:r>
            <a:r>
              <a:rPr lang="bs-Latn-BA" b="1" dirty="0"/>
              <a:t>eşyaya bağlı borç ilişkisi</a:t>
            </a:r>
            <a:r>
              <a:rPr lang="bs-Latn-BA" dirty="0"/>
              <a:t>” yaratırlar. Ancak şerh edilmekle ayni hak niteliğini kazanmazlar. Çünkü bu şekilde doğan eşyaya bağlı haklar, “</a:t>
            </a:r>
            <a:r>
              <a:rPr lang="bs-Latn-BA" i="1" dirty="0"/>
              <a:t>herkese karşı değil yalnızca gayrimenkulün sonraki maliklerine karşı</a:t>
            </a:r>
            <a:r>
              <a:rPr lang="bs-Latn-BA" dirty="0"/>
              <a:t>” ileri sürülebilir.</a:t>
            </a:r>
            <a:br>
              <a:rPr lang="bs-Latn-BA" dirty="0"/>
            </a:br>
            <a:endParaRPr lang="bs-Latn-BA" dirty="0"/>
          </a:p>
        </p:txBody>
      </p:sp>
    </p:spTree>
    <p:extLst>
      <p:ext uri="{BB962C8B-B14F-4D97-AF65-F5344CB8AC3E}">
        <p14:creationId xmlns:p14="http://schemas.microsoft.com/office/powerpoint/2010/main" val="38687631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284</TotalTime>
  <Words>376</Words>
  <Application>Microsoft Office PowerPoint</Application>
  <PresentationFormat>Widescreen</PresentationFormat>
  <Paragraphs>103</Paragraphs>
  <Slides>22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Cambria</vt:lpstr>
      <vt:lpstr>Office Theme</vt:lpstr>
      <vt:lpstr>EŞYA HUKUKU I</vt:lpstr>
      <vt:lpstr>Eşya hukukunda incelenecek başlı konular</vt:lpstr>
      <vt:lpstr>PowerPoint Presentation</vt:lpstr>
      <vt:lpstr>PowerPoint Presentation</vt:lpstr>
      <vt:lpstr>PowerPoint Presentation</vt:lpstr>
      <vt:lpstr>PowerPoint Presentation</vt:lpstr>
      <vt:lpstr>AYNI HAKLAR, KAVRAM VE KONUSU</vt:lpstr>
      <vt:lpstr>PowerPoint Presentation</vt:lpstr>
      <vt:lpstr>PowerPoint Presentation</vt:lpstr>
      <vt:lpstr>AYNİ HAKLARIN ÇEŞİTLERİ</vt:lpstr>
      <vt:lpstr>PowerPoint Presentation</vt:lpstr>
      <vt:lpstr>PowerPoint Presentation</vt:lpstr>
      <vt:lpstr>AYNİ HAKLARA HAKİM OLAN İLKELER</vt:lpstr>
      <vt:lpstr>PowerPoint Presentation</vt:lpstr>
      <vt:lpstr>PowerPoint Presentation</vt:lpstr>
      <vt:lpstr>PowerPoint Presentation</vt:lpstr>
      <vt:lpstr>PowerPoint Presentation</vt:lpstr>
      <vt:lpstr>PowerPoint Presentation</vt:lpstr>
      <vt:lpstr>EŞYA HUKUKUNUN KAYNAKLARI</vt:lpstr>
      <vt:lpstr>ZİLYETLİK</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PFK8</dc:creator>
  <cp:lastModifiedBy>Adnan-Ismeta</cp:lastModifiedBy>
  <cp:revision>51</cp:revision>
  <dcterms:created xsi:type="dcterms:W3CDTF">2017-03-02T12:00:53Z</dcterms:created>
  <dcterms:modified xsi:type="dcterms:W3CDTF">2017-03-15T12:13:01Z</dcterms:modified>
</cp:coreProperties>
</file>