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9" d="100"/>
          <a:sy n="69" d="100"/>
        </p:scale>
        <p:origin x="-141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24E6354-A7CE-4F8E-BA3E-F7873DD6B4E3}" type="datetimeFigureOut">
              <a:rPr lang="tr-TR" smtClean="0"/>
              <a:pPr/>
              <a:t>19.11.2016</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5B8A402-A781-4F0B-B5AE-0E511F82EA7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24E6354-A7CE-4F8E-BA3E-F7873DD6B4E3}" type="datetimeFigureOut">
              <a:rPr lang="tr-TR" smtClean="0"/>
              <a:pPr/>
              <a:t>19.11.2016</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5B8A402-A781-4F0B-B5AE-0E511F82EA7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A24E6354-A7CE-4F8E-BA3E-F7873DD6B4E3}" type="datetimeFigureOut">
              <a:rPr lang="tr-TR" smtClean="0"/>
              <a:pPr/>
              <a:t>19.11.2016</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5B8A402-A781-4F0B-B5AE-0E511F82EA7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24E6354-A7CE-4F8E-BA3E-F7873DD6B4E3}" type="datetimeFigureOut">
              <a:rPr lang="tr-TR" smtClean="0"/>
              <a:pPr/>
              <a:t>19.11.2016</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5B8A402-A781-4F0B-B5AE-0E511F82EA7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24E6354-A7CE-4F8E-BA3E-F7873DD6B4E3}" type="datetimeFigureOut">
              <a:rPr lang="tr-TR" smtClean="0"/>
              <a:pPr/>
              <a:t>19.11.2016</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C5B8A402-A781-4F0B-B5AE-0E511F82EA7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24E6354-A7CE-4F8E-BA3E-F7873DD6B4E3}" type="datetimeFigureOut">
              <a:rPr lang="tr-TR" smtClean="0"/>
              <a:pPr/>
              <a:t>19.11.2016</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5B8A402-A781-4F0B-B5AE-0E511F82EA7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A24E6354-A7CE-4F8E-BA3E-F7873DD6B4E3}" type="datetimeFigureOut">
              <a:rPr lang="tr-TR" smtClean="0"/>
              <a:pPr/>
              <a:t>19.11.2016</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C5B8A402-A781-4F0B-B5AE-0E511F82EA7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A24E6354-A7CE-4F8E-BA3E-F7873DD6B4E3}" type="datetimeFigureOut">
              <a:rPr lang="tr-TR" smtClean="0"/>
              <a:pPr/>
              <a:t>19.11.2016</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C5B8A402-A781-4F0B-B5AE-0E511F82EA7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A24E6354-A7CE-4F8E-BA3E-F7873DD6B4E3}" type="datetimeFigureOut">
              <a:rPr lang="tr-TR" smtClean="0"/>
              <a:pPr/>
              <a:t>19.11.2016</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C5B8A402-A781-4F0B-B5AE-0E511F82EA7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24E6354-A7CE-4F8E-BA3E-F7873DD6B4E3}" type="datetimeFigureOut">
              <a:rPr lang="tr-TR" smtClean="0"/>
              <a:pPr/>
              <a:t>19.11.2016</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5B8A402-A781-4F0B-B5AE-0E511F82EA7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A24E6354-A7CE-4F8E-BA3E-F7873DD6B4E3}" type="datetimeFigureOut">
              <a:rPr lang="tr-TR" smtClean="0"/>
              <a:pPr/>
              <a:t>19.11.2016</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5B8A402-A781-4F0B-B5AE-0E511F82EA7F}"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24E6354-A7CE-4F8E-BA3E-F7873DD6B4E3}" type="datetimeFigureOut">
              <a:rPr lang="tr-TR" smtClean="0"/>
              <a:pPr/>
              <a:t>19.11.2016</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5B8A402-A781-4F0B-B5AE-0E511F82EA7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366868" y="533400"/>
            <a:ext cx="5348536" cy="4181484"/>
          </a:xfrm>
        </p:spPr>
        <p:txBody>
          <a:bodyPr/>
          <a:lstStyle/>
          <a:p>
            <a:r>
              <a:rPr lang="tr-TR" sz="6000" dirty="0" smtClean="0"/>
              <a:t>ANAYASA HUKUKUNUN GENEL ESASLARI</a:t>
            </a:r>
            <a:endParaRPr lang="tr-TR"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Sıyasal</a:t>
            </a:r>
            <a:r>
              <a:rPr lang="tr-TR" dirty="0" smtClean="0"/>
              <a:t> bilim olarak yaklaşımı</a:t>
            </a:r>
            <a:endParaRPr lang="tr-TR" dirty="0"/>
          </a:p>
        </p:txBody>
      </p:sp>
      <p:sp>
        <p:nvSpPr>
          <p:cNvPr id="3" name="2 İçerik Yer Tutucusu"/>
          <p:cNvSpPr>
            <a:spLocks noGrp="1"/>
          </p:cNvSpPr>
          <p:nvPr>
            <p:ph idx="1"/>
          </p:nvPr>
        </p:nvSpPr>
        <p:spPr/>
        <p:txBody>
          <a:bodyPr/>
          <a:lstStyle/>
          <a:p>
            <a:r>
              <a:rPr lang="tr-TR" dirty="0" smtClean="0"/>
              <a:t>1950’lerden sonra</a:t>
            </a:r>
          </a:p>
          <a:p>
            <a:r>
              <a:rPr lang="tr-TR" dirty="0" err="1" smtClean="0"/>
              <a:t>Duverger</a:t>
            </a:r>
            <a:r>
              <a:rPr lang="tr-TR" dirty="0" smtClean="0"/>
              <a:t>- Fransa</a:t>
            </a:r>
          </a:p>
          <a:p>
            <a:r>
              <a:rPr lang="tr-TR" dirty="0" smtClean="0"/>
              <a:t>Resmi ders anayasa hukuku</a:t>
            </a:r>
          </a:p>
          <a:p>
            <a:r>
              <a:rPr lang="tr-TR" dirty="0" smtClean="0"/>
              <a:t>Yönetilenlerde </a:t>
            </a:r>
            <a:r>
              <a:rPr lang="tr-TR" dirty="0" err="1" smtClean="0"/>
              <a:t>ineceliyordu</a:t>
            </a:r>
            <a:endParaRPr lang="tr-TR" dirty="0" smtClean="0"/>
          </a:p>
          <a:p>
            <a:r>
              <a:rPr lang="tr-TR" dirty="0" smtClean="0"/>
              <a:t>Siyasal iktidar, propaganda, siyasal inanışlar, ideolojiler, siyasal partiler, seçim sistemleri,kamuoyu, demokratik  ve otoriter rejimler  vs…</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anayasa hukuku</a:t>
            </a:r>
            <a:endParaRPr lang="tr-TR" dirty="0"/>
          </a:p>
        </p:txBody>
      </p:sp>
      <p:sp>
        <p:nvSpPr>
          <p:cNvPr id="3" name="2 İçerik Yer Tutucusu"/>
          <p:cNvSpPr>
            <a:spLocks noGrp="1"/>
          </p:cNvSpPr>
          <p:nvPr>
            <p:ph idx="1"/>
          </p:nvPr>
        </p:nvSpPr>
        <p:spPr/>
        <p:txBody>
          <a:bodyPr/>
          <a:lstStyle/>
          <a:p>
            <a:r>
              <a:rPr lang="tr-TR" dirty="0" smtClean="0"/>
              <a:t>1980’lı yılların siyasi bilimin gerilemesi</a:t>
            </a:r>
          </a:p>
          <a:p>
            <a:r>
              <a:rPr lang="tr-TR" dirty="0" err="1" smtClean="0"/>
              <a:t>Marseille</a:t>
            </a:r>
            <a:r>
              <a:rPr lang="tr-TR" dirty="0" smtClean="0"/>
              <a:t>- Fransa</a:t>
            </a:r>
          </a:p>
          <a:p>
            <a:r>
              <a:rPr lang="tr-TR" dirty="0" smtClean="0"/>
              <a:t>Yeni anaysa hukuku</a:t>
            </a:r>
          </a:p>
          <a:p>
            <a:r>
              <a:rPr lang="tr-TR" dirty="0" smtClean="0"/>
              <a:t>Norm haline gelmiş</a:t>
            </a:r>
          </a:p>
          <a:p>
            <a:r>
              <a:rPr lang="tr-TR" dirty="0" smtClean="0"/>
              <a:t>1. </a:t>
            </a:r>
            <a:r>
              <a:rPr lang="tr-TR" dirty="0" err="1" smtClean="0"/>
              <a:t>içtihadilik</a:t>
            </a:r>
            <a:r>
              <a:rPr lang="tr-TR" dirty="0" smtClean="0"/>
              <a:t>- metne geri dönüş- yorumcular anayasa yazarları değil- mahkemelerdir</a:t>
            </a:r>
          </a:p>
          <a:p>
            <a:r>
              <a:rPr lang="tr-TR" dirty="0" smtClean="0"/>
              <a:t>Yargıcılar anayasa hukukuna norm yaratıcısı olmuşlardır</a:t>
            </a:r>
          </a:p>
          <a:p>
            <a:r>
              <a:rPr lang="tr-TR" dirty="0" smtClean="0"/>
              <a:t>İçtihat – doktrin hukuku değil</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smtClean="0"/>
              <a:t>Anayasa hukukunun uygulama alanında genişleme</a:t>
            </a:r>
            <a:endParaRPr lang="tr-TR" sz="2800" dirty="0"/>
          </a:p>
        </p:txBody>
      </p:sp>
      <p:sp>
        <p:nvSpPr>
          <p:cNvPr id="3" name="2 İçerik Yer Tutucusu"/>
          <p:cNvSpPr>
            <a:spLocks noGrp="1"/>
          </p:cNvSpPr>
          <p:nvPr>
            <p:ph idx="1"/>
          </p:nvPr>
        </p:nvSpPr>
        <p:spPr/>
        <p:txBody>
          <a:bodyPr/>
          <a:lstStyle/>
          <a:p>
            <a:r>
              <a:rPr lang="tr-TR" dirty="0" smtClean="0"/>
              <a:t>Hukuk kaynakları  ulus ve uluslar arası hukuk arasındaki ilişkileri ve temel hak ve özgürlükleri incelmesi</a:t>
            </a:r>
          </a:p>
          <a:p>
            <a:r>
              <a:rPr lang="tr-TR" dirty="0" smtClean="0"/>
              <a:t>Kurumlar, normlar ve özgürlükler-3 konu</a:t>
            </a:r>
          </a:p>
          <a:p>
            <a:r>
              <a:rPr lang="tr-TR" dirty="0" smtClean="0"/>
              <a:t>Louis </a:t>
            </a:r>
            <a:r>
              <a:rPr lang="tr-TR" dirty="0" err="1" smtClean="0"/>
              <a:t>favoreu</a:t>
            </a:r>
            <a:r>
              <a:rPr lang="tr-TR" dirty="0" smtClean="0"/>
              <a:t> – kurumsal anaysa hukuku, normatif anayasa ve maddi anayasa hukuku</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smtClean="0"/>
              <a:t>Anayasa hukukunun diğer hukuk dalları karşısında üstünlüğü</a:t>
            </a:r>
            <a:endParaRPr lang="tr-TR" sz="2800" dirty="0"/>
          </a:p>
        </p:txBody>
      </p:sp>
      <p:sp>
        <p:nvSpPr>
          <p:cNvPr id="3" name="2 İçerik Yer Tutucusu"/>
          <p:cNvSpPr>
            <a:spLocks noGrp="1"/>
          </p:cNvSpPr>
          <p:nvPr>
            <p:ph idx="1"/>
          </p:nvPr>
        </p:nvSpPr>
        <p:spPr/>
        <p:txBody>
          <a:bodyPr/>
          <a:lstStyle/>
          <a:p>
            <a:pPr>
              <a:buNone/>
            </a:pPr>
            <a:r>
              <a:rPr lang="tr-TR" dirty="0" smtClean="0"/>
              <a:t>Diğer hukuk dalların üstünde çıkmış;</a:t>
            </a:r>
          </a:p>
          <a:p>
            <a:pPr>
              <a:buNone/>
            </a:pPr>
            <a:r>
              <a:rPr lang="tr-TR" dirty="0" smtClean="0"/>
              <a:t>Anayasal temeller;</a:t>
            </a:r>
          </a:p>
          <a:p>
            <a:pPr>
              <a:buNone/>
            </a:pPr>
            <a:r>
              <a:rPr lang="tr-TR" dirty="0" smtClean="0"/>
              <a:t>Anayasa hukuku diğeri de etkilenmekte; medeni, ticaret, ceza, iş hukukunun da anayasal temelleri vardır;</a:t>
            </a:r>
          </a:p>
          <a:p>
            <a:pPr>
              <a:buNone/>
            </a:pPr>
            <a:r>
              <a:rPr lang="tr-TR" dirty="0" smtClean="0"/>
              <a:t>Hukukun diğer dallarının anayasallaşması, yeni anayasa hukukunun ayırıcı bir özelliğidir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Niçin anayasa hukukunu öğrenmek lazım?</a:t>
            </a:r>
            <a:endParaRPr lang="tr-TR" dirty="0"/>
          </a:p>
        </p:txBody>
      </p:sp>
      <p:sp>
        <p:nvSpPr>
          <p:cNvPr id="3" name="2 İçerik Yer Tutucusu"/>
          <p:cNvSpPr>
            <a:spLocks noGrp="1"/>
          </p:cNvSpPr>
          <p:nvPr>
            <p:ph idx="1"/>
          </p:nvPr>
        </p:nvSpPr>
        <p:spPr/>
        <p:txBody>
          <a:bodyPr/>
          <a:lstStyle/>
          <a:p>
            <a:r>
              <a:rPr lang="tr-TR" dirty="0" smtClean="0"/>
              <a:t>Sadece anaysa mahkemesi üyelerinin ilgilendi mi konudur?</a:t>
            </a:r>
          </a:p>
          <a:p>
            <a:r>
              <a:rPr lang="tr-TR" dirty="0" smtClean="0"/>
              <a:t>Tüm hukukçular için</a:t>
            </a:r>
          </a:p>
          <a:p>
            <a:r>
              <a:rPr lang="tr-TR" dirty="0" smtClean="0"/>
              <a:t>Hukuk bir bütündür, yakından ilişkisi</a:t>
            </a:r>
          </a:p>
          <a:p>
            <a:r>
              <a:rPr lang="tr-TR" dirty="0" smtClean="0"/>
              <a:t>Anayasaya aykırı davranamaz</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7239000" cy="5955694"/>
          </a:xfrm>
        </p:spPr>
        <p:txBody>
          <a:bodyPr/>
          <a:lstStyle/>
          <a:p>
            <a:r>
              <a:rPr lang="tr-TR" dirty="0" smtClean="0"/>
              <a:t>Cumhurbaşkanı, başbakan, bakanlar , milletvekilleri gibi kişiler mi ilgileniyor?</a:t>
            </a:r>
          </a:p>
          <a:p>
            <a:r>
              <a:rPr lang="tr-TR" dirty="0" smtClean="0"/>
              <a:t>İlk önce devletin organları</a:t>
            </a:r>
          </a:p>
          <a:p>
            <a:r>
              <a:rPr lang="tr-TR" dirty="0" smtClean="0"/>
              <a:t>Tüm vatandaşları hatta yabancıları bile ilgilendiren</a:t>
            </a:r>
          </a:p>
          <a:p>
            <a:r>
              <a:rPr lang="tr-TR" dirty="0" smtClean="0"/>
              <a:t>Temel hak ve özgürlükler</a:t>
            </a:r>
          </a:p>
          <a:p>
            <a:r>
              <a:rPr lang="tr-TR" dirty="0" smtClean="0"/>
              <a:t>Örneğin – İzmir şarkıcılık yapacak kadın- bütün kadınları ilgilendiren bir kararıdır; kocasından çalışmak için izin almaması gerekiyordu(29 kasım 1990), ABD- zenci ve beyaz çocukların beraber okullara gidebilmesi</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Anayasa kavramı</a:t>
            </a:r>
            <a:endParaRPr lang="tr-TR" dirty="0"/>
          </a:p>
        </p:txBody>
      </p:sp>
      <p:sp>
        <p:nvSpPr>
          <p:cNvPr id="3" name="2 İçerik Yer Tutucusu"/>
          <p:cNvSpPr>
            <a:spLocks noGrp="1"/>
          </p:cNvSpPr>
          <p:nvPr>
            <p:ph idx="1"/>
          </p:nvPr>
        </p:nvSpPr>
        <p:spPr/>
        <p:txBody>
          <a:bodyPr/>
          <a:lstStyle/>
          <a:p>
            <a:r>
              <a:rPr lang="tr-TR" dirty="0" smtClean="0"/>
              <a:t>Anayasa, anayasal nitelikteki hukuk kurallarının toplamdır;</a:t>
            </a:r>
          </a:p>
          <a:p>
            <a:r>
              <a:rPr lang="tr-TR" dirty="0" smtClean="0"/>
              <a:t>Anayasa, hukuk kurallarından oluşur – ancak anayasal nitelikteki</a:t>
            </a:r>
          </a:p>
          <a:p>
            <a:r>
              <a:rPr lang="tr-TR" dirty="0" smtClean="0"/>
              <a:t>Hukuk belgesidir</a:t>
            </a:r>
          </a:p>
          <a:p>
            <a:r>
              <a:rPr lang="tr-TR" dirty="0" smtClean="0"/>
              <a:t>Hukuk kuralları</a:t>
            </a:r>
          </a:p>
          <a:p>
            <a:r>
              <a:rPr lang="tr-TR" dirty="0" smtClean="0"/>
              <a:t>Hukuk kuralları, devletin yetkili organları tarafından konulan ve insan davranışları düzenleyen ve cebir ile </a:t>
            </a:r>
            <a:r>
              <a:rPr lang="tr-TR" dirty="0" err="1" smtClean="0"/>
              <a:t>müeyyidelendirilmiş</a:t>
            </a:r>
            <a:r>
              <a:rPr lang="tr-TR" dirty="0" smtClean="0"/>
              <a:t> emir, yasak, izin veya yetkilerdir.</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Maddi ve şekli kriter</a:t>
            </a:r>
            <a:endParaRPr lang="tr-TR" dirty="0"/>
          </a:p>
        </p:txBody>
      </p:sp>
      <p:sp>
        <p:nvSpPr>
          <p:cNvPr id="3" name="2 İçerik Yer Tutucusu"/>
          <p:cNvSpPr>
            <a:spLocks noGrp="1"/>
          </p:cNvSpPr>
          <p:nvPr>
            <p:ph idx="1"/>
          </p:nvPr>
        </p:nvSpPr>
        <p:spPr/>
        <p:txBody>
          <a:bodyPr/>
          <a:lstStyle/>
          <a:p>
            <a:r>
              <a:rPr lang="tr-TR" dirty="0" smtClean="0"/>
              <a:t>Maddi anlamda anayasa, devletin temel organlarının kuruluşunu veya işleyişini belirleyen hukuk kurallarının bütündür;</a:t>
            </a:r>
          </a:p>
          <a:p>
            <a:r>
              <a:rPr lang="tr-TR" dirty="0" smtClean="0"/>
              <a:t>Şekli ise normal hiyerarşisinde en üst sırayı işgal eden, kanunlardan farklı veya daha zor bir usulle konulup değiştirebilen hukuk kurallarının bütünü olarak tanımlanabilir.</a:t>
            </a:r>
          </a:p>
          <a:p>
            <a:r>
              <a:rPr lang="tr-TR" dirty="0" smtClean="0"/>
              <a:t>Şekli kriter </a:t>
            </a:r>
            <a:r>
              <a:rPr lang="tr-TR" dirty="0" err="1" smtClean="0"/>
              <a:t>döğrudur</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7239000" cy="6098570"/>
          </a:xfrm>
        </p:spPr>
        <p:txBody>
          <a:bodyPr/>
          <a:lstStyle/>
          <a:p>
            <a:r>
              <a:rPr lang="tr-TR" dirty="0" smtClean="0"/>
              <a:t>Anayasa, normlar hiyerarşisinde en üst basamakta bulunan ve dolayısıyla kanunlardan daha zor bir şekilde değiştirebilen hukuk kurallarının bütündür.</a:t>
            </a:r>
          </a:p>
          <a:p>
            <a:r>
              <a:rPr lang="tr-TR" dirty="0" smtClean="0"/>
              <a:t>Anayasa</a:t>
            </a:r>
          </a:p>
          <a:p>
            <a:r>
              <a:rPr lang="tr-TR" dirty="0" smtClean="0"/>
              <a:t>Kanun </a:t>
            </a:r>
          </a:p>
          <a:p>
            <a:r>
              <a:rPr lang="tr-TR" dirty="0" smtClean="0"/>
              <a:t>Tüzük</a:t>
            </a:r>
          </a:p>
          <a:p>
            <a:r>
              <a:rPr lang="tr-TR" dirty="0" smtClean="0"/>
              <a:t>Yönetmelik </a:t>
            </a:r>
          </a:p>
          <a:p>
            <a:r>
              <a:rPr lang="tr-TR" dirty="0" smtClean="0"/>
              <a:t>Altık-üstlük ilişkisi</a:t>
            </a:r>
          </a:p>
          <a:p>
            <a:r>
              <a:rPr lang="tr-TR" dirty="0" smtClean="0"/>
              <a:t>Hukuk düzeni piramidi</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Anayasa türleri</a:t>
            </a:r>
            <a:br>
              <a:rPr lang="tr-TR" dirty="0" smtClean="0"/>
            </a:br>
            <a:endParaRPr lang="tr-TR" dirty="0"/>
          </a:p>
        </p:txBody>
      </p:sp>
      <p:sp>
        <p:nvSpPr>
          <p:cNvPr id="3" name="2 İçerik Yer Tutucusu"/>
          <p:cNvSpPr>
            <a:spLocks noGrp="1"/>
          </p:cNvSpPr>
          <p:nvPr>
            <p:ph idx="1"/>
          </p:nvPr>
        </p:nvSpPr>
        <p:spPr/>
        <p:txBody>
          <a:bodyPr/>
          <a:lstStyle/>
          <a:p>
            <a:r>
              <a:rPr lang="tr-TR" dirty="0" smtClean="0"/>
              <a:t>Yazılı – belge- şart değil- Fransa, bugün </a:t>
            </a:r>
            <a:r>
              <a:rPr lang="tr-TR" dirty="0" err="1" smtClean="0"/>
              <a:t>İşveç</a:t>
            </a:r>
            <a:r>
              <a:rPr lang="tr-TR" dirty="0" smtClean="0"/>
              <a:t> dört ayrı temel kanundan oluşur; yazılı bir metne sahip olan anayasadır;</a:t>
            </a:r>
          </a:p>
          <a:p>
            <a:r>
              <a:rPr lang="tr-TR" dirty="0" smtClean="0"/>
              <a:t>Yazısız anayasalar – geleneksel anayasa</a:t>
            </a:r>
          </a:p>
          <a:p>
            <a:r>
              <a:rPr lang="tr-TR" dirty="0" smtClean="0"/>
              <a:t>Örf ve adet kuralları</a:t>
            </a:r>
          </a:p>
          <a:p>
            <a:r>
              <a:rPr lang="tr-TR" dirty="0" smtClean="0"/>
              <a:t>Yani eski zamanlardan beri sürekli olarak tekrarlanan ve bağlayıcı olduğuna inanılan ve uyuşmazlık halinde hukuk düzeni tarafından da </a:t>
            </a:r>
            <a:r>
              <a:rPr lang="tr-TR" dirty="0" err="1" smtClean="0"/>
              <a:t>müeyyidelendirilen</a:t>
            </a:r>
            <a:r>
              <a:rPr lang="tr-TR" dirty="0" smtClean="0"/>
              <a:t> kuralların bütündür.</a:t>
            </a:r>
          </a:p>
          <a:p>
            <a:r>
              <a:rPr lang="tr-TR" dirty="0" err="1" smtClean="0"/>
              <a:t>İnglitere</a:t>
            </a:r>
            <a:r>
              <a:rPr lang="tr-TR" dirty="0" smtClean="0"/>
              <a:t> </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ANAYASA VE ANAYASA HUKUKU</a:t>
            </a:r>
            <a:endParaRPr lang="tr-TR" dirty="0"/>
          </a:p>
        </p:txBody>
      </p:sp>
      <p:sp>
        <p:nvSpPr>
          <p:cNvPr id="3" name="2 İçerik Yer Tutucusu"/>
          <p:cNvSpPr>
            <a:spLocks noGrp="1"/>
          </p:cNvSpPr>
          <p:nvPr>
            <p:ph idx="1"/>
          </p:nvPr>
        </p:nvSpPr>
        <p:spPr/>
        <p:txBody>
          <a:bodyPr>
            <a:normAutofit/>
          </a:bodyPr>
          <a:lstStyle/>
          <a:p>
            <a:r>
              <a:rPr lang="tr-TR" sz="3600" dirty="0" smtClean="0"/>
              <a:t>Anayasa terimi- </a:t>
            </a:r>
            <a:r>
              <a:rPr lang="tr-TR" sz="3600" dirty="0" err="1" smtClean="0"/>
              <a:t>constitution</a:t>
            </a:r>
            <a:r>
              <a:rPr lang="tr-TR" sz="3600" dirty="0" smtClean="0"/>
              <a:t>, </a:t>
            </a:r>
            <a:r>
              <a:rPr lang="tr-TR" sz="3600" dirty="0" err="1" smtClean="0"/>
              <a:t>constituer</a:t>
            </a:r>
            <a:r>
              <a:rPr lang="tr-TR" sz="3600" dirty="0" smtClean="0"/>
              <a:t> – oluşturmak, teşkil etmek, meydana getirmek, tesis etmek, kurmak;</a:t>
            </a:r>
          </a:p>
          <a:p>
            <a:r>
              <a:rPr lang="tr-TR" sz="3600" dirty="0" smtClean="0"/>
              <a:t>Türkçede oluşum – kuruluş</a:t>
            </a:r>
          </a:p>
          <a:p>
            <a:r>
              <a:rPr lang="tr-TR" sz="3600" dirty="0" smtClean="0"/>
              <a:t>Kanun –ı- Esası; </a:t>
            </a:r>
          </a:p>
          <a:p>
            <a:r>
              <a:rPr lang="tr-TR" sz="3600" dirty="0" smtClean="0"/>
              <a:t>Teşkilat –ı Esasiye Kanunu ve</a:t>
            </a:r>
          </a:p>
          <a:p>
            <a:r>
              <a:rPr lang="tr-TR" sz="3600" dirty="0" smtClean="0"/>
              <a:t>Anayasa.</a:t>
            </a:r>
          </a:p>
          <a:p>
            <a:pPr>
              <a:buNone/>
            </a:pP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Yumuşak ve katı anayasa</a:t>
            </a:r>
            <a:endParaRPr lang="tr-TR" dirty="0"/>
          </a:p>
        </p:txBody>
      </p:sp>
      <p:sp>
        <p:nvSpPr>
          <p:cNvPr id="3" name="2 İçerik Yer Tutucusu"/>
          <p:cNvSpPr>
            <a:spLocks noGrp="1"/>
          </p:cNvSpPr>
          <p:nvPr>
            <p:ph idx="1"/>
          </p:nvPr>
        </p:nvSpPr>
        <p:spPr/>
        <p:txBody>
          <a:bodyPr/>
          <a:lstStyle/>
          <a:p>
            <a:r>
              <a:rPr lang="tr-TR" dirty="0" smtClean="0"/>
              <a:t>Yumuşak – bükülgen anayasa – </a:t>
            </a:r>
            <a:r>
              <a:rPr lang="tr-TR" dirty="0" err="1" smtClean="0"/>
              <a:t>yazısısz</a:t>
            </a:r>
            <a:r>
              <a:rPr lang="tr-TR" dirty="0" smtClean="0"/>
              <a:t>,</a:t>
            </a:r>
          </a:p>
          <a:p>
            <a:r>
              <a:rPr lang="tr-TR" dirty="0" smtClean="0"/>
              <a:t>Yumuşak anayasa, normal kanunlara aynı usullere ve aynı organlarca değiştirebilen anayasadır;</a:t>
            </a:r>
          </a:p>
          <a:p>
            <a:r>
              <a:rPr lang="tr-TR" dirty="0" smtClean="0"/>
              <a:t>Katı anayasa, normal kanunlardan daha farklı organlarca veya daha </a:t>
            </a:r>
            <a:r>
              <a:rPr lang="tr-TR" smtClean="0"/>
              <a:t>zor usullerle </a:t>
            </a:r>
            <a:r>
              <a:rPr lang="tr-TR" dirty="0" smtClean="0"/>
              <a:t>değiştirebilen anayasadır.</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7239000" cy="1463040"/>
          </a:xfrm>
        </p:spPr>
        <p:txBody>
          <a:bodyPr>
            <a:normAutofit/>
          </a:bodyPr>
          <a:lstStyle/>
          <a:p>
            <a:pPr algn="ctr"/>
            <a:r>
              <a:rPr lang="tr-TR" sz="2800" dirty="0" smtClean="0"/>
              <a:t>ANAYASAYA “KATILIK” SAĞLAMANIN DEĞİŞİK YOLLARI NELERDİR?</a:t>
            </a:r>
            <a:endParaRPr lang="tr-TR" sz="2800" dirty="0"/>
          </a:p>
        </p:txBody>
      </p:sp>
      <p:sp>
        <p:nvSpPr>
          <p:cNvPr id="3" name="2 İçerik Yer Tutucusu"/>
          <p:cNvSpPr>
            <a:spLocks noGrp="1"/>
          </p:cNvSpPr>
          <p:nvPr>
            <p:ph idx="1"/>
          </p:nvPr>
        </p:nvSpPr>
        <p:spPr/>
        <p:txBody>
          <a:bodyPr>
            <a:normAutofit fontScale="92500"/>
          </a:bodyPr>
          <a:lstStyle/>
          <a:p>
            <a:r>
              <a:rPr lang="tr-TR" dirty="0" smtClean="0"/>
              <a:t>1. </a:t>
            </a:r>
            <a:r>
              <a:rPr lang="tr-TR" b="1" u="sng" dirty="0" smtClean="0"/>
              <a:t>Özel Meclis Usulü </a:t>
            </a:r>
            <a:r>
              <a:rPr lang="tr-TR" dirty="0" smtClean="0"/>
              <a:t>– özel bir meclis tarafından yapılması (ABD, Fransız – Kongre usulü)</a:t>
            </a:r>
          </a:p>
          <a:p>
            <a:r>
              <a:rPr lang="tr-TR" dirty="0" smtClean="0"/>
              <a:t>2. </a:t>
            </a:r>
            <a:r>
              <a:rPr lang="tr-TR" b="1" u="sng" dirty="0" smtClean="0"/>
              <a:t>Üye Tamsayısının Salt Çoğunluğu </a:t>
            </a:r>
            <a:r>
              <a:rPr lang="tr-TR" dirty="0" smtClean="0"/>
              <a:t>Kuralı:1947 İtalya, 1900 Avustralya Anayasalar</a:t>
            </a:r>
          </a:p>
          <a:p>
            <a:r>
              <a:rPr lang="tr-TR" b="1" u="sng" dirty="0" smtClean="0"/>
              <a:t>Nitelikli Çoğunluk Kuralı- </a:t>
            </a:r>
            <a:r>
              <a:rPr lang="tr-TR" dirty="0" smtClean="0"/>
              <a:t>(</a:t>
            </a:r>
            <a:r>
              <a:rPr lang="tr-TR" dirty="0" err="1" smtClean="0"/>
              <a:t>qualified</a:t>
            </a:r>
            <a:r>
              <a:rPr lang="tr-TR" dirty="0" smtClean="0"/>
              <a:t> </a:t>
            </a:r>
            <a:r>
              <a:rPr lang="tr-TR" dirty="0" err="1" smtClean="0"/>
              <a:t>majority</a:t>
            </a:r>
            <a:r>
              <a:rPr lang="tr-TR" dirty="0" smtClean="0"/>
              <a:t>)- beşte üçü, üçte ikisi, dörtte üçü gibi (Örnek 1978 İspanyol Anayasası,1949 Alman, 1987 Filipin Anayasası)</a:t>
            </a:r>
          </a:p>
          <a:p>
            <a:r>
              <a:rPr lang="tr-TR" b="1" u="sng" dirty="0" smtClean="0"/>
              <a:t>Halkoylaması –(</a:t>
            </a:r>
            <a:r>
              <a:rPr lang="tr-TR" b="1" u="sng" dirty="0" err="1" smtClean="0"/>
              <a:t>referendum</a:t>
            </a:r>
            <a:r>
              <a:rPr lang="tr-TR" b="1" u="sng" dirty="0" smtClean="0"/>
              <a:t>)</a:t>
            </a:r>
            <a:r>
              <a:rPr lang="tr-TR" dirty="0" smtClean="0"/>
              <a:t>- zorunlu referandum ise anayasa değişikliğinin kesinleşebilmesi için halkoylamasına sunulması zorunludur.</a:t>
            </a:r>
            <a:endParaRPr lang="tr-TR" b="1" u="sng"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7239000" cy="6098570"/>
          </a:xfrm>
        </p:spPr>
        <p:txBody>
          <a:bodyPr/>
          <a:lstStyle/>
          <a:p>
            <a:r>
              <a:rPr lang="tr-TR" b="1" u="sng" dirty="0" smtClean="0"/>
              <a:t>Değiştirilmeyecek Maddeler veya İlkeler </a:t>
            </a:r>
            <a:r>
              <a:rPr lang="tr-TR" dirty="0" smtClean="0"/>
              <a:t>– bir anayasanın bazı maddelerinin değiştirilmesi yasak ise o anayasa katıdır; Örneğin ,1958 Fransız , Türkiye, İtalya, Portekiz Anayasalarına göre hükümet şeklinin cumhuriyet olduğuna ilişkin anayasa hükmü değiştirilemez.</a:t>
            </a:r>
          </a:p>
          <a:p>
            <a:r>
              <a:rPr lang="tr-TR" b="1" u="sng" dirty="0" smtClean="0"/>
              <a:t>Süre Yasağı</a:t>
            </a:r>
            <a:r>
              <a:rPr lang="tr-TR" dirty="0" smtClean="0"/>
              <a:t> – kabul edilmesinden itibaren belli bir süre değiştirilmesi yasak ise;(Fransız dört sene, Portekiz, yunan –ilk beş yıl içinde)</a:t>
            </a:r>
          </a:p>
          <a:p>
            <a:r>
              <a:rPr lang="tr-TR" b="1" u="sng" dirty="0" smtClean="0"/>
              <a:t>Dönem Yasağı </a:t>
            </a:r>
            <a:r>
              <a:rPr lang="tr-TR" dirty="0" smtClean="0"/>
              <a:t>– belirli dönemlerde veya durumlarda; savaş, sıkıyönetim ve olağanüstü hal durumlarında</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7239000" cy="6098570"/>
          </a:xfrm>
        </p:spPr>
        <p:txBody>
          <a:bodyPr>
            <a:normAutofit lnSpcReduction="10000"/>
          </a:bodyPr>
          <a:lstStyle/>
          <a:p>
            <a:r>
              <a:rPr lang="tr-TR" b="1" u="sng" dirty="0" smtClean="0"/>
              <a:t>Değişikliğin İkinci Defa Kabul Edilmesi</a:t>
            </a:r>
            <a:r>
              <a:rPr lang="tr-TR" dirty="0" smtClean="0"/>
              <a:t> – belli bir süre sonra parlamento tarafından tekrar kabul edilmesi şartını öngörmektedir.Örneğin 1999 Finlandiya;</a:t>
            </a:r>
          </a:p>
          <a:p>
            <a:r>
              <a:rPr lang="tr-TR" b="1" u="sng" dirty="0" smtClean="0"/>
              <a:t>Devlet Başkanının Mutlak veya Güçleştirici Veto Yetkisi</a:t>
            </a:r>
            <a:r>
              <a:rPr lang="tr-TR" dirty="0" smtClean="0"/>
              <a:t> -  mutlak veto – monarşi;1953 Danimarka, 1983 Hollanda gibi..</a:t>
            </a:r>
            <a:r>
              <a:rPr lang="tr-TR" dirty="0" err="1" smtClean="0"/>
              <a:t>royal</a:t>
            </a:r>
            <a:r>
              <a:rPr lang="tr-TR" dirty="0" smtClean="0"/>
              <a:t> </a:t>
            </a:r>
            <a:r>
              <a:rPr lang="tr-TR" dirty="0" err="1" smtClean="0"/>
              <a:t>assent</a:t>
            </a:r>
            <a:endParaRPr lang="tr-TR" dirty="0" smtClean="0"/>
          </a:p>
          <a:p>
            <a:r>
              <a:rPr lang="tr-TR" b="1" dirty="0" smtClean="0"/>
              <a:t>Federal Devletlerin Onayı – federal devletler de dahil edilir; Örneğin:1999İsviçre – sadece halk tarafından değil – aynı zamanda kantonların çoğunluğu tarafından da kabul edilmesini öngörmektedir.</a:t>
            </a:r>
          </a:p>
          <a:p>
            <a:r>
              <a:rPr lang="tr-TR" b="1" dirty="0" smtClean="0">
                <a:solidFill>
                  <a:srgbClr val="FF0000"/>
                </a:solidFill>
              </a:rPr>
              <a:t>Bunlardan en az birini içeriyorsa katı anayasadır.</a:t>
            </a:r>
          </a:p>
          <a:p>
            <a:endParaRPr lang="tr-TR" b="1" u="sng"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Optimal katılık derecesi nedir?</a:t>
            </a:r>
            <a:endParaRPr lang="tr-TR" dirty="0"/>
          </a:p>
        </p:txBody>
      </p:sp>
      <p:sp>
        <p:nvSpPr>
          <p:cNvPr id="3" name="2 İçerik Yer Tutucusu"/>
          <p:cNvSpPr>
            <a:spLocks noGrp="1"/>
          </p:cNvSpPr>
          <p:nvPr>
            <p:ph idx="1"/>
          </p:nvPr>
        </p:nvSpPr>
        <p:spPr/>
        <p:txBody>
          <a:bodyPr/>
          <a:lstStyle/>
          <a:p>
            <a:r>
              <a:rPr lang="tr-TR" dirty="0" smtClean="0"/>
              <a:t>Anayasa ne kadar katı olmalıdır?</a:t>
            </a:r>
          </a:p>
          <a:p>
            <a:r>
              <a:rPr lang="tr-TR" dirty="0" smtClean="0"/>
              <a:t>1. Anayasa tamamen katı olmamalıdır;</a:t>
            </a:r>
          </a:p>
          <a:p>
            <a:r>
              <a:rPr lang="tr-TR" dirty="0" smtClean="0"/>
              <a:t>2. Anayasalar değişmez, ebedi ve ezeli metinler değildir;</a:t>
            </a:r>
          </a:p>
          <a:p>
            <a:r>
              <a:rPr lang="tr-TR" dirty="0" smtClean="0"/>
              <a:t>3.Bir beşeri irade ürünü Anayasa, insanların iradesiyle değişebilmelidir;</a:t>
            </a:r>
          </a:p>
          <a:p>
            <a:r>
              <a:rPr lang="tr-TR" dirty="0" smtClean="0"/>
              <a:t>Aşırı derecede katı olan ve pratikte değiştirilemeyen bir anayasa iyi bir şey değil;</a:t>
            </a:r>
          </a:p>
          <a:p>
            <a:r>
              <a:rPr lang="tr-TR" dirty="0" smtClean="0"/>
              <a:t>Tamamen yumuşak da olmamalıdır</a:t>
            </a:r>
          </a:p>
          <a:p>
            <a:r>
              <a:rPr lang="tr-TR" dirty="0" smtClean="0"/>
              <a:t>Az çok katı anayasa</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mtClean="0"/>
              <a:t>ANAYASALARIN İÇERİKLERİ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Anayasaların metinlerine baktığımızda genellikle şu kısımlardan oluşmaktadır:</a:t>
            </a:r>
          </a:p>
          <a:p>
            <a:r>
              <a:rPr lang="tr-TR" dirty="0" smtClean="0"/>
              <a:t>1. Başlangıç – </a:t>
            </a:r>
            <a:r>
              <a:rPr lang="tr-TR" dirty="0" smtClean="0">
                <a:solidFill>
                  <a:srgbClr val="FF0000"/>
                </a:solidFill>
              </a:rPr>
              <a:t>(</a:t>
            </a:r>
            <a:r>
              <a:rPr lang="tr-TR" dirty="0" err="1" smtClean="0">
                <a:solidFill>
                  <a:srgbClr val="FF0000"/>
                </a:solidFill>
              </a:rPr>
              <a:t>Preamble</a:t>
            </a:r>
            <a:r>
              <a:rPr lang="tr-TR" dirty="0" smtClean="0">
                <a:solidFill>
                  <a:srgbClr val="FF0000"/>
                </a:solidFill>
              </a:rPr>
              <a:t>)</a:t>
            </a:r>
          </a:p>
          <a:p>
            <a:r>
              <a:rPr lang="tr-TR" dirty="0" smtClean="0"/>
              <a:t>2. Temel İlkeler </a:t>
            </a:r>
            <a:r>
              <a:rPr lang="tr-TR" dirty="0" smtClean="0">
                <a:solidFill>
                  <a:srgbClr val="FF0000"/>
                </a:solidFill>
              </a:rPr>
              <a:t>(</a:t>
            </a:r>
            <a:r>
              <a:rPr lang="tr-TR" dirty="0" err="1" smtClean="0">
                <a:solidFill>
                  <a:srgbClr val="FF0000"/>
                </a:solidFill>
              </a:rPr>
              <a:t>Basic</a:t>
            </a:r>
            <a:r>
              <a:rPr lang="tr-TR" dirty="0" smtClean="0">
                <a:solidFill>
                  <a:srgbClr val="FF0000"/>
                </a:solidFill>
              </a:rPr>
              <a:t> </a:t>
            </a:r>
            <a:r>
              <a:rPr lang="tr-TR" dirty="0" err="1" smtClean="0">
                <a:solidFill>
                  <a:srgbClr val="FF0000"/>
                </a:solidFill>
              </a:rPr>
              <a:t>principles</a:t>
            </a:r>
            <a:r>
              <a:rPr lang="tr-TR" dirty="0" smtClean="0">
                <a:solidFill>
                  <a:srgbClr val="FF0000"/>
                </a:solidFill>
              </a:rPr>
              <a:t>)</a:t>
            </a:r>
            <a:r>
              <a:rPr lang="tr-TR" dirty="0" smtClean="0"/>
              <a:t>veya genel hükümler </a:t>
            </a:r>
            <a:r>
              <a:rPr lang="tr-TR" dirty="0" smtClean="0">
                <a:solidFill>
                  <a:srgbClr val="FF0000"/>
                </a:solidFill>
              </a:rPr>
              <a:t>(general </a:t>
            </a:r>
            <a:r>
              <a:rPr lang="tr-TR" dirty="0" err="1" smtClean="0">
                <a:solidFill>
                  <a:srgbClr val="FF0000"/>
                </a:solidFill>
              </a:rPr>
              <a:t>provisions</a:t>
            </a:r>
            <a:r>
              <a:rPr lang="tr-TR" dirty="0" smtClean="0">
                <a:solidFill>
                  <a:srgbClr val="FF0000"/>
                </a:solidFill>
              </a:rPr>
              <a:t>)</a:t>
            </a:r>
          </a:p>
          <a:p>
            <a:r>
              <a:rPr lang="tr-TR" dirty="0" smtClean="0"/>
              <a:t>3. Temel hak ve hürriyetler </a:t>
            </a:r>
            <a:r>
              <a:rPr lang="tr-TR" dirty="0" smtClean="0">
                <a:solidFill>
                  <a:srgbClr val="FF0000"/>
                </a:solidFill>
              </a:rPr>
              <a:t>(</a:t>
            </a:r>
            <a:r>
              <a:rPr lang="tr-TR" dirty="0" err="1" smtClean="0">
                <a:solidFill>
                  <a:srgbClr val="FF0000"/>
                </a:solidFill>
              </a:rPr>
              <a:t>basic</a:t>
            </a:r>
            <a:r>
              <a:rPr lang="tr-TR" dirty="0" smtClean="0">
                <a:solidFill>
                  <a:srgbClr val="FF0000"/>
                </a:solidFill>
              </a:rPr>
              <a:t> </a:t>
            </a:r>
            <a:r>
              <a:rPr lang="tr-TR" dirty="0" err="1" smtClean="0">
                <a:solidFill>
                  <a:srgbClr val="FF0000"/>
                </a:solidFill>
              </a:rPr>
              <a:t>rights</a:t>
            </a:r>
            <a:r>
              <a:rPr lang="tr-TR" dirty="0" smtClean="0">
                <a:solidFill>
                  <a:srgbClr val="FF0000"/>
                </a:solidFill>
              </a:rPr>
              <a:t> </a:t>
            </a:r>
            <a:r>
              <a:rPr lang="tr-TR" dirty="0" err="1" smtClean="0">
                <a:solidFill>
                  <a:srgbClr val="FF0000"/>
                </a:solidFill>
              </a:rPr>
              <a:t>and</a:t>
            </a:r>
            <a:r>
              <a:rPr lang="tr-TR" dirty="0" smtClean="0">
                <a:solidFill>
                  <a:srgbClr val="FF0000"/>
                </a:solidFill>
              </a:rPr>
              <a:t> </a:t>
            </a:r>
            <a:r>
              <a:rPr lang="tr-TR" dirty="0" err="1" smtClean="0">
                <a:solidFill>
                  <a:srgbClr val="FF0000"/>
                </a:solidFill>
              </a:rPr>
              <a:t>freedoms</a:t>
            </a:r>
            <a:r>
              <a:rPr lang="tr-TR" dirty="0" smtClean="0">
                <a:solidFill>
                  <a:srgbClr val="FF0000"/>
                </a:solidFill>
              </a:rPr>
              <a:t>)</a:t>
            </a:r>
          </a:p>
          <a:p>
            <a:r>
              <a:rPr lang="tr-TR" dirty="0" smtClean="0"/>
              <a:t>4.</a:t>
            </a:r>
            <a:r>
              <a:rPr lang="tr-TR" dirty="0" smtClean="0">
                <a:solidFill>
                  <a:srgbClr val="FF0000"/>
                </a:solidFill>
              </a:rPr>
              <a:t> </a:t>
            </a:r>
            <a:r>
              <a:rPr lang="tr-TR" dirty="0" smtClean="0"/>
              <a:t>Devletin temel organları </a:t>
            </a:r>
            <a:r>
              <a:rPr lang="tr-TR" dirty="0" smtClean="0">
                <a:solidFill>
                  <a:srgbClr val="FF0000"/>
                </a:solidFill>
              </a:rPr>
              <a:t>(</a:t>
            </a:r>
            <a:r>
              <a:rPr lang="tr-TR" dirty="0" err="1" smtClean="0">
                <a:solidFill>
                  <a:srgbClr val="FF0000"/>
                </a:solidFill>
              </a:rPr>
              <a:t>fundamental</a:t>
            </a:r>
            <a:r>
              <a:rPr lang="tr-TR" dirty="0" smtClean="0">
                <a:solidFill>
                  <a:srgbClr val="FF0000"/>
                </a:solidFill>
              </a:rPr>
              <a:t> </a:t>
            </a:r>
            <a:r>
              <a:rPr lang="tr-TR" dirty="0" err="1" smtClean="0">
                <a:solidFill>
                  <a:srgbClr val="FF0000"/>
                </a:solidFill>
              </a:rPr>
              <a:t>organs</a:t>
            </a:r>
            <a:r>
              <a:rPr lang="tr-TR" dirty="0" smtClean="0">
                <a:solidFill>
                  <a:srgbClr val="FF0000"/>
                </a:solidFill>
              </a:rPr>
              <a:t> of </a:t>
            </a:r>
            <a:r>
              <a:rPr lang="tr-TR" dirty="0" err="1" smtClean="0">
                <a:solidFill>
                  <a:srgbClr val="FF0000"/>
                </a:solidFill>
              </a:rPr>
              <a:t>the</a:t>
            </a:r>
            <a:r>
              <a:rPr lang="tr-TR" dirty="0" smtClean="0">
                <a:solidFill>
                  <a:srgbClr val="FF0000"/>
                </a:solidFill>
              </a:rPr>
              <a:t> </a:t>
            </a:r>
            <a:r>
              <a:rPr lang="tr-TR" dirty="0" err="1" smtClean="0">
                <a:solidFill>
                  <a:srgbClr val="FF0000"/>
                </a:solidFill>
              </a:rPr>
              <a:t>state</a:t>
            </a:r>
            <a:r>
              <a:rPr lang="tr-TR" dirty="0" smtClean="0">
                <a:solidFill>
                  <a:srgbClr val="FF0000"/>
                </a:solidFill>
              </a:rPr>
              <a:t>): </a:t>
            </a:r>
          </a:p>
          <a:p>
            <a:r>
              <a:rPr lang="tr-TR" dirty="0" smtClean="0">
                <a:solidFill>
                  <a:srgbClr val="FF0000"/>
                </a:solidFill>
              </a:rPr>
              <a:t>a.Yasama (</a:t>
            </a:r>
            <a:r>
              <a:rPr lang="tr-TR" dirty="0" err="1" smtClean="0">
                <a:solidFill>
                  <a:srgbClr val="FF0000"/>
                </a:solidFill>
              </a:rPr>
              <a:t>legislature</a:t>
            </a:r>
            <a:r>
              <a:rPr lang="tr-TR" dirty="0" smtClean="0">
                <a:solidFill>
                  <a:srgbClr val="FF0000"/>
                </a:solidFill>
              </a:rPr>
              <a:t>); </a:t>
            </a:r>
          </a:p>
          <a:p>
            <a:r>
              <a:rPr lang="tr-TR" dirty="0" smtClean="0">
                <a:solidFill>
                  <a:srgbClr val="FF0000"/>
                </a:solidFill>
              </a:rPr>
              <a:t>b: Yürütme(</a:t>
            </a:r>
            <a:r>
              <a:rPr lang="tr-TR" dirty="0" err="1" smtClean="0">
                <a:solidFill>
                  <a:srgbClr val="FF0000"/>
                </a:solidFill>
              </a:rPr>
              <a:t>executive</a:t>
            </a:r>
            <a:r>
              <a:rPr lang="tr-TR" dirty="0" smtClean="0">
                <a:solidFill>
                  <a:srgbClr val="FF0000"/>
                </a:solidFill>
              </a:rPr>
              <a:t>);</a:t>
            </a:r>
          </a:p>
          <a:p>
            <a:r>
              <a:rPr lang="tr-TR" dirty="0" smtClean="0">
                <a:solidFill>
                  <a:srgbClr val="FF0000"/>
                </a:solidFill>
              </a:rPr>
              <a:t>C: Yargı (</a:t>
            </a:r>
            <a:r>
              <a:rPr lang="tr-TR" dirty="0" err="1" smtClean="0">
                <a:solidFill>
                  <a:srgbClr val="FF0000"/>
                </a:solidFill>
              </a:rPr>
              <a:t>judiciary</a:t>
            </a:r>
            <a:r>
              <a:rPr lang="tr-TR" dirty="0" smtClean="0">
                <a:solidFill>
                  <a:srgbClr val="FF0000"/>
                </a:solidFill>
              </a:rPr>
              <a:t>).</a:t>
            </a:r>
            <a:endParaRPr lang="tr-TR" dirty="0">
              <a:solidFill>
                <a:srgbClr val="FF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7239000" cy="5884256"/>
          </a:xfrm>
        </p:spPr>
        <p:txBody>
          <a:bodyPr>
            <a:normAutofit/>
          </a:bodyPr>
          <a:lstStyle/>
          <a:p>
            <a:r>
              <a:rPr lang="tr-TR" sz="4400" dirty="0" smtClean="0"/>
              <a:t>Diğer hükümler </a:t>
            </a:r>
            <a:r>
              <a:rPr lang="tr-TR" sz="4400" dirty="0" smtClean="0">
                <a:solidFill>
                  <a:srgbClr val="C00000"/>
                </a:solidFill>
              </a:rPr>
              <a:t>(</a:t>
            </a:r>
            <a:r>
              <a:rPr lang="tr-TR" sz="4400" dirty="0" err="1" smtClean="0">
                <a:solidFill>
                  <a:srgbClr val="C00000"/>
                </a:solidFill>
              </a:rPr>
              <a:t>miscellaneous</a:t>
            </a:r>
            <a:r>
              <a:rPr lang="tr-TR" sz="4400" dirty="0" smtClean="0">
                <a:solidFill>
                  <a:srgbClr val="C00000"/>
                </a:solidFill>
              </a:rPr>
              <a:t> </a:t>
            </a:r>
            <a:r>
              <a:rPr lang="tr-TR" sz="4400" dirty="0" err="1" smtClean="0">
                <a:solidFill>
                  <a:srgbClr val="C00000"/>
                </a:solidFill>
              </a:rPr>
              <a:t>provisions</a:t>
            </a:r>
            <a:r>
              <a:rPr lang="tr-TR" sz="4400" dirty="0" smtClean="0">
                <a:solidFill>
                  <a:srgbClr val="C00000"/>
                </a:solidFill>
              </a:rPr>
              <a:t>);</a:t>
            </a:r>
          </a:p>
          <a:p>
            <a:r>
              <a:rPr lang="tr-TR" sz="4400" dirty="0" err="1" smtClean="0"/>
              <a:t>Anaysasanın</a:t>
            </a:r>
            <a:r>
              <a:rPr lang="tr-TR" sz="4400" dirty="0" smtClean="0"/>
              <a:t> değiştirilmesi </a:t>
            </a:r>
            <a:r>
              <a:rPr lang="tr-TR" sz="4400" dirty="0" smtClean="0">
                <a:solidFill>
                  <a:srgbClr val="C00000"/>
                </a:solidFill>
              </a:rPr>
              <a:t>(</a:t>
            </a:r>
            <a:r>
              <a:rPr lang="tr-TR" sz="4400" dirty="0" err="1" smtClean="0">
                <a:solidFill>
                  <a:srgbClr val="C00000"/>
                </a:solidFill>
              </a:rPr>
              <a:t>Constitutional</a:t>
            </a:r>
            <a:r>
              <a:rPr lang="tr-TR" sz="4400" dirty="0" smtClean="0">
                <a:solidFill>
                  <a:srgbClr val="C00000"/>
                </a:solidFill>
              </a:rPr>
              <a:t> </a:t>
            </a:r>
            <a:r>
              <a:rPr lang="tr-TR" sz="4400" dirty="0" err="1" smtClean="0">
                <a:solidFill>
                  <a:srgbClr val="C00000"/>
                </a:solidFill>
              </a:rPr>
              <a:t>revision</a:t>
            </a:r>
            <a:r>
              <a:rPr lang="tr-TR" sz="4400" dirty="0" smtClean="0">
                <a:solidFill>
                  <a:srgbClr val="C00000"/>
                </a:solidFill>
              </a:rPr>
              <a:t>, </a:t>
            </a:r>
            <a:r>
              <a:rPr lang="tr-TR" sz="4400" dirty="0" err="1" smtClean="0">
                <a:solidFill>
                  <a:srgbClr val="C00000"/>
                </a:solidFill>
              </a:rPr>
              <a:t>constitutional</a:t>
            </a:r>
            <a:r>
              <a:rPr lang="tr-TR" sz="4400" dirty="0" smtClean="0">
                <a:solidFill>
                  <a:srgbClr val="C00000"/>
                </a:solidFill>
              </a:rPr>
              <a:t> </a:t>
            </a:r>
            <a:r>
              <a:rPr lang="tr-TR" sz="4400" dirty="0" err="1" smtClean="0">
                <a:solidFill>
                  <a:srgbClr val="C00000"/>
                </a:solidFill>
              </a:rPr>
              <a:t>amendment</a:t>
            </a:r>
            <a:r>
              <a:rPr lang="tr-TR" sz="4400" dirty="0" smtClean="0">
                <a:solidFill>
                  <a:srgbClr val="C00000"/>
                </a:solidFill>
              </a:rPr>
              <a:t>).</a:t>
            </a:r>
          </a:p>
          <a:p>
            <a:pPr>
              <a:buNone/>
            </a:pPr>
            <a:endParaRPr lang="tr-TR" sz="4400" dirty="0">
              <a:solidFill>
                <a:srgbClr val="C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BAŞLANGIÇ - PREAMBLE</a:t>
            </a:r>
            <a:endParaRPr lang="tr-TR" dirty="0"/>
          </a:p>
        </p:txBody>
      </p:sp>
      <p:sp>
        <p:nvSpPr>
          <p:cNvPr id="3" name="2 İçerik Yer Tutucusu"/>
          <p:cNvSpPr>
            <a:spLocks noGrp="1"/>
          </p:cNvSpPr>
          <p:nvPr>
            <p:ph idx="1"/>
          </p:nvPr>
        </p:nvSpPr>
        <p:spPr>
          <a:xfrm>
            <a:off x="0" y="1609416"/>
            <a:ext cx="8143900" cy="4846320"/>
          </a:xfrm>
        </p:spPr>
        <p:txBody>
          <a:bodyPr/>
          <a:lstStyle/>
          <a:p>
            <a:r>
              <a:rPr lang="tr-TR" dirty="0" smtClean="0"/>
              <a:t>Bazı anayasalarda yoktur</a:t>
            </a:r>
          </a:p>
          <a:p>
            <a:r>
              <a:rPr lang="tr-TR" dirty="0" smtClean="0"/>
              <a:t>1876 Kanun –i Esasisinde, 1921 ve 1924 Teşkilat-ı Esasiye Kanunlarında da bir başlangıç yoktu</a:t>
            </a:r>
          </a:p>
          <a:p>
            <a:r>
              <a:rPr lang="tr-TR" dirty="0" smtClean="0"/>
              <a:t>En bilinen ve en eski örneği – 1787 ABD Anayasasının Başlangıcıdır</a:t>
            </a:r>
          </a:p>
          <a:p>
            <a:r>
              <a:rPr lang="tr-TR" dirty="0" smtClean="0"/>
              <a:t>1990 eski sosyalist ülkelerin anayasalarının nerdeyse hepsinde bir başlangıç kısmı var,</a:t>
            </a:r>
          </a:p>
          <a:p>
            <a:r>
              <a:rPr lang="tr-TR" dirty="0" smtClean="0"/>
              <a:t>Biz halkı…</a:t>
            </a:r>
            <a:r>
              <a:rPr lang="tr-TR" dirty="0" err="1" smtClean="0"/>
              <a:t>we</a:t>
            </a:r>
            <a:r>
              <a:rPr lang="tr-TR" dirty="0" smtClean="0"/>
              <a:t>, </a:t>
            </a:r>
            <a:r>
              <a:rPr lang="tr-TR" dirty="0" err="1" smtClean="0"/>
              <a:t>the</a:t>
            </a:r>
            <a:r>
              <a:rPr lang="tr-TR" dirty="0" smtClean="0"/>
              <a:t> </a:t>
            </a:r>
            <a:r>
              <a:rPr lang="tr-TR" dirty="0" err="1" smtClean="0"/>
              <a:t>multinational</a:t>
            </a:r>
            <a:r>
              <a:rPr lang="tr-TR" dirty="0" smtClean="0"/>
              <a:t> </a:t>
            </a:r>
            <a:r>
              <a:rPr lang="tr-TR" dirty="0" err="1" smtClean="0"/>
              <a:t>people</a:t>
            </a:r>
            <a:r>
              <a:rPr lang="tr-TR" dirty="0" smtClean="0"/>
              <a:t> of </a:t>
            </a:r>
            <a:r>
              <a:rPr lang="tr-TR" dirty="0" err="1" smtClean="0"/>
              <a:t>the</a:t>
            </a:r>
            <a:r>
              <a:rPr lang="tr-TR" dirty="0" smtClean="0"/>
              <a:t> </a:t>
            </a:r>
            <a:r>
              <a:rPr lang="tr-TR" dirty="0" err="1" smtClean="0"/>
              <a:t>Russian</a:t>
            </a:r>
            <a:r>
              <a:rPr lang="tr-TR" dirty="0" smtClean="0"/>
              <a:t> </a:t>
            </a:r>
            <a:r>
              <a:rPr lang="tr-TR" dirty="0" err="1" smtClean="0"/>
              <a:t>Federation</a:t>
            </a:r>
            <a:r>
              <a:rPr lang="tr-TR" dirty="0" smtClean="0"/>
              <a:t>….</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822944"/>
          </a:xfrm>
        </p:spPr>
        <p:txBody>
          <a:bodyPr>
            <a:normAutofit fontScale="90000"/>
          </a:bodyPr>
          <a:lstStyle/>
          <a:p>
            <a:r>
              <a:rPr lang="tr-TR" dirty="0" smtClean="0"/>
              <a:t>ANAYASA Başlangıçların Hukuki Değeri</a:t>
            </a:r>
            <a:endParaRPr lang="tr-TR" dirty="0"/>
          </a:p>
        </p:txBody>
      </p:sp>
      <p:sp>
        <p:nvSpPr>
          <p:cNvPr id="3" name="2 İçerik Yer Tutucusu"/>
          <p:cNvSpPr>
            <a:spLocks noGrp="1"/>
          </p:cNvSpPr>
          <p:nvPr>
            <p:ph idx="1"/>
          </p:nvPr>
        </p:nvSpPr>
        <p:spPr>
          <a:xfrm>
            <a:off x="457200" y="1214422"/>
            <a:ext cx="7239000" cy="5241314"/>
          </a:xfrm>
        </p:spPr>
        <p:txBody>
          <a:bodyPr/>
          <a:lstStyle/>
          <a:p>
            <a:r>
              <a:rPr lang="tr-TR" dirty="0" smtClean="0"/>
              <a:t>Anayasaların başlangıç kısımları bağlayıcı mıdır?</a:t>
            </a:r>
          </a:p>
          <a:p>
            <a:r>
              <a:rPr lang="tr-TR" dirty="0" smtClean="0"/>
              <a:t>Bu durumda başlangıç kısmının bağlayıcı olmaması için hiçbir sebep yoktur</a:t>
            </a:r>
          </a:p>
          <a:p>
            <a:r>
              <a:rPr lang="tr-TR" dirty="0" smtClean="0"/>
              <a:t>Zira başlangıçtaki ifadelerin belirsiz olması, onların normatif karakterden mahrum olduğunu göstermez,</a:t>
            </a:r>
          </a:p>
          <a:p>
            <a:r>
              <a:rPr lang="tr-TR" dirty="0" smtClean="0"/>
              <a:t>Anlamı belirsiz ifadeler yorum yoluyla belirginleştirebilir.</a:t>
            </a:r>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Temel ilkeler</a:t>
            </a:r>
            <a:endParaRPr lang="tr-TR" dirty="0"/>
          </a:p>
        </p:txBody>
      </p:sp>
      <p:sp>
        <p:nvSpPr>
          <p:cNvPr id="3" name="2 İçerik Yer Tutucusu"/>
          <p:cNvSpPr>
            <a:spLocks noGrp="1"/>
          </p:cNvSpPr>
          <p:nvPr>
            <p:ph idx="1"/>
          </p:nvPr>
        </p:nvSpPr>
        <p:spPr/>
        <p:txBody>
          <a:bodyPr>
            <a:normAutofit fontScale="92500" lnSpcReduction="20000"/>
          </a:bodyPr>
          <a:lstStyle/>
          <a:p>
            <a:r>
              <a:rPr lang="tr-TR" b="1" u="sng" dirty="0" smtClean="0"/>
              <a:t>Cumhuriyet – Monarşi- </a:t>
            </a:r>
            <a:r>
              <a:rPr lang="tr-TR" dirty="0" smtClean="0"/>
              <a:t>ilk maddelerinde genellikle devletler şeklini belirtirler,</a:t>
            </a:r>
          </a:p>
          <a:p>
            <a:r>
              <a:rPr lang="tr-TR" b="1" u="sng" dirty="0" err="1" smtClean="0"/>
              <a:t>Uniter</a:t>
            </a:r>
            <a:r>
              <a:rPr lang="tr-TR" b="1" u="sng" dirty="0" smtClean="0"/>
              <a:t> Devlet – Federal Devlet – </a:t>
            </a:r>
            <a:r>
              <a:rPr lang="tr-TR" dirty="0" smtClean="0"/>
              <a:t>ilk maddelerinde – ülkenin bölünmez bir bütün olduğunu belirtirler;</a:t>
            </a:r>
          </a:p>
          <a:p>
            <a:r>
              <a:rPr lang="tr-TR" b="1" u="sng" dirty="0" smtClean="0"/>
              <a:t>Egemenlik –  </a:t>
            </a:r>
            <a:r>
              <a:rPr lang="tr-TR" b="1" dirty="0" smtClean="0"/>
              <a:t>bazı </a:t>
            </a:r>
            <a:r>
              <a:rPr lang="tr-TR" b="1" dirty="0" err="1" smtClean="0"/>
              <a:t>anaysalarda</a:t>
            </a:r>
            <a:r>
              <a:rPr lang="tr-TR" b="1" u="sng" dirty="0" smtClean="0"/>
              <a:t> </a:t>
            </a:r>
            <a:r>
              <a:rPr lang="tr-TR" dirty="0" smtClean="0"/>
              <a:t>devlet iktidarı demektir; ilginç örnek 1946 Japon Anayasasının birinci maddesinde İmparatorun Devletin sembolü olduğu belirtilmiş, ancak onun bu pozisyonun egemenliğin sahibi olan halkın iradesinden kaynaklandığı hüküm altında alınmıştır. </a:t>
            </a:r>
          </a:p>
          <a:p>
            <a:r>
              <a:rPr lang="tr-TR" dirty="0" smtClean="0"/>
              <a:t>Açıkçası, Japonya’da monarşi olmasına rağmen egemenlik imparatorda değil, halktadır. </a:t>
            </a:r>
            <a:endParaRPr lang="tr-TR" b="1"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Tarihe batığımızda</a:t>
            </a:r>
            <a:endParaRPr lang="tr-TR" dirty="0"/>
          </a:p>
        </p:txBody>
      </p:sp>
      <p:sp>
        <p:nvSpPr>
          <p:cNvPr id="3" name="2 İçerik Yer Tutucusu"/>
          <p:cNvSpPr>
            <a:spLocks noGrp="1"/>
          </p:cNvSpPr>
          <p:nvPr>
            <p:ph idx="1"/>
          </p:nvPr>
        </p:nvSpPr>
        <p:spPr/>
        <p:txBody>
          <a:bodyPr>
            <a:normAutofit/>
          </a:bodyPr>
          <a:lstStyle/>
          <a:p>
            <a:r>
              <a:rPr lang="tr-TR" sz="3600" dirty="0" smtClean="0"/>
              <a:t>1876 yılında Kanun –ı </a:t>
            </a:r>
            <a:r>
              <a:rPr lang="tr-TR" sz="3600" dirty="0" err="1" smtClean="0"/>
              <a:t>Esadır</a:t>
            </a:r>
            <a:r>
              <a:rPr lang="tr-TR" sz="3600" dirty="0" smtClean="0"/>
              <a:t>; asıl ve temel kanunudur;</a:t>
            </a:r>
          </a:p>
          <a:p>
            <a:r>
              <a:rPr lang="tr-TR" sz="3600" dirty="0" smtClean="0"/>
              <a:t>1921 ve 1924 - Teşkilat –ı Esasiye Kanunu –temel kuruluş</a:t>
            </a:r>
          </a:p>
          <a:p>
            <a:r>
              <a:rPr lang="tr-TR" sz="3600" dirty="0" smtClean="0"/>
              <a:t>1945 yılında “Anayasa” terimi resmi olarak kullanıldı.</a:t>
            </a:r>
          </a:p>
          <a:p>
            <a:r>
              <a:rPr lang="tr-TR" sz="3600" dirty="0" smtClean="0"/>
              <a:t>1961 ve 1982 –Anayasalar.</a:t>
            </a:r>
          </a:p>
          <a:p>
            <a:r>
              <a:rPr lang="tr-TR" sz="3600" dirty="0" smtClean="0"/>
              <a:t>Ana +yasa = Yasaların Anası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Din –devlet ilişkileri: resmi din-laiklik ve diğer ilkeler</a:t>
            </a:r>
            <a:endParaRPr lang="tr-TR" dirty="0"/>
          </a:p>
        </p:txBody>
      </p:sp>
      <p:sp>
        <p:nvSpPr>
          <p:cNvPr id="3" name="2 İçerik Yer Tutucusu"/>
          <p:cNvSpPr>
            <a:spLocks noGrp="1"/>
          </p:cNvSpPr>
          <p:nvPr>
            <p:ph idx="1"/>
          </p:nvPr>
        </p:nvSpPr>
        <p:spPr/>
        <p:txBody>
          <a:bodyPr>
            <a:normAutofit/>
          </a:bodyPr>
          <a:lstStyle/>
          <a:p>
            <a:r>
              <a:rPr lang="tr-TR" sz="3600" dirty="0" smtClean="0"/>
              <a:t>Bazı anayasaların temel ilkeler bölümünde yer verdiği ilkelerden biri de devlet –din ilişkileri konusunda benimsediği ilkelerdir.</a:t>
            </a:r>
          </a:p>
          <a:p>
            <a:r>
              <a:rPr lang="tr-TR" sz="3600" dirty="0" smtClean="0"/>
              <a:t>Diğer ilkeler ise: demokratik devlet ilkesi, hukuk devlet ilkesi, sosyal devlet ilkesi </a:t>
            </a:r>
            <a:endParaRPr lang="tr-TR" sz="3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285776"/>
            <a:ext cx="7239000" cy="1143000"/>
          </a:xfrm>
        </p:spPr>
        <p:txBody>
          <a:bodyPr/>
          <a:lstStyle/>
          <a:p>
            <a:pPr algn="ctr"/>
            <a:r>
              <a:rPr lang="tr-TR" dirty="0" smtClean="0"/>
              <a:t>Temel hak ve hürriyetler</a:t>
            </a:r>
            <a:endParaRPr lang="tr-TR" dirty="0"/>
          </a:p>
        </p:txBody>
      </p:sp>
      <p:sp>
        <p:nvSpPr>
          <p:cNvPr id="3" name="2 İçerik Yer Tutucusu"/>
          <p:cNvSpPr>
            <a:spLocks noGrp="1"/>
          </p:cNvSpPr>
          <p:nvPr>
            <p:ph idx="1"/>
          </p:nvPr>
        </p:nvSpPr>
        <p:spPr>
          <a:xfrm>
            <a:off x="0" y="1142984"/>
            <a:ext cx="8143900" cy="4846320"/>
          </a:xfrm>
        </p:spPr>
        <p:txBody>
          <a:bodyPr>
            <a:noAutofit/>
          </a:bodyPr>
          <a:lstStyle/>
          <a:p>
            <a:r>
              <a:rPr lang="tr-TR" sz="4400" dirty="0" smtClean="0"/>
              <a:t>Temel hak ve hürriyetleri – korunması ve sınırlanması – güvenceli bir sistem oluşturmak;</a:t>
            </a:r>
          </a:p>
          <a:p>
            <a:r>
              <a:rPr lang="tr-TR" sz="4400" dirty="0" smtClean="0"/>
              <a:t>Bazılarda da geniş bazılarında da sınırlı bir şekilde tanınmıştır.</a:t>
            </a:r>
          </a:p>
          <a:p>
            <a:r>
              <a:rPr lang="tr-TR" sz="4400" dirty="0" smtClean="0"/>
              <a:t>Örnek -Türkiye (m.12-74)</a:t>
            </a:r>
            <a:endParaRPr lang="tr-TR" sz="4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14338"/>
            <a:ext cx="7239000" cy="1143000"/>
          </a:xfrm>
        </p:spPr>
        <p:txBody>
          <a:bodyPr/>
          <a:lstStyle/>
          <a:p>
            <a:pPr algn="ctr"/>
            <a:r>
              <a:rPr lang="tr-TR" dirty="0" smtClean="0"/>
              <a:t>Devletin temel organları</a:t>
            </a:r>
            <a:endParaRPr lang="tr-TR" dirty="0"/>
          </a:p>
        </p:txBody>
      </p:sp>
      <p:sp>
        <p:nvSpPr>
          <p:cNvPr id="3" name="2 İçerik Yer Tutucusu"/>
          <p:cNvSpPr>
            <a:spLocks noGrp="1"/>
          </p:cNvSpPr>
          <p:nvPr>
            <p:ph idx="1"/>
          </p:nvPr>
        </p:nvSpPr>
        <p:spPr>
          <a:xfrm>
            <a:off x="0" y="1071546"/>
            <a:ext cx="8143900" cy="5643602"/>
          </a:xfrm>
        </p:spPr>
        <p:txBody>
          <a:bodyPr>
            <a:normAutofit/>
          </a:bodyPr>
          <a:lstStyle/>
          <a:p>
            <a:r>
              <a:rPr lang="tr-TR" sz="3200" dirty="0" smtClean="0"/>
              <a:t>Y</a:t>
            </a:r>
            <a:r>
              <a:rPr lang="tr-TR" sz="3200" b="1" dirty="0" smtClean="0"/>
              <a:t>asama </a:t>
            </a:r>
            <a:r>
              <a:rPr lang="tr-TR" sz="3200" dirty="0" smtClean="0"/>
              <a:t>– kuruluş ve işleyişi (tek ve iki meclislidir- parlamentolar)</a:t>
            </a:r>
          </a:p>
          <a:p>
            <a:r>
              <a:rPr lang="tr-TR" sz="3200" b="1" dirty="0" smtClean="0"/>
              <a:t>Yürütme</a:t>
            </a:r>
            <a:r>
              <a:rPr lang="tr-TR" sz="3200" dirty="0" smtClean="0"/>
              <a:t> – yapısı ve çalışması- başkanlık sistemi- başkandır; parlamenter hükümet –devlet başkanı ve hükümet; merkez, taşra teşkilatı ve yerel yönetimler ile hükümler</a:t>
            </a:r>
          </a:p>
          <a:p>
            <a:r>
              <a:rPr lang="tr-TR" sz="3200" b="1" dirty="0" smtClean="0"/>
              <a:t>Yargı</a:t>
            </a:r>
            <a:r>
              <a:rPr lang="tr-TR" sz="3200" dirty="0" smtClean="0"/>
              <a:t>- organların oluşması, yüksek mahkeme, kuruluşu – Anayasa mahkemesidir.</a:t>
            </a:r>
          </a:p>
          <a:p>
            <a:pPr>
              <a:buNone/>
            </a:pPr>
            <a:endParaRPr lang="tr-TR" sz="2800" dirty="0" smtClean="0"/>
          </a:p>
          <a:p>
            <a:endParaRPr lang="tr-TR"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Diğer hükümler</a:t>
            </a:r>
            <a:endParaRPr lang="tr-TR" dirty="0"/>
          </a:p>
        </p:txBody>
      </p:sp>
      <p:sp>
        <p:nvSpPr>
          <p:cNvPr id="3" name="2 İçerik Yer Tutucusu"/>
          <p:cNvSpPr>
            <a:spLocks noGrp="1"/>
          </p:cNvSpPr>
          <p:nvPr>
            <p:ph idx="1"/>
          </p:nvPr>
        </p:nvSpPr>
        <p:spPr/>
        <p:txBody>
          <a:bodyPr>
            <a:normAutofit/>
          </a:bodyPr>
          <a:lstStyle/>
          <a:p>
            <a:r>
              <a:rPr lang="tr-TR" sz="4400" dirty="0" smtClean="0"/>
              <a:t>Gün geçtikçe çeşitli konular, anayasalara girmektedir.</a:t>
            </a:r>
          </a:p>
          <a:p>
            <a:r>
              <a:rPr lang="tr-TR" sz="4400" dirty="0" smtClean="0"/>
              <a:t>Sosyal ve mali konular, ormanlar, çevre vs.</a:t>
            </a:r>
            <a:endParaRPr lang="tr-TR" sz="4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BAZI EK KAVRAM VE SORUNLAR</a:t>
            </a:r>
            <a:endParaRPr lang="tr-TR" dirty="0"/>
          </a:p>
        </p:txBody>
      </p:sp>
      <p:sp>
        <p:nvSpPr>
          <p:cNvPr id="3" name="2 İçerik Yer Tutucusu"/>
          <p:cNvSpPr>
            <a:spLocks noGrp="1"/>
          </p:cNvSpPr>
          <p:nvPr>
            <p:ph idx="1"/>
          </p:nvPr>
        </p:nvSpPr>
        <p:spPr/>
        <p:txBody>
          <a:bodyPr>
            <a:normAutofit/>
          </a:bodyPr>
          <a:lstStyle/>
          <a:p>
            <a:r>
              <a:rPr lang="tr-TR" sz="3600" dirty="0" smtClean="0"/>
              <a:t>1. ANAYASAÜSTÜLÜK – </a:t>
            </a:r>
          </a:p>
          <a:p>
            <a:r>
              <a:rPr lang="tr-TR" sz="3600" dirty="0" smtClean="0"/>
              <a:t>2. ANAYASA NORMALRI ARASINDA HİYERARŞİ</a:t>
            </a:r>
          </a:p>
          <a:p>
            <a:r>
              <a:rPr lang="tr-TR" sz="3600" dirty="0" smtClean="0"/>
              <a:t>ULUSLARARASI HUKUK NORMLARININ ANAYASA KARŞISINDAKI YERİ</a:t>
            </a:r>
          </a:p>
          <a:p>
            <a:r>
              <a:rPr lang="tr-TR" sz="3600" dirty="0" smtClean="0"/>
              <a:t>ANAYSANIN RUHU</a:t>
            </a:r>
          </a:p>
          <a:p>
            <a:r>
              <a:rPr lang="tr-TR" sz="3600" dirty="0" smtClean="0"/>
              <a:t>ANAYASA TEAMÜLLER</a:t>
            </a:r>
            <a:endParaRPr lang="tr-TR" sz="36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4000" dirty="0" smtClean="0"/>
              <a:t>ANAYASAÜSTÜLÜK</a:t>
            </a:r>
            <a:endParaRPr lang="tr-TR" dirty="0"/>
          </a:p>
        </p:txBody>
      </p:sp>
      <p:sp>
        <p:nvSpPr>
          <p:cNvPr id="3" name="2 İçerik Yer Tutucusu"/>
          <p:cNvSpPr>
            <a:spLocks noGrp="1"/>
          </p:cNvSpPr>
          <p:nvPr>
            <p:ph idx="1"/>
          </p:nvPr>
        </p:nvSpPr>
        <p:spPr/>
        <p:txBody>
          <a:bodyPr/>
          <a:lstStyle/>
          <a:p>
            <a:r>
              <a:rPr lang="tr-TR" dirty="0" smtClean="0"/>
              <a:t>Bazı </a:t>
            </a:r>
            <a:r>
              <a:rPr lang="tr-TR" dirty="0" smtClean="0">
                <a:solidFill>
                  <a:srgbClr val="FF0000"/>
                </a:solidFill>
              </a:rPr>
              <a:t>etik </a:t>
            </a:r>
            <a:r>
              <a:rPr lang="tr-TR" dirty="0" smtClean="0"/>
              <a:t>prensiplerin </a:t>
            </a:r>
            <a:r>
              <a:rPr lang="tr-TR" dirty="0" smtClean="0">
                <a:solidFill>
                  <a:srgbClr val="FF0000"/>
                </a:solidFill>
              </a:rPr>
              <a:t>moral</a:t>
            </a:r>
            <a:r>
              <a:rPr lang="tr-TR" dirty="0" smtClean="0"/>
              <a:t> olarak anayasadan daha değerli olduğunu söylemekte hiçbir sakınca yoktur.</a:t>
            </a:r>
          </a:p>
          <a:p>
            <a:r>
              <a:rPr lang="tr-TR" dirty="0" smtClean="0"/>
              <a:t>Bazıları onlara ayrıca </a:t>
            </a:r>
            <a:r>
              <a:rPr lang="tr-TR" dirty="0" smtClean="0">
                <a:solidFill>
                  <a:srgbClr val="FF0000"/>
                </a:solidFill>
              </a:rPr>
              <a:t>hukuki</a:t>
            </a:r>
            <a:r>
              <a:rPr lang="tr-TR" dirty="0" smtClean="0"/>
              <a:t> değer de atfetmektedirler.</a:t>
            </a:r>
          </a:p>
          <a:p>
            <a:r>
              <a:rPr lang="tr-TR" dirty="0" smtClean="0"/>
              <a:t>Eleştiri – </a:t>
            </a:r>
            <a:r>
              <a:rPr lang="tr-TR" dirty="0" err="1" smtClean="0"/>
              <a:t>Georges</a:t>
            </a:r>
            <a:r>
              <a:rPr lang="tr-TR" dirty="0" smtClean="0"/>
              <a:t> </a:t>
            </a:r>
            <a:r>
              <a:rPr lang="tr-TR" dirty="0" err="1" smtClean="0"/>
              <a:t>Vedel</a:t>
            </a:r>
            <a:r>
              <a:rPr lang="tr-TR" dirty="0" smtClean="0"/>
              <a:t> – </a:t>
            </a:r>
            <a:r>
              <a:rPr lang="tr-TR" dirty="0" err="1" smtClean="0"/>
              <a:t>anayasaüstülük</a:t>
            </a:r>
            <a:r>
              <a:rPr lang="tr-TR" dirty="0" smtClean="0"/>
              <a:t>, oluşumu, üyelerinin seçimi ve statüsü açısından hiçbir zaman meşru olarak kurucu iktidar yetkisine sahip olmayacak olan yargı organlarına kurucu iktidar yetkisinin fiilen verilmesi anlamına gelir.</a:t>
            </a:r>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4000" dirty="0" smtClean="0"/>
              <a:t>ANAYASA NORMALRI ARASINDA HİYERARŞİ</a:t>
            </a:r>
            <a:endParaRPr lang="tr-TR" dirty="0"/>
          </a:p>
        </p:txBody>
      </p:sp>
      <p:sp>
        <p:nvSpPr>
          <p:cNvPr id="3" name="2 İçerik Yer Tutucusu"/>
          <p:cNvSpPr>
            <a:spLocks noGrp="1"/>
          </p:cNvSpPr>
          <p:nvPr>
            <p:ph idx="1"/>
          </p:nvPr>
        </p:nvSpPr>
        <p:spPr/>
        <p:txBody>
          <a:bodyPr/>
          <a:lstStyle/>
          <a:p>
            <a:r>
              <a:rPr lang="tr-TR" dirty="0" smtClean="0"/>
              <a:t>Aynı anayasanın normları arasında hiyerarşi değil, olsa olsa kapsam  bakımından </a:t>
            </a:r>
            <a:r>
              <a:rPr lang="tr-TR" dirty="0" smtClean="0">
                <a:solidFill>
                  <a:srgbClr val="FF0000"/>
                </a:solidFill>
              </a:rPr>
              <a:t>özellik/genellik, </a:t>
            </a:r>
            <a:r>
              <a:rPr lang="tr-TR" dirty="0" smtClean="0"/>
              <a:t>tarih bakımından da </a:t>
            </a:r>
            <a:r>
              <a:rPr lang="tr-TR" dirty="0" smtClean="0">
                <a:solidFill>
                  <a:srgbClr val="FF0000"/>
                </a:solidFill>
              </a:rPr>
              <a:t>öncelik/sonralık </a:t>
            </a:r>
            <a:r>
              <a:rPr lang="tr-TR" dirty="0" smtClean="0"/>
              <a:t>ilişki olabilir.</a:t>
            </a:r>
          </a:p>
          <a:p>
            <a:r>
              <a:rPr lang="tr-TR" dirty="0" smtClean="0"/>
              <a:t>Bir anayasanın iki normu arasında bir </a:t>
            </a:r>
            <a:r>
              <a:rPr lang="tr-TR" dirty="0" smtClean="0">
                <a:solidFill>
                  <a:srgbClr val="FF0000"/>
                </a:solidFill>
              </a:rPr>
              <a:t>çelişki </a:t>
            </a:r>
            <a:r>
              <a:rPr lang="tr-TR" dirty="0" smtClean="0"/>
              <a:t>varsa, bu çelişki bunların arasında hiyerarşi ihdas edilerek değil, </a:t>
            </a:r>
            <a:r>
              <a:rPr lang="tr-TR" dirty="0" smtClean="0">
                <a:solidFill>
                  <a:srgbClr val="FF0000"/>
                </a:solidFill>
              </a:rPr>
              <a:t>öncellik/sonralık </a:t>
            </a:r>
            <a:r>
              <a:rPr lang="tr-TR" dirty="0" smtClean="0"/>
              <a:t>ve </a:t>
            </a:r>
            <a:r>
              <a:rPr lang="tr-TR" dirty="0" smtClean="0">
                <a:solidFill>
                  <a:srgbClr val="FF0000"/>
                </a:solidFill>
              </a:rPr>
              <a:t>özellik/genellik</a:t>
            </a:r>
            <a:r>
              <a:rPr lang="tr-TR" dirty="0" smtClean="0"/>
              <a:t> ilişkisine göre, yani </a:t>
            </a:r>
            <a:r>
              <a:rPr lang="tr-TR" dirty="0" err="1" smtClean="0">
                <a:solidFill>
                  <a:srgbClr val="FF0000"/>
                </a:solidFill>
              </a:rPr>
              <a:t>lex</a:t>
            </a:r>
            <a:r>
              <a:rPr lang="tr-TR" dirty="0" smtClean="0">
                <a:solidFill>
                  <a:srgbClr val="FF0000"/>
                </a:solidFill>
              </a:rPr>
              <a:t> </a:t>
            </a:r>
            <a:r>
              <a:rPr lang="tr-TR" dirty="0" err="1" smtClean="0">
                <a:solidFill>
                  <a:srgbClr val="FF0000"/>
                </a:solidFill>
              </a:rPr>
              <a:t>posterior</a:t>
            </a:r>
            <a:r>
              <a:rPr lang="tr-TR" dirty="0" smtClean="0">
                <a:solidFill>
                  <a:srgbClr val="FF0000"/>
                </a:solidFill>
              </a:rPr>
              <a:t> </a:t>
            </a:r>
            <a:r>
              <a:rPr lang="tr-TR" dirty="0" smtClean="0"/>
              <a:t>veya </a:t>
            </a:r>
            <a:r>
              <a:rPr lang="tr-TR" dirty="0" err="1" smtClean="0">
                <a:solidFill>
                  <a:srgbClr val="FF0000"/>
                </a:solidFill>
              </a:rPr>
              <a:t>lex</a:t>
            </a:r>
            <a:r>
              <a:rPr lang="tr-TR" dirty="0" smtClean="0">
                <a:solidFill>
                  <a:srgbClr val="FF0000"/>
                </a:solidFill>
              </a:rPr>
              <a:t> </a:t>
            </a:r>
            <a:r>
              <a:rPr lang="tr-TR" dirty="0" err="1" smtClean="0">
                <a:solidFill>
                  <a:srgbClr val="FF0000"/>
                </a:solidFill>
              </a:rPr>
              <a:t>specialis</a:t>
            </a:r>
            <a:r>
              <a:rPr lang="tr-TR" dirty="0" smtClean="0">
                <a:solidFill>
                  <a:srgbClr val="FF0000"/>
                </a:solidFill>
              </a:rPr>
              <a:t> </a:t>
            </a:r>
            <a:r>
              <a:rPr lang="tr-TR" dirty="0" smtClean="0"/>
              <a:t>ilkesine göre çözümlenir.</a:t>
            </a:r>
          </a:p>
          <a:p>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7239000" cy="1463040"/>
          </a:xfrm>
        </p:spPr>
        <p:txBody>
          <a:bodyPr>
            <a:normAutofit/>
          </a:bodyPr>
          <a:lstStyle/>
          <a:p>
            <a:pPr algn="ctr"/>
            <a:r>
              <a:rPr lang="tr-TR" sz="3200" dirty="0" smtClean="0"/>
              <a:t>ULUSLARARASI HUKUK NORMLARININ ANAYASA KARŞISINDAKI YERİ</a:t>
            </a:r>
            <a:endParaRPr lang="tr-TR" sz="3200" dirty="0"/>
          </a:p>
        </p:txBody>
      </p:sp>
      <p:sp>
        <p:nvSpPr>
          <p:cNvPr id="3" name="2 İçerik Yer Tutucusu"/>
          <p:cNvSpPr>
            <a:spLocks noGrp="1"/>
          </p:cNvSpPr>
          <p:nvPr>
            <p:ph idx="1"/>
          </p:nvPr>
        </p:nvSpPr>
        <p:spPr/>
        <p:txBody>
          <a:bodyPr>
            <a:normAutofit/>
          </a:bodyPr>
          <a:lstStyle/>
          <a:p>
            <a:r>
              <a:rPr lang="tr-TR" sz="3200" dirty="0" err="1" smtClean="0"/>
              <a:t>Hans</a:t>
            </a:r>
            <a:r>
              <a:rPr lang="tr-TR" sz="3200" dirty="0" smtClean="0"/>
              <a:t> Kelsen tarafından açıklanmıştır;</a:t>
            </a:r>
          </a:p>
          <a:p>
            <a:r>
              <a:rPr lang="tr-TR" sz="3200" dirty="0" err="1" smtClean="0"/>
              <a:t>Kelsen’e</a:t>
            </a:r>
            <a:r>
              <a:rPr lang="tr-TR" sz="3200" dirty="0" smtClean="0"/>
              <a:t> göre, uluslararası hukukun iç hukuk düzenlerine üstünlüğü düşüncesinden hareket edilirse, uluslararası adlaşmanın, bu adlaşmayı yapan tarafların, anayasa dahil, bütün iç hukuk kurallarından üstün olduğu kabul edilebilir.</a:t>
            </a:r>
            <a:endParaRPr lang="tr-TR" sz="32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85728"/>
            <a:ext cx="7239000" cy="6170008"/>
          </a:xfrm>
        </p:spPr>
        <p:txBody>
          <a:bodyPr>
            <a:normAutofit/>
          </a:bodyPr>
          <a:lstStyle/>
          <a:p>
            <a:r>
              <a:rPr lang="tr-TR" sz="3200" dirty="0" smtClean="0">
                <a:solidFill>
                  <a:srgbClr val="FF0000"/>
                </a:solidFill>
              </a:rPr>
              <a:t>Avrupa Birliği (Topluluğu) Hukuku - </a:t>
            </a:r>
            <a:r>
              <a:rPr lang="tr-TR" sz="3200" dirty="0" smtClean="0"/>
              <a:t>çerçevesinde de uluslar arası hukukun üye devletlerin anayasalarına üstünlüğü kabul edilmektedir.</a:t>
            </a:r>
          </a:p>
          <a:p>
            <a:r>
              <a:rPr lang="tr-TR" sz="3200" dirty="0" smtClean="0">
                <a:solidFill>
                  <a:srgbClr val="FF0000"/>
                </a:solidFill>
              </a:rPr>
              <a:t>Avrupa İnsan Hakları Sözleşmesi – bütün iç normlarından üstündür;</a:t>
            </a:r>
          </a:p>
          <a:p>
            <a:r>
              <a:rPr lang="tr-TR" sz="3200" dirty="0" smtClean="0"/>
              <a:t>Uluslararası hukukun üstünlüğü prensibi uluslar arası hukukta aykırı iç hukuk normlarının </a:t>
            </a:r>
            <a:r>
              <a:rPr lang="tr-TR" sz="3200" dirty="0" smtClean="0">
                <a:solidFill>
                  <a:srgbClr val="FF0000"/>
                </a:solidFill>
              </a:rPr>
              <a:t>iç geçerliliğini </a:t>
            </a:r>
            <a:r>
              <a:rPr lang="tr-TR" sz="3200" dirty="0" smtClean="0"/>
              <a:t>etkilemez.</a:t>
            </a:r>
            <a:endParaRPr lang="tr-TR" sz="32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Anayasal teamüllerin geçerliliği sorunu</a:t>
            </a:r>
            <a:endParaRPr lang="tr-TR" dirty="0"/>
          </a:p>
        </p:txBody>
      </p:sp>
      <p:sp>
        <p:nvSpPr>
          <p:cNvPr id="3" name="2 İçerik Yer Tutucusu"/>
          <p:cNvSpPr>
            <a:spLocks noGrp="1"/>
          </p:cNvSpPr>
          <p:nvPr>
            <p:ph idx="1"/>
          </p:nvPr>
        </p:nvSpPr>
        <p:spPr/>
        <p:txBody>
          <a:bodyPr/>
          <a:lstStyle/>
          <a:p>
            <a:r>
              <a:rPr lang="tr-TR" dirty="0" smtClean="0">
                <a:solidFill>
                  <a:srgbClr val="FF0000"/>
                </a:solidFill>
              </a:rPr>
              <a:t>Örf ve adet</a:t>
            </a:r>
            <a:r>
              <a:rPr lang="tr-TR" dirty="0" smtClean="0"/>
              <a:t> veya </a:t>
            </a:r>
            <a:r>
              <a:rPr lang="tr-TR" dirty="0" smtClean="0">
                <a:solidFill>
                  <a:srgbClr val="FF0000"/>
                </a:solidFill>
              </a:rPr>
              <a:t>teamül </a:t>
            </a:r>
            <a:r>
              <a:rPr lang="tr-TR" dirty="0" smtClean="0"/>
              <a:t>– hukukun yazısız kaynağıdır.</a:t>
            </a:r>
          </a:p>
          <a:p>
            <a:r>
              <a:rPr lang="tr-TR" dirty="0" smtClean="0"/>
              <a:t>Maddi Şart: Uzunca Bir Süreden Beri Devamlı Tekrar;</a:t>
            </a:r>
          </a:p>
          <a:p>
            <a:r>
              <a:rPr lang="tr-TR" dirty="0" smtClean="0"/>
              <a:t>Manevi Şart: Bağlayıcılık İnancı </a:t>
            </a:r>
          </a:p>
          <a:p>
            <a:r>
              <a:rPr lang="tr-TR" dirty="0" smtClean="0"/>
              <a:t>TANIM:</a:t>
            </a:r>
          </a:p>
          <a:p>
            <a:r>
              <a:rPr lang="tr-TR" dirty="0" smtClean="0">
                <a:solidFill>
                  <a:srgbClr val="FF0000"/>
                </a:solidFill>
              </a:rPr>
              <a:t>Anayasal teamül, anayasal organların, uzunca bir süreden beri kesintisiz olarak tekrarlanan ve kendisine uyulması zorunlu olduğuna inanılan davranışlardır.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ANAYASA HUKUKU TERİMİ, tanımı</a:t>
            </a:r>
            <a:endParaRPr lang="tr-TR" dirty="0"/>
          </a:p>
        </p:txBody>
      </p:sp>
      <p:sp>
        <p:nvSpPr>
          <p:cNvPr id="3" name="2 İçerik Yer Tutucusu"/>
          <p:cNvSpPr>
            <a:spLocks noGrp="1"/>
          </p:cNvSpPr>
          <p:nvPr>
            <p:ph idx="1"/>
          </p:nvPr>
        </p:nvSpPr>
        <p:spPr/>
        <p:txBody>
          <a:bodyPr/>
          <a:lstStyle/>
          <a:p>
            <a:r>
              <a:rPr lang="tr-TR" sz="2800" dirty="0" err="1" smtClean="0"/>
              <a:t>Constitutional</a:t>
            </a:r>
            <a:r>
              <a:rPr lang="tr-TR" sz="2800" dirty="0" smtClean="0"/>
              <a:t> </a:t>
            </a:r>
            <a:r>
              <a:rPr lang="tr-TR" sz="2800" dirty="0" err="1" smtClean="0"/>
              <a:t>law</a:t>
            </a:r>
            <a:r>
              <a:rPr lang="tr-TR" sz="2800" dirty="0" smtClean="0"/>
              <a:t>- ana kanun hukuku</a:t>
            </a:r>
          </a:p>
          <a:p>
            <a:r>
              <a:rPr lang="tr-TR" sz="2800" dirty="0" smtClean="0"/>
              <a:t>Anayasa hukuku, yasama, yürütme ve yargı gibi devletin temel organlarının kuruluşunu, işleyişini ve bu organlar arasındaki karşılıklı ilişkileri ve devlet karşısında vatandaşların temel hak ve özgürlüklerin düzenleyen hukuk kurallarını inceleyen bir hukuk bilimi </a:t>
            </a:r>
            <a:r>
              <a:rPr lang="tr-TR" dirty="0" smtClean="0"/>
              <a:t>dalıdır.</a:t>
            </a:r>
            <a:endParaRPr lang="tr-T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ANAYASAL TEAMÜLLERİN HUKUKİİ DEĞERİ SORUNU </a:t>
            </a:r>
            <a:endParaRPr lang="tr-TR" dirty="0"/>
          </a:p>
        </p:txBody>
      </p:sp>
      <p:sp>
        <p:nvSpPr>
          <p:cNvPr id="3" name="2 İçerik Yer Tutucusu"/>
          <p:cNvSpPr>
            <a:spLocks noGrp="1"/>
          </p:cNvSpPr>
          <p:nvPr>
            <p:ph idx="1"/>
          </p:nvPr>
        </p:nvSpPr>
        <p:spPr/>
        <p:txBody>
          <a:bodyPr>
            <a:normAutofit/>
          </a:bodyPr>
          <a:lstStyle/>
          <a:p>
            <a:r>
              <a:rPr lang="tr-TR" sz="3200" dirty="0" smtClean="0"/>
              <a:t>Hukuki değeri – yazısız ve yazılı anayasa</a:t>
            </a:r>
          </a:p>
          <a:p>
            <a:r>
              <a:rPr lang="tr-TR" sz="3200" dirty="0" smtClean="0"/>
              <a:t>Yazısız ise – </a:t>
            </a:r>
            <a:r>
              <a:rPr lang="tr-TR" sz="3200" dirty="0" err="1" smtClean="0"/>
              <a:t>İnglitere</a:t>
            </a:r>
            <a:r>
              <a:rPr lang="tr-TR" sz="3200" dirty="0" smtClean="0"/>
              <a:t> – </a:t>
            </a:r>
            <a:r>
              <a:rPr lang="tr-TR" sz="3200" dirty="0" err="1" smtClean="0"/>
              <a:t>common</a:t>
            </a:r>
            <a:r>
              <a:rPr lang="tr-TR" sz="3200" dirty="0" smtClean="0"/>
              <a:t> </a:t>
            </a:r>
            <a:r>
              <a:rPr lang="tr-TR" sz="3200" dirty="0" err="1" smtClean="0"/>
              <a:t>law</a:t>
            </a:r>
            <a:r>
              <a:rPr lang="tr-TR" sz="3200" dirty="0" smtClean="0"/>
              <a:t> </a:t>
            </a:r>
            <a:r>
              <a:rPr lang="tr-TR" sz="3200" dirty="0" err="1" smtClean="0"/>
              <a:t>teamüli</a:t>
            </a:r>
            <a:r>
              <a:rPr lang="tr-TR" sz="3200" dirty="0" smtClean="0"/>
              <a:t> değil, </a:t>
            </a:r>
            <a:r>
              <a:rPr lang="tr-TR" sz="3200" dirty="0" err="1" smtClean="0"/>
              <a:t>içtihadi</a:t>
            </a:r>
            <a:r>
              <a:rPr lang="tr-TR" sz="3200" dirty="0" smtClean="0"/>
              <a:t> niteliktedir</a:t>
            </a:r>
          </a:p>
          <a:p>
            <a:r>
              <a:rPr lang="tr-TR" sz="3200" dirty="0" err="1" smtClean="0"/>
              <a:t>Common</a:t>
            </a:r>
            <a:r>
              <a:rPr lang="tr-TR" sz="3200" dirty="0" smtClean="0"/>
              <a:t> </a:t>
            </a:r>
            <a:r>
              <a:rPr lang="tr-TR" sz="3200" dirty="0" err="1" smtClean="0"/>
              <a:t>law</a:t>
            </a:r>
            <a:r>
              <a:rPr lang="tr-TR" sz="3200" dirty="0" smtClean="0"/>
              <a:t> kuralları, anayasal organların uygulamaları ile değil, mahkeme kararıyla yaratılmaktadır.</a:t>
            </a:r>
          </a:p>
          <a:p>
            <a:r>
              <a:rPr lang="tr-TR" sz="3200" dirty="0" err="1" smtClean="0"/>
              <a:t>Legislation</a:t>
            </a:r>
            <a:r>
              <a:rPr lang="tr-TR" sz="3200" dirty="0" smtClean="0"/>
              <a:t> ve </a:t>
            </a:r>
            <a:r>
              <a:rPr lang="tr-TR" sz="3200" dirty="0" err="1" smtClean="0"/>
              <a:t>common</a:t>
            </a:r>
            <a:r>
              <a:rPr lang="tr-TR" sz="3200" dirty="0" smtClean="0"/>
              <a:t> </a:t>
            </a:r>
            <a:r>
              <a:rPr lang="tr-TR" sz="3200" dirty="0" err="1" smtClean="0"/>
              <a:t>law</a:t>
            </a:r>
            <a:r>
              <a:rPr lang="tr-TR" sz="3200" dirty="0" smtClean="0"/>
              <a:t> kuralları yazısız değil, yazılıdırlar.</a:t>
            </a:r>
            <a:endParaRPr lang="tr-TR" sz="32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7239000" cy="5812818"/>
          </a:xfrm>
        </p:spPr>
        <p:txBody>
          <a:bodyPr/>
          <a:lstStyle/>
          <a:p>
            <a:r>
              <a:rPr lang="tr-TR" dirty="0" smtClean="0"/>
              <a:t>Yazılı Anayasa ise:</a:t>
            </a:r>
          </a:p>
          <a:p>
            <a:r>
              <a:rPr lang="tr-TR" dirty="0" smtClean="0"/>
              <a:t>1. Tamamlayıcı teamüller;</a:t>
            </a:r>
          </a:p>
          <a:p>
            <a:r>
              <a:rPr lang="tr-TR" dirty="0" smtClean="0"/>
              <a:t>2. Yorumlayıcı teamüller ve </a:t>
            </a:r>
          </a:p>
          <a:p>
            <a:r>
              <a:rPr lang="tr-TR" dirty="0" smtClean="0"/>
              <a:t>3. Anayasaya aykırı teamüller.</a:t>
            </a:r>
          </a:p>
          <a:p>
            <a:r>
              <a:rPr lang="tr-TR" dirty="0" smtClean="0"/>
              <a:t>Yazılı ve katı anayasa sisteminde anayasal değerde teamül olamaz.</a:t>
            </a:r>
          </a:p>
          <a:p>
            <a:r>
              <a:rPr lang="tr-TR" dirty="0" smtClean="0"/>
              <a:t>Uzlaşmaz bir kavramdır.</a:t>
            </a:r>
          </a:p>
          <a:p>
            <a:r>
              <a:rPr lang="tr-TR" dirty="0" smtClean="0"/>
              <a:t>Devletin temel organlarının kuruluş ve işleyişiyle ilgili kanun değerinde teamül olabilir mi?</a:t>
            </a:r>
          </a:p>
          <a:p>
            <a:r>
              <a:rPr lang="tr-TR" dirty="0" smtClean="0">
                <a:solidFill>
                  <a:srgbClr val="FF0000"/>
                </a:solidFill>
              </a:rPr>
              <a:t>Hukuk yaratıcı olay </a:t>
            </a:r>
            <a:r>
              <a:rPr lang="tr-TR" dirty="0" smtClean="0"/>
              <a:t>olarak kabul etmesi gerekir</a:t>
            </a:r>
          </a:p>
          <a:p>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Türk hukuk düzeninde anayasal teamül olabilir mi?</a:t>
            </a:r>
            <a:endParaRPr lang="tr-TR" dirty="0"/>
          </a:p>
        </p:txBody>
      </p:sp>
      <p:sp>
        <p:nvSpPr>
          <p:cNvPr id="3" name="2 İçerik Yer Tutucusu"/>
          <p:cNvSpPr>
            <a:spLocks noGrp="1"/>
          </p:cNvSpPr>
          <p:nvPr>
            <p:ph idx="1"/>
          </p:nvPr>
        </p:nvSpPr>
        <p:spPr/>
        <p:txBody>
          <a:bodyPr>
            <a:normAutofit lnSpcReduction="10000"/>
          </a:bodyPr>
          <a:lstStyle/>
          <a:p>
            <a:r>
              <a:rPr lang="tr-TR" dirty="0" smtClean="0"/>
              <a:t>Yazılı ve katı anayasa</a:t>
            </a:r>
          </a:p>
          <a:p>
            <a:r>
              <a:rPr lang="tr-TR" dirty="0" smtClean="0"/>
              <a:t>Teamül olmaz </a:t>
            </a:r>
          </a:p>
          <a:p>
            <a:r>
              <a:rPr lang="tr-TR" dirty="0" smtClean="0"/>
              <a:t>Kanun düzeyinde olabilir mi?</a:t>
            </a:r>
          </a:p>
          <a:p>
            <a:r>
              <a:rPr lang="tr-TR" dirty="0" smtClean="0"/>
              <a:t>Teamül – kanun değerinde de hukukun bir kaynağı olamaz.</a:t>
            </a:r>
          </a:p>
          <a:p>
            <a:r>
              <a:rPr lang="tr-TR" dirty="0" smtClean="0"/>
              <a:t>Kanun alt değerde hukukun kaynağı olabilir mi?</a:t>
            </a:r>
          </a:p>
          <a:p>
            <a:r>
              <a:rPr lang="tr-TR" dirty="0" smtClean="0"/>
              <a:t>Olumlu cevap vermek mümkün: Medeni Kanun 1.md. Örf ve adete göre…hükmeder..</a:t>
            </a:r>
          </a:p>
          <a:p>
            <a:r>
              <a:rPr lang="tr-TR" dirty="0" smtClean="0"/>
              <a:t>Ticaret Kanunu – 1. md.</a:t>
            </a:r>
          </a:p>
          <a:p>
            <a:r>
              <a:rPr lang="tr-TR" dirty="0" smtClean="0"/>
              <a:t>(sadece bu iki kanunda geçerlidir).</a:t>
            </a:r>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yorum</a:t>
            </a:r>
            <a:endParaRPr lang="tr-TR" dirty="0"/>
          </a:p>
        </p:txBody>
      </p:sp>
      <p:sp>
        <p:nvSpPr>
          <p:cNvPr id="3" name="2 İçerik Yer Tutucusu"/>
          <p:cNvSpPr>
            <a:spLocks noGrp="1"/>
          </p:cNvSpPr>
          <p:nvPr>
            <p:ph idx="1"/>
          </p:nvPr>
        </p:nvSpPr>
        <p:spPr/>
        <p:txBody>
          <a:bodyPr>
            <a:normAutofit lnSpcReduction="10000"/>
          </a:bodyPr>
          <a:lstStyle/>
          <a:p>
            <a:r>
              <a:rPr lang="tr-TR" dirty="0" smtClean="0"/>
              <a:t>Yorumun tanımı:</a:t>
            </a:r>
          </a:p>
          <a:p>
            <a:r>
              <a:rPr lang="tr-TR" dirty="0" smtClean="0">
                <a:solidFill>
                  <a:srgbClr val="FF0000"/>
                </a:solidFill>
              </a:rPr>
              <a:t>Anayasanın yorumu, anayasa metninin, daha doğrusu bir anayasadaki bir madde veya fıkra ve hatta bir cümle metninin anlamının belirlenmesi faaliyetidir. </a:t>
            </a:r>
          </a:p>
          <a:p>
            <a:r>
              <a:rPr lang="tr-TR" dirty="0" smtClean="0"/>
              <a:t>Yorumun Konusu: </a:t>
            </a:r>
            <a:r>
              <a:rPr lang="tr-TR" dirty="0" smtClean="0">
                <a:solidFill>
                  <a:srgbClr val="FF0000"/>
                </a:solidFill>
              </a:rPr>
              <a:t>Metindir – </a:t>
            </a:r>
            <a:r>
              <a:rPr lang="tr-TR" dirty="0" smtClean="0"/>
              <a:t>Metni okuyan insanın, o metnin ne anlama geldiğini söylemesine yorum denir.</a:t>
            </a:r>
          </a:p>
          <a:p>
            <a:r>
              <a:rPr lang="tr-TR" dirty="0" err="1" smtClean="0"/>
              <a:t>Otanik</a:t>
            </a:r>
            <a:r>
              <a:rPr lang="tr-TR" dirty="0" smtClean="0"/>
              <a:t> Yorum – </a:t>
            </a:r>
            <a:r>
              <a:rPr lang="tr-TR" dirty="0" smtClean="0">
                <a:solidFill>
                  <a:srgbClr val="FF0000"/>
                </a:solidFill>
              </a:rPr>
              <a:t>Bağlayıcı olan yorum – hukuken itiraz edilemeyen ve pozitif hukukun kendisine hukuki sonuçlar bağladığı yorumdur.</a:t>
            </a:r>
            <a:endParaRPr lang="tr-TR" dirty="0">
              <a:solidFill>
                <a:srgbClr val="FF0000"/>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Yorum yöntemleri</a:t>
            </a:r>
            <a:endParaRPr lang="tr-TR" dirty="0"/>
          </a:p>
        </p:txBody>
      </p:sp>
      <p:sp>
        <p:nvSpPr>
          <p:cNvPr id="3" name="2 İçerik Yer Tutucusu"/>
          <p:cNvSpPr>
            <a:spLocks noGrp="1"/>
          </p:cNvSpPr>
          <p:nvPr>
            <p:ph idx="1"/>
          </p:nvPr>
        </p:nvSpPr>
        <p:spPr/>
        <p:txBody>
          <a:bodyPr>
            <a:normAutofit/>
          </a:bodyPr>
          <a:lstStyle/>
          <a:p>
            <a:pPr algn="ctr"/>
            <a:r>
              <a:rPr lang="tr-TR" sz="5400" dirty="0" smtClean="0">
                <a:solidFill>
                  <a:srgbClr val="FF0000"/>
                </a:solidFill>
              </a:rPr>
              <a:t>1. LAFZİ</a:t>
            </a:r>
          </a:p>
          <a:p>
            <a:pPr algn="ctr"/>
            <a:r>
              <a:rPr lang="tr-TR" sz="5400" dirty="0" smtClean="0">
                <a:solidFill>
                  <a:srgbClr val="FF0000"/>
                </a:solidFill>
              </a:rPr>
              <a:t>2. TARİHİ</a:t>
            </a:r>
          </a:p>
          <a:p>
            <a:pPr algn="ctr"/>
            <a:r>
              <a:rPr lang="tr-TR" sz="5400" dirty="0" smtClean="0">
                <a:solidFill>
                  <a:srgbClr val="FF0000"/>
                </a:solidFill>
              </a:rPr>
              <a:t>3. SİSTEMATİK</a:t>
            </a:r>
          </a:p>
          <a:p>
            <a:pPr algn="ctr"/>
            <a:r>
              <a:rPr lang="tr-TR" sz="5400" dirty="0" smtClean="0">
                <a:solidFill>
                  <a:srgbClr val="FF0000"/>
                </a:solidFill>
              </a:rPr>
              <a:t>4. GAİ</a:t>
            </a:r>
            <a:endParaRPr lang="tr-TR" sz="5400" dirty="0">
              <a:solidFill>
                <a:srgbClr val="FF0000"/>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LAFZİ YORUM (DEYİMSEL YORUM, GRAMATİKAL YORUM) YÖNTEMİ</a:t>
            </a:r>
            <a:endParaRPr lang="tr-TR" dirty="0"/>
          </a:p>
        </p:txBody>
      </p:sp>
      <p:sp>
        <p:nvSpPr>
          <p:cNvPr id="3" name="2 İçerik Yer Tutucusu"/>
          <p:cNvSpPr>
            <a:spLocks noGrp="1"/>
          </p:cNvSpPr>
          <p:nvPr>
            <p:ph idx="1"/>
          </p:nvPr>
        </p:nvSpPr>
        <p:spPr/>
        <p:txBody>
          <a:bodyPr>
            <a:normAutofit/>
          </a:bodyPr>
          <a:lstStyle/>
          <a:p>
            <a:r>
              <a:rPr lang="tr-TR" sz="3600" dirty="0" smtClean="0"/>
              <a:t>Bir anaysa maddesinin anlamı, bu maddenin metninde kullanılan kelimelere, bu kelimelerin cümle içindeki yerlerine, söz dizimine ve noktalama işaretlerine bakılarak tespit edilir.</a:t>
            </a:r>
            <a:endParaRPr lang="tr-TR" sz="36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Tarihi yorum yöntemi</a:t>
            </a:r>
            <a:endParaRPr lang="tr-TR" dirty="0"/>
          </a:p>
        </p:txBody>
      </p:sp>
      <p:sp>
        <p:nvSpPr>
          <p:cNvPr id="3" name="2 İçerik Yer Tutucusu"/>
          <p:cNvSpPr>
            <a:spLocks noGrp="1"/>
          </p:cNvSpPr>
          <p:nvPr>
            <p:ph idx="1"/>
          </p:nvPr>
        </p:nvSpPr>
        <p:spPr/>
        <p:txBody>
          <a:bodyPr>
            <a:normAutofit lnSpcReduction="10000"/>
          </a:bodyPr>
          <a:lstStyle/>
          <a:p>
            <a:r>
              <a:rPr lang="tr-TR" sz="3200" dirty="0" smtClean="0"/>
              <a:t>Tarihi yorum, anayasa koyucunun bu maddeyi koyarken izlediği amaç, diğer bir ifadeyle, “ anayasa koyucunun niyetleri” araştırılır.</a:t>
            </a:r>
          </a:p>
          <a:p>
            <a:r>
              <a:rPr lang="tr-TR" sz="3200" dirty="0" smtClean="0">
                <a:solidFill>
                  <a:srgbClr val="FF0000"/>
                </a:solidFill>
              </a:rPr>
              <a:t>“</a:t>
            </a:r>
            <a:r>
              <a:rPr lang="tr-TR" sz="3200" dirty="0" err="1" smtClean="0">
                <a:solidFill>
                  <a:srgbClr val="FF0000"/>
                </a:solidFill>
              </a:rPr>
              <a:t>Animus</a:t>
            </a:r>
            <a:r>
              <a:rPr lang="tr-TR" sz="3200" dirty="0" smtClean="0">
                <a:solidFill>
                  <a:srgbClr val="FF0000"/>
                </a:solidFill>
              </a:rPr>
              <a:t> </a:t>
            </a:r>
            <a:r>
              <a:rPr lang="tr-TR" sz="3200" dirty="0" err="1" smtClean="0">
                <a:solidFill>
                  <a:srgbClr val="FF0000"/>
                </a:solidFill>
              </a:rPr>
              <a:t>hominis</a:t>
            </a:r>
            <a:r>
              <a:rPr lang="tr-TR" sz="3200" dirty="0" smtClean="0">
                <a:solidFill>
                  <a:srgbClr val="FF0000"/>
                </a:solidFill>
              </a:rPr>
              <a:t> </a:t>
            </a:r>
            <a:r>
              <a:rPr lang="tr-TR" sz="3200" dirty="0" err="1" smtClean="0">
                <a:solidFill>
                  <a:srgbClr val="FF0000"/>
                </a:solidFill>
              </a:rPr>
              <a:t>est</a:t>
            </a:r>
            <a:r>
              <a:rPr lang="tr-TR" sz="3200" dirty="0" smtClean="0">
                <a:solidFill>
                  <a:srgbClr val="FF0000"/>
                </a:solidFill>
              </a:rPr>
              <a:t> </a:t>
            </a:r>
            <a:r>
              <a:rPr lang="tr-TR" sz="3200" dirty="0" err="1" smtClean="0">
                <a:solidFill>
                  <a:srgbClr val="FF0000"/>
                </a:solidFill>
              </a:rPr>
              <a:t>anima</a:t>
            </a:r>
            <a:r>
              <a:rPr lang="tr-TR" sz="3200" dirty="0" smtClean="0">
                <a:solidFill>
                  <a:srgbClr val="FF0000"/>
                </a:solidFill>
              </a:rPr>
              <a:t> </a:t>
            </a:r>
            <a:r>
              <a:rPr lang="tr-TR" sz="3200" dirty="0" err="1" smtClean="0">
                <a:solidFill>
                  <a:srgbClr val="FF0000"/>
                </a:solidFill>
              </a:rPr>
              <a:t>scripti</a:t>
            </a:r>
            <a:r>
              <a:rPr lang="tr-TR" sz="3200" dirty="0" smtClean="0">
                <a:solidFill>
                  <a:srgbClr val="FF0000"/>
                </a:solidFill>
              </a:rPr>
              <a:t>” </a:t>
            </a:r>
            <a:r>
              <a:rPr lang="tr-TR" sz="3200" dirty="0" smtClean="0"/>
              <a:t>– İnsanın niyeti, yazının ruhudur; yani bir metnin ne anlama geldiğini tespit etmek için, o metni yazan kişinin niyetine bakmak gerekir. </a:t>
            </a:r>
          </a:p>
          <a:p>
            <a:r>
              <a:rPr lang="tr-TR" sz="3200" dirty="0" smtClean="0"/>
              <a:t>Sübjektif yöntem denilir;</a:t>
            </a:r>
          </a:p>
          <a:p>
            <a:endParaRPr lang="tr-TR" sz="3200" dirty="0" smtClean="0"/>
          </a:p>
          <a:p>
            <a:endParaRPr lang="tr-TR" dirty="0" smtClean="0"/>
          </a:p>
          <a:p>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357166"/>
            <a:ext cx="7239000" cy="1143000"/>
          </a:xfrm>
        </p:spPr>
        <p:txBody>
          <a:bodyPr/>
          <a:lstStyle/>
          <a:p>
            <a:pPr algn="ctr"/>
            <a:r>
              <a:rPr lang="tr-TR" dirty="0" smtClean="0"/>
              <a:t>Sistematik yorum yöntemi</a:t>
            </a:r>
            <a:endParaRPr lang="tr-TR" dirty="0"/>
          </a:p>
        </p:txBody>
      </p:sp>
      <p:sp>
        <p:nvSpPr>
          <p:cNvPr id="3" name="2 İçerik Yer Tutucusu"/>
          <p:cNvSpPr>
            <a:spLocks noGrp="1"/>
          </p:cNvSpPr>
          <p:nvPr>
            <p:ph idx="1"/>
          </p:nvPr>
        </p:nvSpPr>
        <p:spPr/>
        <p:txBody>
          <a:bodyPr/>
          <a:lstStyle/>
          <a:p>
            <a:r>
              <a:rPr lang="tr-TR" dirty="0" smtClean="0"/>
              <a:t>Anayasanın sistematiği, planı içindeki konumuna bakılarak tespit edilir;</a:t>
            </a:r>
          </a:p>
          <a:p>
            <a:r>
              <a:rPr lang="tr-TR" dirty="0" smtClean="0"/>
              <a:t>Tek tek hukuk kurallarının anlamlandırılmasından ziyade, tüm hukuk kurallarının tutarlı bir bütün oluşturacak şekilde yorumlanmasını önerir.</a:t>
            </a:r>
          </a:p>
          <a:p>
            <a:r>
              <a:rPr lang="tr-TR" dirty="0" err="1" smtClean="0"/>
              <a:t>Nemo</a:t>
            </a:r>
            <a:r>
              <a:rPr lang="tr-TR" dirty="0" smtClean="0"/>
              <a:t> </a:t>
            </a:r>
            <a:r>
              <a:rPr lang="tr-TR" dirty="0" err="1" smtClean="0"/>
              <a:t>aliquam</a:t>
            </a:r>
            <a:r>
              <a:rPr lang="tr-TR" dirty="0" smtClean="0"/>
              <a:t> </a:t>
            </a:r>
            <a:r>
              <a:rPr lang="tr-TR" dirty="0" err="1" smtClean="0"/>
              <a:t>partem</a:t>
            </a:r>
            <a:r>
              <a:rPr lang="tr-TR" dirty="0" smtClean="0"/>
              <a:t> </a:t>
            </a:r>
            <a:r>
              <a:rPr lang="tr-TR" dirty="0" err="1" smtClean="0"/>
              <a:t>recte</a:t>
            </a:r>
            <a:r>
              <a:rPr lang="tr-TR" dirty="0" smtClean="0"/>
              <a:t> </a:t>
            </a:r>
            <a:r>
              <a:rPr lang="tr-TR" dirty="0" err="1" smtClean="0"/>
              <a:t>inteligere</a:t>
            </a:r>
            <a:r>
              <a:rPr lang="tr-TR" dirty="0" smtClean="0"/>
              <a:t> </a:t>
            </a:r>
            <a:r>
              <a:rPr lang="tr-TR" dirty="0" err="1" smtClean="0"/>
              <a:t>potest</a:t>
            </a:r>
            <a:r>
              <a:rPr lang="tr-TR" dirty="0" smtClean="0"/>
              <a:t> </a:t>
            </a:r>
            <a:r>
              <a:rPr lang="tr-TR" dirty="0" err="1" smtClean="0"/>
              <a:t>antequam</a:t>
            </a:r>
            <a:r>
              <a:rPr lang="tr-TR" dirty="0" smtClean="0"/>
              <a:t> </a:t>
            </a:r>
            <a:r>
              <a:rPr lang="tr-TR" dirty="0" err="1" smtClean="0"/>
              <a:t>totum</a:t>
            </a:r>
            <a:r>
              <a:rPr lang="tr-TR" dirty="0" smtClean="0"/>
              <a:t> </a:t>
            </a:r>
            <a:r>
              <a:rPr lang="tr-TR" dirty="0" err="1" smtClean="0"/>
              <a:t>perlegit</a:t>
            </a:r>
            <a:r>
              <a:rPr lang="tr-TR" dirty="0" smtClean="0"/>
              <a:t> ( </a:t>
            </a:r>
            <a:r>
              <a:rPr lang="tr-TR" dirty="0" smtClean="0">
                <a:solidFill>
                  <a:srgbClr val="FF0000"/>
                </a:solidFill>
              </a:rPr>
              <a:t>“Kimse, bütünü okumadan, bir parçayı doğru olarak anlayamaz”</a:t>
            </a:r>
            <a:r>
              <a:rPr lang="tr-TR" dirty="0" smtClean="0"/>
              <a:t>).</a:t>
            </a:r>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Teleolojik (</a:t>
            </a:r>
            <a:r>
              <a:rPr lang="tr-TR" dirty="0" err="1" smtClean="0"/>
              <a:t>Gai</a:t>
            </a:r>
            <a:r>
              <a:rPr lang="tr-TR" dirty="0" smtClean="0"/>
              <a:t>, amaçsal. Fonksiyonel) yorum yöntemi</a:t>
            </a:r>
            <a:endParaRPr lang="tr-TR" dirty="0"/>
          </a:p>
        </p:txBody>
      </p:sp>
      <p:sp>
        <p:nvSpPr>
          <p:cNvPr id="3" name="2 İçerik Yer Tutucusu"/>
          <p:cNvSpPr>
            <a:spLocks noGrp="1"/>
          </p:cNvSpPr>
          <p:nvPr>
            <p:ph idx="1"/>
          </p:nvPr>
        </p:nvSpPr>
        <p:spPr/>
        <p:txBody>
          <a:bodyPr>
            <a:normAutofit/>
          </a:bodyPr>
          <a:lstStyle/>
          <a:p>
            <a:r>
              <a:rPr lang="tr-TR" sz="3600" dirty="0" smtClean="0"/>
              <a:t>Amaçsal yorum- anayasanın metni ve hazırlık malzemesi onun yorumlanmasına ışık tutar, ayrıca anayasa maddesinin amacını ve özellikle zamanın ihtiyaçlarını ve devrin telakkilerini de dikkate almak gerekir.</a:t>
            </a:r>
            <a:endParaRPr lang="tr-TR" sz="3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Yorumda kullanılan çeşitli mantık kuralları</a:t>
            </a:r>
            <a:endParaRPr lang="tr-TR" dirty="0"/>
          </a:p>
        </p:txBody>
      </p:sp>
      <p:sp>
        <p:nvSpPr>
          <p:cNvPr id="3" name="2 İçerik Yer Tutucusu"/>
          <p:cNvSpPr>
            <a:spLocks noGrp="1"/>
          </p:cNvSpPr>
          <p:nvPr>
            <p:ph idx="1"/>
          </p:nvPr>
        </p:nvSpPr>
        <p:spPr/>
        <p:txBody>
          <a:bodyPr>
            <a:noAutofit/>
          </a:bodyPr>
          <a:lstStyle/>
          <a:p>
            <a:r>
              <a:rPr lang="tr-TR" sz="4400" dirty="0" smtClean="0"/>
              <a:t>KIYAS – </a:t>
            </a:r>
            <a:r>
              <a:rPr lang="tr-TR" sz="4400" dirty="0" smtClean="0">
                <a:solidFill>
                  <a:srgbClr val="FF0000"/>
                </a:solidFill>
              </a:rPr>
              <a:t>(ARGUMENTUM A SIMILI)</a:t>
            </a:r>
          </a:p>
          <a:p>
            <a:r>
              <a:rPr lang="tr-TR" sz="4400" dirty="0" smtClean="0">
                <a:solidFill>
                  <a:srgbClr val="FF0000"/>
                </a:solidFill>
              </a:rPr>
              <a:t>Kıyas, aralarında illet ortaklığı bulunan iki şeyden biri hakkında olan hüküm diğerine de uygulanmasıdır.</a:t>
            </a:r>
            <a:endParaRPr lang="tr-TR" sz="4400"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Anayasa hukukunun konusu </a:t>
            </a:r>
            <a:br>
              <a:rPr lang="tr-TR" dirty="0" smtClean="0"/>
            </a:br>
            <a:r>
              <a:rPr lang="tr-TR" dirty="0" smtClean="0"/>
              <a:t>ve kısımları</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1</a:t>
            </a:r>
            <a:r>
              <a:rPr lang="tr-TR" sz="3600" dirty="0" smtClean="0"/>
              <a:t>. Devletin temel organları(yasama(kuruluş), yürütme (işleyiş), yargı(karşılıklı ilişkiler).</a:t>
            </a:r>
          </a:p>
          <a:p>
            <a:r>
              <a:rPr lang="tr-TR" sz="3600" dirty="0" smtClean="0"/>
              <a:t>2. Temel Hak ve Hürriyetler.</a:t>
            </a:r>
          </a:p>
          <a:p>
            <a:pPr>
              <a:buNone/>
            </a:pPr>
            <a:endParaRPr lang="tr-TR" sz="3600" dirty="0" smtClean="0"/>
          </a:p>
          <a:p>
            <a:pPr algn="ctr"/>
            <a:r>
              <a:rPr lang="tr-TR" sz="3600" dirty="0" smtClean="0">
                <a:solidFill>
                  <a:schemeClr val="bg2">
                    <a:lumMod val="50000"/>
                  </a:schemeClr>
                </a:solidFill>
              </a:rPr>
              <a:t>ANAYASA HUKUKUNUN KISIMLARI</a:t>
            </a:r>
          </a:p>
          <a:p>
            <a:pPr algn="just"/>
            <a:r>
              <a:rPr lang="tr-TR" sz="3600" dirty="0" smtClean="0"/>
              <a:t>Anayasa hukukunun genel esasları – devlet kavramı ve şekilleri, iktidar,hükümet sistemi</a:t>
            </a:r>
          </a:p>
          <a:p>
            <a:pPr algn="just"/>
            <a:r>
              <a:rPr lang="tr-TR" sz="3600" dirty="0" smtClean="0"/>
              <a:t>Türk anayasa hukuku – pozitif hukuk kuralları- 1982 Anayasası</a:t>
            </a:r>
            <a:endParaRPr lang="tr-T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Şu durumlarda kıyas yapılmaz</a:t>
            </a:r>
            <a:endParaRPr lang="tr-TR" dirty="0"/>
          </a:p>
        </p:txBody>
      </p:sp>
      <p:sp>
        <p:nvSpPr>
          <p:cNvPr id="3" name="2 İçerik Yer Tutucusu"/>
          <p:cNvSpPr>
            <a:spLocks noGrp="1"/>
          </p:cNvSpPr>
          <p:nvPr>
            <p:ph idx="1"/>
          </p:nvPr>
        </p:nvSpPr>
        <p:spPr/>
        <p:txBody>
          <a:bodyPr>
            <a:normAutofit/>
          </a:bodyPr>
          <a:lstStyle/>
          <a:p>
            <a:r>
              <a:rPr lang="tr-TR" sz="4000" dirty="0" smtClean="0"/>
              <a:t>1. İstisnai Hükümlerde</a:t>
            </a:r>
          </a:p>
          <a:p>
            <a:r>
              <a:rPr lang="tr-TR" sz="4000" dirty="0" smtClean="0"/>
              <a:t>2.“</a:t>
            </a:r>
            <a:r>
              <a:rPr lang="tr-TR" sz="4000" dirty="0" err="1" smtClean="0"/>
              <a:t>Expressio</a:t>
            </a:r>
            <a:r>
              <a:rPr lang="tr-TR" sz="4000" dirty="0" smtClean="0"/>
              <a:t> </a:t>
            </a:r>
            <a:r>
              <a:rPr lang="tr-TR" sz="4000" dirty="0" err="1" smtClean="0"/>
              <a:t>Unius</a:t>
            </a:r>
            <a:r>
              <a:rPr lang="tr-TR" sz="4000" dirty="0" smtClean="0"/>
              <a:t>” İlkesinin Geçerli Olduğu Durumlarda – bir şeyi zikretmek, dışlamaktır</a:t>
            </a:r>
          </a:p>
          <a:p>
            <a:r>
              <a:rPr lang="tr-TR" sz="4000" dirty="0" smtClean="0"/>
              <a:t>3.</a:t>
            </a:r>
            <a:r>
              <a:rPr lang="tr-TR" sz="4000" dirty="0" err="1" smtClean="0"/>
              <a:t>Numerus</a:t>
            </a:r>
            <a:r>
              <a:rPr lang="tr-TR" sz="4000" dirty="0" smtClean="0"/>
              <a:t> </a:t>
            </a:r>
            <a:r>
              <a:rPr lang="tr-TR" sz="4000" dirty="0" err="1" smtClean="0"/>
              <a:t>Clausus</a:t>
            </a:r>
            <a:r>
              <a:rPr lang="tr-TR" sz="4000" dirty="0" smtClean="0"/>
              <a:t> Sayma Durumunda - </a:t>
            </a:r>
          </a:p>
          <a:p>
            <a:endParaRPr lang="tr-TR" sz="40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Çeşitli yorum ilkeleri</a:t>
            </a:r>
            <a:endParaRPr lang="tr-TR" dirty="0"/>
          </a:p>
        </p:txBody>
      </p:sp>
      <p:sp>
        <p:nvSpPr>
          <p:cNvPr id="3" name="2 İçerik Yer Tutucusu"/>
          <p:cNvSpPr>
            <a:spLocks noGrp="1"/>
          </p:cNvSpPr>
          <p:nvPr>
            <p:ph idx="1"/>
          </p:nvPr>
        </p:nvSpPr>
        <p:spPr/>
        <p:txBody>
          <a:bodyPr/>
          <a:lstStyle/>
          <a:p>
            <a:r>
              <a:rPr lang="tr-TR" sz="2800" dirty="0" smtClean="0"/>
              <a:t>Açıklık durumunda yorum yapılmaz </a:t>
            </a:r>
          </a:p>
          <a:p>
            <a:r>
              <a:rPr lang="tr-TR" sz="2800" dirty="0" smtClean="0"/>
              <a:t>Kanunun sözünden uzaklaşılmamalıdır</a:t>
            </a:r>
          </a:p>
          <a:p>
            <a:r>
              <a:rPr lang="tr-TR" sz="2800" dirty="0" smtClean="0"/>
              <a:t>İstisna, Kaideyi Koyan Makam tarafından Konulabilir (anayasa hükmüne anayasa hükmüyle, kanun hükmüne kanun hükmüyle istisna getirilebilir; anayasanın bir hükmüne kanunla, kanunun bir hükmüne yönetmelikle istisna getirilemez</a:t>
            </a:r>
            <a:r>
              <a:rPr lang="tr-TR" dirty="0" smtClean="0"/>
              <a:t>.</a:t>
            </a:r>
            <a:endParaRPr lang="tr-T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7239000" cy="6027132"/>
          </a:xfrm>
        </p:spPr>
        <p:txBody>
          <a:bodyPr/>
          <a:lstStyle/>
          <a:p>
            <a:r>
              <a:rPr lang="tr-TR" dirty="0" smtClean="0"/>
              <a:t>Yorum Yoluyla İstisna Üretilmez </a:t>
            </a:r>
          </a:p>
          <a:p>
            <a:r>
              <a:rPr lang="tr-TR" dirty="0" smtClean="0"/>
              <a:t>İstisnalar Dar Yorumlanır</a:t>
            </a:r>
          </a:p>
          <a:p>
            <a:r>
              <a:rPr lang="tr-TR" dirty="0" smtClean="0"/>
              <a:t>Anayasal Organların Yetkisiz Olması Asıl, Yetkili Olmaları İse İstisnadır</a:t>
            </a:r>
          </a:p>
          <a:p>
            <a:r>
              <a:rPr lang="tr-TR" dirty="0" smtClean="0"/>
              <a:t>Yetkiler Dar Yorumlanır</a:t>
            </a:r>
          </a:p>
          <a:p>
            <a:r>
              <a:rPr lang="tr-TR" dirty="0" smtClean="0"/>
              <a:t>Yetki Dar, Hürriyet Geniş Yorumlanır</a:t>
            </a:r>
          </a:p>
          <a:p>
            <a:r>
              <a:rPr lang="tr-TR" dirty="0" smtClean="0"/>
              <a:t>Hürriyet Asıl, Sınırlama istisnadır; Hürriyet Geniş, sınırlama Dar Yorumlanır</a:t>
            </a:r>
          </a:p>
          <a:p>
            <a:r>
              <a:rPr lang="tr-TR" dirty="0" smtClean="0"/>
              <a:t>Sayılmış Yetkiler Dar, Bakiye Yetkiler Geniş Yoruma Tabi Tutulur</a:t>
            </a:r>
          </a:p>
          <a:p>
            <a:r>
              <a:rPr lang="tr-TR" dirty="0" smtClean="0"/>
              <a:t>İlga Eden Kanunu İlga Etmek, İlga Edilmiş Kanuna Hayat Vermez</a:t>
            </a:r>
            <a:endParaRPr lang="tr-T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400" dirty="0" smtClean="0"/>
              <a:t>Kurucu iktidar</a:t>
            </a:r>
            <a:endParaRPr lang="tr-TR" sz="4400" dirty="0"/>
          </a:p>
        </p:txBody>
      </p:sp>
      <p:sp>
        <p:nvSpPr>
          <p:cNvPr id="3" name="2 İçerik Yer Tutucusu"/>
          <p:cNvSpPr>
            <a:spLocks noGrp="1"/>
          </p:cNvSpPr>
          <p:nvPr>
            <p:ph idx="1"/>
          </p:nvPr>
        </p:nvSpPr>
        <p:spPr/>
        <p:txBody>
          <a:bodyPr/>
          <a:lstStyle/>
          <a:p>
            <a:r>
              <a:rPr lang="tr-TR" sz="6000" dirty="0" smtClean="0"/>
              <a:t>Tanım:</a:t>
            </a:r>
          </a:p>
          <a:p>
            <a:r>
              <a:rPr lang="tr-TR" sz="6000" b="1" u="sng" dirty="0" smtClean="0">
                <a:solidFill>
                  <a:srgbClr val="FF0000"/>
                </a:solidFill>
              </a:rPr>
              <a:t>Kurucu iktidar, anayasa yapma ve değiştirme iktidarıdır.</a:t>
            </a:r>
            <a:endParaRPr lang="tr-TR" sz="6000" b="1" u="sng" dirty="0">
              <a:solidFill>
                <a:srgbClr val="FF0000"/>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Asli – tali kurucu iktidarı</a:t>
            </a:r>
            <a:endParaRPr lang="tr-TR" dirty="0"/>
          </a:p>
        </p:txBody>
      </p:sp>
      <p:sp>
        <p:nvSpPr>
          <p:cNvPr id="3" name="2 İçerik Yer Tutucusu"/>
          <p:cNvSpPr>
            <a:spLocks noGrp="1"/>
          </p:cNvSpPr>
          <p:nvPr>
            <p:ph idx="1"/>
          </p:nvPr>
        </p:nvSpPr>
        <p:spPr/>
        <p:txBody>
          <a:bodyPr>
            <a:normAutofit fontScale="92500"/>
          </a:bodyPr>
          <a:lstStyle/>
          <a:p>
            <a:r>
              <a:rPr lang="tr-TR" dirty="0" smtClean="0"/>
              <a:t>1. Anayasa yapma - asli</a:t>
            </a:r>
          </a:p>
          <a:p>
            <a:r>
              <a:rPr lang="tr-TR" dirty="0" smtClean="0"/>
              <a:t>2. Anayasa değiştirme – tali</a:t>
            </a:r>
          </a:p>
          <a:p>
            <a:r>
              <a:rPr lang="tr-TR" dirty="0" smtClean="0"/>
              <a:t>Kurucu İktidar – Kurulmuş İktidarlar Ayrımı</a:t>
            </a:r>
          </a:p>
          <a:p>
            <a:r>
              <a:rPr lang="tr-TR" sz="4800" dirty="0" smtClean="0">
                <a:solidFill>
                  <a:srgbClr val="FF0000"/>
                </a:solidFill>
              </a:rPr>
              <a:t>Kurulmuş iktidarlar, kurucu iktidar tarafından yapılan anayasayla kurulan devlet organlarıdır</a:t>
            </a:r>
            <a:r>
              <a:rPr lang="tr-TR" dirty="0" smtClean="0"/>
              <a:t>.</a:t>
            </a:r>
          </a:p>
          <a:p>
            <a:r>
              <a:rPr lang="tr-TR" dirty="0" smtClean="0"/>
              <a:t>Yasama, Yürütme, Yargı = kurulmuş iktidarlar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Anayasa hukukunda yaklaşım biçimleri</a:t>
            </a:r>
            <a:endParaRPr lang="tr-TR" dirty="0"/>
          </a:p>
        </p:txBody>
      </p:sp>
      <p:sp>
        <p:nvSpPr>
          <p:cNvPr id="3" name="2 İçerik Yer Tutucusu"/>
          <p:cNvSpPr>
            <a:spLocks noGrp="1"/>
          </p:cNvSpPr>
          <p:nvPr>
            <p:ph idx="1"/>
          </p:nvPr>
        </p:nvSpPr>
        <p:spPr/>
        <p:txBody>
          <a:bodyPr>
            <a:normAutofit/>
          </a:bodyPr>
          <a:lstStyle/>
          <a:p>
            <a:r>
              <a:rPr lang="tr-TR" sz="5400" dirty="0" smtClean="0"/>
              <a:t>Tarihi</a:t>
            </a:r>
          </a:p>
          <a:p>
            <a:r>
              <a:rPr lang="tr-TR" sz="5400" dirty="0" smtClean="0"/>
              <a:t>Felsefi</a:t>
            </a:r>
          </a:p>
          <a:p>
            <a:r>
              <a:rPr lang="tr-TR" sz="5400" dirty="0" smtClean="0"/>
              <a:t>Sosyolojik,ve</a:t>
            </a:r>
          </a:p>
          <a:p>
            <a:r>
              <a:rPr lang="tr-TR" sz="5400" dirty="0" smtClean="0"/>
              <a:t>Hukuki.</a:t>
            </a:r>
          </a:p>
          <a:p>
            <a:r>
              <a:rPr lang="tr-TR" sz="2400" dirty="0" smtClean="0"/>
              <a:t>Kullanma konusunda çatışma olmaz, birbirlerini tamamlama ilişkisi söz konusudur.</a:t>
            </a:r>
            <a:endParaRPr lang="tr-TR"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7239000" cy="1463040"/>
          </a:xfrm>
        </p:spPr>
        <p:txBody>
          <a:bodyPr>
            <a:normAutofit fontScale="90000"/>
          </a:bodyPr>
          <a:lstStyle/>
          <a:p>
            <a:pPr algn="ctr"/>
            <a:r>
              <a:rPr lang="tr-TR" dirty="0" smtClean="0"/>
              <a:t>Anayasa hukuku ile siyasal bilim, siyasal felsefe ve siyasal tarih arasındaki ilişki</a:t>
            </a:r>
            <a:endParaRPr lang="tr-TR" dirty="0"/>
          </a:p>
        </p:txBody>
      </p:sp>
      <p:sp>
        <p:nvSpPr>
          <p:cNvPr id="3" name="2 İçerik Yer Tutucusu"/>
          <p:cNvSpPr>
            <a:spLocks noGrp="1"/>
          </p:cNvSpPr>
          <p:nvPr>
            <p:ph idx="1"/>
          </p:nvPr>
        </p:nvSpPr>
        <p:spPr/>
        <p:txBody>
          <a:bodyPr/>
          <a:lstStyle/>
          <a:p>
            <a:r>
              <a:rPr lang="tr-TR" dirty="0" smtClean="0"/>
              <a:t>Konuları arasında ortaklık – siyasi iktidar-devlet</a:t>
            </a:r>
          </a:p>
          <a:p>
            <a:r>
              <a:rPr lang="tr-TR" dirty="0" smtClean="0"/>
              <a:t>Yöntemleri arasında farklılık – anaysa –hukukudur</a:t>
            </a:r>
          </a:p>
          <a:p>
            <a:r>
              <a:rPr lang="tr-TR" dirty="0" smtClean="0"/>
              <a:t>Siyaset bilimi- ampirik – sosyoloji.</a:t>
            </a:r>
          </a:p>
          <a:p>
            <a:r>
              <a:rPr lang="tr-TR" dirty="0" smtClean="0"/>
              <a:t>Siyasi felsefe ise devlet ile ilgili değerleri araştırır.</a:t>
            </a:r>
          </a:p>
          <a:p>
            <a:r>
              <a:rPr lang="tr-TR" dirty="0" smtClean="0"/>
              <a:t>Siyasal tarih- devletin temel kuruluşuyla ilgili bilgi ihtiyaç vardır.(12.Eylül 1980 askeri darbesi incelemek siyasal tarihin görevidir).</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7239000" cy="1463040"/>
          </a:xfrm>
        </p:spPr>
        <p:txBody>
          <a:bodyPr>
            <a:normAutofit fontScale="90000"/>
          </a:bodyPr>
          <a:lstStyle/>
          <a:p>
            <a:pPr algn="ctr"/>
            <a:r>
              <a:rPr lang="tr-TR" dirty="0" smtClean="0"/>
              <a:t>Anayasa hukuku ile hukukun diğer dalları arasındaki ilişkiler</a:t>
            </a:r>
            <a:endParaRPr lang="tr-TR" dirty="0"/>
          </a:p>
        </p:txBody>
      </p:sp>
      <p:sp>
        <p:nvSpPr>
          <p:cNvPr id="3" name="2 İçerik Yer Tutucusu"/>
          <p:cNvSpPr>
            <a:spLocks noGrp="1"/>
          </p:cNvSpPr>
          <p:nvPr>
            <p:ph idx="1"/>
          </p:nvPr>
        </p:nvSpPr>
        <p:spPr/>
        <p:txBody>
          <a:bodyPr/>
          <a:lstStyle/>
          <a:p>
            <a:r>
              <a:rPr lang="tr-TR" dirty="0" smtClean="0"/>
              <a:t>Anayasa hukuku adı üstünde bir hukuk dalıdır. </a:t>
            </a:r>
          </a:p>
          <a:p>
            <a:r>
              <a:rPr lang="tr-TR" dirty="0" smtClean="0"/>
              <a:t>Hukuk ise kamu ve özel hukuk</a:t>
            </a:r>
          </a:p>
          <a:p>
            <a:r>
              <a:rPr lang="tr-TR" dirty="0" smtClean="0"/>
              <a:t>Anayasa = kamu – konu – devlet</a:t>
            </a:r>
          </a:p>
          <a:p>
            <a:r>
              <a:rPr lang="tr-TR" dirty="0" smtClean="0"/>
              <a:t>Kamu hukuku – uluslararası kamu hukuku, idare, mali, ceza…</a:t>
            </a:r>
          </a:p>
          <a:p>
            <a:r>
              <a:rPr lang="tr-TR" dirty="0" smtClean="0"/>
              <a:t>Ceza 37 ve 38 madde 1982 Anayasası</a:t>
            </a:r>
          </a:p>
          <a:p>
            <a:r>
              <a:rPr lang="tr-TR" dirty="0" smtClean="0"/>
              <a:t>Özel hukuku da var; mülkiyet hakkı, toplu iş sözleşmesi</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i="1" dirty="0" smtClean="0"/>
              <a:t>Anayasa hukukun tarihsel gelişimi</a:t>
            </a:r>
            <a:endParaRPr lang="tr-TR" i="1" dirty="0"/>
          </a:p>
        </p:txBody>
      </p:sp>
      <p:sp>
        <p:nvSpPr>
          <p:cNvPr id="3" name="2 İçerik Yer Tutucusu"/>
          <p:cNvSpPr>
            <a:spLocks noGrp="1"/>
          </p:cNvSpPr>
          <p:nvPr>
            <p:ph idx="1"/>
          </p:nvPr>
        </p:nvSpPr>
        <p:spPr/>
        <p:txBody>
          <a:bodyPr/>
          <a:lstStyle/>
          <a:p>
            <a:r>
              <a:rPr lang="tr-TR" dirty="0" smtClean="0"/>
              <a:t>Fransa’da 1789 öncesi kamu ve siyasi hukuku;</a:t>
            </a:r>
          </a:p>
          <a:p>
            <a:r>
              <a:rPr lang="tr-TR" dirty="0" smtClean="0"/>
              <a:t>Sonra – </a:t>
            </a:r>
            <a:r>
              <a:rPr lang="tr-TR" dirty="0" err="1" smtClean="0"/>
              <a:t>Simon</a:t>
            </a:r>
            <a:r>
              <a:rPr lang="tr-TR" dirty="0" smtClean="0"/>
              <a:t> </a:t>
            </a:r>
            <a:r>
              <a:rPr lang="tr-TR" dirty="0" err="1" smtClean="0"/>
              <a:t>Jacquinot</a:t>
            </a:r>
            <a:r>
              <a:rPr lang="tr-TR" dirty="0" smtClean="0"/>
              <a:t> -Yasama dersi</a:t>
            </a:r>
          </a:p>
          <a:p>
            <a:r>
              <a:rPr lang="tr-TR" dirty="0" smtClean="0"/>
              <a:t>İlk defa 31 mart 1797 İtalya’da </a:t>
            </a:r>
            <a:r>
              <a:rPr lang="tr-TR" dirty="0" err="1" smtClean="0"/>
              <a:t>Ferrara</a:t>
            </a:r>
            <a:r>
              <a:rPr lang="tr-TR" dirty="0" smtClean="0"/>
              <a:t> Üniversitesinde </a:t>
            </a:r>
          </a:p>
          <a:p>
            <a:r>
              <a:rPr lang="tr-TR" dirty="0" smtClean="0"/>
              <a:t>Başlangıcından 1950’ye kadar devam eden birinci dönem anaysa hukukunun klasik teorisi- yönetenleri inceliyordu, siyasal partilerle ilgilenmiyordu;</a:t>
            </a:r>
          </a:p>
          <a:p>
            <a:r>
              <a:rPr lang="tr-TR" dirty="0" err="1" smtClean="0"/>
              <a:t>Develt</a:t>
            </a:r>
            <a:r>
              <a:rPr lang="tr-TR" dirty="0" smtClean="0"/>
              <a:t>, devletin kişiliği, monarşi, cumhuriyet, kuvvetler ayrılığı, egemenlik, başkanlık sistemi vs….</a:t>
            </a:r>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997</TotalTime>
  <Words>2474</Words>
  <Application>Microsoft Office PowerPoint</Application>
  <PresentationFormat>Ekran Gösterisi (4:3)</PresentationFormat>
  <Paragraphs>267</Paragraphs>
  <Slides>54</Slides>
  <Notes>0</Notes>
  <HiddenSlides>0</HiddenSlides>
  <MMClips>0</MMClips>
  <ScaleCrop>false</ScaleCrop>
  <HeadingPairs>
    <vt:vector size="4" baseType="variant">
      <vt:variant>
        <vt:lpstr>Tema</vt:lpstr>
      </vt:variant>
      <vt:variant>
        <vt:i4>1</vt:i4>
      </vt:variant>
      <vt:variant>
        <vt:lpstr>Slayt Başlıkları</vt:lpstr>
      </vt:variant>
      <vt:variant>
        <vt:i4>54</vt:i4>
      </vt:variant>
    </vt:vector>
  </HeadingPairs>
  <TitlesOfParts>
    <vt:vector size="55" baseType="lpstr">
      <vt:lpstr>Zengin</vt:lpstr>
      <vt:lpstr>ANAYASA HUKUKUNUN GENEL ESASLARI</vt:lpstr>
      <vt:lpstr>ANAYASA VE ANAYASA HUKUKU</vt:lpstr>
      <vt:lpstr>Tarihe batığımızda</vt:lpstr>
      <vt:lpstr>ANAYASA HUKUKU TERİMİ, tanımı</vt:lpstr>
      <vt:lpstr>Anayasa hukukunun konusu  ve kısımları</vt:lpstr>
      <vt:lpstr>Anayasa hukukunda yaklaşım biçimleri</vt:lpstr>
      <vt:lpstr>Anayasa hukuku ile siyasal bilim, siyasal felsefe ve siyasal tarih arasındaki ilişki</vt:lpstr>
      <vt:lpstr>Anayasa hukuku ile hukukun diğer dalları arasındaki ilişkiler</vt:lpstr>
      <vt:lpstr>Anayasa hukukun tarihsel gelişimi</vt:lpstr>
      <vt:lpstr>Sıyasal bilim olarak yaklaşımı</vt:lpstr>
      <vt:lpstr>Yeni anayasa hukuku</vt:lpstr>
      <vt:lpstr>Anayasa hukukunun uygulama alanında genişleme</vt:lpstr>
      <vt:lpstr>Anayasa hukukunun diğer hukuk dalları karşısında üstünlüğü</vt:lpstr>
      <vt:lpstr>Niçin anayasa hukukunu öğrenmek lazım?</vt:lpstr>
      <vt:lpstr>Slayt 15</vt:lpstr>
      <vt:lpstr>Anayasa kavramı</vt:lpstr>
      <vt:lpstr>Maddi ve şekli kriter</vt:lpstr>
      <vt:lpstr>Slayt 18</vt:lpstr>
      <vt:lpstr>Anayasa türleri </vt:lpstr>
      <vt:lpstr>Yumuşak ve katı anayasa</vt:lpstr>
      <vt:lpstr>ANAYASAYA “KATILIK” SAĞLAMANIN DEĞİŞİK YOLLARI NELERDİR?</vt:lpstr>
      <vt:lpstr>Slayt 22</vt:lpstr>
      <vt:lpstr>Slayt 23</vt:lpstr>
      <vt:lpstr>Optimal katılık derecesi nedir?</vt:lpstr>
      <vt:lpstr>ANAYASALARIN İÇERİKLERİ</vt:lpstr>
      <vt:lpstr>Slayt 26</vt:lpstr>
      <vt:lpstr>BAŞLANGIÇ - PREAMBLE</vt:lpstr>
      <vt:lpstr>ANAYASA Başlangıçların Hukuki Değeri</vt:lpstr>
      <vt:lpstr>Temel ilkeler</vt:lpstr>
      <vt:lpstr>Din –devlet ilişkileri: resmi din-laiklik ve diğer ilkeler</vt:lpstr>
      <vt:lpstr>Temel hak ve hürriyetler</vt:lpstr>
      <vt:lpstr>Devletin temel organları</vt:lpstr>
      <vt:lpstr>Diğer hükümler</vt:lpstr>
      <vt:lpstr>BAZI EK KAVRAM VE SORUNLAR</vt:lpstr>
      <vt:lpstr>ANAYASAÜSTÜLÜK</vt:lpstr>
      <vt:lpstr>ANAYASA NORMALRI ARASINDA HİYERARŞİ</vt:lpstr>
      <vt:lpstr>ULUSLARARASI HUKUK NORMLARININ ANAYASA KARŞISINDAKI YERİ</vt:lpstr>
      <vt:lpstr>Slayt 38</vt:lpstr>
      <vt:lpstr>Anayasal teamüllerin geçerliliği sorunu</vt:lpstr>
      <vt:lpstr>ANAYASAL TEAMÜLLERİN HUKUKİİ DEĞERİ SORUNU </vt:lpstr>
      <vt:lpstr>Slayt 41</vt:lpstr>
      <vt:lpstr>Türk hukuk düzeninde anayasal teamül olabilir mi?</vt:lpstr>
      <vt:lpstr>yorum</vt:lpstr>
      <vt:lpstr>Yorum yöntemleri</vt:lpstr>
      <vt:lpstr>LAFZİ YORUM (DEYİMSEL YORUM, GRAMATİKAL YORUM) YÖNTEMİ</vt:lpstr>
      <vt:lpstr>Tarihi yorum yöntemi</vt:lpstr>
      <vt:lpstr>Sistematik yorum yöntemi</vt:lpstr>
      <vt:lpstr>Teleolojik (Gai, amaçsal. Fonksiyonel) yorum yöntemi</vt:lpstr>
      <vt:lpstr>Yorumda kullanılan çeşitli mantık kuralları</vt:lpstr>
      <vt:lpstr>Şu durumlarda kıyas yapılmaz</vt:lpstr>
      <vt:lpstr>Çeşitli yorum ilkeleri</vt:lpstr>
      <vt:lpstr>Slayt 52</vt:lpstr>
      <vt:lpstr>Kurucu iktidar</vt:lpstr>
      <vt:lpstr>Asli – tali kurucu iktidarı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ANAYASA HUKUKUNUN GENEL ESASLARI</dc:title>
  <dc:creator>USER</dc:creator>
  <cp:lastModifiedBy>USER</cp:lastModifiedBy>
  <cp:revision>84</cp:revision>
  <dcterms:created xsi:type="dcterms:W3CDTF">2016-10-22T18:41:00Z</dcterms:created>
  <dcterms:modified xsi:type="dcterms:W3CDTF">2016-11-19T08:39:12Z</dcterms:modified>
</cp:coreProperties>
</file>