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12.6.2019.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57200" y="1066800"/>
            <a:ext cx="82296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887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Sistem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podijeliti</a:t>
            </a:r>
            <a:r>
              <a:rPr lang="en-US" dirty="0" smtClean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en-US" dirty="0" err="1" smtClean="0"/>
              <a:t>zabraniti</a:t>
            </a:r>
            <a:r>
              <a:rPr lang="en-US" dirty="0" smtClean="0"/>
              <a:t> </a:t>
            </a:r>
            <a:r>
              <a:rPr lang="en-US" dirty="0" err="1" smtClean="0"/>
              <a:t>dupliranje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raspodijeliti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među</a:t>
            </a:r>
            <a:r>
              <a:rPr lang="sr-Latn-ME" dirty="0" smtClean="0"/>
              <a:t> </a:t>
            </a:r>
            <a:r>
              <a:rPr lang="en-US" dirty="0" err="1" smtClean="0"/>
              <a:t>zaposlenima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istog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ne bi </a:t>
            </a:r>
            <a:r>
              <a:rPr lang="en-US" dirty="0" err="1" smtClean="0"/>
              <a:t>spajale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odnose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ovlaštenje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preduzimanje</a:t>
            </a:r>
            <a:r>
              <a:rPr lang="en-US" dirty="0" smtClean="0"/>
              <a:t> </a:t>
            </a:r>
            <a:r>
              <a:rPr lang="en-US" dirty="0" err="1" smtClean="0"/>
              <a:t>određenih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uključuju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evidentiranje</a:t>
            </a:r>
            <a:r>
              <a:rPr lang="en-US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, </a:t>
            </a:r>
            <a:r>
              <a:rPr lang="en-US" dirty="0" err="1" smtClean="0"/>
              <a:t>osiguravanje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čuvanje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popis</a:t>
            </a:r>
            <a:r>
              <a:rPr lang="en-US" dirty="0" smtClean="0"/>
              <a:t> </a:t>
            </a:r>
            <a:r>
              <a:rPr lang="en-US" dirty="0" err="1" smtClean="0"/>
              <a:t>tih</a:t>
            </a:r>
            <a:r>
              <a:rPr lang="en-US" dirty="0" smtClean="0"/>
              <a:t> </a:t>
            </a:r>
            <a:r>
              <a:rPr lang="en-US" dirty="0" err="1" smtClean="0"/>
              <a:t>istih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Pravilno</a:t>
            </a:r>
            <a:r>
              <a:rPr lang="en-US" dirty="0" smtClean="0"/>
              <a:t> </a:t>
            </a:r>
            <a:r>
              <a:rPr lang="en-US" dirty="0" err="1" smtClean="0"/>
              <a:t>davanje</a:t>
            </a:r>
            <a:r>
              <a:rPr lang="en-US" dirty="0" smtClean="0"/>
              <a:t> </a:t>
            </a:r>
            <a:r>
              <a:rPr lang="en-US" dirty="0" err="1" smtClean="0"/>
              <a:t>ovlaštenja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odobravanje</a:t>
            </a:r>
            <a:r>
              <a:rPr lang="en-US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pl-PL" dirty="0" smtClean="0"/>
              <a:t>ustanoviti procedure za odobravanje finansijskih i poslovnih operacija od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ovlaštenih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nadležnosti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organizacijsko</a:t>
            </a:r>
            <a:r>
              <a:rPr lang="en-US" dirty="0" smtClean="0"/>
              <a:t> </a:t>
            </a:r>
            <a:r>
              <a:rPr lang="en-US" dirty="0" err="1" smtClean="0"/>
              <a:t>odvajanje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odjeljenja</a:t>
            </a:r>
            <a:r>
              <a:rPr lang="en-US" dirty="0" smtClean="0"/>
              <a:t> </a:t>
            </a:r>
            <a:r>
              <a:rPr lang="en-US" dirty="0" err="1" smtClean="0"/>
              <a:t>odgovornog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internu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odjeljenje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odgovorno</a:t>
            </a:r>
            <a:r>
              <a:rPr lang="sr-Latn-ME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(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).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685800"/>
          </a:xfrm>
        </p:spPr>
        <p:txBody>
          <a:bodyPr>
            <a:normAutofit fontScale="90000"/>
          </a:bodyPr>
          <a:lstStyle/>
          <a:p>
            <a:pPr marL="0" indent="0"/>
            <a:r>
              <a:rPr lang="it-IT" dirty="0" smtClean="0"/>
              <a:t>2. Elementi sistema interne kontrole</a:t>
            </a:r>
            <a:br>
              <a:rPr lang="it-IT" dirty="0" smtClean="0"/>
            </a:br>
            <a:r>
              <a:rPr lang="en-US" dirty="0" err="1" smtClean="0"/>
              <a:t>Sistem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uključuje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en-US" dirty="0" smtClean="0"/>
              <a:t> </a:t>
            </a:r>
            <a:r>
              <a:rPr lang="en-US" dirty="0" err="1" smtClean="0"/>
              <a:t>međusobno</a:t>
            </a:r>
            <a:r>
              <a:rPr lang="en-US" dirty="0" smtClean="0"/>
              <a:t> </a:t>
            </a:r>
            <a:r>
              <a:rPr lang="en-US" dirty="0" err="1" smtClean="0"/>
              <a:t>povezane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075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l-PL" dirty="0" smtClean="0"/>
              <a:t>1</a:t>
            </a:r>
            <a:r>
              <a:rPr lang="pl-PL" dirty="0" smtClean="0"/>
              <a:t>. Ambijent kontrole: Ambijent kontrole određuje ton organizacije i utiče na </a:t>
            </a:r>
            <a:r>
              <a:rPr lang="en-US" dirty="0" err="1" smtClean="0"/>
              <a:t>svijest</a:t>
            </a:r>
            <a:r>
              <a:rPr lang="en-US" dirty="0" smtClean="0"/>
              <a:t> </a:t>
            </a:r>
            <a:r>
              <a:rPr lang="en-US" dirty="0" err="1" smtClean="0"/>
              <a:t>njenih</a:t>
            </a:r>
            <a:r>
              <a:rPr lang="en-US" dirty="0" smtClean="0"/>
              <a:t> </a:t>
            </a:r>
            <a:r>
              <a:rPr lang="en-US" dirty="0" err="1" smtClean="0"/>
              <a:t>ljudi</a:t>
            </a:r>
            <a:r>
              <a:rPr lang="en-US" dirty="0" smtClean="0"/>
              <a:t> o </a:t>
            </a:r>
            <a:r>
              <a:rPr lang="en-US" dirty="0" err="1" smtClean="0"/>
              <a:t>kontroli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 je </a:t>
            </a:r>
            <a:r>
              <a:rPr lang="en-US" dirty="0" err="1" smtClean="0"/>
              <a:t>temelj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komponenti</a:t>
            </a:r>
            <a:r>
              <a:rPr lang="en-US" dirty="0" smtClean="0"/>
              <a:t> interne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en-US" dirty="0" smtClean="0"/>
              <a:t> </a:t>
            </a:r>
            <a:r>
              <a:rPr lang="en-US" dirty="0" err="1" smtClean="0"/>
              <a:t>disciplinu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adekvatnu</a:t>
            </a:r>
            <a:r>
              <a:rPr lang="en-US" dirty="0" smtClean="0"/>
              <a:t> </a:t>
            </a:r>
            <a:r>
              <a:rPr lang="en-US" dirty="0" err="1" smtClean="0"/>
              <a:t>strukturu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ambijenta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uključuju</a:t>
            </a:r>
            <a:r>
              <a:rPr lang="en-US" dirty="0" smtClean="0"/>
              <a:t> </a:t>
            </a:r>
            <a:r>
              <a:rPr lang="en-US" dirty="0" err="1" smtClean="0"/>
              <a:t>integritet</a:t>
            </a:r>
            <a:r>
              <a:rPr lang="en-US" dirty="0" smtClean="0"/>
              <a:t>, </a:t>
            </a:r>
            <a:r>
              <a:rPr lang="en-US" dirty="0" err="1" smtClean="0"/>
              <a:t>etičke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kompetentnost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rukovodilaca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filozofiju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;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 smtClean="0"/>
              <a:t>povjerava</a:t>
            </a:r>
            <a:r>
              <a:rPr lang="en-US" dirty="0" smtClean="0"/>
              <a:t> </a:t>
            </a:r>
            <a:r>
              <a:rPr lang="en-US" dirty="0" err="1" smtClean="0"/>
              <a:t>nadležnosti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,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razvija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sr-Latn-ME" dirty="0" smtClean="0"/>
              <a:t> </a:t>
            </a:r>
            <a:r>
              <a:rPr lang="pl-PL" dirty="0" smtClean="0"/>
              <a:t>osoblje; i pažnju i smjernice koje daje nadzorni/upravni odbor.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je </a:t>
            </a:r>
            <a:r>
              <a:rPr lang="en-US" dirty="0" err="1" smtClean="0"/>
              <a:t>sastavni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Dok</a:t>
            </a:r>
            <a:r>
              <a:rPr lang="en-US" dirty="0" smtClean="0"/>
              <a:t> je </a:t>
            </a:r>
            <a:r>
              <a:rPr lang="en-US" dirty="0" err="1" smtClean="0"/>
              <a:t>interna</a:t>
            </a:r>
            <a:r>
              <a:rPr lang="sr-Latn-ME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 smtClean="0"/>
              <a:t>šira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dometu</a:t>
            </a:r>
            <a:r>
              <a:rPr lang="en-US" dirty="0" smtClean="0"/>
              <a:t>, </a:t>
            </a:r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nezavisna</a:t>
            </a:r>
            <a:r>
              <a:rPr lang="en-US" dirty="0" smtClean="0"/>
              <a:t>, </a:t>
            </a:r>
            <a:r>
              <a:rPr lang="en-US" dirty="0" err="1" smtClean="0"/>
              <a:t>objektivna</a:t>
            </a:r>
            <a:r>
              <a:rPr lang="sr-Latn-ME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uvjeravanja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konsult</a:t>
            </a:r>
            <a:r>
              <a:rPr lang="sr-Latn-ME" dirty="0" smtClean="0"/>
              <a:t>ovanja</a:t>
            </a:r>
            <a:r>
              <a:rPr lang="en-US" dirty="0" smtClean="0"/>
              <a:t>, </a:t>
            </a:r>
            <a:r>
              <a:rPr lang="en-US" dirty="0" err="1" smtClean="0"/>
              <a:t>namijenjena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poboljšanju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pomaže</a:t>
            </a:r>
            <a:r>
              <a:rPr lang="en-US" dirty="0" smtClean="0"/>
              <a:t> </a:t>
            </a:r>
            <a:r>
              <a:rPr lang="en-US" dirty="0" err="1" smtClean="0"/>
              <a:t>organizaciji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ostvari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ciljeve</a:t>
            </a:r>
            <a:r>
              <a:rPr lang="sr-Latn-ME" dirty="0" smtClean="0"/>
              <a:t> </a:t>
            </a:r>
            <a:r>
              <a:rPr lang="en-US" dirty="0" err="1" smtClean="0"/>
              <a:t>uvođenjem</a:t>
            </a:r>
            <a:r>
              <a:rPr lang="en-US" dirty="0" smtClean="0"/>
              <a:t> </a:t>
            </a:r>
            <a:r>
              <a:rPr lang="en-US" dirty="0" err="1" smtClean="0"/>
              <a:t>sistematskog</a:t>
            </a:r>
            <a:r>
              <a:rPr lang="en-US" dirty="0" smtClean="0"/>
              <a:t>, </a:t>
            </a:r>
            <a:r>
              <a:rPr lang="en-US" dirty="0" err="1" smtClean="0"/>
              <a:t>disciplin</a:t>
            </a:r>
            <a:r>
              <a:rPr lang="sr-Latn-ME" dirty="0" smtClean="0"/>
              <a:t>ovanog </a:t>
            </a:r>
            <a:r>
              <a:rPr lang="en-US" dirty="0" err="1" smtClean="0"/>
              <a:t>pristupa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procjenu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poboljšanje</a:t>
            </a:r>
            <a:r>
              <a:rPr lang="sr-Latn-ME" dirty="0" smtClean="0"/>
              <a:t> </a:t>
            </a:r>
            <a:r>
              <a:rPr lang="pl-PL" dirty="0" smtClean="0"/>
              <a:t>efikasnosti procesa upravljanja rizikom, kontrole i korporativnog upravljanja.</a:t>
            </a:r>
          </a:p>
          <a:p>
            <a:pPr algn="just"/>
            <a:r>
              <a:rPr lang="en-US" dirty="0" err="1" smtClean="0"/>
              <a:t>Konkretnije</a:t>
            </a:r>
            <a:r>
              <a:rPr lang="en-US" dirty="0" smtClean="0"/>
              <a:t>, </a:t>
            </a:r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en-US" dirty="0" smtClean="0"/>
              <a:t> </a:t>
            </a:r>
            <a:r>
              <a:rPr lang="en-US" dirty="0" err="1" smtClean="0"/>
              <a:t>pouzdanost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integritet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, </a:t>
            </a:r>
            <a:r>
              <a:rPr lang="en-US" dirty="0" err="1" smtClean="0"/>
              <a:t>usklađenost</a:t>
            </a:r>
            <a:r>
              <a:rPr lang="en-US" dirty="0" smtClean="0"/>
              <a:t> s </a:t>
            </a:r>
            <a:r>
              <a:rPr lang="en-US" dirty="0" err="1" smtClean="0"/>
              <a:t>politikama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, </a:t>
            </a:r>
            <a:r>
              <a:rPr lang="en-US" dirty="0" err="1" smtClean="0"/>
              <a:t>zaštitu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, </a:t>
            </a:r>
            <a:r>
              <a:rPr lang="en-US" dirty="0" err="1" smtClean="0"/>
              <a:t>ekonomično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efikasno</a:t>
            </a:r>
            <a:r>
              <a:rPr lang="en-US" dirty="0" smtClean="0"/>
              <a:t> </a:t>
            </a: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 smtClean="0"/>
              <a:t>resursa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postizanje</a:t>
            </a:r>
            <a:r>
              <a:rPr lang="en-US" dirty="0" smtClean="0"/>
              <a:t> </a:t>
            </a:r>
            <a:r>
              <a:rPr lang="en-US" dirty="0" err="1" smtClean="0"/>
              <a:t>postavljenih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namjera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Interne </a:t>
            </a:r>
            <a:r>
              <a:rPr lang="en-US" dirty="0" err="1" smtClean="0"/>
              <a:t>revizije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poslove</a:t>
            </a:r>
            <a:r>
              <a:rPr lang="en-US" dirty="0" smtClean="0"/>
              <a:t>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proizvodnju</a:t>
            </a:r>
            <a:r>
              <a:rPr lang="en-US" dirty="0" smtClean="0"/>
              <a:t>, </a:t>
            </a:r>
            <a:r>
              <a:rPr lang="en-US" dirty="0" err="1" smtClean="0"/>
              <a:t>projektiranje</a:t>
            </a:r>
            <a:r>
              <a:rPr lang="en-US" dirty="0" smtClean="0"/>
              <a:t>, marketing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ljudske</a:t>
            </a:r>
            <a:r>
              <a:rPr lang="en-US" dirty="0" smtClean="0"/>
              <a:t> </a:t>
            </a:r>
            <a:r>
              <a:rPr lang="en-US" dirty="0" err="1" smtClean="0"/>
              <a:t>resurse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2400" dirty="0" smtClean="0"/>
              <a:t>Uvod</a:t>
            </a:r>
          </a:p>
          <a:p>
            <a:pPr marL="0" indent="0">
              <a:buNone/>
            </a:pPr>
            <a:r>
              <a:rPr lang="sr-Latn-ME" sz="2400" dirty="0" smtClean="0"/>
              <a:t>A  -  Interni organi kontrole</a:t>
            </a:r>
          </a:p>
          <a:p>
            <a:pPr marL="0" indent="0">
              <a:buNone/>
            </a:pPr>
            <a:r>
              <a:rPr lang="sr-Latn-ME" sz="2400" dirty="0" smtClean="0"/>
              <a:t>B – Nezavisni eksterni revizor</a:t>
            </a:r>
          </a:p>
          <a:p>
            <a:pPr marL="0" indent="0">
              <a:buNone/>
            </a:pPr>
            <a:r>
              <a:rPr lang="sr-Latn-ME" sz="2400" dirty="0" smtClean="0"/>
              <a:t>C -  Komisija za reviziju</a:t>
            </a:r>
          </a:p>
          <a:p>
            <a:pPr marL="0" indent="0">
              <a:buNone/>
            </a:pPr>
            <a:r>
              <a:rPr lang="sr-Latn-ME" sz="2400" dirty="0" smtClean="0"/>
              <a:t>D – Funkcija interne kontrole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Uvod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 smtClean="0"/>
              <a:t>Sistem za internu i eksternu reviziju je važan instrument za upravljanje i nadzor nad </a:t>
            </a:r>
            <a:r>
              <a:rPr lang="en-US" dirty="0" err="1" smtClean="0"/>
              <a:t>društvom</a:t>
            </a:r>
            <a:r>
              <a:rPr lang="en-US" dirty="0" smtClean="0"/>
              <a:t>, a </a:t>
            </a:r>
            <a:r>
              <a:rPr lang="en-US" dirty="0" err="1" smtClean="0"/>
              <a:t>doprinosi</a:t>
            </a:r>
            <a:r>
              <a:rPr lang="en-US" dirty="0" smtClean="0"/>
              <a:t> </a:t>
            </a:r>
            <a:r>
              <a:rPr lang="en-US" dirty="0" err="1" smtClean="0"/>
              <a:t>transparentnijem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adekvatnijem</a:t>
            </a:r>
            <a:r>
              <a:rPr lang="en-US" dirty="0" smtClean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izvještavanju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internih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eksternih</a:t>
            </a:r>
            <a:r>
              <a:rPr lang="en-US" dirty="0" smtClean="0"/>
              <a:t> </a:t>
            </a:r>
            <a:r>
              <a:rPr lang="en-US" dirty="0" err="1" smtClean="0"/>
              <a:t>subjekata</a:t>
            </a:r>
            <a:r>
              <a:rPr lang="en-US" dirty="0" smtClean="0"/>
              <a:t> </a:t>
            </a:r>
            <a:r>
              <a:rPr lang="en-US" dirty="0" err="1" smtClean="0"/>
              <a:t>uključen</a:t>
            </a:r>
            <a:r>
              <a:rPr lang="en-US" dirty="0" smtClean="0"/>
              <a:t> je u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finansijama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poslovanjem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organi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raznovrsni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prirodi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funkcijama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linijama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obavezni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neobavezni</a:t>
            </a:r>
            <a:r>
              <a:rPr lang="en-US" dirty="0" smtClean="0"/>
              <a:t>.</a:t>
            </a:r>
          </a:p>
          <a:p>
            <a:pPr algn="just"/>
            <a:r>
              <a:rPr lang="en-US" i="1" dirty="0" err="1" smtClean="0"/>
              <a:t>Interni</a:t>
            </a:r>
            <a:r>
              <a:rPr lang="en-US" i="1" dirty="0" smtClean="0"/>
              <a:t> organ </a:t>
            </a:r>
            <a:r>
              <a:rPr lang="en-US" i="1" dirty="0" err="1" smtClean="0"/>
              <a:t>nadzora</a:t>
            </a:r>
            <a:r>
              <a:rPr lang="en-US" i="1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fokusira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sanje</a:t>
            </a:r>
            <a:r>
              <a:rPr lang="en-US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praćenje</a:t>
            </a:r>
            <a:r>
              <a:rPr lang="en-US" dirty="0" smtClean="0"/>
              <a:t> </a:t>
            </a:r>
            <a:r>
              <a:rPr lang="en-US" dirty="0" err="1" smtClean="0"/>
              <a:t>usklađenosti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Djelokrug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dužnosti</a:t>
            </a:r>
            <a:r>
              <a:rPr lang="en-US" dirty="0" smtClean="0"/>
              <a:t> </a:t>
            </a:r>
            <a:r>
              <a:rPr lang="en-US" dirty="0" err="1" smtClean="0"/>
              <a:t>internog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</a:t>
            </a:r>
            <a:r>
              <a:rPr lang="en-US" dirty="0" err="1" smtClean="0"/>
              <a:t>nadzora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uži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istih</a:t>
            </a:r>
            <a:r>
              <a:rPr lang="en-US" dirty="0" smtClean="0"/>
              <a:t> </a:t>
            </a:r>
            <a:r>
              <a:rPr lang="en-US" dirty="0" err="1" smtClean="0"/>
              <a:t>vezanih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komisiju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A. </a:t>
            </a:r>
            <a:r>
              <a:rPr lang="en-US" dirty="0" err="1" smtClean="0"/>
              <a:t>Interni</a:t>
            </a:r>
            <a:r>
              <a:rPr lang="en-US" dirty="0" smtClean="0"/>
              <a:t> organ </a:t>
            </a:r>
            <a:r>
              <a:rPr lang="en-US" dirty="0" err="1" smtClean="0"/>
              <a:t>nadzora</a:t>
            </a:r>
            <a:r>
              <a:rPr lang="sr-Latn-ME" dirty="0" smtClean="0"/>
              <a:t> </a:t>
            </a:r>
            <a:r>
              <a:rPr lang="it-IT" dirty="0" smtClean="0"/>
              <a:t>(interni revizor ili odbor revizora)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300" dirty="0" err="1" smtClean="0"/>
              <a:t>Interni</a:t>
            </a:r>
            <a:r>
              <a:rPr lang="en-US" sz="3300" dirty="0" smtClean="0"/>
              <a:t> </a:t>
            </a:r>
            <a:r>
              <a:rPr lang="en-US" sz="3300" dirty="0" err="1" smtClean="0"/>
              <a:t>nadzorni</a:t>
            </a:r>
            <a:r>
              <a:rPr lang="en-US" sz="3300" dirty="0" smtClean="0"/>
              <a:t> organ </a:t>
            </a:r>
            <a:r>
              <a:rPr lang="en-US" sz="3300" dirty="0" err="1" smtClean="0"/>
              <a:t>kontroli</a:t>
            </a:r>
            <a:r>
              <a:rPr lang="sr-Latn-ME" sz="3300" dirty="0" smtClean="0"/>
              <a:t>še </a:t>
            </a:r>
            <a:r>
              <a:rPr lang="en-US" sz="3300" dirty="0" smtClean="0"/>
              <a:t> </a:t>
            </a:r>
            <a:r>
              <a:rPr lang="en-US" sz="3300" dirty="0" err="1" smtClean="0"/>
              <a:t>poslovanje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finansijske</a:t>
            </a:r>
            <a:r>
              <a:rPr lang="en-US" sz="3300" dirty="0" smtClean="0"/>
              <a:t> </a:t>
            </a:r>
            <a:r>
              <a:rPr lang="en-US" sz="3300" dirty="0" err="1" smtClean="0"/>
              <a:t>aktivnosti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društva</a:t>
            </a:r>
            <a:r>
              <a:rPr lang="en-US" sz="3300" dirty="0" smtClean="0"/>
              <a:t>. </a:t>
            </a:r>
            <a:endParaRPr lang="sr-Latn-ME" sz="3300" dirty="0" smtClean="0"/>
          </a:p>
          <a:p>
            <a:pPr algn="just"/>
            <a:r>
              <a:rPr lang="en-US" sz="3300" dirty="0" err="1" smtClean="0"/>
              <a:t>Njegova</a:t>
            </a:r>
            <a:r>
              <a:rPr lang="sr-Latn-ME" sz="3300" dirty="0" smtClean="0"/>
              <a:t> </a:t>
            </a:r>
            <a:r>
              <a:rPr lang="pl-PL" sz="3300" dirty="0" smtClean="0"/>
              <a:t>primarna funkcija je da vrši nadzor nad radom nadzornog/upravnog odbora i uprave, </a:t>
            </a:r>
            <a:r>
              <a:rPr lang="en-US" sz="3300" dirty="0" err="1" smtClean="0"/>
              <a:t>kao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usklađenost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društva</a:t>
            </a:r>
            <a:r>
              <a:rPr lang="en-US" sz="3300" dirty="0" smtClean="0"/>
              <a:t> </a:t>
            </a:r>
            <a:r>
              <a:rPr lang="en-US" sz="3300" dirty="0" err="1" smtClean="0"/>
              <a:t>sa</a:t>
            </a:r>
            <a:r>
              <a:rPr lang="en-US" sz="3300" dirty="0" smtClean="0"/>
              <a:t> </a:t>
            </a:r>
            <a:r>
              <a:rPr lang="en-US" sz="3300" dirty="0" err="1" smtClean="0"/>
              <a:t>zakonima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propisima</a:t>
            </a:r>
            <a:r>
              <a:rPr lang="en-US" sz="3300" dirty="0" smtClean="0"/>
              <a:t> </a:t>
            </a:r>
            <a:r>
              <a:rPr lang="en-US" sz="3300" dirty="0" err="1" smtClean="0"/>
              <a:t>tokom</a:t>
            </a:r>
            <a:r>
              <a:rPr lang="en-US" sz="3300" dirty="0" smtClean="0"/>
              <a:t> </a:t>
            </a:r>
            <a:r>
              <a:rPr lang="en-US" sz="3300" dirty="0" err="1" smtClean="0"/>
              <a:t>poslovanja</a:t>
            </a:r>
            <a:r>
              <a:rPr lang="en-US" sz="3300" dirty="0" smtClean="0"/>
              <a:t>.</a:t>
            </a:r>
          </a:p>
          <a:p>
            <a:pPr algn="just"/>
            <a:r>
              <a:rPr lang="en-US" sz="3300" dirty="0" err="1" smtClean="0"/>
              <a:t>Dioničko</a:t>
            </a:r>
            <a:r>
              <a:rPr lang="en-US" sz="3300" dirty="0" smtClean="0"/>
              <a:t>/</a:t>
            </a:r>
            <a:r>
              <a:rPr lang="sr-Latn-ME" sz="3300" dirty="0" smtClean="0"/>
              <a:t>a</a:t>
            </a:r>
            <a:r>
              <a:rPr lang="en-US" sz="3300" dirty="0" err="1" smtClean="0"/>
              <a:t>kcionarsko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društvo</a:t>
            </a:r>
            <a:r>
              <a:rPr lang="en-US" sz="3300" dirty="0" smtClean="0"/>
              <a:t>, </a:t>
            </a:r>
            <a:r>
              <a:rPr lang="en-US" sz="3300" dirty="0" err="1" smtClean="0"/>
              <a:t>odnosno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društvo</a:t>
            </a:r>
            <a:r>
              <a:rPr lang="en-US" sz="3300" dirty="0" smtClean="0"/>
              <a:t> </a:t>
            </a:r>
            <a:r>
              <a:rPr lang="en-US" sz="3300" dirty="0" err="1" smtClean="0"/>
              <a:t>čije</a:t>
            </a:r>
            <a:r>
              <a:rPr lang="en-US" sz="3300" dirty="0" smtClean="0"/>
              <a:t> </a:t>
            </a:r>
            <a:r>
              <a:rPr lang="en-US" sz="3300" dirty="0" err="1" smtClean="0"/>
              <a:t>su</a:t>
            </a:r>
            <a:r>
              <a:rPr lang="en-US" sz="3300" dirty="0" smtClean="0"/>
              <a:t> </a:t>
            </a:r>
            <a:r>
              <a:rPr lang="en-US" sz="3300" dirty="0" err="1" smtClean="0"/>
              <a:t>dionice</a:t>
            </a:r>
            <a:r>
              <a:rPr lang="en-US" sz="3300" dirty="0" smtClean="0"/>
              <a:t>/</a:t>
            </a:r>
            <a:r>
              <a:rPr lang="en-US" sz="3300" dirty="0" err="1" smtClean="0"/>
              <a:t>akcije</a:t>
            </a:r>
            <a:r>
              <a:rPr lang="sr-Latn-ME" sz="3300" dirty="0" smtClean="0"/>
              <a:t> </a:t>
            </a:r>
            <a:r>
              <a:rPr lang="en-US" sz="3300" dirty="0" err="1" smtClean="0"/>
              <a:t>kotirane</a:t>
            </a:r>
            <a:r>
              <a:rPr lang="en-US" sz="3300" dirty="0" smtClean="0"/>
              <a:t> </a:t>
            </a:r>
            <a:r>
              <a:rPr lang="en-US" sz="3300" dirty="0" err="1" smtClean="0"/>
              <a:t>na</a:t>
            </a:r>
            <a:r>
              <a:rPr lang="en-US" sz="3300" dirty="0" smtClean="0"/>
              <a:t> </a:t>
            </a:r>
            <a:r>
              <a:rPr lang="en-US" sz="3300" dirty="0" err="1" smtClean="0"/>
              <a:t>organiz</a:t>
            </a:r>
            <a:r>
              <a:rPr lang="sr-Latn-ME" sz="3300" dirty="0" smtClean="0"/>
              <a:t>ovanom </a:t>
            </a:r>
            <a:r>
              <a:rPr lang="en-US" sz="3300" dirty="0" err="1" smtClean="0"/>
              <a:t>tržištu</a:t>
            </a:r>
            <a:r>
              <a:rPr lang="en-US" sz="3300" dirty="0" smtClean="0"/>
              <a:t>, </a:t>
            </a:r>
            <a:r>
              <a:rPr lang="en-US" sz="3300" dirty="0" err="1" smtClean="0"/>
              <a:t>mora</a:t>
            </a:r>
            <a:r>
              <a:rPr lang="en-US" sz="3300" dirty="0" smtClean="0"/>
              <a:t> </a:t>
            </a:r>
            <a:r>
              <a:rPr lang="en-US" sz="3300" dirty="0" err="1" smtClean="0"/>
              <a:t>imati</a:t>
            </a:r>
            <a:r>
              <a:rPr lang="en-US" sz="3300" dirty="0" smtClean="0"/>
              <a:t> </a:t>
            </a:r>
            <a:r>
              <a:rPr lang="en-US" sz="3300" dirty="0" err="1" smtClean="0"/>
              <a:t>interni</a:t>
            </a:r>
            <a:r>
              <a:rPr lang="en-US" sz="3300" dirty="0" smtClean="0"/>
              <a:t> organ </a:t>
            </a:r>
            <a:r>
              <a:rPr lang="en-US" sz="3300" dirty="0" err="1" smtClean="0"/>
              <a:t>nadzora</a:t>
            </a:r>
            <a:r>
              <a:rPr lang="en-US" sz="3300" dirty="0" smtClean="0"/>
              <a:t>. </a:t>
            </a:r>
            <a:endParaRPr lang="sr-Latn-ME" sz="3300" dirty="0" smtClean="0"/>
          </a:p>
          <a:p>
            <a:pPr algn="just"/>
            <a:r>
              <a:rPr lang="en-US" sz="3300" dirty="0" smtClean="0"/>
              <a:t>Ono </a:t>
            </a:r>
            <a:r>
              <a:rPr lang="en-US" sz="3300" dirty="0" err="1" smtClean="0"/>
              <a:t>ima</a:t>
            </a:r>
            <a:r>
              <a:rPr lang="sr-Latn-ME" sz="3300" dirty="0" smtClean="0"/>
              <a:t> </a:t>
            </a:r>
            <a:r>
              <a:rPr lang="en-US" sz="3300" dirty="0" err="1" smtClean="0"/>
              <a:t>slobodu</a:t>
            </a:r>
            <a:r>
              <a:rPr lang="en-US" sz="3300" dirty="0" smtClean="0"/>
              <a:t> </a:t>
            </a:r>
            <a:r>
              <a:rPr lang="en-US" sz="3300" dirty="0" err="1" smtClean="0"/>
              <a:t>izbora</a:t>
            </a:r>
            <a:r>
              <a:rPr lang="en-US" sz="3300" dirty="0" smtClean="0"/>
              <a:t> </a:t>
            </a:r>
            <a:r>
              <a:rPr lang="en-US" sz="3300" dirty="0" err="1" smtClean="0"/>
              <a:t>između</a:t>
            </a:r>
            <a:r>
              <a:rPr lang="en-US" sz="3300" dirty="0" smtClean="0"/>
              <a:t> </a:t>
            </a:r>
            <a:r>
              <a:rPr lang="en-US" sz="3300" dirty="0" err="1" smtClean="0"/>
              <a:t>internog</a:t>
            </a:r>
            <a:r>
              <a:rPr lang="en-US" sz="3300" dirty="0" smtClean="0"/>
              <a:t> </a:t>
            </a:r>
            <a:r>
              <a:rPr lang="en-US" sz="3300" dirty="0" err="1" smtClean="0"/>
              <a:t>revizora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odbora</a:t>
            </a:r>
            <a:r>
              <a:rPr lang="en-US" sz="3300" dirty="0" smtClean="0"/>
              <a:t> </a:t>
            </a:r>
            <a:r>
              <a:rPr lang="en-US" sz="3300" dirty="0" err="1" smtClean="0"/>
              <a:t>revizora</a:t>
            </a:r>
            <a:r>
              <a:rPr lang="en-US" sz="3300" dirty="0" smtClean="0"/>
              <a:t>, </a:t>
            </a:r>
            <a:r>
              <a:rPr lang="en-US" sz="3300" dirty="0" err="1" smtClean="0"/>
              <a:t>i</a:t>
            </a:r>
            <a:r>
              <a:rPr lang="en-US" sz="3300" dirty="0" smtClean="0"/>
              <a:t> to </a:t>
            </a:r>
            <a:r>
              <a:rPr lang="en-US" sz="3300" dirty="0" err="1" smtClean="0"/>
              <a:t>mora</a:t>
            </a:r>
            <a:r>
              <a:rPr lang="en-US" sz="3300" dirty="0" smtClean="0"/>
              <a:t> </a:t>
            </a:r>
            <a:r>
              <a:rPr lang="en-US" sz="3300" dirty="0" err="1" smtClean="0"/>
              <a:t>utvrditi</a:t>
            </a:r>
            <a:r>
              <a:rPr lang="sr-Latn-ME" sz="3300" dirty="0" smtClean="0"/>
              <a:t> </a:t>
            </a:r>
            <a:r>
              <a:rPr lang="en-US" sz="3300" dirty="0" err="1" smtClean="0"/>
              <a:t>svojim</a:t>
            </a:r>
            <a:r>
              <a:rPr lang="en-US" sz="3300" dirty="0" smtClean="0"/>
              <a:t> </a:t>
            </a:r>
            <a:r>
              <a:rPr lang="en-US" sz="3300" dirty="0" err="1" smtClean="0"/>
              <a:t>osnivačkim</a:t>
            </a:r>
            <a:r>
              <a:rPr lang="en-US" sz="3300" dirty="0" smtClean="0"/>
              <a:t> </a:t>
            </a:r>
            <a:r>
              <a:rPr lang="en-US" sz="3300" dirty="0" err="1" smtClean="0"/>
              <a:t>aktom</a:t>
            </a:r>
            <a:r>
              <a:rPr lang="en-US" sz="3300" dirty="0" smtClean="0"/>
              <a:t> </a:t>
            </a:r>
            <a:r>
              <a:rPr lang="en-US" sz="3300" dirty="0" err="1" smtClean="0"/>
              <a:t>ili</a:t>
            </a:r>
            <a:r>
              <a:rPr lang="en-US" sz="3300" dirty="0" smtClean="0"/>
              <a:t> </a:t>
            </a:r>
            <a:r>
              <a:rPr lang="en-US" sz="3300" dirty="0" err="1" smtClean="0"/>
              <a:t>statutom</a:t>
            </a:r>
            <a:r>
              <a:rPr lang="en-US" sz="3300" dirty="0" smtClean="0"/>
              <a:t>. </a:t>
            </a:r>
            <a:endParaRPr lang="sr-Latn-ME" sz="3300" dirty="0" smtClean="0"/>
          </a:p>
          <a:p>
            <a:r>
              <a:rPr lang="en-US" sz="3300" dirty="0" err="1" smtClean="0"/>
              <a:t>Zatvoreno</a:t>
            </a:r>
            <a:r>
              <a:rPr lang="en-US" sz="3300" dirty="0" smtClean="0"/>
              <a:t> </a:t>
            </a:r>
            <a:r>
              <a:rPr lang="en-US" sz="3300" dirty="0" err="1" smtClean="0"/>
              <a:t>dioničko</a:t>
            </a:r>
            <a:r>
              <a:rPr lang="en-US" sz="3300" dirty="0" smtClean="0"/>
              <a:t>/</a:t>
            </a:r>
            <a:r>
              <a:rPr lang="en-US" sz="3300" dirty="0" err="1" smtClean="0"/>
              <a:t>akcionarsko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društvo</a:t>
            </a:r>
            <a:r>
              <a:rPr lang="sr-Latn-ME" sz="3300" dirty="0" smtClean="0"/>
              <a:t> </a:t>
            </a:r>
            <a:r>
              <a:rPr lang="en-US" sz="3300" dirty="0" err="1" smtClean="0"/>
              <a:t>može</a:t>
            </a:r>
            <a:r>
              <a:rPr lang="en-US" sz="3300" dirty="0" smtClean="0"/>
              <a:t> </a:t>
            </a:r>
            <a:r>
              <a:rPr lang="en-US" sz="3300" dirty="0" err="1" smtClean="0"/>
              <a:t>odlučiti</a:t>
            </a:r>
            <a:r>
              <a:rPr lang="en-US" sz="3300" dirty="0" smtClean="0"/>
              <a:t> </a:t>
            </a:r>
            <a:r>
              <a:rPr lang="en-US" sz="3300" dirty="0" err="1" smtClean="0"/>
              <a:t>da</a:t>
            </a:r>
            <a:r>
              <a:rPr lang="en-US" sz="3300" dirty="0" smtClean="0"/>
              <a:t> </a:t>
            </a:r>
            <a:r>
              <a:rPr lang="en-US" sz="3300" dirty="0" err="1" smtClean="0"/>
              <a:t>ima</a:t>
            </a:r>
            <a:r>
              <a:rPr lang="en-US" sz="3300" dirty="0" smtClean="0"/>
              <a:t> </a:t>
            </a:r>
            <a:r>
              <a:rPr lang="en-US" sz="3300" dirty="0" err="1" smtClean="0"/>
              <a:t>interni</a:t>
            </a:r>
            <a:r>
              <a:rPr lang="en-US" sz="3300" dirty="0" smtClean="0"/>
              <a:t> organ </a:t>
            </a:r>
            <a:r>
              <a:rPr lang="en-US" sz="3300" dirty="0" err="1" smtClean="0"/>
              <a:t>nadzora</a:t>
            </a:r>
            <a:r>
              <a:rPr lang="en-US" sz="3300" dirty="0" smtClean="0"/>
              <a:t>, </a:t>
            </a:r>
            <a:r>
              <a:rPr lang="en-US" sz="3300" dirty="0" err="1" smtClean="0"/>
              <a:t>pri</a:t>
            </a:r>
            <a:r>
              <a:rPr lang="en-US" sz="3300" dirty="0" smtClean="0"/>
              <a:t> </a:t>
            </a:r>
            <a:r>
              <a:rPr lang="en-US" sz="3300" dirty="0" err="1" smtClean="0"/>
              <a:t>čemu</a:t>
            </a:r>
            <a:r>
              <a:rPr lang="en-US" sz="3300" dirty="0" smtClean="0"/>
              <a:t> </a:t>
            </a:r>
            <a:r>
              <a:rPr lang="en-US" sz="3300" dirty="0" err="1" smtClean="0"/>
              <a:t>ono</a:t>
            </a:r>
            <a:r>
              <a:rPr lang="en-US" sz="3300" dirty="0" smtClean="0"/>
              <a:t> </a:t>
            </a:r>
            <a:r>
              <a:rPr lang="en-US" sz="3300" dirty="0" err="1" smtClean="0"/>
              <a:t>može</a:t>
            </a:r>
            <a:r>
              <a:rPr lang="en-US" sz="3300" dirty="0" smtClean="0"/>
              <a:t> </a:t>
            </a:r>
            <a:r>
              <a:rPr lang="en-US" sz="3300" dirty="0" err="1" smtClean="0"/>
              <a:t>imati</a:t>
            </a:r>
            <a:r>
              <a:rPr lang="en-US" sz="3300" dirty="0" smtClean="0"/>
              <a:t> </a:t>
            </a:r>
            <a:r>
              <a:rPr lang="en-US" sz="3300" dirty="0" err="1" smtClean="0"/>
              <a:t>internog</a:t>
            </a:r>
            <a:r>
              <a:rPr lang="sr-Latn-ME" sz="3300" dirty="0" smtClean="0"/>
              <a:t> </a:t>
            </a:r>
            <a:r>
              <a:rPr lang="en-US" sz="3300" dirty="0" err="1" smtClean="0"/>
              <a:t>revizora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odbor</a:t>
            </a:r>
            <a:r>
              <a:rPr lang="en-US" sz="3300" dirty="0" smtClean="0"/>
              <a:t> </a:t>
            </a:r>
            <a:r>
              <a:rPr lang="en-US" sz="3300" dirty="0" err="1" smtClean="0"/>
              <a:t>revizora</a:t>
            </a:r>
            <a:r>
              <a:rPr lang="en-US" sz="3300" dirty="0" smtClean="0"/>
              <a:t>.</a:t>
            </a:r>
          </a:p>
          <a:p>
            <a:r>
              <a:rPr lang="it-IT" sz="3300" dirty="0" smtClean="0"/>
              <a:t>1. Sastav i uslovi za članove</a:t>
            </a:r>
          </a:p>
          <a:p>
            <a:r>
              <a:rPr lang="en-US" sz="3300" dirty="0" smtClean="0"/>
              <a:t>2</a:t>
            </a:r>
            <a:r>
              <a:rPr lang="en-US" sz="3300" dirty="0" smtClean="0"/>
              <a:t>. </a:t>
            </a:r>
            <a:r>
              <a:rPr lang="en-US" sz="3300" dirty="0" err="1" smtClean="0"/>
              <a:t>Nadležnost</a:t>
            </a:r>
            <a:endParaRPr lang="en-US" sz="3300" dirty="0" smtClean="0"/>
          </a:p>
          <a:p>
            <a:r>
              <a:rPr lang="en-US" sz="3300" dirty="0" smtClean="0"/>
              <a:t>3. </a:t>
            </a:r>
            <a:r>
              <a:rPr lang="en-US" sz="3300" dirty="0" err="1" smtClean="0"/>
              <a:t>Predlaganje</a:t>
            </a:r>
            <a:r>
              <a:rPr lang="en-US" sz="3300" dirty="0" smtClean="0"/>
              <a:t> </a:t>
            </a:r>
            <a:r>
              <a:rPr lang="en-US" sz="3300" dirty="0" err="1" smtClean="0"/>
              <a:t>članova</a:t>
            </a:r>
            <a:endParaRPr lang="en-US" sz="3300" dirty="0" smtClean="0"/>
          </a:p>
          <a:p>
            <a:r>
              <a:rPr lang="en-US" sz="3300" dirty="0" smtClean="0"/>
              <a:t>4. </a:t>
            </a:r>
            <a:r>
              <a:rPr lang="en-US" sz="3300" dirty="0" err="1" smtClean="0"/>
              <a:t>Izbor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razrješenje</a:t>
            </a:r>
            <a:r>
              <a:rPr lang="en-US" sz="3300" dirty="0" smtClean="0"/>
              <a:t> </a:t>
            </a:r>
            <a:r>
              <a:rPr lang="en-US" sz="3300" dirty="0" err="1" smtClean="0"/>
              <a:t>članova</a:t>
            </a:r>
            <a:endParaRPr lang="en-US" sz="3300" dirty="0" smtClean="0"/>
          </a:p>
          <a:p>
            <a:r>
              <a:rPr lang="en-US" sz="3300" dirty="0" smtClean="0"/>
              <a:t>5. </a:t>
            </a:r>
            <a:r>
              <a:rPr lang="en-US" sz="3300" dirty="0" err="1" smtClean="0"/>
              <a:t>Ugovori</a:t>
            </a:r>
            <a:r>
              <a:rPr lang="en-US" sz="3300" dirty="0" smtClean="0"/>
              <a:t> s </a:t>
            </a:r>
            <a:r>
              <a:rPr lang="en-US" sz="3300" dirty="0" err="1" smtClean="0"/>
              <a:t>članovima</a:t>
            </a:r>
            <a:endParaRPr lang="en-US" sz="3300" dirty="0" smtClean="0"/>
          </a:p>
          <a:p>
            <a:r>
              <a:rPr lang="en-US" sz="3300" dirty="0" smtClean="0"/>
              <a:t>6. </a:t>
            </a:r>
            <a:r>
              <a:rPr lang="en-US" sz="3300" dirty="0" err="1" smtClean="0"/>
              <a:t>Naknada</a:t>
            </a:r>
            <a:endParaRPr lang="en-US" sz="3300" dirty="0" smtClean="0"/>
          </a:p>
          <a:p>
            <a:r>
              <a:rPr lang="en-US" sz="3300" dirty="0" smtClean="0"/>
              <a:t>7. </a:t>
            </a:r>
            <a:r>
              <a:rPr lang="en-US" sz="3300" dirty="0" err="1" smtClean="0"/>
              <a:t>Način</a:t>
            </a:r>
            <a:r>
              <a:rPr lang="en-US" sz="3300" dirty="0" smtClean="0"/>
              <a:t> </a:t>
            </a:r>
            <a:r>
              <a:rPr lang="en-US" sz="3300" dirty="0" err="1" smtClean="0"/>
              <a:t>rada</a:t>
            </a:r>
            <a:r>
              <a:rPr lang="sr-Latn-ME" sz="3300" dirty="0" smtClean="0"/>
              <a:t> </a:t>
            </a:r>
          </a:p>
          <a:p>
            <a:r>
              <a:rPr lang="en-US" sz="3300" dirty="0" smtClean="0"/>
              <a:t>8. </a:t>
            </a:r>
            <a:r>
              <a:rPr lang="en-US" sz="3300" dirty="0" err="1" smtClean="0"/>
              <a:t>Izvještavanje</a:t>
            </a:r>
            <a:endParaRPr lang="en-US" sz="3300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Nezavisni</a:t>
            </a:r>
            <a:r>
              <a:rPr lang="en-US" dirty="0" smtClean="0"/>
              <a:t>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revizor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Nezavisna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 err="1" smtClean="0"/>
              <a:t>važan</a:t>
            </a:r>
            <a:r>
              <a:rPr lang="en-US" dirty="0" smtClean="0"/>
              <a:t> je element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Eksternom</a:t>
            </a:r>
            <a:r>
              <a:rPr lang="en-US" dirty="0" smtClean="0"/>
              <a:t> </a:t>
            </a:r>
            <a:r>
              <a:rPr lang="en-US" dirty="0" err="1" smtClean="0"/>
              <a:t>revizoru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omogućiti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izrazi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o tome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se </a:t>
            </a:r>
            <a:r>
              <a:rPr lang="en-US" dirty="0" err="1" smtClean="0"/>
              <a:t>pripremaju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u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značajnim</a:t>
            </a:r>
            <a:r>
              <a:rPr lang="en-US" dirty="0" smtClean="0"/>
              <a:t> </a:t>
            </a:r>
            <a:r>
              <a:rPr lang="en-US" dirty="0" err="1" smtClean="0"/>
              <a:t>aspektima</a:t>
            </a:r>
            <a:r>
              <a:rPr lang="en-US" dirty="0" smtClean="0"/>
              <a:t>, u </a:t>
            </a:r>
            <a:r>
              <a:rPr lang="en-US" dirty="0" err="1" smtClean="0"/>
              <a:t>skladu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 smtClean="0"/>
              <a:t>identificiranim</a:t>
            </a:r>
            <a:r>
              <a:rPr lang="en-US" dirty="0" smtClean="0"/>
              <a:t> </a:t>
            </a:r>
            <a:r>
              <a:rPr lang="en-US" dirty="0" err="1" smtClean="0"/>
              <a:t>okvirom</a:t>
            </a:r>
            <a:r>
              <a:rPr lang="en-US" dirty="0" smtClean="0"/>
              <a:t> </a:t>
            </a:r>
            <a:r>
              <a:rPr lang="en-US" dirty="0" err="1" smtClean="0"/>
              <a:t>finansijskog</a:t>
            </a:r>
            <a:r>
              <a:rPr lang="en-US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pouzdani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Revizor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, </a:t>
            </a:r>
            <a:r>
              <a:rPr lang="en-US" dirty="0" err="1" smtClean="0"/>
              <a:t>menadžerima</a:t>
            </a:r>
            <a:r>
              <a:rPr lang="en-US" dirty="0" smtClean="0"/>
              <a:t>, </a:t>
            </a:r>
            <a:r>
              <a:rPr lang="en-US" dirty="0" err="1" smtClean="0"/>
              <a:t>zaposlenima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učesnicima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daje</a:t>
            </a:r>
            <a:r>
              <a:rPr lang="sr-Latn-ME" dirty="0" smtClean="0"/>
              <a:t> </a:t>
            </a:r>
            <a:r>
              <a:rPr lang="en-US" dirty="0" err="1" smtClean="0"/>
              <a:t>nezavisno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o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se </a:t>
            </a:r>
            <a:r>
              <a:rPr lang="en-US" dirty="0" err="1" smtClean="0"/>
              <a:t>pravilno</a:t>
            </a:r>
            <a:r>
              <a:rPr lang="en-US" dirty="0" smtClean="0"/>
              <a:t> </a:t>
            </a:r>
            <a:r>
              <a:rPr lang="en-US" dirty="0" err="1" smtClean="0"/>
              <a:t>izvrši</a:t>
            </a:r>
            <a:r>
              <a:rPr lang="en-US" dirty="0" smtClean="0"/>
              <a:t>,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utvrditi</a:t>
            </a:r>
            <a:r>
              <a:rPr lang="en-US" dirty="0" smtClean="0"/>
              <a:t> </a:t>
            </a:r>
            <a:r>
              <a:rPr lang="en-US" dirty="0" err="1" smtClean="0"/>
              <a:t>tačnost</a:t>
            </a:r>
            <a:r>
              <a:rPr lang="en-US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Nezavisna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javno</a:t>
            </a:r>
            <a:r>
              <a:rPr lang="en-US" dirty="0" smtClean="0"/>
              <a:t> </a:t>
            </a:r>
            <a:r>
              <a:rPr lang="en-US" dirty="0" err="1" smtClean="0"/>
              <a:t>priznato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povećava</a:t>
            </a:r>
            <a:r>
              <a:rPr lang="en-US" dirty="0" smtClean="0"/>
              <a:t> </a:t>
            </a:r>
            <a:r>
              <a:rPr lang="en-US" dirty="0" err="1" smtClean="0"/>
              <a:t>kredibilitet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pa </a:t>
            </a:r>
            <a:r>
              <a:rPr lang="en-US" dirty="0" err="1" smtClean="0"/>
              <a:t>prema</a:t>
            </a:r>
            <a:r>
              <a:rPr lang="en-US" dirty="0" smtClean="0"/>
              <a:t> tome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izglede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privlačenje</a:t>
            </a:r>
            <a:r>
              <a:rPr lang="en-US" dirty="0" smtClean="0"/>
              <a:t> </a:t>
            </a:r>
            <a:r>
              <a:rPr lang="en-US" dirty="0" err="1" smtClean="0"/>
              <a:t>investicija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 smtClean="0"/>
              <a:t>Nadzorni/Upravni odbor nije zakonski obavezan da formira komisiju za </a:t>
            </a:r>
            <a:r>
              <a:rPr lang="en-US" dirty="0" err="1" smtClean="0"/>
              <a:t>reviziju</a:t>
            </a:r>
            <a:r>
              <a:rPr lang="en-US" dirty="0" smtClean="0"/>
              <a:t>, </a:t>
            </a:r>
            <a:r>
              <a:rPr lang="en-US" dirty="0" err="1" smtClean="0"/>
              <a:t>mada</a:t>
            </a:r>
            <a:r>
              <a:rPr lang="en-US" dirty="0" smtClean="0"/>
              <a:t> se </a:t>
            </a:r>
            <a:r>
              <a:rPr lang="en-US" dirty="0" err="1" smtClean="0"/>
              <a:t>ona</a:t>
            </a:r>
            <a:r>
              <a:rPr lang="en-US" dirty="0" smtClean="0"/>
              <a:t> u </a:t>
            </a:r>
            <a:r>
              <a:rPr lang="en-US" dirty="0" err="1" smtClean="0"/>
              <a:t>razvijenim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posmatra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neophodan</a:t>
            </a:r>
            <a:r>
              <a:rPr lang="sr-Latn-ME" dirty="0" smtClean="0"/>
              <a:t> </a:t>
            </a:r>
            <a:r>
              <a:rPr lang="en-US" dirty="0" smtClean="0"/>
              <a:t>element 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je </a:t>
            </a:r>
            <a:r>
              <a:rPr lang="en-US" dirty="0" err="1" smtClean="0"/>
              <a:t>značajno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izbjegavanja</a:t>
            </a:r>
            <a:r>
              <a:rPr lang="sr-Latn-ME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 smtClean="0"/>
              <a:t>preklapanja</a:t>
            </a:r>
            <a:r>
              <a:rPr lang="en-US" dirty="0" smtClean="0"/>
              <a:t> </a:t>
            </a:r>
            <a:r>
              <a:rPr lang="en-US" dirty="0" err="1" smtClean="0"/>
              <a:t>nadležnosti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uspostavljanja</a:t>
            </a:r>
            <a:r>
              <a:rPr lang="en-US" dirty="0" smtClean="0"/>
              <a:t>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međusobne</a:t>
            </a:r>
            <a:r>
              <a:rPr lang="sr-Latn-ME" dirty="0" smtClean="0"/>
              <a:t> </a:t>
            </a:r>
            <a:r>
              <a:rPr lang="en-US" dirty="0" err="1" smtClean="0"/>
              <a:t>komunikacije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saradnje</a:t>
            </a:r>
            <a:r>
              <a:rPr lang="en-US" dirty="0" smtClean="0"/>
              <a:t> </a:t>
            </a:r>
            <a:r>
              <a:rPr lang="en-US" dirty="0" err="1" smtClean="0"/>
              <a:t>nadležnih</a:t>
            </a:r>
            <a:r>
              <a:rPr lang="en-US" dirty="0" smtClean="0"/>
              <a:t> </a:t>
            </a:r>
            <a:r>
              <a:rPr lang="en-US" dirty="0" err="1" smtClean="0"/>
              <a:t>organa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en-US" dirty="0" smtClean="0"/>
              <a:t> u </a:t>
            </a:r>
            <a:r>
              <a:rPr lang="en-US" dirty="0" err="1" smtClean="0"/>
              <a:t>sagledavanju</a:t>
            </a:r>
            <a:r>
              <a:rPr lang="en-US" dirty="0" smtClean="0"/>
              <a:t> </a:t>
            </a:r>
            <a:r>
              <a:rPr lang="en-US" dirty="0" err="1" smtClean="0"/>
              <a:t>istovjetnih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sličnih</a:t>
            </a:r>
            <a:r>
              <a:rPr lang="en-US" dirty="0" smtClean="0"/>
              <a:t>) </a:t>
            </a:r>
            <a:r>
              <a:rPr lang="en-US" dirty="0" err="1" smtClean="0"/>
              <a:t>pitanja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Ovakve</a:t>
            </a:r>
            <a:r>
              <a:rPr lang="en-US" dirty="0" smtClean="0"/>
              <a:t> </a:t>
            </a:r>
            <a:r>
              <a:rPr lang="en-US" dirty="0" err="1" smtClean="0"/>
              <a:t>situacije</a:t>
            </a:r>
            <a:r>
              <a:rPr lang="en-US" dirty="0" smtClean="0"/>
              <a:t> </a:t>
            </a:r>
            <a:r>
              <a:rPr lang="en-US" dirty="0" err="1" smtClean="0"/>
              <a:t>prvenstveno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zamisliti</a:t>
            </a:r>
            <a:r>
              <a:rPr lang="en-US" dirty="0" smtClean="0"/>
              <a:t> u </a:t>
            </a:r>
            <a:r>
              <a:rPr lang="en-US" dirty="0" err="1" smtClean="0"/>
              <a:t>djelokrugu</a:t>
            </a:r>
            <a:r>
              <a:rPr lang="sr-Latn-ME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 smtClean="0"/>
              <a:t>internog</a:t>
            </a:r>
            <a:r>
              <a:rPr lang="en-US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izbora</a:t>
            </a:r>
            <a:r>
              <a:rPr lang="en-US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ocjene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kvalificiranosti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stručnosti</a:t>
            </a:r>
            <a:r>
              <a:rPr lang="en-US" dirty="0" smtClean="0"/>
              <a:t>),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pak</a:t>
            </a:r>
            <a:r>
              <a:rPr lang="en-US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naknade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nb-NO" dirty="0" smtClean="0"/>
              <a:t>pitanje politike naknada za revizorske usluge).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</a:t>
            </a:r>
            <a:r>
              <a:rPr lang="en-US" dirty="0" err="1" smtClean="0"/>
              <a:t>Funkcija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l-PL" sz="3300" dirty="0" smtClean="0"/>
              <a:t>Interna kontrola je proces koji zajednički sprovode nadzorni/upravni odbor, </a:t>
            </a:r>
            <a:r>
              <a:rPr lang="en-US" sz="3300" dirty="0" err="1" smtClean="0"/>
              <a:t>izvršni</a:t>
            </a:r>
            <a:r>
              <a:rPr lang="en-US" sz="3300" dirty="0" smtClean="0"/>
              <a:t> </a:t>
            </a:r>
            <a:r>
              <a:rPr lang="en-US" sz="3300" dirty="0" err="1" smtClean="0"/>
              <a:t>rukovodioci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zaposleni</a:t>
            </a:r>
            <a:r>
              <a:rPr lang="en-US" sz="3300" dirty="0" smtClean="0"/>
              <a:t> </a:t>
            </a:r>
            <a:r>
              <a:rPr lang="en-US" sz="3300" dirty="0" err="1" smtClean="0"/>
              <a:t>društva</a:t>
            </a:r>
            <a:r>
              <a:rPr lang="en-US" sz="3300" dirty="0" smtClean="0"/>
              <a:t>, a </a:t>
            </a:r>
            <a:r>
              <a:rPr lang="en-US" sz="3300" dirty="0" err="1" smtClean="0"/>
              <a:t>čiji</a:t>
            </a:r>
            <a:r>
              <a:rPr lang="en-US" sz="3300" dirty="0" smtClean="0"/>
              <a:t> je </a:t>
            </a:r>
            <a:r>
              <a:rPr lang="en-US" sz="3300" dirty="0" err="1" smtClean="0"/>
              <a:t>cilj</a:t>
            </a:r>
            <a:r>
              <a:rPr lang="en-US" sz="3300" dirty="0" smtClean="0"/>
              <a:t> </a:t>
            </a:r>
            <a:r>
              <a:rPr lang="en-US" sz="3300" dirty="0" err="1" smtClean="0"/>
              <a:t>da</a:t>
            </a:r>
            <a:r>
              <a:rPr lang="en-US" sz="3300" dirty="0" smtClean="0"/>
              <a:t> </a:t>
            </a:r>
            <a:r>
              <a:rPr lang="en-US" sz="3300" dirty="0" err="1" smtClean="0"/>
              <a:t>pruži</a:t>
            </a:r>
            <a:r>
              <a:rPr lang="en-US" sz="3300" dirty="0" smtClean="0"/>
              <a:t> </a:t>
            </a:r>
            <a:r>
              <a:rPr lang="en-US" sz="3300" dirty="0" err="1" smtClean="0"/>
              <a:t>razumnu</a:t>
            </a:r>
            <a:r>
              <a:rPr lang="en-US" sz="3300" dirty="0" smtClean="0"/>
              <a:t> </a:t>
            </a:r>
            <a:r>
              <a:rPr lang="en-US" sz="3300" dirty="0" err="1" smtClean="0"/>
              <a:t>garanciju</a:t>
            </a:r>
            <a:r>
              <a:rPr lang="sr-Latn-ME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ostvarivanje</a:t>
            </a:r>
            <a:r>
              <a:rPr lang="en-US" sz="3300" dirty="0" smtClean="0"/>
              <a:t> </a:t>
            </a:r>
            <a:r>
              <a:rPr lang="en-US" sz="3300" dirty="0" err="1" smtClean="0"/>
              <a:t>sljedećih</a:t>
            </a:r>
            <a:r>
              <a:rPr lang="en-US" sz="3300" dirty="0" smtClean="0"/>
              <a:t> </a:t>
            </a:r>
            <a:r>
              <a:rPr lang="en-US" sz="3300" dirty="0" err="1" smtClean="0"/>
              <a:t>ciljeva</a:t>
            </a:r>
            <a:r>
              <a:rPr lang="en-US" sz="3300" dirty="0" smtClean="0"/>
              <a:t>: </a:t>
            </a:r>
            <a:r>
              <a:rPr lang="en-US" sz="3300" dirty="0" err="1" smtClean="0"/>
              <a:t>da</a:t>
            </a:r>
            <a:r>
              <a:rPr lang="en-US" sz="3300" dirty="0" smtClean="0"/>
              <a:t> </a:t>
            </a:r>
            <a:r>
              <a:rPr lang="en-US" sz="3300" dirty="0" err="1" smtClean="0"/>
              <a:t>finansijsko</a:t>
            </a:r>
            <a:r>
              <a:rPr lang="en-US" sz="3300" dirty="0" smtClean="0"/>
              <a:t> </a:t>
            </a:r>
            <a:r>
              <a:rPr lang="en-US" sz="3300" dirty="0" err="1" smtClean="0"/>
              <a:t>izvještavanje</a:t>
            </a:r>
            <a:r>
              <a:rPr lang="en-US" sz="3300" dirty="0" smtClean="0"/>
              <a:t> </a:t>
            </a:r>
            <a:r>
              <a:rPr lang="en-US" sz="3300" dirty="0" err="1" smtClean="0"/>
              <a:t>bude</a:t>
            </a:r>
            <a:r>
              <a:rPr lang="en-US" sz="3300" dirty="0" smtClean="0"/>
              <a:t> </a:t>
            </a:r>
            <a:r>
              <a:rPr lang="en-US" sz="3300" dirty="0" err="1" smtClean="0"/>
              <a:t>pouzdano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sr-Latn-ME" sz="3300" dirty="0" smtClean="0"/>
              <a:t> </a:t>
            </a:r>
            <a:r>
              <a:rPr lang="en-US" sz="3300" dirty="0" err="1" smtClean="0"/>
              <a:t>tačno</a:t>
            </a:r>
            <a:r>
              <a:rPr lang="en-US" sz="3300" dirty="0" smtClean="0"/>
              <a:t>, </a:t>
            </a:r>
            <a:r>
              <a:rPr lang="en-US" sz="3300" dirty="0" err="1" smtClean="0"/>
              <a:t>poslovanje</a:t>
            </a:r>
            <a:r>
              <a:rPr lang="en-US" sz="3300" dirty="0" smtClean="0"/>
              <a:t> </a:t>
            </a:r>
            <a:r>
              <a:rPr lang="en-US" sz="3300" dirty="0" err="1" smtClean="0"/>
              <a:t>efikasno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djelotvorno</a:t>
            </a:r>
            <a:r>
              <a:rPr lang="en-US" sz="3300" dirty="0" smtClean="0"/>
              <a:t>, a </a:t>
            </a:r>
            <a:r>
              <a:rPr lang="en-US" sz="3300" dirty="0" err="1" smtClean="0"/>
              <a:t>društvo</a:t>
            </a:r>
            <a:r>
              <a:rPr lang="en-US" sz="3300" dirty="0" smtClean="0"/>
              <a:t> </a:t>
            </a:r>
            <a:r>
              <a:rPr lang="en-US" sz="3300" dirty="0" err="1" smtClean="0"/>
              <a:t>usklađeno</a:t>
            </a:r>
            <a:r>
              <a:rPr lang="en-US" sz="3300" dirty="0" smtClean="0"/>
              <a:t> </a:t>
            </a:r>
            <a:r>
              <a:rPr lang="en-US" sz="3300" dirty="0" err="1" smtClean="0"/>
              <a:t>sa</a:t>
            </a:r>
            <a:r>
              <a:rPr lang="en-US" sz="3300" dirty="0" smtClean="0"/>
              <a:t> </a:t>
            </a:r>
            <a:r>
              <a:rPr lang="en-US" sz="3300" dirty="0" err="1" smtClean="0"/>
              <a:t>zakonodavstvom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sr-Latn-ME" sz="3300" dirty="0" smtClean="0"/>
              <a:t> </a:t>
            </a:r>
            <a:r>
              <a:rPr lang="pt-BR" sz="3300" dirty="0" smtClean="0"/>
              <a:t>vlastitim internim pravilima i smjernicama.</a:t>
            </a:r>
          </a:p>
          <a:p>
            <a:pPr algn="just"/>
            <a:r>
              <a:rPr lang="pl-PL" sz="3300" dirty="0" smtClean="0"/>
              <a:t>Ustvari, efikasna struktura interne kontrole može pomoći društvu da:</a:t>
            </a:r>
          </a:p>
          <a:p>
            <a:pPr marL="457200" lvl="1" indent="0" algn="just">
              <a:buNone/>
            </a:pPr>
            <a:r>
              <a:rPr lang="en-US" sz="3300" dirty="0" smtClean="0"/>
              <a:t>• </a:t>
            </a:r>
            <a:r>
              <a:rPr lang="en-US" sz="3300" dirty="0" err="1" smtClean="0"/>
              <a:t>donosi</a:t>
            </a:r>
            <a:r>
              <a:rPr lang="en-US" sz="3300" dirty="0" smtClean="0"/>
              <a:t> </a:t>
            </a:r>
            <a:r>
              <a:rPr lang="en-US" sz="3300" dirty="0" err="1" smtClean="0"/>
              <a:t>bolje</a:t>
            </a:r>
            <a:r>
              <a:rPr lang="en-US" sz="3300" dirty="0" smtClean="0"/>
              <a:t> </a:t>
            </a:r>
            <a:r>
              <a:rPr lang="en-US" sz="3300" dirty="0" err="1" smtClean="0"/>
              <a:t>poslovne</a:t>
            </a:r>
            <a:r>
              <a:rPr lang="en-US" sz="3300" dirty="0" smtClean="0"/>
              <a:t> </a:t>
            </a:r>
            <a:r>
              <a:rPr lang="en-US" sz="3300" dirty="0" err="1" smtClean="0"/>
              <a:t>odluke</a:t>
            </a:r>
            <a:r>
              <a:rPr lang="en-US" sz="3300" dirty="0" smtClean="0"/>
              <a:t> s </a:t>
            </a:r>
            <a:r>
              <a:rPr lang="en-US" sz="3300" dirty="0" err="1" smtClean="0"/>
              <a:t>kvalitetnijim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ažurnijim</a:t>
            </a:r>
            <a:r>
              <a:rPr lang="en-US" sz="3300" dirty="0" smtClean="0"/>
              <a:t> </a:t>
            </a:r>
            <a:r>
              <a:rPr lang="en-US" sz="3300" dirty="0" err="1" smtClean="0"/>
              <a:t>informacijama</a:t>
            </a:r>
            <a:r>
              <a:rPr lang="en-US" sz="3300" dirty="0" smtClean="0"/>
              <a:t>;</a:t>
            </a:r>
          </a:p>
          <a:p>
            <a:pPr marL="457200" lvl="1" indent="0" algn="just">
              <a:buNone/>
            </a:pPr>
            <a:r>
              <a:rPr lang="it-IT" sz="3300" dirty="0" smtClean="0"/>
              <a:t>• zadobije (ili povrati) povjerenje investitora</a:t>
            </a:r>
            <a:r>
              <a:rPr lang="it-IT" sz="3300" dirty="0" smtClean="0"/>
              <a:t>;</a:t>
            </a:r>
            <a:endParaRPr lang="it-IT" sz="33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Principi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Sistem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se </a:t>
            </a:r>
            <a:r>
              <a:rPr lang="en-US" dirty="0" err="1" smtClean="0"/>
              <a:t>zasnivati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sljedećim</a:t>
            </a:r>
            <a:r>
              <a:rPr lang="en-US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 smtClean="0"/>
              <a:t>• </a:t>
            </a:r>
            <a:r>
              <a:rPr lang="pl-PL" dirty="0" smtClean="0"/>
              <a:t>Sistem interne kontrole treba funkcionisati  u svakom trenutku i bez </a:t>
            </a:r>
            <a:r>
              <a:rPr lang="en-US" dirty="0" err="1" smtClean="0"/>
              <a:t>prekida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permanentno</a:t>
            </a:r>
            <a:r>
              <a:rPr lang="en-US" dirty="0" smtClean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kuje </a:t>
            </a:r>
            <a:r>
              <a:rPr lang="en-US" dirty="0" err="1" smtClean="0"/>
              <a:t>odstupanja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pomaže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predvide</a:t>
            </a:r>
            <a:r>
              <a:rPr lang="en-US" dirty="0" smtClean="0"/>
              <a:t> </a:t>
            </a:r>
            <a:r>
              <a:rPr lang="en-US" dirty="0" err="1" smtClean="0"/>
              <a:t>odstupanja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budućnosti</a:t>
            </a:r>
            <a:r>
              <a:rPr lang="en-US" dirty="0" smtClean="0"/>
              <a:t>;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 </a:t>
            </a:r>
            <a:r>
              <a:rPr lang="en-US" dirty="0" smtClean="0"/>
              <a:t>• </a:t>
            </a:r>
            <a:r>
              <a:rPr lang="en-US" dirty="0" err="1" smtClean="0"/>
              <a:t>Svako</a:t>
            </a:r>
            <a:r>
              <a:rPr lang="en-US" dirty="0" smtClean="0"/>
              <a:t> lice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uključeno</a:t>
            </a:r>
            <a:r>
              <a:rPr lang="en-US" dirty="0" smtClean="0"/>
              <a:t> u </a:t>
            </a:r>
            <a:r>
              <a:rPr lang="en-US" dirty="0" err="1" smtClean="0"/>
              <a:t>proces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se </a:t>
            </a:r>
            <a:r>
              <a:rPr lang="en-US" dirty="0" err="1" smtClean="0"/>
              <a:t>smatrati</a:t>
            </a:r>
            <a:r>
              <a:rPr lang="sr-Latn-ME" dirty="0" smtClean="0"/>
              <a:t> </a:t>
            </a:r>
            <a:r>
              <a:rPr lang="en-US" dirty="0" err="1" smtClean="0"/>
              <a:t>odgovornim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 smtClean="0"/>
              <a:t>rezultatima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svakog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upravljati</a:t>
            </a:r>
            <a:r>
              <a:rPr lang="en-US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 smtClean="0"/>
              <a:t>jedno</a:t>
            </a:r>
            <a:r>
              <a:rPr lang="en-US" dirty="0" smtClean="0"/>
              <a:t> lice u </a:t>
            </a:r>
            <a:r>
              <a:rPr lang="en-US" dirty="0" err="1" smtClean="0"/>
              <a:t>sistemu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1529</TotalTime>
  <Words>1070</Words>
  <Application>Microsoft Office PowerPoint</Application>
  <PresentationFormat>On-screen Show (4:3)</PresentationFormat>
  <Paragraphs>78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 PRAVNI FAKULTET  KORPORATIVNO UPRAVLJANJE autor-prof.dr.sc. Darko Tipurić i saradnici, izdanje 2008 g. </vt:lpstr>
      <vt:lpstr>                                      VJEŽBE 15  UVOD </vt:lpstr>
      <vt:lpstr>CILJ PREDAVANJA</vt:lpstr>
      <vt:lpstr>Uvod </vt:lpstr>
      <vt:lpstr>A. Interni organ nadzora (interni revizor ili odbor revizora)</vt:lpstr>
      <vt:lpstr>B. Nezavisni eksterni revizor</vt:lpstr>
      <vt:lpstr>C. Komisija za reviziju</vt:lpstr>
      <vt:lpstr>D. Funkcija interne kontrole</vt:lpstr>
      <vt:lpstr>1. Principi interne kontrole Sistem interne kontrole društva treba se zasnivati na sljedećim principima: </vt:lpstr>
      <vt:lpstr>Slide 10</vt:lpstr>
      <vt:lpstr>2. Elementi sistema interne kontrole Sistem interne kontrole uključuje sljedeće međusobno povezane elemente: </vt:lpstr>
      <vt:lpstr>Interna revizija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202</cp:revision>
  <dcterms:created xsi:type="dcterms:W3CDTF">2016-02-04T23:36:05Z</dcterms:created>
  <dcterms:modified xsi:type="dcterms:W3CDTF">2019-06-12T12:19:49Z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