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40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41" r:id="rId59"/>
    <p:sldId id="318" r:id="rId60"/>
    <p:sldId id="342" r:id="rId61"/>
    <p:sldId id="320" r:id="rId62"/>
    <p:sldId id="321" r:id="rId63"/>
    <p:sldId id="322" r:id="rId64"/>
    <p:sldId id="338" r:id="rId65"/>
    <p:sldId id="323" r:id="rId66"/>
    <p:sldId id="324" r:id="rId67"/>
    <p:sldId id="343" r:id="rId68"/>
    <p:sldId id="325" r:id="rId69"/>
    <p:sldId id="344" r:id="rId70"/>
    <p:sldId id="326" r:id="rId71"/>
    <p:sldId id="327" r:id="rId72"/>
    <p:sldId id="328" r:id="rId73"/>
    <p:sldId id="329" r:id="rId74"/>
    <p:sldId id="331" r:id="rId75"/>
    <p:sldId id="339" r:id="rId76"/>
    <p:sldId id="332" r:id="rId77"/>
    <p:sldId id="333" r:id="rId78"/>
    <p:sldId id="334" r:id="rId79"/>
    <p:sldId id="335" r:id="rId80"/>
    <p:sldId id="336" r:id="rId81"/>
    <p:sldId id="337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5534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1533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690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8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59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430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542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86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510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859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493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0433F-6860-4E15-8450-F8627DDA993C}" type="datetimeFigureOut">
              <a:rPr lang="en-US" smtClean="0"/>
              <a:pPr/>
              <a:t>6/12/2019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75452-BA29-4279-AA37-8627889578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15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r-Latn-ME" sz="3600" dirty="0" smtClean="0"/>
              <a:t>NADZOR </a:t>
            </a:r>
            <a:r>
              <a:rPr lang="sr-Latn-ME" sz="3600" dirty="0"/>
              <a:t>I </a:t>
            </a:r>
            <a:r>
              <a:rPr lang="sr-Latn-ME" sz="3600" dirty="0" smtClean="0"/>
              <a:t>REVIZIJA </a:t>
            </a:r>
            <a:r>
              <a:rPr lang="sr-Latn-ME" sz="3600" dirty="0"/>
              <a:t>U AKCIONARSKOM </a:t>
            </a:r>
            <a:r>
              <a:rPr lang="sr-Latn-ME" sz="3600" dirty="0" smtClean="0"/>
              <a:t>DRUŠTVU</a:t>
            </a:r>
          </a:p>
          <a:p>
            <a:pPr lvl="0"/>
            <a:r>
              <a:rPr lang="sr-Latn-ME" sz="3600" dirty="0" smtClean="0"/>
              <a:t>Prof. Dr Halil Kalač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946330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algn="just"/>
            <a:r>
              <a:rPr lang="pl-PL" i="1" dirty="0"/>
              <a:t>Dodatna interna revizija </a:t>
            </a:r>
            <a:r>
              <a:rPr lang="pl-PL" dirty="0"/>
              <a:t>(ili služba za kontrolu i reviziju) odgovorna </a:t>
            </a:r>
            <a:r>
              <a:rPr lang="pl-PL" dirty="0" smtClean="0"/>
              <a:t>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tekuću</a:t>
            </a:r>
            <a:r>
              <a:rPr lang="en-US" dirty="0"/>
              <a:t> </a:t>
            </a:r>
            <a:r>
              <a:rPr lang="en-US" dirty="0" err="1"/>
              <a:t>svakodnevnu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adekvatnosti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Ovu</a:t>
            </a:r>
            <a:r>
              <a:rPr lang="sr-Latn-ME" dirty="0" smtClean="0"/>
              <a:t> </a:t>
            </a:r>
            <a:r>
              <a:rPr lang="en-US" dirty="0" err="1" smtClean="0"/>
              <a:t>funkciju</a:t>
            </a:r>
            <a:r>
              <a:rPr lang="en-US" dirty="0" smtClean="0"/>
              <a:t>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ocjenjivati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 smtClean="0"/>
              <a:t>praksu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,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davati</a:t>
            </a:r>
            <a:r>
              <a:rPr lang="en-US" dirty="0"/>
              <a:t> </a:t>
            </a:r>
            <a:r>
              <a:rPr lang="en-US" dirty="0" err="1"/>
              <a:t>sugestije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poboljšanje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ne </a:t>
            </a:r>
            <a:r>
              <a:rPr lang="en-US" dirty="0" err="1"/>
              <a:t>pokriva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finansijsku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poslovanje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Zadužena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izvještavaju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, a u </a:t>
            </a:r>
            <a:r>
              <a:rPr lang="en-US" dirty="0" err="1" smtClean="0"/>
              <a:t>idealnom</a:t>
            </a:r>
            <a:r>
              <a:rPr lang="sr-Latn-ME" dirty="0" smtClean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funkcionalnoj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 smtClean="0"/>
              <a:t>direktora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administrativnoj</a:t>
            </a:r>
            <a:r>
              <a:rPr lang="en-US" dirty="0"/>
              <a:t> </a:t>
            </a:r>
            <a:r>
              <a:rPr lang="en-US" dirty="0" err="1"/>
              <a:t>osnovi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64722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8490"/>
            <a:ext cx="10515600" cy="5378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stručnjaci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tvrditi</a:t>
            </a:r>
            <a:r>
              <a:rPr lang="en-US" dirty="0"/>
              <a:t> da se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 smtClean="0"/>
              <a:t>zaista</a:t>
            </a:r>
            <a:r>
              <a:rPr lang="sr-Latn-ME" dirty="0" smtClean="0"/>
              <a:t> </a:t>
            </a:r>
            <a:r>
              <a:rPr lang="en-US" dirty="0" err="1" smtClean="0"/>
              <a:t>preklapa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revizorom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komisijom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Većina</a:t>
            </a:r>
            <a:r>
              <a:rPr lang="en-US" dirty="0" smtClean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 smtClean="0"/>
              <a:t>svijeta</a:t>
            </a:r>
            <a:r>
              <a:rPr lang="sr-Latn-ME" dirty="0" smtClean="0"/>
              <a:t> </a:t>
            </a:r>
            <a:r>
              <a:rPr lang="en-US" dirty="0" err="1" smtClean="0"/>
              <a:t>odlučila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jačati</a:t>
            </a:r>
            <a:r>
              <a:rPr lang="en-US" dirty="0"/>
              <a:t> </a:t>
            </a:r>
            <a:r>
              <a:rPr lang="en-US" dirty="0" err="1"/>
              <a:t>potonja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organa, a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donijele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ukidanju</a:t>
            </a:r>
            <a:r>
              <a:rPr lang="en-US" dirty="0"/>
              <a:t> </a:t>
            </a:r>
            <a:r>
              <a:rPr lang="en-US" dirty="0" err="1" smtClean="0"/>
              <a:t>internog</a:t>
            </a:r>
            <a:r>
              <a:rPr lang="sr-Latn-ME" dirty="0" smtClean="0"/>
              <a:t> </a:t>
            </a:r>
            <a:r>
              <a:rPr lang="en-US" dirty="0" smtClean="0"/>
              <a:t>organa </a:t>
            </a:r>
            <a:r>
              <a:rPr lang="en-US" dirty="0" err="1"/>
              <a:t>nadzora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sr-Latn-ME" dirty="0" smtClean="0"/>
              <a:t>redavanje</a:t>
            </a:r>
            <a:r>
              <a:rPr lang="en-US" dirty="0" smtClean="0"/>
              <a:t> </a:t>
            </a:r>
            <a:r>
              <a:rPr lang="en-US" dirty="0" err="1"/>
              <a:t>detaljno</a:t>
            </a:r>
            <a:r>
              <a:rPr lang="en-US" dirty="0"/>
              <a:t>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,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 smtClean="0"/>
              <a:t>različitih</a:t>
            </a:r>
            <a:r>
              <a:rPr lang="sr-Latn-ME" dirty="0" smtClean="0"/>
              <a:t> </a:t>
            </a:r>
            <a:r>
              <a:rPr lang="en-US" dirty="0" smtClean="0"/>
              <a:t>organa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konkretno</a:t>
            </a:r>
            <a:r>
              <a:rPr lang="en-US" dirty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 smtClean="0"/>
              <a:t>informacija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linija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 smtClean="0"/>
              <a:t>narednoj.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5467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931" y="1313645"/>
            <a:ext cx="10357415" cy="470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2439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A</a:t>
            </a:r>
            <a:r>
              <a:rPr lang="en-US" dirty="0"/>
              <a:t>.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sr-Latn-ME" dirty="0"/>
              <a:t> </a:t>
            </a:r>
            <a:r>
              <a:rPr lang="it-IT" dirty="0"/>
              <a:t>(interni revizor ili odbor revizora)</a:t>
            </a:r>
            <a:br>
              <a:rPr lang="it-IT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nadzorni</a:t>
            </a:r>
            <a:r>
              <a:rPr lang="en-US" dirty="0"/>
              <a:t> organ </a:t>
            </a:r>
            <a:r>
              <a:rPr lang="en-US" dirty="0" err="1" smtClean="0"/>
              <a:t>kontroli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Njegova</a:t>
            </a:r>
            <a:r>
              <a:rPr lang="sr-Latn-ME" dirty="0" smtClean="0"/>
              <a:t> </a:t>
            </a:r>
            <a:r>
              <a:rPr lang="pl-PL" dirty="0" smtClean="0"/>
              <a:t>primarna </a:t>
            </a:r>
            <a:r>
              <a:rPr lang="pl-PL" dirty="0"/>
              <a:t>funkcija je da vrši nadzor nad radom nadzornog/upravnog odbora i uprave</a:t>
            </a:r>
            <a:r>
              <a:rPr lang="pl-PL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err="1" smtClean="0"/>
              <a:t>kotirane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organiz</a:t>
            </a:r>
            <a:r>
              <a:rPr lang="sr-Latn-ME" dirty="0" smtClean="0"/>
              <a:t>ovanom </a:t>
            </a:r>
            <a:r>
              <a:rPr lang="en-US" dirty="0" err="1" smtClean="0"/>
              <a:t>tržištu</a:t>
            </a:r>
            <a:r>
              <a:rPr lang="en-US" dirty="0"/>
              <a:t>, mora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Ono </a:t>
            </a:r>
            <a:r>
              <a:rPr lang="en-US" dirty="0" err="1" smtClean="0"/>
              <a:t>ima</a:t>
            </a:r>
            <a:r>
              <a:rPr lang="sr-Latn-ME" dirty="0" smtClean="0"/>
              <a:t> </a:t>
            </a:r>
            <a:r>
              <a:rPr lang="en-US" dirty="0" err="1" smtClean="0"/>
              <a:t>slobodu</a:t>
            </a:r>
            <a:r>
              <a:rPr lang="en-US" dirty="0" smtClean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mora </a:t>
            </a:r>
            <a:r>
              <a:rPr lang="en-US" dirty="0" err="1" smtClean="0"/>
              <a:t>utvrditi</a:t>
            </a:r>
            <a:r>
              <a:rPr lang="sr-Latn-ME" dirty="0" smtClean="0"/>
              <a:t> </a:t>
            </a:r>
            <a:r>
              <a:rPr lang="en-US" dirty="0" err="1" smtClean="0"/>
              <a:t>svojim</a:t>
            </a:r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Zatvoreno</a:t>
            </a:r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/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odlučiti</a:t>
            </a:r>
            <a:r>
              <a:rPr lang="en-US" dirty="0"/>
              <a:t> da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ono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 smtClean="0"/>
              <a:t>internog</a:t>
            </a:r>
            <a:r>
              <a:rPr lang="sr-Latn-ME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69411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1</a:t>
            </a:r>
            <a:r>
              <a:rPr lang="it-IT" dirty="0"/>
              <a:t>. Sastav i uslovi za članove</a:t>
            </a:r>
          </a:p>
          <a:p>
            <a:pPr algn="just"/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pojavne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sastojati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je </a:t>
            </a:r>
            <a:r>
              <a:rPr lang="en-US" dirty="0" err="1"/>
              <a:t>fizičko</a:t>
            </a:r>
            <a:r>
              <a:rPr lang="en-US" dirty="0"/>
              <a:t> lice. </a:t>
            </a:r>
            <a:endParaRPr lang="sr-Latn-ME" dirty="0" smtClean="0"/>
          </a:p>
          <a:p>
            <a:pPr algn="just"/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reviziju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tri </a:t>
            </a:r>
            <a:r>
              <a:rPr lang="en-US" dirty="0" err="1"/>
              <a:t>člana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neparan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35037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3640"/>
            <a:ext cx="10515600" cy="57133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sz="3300" dirty="0" smtClean="0"/>
              <a:t>Dobr</a:t>
            </a:r>
            <a:r>
              <a:rPr lang="en-US" sz="3300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 smtClean="0"/>
              <a:t>:</a:t>
            </a:r>
            <a:endParaRPr lang="sr-Latn-ME" dirty="0" smtClean="0"/>
          </a:p>
          <a:p>
            <a:pPr algn="just"/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mogli</a:t>
            </a:r>
            <a:r>
              <a:rPr lang="en-US" dirty="0"/>
              <a:t> bi se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sr-Latn-ME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birati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 smtClean="0"/>
              <a:t>njihove</a:t>
            </a:r>
            <a:r>
              <a:rPr lang="sr-Latn-ME" dirty="0" smtClean="0"/>
              <a:t> </a:t>
            </a:r>
            <a:r>
              <a:rPr lang="en-US" dirty="0" err="1" smtClean="0"/>
              <a:t>biografije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stručnosti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finansija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 smtClean="0"/>
              <a:t>birati</a:t>
            </a:r>
            <a:r>
              <a:rPr lang="sr-Latn-ME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/>
              <a:t>lica</a:t>
            </a:r>
            <a:r>
              <a:rPr lang="en-US" dirty="0"/>
              <a:t> s </a:t>
            </a:r>
            <a:r>
              <a:rPr lang="en-US" dirty="0" err="1"/>
              <a:t>besprijekornom</a:t>
            </a:r>
            <a:r>
              <a:rPr lang="en-US" dirty="0"/>
              <a:t> </a:t>
            </a:r>
            <a:r>
              <a:rPr lang="en-US" dirty="0" err="1"/>
              <a:t>reputacijom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predvidjeti</a:t>
            </a:r>
            <a:r>
              <a:rPr lang="sr-Latn-ME" dirty="0" smtClean="0"/>
              <a:t> </a:t>
            </a:r>
            <a:r>
              <a:rPr lang="pl-PL" dirty="0" smtClean="0"/>
              <a:t>dodatne </a:t>
            </a:r>
            <a:r>
              <a:rPr lang="pl-PL" dirty="0"/>
              <a:t>uslove za članove internog organa nadzora, kao što je stručnost u </a:t>
            </a:r>
            <a:r>
              <a:rPr lang="pl-PL" dirty="0" smtClean="0"/>
              <a:t>oblasti </a:t>
            </a:r>
            <a:r>
              <a:rPr lang="en-US" dirty="0" err="1" smtClean="0"/>
              <a:t>računovodstva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Preporučuje</a:t>
            </a:r>
            <a:r>
              <a:rPr lang="en-US" dirty="0"/>
              <a:t> se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internog</a:t>
            </a:r>
            <a:r>
              <a:rPr lang="en-US" sz="2800" dirty="0"/>
              <a:t> organa </a:t>
            </a:r>
            <a:r>
              <a:rPr lang="en-US" sz="2800" dirty="0" err="1"/>
              <a:t>nadzora</a:t>
            </a:r>
            <a:r>
              <a:rPr lang="en-US" sz="2800" dirty="0"/>
              <a:t> ne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err="1"/>
              <a:t>imenovan</a:t>
            </a:r>
            <a:r>
              <a:rPr lang="en-US" sz="2800" dirty="0"/>
              <a:t> u tom </a:t>
            </a:r>
            <a:r>
              <a:rPr lang="en-US" sz="2800" dirty="0" err="1"/>
              <a:t>svojstvu</a:t>
            </a:r>
            <a:r>
              <a:rPr lang="en-US" sz="2800" dirty="0"/>
              <a:t> u </a:t>
            </a:r>
            <a:r>
              <a:rPr lang="en-US" sz="2800" dirty="0" err="1"/>
              <a:t>više</a:t>
            </a:r>
            <a:r>
              <a:rPr lang="en-US" sz="2800" dirty="0"/>
              <a:t> od </a:t>
            </a:r>
            <a:r>
              <a:rPr lang="en-US" sz="2800" dirty="0" smtClean="0"/>
              <a:t>pet</a:t>
            </a:r>
            <a:r>
              <a:rPr lang="sr-Latn-ME" sz="2800" dirty="0" smtClean="0"/>
              <a:t> </a:t>
            </a:r>
            <a:r>
              <a:rPr lang="en-US" sz="2800" dirty="0" err="1" smtClean="0"/>
              <a:t>mandata</a:t>
            </a:r>
            <a:r>
              <a:rPr lang="en-US" sz="2800" dirty="0" smtClean="0"/>
              <a:t> </a:t>
            </a:r>
            <a:r>
              <a:rPr lang="en-US" sz="2800" dirty="0" err="1"/>
              <a:t>uzastopno</a:t>
            </a:r>
            <a:r>
              <a:rPr lang="en-US" sz="2800" dirty="0"/>
              <a:t> u </a:t>
            </a:r>
            <a:r>
              <a:rPr lang="en-US" sz="2800" dirty="0" err="1"/>
              <a:t>istom</a:t>
            </a:r>
            <a:r>
              <a:rPr lang="en-US" sz="2800" dirty="0"/>
              <a:t> </a:t>
            </a:r>
            <a:r>
              <a:rPr lang="en-US" sz="2800" dirty="0" err="1"/>
              <a:t>društvu</a:t>
            </a:r>
            <a:r>
              <a:rPr lang="en-US" sz="2800" dirty="0"/>
              <a:t>, </a:t>
            </a:r>
            <a:r>
              <a:rPr lang="en-US" sz="2800" dirty="0" err="1"/>
              <a:t>jer</a:t>
            </a:r>
            <a:r>
              <a:rPr lang="en-US" sz="2800" dirty="0"/>
              <a:t> to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imati</a:t>
            </a:r>
            <a:r>
              <a:rPr lang="en-US" sz="2800" dirty="0"/>
              <a:t> </a:t>
            </a:r>
            <a:r>
              <a:rPr lang="en-US" sz="2800" dirty="0" err="1"/>
              <a:t>negativan</a:t>
            </a:r>
            <a:r>
              <a:rPr lang="en-US" sz="2800" dirty="0"/>
              <a:t> </a:t>
            </a:r>
            <a:r>
              <a:rPr lang="en-US" sz="2800" dirty="0" err="1"/>
              <a:t>uticaj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njegovu</a:t>
            </a:r>
            <a:r>
              <a:rPr lang="sr-Latn-ME" sz="2800" dirty="0" smtClean="0"/>
              <a:t> </a:t>
            </a:r>
            <a:r>
              <a:rPr lang="en-US" sz="2800" dirty="0" err="1" smtClean="0"/>
              <a:t>nezavisnost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radu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isto</a:t>
            </a:r>
            <a:r>
              <a:rPr lang="en-US" sz="2800" dirty="0"/>
              <a:t> lice ne </a:t>
            </a:r>
            <a:r>
              <a:rPr lang="en-US" sz="2800" dirty="0" err="1"/>
              <a:t>treba</a:t>
            </a:r>
            <a:r>
              <a:rPr lang="en-US" sz="2800" dirty="0"/>
              <a:t> </a:t>
            </a:r>
            <a:r>
              <a:rPr lang="en-US" sz="2800" dirty="0" err="1"/>
              <a:t>istovremeno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internog</a:t>
            </a:r>
            <a:r>
              <a:rPr lang="en-US" sz="2800" dirty="0"/>
              <a:t> organa </a:t>
            </a:r>
            <a:r>
              <a:rPr lang="en-US" sz="2800" dirty="0" err="1"/>
              <a:t>nadzora</a:t>
            </a:r>
            <a:r>
              <a:rPr lang="en-US" sz="2800" dirty="0"/>
              <a:t> u </a:t>
            </a:r>
            <a:r>
              <a:rPr lang="en-US" sz="2800" dirty="0" err="1"/>
              <a:t>više</a:t>
            </a:r>
            <a:r>
              <a:rPr lang="en-US" sz="2800" dirty="0"/>
              <a:t> od </a:t>
            </a:r>
            <a:r>
              <a:rPr lang="en-US" sz="2800" dirty="0" smtClean="0"/>
              <a:t>pet</a:t>
            </a:r>
            <a:r>
              <a:rPr lang="sr-Latn-ME" sz="2800" dirty="0" smtClean="0"/>
              <a:t> </a:t>
            </a:r>
            <a:r>
              <a:rPr lang="en-US" sz="2800" dirty="0" err="1" smtClean="0"/>
              <a:t>društava</a:t>
            </a:r>
            <a:r>
              <a:rPr lang="en-US" sz="2800" dirty="0" smtClean="0"/>
              <a:t> </a:t>
            </a:r>
            <a:r>
              <a:rPr lang="en-US" sz="2800" dirty="0" err="1"/>
              <a:t>kapitala</a:t>
            </a:r>
            <a:r>
              <a:rPr lang="en-US" sz="2800" dirty="0"/>
              <a:t> (</a:t>
            </a:r>
            <a:r>
              <a:rPr lang="en-US" sz="2800" dirty="0" err="1"/>
              <a:t>članstvo</a:t>
            </a:r>
            <a:r>
              <a:rPr lang="en-US" sz="2800" dirty="0"/>
              <a:t> u </a:t>
            </a:r>
            <a:r>
              <a:rPr lang="en-US" sz="2800" dirty="0" err="1"/>
              <a:t>povezanim</a:t>
            </a:r>
            <a:r>
              <a:rPr lang="en-US" sz="2800" dirty="0"/>
              <a:t> </a:t>
            </a:r>
            <a:r>
              <a:rPr lang="en-US" sz="2800" dirty="0" err="1"/>
              <a:t>društvima</a:t>
            </a:r>
            <a:r>
              <a:rPr lang="en-US" sz="2800" dirty="0"/>
              <a:t> se ne </a:t>
            </a:r>
            <a:r>
              <a:rPr lang="en-US" sz="2800" dirty="0" err="1"/>
              <a:t>računa</a:t>
            </a:r>
            <a:r>
              <a:rPr lang="en-US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1447563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Nadležnost</a:t>
            </a:r>
            <a:endParaRPr lang="en-US" dirty="0"/>
          </a:p>
          <a:p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da: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računovodstvenu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,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kvalifikacije</a:t>
            </a:r>
            <a:r>
              <a:rPr lang="en-US" dirty="0"/>
              <a:t>,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</a:t>
            </a:r>
            <a:r>
              <a:rPr lang="en-US" dirty="0" err="1"/>
              <a:t>nezavisnih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ugovore</a:t>
            </a:r>
            <a:r>
              <a:rPr lang="en-US" dirty="0"/>
              <a:t> </a:t>
            </a:r>
            <a:r>
              <a:rPr lang="en-US" dirty="0" err="1"/>
              <a:t>zaključene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raspravlja</a:t>
            </a:r>
            <a:r>
              <a:rPr lang="en-US" dirty="0"/>
              <a:t> s </a:t>
            </a:r>
            <a:r>
              <a:rPr lang="en-US" dirty="0" err="1"/>
              <a:t>nadzornim</a:t>
            </a:r>
            <a:r>
              <a:rPr lang="en-US" dirty="0"/>
              <a:t>/</a:t>
            </a:r>
            <a:r>
              <a:rPr lang="en-US" dirty="0" err="1"/>
              <a:t>upravnim</a:t>
            </a:r>
            <a:r>
              <a:rPr lang="en-US" dirty="0"/>
              <a:t> </a:t>
            </a:r>
            <a:r>
              <a:rPr lang="en-US" dirty="0" err="1"/>
              <a:t>odborom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eksternim</a:t>
            </a:r>
            <a:r>
              <a:rPr lang="sr-Latn-ME" dirty="0" smtClean="0"/>
              <a:t> </a:t>
            </a:r>
            <a:r>
              <a:rPr lang="en-US" dirty="0" err="1" smtClean="0"/>
              <a:t>revizorom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o </a:t>
            </a:r>
            <a:r>
              <a:rPr lang="en-US" dirty="0" err="1"/>
              <a:t>raznim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nadzor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imenovanjem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naknadom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vjerodostojnost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potpunost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prijedloga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raspodjelu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0495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 smtClean="0"/>
              <a:t>• ispituje vjerodostojnost i potpunost izvještaja o finansijskim i drugim </a:t>
            </a:r>
            <a:r>
              <a:rPr lang="en-US" dirty="0" err="1" smtClean="0"/>
              <a:t>pitanjima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podneseni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utvrđuje</a:t>
            </a:r>
            <a:r>
              <a:rPr lang="en-US" dirty="0" smtClean="0"/>
              <a:t> </a:t>
            </a:r>
            <a:r>
              <a:rPr lang="en-US" dirty="0" err="1" smtClean="0"/>
              <a:t>usklađenost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djelovanja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s </a:t>
            </a:r>
            <a:r>
              <a:rPr lang="en-US" dirty="0" err="1" smtClean="0"/>
              <a:t>kodeksom</a:t>
            </a:r>
            <a:r>
              <a:rPr lang="en-US" dirty="0" smtClean="0"/>
              <a:t> </a:t>
            </a:r>
            <a:r>
              <a:rPr lang="en-US" dirty="0" err="1" smtClean="0"/>
              <a:t>ponašanja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ispituje</a:t>
            </a:r>
            <a:r>
              <a:rPr lang="en-US" dirty="0" smtClean="0"/>
              <a:t> </a:t>
            </a:r>
            <a:r>
              <a:rPr lang="en-US" dirty="0" err="1" smtClean="0"/>
              <a:t>efikasnost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njenu</a:t>
            </a:r>
            <a:r>
              <a:rPr lang="en-US" dirty="0" smtClean="0"/>
              <a:t> </a:t>
            </a:r>
            <a:r>
              <a:rPr lang="en-US" dirty="0" err="1" smtClean="0"/>
              <a:t>usklađenost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preduzete</a:t>
            </a:r>
            <a:r>
              <a:rPr lang="en-US" dirty="0" smtClean="0"/>
              <a:t> u </a:t>
            </a:r>
            <a:r>
              <a:rPr lang="en-US" dirty="0" err="1" smtClean="0"/>
              <a:t>reag</a:t>
            </a:r>
            <a:r>
              <a:rPr lang="sr-Latn-ME" dirty="0" smtClean="0"/>
              <a:t>ovanju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prigovore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istakli</a:t>
            </a:r>
            <a:r>
              <a:rPr lang="sr-Latn-ME" dirty="0" smtClean="0"/>
              <a:t> d</a:t>
            </a:r>
            <a:r>
              <a:rPr lang="it-IT" dirty="0" smtClean="0"/>
              <a:t>ioničari/akcionari, organi društva ili druga lica;</a:t>
            </a:r>
          </a:p>
          <a:p>
            <a:pPr marL="0" indent="0" algn="just">
              <a:buNone/>
            </a:pPr>
            <a:r>
              <a:rPr lang="pl-PL" dirty="0" smtClean="0"/>
              <a:t>• traži i dobija od izvršnih organa dokumente koji se odnose na finansije i </a:t>
            </a: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dokumente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, </a:t>
            </a:r>
            <a:r>
              <a:rPr lang="en-US" dirty="0" err="1" smtClean="0"/>
              <a:t>provjerava</a:t>
            </a:r>
            <a:r>
              <a:rPr lang="en-US" dirty="0" smtClean="0"/>
              <a:t> </a:t>
            </a:r>
            <a:r>
              <a:rPr lang="en-US" dirty="0" err="1" smtClean="0"/>
              <a:t>njihovu</a:t>
            </a:r>
            <a:r>
              <a:rPr lang="en-US" dirty="0" smtClean="0"/>
              <a:t> </a:t>
            </a:r>
            <a:r>
              <a:rPr lang="en-US" dirty="0" err="1" smtClean="0"/>
              <a:t>vjerodostojnost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pl-PL" dirty="0" smtClean="0"/>
              <a:t>istinitost podataka sadržanih u njima;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traži</a:t>
            </a:r>
            <a:r>
              <a:rPr lang="en-US" dirty="0" smtClean="0"/>
              <a:t> </a:t>
            </a:r>
            <a:r>
              <a:rPr lang="en-US" dirty="0" err="1" smtClean="0"/>
              <a:t>izvještaje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objašnjenja</a:t>
            </a:r>
            <a:r>
              <a:rPr lang="en-US" dirty="0" smtClean="0"/>
              <a:t> od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zaposlenih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pregleda</a:t>
            </a:r>
            <a:r>
              <a:rPr lang="en-US" dirty="0" smtClean="0"/>
              <a:t> </a:t>
            </a:r>
            <a:r>
              <a:rPr lang="en-US" dirty="0" err="1" smtClean="0"/>
              <a:t>stanje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4384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9398"/>
            <a:ext cx="10515600" cy="56875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sr-Latn-ME" dirty="0" smtClean="0"/>
              <a:t>I</a:t>
            </a:r>
            <a:r>
              <a:rPr lang="en-US" dirty="0" err="1" smtClean="0"/>
              <a:t>nterni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 smtClean="0"/>
              <a:t>nadležnosti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dužnosti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/>
              <a:t>da: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istražuje</a:t>
            </a:r>
            <a:r>
              <a:rPr lang="en-US" sz="2900" dirty="0"/>
              <a:t> </a:t>
            </a:r>
            <a:r>
              <a:rPr lang="en-US" sz="2900" dirty="0" err="1"/>
              <a:t>slučajeve</a:t>
            </a:r>
            <a:r>
              <a:rPr lang="en-US" sz="2900" dirty="0"/>
              <a:t> </a:t>
            </a:r>
            <a:r>
              <a:rPr lang="en-US" sz="2900" dirty="0" err="1"/>
              <a:t>korištenja</a:t>
            </a:r>
            <a:r>
              <a:rPr lang="en-US" sz="2900" dirty="0"/>
              <a:t> </a:t>
            </a:r>
            <a:r>
              <a:rPr lang="en-US" sz="2900" dirty="0" err="1"/>
              <a:t>insajderskih</a:t>
            </a:r>
            <a:r>
              <a:rPr lang="en-US" sz="2900" dirty="0"/>
              <a:t> </a:t>
            </a:r>
            <a:r>
              <a:rPr lang="en-US" sz="2900" dirty="0" err="1"/>
              <a:t>informacija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provjerava</a:t>
            </a:r>
            <a:r>
              <a:rPr lang="en-US" sz="2900" dirty="0"/>
              <a:t> </a:t>
            </a:r>
            <a:r>
              <a:rPr lang="en-US" sz="2900" dirty="0" err="1"/>
              <a:t>blagovremenost</a:t>
            </a:r>
            <a:r>
              <a:rPr lang="en-US" sz="2900" dirty="0"/>
              <a:t> </a:t>
            </a:r>
            <a:r>
              <a:rPr lang="en-US" sz="2900" dirty="0" err="1"/>
              <a:t>plaćanja</a:t>
            </a:r>
            <a:r>
              <a:rPr lang="en-US" sz="2900" dirty="0"/>
              <a:t> </a:t>
            </a:r>
            <a:r>
              <a:rPr lang="en-US" sz="2900" dirty="0" err="1"/>
              <a:t>ugovaračima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obaveznih</a:t>
            </a:r>
            <a:r>
              <a:rPr lang="en-US" sz="2900" dirty="0"/>
              <a:t> </a:t>
            </a:r>
            <a:r>
              <a:rPr lang="en-US" sz="2900" dirty="0" err="1" smtClean="0"/>
              <a:t>budžetskih</a:t>
            </a:r>
            <a:r>
              <a:rPr lang="sr-Latn-ME" sz="2900" dirty="0" smtClean="0"/>
              <a:t> </a:t>
            </a:r>
            <a:r>
              <a:rPr lang="en-US" sz="2900" dirty="0" err="1" smtClean="0"/>
              <a:t>plaćanja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provjerava</a:t>
            </a:r>
            <a:r>
              <a:rPr lang="en-US" sz="2900" dirty="0"/>
              <a:t> </a:t>
            </a:r>
            <a:r>
              <a:rPr lang="en-US" sz="2900" dirty="0" err="1"/>
              <a:t>blagovremenost</a:t>
            </a:r>
            <a:r>
              <a:rPr lang="en-US" sz="2900" dirty="0"/>
              <a:t> </a:t>
            </a:r>
            <a:r>
              <a:rPr lang="en-US" sz="2900" dirty="0" err="1"/>
              <a:t>akumuliranja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plaćanja</a:t>
            </a:r>
            <a:r>
              <a:rPr lang="en-US" sz="2900" dirty="0"/>
              <a:t> </a:t>
            </a:r>
            <a:r>
              <a:rPr lang="en-US" sz="2900" dirty="0" err="1"/>
              <a:t>dividendi</a:t>
            </a:r>
            <a:r>
              <a:rPr lang="en-US" sz="2900" dirty="0"/>
              <a:t>, </a:t>
            </a:r>
            <a:r>
              <a:rPr lang="en-US" sz="2900" dirty="0" err="1"/>
              <a:t>kao</a:t>
            </a:r>
            <a:r>
              <a:rPr lang="en-US" sz="2900" dirty="0"/>
              <a:t> </a:t>
            </a:r>
            <a:r>
              <a:rPr lang="en-US" sz="2900" dirty="0" err="1" smtClean="0"/>
              <a:t>i</a:t>
            </a:r>
            <a:r>
              <a:rPr lang="sr-Latn-ME" sz="2900" dirty="0" smtClean="0"/>
              <a:t> </a:t>
            </a:r>
            <a:r>
              <a:rPr lang="en-US" sz="2900" dirty="0" err="1" smtClean="0"/>
              <a:t>blagovremeno</a:t>
            </a:r>
            <a:r>
              <a:rPr lang="en-US" sz="2900" dirty="0" smtClean="0"/>
              <a:t> </a:t>
            </a:r>
            <a:r>
              <a:rPr lang="en-US" sz="2900" dirty="0" err="1"/>
              <a:t>ispunjavanje</a:t>
            </a:r>
            <a:r>
              <a:rPr lang="en-US" sz="2900" dirty="0"/>
              <a:t> </a:t>
            </a:r>
            <a:r>
              <a:rPr lang="en-US" sz="2900" dirty="0" err="1"/>
              <a:t>drugih</a:t>
            </a:r>
            <a:r>
              <a:rPr lang="en-US" sz="2900" dirty="0"/>
              <a:t> </a:t>
            </a:r>
            <a:r>
              <a:rPr lang="en-US" sz="2900" dirty="0" err="1"/>
              <a:t>finansijskih</a:t>
            </a:r>
            <a:r>
              <a:rPr lang="en-US" sz="2900" dirty="0"/>
              <a:t> </a:t>
            </a:r>
            <a:r>
              <a:rPr lang="en-US" sz="2900" dirty="0" err="1"/>
              <a:t>obaveza</a:t>
            </a:r>
            <a:r>
              <a:rPr lang="en-US" sz="2900" dirty="0"/>
              <a:t> </a:t>
            </a:r>
            <a:r>
              <a:rPr lang="en-US" sz="2900" dirty="0" err="1"/>
              <a:t>društva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nn-NO" sz="2900" dirty="0"/>
              <a:t>• provjerava prikladnost korištenja rezerve i drugih sredstava društva;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provjerava</a:t>
            </a:r>
            <a:r>
              <a:rPr lang="en-US" sz="2900" dirty="0"/>
              <a:t> </a:t>
            </a:r>
            <a:r>
              <a:rPr lang="en-US" sz="2900" dirty="0" err="1"/>
              <a:t>blagovremenost</a:t>
            </a:r>
            <a:r>
              <a:rPr lang="en-US" sz="2900" dirty="0"/>
              <a:t> </a:t>
            </a:r>
            <a:r>
              <a:rPr lang="en-US" sz="2900" dirty="0" err="1"/>
              <a:t>unošenja</a:t>
            </a:r>
            <a:r>
              <a:rPr lang="en-US" sz="2900" dirty="0"/>
              <a:t> </a:t>
            </a:r>
            <a:r>
              <a:rPr lang="en-US" sz="2900" dirty="0" err="1"/>
              <a:t>uloga</a:t>
            </a:r>
            <a:r>
              <a:rPr lang="en-US" sz="2900" dirty="0"/>
              <a:t> </a:t>
            </a:r>
            <a:r>
              <a:rPr lang="en-US" sz="2900" dirty="0" err="1"/>
              <a:t>za</a:t>
            </a:r>
            <a:r>
              <a:rPr lang="en-US" sz="2900" dirty="0"/>
              <a:t> </a:t>
            </a:r>
            <a:r>
              <a:rPr lang="en-US" sz="2900" dirty="0" err="1"/>
              <a:t>izdate</a:t>
            </a:r>
            <a:r>
              <a:rPr lang="en-US" sz="2900" dirty="0"/>
              <a:t> </a:t>
            </a:r>
            <a:r>
              <a:rPr lang="en-US" sz="2900" dirty="0" err="1"/>
              <a:t>dionice</a:t>
            </a:r>
            <a:r>
              <a:rPr lang="en-US" sz="2900" dirty="0"/>
              <a:t>/</a:t>
            </a:r>
            <a:r>
              <a:rPr lang="en-US" sz="2900" dirty="0" err="1"/>
              <a:t>akcije</a:t>
            </a:r>
            <a:r>
              <a:rPr lang="en-US" sz="2900" dirty="0"/>
              <a:t> </a:t>
            </a:r>
            <a:r>
              <a:rPr lang="en-US" sz="2900" dirty="0" err="1"/>
              <a:t>društva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pregleda</a:t>
            </a:r>
            <a:r>
              <a:rPr lang="en-US" sz="2900" dirty="0"/>
              <a:t> </a:t>
            </a:r>
            <a:r>
              <a:rPr lang="en-US" sz="2900" dirty="0" err="1"/>
              <a:t>finansijsko</a:t>
            </a:r>
            <a:r>
              <a:rPr lang="en-US" sz="2900" dirty="0"/>
              <a:t> </a:t>
            </a:r>
            <a:r>
              <a:rPr lang="en-US" sz="2900" dirty="0" err="1"/>
              <a:t>stanje</a:t>
            </a:r>
            <a:r>
              <a:rPr lang="en-US" sz="2900" dirty="0"/>
              <a:t> </a:t>
            </a:r>
            <a:r>
              <a:rPr lang="en-US" sz="2900" dirty="0" err="1"/>
              <a:t>društva</a:t>
            </a:r>
            <a:r>
              <a:rPr lang="en-US" sz="2900" dirty="0"/>
              <a:t>, </a:t>
            </a:r>
            <a:r>
              <a:rPr lang="en-US" sz="2900" dirty="0" err="1"/>
              <a:t>konkretno</a:t>
            </a:r>
            <a:r>
              <a:rPr lang="en-US" sz="2900" dirty="0"/>
              <a:t> </a:t>
            </a:r>
            <a:r>
              <a:rPr lang="en-US" sz="2900" dirty="0" err="1"/>
              <a:t>njegovu</a:t>
            </a:r>
            <a:r>
              <a:rPr lang="en-US" sz="2900" dirty="0"/>
              <a:t> </a:t>
            </a:r>
            <a:r>
              <a:rPr lang="en-US" sz="2900" dirty="0" err="1"/>
              <a:t>solventnost</a:t>
            </a:r>
            <a:r>
              <a:rPr lang="en-US" sz="2900" dirty="0"/>
              <a:t>, </a:t>
            </a:r>
            <a:r>
              <a:rPr lang="en-US" sz="2900" dirty="0" err="1" smtClean="0"/>
              <a:t>likvidnost</a:t>
            </a:r>
            <a:r>
              <a:rPr lang="sr-Latn-ME" sz="2900" dirty="0" smtClean="0"/>
              <a:t> </a:t>
            </a:r>
            <a:r>
              <a:rPr lang="pl-PL" sz="2900" dirty="0" smtClean="0"/>
              <a:t>njegovih </a:t>
            </a:r>
            <a:r>
              <a:rPr lang="pl-PL" sz="2900" dirty="0"/>
              <a:t>sredstava i kreditnu sposobnost;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nadgleda</a:t>
            </a:r>
            <a:r>
              <a:rPr lang="en-US" sz="2900" dirty="0"/>
              <a:t> </a:t>
            </a:r>
            <a:r>
              <a:rPr lang="en-US" sz="2900" dirty="0" err="1"/>
              <a:t>blagovremenost</a:t>
            </a:r>
            <a:r>
              <a:rPr lang="en-US" sz="2900" dirty="0"/>
              <a:t> </a:t>
            </a:r>
            <a:r>
              <a:rPr lang="en-US" sz="2900" dirty="0" err="1"/>
              <a:t>procjene</a:t>
            </a:r>
            <a:r>
              <a:rPr lang="en-US" sz="2900" dirty="0"/>
              <a:t> </a:t>
            </a:r>
            <a:r>
              <a:rPr lang="en-US" sz="2900" dirty="0" err="1"/>
              <a:t>vrijednosti</a:t>
            </a:r>
            <a:r>
              <a:rPr lang="en-US" sz="2900" dirty="0"/>
              <a:t> </a:t>
            </a:r>
            <a:r>
              <a:rPr lang="en-US" sz="2900" dirty="0" err="1"/>
              <a:t>neto</a:t>
            </a:r>
            <a:r>
              <a:rPr lang="en-US" sz="2900" dirty="0"/>
              <a:t> </a:t>
            </a:r>
            <a:r>
              <a:rPr lang="en-US" sz="2900" dirty="0" err="1"/>
              <a:t>imovine</a:t>
            </a:r>
            <a:r>
              <a:rPr lang="en-US" sz="2900" dirty="0"/>
              <a:t> </a:t>
            </a:r>
            <a:r>
              <a:rPr lang="en-US" sz="2900" dirty="0" err="1"/>
              <a:t>društva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predlaže</a:t>
            </a:r>
            <a:r>
              <a:rPr lang="en-US" sz="2900" dirty="0"/>
              <a:t> </a:t>
            </a:r>
            <a:r>
              <a:rPr lang="en-US" sz="2900" dirty="0" err="1"/>
              <a:t>održavanje</a:t>
            </a:r>
            <a:r>
              <a:rPr lang="en-US" sz="2900" dirty="0"/>
              <a:t> </a:t>
            </a:r>
            <a:r>
              <a:rPr lang="en-US" sz="2900" dirty="0" err="1"/>
              <a:t>vanredne</a:t>
            </a:r>
            <a:r>
              <a:rPr lang="en-US" sz="2900" dirty="0"/>
              <a:t> </a:t>
            </a:r>
            <a:r>
              <a:rPr lang="en-US" sz="2900" dirty="0" err="1"/>
              <a:t>skupštine</a:t>
            </a:r>
            <a:r>
              <a:rPr lang="en-US" sz="2900" dirty="0"/>
              <a:t> </a:t>
            </a:r>
            <a:r>
              <a:rPr lang="en-US" sz="2900" dirty="0" err="1"/>
              <a:t>dioničara</a:t>
            </a:r>
            <a:r>
              <a:rPr lang="en-US" sz="2900" dirty="0"/>
              <a:t>/</a:t>
            </a:r>
            <a:r>
              <a:rPr lang="en-US" sz="2900" dirty="0" err="1"/>
              <a:t>akcionara</a:t>
            </a:r>
            <a:r>
              <a:rPr lang="en-US" sz="2900" dirty="0"/>
              <a:t> </a:t>
            </a:r>
            <a:r>
              <a:rPr lang="en-US" sz="2900" dirty="0" smtClean="0"/>
              <a:t>;</a:t>
            </a:r>
            <a:endParaRPr lang="en-US" sz="2900" dirty="0"/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predlaže</a:t>
            </a:r>
            <a:r>
              <a:rPr lang="en-US" sz="2900" dirty="0"/>
              <a:t> </a:t>
            </a:r>
            <a:r>
              <a:rPr lang="en-US" sz="2900" dirty="0" err="1"/>
              <a:t>sazivanje</a:t>
            </a:r>
            <a:r>
              <a:rPr lang="en-US" sz="2900" dirty="0"/>
              <a:t> </a:t>
            </a:r>
            <a:r>
              <a:rPr lang="en-US" sz="2900" dirty="0" err="1"/>
              <a:t>sjednice</a:t>
            </a:r>
            <a:r>
              <a:rPr lang="en-US" sz="2900" dirty="0"/>
              <a:t> </a:t>
            </a:r>
            <a:r>
              <a:rPr lang="en-US" sz="2900" dirty="0" err="1"/>
              <a:t>nadzornog</a:t>
            </a:r>
            <a:r>
              <a:rPr lang="en-US" sz="2900" dirty="0"/>
              <a:t>/</a:t>
            </a:r>
            <a:r>
              <a:rPr lang="en-US" sz="2900" dirty="0" err="1"/>
              <a:t>upravnog</a:t>
            </a:r>
            <a:r>
              <a:rPr lang="en-US" sz="2900" dirty="0"/>
              <a:t> </a:t>
            </a:r>
            <a:r>
              <a:rPr lang="en-US" sz="2900" dirty="0" err="1"/>
              <a:t>odbora</a:t>
            </a:r>
            <a:r>
              <a:rPr lang="en-US" sz="2900" dirty="0"/>
              <a:t> </a:t>
            </a:r>
            <a:r>
              <a:rPr lang="en-US" sz="2900" dirty="0" err="1"/>
              <a:t>radi</a:t>
            </a:r>
            <a:r>
              <a:rPr lang="en-US" sz="2900" dirty="0"/>
              <a:t> </a:t>
            </a:r>
            <a:r>
              <a:rPr lang="en-US" sz="2900" dirty="0" err="1" smtClean="0"/>
              <a:t>razmatranja</a:t>
            </a:r>
            <a:r>
              <a:rPr lang="sr-Latn-ME" sz="2900" dirty="0" smtClean="0"/>
              <a:t> </a:t>
            </a:r>
            <a:r>
              <a:rPr lang="en-US" sz="2900" dirty="0" err="1" smtClean="0"/>
              <a:t>tačaka</a:t>
            </a:r>
            <a:r>
              <a:rPr lang="en-US" sz="2900" dirty="0" smtClean="0"/>
              <a:t> </a:t>
            </a:r>
            <a:r>
              <a:rPr lang="en-US" sz="2900" dirty="0" err="1"/>
              <a:t>iz</a:t>
            </a:r>
            <a:r>
              <a:rPr lang="en-US" sz="2900" dirty="0"/>
              <a:t> </a:t>
            </a:r>
            <a:r>
              <a:rPr lang="en-US" sz="2900" dirty="0" err="1"/>
              <a:t>njegove</a:t>
            </a:r>
            <a:r>
              <a:rPr lang="en-US" sz="2900" dirty="0"/>
              <a:t> </a:t>
            </a:r>
            <a:r>
              <a:rPr lang="en-US" sz="2900" dirty="0" err="1"/>
              <a:t>nadležnosti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pl-PL" sz="2900" dirty="0"/>
              <a:t>• traži i dobija zapisnike sa sjednica uprave; i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traži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dobija</a:t>
            </a:r>
            <a:r>
              <a:rPr lang="en-US" sz="2900" dirty="0"/>
              <a:t> </a:t>
            </a:r>
            <a:r>
              <a:rPr lang="en-US" sz="2900" dirty="0" err="1"/>
              <a:t>informacije</a:t>
            </a:r>
            <a:r>
              <a:rPr lang="en-US" sz="2900" dirty="0"/>
              <a:t> </a:t>
            </a:r>
            <a:r>
              <a:rPr lang="en-US" sz="2900" dirty="0" err="1"/>
              <a:t>koje</a:t>
            </a:r>
            <a:r>
              <a:rPr lang="en-US" sz="2900" dirty="0"/>
              <a:t> se </a:t>
            </a:r>
            <a:r>
              <a:rPr lang="en-US" sz="2900" dirty="0" err="1"/>
              <a:t>tiču</a:t>
            </a:r>
            <a:r>
              <a:rPr lang="en-US" sz="2900" dirty="0"/>
              <a:t> </a:t>
            </a:r>
            <a:r>
              <a:rPr lang="en-US" sz="2900" dirty="0" err="1"/>
              <a:t>povezanih</a:t>
            </a:r>
            <a:r>
              <a:rPr lang="en-US" sz="2900" dirty="0"/>
              <a:t> </a:t>
            </a:r>
            <a:r>
              <a:rPr lang="en-US" sz="2900" dirty="0" err="1"/>
              <a:t>lica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transakcija</a:t>
            </a:r>
            <a:r>
              <a:rPr lang="en-US" sz="2900" dirty="0"/>
              <a:t> s </a:t>
            </a:r>
            <a:r>
              <a:rPr lang="en-US" sz="2900" dirty="0" err="1" smtClean="0"/>
              <a:t>povezanim</a:t>
            </a:r>
            <a:r>
              <a:rPr lang="sr-Latn-ME" sz="2900" dirty="0" smtClean="0"/>
              <a:t> </a:t>
            </a:r>
            <a:r>
              <a:rPr lang="en-US" sz="2900" dirty="0" err="1" smtClean="0"/>
              <a:t>licima</a:t>
            </a:r>
            <a:r>
              <a:rPr lang="en-US" sz="29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75513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Predlaganje</a:t>
            </a:r>
            <a:r>
              <a:rPr lang="en-US" dirty="0"/>
              <a:t> </a:t>
            </a:r>
            <a:r>
              <a:rPr lang="en-US" dirty="0" err="1"/>
              <a:t>članova</a:t>
            </a:r>
            <a:endParaRPr lang="en-US" dirty="0"/>
          </a:p>
          <a:p>
            <a:pPr algn="just"/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predlaganje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ista</a:t>
            </a:r>
            <a:r>
              <a:rPr lang="en-US" dirty="0"/>
              <a:t> je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procedura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predlaganje</a:t>
            </a:r>
            <a:r>
              <a:rPr lang="en-US" dirty="0"/>
              <a:t> </a:t>
            </a:r>
            <a:r>
              <a:rPr lang="en-US" dirty="0" err="1"/>
              <a:t>kandidata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razrješenje</a:t>
            </a:r>
            <a:r>
              <a:rPr lang="en-US" dirty="0"/>
              <a:t> </a:t>
            </a:r>
            <a:r>
              <a:rPr lang="en-US" dirty="0" err="1"/>
              <a:t>članova</a:t>
            </a:r>
            <a:endParaRPr lang="en-US" dirty="0"/>
          </a:p>
          <a:p>
            <a:pPr algn="just"/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razrješenje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različita</a:t>
            </a:r>
            <a:r>
              <a:rPr lang="en-US" dirty="0"/>
              <a:t> </a:t>
            </a:r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činjenice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razrješava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4272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3600" dirty="0" smtClean="0"/>
              <a:t>Pitanja</a:t>
            </a:r>
          </a:p>
          <a:p>
            <a:pPr marL="0" indent="0">
              <a:buNone/>
            </a:pPr>
            <a:r>
              <a:rPr lang="sr-Latn-ME" sz="3600" dirty="0" smtClean="0"/>
              <a:t>Uvod</a:t>
            </a:r>
          </a:p>
          <a:p>
            <a:pPr marL="0" indent="0">
              <a:buNone/>
            </a:pPr>
            <a:r>
              <a:rPr lang="sr-Latn-ME" sz="3600" dirty="0" smtClean="0"/>
              <a:t>A  -  Interni organi kontrole</a:t>
            </a:r>
          </a:p>
          <a:p>
            <a:pPr marL="0" indent="0">
              <a:buNone/>
            </a:pPr>
            <a:r>
              <a:rPr lang="sr-Latn-ME" sz="3600" dirty="0" smtClean="0"/>
              <a:t>B – Nezavisni eksterni revizor</a:t>
            </a:r>
          </a:p>
          <a:p>
            <a:pPr marL="0" indent="0">
              <a:buNone/>
            </a:pPr>
            <a:r>
              <a:rPr lang="sr-Latn-ME" sz="3600" dirty="0" smtClean="0"/>
              <a:t>C -  Komisija za reviziju</a:t>
            </a:r>
          </a:p>
          <a:p>
            <a:pPr marL="0" indent="0">
              <a:buNone/>
            </a:pPr>
            <a:r>
              <a:rPr lang="sr-Latn-ME" sz="3600" dirty="0" smtClean="0"/>
              <a:t>D – Funkcija interne kontrole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733980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 smtClean="0"/>
              <a:t>a</a:t>
            </a:r>
            <a:r>
              <a:rPr lang="en-US" b="1" dirty="0"/>
              <a:t>) </a:t>
            </a:r>
            <a:r>
              <a:rPr lang="en-US" b="1" dirty="0" err="1"/>
              <a:t>Izbor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razrješenje</a:t>
            </a:r>
            <a:r>
              <a:rPr lang="en-US" b="1" dirty="0"/>
              <a:t> </a:t>
            </a:r>
            <a:r>
              <a:rPr lang="en-US" b="1" dirty="0" err="1"/>
              <a:t>internog</a:t>
            </a:r>
            <a:r>
              <a:rPr lang="en-US" b="1" dirty="0"/>
              <a:t> </a:t>
            </a:r>
            <a:r>
              <a:rPr lang="en-US" b="1" dirty="0" err="1"/>
              <a:t>revizora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odbora</a:t>
            </a:r>
            <a:r>
              <a:rPr lang="en-US" b="1" dirty="0"/>
              <a:t> </a:t>
            </a:r>
            <a:r>
              <a:rPr lang="en-US" b="1" dirty="0" err="1"/>
              <a:t>revizora</a:t>
            </a:r>
            <a:endParaRPr lang="en-US" b="1" dirty="0"/>
          </a:p>
          <a:p>
            <a:pPr algn="just"/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utvrđuju</a:t>
            </a:r>
            <a:r>
              <a:rPr lang="en-US" dirty="0"/>
              <a:t> se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posebnom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osnivača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razrješenje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ista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individualni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odbora</a:t>
            </a:r>
            <a:r>
              <a:rPr lang="sr-Latn-ME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izabrao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se 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 smtClean="0"/>
              <a:t>trenutku</a:t>
            </a:r>
            <a:r>
              <a:rPr lang="sr-Latn-ME" dirty="0" smtClean="0"/>
              <a:t> </a:t>
            </a:r>
            <a:r>
              <a:rPr lang="en-US" dirty="0" err="1"/>
              <a:t>razriješiti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predviđen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pl-PL" dirty="0"/>
              <a:t>upravnog odbora za tu odluku.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18348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Ugovori</a:t>
            </a:r>
            <a:r>
              <a:rPr lang="en-US" dirty="0"/>
              <a:t> s </a:t>
            </a:r>
            <a:r>
              <a:rPr lang="en-US" dirty="0" err="1"/>
              <a:t>članovima</a:t>
            </a:r>
            <a:endParaRPr lang="en-US" dirty="0"/>
          </a:p>
          <a:p>
            <a:pPr algn="just"/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radnom</a:t>
            </a:r>
            <a:r>
              <a:rPr lang="en-US" dirty="0"/>
              <a:t> </a:t>
            </a:r>
            <a:r>
              <a:rPr lang="en-US" dirty="0" err="1"/>
              <a:t>odnosu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Oni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izvršavaju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zaključenog</a:t>
            </a:r>
            <a:r>
              <a:rPr lang="en-US" dirty="0"/>
              <a:t> s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0266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3398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potpisuje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principu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ugovor</a:t>
            </a:r>
            <a:r>
              <a:rPr lang="en-US" dirty="0"/>
              <a:t> </a:t>
            </a:r>
            <a:r>
              <a:rPr lang="en-US" dirty="0" err="1" smtClean="0"/>
              <a:t>potpisivao</a:t>
            </a:r>
            <a:r>
              <a:rPr lang="sr-Latn-ME" dirty="0" smtClean="0"/>
              <a:t> </a:t>
            </a:r>
            <a:r>
              <a:rPr lang="en-US" dirty="0" err="1" smtClean="0"/>
              <a:t>generalni</a:t>
            </a:r>
            <a:r>
              <a:rPr lang="en-US" dirty="0" smtClean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to bi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uticalo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nezavisnost</a:t>
            </a:r>
            <a:r>
              <a:rPr lang="sr-Latn-ME" dirty="0" smtClean="0"/>
              <a:t> </a:t>
            </a:r>
            <a:r>
              <a:rPr lang="en-US" dirty="0" err="1" smtClean="0"/>
              <a:t>internog</a:t>
            </a:r>
            <a:r>
              <a:rPr lang="en-US" dirty="0" smtClean="0"/>
              <a:t> </a:t>
            </a:r>
            <a:r>
              <a:rPr lang="en-US" dirty="0"/>
              <a:t>organa </a:t>
            </a:r>
            <a:r>
              <a:rPr lang="en-US" dirty="0" err="1"/>
              <a:t>revizije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Naravno</a:t>
            </a:r>
            <a:r>
              <a:rPr lang="en-US" dirty="0"/>
              <a:t>,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potpisivanje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ne </a:t>
            </a:r>
            <a:r>
              <a:rPr lang="en-US" dirty="0" err="1" smtClean="0"/>
              <a:t>podrazumijeva</a:t>
            </a:r>
            <a:r>
              <a:rPr lang="sr-Latn-ME" dirty="0" smtClean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ugovaranje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mijenjanje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uslovi</a:t>
            </a:r>
            <a:r>
              <a:rPr lang="sr-Latn-ME" dirty="0" smtClean="0"/>
              <a:t> </a:t>
            </a:r>
            <a:r>
              <a:rPr lang="en-US" dirty="0" err="1" smtClean="0"/>
              <a:t>ugovora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naknada</a:t>
            </a:r>
            <a:r>
              <a:rPr lang="en-US" dirty="0"/>
              <a:t>)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potpisuje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u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bi </a:t>
            </a:r>
            <a:r>
              <a:rPr lang="en-US" dirty="0" err="1" smtClean="0"/>
              <a:t>ugovor</a:t>
            </a:r>
            <a:r>
              <a:rPr lang="sr-Latn-ME" dirty="0" smtClean="0"/>
              <a:t> </a:t>
            </a:r>
            <a:r>
              <a:rPr lang="en-US" dirty="0" err="1" smtClean="0"/>
              <a:t>potpisivao</a:t>
            </a:r>
            <a:r>
              <a:rPr lang="en-US" dirty="0" smtClean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član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to bi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uticalo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nezavisnost</a:t>
            </a:r>
            <a:r>
              <a:rPr lang="en-US" dirty="0" smtClean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revizije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Naravno</a:t>
            </a:r>
            <a:r>
              <a:rPr lang="en-US" dirty="0"/>
              <a:t>,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potpisivanje</a:t>
            </a:r>
            <a:r>
              <a:rPr lang="en-US" dirty="0"/>
              <a:t> </a:t>
            </a:r>
            <a:r>
              <a:rPr lang="en-US" dirty="0" err="1" smtClean="0"/>
              <a:t>ugovora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podrazumijeva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ugovaranje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mijenjanje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Ključni</a:t>
            </a:r>
            <a:r>
              <a:rPr lang="sr-Latn-ME" dirty="0" smtClean="0"/>
              <a:t> </a:t>
            </a:r>
            <a:r>
              <a:rPr lang="en-US" dirty="0" err="1" smtClean="0"/>
              <a:t>elementi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naknada</a:t>
            </a:r>
            <a:r>
              <a:rPr lang="en-US" dirty="0"/>
              <a:t>)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10382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Naknada</a:t>
            </a:r>
            <a:endParaRPr lang="en-US" dirty="0"/>
          </a:p>
          <a:p>
            <a:pPr algn="just"/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naknadu</a:t>
            </a:r>
            <a:r>
              <a:rPr lang="en-US" dirty="0"/>
              <a:t> </a:t>
            </a:r>
            <a:r>
              <a:rPr lang="en-US" dirty="0" err="1"/>
              <a:t>shodno</a:t>
            </a:r>
            <a:r>
              <a:rPr lang="en-US" dirty="0"/>
              <a:t> </a:t>
            </a:r>
            <a:r>
              <a:rPr lang="en-US" dirty="0" err="1" smtClean="0"/>
              <a:t>odredbama</a:t>
            </a:r>
            <a:r>
              <a:rPr lang="sr-Latn-ME" dirty="0" smtClean="0"/>
              <a:t> </a:t>
            </a:r>
            <a:r>
              <a:rPr lang="en-US" dirty="0" err="1" smtClean="0"/>
              <a:t>osnivačkog</a:t>
            </a:r>
            <a:r>
              <a:rPr lang="en-US" dirty="0" smtClean="0"/>
              <a:t> </a:t>
            </a:r>
            <a:r>
              <a:rPr lang="en-US" dirty="0" err="1"/>
              <a:t>akta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odredba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, organ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ovlašten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bira</a:t>
            </a:r>
            <a:r>
              <a:rPr lang="en-US" dirty="0" smtClean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odlučuje</a:t>
            </a:r>
            <a:r>
              <a:rPr lang="en-US" dirty="0"/>
              <a:t> da li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data </a:t>
            </a:r>
            <a:r>
              <a:rPr lang="en-US" dirty="0" err="1" smtClean="0"/>
              <a:t>naknada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njihov rad. </a:t>
            </a:r>
            <a:endParaRPr lang="pl-PL" dirty="0" smtClean="0"/>
          </a:p>
          <a:p>
            <a:pPr algn="just"/>
            <a:r>
              <a:rPr lang="pl-PL" dirty="0" smtClean="0"/>
              <a:t>U </a:t>
            </a:r>
            <a:r>
              <a:rPr lang="pl-PL" dirty="0"/>
              <a:t>ovaj postupak treba biti uključena i komisija za naknade.</a:t>
            </a:r>
          </a:p>
          <a:p>
            <a:pPr marL="0" indent="0" algn="just">
              <a:buNone/>
            </a:pPr>
            <a:r>
              <a:rPr lang="en-US" dirty="0"/>
              <a:t>7.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 smtClean="0"/>
              <a:t>rada</a:t>
            </a:r>
            <a:r>
              <a:rPr lang="sr-Latn-ME" dirty="0" smtClean="0"/>
              <a:t> </a:t>
            </a:r>
          </a:p>
          <a:p>
            <a:pPr algn="just"/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u </a:t>
            </a:r>
            <a:r>
              <a:rPr lang="en-US" dirty="0" err="1"/>
              <a:t>osnivačkom</a:t>
            </a:r>
            <a:r>
              <a:rPr lang="en-US" dirty="0"/>
              <a:t> </a:t>
            </a:r>
            <a:r>
              <a:rPr lang="en-US" dirty="0" err="1" smtClean="0"/>
              <a:t>aktu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, </a:t>
            </a:r>
            <a:r>
              <a:rPr lang="en-US" dirty="0" err="1"/>
              <a:t>statutu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pravilniku</a:t>
            </a:r>
            <a:r>
              <a:rPr lang="en-US" dirty="0"/>
              <a:t> o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usvojio</a:t>
            </a:r>
            <a:r>
              <a:rPr lang="en-US" dirty="0" smtClean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Predsjednika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 smtClean="0"/>
              <a:t>sam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596296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predsjedniku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da: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saziva</a:t>
            </a:r>
            <a:r>
              <a:rPr lang="en-US" dirty="0"/>
              <a:t>, </a:t>
            </a:r>
            <a:r>
              <a:rPr lang="en-US" dirty="0" err="1"/>
              <a:t>organizira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predsjedava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 smtClean="0"/>
              <a:t>nadzora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• priprema i potpisuje zapisnike sa sjednica i druge odluke;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predstavlja</a:t>
            </a:r>
            <a:r>
              <a:rPr lang="en-US" dirty="0"/>
              <a:t> organ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sastancima</a:t>
            </a:r>
            <a:r>
              <a:rPr lang="en-US" dirty="0"/>
              <a:t> s </a:t>
            </a:r>
            <a:r>
              <a:rPr lang="en-US" dirty="0" err="1"/>
              <a:t>trećim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odlučujući</a:t>
            </a:r>
            <a:r>
              <a:rPr lang="en-US" dirty="0"/>
              <a:t> </a:t>
            </a:r>
            <a:r>
              <a:rPr lang="en-US" dirty="0" err="1"/>
              <a:t>glas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sastancima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neriješenog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• sarađuje s predsjednikom nadzornog/upravnog odbora.</a:t>
            </a:r>
          </a:p>
          <a:p>
            <a:pPr marL="0" indent="0" algn="just">
              <a:buNone/>
            </a:pP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kvorum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definirati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glasanja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Kvorum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</a:t>
            </a:r>
            <a:r>
              <a:rPr lang="en-US" dirty="0" err="1"/>
              <a:t>polovine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, a </a:t>
            </a:r>
            <a:r>
              <a:rPr lang="en-US" dirty="0" err="1"/>
              <a:t>odluke</a:t>
            </a:r>
            <a:r>
              <a:rPr lang="en-US" dirty="0"/>
              <a:t> se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odobravati</a:t>
            </a:r>
            <a:r>
              <a:rPr lang="en-US" dirty="0"/>
              <a:t> </a:t>
            </a:r>
            <a:r>
              <a:rPr lang="en-US" dirty="0" err="1" smtClean="0"/>
              <a:t>prostom</a:t>
            </a:r>
            <a:r>
              <a:rPr lang="sr-Latn-ME" dirty="0" smtClean="0"/>
              <a:t> </a:t>
            </a:r>
            <a:r>
              <a:rPr lang="en-US" dirty="0" err="1" smtClean="0"/>
              <a:t>većinom</a:t>
            </a:r>
            <a:r>
              <a:rPr lang="en-US" dirty="0" smtClean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3733938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održati</a:t>
            </a:r>
            <a:r>
              <a:rPr lang="en-US" dirty="0"/>
              <a:t> </a:t>
            </a:r>
            <a:r>
              <a:rPr lang="en-US" dirty="0" err="1" smtClean="0"/>
              <a:t>najmanje</a:t>
            </a:r>
            <a:r>
              <a:rPr lang="sr-Latn-ME" dirty="0" smtClean="0"/>
              <a:t> </a:t>
            </a:r>
            <a:r>
              <a:rPr lang="en-US" dirty="0" err="1" smtClean="0"/>
              <a:t>četiri</a:t>
            </a:r>
            <a:r>
              <a:rPr lang="en-US" dirty="0" smtClean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izvršavanju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pregledati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dokumente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provjeriti</a:t>
            </a:r>
            <a:r>
              <a:rPr lang="en-US" dirty="0"/>
              <a:t>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vjerodostojnost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tačnost</a:t>
            </a:r>
            <a:r>
              <a:rPr lang="sr-Latn-ME" dirty="0" smtClean="0"/>
              <a:t> </a:t>
            </a:r>
            <a:r>
              <a:rPr lang="en-US" dirty="0" err="1" smtClean="0"/>
              <a:t>podataka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njima</a:t>
            </a:r>
            <a:r>
              <a:rPr lang="en-US" dirty="0"/>
              <a:t>, </a:t>
            </a:r>
            <a:r>
              <a:rPr lang="en-US" dirty="0" err="1"/>
              <a:t>zahtijevati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objašnjenja</a:t>
            </a:r>
            <a:r>
              <a:rPr lang="en-US" dirty="0"/>
              <a:t> od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pregledati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obavljanju</a:t>
            </a:r>
            <a:r>
              <a:rPr lang="en-US" dirty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dužnosti</a:t>
            </a:r>
            <a:r>
              <a:rPr lang="en-US" dirty="0"/>
              <a:t>,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angaž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stručnjaka</a:t>
            </a:r>
            <a:r>
              <a:rPr lang="en-US" dirty="0"/>
              <a:t> </a:t>
            </a:r>
            <a:r>
              <a:rPr lang="en-US" dirty="0" err="1" smtClean="0"/>
              <a:t>pravne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struke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visinu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76647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Uporedna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</a:t>
            </a:r>
            <a:r>
              <a:rPr lang="en-US" dirty="0" err="1"/>
              <a:t>društava</a:t>
            </a:r>
            <a:endParaRPr lang="en-US" dirty="0"/>
          </a:p>
          <a:p>
            <a:pPr algn="just"/>
            <a:r>
              <a:rPr lang="en-US" dirty="0"/>
              <a:t>Pored </a:t>
            </a:r>
            <a:r>
              <a:rPr lang="en-US" dirty="0" err="1"/>
              <a:t>godišnjih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finansija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obaviti</a:t>
            </a:r>
            <a:r>
              <a:rPr lang="sr-Latn-ME" dirty="0" smtClean="0"/>
              <a:t> </a:t>
            </a:r>
            <a:r>
              <a:rPr lang="en-US" dirty="0" err="1" smtClean="0"/>
              <a:t>vanredne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vlastitom</a:t>
            </a:r>
            <a:r>
              <a:rPr lang="en-US" dirty="0"/>
              <a:t> </a:t>
            </a:r>
            <a:r>
              <a:rPr lang="en-US" dirty="0" err="1"/>
              <a:t>nahođenju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je to </a:t>
            </a:r>
            <a:r>
              <a:rPr lang="en-US" dirty="0" err="1"/>
              <a:t>obavezan</a:t>
            </a:r>
            <a:r>
              <a:rPr lang="en-US" dirty="0"/>
              <a:t>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3400" dirty="0"/>
              <a:t>• </a:t>
            </a:r>
            <a:r>
              <a:rPr lang="en-US" sz="2800" dirty="0" err="1" smtClean="0"/>
              <a:t>odluke</a:t>
            </a:r>
            <a:r>
              <a:rPr lang="sr-Latn-ME" sz="2800" dirty="0" smtClean="0"/>
              <a:t> skupštine dioničara/akcionara</a:t>
            </a:r>
            <a:r>
              <a:rPr lang="en-US" sz="2800" dirty="0" smtClean="0"/>
              <a:t>;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zahtjeva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pl-PL" sz="2800" dirty="0"/>
              <a:t>• zahtjeva dioničara/akcionara (ili grupe dioničara/akcionara) koji </a:t>
            </a:r>
            <a:r>
              <a:rPr lang="pl-PL" sz="2800" dirty="0" smtClean="0"/>
              <a:t>posjeduje </a:t>
            </a:r>
            <a:r>
              <a:rPr lang="en-US" sz="2800" dirty="0" err="1" smtClean="0"/>
              <a:t>najmanje</a:t>
            </a:r>
            <a:r>
              <a:rPr lang="en-US" sz="2800" dirty="0" smtClean="0"/>
              <a:t> </a:t>
            </a:r>
            <a:r>
              <a:rPr lang="en-US" sz="2800" dirty="0"/>
              <a:t>10% </a:t>
            </a:r>
            <a:r>
              <a:rPr lang="en-US" sz="2800" dirty="0" err="1"/>
              <a:t>dionica</a:t>
            </a:r>
            <a:r>
              <a:rPr lang="en-US" sz="2800" dirty="0"/>
              <a:t>/</a:t>
            </a:r>
            <a:r>
              <a:rPr lang="en-US" sz="2800" dirty="0" err="1"/>
              <a:t>akcija</a:t>
            </a:r>
            <a:r>
              <a:rPr lang="en-US" sz="2800" dirty="0"/>
              <a:t> s </a:t>
            </a:r>
            <a:r>
              <a:rPr lang="en-US" sz="2800" dirty="0" err="1"/>
              <a:t>pravom</a:t>
            </a:r>
            <a:r>
              <a:rPr lang="en-US" sz="2800" dirty="0"/>
              <a:t> </a:t>
            </a:r>
            <a:r>
              <a:rPr lang="en-US" sz="2800" dirty="0" err="1"/>
              <a:t>glasa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Vanredna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početi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30 dana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 organ </a:t>
            </a:r>
            <a:r>
              <a:rPr lang="en-US" dirty="0" err="1" smtClean="0"/>
              <a:t>dobije</a:t>
            </a:r>
            <a:r>
              <a:rPr lang="sr-Latn-ME" dirty="0" smtClean="0"/>
              <a:t> </a:t>
            </a:r>
            <a:r>
              <a:rPr lang="en-US" dirty="0" err="1" smtClean="0"/>
              <a:t>zahtjev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potpiše</a:t>
            </a:r>
            <a:r>
              <a:rPr lang="en-US" dirty="0"/>
              <a:t> </a:t>
            </a:r>
            <a:r>
              <a:rPr lang="en-US" dirty="0" err="1"/>
              <a:t>odgovarajući</a:t>
            </a:r>
            <a:r>
              <a:rPr lang="en-US" dirty="0"/>
              <a:t> </a:t>
            </a:r>
            <a:r>
              <a:rPr lang="en-US" dirty="0" err="1"/>
              <a:t>zapisnik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sr-Latn-ME" dirty="0" smtClean="0"/>
              <a:t>skupštinom dioničara/akcionara 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sjednice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utvrđen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da se </a:t>
            </a:r>
            <a:r>
              <a:rPr lang="en-US" dirty="0" err="1"/>
              <a:t>obavi</a:t>
            </a:r>
            <a:r>
              <a:rPr lang="en-US" dirty="0"/>
              <a:t> </a:t>
            </a:r>
            <a:r>
              <a:rPr lang="en-US" dirty="0" err="1" smtClean="0"/>
              <a:t>vanredna</a:t>
            </a:r>
            <a:r>
              <a:rPr lang="sr-Latn-ME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Ove </a:t>
            </a:r>
            <a:r>
              <a:rPr lang="en-US" dirty="0" err="1"/>
              <a:t>kontrole</a:t>
            </a:r>
            <a:r>
              <a:rPr lang="en-US" dirty="0"/>
              <a:t> ne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trajati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90 dana.</a:t>
            </a:r>
          </a:p>
          <a:p>
            <a:pPr algn="just"/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pripremiti</a:t>
            </a:r>
            <a:r>
              <a:rPr lang="en-US" dirty="0"/>
              <a:t> </a:t>
            </a:r>
            <a:r>
              <a:rPr lang="en-US" dirty="0" err="1"/>
              <a:t>pisani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nalazima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Rezultate vanredne kontrole treba podnijeti komisiji za reviziju (ako je osnovana) </a:t>
            </a:r>
            <a:r>
              <a:rPr lang="pl-PL" dirty="0" smtClean="0"/>
              <a:t>i </a:t>
            </a:r>
            <a:r>
              <a:rPr lang="en-US" dirty="0" err="1" smtClean="0"/>
              <a:t>predlagaču</a:t>
            </a:r>
            <a:r>
              <a:rPr lang="en-US" dirty="0" smtClean="0"/>
              <a:t> </a:t>
            </a:r>
            <a:r>
              <a:rPr lang="en-US" dirty="0" err="1"/>
              <a:t>vanredne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sekretara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tri dana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završetku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31805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Izvještavanje</a:t>
            </a:r>
            <a:endParaRPr lang="en-US" dirty="0"/>
          </a:p>
          <a:p>
            <a:pPr algn="just"/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podnositi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pl-PL" dirty="0" smtClean="0"/>
              <a:t>akcionarima </a:t>
            </a:r>
            <a:r>
              <a:rPr lang="pl-PL" dirty="0"/>
              <a:t>na svakoj godišnjoj </a:t>
            </a:r>
            <a:r>
              <a:rPr lang="pl-PL" dirty="0" smtClean="0"/>
              <a:t>skupštini dioničara/akcionara, </a:t>
            </a:r>
            <a:r>
              <a:rPr lang="pl-PL" dirty="0"/>
              <a:t>a na vanrednoj ako to skupština od </a:t>
            </a:r>
            <a:r>
              <a:rPr lang="pl-PL" dirty="0" smtClean="0"/>
              <a:t>njih </a:t>
            </a:r>
            <a:r>
              <a:rPr lang="en-US" dirty="0" err="1" smtClean="0"/>
              <a:t>zatraži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izvještavaju</a:t>
            </a:r>
            <a:r>
              <a:rPr lang="en-US" dirty="0"/>
              <a:t> </a:t>
            </a:r>
            <a:r>
              <a:rPr lang="en-US" dirty="0" smtClean="0"/>
              <a:t>o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računovodstvenoj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, </a:t>
            </a:r>
            <a:r>
              <a:rPr lang="en-US" dirty="0" err="1"/>
              <a:t>izvještajima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 smtClean="0"/>
              <a:t>izvještavanja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usklađenosti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 smtClean="0"/>
              <a:t>kvalifi</a:t>
            </a:r>
            <a:r>
              <a:rPr lang="sr-Latn-ME" dirty="0" smtClean="0"/>
              <a:t>kovanosti</a:t>
            </a:r>
            <a:r>
              <a:rPr lang="en-US" dirty="0" smtClean="0"/>
              <a:t>, </a:t>
            </a:r>
            <a:r>
              <a:rPr lang="en-US" dirty="0" err="1"/>
              <a:t>nezavisnosti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sposobnostima</a:t>
            </a:r>
            <a:r>
              <a:rPr lang="en-US" dirty="0"/>
              <a:t> </a:t>
            </a:r>
            <a:r>
              <a:rPr lang="en-US" dirty="0" err="1"/>
              <a:t>nezavisnih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ugovorima</a:t>
            </a:r>
            <a:r>
              <a:rPr lang="en-US" dirty="0"/>
              <a:t> </a:t>
            </a:r>
            <a:r>
              <a:rPr lang="en-US" dirty="0" err="1"/>
              <a:t>zaključenim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07627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i: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oni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nisu</a:t>
            </a:r>
            <a:r>
              <a:rPr lang="en-US" sz="2800" dirty="0"/>
              <a:t> </a:t>
            </a:r>
            <a:r>
              <a:rPr lang="en-US" sz="2800" dirty="0" err="1"/>
              <a:t>potpisali</a:t>
            </a:r>
            <a:r>
              <a:rPr lang="en-US" sz="2800" dirty="0"/>
              <a:t> </a:t>
            </a:r>
            <a:r>
              <a:rPr lang="en-US" sz="2800" dirty="0" err="1"/>
              <a:t>izvještaj</a:t>
            </a:r>
            <a:r>
              <a:rPr lang="en-US" sz="2800" dirty="0"/>
              <a:t> </a:t>
            </a:r>
            <a:r>
              <a:rPr lang="en-US" sz="2800" dirty="0" err="1"/>
              <a:t>trebaju</a:t>
            </a:r>
            <a:r>
              <a:rPr lang="en-US" sz="2800" dirty="0"/>
              <a:t> </a:t>
            </a:r>
            <a:r>
              <a:rPr lang="en-US" sz="2800" dirty="0" err="1"/>
              <a:t>objasniti</a:t>
            </a:r>
            <a:r>
              <a:rPr lang="en-US" sz="2800" dirty="0"/>
              <a:t> </a:t>
            </a:r>
            <a:r>
              <a:rPr lang="en-US" sz="2800" dirty="0" err="1"/>
              <a:t>zašto</a:t>
            </a:r>
            <a:r>
              <a:rPr lang="en-US" sz="2800" dirty="0"/>
              <a:t> to </a:t>
            </a:r>
            <a:r>
              <a:rPr lang="en-US" sz="2800" dirty="0" err="1"/>
              <a:t>nisu</a:t>
            </a:r>
            <a:r>
              <a:rPr lang="en-US" sz="2800" dirty="0"/>
              <a:t> </a:t>
            </a:r>
            <a:r>
              <a:rPr lang="en-US" sz="2800" dirty="0" err="1"/>
              <a:t>učinili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navesti</a:t>
            </a:r>
            <a:r>
              <a:rPr lang="en-US" sz="2800" dirty="0"/>
              <a:t> da je </a:t>
            </a:r>
            <a:r>
              <a:rPr lang="en-US" sz="2800" dirty="0" err="1"/>
              <a:t>neki</a:t>
            </a:r>
            <a:r>
              <a:rPr lang="en-US" sz="2800" dirty="0"/>
              <a:t> </a:t>
            </a:r>
            <a:r>
              <a:rPr lang="en-US" sz="2800" dirty="0" err="1"/>
              <a:t>član</a:t>
            </a:r>
            <a:r>
              <a:rPr lang="en-US" sz="2800" dirty="0"/>
              <a:t> </a:t>
            </a:r>
            <a:r>
              <a:rPr lang="en-US" sz="2800" dirty="0" err="1"/>
              <a:t>odbio</a:t>
            </a:r>
            <a:r>
              <a:rPr lang="en-US" sz="2800" dirty="0"/>
              <a:t> </a:t>
            </a:r>
            <a:r>
              <a:rPr lang="en-US" sz="2800" dirty="0" err="1" smtClean="0"/>
              <a:t>potpisati</a:t>
            </a:r>
            <a:r>
              <a:rPr lang="sr-Latn-ME" sz="2800" dirty="0" smtClean="0"/>
              <a:t>,</a:t>
            </a:r>
            <a:r>
              <a:rPr lang="en-US" sz="2800" dirty="0" smtClean="0"/>
              <a:t> </a:t>
            </a:r>
            <a:r>
              <a:rPr lang="en-US" sz="2800" dirty="0"/>
              <a:t>a </a:t>
            </a:r>
            <a:r>
              <a:rPr lang="en-US" sz="2800" dirty="0" err="1"/>
              <a:t>nije</a:t>
            </a:r>
            <a:r>
              <a:rPr lang="en-US" sz="2800" dirty="0"/>
              <a:t> bio </a:t>
            </a:r>
            <a:r>
              <a:rPr lang="en-US" sz="2800" dirty="0" err="1"/>
              <a:t>voljan</a:t>
            </a:r>
            <a:r>
              <a:rPr lang="en-US" sz="2800" dirty="0"/>
              <a:t> </a:t>
            </a:r>
            <a:r>
              <a:rPr lang="en-US" sz="2800" dirty="0" err="1"/>
              <a:t>dati</a:t>
            </a:r>
            <a:r>
              <a:rPr lang="en-US" sz="2800" dirty="0"/>
              <a:t> </a:t>
            </a:r>
            <a:r>
              <a:rPr lang="en-US" sz="2800" dirty="0" err="1"/>
              <a:t>objašnjenje</a:t>
            </a:r>
            <a:r>
              <a:rPr lang="en-US" sz="2800" dirty="0"/>
              <a:t> </a:t>
            </a:r>
            <a:r>
              <a:rPr lang="en-US" sz="2800" dirty="0" err="1" smtClean="0"/>
              <a:t>za</a:t>
            </a:r>
            <a:r>
              <a:rPr lang="sr-Latn-ME" sz="2800" dirty="0" smtClean="0"/>
              <a:t> </a:t>
            </a:r>
            <a:r>
              <a:rPr lang="en-US" sz="2800" dirty="0" err="1" smtClean="0"/>
              <a:t>takvo</a:t>
            </a:r>
            <a:r>
              <a:rPr lang="en-US" sz="2800" dirty="0" smtClean="0"/>
              <a:t> </a:t>
            </a:r>
            <a:r>
              <a:rPr lang="en-US" sz="2800" dirty="0" err="1"/>
              <a:t>odbijanje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prisustvuju</a:t>
            </a:r>
            <a:r>
              <a:rPr lang="en-US" dirty="0"/>
              <a:t> </a:t>
            </a:r>
            <a:r>
              <a:rPr lang="sr-Latn-ME" dirty="0" smtClean="0"/>
              <a:t>skupštini dioničara/akcionara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/>
              <a:t>pružiti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raspravljaju</a:t>
            </a:r>
            <a:r>
              <a:rPr lang="en-US" dirty="0"/>
              <a:t> 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52507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1977"/>
            <a:ext cx="10515600" cy="500498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Zaključci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priložiti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 smtClean="0"/>
              <a:t>izvještaj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Pošto</a:t>
            </a:r>
            <a:r>
              <a:rPr lang="en-US" dirty="0" smtClean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preliminarno</a:t>
            </a:r>
            <a:r>
              <a:rPr lang="en-US" dirty="0"/>
              <a:t> </a:t>
            </a:r>
            <a:r>
              <a:rPr lang="en-US" dirty="0" err="1"/>
              <a:t>odobriti</a:t>
            </a:r>
            <a:r>
              <a:rPr lang="en-US" dirty="0"/>
              <a:t> </a:t>
            </a:r>
            <a:r>
              <a:rPr lang="en-US" dirty="0" err="1" smtClean="0"/>
              <a:t>godišnji</a:t>
            </a:r>
            <a:r>
              <a:rPr lang="sr-Latn-ME" dirty="0" smtClean="0"/>
              <a:t> </a:t>
            </a:r>
            <a:r>
              <a:rPr lang="en-US" dirty="0" err="1" smtClean="0"/>
              <a:t>izvještaj</a:t>
            </a:r>
            <a:r>
              <a:rPr lang="en-US" dirty="0"/>
              <a:t>, dobra je </a:t>
            </a:r>
            <a:r>
              <a:rPr lang="en-US" dirty="0" err="1"/>
              <a:t>praksa</a:t>
            </a:r>
            <a:r>
              <a:rPr lang="en-US" dirty="0"/>
              <a:t> da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da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 smtClean="0"/>
              <a:t>odboru</a:t>
            </a:r>
            <a:r>
              <a:rPr lang="sr-Latn-ME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</a:t>
            </a:r>
            <a:r>
              <a:rPr lang="en-US" dirty="0" err="1"/>
              <a:t>deset</a:t>
            </a:r>
            <a:r>
              <a:rPr lang="en-US" dirty="0"/>
              <a:t> dana da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razmotri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izvršenoj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toga</a:t>
            </a:r>
            <a:r>
              <a:rPr lang="sr-Latn-ME" dirty="0" smtClean="0"/>
              <a:t>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/>
              <a:t>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sr-Latn-ME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dana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mora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materijale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 smtClean="0"/>
              <a:t>godišnju skupštinu 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Godišnji</a:t>
            </a:r>
            <a:r>
              <a:rPr lang="en-US" dirty="0" smtClean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smtClean="0"/>
              <a:t>mora</a:t>
            </a:r>
            <a:r>
              <a:rPr lang="sr-Latn-ME" dirty="0" smtClean="0"/>
              <a:t> </a:t>
            </a:r>
            <a:r>
              <a:rPr lang="en-US" dirty="0" err="1" smtClean="0"/>
              <a:t>distribuirati</a:t>
            </a:r>
            <a:r>
              <a:rPr lang="en-US" dirty="0" smtClean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zaseban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sr-Latn-ME" dirty="0" smtClean="0"/>
              <a:t>godišnje skupštine dioničara/akcionara.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855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 smtClean="0"/>
              <a:t>P</a:t>
            </a:r>
            <a:r>
              <a:rPr lang="en-US" dirty="0" err="1" smtClean="0"/>
              <a:t>itanja</a:t>
            </a:r>
            <a:endParaRPr lang="en-US" dirty="0"/>
          </a:p>
          <a:p>
            <a:pPr algn="just"/>
            <a:r>
              <a:rPr lang="pl-PL" dirty="0" smtClean="0"/>
              <a:t> </a:t>
            </a:r>
            <a:r>
              <a:rPr lang="pl-PL" dirty="0"/>
              <a:t>Kakav je odnos između internog organa nadzora, komisije </a:t>
            </a:r>
            <a:r>
              <a:rPr lang="pl-PL" dirty="0" smtClean="0"/>
              <a:t>za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?</a:t>
            </a:r>
          </a:p>
          <a:p>
            <a:pPr algn="just"/>
            <a:r>
              <a:rPr lang="it-IT" dirty="0"/>
              <a:t>Da li su njihove dužnosti i odgovornosti pravilno </a:t>
            </a:r>
            <a:r>
              <a:rPr lang="it-IT" dirty="0" smtClean="0"/>
              <a:t>defini</a:t>
            </a:r>
            <a:r>
              <a:rPr lang="sr-Latn-ME" dirty="0" smtClean="0"/>
              <a:t>sane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bi se </a:t>
            </a:r>
            <a:r>
              <a:rPr lang="en-US" dirty="0" err="1"/>
              <a:t>izbjeglo</a:t>
            </a:r>
            <a:r>
              <a:rPr lang="en-US" dirty="0"/>
              <a:t> </a:t>
            </a:r>
            <a:r>
              <a:rPr lang="en-US" dirty="0" err="1"/>
              <a:t>preklapanje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sukob</a:t>
            </a:r>
            <a:r>
              <a:rPr lang="en-US" dirty="0"/>
              <a:t>?</a:t>
            </a:r>
          </a:p>
          <a:p>
            <a:pPr marL="0" indent="0" algn="just">
              <a:buNone/>
            </a:pPr>
            <a:r>
              <a:rPr lang="en-US" b="1" i="1" dirty="0" err="1"/>
              <a:t>Interni</a:t>
            </a:r>
            <a:r>
              <a:rPr lang="en-US" b="1" i="1" dirty="0"/>
              <a:t> organ </a:t>
            </a:r>
            <a:r>
              <a:rPr lang="en-US" b="1" i="1" dirty="0" err="1"/>
              <a:t>nadzora</a:t>
            </a:r>
            <a:r>
              <a:rPr lang="en-US" b="1" i="1" dirty="0"/>
              <a:t> </a:t>
            </a:r>
            <a:r>
              <a:rPr lang="en-US" i="1" dirty="0"/>
              <a:t>(</a:t>
            </a:r>
            <a:r>
              <a:rPr lang="en-US" i="1" dirty="0" err="1"/>
              <a:t>interni</a:t>
            </a:r>
            <a:r>
              <a:rPr lang="en-US" i="1" dirty="0"/>
              <a:t> </a:t>
            </a:r>
            <a:r>
              <a:rPr lang="en-US" i="1" dirty="0" err="1"/>
              <a:t>revizor</a:t>
            </a:r>
            <a:r>
              <a:rPr lang="en-US" i="1" dirty="0"/>
              <a:t> </a:t>
            </a:r>
            <a:r>
              <a:rPr lang="en-US" i="1" dirty="0" err="1"/>
              <a:t>ili</a:t>
            </a:r>
            <a:r>
              <a:rPr lang="en-US" i="1" dirty="0"/>
              <a:t> </a:t>
            </a:r>
            <a:r>
              <a:rPr lang="en-US" i="1" dirty="0" err="1"/>
              <a:t>odbor</a:t>
            </a:r>
            <a:r>
              <a:rPr lang="en-US" i="1" dirty="0"/>
              <a:t> </a:t>
            </a:r>
            <a:r>
              <a:rPr lang="en-US" i="1" dirty="0" err="1"/>
              <a:t>revizora</a:t>
            </a:r>
            <a:r>
              <a:rPr lang="en-US" i="1" dirty="0"/>
              <a:t>):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zadatke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(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) </a:t>
            </a:r>
            <a:r>
              <a:rPr lang="en-US" dirty="0" err="1"/>
              <a:t>izvještava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,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skupšinu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it-IT" dirty="0" smtClean="0"/>
              <a:t>? </a:t>
            </a:r>
            <a:endParaRPr lang="sr-Latn-ME" dirty="0" smtClean="0"/>
          </a:p>
          <a:p>
            <a:pPr algn="just"/>
            <a:r>
              <a:rPr lang="it-IT" dirty="0" smtClean="0"/>
              <a:t>Koga </a:t>
            </a:r>
            <a:r>
              <a:rPr lang="it-IT" dirty="0"/>
              <a:t>treba izvještavati interni revizor? </a:t>
            </a:r>
            <a:endParaRPr lang="sr-Latn-ME" dirty="0" smtClean="0"/>
          </a:p>
          <a:p>
            <a:pPr algn="just"/>
            <a:r>
              <a:rPr lang="it-IT" dirty="0" smtClean="0"/>
              <a:t>Da </a:t>
            </a:r>
            <a:r>
              <a:rPr lang="it-IT" dirty="0"/>
              <a:t>li postoje </a:t>
            </a:r>
            <a:r>
              <a:rPr lang="it-IT" dirty="0" smtClean="0"/>
              <a:t>prepreke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mogle</a:t>
            </a:r>
            <a:r>
              <a:rPr lang="en-US" dirty="0"/>
              <a:t> </a:t>
            </a:r>
            <a:r>
              <a:rPr lang="en-US" dirty="0" err="1"/>
              <a:t>odvratiti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da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izvještava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uočenim</a:t>
            </a:r>
            <a:r>
              <a:rPr lang="en-US" dirty="0"/>
              <a:t> </a:t>
            </a:r>
            <a:r>
              <a:rPr lang="en-US" dirty="0" err="1"/>
              <a:t>problemima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242237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9274"/>
          </a:xfrm>
        </p:spPr>
        <p:txBody>
          <a:bodyPr>
            <a:normAutofit fontScale="90000"/>
          </a:bodyPr>
          <a:lstStyle/>
          <a:p>
            <a:r>
              <a:rPr lang="en-US" dirty="0"/>
              <a:t>B.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100"/>
            <a:ext cx="10515600" cy="50178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Nezavisna</a:t>
            </a:r>
            <a:r>
              <a:rPr lang="en-US" dirty="0" smtClean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je element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/>
              <a:t>organa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Eksternom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tome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li </a:t>
            </a:r>
            <a:r>
              <a:rPr lang="en-US" dirty="0"/>
              <a:t>se </a:t>
            </a:r>
            <a:r>
              <a:rPr lang="en-US" dirty="0" err="1"/>
              <a:t>pripremaju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, u </a:t>
            </a:r>
            <a:r>
              <a:rPr lang="en-US" dirty="0" err="1" smtClean="0"/>
              <a:t>skladu</a:t>
            </a:r>
            <a:r>
              <a:rPr lang="sr-Latn-ME" dirty="0" smtClean="0"/>
              <a:t> </a:t>
            </a:r>
            <a:r>
              <a:rPr lang="en-US" dirty="0" smtClean="0"/>
              <a:t>s </a:t>
            </a:r>
            <a:r>
              <a:rPr lang="en-US" dirty="0" err="1"/>
              <a:t>identificiranim</a:t>
            </a:r>
            <a:r>
              <a:rPr lang="en-US" dirty="0"/>
              <a:t> </a:t>
            </a:r>
            <a:r>
              <a:rPr lang="en-US" dirty="0" err="1"/>
              <a:t>okvirom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pouzdani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Revizor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/>
              <a:t>, </a:t>
            </a:r>
            <a:r>
              <a:rPr lang="en-US" dirty="0" err="1"/>
              <a:t>menadžerima</a:t>
            </a:r>
            <a:r>
              <a:rPr lang="en-US" dirty="0"/>
              <a:t>,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učesnicima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 smtClean="0"/>
              <a:t>daje</a:t>
            </a:r>
            <a:r>
              <a:rPr lang="sr-Latn-ME" dirty="0" smtClean="0"/>
              <a:t> </a:t>
            </a:r>
            <a:r>
              <a:rPr lang="en-US" dirty="0" err="1" smtClean="0"/>
              <a:t>nezavisno</a:t>
            </a:r>
            <a:r>
              <a:rPr lang="en-US" dirty="0" smtClean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izvrši</a:t>
            </a:r>
            <a:r>
              <a:rPr lang="en-US" dirty="0"/>
              <a:t>, </a:t>
            </a:r>
            <a:r>
              <a:rPr lang="en-US" dirty="0" err="1" smtClean="0"/>
              <a:t>treba</a:t>
            </a:r>
            <a:r>
              <a:rPr lang="sr-Latn-ME" dirty="0" smtClean="0"/>
              <a:t> </a:t>
            </a:r>
            <a:r>
              <a:rPr lang="en-US" dirty="0" err="1" smtClean="0"/>
              <a:t>utvrditi</a:t>
            </a:r>
            <a:r>
              <a:rPr lang="en-US" dirty="0" smtClean="0"/>
              <a:t> </a:t>
            </a:r>
            <a:r>
              <a:rPr lang="en-US" dirty="0" err="1"/>
              <a:t>tačnost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Nezavisna</a:t>
            </a:r>
            <a:r>
              <a:rPr lang="en-US" dirty="0" smtClean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priznato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kredibilitet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pa </a:t>
            </a:r>
            <a:r>
              <a:rPr lang="en-US" dirty="0" err="1"/>
              <a:t>prema</a:t>
            </a:r>
            <a:r>
              <a:rPr lang="en-US" dirty="0"/>
              <a:t> tome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izglede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privlačenje</a:t>
            </a:r>
            <a:r>
              <a:rPr lang="en-US" dirty="0" smtClean="0"/>
              <a:t> </a:t>
            </a:r>
            <a:r>
              <a:rPr lang="en-US" dirty="0" err="1"/>
              <a:t>investicija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848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6830"/>
            <a:ext cx="10515600" cy="519336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Tri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en-US" dirty="0"/>
              <a:t> </a:t>
            </a:r>
            <a:r>
              <a:rPr lang="en-US" dirty="0" err="1"/>
              <a:t>napomene</a:t>
            </a:r>
            <a:r>
              <a:rPr lang="en-US" dirty="0"/>
              <a:t> o </a:t>
            </a:r>
            <a:r>
              <a:rPr lang="en-US" dirty="0" err="1"/>
              <a:t>nezavisnoj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1. </a:t>
            </a:r>
            <a:r>
              <a:rPr lang="pl-PL" dirty="0" smtClean="0"/>
              <a:t>Uprava </a:t>
            </a:r>
            <a:r>
              <a:rPr lang="pl-PL" dirty="0"/>
              <a:t>ostaje odgovorna za pripremanje i podnošenje finansijskih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sr-Latn-ME" dirty="0" err="1" smtClean="0"/>
              <a:t>E</a:t>
            </a:r>
            <a:r>
              <a:rPr lang="en-US" dirty="0" err="1" smtClean="0"/>
              <a:t>ksterni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je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formiranje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izražavanje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o</a:t>
            </a:r>
            <a:r>
              <a:rPr lang="sr-Latn-ME" dirty="0"/>
              <a:t> </a:t>
            </a:r>
            <a:r>
              <a:rPr lang="pl-PL" dirty="0"/>
              <a:t>finansijskim izvještajima koje je pripremila uprava; i</a:t>
            </a:r>
          </a:p>
          <a:p>
            <a:pPr marL="0" indent="0" algn="just">
              <a:buNone/>
            </a:pPr>
            <a:r>
              <a:rPr lang="en-US" dirty="0"/>
              <a:t>3. </a:t>
            </a:r>
            <a:r>
              <a:rPr lang="sr-Latn-ME" dirty="0" err="1" smtClean="0"/>
              <a:t>R</a:t>
            </a:r>
            <a:r>
              <a:rPr lang="en-US" dirty="0" err="1" smtClean="0"/>
              <a:t>evizija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ne </a:t>
            </a:r>
            <a:r>
              <a:rPr lang="en-US" dirty="0" err="1"/>
              <a:t>oslobađa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 smtClean="0"/>
              <a:t> </a:t>
            </a:r>
            <a:r>
              <a:rPr lang="pl-PL" dirty="0"/>
              <a:t>Kada je potrebna godišnja </a:t>
            </a:r>
            <a:r>
              <a:rPr lang="pl-PL" dirty="0" smtClean="0"/>
              <a:t>revizija </a:t>
            </a:r>
            <a:r>
              <a:rPr lang="en-US" dirty="0" err="1" smtClean="0"/>
              <a:t>Zakon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računovodstvu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 (ZRR) </a:t>
            </a:r>
            <a:r>
              <a:rPr lang="en-US" dirty="0" err="1"/>
              <a:t>predviđa</a:t>
            </a:r>
            <a:r>
              <a:rPr lang="en-US" dirty="0"/>
              <a:t> da je </a:t>
            </a:r>
            <a:r>
              <a:rPr lang="en-US" dirty="0" err="1"/>
              <a:t>godišnja</a:t>
            </a:r>
            <a:r>
              <a:rPr lang="en-US" dirty="0"/>
              <a:t>, 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 smtClean="0"/>
              <a:t>revizija</a:t>
            </a:r>
            <a:r>
              <a:rPr lang="sr-Latn-ME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(</a:t>
            </a:r>
            <a:r>
              <a:rPr lang="en-US" dirty="0" err="1"/>
              <a:t>ovlašteno</a:t>
            </a:r>
            <a:r>
              <a:rPr lang="en-US" dirty="0"/>
              <a:t> 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dioničko</a:t>
            </a:r>
            <a:r>
              <a:rPr lang="en-US" dirty="0"/>
              <a:t>/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kontrolno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sačinjava</a:t>
            </a:r>
            <a:r>
              <a:rPr lang="en-US" dirty="0"/>
              <a:t> </a:t>
            </a:r>
            <a:r>
              <a:rPr lang="en-US" dirty="0" err="1"/>
              <a:t>konsolidirane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3.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/>
              <a:t>instrumente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trguje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organiziranom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ovlaštenja</a:t>
            </a:r>
            <a:r>
              <a:rPr lang="en-US" dirty="0" smtClean="0"/>
              <a:t> </a:t>
            </a:r>
            <a:r>
              <a:rPr lang="en-US" dirty="0" err="1"/>
              <a:t>utvrđeni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računovodstvo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81078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2. Prava i dužnosti eksternog revizora</a:t>
            </a:r>
          </a:p>
          <a:p>
            <a:pPr marL="0" indent="0">
              <a:buNone/>
            </a:pP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mora da: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saglasno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međunarodno</a:t>
            </a:r>
            <a:r>
              <a:rPr lang="en-US" dirty="0"/>
              <a:t> </a:t>
            </a:r>
            <a:r>
              <a:rPr lang="en-US" dirty="0" err="1"/>
              <a:t>prihvaćenim</a:t>
            </a:r>
            <a:r>
              <a:rPr lang="en-US" dirty="0"/>
              <a:t> </a:t>
            </a:r>
            <a:r>
              <a:rPr lang="en-US" dirty="0" err="1" smtClean="0"/>
              <a:t>standardima</a:t>
            </a:r>
            <a:r>
              <a:rPr lang="sr-Latn-ME" dirty="0" smtClean="0"/>
              <a:t> </a:t>
            </a:r>
            <a:r>
              <a:rPr lang="en-US" dirty="0" err="1" smtClean="0"/>
              <a:t>revizije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upoznaje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relevantnim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o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 smtClean="0"/>
              <a:t>uslovima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pravnim</a:t>
            </a:r>
            <a:r>
              <a:rPr lang="en-US" dirty="0"/>
              <a:t> </a:t>
            </a:r>
            <a:r>
              <a:rPr lang="en-US" dirty="0" err="1"/>
              <a:t>aktima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zasnivaju</a:t>
            </a:r>
            <a:r>
              <a:rPr lang="en-US" dirty="0"/>
              <a:t> </a:t>
            </a:r>
            <a:r>
              <a:rPr lang="en-US" dirty="0" err="1"/>
              <a:t>primjedbe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zaključci</a:t>
            </a:r>
            <a:r>
              <a:rPr lang="en-US" dirty="0" smtClean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1418513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0565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/>
              <a:t>1. Kada je potrebna godišnja revizija</a:t>
            </a:r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računovodstvu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 (ZRR) </a:t>
            </a:r>
            <a:r>
              <a:rPr lang="en-US" dirty="0" err="1"/>
              <a:t>predviđa</a:t>
            </a:r>
            <a:r>
              <a:rPr lang="en-US" dirty="0"/>
              <a:t> da je </a:t>
            </a:r>
            <a:r>
              <a:rPr lang="en-US" dirty="0" err="1"/>
              <a:t>godišnja</a:t>
            </a:r>
            <a:r>
              <a:rPr lang="en-US" dirty="0"/>
              <a:t>, </a:t>
            </a:r>
            <a:r>
              <a:rPr lang="en-US" dirty="0" err="1"/>
              <a:t>nezavisna</a:t>
            </a:r>
            <a:r>
              <a:rPr lang="en-US" dirty="0"/>
              <a:t> </a:t>
            </a:r>
            <a:r>
              <a:rPr lang="en-US" dirty="0" err="1" smtClean="0"/>
              <a:t>revizija</a:t>
            </a:r>
            <a:r>
              <a:rPr lang="sr-Latn-ME" dirty="0" smtClean="0"/>
              <a:t> </a:t>
            </a:r>
            <a:r>
              <a:rPr lang="en-US" dirty="0" err="1" smtClean="0"/>
              <a:t>koju</a:t>
            </a:r>
            <a:r>
              <a:rPr lang="en-US" dirty="0" smtClean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(</a:t>
            </a:r>
            <a:r>
              <a:rPr lang="en-US" dirty="0" err="1"/>
              <a:t>ovlašteno</a:t>
            </a:r>
            <a:r>
              <a:rPr lang="en-US" dirty="0"/>
              <a:t> 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1. </a:t>
            </a:r>
            <a:r>
              <a:rPr lang="en-US" sz="2800" dirty="0" err="1"/>
              <a:t>dioničko</a:t>
            </a:r>
            <a:r>
              <a:rPr lang="en-US" sz="2800" dirty="0"/>
              <a:t>/</a:t>
            </a:r>
            <a:r>
              <a:rPr lang="en-US" sz="2800" dirty="0" err="1"/>
              <a:t>akcionarsko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2. </a:t>
            </a:r>
            <a:r>
              <a:rPr lang="en-US" sz="2800" dirty="0" err="1"/>
              <a:t>kontrolno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sačinjava</a:t>
            </a:r>
            <a:r>
              <a:rPr lang="en-US" sz="2800" dirty="0"/>
              <a:t> </a:t>
            </a:r>
            <a:r>
              <a:rPr lang="en-US" sz="2800" dirty="0" err="1"/>
              <a:t>konsolidirane</a:t>
            </a:r>
            <a:r>
              <a:rPr lang="en-US" sz="2800" dirty="0"/>
              <a:t> </a:t>
            </a:r>
            <a:r>
              <a:rPr lang="en-US" sz="2800" dirty="0" err="1"/>
              <a:t>finansijske</a:t>
            </a:r>
            <a:r>
              <a:rPr lang="en-US" sz="2800" dirty="0"/>
              <a:t> </a:t>
            </a:r>
            <a:r>
              <a:rPr lang="en-US" sz="2800" dirty="0" err="1"/>
              <a:t>izvještaje</a:t>
            </a:r>
            <a:r>
              <a:rPr lang="en-US" sz="2800" dirty="0"/>
              <a:t>; </a:t>
            </a:r>
            <a:r>
              <a:rPr lang="en-US" sz="2800" dirty="0" err="1"/>
              <a:t>ili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3. </a:t>
            </a:r>
            <a:r>
              <a:rPr lang="en-US" sz="2800" dirty="0" err="1"/>
              <a:t>pravna</a:t>
            </a:r>
            <a:r>
              <a:rPr lang="en-US" sz="2800" dirty="0"/>
              <a:t> </a:t>
            </a:r>
            <a:r>
              <a:rPr lang="en-US" sz="2800" dirty="0" err="1"/>
              <a:t>lica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</a:t>
            </a:r>
            <a:r>
              <a:rPr lang="en-US" sz="2800" dirty="0" err="1"/>
              <a:t>izdaju</a:t>
            </a:r>
            <a:r>
              <a:rPr lang="en-US" sz="2800" dirty="0"/>
              <a:t> </a:t>
            </a:r>
            <a:r>
              <a:rPr lang="en-US" sz="2800" dirty="0" err="1"/>
              <a:t>vrijednosne</a:t>
            </a:r>
            <a:r>
              <a:rPr lang="en-US" sz="2800" dirty="0"/>
              <a:t> </a:t>
            </a:r>
            <a:r>
              <a:rPr lang="en-US" sz="2800" dirty="0" err="1"/>
              <a:t>papire</a:t>
            </a:r>
            <a:r>
              <a:rPr lang="en-US" sz="2800" dirty="0"/>
              <a:t>/</a:t>
            </a:r>
            <a:r>
              <a:rPr lang="en-US" sz="2800" dirty="0" err="1"/>
              <a:t>hartije</a:t>
            </a:r>
            <a:r>
              <a:rPr lang="en-US" sz="2800" dirty="0"/>
              <a:t> od </a:t>
            </a:r>
            <a:r>
              <a:rPr lang="en-US" sz="2800" dirty="0" err="1"/>
              <a:t>vrijednosti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 smtClean="0"/>
              <a:t>druge</a:t>
            </a:r>
            <a:r>
              <a:rPr lang="sr-Latn-ME" sz="2800" dirty="0" smtClean="0"/>
              <a:t> </a:t>
            </a:r>
            <a:r>
              <a:rPr lang="en-US" sz="2800" dirty="0" err="1" smtClean="0"/>
              <a:t>finansijske</a:t>
            </a:r>
            <a:r>
              <a:rPr lang="en-US" sz="2800" dirty="0" smtClean="0"/>
              <a:t> </a:t>
            </a:r>
            <a:r>
              <a:rPr lang="en-US" sz="2800" dirty="0" err="1"/>
              <a:t>instrumente</a:t>
            </a:r>
            <a:r>
              <a:rPr lang="en-US" sz="2800" dirty="0"/>
              <a:t> </a:t>
            </a:r>
            <a:r>
              <a:rPr lang="en-US" sz="2800" dirty="0" err="1"/>
              <a:t>kojima</a:t>
            </a:r>
            <a:r>
              <a:rPr lang="en-US" sz="2800" dirty="0"/>
              <a:t> se </a:t>
            </a:r>
            <a:r>
              <a:rPr lang="en-US" sz="2800" dirty="0" err="1"/>
              <a:t>trguje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organiziranom</a:t>
            </a:r>
            <a:r>
              <a:rPr lang="en-US" sz="2800" dirty="0"/>
              <a:t> </a:t>
            </a:r>
            <a:r>
              <a:rPr lang="en-US" sz="2800" dirty="0" err="1"/>
              <a:t>tržištu</a:t>
            </a:r>
            <a:r>
              <a:rPr lang="en-US" sz="2800" dirty="0"/>
              <a:t>.</a:t>
            </a:r>
          </a:p>
          <a:p>
            <a:pPr algn="just"/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položaj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ovlaštenja</a:t>
            </a:r>
            <a:r>
              <a:rPr lang="en-US" dirty="0" smtClean="0"/>
              <a:t> </a:t>
            </a:r>
            <a:r>
              <a:rPr lang="en-US" dirty="0" err="1"/>
              <a:t>utvrđeni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računovodstvo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0842685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2. Prava i dužnosti eksternog revizora</a:t>
            </a:r>
          </a:p>
          <a:p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mora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vrši</a:t>
            </a:r>
            <a:r>
              <a:rPr lang="en-US" sz="2800" dirty="0"/>
              <a:t> </a:t>
            </a:r>
            <a:r>
              <a:rPr lang="en-US" sz="2800" dirty="0" err="1"/>
              <a:t>reviziju</a:t>
            </a:r>
            <a:r>
              <a:rPr lang="en-US" sz="2800" dirty="0"/>
              <a:t> </a:t>
            </a:r>
            <a:r>
              <a:rPr lang="en-US" sz="2800" dirty="0" err="1"/>
              <a:t>saglasno</a:t>
            </a:r>
            <a:r>
              <a:rPr lang="en-US" sz="2800" dirty="0"/>
              <a:t> </a:t>
            </a:r>
            <a:r>
              <a:rPr lang="en-US" sz="2800" dirty="0" err="1"/>
              <a:t>zakonima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međunarodno</a:t>
            </a:r>
            <a:r>
              <a:rPr lang="en-US" sz="2800" dirty="0"/>
              <a:t> </a:t>
            </a:r>
            <a:r>
              <a:rPr lang="en-US" sz="2800" dirty="0" err="1"/>
              <a:t>prihvaćenim</a:t>
            </a:r>
            <a:r>
              <a:rPr lang="en-US" sz="2800" dirty="0"/>
              <a:t> </a:t>
            </a:r>
            <a:r>
              <a:rPr lang="en-US" sz="2800" dirty="0" err="1" smtClean="0"/>
              <a:t>standardima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revizije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upoznaje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relevantnim</a:t>
            </a:r>
            <a:r>
              <a:rPr lang="en-US" sz="2800" dirty="0"/>
              <a:t> </a:t>
            </a:r>
            <a:r>
              <a:rPr lang="en-US" sz="2800" dirty="0" err="1"/>
              <a:t>informacijama</a:t>
            </a:r>
            <a:r>
              <a:rPr lang="en-US" sz="2800" dirty="0"/>
              <a:t> o </a:t>
            </a:r>
            <a:r>
              <a:rPr lang="en-US" sz="2800" dirty="0" err="1"/>
              <a:t>zakonskim</a:t>
            </a:r>
            <a:r>
              <a:rPr lang="en-US" sz="2800" dirty="0"/>
              <a:t> </a:t>
            </a:r>
            <a:r>
              <a:rPr lang="en-US" sz="2800" dirty="0" err="1" smtClean="0"/>
              <a:t>uslovima</a:t>
            </a:r>
            <a:r>
              <a:rPr lang="sr-Latn-ME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/>
              <a:t>vršenje</a:t>
            </a:r>
            <a:r>
              <a:rPr lang="en-US" sz="2800" dirty="0"/>
              <a:t> </a:t>
            </a:r>
            <a:r>
              <a:rPr lang="en-US" sz="2800" dirty="0" err="1"/>
              <a:t>revizije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pravnim</a:t>
            </a:r>
            <a:r>
              <a:rPr lang="en-US" sz="2800" dirty="0"/>
              <a:t> </a:t>
            </a:r>
            <a:r>
              <a:rPr lang="en-US" sz="2800" dirty="0" err="1"/>
              <a:t>aktima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kojima</a:t>
            </a:r>
            <a:r>
              <a:rPr lang="en-US" sz="2800" dirty="0"/>
              <a:t> se </a:t>
            </a:r>
            <a:r>
              <a:rPr lang="en-US" sz="2800" dirty="0" err="1"/>
              <a:t>zasnivaju</a:t>
            </a:r>
            <a:r>
              <a:rPr lang="en-US" sz="2800" dirty="0"/>
              <a:t> </a:t>
            </a:r>
            <a:r>
              <a:rPr lang="en-US" sz="2800" dirty="0" err="1"/>
              <a:t>primjedbe</a:t>
            </a:r>
            <a:r>
              <a:rPr lang="en-US" sz="2800" dirty="0"/>
              <a:t> </a:t>
            </a:r>
            <a:r>
              <a:rPr lang="en-US" sz="2800" dirty="0" err="1" smtClean="0"/>
              <a:t>i</a:t>
            </a:r>
            <a:r>
              <a:rPr lang="sr-Latn-ME" sz="2800" dirty="0" smtClean="0"/>
              <a:t> </a:t>
            </a:r>
            <a:r>
              <a:rPr lang="en-US" sz="2800" dirty="0" err="1" smtClean="0"/>
              <a:t>zaključci</a:t>
            </a:r>
            <a:r>
              <a:rPr lang="en-US" sz="2800" dirty="0" smtClean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34211169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</a:t>
            </a:r>
            <a:r>
              <a:rPr lang="en-US" dirty="0" err="1" smtClean="0"/>
              <a:t>određenom</a:t>
            </a:r>
            <a:r>
              <a:rPr lang="sr-Latn-ME" dirty="0" smtClean="0"/>
              <a:t> </a:t>
            </a:r>
            <a:r>
              <a:rPr lang="en-US" dirty="0" err="1" smtClean="0"/>
              <a:t>ugovorom</a:t>
            </a:r>
            <a:r>
              <a:rPr lang="en-US" dirty="0" smtClean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u </a:t>
            </a:r>
            <a:r>
              <a:rPr lang="en-US" sz="2800" dirty="0" err="1"/>
              <a:t>svom</a:t>
            </a:r>
            <a:r>
              <a:rPr lang="en-US" sz="2800" dirty="0"/>
              <a:t> </a:t>
            </a:r>
            <a:r>
              <a:rPr lang="en-US" sz="2800" dirty="0" err="1"/>
              <a:t>izvještaju</a:t>
            </a:r>
            <a:r>
              <a:rPr lang="en-US" sz="2800" dirty="0"/>
              <a:t> o </a:t>
            </a:r>
            <a:r>
              <a:rPr lang="en-US" sz="2800" dirty="0" err="1"/>
              <a:t>reviziji</a:t>
            </a:r>
            <a:r>
              <a:rPr lang="en-US" sz="2800" dirty="0"/>
              <a:t> </a:t>
            </a:r>
            <a:r>
              <a:rPr lang="en-US" sz="2800" dirty="0" err="1"/>
              <a:t>izrazi</a:t>
            </a:r>
            <a:r>
              <a:rPr lang="en-US" sz="2800" dirty="0"/>
              <a:t> </a:t>
            </a:r>
            <a:r>
              <a:rPr lang="en-US" sz="2800" dirty="0" err="1"/>
              <a:t>pozitivno</a:t>
            </a:r>
            <a:r>
              <a:rPr lang="en-US" sz="2800" dirty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, </a:t>
            </a:r>
            <a:r>
              <a:rPr lang="en-US" sz="2800" dirty="0" err="1"/>
              <a:t>mišljenje</a:t>
            </a:r>
            <a:r>
              <a:rPr lang="en-US" sz="2800" dirty="0"/>
              <a:t> s </a:t>
            </a:r>
            <a:r>
              <a:rPr lang="en-US" sz="2800" dirty="0" err="1"/>
              <a:t>rezervom</a:t>
            </a:r>
            <a:r>
              <a:rPr lang="en-US" sz="2800" dirty="0" smtClean="0"/>
              <a:t>,</a:t>
            </a:r>
            <a:r>
              <a:rPr lang="sr-Latn-ME" sz="2800" dirty="0" smtClean="0"/>
              <a:t> </a:t>
            </a:r>
            <a:r>
              <a:rPr lang="en-US" sz="2800" dirty="0" err="1" smtClean="0"/>
              <a:t>negativno</a:t>
            </a:r>
            <a:r>
              <a:rPr lang="en-US" sz="2800" dirty="0" smtClean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da se </a:t>
            </a:r>
            <a:r>
              <a:rPr lang="en-US" sz="2800" dirty="0" err="1"/>
              <a:t>uzdrži</a:t>
            </a:r>
            <a:r>
              <a:rPr lang="en-US" sz="2800" dirty="0"/>
              <a:t> od </a:t>
            </a:r>
            <a:r>
              <a:rPr lang="en-US" sz="2800" dirty="0" err="1"/>
              <a:t>davanja</a:t>
            </a:r>
            <a:r>
              <a:rPr lang="en-US" sz="2800" dirty="0"/>
              <a:t> </a:t>
            </a:r>
            <a:r>
              <a:rPr lang="en-US" sz="2800" dirty="0" err="1"/>
              <a:t>mišljenja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osigura</a:t>
            </a:r>
            <a:r>
              <a:rPr lang="en-US" sz="2800" dirty="0"/>
              <a:t> </a:t>
            </a:r>
            <a:r>
              <a:rPr lang="en-US" sz="2800" dirty="0" err="1"/>
              <a:t>čuvanje</a:t>
            </a:r>
            <a:r>
              <a:rPr lang="en-US" sz="2800" dirty="0"/>
              <a:t> </a:t>
            </a:r>
            <a:r>
              <a:rPr lang="en-US" sz="2800" dirty="0" err="1"/>
              <a:t>dokumenata</a:t>
            </a:r>
            <a:r>
              <a:rPr lang="en-US" sz="2800" dirty="0"/>
              <a:t> </a:t>
            </a:r>
            <a:r>
              <a:rPr lang="en-US" sz="2800" dirty="0" err="1"/>
              <a:t>dobijenih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sačinjenih</a:t>
            </a:r>
            <a:r>
              <a:rPr lang="en-US" sz="2800" dirty="0"/>
              <a:t> </a:t>
            </a:r>
            <a:r>
              <a:rPr lang="en-US" sz="2800" dirty="0" err="1"/>
              <a:t>tokom</a:t>
            </a:r>
            <a:r>
              <a:rPr lang="en-US" sz="2800" dirty="0"/>
              <a:t> </a:t>
            </a:r>
            <a:r>
              <a:rPr lang="en-US" sz="2800" dirty="0" err="1"/>
              <a:t>revizije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smtClean="0"/>
              <a:t>ne</a:t>
            </a:r>
            <a:r>
              <a:rPr lang="sr-Latn-ME" sz="2800" dirty="0" smtClean="0"/>
              <a:t> </a:t>
            </a:r>
            <a:r>
              <a:rPr lang="en-US" sz="2800" dirty="0" err="1" smtClean="0"/>
              <a:t>dozvoli</a:t>
            </a:r>
            <a:r>
              <a:rPr lang="en-US" sz="2800" dirty="0" smtClean="0"/>
              <a:t> </a:t>
            </a:r>
            <a:r>
              <a:rPr lang="en-US" sz="2800" dirty="0" err="1"/>
              <a:t>objavljivanje</a:t>
            </a:r>
            <a:r>
              <a:rPr lang="en-US" sz="2800" dirty="0"/>
              <a:t> </a:t>
            </a:r>
            <a:r>
              <a:rPr lang="en-US" sz="2800" dirty="0" err="1"/>
              <a:t>sadržaja</a:t>
            </a:r>
            <a:r>
              <a:rPr lang="en-US" sz="2800" dirty="0"/>
              <a:t> </a:t>
            </a:r>
            <a:r>
              <a:rPr lang="en-US" sz="2800" dirty="0" err="1"/>
              <a:t>ovih</a:t>
            </a:r>
            <a:r>
              <a:rPr lang="en-US" sz="2800" dirty="0"/>
              <a:t> </a:t>
            </a:r>
            <a:r>
              <a:rPr lang="en-US" sz="2800" dirty="0" err="1"/>
              <a:t>dokumenata</a:t>
            </a:r>
            <a:r>
              <a:rPr lang="en-US" sz="2800" dirty="0"/>
              <a:t> </a:t>
            </a:r>
            <a:r>
              <a:rPr lang="en-US" sz="2800" dirty="0" err="1"/>
              <a:t>bilo</a:t>
            </a:r>
            <a:r>
              <a:rPr lang="en-US" sz="2800" dirty="0"/>
              <a:t> </a:t>
            </a:r>
            <a:r>
              <a:rPr lang="en-US" sz="2800" dirty="0" err="1"/>
              <a:t>kojim</a:t>
            </a:r>
            <a:r>
              <a:rPr lang="en-US" sz="2800" dirty="0"/>
              <a:t> </a:t>
            </a:r>
            <a:r>
              <a:rPr lang="en-US" sz="2800" dirty="0" err="1" smtClean="0"/>
              <a:t>neovlaštenim</a:t>
            </a:r>
            <a:r>
              <a:rPr lang="sr-Latn-ME" sz="2800" dirty="0" smtClean="0"/>
              <a:t> </a:t>
            </a:r>
            <a:r>
              <a:rPr lang="en-US" sz="2800" dirty="0" err="1" smtClean="0"/>
              <a:t>licima</a:t>
            </a:r>
            <a:r>
              <a:rPr lang="en-US" sz="2800" dirty="0" smtClean="0"/>
              <a:t> </a:t>
            </a:r>
            <a:r>
              <a:rPr lang="en-US" sz="2800" dirty="0"/>
              <a:t>bez </a:t>
            </a:r>
            <a:r>
              <a:rPr lang="en-US" sz="2800" dirty="0" err="1"/>
              <a:t>saglasnosti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, </a:t>
            </a:r>
            <a:r>
              <a:rPr lang="en-US" sz="2800" dirty="0" err="1"/>
              <a:t>osim</a:t>
            </a:r>
            <a:r>
              <a:rPr lang="en-US" sz="2800" dirty="0"/>
              <a:t> </a:t>
            </a:r>
            <a:r>
              <a:rPr lang="en-US" sz="2800" dirty="0" err="1"/>
              <a:t>kada</a:t>
            </a:r>
            <a:r>
              <a:rPr lang="en-US" sz="2800" dirty="0"/>
              <a:t> je </a:t>
            </a:r>
            <a:r>
              <a:rPr lang="en-US" sz="2800" dirty="0" err="1"/>
              <a:t>takvo</a:t>
            </a:r>
            <a:r>
              <a:rPr lang="en-US" sz="2800" dirty="0"/>
              <a:t> </a:t>
            </a:r>
            <a:r>
              <a:rPr lang="en-US" sz="2800" dirty="0" err="1"/>
              <a:t>objavljivanje</a:t>
            </a:r>
            <a:r>
              <a:rPr lang="en-US" sz="2800" dirty="0"/>
              <a:t> </a:t>
            </a:r>
            <a:r>
              <a:rPr lang="en-US" sz="2800" dirty="0" err="1" smtClean="0"/>
              <a:t>predviđeno</a:t>
            </a:r>
            <a:r>
              <a:rPr lang="sr-Latn-ME" sz="2800" dirty="0" smtClean="0"/>
              <a:t> </a:t>
            </a:r>
            <a:r>
              <a:rPr lang="en-US" sz="2800" dirty="0" err="1" smtClean="0"/>
              <a:t>zakonom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obavlja</a:t>
            </a:r>
            <a:r>
              <a:rPr lang="en-US" sz="2800" dirty="0"/>
              <a:t> </a:t>
            </a:r>
            <a:r>
              <a:rPr lang="en-US" sz="2800" dirty="0" err="1"/>
              <a:t>druge</a:t>
            </a:r>
            <a:r>
              <a:rPr lang="en-US" sz="2800" dirty="0"/>
              <a:t> </a:t>
            </a:r>
            <a:r>
              <a:rPr lang="en-US" sz="2800" dirty="0" err="1"/>
              <a:t>dužnosti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proističu</a:t>
            </a:r>
            <a:r>
              <a:rPr lang="en-US" sz="2800" dirty="0"/>
              <a:t> </a:t>
            </a:r>
            <a:r>
              <a:rPr lang="en-US" sz="2800" dirty="0" err="1"/>
              <a:t>iz</a:t>
            </a:r>
            <a:r>
              <a:rPr lang="en-US" sz="2800" dirty="0"/>
              <a:t> </a:t>
            </a:r>
            <a:r>
              <a:rPr lang="en-US" sz="2800" dirty="0" err="1"/>
              <a:t>prirode</a:t>
            </a:r>
            <a:r>
              <a:rPr lang="en-US" sz="2800" dirty="0"/>
              <a:t> </a:t>
            </a:r>
            <a:r>
              <a:rPr lang="en-US" sz="2800" dirty="0" err="1"/>
              <a:t>pravnog</a:t>
            </a:r>
            <a:r>
              <a:rPr lang="en-US" sz="2800" dirty="0"/>
              <a:t> </a:t>
            </a:r>
            <a:r>
              <a:rPr lang="en-US" sz="2800" dirty="0" err="1"/>
              <a:t>odnosa</a:t>
            </a:r>
            <a:r>
              <a:rPr lang="en-US" sz="2800" dirty="0"/>
              <a:t> </a:t>
            </a:r>
            <a:r>
              <a:rPr lang="en-US" sz="2800" dirty="0" err="1" smtClean="0"/>
              <a:t>određenog</a:t>
            </a:r>
            <a:r>
              <a:rPr lang="sr-Latn-ME" sz="2800" dirty="0" smtClean="0"/>
              <a:t> </a:t>
            </a:r>
            <a:r>
              <a:rPr lang="en-US" sz="2800" dirty="0" err="1" smtClean="0"/>
              <a:t>ugovorom</a:t>
            </a:r>
            <a:r>
              <a:rPr lang="en-US" sz="2800" dirty="0" smtClean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, </a:t>
            </a:r>
            <a:r>
              <a:rPr lang="en-US" sz="2800" dirty="0" err="1"/>
              <a:t>dokle</a:t>
            </a:r>
            <a:r>
              <a:rPr lang="en-US" sz="2800" dirty="0"/>
              <a:t> god </a:t>
            </a:r>
            <a:r>
              <a:rPr lang="en-US" sz="2800" dirty="0" err="1"/>
              <a:t>takve</a:t>
            </a:r>
            <a:r>
              <a:rPr lang="en-US" sz="2800" dirty="0"/>
              <a:t> </a:t>
            </a:r>
            <a:r>
              <a:rPr lang="en-US" sz="2800" dirty="0" err="1" smtClean="0"/>
              <a:t>dužnosti</a:t>
            </a:r>
            <a:r>
              <a:rPr lang="sr-Latn-ME" sz="2800" dirty="0" smtClean="0"/>
              <a:t> </a:t>
            </a:r>
            <a:r>
              <a:rPr lang="en-US" sz="2800" dirty="0" err="1" smtClean="0"/>
              <a:t>nisu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suprotnosti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zakonima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međunarodno</a:t>
            </a:r>
            <a:r>
              <a:rPr lang="en-US" sz="2800" dirty="0"/>
              <a:t> </a:t>
            </a:r>
            <a:r>
              <a:rPr lang="en-US" sz="2800" dirty="0" err="1"/>
              <a:t>prihvaćenim</a:t>
            </a:r>
            <a:r>
              <a:rPr lang="en-US" sz="2800" dirty="0"/>
              <a:t> </a:t>
            </a:r>
            <a:r>
              <a:rPr lang="en-US" sz="2800" dirty="0" err="1" smtClean="0"/>
              <a:t>standardima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revizije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49082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prisustvuje</a:t>
            </a:r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sr-Latn-ME" dirty="0" smtClean="0"/>
              <a:t>godišnje skupštine dioničara/akcionara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izraženim</a:t>
            </a:r>
            <a:r>
              <a:rPr lang="sr-Latn-ME" dirty="0" smtClean="0"/>
              <a:t> </a:t>
            </a:r>
            <a:r>
              <a:rPr lang="en-US" dirty="0" err="1" smtClean="0"/>
              <a:t>mišljenjem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sjednici</a:t>
            </a:r>
            <a:r>
              <a:rPr lang="sr-Latn-ME" dirty="0" smtClean="0"/>
              <a:t> </a:t>
            </a:r>
            <a:r>
              <a:rPr lang="pl-PL" dirty="0" smtClean="0"/>
              <a:t>nadzornog/upravnog </a:t>
            </a:r>
            <a:r>
              <a:rPr lang="pl-PL" dirty="0"/>
              <a:t>odbora na kojoj se donose odluke u vezi s </a:t>
            </a:r>
            <a:r>
              <a:rPr lang="pl-PL" dirty="0" smtClean="0"/>
              <a:t>finansijskim </a:t>
            </a:r>
            <a:r>
              <a:rPr lang="en-US" dirty="0" err="1" smtClean="0"/>
              <a:t>izvještavanjem</a:t>
            </a:r>
            <a:r>
              <a:rPr lang="en-US" dirty="0"/>
              <a:t>.</a:t>
            </a:r>
          </a:p>
          <a:p>
            <a:pPr algn="just"/>
            <a:r>
              <a:rPr lang="de-DE" dirty="0"/>
              <a:t>Eksterni revizor ima nadležnost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utvrđuje</a:t>
            </a:r>
            <a:r>
              <a:rPr lang="en-US" sz="2800" dirty="0"/>
              <a:t> </a:t>
            </a:r>
            <a:r>
              <a:rPr lang="en-US" sz="2800" dirty="0" err="1"/>
              <a:t>metodu</a:t>
            </a:r>
            <a:r>
              <a:rPr lang="en-US" sz="2800" dirty="0"/>
              <a:t> </a:t>
            </a:r>
            <a:r>
              <a:rPr lang="en-US" sz="2800" dirty="0" err="1"/>
              <a:t>vršenja</a:t>
            </a:r>
            <a:r>
              <a:rPr lang="en-US" sz="2800" dirty="0"/>
              <a:t> </a:t>
            </a:r>
            <a:r>
              <a:rPr lang="en-US" sz="2800" dirty="0" err="1"/>
              <a:t>revizije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ispituje</a:t>
            </a:r>
            <a:r>
              <a:rPr lang="en-US" sz="2800" dirty="0"/>
              <a:t> </a:t>
            </a:r>
            <a:r>
              <a:rPr lang="en-US" sz="2800" dirty="0" err="1"/>
              <a:t>dokumentaciju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da </a:t>
            </a:r>
            <a:r>
              <a:rPr lang="en-US" sz="2800" dirty="0" err="1"/>
              <a:t>otkriva</a:t>
            </a:r>
            <a:r>
              <a:rPr lang="en-US" sz="2800" dirty="0"/>
              <a:t> </a:t>
            </a:r>
            <a:r>
              <a:rPr lang="en-US" sz="2800" dirty="0" err="1"/>
              <a:t>šta</a:t>
            </a:r>
            <a:r>
              <a:rPr lang="en-US" sz="2800" dirty="0"/>
              <a:t> </a:t>
            </a:r>
            <a:r>
              <a:rPr lang="en-US" sz="2800" dirty="0" err="1"/>
              <a:t>spada</a:t>
            </a:r>
            <a:r>
              <a:rPr lang="en-US" sz="2800" dirty="0"/>
              <a:t> u </a:t>
            </a:r>
            <a:r>
              <a:rPr lang="en-US" sz="2800" dirty="0" err="1"/>
              <a:t>imovinu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dobija</a:t>
            </a:r>
            <a:r>
              <a:rPr lang="en-US" sz="2800" dirty="0"/>
              <a:t> </a:t>
            </a:r>
            <a:r>
              <a:rPr lang="en-US" sz="2800" dirty="0" err="1"/>
              <a:t>usmena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pisana</a:t>
            </a:r>
            <a:r>
              <a:rPr lang="en-US" sz="2800" dirty="0"/>
              <a:t> </a:t>
            </a:r>
            <a:r>
              <a:rPr lang="en-US" sz="2800" dirty="0" err="1"/>
              <a:t>objašnjenja</a:t>
            </a:r>
            <a:r>
              <a:rPr lang="en-US" sz="2800" dirty="0"/>
              <a:t> o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pitanjima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se </a:t>
            </a:r>
            <a:r>
              <a:rPr lang="en-US" sz="2800" dirty="0" err="1"/>
              <a:t>pojave</a:t>
            </a:r>
            <a:r>
              <a:rPr lang="en-US" sz="2800" dirty="0"/>
              <a:t> </a:t>
            </a:r>
            <a:r>
              <a:rPr lang="en-US" sz="2800" dirty="0" err="1" smtClean="0"/>
              <a:t>tokom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revizije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odbije</a:t>
            </a:r>
            <a:r>
              <a:rPr lang="en-US" sz="2800" dirty="0"/>
              <a:t> </a:t>
            </a:r>
            <a:r>
              <a:rPr lang="en-US" sz="2800" dirty="0" err="1"/>
              <a:t>izvršiti</a:t>
            </a:r>
            <a:r>
              <a:rPr lang="en-US" sz="2800" dirty="0"/>
              <a:t> </a:t>
            </a:r>
            <a:r>
              <a:rPr lang="en-US" sz="2800" dirty="0" err="1"/>
              <a:t>reviziju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dati</a:t>
            </a:r>
            <a:r>
              <a:rPr lang="en-US" sz="2800" dirty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 o </a:t>
            </a:r>
            <a:r>
              <a:rPr lang="en-US" sz="2800" dirty="0" err="1"/>
              <a:t>pouzdanosti</a:t>
            </a:r>
            <a:r>
              <a:rPr lang="en-US" sz="2800" dirty="0"/>
              <a:t> </a:t>
            </a:r>
            <a:r>
              <a:rPr lang="en-US" sz="2800" dirty="0" err="1"/>
              <a:t>finansijskih</a:t>
            </a:r>
            <a:r>
              <a:rPr lang="en-US" sz="2800" dirty="0"/>
              <a:t> </a:t>
            </a:r>
            <a:r>
              <a:rPr lang="en-US" sz="2800" dirty="0" err="1" smtClean="0"/>
              <a:t>izvještaja</a:t>
            </a:r>
            <a:r>
              <a:rPr lang="sr-Latn-ME" sz="2800" dirty="0" smtClean="0"/>
              <a:t> </a:t>
            </a:r>
            <a:r>
              <a:rPr lang="it-IT" sz="2800" dirty="0" smtClean="0"/>
              <a:t>ako </a:t>
            </a:r>
            <a:r>
              <a:rPr lang="it-IT" sz="2800" dirty="0"/>
              <a:t>društvo ne osigura sve tražene dokumente ili kada se pojave </a:t>
            </a:r>
            <a:r>
              <a:rPr lang="it-IT" sz="2800" dirty="0" smtClean="0"/>
              <a:t>okolnosti</a:t>
            </a:r>
            <a:r>
              <a:rPr lang="sr-Latn-ME" sz="2800" dirty="0" smtClean="0"/>
              <a:t> </a:t>
            </a:r>
            <a:r>
              <a:rPr lang="en-US" sz="2800" dirty="0" err="1" smtClean="0"/>
              <a:t>koje</a:t>
            </a:r>
            <a:r>
              <a:rPr lang="en-US" sz="2800" dirty="0" smtClean="0"/>
              <a:t> </a:t>
            </a:r>
            <a:r>
              <a:rPr lang="en-US" sz="2800" dirty="0" err="1"/>
              <a:t>imaju</a:t>
            </a:r>
            <a:r>
              <a:rPr lang="en-US" sz="2800" dirty="0"/>
              <a:t> </a:t>
            </a:r>
            <a:r>
              <a:rPr lang="en-US" sz="2800" dirty="0" err="1"/>
              <a:t>uticaj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zahtijeva</a:t>
            </a:r>
            <a:r>
              <a:rPr lang="en-US" sz="2800" dirty="0"/>
              <a:t> </a:t>
            </a:r>
            <a:r>
              <a:rPr lang="en-US" sz="2800" dirty="0" err="1"/>
              <a:t>pristup</a:t>
            </a:r>
            <a:r>
              <a:rPr lang="en-US" sz="2800" dirty="0"/>
              <a:t> </a:t>
            </a:r>
            <a:r>
              <a:rPr lang="en-US" sz="2800" dirty="0" err="1"/>
              <a:t>osnivačkom</a:t>
            </a:r>
            <a:r>
              <a:rPr lang="en-US" sz="2800" dirty="0"/>
              <a:t> </a:t>
            </a:r>
            <a:r>
              <a:rPr lang="en-US" sz="2800" dirty="0" err="1"/>
              <a:t>aktu</a:t>
            </a:r>
            <a:r>
              <a:rPr lang="en-US" sz="2800" dirty="0"/>
              <a:t>, </a:t>
            </a:r>
            <a:r>
              <a:rPr lang="en-US" sz="2800" dirty="0" err="1"/>
              <a:t>statutu</a:t>
            </a:r>
            <a:r>
              <a:rPr lang="en-US" sz="2800" dirty="0"/>
              <a:t>, </a:t>
            </a:r>
            <a:r>
              <a:rPr lang="en-US" sz="2800" dirty="0" err="1"/>
              <a:t>uključujući</a:t>
            </a:r>
            <a:r>
              <a:rPr lang="en-US" sz="2800" dirty="0"/>
              <a:t> </a:t>
            </a:r>
            <a:r>
              <a:rPr lang="en-US" sz="2800" dirty="0" err="1"/>
              <a:t>izmjene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 smtClean="0"/>
              <a:t>sve</a:t>
            </a:r>
            <a:r>
              <a:rPr lang="sr-Latn-ME" sz="2800" dirty="0" smtClean="0"/>
              <a:t> </a:t>
            </a:r>
            <a:r>
              <a:rPr lang="nn-NO" sz="2800" dirty="0" smtClean="0"/>
              <a:t>preformuli</a:t>
            </a:r>
            <a:r>
              <a:rPr lang="sr-Latn-ME" sz="2800" dirty="0" smtClean="0"/>
              <a:t>sane </a:t>
            </a:r>
            <a:r>
              <a:rPr lang="nn-NO" sz="2800" dirty="0" smtClean="0"/>
              <a:t> </a:t>
            </a:r>
            <a:r>
              <a:rPr lang="nn-NO" sz="2800" dirty="0"/>
              <a:t>osnivačke akte i statute;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dobija</a:t>
            </a:r>
            <a:r>
              <a:rPr lang="en-US" sz="2800" dirty="0"/>
              <a:t> </a:t>
            </a:r>
            <a:r>
              <a:rPr lang="en-US" sz="2800" dirty="0" err="1"/>
              <a:t>zapisnike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sr-Latn-ME" sz="2800" dirty="0" smtClean="0"/>
              <a:t>skupštine dioničara/akcionara</a:t>
            </a:r>
            <a:r>
              <a:rPr lang="en-US" sz="2800" dirty="0" smtClean="0"/>
              <a:t>, </a:t>
            </a:r>
            <a:r>
              <a:rPr lang="en-US" sz="2800" dirty="0" err="1"/>
              <a:t>sjednica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uprave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pruža</a:t>
            </a:r>
            <a:r>
              <a:rPr lang="en-US" sz="2800" dirty="0"/>
              <a:t> </a:t>
            </a:r>
            <a:r>
              <a:rPr lang="en-US" sz="2800" dirty="0" err="1"/>
              <a:t>druge</a:t>
            </a:r>
            <a:r>
              <a:rPr lang="en-US" sz="2800" dirty="0"/>
              <a:t> </a:t>
            </a:r>
            <a:r>
              <a:rPr lang="en-US" sz="2800" dirty="0" err="1"/>
              <a:t>usluge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određene</a:t>
            </a:r>
            <a:r>
              <a:rPr lang="en-US" sz="2800" dirty="0"/>
              <a:t> </a:t>
            </a:r>
            <a:r>
              <a:rPr lang="en-US" sz="2800" dirty="0" err="1"/>
              <a:t>zakonodavstvom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479304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Uporedna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r>
              <a:rPr lang="en-US" dirty="0"/>
              <a:t>U </a:t>
            </a:r>
            <a:r>
              <a:rPr lang="en-US" dirty="0" err="1"/>
              <a:t>nekim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,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je </a:t>
            </a:r>
            <a:r>
              <a:rPr lang="en-US" dirty="0" err="1"/>
              <a:t>ovlašten</a:t>
            </a:r>
            <a:r>
              <a:rPr lang="en-US" dirty="0"/>
              <a:t> da: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predlaže</a:t>
            </a:r>
            <a:r>
              <a:rPr lang="en-US" sz="2800" dirty="0"/>
              <a:t> </a:t>
            </a:r>
            <a:r>
              <a:rPr lang="en-US" sz="2800" dirty="0" err="1"/>
              <a:t>održavanje</a:t>
            </a:r>
            <a:r>
              <a:rPr lang="en-US" sz="2800" dirty="0"/>
              <a:t> </a:t>
            </a:r>
            <a:r>
              <a:rPr lang="sr-Latn-ME" sz="2800" dirty="0" smtClean="0"/>
              <a:t>vanredne skupštine dioničara/akcionara</a:t>
            </a:r>
            <a:r>
              <a:rPr lang="en-US" sz="2800" dirty="0" smtClean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predlaže</a:t>
            </a:r>
            <a:r>
              <a:rPr lang="en-US" sz="2800" dirty="0"/>
              <a:t> </a:t>
            </a:r>
            <a:r>
              <a:rPr lang="en-US" sz="2800" dirty="0" err="1"/>
              <a:t>sjednicu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uprave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2261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implementirati</a:t>
            </a:r>
            <a:r>
              <a:rPr lang="en-US" dirty="0"/>
              <a:t> </a:t>
            </a:r>
            <a:r>
              <a:rPr lang="en-US" dirty="0" err="1"/>
              <a:t>dobru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en-US" dirty="0" err="1" smtClean="0"/>
              <a:t>zahtijevati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da, pored </a:t>
            </a:r>
            <a:r>
              <a:rPr lang="en-US" dirty="0" err="1"/>
              <a:t>izvještaja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en-US" dirty="0"/>
              <a:t>, </a:t>
            </a:r>
            <a:r>
              <a:rPr lang="en-US" dirty="0" err="1"/>
              <a:t>podnosi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tzv</a:t>
            </a:r>
            <a:r>
              <a:rPr lang="en-US" dirty="0"/>
              <a:t>. “</a:t>
            </a:r>
            <a:r>
              <a:rPr lang="en-US" dirty="0" err="1" smtClean="0"/>
              <a:t>pismo</a:t>
            </a:r>
            <a:r>
              <a:rPr lang="sr-Latn-ME" dirty="0" smtClean="0"/>
              <a:t> </a:t>
            </a:r>
            <a:r>
              <a:rPr lang="en-US" dirty="0" err="1" smtClean="0"/>
              <a:t>upravi</a:t>
            </a:r>
            <a:r>
              <a:rPr lang="en-US" dirty="0"/>
              <a:t>”.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upućen</a:t>
            </a:r>
            <a:r>
              <a:rPr lang="en-US" dirty="0"/>
              <a:t> </a:t>
            </a:r>
            <a:r>
              <a:rPr lang="en-US" dirty="0" err="1"/>
              <a:t>upravi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značajne</a:t>
            </a:r>
            <a:r>
              <a:rPr lang="en-US" dirty="0"/>
              <a:t> </a:t>
            </a:r>
            <a:r>
              <a:rPr lang="en-US" dirty="0" err="1"/>
              <a:t>slabosti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postupcima</a:t>
            </a:r>
            <a:r>
              <a:rPr lang="en-US" dirty="0" smtClean="0"/>
              <a:t> </a:t>
            </a:r>
            <a:r>
              <a:rPr lang="en-US" dirty="0"/>
              <a:t>interne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računovodstvenim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operativnim</a:t>
            </a:r>
            <a:r>
              <a:rPr lang="en-US" dirty="0"/>
              <a:t> </a:t>
            </a:r>
            <a:r>
              <a:rPr lang="en-US" dirty="0" err="1"/>
              <a:t>postupcima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pisma</a:t>
            </a:r>
            <a:r>
              <a:rPr lang="en-US" dirty="0"/>
              <a:t> je da </a:t>
            </a:r>
            <a:r>
              <a:rPr lang="en-US" dirty="0" err="1"/>
              <a:t>upravi</a:t>
            </a:r>
            <a:r>
              <a:rPr lang="en-US" dirty="0"/>
              <a:t> </a:t>
            </a:r>
            <a:r>
              <a:rPr lang="en-US" dirty="0" err="1"/>
              <a:t>dâ</a:t>
            </a:r>
            <a:r>
              <a:rPr lang="en-US" dirty="0"/>
              <a:t> </a:t>
            </a:r>
            <a:r>
              <a:rPr lang="en-US" dirty="0" err="1"/>
              <a:t>konstruktivne</a:t>
            </a:r>
            <a:r>
              <a:rPr lang="en-US" dirty="0"/>
              <a:t> </a:t>
            </a:r>
            <a:r>
              <a:rPr lang="en-US" dirty="0" err="1"/>
              <a:t>sugestije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 smtClean="0"/>
              <a:t>takvih</a:t>
            </a:r>
            <a:r>
              <a:rPr lang="sr-Latn-ME" dirty="0" smtClean="0"/>
              <a:t> </a:t>
            </a:r>
            <a:r>
              <a:rPr lang="en-US" dirty="0" err="1" smtClean="0"/>
              <a:t>postupaka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pismo</a:t>
            </a:r>
            <a:r>
              <a:rPr lang="en-US" dirty="0"/>
              <a:t> </a:t>
            </a:r>
            <a:r>
              <a:rPr lang="en-US" dirty="0" err="1"/>
              <a:t>upravi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se </a:t>
            </a:r>
            <a:r>
              <a:rPr lang="en-US" dirty="0" err="1"/>
              <a:t>povjerljivim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u tom </a:t>
            </a:r>
            <a:r>
              <a:rPr lang="en-US" dirty="0" err="1"/>
              <a:t>smislu</a:t>
            </a:r>
            <a:r>
              <a:rPr lang="en-US" dirty="0"/>
              <a:t> “</a:t>
            </a:r>
            <a:r>
              <a:rPr lang="en-US" dirty="0" err="1"/>
              <a:t>nesaopćivim</a:t>
            </a:r>
            <a:r>
              <a:rPr lang="en-US" dirty="0" smtClean="0"/>
              <a:t>”</a:t>
            </a:r>
            <a:r>
              <a:rPr lang="sr-Latn-ME" dirty="0" smtClean="0"/>
              <a:t> </a:t>
            </a:r>
            <a:r>
              <a:rPr lang="en-US" dirty="0" err="1" smtClean="0"/>
              <a:t>trećim</a:t>
            </a:r>
            <a:r>
              <a:rPr lang="en-US" dirty="0" smtClean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ipak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korektivne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 smtClean="0"/>
              <a:t>privući</a:t>
            </a:r>
            <a:r>
              <a:rPr lang="sr-Latn-ME" dirty="0" smtClean="0"/>
              <a:t> </a:t>
            </a:r>
            <a:r>
              <a:rPr lang="en-US" dirty="0" err="1" smtClean="0"/>
              <a:t>eksterne</a:t>
            </a:r>
            <a:r>
              <a:rPr lang="en-US" dirty="0" smtClean="0"/>
              <a:t> </a:t>
            </a:r>
            <a:r>
              <a:rPr lang="en-US" dirty="0" err="1"/>
              <a:t>finansije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svjesna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/>
              <a:t>kopiju</a:t>
            </a:r>
            <a:r>
              <a:rPr lang="en-US" dirty="0"/>
              <a:t> </a:t>
            </a:r>
            <a:r>
              <a:rPr lang="en-US" dirty="0" err="1" smtClean="0"/>
              <a:t>pisma</a:t>
            </a:r>
            <a:r>
              <a:rPr lang="sr-Latn-ME" dirty="0" smtClean="0"/>
              <a:t> </a:t>
            </a:r>
            <a:r>
              <a:rPr lang="en-US" dirty="0" err="1" smtClean="0"/>
              <a:t>upravi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189603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3. Prava i dužnosti društva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dobija</a:t>
            </a:r>
            <a:r>
              <a:rPr lang="en-US" sz="2800" dirty="0"/>
              <a:t> od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 </a:t>
            </a:r>
            <a:r>
              <a:rPr lang="en-US" sz="2800" dirty="0" err="1"/>
              <a:t>relevantne</a:t>
            </a:r>
            <a:r>
              <a:rPr lang="en-US" sz="2800" dirty="0"/>
              <a:t> </a:t>
            </a:r>
            <a:r>
              <a:rPr lang="en-US" sz="2800" dirty="0" err="1"/>
              <a:t>informacije</a:t>
            </a:r>
            <a:r>
              <a:rPr lang="en-US" sz="2800" dirty="0"/>
              <a:t> o </a:t>
            </a:r>
            <a:r>
              <a:rPr lang="en-US" sz="2800" dirty="0" err="1"/>
              <a:t>zakonskim</a:t>
            </a:r>
            <a:r>
              <a:rPr lang="en-US" sz="2800" dirty="0"/>
              <a:t> </a:t>
            </a:r>
            <a:r>
              <a:rPr lang="en-US" sz="2800" dirty="0" err="1" smtClean="0"/>
              <a:t>uslovima</a:t>
            </a:r>
            <a:r>
              <a:rPr lang="sr-Latn-ME" sz="2800" dirty="0" smtClean="0"/>
              <a:t> </a:t>
            </a:r>
            <a:r>
              <a:rPr lang="en-US" sz="2800" dirty="0" smtClean="0"/>
              <a:t>u </a:t>
            </a:r>
            <a:r>
              <a:rPr lang="en-US" sz="2800" dirty="0" err="1"/>
              <a:t>vezi</a:t>
            </a:r>
            <a:r>
              <a:rPr lang="en-US" sz="2800" dirty="0"/>
              <a:t> s </a:t>
            </a:r>
            <a:r>
              <a:rPr lang="en-US" sz="2800" dirty="0" err="1"/>
              <a:t>revizijom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svim</a:t>
            </a:r>
            <a:r>
              <a:rPr lang="en-US" sz="2800" dirty="0"/>
              <a:t> </a:t>
            </a:r>
            <a:r>
              <a:rPr lang="en-US" sz="2800" dirty="0" err="1"/>
              <a:t>pravnim</a:t>
            </a:r>
            <a:r>
              <a:rPr lang="en-US" sz="2800" dirty="0"/>
              <a:t> </a:t>
            </a:r>
            <a:r>
              <a:rPr lang="en-US" sz="2800" dirty="0" err="1"/>
              <a:t>aktima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kojima</a:t>
            </a:r>
            <a:r>
              <a:rPr lang="en-US" sz="2800" dirty="0"/>
              <a:t> se </a:t>
            </a:r>
            <a:r>
              <a:rPr lang="en-US" sz="2800" dirty="0" err="1" smtClean="0"/>
              <a:t>zasnivaju</a:t>
            </a:r>
            <a:r>
              <a:rPr lang="sr-Latn-ME" sz="2800" dirty="0" smtClean="0"/>
              <a:t> </a:t>
            </a:r>
            <a:r>
              <a:rPr lang="en-US" sz="2800" dirty="0" err="1" smtClean="0"/>
              <a:t>primjedbe</a:t>
            </a:r>
            <a:r>
              <a:rPr lang="en-US" sz="2800" dirty="0" smtClean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zaključci</a:t>
            </a:r>
            <a:r>
              <a:rPr lang="en-US" sz="2800" dirty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dobija</a:t>
            </a:r>
            <a:r>
              <a:rPr lang="en-US" sz="2800" dirty="0"/>
              <a:t> </a:t>
            </a:r>
            <a:r>
              <a:rPr lang="en-US" sz="2800" dirty="0" err="1"/>
              <a:t>izvještaj</a:t>
            </a:r>
            <a:r>
              <a:rPr lang="en-US" sz="2800" dirty="0"/>
              <a:t> o </a:t>
            </a:r>
            <a:r>
              <a:rPr lang="en-US" sz="2800" dirty="0" err="1"/>
              <a:t>reviziji</a:t>
            </a:r>
            <a:r>
              <a:rPr lang="en-US" sz="2800" dirty="0"/>
              <a:t> u </a:t>
            </a:r>
            <a:r>
              <a:rPr lang="en-US" sz="2800" dirty="0" err="1"/>
              <a:t>roku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je </a:t>
            </a:r>
            <a:r>
              <a:rPr lang="en-US" sz="2800" dirty="0" err="1"/>
              <a:t>određen</a:t>
            </a:r>
            <a:r>
              <a:rPr lang="en-US" sz="2800" dirty="0"/>
              <a:t> </a:t>
            </a:r>
            <a:r>
              <a:rPr lang="en-US" sz="2800" dirty="0" err="1"/>
              <a:t>ugovorom</a:t>
            </a:r>
            <a:r>
              <a:rPr lang="en-US" sz="2800" dirty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 smtClean="0"/>
              <a:t>eksternog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revizora</a:t>
            </a:r>
            <a:r>
              <a:rPr lang="en-US" sz="2800" dirty="0" smtClean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ostvaruje</a:t>
            </a:r>
            <a:r>
              <a:rPr lang="en-US" sz="2800" dirty="0"/>
              <a:t> </a:t>
            </a:r>
            <a:r>
              <a:rPr lang="en-US" sz="2800" dirty="0" err="1"/>
              <a:t>druga</a:t>
            </a:r>
            <a:r>
              <a:rPr lang="en-US" sz="2800" dirty="0"/>
              <a:t> </a:t>
            </a:r>
            <a:r>
              <a:rPr lang="en-US" sz="2800" dirty="0" err="1"/>
              <a:t>prava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</a:t>
            </a:r>
            <a:r>
              <a:rPr lang="en-US" sz="2800" dirty="0" err="1"/>
              <a:t>proističu</a:t>
            </a:r>
            <a:r>
              <a:rPr lang="en-US" sz="2800" dirty="0"/>
              <a:t> </a:t>
            </a:r>
            <a:r>
              <a:rPr lang="en-US" sz="2800" dirty="0" err="1"/>
              <a:t>iz</a:t>
            </a:r>
            <a:r>
              <a:rPr lang="en-US" sz="2800" dirty="0"/>
              <a:t> </a:t>
            </a:r>
            <a:r>
              <a:rPr lang="en-US" sz="2800" dirty="0" err="1"/>
              <a:t>prirode</a:t>
            </a:r>
            <a:r>
              <a:rPr lang="en-US" sz="2800" dirty="0"/>
              <a:t> </a:t>
            </a:r>
            <a:r>
              <a:rPr lang="en-US" sz="2800" dirty="0" err="1"/>
              <a:t>pravnog</a:t>
            </a:r>
            <a:r>
              <a:rPr lang="en-US" sz="2800" dirty="0"/>
              <a:t> </a:t>
            </a:r>
            <a:r>
              <a:rPr lang="en-US" sz="2800" dirty="0" err="1"/>
              <a:t>odnosa</a:t>
            </a:r>
            <a:r>
              <a:rPr lang="en-US" sz="2800" dirty="0"/>
              <a:t> </a:t>
            </a:r>
            <a:r>
              <a:rPr lang="en-US" sz="2800" dirty="0" err="1" smtClean="0"/>
              <a:t>određenog</a:t>
            </a:r>
            <a:r>
              <a:rPr lang="sr-Latn-ME" sz="2800" dirty="0" smtClean="0"/>
              <a:t> </a:t>
            </a:r>
            <a:r>
              <a:rPr lang="en-US" sz="2800" dirty="0" err="1" smtClean="0"/>
              <a:t>ugovorom</a:t>
            </a:r>
            <a:r>
              <a:rPr lang="en-US" sz="2800" dirty="0" smtClean="0"/>
              <a:t> </a:t>
            </a:r>
            <a:r>
              <a:rPr lang="en-US" sz="2800" dirty="0" err="1"/>
              <a:t>između</a:t>
            </a:r>
            <a:r>
              <a:rPr lang="en-US" sz="2800" dirty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, </a:t>
            </a:r>
            <a:r>
              <a:rPr lang="en-US" sz="2800" dirty="0" err="1"/>
              <a:t>dokle</a:t>
            </a:r>
            <a:r>
              <a:rPr lang="en-US" sz="2800" dirty="0"/>
              <a:t> god </a:t>
            </a:r>
            <a:r>
              <a:rPr lang="en-US" sz="2800" dirty="0" err="1" smtClean="0"/>
              <a:t>postojanje</a:t>
            </a:r>
            <a:r>
              <a:rPr lang="sr-Latn-ME" sz="2800" dirty="0" smtClean="0"/>
              <a:t> </a:t>
            </a:r>
            <a:r>
              <a:rPr lang="pl-PL" sz="2800" dirty="0" smtClean="0"/>
              <a:t>takvih </a:t>
            </a:r>
            <a:r>
              <a:rPr lang="pl-PL" sz="2800" dirty="0"/>
              <a:t>prava nije u suprotnosti sa zakonskim propisima</a:t>
            </a:r>
            <a:r>
              <a:rPr lang="pl-PL" sz="2800" dirty="0" smtClean="0"/>
              <a:t>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xmlns="" val="304929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Ko su članovi internog organa nadzora</a:t>
            </a:r>
            <a:r>
              <a:rPr lang="it-IT" dirty="0" smtClean="0"/>
              <a:t>?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Ima li </a:t>
            </a:r>
            <a:r>
              <a:rPr lang="it-IT" dirty="0" smtClean="0"/>
              <a:t>zaposlenih</a:t>
            </a:r>
            <a:r>
              <a:rPr lang="sr-Latn-ME" dirty="0" smtClean="0"/>
              <a:t> </a:t>
            </a:r>
            <a:r>
              <a:rPr lang="it-IT" dirty="0" smtClean="0"/>
              <a:t>među </a:t>
            </a:r>
            <a:r>
              <a:rPr lang="it-IT" dirty="0"/>
              <a:t>članovima? </a:t>
            </a:r>
            <a:endParaRPr lang="sr-Latn-ME" dirty="0" smtClean="0"/>
          </a:p>
          <a:p>
            <a:pPr algn="just"/>
            <a:r>
              <a:rPr lang="it-IT" dirty="0" smtClean="0"/>
              <a:t>Da </a:t>
            </a:r>
            <a:r>
              <a:rPr lang="it-IT" dirty="0"/>
              <a:t>li su članovi internog organa </a:t>
            </a:r>
            <a:r>
              <a:rPr lang="it-IT" dirty="0" smtClean="0"/>
              <a:t>nadzora</a:t>
            </a:r>
            <a:r>
              <a:rPr lang="sr-Latn-ME" dirty="0" smtClean="0"/>
              <a:t> </a:t>
            </a:r>
            <a:r>
              <a:rPr lang="en-US" dirty="0" err="1" smtClean="0"/>
              <a:t>potpuno</a:t>
            </a:r>
            <a:r>
              <a:rPr lang="en-US" dirty="0" smtClean="0"/>
              <a:t> </a:t>
            </a:r>
            <a:r>
              <a:rPr lang="en-US" dirty="0" err="1"/>
              <a:t>nezavisni</a:t>
            </a:r>
            <a:r>
              <a:rPr lang="en-US" dirty="0"/>
              <a:t> od </a:t>
            </a:r>
            <a:r>
              <a:rPr lang="en-US" dirty="0" err="1"/>
              <a:t>uprave</a:t>
            </a:r>
            <a:r>
              <a:rPr lang="en-US" dirty="0"/>
              <a:t>?</a:t>
            </a:r>
          </a:p>
          <a:p>
            <a:pPr marL="0" indent="0" algn="just">
              <a:buNone/>
            </a:pPr>
            <a:r>
              <a:rPr lang="en-US" b="1" i="1" dirty="0" err="1"/>
              <a:t>Eksterna</a:t>
            </a:r>
            <a:r>
              <a:rPr lang="en-US" b="1" i="1" dirty="0"/>
              <a:t> </a:t>
            </a:r>
            <a:r>
              <a:rPr lang="en-US" b="1" i="1" dirty="0" err="1"/>
              <a:t>revizija</a:t>
            </a:r>
            <a:r>
              <a:rPr lang="en-US" b="1" i="1" dirty="0"/>
              <a:t>:</a:t>
            </a:r>
          </a:p>
          <a:p>
            <a:pPr algn="just"/>
            <a:r>
              <a:rPr lang="it-IT" dirty="0" smtClean="0"/>
              <a:t> </a:t>
            </a:r>
            <a:r>
              <a:rPr lang="it-IT" dirty="0"/>
              <a:t>Da li društvo ima nezavisnog eksternog revizora</a:t>
            </a:r>
            <a:r>
              <a:rPr lang="it-IT" dirty="0" smtClean="0"/>
              <a:t>?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Da li </a:t>
            </a:r>
            <a:r>
              <a:rPr lang="it-IT" dirty="0" smtClean="0"/>
              <a:t>eksterni</a:t>
            </a:r>
            <a:r>
              <a:rPr lang="sr-Latn-ME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, </a:t>
            </a:r>
            <a:r>
              <a:rPr lang="en-US" dirty="0" err="1"/>
              <a:t>nerevizorske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err="1" smtClean="0"/>
              <a:t>mogle</a:t>
            </a:r>
            <a:r>
              <a:rPr lang="en-US" dirty="0" smtClean="0"/>
              <a:t> </a:t>
            </a:r>
            <a:r>
              <a:rPr lang="en-US" dirty="0" err="1"/>
              <a:t>ugroziti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it-IT" dirty="0" smtClean="0"/>
              <a:t> </a:t>
            </a:r>
            <a:r>
              <a:rPr lang="it-IT" dirty="0"/>
              <a:t>Kako se bira eksterni revizor? </a:t>
            </a:r>
            <a:endParaRPr lang="sr-Latn-ME" dirty="0" smtClean="0"/>
          </a:p>
          <a:p>
            <a:pPr algn="just"/>
            <a:r>
              <a:rPr lang="it-IT" dirty="0" smtClean="0"/>
              <a:t>Da </a:t>
            </a:r>
            <a:r>
              <a:rPr lang="it-IT" dirty="0"/>
              <a:t>li se sprovodi otvoreni </a:t>
            </a:r>
            <a:r>
              <a:rPr lang="it-IT" dirty="0" smtClean="0"/>
              <a:t>tenderski</a:t>
            </a:r>
            <a:r>
              <a:rPr lang="sr-Latn-ME" dirty="0" smtClean="0"/>
              <a:t> </a:t>
            </a:r>
            <a:r>
              <a:rPr lang="pl-PL" dirty="0" smtClean="0"/>
              <a:t>postupak</a:t>
            </a:r>
            <a:r>
              <a:rPr lang="pl-PL" dirty="0"/>
              <a:t>? </a:t>
            </a:r>
            <a:endParaRPr lang="pl-PL" dirty="0" smtClean="0"/>
          </a:p>
          <a:p>
            <a:pPr algn="just"/>
            <a:r>
              <a:rPr lang="pl-PL" dirty="0" smtClean="0"/>
              <a:t>Ako </a:t>
            </a:r>
            <a:r>
              <a:rPr lang="pl-PL" dirty="0"/>
              <a:t>je tako, ko </a:t>
            </a:r>
            <a:r>
              <a:rPr lang="pl-PL" dirty="0" smtClean="0"/>
              <a:t>organizuje  </a:t>
            </a:r>
            <a:r>
              <a:rPr lang="pl-PL" dirty="0"/>
              <a:t>ovaj </a:t>
            </a:r>
            <a:r>
              <a:rPr lang="pl-PL" dirty="0" smtClean="0"/>
              <a:t>tenderski </a:t>
            </a:r>
            <a:r>
              <a:rPr lang="en-US" dirty="0" err="1" smtClean="0"/>
              <a:t>postupak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Koga </a:t>
            </a:r>
            <a:r>
              <a:rPr lang="en-US" dirty="0" err="1"/>
              <a:t>izvještava</a:t>
            </a:r>
            <a:r>
              <a:rPr lang="en-US" dirty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?</a:t>
            </a:r>
          </a:p>
          <a:p>
            <a:pPr algn="just"/>
            <a:r>
              <a:rPr lang="pt-BR" dirty="0" smtClean="0"/>
              <a:t>Da </a:t>
            </a:r>
            <a:r>
              <a:rPr lang="pt-BR" dirty="0"/>
              <a:t>li eksterni revizor učestvuje na godišnjoj </a:t>
            </a:r>
            <a:r>
              <a:rPr lang="pt-BR" dirty="0" smtClean="0"/>
              <a:t>skupštini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postavljaju</a:t>
            </a:r>
            <a:r>
              <a:rPr lang="en-US" dirty="0" smtClean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937408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čiji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finansijski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 smtClean="0"/>
              <a:t>predmet</a:t>
            </a:r>
            <a:r>
              <a:rPr lang="en-US" dirty="0" smtClean="0"/>
              <a:t> </a:t>
            </a:r>
            <a:r>
              <a:rPr lang="en-US" dirty="0" err="1" smtClean="0"/>
              <a:t>revizije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obavezu</a:t>
            </a:r>
            <a:r>
              <a:rPr lang="en-US" dirty="0" smtClean="0"/>
              <a:t> da:</a:t>
            </a:r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zaključi</a:t>
            </a:r>
            <a:r>
              <a:rPr lang="en-US" sz="3000" dirty="0" smtClean="0"/>
              <a:t> </a:t>
            </a:r>
            <a:r>
              <a:rPr lang="en-US" sz="3000" dirty="0" err="1" smtClean="0"/>
              <a:t>ugovor</a:t>
            </a:r>
            <a:r>
              <a:rPr lang="en-US" sz="3000" dirty="0" smtClean="0"/>
              <a:t> </a:t>
            </a:r>
            <a:r>
              <a:rPr lang="en-US" sz="3000" dirty="0" err="1" smtClean="0"/>
              <a:t>sa</a:t>
            </a:r>
            <a:r>
              <a:rPr lang="en-US" sz="3000" dirty="0" smtClean="0"/>
              <a:t> </a:t>
            </a:r>
            <a:r>
              <a:rPr lang="en-US" sz="3000" dirty="0" err="1" smtClean="0"/>
              <a:t>eksternim</a:t>
            </a:r>
            <a:r>
              <a:rPr lang="en-US" sz="3000" dirty="0" smtClean="0"/>
              <a:t> </a:t>
            </a:r>
            <a:r>
              <a:rPr lang="en-US" sz="3000" dirty="0" err="1" smtClean="0"/>
              <a:t>revizorom</a:t>
            </a:r>
            <a:r>
              <a:rPr lang="en-US" sz="3000" dirty="0" smtClean="0"/>
              <a:t> </a:t>
            </a:r>
            <a:r>
              <a:rPr lang="en-US" sz="3000" dirty="0" err="1" smtClean="0"/>
              <a:t>za</a:t>
            </a:r>
            <a:r>
              <a:rPr lang="en-US" sz="3000" dirty="0" smtClean="0"/>
              <a:t> </a:t>
            </a:r>
            <a:r>
              <a:rPr lang="en-US" sz="3000" dirty="0" err="1" smtClean="0"/>
              <a:t>obavljanje</a:t>
            </a:r>
            <a:r>
              <a:rPr lang="en-US" sz="3000" dirty="0" smtClean="0"/>
              <a:t> </a:t>
            </a:r>
            <a:r>
              <a:rPr lang="en-US" sz="3000" dirty="0" err="1" smtClean="0"/>
              <a:t>zakonom</a:t>
            </a:r>
            <a:r>
              <a:rPr lang="en-US" sz="3000" dirty="0" smtClean="0"/>
              <a:t> </a:t>
            </a:r>
            <a:r>
              <a:rPr lang="en-US" sz="3000" dirty="0" err="1" smtClean="0"/>
              <a:t>propisane</a:t>
            </a:r>
            <a:r>
              <a:rPr lang="sr-Latn-ME" sz="3000" dirty="0" smtClean="0"/>
              <a:t> </a:t>
            </a:r>
            <a:r>
              <a:rPr lang="pl-PL" sz="3000" dirty="0" smtClean="0"/>
              <a:t>revizije u roku koji je određen zakonom;</a:t>
            </a:r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pomaže</a:t>
            </a:r>
            <a:r>
              <a:rPr lang="en-US" sz="3000" dirty="0" smtClean="0"/>
              <a:t> </a:t>
            </a:r>
            <a:r>
              <a:rPr lang="en-US" sz="3000" dirty="0" err="1" smtClean="0"/>
              <a:t>eksternom</a:t>
            </a:r>
            <a:r>
              <a:rPr lang="en-US" sz="3000" dirty="0" smtClean="0"/>
              <a:t> </a:t>
            </a:r>
            <a:r>
              <a:rPr lang="en-US" sz="3000" dirty="0" err="1" smtClean="0"/>
              <a:t>revizoru</a:t>
            </a:r>
            <a:r>
              <a:rPr lang="en-US" sz="3000" dirty="0" smtClean="0"/>
              <a:t> </a:t>
            </a:r>
            <a:r>
              <a:rPr lang="en-US" sz="3000" dirty="0" err="1" smtClean="0"/>
              <a:t>na</a:t>
            </a:r>
            <a:r>
              <a:rPr lang="en-US" sz="3000" dirty="0" smtClean="0"/>
              <a:t> </a:t>
            </a:r>
            <a:r>
              <a:rPr lang="en-US" sz="3000" dirty="0" err="1" smtClean="0"/>
              <a:t>svaki</a:t>
            </a:r>
            <a:r>
              <a:rPr lang="en-US" sz="3000" dirty="0" smtClean="0"/>
              <a:t> </a:t>
            </a:r>
            <a:r>
              <a:rPr lang="en-US" sz="3000" dirty="0" err="1" smtClean="0"/>
              <a:t>način</a:t>
            </a:r>
            <a:r>
              <a:rPr lang="en-US" sz="3000" dirty="0" smtClean="0"/>
              <a:t> </a:t>
            </a:r>
            <a:r>
              <a:rPr lang="en-US" sz="3000" dirty="0" err="1" smtClean="0"/>
              <a:t>kako</a:t>
            </a:r>
            <a:r>
              <a:rPr lang="en-US" sz="3000" dirty="0" smtClean="0"/>
              <a:t> bi se </a:t>
            </a:r>
            <a:r>
              <a:rPr lang="en-US" sz="3000" dirty="0" err="1" smtClean="0"/>
              <a:t>uspješno</a:t>
            </a:r>
            <a:r>
              <a:rPr lang="sr-Latn-ME" sz="3000" dirty="0" smtClean="0"/>
              <a:t> </a:t>
            </a:r>
            <a:r>
              <a:rPr lang="en-US" sz="3000" dirty="0" err="1" smtClean="0"/>
              <a:t>obavila</a:t>
            </a:r>
            <a:r>
              <a:rPr lang="en-US" sz="3000" dirty="0" smtClean="0"/>
              <a:t> </a:t>
            </a:r>
            <a:r>
              <a:rPr lang="en-US" sz="3000" dirty="0" err="1" smtClean="0"/>
              <a:t>revizija</a:t>
            </a:r>
            <a:r>
              <a:rPr lang="en-US" sz="3000" dirty="0" smtClean="0"/>
              <a:t>, </a:t>
            </a:r>
            <a:r>
              <a:rPr lang="en-US" sz="3000" dirty="0" err="1" smtClean="0"/>
              <a:t>uključujući</a:t>
            </a:r>
            <a:r>
              <a:rPr lang="en-US" sz="3000" dirty="0" smtClean="0"/>
              <a:t>: </a:t>
            </a:r>
            <a:r>
              <a:rPr lang="en-US" sz="3000" dirty="0" err="1" smtClean="0"/>
              <a:t>osiguravanje</a:t>
            </a:r>
            <a:r>
              <a:rPr lang="en-US" sz="3000" dirty="0" smtClean="0"/>
              <a:t> </a:t>
            </a:r>
            <a:r>
              <a:rPr lang="en-US" sz="3000" dirty="0" err="1" smtClean="0"/>
              <a:t>svih</a:t>
            </a:r>
            <a:r>
              <a:rPr lang="en-US" sz="3000" dirty="0" smtClean="0"/>
              <a:t> </a:t>
            </a:r>
            <a:r>
              <a:rPr lang="en-US" sz="3000" dirty="0" err="1" smtClean="0"/>
              <a:t>potrebnih</a:t>
            </a:r>
            <a:r>
              <a:rPr lang="en-US" sz="3000" dirty="0" smtClean="0"/>
              <a:t> </a:t>
            </a:r>
            <a:r>
              <a:rPr lang="en-US" sz="3000" dirty="0" err="1" smtClean="0"/>
              <a:t>informacija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sr-Latn-ME" sz="3000" dirty="0" smtClean="0"/>
              <a:t> </a:t>
            </a:r>
            <a:r>
              <a:rPr lang="en-US" sz="3000" dirty="0" err="1" smtClean="0"/>
              <a:t>dokumentacije</a:t>
            </a:r>
            <a:r>
              <a:rPr lang="en-US" sz="3000" dirty="0" smtClean="0"/>
              <a:t>, </a:t>
            </a:r>
            <a:r>
              <a:rPr lang="en-US" sz="3000" dirty="0" err="1" smtClean="0"/>
              <a:t>osiguravanje</a:t>
            </a:r>
            <a:r>
              <a:rPr lang="en-US" sz="3000" dirty="0" smtClean="0"/>
              <a:t> </a:t>
            </a:r>
            <a:r>
              <a:rPr lang="en-US" sz="3000" dirty="0" err="1" smtClean="0"/>
              <a:t>potpunih</a:t>
            </a:r>
            <a:r>
              <a:rPr lang="en-US" sz="3000" dirty="0" smtClean="0"/>
              <a:t> </a:t>
            </a:r>
            <a:r>
              <a:rPr lang="en-US" sz="3000" dirty="0" err="1" smtClean="0"/>
              <a:t>objašnjenja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dirty="0" err="1" smtClean="0"/>
              <a:t>potvrda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, </a:t>
            </a:r>
            <a:r>
              <a:rPr lang="en-US" sz="3000" dirty="0" err="1" smtClean="0"/>
              <a:t>kada</a:t>
            </a:r>
            <a:r>
              <a:rPr lang="en-US" sz="3000" dirty="0" smtClean="0"/>
              <a:t> je</a:t>
            </a:r>
            <a:r>
              <a:rPr lang="sr-Latn-ME" sz="3000" dirty="0" smtClean="0"/>
              <a:t> </a:t>
            </a:r>
            <a:r>
              <a:rPr lang="pl-PL" sz="3000" dirty="0" smtClean="0"/>
              <a:t>potrebno, osiguravanje informacija od trećih lica;</a:t>
            </a:r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ni</a:t>
            </a:r>
            <a:r>
              <a:rPr lang="en-US" sz="3000" dirty="0" smtClean="0"/>
              <a:t> </a:t>
            </a:r>
            <a:r>
              <a:rPr lang="en-US" sz="3000" dirty="0" err="1" smtClean="0"/>
              <a:t>na</a:t>
            </a:r>
            <a:r>
              <a:rPr lang="en-US" sz="3000" dirty="0" smtClean="0"/>
              <a:t> </a:t>
            </a:r>
            <a:r>
              <a:rPr lang="en-US" sz="3000" dirty="0" err="1" smtClean="0"/>
              <a:t>koji</a:t>
            </a:r>
            <a:r>
              <a:rPr lang="en-US" sz="3000" dirty="0" smtClean="0"/>
              <a:t> </a:t>
            </a:r>
            <a:r>
              <a:rPr lang="en-US" sz="3000" dirty="0" err="1" smtClean="0"/>
              <a:t>način</a:t>
            </a:r>
            <a:r>
              <a:rPr lang="en-US" sz="3000" dirty="0" smtClean="0"/>
              <a:t> ne </a:t>
            </a:r>
            <a:r>
              <a:rPr lang="en-US" sz="3000" dirty="0" err="1" smtClean="0"/>
              <a:t>ometa</a:t>
            </a:r>
            <a:r>
              <a:rPr lang="en-US" sz="3000" dirty="0" smtClean="0"/>
              <a:t> </a:t>
            </a:r>
            <a:r>
              <a:rPr lang="en-US" sz="3000" dirty="0" err="1" smtClean="0"/>
              <a:t>obavljanje</a:t>
            </a:r>
            <a:r>
              <a:rPr lang="en-US" sz="3000" dirty="0" smtClean="0"/>
              <a:t> </a:t>
            </a:r>
            <a:r>
              <a:rPr lang="en-US" sz="3000" dirty="0" err="1" smtClean="0"/>
              <a:t>revizije</a:t>
            </a:r>
            <a:r>
              <a:rPr lang="en-US" sz="3000" dirty="0" smtClean="0"/>
              <a:t>;</a:t>
            </a:r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plaća</a:t>
            </a:r>
            <a:r>
              <a:rPr lang="en-US" sz="3000" dirty="0" smtClean="0"/>
              <a:t> </a:t>
            </a:r>
            <a:r>
              <a:rPr lang="en-US" sz="3000" dirty="0" err="1" smtClean="0"/>
              <a:t>usluge</a:t>
            </a:r>
            <a:r>
              <a:rPr lang="en-US" sz="3000" dirty="0" smtClean="0"/>
              <a:t> </a:t>
            </a:r>
            <a:r>
              <a:rPr lang="en-US" sz="3000" dirty="0" err="1" smtClean="0"/>
              <a:t>eksternog</a:t>
            </a:r>
            <a:r>
              <a:rPr lang="en-US" sz="3000" dirty="0" smtClean="0"/>
              <a:t> </a:t>
            </a:r>
            <a:r>
              <a:rPr lang="en-US" sz="3000" dirty="0" err="1" smtClean="0"/>
              <a:t>revizora</a:t>
            </a:r>
            <a:r>
              <a:rPr lang="en-US" sz="3000" dirty="0" smtClean="0"/>
              <a:t>, </a:t>
            </a:r>
            <a:r>
              <a:rPr lang="en-US" sz="3000" dirty="0" err="1" smtClean="0"/>
              <a:t>čak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dirty="0" err="1" smtClean="0"/>
              <a:t>kada</a:t>
            </a:r>
            <a:r>
              <a:rPr lang="en-US" sz="3000" dirty="0" smtClean="0"/>
              <a:t> </a:t>
            </a:r>
            <a:r>
              <a:rPr lang="en-US" sz="3000" dirty="0" err="1" smtClean="0"/>
              <a:t>su</a:t>
            </a:r>
            <a:r>
              <a:rPr lang="en-US" sz="3000" dirty="0" smtClean="0"/>
              <a:t> </a:t>
            </a:r>
            <a:r>
              <a:rPr lang="en-US" sz="3000" dirty="0" err="1" smtClean="0"/>
              <a:t>zaključci</a:t>
            </a:r>
            <a:r>
              <a:rPr lang="en-US" sz="3000" dirty="0" smtClean="0"/>
              <a:t> </a:t>
            </a:r>
            <a:r>
              <a:rPr lang="en-US" sz="3000" dirty="0" err="1" smtClean="0"/>
              <a:t>izvještaja</a:t>
            </a:r>
            <a:r>
              <a:rPr lang="en-US" sz="3000" dirty="0" smtClean="0"/>
              <a:t> o </a:t>
            </a:r>
            <a:r>
              <a:rPr lang="en-US" sz="3000" dirty="0" err="1" smtClean="0"/>
              <a:t>reviziji</a:t>
            </a:r>
            <a:r>
              <a:rPr lang="sr-Latn-ME" sz="3000" dirty="0" smtClean="0"/>
              <a:t> </a:t>
            </a:r>
            <a:r>
              <a:rPr lang="en-US" sz="3000" dirty="0" smtClean="0"/>
              <a:t>u </a:t>
            </a:r>
            <a:r>
              <a:rPr lang="en-US" sz="3000" dirty="0" err="1" smtClean="0"/>
              <a:t>sukobu</a:t>
            </a:r>
            <a:r>
              <a:rPr lang="en-US" sz="3000" dirty="0" smtClean="0"/>
              <a:t> s </a:t>
            </a:r>
            <a:r>
              <a:rPr lang="en-US" sz="3000" dirty="0" err="1" smtClean="0"/>
              <a:t>mišljenjima</a:t>
            </a:r>
            <a:r>
              <a:rPr lang="en-US" sz="3000" dirty="0" smtClean="0"/>
              <a:t> </a:t>
            </a:r>
            <a:r>
              <a:rPr lang="en-US" sz="3000" dirty="0" err="1" smtClean="0"/>
              <a:t>rukovodilaca</a:t>
            </a:r>
            <a:r>
              <a:rPr lang="en-US" sz="3000" dirty="0" smtClean="0"/>
              <a:t> </a:t>
            </a:r>
            <a:r>
              <a:rPr lang="en-US" sz="3000" dirty="0" err="1" smtClean="0"/>
              <a:t>društva</a:t>
            </a:r>
            <a:r>
              <a:rPr lang="en-US" sz="3000" dirty="0" smtClean="0"/>
              <a:t>; </a:t>
            </a:r>
            <a:r>
              <a:rPr lang="en-US" sz="3000" dirty="0" err="1" smtClean="0"/>
              <a:t>i</a:t>
            </a:r>
            <a:endParaRPr lang="en-US" sz="3000" dirty="0" smtClean="0"/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izvršava</a:t>
            </a:r>
            <a:r>
              <a:rPr lang="en-US" sz="3000" dirty="0" smtClean="0"/>
              <a:t> </a:t>
            </a:r>
            <a:r>
              <a:rPr lang="en-US" sz="3000" dirty="0" err="1" smtClean="0"/>
              <a:t>druge</a:t>
            </a:r>
            <a:r>
              <a:rPr lang="en-US" sz="3000" dirty="0" smtClean="0"/>
              <a:t> </a:t>
            </a:r>
            <a:r>
              <a:rPr lang="en-US" sz="3000" dirty="0" err="1" smtClean="0"/>
              <a:t>dužnosti</a:t>
            </a:r>
            <a:r>
              <a:rPr lang="en-US" sz="3000" dirty="0" smtClean="0"/>
              <a:t> </a:t>
            </a:r>
            <a:r>
              <a:rPr lang="en-US" sz="3000" dirty="0" err="1" smtClean="0"/>
              <a:t>koje</a:t>
            </a:r>
            <a:r>
              <a:rPr lang="en-US" sz="3000" dirty="0" smtClean="0"/>
              <a:t> </a:t>
            </a:r>
            <a:r>
              <a:rPr lang="en-US" sz="3000" dirty="0" err="1" smtClean="0"/>
              <a:t>proističu</a:t>
            </a:r>
            <a:r>
              <a:rPr lang="en-US" sz="3000" dirty="0" smtClean="0"/>
              <a:t> </a:t>
            </a:r>
            <a:r>
              <a:rPr lang="en-US" sz="3000" dirty="0" err="1" smtClean="0"/>
              <a:t>iz</a:t>
            </a:r>
            <a:r>
              <a:rPr lang="en-US" sz="3000" dirty="0" smtClean="0"/>
              <a:t> </a:t>
            </a:r>
            <a:r>
              <a:rPr lang="en-US" sz="3000" dirty="0" err="1" smtClean="0"/>
              <a:t>prirode</a:t>
            </a:r>
            <a:r>
              <a:rPr lang="en-US" sz="3000" dirty="0" smtClean="0"/>
              <a:t> </a:t>
            </a:r>
            <a:r>
              <a:rPr lang="en-US" sz="3000" dirty="0" err="1" smtClean="0"/>
              <a:t>pravnog</a:t>
            </a:r>
            <a:r>
              <a:rPr lang="en-US" sz="3000" dirty="0" smtClean="0"/>
              <a:t> </a:t>
            </a:r>
            <a:r>
              <a:rPr lang="en-US" sz="3000" dirty="0" err="1" smtClean="0"/>
              <a:t>odnosa</a:t>
            </a:r>
            <a:r>
              <a:rPr lang="sr-Latn-ME" sz="3000" dirty="0" smtClean="0"/>
              <a:t> </a:t>
            </a:r>
            <a:r>
              <a:rPr lang="en-US" sz="3000" dirty="0" err="1" smtClean="0"/>
              <a:t>određenog</a:t>
            </a:r>
            <a:r>
              <a:rPr lang="en-US" sz="3000" dirty="0" smtClean="0"/>
              <a:t> u </a:t>
            </a:r>
            <a:r>
              <a:rPr lang="en-US" sz="3000" dirty="0" err="1" smtClean="0"/>
              <a:t>ugovoru</a:t>
            </a:r>
            <a:r>
              <a:rPr lang="en-US" sz="3000" dirty="0" smtClean="0"/>
              <a:t> </a:t>
            </a:r>
            <a:r>
              <a:rPr lang="en-US" sz="3000" dirty="0" err="1" smtClean="0"/>
              <a:t>između</a:t>
            </a:r>
            <a:r>
              <a:rPr lang="en-US" sz="3000" dirty="0" smtClean="0"/>
              <a:t> </a:t>
            </a:r>
            <a:r>
              <a:rPr lang="en-US" sz="3000" dirty="0" err="1" smtClean="0"/>
              <a:t>eksternog</a:t>
            </a:r>
            <a:r>
              <a:rPr lang="en-US" sz="3000" dirty="0" smtClean="0"/>
              <a:t> </a:t>
            </a:r>
            <a:r>
              <a:rPr lang="en-US" sz="3000" dirty="0" err="1" smtClean="0"/>
              <a:t>revizora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dirty="0" err="1" smtClean="0"/>
              <a:t>društva</a:t>
            </a:r>
            <a:r>
              <a:rPr lang="en-US" sz="3000" dirty="0" smtClean="0"/>
              <a:t>, </a:t>
            </a:r>
            <a:r>
              <a:rPr lang="en-US" sz="3000" dirty="0" err="1" smtClean="0"/>
              <a:t>dokle</a:t>
            </a:r>
            <a:r>
              <a:rPr lang="en-US" sz="3000" dirty="0" smtClean="0"/>
              <a:t> god </a:t>
            </a:r>
            <a:r>
              <a:rPr lang="en-US" sz="3000" dirty="0" err="1" smtClean="0"/>
              <a:t>takve</a:t>
            </a:r>
            <a:r>
              <a:rPr lang="sr-Latn-ME" sz="3000" dirty="0" smtClean="0"/>
              <a:t> </a:t>
            </a:r>
            <a:r>
              <a:rPr lang="pl-PL" sz="3000" dirty="0" smtClean="0"/>
              <a:t>dužnosti nisu u suprotnosti sa zakonskim propisima.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3705265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(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(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) </a:t>
            </a:r>
            <a:r>
              <a:rPr lang="en-US" dirty="0" err="1"/>
              <a:t>imenuje</a:t>
            </a:r>
            <a:r>
              <a:rPr lang="en-US" dirty="0"/>
              <a:t> se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prisutnih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dioničara/akcionara</a:t>
            </a:r>
            <a:r>
              <a:rPr lang="en-US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predložiti</a:t>
            </a:r>
            <a:r>
              <a:rPr lang="en-US" dirty="0"/>
              <a:t> </a:t>
            </a:r>
            <a:r>
              <a:rPr lang="en-US" dirty="0" err="1"/>
              <a:t>kandidate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 smtClean="0"/>
              <a:t>svoju</a:t>
            </a:r>
            <a:r>
              <a:rPr lang="sr-Latn-ME" dirty="0" smtClean="0"/>
              <a:t> </a:t>
            </a:r>
            <a:r>
              <a:rPr lang="en-US" dirty="0" err="1" smtClean="0"/>
              <a:t>preporuku</a:t>
            </a:r>
            <a:r>
              <a:rPr lang="en-US" dirty="0" smtClean="0"/>
              <a:t> </a:t>
            </a:r>
            <a:r>
              <a:rPr lang="sr-Latn-ME" dirty="0" smtClean="0"/>
              <a:t>skupštini dioničara/akcionara. 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da je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da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sprovodi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tenderski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pružanje</a:t>
            </a:r>
            <a:r>
              <a:rPr lang="en-US" dirty="0"/>
              <a:t> </a:t>
            </a:r>
            <a:r>
              <a:rPr lang="en-US" dirty="0" err="1" smtClean="0"/>
              <a:t>revizorskih</a:t>
            </a:r>
            <a:r>
              <a:rPr lang="sr-Latn-ME" dirty="0" smtClean="0"/>
              <a:t> </a:t>
            </a:r>
            <a:r>
              <a:rPr lang="en-US" dirty="0" err="1" smtClean="0"/>
              <a:t>usluga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dnevni</a:t>
            </a:r>
            <a:r>
              <a:rPr lang="en-US" dirty="0"/>
              <a:t> red </a:t>
            </a:r>
            <a:r>
              <a:rPr lang="sr-Latn-ME" dirty="0" smtClean="0"/>
              <a:t>godišnje skupštine dioničara/akcionara </a:t>
            </a:r>
            <a:r>
              <a:rPr lang="en-US" dirty="0" smtClean="0"/>
              <a:t> </a:t>
            </a:r>
            <a:r>
              <a:rPr lang="en-US" dirty="0" err="1"/>
              <a:t>uvijek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uključena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 smtClean="0"/>
              <a:t>imenovanja</a:t>
            </a:r>
            <a:r>
              <a:rPr lang="sr-Latn-ME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/>
              <a:t>revizora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se </a:t>
            </a:r>
            <a:r>
              <a:rPr lang="en-US" dirty="0" err="1"/>
              <a:t>bira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godinu</a:t>
            </a:r>
            <a:r>
              <a:rPr lang="en-US" dirty="0"/>
              <a:t> dana, </a:t>
            </a:r>
            <a:r>
              <a:rPr lang="en-US" dirty="0" err="1"/>
              <a:t>i</a:t>
            </a:r>
            <a:r>
              <a:rPr lang="en-US" dirty="0"/>
              <a:t> to do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sr-Latn-ME" dirty="0" smtClean="0"/>
              <a:t>godišnje skupštine dioničara/akcionara.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54504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 err="1"/>
              <a:t>Ko</a:t>
            </a:r>
            <a:r>
              <a:rPr lang="en-US" b="1" dirty="0"/>
              <a:t> </a:t>
            </a:r>
            <a:r>
              <a:rPr lang="en-US" b="1" dirty="0" err="1"/>
              <a:t>može</a:t>
            </a:r>
            <a:r>
              <a:rPr lang="en-US" b="1" dirty="0"/>
              <a:t> </a:t>
            </a:r>
            <a:r>
              <a:rPr lang="en-US" b="1" dirty="0" err="1"/>
              <a:t>biti</a:t>
            </a:r>
            <a:r>
              <a:rPr lang="en-US" b="1" dirty="0"/>
              <a:t> </a:t>
            </a:r>
            <a:r>
              <a:rPr lang="en-US" b="1" dirty="0" err="1"/>
              <a:t>eksterni</a:t>
            </a:r>
            <a:r>
              <a:rPr lang="en-US" b="1" dirty="0"/>
              <a:t> </a:t>
            </a:r>
            <a:r>
              <a:rPr lang="en-US" b="1" dirty="0" err="1"/>
              <a:t>revizor</a:t>
            </a:r>
            <a:r>
              <a:rPr lang="en-US" b="1" dirty="0"/>
              <a:t> (</a:t>
            </a:r>
            <a:r>
              <a:rPr lang="en-US" b="1" dirty="0" err="1"/>
              <a:t>društvo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reviziju</a:t>
            </a:r>
            <a:r>
              <a:rPr lang="en-US" b="1" dirty="0"/>
              <a:t>)</a:t>
            </a:r>
          </a:p>
          <a:p>
            <a:pPr algn="just"/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lice s </a:t>
            </a:r>
            <a:r>
              <a:rPr lang="en-US" dirty="0" err="1"/>
              <a:t>licencom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vršenje</a:t>
            </a:r>
            <a:r>
              <a:rPr lang="en-US" dirty="0"/>
              <a:t> </a:t>
            </a:r>
            <a:r>
              <a:rPr lang="en-US" dirty="0" err="1"/>
              <a:t>revizorskih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(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/>
              <a:t>)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imenovati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Revizorsko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 smtClean="0"/>
              <a:t>ispuniti</a:t>
            </a:r>
            <a:r>
              <a:rPr lang="sr-Latn-ME" dirty="0" smtClean="0"/>
              <a:t> </a:t>
            </a:r>
            <a:r>
              <a:rPr lang="en-US" dirty="0" err="1" smtClean="0"/>
              <a:t>sljedeće</a:t>
            </a:r>
            <a:r>
              <a:rPr lang="en-US" dirty="0" smtClean="0"/>
              <a:t> </a:t>
            </a:r>
            <a:r>
              <a:rPr lang="en-US" dirty="0" err="1"/>
              <a:t>uslove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1) </a:t>
            </a:r>
            <a:r>
              <a:rPr lang="en-US" sz="2800" dirty="0" err="1"/>
              <a:t>većinu</a:t>
            </a:r>
            <a:r>
              <a:rPr lang="en-US" sz="2800" dirty="0"/>
              <a:t> </a:t>
            </a:r>
            <a:r>
              <a:rPr lang="en-US" sz="2800" dirty="0" err="1"/>
              <a:t>upravljačkih</a:t>
            </a:r>
            <a:r>
              <a:rPr lang="en-US" sz="2800" dirty="0"/>
              <a:t> </a:t>
            </a:r>
            <a:r>
              <a:rPr lang="en-US" sz="2800" dirty="0" err="1"/>
              <a:t>prava</a:t>
            </a:r>
            <a:r>
              <a:rPr lang="en-US" sz="2800" dirty="0"/>
              <a:t> u </a:t>
            </a:r>
            <a:r>
              <a:rPr lang="en-US" sz="2800" dirty="0" err="1"/>
              <a:t>društvu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reviziju</a:t>
            </a:r>
            <a:r>
              <a:rPr lang="en-US" sz="2800" dirty="0"/>
              <a:t> </a:t>
            </a:r>
            <a:r>
              <a:rPr lang="en-US" sz="2800" dirty="0" err="1"/>
              <a:t>moraju</a:t>
            </a:r>
            <a:r>
              <a:rPr lang="en-US" sz="2800" dirty="0"/>
              <a:t> </a:t>
            </a:r>
            <a:r>
              <a:rPr lang="en-US" sz="2800" dirty="0" err="1"/>
              <a:t>imati</a:t>
            </a:r>
            <a:r>
              <a:rPr lang="en-US" sz="2800" dirty="0"/>
              <a:t> </a:t>
            </a:r>
            <a:r>
              <a:rPr lang="en-US" sz="2800" dirty="0" err="1" smtClean="0"/>
              <a:t>ovlašteni</a:t>
            </a:r>
            <a:r>
              <a:rPr lang="sr-Latn-ME" sz="2800" dirty="0" smtClean="0"/>
              <a:t> </a:t>
            </a:r>
            <a:r>
              <a:rPr lang="en-US" sz="2800" dirty="0" err="1" smtClean="0"/>
              <a:t>revizori</a:t>
            </a:r>
            <a:r>
              <a:rPr lang="en-US" sz="2800" dirty="0" smtClean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druga</a:t>
            </a:r>
            <a:r>
              <a:rPr lang="en-US" sz="2800" dirty="0"/>
              <a:t> </a:t>
            </a:r>
            <a:r>
              <a:rPr lang="en-US" sz="2800" dirty="0" err="1"/>
              <a:t>revizorska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2) da </a:t>
            </a:r>
            <a:r>
              <a:rPr lang="en-US" sz="2800" dirty="0" err="1"/>
              <a:t>ima</a:t>
            </a:r>
            <a:r>
              <a:rPr lang="en-US" sz="2800" dirty="0"/>
              <a:t> </a:t>
            </a:r>
            <a:r>
              <a:rPr lang="en-US" sz="2800" dirty="0" err="1"/>
              <a:t>dozvolu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obavljanje</a:t>
            </a:r>
            <a:r>
              <a:rPr lang="en-US" sz="2800" dirty="0"/>
              <a:t> </a:t>
            </a:r>
            <a:r>
              <a:rPr lang="en-US" sz="2800" dirty="0" err="1"/>
              <a:t>poslova</a:t>
            </a:r>
            <a:r>
              <a:rPr lang="en-US" sz="2800" dirty="0"/>
              <a:t> </a:t>
            </a:r>
            <a:r>
              <a:rPr lang="en-US" sz="2800" dirty="0" err="1"/>
              <a:t>revizije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3) da </a:t>
            </a:r>
            <a:r>
              <a:rPr lang="en-US" sz="2800" dirty="0" err="1"/>
              <a:t>ima</a:t>
            </a:r>
            <a:r>
              <a:rPr lang="en-US" sz="2800" dirty="0"/>
              <a:t> u </a:t>
            </a:r>
            <a:r>
              <a:rPr lang="en-US" sz="2800" dirty="0" err="1"/>
              <a:t>radnom</a:t>
            </a:r>
            <a:r>
              <a:rPr lang="en-US" sz="2800" dirty="0"/>
              <a:t>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određen</a:t>
            </a:r>
            <a:r>
              <a:rPr lang="en-US" sz="2800" dirty="0"/>
              <a:t> </a:t>
            </a:r>
            <a:r>
              <a:rPr lang="en-US" sz="2800" dirty="0" err="1"/>
              <a:t>broj</a:t>
            </a:r>
            <a:r>
              <a:rPr lang="en-US" sz="2800" dirty="0"/>
              <a:t> </a:t>
            </a:r>
            <a:r>
              <a:rPr lang="en-US" sz="2800" dirty="0" err="1"/>
              <a:t>ovlaštenih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4) da </a:t>
            </a:r>
            <a:r>
              <a:rPr lang="en-US" sz="2800" dirty="0" err="1"/>
              <a:t>ovlašteni</a:t>
            </a:r>
            <a:r>
              <a:rPr lang="en-US" sz="2800" dirty="0"/>
              <a:t> </a:t>
            </a:r>
            <a:r>
              <a:rPr lang="en-US" sz="2800" dirty="0" err="1"/>
              <a:t>revizori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osnivači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zaposleni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reviziju</a:t>
            </a:r>
            <a:r>
              <a:rPr lang="en-US" sz="2800" dirty="0"/>
              <a:t>, </a:t>
            </a:r>
            <a:r>
              <a:rPr lang="en-US" sz="2800" dirty="0" err="1"/>
              <a:t>nisu</a:t>
            </a:r>
            <a:r>
              <a:rPr lang="en-US" sz="2800" dirty="0"/>
              <a:t> </a:t>
            </a:r>
            <a:r>
              <a:rPr lang="en-US" sz="2800" dirty="0" smtClean="0"/>
              <a:t>pod</a:t>
            </a:r>
            <a:r>
              <a:rPr lang="sr-Latn-ME" sz="2800" dirty="0" smtClean="0"/>
              <a:t> </a:t>
            </a:r>
            <a:r>
              <a:rPr lang="pl-PL" sz="2800" dirty="0" smtClean="0"/>
              <a:t>kontrolom </a:t>
            </a:r>
            <a:r>
              <a:rPr lang="pl-PL" sz="2800" dirty="0"/>
              <a:t>bilo kojeg lica ili interesnih grupa, u skladu s Kodeksom etike </a:t>
            </a:r>
            <a:r>
              <a:rPr lang="pl-PL" sz="2800" dirty="0" smtClean="0"/>
              <a:t>za </a:t>
            </a:r>
            <a:r>
              <a:rPr lang="en-US" sz="2800" dirty="0" err="1" smtClean="0"/>
              <a:t>profesionalne</a:t>
            </a:r>
            <a:r>
              <a:rPr lang="en-US" sz="2800" dirty="0" smtClean="0"/>
              <a:t> </a:t>
            </a:r>
            <a:r>
              <a:rPr lang="en-US" sz="2800" dirty="0" err="1"/>
              <a:t>računovođe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1083255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nezavisan</a:t>
            </a:r>
            <a:r>
              <a:rPr lang="en-US" dirty="0"/>
              <a:t> od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Reviziju</a:t>
            </a:r>
            <a:r>
              <a:rPr lang="sr-Latn-ME" dirty="0" smtClean="0"/>
              <a:t>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obavljati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600" dirty="0"/>
              <a:t>• </a:t>
            </a:r>
            <a:r>
              <a:rPr lang="en-US" sz="2600" dirty="0" err="1"/>
              <a:t>društvo</a:t>
            </a:r>
            <a:r>
              <a:rPr lang="en-US" sz="2600" dirty="0"/>
              <a:t> </a:t>
            </a:r>
            <a:r>
              <a:rPr lang="en-US" sz="2600" dirty="0" err="1"/>
              <a:t>za</a:t>
            </a:r>
            <a:r>
              <a:rPr lang="en-US" sz="2600" dirty="0"/>
              <a:t> </a:t>
            </a:r>
            <a:r>
              <a:rPr lang="en-US" sz="2600" dirty="0" err="1"/>
              <a:t>reviziju</a:t>
            </a:r>
            <a:r>
              <a:rPr lang="en-US" sz="2600" dirty="0"/>
              <a:t> </a:t>
            </a:r>
            <a:r>
              <a:rPr lang="en-US" sz="2600" dirty="0" err="1"/>
              <a:t>koje</a:t>
            </a:r>
            <a:r>
              <a:rPr lang="en-US" sz="2600" dirty="0"/>
              <a:t> je </a:t>
            </a:r>
            <a:r>
              <a:rPr lang="en-US" sz="2600" dirty="0" err="1"/>
              <a:t>dioničar</a:t>
            </a:r>
            <a:r>
              <a:rPr lang="en-US" sz="2600" dirty="0"/>
              <a:t>/</a:t>
            </a:r>
            <a:r>
              <a:rPr lang="en-US" sz="2600" dirty="0" err="1"/>
              <a:t>akcionar</a:t>
            </a:r>
            <a:r>
              <a:rPr lang="en-US" sz="2600" dirty="0"/>
              <a:t>, </a:t>
            </a:r>
            <a:r>
              <a:rPr lang="en-US" sz="2600" dirty="0" err="1"/>
              <a:t>ulagač</a:t>
            </a:r>
            <a:r>
              <a:rPr lang="en-US" sz="2600" dirty="0"/>
              <a:t> </a:t>
            </a:r>
            <a:r>
              <a:rPr lang="en-US" sz="2600" dirty="0" err="1"/>
              <a:t>sredstava</a:t>
            </a:r>
            <a:r>
              <a:rPr lang="en-US" sz="2600" dirty="0"/>
              <a:t> </a:t>
            </a:r>
            <a:r>
              <a:rPr lang="en-US" sz="2600" dirty="0" err="1"/>
              <a:t>ili</a:t>
            </a:r>
            <a:r>
              <a:rPr lang="en-US" sz="2600" dirty="0"/>
              <a:t> </a:t>
            </a:r>
            <a:r>
              <a:rPr lang="en-US" sz="2600" dirty="0" err="1" smtClean="0"/>
              <a:t>osnivač</a:t>
            </a:r>
            <a:r>
              <a:rPr lang="sr-Latn-ME" sz="2600" dirty="0" smtClean="0"/>
              <a:t> </a:t>
            </a:r>
            <a:r>
              <a:rPr lang="en-US" sz="2600" dirty="0" err="1" smtClean="0"/>
              <a:t>društva</a:t>
            </a:r>
            <a:r>
              <a:rPr lang="en-US" sz="2600" dirty="0" smtClean="0"/>
              <a:t> </a:t>
            </a:r>
            <a:r>
              <a:rPr lang="en-US" sz="2600" dirty="0" err="1"/>
              <a:t>kod</a:t>
            </a:r>
            <a:r>
              <a:rPr lang="en-US" sz="2600" dirty="0"/>
              <a:t> </a:t>
            </a:r>
            <a:r>
              <a:rPr lang="en-US" sz="2600" dirty="0" err="1"/>
              <a:t>kojeg</a:t>
            </a:r>
            <a:r>
              <a:rPr lang="en-US" sz="2600" dirty="0"/>
              <a:t> se </a:t>
            </a:r>
            <a:r>
              <a:rPr lang="en-US" sz="2600" dirty="0" err="1"/>
              <a:t>obavlja</a:t>
            </a:r>
            <a:r>
              <a:rPr lang="en-US" sz="2600" dirty="0"/>
              <a:t> </a:t>
            </a:r>
            <a:r>
              <a:rPr lang="en-US" sz="2600" dirty="0" err="1"/>
              <a:t>revizija</a:t>
            </a:r>
            <a:r>
              <a:rPr lang="en-US" sz="2600" dirty="0"/>
              <a:t>;</a:t>
            </a:r>
          </a:p>
          <a:p>
            <a:pPr marL="457200" lvl="1" indent="0" algn="just">
              <a:buNone/>
            </a:pPr>
            <a:r>
              <a:rPr lang="en-US" sz="2600" dirty="0"/>
              <a:t>• </a:t>
            </a:r>
            <a:r>
              <a:rPr lang="en-US" sz="2600" dirty="0" err="1"/>
              <a:t>licencirani</a:t>
            </a:r>
            <a:r>
              <a:rPr lang="en-US" sz="2600" dirty="0"/>
              <a:t> </a:t>
            </a:r>
            <a:r>
              <a:rPr lang="en-US" sz="2600" dirty="0" err="1"/>
              <a:t>ovlašteni</a:t>
            </a:r>
            <a:r>
              <a:rPr lang="en-US" sz="2600" dirty="0"/>
              <a:t> </a:t>
            </a:r>
            <a:r>
              <a:rPr lang="en-US" sz="2600" dirty="0" err="1"/>
              <a:t>revizor</a:t>
            </a:r>
            <a:r>
              <a:rPr lang="en-US" sz="2600" dirty="0"/>
              <a:t> </a:t>
            </a:r>
            <a:r>
              <a:rPr lang="en-US" sz="2600" dirty="0" err="1"/>
              <a:t>koji</a:t>
            </a:r>
            <a:r>
              <a:rPr lang="en-US" sz="2600" dirty="0"/>
              <a:t> je </a:t>
            </a:r>
            <a:r>
              <a:rPr lang="en-US" sz="2600" dirty="0" err="1"/>
              <a:t>dioničar</a:t>
            </a:r>
            <a:r>
              <a:rPr lang="en-US" sz="2600" dirty="0"/>
              <a:t>/</a:t>
            </a:r>
            <a:r>
              <a:rPr lang="en-US" sz="2600" dirty="0" err="1"/>
              <a:t>akcionar</a:t>
            </a:r>
            <a:r>
              <a:rPr lang="en-US" sz="2600" dirty="0"/>
              <a:t>, </a:t>
            </a:r>
            <a:r>
              <a:rPr lang="en-US" sz="2600" dirty="0" err="1"/>
              <a:t>ulagač</a:t>
            </a:r>
            <a:r>
              <a:rPr lang="en-US" sz="2600" dirty="0"/>
              <a:t> </a:t>
            </a:r>
            <a:r>
              <a:rPr lang="en-US" sz="2600" dirty="0" err="1"/>
              <a:t>sredstava</a:t>
            </a:r>
            <a:r>
              <a:rPr lang="en-US" sz="2600" dirty="0"/>
              <a:t> </a:t>
            </a:r>
            <a:r>
              <a:rPr lang="en-US" sz="2600" dirty="0" err="1" smtClean="0"/>
              <a:t>ili</a:t>
            </a:r>
            <a:r>
              <a:rPr lang="sr-Latn-ME" sz="2600" dirty="0" smtClean="0"/>
              <a:t> </a:t>
            </a:r>
            <a:r>
              <a:rPr lang="en-US" sz="2600" dirty="0" err="1" smtClean="0"/>
              <a:t>osnivač</a:t>
            </a:r>
            <a:r>
              <a:rPr lang="en-US" sz="2600" dirty="0" smtClean="0"/>
              <a:t> </a:t>
            </a:r>
            <a:r>
              <a:rPr lang="en-US" sz="2600" dirty="0" err="1"/>
              <a:t>društva</a:t>
            </a:r>
            <a:r>
              <a:rPr lang="en-US" sz="2600" dirty="0"/>
              <a:t> </a:t>
            </a:r>
            <a:r>
              <a:rPr lang="en-US" sz="2600" dirty="0" err="1"/>
              <a:t>kod</a:t>
            </a:r>
            <a:r>
              <a:rPr lang="en-US" sz="2600" dirty="0"/>
              <a:t> </a:t>
            </a:r>
            <a:r>
              <a:rPr lang="en-US" sz="2600" dirty="0" err="1"/>
              <a:t>kojeg</a:t>
            </a:r>
            <a:r>
              <a:rPr lang="en-US" sz="2600" dirty="0"/>
              <a:t> se </a:t>
            </a:r>
            <a:r>
              <a:rPr lang="en-US" sz="2600" dirty="0" err="1"/>
              <a:t>obavlja</a:t>
            </a:r>
            <a:r>
              <a:rPr lang="en-US" sz="2600" dirty="0"/>
              <a:t> </a:t>
            </a:r>
            <a:r>
              <a:rPr lang="en-US" sz="2600" dirty="0" err="1"/>
              <a:t>revizija</a:t>
            </a:r>
            <a:r>
              <a:rPr lang="en-US" sz="2600" dirty="0"/>
              <a:t> (</a:t>
            </a:r>
            <a:r>
              <a:rPr lang="en-US" sz="2600" dirty="0" err="1"/>
              <a:t>sve</a:t>
            </a:r>
            <a:r>
              <a:rPr lang="en-US" sz="2600" dirty="0"/>
              <a:t> </a:t>
            </a:r>
            <a:r>
              <a:rPr lang="en-US" sz="2600" dirty="0" err="1"/>
              <a:t>velike</a:t>
            </a:r>
            <a:r>
              <a:rPr lang="en-US" sz="2600" dirty="0"/>
              <a:t> </a:t>
            </a:r>
            <a:r>
              <a:rPr lang="en-US" sz="2600" dirty="0" err="1" smtClean="0"/>
              <a:t>internacionalne</a:t>
            </a:r>
            <a:r>
              <a:rPr lang="sr-Latn-ME" sz="2600" dirty="0" smtClean="0"/>
              <a:t> </a:t>
            </a:r>
            <a:r>
              <a:rPr lang="en-US" sz="2600" dirty="0" err="1" smtClean="0"/>
              <a:t>računovodstvene</a:t>
            </a:r>
            <a:r>
              <a:rPr lang="en-US" sz="2600" dirty="0" smtClean="0"/>
              <a:t> </a:t>
            </a:r>
            <a:r>
              <a:rPr lang="en-US" sz="2600" dirty="0" err="1"/>
              <a:t>firme</a:t>
            </a:r>
            <a:r>
              <a:rPr lang="en-US" sz="2600" dirty="0"/>
              <a:t> </a:t>
            </a:r>
            <a:r>
              <a:rPr lang="en-US" sz="2600" dirty="0" err="1"/>
              <a:t>obično</a:t>
            </a:r>
            <a:r>
              <a:rPr lang="en-US" sz="2600" dirty="0"/>
              <a:t> </a:t>
            </a:r>
            <a:r>
              <a:rPr lang="en-US" sz="2600" dirty="0" err="1"/>
              <a:t>imaju</a:t>
            </a:r>
            <a:r>
              <a:rPr lang="en-US" sz="2600" dirty="0"/>
              <a:t> </a:t>
            </a:r>
            <a:r>
              <a:rPr lang="en-US" sz="2600" dirty="0" err="1"/>
              <a:t>striktna</a:t>
            </a:r>
            <a:r>
              <a:rPr lang="en-US" sz="2600" dirty="0"/>
              <a:t> </a:t>
            </a:r>
            <a:r>
              <a:rPr lang="en-US" sz="2600" dirty="0" err="1"/>
              <a:t>pravila</a:t>
            </a:r>
            <a:r>
              <a:rPr lang="en-US" sz="2600" dirty="0"/>
              <a:t> </a:t>
            </a:r>
            <a:r>
              <a:rPr lang="en-US" sz="2600" dirty="0" err="1"/>
              <a:t>koja</a:t>
            </a:r>
            <a:r>
              <a:rPr lang="en-US" sz="2600" dirty="0"/>
              <a:t> </a:t>
            </a:r>
            <a:r>
              <a:rPr lang="en-US" sz="2600" dirty="0" err="1"/>
              <a:t>sprečavaju</a:t>
            </a:r>
            <a:r>
              <a:rPr lang="en-US" sz="2600" dirty="0"/>
              <a:t> </a:t>
            </a:r>
            <a:r>
              <a:rPr lang="en-US" sz="2600" dirty="0" smtClean="0"/>
              <a:t>da</a:t>
            </a:r>
            <a:r>
              <a:rPr lang="sr-Latn-ME" sz="2600" dirty="0" smtClean="0"/>
              <a:t> </a:t>
            </a:r>
            <a:r>
              <a:rPr lang="en-US" sz="2600" dirty="0" err="1" smtClean="0"/>
              <a:t>njihovo</a:t>
            </a:r>
            <a:r>
              <a:rPr lang="en-US" sz="2600" dirty="0" smtClean="0"/>
              <a:t> </a:t>
            </a:r>
            <a:r>
              <a:rPr lang="en-US" sz="2600" dirty="0" err="1"/>
              <a:t>osoblje</a:t>
            </a:r>
            <a:r>
              <a:rPr lang="en-US" sz="2600" dirty="0"/>
              <a:t> </a:t>
            </a:r>
            <a:r>
              <a:rPr lang="en-US" sz="2600" dirty="0" err="1"/>
              <a:t>ima</a:t>
            </a:r>
            <a:r>
              <a:rPr lang="en-US" sz="2600" dirty="0"/>
              <a:t> </a:t>
            </a:r>
            <a:r>
              <a:rPr lang="en-US" sz="2600" dirty="0" err="1"/>
              <a:t>vlasnički</a:t>
            </a:r>
            <a:r>
              <a:rPr lang="en-US" sz="2600" dirty="0"/>
              <a:t> </a:t>
            </a:r>
            <a:r>
              <a:rPr lang="en-US" sz="2600" dirty="0" err="1"/>
              <a:t>udio</a:t>
            </a:r>
            <a:r>
              <a:rPr lang="en-US" sz="2600" dirty="0"/>
              <a:t> u </a:t>
            </a:r>
            <a:r>
              <a:rPr lang="en-US" sz="2600" dirty="0" err="1"/>
              <a:t>bilo</a:t>
            </a:r>
            <a:r>
              <a:rPr lang="en-US" sz="2600" dirty="0"/>
              <a:t> </a:t>
            </a:r>
            <a:r>
              <a:rPr lang="en-US" sz="2600" dirty="0" err="1"/>
              <a:t>kojem</a:t>
            </a:r>
            <a:r>
              <a:rPr lang="en-US" sz="2600" dirty="0"/>
              <a:t> od </a:t>
            </a:r>
            <a:r>
              <a:rPr lang="en-US" sz="2600" dirty="0" err="1"/>
              <a:t>njihovih</a:t>
            </a:r>
            <a:r>
              <a:rPr lang="en-US" sz="2600" dirty="0"/>
              <a:t> </a:t>
            </a:r>
            <a:r>
              <a:rPr lang="en-US" sz="2600" dirty="0" err="1" smtClean="0"/>
              <a:t>klijenata</a:t>
            </a:r>
            <a:r>
              <a:rPr lang="sr-Latn-ME" sz="2600" dirty="0" smtClean="0"/>
              <a:t> </a:t>
            </a:r>
            <a:r>
              <a:rPr lang="en-US" sz="2600" dirty="0" err="1" smtClean="0"/>
              <a:t>kojima</a:t>
            </a:r>
            <a:r>
              <a:rPr lang="en-US" sz="2600" dirty="0" smtClean="0"/>
              <a:t> </a:t>
            </a:r>
            <a:r>
              <a:rPr lang="en-US" sz="2600" dirty="0" err="1"/>
              <a:t>vrše</a:t>
            </a:r>
            <a:r>
              <a:rPr lang="en-US" sz="2600" dirty="0"/>
              <a:t> </a:t>
            </a:r>
            <a:r>
              <a:rPr lang="en-US" sz="2600" dirty="0" err="1"/>
              <a:t>reviziju</a:t>
            </a:r>
            <a:r>
              <a:rPr lang="en-US" sz="2600" dirty="0" smtClean="0"/>
              <a:t>);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448992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licencirani</a:t>
            </a:r>
            <a:r>
              <a:rPr lang="en-US" sz="2800" dirty="0"/>
              <a:t> </a:t>
            </a:r>
            <a:r>
              <a:rPr lang="en-US" sz="2800" dirty="0" err="1"/>
              <a:t>ovlašteni</a:t>
            </a:r>
            <a:r>
              <a:rPr lang="en-US" sz="2800" dirty="0"/>
              <a:t> </a:t>
            </a:r>
            <a:r>
              <a:rPr lang="en-US" sz="2800" dirty="0" err="1"/>
              <a:t>revizor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je </a:t>
            </a:r>
            <a:r>
              <a:rPr lang="en-US" sz="2800" dirty="0" err="1"/>
              <a:t>srodnik</a:t>
            </a:r>
            <a:r>
              <a:rPr lang="en-US" sz="2800" dirty="0"/>
              <a:t> </a:t>
            </a:r>
            <a:r>
              <a:rPr lang="en-US" sz="2800" dirty="0" err="1"/>
              <a:t>osnivača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rukovodilaca</a:t>
            </a:r>
            <a:r>
              <a:rPr lang="sr-Latn-ME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kojeg</a:t>
            </a:r>
            <a:r>
              <a:rPr lang="en-US" sz="2800" dirty="0"/>
              <a:t> se </a:t>
            </a:r>
            <a:r>
              <a:rPr lang="en-US" sz="2800" dirty="0" err="1"/>
              <a:t>obavlja</a:t>
            </a:r>
            <a:r>
              <a:rPr lang="en-US" sz="2800" dirty="0"/>
              <a:t> </a:t>
            </a:r>
            <a:r>
              <a:rPr lang="en-US" sz="2800" dirty="0" err="1"/>
              <a:t>revizija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reviziju</a:t>
            </a:r>
            <a:r>
              <a:rPr lang="en-US" sz="2800" dirty="0"/>
              <a:t> </a:t>
            </a:r>
            <a:r>
              <a:rPr lang="en-US" sz="2800" dirty="0" err="1"/>
              <a:t>kod</a:t>
            </a:r>
            <a:r>
              <a:rPr lang="en-US" sz="2800" dirty="0"/>
              <a:t> </a:t>
            </a:r>
            <a:r>
              <a:rPr lang="en-US" sz="2800" dirty="0" err="1"/>
              <a:t>pravnog</a:t>
            </a:r>
            <a:r>
              <a:rPr lang="en-US" sz="2800" dirty="0"/>
              <a:t> </a:t>
            </a:r>
            <a:r>
              <a:rPr lang="en-US" sz="2800" dirty="0" err="1"/>
              <a:t>lica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je </a:t>
            </a:r>
            <a:r>
              <a:rPr lang="en-US" sz="2800" dirty="0" err="1"/>
              <a:t>dioničar</a:t>
            </a:r>
            <a:r>
              <a:rPr lang="en-US" sz="2800" dirty="0"/>
              <a:t>/</a:t>
            </a:r>
            <a:r>
              <a:rPr lang="en-US" sz="2800" dirty="0" err="1"/>
              <a:t>akcionar</a:t>
            </a:r>
            <a:r>
              <a:rPr lang="en-US" sz="2800" dirty="0"/>
              <a:t>, </a:t>
            </a:r>
            <a:r>
              <a:rPr lang="en-US" sz="2800" dirty="0" err="1"/>
              <a:t>ulagač</a:t>
            </a:r>
            <a:r>
              <a:rPr lang="sr-Latn-ME" sz="2800" dirty="0"/>
              <a:t> </a:t>
            </a:r>
            <a:r>
              <a:rPr lang="sv-SE" sz="2800" dirty="0"/>
              <a:t>sredstava ili osnivač tog društva za reviziju; i</a:t>
            </a:r>
            <a:endParaRPr lang="en-US" sz="2800" dirty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vođenjem</a:t>
            </a:r>
            <a:r>
              <a:rPr lang="en-US" dirty="0"/>
              <a:t>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en-US" dirty="0" err="1" smtClean="0"/>
              <a:t>knjiga</a:t>
            </a:r>
            <a:r>
              <a:rPr lang="en-US" dirty="0"/>
              <a:t>, </a:t>
            </a:r>
            <a:r>
              <a:rPr lang="en-US" dirty="0" err="1"/>
              <a:t>sastavljanjem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, </a:t>
            </a:r>
            <a:r>
              <a:rPr lang="en-US" dirty="0" err="1"/>
              <a:t>procjenom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imovine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stručne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9676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U SAD-u, Sarbanes-</a:t>
            </a:r>
            <a:r>
              <a:rPr lang="en-US" dirty="0" err="1"/>
              <a:t>Oxleyjev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2002.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zabranjuje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reviziju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nerevizorske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klijentima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(1) </a:t>
            </a:r>
            <a:r>
              <a:rPr lang="en-US" dirty="0" err="1"/>
              <a:t>knjigovodstvene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računovodstvenu</a:t>
            </a:r>
            <a:r>
              <a:rPr lang="en-US" dirty="0"/>
              <a:t> </a:t>
            </a:r>
            <a:r>
              <a:rPr lang="en-US" dirty="0" err="1"/>
              <a:t>evidenciju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en-US" dirty="0" err="1" smtClean="0"/>
              <a:t>izvještaje</a:t>
            </a:r>
            <a:r>
              <a:rPr lang="en-US" dirty="0" smtClean="0"/>
              <a:t> </a:t>
            </a:r>
            <a:r>
              <a:rPr lang="en-US" dirty="0" err="1"/>
              <a:t>klijenta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vrše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; (2) </a:t>
            </a:r>
            <a:r>
              <a:rPr lang="en-US" dirty="0" err="1"/>
              <a:t>projektiranje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implementaciju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informacionih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; (3)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ocjenjivanja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mišljenja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adekvatnosti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preuzimanja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pripajanja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o </a:t>
            </a:r>
            <a:r>
              <a:rPr lang="en-US" dirty="0" err="1"/>
              <a:t>ulozima</a:t>
            </a:r>
            <a:r>
              <a:rPr lang="en-US" dirty="0"/>
              <a:t> u </a:t>
            </a:r>
            <a:r>
              <a:rPr lang="en-US" dirty="0" err="1"/>
              <a:t>naturi</a:t>
            </a:r>
            <a:r>
              <a:rPr lang="en-US" dirty="0"/>
              <a:t>;</a:t>
            </a:r>
          </a:p>
          <a:p>
            <a:pPr algn="just"/>
            <a:r>
              <a:rPr lang="en-US" dirty="0"/>
              <a:t>(4) </a:t>
            </a:r>
            <a:r>
              <a:rPr lang="en-US" dirty="0" err="1"/>
              <a:t>aktuarske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; (5)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povjerene</a:t>
            </a:r>
            <a:r>
              <a:rPr lang="en-US" dirty="0"/>
              <a:t> interne </a:t>
            </a:r>
            <a:r>
              <a:rPr lang="en-US" dirty="0" err="1"/>
              <a:t>revizije</a:t>
            </a:r>
            <a:r>
              <a:rPr lang="en-US" dirty="0"/>
              <a:t>; (6)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; (7)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brokera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dilera</a:t>
            </a:r>
            <a:r>
              <a:rPr lang="en-US" dirty="0"/>
              <a:t>, </a:t>
            </a:r>
            <a:r>
              <a:rPr lang="en-US" dirty="0" err="1"/>
              <a:t>savjetnika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investiranje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investicionog</a:t>
            </a:r>
            <a:r>
              <a:rPr lang="sr-Latn-ME" dirty="0" smtClean="0"/>
              <a:t> </a:t>
            </a:r>
            <a:r>
              <a:rPr lang="en-US" dirty="0" err="1" smtClean="0"/>
              <a:t>bankarstva</a:t>
            </a:r>
            <a:r>
              <a:rPr lang="en-US" dirty="0"/>
              <a:t>; (8)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povezane</a:t>
            </a:r>
            <a:r>
              <a:rPr lang="en-US" dirty="0"/>
              <a:t> s </a:t>
            </a:r>
            <a:r>
              <a:rPr lang="en-US" dirty="0" err="1"/>
              <a:t>revizijom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algn="just"/>
            <a:r>
              <a:rPr lang="en-US" dirty="0"/>
              <a:t>(9)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 </a:t>
            </a:r>
            <a:r>
              <a:rPr lang="en-US" dirty="0" err="1"/>
              <a:t>uslugu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utvrdi</a:t>
            </a:r>
            <a:r>
              <a:rPr lang="en-US" dirty="0"/>
              <a:t>, </a:t>
            </a:r>
            <a:r>
              <a:rPr lang="en-US" dirty="0" err="1"/>
              <a:t>propisom</a:t>
            </a:r>
            <a:r>
              <a:rPr lang="en-US" dirty="0"/>
              <a:t>, da je </a:t>
            </a:r>
            <a:r>
              <a:rPr lang="en-US" dirty="0" err="1" smtClean="0"/>
              <a:t>nedopustiva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Izuzetak</a:t>
            </a:r>
            <a:r>
              <a:rPr lang="en-US" dirty="0"/>
              <a:t> od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je </a:t>
            </a:r>
            <a:r>
              <a:rPr lang="en-US" dirty="0" err="1"/>
              <a:t>predviđen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nerevizorske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gore </a:t>
            </a:r>
            <a:r>
              <a:rPr lang="en-US" dirty="0" err="1" smtClean="0"/>
              <a:t>nabrojane</a:t>
            </a:r>
            <a:r>
              <a:rPr lang="sr-Latn-ME" dirty="0" smtClean="0"/>
              <a:t> </a:t>
            </a:r>
            <a:r>
              <a:rPr lang="en-US" dirty="0" err="1" smtClean="0"/>
              <a:t>prethodno</a:t>
            </a:r>
            <a:r>
              <a:rPr lang="en-US" dirty="0" smtClean="0"/>
              <a:t> </a:t>
            </a:r>
            <a:r>
              <a:rPr lang="en-US" dirty="0" err="1"/>
              <a:t>odobrila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reviziju</a:t>
            </a:r>
            <a:r>
              <a:rPr lang="sr-Latn-ME" dirty="0" smtClean="0"/>
              <a:t> </a:t>
            </a:r>
            <a:r>
              <a:rPr lang="en-US" dirty="0" err="1" smtClean="0"/>
              <a:t>ipak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objaviti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u </a:t>
            </a:r>
            <a:r>
              <a:rPr lang="en-US" dirty="0" err="1"/>
              <a:t>periodičnim</a:t>
            </a:r>
            <a:r>
              <a:rPr lang="en-US" dirty="0"/>
              <a:t> </a:t>
            </a:r>
            <a:r>
              <a:rPr lang="en-US" dirty="0" err="1"/>
              <a:t>izvještajima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sr-Latn-ME" dirty="0" smtClean="0"/>
              <a:t> </a:t>
            </a:r>
            <a:r>
              <a:rPr lang="en-US" dirty="0" err="1" smtClean="0"/>
              <a:t>izuzetak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nerevizorske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od 5% </a:t>
            </a:r>
            <a:r>
              <a:rPr lang="en-US" dirty="0" err="1" smtClean="0"/>
              <a:t>ukupnog</a:t>
            </a:r>
            <a:r>
              <a:rPr lang="sr-Latn-ME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plaćaju</a:t>
            </a:r>
            <a:r>
              <a:rPr lang="en-US" dirty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priznate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nerevizorske</a:t>
            </a:r>
            <a:r>
              <a:rPr lang="en-US" dirty="0" smtClean="0"/>
              <a:t> </a:t>
            </a:r>
            <a:r>
              <a:rPr lang="en-US" dirty="0" err="1"/>
              <a:t>usluge</a:t>
            </a:r>
            <a:r>
              <a:rPr lang="en-US" dirty="0"/>
              <a:t> u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angažiranja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u </a:t>
            </a:r>
            <a:r>
              <a:rPr lang="en-US" dirty="0" err="1"/>
              <a:t>kratkom</a:t>
            </a:r>
            <a:r>
              <a:rPr lang="en-US" dirty="0"/>
              <a:t> </a:t>
            </a:r>
            <a:r>
              <a:rPr lang="en-US" dirty="0" err="1" smtClean="0"/>
              <a:t>roku</a:t>
            </a:r>
            <a:r>
              <a:rPr lang="sr-Latn-ME" dirty="0" smtClean="0"/>
              <a:t> </a:t>
            </a:r>
            <a:r>
              <a:rPr lang="en-US" dirty="0" err="1" smtClean="0"/>
              <a:t>odobri</a:t>
            </a:r>
            <a:r>
              <a:rPr lang="en-US" dirty="0" smtClean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završetka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986083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b="1" dirty="0"/>
              <a:t>b) Ugovor s eksternim revizorom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mora </a:t>
            </a:r>
            <a:r>
              <a:rPr lang="en-US" dirty="0" err="1"/>
              <a:t>zaključiti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s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izabere</a:t>
            </a:r>
            <a:r>
              <a:rPr lang="en-US" dirty="0"/>
              <a:t> </a:t>
            </a:r>
            <a:r>
              <a:rPr lang="sr-Latn-ME" dirty="0" smtClean="0"/>
              <a:t>skupština dioničara/akcionara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ne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ko</a:t>
            </a:r>
            <a:r>
              <a:rPr lang="en-US" dirty="0"/>
              <a:t> mora </a:t>
            </a:r>
            <a:r>
              <a:rPr lang="en-US" dirty="0" err="1"/>
              <a:t>potpisati</a:t>
            </a:r>
            <a:r>
              <a:rPr lang="en-US" dirty="0"/>
              <a:t> </a:t>
            </a:r>
            <a:r>
              <a:rPr lang="en-US" dirty="0" err="1"/>
              <a:t>ugovor</a:t>
            </a:r>
            <a:r>
              <a:rPr lang="en-US" dirty="0"/>
              <a:t> u </a:t>
            </a:r>
            <a:r>
              <a:rPr lang="en-US" dirty="0" err="1" smtClean="0"/>
              <a:t>ime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praksi</a:t>
            </a:r>
            <a:r>
              <a:rPr lang="en-US" dirty="0"/>
              <a:t>, to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generalni</a:t>
            </a:r>
            <a:r>
              <a:rPr lang="en-US" dirty="0"/>
              <a:t> </a:t>
            </a:r>
            <a:r>
              <a:rPr lang="en-US" dirty="0" err="1"/>
              <a:t>direktor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Ugovor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reviziju</a:t>
            </a:r>
            <a:r>
              <a:rPr lang="sr-Latn-ME" dirty="0" smtClean="0"/>
              <a:t> </a:t>
            </a:r>
            <a:r>
              <a:rPr lang="en-US" dirty="0" err="1" smtClean="0"/>
              <a:t>predviđa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revizorskog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,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brojne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o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ugovorne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dogovore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Naknada</a:t>
            </a:r>
            <a:endParaRPr lang="en-US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plaća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zaključenim</a:t>
            </a:r>
            <a:r>
              <a:rPr lang="en-US" dirty="0"/>
              <a:t> </a:t>
            </a:r>
            <a:r>
              <a:rPr lang="en-US" dirty="0" err="1"/>
              <a:t>ugovorom</a:t>
            </a:r>
            <a:r>
              <a:rPr lang="en-US" dirty="0"/>
              <a:t>. </a:t>
            </a:r>
            <a:r>
              <a:rPr lang="sr-Latn-ME" dirty="0" smtClean="0"/>
              <a:t>Skupština dioničara/akcionara </a:t>
            </a:r>
            <a:r>
              <a:rPr lang="en-US" dirty="0" smtClean="0"/>
              <a:t> </a:t>
            </a:r>
            <a:r>
              <a:rPr lang="en-US" dirty="0" err="1"/>
              <a:t>odlučuje</a:t>
            </a:r>
            <a:r>
              <a:rPr lang="en-US" dirty="0"/>
              <a:t> o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 smtClean="0"/>
              <a:t>će</a:t>
            </a:r>
            <a:r>
              <a:rPr lang="sr-Latn-ME" dirty="0" smtClean="0"/>
              <a:t> </a:t>
            </a:r>
            <a:r>
              <a:rPr lang="en-US" dirty="0" err="1" smtClean="0"/>
              <a:t>sačiniti</a:t>
            </a:r>
            <a:r>
              <a:rPr lang="en-US" dirty="0" smtClean="0"/>
              <a:t> </a:t>
            </a:r>
            <a:r>
              <a:rPr lang="en-US" dirty="0" err="1"/>
              <a:t>prijedlog</a:t>
            </a:r>
            <a:r>
              <a:rPr lang="en-US" dirty="0"/>
              <a:t>, a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o tom </a:t>
            </a:r>
            <a:r>
              <a:rPr lang="en-US" dirty="0" err="1"/>
              <a:t>pitanju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ne </a:t>
            </a:r>
            <a:r>
              <a:rPr lang="en-US" dirty="0" err="1"/>
              <a:t>smiju</a:t>
            </a:r>
            <a:r>
              <a:rPr lang="en-US" dirty="0"/>
              <a:t> se </a:t>
            </a:r>
            <a:r>
              <a:rPr lang="en-US" dirty="0" err="1"/>
              <a:t>učiniti</a:t>
            </a:r>
            <a:r>
              <a:rPr lang="en-US" dirty="0"/>
              <a:t> </a:t>
            </a:r>
            <a:r>
              <a:rPr lang="en-US" dirty="0" err="1" smtClean="0"/>
              <a:t>zavisnim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izvršene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3288798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Izvještavanje</a:t>
            </a:r>
            <a:endParaRPr lang="en-US" dirty="0"/>
          </a:p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 smtClean="0"/>
              <a:t>prezent</a:t>
            </a:r>
            <a:r>
              <a:rPr lang="sr-Latn-ME" dirty="0" smtClean="0"/>
              <a:t>uje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zaključke</a:t>
            </a:r>
            <a:r>
              <a:rPr lang="en-US" dirty="0"/>
              <a:t> o </a:t>
            </a:r>
            <a:r>
              <a:rPr lang="en-US" dirty="0" err="1"/>
              <a:t>vjerodostojnosti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 smtClean="0"/>
              <a:t>izvještaja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njihovoj</a:t>
            </a:r>
            <a:r>
              <a:rPr lang="en-US" dirty="0"/>
              <a:t> </a:t>
            </a:r>
            <a:r>
              <a:rPr lang="en-US" dirty="0" err="1"/>
              <a:t>usklađenosti</a:t>
            </a:r>
            <a:r>
              <a:rPr lang="en-US" dirty="0"/>
              <a:t> s </a:t>
            </a:r>
            <a:r>
              <a:rPr lang="en-US" dirty="0" err="1"/>
              <a:t>računovodstvenim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Izvještaj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reviziju</a:t>
            </a:r>
            <a:r>
              <a:rPr lang="en-US" dirty="0"/>
              <a:t> mora </a:t>
            </a:r>
            <a:r>
              <a:rPr lang="en-US" dirty="0" err="1" smtClean="0"/>
              <a:t>sadržati</a:t>
            </a:r>
            <a:r>
              <a:rPr lang="en-US" dirty="0" smtClean="0"/>
              <a:t> </a:t>
            </a:r>
            <a:r>
              <a:rPr lang="en-US" dirty="0" err="1"/>
              <a:t>mišljenje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da li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 smtClean="0"/>
              <a:t>istinit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vjerodostojan</a:t>
            </a:r>
            <a:r>
              <a:rPr lang="en-US" dirty="0"/>
              <a:t> </a:t>
            </a:r>
            <a:r>
              <a:rPr lang="en-US" dirty="0" err="1"/>
              <a:t>prikaz</a:t>
            </a:r>
            <a:r>
              <a:rPr lang="en-US" dirty="0"/>
              <a:t> (u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)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okvirom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izvještavanja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gdje</a:t>
            </a:r>
            <a:r>
              <a:rPr lang="en-US" dirty="0"/>
              <a:t> je to </a:t>
            </a:r>
            <a:r>
              <a:rPr lang="en-US" dirty="0" err="1"/>
              <a:t>prikladno</a:t>
            </a:r>
            <a:r>
              <a:rPr lang="en-US" dirty="0"/>
              <a:t>,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finansijski</a:t>
            </a:r>
            <a:r>
              <a:rPr lang="sr-Latn-ME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</a:t>
            </a:r>
            <a:r>
              <a:rPr lang="en-US" dirty="0" err="1"/>
              <a:t>usklađeni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zakonskim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mora </a:t>
            </a:r>
            <a:r>
              <a:rPr lang="en-US" dirty="0" err="1" smtClean="0"/>
              <a:t>pripremiti</a:t>
            </a:r>
            <a:r>
              <a:rPr lang="sr-Latn-ME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godišnjoj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7538960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mišljenja</a:t>
            </a:r>
            <a:r>
              <a:rPr lang="en-US" dirty="0"/>
              <a:t> o </a:t>
            </a:r>
            <a:r>
              <a:rPr lang="en-US" dirty="0" err="1"/>
              <a:t>tačnosti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dokumenata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kršenjima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računovodstva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sr-Latn-ME" dirty="0" smtClean="0"/>
              <a:t> i</a:t>
            </a:r>
            <a:r>
              <a:rPr lang="en-US" dirty="0" err="1" smtClean="0"/>
              <a:t>zvještavanja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revizori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pl-PL" sz="2800" dirty="0"/>
              <a:t>1. pozitivno mišljenje bez rezerve;</a:t>
            </a:r>
          </a:p>
          <a:p>
            <a:pPr marL="457200" lvl="1" indent="0" algn="just">
              <a:buNone/>
            </a:pPr>
            <a:r>
              <a:rPr lang="en-US" sz="2800" dirty="0"/>
              <a:t>2. </a:t>
            </a:r>
            <a:r>
              <a:rPr lang="en-US" sz="2800" dirty="0" err="1"/>
              <a:t>pozitivno</a:t>
            </a:r>
            <a:r>
              <a:rPr lang="en-US" sz="2800" dirty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 s </a:t>
            </a:r>
            <a:r>
              <a:rPr lang="en-US" sz="2800" dirty="0" err="1"/>
              <a:t>rezervom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3. </a:t>
            </a:r>
            <a:r>
              <a:rPr lang="en-US" sz="2800" dirty="0" err="1"/>
              <a:t>negativno</a:t>
            </a:r>
            <a:r>
              <a:rPr lang="en-US" sz="2800" dirty="0"/>
              <a:t> </a:t>
            </a:r>
            <a:r>
              <a:rPr lang="en-US" sz="2800" dirty="0" err="1"/>
              <a:t>mišljenje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4. </a:t>
            </a:r>
            <a:r>
              <a:rPr lang="en-US" sz="2800" dirty="0" err="1"/>
              <a:t>uzdržavanje</a:t>
            </a:r>
            <a:r>
              <a:rPr lang="en-US" sz="2800" dirty="0"/>
              <a:t> od </a:t>
            </a:r>
            <a:r>
              <a:rPr lang="en-US" sz="2800" dirty="0" err="1"/>
              <a:t>davanja</a:t>
            </a:r>
            <a:r>
              <a:rPr lang="en-US" sz="2800" dirty="0"/>
              <a:t> </a:t>
            </a:r>
            <a:r>
              <a:rPr lang="en-US" sz="2800" dirty="0" err="1"/>
              <a:t>mišljenja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122346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57004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otkriti</a:t>
            </a:r>
            <a:r>
              <a:rPr lang="en-US" dirty="0"/>
              <a:t> (</a:t>
            </a:r>
            <a:r>
              <a:rPr lang="en-US" dirty="0" err="1"/>
              <a:t>potencijalne</a:t>
            </a:r>
            <a:r>
              <a:rPr lang="en-US" dirty="0"/>
              <a:t>) </a:t>
            </a:r>
            <a:r>
              <a:rPr lang="en-US" dirty="0" err="1"/>
              <a:t>greške</a:t>
            </a:r>
            <a:r>
              <a:rPr lang="en-US" dirty="0"/>
              <a:t>, </a:t>
            </a:r>
            <a:r>
              <a:rPr lang="en-US" dirty="0" err="1" smtClean="0"/>
              <a:t>zloupotrebu</a:t>
            </a:r>
            <a:r>
              <a:rPr lang="sr-Latn-ME" dirty="0" smtClean="0"/>
              <a:t> </a:t>
            </a:r>
            <a:r>
              <a:rPr lang="en-US" dirty="0" err="1" smtClean="0"/>
              <a:t>položaja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o </a:t>
            </a:r>
            <a:r>
              <a:rPr lang="en-US" dirty="0" err="1"/>
              <a:t>njima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 smtClean="0"/>
              <a:t>izvijesti</a:t>
            </a:r>
            <a:r>
              <a:rPr lang="sr-Latn-ME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 smtClean="0"/>
              <a:t>upoznati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/>
              <a:t>, </a:t>
            </a:r>
            <a:r>
              <a:rPr lang="en-US" dirty="0" err="1"/>
              <a:t>čim</a:t>
            </a:r>
            <a:r>
              <a:rPr lang="en-US" dirty="0"/>
              <a:t> to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izvodljivo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odgovarajućem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, o </a:t>
            </a:r>
            <a:r>
              <a:rPr lang="en-US" dirty="0" err="1" smtClean="0"/>
              <a:t>bitnim</a:t>
            </a:r>
            <a:r>
              <a:rPr lang="sr-Latn-ME" dirty="0" smtClean="0"/>
              <a:t> </a:t>
            </a:r>
            <a:r>
              <a:rPr lang="en-US" dirty="0" err="1" smtClean="0"/>
              <a:t>slabostima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konstrukciji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funkcioniranju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računovodstva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interne </a:t>
            </a:r>
            <a:r>
              <a:rPr lang="en-US" dirty="0" err="1" smtClean="0"/>
              <a:t>kontrole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zapazio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 smtClean="0"/>
              <a:t>preduzeti</a:t>
            </a:r>
            <a:r>
              <a:rPr lang="sr-Latn-ME" dirty="0" smtClean="0"/>
              <a:t> </a:t>
            </a:r>
            <a:r>
              <a:rPr lang="en-US" dirty="0" err="1" smtClean="0"/>
              <a:t>odgovarajuće</a:t>
            </a:r>
            <a:r>
              <a:rPr lang="en-US" dirty="0" smtClean="0"/>
              <a:t> </a:t>
            </a:r>
            <a:r>
              <a:rPr lang="en-US" dirty="0" err="1"/>
              <a:t>korake</a:t>
            </a:r>
            <a:r>
              <a:rPr lang="en-US" dirty="0"/>
              <a:t> da </a:t>
            </a:r>
            <a:r>
              <a:rPr lang="en-US" dirty="0" err="1"/>
              <a:t>isprave</a:t>
            </a:r>
            <a:r>
              <a:rPr lang="en-US" dirty="0"/>
              <a:t> </a:t>
            </a:r>
            <a:r>
              <a:rPr lang="en-US" dirty="0" err="1"/>
              <a:t>uočene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planira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eksterni</a:t>
            </a:r>
            <a:r>
              <a:rPr lang="sr-Latn-ME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pripremiti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sr-Latn-ME" dirty="0"/>
              <a:t> </a:t>
            </a:r>
            <a:r>
              <a:rPr lang="en-US" dirty="0"/>
              <a:t>(ISA)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izdao</a:t>
            </a:r>
            <a:r>
              <a:rPr lang="en-US" dirty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savez</a:t>
            </a:r>
            <a:r>
              <a:rPr lang="en-US" dirty="0"/>
              <a:t> </a:t>
            </a:r>
            <a:r>
              <a:rPr lang="en-US" dirty="0" err="1"/>
              <a:t>računovođa</a:t>
            </a:r>
            <a:r>
              <a:rPr lang="en-US" dirty="0"/>
              <a:t> (IFAC).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7586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186"/>
            <a:ext cx="10515600" cy="55587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i="1" dirty="0" err="1"/>
              <a:t>Komisija</a:t>
            </a:r>
            <a:r>
              <a:rPr lang="en-US" b="1" i="1" dirty="0"/>
              <a:t> </a:t>
            </a:r>
            <a:r>
              <a:rPr lang="en-US" b="1" i="1" dirty="0" err="1"/>
              <a:t>za</a:t>
            </a:r>
            <a:r>
              <a:rPr lang="en-US" b="1" i="1" dirty="0"/>
              <a:t> </a:t>
            </a:r>
            <a:r>
              <a:rPr lang="en-US" b="1" i="1" dirty="0" err="1"/>
              <a:t>reviziju</a:t>
            </a:r>
            <a:r>
              <a:rPr lang="en-US" b="1" i="1" dirty="0"/>
              <a:t>: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?</a:t>
            </a:r>
          </a:p>
          <a:p>
            <a:pPr algn="just"/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formiranja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, da li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toj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 smtClean="0"/>
              <a:t>pojedinci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, </a:t>
            </a:r>
            <a:r>
              <a:rPr lang="en-US" dirty="0" err="1"/>
              <a:t>sposobni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voljni</a:t>
            </a:r>
            <a:r>
              <a:rPr lang="en-US" dirty="0"/>
              <a:t> da </a:t>
            </a:r>
            <a:r>
              <a:rPr lang="en-US" dirty="0" err="1"/>
              <a:t>posao</a:t>
            </a:r>
            <a:r>
              <a:rPr lang="en-US" dirty="0"/>
              <a:t> </a:t>
            </a:r>
            <a:r>
              <a:rPr lang="en-US" dirty="0" err="1" smtClean="0"/>
              <a:t>obavljaju</a:t>
            </a:r>
            <a:r>
              <a:rPr lang="sr-Latn-ME" dirty="0" smtClean="0"/>
              <a:t> </a:t>
            </a:r>
            <a:r>
              <a:rPr lang="en-US" dirty="0" err="1" smtClean="0"/>
              <a:t>pravilno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 smtClean="0"/>
              <a:t>stručne</a:t>
            </a:r>
            <a:r>
              <a:rPr lang="sr-Latn-ME" dirty="0" smtClean="0"/>
              <a:t> </a:t>
            </a:r>
            <a:r>
              <a:rPr lang="en-US" dirty="0" err="1" smtClean="0"/>
              <a:t>vještine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snalažljivost</a:t>
            </a:r>
            <a:r>
              <a:rPr lang="en-US" dirty="0"/>
              <a:t> u </a:t>
            </a:r>
            <a:r>
              <a:rPr lang="en-US" dirty="0" err="1"/>
              <a:t>međuljudskim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priznati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stručnjaci</a:t>
            </a:r>
            <a:r>
              <a:rPr lang="en-US" dirty="0"/>
              <a:t>?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se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sastaje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 smtClean="0"/>
              <a:t>efikasno</a:t>
            </a:r>
            <a:r>
              <a:rPr lang="sr-Latn-ME" dirty="0" smtClean="0"/>
              <a:t> </a:t>
            </a:r>
            <a:r>
              <a:rPr lang="it-IT" dirty="0" smtClean="0"/>
              <a:t>mogla </a:t>
            </a:r>
            <a:r>
              <a:rPr lang="it-IT" dirty="0"/>
              <a:t>obavljati svoje dužnosti? </a:t>
            </a:r>
            <a:endParaRPr lang="sr-Latn-ME" dirty="0" smtClean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doprinos</a:t>
            </a:r>
            <a:r>
              <a:rPr lang="en-US" dirty="0"/>
              <a:t> </a:t>
            </a:r>
            <a:r>
              <a:rPr lang="en-US" dirty="0" err="1"/>
              <a:t>diskusiji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en-US" dirty="0"/>
              <a:t>, </a:t>
            </a:r>
            <a:r>
              <a:rPr lang="en-US" dirty="0" err="1"/>
              <a:t>riziku</a:t>
            </a:r>
            <a:r>
              <a:rPr lang="en-US" dirty="0"/>
              <a:t>, </a:t>
            </a:r>
            <a:r>
              <a:rPr lang="en-US" dirty="0" err="1"/>
              <a:t>internoj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finansijskom</a:t>
            </a:r>
            <a:r>
              <a:rPr lang="sr-Latn-ME" dirty="0" smtClean="0"/>
              <a:t> </a:t>
            </a:r>
            <a:r>
              <a:rPr lang="en-US" dirty="0" err="1" smtClean="0"/>
              <a:t>izvještavanju</a:t>
            </a:r>
            <a:r>
              <a:rPr lang="en-US" dirty="0"/>
              <a:t>?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Da li komisija za reviziju dobija potrebne informacije </a:t>
            </a:r>
            <a:r>
              <a:rPr lang="pl-PL" dirty="0" smtClean="0"/>
              <a:t>kako </a:t>
            </a:r>
            <a:r>
              <a:rPr lang="it-IT" dirty="0" smtClean="0"/>
              <a:t>bi </a:t>
            </a:r>
            <a:r>
              <a:rPr lang="it-IT" dirty="0"/>
              <a:t>efikasno obavljala svoje dužnosti?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samoocjenjivanja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2265734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sr-Latn-ME" dirty="0" smtClean="0"/>
              <a:t>godišnjoj skupštini dioničara/akcionara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odgovarati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izraženog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u </a:t>
            </a:r>
            <a:r>
              <a:rPr lang="en-US" dirty="0" err="1"/>
              <a:t>izvještaju</a:t>
            </a:r>
            <a:r>
              <a:rPr lang="en-US" dirty="0"/>
              <a:t> o </a:t>
            </a:r>
            <a:r>
              <a:rPr lang="en-US" dirty="0" err="1"/>
              <a:t>reviziji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procijeniti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da li je </a:t>
            </a:r>
            <a:r>
              <a:rPr lang="en-US" sz="2800" dirty="0" err="1"/>
              <a:t>revizija</a:t>
            </a:r>
            <a:r>
              <a:rPr lang="en-US" sz="2800" dirty="0"/>
              <a:t> </a:t>
            </a:r>
            <a:r>
              <a:rPr lang="en-US" sz="2800" dirty="0" err="1"/>
              <a:t>izvršena</a:t>
            </a:r>
            <a:r>
              <a:rPr lang="en-US" sz="2800" dirty="0"/>
              <a:t> u </a:t>
            </a:r>
            <a:r>
              <a:rPr lang="en-US" sz="2800" dirty="0" err="1"/>
              <a:t>skladu</a:t>
            </a:r>
            <a:r>
              <a:rPr lang="en-US" sz="2800" dirty="0"/>
              <a:t>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ustanovljenim</a:t>
            </a:r>
            <a:r>
              <a:rPr lang="en-US" sz="2800" dirty="0"/>
              <a:t> </a:t>
            </a:r>
            <a:r>
              <a:rPr lang="en-US" sz="2800" dirty="0" err="1"/>
              <a:t>procedurama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da li </a:t>
            </a:r>
            <a:r>
              <a:rPr lang="en-US" sz="2800" dirty="0" smtClean="0"/>
              <a:t>je</a:t>
            </a:r>
            <a:r>
              <a:rPr lang="sr-Latn-ME" sz="2800" dirty="0" smtClean="0"/>
              <a:t> </a:t>
            </a:r>
            <a:r>
              <a:rPr lang="en-US" sz="2800" dirty="0" err="1" smtClean="0"/>
              <a:t>eksterni</a:t>
            </a:r>
            <a:r>
              <a:rPr lang="en-US" sz="2800" dirty="0" smtClean="0"/>
              <a:t> </a:t>
            </a:r>
            <a:r>
              <a:rPr lang="en-US" sz="2800" dirty="0" err="1"/>
              <a:t>revizor</a:t>
            </a:r>
            <a:r>
              <a:rPr lang="en-US" sz="2800" dirty="0"/>
              <a:t> </a:t>
            </a:r>
            <a:r>
              <a:rPr lang="en-US" sz="2800" dirty="0" err="1"/>
              <a:t>propustio</a:t>
            </a:r>
            <a:r>
              <a:rPr lang="en-US" sz="2800" dirty="0"/>
              <a:t> </a:t>
            </a:r>
            <a:r>
              <a:rPr lang="en-US" sz="2800" dirty="0" err="1"/>
              <a:t>bilo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</a:t>
            </a:r>
            <a:r>
              <a:rPr lang="en-US" sz="2800" dirty="0" err="1"/>
              <a:t>pitanja</a:t>
            </a:r>
            <a:r>
              <a:rPr lang="en-US" sz="2800" dirty="0"/>
              <a:t> </a:t>
            </a:r>
            <a:r>
              <a:rPr lang="en-US" sz="2800" dirty="0" err="1"/>
              <a:t>prilikom</a:t>
            </a:r>
            <a:r>
              <a:rPr lang="en-US" sz="2800" dirty="0"/>
              <a:t> </a:t>
            </a:r>
            <a:r>
              <a:rPr lang="en-US" sz="2800" dirty="0" err="1"/>
              <a:t>vršenja</a:t>
            </a:r>
            <a:r>
              <a:rPr lang="en-US" sz="2800" dirty="0"/>
              <a:t> </a:t>
            </a:r>
            <a:r>
              <a:rPr lang="en-US" sz="2800" dirty="0" err="1"/>
              <a:t>revizije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mišljenje</a:t>
            </a:r>
            <a:r>
              <a:rPr lang="en-US" sz="2800" dirty="0"/>
              <a:t> </a:t>
            </a:r>
            <a:r>
              <a:rPr lang="en-US" sz="2800" dirty="0" err="1"/>
              <a:t>eksternog</a:t>
            </a:r>
            <a:r>
              <a:rPr lang="en-US" sz="2800" dirty="0"/>
              <a:t> </a:t>
            </a:r>
            <a:r>
              <a:rPr lang="en-US" sz="2800" dirty="0" err="1"/>
              <a:t>revizora</a:t>
            </a:r>
            <a:r>
              <a:rPr lang="en-US" sz="2800" dirty="0"/>
              <a:t> </a:t>
            </a:r>
            <a:r>
              <a:rPr lang="en-US" sz="2800" dirty="0" err="1"/>
              <a:t>prije</a:t>
            </a:r>
            <a:r>
              <a:rPr lang="en-US" sz="2800" dirty="0"/>
              <a:t> </a:t>
            </a:r>
            <a:r>
              <a:rPr lang="en-US" sz="2800" dirty="0" err="1"/>
              <a:t>nego</a:t>
            </a:r>
            <a:r>
              <a:rPr lang="en-US" sz="2800" dirty="0"/>
              <a:t> </a:t>
            </a:r>
            <a:r>
              <a:rPr lang="en-US" sz="2800" dirty="0" err="1"/>
              <a:t>što</a:t>
            </a:r>
            <a:r>
              <a:rPr lang="en-US" sz="2800" dirty="0"/>
              <a:t> se ono </a:t>
            </a:r>
            <a:r>
              <a:rPr lang="en-US" sz="2800" dirty="0" err="1" smtClean="0"/>
              <a:t>prezent</a:t>
            </a:r>
            <a:r>
              <a:rPr lang="sr-Latn-ME" sz="2800" dirty="0" smtClean="0"/>
              <a:t>uje </a:t>
            </a:r>
            <a:r>
              <a:rPr lang="en-US" sz="2800" dirty="0" smtClean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sr-Latn-ME" sz="2800" dirty="0" smtClean="0"/>
              <a:t>godišnjoj skupštini dioničara/akcionara.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859225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endParaRPr lang="en-US" dirty="0"/>
          </a:p>
          <a:p>
            <a:pPr algn="just"/>
            <a:r>
              <a:rPr lang="en-US" dirty="0" err="1"/>
              <a:t>Budući</a:t>
            </a:r>
            <a:r>
              <a:rPr lang="en-US" dirty="0"/>
              <a:t> da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građansko</a:t>
            </a:r>
            <a:r>
              <a:rPr lang="sr-Latn-ME" dirty="0" smtClean="0"/>
              <a:t>-</a:t>
            </a:r>
            <a:r>
              <a:rPr lang="en-US" dirty="0" err="1" smtClean="0"/>
              <a:t>pravno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krivično</a:t>
            </a:r>
            <a:r>
              <a:rPr lang="sr-Latn-ME" dirty="0" smtClean="0"/>
              <a:t>-</a:t>
            </a:r>
            <a:r>
              <a:rPr lang="en-US" dirty="0" err="1" smtClean="0"/>
              <a:t>pravno</a:t>
            </a:r>
            <a:r>
              <a:rPr lang="en-US" dirty="0" smtClean="0"/>
              <a:t> </a:t>
            </a:r>
            <a:r>
              <a:rPr lang="en-US" dirty="0" err="1" smtClean="0"/>
              <a:t>odgovoran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učinjene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, on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/>
              <a:t>osiguran</a:t>
            </a:r>
            <a:r>
              <a:rPr lang="en-US" dirty="0"/>
              <a:t> od </a:t>
            </a:r>
            <a:r>
              <a:rPr lang="en-US" dirty="0" err="1"/>
              <a:t>uglednog</a:t>
            </a:r>
            <a:r>
              <a:rPr lang="en-US" dirty="0"/>
              <a:t> (</a:t>
            </a:r>
            <a:r>
              <a:rPr lang="en-US" dirty="0" err="1"/>
              <a:t>domaćeg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međunarodnog</a:t>
            </a:r>
            <a:r>
              <a:rPr lang="en-US" dirty="0"/>
              <a:t>) </a:t>
            </a:r>
            <a:r>
              <a:rPr lang="en-US" dirty="0" err="1"/>
              <a:t>osiguravača</a:t>
            </a:r>
            <a:r>
              <a:rPr lang="en-US" dirty="0"/>
              <a:t> do </a:t>
            </a:r>
            <a:r>
              <a:rPr lang="en-US" dirty="0" err="1"/>
              <a:t>odgovarajućeg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osigura</a:t>
            </a:r>
            <a:r>
              <a:rPr lang="en-US" dirty="0"/>
              <a:t> od </a:t>
            </a:r>
            <a:r>
              <a:rPr lang="en-US" dirty="0" err="1"/>
              <a:t>rizika</a:t>
            </a:r>
            <a:r>
              <a:rPr lang="en-US" dirty="0"/>
              <a:t> od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prouzrokovati</a:t>
            </a:r>
            <a:r>
              <a:rPr lang="sr-Latn-ME" dirty="0" smtClean="0"/>
              <a:t> </a:t>
            </a:r>
            <a:r>
              <a:rPr lang="en-US" dirty="0" err="1" smtClean="0"/>
              <a:t>pogrešno</a:t>
            </a:r>
            <a:r>
              <a:rPr lang="en-US" dirty="0" smtClean="0"/>
              <a:t> </a:t>
            </a:r>
            <a:r>
              <a:rPr lang="en-US" dirty="0" err="1"/>
              <a:t>izraženo</a:t>
            </a:r>
            <a:r>
              <a:rPr lang="en-US" dirty="0"/>
              <a:t> 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</a:t>
            </a:r>
            <a:r>
              <a:rPr lang="en-US" dirty="0" err="1"/>
              <a:t>licenciranog</a:t>
            </a:r>
            <a:r>
              <a:rPr lang="en-US" dirty="0"/>
              <a:t> </a:t>
            </a:r>
            <a:r>
              <a:rPr lang="en-US" dirty="0" err="1"/>
              <a:t>ovlaštenog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zbog</a:t>
            </a:r>
            <a:r>
              <a:rPr lang="sr-Latn-ME" dirty="0" smtClean="0"/>
              <a:t> </a:t>
            </a:r>
            <a:r>
              <a:rPr lang="en-US" dirty="0" err="1" smtClean="0"/>
              <a:t>neprimjenjivanja</a:t>
            </a:r>
            <a:r>
              <a:rPr lang="en-US" dirty="0" smtClean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Kodeksa</a:t>
            </a:r>
            <a:r>
              <a:rPr lang="en-US" dirty="0"/>
              <a:t> </a:t>
            </a:r>
            <a:r>
              <a:rPr lang="en-US" dirty="0" err="1"/>
              <a:t>etike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profesionalne</a:t>
            </a:r>
            <a:r>
              <a:rPr lang="sr-Latn-ME" dirty="0" smtClean="0"/>
              <a:t> </a:t>
            </a:r>
            <a:r>
              <a:rPr lang="en-US" dirty="0" err="1" smtClean="0"/>
              <a:t>računovođe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163426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a) </a:t>
            </a:r>
            <a:r>
              <a:rPr lang="en-US" b="1" dirty="0" err="1"/>
              <a:t>Građanska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endParaRPr lang="en-US" b="1" dirty="0"/>
          </a:p>
          <a:p>
            <a:pPr algn="just"/>
            <a:r>
              <a:rPr lang="en-US" dirty="0" err="1"/>
              <a:t>Osnov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građanske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 smtClean="0"/>
              <a:t>ugovorom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se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Ovlašteni</a:t>
            </a:r>
            <a:r>
              <a:rPr lang="sr-Latn-ME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revizorsko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čuvati</a:t>
            </a:r>
            <a:r>
              <a:rPr lang="en-US" dirty="0"/>
              <a:t> </a:t>
            </a:r>
            <a:r>
              <a:rPr lang="en-US" dirty="0" err="1" smtClean="0"/>
              <a:t>povjerljivost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 smtClean="0"/>
              <a:t>poslovanju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otkriju</a:t>
            </a:r>
            <a:r>
              <a:rPr lang="en-US" dirty="0"/>
              <a:t> </a:t>
            </a:r>
            <a:r>
              <a:rPr lang="en-US" dirty="0" err="1"/>
              <a:t>povjerljive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 smtClean="0"/>
              <a:t>naknadu</a:t>
            </a:r>
            <a:r>
              <a:rPr lang="sr-Latn-ME" dirty="0" smtClean="0"/>
              <a:t> </a:t>
            </a:r>
            <a:r>
              <a:rPr lang="en-US" dirty="0" err="1" smtClean="0"/>
              <a:t>prouzrokovane</a:t>
            </a:r>
            <a:r>
              <a:rPr lang="en-US" dirty="0" smtClean="0"/>
              <a:t> </a:t>
            </a:r>
            <a:r>
              <a:rPr lang="en-US" dirty="0" err="1"/>
              <a:t>štete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/>
              <a:t>b) </a:t>
            </a:r>
            <a:r>
              <a:rPr lang="en-US" b="1" dirty="0" err="1"/>
              <a:t>Upravna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endParaRPr lang="en-US" b="1" dirty="0"/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računovodstvu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reviziji</a:t>
            </a:r>
            <a:r>
              <a:rPr lang="en-US" dirty="0"/>
              <a:t> </a:t>
            </a:r>
            <a:r>
              <a:rPr lang="en-US" dirty="0" err="1"/>
              <a:t>određuje</a:t>
            </a:r>
            <a:r>
              <a:rPr lang="en-US" dirty="0"/>
              <a:t> da 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 smtClean="0"/>
              <a:t>snosi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da </a:t>
            </a:r>
            <a:r>
              <a:rPr lang="en-US" dirty="0" err="1"/>
              <a:t>očigledno</a:t>
            </a:r>
            <a:r>
              <a:rPr lang="en-US" dirty="0"/>
              <a:t> </a:t>
            </a:r>
            <a:r>
              <a:rPr lang="en-US" dirty="0" err="1"/>
              <a:t>lažno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896003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c) </a:t>
            </a:r>
            <a:r>
              <a:rPr lang="en-US" b="1" dirty="0" err="1"/>
              <a:t>Krivična</a:t>
            </a:r>
            <a:r>
              <a:rPr lang="en-US" b="1" dirty="0"/>
              <a:t> </a:t>
            </a:r>
            <a:r>
              <a:rPr lang="en-US" b="1" dirty="0" err="1"/>
              <a:t>odgovornost</a:t>
            </a:r>
            <a:endParaRPr lang="en-US" b="1" dirty="0"/>
          </a:p>
          <a:p>
            <a:pPr algn="just"/>
            <a:r>
              <a:rPr lang="en-US" dirty="0" err="1"/>
              <a:t>Krivičnim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da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 </a:t>
            </a:r>
            <a:r>
              <a:rPr lang="en-US" dirty="0" err="1" smtClean="0"/>
              <a:t>koristi</a:t>
            </a:r>
            <a:r>
              <a:rPr lang="sr-Latn-ME" dirty="0" smtClean="0"/>
              <a:t> </a:t>
            </a:r>
            <a:r>
              <a:rPr lang="en-US" dirty="0" err="1" smtClean="0"/>
              <a:t>svoja</a:t>
            </a:r>
            <a:r>
              <a:rPr lang="en-US" dirty="0" smtClean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krši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povezanih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on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krivično</a:t>
            </a:r>
            <a:r>
              <a:rPr lang="en-US" dirty="0"/>
              <a:t> </a:t>
            </a:r>
            <a:r>
              <a:rPr lang="en-US" dirty="0" err="1"/>
              <a:t>gonjen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57585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2610"/>
          </a:xfrm>
        </p:spPr>
        <p:txBody>
          <a:bodyPr/>
          <a:lstStyle/>
          <a:p>
            <a:pPr marL="0" indent="0"/>
            <a:r>
              <a:rPr lang="en-US" dirty="0"/>
              <a:t>C.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7736"/>
            <a:ext cx="10515600" cy="4979227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Nadzorni/Upravni </a:t>
            </a:r>
            <a:r>
              <a:rPr lang="pl-PL" dirty="0"/>
              <a:t>odbor nije zakonski obavezan da formira komisiju </a:t>
            </a:r>
            <a:r>
              <a:rPr lang="pl-PL" dirty="0" smtClean="0"/>
              <a:t>za </a:t>
            </a:r>
            <a:r>
              <a:rPr lang="en-US" dirty="0" err="1" smtClean="0"/>
              <a:t>reviziju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se </a:t>
            </a:r>
            <a:r>
              <a:rPr lang="en-US" dirty="0" err="1"/>
              <a:t>ona</a:t>
            </a:r>
            <a:r>
              <a:rPr lang="en-US" dirty="0"/>
              <a:t> u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neophodan</a:t>
            </a:r>
            <a:r>
              <a:rPr lang="sr-Latn-ME" dirty="0" smtClean="0"/>
              <a:t> </a:t>
            </a:r>
            <a:r>
              <a:rPr lang="en-US" dirty="0" smtClean="0"/>
              <a:t>element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 smtClean="0"/>
              <a:t>izbjegavanja</a:t>
            </a:r>
            <a:r>
              <a:rPr lang="sr-Latn-ME" dirty="0" smtClean="0"/>
              <a:t> </a:t>
            </a:r>
            <a:r>
              <a:rPr lang="en-US" dirty="0" err="1" smtClean="0"/>
              <a:t>potencijalnih</a:t>
            </a:r>
            <a:r>
              <a:rPr lang="en-US" dirty="0" smtClean="0"/>
              <a:t> </a:t>
            </a:r>
            <a:r>
              <a:rPr lang="en-US" dirty="0" err="1"/>
              <a:t>preklapanja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uspostavljanja</a:t>
            </a:r>
            <a:r>
              <a:rPr lang="en-US" dirty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međusobne</a:t>
            </a:r>
            <a:r>
              <a:rPr lang="sr-Latn-ME" dirty="0" smtClean="0"/>
              <a:t> </a:t>
            </a:r>
            <a:r>
              <a:rPr lang="en-US" dirty="0" err="1" smtClean="0"/>
              <a:t>komunikacije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US" dirty="0"/>
              <a:t> </a:t>
            </a:r>
            <a:r>
              <a:rPr lang="en-US" dirty="0" err="1"/>
              <a:t>nadležnih</a:t>
            </a:r>
            <a:r>
              <a:rPr lang="en-US" dirty="0"/>
              <a:t> organa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 u </a:t>
            </a:r>
            <a:r>
              <a:rPr lang="en-US" dirty="0" err="1"/>
              <a:t>sagledavanju</a:t>
            </a:r>
            <a:r>
              <a:rPr lang="en-US" dirty="0"/>
              <a:t> </a:t>
            </a:r>
            <a:r>
              <a:rPr lang="en-US" dirty="0" err="1" smtClean="0"/>
              <a:t>istovjetnih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sličnih</a:t>
            </a:r>
            <a:r>
              <a:rPr lang="en-US" dirty="0"/>
              <a:t>) </a:t>
            </a:r>
            <a:r>
              <a:rPr lang="en-US" dirty="0" err="1"/>
              <a:t>pitanja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Ovakve</a:t>
            </a:r>
            <a:r>
              <a:rPr lang="en-US" dirty="0" smtClean="0"/>
              <a:t> </a:t>
            </a:r>
            <a:r>
              <a:rPr lang="en-US" dirty="0" err="1"/>
              <a:t>situacije</a:t>
            </a:r>
            <a:r>
              <a:rPr lang="en-US" dirty="0"/>
              <a:t> </a:t>
            </a:r>
            <a:r>
              <a:rPr lang="en-US" dirty="0" err="1"/>
              <a:t>prvenstveno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zamisliti</a:t>
            </a:r>
            <a:r>
              <a:rPr lang="en-US" dirty="0"/>
              <a:t> u </a:t>
            </a:r>
            <a:r>
              <a:rPr lang="en-US" dirty="0" err="1" smtClean="0"/>
              <a:t>djelokrugu</a:t>
            </a:r>
            <a:r>
              <a:rPr lang="sr-Latn-ME" dirty="0" smtClean="0"/>
              <a:t> </a:t>
            </a:r>
            <a:r>
              <a:rPr lang="en-US" dirty="0" err="1" smtClean="0"/>
              <a:t>poslova</a:t>
            </a:r>
            <a:r>
              <a:rPr lang="en-US" dirty="0" smtClean="0"/>
              <a:t> </a:t>
            </a:r>
            <a:r>
              <a:rPr lang="en-US" dirty="0" err="1"/>
              <a:t>internog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izbora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ocjene</a:t>
            </a:r>
            <a:r>
              <a:rPr lang="en-US" dirty="0" smtClean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kvalificiranosti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stručnosti</a:t>
            </a:r>
            <a:r>
              <a:rPr lang="en-US" dirty="0"/>
              <a:t>),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pak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nb-NO" dirty="0" smtClean="0"/>
              <a:t>pitanje </a:t>
            </a:r>
            <a:r>
              <a:rPr lang="nb-NO" dirty="0"/>
              <a:t>politike naknada za revizorske usluge).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16164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se </a:t>
            </a:r>
            <a:r>
              <a:rPr lang="en-US" dirty="0" err="1"/>
              <a:t>fokusira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tri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oblasti</a:t>
            </a:r>
            <a:r>
              <a:rPr lang="en-US" dirty="0"/>
              <a:t>: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rizikom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eksternu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(</a:t>
            </a:r>
            <a:r>
              <a:rPr lang="en-US" dirty="0" err="1"/>
              <a:t>vidjeti</a:t>
            </a:r>
            <a:r>
              <a:rPr lang="en-US" dirty="0"/>
              <a:t> </a:t>
            </a:r>
            <a:r>
              <a:rPr lang="en-US" dirty="0" err="1" smtClean="0"/>
              <a:t>sliku</a:t>
            </a:r>
            <a:r>
              <a:rPr lang="en-US" dirty="0" smtClean="0"/>
              <a:t>).</a:t>
            </a:r>
            <a:endParaRPr lang="sr-Latn-ME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843" y="3155324"/>
            <a:ext cx="8918243" cy="302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48216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sugeriraju</a:t>
            </a:r>
            <a:r>
              <a:rPr lang="en-US" dirty="0"/>
              <a:t> da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sačini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održava</a:t>
            </a:r>
            <a:r>
              <a:rPr lang="sr-Latn-ME" dirty="0" smtClean="0"/>
              <a:t>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/>
              <a:t>dokument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/>
              <a:t>pravilnik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 smtClean="0"/>
              <a:t>njenu</a:t>
            </a:r>
            <a:r>
              <a:rPr lang="sr-Latn-ME" dirty="0" smtClean="0"/>
              <a:t> </a:t>
            </a:r>
            <a:r>
              <a:rPr lang="en-US" dirty="0" err="1" smtClean="0"/>
              <a:t>svrhu</a:t>
            </a:r>
            <a:r>
              <a:rPr lang="en-US" dirty="0"/>
              <a:t>,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Njujorška</a:t>
            </a:r>
            <a:r>
              <a:rPr lang="en-US" dirty="0"/>
              <a:t> </a:t>
            </a:r>
            <a:r>
              <a:rPr lang="en-US" dirty="0" err="1"/>
              <a:t>berza</a:t>
            </a:r>
            <a:r>
              <a:rPr lang="en-US" dirty="0"/>
              <a:t> (NYSE) </a:t>
            </a:r>
            <a:r>
              <a:rPr lang="en-US" dirty="0" err="1" smtClean="0"/>
              <a:t>sugeri</a:t>
            </a:r>
            <a:r>
              <a:rPr lang="sr-Latn-ME" dirty="0" smtClean="0"/>
              <a:t>še </a:t>
            </a:r>
            <a:r>
              <a:rPr lang="en-US" dirty="0" err="1" smtClean="0"/>
              <a:t>sljedeće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je da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da </a:t>
            </a:r>
            <a:r>
              <a:rPr lang="en-US" dirty="0" err="1" smtClean="0"/>
              <a:t>nadgleda</a:t>
            </a:r>
            <a:r>
              <a:rPr lang="sr-Latn-ME" dirty="0" smtClean="0"/>
              <a:t> </a:t>
            </a:r>
            <a:r>
              <a:rPr lang="en-US" dirty="0" err="1" smtClean="0"/>
              <a:t>cjelovitost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zakonskim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,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nezavisnog</a:t>
            </a:r>
            <a:r>
              <a:rPr lang="en-US" dirty="0"/>
              <a:t> </a:t>
            </a:r>
            <a:r>
              <a:rPr lang="en-US" dirty="0" err="1" smtClean="0"/>
              <a:t>eksternog</a:t>
            </a:r>
            <a:r>
              <a:rPr lang="sr-Latn-ME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rad </a:t>
            </a:r>
            <a:r>
              <a:rPr lang="en-US" dirty="0" err="1"/>
              <a:t>funkcije</a:t>
            </a:r>
            <a:r>
              <a:rPr lang="en-US" dirty="0"/>
              <a:t> interne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nezavisnih</a:t>
            </a:r>
            <a:r>
              <a:rPr lang="en-US" dirty="0"/>
              <a:t> </a:t>
            </a:r>
            <a:r>
              <a:rPr lang="en-US" dirty="0" err="1" smtClean="0"/>
              <a:t>eksternih</a:t>
            </a:r>
            <a:r>
              <a:rPr lang="sr-Latn-ME" dirty="0" smtClean="0"/>
              <a:t> </a:t>
            </a:r>
            <a:r>
              <a:rPr lang="pl-PL" dirty="0" smtClean="0"/>
              <a:t>revizora</a:t>
            </a:r>
            <a:r>
              <a:rPr lang="pl-PL" dirty="0"/>
              <a:t>, s jedne strane, a, s druge strane, da priprema izvještaj za </a:t>
            </a:r>
            <a:r>
              <a:rPr lang="pl-PL" dirty="0" smtClean="0"/>
              <a:t>koji </a:t>
            </a:r>
            <a:r>
              <a:rPr lang="en-US" dirty="0" err="1" smtClean="0"/>
              <a:t>pravila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zahtijevaju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/>
              <a:t>uključi</a:t>
            </a:r>
            <a:r>
              <a:rPr lang="en-US" dirty="0"/>
              <a:t> u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707638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1217"/>
            <a:ext cx="10515600" cy="54557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da:</a:t>
            </a:r>
          </a:p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 smtClean="0"/>
              <a:t>nezavisnog</a:t>
            </a:r>
            <a:r>
              <a:rPr lang="sr-Latn-ME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nn-NO" dirty="0"/>
              <a:t>- razmatra godišnje revidirane i tromjesečne finansijske izvještaje s </a:t>
            </a:r>
            <a:r>
              <a:rPr lang="nn-NO" dirty="0" smtClean="0"/>
              <a:t>upravom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nezavisnim</a:t>
            </a:r>
            <a:r>
              <a:rPr lang="en-US" dirty="0"/>
              <a:t> </a:t>
            </a:r>
            <a:r>
              <a:rPr lang="en-US" dirty="0" err="1"/>
              <a:t>revizorom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saopćenja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štampu</a:t>
            </a:r>
            <a:r>
              <a:rPr lang="en-US" dirty="0"/>
              <a:t> o </a:t>
            </a:r>
            <a:r>
              <a:rPr lang="en-US" dirty="0" err="1"/>
              <a:t>prihodima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obavještenja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prihodima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analitičarima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rejting</a:t>
            </a:r>
            <a:r>
              <a:rPr lang="en-US" dirty="0"/>
              <a:t> </a:t>
            </a:r>
            <a:r>
              <a:rPr lang="en-US" dirty="0" err="1"/>
              <a:t>agencijama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- kada je prikladno, dobija savjete i pomoć od vanjskih pravnih</a:t>
            </a:r>
            <a:r>
              <a:rPr lang="pl-PL" dirty="0" smtClean="0"/>
              <a:t>, </a:t>
            </a:r>
            <a:r>
              <a:rPr lang="en-US" dirty="0" err="1" smtClean="0"/>
              <a:t>računovodstvenih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savjetnika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64001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sastaje</a:t>
            </a:r>
            <a:r>
              <a:rPr lang="en-US" dirty="0"/>
              <a:t> se </a:t>
            </a:r>
            <a:r>
              <a:rPr lang="en-US" dirty="0" err="1"/>
              <a:t>odvojeno</a:t>
            </a:r>
            <a:r>
              <a:rPr lang="en-US" dirty="0"/>
              <a:t>, </a:t>
            </a:r>
            <a:r>
              <a:rPr lang="en-US" dirty="0" err="1"/>
              <a:t>najmanje</a:t>
            </a:r>
            <a:r>
              <a:rPr lang="en-US" dirty="0"/>
              <a:t>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tromjesečno</a:t>
            </a:r>
            <a:r>
              <a:rPr lang="en-US" dirty="0"/>
              <a:t>, s </a:t>
            </a:r>
            <a:r>
              <a:rPr lang="en-US" dirty="0" err="1"/>
              <a:t>upravom</a:t>
            </a:r>
            <a:r>
              <a:rPr lang="en-US" dirty="0"/>
              <a:t>, s </a:t>
            </a:r>
            <a:r>
              <a:rPr lang="en-US" dirty="0" err="1"/>
              <a:t>internim</a:t>
            </a:r>
            <a:r>
              <a:rPr lang="sr-Latn-ME" dirty="0"/>
              <a:t> </a:t>
            </a:r>
            <a:r>
              <a:rPr lang="pl-PL" dirty="0"/>
              <a:t>organima nadzora i s nezavisnim eksternim revizorima;</a:t>
            </a:r>
          </a:p>
          <a:p>
            <a:pPr marL="0" indent="0" algn="just">
              <a:buNone/>
            </a:pPr>
            <a:r>
              <a:rPr lang="en-US" dirty="0"/>
              <a:t>- s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revizorom</a:t>
            </a:r>
            <a:r>
              <a:rPr lang="en-US" dirty="0"/>
              <a:t>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poteškoće</a:t>
            </a:r>
            <a:r>
              <a:rPr lang="en-US" dirty="0"/>
              <a:t> u </a:t>
            </a:r>
            <a:r>
              <a:rPr lang="en-US" dirty="0" err="1"/>
              <a:t>reviziji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postavlja</a:t>
            </a:r>
            <a:r>
              <a:rPr lang="en-US" dirty="0"/>
              <a:t> </a:t>
            </a:r>
            <a:r>
              <a:rPr lang="en-US" dirty="0" err="1"/>
              <a:t>jasne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 smtClean="0"/>
              <a:t>angaž</a:t>
            </a:r>
            <a:r>
              <a:rPr lang="sr-Latn-ME" dirty="0" smtClean="0"/>
              <a:t>ovanja </a:t>
            </a:r>
            <a:r>
              <a:rPr lang="en-US" dirty="0" smtClean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bivših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nezavisnih</a:t>
            </a:r>
            <a:r>
              <a:rPr lang="sr-Latn-ME" dirty="0"/>
              <a:t> </a:t>
            </a:r>
            <a:r>
              <a:rPr lang="en-US" dirty="0" err="1"/>
              <a:t>eksternih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sv-SE" dirty="0"/>
              <a:t>- redovno izvještava upravni odbor; i</a:t>
            </a:r>
          </a:p>
          <a:p>
            <a:pPr marL="0" indent="0" algn="just">
              <a:buNone/>
            </a:pPr>
            <a:r>
              <a:rPr lang="en-US" dirty="0"/>
              <a:t>-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godišnju</a:t>
            </a:r>
            <a:r>
              <a:rPr lang="en-US" dirty="0"/>
              <a:t>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765777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Zadaci</a:t>
            </a:r>
            <a:endParaRPr lang="en-US" dirty="0"/>
          </a:p>
          <a:p>
            <a:pPr algn="just"/>
            <a:r>
              <a:rPr lang="pl-PL" dirty="0"/>
              <a:t>Zadaci komisija za reviziju su: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sastavljanje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nacrta</a:t>
            </a:r>
            <a:r>
              <a:rPr lang="en-US" dirty="0"/>
              <a:t> </a:t>
            </a:r>
            <a:r>
              <a:rPr lang="en-US" dirty="0" err="1"/>
              <a:t>prijedloga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, </a:t>
            </a:r>
            <a:r>
              <a:rPr lang="en-US" dirty="0" err="1"/>
              <a:t>imenovanje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ponovno</a:t>
            </a:r>
            <a:r>
              <a:rPr lang="en-US" dirty="0" smtClean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razrješenje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nadzornih</a:t>
            </a:r>
            <a:r>
              <a:rPr lang="en-US" dirty="0" smtClean="0"/>
              <a:t> </a:t>
            </a:r>
            <a:r>
              <a:rPr lang="en-US" dirty="0"/>
              <a:t>organa;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davanje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o </a:t>
            </a:r>
            <a:r>
              <a:rPr lang="en-US" dirty="0" err="1"/>
              <a:t>kandidatu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,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 smtClean="0"/>
              <a:t>imenovanje</a:t>
            </a:r>
            <a:r>
              <a:rPr lang="sr-Latn-ME" dirty="0" smtClean="0"/>
              <a:t> </a:t>
            </a:r>
            <a:r>
              <a:rPr lang="en-US" dirty="0" err="1" smtClean="0"/>
              <a:t>eksternog</a:t>
            </a:r>
            <a:r>
              <a:rPr lang="en-US" dirty="0" smtClean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davanje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o </a:t>
            </a:r>
            <a:r>
              <a:rPr lang="en-US" dirty="0" err="1"/>
              <a:t>nacrtu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zaključuje</a:t>
            </a:r>
            <a:r>
              <a:rPr lang="en-US" dirty="0"/>
              <a:t> s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revizorom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</a:t>
            </a:r>
            <a:r>
              <a:rPr lang="en-US" dirty="0" err="1"/>
              <a:t>računovodstvenih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u </a:t>
            </a:r>
            <a:r>
              <a:rPr lang="en-US" dirty="0" err="1" smtClean="0"/>
              <a:t>pripremanju</a:t>
            </a:r>
            <a:r>
              <a:rPr lang="sr-Latn-ME" dirty="0" smtClean="0"/>
              <a:t> </a:t>
            </a:r>
            <a:r>
              <a:rPr lang="en-US" dirty="0" err="1" smtClean="0"/>
              <a:t>finansijskih</a:t>
            </a:r>
            <a:r>
              <a:rPr lang="en-US" dirty="0" smtClean="0"/>
              <a:t> </a:t>
            </a:r>
            <a:r>
              <a:rPr lang="en-US" dirty="0" err="1"/>
              <a:t>izvještaja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ispunjenosti</a:t>
            </a:r>
            <a:r>
              <a:rPr lang="en-US" dirty="0"/>
              <a:t> </a:t>
            </a:r>
            <a:r>
              <a:rPr lang="en-US" dirty="0" err="1"/>
              <a:t>kriterija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sastavljanje</a:t>
            </a:r>
            <a:r>
              <a:rPr lang="en-US" dirty="0"/>
              <a:t> </a:t>
            </a:r>
            <a:r>
              <a:rPr lang="en-US" dirty="0" err="1"/>
              <a:t>konsolidiranog</a:t>
            </a:r>
            <a:r>
              <a:rPr lang="en-US" dirty="0"/>
              <a:t> </a:t>
            </a:r>
            <a:r>
              <a:rPr lang="en-US" dirty="0" err="1" smtClean="0"/>
              <a:t>izvještaja</a:t>
            </a:r>
            <a:r>
              <a:rPr lang="sr-Latn-ME" dirty="0" smtClean="0"/>
              <a:t> </a:t>
            </a:r>
            <a:r>
              <a:rPr lang="en-US" dirty="0" err="1" smtClean="0"/>
              <a:t>povezanih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741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err="1"/>
              <a:t>Dodatna</a:t>
            </a:r>
            <a:r>
              <a:rPr lang="en-US" b="1" i="1" dirty="0"/>
              <a:t> </a:t>
            </a:r>
            <a:r>
              <a:rPr lang="en-US" b="1" i="1" dirty="0" err="1"/>
              <a:t>interna</a:t>
            </a:r>
            <a:r>
              <a:rPr lang="en-US" b="1" i="1" dirty="0"/>
              <a:t> </a:t>
            </a:r>
            <a:r>
              <a:rPr lang="en-US" b="1" i="1" dirty="0" err="1"/>
              <a:t>kontrola</a:t>
            </a:r>
            <a:r>
              <a:rPr lang="en-US" b="1" i="1" dirty="0"/>
              <a:t>: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uspostavljen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? </a:t>
            </a:r>
            <a:endParaRPr lang="sr-Latn-ME" dirty="0" smtClean="0"/>
          </a:p>
          <a:p>
            <a:pPr algn="just"/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li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zvanični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procedure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kontrole</a:t>
            </a:r>
            <a:r>
              <a:rPr lang="en-US" dirty="0" smtClean="0"/>
              <a:t>?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Da li se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 smtClean="0"/>
              <a:t>periodično</a:t>
            </a:r>
            <a:r>
              <a:rPr lang="sr-Latn-ME" dirty="0" smtClean="0"/>
              <a:t> ažurira</a:t>
            </a:r>
            <a:r>
              <a:rPr lang="en-US" dirty="0" smtClean="0"/>
              <a:t>?</a:t>
            </a:r>
            <a:endParaRPr lang="en-US" dirty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uspostavljen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?</a:t>
            </a:r>
          </a:p>
          <a:p>
            <a:pPr algn="just"/>
            <a:r>
              <a:rPr lang="en-US" dirty="0"/>
              <a:t>Da li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zavisnih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?</a:t>
            </a:r>
          </a:p>
          <a:p>
            <a:pPr algn="just"/>
            <a:r>
              <a:rPr lang="it-IT" dirty="0"/>
              <a:t>Kako se </a:t>
            </a:r>
            <a:r>
              <a:rPr lang="it-IT" dirty="0" smtClean="0"/>
              <a:t>identifi</a:t>
            </a:r>
            <a:r>
              <a:rPr lang="sr-Latn-ME" dirty="0" smtClean="0"/>
              <a:t>kuju </a:t>
            </a:r>
            <a:r>
              <a:rPr lang="it-IT" dirty="0" smtClean="0"/>
              <a:t> </a:t>
            </a:r>
            <a:r>
              <a:rPr lang="it-IT" dirty="0"/>
              <a:t>poslovni, operativni i finansijski rizici?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80253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0310"/>
            <a:ext cx="10515600" cy="5146653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provjera</a:t>
            </a:r>
            <a:r>
              <a:rPr lang="en-US" dirty="0"/>
              <a:t> </a:t>
            </a:r>
            <a:r>
              <a:rPr lang="en-US" dirty="0" err="1"/>
              <a:t>tačnosti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sr-Latn-ME" dirty="0"/>
              <a:t> </a:t>
            </a:r>
            <a:r>
              <a:rPr lang="en-US" dirty="0" err="1"/>
              <a:t>objavljivanja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nezavisnosti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pPr marL="457200" lvl="1" indent="0" algn="just">
              <a:buNone/>
            </a:pPr>
            <a:r>
              <a:rPr lang="nn-NO" dirty="0"/>
              <a:t>• provjeravanje kvaliteta rada organa interne revizije;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povoda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otkaz</a:t>
            </a:r>
            <a:r>
              <a:rPr lang="en-US" dirty="0"/>
              <a:t> </a:t>
            </a:r>
            <a:r>
              <a:rPr lang="en-US" dirty="0" err="1"/>
              <a:t>eksternom</a:t>
            </a:r>
            <a:r>
              <a:rPr lang="en-US" dirty="0"/>
              <a:t> </a:t>
            </a:r>
            <a:r>
              <a:rPr lang="en-US" dirty="0" err="1"/>
              <a:t>revizoru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pl-PL" dirty="0"/>
              <a:t>davanje prijedloga u tom pogledu;</a:t>
            </a:r>
          </a:p>
          <a:p>
            <a:pPr marL="457200" lvl="1" indent="0" algn="just">
              <a:buNone/>
            </a:pPr>
            <a:r>
              <a:rPr lang="en-US" dirty="0"/>
              <a:t>•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 u </a:t>
            </a:r>
            <a:r>
              <a:rPr lang="en-US" dirty="0" err="1"/>
              <a:t>saradnji</a:t>
            </a:r>
            <a:r>
              <a:rPr lang="en-US" dirty="0"/>
              <a:t> s</a:t>
            </a:r>
            <a:r>
              <a:rPr lang="sr-Latn-ME" dirty="0"/>
              <a:t> </a:t>
            </a:r>
            <a:r>
              <a:rPr lang="en-US" dirty="0" err="1"/>
              <a:t>upravom</a:t>
            </a:r>
            <a:r>
              <a:rPr lang="en-US" dirty="0"/>
              <a:t>; </a:t>
            </a:r>
            <a:r>
              <a:rPr lang="sr-Latn-ME" dirty="0"/>
              <a:t>i</a:t>
            </a:r>
            <a:endParaRPr lang="sr-Latn-ME" dirty="0" smtClean="0"/>
          </a:p>
          <a:p>
            <a:pPr lvl="1" algn="just"/>
            <a:r>
              <a:rPr lang="en-US" dirty="0" err="1"/>
              <a:t>obavljanje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zadataka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domena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joj</a:t>
            </a:r>
            <a:r>
              <a:rPr lang="en-US" dirty="0"/>
              <a:t> </a:t>
            </a:r>
            <a:r>
              <a:rPr lang="en-US" dirty="0" err="1"/>
              <a:t>povjeri</a:t>
            </a:r>
            <a:r>
              <a:rPr lang="sr-Latn-ME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endParaRPr lang="en-US" dirty="0"/>
          </a:p>
          <a:p>
            <a:pPr marL="457200" lvl="1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74666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“Blue Ribbon”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Nacionalne</a:t>
            </a:r>
            <a:r>
              <a:rPr lang="en-US" dirty="0"/>
              <a:t> </a:t>
            </a:r>
            <a:r>
              <a:rPr lang="en-US" dirty="0" err="1"/>
              <a:t>asocijacije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upravnih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društava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/>
              <a:t>NACD)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kovala </a:t>
            </a:r>
            <a:r>
              <a:rPr lang="en-US" dirty="0" smtClean="0"/>
              <a:t>je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pokazatelje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komisija</a:t>
            </a:r>
            <a:r>
              <a:rPr lang="sr-Latn-ME" dirty="0" smtClean="0"/>
              <a:t> </a:t>
            </a:r>
            <a:r>
              <a:rPr lang="it-IT" dirty="0" smtClean="0"/>
              <a:t>za </a:t>
            </a:r>
            <a:r>
              <a:rPr lang="it-IT" dirty="0"/>
              <a:t>reviziju treba pratiti i pažljivo ispitivati: 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složeni</a:t>
            </a:r>
            <a:r>
              <a:rPr lang="en-US" sz="2900" dirty="0"/>
              <a:t> </a:t>
            </a:r>
            <a:r>
              <a:rPr lang="en-US" sz="2900" dirty="0" err="1"/>
              <a:t>poslovni</a:t>
            </a:r>
            <a:r>
              <a:rPr lang="en-US" sz="2900" dirty="0"/>
              <a:t> </a:t>
            </a:r>
            <a:r>
              <a:rPr lang="en-US" sz="2900" dirty="0" err="1"/>
              <a:t>aranžmani</a:t>
            </a:r>
            <a:r>
              <a:rPr lang="en-US" sz="2900" dirty="0"/>
              <a:t> </a:t>
            </a:r>
            <a:r>
              <a:rPr lang="en-US" sz="2900" dirty="0" err="1"/>
              <a:t>za</a:t>
            </a:r>
            <a:r>
              <a:rPr lang="en-US" sz="2900" dirty="0"/>
              <a:t> </a:t>
            </a:r>
            <a:r>
              <a:rPr lang="en-US" sz="2900" dirty="0" err="1"/>
              <a:t>koje</a:t>
            </a:r>
            <a:r>
              <a:rPr lang="en-US" sz="2900" dirty="0"/>
              <a:t> </a:t>
            </a:r>
            <a:r>
              <a:rPr lang="en-US" sz="2900" dirty="0" err="1"/>
              <a:t>izgleda</a:t>
            </a:r>
            <a:r>
              <a:rPr lang="en-US" sz="2900" dirty="0"/>
              <a:t> da </a:t>
            </a:r>
            <a:r>
              <a:rPr lang="en-US" sz="2900" dirty="0" err="1"/>
              <a:t>nemaju</a:t>
            </a:r>
            <a:r>
              <a:rPr lang="en-US" sz="2900" dirty="0"/>
              <a:t> </a:t>
            </a:r>
            <a:r>
              <a:rPr lang="en-US" sz="2900" dirty="0" err="1"/>
              <a:t>veliku</a:t>
            </a:r>
            <a:r>
              <a:rPr lang="en-US" sz="2900" dirty="0"/>
              <a:t> </a:t>
            </a:r>
            <a:r>
              <a:rPr lang="en-US" sz="2900" dirty="0" err="1"/>
              <a:t>praktičnu</a:t>
            </a:r>
            <a:r>
              <a:rPr lang="en-US" sz="2900" dirty="0"/>
              <a:t> </a:t>
            </a:r>
            <a:r>
              <a:rPr lang="en-US" sz="2900" dirty="0" err="1"/>
              <a:t>svrhu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velike</a:t>
            </a:r>
            <a:r>
              <a:rPr lang="en-US" sz="2900" dirty="0"/>
              <a:t> </a:t>
            </a:r>
            <a:r>
              <a:rPr lang="en-US" sz="2900" dirty="0" err="1"/>
              <a:t>transakcije</a:t>
            </a:r>
            <a:r>
              <a:rPr lang="en-US" sz="2900" dirty="0"/>
              <a:t> </a:t>
            </a:r>
            <a:r>
              <a:rPr lang="en-US" sz="2900" dirty="0" err="1"/>
              <a:t>zaključene</a:t>
            </a:r>
            <a:r>
              <a:rPr lang="en-US" sz="2900" dirty="0"/>
              <a:t> u </a:t>
            </a:r>
            <a:r>
              <a:rPr lang="en-US" sz="2900" dirty="0" err="1"/>
              <a:t>posljednji</a:t>
            </a:r>
            <a:r>
              <a:rPr lang="en-US" sz="2900" dirty="0"/>
              <a:t> </a:t>
            </a:r>
            <a:r>
              <a:rPr lang="en-US" sz="2900" dirty="0" err="1"/>
              <a:t>čas</a:t>
            </a:r>
            <a:r>
              <a:rPr lang="en-US" sz="2900" dirty="0"/>
              <a:t>, </a:t>
            </a:r>
            <a:r>
              <a:rPr lang="en-US" sz="2900" dirty="0" err="1"/>
              <a:t>koje</a:t>
            </a:r>
            <a:r>
              <a:rPr lang="en-US" sz="2900" dirty="0"/>
              <a:t> </a:t>
            </a:r>
            <a:r>
              <a:rPr lang="en-US" sz="2900" dirty="0" err="1"/>
              <a:t>su</a:t>
            </a:r>
            <a:r>
              <a:rPr lang="en-US" sz="2900" dirty="0"/>
              <a:t> </a:t>
            </a:r>
            <a:r>
              <a:rPr lang="en-US" sz="2900" dirty="0" err="1"/>
              <a:t>rezultirale</a:t>
            </a:r>
            <a:r>
              <a:rPr lang="en-US" sz="2900" dirty="0"/>
              <a:t> </a:t>
            </a:r>
            <a:r>
              <a:rPr lang="en-US" sz="2900" dirty="0" err="1"/>
              <a:t>znatnim</a:t>
            </a:r>
            <a:r>
              <a:rPr lang="en-US" sz="2900" dirty="0"/>
              <a:t> </a:t>
            </a:r>
            <a:r>
              <a:rPr lang="en-US" sz="2900" dirty="0" err="1" smtClean="0"/>
              <a:t>prihodima</a:t>
            </a:r>
            <a:r>
              <a:rPr lang="sr-Latn-ME" sz="2900" dirty="0" smtClean="0"/>
              <a:t> </a:t>
            </a:r>
            <a:r>
              <a:rPr lang="en-US" sz="2900" dirty="0" smtClean="0"/>
              <a:t>u </a:t>
            </a:r>
            <a:r>
              <a:rPr lang="en-US" sz="2900" dirty="0" err="1"/>
              <a:t>tromjesečnim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godišnjim</a:t>
            </a:r>
            <a:r>
              <a:rPr lang="en-US" sz="2900" dirty="0"/>
              <a:t> </a:t>
            </a:r>
            <a:r>
              <a:rPr lang="en-US" sz="2900" dirty="0" err="1"/>
              <a:t>izvještajima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promjene</a:t>
            </a:r>
            <a:r>
              <a:rPr lang="en-US" sz="2900" dirty="0"/>
              <a:t> </a:t>
            </a:r>
            <a:r>
              <a:rPr lang="en-US" sz="2900" dirty="0" err="1"/>
              <a:t>revizora</a:t>
            </a:r>
            <a:r>
              <a:rPr lang="en-US" sz="2900" dirty="0"/>
              <a:t> </a:t>
            </a:r>
            <a:r>
              <a:rPr lang="en-US" sz="2900" dirty="0" err="1"/>
              <a:t>izazvane</a:t>
            </a:r>
            <a:r>
              <a:rPr lang="en-US" sz="2900" dirty="0"/>
              <a:t> </a:t>
            </a:r>
            <a:r>
              <a:rPr lang="en-US" sz="2900" dirty="0" err="1"/>
              <a:t>neslaganjima</a:t>
            </a:r>
            <a:r>
              <a:rPr lang="en-US" sz="2900" dirty="0"/>
              <a:t> </a:t>
            </a:r>
            <a:r>
              <a:rPr lang="en-US" sz="2900" dirty="0" err="1"/>
              <a:t>oko</a:t>
            </a:r>
            <a:r>
              <a:rPr lang="en-US" sz="2900" dirty="0"/>
              <a:t> </a:t>
            </a:r>
            <a:r>
              <a:rPr lang="en-US" sz="2900" dirty="0" err="1"/>
              <a:t>računovodstva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revizije</a:t>
            </a:r>
            <a:r>
              <a:rPr lang="en-US" sz="2900" dirty="0"/>
              <a:t>;</a:t>
            </a:r>
          </a:p>
          <a:p>
            <a:pPr marL="457200" lvl="1" indent="0" algn="just">
              <a:buNone/>
            </a:pPr>
            <a:r>
              <a:rPr lang="en-US" sz="2900" dirty="0"/>
              <a:t>• </a:t>
            </a:r>
            <a:r>
              <a:rPr lang="en-US" sz="2900" dirty="0" err="1"/>
              <a:t>pretjerano</a:t>
            </a:r>
            <a:r>
              <a:rPr lang="en-US" sz="2900" dirty="0"/>
              <a:t> </a:t>
            </a:r>
            <a:r>
              <a:rPr lang="en-US" sz="2900" dirty="0" err="1"/>
              <a:t>optimistička</a:t>
            </a:r>
            <a:r>
              <a:rPr lang="en-US" sz="2900" dirty="0"/>
              <a:t> </a:t>
            </a:r>
            <a:r>
              <a:rPr lang="en-US" sz="2900" dirty="0" err="1"/>
              <a:t>saopćenja</a:t>
            </a:r>
            <a:r>
              <a:rPr lang="en-US" sz="2900" dirty="0"/>
              <a:t> </a:t>
            </a:r>
            <a:r>
              <a:rPr lang="en-US" sz="2900" dirty="0" err="1"/>
              <a:t>upućena</a:t>
            </a:r>
            <a:r>
              <a:rPr lang="en-US" sz="2900" dirty="0"/>
              <a:t> </a:t>
            </a:r>
            <a:r>
              <a:rPr lang="en-US" sz="2900" dirty="0" err="1"/>
              <a:t>javnosti</a:t>
            </a:r>
            <a:r>
              <a:rPr lang="en-US" sz="2900" dirty="0"/>
              <a:t> u </a:t>
            </a:r>
            <a:r>
              <a:rPr lang="en-US" sz="2900" dirty="0" err="1"/>
              <a:t>kojima</a:t>
            </a:r>
            <a:r>
              <a:rPr lang="en-US" sz="2900" dirty="0"/>
              <a:t> </a:t>
            </a:r>
            <a:r>
              <a:rPr lang="en-US" sz="2900" dirty="0" err="1"/>
              <a:t>generalni</a:t>
            </a:r>
            <a:r>
              <a:rPr lang="en-US" sz="2900" dirty="0"/>
              <a:t> </a:t>
            </a:r>
            <a:r>
              <a:rPr lang="en-US" sz="2900" dirty="0" err="1" smtClean="0"/>
              <a:t>direktor</a:t>
            </a:r>
            <a:r>
              <a:rPr lang="sr-Latn-ME" sz="2900" dirty="0" smtClean="0"/>
              <a:t> </a:t>
            </a:r>
            <a:r>
              <a:rPr lang="en-US" sz="2900" dirty="0" err="1" smtClean="0"/>
              <a:t>pokušava</a:t>
            </a:r>
            <a:r>
              <a:rPr lang="en-US" sz="2900" dirty="0" smtClean="0"/>
              <a:t> </a:t>
            </a:r>
            <a:r>
              <a:rPr lang="en-US" sz="2900" dirty="0" err="1"/>
              <a:t>privoljeti</a:t>
            </a:r>
            <a:r>
              <a:rPr lang="en-US" sz="2900" dirty="0"/>
              <a:t> </a:t>
            </a:r>
            <a:r>
              <a:rPr lang="en-US" sz="2900" dirty="0" err="1"/>
              <a:t>investitore</a:t>
            </a:r>
            <a:r>
              <a:rPr lang="en-US" sz="2900" dirty="0"/>
              <a:t> da </a:t>
            </a:r>
            <a:r>
              <a:rPr lang="en-US" sz="2900" dirty="0" err="1"/>
              <a:t>povjeruju</a:t>
            </a:r>
            <a:r>
              <a:rPr lang="en-US" sz="2900" dirty="0"/>
              <a:t> u </a:t>
            </a:r>
            <a:r>
              <a:rPr lang="en-US" sz="2900" dirty="0" err="1"/>
              <a:t>budući</a:t>
            </a:r>
            <a:r>
              <a:rPr lang="en-US" sz="2900" dirty="0"/>
              <a:t> </a:t>
            </a:r>
            <a:r>
              <a:rPr lang="en-US" sz="2900" dirty="0" err="1"/>
              <a:t>rast</a:t>
            </a:r>
            <a:r>
              <a:rPr lang="en-US" sz="2900" dirty="0"/>
              <a:t> </a:t>
            </a:r>
            <a:r>
              <a:rPr lang="en-US" sz="2900" dirty="0" err="1"/>
              <a:t>društva</a:t>
            </a:r>
            <a:r>
              <a:rPr lang="en-US" sz="2900" dirty="0" smtClean="0"/>
              <a:t>;</a:t>
            </a:r>
          </a:p>
          <a:p>
            <a:pPr marL="457200" lvl="1" indent="0" algn="just">
              <a:buNone/>
            </a:pPr>
            <a:r>
              <a:rPr lang="en-US" sz="2900" dirty="0" smtClean="0"/>
              <a:t>• </a:t>
            </a:r>
            <a:r>
              <a:rPr lang="en-US" sz="2900" dirty="0" err="1" smtClean="0"/>
              <a:t>veoma</a:t>
            </a:r>
            <a:r>
              <a:rPr lang="en-US" sz="2900" dirty="0" smtClean="0"/>
              <a:t> </a:t>
            </a:r>
            <a:r>
              <a:rPr lang="en-US" sz="2900" dirty="0" err="1" smtClean="0"/>
              <a:t>raštrkane</a:t>
            </a:r>
            <a:r>
              <a:rPr lang="en-US" sz="2900" dirty="0" smtClean="0"/>
              <a:t> </a:t>
            </a:r>
            <a:r>
              <a:rPr lang="en-US" sz="2900" dirty="0" err="1" smtClean="0"/>
              <a:t>poslovne</a:t>
            </a:r>
            <a:r>
              <a:rPr lang="en-US" sz="2900" dirty="0" smtClean="0"/>
              <a:t> </a:t>
            </a:r>
            <a:r>
              <a:rPr lang="en-US" sz="2900" dirty="0" err="1" smtClean="0"/>
              <a:t>lokacije</a:t>
            </a:r>
            <a:r>
              <a:rPr lang="en-US" sz="2900" dirty="0" smtClean="0"/>
              <a:t> s </a:t>
            </a:r>
            <a:r>
              <a:rPr lang="en-US" sz="2900" dirty="0" err="1" smtClean="0"/>
              <a:t>decentraliziranim</a:t>
            </a:r>
            <a:r>
              <a:rPr lang="en-US" sz="2900" dirty="0" smtClean="0"/>
              <a:t> </a:t>
            </a:r>
            <a:r>
              <a:rPr lang="en-US" sz="2900" dirty="0" err="1" smtClean="0"/>
              <a:t>upravljanjem</a:t>
            </a:r>
            <a:r>
              <a:rPr lang="en-US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lošim</a:t>
            </a:r>
            <a:r>
              <a:rPr lang="sr-Latn-ME" sz="2900" dirty="0" smtClean="0"/>
              <a:t> </a:t>
            </a:r>
            <a:r>
              <a:rPr lang="en-US" sz="2900" dirty="0" err="1" smtClean="0"/>
              <a:t>sistemom</a:t>
            </a:r>
            <a:r>
              <a:rPr lang="en-US" sz="2900" dirty="0" smtClean="0"/>
              <a:t> </a:t>
            </a:r>
            <a:r>
              <a:rPr lang="en-US" sz="2900" dirty="0" err="1" smtClean="0"/>
              <a:t>internog</a:t>
            </a:r>
            <a:r>
              <a:rPr lang="en-US" sz="2900" dirty="0" smtClean="0"/>
              <a:t> </a:t>
            </a:r>
            <a:r>
              <a:rPr lang="en-US" sz="2900" dirty="0" err="1" smtClean="0"/>
              <a:t>izvještavanja</a:t>
            </a:r>
            <a:r>
              <a:rPr lang="en-US" sz="2900" dirty="0" smtClean="0"/>
              <a:t>;</a:t>
            </a:r>
          </a:p>
          <a:p>
            <a:pPr marL="457200" lvl="1" indent="0" algn="just">
              <a:buNone/>
            </a:pPr>
            <a:r>
              <a:rPr lang="en-US" sz="2900" dirty="0" smtClean="0"/>
              <a:t>• </a:t>
            </a:r>
            <a:r>
              <a:rPr lang="en-US" sz="2900" dirty="0" err="1" smtClean="0"/>
              <a:t>nedosljednosti</a:t>
            </a:r>
            <a:r>
              <a:rPr lang="en-US" sz="2900" dirty="0" smtClean="0"/>
              <a:t> </a:t>
            </a:r>
            <a:r>
              <a:rPr lang="en-US" sz="2900" dirty="0" err="1" smtClean="0"/>
              <a:t>između</a:t>
            </a:r>
            <a:r>
              <a:rPr lang="en-US" sz="2900" dirty="0" smtClean="0"/>
              <a:t> “</a:t>
            </a:r>
            <a:r>
              <a:rPr lang="en-US" sz="2900" dirty="0" err="1" smtClean="0"/>
              <a:t>Razmatranja</a:t>
            </a:r>
            <a:r>
              <a:rPr lang="en-US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analize</a:t>
            </a:r>
            <a:r>
              <a:rPr lang="en-US" sz="2900" dirty="0" smtClean="0"/>
              <a:t> </a:t>
            </a:r>
            <a:r>
              <a:rPr lang="en-US" sz="2900" dirty="0" err="1" smtClean="0"/>
              <a:t>uprave</a:t>
            </a:r>
            <a:r>
              <a:rPr lang="en-US" sz="2900" dirty="0" smtClean="0"/>
              <a:t>” (MD&amp;A), </a:t>
            </a:r>
            <a:r>
              <a:rPr lang="en-US" sz="2900" dirty="0" err="1" smtClean="0"/>
              <a:t>pisma</a:t>
            </a:r>
            <a:r>
              <a:rPr lang="en-US" sz="2900" dirty="0" smtClean="0"/>
              <a:t> </a:t>
            </a:r>
            <a:r>
              <a:rPr lang="en-US" sz="2900" dirty="0" err="1" smtClean="0"/>
              <a:t>predsjednika</a:t>
            </a:r>
            <a:r>
              <a:rPr lang="sr-Latn-ME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osnovnih</a:t>
            </a:r>
            <a:r>
              <a:rPr lang="en-US" sz="2900" dirty="0" smtClean="0"/>
              <a:t> </a:t>
            </a:r>
            <a:r>
              <a:rPr lang="en-US" sz="2900" dirty="0" err="1" smtClean="0"/>
              <a:t>finansijskih</a:t>
            </a:r>
            <a:r>
              <a:rPr lang="en-US" sz="2900" dirty="0" smtClean="0"/>
              <a:t> </a:t>
            </a:r>
            <a:r>
              <a:rPr lang="en-US" sz="2900" dirty="0" err="1" smtClean="0"/>
              <a:t>izvještaja</a:t>
            </a:r>
            <a:r>
              <a:rPr lang="en-US" sz="2900" dirty="0" smtClean="0"/>
              <a:t>;</a:t>
            </a:r>
          </a:p>
          <a:p>
            <a:pPr marL="457200" lvl="1" indent="0" algn="just">
              <a:buNone/>
            </a:pPr>
            <a:r>
              <a:rPr lang="en-US" sz="2900" dirty="0" smtClean="0"/>
              <a:t>• </a:t>
            </a:r>
            <a:r>
              <a:rPr lang="en-US" sz="2900" dirty="0" err="1" smtClean="0"/>
              <a:t>insistiranje</a:t>
            </a:r>
            <a:r>
              <a:rPr lang="en-US" sz="2900" dirty="0" smtClean="0"/>
              <a:t> </a:t>
            </a:r>
            <a:r>
              <a:rPr lang="en-US" sz="2900" dirty="0" err="1" smtClean="0"/>
              <a:t>generalnog</a:t>
            </a:r>
            <a:r>
              <a:rPr lang="en-US" sz="2900" dirty="0" smtClean="0"/>
              <a:t> </a:t>
            </a:r>
            <a:r>
              <a:rPr lang="en-US" sz="2900" dirty="0" err="1" smtClean="0"/>
              <a:t>direktora</a:t>
            </a:r>
            <a:r>
              <a:rPr lang="en-US" sz="2900" dirty="0" smtClean="0"/>
              <a:t> </a:t>
            </a:r>
            <a:r>
              <a:rPr lang="en-US" sz="2900" dirty="0" err="1" smtClean="0"/>
              <a:t>ili</a:t>
            </a:r>
            <a:r>
              <a:rPr lang="en-US" sz="2900" dirty="0" smtClean="0"/>
              <a:t> </a:t>
            </a:r>
            <a:r>
              <a:rPr lang="en-US" sz="2900" dirty="0" err="1" smtClean="0"/>
              <a:t>finansijskog</a:t>
            </a:r>
            <a:r>
              <a:rPr lang="en-US" sz="2900" dirty="0" smtClean="0"/>
              <a:t> </a:t>
            </a:r>
            <a:r>
              <a:rPr lang="en-US" sz="2900" dirty="0" err="1" smtClean="0"/>
              <a:t>direktora</a:t>
            </a:r>
            <a:r>
              <a:rPr lang="en-US" sz="2900" dirty="0" smtClean="0"/>
              <a:t> da </a:t>
            </a:r>
            <a:r>
              <a:rPr lang="en-US" sz="2900" dirty="0" err="1" smtClean="0"/>
              <a:t>bude</a:t>
            </a:r>
            <a:r>
              <a:rPr lang="en-US" sz="2900" dirty="0" smtClean="0"/>
              <a:t> </a:t>
            </a:r>
            <a:r>
              <a:rPr lang="en-US" sz="2900" dirty="0" err="1" smtClean="0"/>
              <a:t>prisutan</a:t>
            </a:r>
            <a:r>
              <a:rPr lang="sr-Latn-ME" sz="2900" dirty="0" smtClean="0"/>
              <a:t> </a:t>
            </a:r>
            <a:r>
              <a:rPr lang="en-US" sz="2900" dirty="0" err="1" smtClean="0"/>
              <a:t>na</a:t>
            </a:r>
            <a:r>
              <a:rPr lang="en-US" sz="2900" dirty="0" smtClean="0"/>
              <a:t> </a:t>
            </a:r>
            <a:r>
              <a:rPr lang="en-US" sz="2900" dirty="0" err="1" smtClean="0"/>
              <a:t>svim</a:t>
            </a:r>
            <a:r>
              <a:rPr lang="en-US" sz="2900" dirty="0" smtClean="0"/>
              <a:t> </a:t>
            </a:r>
            <a:r>
              <a:rPr lang="en-US" sz="2900" dirty="0" err="1" smtClean="0"/>
              <a:t>sastancima</a:t>
            </a:r>
            <a:r>
              <a:rPr lang="en-US" sz="2900" dirty="0" smtClean="0"/>
              <a:t> </a:t>
            </a:r>
            <a:r>
              <a:rPr lang="en-US" sz="2900" dirty="0" err="1" smtClean="0"/>
              <a:t>komisije</a:t>
            </a:r>
            <a:r>
              <a:rPr lang="en-US" sz="2900" dirty="0" smtClean="0"/>
              <a:t> </a:t>
            </a:r>
            <a:r>
              <a:rPr lang="en-US" sz="2900" dirty="0" err="1" smtClean="0"/>
              <a:t>za</a:t>
            </a:r>
            <a:r>
              <a:rPr lang="en-US" sz="2900" dirty="0" smtClean="0"/>
              <a:t> </a:t>
            </a:r>
            <a:r>
              <a:rPr lang="en-US" sz="2900" dirty="0" err="1" smtClean="0"/>
              <a:t>reviziju</a:t>
            </a:r>
            <a:r>
              <a:rPr lang="en-US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internih</a:t>
            </a:r>
            <a:r>
              <a:rPr lang="en-US" sz="2900" dirty="0" smtClean="0"/>
              <a:t> </a:t>
            </a:r>
            <a:r>
              <a:rPr lang="en-US" sz="2900" dirty="0" err="1" smtClean="0"/>
              <a:t>ili</a:t>
            </a:r>
            <a:r>
              <a:rPr lang="en-US" sz="2900" dirty="0" smtClean="0"/>
              <a:t> </a:t>
            </a:r>
            <a:r>
              <a:rPr lang="en-US" sz="2900" dirty="0" err="1" smtClean="0"/>
              <a:t>eksternih</a:t>
            </a:r>
            <a:r>
              <a:rPr lang="en-US" sz="2900" dirty="0" smtClean="0"/>
              <a:t> </a:t>
            </a:r>
            <a:r>
              <a:rPr lang="en-US" sz="2900" dirty="0" err="1" smtClean="0"/>
              <a:t>revizora</a:t>
            </a:r>
            <a:r>
              <a:rPr lang="en-US" sz="2900" dirty="0" smtClean="0"/>
              <a:t>;</a:t>
            </a:r>
          </a:p>
          <a:p>
            <a:pPr marL="457200" lvl="1" indent="0" algn="just">
              <a:buNone/>
            </a:pPr>
            <a:r>
              <a:rPr lang="en-US" sz="2900" dirty="0" smtClean="0"/>
              <a:t>• </a:t>
            </a:r>
            <a:r>
              <a:rPr lang="en-US" sz="2900" dirty="0" err="1" smtClean="0"/>
              <a:t>konzistentno</a:t>
            </a:r>
            <a:r>
              <a:rPr lang="en-US" sz="2900" dirty="0" smtClean="0"/>
              <a:t> </a:t>
            </a:r>
            <a:r>
              <a:rPr lang="en-US" sz="2900" dirty="0" err="1" smtClean="0"/>
              <a:t>bliska</a:t>
            </a:r>
            <a:r>
              <a:rPr lang="en-US" sz="2900" dirty="0" smtClean="0"/>
              <a:t> </a:t>
            </a:r>
            <a:r>
              <a:rPr lang="en-US" sz="2900" dirty="0" err="1" smtClean="0"/>
              <a:t>ili</a:t>
            </a:r>
            <a:r>
              <a:rPr lang="en-US" sz="2900" dirty="0" smtClean="0"/>
              <a:t> </a:t>
            </a:r>
            <a:r>
              <a:rPr lang="en-US" sz="2900" dirty="0" err="1" smtClean="0"/>
              <a:t>apsolutna</a:t>
            </a:r>
            <a:r>
              <a:rPr lang="en-US" sz="2900" dirty="0" smtClean="0"/>
              <a:t> </a:t>
            </a:r>
            <a:r>
              <a:rPr lang="en-US" sz="2900" dirty="0" err="1" smtClean="0"/>
              <a:t>podudarnost</a:t>
            </a:r>
            <a:r>
              <a:rPr lang="en-US" sz="2900" dirty="0" smtClean="0"/>
              <a:t> </a:t>
            </a:r>
            <a:r>
              <a:rPr lang="en-US" sz="2900" dirty="0" err="1" smtClean="0"/>
              <a:t>između</a:t>
            </a:r>
            <a:r>
              <a:rPr lang="en-US" sz="2900" dirty="0" smtClean="0"/>
              <a:t> </a:t>
            </a:r>
            <a:r>
              <a:rPr lang="en-US" sz="2900" dirty="0" err="1" smtClean="0"/>
              <a:t>planiranih</a:t>
            </a:r>
            <a:r>
              <a:rPr lang="en-US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prijavljenih</a:t>
            </a:r>
            <a:r>
              <a:rPr lang="sr-Latn-ME" sz="2900" dirty="0" smtClean="0"/>
              <a:t> </a:t>
            </a:r>
            <a:r>
              <a:rPr lang="en-US" sz="2900" dirty="0" err="1" smtClean="0"/>
              <a:t>rezultata</a:t>
            </a:r>
            <a:r>
              <a:rPr lang="en-US" sz="2900" dirty="0" smtClean="0"/>
              <a:t>, </a:t>
            </a:r>
            <a:r>
              <a:rPr lang="en-US" sz="2900" dirty="0" err="1" smtClean="0"/>
              <a:t>kao</a:t>
            </a:r>
            <a:r>
              <a:rPr lang="en-US" sz="2900" dirty="0" smtClean="0"/>
              <a:t> </a:t>
            </a:r>
            <a:r>
              <a:rPr lang="en-US" sz="2900" dirty="0" err="1" smtClean="0"/>
              <a:t>i</a:t>
            </a:r>
            <a:r>
              <a:rPr lang="en-US" sz="2900" dirty="0" smtClean="0"/>
              <a:t> </a:t>
            </a:r>
            <a:r>
              <a:rPr lang="en-US" sz="2900" dirty="0" err="1" smtClean="0"/>
              <a:t>menadžeri</a:t>
            </a:r>
            <a:r>
              <a:rPr lang="en-US" sz="2900" dirty="0" smtClean="0"/>
              <a:t> </a:t>
            </a:r>
            <a:r>
              <a:rPr lang="en-US" sz="2900" dirty="0" err="1" smtClean="0"/>
              <a:t>koji</a:t>
            </a:r>
            <a:r>
              <a:rPr lang="en-US" sz="2900" dirty="0" smtClean="0"/>
              <a:t> </a:t>
            </a:r>
            <a:r>
              <a:rPr lang="en-US" sz="2900" dirty="0" err="1" smtClean="0"/>
              <a:t>uvijek</a:t>
            </a:r>
            <a:r>
              <a:rPr lang="en-US" sz="2900" dirty="0" smtClean="0"/>
              <a:t> </a:t>
            </a:r>
            <a:r>
              <a:rPr lang="en-US" sz="2900" dirty="0" err="1" smtClean="0"/>
              <a:t>ostvaruju</a:t>
            </a:r>
            <a:r>
              <a:rPr lang="en-US" sz="2900" dirty="0" smtClean="0"/>
              <a:t> 100% </a:t>
            </a:r>
            <a:r>
              <a:rPr lang="en-US" sz="2900" dirty="0" err="1" smtClean="0"/>
              <a:t>svojih</a:t>
            </a:r>
            <a:r>
              <a:rPr lang="en-US" sz="2900" dirty="0" smtClean="0"/>
              <a:t> </a:t>
            </a:r>
            <a:r>
              <a:rPr lang="en-US" sz="2900" dirty="0" err="1" smtClean="0"/>
              <a:t>potencijalnih</a:t>
            </a:r>
            <a:r>
              <a:rPr lang="sr-Latn-ME" sz="2900" dirty="0" smtClean="0"/>
              <a:t> </a:t>
            </a:r>
            <a:r>
              <a:rPr lang="en-US" sz="2900" dirty="0" err="1" smtClean="0"/>
              <a:t>bonusa</a:t>
            </a:r>
            <a:r>
              <a:rPr lang="en-US" sz="2900" dirty="0" smtClean="0"/>
              <a:t>;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xmlns="" val="17829812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oklijevanje</a:t>
            </a:r>
            <a:r>
              <a:rPr lang="en-US" dirty="0" smtClean="0"/>
              <a:t>, </a:t>
            </a:r>
            <a:r>
              <a:rPr lang="en-US" dirty="0" err="1" smtClean="0"/>
              <a:t>izbjegavanje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nedostatak</a:t>
            </a:r>
            <a:r>
              <a:rPr lang="en-US" dirty="0" smtClean="0"/>
              <a:t> </a:t>
            </a:r>
            <a:r>
              <a:rPr lang="en-US" dirty="0" err="1" smtClean="0"/>
              <a:t>izlaganja</a:t>
            </a:r>
            <a:r>
              <a:rPr lang="en-US" dirty="0" smtClean="0"/>
              <a:t> </a:t>
            </a:r>
            <a:r>
              <a:rPr lang="en-US" dirty="0" err="1" smtClean="0"/>
              <a:t>detalja</a:t>
            </a:r>
            <a:r>
              <a:rPr lang="en-US" dirty="0" smtClean="0"/>
              <a:t> od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revizora u pogledu pitanja o finansijskim izvještajima;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česte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 u </a:t>
            </a:r>
            <a:r>
              <a:rPr lang="en-US" dirty="0" err="1" smtClean="0"/>
              <a:t>pogledima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eksternih</a:t>
            </a:r>
            <a:r>
              <a:rPr lang="en-US" dirty="0" smtClean="0"/>
              <a:t> </a:t>
            </a:r>
            <a:r>
              <a:rPr lang="en-US" dirty="0" err="1" smtClean="0"/>
              <a:t>revizora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praksa</a:t>
            </a:r>
            <a:r>
              <a:rPr lang="en-US" dirty="0" smtClean="0"/>
              <a:t> da se </a:t>
            </a:r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mjesečne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tromjesečne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otprema</a:t>
            </a:r>
            <a:r>
              <a:rPr lang="en-US" dirty="0" smtClean="0"/>
              <a:t> </a:t>
            </a:r>
            <a:r>
              <a:rPr lang="en-US" dirty="0" err="1" smtClean="0"/>
              <a:t>posljednje</a:t>
            </a:r>
            <a:r>
              <a:rPr lang="sr-Latn-ME" dirty="0" smtClean="0"/>
              <a:t> </a:t>
            </a:r>
            <a:r>
              <a:rPr lang="en-US" dirty="0" err="1" smtClean="0"/>
              <a:t>sedmice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posljednjeg</a:t>
            </a:r>
            <a:r>
              <a:rPr lang="en-US" dirty="0" smtClean="0"/>
              <a:t> dana;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interna</a:t>
            </a:r>
            <a:r>
              <a:rPr lang="en-US" dirty="0" smtClean="0"/>
              <a:t> </a:t>
            </a:r>
            <a:r>
              <a:rPr lang="en-US" dirty="0" err="1" smtClean="0"/>
              <a:t>revizija</a:t>
            </a:r>
            <a:r>
              <a:rPr lang="en-US" dirty="0" smtClean="0"/>
              <a:t> </a:t>
            </a:r>
            <a:r>
              <a:rPr lang="en-US" dirty="0" err="1" smtClean="0"/>
              <a:t>posluje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 smtClean="0"/>
              <a:t>djelokruga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interni</a:t>
            </a:r>
            <a:r>
              <a:rPr lang="sr-Latn-ME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 smtClean="0"/>
              <a:t>direktnu</a:t>
            </a:r>
            <a:r>
              <a:rPr lang="en-US" dirty="0" smtClean="0"/>
              <a:t> </a:t>
            </a:r>
            <a:r>
              <a:rPr lang="en-US" dirty="0" err="1" smtClean="0"/>
              <a:t>liniju</a:t>
            </a:r>
            <a:r>
              <a:rPr lang="en-US" dirty="0" smtClean="0"/>
              <a:t> </a:t>
            </a:r>
            <a:r>
              <a:rPr lang="en-US" dirty="0" err="1" smtClean="0"/>
              <a:t>komunikacije</a:t>
            </a:r>
            <a:r>
              <a:rPr lang="en-US" dirty="0" smtClean="0"/>
              <a:t> s </a:t>
            </a:r>
            <a:r>
              <a:rPr lang="en-US" dirty="0" err="1" smtClean="0"/>
              <a:t>komisijom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neobične</a:t>
            </a:r>
            <a:r>
              <a:rPr lang="en-US" dirty="0" smtClean="0"/>
              <a:t> </a:t>
            </a:r>
            <a:r>
              <a:rPr lang="en-US" dirty="0" err="1" smtClean="0"/>
              <a:t>promjene</a:t>
            </a:r>
            <a:r>
              <a:rPr lang="en-US" dirty="0" smtClean="0"/>
              <a:t> u </a:t>
            </a:r>
            <a:r>
              <a:rPr lang="en-US" dirty="0" err="1" smtClean="0"/>
              <a:t>bilansu</a:t>
            </a:r>
            <a:r>
              <a:rPr lang="en-US" dirty="0" smtClean="0"/>
              <a:t> </a:t>
            </a:r>
            <a:r>
              <a:rPr lang="en-US" dirty="0" err="1" smtClean="0"/>
              <a:t>stanja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promjene</a:t>
            </a:r>
            <a:r>
              <a:rPr lang="en-US" dirty="0" smtClean="0"/>
              <a:t> </a:t>
            </a:r>
            <a:r>
              <a:rPr lang="en-US" dirty="0" err="1" smtClean="0"/>
              <a:t>trendova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važnih</a:t>
            </a:r>
            <a:r>
              <a:rPr lang="en-US" dirty="0" smtClean="0"/>
              <a:t> </a:t>
            </a:r>
            <a:r>
              <a:rPr lang="en-US" dirty="0" err="1" smtClean="0"/>
              <a:t>odnosa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 smtClean="0"/>
              <a:t>izvještajima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da,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potraživanja</a:t>
            </a:r>
            <a:r>
              <a:rPr lang="en-US" dirty="0" smtClean="0"/>
              <a:t> </a:t>
            </a:r>
            <a:r>
              <a:rPr lang="en-US" dirty="0" err="1" smtClean="0"/>
              <a:t>rastu</a:t>
            </a:r>
            <a:r>
              <a:rPr lang="en-US" dirty="0" smtClean="0"/>
              <a:t> </a:t>
            </a:r>
            <a:r>
              <a:rPr lang="en-US" dirty="0" err="1" smtClean="0"/>
              <a:t>brže</a:t>
            </a:r>
            <a:r>
              <a:rPr lang="en-US" dirty="0" smtClean="0"/>
              <a:t> od </a:t>
            </a:r>
            <a:r>
              <a:rPr lang="en-US" dirty="0" err="1" smtClean="0"/>
              <a:t>prihoda</a:t>
            </a:r>
            <a:r>
              <a:rPr lang="sr-Latn-ME" dirty="0" smtClean="0"/>
              <a:t> </a:t>
            </a:r>
            <a:r>
              <a:rPr lang="fi-FI" dirty="0" smtClean="0"/>
              <a:t>ili dugovanja koja se konstantno odlažu;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neobične</a:t>
            </a:r>
            <a:r>
              <a:rPr lang="en-US" dirty="0" smtClean="0"/>
              <a:t> </a:t>
            </a:r>
            <a:r>
              <a:rPr lang="en-US" dirty="0" err="1" smtClean="0"/>
              <a:t>računovodstvene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,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priznavanje</a:t>
            </a:r>
            <a:r>
              <a:rPr lang="en-US" dirty="0" smtClean="0"/>
              <a:t> </a:t>
            </a:r>
            <a:r>
              <a:rPr lang="en-US" dirty="0" err="1" smtClean="0"/>
              <a:t>prihoda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odlaganje</a:t>
            </a:r>
            <a:r>
              <a:rPr lang="sr-Latn-ME" dirty="0" smtClean="0"/>
              <a:t> </a:t>
            </a:r>
            <a:r>
              <a:rPr lang="en-US" dirty="0" err="1" smtClean="0"/>
              <a:t>troškova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je,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, </a:t>
            </a:r>
            <a:r>
              <a:rPr lang="en-US" dirty="0" err="1" smtClean="0"/>
              <a:t>priznavanje</a:t>
            </a:r>
            <a:r>
              <a:rPr lang="en-US" dirty="0" smtClean="0"/>
              <a:t> </a:t>
            </a:r>
            <a:r>
              <a:rPr lang="en-US" dirty="0" err="1" smtClean="0"/>
              <a:t>prihoda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nego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proizvodi</a:t>
            </a:r>
            <a:r>
              <a:rPr lang="en-US" dirty="0" smtClean="0"/>
              <a:t> </a:t>
            </a:r>
            <a:r>
              <a:rPr lang="en-US" dirty="0" err="1" smtClean="0"/>
              <a:t>otpreme</a:t>
            </a:r>
            <a:r>
              <a:rPr lang="en-US" dirty="0" smtClean="0"/>
              <a:t> (“</a:t>
            </a:r>
            <a:r>
              <a:rPr lang="en-US" dirty="0" err="1" smtClean="0"/>
              <a:t>fakturiši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drži</a:t>
            </a:r>
            <a:r>
              <a:rPr lang="en-US" dirty="0" smtClean="0"/>
              <a:t>”)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odlaganje</a:t>
            </a:r>
            <a:r>
              <a:rPr lang="en-US" dirty="0" smtClean="0"/>
              <a:t> </a:t>
            </a:r>
            <a:r>
              <a:rPr lang="en-US" dirty="0" err="1" smtClean="0"/>
              <a:t>troškovnih</a:t>
            </a:r>
            <a:r>
              <a:rPr lang="en-US" dirty="0" smtClean="0"/>
              <a:t> </a:t>
            </a:r>
            <a:r>
              <a:rPr lang="en-US" dirty="0" err="1" smtClean="0"/>
              <a:t>pozicija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</a:t>
            </a:r>
            <a:r>
              <a:rPr lang="sr-Latn-ME" dirty="0" smtClean="0"/>
              <a:t>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knjiže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troškovi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se </a:t>
            </a:r>
            <a:r>
              <a:rPr lang="en-US" dirty="0" err="1" smtClean="0"/>
              <a:t>pojave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računovodstvene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izgleda</a:t>
            </a:r>
            <a:r>
              <a:rPr lang="en-US" dirty="0" smtClean="0"/>
              <a:t> da </a:t>
            </a:r>
            <a:r>
              <a:rPr lang="en-US" dirty="0" err="1" smtClean="0"/>
              <a:t>daju</a:t>
            </a:r>
            <a:r>
              <a:rPr lang="en-US" dirty="0" smtClean="0"/>
              <a:t> </a:t>
            </a:r>
            <a:r>
              <a:rPr lang="en-US" dirty="0" err="1" smtClean="0"/>
              <a:t>prednost</a:t>
            </a:r>
            <a:r>
              <a:rPr lang="en-US" dirty="0" smtClean="0"/>
              <a:t> </a:t>
            </a:r>
            <a:r>
              <a:rPr lang="en-US" dirty="0" err="1" smtClean="0"/>
              <a:t>formi</a:t>
            </a:r>
            <a:r>
              <a:rPr lang="en-US" dirty="0" smtClean="0"/>
              <a:t> a ne </a:t>
            </a:r>
            <a:r>
              <a:rPr lang="en-US" dirty="0" err="1" smtClean="0"/>
              <a:t>suštini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računovodstveni</a:t>
            </a:r>
            <a:r>
              <a:rPr lang="en-US" dirty="0" smtClean="0"/>
              <a:t> </a:t>
            </a:r>
            <a:r>
              <a:rPr lang="en-US" dirty="0" err="1" smtClean="0"/>
              <a:t>principi</a:t>
            </a:r>
            <a:r>
              <a:rPr lang="en-US" dirty="0" smtClean="0"/>
              <a:t>/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se </a:t>
            </a:r>
            <a:r>
              <a:rPr lang="en-US" dirty="0" err="1" smtClean="0"/>
              <a:t>razlikuju</a:t>
            </a:r>
            <a:r>
              <a:rPr lang="en-US" dirty="0" smtClean="0"/>
              <a:t> od </a:t>
            </a:r>
            <a:r>
              <a:rPr lang="en-US" dirty="0" err="1" smtClean="0"/>
              <a:t>standarda</a:t>
            </a:r>
            <a:r>
              <a:rPr lang="en-US" dirty="0" smtClean="0"/>
              <a:t> u </a:t>
            </a:r>
            <a:r>
              <a:rPr lang="en-US" dirty="0" err="1" smtClean="0"/>
              <a:t>toj</a:t>
            </a:r>
            <a:r>
              <a:rPr lang="en-US" dirty="0" smtClean="0"/>
              <a:t> </a:t>
            </a:r>
            <a:r>
              <a:rPr lang="en-US" dirty="0" err="1" smtClean="0"/>
              <a:t>djelatnosti</a:t>
            </a:r>
            <a:r>
              <a:rPr lang="en-US" dirty="0" smtClean="0"/>
              <a:t>;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brojne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periodične</a:t>
            </a:r>
            <a:r>
              <a:rPr lang="en-US" dirty="0" smtClean="0"/>
              <a:t> </a:t>
            </a:r>
            <a:r>
              <a:rPr lang="en-US" dirty="0" err="1" smtClean="0"/>
              <a:t>neevidentirane</a:t>
            </a:r>
            <a:r>
              <a:rPr lang="en-US" dirty="0" smtClean="0"/>
              <a:t> </a:t>
            </a:r>
            <a:r>
              <a:rPr lang="en-US" dirty="0" err="1" smtClean="0"/>
              <a:t>korekcije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korekcije</a:t>
            </a:r>
            <a:r>
              <a:rPr lang="en-US" dirty="0" smtClean="0"/>
              <a:t> od </a:t>
            </a:r>
            <a:r>
              <a:rPr lang="en-US" dirty="0" err="1" smtClean="0"/>
              <a:t>kojih</a:t>
            </a:r>
            <a:r>
              <a:rPr lang="en-US" dirty="0" smtClean="0"/>
              <a:t> se “</a:t>
            </a:r>
            <a:r>
              <a:rPr lang="en-US" dirty="0" err="1" smtClean="0"/>
              <a:t>odustalo</a:t>
            </a:r>
            <a:r>
              <a:rPr lang="en-US" dirty="0" smtClean="0"/>
              <a:t>”,</a:t>
            </a:r>
            <a:r>
              <a:rPr lang="sr-Latn-ME" dirty="0" smtClean="0"/>
              <a:t> </a:t>
            </a:r>
            <a:r>
              <a:rPr lang="pt-BR" dirty="0" smtClean="0"/>
              <a:t>a koje se javljaju u vezi s godišnjom revizijom.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95663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442" y="824248"/>
            <a:ext cx="10515600" cy="5365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Sastav</a:t>
            </a:r>
            <a:endParaRPr lang="en-US" dirty="0"/>
          </a:p>
          <a:p>
            <a:pPr algn="just"/>
            <a:r>
              <a:rPr lang="pl-PL" dirty="0"/>
              <a:t>Statut, pravilnik za komisiju za reviziju ili odluka nadzornog/upravnog odbora </a:t>
            </a:r>
            <a:r>
              <a:rPr lang="pl-PL" dirty="0" smtClean="0"/>
              <a:t>treba </a:t>
            </a:r>
            <a:r>
              <a:rPr lang="en-US" dirty="0" err="1" smtClean="0"/>
              <a:t>urediti</a:t>
            </a:r>
            <a:r>
              <a:rPr lang="en-US" dirty="0" smtClean="0"/>
              <a:t> </a:t>
            </a:r>
            <a:r>
              <a:rPr lang="en-US" dirty="0" err="1"/>
              <a:t>neophodne</a:t>
            </a:r>
            <a:r>
              <a:rPr lang="en-US" dirty="0"/>
              <a:t>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stručna</a:t>
            </a:r>
            <a:r>
              <a:rPr lang="en-US" dirty="0"/>
              <a:t> </a:t>
            </a:r>
            <a:r>
              <a:rPr lang="en-US" dirty="0" err="1"/>
              <a:t>znanja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naročite</a:t>
            </a:r>
            <a:r>
              <a:rPr lang="en-US" dirty="0" smtClean="0"/>
              <a:t> </a:t>
            </a:r>
            <a:r>
              <a:rPr lang="en-US" dirty="0" err="1"/>
              <a:t>važnosti</a:t>
            </a:r>
            <a:r>
              <a:rPr lang="en-US" dirty="0"/>
              <a:t> je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relevantno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stvarno</a:t>
            </a:r>
            <a:r>
              <a:rPr lang="en-US" dirty="0"/>
              <a:t> </a:t>
            </a:r>
            <a:r>
              <a:rPr lang="en-US" dirty="0" err="1"/>
              <a:t>stručno</a:t>
            </a:r>
            <a:r>
              <a:rPr lang="en-US" dirty="0"/>
              <a:t> </a:t>
            </a:r>
            <a:r>
              <a:rPr lang="en-US" dirty="0" err="1"/>
              <a:t>znanje</a:t>
            </a:r>
            <a:r>
              <a:rPr lang="en-US" dirty="0"/>
              <a:t> u </a:t>
            </a:r>
            <a:r>
              <a:rPr lang="en-US" dirty="0" err="1" smtClean="0"/>
              <a:t>oblasti</a:t>
            </a:r>
            <a:r>
              <a:rPr lang="sr-Latn-ME" dirty="0" smtClean="0"/>
              <a:t> </a:t>
            </a:r>
            <a:r>
              <a:rPr lang="en-US" dirty="0" err="1" smtClean="0"/>
              <a:t>računovodstva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Orijentaciono</a:t>
            </a:r>
            <a:r>
              <a:rPr lang="en-US" dirty="0"/>
              <a:t>, </a:t>
            </a:r>
            <a:r>
              <a:rPr lang="en-US" dirty="0" err="1"/>
              <a:t>kvalifikacije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komisije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ulivati</a:t>
            </a:r>
            <a:r>
              <a:rPr lang="en-US" dirty="0"/>
              <a:t> </a:t>
            </a:r>
            <a:r>
              <a:rPr lang="en-US" dirty="0" err="1"/>
              <a:t>sigurnost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sposobni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 </a:t>
            </a:r>
            <a:r>
              <a:rPr lang="en-US" dirty="0" err="1" smtClean="0"/>
              <a:t>otkrivati</a:t>
            </a:r>
            <a:r>
              <a:rPr lang="sr-Latn-ME" dirty="0" smtClean="0"/>
              <a:t> </a:t>
            </a:r>
            <a:r>
              <a:rPr lang="en-US" dirty="0" err="1" smtClean="0"/>
              <a:t>računovodstvene</a:t>
            </a:r>
            <a:r>
              <a:rPr lang="en-US" dirty="0" smtClean="0"/>
              <a:t> </a:t>
            </a:r>
            <a:r>
              <a:rPr lang="en-US" dirty="0" err="1"/>
              <a:t>nepravilnosti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raditi</a:t>
            </a:r>
            <a:r>
              <a:rPr lang="en-US" dirty="0"/>
              <a:t> u </a:t>
            </a:r>
            <a:r>
              <a:rPr lang="en-US" dirty="0" err="1"/>
              <a:t>najboljem</a:t>
            </a:r>
            <a:r>
              <a:rPr lang="en-US" dirty="0"/>
              <a:t>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njegovih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preporučuje</a:t>
            </a:r>
            <a:r>
              <a:rPr lang="en-US" dirty="0"/>
              <a:t> da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besprijekorne</a:t>
            </a:r>
            <a:r>
              <a:rPr lang="en-US" dirty="0"/>
              <a:t> </a:t>
            </a:r>
            <a:r>
              <a:rPr lang="en-US" dirty="0" err="1" smtClean="0"/>
              <a:t>reputacije</a:t>
            </a:r>
            <a:r>
              <a:rPr lang="sr-Latn-ME" dirty="0" smtClean="0"/>
              <a:t> </a:t>
            </a:r>
            <a:r>
              <a:rPr lang="pl-PL" dirty="0" smtClean="0"/>
              <a:t>biraju </a:t>
            </a:r>
            <a:r>
              <a:rPr lang="pl-PL" dirty="0"/>
              <a:t>u nadzorni/upravni odbor i imenuju u komisiju za reviziju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996771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4248"/>
            <a:ext cx="10515600" cy="535271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tri </a:t>
            </a:r>
            <a:r>
              <a:rPr lang="en-US" dirty="0" err="1"/>
              <a:t>člana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ne</a:t>
            </a:r>
            <a:r>
              <a:rPr lang="sr-Latn-ME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Većinu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sr-Latn-ME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činiti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izabran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predsjednika</a:t>
            </a:r>
            <a:r>
              <a:rPr lang="sr-Latn-ME" dirty="0"/>
              <a:t> </a:t>
            </a:r>
            <a:r>
              <a:rPr lang="en-US" dirty="0" err="1"/>
              <a:t>komisije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Predsjednik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ne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predsjedavati</a:t>
            </a:r>
            <a:r>
              <a:rPr lang="sr-Latn-ME" dirty="0"/>
              <a:t> </a:t>
            </a:r>
            <a:r>
              <a:rPr lang="en-US" dirty="0" err="1"/>
              <a:t>komisijom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Sjednicama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prisustvovati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revizor</a:t>
            </a:r>
            <a:r>
              <a:rPr lang="en-US" dirty="0"/>
              <a:t>).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sr-Latn-ME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515870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dirty="0"/>
              <a:t>4. Pristup informacijama i resursima</a:t>
            </a:r>
          </a:p>
          <a:p>
            <a:pPr algn="just"/>
            <a:r>
              <a:rPr lang="pl-PL" dirty="0" smtClean="0"/>
              <a:t>Nadzorni/upravni </a:t>
            </a:r>
            <a:r>
              <a:rPr lang="pl-PL" dirty="0"/>
              <a:t>odbor treba dobijati informacije o finansijskim i </a:t>
            </a:r>
            <a:r>
              <a:rPr lang="pl-PL" dirty="0" smtClean="0"/>
              <a:t>poslovnim </a:t>
            </a:r>
            <a:r>
              <a:rPr lang="en-US" dirty="0" err="1" smtClean="0"/>
              <a:t>rezultatima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Predsjednik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tromjesečno</a:t>
            </a:r>
            <a:r>
              <a:rPr lang="en-US" dirty="0"/>
              <a:t> </a:t>
            </a:r>
            <a:r>
              <a:rPr lang="en-US" dirty="0" err="1" smtClean="0"/>
              <a:t>informira</a:t>
            </a:r>
            <a:r>
              <a:rPr lang="sr-Latn-ME" dirty="0" smtClean="0"/>
              <a:t> </a:t>
            </a:r>
            <a:r>
              <a:rPr lang="pl-PL" dirty="0" smtClean="0"/>
              <a:t>nadzorni/upravni </a:t>
            </a:r>
            <a:r>
              <a:rPr lang="pl-PL" dirty="0"/>
              <a:t>odbor o svim pitanjima od značaja za rad komisije i bez </a:t>
            </a:r>
            <a:r>
              <a:rPr lang="pl-PL" dirty="0" smtClean="0"/>
              <a:t>odlaganja </a:t>
            </a:r>
            <a:r>
              <a:rPr lang="en-US" dirty="0" err="1" smtClean="0"/>
              <a:t>dostavlja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zatraži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Pored </a:t>
            </a:r>
            <a:r>
              <a:rPr lang="en-US" dirty="0"/>
              <a:t>toga, </a:t>
            </a:r>
            <a:r>
              <a:rPr lang="en-US" dirty="0" smtClean="0"/>
              <a:t>bit</a:t>
            </a:r>
            <a:r>
              <a:rPr lang="sr-Latn-ME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/>
              <a:t>potrebno</a:t>
            </a:r>
            <a:r>
              <a:rPr lang="en-US" dirty="0"/>
              <a:t> da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slobodan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 smtClean="0"/>
              <a:t>dokumentima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informacijama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omogućilo</a:t>
            </a:r>
            <a:r>
              <a:rPr lang="en-US" dirty="0"/>
              <a:t> da </a:t>
            </a:r>
            <a:r>
              <a:rPr lang="en-US" dirty="0" err="1"/>
              <a:t>izvršavaju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presudnu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igra</a:t>
            </a:r>
            <a:r>
              <a:rPr lang="en-US" dirty="0"/>
              <a:t> </a:t>
            </a:r>
            <a:r>
              <a:rPr lang="en-US" dirty="0" err="1"/>
              <a:t>sekretar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 smtClean="0"/>
              <a:t>slobodan</a:t>
            </a:r>
            <a:r>
              <a:rPr lang="sr-Latn-ME" dirty="0" smtClean="0"/>
              <a:t> </a:t>
            </a:r>
            <a:r>
              <a:rPr lang="en-US" dirty="0" err="1" smtClean="0"/>
              <a:t>protok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06958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943"/>
          </a:xfrm>
        </p:spPr>
        <p:txBody>
          <a:bodyPr>
            <a:normAutofit fontScale="90000"/>
          </a:bodyPr>
          <a:lstStyle/>
          <a:p>
            <a:r>
              <a:rPr lang="en-US" dirty="0"/>
              <a:t>D. </a:t>
            </a:r>
            <a:r>
              <a:rPr lang="en-US" dirty="0" err="1"/>
              <a:t>Funkcija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fontScale="92500"/>
          </a:bodyPr>
          <a:lstStyle/>
          <a:p>
            <a:pPr algn="just"/>
            <a:r>
              <a:rPr lang="pl-PL" sz="3300" dirty="0" smtClean="0"/>
              <a:t>Interna </a:t>
            </a:r>
            <a:r>
              <a:rPr lang="pl-PL" sz="3300" dirty="0"/>
              <a:t>kontrola je proces koji zajednički sprovode </a:t>
            </a:r>
            <a:r>
              <a:rPr lang="pl-PL" sz="3300" dirty="0" smtClean="0"/>
              <a:t>nadzorni/upravni </a:t>
            </a:r>
            <a:r>
              <a:rPr lang="pl-PL" sz="3300" dirty="0"/>
              <a:t>odbor</a:t>
            </a:r>
            <a:r>
              <a:rPr lang="pl-PL" sz="3300" dirty="0" smtClean="0"/>
              <a:t>, </a:t>
            </a:r>
            <a:r>
              <a:rPr lang="en-US" sz="3300" dirty="0" err="1" smtClean="0"/>
              <a:t>izvršni</a:t>
            </a:r>
            <a:r>
              <a:rPr lang="en-US" sz="3300" dirty="0" smtClean="0"/>
              <a:t> </a:t>
            </a:r>
            <a:r>
              <a:rPr lang="en-US" sz="3300" dirty="0" err="1"/>
              <a:t>rukovodioci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zaposleni</a:t>
            </a:r>
            <a:r>
              <a:rPr lang="en-US" sz="3300" dirty="0"/>
              <a:t> </a:t>
            </a:r>
            <a:r>
              <a:rPr lang="en-US" sz="3300" dirty="0" err="1"/>
              <a:t>društva</a:t>
            </a:r>
            <a:r>
              <a:rPr lang="en-US" sz="3300" dirty="0"/>
              <a:t>, a </a:t>
            </a:r>
            <a:r>
              <a:rPr lang="en-US" sz="3300" dirty="0" err="1"/>
              <a:t>čiji</a:t>
            </a:r>
            <a:r>
              <a:rPr lang="en-US" sz="3300" dirty="0"/>
              <a:t> je </a:t>
            </a:r>
            <a:r>
              <a:rPr lang="en-US" sz="3300" dirty="0" err="1"/>
              <a:t>cilj</a:t>
            </a:r>
            <a:r>
              <a:rPr lang="en-US" sz="3300" dirty="0"/>
              <a:t> da </a:t>
            </a:r>
            <a:r>
              <a:rPr lang="en-US" sz="3300" dirty="0" err="1"/>
              <a:t>pruži</a:t>
            </a:r>
            <a:r>
              <a:rPr lang="en-US" sz="3300" dirty="0"/>
              <a:t> </a:t>
            </a:r>
            <a:r>
              <a:rPr lang="en-US" sz="3300" dirty="0" err="1"/>
              <a:t>razumnu</a:t>
            </a:r>
            <a:r>
              <a:rPr lang="en-US" sz="3300" dirty="0"/>
              <a:t> </a:t>
            </a:r>
            <a:r>
              <a:rPr lang="en-US" sz="3300" dirty="0" err="1" smtClean="0"/>
              <a:t>garanciju</a:t>
            </a:r>
            <a:r>
              <a:rPr lang="sr-Latn-ME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/>
              <a:t>ostvarivanje</a:t>
            </a:r>
            <a:r>
              <a:rPr lang="en-US" sz="3300" dirty="0"/>
              <a:t> </a:t>
            </a:r>
            <a:r>
              <a:rPr lang="en-US" sz="3300" dirty="0" err="1"/>
              <a:t>sljedećih</a:t>
            </a:r>
            <a:r>
              <a:rPr lang="en-US" sz="3300" dirty="0"/>
              <a:t> </a:t>
            </a:r>
            <a:r>
              <a:rPr lang="en-US" sz="3300" dirty="0" err="1"/>
              <a:t>ciljeva</a:t>
            </a:r>
            <a:r>
              <a:rPr lang="en-US" sz="3300" dirty="0"/>
              <a:t>: da </a:t>
            </a:r>
            <a:r>
              <a:rPr lang="en-US" sz="3300" dirty="0" err="1"/>
              <a:t>finansijsko</a:t>
            </a:r>
            <a:r>
              <a:rPr lang="en-US" sz="3300" dirty="0"/>
              <a:t> </a:t>
            </a:r>
            <a:r>
              <a:rPr lang="en-US" sz="3300" dirty="0" err="1"/>
              <a:t>izvještavanje</a:t>
            </a:r>
            <a:r>
              <a:rPr lang="en-US" sz="3300" dirty="0"/>
              <a:t> </a:t>
            </a:r>
            <a:r>
              <a:rPr lang="en-US" sz="3300" dirty="0" err="1"/>
              <a:t>bude</a:t>
            </a:r>
            <a:r>
              <a:rPr lang="en-US" sz="3300" dirty="0"/>
              <a:t> </a:t>
            </a:r>
            <a:r>
              <a:rPr lang="en-US" sz="3300" dirty="0" err="1"/>
              <a:t>pouzdano</a:t>
            </a:r>
            <a:r>
              <a:rPr lang="en-US" sz="3300" dirty="0"/>
              <a:t> </a:t>
            </a:r>
            <a:r>
              <a:rPr lang="en-US" sz="3300" dirty="0" err="1" smtClean="0"/>
              <a:t>i</a:t>
            </a:r>
            <a:r>
              <a:rPr lang="sr-Latn-ME" sz="3300" dirty="0" smtClean="0"/>
              <a:t> </a:t>
            </a:r>
            <a:r>
              <a:rPr lang="en-US" sz="3300" dirty="0" err="1" smtClean="0"/>
              <a:t>tačno</a:t>
            </a:r>
            <a:r>
              <a:rPr lang="en-US" sz="3300" dirty="0"/>
              <a:t>, </a:t>
            </a:r>
            <a:r>
              <a:rPr lang="en-US" sz="3300" dirty="0" err="1"/>
              <a:t>poslovanje</a:t>
            </a:r>
            <a:r>
              <a:rPr lang="en-US" sz="3300" dirty="0"/>
              <a:t> </a:t>
            </a:r>
            <a:r>
              <a:rPr lang="en-US" sz="3300" dirty="0" err="1"/>
              <a:t>efikasno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djelotvorno</a:t>
            </a:r>
            <a:r>
              <a:rPr lang="en-US" sz="3300" dirty="0"/>
              <a:t>, a </a:t>
            </a:r>
            <a:r>
              <a:rPr lang="en-US" sz="3300" dirty="0" err="1"/>
              <a:t>društvo</a:t>
            </a:r>
            <a:r>
              <a:rPr lang="en-US" sz="3300" dirty="0"/>
              <a:t> </a:t>
            </a:r>
            <a:r>
              <a:rPr lang="en-US" sz="3300" dirty="0" err="1"/>
              <a:t>usklađeno</a:t>
            </a:r>
            <a:r>
              <a:rPr lang="en-US" sz="3300" dirty="0"/>
              <a:t> </a:t>
            </a:r>
            <a:r>
              <a:rPr lang="en-US" sz="3300" dirty="0" err="1"/>
              <a:t>sa</a:t>
            </a:r>
            <a:r>
              <a:rPr lang="en-US" sz="3300" dirty="0"/>
              <a:t> </a:t>
            </a:r>
            <a:r>
              <a:rPr lang="en-US" sz="3300" dirty="0" err="1"/>
              <a:t>zakonodavstvom</a:t>
            </a:r>
            <a:r>
              <a:rPr lang="en-US" sz="3300" dirty="0"/>
              <a:t> </a:t>
            </a:r>
            <a:r>
              <a:rPr lang="en-US" sz="3300" dirty="0" err="1" smtClean="0"/>
              <a:t>i</a:t>
            </a:r>
            <a:r>
              <a:rPr lang="sr-Latn-ME" sz="3300" dirty="0" smtClean="0"/>
              <a:t> </a:t>
            </a:r>
            <a:r>
              <a:rPr lang="pt-BR" sz="3300" dirty="0" smtClean="0"/>
              <a:t>vlastitim </a:t>
            </a:r>
            <a:r>
              <a:rPr lang="pt-BR" sz="3300" dirty="0"/>
              <a:t>internim pravilima i smjernicama.</a:t>
            </a:r>
          </a:p>
          <a:p>
            <a:pPr algn="just"/>
            <a:r>
              <a:rPr lang="pl-PL" sz="3300" dirty="0"/>
              <a:t>Ustvari, efikasna struktura interne kontrole može pomoći društvu da:</a:t>
            </a:r>
          </a:p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300" dirty="0" err="1"/>
              <a:t>donosi</a:t>
            </a:r>
            <a:r>
              <a:rPr lang="en-US" sz="3300" dirty="0"/>
              <a:t> </a:t>
            </a:r>
            <a:r>
              <a:rPr lang="en-US" sz="3300" dirty="0" err="1"/>
              <a:t>bolje</a:t>
            </a:r>
            <a:r>
              <a:rPr lang="en-US" sz="3300" dirty="0"/>
              <a:t> </a:t>
            </a:r>
            <a:r>
              <a:rPr lang="en-US" sz="3300" dirty="0" err="1"/>
              <a:t>poslovne</a:t>
            </a:r>
            <a:r>
              <a:rPr lang="en-US" sz="3300" dirty="0"/>
              <a:t> </a:t>
            </a:r>
            <a:r>
              <a:rPr lang="en-US" sz="3300" dirty="0" err="1"/>
              <a:t>odluke</a:t>
            </a:r>
            <a:r>
              <a:rPr lang="en-US" sz="3300" dirty="0"/>
              <a:t> s </a:t>
            </a:r>
            <a:r>
              <a:rPr lang="en-US" sz="3300" dirty="0" err="1"/>
              <a:t>kvalitetnijim</a:t>
            </a:r>
            <a:r>
              <a:rPr lang="en-US" sz="3300" dirty="0"/>
              <a:t> 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ažurnijim</a:t>
            </a:r>
            <a:r>
              <a:rPr lang="en-US" sz="3300" dirty="0"/>
              <a:t> </a:t>
            </a:r>
            <a:r>
              <a:rPr lang="en-US" sz="3300" dirty="0" err="1"/>
              <a:t>informacijama</a:t>
            </a:r>
            <a:r>
              <a:rPr lang="en-US" sz="3300" dirty="0"/>
              <a:t>;</a:t>
            </a:r>
          </a:p>
          <a:p>
            <a:pPr marL="457200" lvl="1" indent="0" algn="just">
              <a:buNone/>
            </a:pPr>
            <a:r>
              <a:rPr lang="it-IT" sz="3300" dirty="0"/>
              <a:t>• zadobije (ili povrati) povjerenje investitora</a:t>
            </a:r>
            <a:r>
              <a:rPr lang="it-IT" sz="3300" dirty="0" smtClean="0"/>
              <a:t>;</a:t>
            </a:r>
            <a:endParaRPr lang="it-IT" sz="3300" dirty="0"/>
          </a:p>
        </p:txBody>
      </p:sp>
    </p:spTree>
    <p:extLst>
      <p:ext uri="{BB962C8B-B14F-4D97-AF65-F5344CB8AC3E}">
        <p14:creationId xmlns:p14="http://schemas.microsoft.com/office/powerpoint/2010/main" xmlns="" val="10741579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US" sz="3300" dirty="0"/>
              <a:t>• </a:t>
            </a:r>
            <a:r>
              <a:rPr lang="en-US" sz="3000" dirty="0" err="1"/>
              <a:t>spriječi</a:t>
            </a:r>
            <a:r>
              <a:rPr lang="en-US" sz="3000" dirty="0"/>
              <a:t> </a:t>
            </a:r>
            <a:r>
              <a:rPr lang="en-US" sz="3000" dirty="0" err="1"/>
              <a:t>gubitak</a:t>
            </a:r>
            <a:r>
              <a:rPr lang="en-US" sz="3000" dirty="0"/>
              <a:t> </a:t>
            </a:r>
            <a:r>
              <a:rPr lang="en-US" sz="3000" dirty="0" err="1"/>
              <a:t>resursa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osigura</a:t>
            </a:r>
            <a:r>
              <a:rPr lang="en-US" sz="3000" dirty="0"/>
              <a:t> </a:t>
            </a:r>
            <a:r>
              <a:rPr lang="en-US" sz="3000" dirty="0" err="1"/>
              <a:t>bezbjednost</a:t>
            </a:r>
            <a:r>
              <a:rPr lang="en-US" sz="3000" dirty="0"/>
              <a:t> </a:t>
            </a:r>
            <a:r>
              <a:rPr lang="en-US" sz="3000" dirty="0" err="1"/>
              <a:t>svojih</a:t>
            </a:r>
            <a:r>
              <a:rPr lang="en-US" sz="3000" dirty="0"/>
              <a:t> </a:t>
            </a:r>
            <a:r>
              <a:rPr lang="en-US" sz="3000" dirty="0" err="1"/>
              <a:t>sredstava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preduprijedi</a:t>
            </a:r>
            <a:r>
              <a:rPr lang="en-US" sz="3000" dirty="0"/>
              <a:t> </a:t>
            </a:r>
            <a:r>
              <a:rPr lang="en-US" sz="3000" dirty="0" err="1"/>
              <a:t>kažnjiva</a:t>
            </a:r>
            <a:r>
              <a:rPr lang="en-US" sz="3000" dirty="0"/>
              <a:t> </a:t>
            </a:r>
            <a:r>
              <a:rPr lang="en-US" sz="3000" dirty="0" err="1"/>
              <a:t>djela</a:t>
            </a:r>
            <a:r>
              <a:rPr lang="en-US" sz="3000" dirty="0"/>
              <a:t>;</a:t>
            </a:r>
          </a:p>
          <a:p>
            <a:pPr marL="457200" lvl="1" indent="0" algn="just">
              <a:buNone/>
            </a:pPr>
            <a:r>
              <a:rPr lang="pl-PL" sz="3000" dirty="0"/>
              <a:t>• bude usklađeno s primjenjivim zakonima i drugim propisima; i</a:t>
            </a:r>
          </a:p>
          <a:p>
            <a:pPr marL="457200" lvl="1" indent="0" algn="just">
              <a:buNone/>
            </a:pPr>
            <a:r>
              <a:rPr lang="en-US" sz="3000" dirty="0"/>
              <a:t>• </a:t>
            </a:r>
            <a:r>
              <a:rPr lang="en-US" sz="3000" dirty="0" err="1"/>
              <a:t>stekne</a:t>
            </a:r>
            <a:r>
              <a:rPr lang="en-US" sz="3000" dirty="0"/>
              <a:t> </a:t>
            </a:r>
            <a:r>
              <a:rPr lang="en-US" sz="3000" dirty="0" err="1"/>
              <a:t>konkurentsku</a:t>
            </a:r>
            <a:r>
              <a:rPr lang="en-US" sz="3000" dirty="0"/>
              <a:t> </a:t>
            </a:r>
            <a:r>
              <a:rPr lang="en-US" sz="3000" dirty="0" err="1"/>
              <a:t>prednost</a:t>
            </a:r>
            <a:r>
              <a:rPr lang="en-US" sz="3000" dirty="0"/>
              <a:t> </a:t>
            </a:r>
            <a:r>
              <a:rPr lang="en-US" sz="3000" dirty="0" err="1"/>
              <a:t>putem</a:t>
            </a:r>
            <a:r>
              <a:rPr lang="en-US" sz="3000" dirty="0"/>
              <a:t> </a:t>
            </a:r>
            <a:r>
              <a:rPr lang="en-US" sz="3000" dirty="0" err="1"/>
              <a:t>racionaliziranog</a:t>
            </a:r>
            <a:r>
              <a:rPr lang="en-US" sz="3000" dirty="0"/>
              <a:t> </a:t>
            </a:r>
            <a:r>
              <a:rPr lang="en-US" sz="3000" dirty="0" err="1"/>
              <a:t>poslovanja</a:t>
            </a:r>
            <a:r>
              <a:rPr lang="en-US" sz="3000" dirty="0"/>
              <a:t>.</a:t>
            </a:r>
            <a:endParaRPr lang="sr-Latn-ME" sz="3000" dirty="0"/>
          </a:p>
          <a:p>
            <a:pPr marL="457200" lvl="1" indent="0" algn="just">
              <a:buNone/>
            </a:pPr>
            <a:endParaRPr lang="sr-Latn-ME" sz="3000" dirty="0"/>
          </a:p>
          <a:p>
            <a:pPr marL="457200" lvl="1" indent="0" algn="just">
              <a:buNone/>
            </a:pPr>
            <a:r>
              <a:rPr lang="en-US" sz="3000" dirty="0" err="1"/>
              <a:t>Sistem</a:t>
            </a:r>
            <a:r>
              <a:rPr lang="en-US" sz="3000" dirty="0"/>
              <a:t> interne </a:t>
            </a:r>
            <a:r>
              <a:rPr lang="en-US" sz="3000" dirty="0" err="1"/>
              <a:t>kontrole</a:t>
            </a:r>
            <a:r>
              <a:rPr lang="en-US" sz="3000" dirty="0"/>
              <a:t> </a:t>
            </a:r>
            <a:r>
              <a:rPr lang="en-US" sz="3000" dirty="0" err="1"/>
              <a:t>može</a:t>
            </a:r>
            <a:r>
              <a:rPr lang="en-US" sz="3000" dirty="0"/>
              <a:t> se </a:t>
            </a:r>
            <a:r>
              <a:rPr lang="en-US" sz="3000" dirty="0" err="1" smtClean="0"/>
              <a:t>defini</a:t>
            </a:r>
            <a:r>
              <a:rPr lang="sr-Latn-ME" sz="3000" dirty="0" smtClean="0"/>
              <a:t>sati </a:t>
            </a:r>
            <a:r>
              <a:rPr lang="en-US" sz="3000" dirty="0" smtClean="0"/>
              <a:t>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kontrola</a:t>
            </a:r>
            <a:r>
              <a:rPr lang="en-US" sz="3000" dirty="0"/>
              <a:t> </a:t>
            </a:r>
            <a:r>
              <a:rPr lang="en-US" sz="3000" dirty="0" err="1"/>
              <a:t>sektora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organa</a:t>
            </a:r>
            <a:r>
              <a:rPr lang="sr-Latn-ME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</a:t>
            </a:r>
            <a:r>
              <a:rPr lang="en-US" sz="3000" dirty="0" err="1"/>
              <a:t>nad</a:t>
            </a:r>
            <a:r>
              <a:rPr lang="en-US" sz="3000" dirty="0"/>
              <a:t> </a:t>
            </a:r>
            <a:r>
              <a:rPr lang="en-US" sz="3000" dirty="0" err="1"/>
              <a:t>obavljanjem</a:t>
            </a:r>
            <a:r>
              <a:rPr lang="en-US" sz="3000" dirty="0"/>
              <a:t> </a:t>
            </a:r>
            <a:r>
              <a:rPr lang="en-US" sz="3000" dirty="0" err="1"/>
              <a:t>finansijskih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poslovnih</a:t>
            </a:r>
            <a:r>
              <a:rPr lang="en-US" sz="3000" dirty="0"/>
              <a:t> </a:t>
            </a:r>
            <a:r>
              <a:rPr lang="en-US" sz="3000" dirty="0" err="1"/>
              <a:t>operacija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(</a:t>
            </a:r>
            <a:r>
              <a:rPr lang="en-US" sz="3000" dirty="0" err="1"/>
              <a:t>uključujući</a:t>
            </a:r>
            <a:r>
              <a:rPr lang="sr-Latn-ME" sz="3000" dirty="0"/>
              <a:t> </a:t>
            </a:r>
            <a:r>
              <a:rPr lang="en-US" sz="3000" dirty="0" err="1"/>
              <a:t>sprovođenje</a:t>
            </a:r>
            <a:r>
              <a:rPr lang="en-US" sz="3000" dirty="0"/>
              <a:t> </a:t>
            </a:r>
            <a:r>
              <a:rPr lang="en-US" sz="3000" dirty="0" err="1"/>
              <a:t>njegovog</a:t>
            </a:r>
            <a:r>
              <a:rPr lang="en-US" sz="3000" dirty="0"/>
              <a:t> </a:t>
            </a:r>
            <a:r>
              <a:rPr lang="en-US" sz="3000" dirty="0" err="1"/>
              <a:t>finansijskog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poslovnog</a:t>
            </a:r>
            <a:r>
              <a:rPr lang="en-US" sz="3000" dirty="0"/>
              <a:t> </a:t>
            </a:r>
            <a:r>
              <a:rPr lang="en-US" sz="3000" dirty="0" err="1"/>
              <a:t>plana</a:t>
            </a:r>
            <a:r>
              <a:rPr lang="en-US" sz="3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41796729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6548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Principi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4704"/>
            <a:ext cx="10515600" cy="5082259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/>
              <a:t>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zasnivati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• Sistem interne kontrole treba </a:t>
            </a:r>
            <a:r>
              <a:rPr lang="pl-PL" dirty="0" smtClean="0"/>
              <a:t>funkcionisati  </a:t>
            </a:r>
            <a:r>
              <a:rPr lang="pl-PL" dirty="0"/>
              <a:t>u svakom trenutku i </a:t>
            </a:r>
            <a:r>
              <a:rPr lang="pl-PL" dirty="0" smtClean="0"/>
              <a:t>bez </a:t>
            </a:r>
            <a:r>
              <a:rPr lang="en-US" dirty="0" err="1" smtClean="0"/>
              <a:t>prekida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permanentno</a:t>
            </a:r>
            <a:r>
              <a:rPr lang="en-US" dirty="0"/>
              <a:t> </a:t>
            </a:r>
            <a:r>
              <a:rPr lang="en-US" dirty="0" err="1" smtClean="0"/>
              <a:t>funkcioni</a:t>
            </a:r>
            <a:r>
              <a:rPr lang="sr-Latn-ME" dirty="0" smtClean="0"/>
              <a:t>še </a:t>
            </a:r>
            <a:r>
              <a:rPr lang="en-US" dirty="0" err="1" smtClean="0"/>
              <a:t>omogućava</a:t>
            </a:r>
            <a:r>
              <a:rPr lang="en-US" dirty="0" smtClean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kuje </a:t>
            </a:r>
            <a:r>
              <a:rPr lang="en-US" dirty="0" err="1" smtClean="0"/>
              <a:t>odstupanja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da se </a:t>
            </a:r>
            <a:r>
              <a:rPr lang="en-US" dirty="0" err="1"/>
              <a:t>predvide</a:t>
            </a:r>
            <a:r>
              <a:rPr lang="en-US" dirty="0"/>
              <a:t> </a:t>
            </a:r>
            <a:r>
              <a:rPr lang="en-US" dirty="0" err="1" smtClean="0"/>
              <a:t>odstupanja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budućnosti</a:t>
            </a:r>
            <a:r>
              <a:rPr lang="en-US" dirty="0" smtClean="0"/>
              <a:t>;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 </a:t>
            </a:r>
            <a:r>
              <a:rPr lang="en-US" dirty="0" smtClean="0"/>
              <a:t>• </a:t>
            </a:r>
            <a:r>
              <a:rPr lang="en-US" dirty="0" err="1"/>
              <a:t>Svako</a:t>
            </a:r>
            <a:r>
              <a:rPr lang="en-US" dirty="0"/>
              <a:t> lice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uključeno</a:t>
            </a:r>
            <a:r>
              <a:rPr lang="en-US" dirty="0"/>
              <a:t> u </a:t>
            </a:r>
            <a:r>
              <a:rPr lang="en-US" dirty="0" err="1"/>
              <a:t>proces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 smtClean="0"/>
              <a:t>smatrati</a:t>
            </a:r>
            <a:r>
              <a:rPr lang="sr-Latn-ME" dirty="0" smtClean="0"/>
              <a:t> </a:t>
            </a:r>
            <a:r>
              <a:rPr lang="en-US" dirty="0" err="1" smtClean="0"/>
              <a:t>odgovornim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 smtClean="0"/>
              <a:t>kontrole</a:t>
            </a:r>
            <a:r>
              <a:rPr lang="sr-Latn-ME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upravljati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lice u </a:t>
            </a:r>
            <a:r>
              <a:rPr lang="en-US" dirty="0" err="1"/>
              <a:t>sistemu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36265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Sistem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podijeliti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sr-Latn-ME" dirty="0"/>
              <a:t> </a:t>
            </a:r>
            <a:r>
              <a:rPr lang="en-US" dirty="0" err="1"/>
              <a:t>zabraniti</a:t>
            </a:r>
            <a:r>
              <a:rPr lang="en-US" dirty="0"/>
              <a:t> </a:t>
            </a:r>
            <a:r>
              <a:rPr lang="en-US" dirty="0" err="1"/>
              <a:t>dupliranje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sr-Latn-ME" dirty="0"/>
              <a:t>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se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ne bi </a:t>
            </a:r>
            <a:r>
              <a:rPr lang="en-US" dirty="0" err="1"/>
              <a:t>spajale</a:t>
            </a:r>
            <a:r>
              <a:rPr lang="en-US" dirty="0"/>
              <a:t> </a:t>
            </a:r>
            <a:r>
              <a:rPr lang="en-US" dirty="0" err="1"/>
              <a:t>funkcije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sr-Latn-ME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ovlaštenje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sr-Latn-ME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evidentiranje</a:t>
            </a:r>
            <a:r>
              <a:rPr lang="en-US" dirty="0"/>
              <a:t> </a:t>
            </a:r>
            <a:r>
              <a:rPr lang="en-US" dirty="0" err="1"/>
              <a:t>takvih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, </a:t>
            </a:r>
            <a:r>
              <a:rPr lang="en-US" dirty="0" err="1"/>
              <a:t>osiguravanje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čuvanje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popis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davanje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sr-Latn-ME" dirty="0"/>
              <a:t> </a:t>
            </a:r>
            <a:r>
              <a:rPr lang="pl-PL" dirty="0"/>
              <a:t>ustanoviti procedure za odobravanje finansijskih i poslovnih operacija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ovlaštenih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organizacijsko</a:t>
            </a:r>
            <a:r>
              <a:rPr lang="en-US" dirty="0"/>
              <a:t> </a:t>
            </a:r>
            <a:r>
              <a:rPr lang="en-US" dirty="0" err="1"/>
              <a:t>odvajanje</a:t>
            </a:r>
            <a:r>
              <a:rPr lang="en-US" dirty="0"/>
              <a:t> od </a:t>
            </a:r>
            <a:r>
              <a:rPr lang="en-US" dirty="0" err="1"/>
              <a:t>odjeljenja</a:t>
            </a:r>
            <a:r>
              <a:rPr lang="en-US" dirty="0"/>
              <a:t> </a:t>
            </a:r>
            <a:r>
              <a:rPr lang="en-US" dirty="0" err="1" smtClean="0"/>
              <a:t>odgovornog</a:t>
            </a:r>
            <a:r>
              <a:rPr lang="sr-Latn-ME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internu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toga, </a:t>
            </a:r>
            <a:r>
              <a:rPr lang="en-US" dirty="0" err="1"/>
              <a:t>osigurati</a:t>
            </a:r>
            <a:r>
              <a:rPr lang="en-US" dirty="0"/>
              <a:t> da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odjeljenje</a:t>
            </a:r>
            <a:r>
              <a:rPr lang="en-US" dirty="0"/>
              <a:t>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odgovorno</a:t>
            </a:r>
            <a:r>
              <a:rPr lang="sr-Latn-ME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(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sr-Latn-ME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). </a:t>
            </a:r>
            <a:endParaRPr lang="sr-Latn-ME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1038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745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Uvod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Sistem za internu i eksternu reviziju je važan instrument za upravljanje i nadzor </a:t>
            </a:r>
            <a:r>
              <a:rPr lang="pl-PL" dirty="0" smtClean="0"/>
              <a:t>nad </a:t>
            </a:r>
            <a:r>
              <a:rPr lang="en-US" dirty="0" err="1" smtClean="0"/>
              <a:t>društvom</a:t>
            </a:r>
            <a:r>
              <a:rPr lang="en-US" dirty="0"/>
              <a:t>, a </a:t>
            </a:r>
            <a:r>
              <a:rPr lang="en-US" dirty="0" err="1"/>
              <a:t>doprinosi</a:t>
            </a:r>
            <a:r>
              <a:rPr lang="en-US" dirty="0"/>
              <a:t> </a:t>
            </a:r>
            <a:r>
              <a:rPr lang="en-US" dirty="0" err="1"/>
              <a:t>transparentnijem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adekvatnijem</a:t>
            </a:r>
            <a:r>
              <a:rPr lang="en-US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izvještavanju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organa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r>
              <a:rPr lang="en-US" dirty="0"/>
              <a:t> </a:t>
            </a:r>
            <a:r>
              <a:rPr lang="en-US" dirty="0" err="1"/>
              <a:t>uključen</a:t>
            </a:r>
            <a:r>
              <a:rPr lang="en-US" dirty="0"/>
              <a:t> je u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finansijama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organi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raznovrsni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prirodi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funkcijama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linijama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obavezni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neobavezni</a:t>
            </a:r>
            <a:r>
              <a:rPr lang="en-US" dirty="0"/>
              <a:t>.</a:t>
            </a:r>
          </a:p>
          <a:p>
            <a:pPr algn="just"/>
            <a:r>
              <a:rPr lang="en-US" i="1" dirty="0" err="1"/>
              <a:t>Interni</a:t>
            </a:r>
            <a:r>
              <a:rPr lang="en-US" i="1" dirty="0"/>
              <a:t> organ </a:t>
            </a:r>
            <a:r>
              <a:rPr lang="en-US" i="1" dirty="0" err="1"/>
              <a:t>nadzora</a:t>
            </a:r>
            <a:r>
              <a:rPr lang="en-US" i="1" dirty="0"/>
              <a:t> </a:t>
            </a:r>
            <a:r>
              <a:rPr lang="en-US" dirty="0"/>
              <a:t>se </a:t>
            </a:r>
            <a:r>
              <a:rPr lang="en-US" dirty="0" err="1"/>
              <a:t>fokusira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sanje</a:t>
            </a:r>
            <a:r>
              <a:rPr lang="en-US" dirty="0" smtClean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poslovnih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usklađenosti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Djelokrug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 </a:t>
            </a:r>
            <a:r>
              <a:rPr lang="en-US" dirty="0" err="1"/>
              <a:t>internog</a:t>
            </a:r>
            <a:r>
              <a:rPr lang="en-US" dirty="0"/>
              <a:t> organa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uži</a:t>
            </a:r>
            <a:r>
              <a:rPr lang="en-US" dirty="0"/>
              <a:t> od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vezanih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reviziju</a:t>
            </a:r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3652532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/>
              <a:t>organizacijsko</a:t>
            </a:r>
            <a:r>
              <a:rPr lang="en-US" dirty="0"/>
              <a:t> </a:t>
            </a:r>
            <a:r>
              <a:rPr lang="en-US" dirty="0" err="1"/>
              <a:t>odvajanje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smtClean="0"/>
              <a:t>interne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/>
              <a:t>provjerava</a:t>
            </a:r>
            <a:r>
              <a:rPr lang="en-US" dirty="0"/>
              <a:t> </a:t>
            </a:r>
            <a:r>
              <a:rPr lang="en-US" dirty="0" err="1"/>
              <a:t>nezavisni</a:t>
            </a:r>
            <a:r>
              <a:rPr lang="en-US" dirty="0"/>
              <a:t> organ,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uključen</a:t>
            </a:r>
            <a:r>
              <a:rPr lang="en-US" dirty="0"/>
              <a:t> u </a:t>
            </a:r>
            <a:r>
              <a:rPr lang="en-US" dirty="0" err="1"/>
              <a:t>implementaciju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jedinice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odjeljenja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 smtClean="0"/>
              <a:t>integri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sarađivati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sr-Latn-ME" dirty="0" smtClean="0"/>
              <a:t> </a:t>
            </a:r>
            <a:r>
              <a:rPr lang="en-US" dirty="0" err="1" smtClean="0"/>
              <a:t>omogućili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sistem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implementira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uspostaviti</a:t>
            </a:r>
            <a:r>
              <a:rPr lang="en-US" dirty="0"/>
              <a:t> </a:t>
            </a:r>
            <a:r>
              <a:rPr lang="en-US" dirty="0" err="1"/>
              <a:t>kultura</a:t>
            </a:r>
            <a:r>
              <a:rPr lang="en-US" dirty="0"/>
              <a:t> </a:t>
            </a:r>
            <a:r>
              <a:rPr lang="en-US" dirty="0" err="1"/>
              <a:t>neprekidnog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Sistem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strukturirati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mu se </a:t>
            </a:r>
            <a:r>
              <a:rPr lang="en-US" dirty="0" err="1"/>
              <a:t>omogući</a:t>
            </a:r>
            <a:r>
              <a:rPr lang="en-US" dirty="0"/>
              <a:t> da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fleksibilno</a:t>
            </a:r>
            <a:r>
              <a:rPr lang="en-US" dirty="0" smtClean="0"/>
              <a:t>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novim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proširuje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it-IT" dirty="0"/>
              <a:t>• Treba se uspostaviti sistem za blagovremeno izvještavanje o </a:t>
            </a:r>
            <a:r>
              <a:rPr lang="it-IT" dirty="0" smtClean="0"/>
              <a:t>svim</a:t>
            </a:r>
            <a:r>
              <a:rPr lang="sr-Latn-ME" dirty="0" smtClean="0"/>
              <a:t> </a:t>
            </a:r>
            <a:r>
              <a:rPr lang="en-US" dirty="0" err="1" smtClean="0"/>
              <a:t>odstupanjima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Osiguravanje</a:t>
            </a:r>
            <a:r>
              <a:rPr lang="en-US" dirty="0" smtClean="0"/>
              <a:t> </a:t>
            </a:r>
            <a:r>
              <a:rPr lang="en-US" dirty="0" err="1"/>
              <a:t>blagovremenosti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r>
              <a:rPr lang="en-US" dirty="0"/>
              <a:t> o </a:t>
            </a:r>
            <a:r>
              <a:rPr lang="en-US" dirty="0" err="1" smtClean="0"/>
              <a:t>odstupanjima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najkraćim</a:t>
            </a:r>
            <a:r>
              <a:rPr lang="en-US" dirty="0"/>
              <a:t> </a:t>
            </a:r>
            <a:r>
              <a:rPr lang="en-US" dirty="0" err="1"/>
              <a:t>mogućim</a:t>
            </a:r>
            <a:r>
              <a:rPr lang="en-US" dirty="0"/>
              <a:t> </a:t>
            </a:r>
            <a:r>
              <a:rPr lang="en-US" dirty="0" err="1"/>
              <a:t>rokovima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ovlaštenim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 da </a:t>
            </a:r>
            <a:r>
              <a:rPr lang="en-US" dirty="0" err="1" smtClean="0"/>
              <a:t>brzo</a:t>
            </a:r>
            <a:r>
              <a:rPr lang="sr-Latn-ME" dirty="0" smtClean="0"/>
              <a:t> </a:t>
            </a:r>
            <a:r>
              <a:rPr lang="en-US" dirty="0" err="1" smtClean="0"/>
              <a:t>reagiraju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pravcu</a:t>
            </a:r>
            <a:r>
              <a:rPr lang="en-US" dirty="0"/>
              <a:t> </a:t>
            </a:r>
            <a:r>
              <a:rPr lang="en-US" dirty="0" err="1"/>
              <a:t>rješavanja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767597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2. Elementi sistema interne kontrole</a:t>
            </a:r>
          </a:p>
          <a:p>
            <a:pPr algn="just"/>
            <a:r>
              <a:rPr lang="en-US" dirty="0" err="1"/>
              <a:t>Sistem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povezane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1. Ambijent kontrole: Ambijent kontrole određuje ton organizacije i utiče </a:t>
            </a:r>
            <a:r>
              <a:rPr lang="pl-PL" dirty="0" smtClean="0"/>
              <a:t>na </a:t>
            </a:r>
            <a:r>
              <a:rPr lang="en-US" dirty="0" err="1" smtClean="0"/>
              <a:t>svijest</a:t>
            </a:r>
            <a:r>
              <a:rPr lang="en-US" dirty="0" smtClean="0"/>
              <a:t> </a:t>
            </a:r>
            <a:r>
              <a:rPr lang="en-US" dirty="0" err="1"/>
              <a:t>njenih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o </a:t>
            </a:r>
            <a:r>
              <a:rPr lang="en-US" dirty="0" err="1"/>
              <a:t>kontroli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 </a:t>
            </a:r>
            <a:r>
              <a:rPr lang="en-US" dirty="0"/>
              <a:t>je </a:t>
            </a:r>
            <a:r>
              <a:rPr lang="en-US" dirty="0" err="1"/>
              <a:t>temelj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komponenti</a:t>
            </a:r>
            <a:r>
              <a:rPr lang="en-US" dirty="0"/>
              <a:t> </a:t>
            </a:r>
            <a:r>
              <a:rPr lang="en-US" dirty="0" smtClean="0"/>
              <a:t>interne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disciplinu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adekvatnu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 smtClean="0"/>
              <a:t>ambijenta</a:t>
            </a:r>
            <a:r>
              <a:rPr lang="sr-Latn-ME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integritet</a:t>
            </a:r>
            <a:r>
              <a:rPr lang="en-US" dirty="0"/>
              <a:t>, </a:t>
            </a:r>
            <a:r>
              <a:rPr lang="en-US" dirty="0" err="1"/>
              <a:t>etičke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kompetentnost</a:t>
            </a:r>
            <a:r>
              <a:rPr lang="en-US" dirty="0"/>
              <a:t> </a:t>
            </a:r>
            <a:r>
              <a:rPr lang="en-US" dirty="0" err="1" smtClean="0"/>
              <a:t>zaposlenih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filozofiju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;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uprava</a:t>
            </a:r>
            <a:r>
              <a:rPr lang="en-US" dirty="0" smtClean="0"/>
              <a:t> </a:t>
            </a:r>
            <a:r>
              <a:rPr lang="en-US" dirty="0" err="1"/>
              <a:t>povjerava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, </a:t>
            </a:r>
            <a:r>
              <a:rPr lang="en-US" dirty="0" err="1" smtClean="0"/>
              <a:t>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razvija</a:t>
            </a:r>
            <a:r>
              <a:rPr lang="en-US" dirty="0"/>
              <a:t> </a:t>
            </a:r>
            <a:r>
              <a:rPr lang="en-US" dirty="0" err="1" smtClean="0"/>
              <a:t>svoje</a:t>
            </a:r>
            <a:r>
              <a:rPr lang="sr-Latn-ME" dirty="0" smtClean="0"/>
              <a:t> </a:t>
            </a:r>
            <a:r>
              <a:rPr lang="pl-PL" dirty="0" smtClean="0"/>
              <a:t>osoblje</a:t>
            </a:r>
            <a:r>
              <a:rPr lang="pl-PL" dirty="0"/>
              <a:t>; i pažnju i smjernice koje daje nadzorni/upravni odbor.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22289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Suštinski</a:t>
            </a:r>
            <a:r>
              <a:rPr lang="en-US" dirty="0"/>
              <a:t> element </a:t>
            </a:r>
            <a:r>
              <a:rPr lang="en-US" dirty="0" err="1"/>
              <a:t>efikasnog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jaka</a:t>
            </a:r>
            <a:r>
              <a:rPr lang="en-US" dirty="0"/>
              <a:t> </a:t>
            </a:r>
            <a:r>
              <a:rPr lang="en-US" dirty="0" err="1"/>
              <a:t>kultura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Odgovornost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najvišeg</a:t>
            </a:r>
            <a:r>
              <a:rPr lang="en-US" dirty="0"/>
              <a:t> </a:t>
            </a:r>
            <a:r>
              <a:rPr lang="en-US" dirty="0" err="1"/>
              <a:t>rukovodstva</a:t>
            </a:r>
            <a:r>
              <a:rPr lang="en-US" dirty="0"/>
              <a:t> da </a:t>
            </a:r>
            <a:r>
              <a:rPr lang="en-US" dirty="0" err="1"/>
              <a:t>ističu</a:t>
            </a:r>
            <a:r>
              <a:rPr lang="en-US" dirty="0"/>
              <a:t> </a:t>
            </a:r>
            <a:r>
              <a:rPr lang="en-US" dirty="0" err="1" smtClean="0"/>
              <a:t>važnost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riječima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djelima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etičke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uprava</a:t>
            </a:r>
            <a:r>
              <a:rPr lang="sr-Latn-ME" dirty="0" smtClean="0"/>
              <a:t> </a:t>
            </a:r>
            <a:r>
              <a:rPr lang="en-US" dirty="0" err="1" smtClean="0"/>
              <a:t>pokazuje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poslovanju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izvan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Riječi</a:t>
            </a:r>
            <a:r>
              <a:rPr lang="en-US" dirty="0"/>
              <a:t>, </a:t>
            </a:r>
            <a:r>
              <a:rPr lang="en-US" dirty="0" err="1"/>
              <a:t>stavovi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djela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najvišeg</a:t>
            </a:r>
            <a:r>
              <a:rPr lang="en-US" dirty="0"/>
              <a:t> </a:t>
            </a:r>
            <a:r>
              <a:rPr lang="en-US" dirty="0" err="1"/>
              <a:t>rukovodstva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integritet</a:t>
            </a:r>
            <a:r>
              <a:rPr lang="en-US" dirty="0"/>
              <a:t>, </a:t>
            </a:r>
            <a:r>
              <a:rPr lang="en-US" dirty="0" err="1"/>
              <a:t>etiku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/>
              <a:t>aspekte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46223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0614"/>
            <a:ext cx="10515600" cy="496634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Procjena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: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entitet</a:t>
            </a:r>
            <a:r>
              <a:rPr lang="en-US" dirty="0"/>
              <a:t> se </a:t>
            </a:r>
            <a:r>
              <a:rPr lang="en-US" dirty="0" err="1"/>
              <a:t>suočava</a:t>
            </a:r>
            <a:r>
              <a:rPr lang="en-US" dirty="0"/>
              <a:t> s </a:t>
            </a:r>
            <a:r>
              <a:rPr lang="en-US" dirty="0" err="1"/>
              <a:t>raznim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eksternih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internih</a:t>
            </a:r>
            <a:r>
              <a:rPr lang="en-US" dirty="0" smtClean="0"/>
              <a:t> </a:t>
            </a:r>
            <a:r>
              <a:rPr lang="en-US" dirty="0" err="1"/>
              <a:t>izvora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Preduslov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procjenu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je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Procjena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je </a:t>
            </a:r>
            <a:r>
              <a:rPr lang="en-US" dirty="0" err="1" smtClean="0"/>
              <a:t>identifi</a:t>
            </a:r>
            <a:r>
              <a:rPr lang="sr-Latn-ME" dirty="0" smtClean="0"/>
              <a:t>kovanje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postizanje</a:t>
            </a:r>
            <a:r>
              <a:rPr lang="sr-Latn-ME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err="1"/>
              <a:t>bazu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upravljati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3.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: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procedure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pomažu</a:t>
            </a:r>
            <a:r>
              <a:rPr lang="en-US" dirty="0" smtClean="0"/>
              <a:t> </a:t>
            </a:r>
            <a:r>
              <a:rPr lang="en-US" dirty="0"/>
              <a:t>tome da se </a:t>
            </a:r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smjernica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One </a:t>
            </a:r>
            <a:r>
              <a:rPr lang="en-US" dirty="0" err="1"/>
              <a:t>pomažu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preduzimanje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radnji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bavljenje</a:t>
            </a:r>
            <a:r>
              <a:rPr lang="en-US" dirty="0"/>
              <a:t> </a:t>
            </a:r>
            <a:r>
              <a:rPr lang="en-US" dirty="0" err="1"/>
              <a:t>rizicima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ostvarili</a:t>
            </a:r>
            <a:r>
              <a:rPr lang="en-US" dirty="0" smtClean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odigravaju</a:t>
            </a:r>
            <a:r>
              <a:rPr lang="en-US" dirty="0"/>
              <a:t> se u </a:t>
            </a:r>
            <a:r>
              <a:rPr lang="en-US" dirty="0" err="1"/>
              <a:t>cijeloj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funkcija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One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 smtClean="0"/>
              <a:t>raznovrsnih</a:t>
            </a:r>
            <a:r>
              <a:rPr lang="sr-Latn-ME" dirty="0" smtClean="0"/>
              <a:t> </a:t>
            </a:r>
            <a:r>
              <a:rPr lang="en-US" dirty="0" err="1" smtClean="0"/>
              <a:t>aktivnosti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odobrenja</a:t>
            </a:r>
            <a:r>
              <a:rPr lang="en-US" dirty="0"/>
              <a:t>, </a:t>
            </a:r>
            <a:r>
              <a:rPr lang="en-US" dirty="0" err="1"/>
              <a:t>davanje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, </a:t>
            </a:r>
            <a:r>
              <a:rPr lang="en-US" dirty="0" err="1"/>
              <a:t>provjere</a:t>
            </a:r>
            <a:r>
              <a:rPr lang="en-US" dirty="0"/>
              <a:t>, </a:t>
            </a:r>
            <a:r>
              <a:rPr lang="en-US" dirty="0" err="1"/>
              <a:t>medijacije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pregledi</a:t>
            </a:r>
            <a:r>
              <a:rPr lang="en-US" dirty="0" smtClean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,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019369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9099"/>
            <a:ext cx="10515600" cy="501786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komunikacija</a:t>
            </a:r>
            <a:r>
              <a:rPr lang="en-US" dirty="0"/>
              <a:t>: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kovati  </a:t>
            </a:r>
            <a:r>
              <a:rPr lang="pl-PL" dirty="0" smtClean="0"/>
              <a:t>i saopštavati </a:t>
            </a:r>
            <a:r>
              <a:rPr lang="pl-PL" dirty="0"/>
              <a:t>u obliku i u roku koji omogućava zaposlenima da </a:t>
            </a:r>
            <a:r>
              <a:rPr lang="pl-PL" dirty="0" smtClean="0"/>
              <a:t>izvršavaju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dužnosti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Informacioni</a:t>
            </a:r>
            <a:r>
              <a:rPr lang="en-US" dirty="0" smtClean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/>
              <a:t>operativne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finansijske</a:t>
            </a:r>
            <a:r>
              <a:rPr lang="en-US" dirty="0" smtClean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vezane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omogućavaju</a:t>
            </a:r>
            <a:r>
              <a:rPr lang="sr-Latn-ME" dirty="0" smtClean="0"/>
              <a:t> </a:t>
            </a:r>
            <a:r>
              <a:rPr lang="it-IT" dirty="0" smtClean="0"/>
              <a:t>vođenje </a:t>
            </a:r>
            <a:r>
              <a:rPr lang="it-IT" dirty="0"/>
              <a:t>i kontroliranje poslovanja</a:t>
            </a:r>
            <a:r>
              <a:rPr lang="it-IT" dirty="0" smtClean="0"/>
              <a:t>.</a:t>
            </a:r>
            <a:endParaRPr lang="sr-Latn-ME" dirty="0" smtClean="0"/>
          </a:p>
          <a:p>
            <a:pPr algn="just"/>
            <a:r>
              <a:rPr lang="it-IT" dirty="0" smtClean="0"/>
              <a:t> </a:t>
            </a:r>
            <a:r>
              <a:rPr lang="it-IT" dirty="0"/>
              <a:t>Oni se bave ne samo interno </a:t>
            </a:r>
            <a:r>
              <a:rPr lang="it-IT" dirty="0" smtClean="0"/>
              <a:t>generiranim</a:t>
            </a:r>
            <a:r>
              <a:rPr lang="sr-Latn-ME" dirty="0" smtClean="0"/>
              <a:t> </a:t>
            </a:r>
            <a:r>
              <a:rPr lang="en-US" dirty="0" err="1" smtClean="0"/>
              <a:t>podacima</a:t>
            </a:r>
            <a:r>
              <a:rPr lang="en-US" dirty="0" smtClean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informacijama</a:t>
            </a:r>
            <a:r>
              <a:rPr lang="en-US" dirty="0"/>
              <a:t> o </a:t>
            </a:r>
            <a:r>
              <a:rPr lang="en-US" dirty="0" err="1"/>
              <a:t>vanjskim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, </a:t>
            </a:r>
            <a:r>
              <a:rPr lang="en-US" dirty="0" err="1"/>
              <a:t>aktivnostima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uslovima</a:t>
            </a:r>
            <a:r>
              <a:rPr lang="en-US" dirty="0" smtClean="0"/>
              <a:t> </a:t>
            </a:r>
            <a:r>
              <a:rPr lang="en-US" dirty="0" err="1"/>
              <a:t>potrebnim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eksterno</a:t>
            </a:r>
            <a:r>
              <a:rPr lang="en-US" dirty="0"/>
              <a:t> </a:t>
            </a:r>
            <a:r>
              <a:rPr lang="en-US" dirty="0" err="1" smtClean="0"/>
              <a:t>izvještavanje</a:t>
            </a:r>
            <a:r>
              <a:rPr lang="sr-Latn-ME" dirty="0" smtClean="0"/>
              <a:t> </a:t>
            </a:r>
            <a:r>
              <a:rPr lang="sv-SE" dirty="0" smtClean="0"/>
              <a:t>uz </a:t>
            </a:r>
            <a:r>
              <a:rPr lang="sv-SE" dirty="0"/>
              <a:t>punu obaviještenost. </a:t>
            </a:r>
            <a:endParaRPr lang="sr-Latn-ME" dirty="0" smtClean="0"/>
          </a:p>
          <a:p>
            <a:pPr algn="just"/>
            <a:r>
              <a:rPr lang="sv-SE" dirty="0" smtClean="0"/>
              <a:t>Djelotvorna </a:t>
            </a:r>
            <a:r>
              <a:rPr lang="sv-SE" dirty="0"/>
              <a:t>komunikacija mora se </a:t>
            </a:r>
            <a:r>
              <a:rPr lang="sv-SE" dirty="0" smtClean="0"/>
              <a:t>odigravati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u širem smislu – da teče naviše, naniže i poprijeko po organizaciji.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xmlns="" val="50227671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dirty="0"/>
              <a:t>Svi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/>
              <a:t>osoblja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jasnu</a:t>
            </a:r>
            <a:r>
              <a:rPr lang="en-US" dirty="0"/>
              <a:t> </a:t>
            </a:r>
            <a:r>
              <a:rPr lang="en-US" dirty="0" err="1"/>
              <a:t>poruku</a:t>
            </a:r>
            <a:r>
              <a:rPr lang="en-US" dirty="0"/>
              <a:t> od </a:t>
            </a:r>
            <a:r>
              <a:rPr lang="en-US" dirty="0" err="1"/>
              <a:t>visokog</a:t>
            </a:r>
            <a:r>
              <a:rPr lang="en-US" dirty="0"/>
              <a:t> </a:t>
            </a:r>
            <a:r>
              <a:rPr lang="en-US" dirty="0" err="1"/>
              <a:t>rukovodstva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/>
              <a:t>se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shvatiti</a:t>
            </a:r>
            <a:r>
              <a:rPr lang="en-US" dirty="0"/>
              <a:t> </a:t>
            </a:r>
            <a:r>
              <a:rPr lang="en-US" dirty="0" err="1"/>
              <a:t>ozbiljno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Nadalje</a:t>
            </a:r>
            <a:r>
              <a:rPr lang="en-US" dirty="0"/>
              <a:t>, </a:t>
            </a:r>
            <a:r>
              <a:rPr lang="en-US" dirty="0" err="1"/>
              <a:t>oni</a:t>
            </a:r>
            <a:r>
              <a:rPr lang="sr-Latn-ME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shvatiti</a:t>
            </a:r>
            <a:r>
              <a:rPr lang="en-US" dirty="0"/>
              <a:t> </a:t>
            </a:r>
            <a:r>
              <a:rPr lang="en-US" dirty="0" err="1"/>
              <a:t>vlastitu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kakvoj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pojedinaca</a:t>
            </a:r>
            <a:r>
              <a:rPr lang="en-US" dirty="0"/>
              <a:t> s </a:t>
            </a:r>
            <a:r>
              <a:rPr lang="en-US" dirty="0" err="1"/>
              <a:t>radom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Od </a:t>
            </a:r>
            <a:r>
              <a:rPr lang="en-US" dirty="0" err="1"/>
              <a:t>naročite</a:t>
            </a:r>
            <a:r>
              <a:rPr lang="en-US" dirty="0"/>
              <a:t> je </a:t>
            </a:r>
            <a:r>
              <a:rPr lang="en-US" dirty="0" err="1"/>
              <a:t>važnosti</a:t>
            </a:r>
            <a:r>
              <a:rPr lang="en-US" dirty="0"/>
              <a:t> da se</a:t>
            </a:r>
            <a:r>
              <a:rPr lang="sr-Latn-ME" dirty="0"/>
              <a:t> </a:t>
            </a:r>
            <a:r>
              <a:rPr lang="en-US" dirty="0" err="1"/>
              <a:t>uprava</a:t>
            </a:r>
            <a:r>
              <a:rPr lang="en-US" dirty="0"/>
              <a:t> ne </a:t>
            </a:r>
            <a:r>
              <a:rPr lang="en-US" dirty="0" err="1"/>
              <a:t>ograničava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saop</a:t>
            </a:r>
            <a:r>
              <a:rPr lang="sr-Latn-ME" dirty="0" smtClean="0"/>
              <a:t>št</a:t>
            </a:r>
            <a:r>
              <a:rPr lang="en-US" dirty="0" err="1" smtClean="0"/>
              <a:t>avanje</a:t>
            </a:r>
            <a:r>
              <a:rPr lang="en-US" dirty="0" smtClean="0"/>
              <a:t> </a:t>
            </a:r>
            <a:r>
              <a:rPr lang="en-US" dirty="0"/>
              <a:t>same </a:t>
            </a:r>
            <a:r>
              <a:rPr lang="en-US" dirty="0" err="1"/>
              <a:t>mjere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da </a:t>
            </a:r>
            <a:r>
              <a:rPr lang="en-US" dirty="0" err="1"/>
              <a:t>na</a:t>
            </a:r>
            <a:r>
              <a:rPr lang="sr-Latn-ME" dirty="0"/>
              <a:t>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istakne</a:t>
            </a:r>
            <a:r>
              <a:rPr lang="en-US" dirty="0"/>
              <a:t> </a:t>
            </a:r>
            <a:r>
              <a:rPr lang="en-US" dirty="0" err="1"/>
              <a:t>značaj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/>
              <a:t> </a:t>
            </a:r>
            <a:r>
              <a:rPr lang="en-US" dirty="0" err="1"/>
              <a:t>konkretnog</a:t>
            </a:r>
            <a:r>
              <a:rPr lang="en-US" dirty="0"/>
              <a:t> </a:t>
            </a:r>
            <a:r>
              <a:rPr lang="en-US" dirty="0" err="1"/>
              <a:t>elementa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Oni </a:t>
            </a:r>
            <a:r>
              <a:rPr lang="en-US" dirty="0" err="1"/>
              <a:t>moraju</a:t>
            </a:r>
            <a:r>
              <a:rPr lang="sr-Latn-ME" dirty="0"/>
              <a:t> </a:t>
            </a:r>
            <a:r>
              <a:rPr lang="en-US" dirty="0" err="1"/>
              <a:t>razviti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 smtClean="0"/>
              <a:t>saop</a:t>
            </a:r>
            <a:r>
              <a:rPr lang="sr-Latn-ME" dirty="0" smtClean="0"/>
              <a:t>št</a:t>
            </a:r>
            <a:r>
              <a:rPr lang="en-US" dirty="0" err="1" smtClean="0"/>
              <a:t>avanja</a:t>
            </a:r>
            <a:r>
              <a:rPr lang="en-US" dirty="0" smtClean="0"/>
              <a:t> </a:t>
            </a:r>
            <a:r>
              <a:rPr lang="en-US" dirty="0" err="1"/>
              <a:t>značajnih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višim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 smtClean="0"/>
              <a:t>Takođe</a:t>
            </a:r>
            <a:r>
              <a:rPr lang="sr-Latn-ME" dirty="0" smtClean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efikasna</a:t>
            </a:r>
            <a:r>
              <a:rPr lang="en-US" dirty="0"/>
              <a:t> </a:t>
            </a:r>
            <a:r>
              <a:rPr lang="en-US" dirty="0" err="1"/>
              <a:t>komunikacija</a:t>
            </a:r>
            <a:r>
              <a:rPr lang="en-US" dirty="0"/>
              <a:t> s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klijenti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dobavljači</a:t>
            </a:r>
            <a:r>
              <a:rPr lang="en-US" dirty="0"/>
              <a:t>, </a:t>
            </a:r>
            <a:r>
              <a:rPr lang="en-US" dirty="0" err="1"/>
              <a:t>regulatori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5.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: </a:t>
            </a:r>
            <a:r>
              <a:rPr lang="en-US" dirty="0" err="1"/>
              <a:t>Sistemi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sr-Latn-ME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procijenio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664477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To se </a:t>
            </a:r>
            <a:r>
              <a:rPr lang="en-US" dirty="0" err="1"/>
              <a:t>postiže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tekućeg</a:t>
            </a:r>
            <a:r>
              <a:rPr lang="en-US" dirty="0"/>
              <a:t> </a:t>
            </a:r>
            <a:r>
              <a:rPr lang="en-US" dirty="0" err="1"/>
              <a:t>praćenja</a:t>
            </a:r>
            <a:r>
              <a:rPr lang="en-US" dirty="0"/>
              <a:t>,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evaluacija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kombinacije</a:t>
            </a:r>
            <a:r>
              <a:rPr lang="en-US" dirty="0" smtClean="0"/>
              <a:t> </a:t>
            </a:r>
            <a:r>
              <a:rPr lang="en-US" dirty="0" err="1"/>
              <a:t>istih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/>
              <a:t>praćenje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obavljanja</a:t>
            </a:r>
            <a:r>
              <a:rPr lang="en-US" dirty="0"/>
              <a:t> </a:t>
            </a:r>
            <a:r>
              <a:rPr lang="en-US" dirty="0" err="1"/>
              <a:t>poslova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Ono</a:t>
            </a:r>
            <a:r>
              <a:rPr lang="sr-Latn-ME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/>
              <a:t>redovne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osoblje</a:t>
            </a:r>
            <a:r>
              <a:rPr lang="sr-Latn-ME" dirty="0" smtClean="0"/>
              <a:t> </a:t>
            </a:r>
            <a:r>
              <a:rPr lang="en-US" dirty="0" err="1" smtClean="0"/>
              <a:t>preduzima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vršenju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dužnosti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Opseg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učestalost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 smtClean="0"/>
              <a:t>evaluacija</a:t>
            </a:r>
            <a:r>
              <a:rPr lang="sr-Latn-ME" dirty="0" smtClean="0"/>
              <a:t> </a:t>
            </a:r>
            <a:r>
              <a:rPr lang="en-US" dirty="0" err="1" smtClean="0"/>
              <a:t>zavise</a:t>
            </a:r>
            <a:r>
              <a:rPr lang="en-US" dirty="0" smtClean="0"/>
              <a:t> </a:t>
            </a:r>
            <a:r>
              <a:rPr lang="en-US" dirty="0" err="1"/>
              <a:t>prvenstveno</a:t>
            </a:r>
            <a:r>
              <a:rPr lang="en-US" dirty="0"/>
              <a:t> od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efikasnosti</a:t>
            </a:r>
            <a:r>
              <a:rPr lang="en-US" dirty="0"/>
              <a:t> </a:t>
            </a:r>
            <a:r>
              <a:rPr lang="en-US" dirty="0" err="1"/>
              <a:t>procedura</a:t>
            </a:r>
            <a:r>
              <a:rPr lang="en-US" dirty="0"/>
              <a:t> </a:t>
            </a:r>
            <a:r>
              <a:rPr lang="en-US" dirty="0" err="1" smtClean="0"/>
              <a:t>tekućeg</a:t>
            </a:r>
            <a:r>
              <a:rPr lang="sr-Latn-ME" dirty="0" smtClean="0"/>
              <a:t> </a:t>
            </a:r>
            <a:r>
              <a:rPr lang="en-US" dirty="0" err="1" smtClean="0"/>
              <a:t>praćenja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Nedostaci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se </a:t>
            </a:r>
            <a:r>
              <a:rPr lang="en-US" dirty="0" err="1"/>
              <a:t>prijaviti</a:t>
            </a:r>
            <a:r>
              <a:rPr lang="en-US" dirty="0"/>
              <a:t> </a:t>
            </a:r>
            <a:r>
              <a:rPr lang="en-US" dirty="0" err="1"/>
              <a:t>višim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, </a:t>
            </a:r>
            <a:r>
              <a:rPr lang="en-US" dirty="0" err="1" smtClean="0"/>
              <a:t>pri</a:t>
            </a:r>
            <a:r>
              <a:rPr lang="sr-Latn-ME" dirty="0" smtClean="0"/>
              <a:t> </a:t>
            </a:r>
            <a:r>
              <a:rPr lang="en-US" dirty="0" err="1" smtClean="0"/>
              <a:t>čemu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najozbiljnija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prijavljuju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najvišem</a:t>
            </a:r>
            <a:r>
              <a:rPr lang="en-US" dirty="0"/>
              <a:t> </a:t>
            </a:r>
            <a:r>
              <a:rPr lang="en-US" dirty="0" err="1"/>
              <a:t>rukovodstvu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Visoko</a:t>
            </a:r>
            <a:r>
              <a:rPr lang="en-US" dirty="0" smtClean="0"/>
              <a:t> </a:t>
            </a:r>
            <a:r>
              <a:rPr lang="en-US" dirty="0" err="1"/>
              <a:t>rukovodstvo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 smtClean="0"/>
              <a:t>formuli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sankcije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nametnuti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rezultat</a:t>
            </a:r>
            <a:r>
              <a:rPr lang="sr-Latn-ME" dirty="0" smtClean="0"/>
              <a:t> </a:t>
            </a:r>
            <a:r>
              <a:rPr lang="en-US" dirty="0" err="1" smtClean="0"/>
              <a:t>kršenja</a:t>
            </a:r>
            <a:r>
              <a:rPr lang="en-US" dirty="0" smtClean="0"/>
              <a:t>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ex ante </a:t>
            </a:r>
            <a:r>
              <a:rPr lang="en-US" dirty="0" err="1"/>
              <a:t>osnovi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8403448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3. Organi i lica odgovorni za internu kontrolu</a:t>
            </a:r>
          </a:p>
          <a:p>
            <a:pPr algn="just"/>
            <a:r>
              <a:rPr lang="pl-PL" dirty="0"/>
              <a:t>Interna kontrola je, u izvjesnoj mjeri, odgovornost svakoga u jednoj organizaciji </a:t>
            </a:r>
            <a:r>
              <a:rPr lang="pl-PL" dirty="0" smtClean="0"/>
              <a:t>i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eksplicitan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implicitan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opisa</a:t>
            </a:r>
            <a:r>
              <a:rPr lang="en-US" dirty="0"/>
              <a:t> </a:t>
            </a:r>
            <a:r>
              <a:rPr lang="en-US" dirty="0" err="1"/>
              <a:t>svačijeg</a:t>
            </a:r>
            <a:r>
              <a:rPr lang="en-US" dirty="0"/>
              <a:t> </a:t>
            </a:r>
            <a:r>
              <a:rPr lang="en-US" dirty="0" err="1"/>
              <a:t>radnog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 smtClean="0"/>
              <a:t>svi</a:t>
            </a:r>
            <a:r>
              <a:rPr lang="sr-Latn-ME" dirty="0" smtClean="0"/>
              <a:t> </a:t>
            </a:r>
            <a:r>
              <a:rPr lang="en-US" dirty="0" err="1" smtClean="0"/>
              <a:t>zaposleni</a:t>
            </a:r>
            <a:r>
              <a:rPr lang="en-US" dirty="0" smtClean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preduzimaju</a:t>
            </a:r>
            <a:r>
              <a:rPr lang="sr-Latn-ME" dirty="0" smtClean="0"/>
              <a:t>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/>
              <a:t>radnje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da se </a:t>
            </a:r>
            <a:r>
              <a:rPr lang="en-US" dirty="0" err="1"/>
              <a:t>izvrši</a:t>
            </a:r>
            <a:r>
              <a:rPr lang="en-US" dirty="0"/>
              <a:t> </a:t>
            </a:r>
            <a:r>
              <a:rPr lang="en-US" dirty="0" err="1"/>
              <a:t>kontrola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članovi</a:t>
            </a:r>
            <a:r>
              <a:rPr lang="en-US" dirty="0"/>
              <a:t> </a:t>
            </a:r>
            <a:r>
              <a:rPr lang="en-US" dirty="0" err="1" smtClean="0"/>
              <a:t>osoblja</a:t>
            </a:r>
            <a:r>
              <a:rPr lang="sr-Latn-ME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saopćavanje</a:t>
            </a:r>
            <a:r>
              <a:rPr lang="en-US" dirty="0"/>
              <a:t> </a:t>
            </a:r>
            <a:r>
              <a:rPr lang="en-US" dirty="0" err="1"/>
              <a:t>višim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u </a:t>
            </a:r>
            <a:r>
              <a:rPr lang="en-US" dirty="0" err="1"/>
              <a:t>poslovanju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neusklađenosti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kodeksom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kodeksom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takvi</a:t>
            </a:r>
            <a:r>
              <a:rPr lang="en-US" dirty="0"/>
              <a:t> </a:t>
            </a:r>
            <a:r>
              <a:rPr lang="en-US" dirty="0" err="1"/>
              <a:t>dokumenti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kršenja</a:t>
            </a:r>
            <a:r>
              <a:rPr lang="sr-Latn-ME" dirty="0" smtClean="0"/>
              <a:t> </a:t>
            </a:r>
            <a:r>
              <a:rPr lang="fi-FI" dirty="0" smtClean="0"/>
              <a:t>politika </a:t>
            </a:r>
            <a:r>
              <a:rPr lang="fi-FI" dirty="0"/>
              <a:t>društva ili vršenja nezakonitih radnji.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47254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Pored toga,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vlastiti</a:t>
            </a:r>
            <a:r>
              <a:rPr lang="en-US" dirty="0"/>
              <a:t>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organe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opća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poštivati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Interna</a:t>
            </a:r>
            <a:r>
              <a:rPr lang="sr-Latn-ME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počinje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vrhu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izvršnih</a:t>
            </a:r>
            <a:r>
              <a:rPr lang="en-US" dirty="0" smtClean="0"/>
              <a:t> </a:t>
            </a:r>
            <a:r>
              <a:rPr lang="en-US" dirty="0"/>
              <a:t>organa. </a:t>
            </a:r>
            <a:endParaRPr lang="sr-Latn-ME" dirty="0" smtClean="0"/>
          </a:p>
          <a:p>
            <a:pPr algn="just"/>
            <a:r>
              <a:rPr lang="en-US" dirty="0" err="1" smtClean="0"/>
              <a:t>Konkretno</a:t>
            </a:r>
            <a:r>
              <a:rPr lang="en-US" dirty="0"/>
              <a:t>,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izvršni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uspostavljanje</a:t>
            </a:r>
            <a:r>
              <a:rPr lang="en-US" dirty="0"/>
              <a:t> </a:t>
            </a:r>
            <a:r>
              <a:rPr lang="en-US" dirty="0" err="1"/>
              <a:t>pravog</a:t>
            </a:r>
            <a:r>
              <a:rPr lang="en-US" dirty="0"/>
              <a:t> </a:t>
            </a:r>
            <a:r>
              <a:rPr lang="en-US" dirty="0" err="1"/>
              <a:t>ambijenta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visokih</a:t>
            </a:r>
            <a:r>
              <a:rPr lang="en-US" dirty="0"/>
              <a:t> </a:t>
            </a:r>
            <a:r>
              <a:rPr lang="en-US" dirty="0" err="1" smtClean="0"/>
              <a:t>etičkih</a:t>
            </a:r>
            <a:r>
              <a:rPr lang="sr-Latn-ME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Nadalje</a:t>
            </a:r>
            <a:r>
              <a:rPr lang="en-US" dirty="0"/>
              <a:t>,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 smtClean="0"/>
              <a:t>procedura</a:t>
            </a:r>
            <a:r>
              <a:rPr lang="sr-Latn-ME" dirty="0" smtClean="0"/>
              <a:t> </a:t>
            </a:r>
            <a:r>
              <a:rPr lang="en-US" dirty="0" smtClean="0"/>
              <a:t>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 u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 smtClean="0"/>
              <a:t>obično</a:t>
            </a:r>
            <a:r>
              <a:rPr lang="sr-Latn-ME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također</a:t>
            </a:r>
            <a:r>
              <a:rPr lang="en-US" dirty="0" smtClean="0"/>
              <a:t> </a:t>
            </a:r>
            <a:r>
              <a:rPr lang="en-US" dirty="0" err="1"/>
              <a:t>određuje</a:t>
            </a:r>
            <a:r>
              <a:rPr lang="en-US" dirty="0"/>
              <a:t> da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procjenjuje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cjeline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priprema</a:t>
            </a:r>
            <a:r>
              <a:rPr lang="en-US" dirty="0"/>
              <a:t> </a:t>
            </a:r>
            <a:r>
              <a:rPr lang="en-US" dirty="0" err="1"/>
              <a:t>prijedloge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da se on </a:t>
            </a:r>
            <a:r>
              <a:rPr lang="en-US" dirty="0" err="1"/>
              <a:t>poboljša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Konačno</a:t>
            </a:r>
            <a:r>
              <a:rPr lang="en-US" dirty="0"/>
              <a:t>, </a:t>
            </a:r>
            <a:r>
              <a:rPr lang="en-US" dirty="0" err="1" smtClean="0"/>
              <a:t>implementacija</a:t>
            </a:r>
            <a:r>
              <a:rPr lang="sr-Latn-ME" dirty="0" smtClean="0"/>
              <a:t> </a:t>
            </a:r>
            <a:r>
              <a:rPr lang="pl-PL" dirty="0" smtClean="0"/>
              <a:t>procedura </a:t>
            </a:r>
            <a:r>
              <a:rPr lang="pl-PL" dirty="0"/>
              <a:t>interne kontrole je odgovornost izvršnih organa.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68285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08338"/>
            <a:ext cx="10515600" cy="546862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revizija</a:t>
            </a:r>
            <a:endParaRPr lang="en-US" dirty="0"/>
          </a:p>
          <a:p>
            <a:pPr algn="just"/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je </a:t>
            </a:r>
            <a:r>
              <a:rPr lang="en-US" dirty="0" err="1"/>
              <a:t>sastavni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interna</a:t>
            </a:r>
            <a:r>
              <a:rPr lang="sr-Latn-ME" dirty="0" smtClean="0"/>
              <a:t> </a:t>
            </a:r>
            <a:r>
              <a:rPr lang="en-US" dirty="0" err="1" smtClean="0"/>
              <a:t>kontrola</a:t>
            </a:r>
            <a:r>
              <a:rPr lang="en-US" dirty="0" smtClean="0"/>
              <a:t> </a:t>
            </a:r>
            <a:r>
              <a:rPr lang="en-US" dirty="0" err="1"/>
              <a:t>šira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dometu</a:t>
            </a:r>
            <a:r>
              <a:rPr lang="en-US" dirty="0"/>
              <a:t>,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defini</a:t>
            </a:r>
            <a:r>
              <a:rPr lang="sr-Latn-ME" dirty="0" smtClean="0"/>
              <a:t>sati 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nezavisna</a:t>
            </a:r>
            <a:r>
              <a:rPr lang="en-US" dirty="0"/>
              <a:t>, </a:t>
            </a:r>
            <a:r>
              <a:rPr lang="en-US" dirty="0" err="1" smtClean="0"/>
              <a:t>objektivna</a:t>
            </a:r>
            <a:r>
              <a:rPr lang="sr-Latn-ME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/>
              <a:t>uvjeravanja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konsult</a:t>
            </a:r>
            <a:r>
              <a:rPr lang="sr-Latn-ME" dirty="0" smtClean="0"/>
              <a:t>ovanja</a:t>
            </a:r>
            <a:r>
              <a:rPr lang="en-US" dirty="0" smtClean="0"/>
              <a:t>, </a:t>
            </a:r>
            <a:r>
              <a:rPr lang="en-US" dirty="0" err="1"/>
              <a:t>namijenjena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poboljšanju</a:t>
            </a:r>
            <a:r>
              <a:rPr lang="sr-Latn-ME" dirty="0" smtClean="0"/>
              <a:t> </a:t>
            </a:r>
            <a:r>
              <a:rPr lang="en-US" dirty="0" err="1" smtClean="0"/>
              <a:t>poslovanja</a:t>
            </a:r>
            <a:r>
              <a:rPr lang="en-US" dirty="0" smtClean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Ona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/>
              <a:t>organizaciji</a:t>
            </a:r>
            <a:r>
              <a:rPr lang="en-US" dirty="0"/>
              <a:t> da </a:t>
            </a:r>
            <a:r>
              <a:rPr lang="en-US" dirty="0" err="1"/>
              <a:t>ostvari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ciljeve</a:t>
            </a:r>
            <a:r>
              <a:rPr lang="sr-Latn-ME" dirty="0" smtClean="0"/>
              <a:t> </a:t>
            </a:r>
            <a:r>
              <a:rPr lang="en-US" dirty="0" err="1" smtClean="0"/>
              <a:t>uvođenjem</a:t>
            </a:r>
            <a:r>
              <a:rPr lang="en-US" dirty="0" smtClean="0"/>
              <a:t> </a:t>
            </a:r>
            <a:r>
              <a:rPr lang="en-US" dirty="0" err="1"/>
              <a:t>sistematskog</a:t>
            </a:r>
            <a:r>
              <a:rPr lang="en-US" dirty="0"/>
              <a:t>, </a:t>
            </a:r>
            <a:r>
              <a:rPr lang="en-US" dirty="0" err="1" smtClean="0"/>
              <a:t>disciplin</a:t>
            </a:r>
            <a:r>
              <a:rPr lang="sr-Latn-ME" dirty="0" smtClean="0"/>
              <a:t>ovanog </a:t>
            </a:r>
            <a:r>
              <a:rPr lang="en-US" dirty="0" err="1" smtClean="0"/>
              <a:t>pristupa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procjenu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poboljšanje</a:t>
            </a:r>
            <a:r>
              <a:rPr lang="sr-Latn-ME" dirty="0" smtClean="0"/>
              <a:t> </a:t>
            </a:r>
            <a:r>
              <a:rPr lang="pl-PL" dirty="0" smtClean="0"/>
              <a:t>efikasnosti </a:t>
            </a:r>
            <a:r>
              <a:rPr lang="pl-PL" dirty="0"/>
              <a:t>procesa upravljanja rizikom, kontrole i korporativnog upravljanja.</a:t>
            </a:r>
          </a:p>
          <a:p>
            <a:pPr algn="just"/>
            <a:r>
              <a:rPr lang="en-US" dirty="0" err="1"/>
              <a:t>Konkretnije</a:t>
            </a:r>
            <a:r>
              <a:rPr lang="en-US" dirty="0"/>
              <a:t>, 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revizija</a:t>
            </a:r>
            <a:r>
              <a:rPr lang="en-US" dirty="0"/>
              <a:t> </a:t>
            </a:r>
            <a:r>
              <a:rPr lang="en-US" dirty="0" err="1"/>
              <a:t>pregleda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</a:t>
            </a:r>
            <a:r>
              <a:rPr lang="en-US" dirty="0" err="1"/>
              <a:t>pouzdanost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integritet</a:t>
            </a:r>
            <a:r>
              <a:rPr lang="sr-Latn-ME" dirty="0" smtClean="0"/>
              <a:t> </a:t>
            </a:r>
            <a:r>
              <a:rPr lang="en-US" dirty="0" err="1" smtClean="0"/>
              <a:t>informacija</a:t>
            </a:r>
            <a:r>
              <a:rPr lang="en-US" dirty="0"/>
              <a:t>, </a:t>
            </a:r>
            <a:r>
              <a:rPr lang="en-US" dirty="0" err="1"/>
              <a:t>usklađenost</a:t>
            </a:r>
            <a:r>
              <a:rPr lang="en-US" dirty="0"/>
              <a:t> s </a:t>
            </a:r>
            <a:r>
              <a:rPr lang="en-US" dirty="0" err="1"/>
              <a:t>politikama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, </a:t>
            </a:r>
            <a:r>
              <a:rPr lang="en-US" dirty="0" err="1"/>
              <a:t>zaštitu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, </a:t>
            </a:r>
            <a:r>
              <a:rPr lang="en-US" dirty="0" err="1" smtClean="0"/>
              <a:t>ekonomično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efikasno</a:t>
            </a:r>
            <a:r>
              <a:rPr lang="en-US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postizanje</a:t>
            </a:r>
            <a:r>
              <a:rPr lang="en-US" dirty="0"/>
              <a:t> </a:t>
            </a:r>
            <a:r>
              <a:rPr lang="en-US" dirty="0" err="1"/>
              <a:t>postavljenih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namjera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Interne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proizvodnju</a:t>
            </a:r>
            <a:r>
              <a:rPr lang="en-US" dirty="0"/>
              <a:t>, </a:t>
            </a:r>
            <a:r>
              <a:rPr lang="en-US" dirty="0" err="1"/>
              <a:t>projektiranje</a:t>
            </a:r>
            <a:r>
              <a:rPr lang="en-US" dirty="0"/>
              <a:t>, marketing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ljudske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2292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 organ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pratiti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s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uređuju</a:t>
            </a:r>
            <a:r>
              <a:rPr lang="sr-Latn-ME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On </a:t>
            </a:r>
            <a:r>
              <a:rPr lang="en-US" dirty="0" err="1"/>
              <a:t>izražava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tome da li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sr-Latn-ME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istinitu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o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transakcijama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sr-Latn-ME" dirty="0"/>
              <a:t> </a:t>
            </a:r>
            <a:r>
              <a:rPr lang="it-IT" dirty="0"/>
              <a:t>i da li se oni pravilno evidentiraju.</a:t>
            </a:r>
            <a:endParaRPr lang="sr-Latn-ME" dirty="0"/>
          </a:p>
          <a:p>
            <a:pPr algn="just"/>
            <a:r>
              <a:rPr lang="it-IT" dirty="0"/>
              <a:t> Interni nadzorni organ, po pravilu, izvještava</a:t>
            </a:r>
            <a:r>
              <a:rPr lang="sr-Latn-ME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i="1" dirty="0" err="1"/>
              <a:t>Nezavisni</a:t>
            </a:r>
            <a:r>
              <a:rPr lang="en-US" i="1" dirty="0"/>
              <a:t> </a:t>
            </a:r>
            <a:r>
              <a:rPr lang="en-US" i="1" dirty="0" err="1"/>
              <a:t>eksterni</a:t>
            </a:r>
            <a:r>
              <a:rPr lang="en-US" i="1" dirty="0"/>
              <a:t> </a:t>
            </a:r>
            <a:r>
              <a:rPr lang="en-US" i="1" dirty="0" err="1"/>
              <a:t>revizor</a:t>
            </a:r>
            <a:r>
              <a:rPr lang="en-US" i="1" dirty="0"/>
              <a:t> </a:t>
            </a:r>
            <a:r>
              <a:rPr lang="en-US" dirty="0" err="1"/>
              <a:t>ispituje</a:t>
            </a:r>
            <a:r>
              <a:rPr lang="en-US" dirty="0"/>
              <a:t> </a:t>
            </a:r>
            <a:r>
              <a:rPr lang="en-US" dirty="0" err="1"/>
              <a:t>finansijsku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računovodstvenu</a:t>
            </a:r>
            <a:r>
              <a:rPr lang="en-US" dirty="0"/>
              <a:t> </a:t>
            </a:r>
            <a:r>
              <a:rPr lang="en-US" dirty="0" err="1"/>
              <a:t>evidenciju</a:t>
            </a:r>
            <a:r>
              <a:rPr lang="sr-Latn-ME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prateće</a:t>
            </a:r>
            <a:r>
              <a:rPr lang="en-US" dirty="0"/>
              <a:t> </a:t>
            </a:r>
            <a:r>
              <a:rPr lang="en-US" dirty="0" err="1"/>
              <a:t>dokumente</a:t>
            </a:r>
            <a:r>
              <a:rPr lang="en-US" dirty="0"/>
              <a:t>,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da </a:t>
            </a:r>
            <a:r>
              <a:rPr lang="en-US" dirty="0" err="1"/>
              <a:t>izrazi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nezavisno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tome da li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pouzdani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62060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3037"/>
            <a:ext cx="10515600" cy="52239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5.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o </a:t>
            </a:r>
            <a:r>
              <a:rPr lang="en-US" dirty="0" err="1"/>
              <a:t>internoj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izvještavanja</a:t>
            </a:r>
            <a:endParaRPr lang="en-US" dirty="0"/>
          </a:p>
          <a:p>
            <a:pPr marL="0" indent="0" algn="just">
              <a:buNone/>
            </a:pPr>
            <a:r>
              <a:rPr lang="sr-Latn-ME" dirty="0" smtClean="0"/>
              <a:t>Dobr</a:t>
            </a:r>
            <a:r>
              <a:rPr lang="en-US" dirty="0" smtClean="0"/>
              <a:t>a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pl-PL" dirty="0"/>
              <a:t>U maju 2003. godine, Komisija za vrijednosne papire i berzu SAD-a (SEC) odobrila </a:t>
            </a:r>
            <a:r>
              <a:rPr lang="pl-PL" dirty="0" smtClean="0"/>
              <a:t>je </a:t>
            </a:r>
            <a:r>
              <a:rPr lang="en-US" dirty="0" err="1" smtClean="0"/>
              <a:t>pravilo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implementiraju</a:t>
            </a:r>
            <a:r>
              <a:rPr lang="en-US" dirty="0"/>
              <a:t> </a:t>
            </a:r>
            <a:r>
              <a:rPr lang="en-US" dirty="0" err="1"/>
              <a:t>zahtjevi</a:t>
            </a:r>
            <a:r>
              <a:rPr lang="en-US" dirty="0"/>
              <a:t> </a:t>
            </a:r>
            <a:r>
              <a:rPr lang="en-US" dirty="0" err="1"/>
              <a:t>Odjeljka</a:t>
            </a:r>
            <a:r>
              <a:rPr lang="en-US" dirty="0"/>
              <a:t> 404 Sarbanes-</a:t>
            </a:r>
            <a:r>
              <a:rPr lang="en-US" dirty="0" err="1"/>
              <a:t>Oxleyjevog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smtClean="0"/>
              <a:t>2002</a:t>
            </a:r>
            <a:r>
              <a:rPr lang="en-US" dirty="0"/>
              <a:t>. </a:t>
            </a:r>
            <a:r>
              <a:rPr lang="en-US" dirty="0" err="1"/>
              <a:t>godine</a:t>
            </a:r>
            <a:r>
              <a:rPr lang="en-US" dirty="0"/>
              <a:t>.⁷ </a:t>
            </a:r>
            <a:endParaRPr lang="sr-Latn-ME" dirty="0" smtClean="0"/>
          </a:p>
          <a:p>
            <a:pPr algn="just"/>
            <a:r>
              <a:rPr lang="en-US" dirty="0" err="1" smtClean="0"/>
              <a:t>Odjeljak</a:t>
            </a:r>
            <a:r>
              <a:rPr lang="en-US" dirty="0" smtClean="0"/>
              <a:t> </a:t>
            </a:r>
            <a:r>
              <a:rPr lang="en-US" dirty="0"/>
              <a:t>404 tog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upućuje</a:t>
            </a:r>
            <a:r>
              <a:rPr lang="en-US" dirty="0"/>
              <a:t> SEC da </a:t>
            </a:r>
            <a:r>
              <a:rPr lang="en-US" dirty="0" err="1"/>
              <a:t>usvoji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zahtijevaju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godišnji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: (1)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uspostavljanje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održavanje adekvatne strukture interne kontrole i procedura za </a:t>
            </a:r>
            <a:r>
              <a:rPr lang="pl-PL" dirty="0" smtClean="0"/>
              <a:t>finansijsko </a:t>
            </a:r>
            <a:r>
              <a:rPr lang="en-US" dirty="0" err="1" smtClean="0"/>
              <a:t>izvještavanje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(2) </a:t>
            </a:r>
            <a:r>
              <a:rPr lang="en-US" dirty="0" err="1"/>
              <a:t>ocjenu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posljednje</a:t>
            </a:r>
            <a:r>
              <a:rPr lang="en-US" dirty="0"/>
              <a:t> </a:t>
            </a:r>
            <a:r>
              <a:rPr lang="en-US" dirty="0" err="1"/>
              <a:t>fiskalne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o </a:t>
            </a:r>
            <a:r>
              <a:rPr lang="en-US" dirty="0" err="1" smtClean="0"/>
              <a:t>efikasnosti</a:t>
            </a:r>
            <a:r>
              <a:rPr lang="sr-Latn-ME" dirty="0" smtClean="0"/>
              <a:t> </a:t>
            </a:r>
            <a:r>
              <a:rPr lang="pl-PL" dirty="0" smtClean="0"/>
              <a:t>strukture </a:t>
            </a:r>
            <a:r>
              <a:rPr lang="pl-PL" dirty="0"/>
              <a:t>interne kontrole i procedura za finansijsko izvještavanje društva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747373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6068"/>
            <a:ext cx="10515600" cy="5120895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 smtClean="0"/>
              <a:t>Odjeljak</a:t>
            </a:r>
            <a:r>
              <a:rPr lang="en-US" sz="2400" dirty="0" smtClean="0"/>
              <a:t> 404 </a:t>
            </a:r>
            <a:r>
              <a:rPr lang="en-US" sz="2400" dirty="0" err="1" smtClean="0"/>
              <a:t>takođe</a:t>
            </a:r>
            <a:r>
              <a:rPr lang="en-US" sz="2400" dirty="0" smtClean="0"/>
              <a:t> </a:t>
            </a:r>
            <a:r>
              <a:rPr lang="en-US" sz="2400" dirty="0" err="1" smtClean="0"/>
              <a:t>zahtijeva</a:t>
            </a:r>
            <a:r>
              <a:rPr lang="en-US" sz="2400" dirty="0" smtClean="0"/>
              <a:t> da </a:t>
            </a:r>
            <a:r>
              <a:rPr lang="en-US" sz="2400" dirty="0" err="1" smtClean="0"/>
              <a:t>eksterni</a:t>
            </a:r>
            <a:r>
              <a:rPr lang="en-US" sz="2400" dirty="0" smtClean="0"/>
              <a:t> </a:t>
            </a:r>
            <a:r>
              <a:rPr lang="en-US" sz="2400" dirty="0" err="1" smtClean="0"/>
              <a:t>revizor</a:t>
            </a:r>
            <a:r>
              <a:rPr lang="en-US" sz="2400" dirty="0" smtClean="0"/>
              <a:t> </a:t>
            </a:r>
            <a:r>
              <a:rPr lang="en-US" sz="2400" dirty="0" err="1" smtClean="0"/>
              <a:t>društva</a:t>
            </a:r>
            <a:r>
              <a:rPr lang="en-US" sz="2400" dirty="0" smtClean="0"/>
              <a:t> </a:t>
            </a:r>
            <a:r>
              <a:rPr lang="en-US" sz="2400" dirty="0" err="1" smtClean="0"/>
              <a:t>potvrdi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izvijesti</a:t>
            </a:r>
            <a:r>
              <a:rPr lang="en-US" sz="2400" dirty="0" smtClean="0"/>
              <a:t> </a:t>
            </a:r>
            <a:r>
              <a:rPr lang="en-US" sz="2400" dirty="0" err="1" smtClean="0"/>
              <a:t>upravu</a:t>
            </a:r>
            <a:r>
              <a:rPr lang="en-US" sz="2400" dirty="0" smtClean="0"/>
              <a:t> o</a:t>
            </a:r>
            <a:r>
              <a:rPr lang="sr-Latn-ME" sz="2400" dirty="0" smtClean="0"/>
              <a:t> </a:t>
            </a:r>
            <a:r>
              <a:rPr lang="en-US" sz="2400" dirty="0" err="1" smtClean="0"/>
              <a:t>efikasnosti</a:t>
            </a:r>
            <a:r>
              <a:rPr lang="en-US" sz="2400" dirty="0" smtClean="0"/>
              <a:t> </a:t>
            </a:r>
            <a:r>
              <a:rPr lang="en-US" sz="2400" dirty="0" err="1" smtClean="0"/>
              <a:t>internih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procedura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finansijsko</a:t>
            </a:r>
            <a:r>
              <a:rPr lang="en-US" sz="2400" dirty="0" smtClean="0"/>
              <a:t> </a:t>
            </a:r>
            <a:r>
              <a:rPr lang="en-US" sz="2400" dirty="0" err="1" smtClean="0"/>
              <a:t>izvještavanje</a:t>
            </a:r>
            <a:r>
              <a:rPr lang="en-US" sz="2400" dirty="0" smtClean="0"/>
              <a:t> </a:t>
            </a:r>
            <a:r>
              <a:rPr lang="en-US" sz="2400" dirty="0" err="1" smtClean="0"/>
              <a:t>društva</a:t>
            </a:r>
            <a:r>
              <a:rPr lang="en-US" sz="2400" dirty="0" smtClean="0"/>
              <a:t> u </a:t>
            </a:r>
            <a:r>
              <a:rPr lang="en-US" sz="2400" dirty="0" err="1" smtClean="0"/>
              <a:t>skladu</a:t>
            </a:r>
            <a:r>
              <a:rPr lang="sr-Latn-ME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standardima</a:t>
            </a:r>
            <a:r>
              <a:rPr lang="en-US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je </a:t>
            </a:r>
            <a:r>
              <a:rPr lang="en-US" sz="2400" dirty="0" err="1" smtClean="0"/>
              <a:t>ustanovio</a:t>
            </a:r>
            <a:r>
              <a:rPr lang="en-US" sz="2400" dirty="0" smtClean="0"/>
              <a:t> </a:t>
            </a:r>
            <a:r>
              <a:rPr lang="en-US" sz="2400" dirty="0" err="1" smtClean="0"/>
              <a:t>Odbor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javni</a:t>
            </a:r>
            <a:r>
              <a:rPr lang="en-US" sz="2400" dirty="0" smtClean="0"/>
              <a:t> </a:t>
            </a:r>
            <a:r>
              <a:rPr lang="en-US" sz="2400" dirty="0" err="1" smtClean="0"/>
              <a:t>nadzor</a:t>
            </a:r>
            <a:r>
              <a:rPr lang="en-US" sz="2400" dirty="0" smtClean="0"/>
              <a:t> </a:t>
            </a:r>
            <a:r>
              <a:rPr lang="en-US" sz="2400" dirty="0" err="1" smtClean="0"/>
              <a:t>računovodstva</a:t>
            </a:r>
            <a:r>
              <a:rPr lang="en-US" sz="2400" dirty="0" smtClean="0"/>
              <a:t> </a:t>
            </a:r>
            <a:r>
              <a:rPr lang="en-US" sz="2400" dirty="0" err="1" smtClean="0"/>
              <a:t>društava</a:t>
            </a:r>
            <a:r>
              <a:rPr lang="en-US" sz="2400" dirty="0" smtClean="0"/>
              <a:t>.</a:t>
            </a:r>
          </a:p>
          <a:p>
            <a:pPr algn="just"/>
            <a:r>
              <a:rPr lang="en-US" sz="2400" dirty="0" smtClean="0"/>
              <a:t>Po </a:t>
            </a:r>
            <a:r>
              <a:rPr lang="en-US" sz="2400" dirty="0" err="1" smtClean="0"/>
              <a:t>konačnim</a:t>
            </a:r>
            <a:r>
              <a:rPr lang="en-US" sz="2400" dirty="0" smtClean="0"/>
              <a:t> </a:t>
            </a:r>
            <a:r>
              <a:rPr lang="en-US" sz="2400" dirty="0" err="1" smtClean="0"/>
              <a:t>pravilima</a:t>
            </a:r>
            <a:r>
              <a:rPr lang="en-US" sz="2400" dirty="0" smtClean="0"/>
              <a:t>, </a:t>
            </a:r>
            <a:r>
              <a:rPr lang="en-US" sz="2400" dirty="0" err="1" smtClean="0"/>
              <a:t>godišnji</a:t>
            </a:r>
            <a:r>
              <a:rPr lang="en-US" sz="2400" dirty="0" smtClean="0"/>
              <a:t> </a:t>
            </a:r>
            <a:r>
              <a:rPr lang="en-US" sz="2400" dirty="0" err="1" smtClean="0"/>
              <a:t>izvještaj</a:t>
            </a:r>
            <a:r>
              <a:rPr lang="en-US" sz="2400" dirty="0" smtClean="0"/>
              <a:t> </a:t>
            </a:r>
            <a:r>
              <a:rPr lang="en-US" sz="2400" dirty="0" err="1" smtClean="0"/>
              <a:t>uprave</a:t>
            </a:r>
            <a:r>
              <a:rPr lang="en-US" sz="2400" dirty="0" smtClean="0"/>
              <a:t> o </a:t>
            </a:r>
            <a:r>
              <a:rPr lang="en-US" sz="2400" dirty="0" err="1" smtClean="0"/>
              <a:t>internoj</a:t>
            </a:r>
            <a:r>
              <a:rPr lang="en-US" sz="2400" dirty="0" smtClean="0"/>
              <a:t> </a:t>
            </a:r>
            <a:r>
              <a:rPr lang="en-US" sz="2400" dirty="0" err="1" smtClean="0"/>
              <a:t>kontroli</a:t>
            </a:r>
            <a:r>
              <a:rPr lang="en-US" sz="2400" dirty="0" smtClean="0"/>
              <a:t> </a:t>
            </a:r>
            <a:r>
              <a:rPr lang="en-US" sz="2400" dirty="0" err="1" smtClean="0"/>
              <a:t>morat</a:t>
            </a:r>
            <a:r>
              <a:rPr lang="en-US" sz="2400" dirty="0" smtClean="0"/>
              <a:t> </a:t>
            </a:r>
            <a:r>
              <a:rPr lang="en-US" sz="2400" dirty="0" err="1" smtClean="0"/>
              <a:t>će</a:t>
            </a:r>
            <a:r>
              <a:rPr lang="en-US" sz="2400" dirty="0" smtClean="0"/>
              <a:t> </a:t>
            </a:r>
            <a:r>
              <a:rPr lang="en-US" sz="2400" dirty="0" err="1" smtClean="0"/>
              <a:t>sadržati</a:t>
            </a:r>
            <a:r>
              <a:rPr lang="en-US" sz="2400" dirty="0" smtClean="0"/>
              <a:t>:</a:t>
            </a:r>
          </a:p>
          <a:p>
            <a:pPr marL="457200" lvl="1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izjavu</a:t>
            </a:r>
            <a:r>
              <a:rPr lang="en-US" dirty="0" smtClean="0"/>
              <a:t> o </a:t>
            </a:r>
            <a:r>
              <a:rPr lang="en-US" dirty="0" err="1" smtClean="0"/>
              <a:t>odgovornosti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uspostavljanje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</a:t>
            </a:r>
            <a:r>
              <a:rPr lang="en-US" dirty="0" err="1" smtClean="0"/>
              <a:t>adekvatne</a:t>
            </a:r>
            <a:r>
              <a:rPr lang="en-US" dirty="0" smtClean="0"/>
              <a:t> interne</a:t>
            </a:r>
            <a:r>
              <a:rPr lang="sr-Latn-ME" dirty="0" smtClean="0"/>
              <a:t> </a:t>
            </a:r>
            <a:r>
              <a:rPr lang="pl-PL" dirty="0" smtClean="0"/>
              <a:t>kontrole nad finansijskim izvještavanjem za društvo;</a:t>
            </a:r>
          </a:p>
          <a:p>
            <a:pPr marL="457200" lvl="1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izjavu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identifi</a:t>
            </a:r>
            <a:r>
              <a:rPr lang="sr-Latn-ME" dirty="0" smtClean="0"/>
              <a:t>kuje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 err="1" smtClean="0"/>
              <a:t>uprava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ocjene</a:t>
            </a:r>
            <a:r>
              <a:rPr lang="en-US" dirty="0" smtClean="0"/>
              <a:t> </a:t>
            </a:r>
            <a:r>
              <a:rPr lang="en-US" dirty="0" err="1" smtClean="0"/>
              <a:t>efikasnosti</a:t>
            </a:r>
            <a:r>
              <a:rPr lang="sr-Latn-ME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;</a:t>
            </a:r>
          </a:p>
          <a:p>
            <a:pPr marL="457200" lvl="1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ocjenu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o </a:t>
            </a:r>
            <a:r>
              <a:rPr lang="en-US" dirty="0" err="1" smtClean="0"/>
              <a:t>efikasnosti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interne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kraju</a:t>
            </a:r>
            <a:r>
              <a:rPr lang="en-US" dirty="0" smtClean="0"/>
              <a:t> </a:t>
            </a:r>
            <a:r>
              <a:rPr lang="en-US" dirty="0" err="1" smtClean="0"/>
              <a:t>posljednje</a:t>
            </a:r>
            <a:r>
              <a:rPr lang="en-US" dirty="0" smtClean="0"/>
              <a:t> </a:t>
            </a:r>
            <a:r>
              <a:rPr lang="en-US" dirty="0" err="1" smtClean="0"/>
              <a:t>fiskalne</a:t>
            </a:r>
            <a:r>
              <a:rPr lang="sr-Latn-ME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457200" lvl="1" indent="0" algn="just">
              <a:buNone/>
            </a:pPr>
            <a:r>
              <a:rPr lang="en-US" dirty="0" smtClean="0"/>
              <a:t>• </a:t>
            </a:r>
            <a:r>
              <a:rPr lang="en-US" dirty="0" err="1" smtClean="0"/>
              <a:t>izjavu</a:t>
            </a:r>
            <a:r>
              <a:rPr lang="en-US" dirty="0" smtClean="0"/>
              <a:t> da je </a:t>
            </a:r>
            <a:r>
              <a:rPr lang="en-US" dirty="0" err="1" smtClean="0"/>
              <a:t>njen</a:t>
            </a:r>
            <a:r>
              <a:rPr lang="en-US" dirty="0" smtClean="0"/>
              <a:t> </a:t>
            </a:r>
            <a:r>
              <a:rPr lang="en-US" dirty="0" err="1" smtClean="0"/>
              <a:t>revizor</a:t>
            </a:r>
            <a:r>
              <a:rPr lang="en-US" dirty="0" smtClean="0"/>
              <a:t> </a:t>
            </a:r>
            <a:r>
              <a:rPr lang="en-US" dirty="0" err="1" smtClean="0"/>
              <a:t>izdao</a:t>
            </a:r>
            <a:r>
              <a:rPr lang="en-US" dirty="0" smtClean="0"/>
              <a:t> </a:t>
            </a:r>
            <a:r>
              <a:rPr lang="en-US" dirty="0" err="1" smtClean="0"/>
              <a:t>izvještaj</a:t>
            </a:r>
            <a:r>
              <a:rPr lang="en-US" dirty="0" smtClean="0"/>
              <a:t> o </a:t>
            </a:r>
            <a:r>
              <a:rPr lang="en-US" dirty="0" err="1" smtClean="0"/>
              <a:t>potvrdi</a:t>
            </a:r>
            <a:r>
              <a:rPr lang="en-US" dirty="0" smtClean="0"/>
              <a:t> </a:t>
            </a:r>
            <a:r>
              <a:rPr lang="en-US" dirty="0" err="1" smtClean="0"/>
              <a:t>ocjene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.</a:t>
            </a:r>
            <a:endParaRPr lang="sr-Latn-ME" dirty="0" smtClean="0"/>
          </a:p>
          <a:p>
            <a:pPr marL="457200" lvl="1" indent="0" algn="just">
              <a:buNone/>
            </a:pPr>
            <a:r>
              <a:rPr lang="sr-Latn-ME" dirty="0" smtClean="0"/>
              <a:t>HVALA!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9946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i="1" dirty="0" err="1" smtClean="0"/>
              <a:t>Komisija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reviziju</a:t>
            </a:r>
            <a:r>
              <a:rPr lang="en-US" i="1" dirty="0"/>
              <a:t> </a:t>
            </a:r>
            <a:r>
              <a:rPr lang="en-US" i="1" dirty="0" err="1"/>
              <a:t>nadzornog</a:t>
            </a:r>
            <a:r>
              <a:rPr lang="en-US" i="1" dirty="0"/>
              <a:t>/</a:t>
            </a:r>
            <a:r>
              <a:rPr lang="en-US" i="1" dirty="0" err="1"/>
              <a:t>upravnog</a:t>
            </a:r>
            <a:r>
              <a:rPr lang="en-US" i="1" dirty="0"/>
              <a:t> </a:t>
            </a:r>
            <a:r>
              <a:rPr lang="en-US" i="1" dirty="0" err="1"/>
              <a:t>odbora</a:t>
            </a:r>
            <a:r>
              <a:rPr lang="en-US" i="1" dirty="0"/>
              <a:t> </a:t>
            </a:r>
            <a:r>
              <a:rPr lang="en-US" dirty="0" err="1"/>
              <a:t>štiti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ispitivanjem</a:t>
            </a:r>
            <a:r>
              <a:rPr lang="sr-Latn-ME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/>
              <a:t>izvršnih</a:t>
            </a:r>
            <a:r>
              <a:rPr lang="en-US" dirty="0"/>
              <a:t> organa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načinima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izvršavaju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 smtClean="0"/>
              <a:t>finansijskog</a:t>
            </a:r>
            <a:r>
              <a:rPr lang="sr-Latn-ME" dirty="0" smtClean="0"/>
              <a:t> </a:t>
            </a:r>
            <a:r>
              <a:rPr lang="en-US" dirty="0" err="1" smtClean="0"/>
              <a:t>izvještavanja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osiguranjem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preduzimaju</a:t>
            </a:r>
            <a:r>
              <a:rPr lang="en-US" dirty="0"/>
              <a:t> </a:t>
            </a:r>
            <a:r>
              <a:rPr lang="en-US" dirty="0" err="1"/>
              <a:t>korektivne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Komisija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nadzire</a:t>
            </a:r>
            <a:r>
              <a:rPr lang="en-US" dirty="0"/>
              <a:t> </a:t>
            </a:r>
            <a:r>
              <a:rPr lang="en-US" dirty="0" err="1"/>
              <a:t>interni</a:t>
            </a:r>
            <a:r>
              <a:rPr lang="en-US" dirty="0"/>
              <a:t> organ </a:t>
            </a:r>
            <a:r>
              <a:rPr lang="en-US" dirty="0" err="1"/>
              <a:t>nadzora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revizorom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Ona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razmatrati</a:t>
            </a:r>
            <a:r>
              <a:rPr lang="en-US" dirty="0"/>
              <a:t> </a:t>
            </a:r>
            <a:r>
              <a:rPr lang="en-US" dirty="0" err="1"/>
              <a:t>imenovanje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pregledati</a:t>
            </a:r>
            <a:r>
              <a:rPr lang="en-US" dirty="0"/>
              <a:t> plan interne </a:t>
            </a:r>
            <a:r>
              <a:rPr lang="en-US" dirty="0" err="1"/>
              <a:t>revizije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utvrđivati</a:t>
            </a:r>
            <a:r>
              <a:rPr lang="en-US" dirty="0" smtClean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interne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razmatrati</a:t>
            </a:r>
            <a:r>
              <a:rPr lang="en-US" dirty="0"/>
              <a:t> </a:t>
            </a:r>
            <a:r>
              <a:rPr lang="en-US" dirty="0" err="1"/>
              <a:t>glavne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istraga</a:t>
            </a:r>
            <a:r>
              <a:rPr lang="en-US" dirty="0"/>
              <a:t> </a:t>
            </a:r>
            <a:r>
              <a:rPr lang="en-US" dirty="0" smtClean="0"/>
              <a:t>interne</a:t>
            </a:r>
            <a:r>
              <a:rPr lang="sr-Latn-ME" dirty="0" smtClean="0"/>
              <a:t> </a:t>
            </a:r>
            <a:r>
              <a:rPr lang="en-US" dirty="0" err="1" smtClean="0"/>
              <a:t>revizije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promovi</a:t>
            </a:r>
            <a:r>
              <a:rPr lang="sr-Latn-ME" dirty="0" smtClean="0"/>
              <a:t>sati</a:t>
            </a:r>
            <a:r>
              <a:rPr lang="en-US" dirty="0" smtClean="0"/>
              <a:t> </a:t>
            </a:r>
            <a:r>
              <a:rPr lang="en-US" dirty="0" err="1"/>
              <a:t>koordinaciju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 smtClean="0"/>
              <a:t>internih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eksternih</a:t>
            </a:r>
            <a:r>
              <a:rPr lang="en-US" dirty="0"/>
              <a:t> organa </a:t>
            </a:r>
            <a:r>
              <a:rPr lang="en-US" dirty="0" err="1"/>
              <a:t>revizije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Konačno</a:t>
            </a:r>
            <a:r>
              <a:rPr lang="en-US" dirty="0"/>
              <a:t>,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razmatrati</a:t>
            </a:r>
            <a:r>
              <a:rPr lang="en-US" dirty="0"/>
              <a:t> </a:t>
            </a:r>
            <a:r>
              <a:rPr lang="en-US" dirty="0" err="1" smtClean="0"/>
              <a:t>nacrte</a:t>
            </a:r>
            <a:r>
              <a:rPr lang="sr-Latn-ME" dirty="0" smtClean="0"/>
              <a:t> </a:t>
            </a:r>
            <a:r>
              <a:rPr lang="en-US" dirty="0" err="1" smtClean="0"/>
              <a:t>godišnjih</a:t>
            </a:r>
            <a:r>
              <a:rPr lang="en-US" dirty="0" smtClean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pregledati</a:t>
            </a:r>
            <a:r>
              <a:rPr lang="en-US" dirty="0"/>
              <a:t> </a:t>
            </a:r>
            <a:r>
              <a:rPr lang="en-US" dirty="0" err="1"/>
              <a:t>zaključke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o </a:t>
            </a:r>
            <a:r>
              <a:rPr lang="en-US" dirty="0" err="1"/>
              <a:t>godišnjim</a:t>
            </a:r>
            <a:r>
              <a:rPr lang="en-US" dirty="0"/>
              <a:t> </a:t>
            </a:r>
            <a:r>
              <a:rPr lang="en-US" dirty="0" err="1" smtClean="0"/>
              <a:t>finansijskim</a:t>
            </a:r>
            <a:r>
              <a:rPr lang="sr-Latn-ME" dirty="0" smtClean="0"/>
              <a:t> </a:t>
            </a:r>
            <a:r>
              <a:rPr lang="en-US" dirty="0" err="1" smtClean="0"/>
              <a:t>izvještajima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Komisija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reviziju</a:t>
            </a:r>
            <a:r>
              <a:rPr lang="en-US" dirty="0"/>
              <a:t> je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takva</a:t>
            </a:r>
            <a:r>
              <a:rPr lang="sr-Latn-ME" dirty="0" smtClean="0"/>
              <a:t> </a:t>
            </a:r>
            <a:r>
              <a:rPr lang="pl-PL" dirty="0" smtClean="0"/>
              <a:t>razvija </a:t>
            </a:r>
            <a:r>
              <a:rPr lang="pl-PL" dirty="0"/>
              <a:t>preporuke za razmatranje od strane odbora; zbog toga, komisija za </a:t>
            </a:r>
            <a:r>
              <a:rPr lang="pl-PL" dirty="0" smtClean="0"/>
              <a:t>reviziju </a:t>
            </a:r>
            <a:r>
              <a:rPr lang="en-US" dirty="0" err="1" smtClean="0"/>
              <a:t>nema</a:t>
            </a:r>
            <a:r>
              <a:rPr lang="en-US" dirty="0" smtClean="0"/>
              <a:t>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nezavisnog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17761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8001</Words>
  <Application>Microsoft Office PowerPoint</Application>
  <PresentationFormat>Custom</PresentationFormat>
  <Paragraphs>485</Paragraphs>
  <Slides>81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2" baseType="lpstr">
      <vt:lpstr>Office Theme</vt:lpstr>
      <vt:lpstr>KORPORATIVNO UPRAVLJANJE</vt:lpstr>
      <vt:lpstr>Sadržaj </vt:lpstr>
      <vt:lpstr>Slide 3</vt:lpstr>
      <vt:lpstr>Slide 4</vt:lpstr>
      <vt:lpstr>Slide 5</vt:lpstr>
      <vt:lpstr>Slide 6</vt:lpstr>
      <vt:lpstr>Uvod </vt:lpstr>
      <vt:lpstr>Slide 8</vt:lpstr>
      <vt:lpstr>Slide 9</vt:lpstr>
      <vt:lpstr>Slide 10</vt:lpstr>
      <vt:lpstr>Slide 11</vt:lpstr>
      <vt:lpstr>Slide 12</vt:lpstr>
      <vt:lpstr> A. Interni organ nadzora (interni revizor ili odbor revizora) 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B. Nezavisni eksterni revizor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C. Komisija za reviziju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D. Funkcija interne kontrole</vt:lpstr>
      <vt:lpstr>Slide 67</vt:lpstr>
      <vt:lpstr> 1. Principi interne kontrole 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PRAVO FINANSIJSKIH INSTITUCIJA</dc:title>
  <dc:creator>Halil Kalac</dc:creator>
  <cp:lastModifiedBy>Windows User</cp:lastModifiedBy>
  <cp:revision>53</cp:revision>
  <dcterms:created xsi:type="dcterms:W3CDTF">2019-05-18T16:38:35Z</dcterms:created>
  <dcterms:modified xsi:type="dcterms:W3CDTF">2019-06-12T12:04:13Z</dcterms:modified>
</cp:coreProperties>
</file>