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s/slide76.xml" ContentType="application/vnd.openxmlformats-officedocument.presentationml.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slides/slide72.xml" ContentType="application/vnd.openxmlformats-officedocument.presentationml.slide+xml"/>
  <Override PartName="/ppt/slides/slide8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s/slide7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s/slide79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slides/slide68.xml" ContentType="application/vnd.openxmlformats-officedocument.presentationml.slide+xml"/>
  <Override PartName="/ppt/slides/slide7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s/slide75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slides/slide7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s/slide71.xml" ContentType="application/vnd.openxmlformats-officedocument.presentationml.slide+xml"/>
  <Override PartName="/ppt/slides/slide80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slides/slide69.xml" ContentType="application/vnd.openxmlformats-officedocument.presentationml.slide+xml"/>
  <Override PartName="/ppt/slides/slide78.xml" ContentType="application/vnd.openxmlformats-officedocument.presentationml.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s/slide6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s/slide74.xml" ContentType="application/vnd.openxmlformats-officedocument.presentationml.slide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340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4" r:id="rId46"/>
    <p:sldId id="305" r:id="rId47"/>
    <p:sldId id="306" r:id="rId48"/>
    <p:sldId id="307" r:id="rId49"/>
    <p:sldId id="308" r:id="rId50"/>
    <p:sldId id="310" r:id="rId51"/>
    <p:sldId id="311" r:id="rId52"/>
    <p:sldId id="312" r:id="rId53"/>
    <p:sldId id="313" r:id="rId54"/>
    <p:sldId id="314" r:id="rId55"/>
    <p:sldId id="315" r:id="rId56"/>
    <p:sldId id="316" r:id="rId57"/>
    <p:sldId id="317" r:id="rId58"/>
    <p:sldId id="341" r:id="rId59"/>
    <p:sldId id="318" r:id="rId60"/>
    <p:sldId id="342" r:id="rId61"/>
    <p:sldId id="320" r:id="rId62"/>
    <p:sldId id="321" r:id="rId63"/>
    <p:sldId id="322" r:id="rId64"/>
    <p:sldId id="338" r:id="rId65"/>
    <p:sldId id="323" r:id="rId66"/>
    <p:sldId id="324" r:id="rId67"/>
    <p:sldId id="343" r:id="rId68"/>
    <p:sldId id="325" r:id="rId69"/>
    <p:sldId id="344" r:id="rId70"/>
    <p:sldId id="326" r:id="rId71"/>
    <p:sldId id="327" r:id="rId72"/>
    <p:sldId id="328" r:id="rId73"/>
    <p:sldId id="329" r:id="rId74"/>
    <p:sldId id="331" r:id="rId75"/>
    <p:sldId id="339" r:id="rId76"/>
    <p:sldId id="332" r:id="rId77"/>
    <p:sldId id="333" r:id="rId78"/>
    <p:sldId id="334" r:id="rId79"/>
    <p:sldId id="335" r:id="rId80"/>
    <p:sldId id="336" r:id="rId81"/>
    <p:sldId id="337" r:id="rId8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24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35534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815335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7690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66851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459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64303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5421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38656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5108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8596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74939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80433F-6860-4E15-8450-F8627DDA993C}" type="datetimeFigureOut">
              <a:rPr lang="en-US" smtClean="0"/>
              <a:pPr/>
              <a:t>6/12/2019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975452-BA29-4279-AA37-8627889578C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21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KORPORATIVNO UPRAVLJANJE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sr-Latn-ME" sz="3600" dirty="0" smtClean="0"/>
              <a:t>NADZOR </a:t>
            </a:r>
            <a:r>
              <a:rPr lang="sr-Latn-ME" sz="3600" dirty="0"/>
              <a:t>I </a:t>
            </a:r>
            <a:r>
              <a:rPr lang="sr-Latn-ME" sz="3600" dirty="0" smtClean="0"/>
              <a:t>REVIZIJA </a:t>
            </a:r>
            <a:r>
              <a:rPr lang="sr-Latn-ME" sz="3600" dirty="0"/>
              <a:t>U AKCIONARSKOM </a:t>
            </a:r>
            <a:r>
              <a:rPr lang="sr-Latn-ME" sz="3600" dirty="0" smtClean="0"/>
              <a:t>DRUŠTVU</a:t>
            </a:r>
          </a:p>
          <a:p>
            <a:pPr lvl="0"/>
            <a:r>
              <a:rPr lang="sr-Latn-ME" sz="3600" dirty="0" smtClean="0"/>
              <a:t>Prof. Dr Halil Kalač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9463303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/>
            <a:r>
              <a:rPr lang="pl-PL" i="1" dirty="0"/>
              <a:t>Dodatna interna revizija </a:t>
            </a:r>
            <a:r>
              <a:rPr lang="pl-PL" dirty="0"/>
              <a:t>(ili služba za kontrolu i reviziju) odgovorna </a:t>
            </a:r>
            <a:r>
              <a:rPr lang="pl-PL" dirty="0" smtClean="0"/>
              <a:t>je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tekuću</a:t>
            </a:r>
            <a:r>
              <a:rPr lang="en-US" dirty="0"/>
              <a:t> </a:t>
            </a:r>
            <a:r>
              <a:rPr lang="en-US" dirty="0" err="1"/>
              <a:t>svakodnevnu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adekvatnosti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Ovu</a:t>
            </a:r>
            <a:r>
              <a:rPr lang="sr-Latn-ME" dirty="0" smtClean="0"/>
              <a:t> </a:t>
            </a:r>
            <a:r>
              <a:rPr lang="en-US" dirty="0" err="1" smtClean="0"/>
              <a:t>funkciju</a:t>
            </a:r>
            <a:r>
              <a:rPr lang="en-US" dirty="0" smtClean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zaposleni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ocjenjivati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 smtClean="0"/>
              <a:t>praksu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,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davati</a:t>
            </a:r>
            <a:r>
              <a:rPr lang="en-US" dirty="0"/>
              <a:t> </a:t>
            </a:r>
            <a:r>
              <a:rPr lang="en-US" dirty="0" err="1"/>
              <a:t>sugestije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poboljšanje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ne </a:t>
            </a:r>
            <a:r>
              <a:rPr lang="en-US" dirty="0" err="1"/>
              <a:t>pokriva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funkciju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poslovanje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sisteme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Zadužena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izvještavaju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, a u </a:t>
            </a:r>
            <a:r>
              <a:rPr lang="en-US" dirty="0" err="1" smtClean="0"/>
              <a:t>idealnom</a:t>
            </a:r>
            <a:r>
              <a:rPr lang="sr-Latn-ME" dirty="0" smtClean="0"/>
              <a:t> </a:t>
            </a:r>
            <a:r>
              <a:rPr lang="en-US" dirty="0" err="1" smtClean="0"/>
              <a:t>slučaju</a:t>
            </a:r>
            <a:r>
              <a:rPr lang="en-US" dirty="0" smtClean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funkcionalnoj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generalnog</a:t>
            </a:r>
            <a:r>
              <a:rPr lang="en-US" dirty="0"/>
              <a:t> </a:t>
            </a:r>
            <a:r>
              <a:rPr lang="en-US" dirty="0" err="1" smtClean="0"/>
              <a:t>direktora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administrativnoj</a:t>
            </a:r>
            <a:r>
              <a:rPr lang="en-US" dirty="0"/>
              <a:t> </a:t>
            </a:r>
            <a:r>
              <a:rPr lang="en-US" dirty="0" err="1"/>
              <a:t>osnovi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647226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98490"/>
            <a:ext cx="10515600" cy="53784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stručnjaci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s </a:t>
            </a:r>
            <a:r>
              <a:rPr lang="en-US" dirty="0" err="1"/>
              <a:t>pravom</a:t>
            </a:r>
            <a:r>
              <a:rPr lang="en-US" dirty="0"/>
              <a:t> </a:t>
            </a:r>
            <a:r>
              <a:rPr lang="en-US" dirty="0" err="1"/>
              <a:t>tvrditi</a:t>
            </a:r>
            <a:r>
              <a:rPr lang="en-US" dirty="0"/>
              <a:t> da se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 smtClean="0"/>
              <a:t>zaista</a:t>
            </a:r>
            <a:r>
              <a:rPr lang="sr-Latn-ME" dirty="0" smtClean="0"/>
              <a:t> </a:t>
            </a:r>
            <a:r>
              <a:rPr lang="en-US" dirty="0" err="1" smtClean="0"/>
              <a:t>preklapa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revizorom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komisijom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Većina</a:t>
            </a:r>
            <a:r>
              <a:rPr lang="en-US" dirty="0" smtClean="0"/>
              <a:t> </a:t>
            </a:r>
            <a:r>
              <a:rPr lang="en-US" dirty="0" err="1"/>
              <a:t>zemalja</a:t>
            </a:r>
            <a:r>
              <a:rPr lang="en-US" dirty="0"/>
              <a:t> </a:t>
            </a:r>
            <a:r>
              <a:rPr lang="en-US" dirty="0" err="1"/>
              <a:t>širom</a:t>
            </a:r>
            <a:r>
              <a:rPr lang="en-US" dirty="0"/>
              <a:t> </a:t>
            </a:r>
            <a:r>
              <a:rPr lang="en-US" dirty="0" err="1" smtClean="0"/>
              <a:t>svijeta</a:t>
            </a:r>
            <a:r>
              <a:rPr lang="sr-Latn-ME" dirty="0" smtClean="0"/>
              <a:t> </a:t>
            </a:r>
            <a:r>
              <a:rPr lang="en-US" dirty="0" err="1" smtClean="0"/>
              <a:t>odlučila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jačati</a:t>
            </a:r>
            <a:r>
              <a:rPr lang="en-US" dirty="0"/>
              <a:t> </a:t>
            </a:r>
            <a:r>
              <a:rPr lang="en-US" dirty="0" err="1"/>
              <a:t>potonja</a:t>
            </a:r>
            <a:r>
              <a:rPr lang="en-US" dirty="0"/>
              <a:t> </a:t>
            </a:r>
            <a:r>
              <a:rPr lang="en-US" dirty="0" err="1"/>
              <a:t>dva</a:t>
            </a:r>
            <a:r>
              <a:rPr lang="en-US" dirty="0"/>
              <a:t> organa, a </a:t>
            </a:r>
            <a:r>
              <a:rPr lang="en-US" dirty="0" err="1"/>
              <a:t>mnoge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donijele</a:t>
            </a:r>
            <a:r>
              <a:rPr lang="en-US" dirty="0"/>
              <a:t> </a:t>
            </a:r>
            <a:r>
              <a:rPr lang="en-US" dirty="0" err="1"/>
              <a:t>odluku</a:t>
            </a:r>
            <a:r>
              <a:rPr lang="en-US" dirty="0"/>
              <a:t> o </a:t>
            </a:r>
            <a:r>
              <a:rPr lang="en-US" dirty="0" err="1"/>
              <a:t>ukidanju</a:t>
            </a:r>
            <a:r>
              <a:rPr lang="en-US" dirty="0"/>
              <a:t> </a:t>
            </a:r>
            <a:r>
              <a:rPr lang="en-US" dirty="0" err="1" smtClean="0"/>
              <a:t>internog</a:t>
            </a:r>
            <a:r>
              <a:rPr lang="sr-Latn-ME" dirty="0" smtClean="0"/>
              <a:t> </a:t>
            </a:r>
            <a:r>
              <a:rPr lang="en-US" dirty="0" smtClean="0"/>
              <a:t>organa </a:t>
            </a:r>
            <a:r>
              <a:rPr lang="en-US" dirty="0" err="1"/>
              <a:t>nadzora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smtClean="0"/>
              <a:t>p</a:t>
            </a:r>
            <a:r>
              <a:rPr lang="sr-Latn-ME" dirty="0" smtClean="0"/>
              <a:t>redavanje</a:t>
            </a:r>
            <a:r>
              <a:rPr lang="en-US" dirty="0" smtClean="0"/>
              <a:t> </a:t>
            </a:r>
            <a:r>
              <a:rPr lang="en-US" dirty="0" err="1"/>
              <a:t>detaljno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,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 smtClean="0"/>
              <a:t>različitih</a:t>
            </a:r>
            <a:r>
              <a:rPr lang="sr-Latn-ME" dirty="0" smtClean="0"/>
              <a:t> </a:t>
            </a:r>
            <a:r>
              <a:rPr lang="en-US" dirty="0" smtClean="0"/>
              <a:t>organa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konkretno</a:t>
            </a:r>
            <a:r>
              <a:rPr lang="en-US" dirty="0"/>
              <a:t> </a:t>
            </a:r>
            <a:r>
              <a:rPr lang="en-US" dirty="0" err="1"/>
              <a:t>doprinose</a:t>
            </a:r>
            <a:r>
              <a:rPr lang="en-US" dirty="0"/>
              <a:t> </a:t>
            </a:r>
            <a:r>
              <a:rPr lang="en-US" dirty="0" err="1"/>
              <a:t>transparentnosti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 smtClean="0"/>
              <a:t>informacija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Pregled</a:t>
            </a:r>
            <a:r>
              <a:rPr lang="en-US" dirty="0"/>
              <a:t> </a:t>
            </a:r>
            <a:r>
              <a:rPr lang="en-US" dirty="0" err="1"/>
              <a:t>ovih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njihovih</a:t>
            </a:r>
            <a:r>
              <a:rPr lang="en-US" dirty="0"/>
              <a:t> </a:t>
            </a:r>
            <a:r>
              <a:rPr lang="en-US" dirty="0" err="1"/>
              <a:t>linija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je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slici</a:t>
            </a:r>
            <a:r>
              <a:rPr lang="en-US" dirty="0"/>
              <a:t> </a:t>
            </a:r>
            <a:r>
              <a:rPr lang="sr-Latn-ME" dirty="0" smtClean="0"/>
              <a:t>narednoj.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854674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9931" y="1313645"/>
            <a:ext cx="10357415" cy="47007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924397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A</a:t>
            </a:r>
            <a:r>
              <a:rPr lang="en-US" dirty="0"/>
              <a:t>.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sr-Latn-ME" dirty="0"/>
              <a:t> </a:t>
            </a:r>
            <a:r>
              <a:rPr lang="it-IT" dirty="0"/>
              <a:t>(interni revizor ili odbor revizora)</a:t>
            </a:r>
            <a:br>
              <a:rPr lang="it-IT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 organ </a:t>
            </a:r>
            <a:r>
              <a:rPr lang="en-US" dirty="0" err="1" smtClean="0"/>
              <a:t>kontroli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Njegova</a:t>
            </a:r>
            <a:r>
              <a:rPr lang="sr-Latn-ME" dirty="0" smtClean="0"/>
              <a:t> </a:t>
            </a:r>
            <a:r>
              <a:rPr lang="pl-PL" dirty="0" smtClean="0"/>
              <a:t>primarna </a:t>
            </a:r>
            <a:r>
              <a:rPr lang="pl-PL" dirty="0"/>
              <a:t>funkcija je da vrši nadzor nad radom nadzornog/upravnog odbora i uprave</a:t>
            </a:r>
            <a:r>
              <a:rPr lang="pl-PL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.</a:t>
            </a:r>
          </a:p>
          <a:p>
            <a:pPr algn="just"/>
            <a:r>
              <a:rPr lang="en-US" dirty="0" err="1" smtClean="0"/>
              <a:t>Dioničko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čije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dionice</a:t>
            </a:r>
            <a:r>
              <a:rPr lang="en-US" dirty="0" smtClean="0"/>
              <a:t>/</a:t>
            </a:r>
            <a:r>
              <a:rPr lang="en-US" dirty="0" err="1" smtClean="0"/>
              <a:t>akcije</a:t>
            </a:r>
            <a:r>
              <a:rPr lang="sr-Latn-ME" dirty="0" smtClean="0"/>
              <a:t> </a:t>
            </a:r>
            <a:r>
              <a:rPr lang="en-US" dirty="0" err="1" smtClean="0"/>
              <a:t>kotirane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organiz</a:t>
            </a:r>
            <a:r>
              <a:rPr lang="sr-Latn-ME" dirty="0" smtClean="0"/>
              <a:t>ovanom </a:t>
            </a:r>
            <a:r>
              <a:rPr lang="en-US" dirty="0" err="1" smtClean="0"/>
              <a:t>tržištu</a:t>
            </a:r>
            <a:r>
              <a:rPr lang="en-US" dirty="0"/>
              <a:t>, mora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Ono </a:t>
            </a:r>
            <a:r>
              <a:rPr lang="en-US" dirty="0" err="1" smtClean="0"/>
              <a:t>ima</a:t>
            </a:r>
            <a:r>
              <a:rPr lang="sr-Latn-ME" dirty="0" smtClean="0"/>
              <a:t> </a:t>
            </a:r>
            <a:r>
              <a:rPr lang="en-US" dirty="0" err="1" smtClean="0"/>
              <a:t>slobodu</a:t>
            </a:r>
            <a:r>
              <a:rPr lang="en-US" dirty="0" smtClean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to mora </a:t>
            </a:r>
            <a:r>
              <a:rPr lang="en-US" dirty="0" err="1" smtClean="0"/>
              <a:t>utvrditi</a:t>
            </a:r>
            <a:r>
              <a:rPr lang="sr-Latn-ME" dirty="0" smtClean="0"/>
              <a:t> </a:t>
            </a:r>
            <a:r>
              <a:rPr lang="en-US" dirty="0" err="1" smtClean="0"/>
              <a:t>svojim</a:t>
            </a:r>
            <a:r>
              <a:rPr lang="en-US" dirty="0" smtClean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. </a:t>
            </a:r>
            <a:endParaRPr lang="sr-Latn-ME" dirty="0" smtClean="0"/>
          </a:p>
          <a:p>
            <a:r>
              <a:rPr lang="en-US" dirty="0" err="1" smtClean="0"/>
              <a:t>Zatvoreno</a:t>
            </a:r>
            <a:r>
              <a:rPr lang="en-US" dirty="0" smtClean="0"/>
              <a:t>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odlučiti</a:t>
            </a:r>
            <a:r>
              <a:rPr lang="en-US" dirty="0"/>
              <a:t> da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ono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 smtClean="0"/>
              <a:t>internog</a:t>
            </a:r>
            <a:r>
              <a:rPr lang="sr-Latn-ME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69411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11369"/>
            <a:ext cx="10515600" cy="5365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1</a:t>
            </a:r>
            <a:r>
              <a:rPr lang="it-IT" dirty="0"/>
              <a:t>. Sastav i uslovi za članove</a:t>
            </a:r>
          </a:p>
          <a:p>
            <a:pPr algn="just"/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različite</a:t>
            </a:r>
            <a:r>
              <a:rPr lang="en-US" dirty="0"/>
              <a:t> </a:t>
            </a:r>
            <a:r>
              <a:rPr lang="en-US" dirty="0" err="1"/>
              <a:t>pojavne</a:t>
            </a:r>
            <a:r>
              <a:rPr lang="en-US" dirty="0"/>
              <a:t> </a:t>
            </a:r>
            <a:r>
              <a:rPr lang="en-US" dirty="0" err="1"/>
              <a:t>forme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se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sastojati</a:t>
            </a:r>
            <a:r>
              <a:rPr lang="en-US" dirty="0"/>
              <a:t> </a:t>
            </a:r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jednog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je </a:t>
            </a:r>
            <a:r>
              <a:rPr lang="en-US" dirty="0" err="1"/>
              <a:t>fizičko</a:t>
            </a:r>
            <a:r>
              <a:rPr lang="en-US" dirty="0"/>
              <a:t> lice. </a:t>
            </a:r>
            <a:endParaRPr lang="sr-Latn-ME" dirty="0" smtClean="0"/>
          </a:p>
          <a:p>
            <a:pPr algn="just"/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reviziju</a:t>
            </a:r>
            <a:r>
              <a:rPr lang="sr-Latn-ME" dirty="0" smtClean="0"/>
              <a:t> </a:t>
            </a:r>
            <a:r>
              <a:rPr lang="en-US" dirty="0" err="1" smtClean="0"/>
              <a:t>moraju</a:t>
            </a:r>
            <a:r>
              <a:rPr lang="en-US" dirty="0" smtClean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en-US" dirty="0" err="1"/>
              <a:t>člana</a:t>
            </a:r>
            <a:r>
              <a:rPr lang="en-US" dirty="0"/>
              <a:t>, </a:t>
            </a:r>
            <a:r>
              <a:rPr lang="en-US" dirty="0" err="1"/>
              <a:t>pri</a:t>
            </a:r>
            <a:r>
              <a:rPr lang="en-US" dirty="0"/>
              <a:t> </a:t>
            </a:r>
            <a:r>
              <a:rPr lang="en-US" dirty="0" err="1"/>
              <a:t>čemu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neparan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4350370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3640"/>
            <a:ext cx="10515600" cy="571332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sr-Latn-ME" sz="3300" dirty="0" smtClean="0"/>
              <a:t>Dobr</a:t>
            </a:r>
            <a:r>
              <a:rPr lang="en-US" sz="3300" dirty="0" smtClean="0"/>
              <a:t>a</a:t>
            </a:r>
            <a:r>
              <a:rPr lang="en-US" dirty="0" smtClean="0"/>
              <a:t> </a:t>
            </a:r>
            <a:r>
              <a:rPr lang="en-US" dirty="0" err="1"/>
              <a:t>praksa</a:t>
            </a:r>
            <a:r>
              <a:rPr lang="en-US" dirty="0" smtClean="0"/>
              <a:t>: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mogli</a:t>
            </a:r>
            <a:r>
              <a:rPr lang="en-US" dirty="0"/>
              <a:t> bi se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birati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 smtClean="0"/>
              <a:t>njihove</a:t>
            </a:r>
            <a:r>
              <a:rPr lang="sr-Latn-ME" dirty="0" smtClean="0"/>
              <a:t> </a:t>
            </a:r>
            <a:r>
              <a:rPr lang="en-US" dirty="0" err="1" smtClean="0"/>
              <a:t>biografije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 u </a:t>
            </a:r>
            <a:r>
              <a:rPr lang="en-US" dirty="0" err="1"/>
              <a:t>oblasti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korporativne</a:t>
            </a:r>
            <a:r>
              <a:rPr lang="en-US" dirty="0"/>
              <a:t> </a:t>
            </a:r>
            <a:r>
              <a:rPr lang="en-US" dirty="0" err="1"/>
              <a:t>organe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</a:t>
            </a:r>
            <a:r>
              <a:rPr lang="en-US" dirty="0" err="1" smtClean="0"/>
              <a:t>birati</a:t>
            </a:r>
            <a:r>
              <a:rPr lang="sr-Latn-ME" dirty="0" smtClean="0"/>
              <a:t> </a:t>
            </a:r>
            <a:r>
              <a:rPr lang="en-US" dirty="0" err="1" smtClean="0"/>
              <a:t>samo</a:t>
            </a:r>
            <a:r>
              <a:rPr lang="en-US" dirty="0" smtClean="0"/>
              <a:t> </a:t>
            </a:r>
            <a:r>
              <a:rPr lang="en-US" dirty="0" err="1"/>
              <a:t>lica</a:t>
            </a:r>
            <a:r>
              <a:rPr lang="en-US" dirty="0"/>
              <a:t> s </a:t>
            </a:r>
            <a:r>
              <a:rPr lang="en-US" dirty="0" err="1"/>
              <a:t>besprijekornom</a:t>
            </a:r>
            <a:r>
              <a:rPr lang="en-US" dirty="0"/>
              <a:t> </a:t>
            </a:r>
            <a:r>
              <a:rPr lang="en-US" dirty="0" err="1"/>
              <a:t>reputacijom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 smtClean="0"/>
              <a:t>predvidjeti</a:t>
            </a:r>
            <a:r>
              <a:rPr lang="sr-Latn-ME" dirty="0" smtClean="0"/>
              <a:t> </a:t>
            </a:r>
            <a:r>
              <a:rPr lang="pl-PL" dirty="0" smtClean="0"/>
              <a:t>dodatne </a:t>
            </a:r>
            <a:r>
              <a:rPr lang="pl-PL" dirty="0"/>
              <a:t>uslove za članove internog organa nadzora, kao što je stručnost u </a:t>
            </a:r>
            <a:r>
              <a:rPr lang="pl-PL" dirty="0" smtClean="0"/>
              <a:t>oblasti </a:t>
            </a:r>
            <a:r>
              <a:rPr lang="en-US" dirty="0" err="1" smtClean="0"/>
              <a:t>računovodstva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član</a:t>
            </a:r>
            <a:r>
              <a:rPr lang="en-US" sz="2800" dirty="0"/>
              <a:t> </a:t>
            </a:r>
            <a:r>
              <a:rPr lang="en-US" sz="2800" dirty="0" err="1"/>
              <a:t>internog</a:t>
            </a:r>
            <a:r>
              <a:rPr lang="en-US" sz="2800" dirty="0"/>
              <a:t> organa </a:t>
            </a:r>
            <a:r>
              <a:rPr lang="en-US" sz="2800" dirty="0" err="1"/>
              <a:t>nadzora</a:t>
            </a:r>
            <a:r>
              <a:rPr lang="en-US" sz="2800" dirty="0"/>
              <a:t> ne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imenovan</a:t>
            </a:r>
            <a:r>
              <a:rPr lang="en-US" sz="2800" dirty="0"/>
              <a:t> u tom </a:t>
            </a:r>
            <a:r>
              <a:rPr lang="en-US" sz="2800" dirty="0" err="1"/>
              <a:t>svojstvu</a:t>
            </a:r>
            <a:r>
              <a:rPr lang="en-US" sz="2800" dirty="0"/>
              <a:t> u </a:t>
            </a:r>
            <a:r>
              <a:rPr lang="en-US" sz="2800" dirty="0" err="1"/>
              <a:t>više</a:t>
            </a:r>
            <a:r>
              <a:rPr lang="en-US" sz="2800" dirty="0"/>
              <a:t> od </a:t>
            </a:r>
            <a:r>
              <a:rPr lang="en-US" sz="2800" dirty="0" smtClean="0"/>
              <a:t>pet</a:t>
            </a:r>
            <a:r>
              <a:rPr lang="sr-Latn-ME" sz="2800" dirty="0" smtClean="0"/>
              <a:t> </a:t>
            </a:r>
            <a:r>
              <a:rPr lang="en-US" sz="2800" dirty="0" err="1" smtClean="0"/>
              <a:t>mandata</a:t>
            </a:r>
            <a:r>
              <a:rPr lang="en-US" sz="2800" dirty="0" smtClean="0"/>
              <a:t> </a:t>
            </a:r>
            <a:r>
              <a:rPr lang="en-US" sz="2800" dirty="0" err="1"/>
              <a:t>uzastopno</a:t>
            </a:r>
            <a:r>
              <a:rPr lang="en-US" sz="2800" dirty="0"/>
              <a:t> u </a:t>
            </a:r>
            <a:r>
              <a:rPr lang="en-US" sz="2800" dirty="0" err="1"/>
              <a:t>istom</a:t>
            </a:r>
            <a:r>
              <a:rPr lang="en-US" sz="2800" dirty="0"/>
              <a:t> </a:t>
            </a:r>
            <a:r>
              <a:rPr lang="en-US" sz="2800" dirty="0" err="1"/>
              <a:t>društvu</a:t>
            </a:r>
            <a:r>
              <a:rPr lang="en-US" sz="2800" dirty="0"/>
              <a:t>, </a:t>
            </a:r>
            <a:r>
              <a:rPr lang="en-US" sz="2800" dirty="0" err="1"/>
              <a:t>jer</a:t>
            </a:r>
            <a:r>
              <a:rPr lang="en-US" sz="2800" dirty="0"/>
              <a:t> to </a:t>
            </a:r>
            <a:r>
              <a:rPr lang="en-US" sz="2800" dirty="0" err="1"/>
              <a:t>može</a:t>
            </a:r>
            <a:r>
              <a:rPr lang="en-US" sz="2800" dirty="0"/>
              <a:t> </a:t>
            </a:r>
            <a:r>
              <a:rPr lang="en-US" sz="2800" dirty="0" err="1"/>
              <a:t>imati</a:t>
            </a:r>
            <a:r>
              <a:rPr lang="en-US" sz="2800" dirty="0"/>
              <a:t> </a:t>
            </a:r>
            <a:r>
              <a:rPr lang="en-US" sz="2800" dirty="0" err="1"/>
              <a:t>negativan</a:t>
            </a:r>
            <a:r>
              <a:rPr lang="en-US" sz="2800" dirty="0"/>
              <a:t> </a:t>
            </a:r>
            <a:r>
              <a:rPr lang="en-US" sz="2800" dirty="0" err="1"/>
              <a:t>uticaj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 smtClean="0"/>
              <a:t>njegovu</a:t>
            </a:r>
            <a:r>
              <a:rPr lang="sr-Latn-ME" sz="2800" dirty="0" smtClean="0"/>
              <a:t> </a:t>
            </a:r>
            <a:r>
              <a:rPr lang="en-US" sz="2800" dirty="0" err="1" smtClean="0"/>
              <a:t>nezavisnost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radu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isto</a:t>
            </a:r>
            <a:r>
              <a:rPr lang="en-US" sz="2800" dirty="0"/>
              <a:t> lice ne </a:t>
            </a:r>
            <a:r>
              <a:rPr lang="en-US" sz="2800" dirty="0" err="1"/>
              <a:t>treba</a:t>
            </a:r>
            <a:r>
              <a:rPr lang="en-US" sz="2800" dirty="0"/>
              <a:t> </a:t>
            </a:r>
            <a:r>
              <a:rPr lang="en-US" sz="2800" dirty="0" err="1"/>
              <a:t>istovremeno</a:t>
            </a:r>
            <a:r>
              <a:rPr lang="en-US" sz="2800" dirty="0"/>
              <a:t> </a:t>
            </a:r>
            <a:r>
              <a:rPr lang="en-US" sz="2800" dirty="0" err="1"/>
              <a:t>biti</a:t>
            </a:r>
            <a:r>
              <a:rPr lang="en-US" sz="2800" dirty="0"/>
              <a:t> </a:t>
            </a:r>
            <a:r>
              <a:rPr lang="en-US" sz="2800" dirty="0" err="1"/>
              <a:t>član</a:t>
            </a:r>
            <a:r>
              <a:rPr lang="en-US" sz="2800" dirty="0"/>
              <a:t> </a:t>
            </a:r>
            <a:r>
              <a:rPr lang="en-US" sz="2800" dirty="0" err="1"/>
              <a:t>internog</a:t>
            </a:r>
            <a:r>
              <a:rPr lang="en-US" sz="2800" dirty="0"/>
              <a:t> organa </a:t>
            </a:r>
            <a:r>
              <a:rPr lang="en-US" sz="2800" dirty="0" err="1"/>
              <a:t>nadzora</a:t>
            </a:r>
            <a:r>
              <a:rPr lang="en-US" sz="2800" dirty="0"/>
              <a:t> u </a:t>
            </a:r>
            <a:r>
              <a:rPr lang="en-US" sz="2800" dirty="0" err="1"/>
              <a:t>više</a:t>
            </a:r>
            <a:r>
              <a:rPr lang="en-US" sz="2800" dirty="0"/>
              <a:t> od </a:t>
            </a:r>
            <a:r>
              <a:rPr lang="en-US" sz="2800" dirty="0" smtClean="0"/>
              <a:t>pet</a:t>
            </a:r>
            <a:r>
              <a:rPr lang="sr-Latn-ME" sz="2800" dirty="0" smtClean="0"/>
              <a:t> </a:t>
            </a:r>
            <a:r>
              <a:rPr lang="en-US" sz="2800" dirty="0" err="1" smtClean="0"/>
              <a:t>društava</a:t>
            </a:r>
            <a:r>
              <a:rPr lang="en-US" sz="2800" dirty="0" smtClean="0"/>
              <a:t> </a:t>
            </a:r>
            <a:r>
              <a:rPr lang="en-US" sz="2800" dirty="0" err="1"/>
              <a:t>kapitala</a:t>
            </a:r>
            <a:r>
              <a:rPr lang="en-US" sz="2800" dirty="0"/>
              <a:t> (</a:t>
            </a:r>
            <a:r>
              <a:rPr lang="en-US" sz="2800" dirty="0" err="1"/>
              <a:t>članstvo</a:t>
            </a:r>
            <a:r>
              <a:rPr lang="en-US" sz="2800" dirty="0"/>
              <a:t> u </a:t>
            </a:r>
            <a:r>
              <a:rPr lang="en-US" sz="2800" dirty="0" err="1"/>
              <a:t>povezanim</a:t>
            </a:r>
            <a:r>
              <a:rPr lang="en-US" sz="2800" dirty="0"/>
              <a:t> </a:t>
            </a:r>
            <a:r>
              <a:rPr lang="en-US" sz="2800" dirty="0" err="1"/>
              <a:t>društvima</a:t>
            </a:r>
            <a:r>
              <a:rPr lang="en-US" sz="2800" dirty="0"/>
              <a:t> se ne </a:t>
            </a:r>
            <a:r>
              <a:rPr lang="en-US" sz="2800" dirty="0" err="1"/>
              <a:t>računa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14475635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43944"/>
            <a:ext cx="10515600" cy="553301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2. </a:t>
            </a:r>
            <a:r>
              <a:rPr lang="en-US" dirty="0" err="1"/>
              <a:t>Nadležnost</a:t>
            </a:r>
            <a:endParaRPr lang="en-US" dirty="0"/>
          </a:p>
          <a:p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,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/>
              <a:t>,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sposobnosti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ugovore</a:t>
            </a:r>
            <a:r>
              <a:rPr lang="en-US" dirty="0"/>
              <a:t> </a:t>
            </a:r>
            <a:r>
              <a:rPr lang="en-US" dirty="0" err="1"/>
              <a:t>zaključene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raspravlja</a:t>
            </a:r>
            <a:r>
              <a:rPr lang="en-US" dirty="0"/>
              <a:t> s </a:t>
            </a:r>
            <a:r>
              <a:rPr lang="en-US" dirty="0" err="1"/>
              <a:t>nadzornim</a:t>
            </a:r>
            <a:r>
              <a:rPr lang="en-US" dirty="0"/>
              <a:t>/</a:t>
            </a:r>
            <a:r>
              <a:rPr lang="en-US" dirty="0" err="1"/>
              <a:t>upravnim</a:t>
            </a:r>
            <a:r>
              <a:rPr lang="en-US" dirty="0"/>
              <a:t> </a:t>
            </a:r>
            <a:r>
              <a:rPr lang="en-US" dirty="0" err="1"/>
              <a:t>odborom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eksternim</a:t>
            </a:r>
            <a:r>
              <a:rPr lang="sr-Latn-ME" dirty="0" smtClean="0"/>
              <a:t> </a:t>
            </a:r>
            <a:r>
              <a:rPr lang="en-US" dirty="0" err="1" smtClean="0"/>
              <a:t>revizorom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o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nadzor</a:t>
            </a:r>
            <a:r>
              <a:rPr lang="en-US" dirty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imenovanjem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naknadom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utvrđuje</a:t>
            </a:r>
            <a:r>
              <a:rPr lang="en-US" dirty="0"/>
              <a:t> </a:t>
            </a:r>
            <a:r>
              <a:rPr lang="en-US" dirty="0" err="1"/>
              <a:t>vjerodostojnost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potpunost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prijedloga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raspodjelu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isplata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504959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77900"/>
            <a:ext cx="10515600" cy="5199063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pl-PL" dirty="0" smtClean="0"/>
              <a:t>• ispituje vjerodostojnost i potpunost izvještaja o finansijskim i drugim </a:t>
            </a:r>
            <a:r>
              <a:rPr lang="en-US" dirty="0" err="1" smtClean="0"/>
              <a:t>pitanjima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podneseni</a:t>
            </a:r>
            <a:r>
              <a:rPr lang="en-US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utvrđuje</a:t>
            </a:r>
            <a:r>
              <a:rPr lang="en-US" dirty="0" smtClean="0"/>
              <a:t> </a:t>
            </a:r>
            <a:r>
              <a:rPr lang="en-US" dirty="0" err="1" smtClean="0"/>
              <a:t>usklađenost</a:t>
            </a:r>
            <a:r>
              <a:rPr lang="en-US" dirty="0" smtClean="0"/>
              <a:t> </a:t>
            </a:r>
            <a:r>
              <a:rPr lang="en-US" dirty="0" err="1" smtClean="0"/>
              <a:t>organizacije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djelovanja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s </a:t>
            </a:r>
            <a:r>
              <a:rPr lang="en-US" dirty="0" err="1" smtClean="0"/>
              <a:t>kodeksom</a:t>
            </a:r>
            <a:r>
              <a:rPr lang="en-US" dirty="0" smtClean="0"/>
              <a:t> </a:t>
            </a:r>
            <a:r>
              <a:rPr lang="en-US" dirty="0" err="1" smtClean="0"/>
              <a:t>ponašanja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ispituje</a:t>
            </a:r>
            <a:r>
              <a:rPr lang="en-US" dirty="0" smtClean="0"/>
              <a:t> </a:t>
            </a:r>
            <a:r>
              <a:rPr lang="en-US" dirty="0" err="1" smtClean="0"/>
              <a:t>efikasnost</a:t>
            </a:r>
            <a:r>
              <a:rPr lang="en-US" dirty="0" smtClean="0"/>
              <a:t> </a:t>
            </a:r>
            <a:r>
              <a:rPr lang="en-US" dirty="0" err="1" smtClean="0"/>
              <a:t>poslovne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njenu</a:t>
            </a:r>
            <a:r>
              <a:rPr lang="en-US" dirty="0" smtClean="0"/>
              <a:t> </a:t>
            </a:r>
            <a:r>
              <a:rPr lang="en-US" dirty="0" err="1" smtClean="0"/>
              <a:t>usklađenost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zakonom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pregleda</a:t>
            </a:r>
            <a:r>
              <a:rPr lang="en-US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preduzete</a:t>
            </a:r>
            <a:r>
              <a:rPr lang="en-US" dirty="0" smtClean="0"/>
              <a:t> u </a:t>
            </a:r>
            <a:r>
              <a:rPr lang="en-US" dirty="0" err="1" smtClean="0"/>
              <a:t>reag</a:t>
            </a:r>
            <a:r>
              <a:rPr lang="sr-Latn-ME" dirty="0" smtClean="0"/>
              <a:t>ovanju 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prigovore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istakli</a:t>
            </a:r>
            <a:r>
              <a:rPr lang="sr-Latn-ME" dirty="0" smtClean="0"/>
              <a:t> d</a:t>
            </a:r>
            <a:r>
              <a:rPr lang="it-IT" dirty="0" smtClean="0"/>
              <a:t>ioničari/akcionari, organi društva ili druga lica;</a:t>
            </a:r>
          </a:p>
          <a:p>
            <a:pPr marL="0" indent="0" algn="just">
              <a:buNone/>
            </a:pPr>
            <a:r>
              <a:rPr lang="pl-PL" dirty="0" smtClean="0"/>
              <a:t>• traži i dobija od izvršnih organa dokumente koji se odnose na finansije i </a:t>
            </a:r>
            <a:r>
              <a:rPr lang="en-US" dirty="0" err="1" smtClean="0"/>
              <a:t>poslovanje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pregleda</a:t>
            </a:r>
            <a:r>
              <a:rPr lang="en-US" dirty="0" smtClean="0"/>
              <a:t> </a:t>
            </a:r>
            <a:r>
              <a:rPr lang="en-US" dirty="0" err="1" smtClean="0"/>
              <a:t>sve</a:t>
            </a:r>
            <a:r>
              <a:rPr lang="en-US" dirty="0" smtClean="0"/>
              <a:t> </a:t>
            </a:r>
            <a:r>
              <a:rPr lang="en-US" dirty="0" err="1" smtClean="0"/>
              <a:t>dokumente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, </a:t>
            </a:r>
            <a:r>
              <a:rPr lang="en-US" dirty="0" err="1" smtClean="0"/>
              <a:t>provjerava</a:t>
            </a:r>
            <a:r>
              <a:rPr lang="en-US" dirty="0" smtClean="0"/>
              <a:t> </a:t>
            </a:r>
            <a:r>
              <a:rPr lang="en-US" dirty="0" err="1" smtClean="0"/>
              <a:t>njihovu</a:t>
            </a:r>
            <a:r>
              <a:rPr lang="en-US" dirty="0" smtClean="0"/>
              <a:t> </a:t>
            </a:r>
            <a:r>
              <a:rPr lang="en-US" dirty="0" err="1" smtClean="0"/>
              <a:t>vjerodostojnost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pl-PL" dirty="0" smtClean="0"/>
              <a:t>istinitost podataka sadržanih u njima;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traži</a:t>
            </a:r>
            <a:r>
              <a:rPr lang="en-US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objašnjenja</a:t>
            </a:r>
            <a:r>
              <a:rPr lang="en-US" dirty="0" smtClean="0"/>
              <a:t> od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zaposlenih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pregleda</a:t>
            </a:r>
            <a:r>
              <a:rPr lang="en-US" dirty="0" smtClean="0"/>
              <a:t> </a:t>
            </a:r>
            <a:r>
              <a:rPr lang="en-US" dirty="0" err="1" smtClean="0"/>
              <a:t>stanje</a:t>
            </a:r>
            <a:r>
              <a:rPr lang="en-US" dirty="0" smtClean="0"/>
              <a:t> </a:t>
            </a:r>
            <a:r>
              <a:rPr lang="en-US" dirty="0" err="1" smtClean="0"/>
              <a:t>imovine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943845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9398"/>
            <a:ext cx="10515600" cy="568756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sr-Latn-ME" dirty="0" smtClean="0"/>
              <a:t>I</a:t>
            </a:r>
            <a:r>
              <a:rPr lang="en-US" dirty="0" err="1" smtClean="0"/>
              <a:t>nterni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 smtClean="0"/>
              <a:t>nadležnosti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dužnosti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/>
              <a:t>da: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istražuje</a:t>
            </a:r>
            <a:r>
              <a:rPr lang="en-US" sz="2900" dirty="0"/>
              <a:t> </a:t>
            </a:r>
            <a:r>
              <a:rPr lang="en-US" sz="2900" dirty="0" err="1"/>
              <a:t>slučajeve</a:t>
            </a:r>
            <a:r>
              <a:rPr lang="en-US" sz="2900" dirty="0"/>
              <a:t> </a:t>
            </a:r>
            <a:r>
              <a:rPr lang="en-US" sz="2900" dirty="0" err="1"/>
              <a:t>korištenja</a:t>
            </a:r>
            <a:r>
              <a:rPr lang="en-US" sz="2900" dirty="0"/>
              <a:t> </a:t>
            </a:r>
            <a:r>
              <a:rPr lang="en-US" sz="2900" dirty="0" err="1"/>
              <a:t>insajderskih</a:t>
            </a:r>
            <a:r>
              <a:rPr lang="en-US" sz="2900" dirty="0"/>
              <a:t> </a:t>
            </a:r>
            <a:r>
              <a:rPr lang="en-US" sz="2900" dirty="0" err="1"/>
              <a:t>informacija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provjerava</a:t>
            </a:r>
            <a:r>
              <a:rPr lang="en-US" sz="2900" dirty="0"/>
              <a:t> </a:t>
            </a:r>
            <a:r>
              <a:rPr lang="en-US" sz="2900" dirty="0" err="1"/>
              <a:t>blagovremenost</a:t>
            </a:r>
            <a:r>
              <a:rPr lang="en-US" sz="2900" dirty="0"/>
              <a:t> </a:t>
            </a:r>
            <a:r>
              <a:rPr lang="en-US" sz="2900" dirty="0" err="1"/>
              <a:t>plaćanja</a:t>
            </a:r>
            <a:r>
              <a:rPr lang="en-US" sz="2900" dirty="0"/>
              <a:t> </a:t>
            </a:r>
            <a:r>
              <a:rPr lang="en-US" sz="2900" dirty="0" err="1"/>
              <a:t>ugovaračima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</a:t>
            </a:r>
            <a:r>
              <a:rPr lang="en-US" sz="2900" dirty="0" err="1"/>
              <a:t>obaveznih</a:t>
            </a:r>
            <a:r>
              <a:rPr lang="en-US" sz="2900" dirty="0"/>
              <a:t> </a:t>
            </a:r>
            <a:r>
              <a:rPr lang="en-US" sz="2900" dirty="0" err="1" smtClean="0"/>
              <a:t>budžetskih</a:t>
            </a:r>
            <a:r>
              <a:rPr lang="sr-Latn-ME" sz="2900" dirty="0" smtClean="0"/>
              <a:t> </a:t>
            </a:r>
            <a:r>
              <a:rPr lang="en-US" sz="2900" dirty="0" err="1" smtClean="0"/>
              <a:t>plaćanja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provjerava</a:t>
            </a:r>
            <a:r>
              <a:rPr lang="en-US" sz="2900" dirty="0"/>
              <a:t> </a:t>
            </a:r>
            <a:r>
              <a:rPr lang="en-US" sz="2900" dirty="0" err="1"/>
              <a:t>blagovremenost</a:t>
            </a:r>
            <a:r>
              <a:rPr lang="en-US" sz="2900" dirty="0"/>
              <a:t> </a:t>
            </a:r>
            <a:r>
              <a:rPr lang="en-US" sz="2900" dirty="0" err="1"/>
              <a:t>akumuliranja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</a:t>
            </a:r>
            <a:r>
              <a:rPr lang="en-US" sz="2900" dirty="0" err="1"/>
              <a:t>plaćanja</a:t>
            </a:r>
            <a:r>
              <a:rPr lang="en-US" sz="2900" dirty="0"/>
              <a:t> </a:t>
            </a:r>
            <a:r>
              <a:rPr lang="en-US" sz="2900" dirty="0" err="1"/>
              <a:t>dividendi</a:t>
            </a:r>
            <a:r>
              <a:rPr lang="en-US" sz="2900" dirty="0"/>
              <a:t>, </a:t>
            </a:r>
            <a:r>
              <a:rPr lang="en-US" sz="2900" dirty="0" err="1"/>
              <a:t>kao</a:t>
            </a:r>
            <a:r>
              <a:rPr lang="en-US" sz="2900" dirty="0"/>
              <a:t> </a:t>
            </a:r>
            <a:r>
              <a:rPr lang="en-US" sz="2900" dirty="0" err="1" smtClean="0"/>
              <a:t>i</a:t>
            </a:r>
            <a:r>
              <a:rPr lang="sr-Latn-ME" sz="2900" dirty="0" smtClean="0"/>
              <a:t> </a:t>
            </a:r>
            <a:r>
              <a:rPr lang="en-US" sz="2900" dirty="0" err="1" smtClean="0"/>
              <a:t>blagovremeno</a:t>
            </a:r>
            <a:r>
              <a:rPr lang="en-US" sz="2900" dirty="0" smtClean="0"/>
              <a:t> </a:t>
            </a:r>
            <a:r>
              <a:rPr lang="en-US" sz="2900" dirty="0" err="1"/>
              <a:t>ispunjavanje</a:t>
            </a:r>
            <a:r>
              <a:rPr lang="en-US" sz="2900" dirty="0"/>
              <a:t> </a:t>
            </a:r>
            <a:r>
              <a:rPr lang="en-US" sz="2900" dirty="0" err="1"/>
              <a:t>drugih</a:t>
            </a:r>
            <a:r>
              <a:rPr lang="en-US" sz="2900" dirty="0"/>
              <a:t> </a:t>
            </a:r>
            <a:r>
              <a:rPr lang="en-US" sz="2900" dirty="0" err="1"/>
              <a:t>finansijskih</a:t>
            </a:r>
            <a:r>
              <a:rPr lang="en-US" sz="2900" dirty="0"/>
              <a:t> </a:t>
            </a:r>
            <a:r>
              <a:rPr lang="en-US" sz="2900" dirty="0" err="1"/>
              <a:t>obaveza</a:t>
            </a:r>
            <a:r>
              <a:rPr lang="en-US" sz="2900" dirty="0"/>
              <a:t> </a:t>
            </a:r>
            <a:r>
              <a:rPr lang="en-US" sz="2900" dirty="0" err="1"/>
              <a:t>društva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nn-NO" sz="2900" dirty="0"/>
              <a:t>• provjerava prikladnost korištenja rezerve i drugih sredstava društva;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provjerava</a:t>
            </a:r>
            <a:r>
              <a:rPr lang="en-US" sz="2900" dirty="0"/>
              <a:t> </a:t>
            </a:r>
            <a:r>
              <a:rPr lang="en-US" sz="2900" dirty="0" err="1"/>
              <a:t>blagovremenost</a:t>
            </a:r>
            <a:r>
              <a:rPr lang="en-US" sz="2900" dirty="0"/>
              <a:t> </a:t>
            </a:r>
            <a:r>
              <a:rPr lang="en-US" sz="2900" dirty="0" err="1"/>
              <a:t>unošenja</a:t>
            </a:r>
            <a:r>
              <a:rPr lang="en-US" sz="2900" dirty="0"/>
              <a:t> </a:t>
            </a:r>
            <a:r>
              <a:rPr lang="en-US" sz="2900" dirty="0" err="1"/>
              <a:t>uloga</a:t>
            </a:r>
            <a:r>
              <a:rPr lang="en-US" sz="2900" dirty="0"/>
              <a:t> </a:t>
            </a:r>
            <a:r>
              <a:rPr lang="en-US" sz="2900" dirty="0" err="1"/>
              <a:t>za</a:t>
            </a:r>
            <a:r>
              <a:rPr lang="en-US" sz="2900" dirty="0"/>
              <a:t> </a:t>
            </a:r>
            <a:r>
              <a:rPr lang="en-US" sz="2900" dirty="0" err="1"/>
              <a:t>izdate</a:t>
            </a:r>
            <a:r>
              <a:rPr lang="en-US" sz="2900" dirty="0"/>
              <a:t> </a:t>
            </a:r>
            <a:r>
              <a:rPr lang="en-US" sz="2900" dirty="0" err="1"/>
              <a:t>dionice</a:t>
            </a:r>
            <a:r>
              <a:rPr lang="en-US" sz="2900" dirty="0"/>
              <a:t>/</a:t>
            </a:r>
            <a:r>
              <a:rPr lang="en-US" sz="2900" dirty="0" err="1"/>
              <a:t>akcije</a:t>
            </a:r>
            <a:r>
              <a:rPr lang="en-US" sz="2900" dirty="0"/>
              <a:t> </a:t>
            </a:r>
            <a:r>
              <a:rPr lang="en-US" sz="2900" dirty="0" err="1"/>
              <a:t>društva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pregleda</a:t>
            </a:r>
            <a:r>
              <a:rPr lang="en-US" sz="2900" dirty="0"/>
              <a:t> </a:t>
            </a:r>
            <a:r>
              <a:rPr lang="en-US" sz="2900" dirty="0" err="1"/>
              <a:t>finansijsko</a:t>
            </a:r>
            <a:r>
              <a:rPr lang="en-US" sz="2900" dirty="0"/>
              <a:t> </a:t>
            </a:r>
            <a:r>
              <a:rPr lang="en-US" sz="2900" dirty="0" err="1"/>
              <a:t>stanje</a:t>
            </a:r>
            <a:r>
              <a:rPr lang="en-US" sz="2900" dirty="0"/>
              <a:t> </a:t>
            </a:r>
            <a:r>
              <a:rPr lang="en-US" sz="2900" dirty="0" err="1"/>
              <a:t>društva</a:t>
            </a:r>
            <a:r>
              <a:rPr lang="en-US" sz="2900" dirty="0"/>
              <a:t>, </a:t>
            </a:r>
            <a:r>
              <a:rPr lang="en-US" sz="2900" dirty="0" err="1"/>
              <a:t>konkretno</a:t>
            </a:r>
            <a:r>
              <a:rPr lang="en-US" sz="2900" dirty="0"/>
              <a:t> </a:t>
            </a:r>
            <a:r>
              <a:rPr lang="en-US" sz="2900" dirty="0" err="1"/>
              <a:t>njegovu</a:t>
            </a:r>
            <a:r>
              <a:rPr lang="en-US" sz="2900" dirty="0"/>
              <a:t> </a:t>
            </a:r>
            <a:r>
              <a:rPr lang="en-US" sz="2900" dirty="0" err="1"/>
              <a:t>solventnost</a:t>
            </a:r>
            <a:r>
              <a:rPr lang="en-US" sz="2900" dirty="0"/>
              <a:t>, </a:t>
            </a:r>
            <a:r>
              <a:rPr lang="en-US" sz="2900" dirty="0" err="1" smtClean="0"/>
              <a:t>likvidnost</a:t>
            </a:r>
            <a:r>
              <a:rPr lang="sr-Latn-ME" sz="2900" dirty="0" smtClean="0"/>
              <a:t> </a:t>
            </a:r>
            <a:r>
              <a:rPr lang="pl-PL" sz="2900" dirty="0" smtClean="0"/>
              <a:t>njegovih </a:t>
            </a:r>
            <a:r>
              <a:rPr lang="pl-PL" sz="2900" dirty="0"/>
              <a:t>sredstava i kreditnu sposobnost;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nadgleda</a:t>
            </a:r>
            <a:r>
              <a:rPr lang="en-US" sz="2900" dirty="0"/>
              <a:t> </a:t>
            </a:r>
            <a:r>
              <a:rPr lang="en-US" sz="2900" dirty="0" err="1"/>
              <a:t>blagovremenost</a:t>
            </a:r>
            <a:r>
              <a:rPr lang="en-US" sz="2900" dirty="0"/>
              <a:t> </a:t>
            </a:r>
            <a:r>
              <a:rPr lang="en-US" sz="2900" dirty="0" err="1"/>
              <a:t>procjene</a:t>
            </a:r>
            <a:r>
              <a:rPr lang="en-US" sz="2900" dirty="0"/>
              <a:t> </a:t>
            </a:r>
            <a:r>
              <a:rPr lang="en-US" sz="2900" dirty="0" err="1"/>
              <a:t>vrijednosti</a:t>
            </a:r>
            <a:r>
              <a:rPr lang="en-US" sz="2900" dirty="0"/>
              <a:t> </a:t>
            </a:r>
            <a:r>
              <a:rPr lang="en-US" sz="2900" dirty="0" err="1"/>
              <a:t>neto</a:t>
            </a:r>
            <a:r>
              <a:rPr lang="en-US" sz="2900" dirty="0"/>
              <a:t> </a:t>
            </a:r>
            <a:r>
              <a:rPr lang="en-US" sz="2900" dirty="0" err="1"/>
              <a:t>imovine</a:t>
            </a:r>
            <a:r>
              <a:rPr lang="en-US" sz="2900" dirty="0"/>
              <a:t> </a:t>
            </a:r>
            <a:r>
              <a:rPr lang="en-US" sz="2900" dirty="0" err="1"/>
              <a:t>društva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predlaže</a:t>
            </a:r>
            <a:r>
              <a:rPr lang="en-US" sz="2900" dirty="0"/>
              <a:t> </a:t>
            </a:r>
            <a:r>
              <a:rPr lang="en-US" sz="2900" dirty="0" err="1"/>
              <a:t>održavanje</a:t>
            </a:r>
            <a:r>
              <a:rPr lang="en-US" sz="2900" dirty="0"/>
              <a:t> </a:t>
            </a:r>
            <a:r>
              <a:rPr lang="en-US" sz="2900" dirty="0" err="1"/>
              <a:t>vanredne</a:t>
            </a:r>
            <a:r>
              <a:rPr lang="en-US" sz="2900" dirty="0"/>
              <a:t> </a:t>
            </a:r>
            <a:r>
              <a:rPr lang="en-US" sz="2900" dirty="0" err="1"/>
              <a:t>skupštine</a:t>
            </a:r>
            <a:r>
              <a:rPr lang="en-US" sz="2900" dirty="0"/>
              <a:t> </a:t>
            </a:r>
            <a:r>
              <a:rPr lang="en-US" sz="2900" dirty="0" err="1"/>
              <a:t>dioničara</a:t>
            </a:r>
            <a:r>
              <a:rPr lang="en-US" sz="2900" dirty="0"/>
              <a:t>/</a:t>
            </a:r>
            <a:r>
              <a:rPr lang="en-US" sz="2900" dirty="0" err="1"/>
              <a:t>akcionara</a:t>
            </a:r>
            <a:r>
              <a:rPr lang="en-US" sz="2900" dirty="0"/>
              <a:t> </a:t>
            </a:r>
            <a:r>
              <a:rPr lang="en-US" sz="2900" dirty="0" smtClean="0"/>
              <a:t>;</a:t>
            </a:r>
            <a:endParaRPr lang="en-US" sz="2900" dirty="0"/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predlaže</a:t>
            </a:r>
            <a:r>
              <a:rPr lang="en-US" sz="2900" dirty="0"/>
              <a:t> </a:t>
            </a:r>
            <a:r>
              <a:rPr lang="en-US" sz="2900" dirty="0" err="1"/>
              <a:t>sazivanje</a:t>
            </a:r>
            <a:r>
              <a:rPr lang="en-US" sz="2900" dirty="0"/>
              <a:t> </a:t>
            </a:r>
            <a:r>
              <a:rPr lang="en-US" sz="2900" dirty="0" err="1"/>
              <a:t>sjednice</a:t>
            </a:r>
            <a:r>
              <a:rPr lang="en-US" sz="2900" dirty="0"/>
              <a:t> </a:t>
            </a:r>
            <a:r>
              <a:rPr lang="en-US" sz="2900" dirty="0" err="1"/>
              <a:t>nadzornog</a:t>
            </a:r>
            <a:r>
              <a:rPr lang="en-US" sz="2900" dirty="0"/>
              <a:t>/</a:t>
            </a:r>
            <a:r>
              <a:rPr lang="en-US" sz="2900" dirty="0" err="1"/>
              <a:t>upravnog</a:t>
            </a:r>
            <a:r>
              <a:rPr lang="en-US" sz="2900" dirty="0"/>
              <a:t> </a:t>
            </a:r>
            <a:r>
              <a:rPr lang="en-US" sz="2900" dirty="0" err="1"/>
              <a:t>odbora</a:t>
            </a:r>
            <a:r>
              <a:rPr lang="en-US" sz="2900" dirty="0"/>
              <a:t> </a:t>
            </a:r>
            <a:r>
              <a:rPr lang="en-US" sz="2900" dirty="0" err="1"/>
              <a:t>radi</a:t>
            </a:r>
            <a:r>
              <a:rPr lang="en-US" sz="2900" dirty="0"/>
              <a:t> </a:t>
            </a:r>
            <a:r>
              <a:rPr lang="en-US" sz="2900" dirty="0" err="1" smtClean="0"/>
              <a:t>razmatranja</a:t>
            </a:r>
            <a:r>
              <a:rPr lang="sr-Latn-ME" sz="2900" dirty="0" smtClean="0"/>
              <a:t> </a:t>
            </a:r>
            <a:r>
              <a:rPr lang="en-US" sz="2900" dirty="0" err="1" smtClean="0"/>
              <a:t>tačaka</a:t>
            </a:r>
            <a:r>
              <a:rPr lang="en-US" sz="2900" dirty="0" smtClean="0"/>
              <a:t> </a:t>
            </a:r>
            <a:r>
              <a:rPr lang="en-US" sz="2900" dirty="0" err="1"/>
              <a:t>iz</a:t>
            </a:r>
            <a:r>
              <a:rPr lang="en-US" sz="2900" dirty="0"/>
              <a:t> </a:t>
            </a:r>
            <a:r>
              <a:rPr lang="en-US" sz="2900" dirty="0" err="1"/>
              <a:t>njegove</a:t>
            </a:r>
            <a:r>
              <a:rPr lang="en-US" sz="2900" dirty="0"/>
              <a:t> </a:t>
            </a:r>
            <a:r>
              <a:rPr lang="en-US" sz="2900" dirty="0" err="1"/>
              <a:t>nadležnosti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pl-PL" sz="2900" dirty="0"/>
              <a:t>• traži i dobija zapisnike sa sjednica uprave; i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traži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</a:t>
            </a:r>
            <a:r>
              <a:rPr lang="en-US" sz="2900" dirty="0" err="1"/>
              <a:t>dobija</a:t>
            </a:r>
            <a:r>
              <a:rPr lang="en-US" sz="2900" dirty="0"/>
              <a:t> </a:t>
            </a:r>
            <a:r>
              <a:rPr lang="en-US" sz="2900" dirty="0" err="1"/>
              <a:t>informacije</a:t>
            </a:r>
            <a:r>
              <a:rPr lang="en-US" sz="2900" dirty="0"/>
              <a:t> </a:t>
            </a:r>
            <a:r>
              <a:rPr lang="en-US" sz="2900" dirty="0" err="1"/>
              <a:t>koje</a:t>
            </a:r>
            <a:r>
              <a:rPr lang="en-US" sz="2900" dirty="0"/>
              <a:t> se </a:t>
            </a:r>
            <a:r>
              <a:rPr lang="en-US" sz="2900" dirty="0" err="1"/>
              <a:t>tiču</a:t>
            </a:r>
            <a:r>
              <a:rPr lang="en-US" sz="2900" dirty="0"/>
              <a:t> </a:t>
            </a:r>
            <a:r>
              <a:rPr lang="en-US" sz="2900" dirty="0" err="1"/>
              <a:t>povezanih</a:t>
            </a:r>
            <a:r>
              <a:rPr lang="en-US" sz="2900" dirty="0"/>
              <a:t> </a:t>
            </a:r>
            <a:r>
              <a:rPr lang="en-US" sz="2900" dirty="0" err="1"/>
              <a:t>lica</a:t>
            </a:r>
            <a:r>
              <a:rPr lang="en-US" sz="2900" dirty="0"/>
              <a:t> </a:t>
            </a:r>
            <a:r>
              <a:rPr lang="en-US" sz="2900" dirty="0" err="1"/>
              <a:t>i</a:t>
            </a:r>
            <a:r>
              <a:rPr lang="en-US" sz="2900" dirty="0"/>
              <a:t> </a:t>
            </a:r>
            <a:r>
              <a:rPr lang="en-US" sz="2900" dirty="0" err="1"/>
              <a:t>transakcija</a:t>
            </a:r>
            <a:r>
              <a:rPr lang="en-US" sz="2900" dirty="0"/>
              <a:t> s </a:t>
            </a:r>
            <a:r>
              <a:rPr lang="en-US" sz="2900" dirty="0" err="1" smtClean="0"/>
              <a:t>povezanim</a:t>
            </a:r>
            <a:r>
              <a:rPr lang="sr-Latn-ME" sz="2900" dirty="0" smtClean="0"/>
              <a:t> </a:t>
            </a:r>
            <a:r>
              <a:rPr lang="en-US" sz="2900" dirty="0" err="1" smtClean="0"/>
              <a:t>licima</a:t>
            </a:r>
            <a:r>
              <a:rPr lang="en-US" sz="2900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0755132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3.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en-US" dirty="0" err="1"/>
              <a:t>članova</a:t>
            </a:r>
            <a:endParaRPr lang="en-US" dirty="0"/>
          </a:p>
          <a:p>
            <a:pPr algn="just"/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ista</a:t>
            </a:r>
            <a:r>
              <a:rPr lang="en-US" dirty="0"/>
              <a:t> je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procedura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predlaganje</a:t>
            </a:r>
            <a:r>
              <a:rPr lang="en-US" dirty="0"/>
              <a:t> </a:t>
            </a:r>
            <a:r>
              <a:rPr lang="en-US" dirty="0" err="1"/>
              <a:t>kandidata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.</a:t>
            </a:r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razrješenje</a:t>
            </a:r>
            <a:r>
              <a:rPr lang="en-US" dirty="0"/>
              <a:t> </a:t>
            </a:r>
            <a:r>
              <a:rPr lang="en-US" dirty="0" err="1"/>
              <a:t>članova</a:t>
            </a:r>
            <a:endParaRPr lang="en-US" dirty="0"/>
          </a:p>
          <a:p>
            <a:pPr algn="just"/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različita</a:t>
            </a:r>
            <a:r>
              <a:rPr lang="en-US" dirty="0"/>
              <a:t> </a:t>
            </a:r>
            <a:r>
              <a:rPr lang="en-US" dirty="0" err="1"/>
              <a:t>zavisno</a:t>
            </a:r>
            <a:r>
              <a:rPr lang="en-US" dirty="0"/>
              <a:t> od </a:t>
            </a:r>
            <a:r>
              <a:rPr lang="en-US" dirty="0" err="1"/>
              <a:t>činjenice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razrješava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342723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ME" dirty="0" smtClean="0"/>
              <a:t>Sadržaj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Latn-ME" sz="3600" dirty="0" smtClean="0"/>
              <a:t>Pitanja</a:t>
            </a:r>
          </a:p>
          <a:p>
            <a:pPr marL="0" indent="0">
              <a:buNone/>
            </a:pPr>
            <a:r>
              <a:rPr lang="sr-Latn-ME" sz="3600" dirty="0" smtClean="0"/>
              <a:t>Uvod</a:t>
            </a:r>
          </a:p>
          <a:p>
            <a:pPr marL="0" indent="0">
              <a:buNone/>
            </a:pPr>
            <a:r>
              <a:rPr lang="sr-Latn-ME" sz="3600" dirty="0" smtClean="0"/>
              <a:t>A  -  Interni organi kontrole</a:t>
            </a:r>
          </a:p>
          <a:p>
            <a:pPr marL="0" indent="0">
              <a:buNone/>
            </a:pPr>
            <a:r>
              <a:rPr lang="sr-Latn-ME" sz="3600" dirty="0" smtClean="0"/>
              <a:t>B – Nezavisni eksterni revizor</a:t>
            </a:r>
          </a:p>
          <a:p>
            <a:pPr marL="0" indent="0">
              <a:buNone/>
            </a:pPr>
            <a:r>
              <a:rPr lang="sr-Latn-ME" sz="3600" dirty="0" smtClean="0"/>
              <a:t>C -  Komisija za reviziju</a:t>
            </a:r>
          </a:p>
          <a:p>
            <a:pPr marL="0" indent="0">
              <a:buNone/>
            </a:pPr>
            <a:r>
              <a:rPr lang="sr-Latn-ME" sz="3600" dirty="0" smtClean="0"/>
              <a:t>D – Funkcija interne kontrole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xmlns="" val="37339805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46220"/>
            <a:ext cx="10515600" cy="503074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b="1" dirty="0" smtClean="0"/>
              <a:t>a</a:t>
            </a:r>
            <a:r>
              <a:rPr lang="en-US" b="1" dirty="0"/>
              <a:t>) </a:t>
            </a:r>
            <a:r>
              <a:rPr lang="en-US" b="1" dirty="0" err="1"/>
              <a:t>Izbor</a:t>
            </a:r>
            <a:r>
              <a:rPr lang="en-US" b="1" dirty="0"/>
              <a:t>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b="1" dirty="0" err="1"/>
              <a:t>razrješenje</a:t>
            </a:r>
            <a:r>
              <a:rPr lang="en-US" b="1" dirty="0"/>
              <a:t> </a:t>
            </a:r>
            <a:r>
              <a:rPr lang="en-US" b="1" dirty="0" err="1"/>
              <a:t>internog</a:t>
            </a:r>
            <a:r>
              <a:rPr lang="en-US" b="1" dirty="0"/>
              <a:t> </a:t>
            </a:r>
            <a:r>
              <a:rPr lang="en-US" b="1" dirty="0" err="1"/>
              <a:t>revizora</a:t>
            </a:r>
            <a:r>
              <a:rPr lang="en-US" b="1" dirty="0"/>
              <a:t> </a:t>
            </a:r>
            <a:r>
              <a:rPr lang="en-US" b="1" dirty="0" err="1"/>
              <a:t>ili</a:t>
            </a:r>
            <a:r>
              <a:rPr lang="en-US" b="1" dirty="0"/>
              <a:t> </a:t>
            </a:r>
            <a:r>
              <a:rPr lang="en-US" b="1" dirty="0" err="1"/>
              <a:t>odbora</a:t>
            </a:r>
            <a:r>
              <a:rPr lang="en-US" b="1" dirty="0"/>
              <a:t> </a:t>
            </a:r>
            <a:r>
              <a:rPr lang="en-US" b="1" dirty="0" err="1"/>
              <a:t>revizora</a:t>
            </a:r>
            <a:endParaRPr lang="en-US" b="1" dirty="0"/>
          </a:p>
          <a:p>
            <a:pPr algn="just"/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utvrđuju</a:t>
            </a:r>
            <a:r>
              <a:rPr lang="en-US" dirty="0"/>
              <a:t> se </a:t>
            </a:r>
            <a:r>
              <a:rPr lang="en-US" dirty="0" err="1" smtClean="0"/>
              <a:t>osnivačkim</a:t>
            </a:r>
            <a:r>
              <a:rPr lang="sr-Latn-ME" dirty="0" smtClean="0"/>
              <a:t> </a:t>
            </a:r>
            <a:r>
              <a:rPr lang="en-US" dirty="0" err="1" smtClean="0"/>
              <a:t>aktom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posebnom</a:t>
            </a:r>
            <a:r>
              <a:rPr lang="en-US" dirty="0"/>
              <a:t> </a:t>
            </a:r>
            <a:r>
              <a:rPr lang="en-US" dirty="0" err="1"/>
              <a:t>odlukom</a:t>
            </a:r>
            <a:r>
              <a:rPr lang="en-US" dirty="0"/>
              <a:t> </a:t>
            </a:r>
            <a:r>
              <a:rPr lang="en-US" dirty="0" err="1"/>
              <a:t>osnivača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razrješenje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ista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njihov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individualni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odbora</a:t>
            </a:r>
            <a:r>
              <a:rPr lang="sr-Latn-ME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izabrao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se u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kojem</a:t>
            </a:r>
            <a:r>
              <a:rPr lang="en-US" dirty="0"/>
              <a:t> </a:t>
            </a:r>
            <a:r>
              <a:rPr lang="en-US" dirty="0" err="1" smtClean="0"/>
              <a:t>trenutku</a:t>
            </a:r>
            <a:r>
              <a:rPr lang="sr-Latn-ME" dirty="0" smtClean="0"/>
              <a:t> </a:t>
            </a:r>
            <a:r>
              <a:rPr lang="en-US" dirty="0" err="1"/>
              <a:t>razriješiti</a:t>
            </a:r>
            <a:r>
              <a:rPr lang="en-US" dirty="0"/>
              <a:t>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osnivačkim</a:t>
            </a:r>
            <a:r>
              <a:rPr lang="en-US" dirty="0"/>
              <a:t> </a:t>
            </a:r>
            <a:r>
              <a:rPr lang="en-US" dirty="0" err="1"/>
              <a:t>aktom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statutom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pl-PL" dirty="0"/>
              <a:t>upravnog odbora za tu odluku.</a:t>
            </a: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183487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5. </a:t>
            </a:r>
            <a:r>
              <a:rPr lang="en-US" dirty="0" err="1"/>
              <a:t>Ugovori</a:t>
            </a:r>
            <a:r>
              <a:rPr lang="en-US" dirty="0"/>
              <a:t> s </a:t>
            </a:r>
            <a:r>
              <a:rPr lang="en-US" dirty="0" err="1"/>
              <a:t>članovima</a:t>
            </a:r>
            <a:endParaRPr lang="en-US" dirty="0"/>
          </a:p>
          <a:p>
            <a:pPr algn="just"/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u </a:t>
            </a:r>
            <a:r>
              <a:rPr lang="en-US" dirty="0" err="1"/>
              <a:t>radnom</a:t>
            </a:r>
            <a:r>
              <a:rPr lang="en-US" dirty="0"/>
              <a:t> </a:t>
            </a:r>
            <a:r>
              <a:rPr lang="en-US" dirty="0" err="1"/>
              <a:t>odnosu</a:t>
            </a:r>
            <a:r>
              <a:rPr lang="en-US" dirty="0"/>
              <a:t> u </a:t>
            </a:r>
            <a:r>
              <a:rPr lang="en-US" dirty="0" err="1"/>
              <a:t>društvu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Oni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 </a:t>
            </a:r>
            <a:r>
              <a:rPr lang="en-US" dirty="0" err="1"/>
              <a:t>posebnog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zaključenog</a:t>
            </a:r>
            <a:r>
              <a:rPr lang="en-US" dirty="0"/>
              <a:t> s </a:t>
            </a:r>
            <a:r>
              <a:rPr lang="en-US" dirty="0" err="1"/>
              <a:t>društvom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02669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37127"/>
            <a:ext cx="10515600" cy="53398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potpisuje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 </a:t>
            </a:r>
            <a:r>
              <a:rPr lang="en-US" dirty="0" err="1"/>
              <a:t>principu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ugovor</a:t>
            </a:r>
            <a:r>
              <a:rPr lang="en-US" dirty="0"/>
              <a:t> </a:t>
            </a:r>
            <a:r>
              <a:rPr lang="en-US" dirty="0" err="1" smtClean="0"/>
              <a:t>potpisivao</a:t>
            </a:r>
            <a:r>
              <a:rPr lang="sr-Latn-ME" dirty="0" smtClean="0"/>
              <a:t> </a:t>
            </a:r>
            <a:r>
              <a:rPr lang="en-US" dirty="0" err="1" smtClean="0"/>
              <a:t>generalni</a:t>
            </a:r>
            <a:r>
              <a:rPr lang="en-US" dirty="0" smtClean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to bi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uticalo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nezavisnost</a:t>
            </a:r>
            <a:r>
              <a:rPr lang="sr-Latn-ME" dirty="0" smtClean="0"/>
              <a:t> </a:t>
            </a:r>
            <a:r>
              <a:rPr lang="en-US" dirty="0" err="1" smtClean="0"/>
              <a:t>internog</a:t>
            </a:r>
            <a:r>
              <a:rPr lang="en-US" dirty="0" smtClean="0"/>
              <a:t> </a:t>
            </a:r>
            <a:r>
              <a:rPr lang="en-US" dirty="0"/>
              <a:t>organa </a:t>
            </a:r>
            <a:r>
              <a:rPr lang="en-US" dirty="0" err="1"/>
              <a:t>revizije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Naravno</a:t>
            </a:r>
            <a:r>
              <a:rPr lang="en-US" dirty="0"/>
              <a:t>,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ne </a:t>
            </a:r>
            <a:r>
              <a:rPr lang="en-US" dirty="0" err="1" smtClean="0"/>
              <a:t>podrazumijeva</a:t>
            </a:r>
            <a:r>
              <a:rPr lang="sr-Latn-ME" dirty="0" smtClean="0"/>
              <a:t> </a:t>
            </a:r>
            <a:r>
              <a:rPr lang="en-US" dirty="0" err="1" smtClean="0"/>
              <a:t>nadležnost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ugovaranje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mijenjanje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Ključni</a:t>
            </a:r>
            <a:r>
              <a:rPr lang="en-US" dirty="0"/>
              <a:t> </a:t>
            </a:r>
            <a:r>
              <a:rPr lang="en-US" dirty="0" err="1"/>
              <a:t>elementi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uslovi</a:t>
            </a:r>
            <a:r>
              <a:rPr lang="sr-Latn-ME" dirty="0" smtClean="0"/>
              <a:t> </a:t>
            </a:r>
            <a:r>
              <a:rPr lang="en-US" dirty="0" err="1" smtClean="0"/>
              <a:t>ugovora</a:t>
            </a:r>
            <a:r>
              <a:rPr lang="en-US" dirty="0" smtClean="0"/>
              <a:t> </a:t>
            </a:r>
            <a:r>
              <a:rPr lang="en-US" dirty="0"/>
              <a:t>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naknada</a:t>
            </a:r>
            <a:r>
              <a:rPr lang="en-US" dirty="0"/>
              <a:t>)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Osnivački</a:t>
            </a:r>
            <a:r>
              <a:rPr lang="en-US" dirty="0" smtClean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</a:t>
            </a:r>
            <a:r>
              <a:rPr lang="en-US" dirty="0" err="1"/>
              <a:t>potpisuje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u </a:t>
            </a:r>
            <a:r>
              <a:rPr lang="en-US" dirty="0" err="1"/>
              <a:t>ime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principu</a:t>
            </a:r>
            <a:r>
              <a:rPr lang="en-US" dirty="0"/>
              <a:t>,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bi </a:t>
            </a:r>
            <a:r>
              <a:rPr lang="en-US" dirty="0" err="1" smtClean="0"/>
              <a:t>ugovor</a:t>
            </a:r>
            <a:r>
              <a:rPr lang="sr-Latn-ME" dirty="0" smtClean="0"/>
              <a:t> </a:t>
            </a:r>
            <a:r>
              <a:rPr lang="en-US" dirty="0" err="1" smtClean="0"/>
              <a:t>potpisivao</a:t>
            </a:r>
            <a:r>
              <a:rPr lang="en-US" dirty="0" smtClean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neki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član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to bi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uticalo</a:t>
            </a:r>
            <a:r>
              <a:rPr lang="en-US" dirty="0"/>
              <a:t>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nezavisnost</a:t>
            </a:r>
            <a:r>
              <a:rPr lang="en-US" dirty="0" smtClean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revizije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Naravno</a:t>
            </a:r>
            <a:r>
              <a:rPr lang="en-US" dirty="0"/>
              <a:t>,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potpisivanje</a:t>
            </a:r>
            <a:r>
              <a:rPr lang="en-US" dirty="0"/>
              <a:t> </a:t>
            </a:r>
            <a:r>
              <a:rPr lang="en-US" dirty="0" err="1" smtClean="0"/>
              <a:t>ugovora</a:t>
            </a:r>
            <a:r>
              <a:rPr lang="sr-Latn-ME" dirty="0" smtClean="0"/>
              <a:t> </a:t>
            </a:r>
            <a:r>
              <a:rPr lang="en-US" dirty="0" smtClean="0"/>
              <a:t>ne </a:t>
            </a:r>
            <a:r>
              <a:rPr lang="en-US" dirty="0" err="1"/>
              <a:t>podrazumijeva</a:t>
            </a:r>
            <a:r>
              <a:rPr lang="en-US" dirty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ugovaranje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mijenjanje</a:t>
            </a:r>
            <a:r>
              <a:rPr lang="en-US" dirty="0"/>
              <a:t> </a:t>
            </a:r>
            <a:r>
              <a:rPr lang="en-US" dirty="0" err="1"/>
              <a:t>uslova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Ključni</a:t>
            </a:r>
            <a:r>
              <a:rPr lang="sr-Latn-ME" dirty="0" smtClean="0"/>
              <a:t> </a:t>
            </a:r>
            <a:r>
              <a:rPr lang="en-US" dirty="0" err="1" smtClean="0"/>
              <a:t>elementi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naknada</a:t>
            </a:r>
            <a:r>
              <a:rPr lang="en-US" dirty="0"/>
              <a:t>) </a:t>
            </a:r>
            <a:r>
              <a:rPr lang="en-US" dirty="0" err="1"/>
              <a:t>podliježu</a:t>
            </a:r>
            <a:r>
              <a:rPr lang="en-US" dirty="0"/>
              <a:t> </a:t>
            </a:r>
            <a:r>
              <a:rPr lang="en-US" dirty="0" err="1"/>
              <a:t>odobrenju</a:t>
            </a:r>
            <a:r>
              <a:rPr lang="en-US" dirty="0"/>
              <a:t> </a:t>
            </a:r>
            <a:r>
              <a:rPr lang="sr-Latn-ME" dirty="0" smtClean="0"/>
              <a:t>skupštine dioničara/akcionara 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8103829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Naknada</a:t>
            </a:r>
            <a:endParaRPr lang="en-US" dirty="0"/>
          </a:p>
          <a:p>
            <a:pPr algn="just"/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naknadu</a:t>
            </a:r>
            <a:r>
              <a:rPr lang="en-US" dirty="0"/>
              <a:t> </a:t>
            </a:r>
            <a:r>
              <a:rPr lang="en-US" dirty="0" err="1"/>
              <a:t>shodno</a:t>
            </a:r>
            <a:r>
              <a:rPr lang="en-US" dirty="0"/>
              <a:t> </a:t>
            </a:r>
            <a:r>
              <a:rPr lang="en-US" dirty="0" err="1" smtClean="0"/>
              <a:t>odredbama</a:t>
            </a:r>
            <a:r>
              <a:rPr lang="sr-Latn-ME" dirty="0" smtClean="0"/>
              <a:t> </a:t>
            </a:r>
            <a:r>
              <a:rPr lang="en-US" dirty="0" err="1" smtClean="0"/>
              <a:t>osnivačkog</a:t>
            </a:r>
            <a:r>
              <a:rPr lang="en-US" dirty="0" smtClean="0"/>
              <a:t> </a:t>
            </a:r>
            <a:r>
              <a:rPr lang="en-US" dirty="0" err="1"/>
              <a:t>akta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takva</a:t>
            </a:r>
            <a:r>
              <a:rPr lang="en-US" dirty="0"/>
              <a:t> </a:t>
            </a:r>
            <a:r>
              <a:rPr lang="en-US" dirty="0" err="1"/>
              <a:t>odredba</a:t>
            </a:r>
            <a:r>
              <a:rPr lang="en-US" dirty="0"/>
              <a:t> ne </a:t>
            </a:r>
            <a:r>
              <a:rPr lang="en-US" dirty="0" err="1"/>
              <a:t>postoji</a:t>
            </a:r>
            <a:r>
              <a:rPr lang="en-US" dirty="0"/>
              <a:t>, organ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ovlašten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bira</a:t>
            </a:r>
            <a:r>
              <a:rPr lang="en-US" dirty="0" smtClean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odlučuje</a:t>
            </a:r>
            <a:r>
              <a:rPr lang="en-US" dirty="0"/>
              <a:t> da li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data </a:t>
            </a:r>
            <a:r>
              <a:rPr lang="en-US" dirty="0" err="1" smtClean="0"/>
              <a:t>naknada</a:t>
            </a:r>
            <a:r>
              <a:rPr lang="sr-Latn-ME" dirty="0" smtClean="0"/>
              <a:t> </a:t>
            </a:r>
            <a:r>
              <a:rPr lang="pl-PL" dirty="0" smtClean="0"/>
              <a:t>za </a:t>
            </a:r>
            <a:r>
              <a:rPr lang="pl-PL" dirty="0"/>
              <a:t>njihov rad. </a:t>
            </a:r>
            <a:endParaRPr lang="pl-PL" dirty="0" smtClean="0"/>
          </a:p>
          <a:p>
            <a:pPr algn="just"/>
            <a:r>
              <a:rPr lang="pl-PL" dirty="0" smtClean="0"/>
              <a:t>U </a:t>
            </a:r>
            <a:r>
              <a:rPr lang="pl-PL" dirty="0"/>
              <a:t>ovaj postupak treba biti uključena i komisija za naknade.</a:t>
            </a:r>
          </a:p>
          <a:p>
            <a:pPr marL="0" indent="0" algn="just">
              <a:buNone/>
            </a:pPr>
            <a:r>
              <a:rPr lang="en-US" dirty="0"/>
              <a:t>7.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rada</a:t>
            </a:r>
            <a:r>
              <a:rPr lang="sr-Latn-ME" dirty="0" smtClean="0"/>
              <a:t> </a:t>
            </a:r>
          </a:p>
          <a:p>
            <a:pPr algn="just"/>
            <a:r>
              <a:rPr lang="en-US" dirty="0" err="1" smtClean="0"/>
              <a:t>Način</a:t>
            </a:r>
            <a:r>
              <a:rPr lang="en-US" dirty="0" smtClean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u </a:t>
            </a:r>
            <a:r>
              <a:rPr lang="en-US" dirty="0" err="1"/>
              <a:t>osnivačkom</a:t>
            </a:r>
            <a:r>
              <a:rPr lang="en-US" dirty="0"/>
              <a:t> </a:t>
            </a:r>
            <a:r>
              <a:rPr lang="en-US" dirty="0" err="1" smtClean="0"/>
              <a:t>aktu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, </a:t>
            </a:r>
            <a:r>
              <a:rPr lang="en-US" dirty="0" err="1"/>
              <a:t>statutu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pravilniku</a:t>
            </a:r>
            <a:r>
              <a:rPr lang="en-US" dirty="0"/>
              <a:t> o </a:t>
            </a:r>
            <a:r>
              <a:rPr lang="en-US" dirty="0" err="1"/>
              <a:t>radu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usvojio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Predsjednika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 smtClean="0"/>
              <a:t>sam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svojoj</a:t>
            </a:r>
            <a:r>
              <a:rPr lang="en-US" dirty="0"/>
              <a:t> </a:t>
            </a:r>
            <a:r>
              <a:rPr lang="en-US" dirty="0" err="1"/>
              <a:t>sjednici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5962964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predsjedniku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 da: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saziva</a:t>
            </a:r>
            <a:r>
              <a:rPr lang="en-US" dirty="0"/>
              <a:t>, </a:t>
            </a:r>
            <a:r>
              <a:rPr lang="en-US" dirty="0" err="1"/>
              <a:t>organizira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predsjedava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 smtClean="0"/>
              <a:t>nadzora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• priprema i potpisuje zapisnike sa sjednica i druge odluke;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predstavlja</a:t>
            </a:r>
            <a:r>
              <a:rPr lang="en-US" dirty="0"/>
              <a:t> organ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sastancima</a:t>
            </a:r>
            <a:r>
              <a:rPr lang="en-US" dirty="0"/>
              <a:t> s </a:t>
            </a:r>
            <a:r>
              <a:rPr lang="en-US" dirty="0" err="1"/>
              <a:t>trećim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odlučujući</a:t>
            </a:r>
            <a:r>
              <a:rPr lang="en-US" dirty="0"/>
              <a:t> </a:t>
            </a:r>
            <a:r>
              <a:rPr lang="en-US" dirty="0" err="1"/>
              <a:t>glas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sastancima</a:t>
            </a:r>
            <a:r>
              <a:rPr lang="en-US" dirty="0"/>
              <a:t> u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/>
              <a:t>neriješenog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pl-PL" dirty="0"/>
              <a:t>• sarađuje s predsjednikom nadzornog/upravnog odbora.</a:t>
            </a:r>
          </a:p>
          <a:p>
            <a:pPr marL="0" indent="0" algn="just">
              <a:buNone/>
            </a:pPr>
            <a:r>
              <a:rPr lang="en-US" dirty="0" err="1"/>
              <a:t>Osnivački</a:t>
            </a:r>
            <a:r>
              <a:rPr lang="en-US" dirty="0"/>
              <a:t> </a:t>
            </a:r>
            <a:r>
              <a:rPr lang="en-US" dirty="0" err="1"/>
              <a:t>akt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statut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odrediti</a:t>
            </a:r>
            <a:r>
              <a:rPr lang="en-US" dirty="0"/>
              <a:t> </a:t>
            </a:r>
            <a:r>
              <a:rPr lang="en-US" dirty="0" err="1"/>
              <a:t>šta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kvorum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definirati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glasanja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/>
              <a:t>Kvorum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manji</a:t>
            </a:r>
            <a:r>
              <a:rPr lang="en-US" dirty="0"/>
              <a:t> od </a:t>
            </a:r>
            <a:r>
              <a:rPr lang="en-US" dirty="0" err="1"/>
              <a:t>polovine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, a </a:t>
            </a:r>
            <a:r>
              <a:rPr lang="en-US" dirty="0" err="1"/>
              <a:t>odluke</a:t>
            </a:r>
            <a:r>
              <a:rPr lang="en-US" dirty="0"/>
              <a:t> se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odobravati</a:t>
            </a:r>
            <a:r>
              <a:rPr lang="en-US" dirty="0"/>
              <a:t> </a:t>
            </a:r>
            <a:r>
              <a:rPr lang="en-US" dirty="0" err="1" smtClean="0"/>
              <a:t>prostom</a:t>
            </a:r>
            <a:r>
              <a:rPr lang="sr-Latn-ME" dirty="0" smtClean="0"/>
              <a:t> </a:t>
            </a:r>
            <a:r>
              <a:rPr lang="en-US" dirty="0" err="1" smtClean="0"/>
              <a:t>većinom</a:t>
            </a:r>
            <a:r>
              <a:rPr lang="en-US" dirty="0" smtClean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37339384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donosi</a:t>
            </a:r>
            <a:r>
              <a:rPr lang="en-US" dirty="0"/>
              <a:t> </a:t>
            </a:r>
            <a:r>
              <a:rPr lang="en-US" dirty="0" err="1"/>
              <a:t>odluke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održati</a:t>
            </a:r>
            <a:r>
              <a:rPr lang="en-US" dirty="0"/>
              <a:t> </a:t>
            </a:r>
            <a:r>
              <a:rPr lang="en-US" dirty="0" err="1" smtClean="0"/>
              <a:t>najmanje</a:t>
            </a:r>
            <a:r>
              <a:rPr lang="sr-Latn-ME" dirty="0" smtClean="0"/>
              <a:t> </a:t>
            </a:r>
            <a:r>
              <a:rPr lang="en-US" dirty="0" err="1" smtClean="0"/>
              <a:t>četiri</a:t>
            </a:r>
            <a:r>
              <a:rPr lang="en-US" dirty="0" smtClean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izvršavanju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 smtClean="0"/>
              <a:t>mogu</a:t>
            </a:r>
            <a:r>
              <a:rPr lang="sr-Latn-ME" dirty="0" smtClean="0"/>
              <a:t> </a:t>
            </a:r>
            <a:r>
              <a:rPr lang="en-US" dirty="0" err="1" smtClean="0"/>
              <a:t>pregledati</a:t>
            </a:r>
            <a:r>
              <a:rPr lang="en-US" dirty="0" smtClean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provjeriti</a:t>
            </a:r>
            <a:r>
              <a:rPr lang="en-US" dirty="0"/>
              <a:t> </a:t>
            </a:r>
            <a:r>
              <a:rPr lang="en-US" dirty="0" err="1"/>
              <a:t>njihovu</a:t>
            </a:r>
            <a:r>
              <a:rPr lang="en-US" dirty="0"/>
              <a:t> </a:t>
            </a:r>
            <a:r>
              <a:rPr lang="en-US" dirty="0" err="1"/>
              <a:t>vjerodostojnost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tačnost</a:t>
            </a:r>
            <a:r>
              <a:rPr lang="sr-Latn-ME" dirty="0" smtClean="0"/>
              <a:t> </a:t>
            </a:r>
            <a:r>
              <a:rPr lang="en-US" dirty="0" err="1" smtClean="0"/>
              <a:t>podataka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njima</a:t>
            </a:r>
            <a:r>
              <a:rPr lang="en-US" dirty="0"/>
              <a:t>, </a:t>
            </a:r>
            <a:r>
              <a:rPr lang="en-US" dirty="0" err="1"/>
              <a:t>zahtijevati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objašnjenja</a:t>
            </a:r>
            <a:r>
              <a:rPr lang="en-US" dirty="0"/>
              <a:t> od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pregledati</a:t>
            </a:r>
            <a:r>
              <a:rPr lang="en-US" dirty="0"/>
              <a:t> </a:t>
            </a:r>
            <a:r>
              <a:rPr lang="en-US" dirty="0" err="1"/>
              <a:t>stanje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obavljanju</a:t>
            </a:r>
            <a:r>
              <a:rPr lang="en-US" dirty="0"/>
              <a:t> </a:t>
            </a:r>
            <a:r>
              <a:rPr lang="en-US" dirty="0" err="1" smtClean="0"/>
              <a:t>svojih</a:t>
            </a:r>
            <a:r>
              <a:rPr lang="sr-Latn-ME" dirty="0" smtClean="0"/>
              <a:t> </a:t>
            </a:r>
            <a:r>
              <a:rPr lang="en-US" dirty="0" err="1" smtClean="0"/>
              <a:t>dužnosti</a:t>
            </a:r>
            <a:r>
              <a:rPr lang="en-US" dirty="0"/>
              <a:t>,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ovati </a:t>
            </a:r>
            <a:r>
              <a:rPr lang="en-US" dirty="0" smtClean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stručnjaka</a:t>
            </a:r>
            <a:r>
              <a:rPr lang="en-US" dirty="0"/>
              <a:t> </a:t>
            </a:r>
            <a:r>
              <a:rPr lang="en-US" dirty="0" err="1" smtClean="0"/>
              <a:t>pravne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struke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utvrditi</a:t>
            </a:r>
            <a:r>
              <a:rPr lang="en-US" dirty="0"/>
              <a:t> </a:t>
            </a:r>
            <a:r>
              <a:rPr lang="en-US" dirty="0" err="1"/>
              <a:t>im</a:t>
            </a:r>
            <a:r>
              <a:rPr lang="en-US" dirty="0"/>
              <a:t> </a:t>
            </a:r>
            <a:r>
              <a:rPr lang="en-US" dirty="0" err="1"/>
              <a:t>visinu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rad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obavljaju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1766470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72732"/>
            <a:ext cx="10515600" cy="5404231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</a:t>
            </a:r>
            <a:r>
              <a:rPr lang="en-US" dirty="0" err="1"/>
              <a:t>društava</a:t>
            </a:r>
            <a:endParaRPr lang="en-US" dirty="0"/>
          </a:p>
          <a:p>
            <a:pPr algn="just"/>
            <a:r>
              <a:rPr lang="en-US" dirty="0"/>
              <a:t>Pored </a:t>
            </a:r>
            <a:r>
              <a:rPr lang="en-US" dirty="0" err="1"/>
              <a:t>godišnjih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finansija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,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obaviti</a:t>
            </a:r>
            <a:r>
              <a:rPr lang="sr-Latn-ME" dirty="0" smtClean="0"/>
              <a:t> </a:t>
            </a:r>
            <a:r>
              <a:rPr lang="en-US" dirty="0" err="1" smtClean="0"/>
              <a:t>vanredne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vlastitom</a:t>
            </a:r>
            <a:r>
              <a:rPr lang="en-US" dirty="0"/>
              <a:t> </a:t>
            </a:r>
            <a:r>
              <a:rPr lang="en-US" dirty="0" err="1"/>
              <a:t>nahođenju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je to </a:t>
            </a:r>
            <a:r>
              <a:rPr lang="en-US" dirty="0" err="1"/>
              <a:t>obavezan</a:t>
            </a:r>
            <a:r>
              <a:rPr lang="en-US" dirty="0"/>
              <a:t>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osnovu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3400" dirty="0"/>
              <a:t>• </a:t>
            </a:r>
            <a:r>
              <a:rPr lang="en-US" sz="2800" dirty="0" err="1" smtClean="0"/>
              <a:t>odluke</a:t>
            </a:r>
            <a:r>
              <a:rPr lang="sr-Latn-ME" sz="2800" dirty="0" smtClean="0"/>
              <a:t> skupštine dioničara/akcionara</a:t>
            </a:r>
            <a:r>
              <a:rPr lang="en-US" sz="2800" dirty="0" smtClean="0"/>
              <a:t>;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zahtjeva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pl-PL" sz="2800" dirty="0"/>
              <a:t>• zahtjeva dioničara/akcionara (ili grupe dioničara/akcionara) koji </a:t>
            </a:r>
            <a:r>
              <a:rPr lang="pl-PL" sz="2800" dirty="0" smtClean="0"/>
              <a:t>posjeduje </a:t>
            </a:r>
            <a:r>
              <a:rPr lang="en-US" sz="2800" dirty="0" err="1" smtClean="0"/>
              <a:t>najmanje</a:t>
            </a:r>
            <a:r>
              <a:rPr lang="en-US" sz="2800" dirty="0" smtClean="0"/>
              <a:t> </a:t>
            </a:r>
            <a:r>
              <a:rPr lang="en-US" sz="2800" dirty="0"/>
              <a:t>10% </a:t>
            </a:r>
            <a:r>
              <a:rPr lang="en-US" sz="2800" dirty="0" err="1"/>
              <a:t>dionica</a:t>
            </a:r>
            <a:r>
              <a:rPr lang="en-US" sz="2800" dirty="0"/>
              <a:t>/</a:t>
            </a:r>
            <a:r>
              <a:rPr lang="en-US" sz="2800" dirty="0" err="1"/>
              <a:t>akcija</a:t>
            </a:r>
            <a:r>
              <a:rPr lang="en-US" sz="2800" dirty="0"/>
              <a:t> s </a:t>
            </a:r>
            <a:r>
              <a:rPr lang="en-US" sz="2800" dirty="0" err="1"/>
              <a:t>pravom</a:t>
            </a:r>
            <a:r>
              <a:rPr lang="en-US" sz="2800" dirty="0"/>
              <a:t> </a:t>
            </a:r>
            <a:r>
              <a:rPr lang="en-US" sz="2800" dirty="0" err="1"/>
              <a:t>glasa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Vanredna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početi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30 dana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organ </a:t>
            </a:r>
            <a:r>
              <a:rPr lang="en-US" dirty="0" err="1" smtClean="0"/>
              <a:t>dobije</a:t>
            </a:r>
            <a:r>
              <a:rPr lang="sr-Latn-ME" dirty="0" smtClean="0"/>
              <a:t> </a:t>
            </a:r>
            <a:r>
              <a:rPr lang="en-US" dirty="0" err="1" smtClean="0"/>
              <a:t>zahtjev</a:t>
            </a:r>
            <a:r>
              <a:rPr lang="en-US" dirty="0" smtClean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nakon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se </a:t>
            </a:r>
            <a:r>
              <a:rPr lang="en-US" dirty="0" err="1"/>
              <a:t>potpiše</a:t>
            </a:r>
            <a:r>
              <a:rPr lang="en-US" dirty="0"/>
              <a:t> </a:t>
            </a:r>
            <a:r>
              <a:rPr lang="en-US" dirty="0" err="1"/>
              <a:t>odgovarajući</a:t>
            </a:r>
            <a:r>
              <a:rPr lang="en-US" dirty="0"/>
              <a:t> </a:t>
            </a:r>
            <a:r>
              <a:rPr lang="en-US" dirty="0" err="1"/>
              <a:t>zapisnik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sr-Latn-ME" dirty="0" smtClean="0"/>
              <a:t>skupštinom dioničara/akcionara 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sjednice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kojoj</a:t>
            </a:r>
            <a:r>
              <a:rPr lang="en-US" dirty="0"/>
              <a:t> je </a:t>
            </a:r>
            <a:r>
              <a:rPr lang="en-US" dirty="0" err="1"/>
              <a:t>utvrđen</a:t>
            </a:r>
            <a:r>
              <a:rPr lang="en-US" dirty="0"/>
              <a:t> </a:t>
            </a:r>
            <a:r>
              <a:rPr lang="en-US" dirty="0" err="1"/>
              <a:t>zahtjev</a:t>
            </a:r>
            <a:r>
              <a:rPr lang="en-US" dirty="0"/>
              <a:t> da se </a:t>
            </a:r>
            <a:r>
              <a:rPr lang="en-US" dirty="0" err="1"/>
              <a:t>obavi</a:t>
            </a:r>
            <a:r>
              <a:rPr lang="en-US" dirty="0"/>
              <a:t> </a:t>
            </a:r>
            <a:r>
              <a:rPr lang="en-US" dirty="0" err="1" smtClean="0"/>
              <a:t>vanredna</a:t>
            </a:r>
            <a:r>
              <a:rPr lang="sr-Latn-ME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Ove </a:t>
            </a:r>
            <a:r>
              <a:rPr lang="en-US" dirty="0" err="1"/>
              <a:t>kontrole</a:t>
            </a:r>
            <a:r>
              <a:rPr lang="en-US" dirty="0"/>
              <a:t> ne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trajati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od 90 dana.</a:t>
            </a:r>
          </a:p>
          <a:p>
            <a:pPr algn="just"/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pripremiti</a:t>
            </a:r>
            <a:r>
              <a:rPr lang="en-US" dirty="0"/>
              <a:t> </a:t>
            </a:r>
            <a:r>
              <a:rPr lang="en-US" dirty="0" err="1"/>
              <a:t>pisani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nalazima</a:t>
            </a:r>
            <a:r>
              <a:rPr lang="en-US" dirty="0"/>
              <a:t> </a:t>
            </a:r>
            <a:r>
              <a:rPr lang="en-US" dirty="0" err="1"/>
              <a:t>svake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</a:t>
            </a:r>
          </a:p>
          <a:p>
            <a:pPr algn="just"/>
            <a:r>
              <a:rPr lang="pl-PL" dirty="0"/>
              <a:t>Rezultate vanredne kontrole treba podnijeti komisiji za reviziju (ako je osnovana) </a:t>
            </a:r>
            <a:r>
              <a:rPr lang="pl-PL" dirty="0" smtClean="0"/>
              <a:t>i </a:t>
            </a:r>
            <a:r>
              <a:rPr lang="en-US" dirty="0" err="1" smtClean="0"/>
              <a:t>predlagaču</a:t>
            </a:r>
            <a:r>
              <a:rPr lang="en-US" dirty="0" smtClean="0"/>
              <a:t> </a:t>
            </a:r>
            <a:r>
              <a:rPr lang="en-US" dirty="0" err="1"/>
              <a:t>vanredne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pomoć</a:t>
            </a:r>
            <a:r>
              <a:rPr lang="en-US" dirty="0"/>
              <a:t> </a:t>
            </a:r>
            <a:r>
              <a:rPr lang="en-US" dirty="0" err="1"/>
              <a:t>sekretara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najkasnije</a:t>
            </a:r>
            <a:r>
              <a:rPr lang="en-US" dirty="0"/>
              <a:t> tri dana </a:t>
            </a:r>
            <a:r>
              <a:rPr lang="en-US" dirty="0" err="1" smtClean="0"/>
              <a:t>po</a:t>
            </a:r>
            <a:r>
              <a:rPr lang="sr-Latn-ME" dirty="0" smtClean="0"/>
              <a:t> </a:t>
            </a:r>
            <a:r>
              <a:rPr lang="en-US" dirty="0" err="1" smtClean="0"/>
              <a:t>završetku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0318056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8. </a:t>
            </a:r>
            <a:r>
              <a:rPr lang="en-US" dirty="0" err="1"/>
              <a:t>Izvještavanje</a:t>
            </a:r>
            <a:endParaRPr lang="en-US" dirty="0"/>
          </a:p>
          <a:p>
            <a:pPr algn="just"/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podnositi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pl-PL" dirty="0" smtClean="0"/>
              <a:t>akcionarima </a:t>
            </a:r>
            <a:r>
              <a:rPr lang="pl-PL" dirty="0"/>
              <a:t>na svakoj godišnjoj </a:t>
            </a:r>
            <a:r>
              <a:rPr lang="pl-PL" dirty="0" smtClean="0"/>
              <a:t>skupštini dioničara/akcionara, </a:t>
            </a:r>
            <a:r>
              <a:rPr lang="pl-PL" dirty="0"/>
              <a:t>a na vanrednoj ako to skupština od </a:t>
            </a:r>
            <a:r>
              <a:rPr lang="pl-PL" dirty="0" smtClean="0"/>
              <a:t>njih </a:t>
            </a:r>
            <a:r>
              <a:rPr lang="en-US" dirty="0" err="1" smtClean="0"/>
              <a:t>zatraži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Oni </a:t>
            </a:r>
            <a:r>
              <a:rPr lang="en-US" dirty="0" err="1"/>
              <a:t>izvještavaju</a:t>
            </a:r>
            <a:r>
              <a:rPr lang="en-US" dirty="0"/>
              <a:t> </a:t>
            </a:r>
            <a:r>
              <a:rPr lang="en-US" dirty="0" smtClean="0"/>
              <a:t>o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računovodstvenoj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, </a:t>
            </a:r>
            <a:r>
              <a:rPr lang="en-US" dirty="0" err="1"/>
              <a:t>izvještajima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praksi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 smtClean="0"/>
              <a:t>izvještavanja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njegovih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usklađenosti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 smtClean="0"/>
              <a:t>kvalifi</a:t>
            </a:r>
            <a:r>
              <a:rPr lang="sr-Latn-ME" dirty="0" smtClean="0"/>
              <a:t>kovanosti</a:t>
            </a:r>
            <a:r>
              <a:rPr lang="en-US" dirty="0" smtClean="0"/>
              <a:t>, </a:t>
            </a:r>
            <a:r>
              <a:rPr lang="en-US" dirty="0" err="1"/>
              <a:t>nezavisnosti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sposobnostima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ugovorima</a:t>
            </a:r>
            <a:r>
              <a:rPr lang="en-US" dirty="0"/>
              <a:t> </a:t>
            </a:r>
            <a:r>
              <a:rPr lang="en-US" dirty="0" err="1"/>
              <a:t>zaključenim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s </a:t>
            </a:r>
            <a:r>
              <a:rPr lang="en-US" dirty="0" err="1"/>
              <a:t>povezanim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6076275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i: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oni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</a:t>
            </a:r>
            <a:r>
              <a:rPr lang="en-US" sz="2800" dirty="0" err="1"/>
              <a:t>nisu</a:t>
            </a:r>
            <a:r>
              <a:rPr lang="en-US" sz="2800" dirty="0"/>
              <a:t> </a:t>
            </a:r>
            <a:r>
              <a:rPr lang="en-US" sz="2800" dirty="0" err="1"/>
              <a:t>potpisali</a:t>
            </a:r>
            <a:r>
              <a:rPr lang="en-US" sz="2800" dirty="0"/>
              <a:t> </a:t>
            </a:r>
            <a:r>
              <a:rPr lang="en-US" sz="2800" dirty="0" err="1"/>
              <a:t>izvještaj</a:t>
            </a:r>
            <a:r>
              <a:rPr lang="en-US" sz="2800" dirty="0"/>
              <a:t> </a:t>
            </a:r>
            <a:r>
              <a:rPr lang="en-US" sz="2800" dirty="0" err="1"/>
              <a:t>trebaju</a:t>
            </a:r>
            <a:r>
              <a:rPr lang="en-US" sz="2800" dirty="0"/>
              <a:t> </a:t>
            </a:r>
            <a:r>
              <a:rPr lang="en-US" sz="2800" dirty="0" err="1"/>
              <a:t>objasniti</a:t>
            </a:r>
            <a:r>
              <a:rPr lang="en-US" sz="2800" dirty="0"/>
              <a:t> </a:t>
            </a:r>
            <a:r>
              <a:rPr lang="en-US" sz="2800" dirty="0" err="1"/>
              <a:t>zašto</a:t>
            </a:r>
            <a:r>
              <a:rPr lang="en-US" sz="2800" dirty="0"/>
              <a:t> to </a:t>
            </a:r>
            <a:r>
              <a:rPr lang="en-US" sz="2800" dirty="0" err="1"/>
              <a:t>nisu</a:t>
            </a:r>
            <a:r>
              <a:rPr lang="en-US" sz="2800" dirty="0"/>
              <a:t> </a:t>
            </a:r>
            <a:r>
              <a:rPr lang="en-US" sz="2800" dirty="0" err="1"/>
              <a:t>učinili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navesti</a:t>
            </a:r>
            <a:r>
              <a:rPr lang="en-US" sz="2800" dirty="0"/>
              <a:t> da je </a:t>
            </a:r>
            <a:r>
              <a:rPr lang="en-US" sz="2800" dirty="0" err="1"/>
              <a:t>neki</a:t>
            </a:r>
            <a:r>
              <a:rPr lang="en-US" sz="2800" dirty="0"/>
              <a:t> </a:t>
            </a:r>
            <a:r>
              <a:rPr lang="en-US" sz="2800" dirty="0" err="1"/>
              <a:t>član</a:t>
            </a:r>
            <a:r>
              <a:rPr lang="en-US" sz="2800" dirty="0"/>
              <a:t> </a:t>
            </a:r>
            <a:r>
              <a:rPr lang="en-US" sz="2800" dirty="0" err="1"/>
              <a:t>odbio</a:t>
            </a:r>
            <a:r>
              <a:rPr lang="en-US" sz="2800" dirty="0"/>
              <a:t> </a:t>
            </a:r>
            <a:r>
              <a:rPr lang="en-US" sz="2800" dirty="0" err="1" smtClean="0"/>
              <a:t>potpisati</a:t>
            </a:r>
            <a:r>
              <a:rPr lang="sr-Latn-ME" sz="2800" dirty="0" smtClean="0"/>
              <a:t>,</a:t>
            </a:r>
            <a:r>
              <a:rPr lang="en-US" sz="2800" dirty="0" smtClean="0"/>
              <a:t> </a:t>
            </a:r>
            <a:r>
              <a:rPr lang="en-US" sz="2800" dirty="0"/>
              <a:t>a </a:t>
            </a:r>
            <a:r>
              <a:rPr lang="en-US" sz="2800" dirty="0" err="1"/>
              <a:t>nije</a:t>
            </a:r>
            <a:r>
              <a:rPr lang="en-US" sz="2800" dirty="0"/>
              <a:t> bio </a:t>
            </a:r>
            <a:r>
              <a:rPr lang="en-US" sz="2800" dirty="0" err="1"/>
              <a:t>voljan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  <a:r>
              <a:rPr lang="en-US" sz="2800" dirty="0" err="1"/>
              <a:t>objašnjenje</a:t>
            </a:r>
            <a:r>
              <a:rPr lang="en-US" sz="2800" dirty="0"/>
              <a:t> </a:t>
            </a:r>
            <a:r>
              <a:rPr lang="en-US" sz="2800" dirty="0" err="1" smtClean="0"/>
              <a:t>za</a:t>
            </a:r>
            <a:r>
              <a:rPr lang="sr-Latn-ME" sz="2800" dirty="0" smtClean="0"/>
              <a:t> </a:t>
            </a:r>
            <a:r>
              <a:rPr lang="en-US" sz="2800" dirty="0" err="1" smtClean="0"/>
              <a:t>takvo</a:t>
            </a:r>
            <a:r>
              <a:rPr lang="en-US" sz="2800" dirty="0" smtClean="0"/>
              <a:t> </a:t>
            </a:r>
            <a:r>
              <a:rPr lang="en-US" sz="2800" dirty="0" err="1"/>
              <a:t>odbijanje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prisustvuju</a:t>
            </a:r>
            <a:r>
              <a:rPr lang="en-US" dirty="0"/>
              <a:t> </a:t>
            </a:r>
            <a:r>
              <a:rPr lang="sr-Latn-ME" dirty="0" smtClean="0"/>
              <a:t>skupštini dioničara/akcionara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pružiti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raspravljaju</a:t>
            </a:r>
            <a:r>
              <a:rPr lang="en-US" dirty="0"/>
              <a:t> o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5250700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71977"/>
            <a:ext cx="10515600" cy="5004986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/>
              <a:t>Zaključci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priložiti</a:t>
            </a:r>
            <a:r>
              <a:rPr lang="en-US" dirty="0"/>
              <a:t> </a:t>
            </a:r>
            <a:r>
              <a:rPr lang="en-US" dirty="0" err="1"/>
              <a:t>uz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 smtClean="0"/>
              <a:t>izvještaj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Pošto</a:t>
            </a:r>
            <a:r>
              <a:rPr lang="en-US" dirty="0" smtClean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preliminarno</a:t>
            </a:r>
            <a:r>
              <a:rPr lang="en-US" dirty="0"/>
              <a:t> </a:t>
            </a:r>
            <a:r>
              <a:rPr lang="en-US" dirty="0" err="1"/>
              <a:t>odobriti</a:t>
            </a:r>
            <a:r>
              <a:rPr lang="en-US" dirty="0"/>
              <a:t> </a:t>
            </a:r>
            <a:r>
              <a:rPr lang="en-US" dirty="0" err="1" smtClean="0"/>
              <a:t>godišnji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/>
              <a:t>, dobra je </a:t>
            </a:r>
            <a:r>
              <a:rPr lang="en-US" dirty="0" err="1"/>
              <a:t>praksa</a:t>
            </a:r>
            <a:r>
              <a:rPr lang="en-US" dirty="0"/>
              <a:t> da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da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 smtClean="0"/>
              <a:t>odboru</a:t>
            </a:r>
            <a:r>
              <a:rPr lang="sr-Latn-ME" dirty="0" smtClean="0"/>
              <a:t> </a:t>
            </a:r>
            <a:r>
              <a:rPr lang="en-US" dirty="0" err="1" smtClean="0"/>
              <a:t>najmanje</a:t>
            </a:r>
            <a:r>
              <a:rPr lang="en-US" dirty="0" smtClean="0"/>
              <a:t> </a:t>
            </a:r>
            <a:r>
              <a:rPr lang="en-US" dirty="0" err="1"/>
              <a:t>deset</a:t>
            </a:r>
            <a:r>
              <a:rPr lang="en-US" dirty="0"/>
              <a:t> dana da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razmotri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izvršenoj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Zbog</a:t>
            </a:r>
            <a:r>
              <a:rPr lang="en-US" dirty="0" smtClean="0"/>
              <a:t> toga</a:t>
            </a:r>
            <a:r>
              <a:rPr lang="sr-Latn-ME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/>
              <a:t>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podnijeti</a:t>
            </a:r>
            <a:r>
              <a:rPr lang="en-US" dirty="0"/>
              <a:t> </a:t>
            </a:r>
            <a:r>
              <a:rPr lang="en-US" dirty="0" err="1"/>
              <a:t>svoj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sr-Latn-ME" dirty="0" smtClean="0"/>
              <a:t> </a:t>
            </a:r>
            <a:r>
              <a:rPr lang="en-US" dirty="0" err="1" smtClean="0"/>
              <a:t>odboru</a:t>
            </a:r>
            <a:r>
              <a:rPr lang="en-US" dirty="0" smtClean="0"/>
              <a:t>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deset</a:t>
            </a:r>
            <a:r>
              <a:rPr lang="en-US" dirty="0"/>
              <a:t> dana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nego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mora </a:t>
            </a:r>
            <a:r>
              <a:rPr lang="en-US" dirty="0" err="1"/>
              <a:t>poslati</a:t>
            </a:r>
            <a:r>
              <a:rPr lang="en-US" dirty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materijale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sr-Latn-ME" dirty="0" smtClean="0"/>
              <a:t>godišnju skupštinu 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Godišnji</a:t>
            </a:r>
            <a:r>
              <a:rPr lang="en-US" dirty="0" smtClean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smtClean="0"/>
              <a:t>mora</a:t>
            </a:r>
            <a:r>
              <a:rPr lang="sr-Latn-ME" dirty="0" smtClean="0"/>
              <a:t> </a:t>
            </a:r>
            <a:r>
              <a:rPr lang="en-US" dirty="0" err="1" smtClean="0"/>
              <a:t>distribuirati</a:t>
            </a:r>
            <a:r>
              <a:rPr lang="en-US" dirty="0" smtClean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zaseban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sr-Latn-ME" dirty="0" smtClean="0"/>
              <a:t>godišnje skupštine dioničara/akcionara.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585582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P</a:t>
            </a:r>
            <a:r>
              <a:rPr lang="en-US" dirty="0" err="1" smtClean="0"/>
              <a:t>itanja</a:t>
            </a:r>
            <a:endParaRPr lang="en-US" dirty="0"/>
          </a:p>
          <a:p>
            <a:pPr algn="just"/>
            <a:r>
              <a:rPr lang="pl-PL" dirty="0" smtClean="0"/>
              <a:t> </a:t>
            </a:r>
            <a:r>
              <a:rPr lang="pl-PL" dirty="0"/>
              <a:t>Kakav je odnos između internog organa nadzora, komisije </a:t>
            </a:r>
            <a:r>
              <a:rPr lang="pl-PL" dirty="0" smtClean="0"/>
              <a:t>za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?</a:t>
            </a:r>
          </a:p>
          <a:p>
            <a:pPr algn="just"/>
            <a:r>
              <a:rPr lang="it-IT" dirty="0"/>
              <a:t>Da li su njihove dužnosti i odgovornosti pravilno </a:t>
            </a:r>
            <a:r>
              <a:rPr lang="it-IT" dirty="0" smtClean="0"/>
              <a:t>defini</a:t>
            </a:r>
            <a:r>
              <a:rPr lang="sr-Latn-ME" dirty="0" smtClean="0"/>
              <a:t>sane </a:t>
            </a:r>
            <a:r>
              <a:rPr lang="en-US" dirty="0" err="1" smtClean="0"/>
              <a:t>kako</a:t>
            </a:r>
            <a:r>
              <a:rPr lang="en-US" dirty="0" smtClean="0"/>
              <a:t> </a:t>
            </a:r>
            <a:r>
              <a:rPr lang="en-US" dirty="0"/>
              <a:t>bi se </a:t>
            </a:r>
            <a:r>
              <a:rPr lang="en-US" dirty="0" err="1"/>
              <a:t>izbjeglo</a:t>
            </a:r>
            <a:r>
              <a:rPr lang="en-US" dirty="0"/>
              <a:t> </a:t>
            </a:r>
            <a:r>
              <a:rPr lang="en-US" dirty="0" err="1"/>
              <a:t>preklapanje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sukob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r>
              <a:rPr lang="en-US" b="1" i="1" dirty="0" err="1"/>
              <a:t>Interni</a:t>
            </a:r>
            <a:r>
              <a:rPr lang="en-US" b="1" i="1" dirty="0"/>
              <a:t> organ </a:t>
            </a:r>
            <a:r>
              <a:rPr lang="en-US" b="1" i="1" dirty="0" err="1"/>
              <a:t>nadzora</a:t>
            </a:r>
            <a:r>
              <a:rPr lang="en-US" b="1" i="1" dirty="0"/>
              <a:t> </a:t>
            </a:r>
            <a:r>
              <a:rPr lang="en-US" i="1" dirty="0"/>
              <a:t>(</a:t>
            </a:r>
            <a:r>
              <a:rPr lang="en-US" i="1" dirty="0" err="1"/>
              <a:t>interni</a:t>
            </a:r>
            <a:r>
              <a:rPr lang="en-US" i="1" dirty="0"/>
              <a:t> </a:t>
            </a:r>
            <a:r>
              <a:rPr lang="en-US" i="1" dirty="0" err="1"/>
              <a:t>revizor</a:t>
            </a:r>
            <a:r>
              <a:rPr lang="en-US" i="1" dirty="0"/>
              <a:t> </a:t>
            </a:r>
            <a:r>
              <a:rPr lang="en-US" i="1" dirty="0" err="1"/>
              <a:t>ili</a:t>
            </a:r>
            <a:r>
              <a:rPr lang="en-US" i="1" dirty="0"/>
              <a:t> </a:t>
            </a:r>
            <a:r>
              <a:rPr lang="en-US" i="1" dirty="0" err="1"/>
              <a:t>odbor</a:t>
            </a:r>
            <a:r>
              <a:rPr lang="en-US" i="1" dirty="0"/>
              <a:t> </a:t>
            </a:r>
            <a:r>
              <a:rPr lang="en-US" i="1" dirty="0" err="1"/>
              <a:t>revizora</a:t>
            </a:r>
            <a:r>
              <a:rPr lang="en-US" i="1" dirty="0"/>
              <a:t>):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izvršava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zadatke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(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) </a:t>
            </a:r>
            <a:r>
              <a:rPr lang="en-US" dirty="0" err="1"/>
              <a:t>izvještava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,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skupšinu</a:t>
            </a:r>
            <a:r>
              <a:rPr lang="en-US" dirty="0"/>
              <a:t> </a:t>
            </a:r>
            <a:r>
              <a:rPr lang="en-US" dirty="0" err="1"/>
              <a:t>dioničara</a:t>
            </a:r>
            <a:r>
              <a:rPr lang="en-US" dirty="0"/>
              <a:t>/</a:t>
            </a:r>
            <a:r>
              <a:rPr lang="en-US" dirty="0" err="1"/>
              <a:t>akcionara</a:t>
            </a:r>
            <a:r>
              <a:rPr lang="en-US" dirty="0"/>
              <a:t> </a:t>
            </a:r>
            <a:r>
              <a:rPr lang="it-IT" dirty="0" smtClean="0"/>
              <a:t>? </a:t>
            </a:r>
            <a:endParaRPr lang="sr-Latn-ME" dirty="0" smtClean="0"/>
          </a:p>
          <a:p>
            <a:pPr algn="just"/>
            <a:r>
              <a:rPr lang="it-IT" dirty="0" smtClean="0"/>
              <a:t>Koga </a:t>
            </a:r>
            <a:r>
              <a:rPr lang="it-IT" dirty="0"/>
              <a:t>treba izvještavati interni revizor?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li postoje </a:t>
            </a:r>
            <a:r>
              <a:rPr lang="it-IT" dirty="0" smtClean="0"/>
              <a:t>prepreke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bi </a:t>
            </a:r>
            <a:r>
              <a:rPr lang="en-US" dirty="0" err="1"/>
              <a:t>mogle</a:t>
            </a:r>
            <a:r>
              <a:rPr lang="en-US" dirty="0"/>
              <a:t> </a:t>
            </a:r>
            <a:r>
              <a:rPr lang="en-US" dirty="0" err="1"/>
              <a:t>odvratiti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da </a:t>
            </a:r>
            <a:r>
              <a:rPr lang="en-US" dirty="0" err="1" smtClean="0"/>
              <a:t>društvo</a:t>
            </a:r>
            <a:r>
              <a:rPr lang="sr-Latn-ME" dirty="0" smtClean="0"/>
              <a:t> </a:t>
            </a:r>
            <a:r>
              <a:rPr lang="en-US" dirty="0" err="1" smtClean="0"/>
              <a:t>izvještava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uočenim</a:t>
            </a:r>
            <a:r>
              <a:rPr lang="en-US" dirty="0"/>
              <a:t> </a:t>
            </a:r>
            <a:r>
              <a:rPr lang="en-US" dirty="0" err="1"/>
              <a:t>problemima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42422371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49274"/>
          </a:xfrm>
        </p:spPr>
        <p:txBody>
          <a:bodyPr>
            <a:normAutofit fontScale="90000"/>
          </a:bodyPr>
          <a:lstStyle/>
          <a:p>
            <a:r>
              <a:rPr lang="en-US" dirty="0"/>
              <a:t>B.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100"/>
            <a:ext cx="10515600" cy="50178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err="1" smtClean="0"/>
              <a:t>Nezavisna</a:t>
            </a:r>
            <a:r>
              <a:rPr lang="en-US" dirty="0" smtClean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važan</a:t>
            </a:r>
            <a:r>
              <a:rPr lang="en-US" dirty="0"/>
              <a:t> je element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njegovih</a:t>
            </a:r>
            <a:r>
              <a:rPr lang="en-US" dirty="0" smtClean="0"/>
              <a:t> </a:t>
            </a:r>
            <a:r>
              <a:rPr lang="en-US" dirty="0"/>
              <a:t>organa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omogućiti</a:t>
            </a:r>
            <a:r>
              <a:rPr lang="en-US" dirty="0"/>
              <a:t> da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tome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li </a:t>
            </a:r>
            <a:r>
              <a:rPr lang="en-US" dirty="0"/>
              <a:t>se </a:t>
            </a:r>
            <a:r>
              <a:rPr lang="en-US" dirty="0" err="1"/>
              <a:t>pripremaju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, u </a:t>
            </a:r>
            <a:r>
              <a:rPr lang="en-US" dirty="0" err="1" smtClean="0"/>
              <a:t>skladu</a:t>
            </a:r>
            <a:r>
              <a:rPr lang="sr-Latn-ME" dirty="0" smtClean="0"/>
              <a:t> </a:t>
            </a:r>
            <a:r>
              <a:rPr lang="en-US" dirty="0" smtClean="0"/>
              <a:t>s </a:t>
            </a:r>
            <a:r>
              <a:rPr lang="en-US" dirty="0" err="1"/>
              <a:t>identificiranim</a:t>
            </a:r>
            <a:r>
              <a:rPr lang="en-US" dirty="0"/>
              <a:t> </a:t>
            </a:r>
            <a:r>
              <a:rPr lang="en-US" dirty="0" err="1"/>
              <a:t>okvirom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pouzdani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Revizor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/>
              <a:t>, </a:t>
            </a:r>
            <a:r>
              <a:rPr lang="en-US" dirty="0" err="1"/>
              <a:t>menadžerima</a:t>
            </a:r>
            <a:r>
              <a:rPr lang="en-US" dirty="0"/>
              <a:t>,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učesnicima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 </a:t>
            </a:r>
            <a:r>
              <a:rPr lang="en-US" dirty="0" err="1" smtClean="0"/>
              <a:t>daje</a:t>
            </a:r>
            <a:r>
              <a:rPr lang="sr-Latn-ME" dirty="0" smtClean="0"/>
              <a:t> </a:t>
            </a:r>
            <a:r>
              <a:rPr lang="en-US" dirty="0" err="1" smtClean="0"/>
              <a:t>nezavisno</a:t>
            </a:r>
            <a:r>
              <a:rPr lang="en-US" dirty="0" smtClean="0"/>
              <a:t> </a:t>
            </a:r>
            <a:r>
              <a:rPr lang="en-US" dirty="0" err="1"/>
              <a:t>mišljenje</a:t>
            </a:r>
            <a:r>
              <a:rPr lang="en-US" dirty="0"/>
              <a:t> o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stanju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se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izvrši</a:t>
            </a:r>
            <a:r>
              <a:rPr lang="en-US" dirty="0"/>
              <a:t>, </a:t>
            </a:r>
            <a:r>
              <a:rPr lang="en-US" dirty="0" err="1" smtClean="0"/>
              <a:t>treba</a:t>
            </a:r>
            <a:r>
              <a:rPr lang="sr-Latn-ME" dirty="0" smtClean="0"/>
              <a:t> </a:t>
            </a:r>
            <a:r>
              <a:rPr lang="en-US" dirty="0" err="1" smtClean="0"/>
              <a:t>utvrditi</a:t>
            </a:r>
            <a:r>
              <a:rPr lang="en-US" dirty="0" smtClean="0"/>
              <a:t> </a:t>
            </a:r>
            <a:r>
              <a:rPr lang="en-US" dirty="0" err="1"/>
              <a:t>tačnost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Nezavisna</a:t>
            </a:r>
            <a:r>
              <a:rPr lang="en-US" dirty="0" smtClean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priznato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povećava</a:t>
            </a:r>
            <a:r>
              <a:rPr lang="en-US" dirty="0"/>
              <a:t> </a:t>
            </a:r>
            <a:r>
              <a:rPr lang="en-US" dirty="0" err="1"/>
              <a:t>kredibilitet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pa </a:t>
            </a:r>
            <a:r>
              <a:rPr lang="en-US" dirty="0" err="1"/>
              <a:t>prema</a:t>
            </a:r>
            <a:r>
              <a:rPr lang="en-US" dirty="0"/>
              <a:t> tome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izglede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privlačenje</a:t>
            </a:r>
            <a:r>
              <a:rPr lang="en-US" dirty="0" smtClean="0"/>
              <a:t> </a:t>
            </a:r>
            <a:r>
              <a:rPr lang="en-US" dirty="0" err="1"/>
              <a:t>investicija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09848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46830"/>
            <a:ext cx="10515600" cy="519336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/>
              <a:t>Tri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prethodne</a:t>
            </a:r>
            <a:r>
              <a:rPr lang="en-US" dirty="0"/>
              <a:t> </a:t>
            </a:r>
            <a:r>
              <a:rPr lang="en-US" dirty="0" err="1"/>
              <a:t>napomene</a:t>
            </a:r>
            <a:r>
              <a:rPr lang="en-US" dirty="0"/>
              <a:t> o </a:t>
            </a:r>
            <a:r>
              <a:rPr lang="en-US" dirty="0" err="1"/>
              <a:t>nezavisnoj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</a:t>
            </a:r>
            <a:r>
              <a:rPr lang="pl-PL" dirty="0" smtClean="0"/>
              <a:t>Uprava </a:t>
            </a:r>
            <a:r>
              <a:rPr lang="pl-PL" dirty="0"/>
              <a:t>ostaje odgovorna za pripremanje i podnošenje finansijskih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sr-Latn-ME" dirty="0" err="1" smtClean="0"/>
              <a:t>E</a:t>
            </a:r>
            <a:r>
              <a:rPr lang="en-US" dirty="0" err="1" smtClean="0"/>
              <a:t>ksterni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je </a:t>
            </a:r>
            <a:r>
              <a:rPr lang="en-US" dirty="0" err="1"/>
              <a:t>odgovoran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formiranje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izražavanje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o</a:t>
            </a:r>
            <a:r>
              <a:rPr lang="sr-Latn-ME" dirty="0"/>
              <a:t> </a:t>
            </a:r>
            <a:r>
              <a:rPr lang="pl-PL" dirty="0"/>
              <a:t>finansijskim izvještajima koje je pripremila uprava; i</a:t>
            </a:r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sr-Latn-ME" dirty="0" err="1" smtClean="0"/>
              <a:t>R</a:t>
            </a:r>
            <a:r>
              <a:rPr lang="en-US" dirty="0" err="1" smtClean="0"/>
              <a:t>evizija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ne </a:t>
            </a:r>
            <a:r>
              <a:rPr lang="en-US" dirty="0" err="1"/>
              <a:t>oslobađa</a:t>
            </a:r>
            <a:r>
              <a:rPr lang="en-US" dirty="0"/>
              <a:t> </a:t>
            </a:r>
            <a:r>
              <a:rPr lang="en-US" dirty="0" err="1"/>
              <a:t>upravu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pl-PL" dirty="0" smtClean="0"/>
              <a:t> </a:t>
            </a:r>
            <a:r>
              <a:rPr lang="pl-PL" dirty="0"/>
              <a:t>Kada je potrebna godišnja </a:t>
            </a:r>
            <a:r>
              <a:rPr lang="pl-PL" dirty="0" smtClean="0"/>
              <a:t>revizija </a:t>
            </a:r>
            <a:r>
              <a:rPr lang="en-US" dirty="0" err="1" smtClean="0"/>
              <a:t>Zakon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računovodstvu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 (ZRR) </a:t>
            </a:r>
            <a:r>
              <a:rPr lang="en-US" dirty="0" err="1"/>
              <a:t>predviđa</a:t>
            </a:r>
            <a:r>
              <a:rPr lang="en-US" dirty="0"/>
              <a:t> da je </a:t>
            </a:r>
            <a:r>
              <a:rPr lang="en-US" dirty="0" err="1"/>
              <a:t>godišnja</a:t>
            </a:r>
            <a:r>
              <a:rPr lang="en-US" dirty="0"/>
              <a:t>, 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 smtClean="0"/>
              <a:t>revizija</a:t>
            </a:r>
            <a:r>
              <a:rPr lang="sr-Latn-ME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(</a:t>
            </a:r>
            <a:r>
              <a:rPr lang="en-US" dirty="0" err="1"/>
              <a:t>ovlašteno</a:t>
            </a:r>
            <a:r>
              <a:rPr lang="en-US" dirty="0"/>
              <a:t> 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dioničko</a:t>
            </a:r>
            <a:r>
              <a:rPr lang="en-US" dirty="0"/>
              <a:t>/</a:t>
            </a:r>
            <a:r>
              <a:rPr lang="en-US" dirty="0" err="1"/>
              <a:t>akcionarsko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kontrolno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sačinjava</a:t>
            </a:r>
            <a:r>
              <a:rPr lang="en-US" dirty="0"/>
              <a:t> </a:t>
            </a:r>
            <a:r>
              <a:rPr lang="en-US" dirty="0" err="1"/>
              <a:t>konsolidirane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; </a:t>
            </a:r>
            <a:r>
              <a:rPr lang="en-US" dirty="0" err="1"/>
              <a:t>ili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3. </a:t>
            </a:r>
            <a:r>
              <a:rPr lang="en-US" dirty="0" err="1"/>
              <a:t>pravna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izdaju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druge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instrumente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trguje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organiziranom</a:t>
            </a:r>
            <a:r>
              <a:rPr lang="en-US" dirty="0"/>
              <a:t> </a:t>
            </a:r>
            <a:r>
              <a:rPr lang="en-US" dirty="0" err="1"/>
              <a:t>tržištu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računovodstvo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810784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2. Prava i dužnosti eksternog revizora</a:t>
            </a:r>
          </a:p>
          <a:p>
            <a:pPr marL="0" indent="0">
              <a:buNone/>
            </a:pP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mora da: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saglasno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međunarodno</a:t>
            </a:r>
            <a:r>
              <a:rPr lang="en-US" dirty="0"/>
              <a:t> </a:t>
            </a:r>
            <a:r>
              <a:rPr lang="en-US" dirty="0" err="1"/>
              <a:t>prihvaćenim</a:t>
            </a:r>
            <a:r>
              <a:rPr lang="en-US" dirty="0"/>
              <a:t> </a:t>
            </a:r>
            <a:r>
              <a:rPr lang="en-US" dirty="0" err="1" smtClean="0"/>
              <a:t>standardima</a:t>
            </a:r>
            <a:r>
              <a:rPr lang="sr-Latn-ME" dirty="0" smtClean="0"/>
              <a:t> </a:t>
            </a:r>
            <a:r>
              <a:rPr lang="en-US" dirty="0" err="1" smtClean="0"/>
              <a:t>revizije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upoznaje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relevantnim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 smtClean="0"/>
              <a:t>uslovima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pravnim</a:t>
            </a:r>
            <a:r>
              <a:rPr lang="en-US" dirty="0"/>
              <a:t> </a:t>
            </a:r>
            <a:r>
              <a:rPr lang="en-US" dirty="0" err="1"/>
              <a:t>aktima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zasnivaju</a:t>
            </a:r>
            <a:r>
              <a:rPr lang="en-US" dirty="0"/>
              <a:t> </a:t>
            </a:r>
            <a:r>
              <a:rPr lang="en-US" dirty="0" err="1"/>
              <a:t>primjedbe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zaključci</a:t>
            </a:r>
            <a:r>
              <a:rPr lang="en-US" dirty="0" smtClean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14185134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20462"/>
            <a:ext cx="10515600" cy="505650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pl-PL" dirty="0"/>
              <a:t>1. Kada je potrebna godišnja revizija</a:t>
            </a:r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računovodstvu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 (ZRR) </a:t>
            </a:r>
            <a:r>
              <a:rPr lang="en-US" dirty="0" err="1"/>
              <a:t>predviđa</a:t>
            </a:r>
            <a:r>
              <a:rPr lang="en-US" dirty="0"/>
              <a:t> da je </a:t>
            </a:r>
            <a:r>
              <a:rPr lang="en-US" dirty="0" err="1"/>
              <a:t>godišnja</a:t>
            </a:r>
            <a:r>
              <a:rPr lang="en-US" dirty="0"/>
              <a:t>, </a:t>
            </a:r>
            <a:r>
              <a:rPr lang="en-US" dirty="0" err="1"/>
              <a:t>nezavisna</a:t>
            </a:r>
            <a:r>
              <a:rPr lang="en-US" dirty="0"/>
              <a:t> </a:t>
            </a:r>
            <a:r>
              <a:rPr lang="en-US" dirty="0" err="1" smtClean="0"/>
              <a:t>revizija</a:t>
            </a:r>
            <a:r>
              <a:rPr lang="sr-Latn-ME" dirty="0" smtClean="0"/>
              <a:t> </a:t>
            </a:r>
            <a:r>
              <a:rPr lang="en-US" dirty="0" err="1" smtClean="0"/>
              <a:t>koju</a:t>
            </a:r>
            <a:r>
              <a:rPr lang="en-US" dirty="0" smtClean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(</a:t>
            </a:r>
            <a:r>
              <a:rPr lang="en-US" dirty="0" err="1"/>
              <a:t>ovlašteno</a:t>
            </a:r>
            <a:r>
              <a:rPr lang="en-US" dirty="0"/>
              <a:t> 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 smtClean="0"/>
              <a:t>),</a:t>
            </a:r>
            <a:r>
              <a:rPr lang="sr-Latn-ME" dirty="0" smtClean="0"/>
              <a:t> </a:t>
            </a:r>
            <a:r>
              <a:rPr lang="en-US" dirty="0" err="1" smtClean="0"/>
              <a:t>obavezna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1. </a:t>
            </a:r>
            <a:r>
              <a:rPr lang="en-US" sz="2800" dirty="0" err="1"/>
              <a:t>dioničko</a:t>
            </a:r>
            <a:r>
              <a:rPr lang="en-US" sz="2800" dirty="0"/>
              <a:t>/</a:t>
            </a:r>
            <a:r>
              <a:rPr lang="en-US" sz="2800" dirty="0" err="1"/>
              <a:t>akcionarsko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kontrolno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sačinjava</a:t>
            </a:r>
            <a:r>
              <a:rPr lang="en-US" sz="2800" dirty="0"/>
              <a:t> </a:t>
            </a:r>
            <a:r>
              <a:rPr lang="en-US" sz="2800" dirty="0" err="1"/>
              <a:t>konsolidirane</a:t>
            </a:r>
            <a:r>
              <a:rPr lang="en-US" sz="2800" dirty="0"/>
              <a:t> </a:t>
            </a:r>
            <a:r>
              <a:rPr lang="en-US" sz="2800" dirty="0" err="1"/>
              <a:t>finansijske</a:t>
            </a:r>
            <a:r>
              <a:rPr lang="en-US" sz="2800" dirty="0"/>
              <a:t> </a:t>
            </a:r>
            <a:r>
              <a:rPr lang="en-US" sz="2800" dirty="0" err="1"/>
              <a:t>izvještaje</a:t>
            </a:r>
            <a:r>
              <a:rPr lang="en-US" sz="2800" dirty="0"/>
              <a:t>; </a:t>
            </a:r>
            <a:r>
              <a:rPr lang="en-US" sz="2800" dirty="0" err="1"/>
              <a:t>ili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pravna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izdaju</a:t>
            </a:r>
            <a:r>
              <a:rPr lang="en-US" sz="2800" dirty="0"/>
              <a:t> </a:t>
            </a:r>
            <a:r>
              <a:rPr lang="en-US" sz="2800" dirty="0" err="1"/>
              <a:t>vrijednosne</a:t>
            </a:r>
            <a:r>
              <a:rPr lang="en-US" sz="2800" dirty="0"/>
              <a:t> </a:t>
            </a:r>
            <a:r>
              <a:rPr lang="en-US" sz="2800" dirty="0" err="1"/>
              <a:t>papire</a:t>
            </a:r>
            <a:r>
              <a:rPr lang="en-US" sz="2800" dirty="0"/>
              <a:t>/</a:t>
            </a:r>
            <a:r>
              <a:rPr lang="en-US" sz="2800" dirty="0" err="1"/>
              <a:t>hartije</a:t>
            </a:r>
            <a:r>
              <a:rPr lang="en-US" sz="2800" dirty="0"/>
              <a:t> od </a:t>
            </a:r>
            <a:r>
              <a:rPr lang="en-US" sz="2800" dirty="0" err="1"/>
              <a:t>vrijednosti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 smtClean="0"/>
              <a:t>druge</a:t>
            </a:r>
            <a:r>
              <a:rPr lang="sr-Latn-ME" sz="2800" dirty="0" smtClean="0"/>
              <a:t> </a:t>
            </a:r>
            <a:r>
              <a:rPr lang="en-US" sz="2800" dirty="0" err="1" smtClean="0"/>
              <a:t>finansijske</a:t>
            </a:r>
            <a:r>
              <a:rPr lang="en-US" sz="2800" dirty="0" smtClean="0"/>
              <a:t> </a:t>
            </a:r>
            <a:r>
              <a:rPr lang="en-US" sz="2800" dirty="0" err="1"/>
              <a:t>instrumente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se </a:t>
            </a:r>
            <a:r>
              <a:rPr lang="en-US" sz="2800" dirty="0" err="1"/>
              <a:t>trguje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organiziranom</a:t>
            </a:r>
            <a:r>
              <a:rPr lang="en-US" sz="2800" dirty="0"/>
              <a:t> </a:t>
            </a:r>
            <a:r>
              <a:rPr lang="en-US" sz="2800" dirty="0" err="1"/>
              <a:t>tržištu</a:t>
            </a:r>
            <a:r>
              <a:rPr lang="en-US" sz="2800" dirty="0"/>
              <a:t>.</a:t>
            </a:r>
          </a:p>
          <a:p>
            <a:pPr algn="just"/>
            <a:r>
              <a:rPr lang="en-US" dirty="0" err="1" smtClean="0"/>
              <a:t>Dionička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kcionarska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obavezna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čiji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položaj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ovlaštenja</a:t>
            </a:r>
            <a:r>
              <a:rPr lang="en-US" dirty="0" smtClean="0"/>
              <a:t> </a:t>
            </a:r>
            <a:r>
              <a:rPr lang="en-US" dirty="0" err="1"/>
              <a:t>utvrđeni</a:t>
            </a:r>
            <a:r>
              <a:rPr lang="en-US" dirty="0"/>
              <a:t> </a:t>
            </a:r>
            <a:r>
              <a:rPr lang="en-US" dirty="0" err="1"/>
              <a:t>zakonom</a:t>
            </a:r>
            <a:r>
              <a:rPr lang="en-US" dirty="0"/>
              <a:t> </a:t>
            </a:r>
            <a:r>
              <a:rPr lang="en-US" dirty="0" err="1"/>
              <a:t>kojim</a:t>
            </a:r>
            <a:r>
              <a:rPr lang="en-US" dirty="0"/>
              <a:t> se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/>
              <a:t>računovodstvo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0842685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2. Prava i dužnosti eksternog revizora</a:t>
            </a:r>
          </a:p>
          <a:p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mora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vrši</a:t>
            </a:r>
            <a:r>
              <a:rPr lang="en-US" sz="2800" dirty="0"/>
              <a:t> </a:t>
            </a:r>
            <a:r>
              <a:rPr lang="en-US" sz="2800" dirty="0" err="1"/>
              <a:t>reviziju</a:t>
            </a:r>
            <a:r>
              <a:rPr lang="en-US" sz="2800" dirty="0"/>
              <a:t> </a:t>
            </a:r>
            <a:r>
              <a:rPr lang="en-US" sz="2800" dirty="0" err="1"/>
              <a:t>saglasno</a:t>
            </a:r>
            <a:r>
              <a:rPr lang="en-US" sz="2800" dirty="0"/>
              <a:t> </a:t>
            </a:r>
            <a:r>
              <a:rPr lang="en-US" sz="2800" dirty="0" err="1"/>
              <a:t>zakonima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međunarodno</a:t>
            </a:r>
            <a:r>
              <a:rPr lang="en-US" sz="2800" dirty="0"/>
              <a:t> </a:t>
            </a:r>
            <a:r>
              <a:rPr lang="en-US" sz="2800" dirty="0" err="1"/>
              <a:t>prihvaćenim</a:t>
            </a:r>
            <a:r>
              <a:rPr lang="en-US" sz="2800" dirty="0"/>
              <a:t> </a:t>
            </a:r>
            <a:r>
              <a:rPr lang="en-US" sz="2800" dirty="0" err="1" smtClean="0"/>
              <a:t>standardima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revizije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upoznaje</a:t>
            </a:r>
            <a:r>
              <a:rPr lang="en-US" sz="2800" dirty="0"/>
              <a:t>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svim</a:t>
            </a:r>
            <a:r>
              <a:rPr lang="en-US" sz="2800" dirty="0"/>
              <a:t> </a:t>
            </a:r>
            <a:r>
              <a:rPr lang="en-US" sz="2800" dirty="0" err="1"/>
              <a:t>relevantnim</a:t>
            </a:r>
            <a:r>
              <a:rPr lang="en-US" sz="2800" dirty="0"/>
              <a:t> </a:t>
            </a:r>
            <a:r>
              <a:rPr lang="en-US" sz="2800" dirty="0" err="1"/>
              <a:t>informacijama</a:t>
            </a:r>
            <a:r>
              <a:rPr lang="en-US" sz="2800" dirty="0"/>
              <a:t> o </a:t>
            </a:r>
            <a:r>
              <a:rPr lang="en-US" sz="2800" dirty="0" err="1"/>
              <a:t>zakonskim</a:t>
            </a:r>
            <a:r>
              <a:rPr lang="en-US" sz="2800" dirty="0"/>
              <a:t> </a:t>
            </a:r>
            <a:r>
              <a:rPr lang="en-US" sz="2800" dirty="0" err="1" smtClean="0"/>
              <a:t>uslovima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</a:t>
            </a:r>
            <a:r>
              <a:rPr lang="en-US" sz="2800" dirty="0" smtClean="0"/>
              <a:t> </a:t>
            </a:r>
            <a:r>
              <a:rPr lang="en-US" sz="2800" dirty="0" err="1"/>
              <a:t>vršenje</a:t>
            </a:r>
            <a:r>
              <a:rPr lang="en-US" sz="2800" dirty="0"/>
              <a:t> </a:t>
            </a:r>
            <a:r>
              <a:rPr lang="en-US" sz="2800" dirty="0" err="1"/>
              <a:t>revizije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pravnim</a:t>
            </a:r>
            <a:r>
              <a:rPr lang="en-US" sz="2800" dirty="0"/>
              <a:t> </a:t>
            </a:r>
            <a:r>
              <a:rPr lang="en-US" sz="2800" dirty="0" err="1"/>
              <a:t>aktima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se </a:t>
            </a:r>
            <a:r>
              <a:rPr lang="en-US" sz="2800" dirty="0" err="1"/>
              <a:t>zasnivaju</a:t>
            </a:r>
            <a:r>
              <a:rPr lang="en-US" sz="2800" dirty="0"/>
              <a:t> </a:t>
            </a:r>
            <a:r>
              <a:rPr lang="en-US" sz="2800" dirty="0" err="1"/>
              <a:t>primjedbe</a:t>
            </a:r>
            <a:r>
              <a:rPr lang="en-US" sz="2800" dirty="0"/>
              <a:t> </a:t>
            </a:r>
            <a:r>
              <a:rPr lang="en-US" sz="2800" dirty="0" err="1" smtClean="0"/>
              <a:t>i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zaključci</a:t>
            </a:r>
            <a:r>
              <a:rPr lang="en-US" sz="2800" dirty="0" smtClean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xmlns="" val="342111696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u </a:t>
            </a:r>
            <a:r>
              <a:rPr lang="en-US" dirty="0" err="1"/>
              <a:t>kome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 u </a:t>
            </a:r>
            <a:r>
              <a:rPr lang="en-US" dirty="0" err="1"/>
              <a:t>roku</a:t>
            </a:r>
            <a:r>
              <a:rPr lang="en-US" dirty="0"/>
              <a:t> </a:t>
            </a:r>
            <a:r>
              <a:rPr lang="en-US" dirty="0" err="1" smtClean="0"/>
              <a:t>određenom</a:t>
            </a:r>
            <a:r>
              <a:rPr lang="sr-Latn-ME" dirty="0" smtClean="0"/>
              <a:t> </a:t>
            </a:r>
            <a:r>
              <a:rPr lang="en-US" dirty="0" err="1" smtClean="0"/>
              <a:t>ugovorom</a:t>
            </a:r>
            <a:r>
              <a:rPr lang="en-US" dirty="0" smtClean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u </a:t>
            </a:r>
            <a:r>
              <a:rPr lang="en-US" sz="2800" dirty="0" err="1"/>
              <a:t>svom</a:t>
            </a:r>
            <a:r>
              <a:rPr lang="en-US" sz="2800" dirty="0"/>
              <a:t> </a:t>
            </a:r>
            <a:r>
              <a:rPr lang="en-US" sz="2800" dirty="0" err="1"/>
              <a:t>izvještaju</a:t>
            </a:r>
            <a:r>
              <a:rPr lang="en-US" sz="2800" dirty="0"/>
              <a:t> o </a:t>
            </a:r>
            <a:r>
              <a:rPr lang="en-US" sz="2800" dirty="0" err="1"/>
              <a:t>reviziji</a:t>
            </a:r>
            <a:r>
              <a:rPr lang="en-US" sz="2800" dirty="0"/>
              <a:t> </a:t>
            </a:r>
            <a:r>
              <a:rPr lang="en-US" sz="2800" dirty="0" err="1"/>
              <a:t>izrazi</a:t>
            </a:r>
            <a:r>
              <a:rPr lang="en-US" sz="2800" dirty="0"/>
              <a:t> </a:t>
            </a:r>
            <a:r>
              <a:rPr lang="en-US" sz="2800" dirty="0" err="1"/>
              <a:t>pozitivno</a:t>
            </a:r>
            <a:r>
              <a:rPr lang="en-US" sz="2800" dirty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, </a:t>
            </a:r>
            <a:r>
              <a:rPr lang="en-US" sz="2800" dirty="0" err="1"/>
              <a:t>mišljenje</a:t>
            </a:r>
            <a:r>
              <a:rPr lang="en-US" sz="2800" dirty="0"/>
              <a:t> s </a:t>
            </a:r>
            <a:r>
              <a:rPr lang="en-US" sz="2800" dirty="0" err="1"/>
              <a:t>rezervom</a:t>
            </a:r>
            <a:r>
              <a:rPr lang="en-US" sz="2800" dirty="0" smtClean="0"/>
              <a:t>,</a:t>
            </a:r>
            <a:r>
              <a:rPr lang="sr-Latn-ME" sz="2800" dirty="0" smtClean="0"/>
              <a:t> </a:t>
            </a:r>
            <a:r>
              <a:rPr lang="en-US" sz="2800" dirty="0" err="1" smtClean="0"/>
              <a:t>negativno</a:t>
            </a:r>
            <a:r>
              <a:rPr lang="en-US" sz="2800" dirty="0" smtClean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da se </a:t>
            </a:r>
            <a:r>
              <a:rPr lang="en-US" sz="2800" dirty="0" err="1"/>
              <a:t>uzdrži</a:t>
            </a:r>
            <a:r>
              <a:rPr lang="en-US" sz="2800" dirty="0"/>
              <a:t> od </a:t>
            </a:r>
            <a:r>
              <a:rPr lang="en-US" sz="2800" dirty="0" err="1"/>
              <a:t>davanja</a:t>
            </a:r>
            <a:r>
              <a:rPr lang="en-US" sz="2800" dirty="0"/>
              <a:t> </a:t>
            </a:r>
            <a:r>
              <a:rPr lang="en-US" sz="2800" dirty="0" err="1"/>
              <a:t>mišljenja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osigura</a:t>
            </a:r>
            <a:r>
              <a:rPr lang="en-US" sz="2800" dirty="0"/>
              <a:t> </a:t>
            </a:r>
            <a:r>
              <a:rPr lang="en-US" sz="2800" dirty="0" err="1"/>
              <a:t>čuvanje</a:t>
            </a:r>
            <a:r>
              <a:rPr lang="en-US" sz="2800" dirty="0"/>
              <a:t> </a:t>
            </a:r>
            <a:r>
              <a:rPr lang="en-US" sz="2800" dirty="0" err="1"/>
              <a:t>dokumenata</a:t>
            </a:r>
            <a:r>
              <a:rPr lang="en-US" sz="2800" dirty="0"/>
              <a:t> </a:t>
            </a:r>
            <a:r>
              <a:rPr lang="en-US" sz="2800" dirty="0" err="1"/>
              <a:t>dobijenih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sačinjenih</a:t>
            </a:r>
            <a:r>
              <a:rPr lang="en-US" sz="2800" dirty="0"/>
              <a:t> </a:t>
            </a:r>
            <a:r>
              <a:rPr lang="en-US" sz="2800" dirty="0" err="1"/>
              <a:t>tokom</a:t>
            </a:r>
            <a:r>
              <a:rPr lang="en-US" sz="2800" dirty="0"/>
              <a:t> </a:t>
            </a:r>
            <a:r>
              <a:rPr lang="en-US" sz="2800" dirty="0" err="1"/>
              <a:t>revizije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smtClean="0"/>
              <a:t>ne</a:t>
            </a:r>
            <a:r>
              <a:rPr lang="sr-Latn-ME" sz="2800" dirty="0" smtClean="0"/>
              <a:t> </a:t>
            </a:r>
            <a:r>
              <a:rPr lang="en-US" sz="2800" dirty="0" err="1" smtClean="0"/>
              <a:t>dozvoli</a:t>
            </a:r>
            <a:r>
              <a:rPr lang="en-US" sz="2800" dirty="0" smtClean="0"/>
              <a:t> </a:t>
            </a:r>
            <a:r>
              <a:rPr lang="en-US" sz="2800" dirty="0" err="1"/>
              <a:t>objavljivanje</a:t>
            </a:r>
            <a:r>
              <a:rPr lang="en-US" sz="2800" dirty="0"/>
              <a:t> </a:t>
            </a:r>
            <a:r>
              <a:rPr lang="en-US" sz="2800" dirty="0" err="1"/>
              <a:t>sadržaja</a:t>
            </a:r>
            <a:r>
              <a:rPr lang="en-US" sz="2800" dirty="0"/>
              <a:t> </a:t>
            </a:r>
            <a:r>
              <a:rPr lang="en-US" sz="2800" dirty="0" err="1"/>
              <a:t>ovih</a:t>
            </a:r>
            <a:r>
              <a:rPr lang="en-US" sz="2800" dirty="0"/>
              <a:t> </a:t>
            </a:r>
            <a:r>
              <a:rPr lang="en-US" sz="2800" dirty="0" err="1"/>
              <a:t>dokumenata</a:t>
            </a:r>
            <a:r>
              <a:rPr lang="en-US" sz="2800" dirty="0"/>
              <a:t>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kojim</a:t>
            </a:r>
            <a:r>
              <a:rPr lang="en-US" sz="2800" dirty="0"/>
              <a:t> </a:t>
            </a:r>
            <a:r>
              <a:rPr lang="en-US" sz="2800" dirty="0" err="1" smtClean="0"/>
              <a:t>neovlaštenim</a:t>
            </a:r>
            <a:r>
              <a:rPr lang="sr-Latn-ME" sz="2800" dirty="0" smtClean="0"/>
              <a:t> </a:t>
            </a:r>
            <a:r>
              <a:rPr lang="en-US" sz="2800" dirty="0" err="1" smtClean="0"/>
              <a:t>licima</a:t>
            </a:r>
            <a:r>
              <a:rPr lang="en-US" sz="2800" dirty="0" smtClean="0"/>
              <a:t> </a:t>
            </a:r>
            <a:r>
              <a:rPr lang="en-US" sz="2800" dirty="0"/>
              <a:t>bez </a:t>
            </a:r>
            <a:r>
              <a:rPr lang="en-US" sz="2800" dirty="0" err="1"/>
              <a:t>saglasnosti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, </a:t>
            </a:r>
            <a:r>
              <a:rPr lang="en-US" sz="2800" dirty="0" err="1"/>
              <a:t>osim</a:t>
            </a:r>
            <a:r>
              <a:rPr lang="en-US" sz="2800" dirty="0"/>
              <a:t> </a:t>
            </a:r>
            <a:r>
              <a:rPr lang="en-US" sz="2800" dirty="0" err="1"/>
              <a:t>kada</a:t>
            </a:r>
            <a:r>
              <a:rPr lang="en-US" sz="2800" dirty="0"/>
              <a:t> je </a:t>
            </a:r>
            <a:r>
              <a:rPr lang="en-US" sz="2800" dirty="0" err="1"/>
              <a:t>takvo</a:t>
            </a:r>
            <a:r>
              <a:rPr lang="en-US" sz="2800" dirty="0"/>
              <a:t> </a:t>
            </a:r>
            <a:r>
              <a:rPr lang="en-US" sz="2800" dirty="0" err="1"/>
              <a:t>objavljivanje</a:t>
            </a:r>
            <a:r>
              <a:rPr lang="en-US" sz="2800" dirty="0"/>
              <a:t> </a:t>
            </a:r>
            <a:r>
              <a:rPr lang="en-US" sz="2800" dirty="0" err="1" smtClean="0"/>
              <a:t>predviđeno</a:t>
            </a:r>
            <a:r>
              <a:rPr lang="sr-Latn-ME" sz="2800" dirty="0" smtClean="0"/>
              <a:t> </a:t>
            </a:r>
            <a:r>
              <a:rPr lang="en-US" sz="2800" dirty="0" err="1" smtClean="0"/>
              <a:t>zakonom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obavlja</a:t>
            </a:r>
            <a:r>
              <a:rPr lang="en-US" sz="2800" dirty="0"/>
              <a:t> </a:t>
            </a:r>
            <a:r>
              <a:rPr lang="en-US" sz="2800" dirty="0" err="1"/>
              <a:t>druge</a:t>
            </a:r>
            <a:r>
              <a:rPr lang="en-US" sz="2800" dirty="0"/>
              <a:t> </a:t>
            </a:r>
            <a:r>
              <a:rPr lang="en-US" sz="2800" dirty="0" err="1"/>
              <a:t>dužnosti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proističu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prirode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odnosa</a:t>
            </a:r>
            <a:r>
              <a:rPr lang="en-US" sz="2800" dirty="0"/>
              <a:t> </a:t>
            </a:r>
            <a:r>
              <a:rPr lang="en-US" sz="2800" dirty="0" err="1" smtClean="0"/>
              <a:t>određenog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ugovorom</a:t>
            </a:r>
            <a:r>
              <a:rPr lang="en-US" sz="2800" dirty="0" smtClean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, </a:t>
            </a:r>
            <a:r>
              <a:rPr lang="en-US" sz="2800" dirty="0" err="1"/>
              <a:t>dokle</a:t>
            </a:r>
            <a:r>
              <a:rPr lang="en-US" sz="2800" dirty="0"/>
              <a:t> god </a:t>
            </a:r>
            <a:r>
              <a:rPr lang="en-US" sz="2800" dirty="0" err="1"/>
              <a:t>takve</a:t>
            </a:r>
            <a:r>
              <a:rPr lang="en-US" sz="2800" dirty="0"/>
              <a:t> </a:t>
            </a:r>
            <a:r>
              <a:rPr lang="en-US" sz="2800" dirty="0" err="1" smtClean="0"/>
              <a:t>dužnosti</a:t>
            </a:r>
            <a:r>
              <a:rPr lang="sr-Latn-ME" sz="2800" dirty="0" smtClean="0"/>
              <a:t> </a:t>
            </a:r>
            <a:r>
              <a:rPr lang="en-US" sz="2800" dirty="0" err="1" smtClean="0"/>
              <a:t>nisu</a:t>
            </a:r>
            <a:r>
              <a:rPr lang="en-US" sz="2800" dirty="0" smtClean="0"/>
              <a:t> </a:t>
            </a:r>
            <a:r>
              <a:rPr lang="en-US" sz="2800" dirty="0"/>
              <a:t>u </a:t>
            </a:r>
            <a:r>
              <a:rPr lang="en-US" sz="2800" dirty="0" err="1"/>
              <a:t>suprotnosti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zakonima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međunarodno</a:t>
            </a:r>
            <a:r>
              <a:rPr lang="en-US" sz="2800" dirty="0"/>
              <a:t> </a:t>
            </a:r>
            <a:r>
              <a:rPr lang="en-US" sz="2800" dirty="0" err="1"/>
              <a:t>prihvaćenim</a:t>
            </a:r>
            <a:r>
              <a:rPr lang="en-US" sz="2800" dirty="0"/>
              <a:t> </a:t>
            </a:r>
            <a:r>
              <a:rPr lang="en-US" sz="2800" dirty="0" err="1" smtClean="0"/>
              <a:t>standardima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revizije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64908252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Preporučuje</a:t>
            </a:r>
            <a:r>
              <a:rPr lang="en-US" dirty="0"/>
              <a:t> se da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prisustvuje</a:t>
            </a:r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sr-Latn-ME" dirty="0" smtClean="0"/>
              <a:t>godišnje skupštine dioničara/akcionara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Na </a:t>
            </a:r>
            <a:r>
              <a:rPr lang="en-US" dirty="0" err="1"/>
              <a:t>taj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dioničarima</a:t>
            </a:r>
            <a:r>
              <a:rPr lang="en-US" dirty="0" smtClean="0"/>
              <a:t>/</a:t>
            </a:r>
            <a:r>
              <a:rPr lang="en-US" dirty="0" err="1" smtClean="0"/>
              <a:t>akcionarima</a:t>
            </a:r>
            <a:r>
              <a:rPr lang="en-US" dirty="0" smtClean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mogućnost</a:t>
            </a:r>
            <a:r>
              <a:rPr lang="en-US" dirty="0"/>
              <a:t> da </a:t>
            </a:r>
            <a:r>
              <a:rPr lang="en-US" dirty="0" err="1"/>
              <a:t>postavljaju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izraženim</a:t>
            </a:r>
            <a:r>
              <a:rPr lang="sr-Latn-ME" dirty="0" smtClean="0"/>
              <a:t> </a:t>
            </a:r>
            <a:r>
              <a:rPr lang="en-US" dirty="0" err="1" smtClean="0"/>
              <a:t>mišljenjem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prisustvovati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sjednici</a:t>
            </a:r>
            <a:r>
              <a:rPr lang="sr-Latn-ME" dirty="0" smtClean="0"/>
              <a:t> </a:t>
            </a:r>
            <a:r>
              <a:rPr lang="pl-PL" dirty="0" smtClean="0"/>
              <a:t>nadzornog/upravnog </a:t>
            </a:r>
            <a:r>
              <a:rPr lang="pl-PL" dirty="0"/>
              <a:t>odbora na kojoj se donose odluke u vezi s </a:t>
            </a:r>
            <a:r>
              <a:rPr lang="pl-PL" dirty="0" smtClean="0"/>
              <a:t>finansijskim </a:t>
            </a:r>
            <a:r>
              <a:rPr lang="en-US" dirty="0" err="1" smtClean="0"/>
              <a:t>izvještavanjem</a:t>
            </a:r>
            <a:r>
              <a:rPr lang="en-US" dirty="0"/>
              <a:t>.</a:t>
            </a:r>
          </a:p>
          <a:p>
            <a:pPr algn="just"/>
            <a:r>
              <a:rPr lang="de-DE" dirty="0"/>
              <a:t>Eksterni revizor ima nadležnost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utvrđuje</a:t>
            </a:r>
            <a:r>
              <a:rPr lang="en-US" sz="2800" dirty="0"/>
              <a:t> </a:t>
            </a:r>
            <a:r>
              <a:rPr lang="en-US" sz="2800" dirty="0" err="1"/>
              <a:t>metodu</a:t>
            </a:r>
            <a:r>
              <a:rPr lang="en-US" sz="2800" dirty="0"/>
              <a:t> </a:t>
            </a:r>
            <a:r>
              <a:rPr lang="en-US" sz="2800" dirty="0" err="1"/>
              <a:t>vršenja</a:t>
            </a:r>
            <a:r>
              <a:rPr lang="en-US" sz="2800" dirty="0"/>
              <a:t> </a:t>
            </a:r>
            <a:r>
              <a:rPr lang="en-US" sz="2800" dirty="0" err="1"/>
              <a:t>revizije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ispituje</a:t>
            </a:r>
            <a:r>
              <a:rPr lang="en-US" sz="2800" dirty="0"/>
              <a:t> </a:t>
            </a:r>
            <a:r>
              <a:rPr lang="en-US" sz="2800" dirty="0" err="1"/>
              <a:t>dokumentaciju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da </a:t>
            </a:r>
            <a:r>
              <a:rPr lang="en-US" sz="2800" dirty="0" err="1"/>
              <a:t>otkriva</a:t>
            </a:r>
            <a:r>
              <a:rPr lang="en-US" sz="2800" dirty="0"/>
              <a:t> </a:t>
            </a:r>
            <a:r>
              <a:rPr lang="en-US" sz="2800" dirty="0" err="1"/>
              <a:t>šta</a:t>
            </a:r>
            <a:r>
              <a:rPr lang="en-US" sz="2800" dirty="0"/>
              <a:t> </a:t>
            </a:r>
            <a:r>
              <a:rPr lang="en-US" sz="2800" dirty="0" err="1"/>
              <a:t>spada</a:t>
            </a:r>
            <a:r>
              <a:rPr lang="en-US" sz="2800" dirty="0"/>
              <a:t> u </a:t>
            </a:r>
            <a:r>
              <a:rPr lang="en-US" sz="2800" dirty="0" err="1"/>
              <a:t>imovinu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dobija</a:t>
            </a:r>
            <a:r>
              <a:rPr lang="en-US" sz="2800" dirty="0"/>
              <a:t> </a:t>
            </a:r>
            <a:r>
              <a:rPr lang="en-US" sz="2800" dirty="0" err="1"/>
              <a:t>usmena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pisana</a:t>
            </a:r>
            <a:r>
              <a:rPr lang="en-US" sz="2800" dirty="0"/>
              <a:t> </a:t>
            </a:r>
            <a:r>
              <a:rPr lang="en-US" sz="2800" dirty="0" err="1"/>
              <a:t>objašnjenja</a:t>
            </a:r>
            <a:r>
              <a:rPr lang="en-US" sz="2800" dirty="0"/>
              <a:t> o </a:t>
            </a:r>
            <a:r>
              <a:rPr lang="en-US" sz="2800" dirty="0" err="1"/>
              <a:t>svim</a:t>
            </a:r>
            <a:r>
              <a:rPr lang="en-US" sz="2800" dirty="0"/>
              <a:t> </a:t>
            </a:r>
            <a:r>
              <a:rPr lang="en-US" sz="2800" dirty="0" err="1"/>
              <a:t>pitanjima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se </a:t>
            </a:r>
            <a:r>
              <a:rPr lang="en-US" sz="2800" dirty="0" err="1"/>
              <a:t>pojave</a:t>
            </a:r>
            <a:r>
              <a:rPr lang="en-US" sz="2800" dirty="0"/>
              <a:t> </a:t>
            </a:r>
            <a:r>
              <a:rPr lang="en-US" sz="2800" dirty="0" err="1" smtClean="0"/>
              <a:t>tokom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revizije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odbije</a:t>
            </a:r>
            <a:r>
              <a:rPr lang="en-US" sz="2800" dirty="0"/>
              <a:t> </a:t>
            </a:r>
            <a:r>
              <a:rPr lang="en-US" sz="2800" dirty="0" err="1"/>
              <a:t>izvršiti</a:t>
            </a:r>
            <a:r>
              <a:rPr lang="en-US" sz="2800" dirty="0"/>
              <a:t> </a:t>
            </a:r>
            <a:r>
              <a:rPr lang="en-US" sz="2800" dirty="0" err="1"/>
              <a:t>reviziju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dati</a:t>
            </a:r>
            <a:r>
              <a:rPr lang="en-US" sz="2800" dirty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 o </a:t>
            </a:r>
            <a:r>
              <a:rPr lang="en-US" sz="2800" dirty="0" err="1"/>
              <a:t>pouzdanosti</a:t>
            </a:r>
            <a:r>
              <a:rPr lang="en-US" sz="2800" dirty="0"/>
              <a:t> </a:t>
            </a:r>
            <a:r>
              <a:rPr lang="en-US" sz="2800" dirty="0" err="1"/>
              <a:t>finansijskih</a:t>
            </a:r>
            <a:r>
              <a:rPr lang="en-US" sz="2800" dirty="0"/>
              <a:t> </a:t>
            </a:r>
            <a:r>
              <a:rPr lang="en-US" sz="2800" dirty="0" err="1" smtClean="0"/>
              <a:t>izvještaja</a:t>
            </a:r>
            <a:r>
              <a:rPr lang="sr-Latn-ME" sz="2800" dirty="0" smtClean="0"/>
              <a:t> </a:t>
            </a:r>
            <a:r>
              <a:rPr lang="it-IT" sz="2800" dirty="0" smtClean="0"/>
              <a:t>ako </a:t>
            </a:r>
            <a:r>
              <a:rPr lang="it-IT" sz="2800" dirty="0"/>
              <a:t>društvo ne osigura sve tražene dokumente ili kada se pojave </a:t>
            </a:r>
            <a:r>
              <a:rPr lang="it-IT" sz="2800" dirty="0" smtClean="0"/>
              <a:t>okolnosti</a:t>
            </a:r>
            <a:r>
              <a:rPr lang="sr-Latn-ME" sz="2800" dirty="0" smtClean="0"/>
              <a:t> </a:t>
            </a:r>
            <a:r>
              <a:rPr lang="en-US" sz="2800" dirty="0" err="1" smtClean="0"/>
              <a:t>koje</a:t>
            </a:r>
            <a:r>
              <a:rPr lang="en-US" sz="2800" dirty="0" smtClean="0"/>
              <a:t> </a:t>
            </a:r>
            <a:r>
              <a:rPr lang="en-US" sz="2800" dirty="0" err="1"/>
              <a:t>imaju</a:t>
            </a:r>
            <a:r>
              <a:rPr lang="en-US" sz="2800" dirty="0"/>
              <a:t> </a:t>
            </a:r>
            <a:r>
              <a:rPr lang="en-US" sz="2800" dirty="0" err="1"/>
              <a:t>uticaj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zahtijeva</a:t>
            </a:r>
            <a:r>
              <a:rPr lang="en-US" sz="2800" dirty="0"/>
              <a:t> </a:t>
            </a:r>
            <a:r>
              <a:rPr lang="en-US" sz="2800" dirty="0" err="1"/>
              <a:t>pristup</a:t>
            </a:r>
            <a:r>
              <a:rPr lang="en-US" sz="2800" dirty="0"/>
              <a:t> </a:t>
            </a:r>
            <a:r>
              <a:rPr lang="en-US" sz="2800" dirty="0" err="1"/>
              <a:t>osnivačkom</a:t>
            </a:r>
            <a:r>
              <a:rPr lang="en-US" sz="2800" dirty="0"/>
              <a:t> </a:t>
            </a:r>
            <a:r>
              <a:rPr lang="en-US" sz="2800" dirty="0" err="1"/>
              <a:t>aktu</a:t>
            </a:r>
            <a:r>
              <a:rPr lang="en-US" sz="2800" dirty="0"/>
              <a:t>, </a:t>
            </a:r>
            <a:r>
              <a:rPr lang="en-US" sz="2800" dirty="0" err="1"/>
              <a:t>statutu</a:t>
            </a:r>
            <a:r>
              <a:rPr lang="en-US" sz="2800" dirty="0"/>
              <a:t>, </a:t>
            </a:r>
            <a:r>
              <a:rPr lang="en-US" sz="2800" dirty="0" err="1"/>
              <a:t>uključujući</a:t>
            </a:r>
            <a:r>
              <a:rPr lang="en-US" sz="2800" dirty="0"/>
              <a:t> </a:t>
            </a:r>
            <a:r>
              <a:rPr lang="en-US" sz="2800" dirty="0" err="1"/>
              <a:t>izmjene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 smtClean="0"/>
              <a:t>sve</a:t>
            </a:r>
            <a:r>
              <a:rPr lang="sr-Latn-ME" sz="2800" dirty="0" smtClean="0"/>
              <a:t> </a:t>
            </a:r>
            <a:r>
              <a:rPr lang="nn-NO" sz="2800" dirty="0" smtClean="0"/>
              <a:t>preformuli</a:t>
            </a:r>
            <a:r>
              <a:rPr lang="sr-Latn-ME" sz="2800" dirty="0" smtClean="0"/>
              <a:t>sane </a:t>
            </a:r>
            <a:r>
              <a:rPr lang="nn-NO" sz="2800" dirty="0" smtClean="0"/>
              <a:t> </a:t>
            </a:r>
            <a:r>
              <a:rPr lang="nn-NO" sz="2800" dirty="0"/>
              <a:t>osnivačke akte i statute;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dobija</a:t>
            </a:r>
            <a:r>
              <a:rPr lang="en-US" sz="2800" dirty="0"/>
              <a:t> </a:t>
            </a:r>
            <a:r>
              <a:rPr lang="en-US" sz="2800" dirty="0" err="1"/>
              <a:t>zapisnike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sr-Latn-ME" sz="2800" dirty="0" smtClean="0"/>
              <a:t>skupštine dioničara/akcionara</a:t>
            </a:r>
            <a:r>
              <a:rPr lang="en-US" sz="2800" dirty="0" smtClean="0"/>
              <a:t>, </a:t>
            </a:r>
            <a:r>
              <a:rPr lang="en-US" sz="2800" dirty="0" err="1"/>
              <a:t>sjednica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uprave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pruža</a:t>
            </a:r>
            <a:r>
              <a:rPr lang="en-US" sz="2800" dirty="0"/>
              <a:t> </a:t>
            </a:r>
            <a:r>
              <a:rPr lang="en-US" sz="2800" dirty="0" err="1"/>
              <a:t>druge</a:t>
            </a:r>
            <a:r>
              <a:rPr lang="en-US" sz="2800" dirty="0"/>
              <a:t> </a:t>
            </a:r>
            <a:r>
              <a:rPr lang="en-US" sz="2800" dirty="0" err="1"/>
              <a:t>usluge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određene</a:t>
            </a:r>
            <a:r>
              <a:rPr lang="en-US" sz="2800" dirty="0"/>
              <a:t> </a:t>
            </a:r>
            <a:r>
              <a:rPr lang="en-US" sz="2800" dirty="0" err="1"/>
              <a:t>zakonodavstvom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4793041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Uporedna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r>
              <a:rPr lang="en-US" dirty="0"/>
              <a:t>U </a:t>
            </a:r>
            <a:r>
              <a:rPr lang="en-US" dirty="0" err="1"/>
              <a:t>nekim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je </a:t>
            </a:r>
            <a:r>
              <a:rPr lang="en-US" dirty="0" err="1"/>
              <a:t>ovlašten</a:t>
            </a:r>
            <a:r>
              <a:rPr lang="en-US" dirty="0"/>
              <a:t> da:</a:t>
            </a:r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predlaže</a:t>
            </a:r>
            <a:r>
              <a:rPr lang="en-US" sz="2800" dirty="0"/>
              <a:t> </a:t>
            </a:r>
            <a:r>
              <a:rPr lang="en-US" sz="2800" dirty="0" err="1"/>
              <a:t>održavanje</a:t>
            </a:r>
            <a:r>
              <a:rPr lang="en-US" sz="2800" dirty="0"/>
              <a:t> </a:t>
            </a:r>
            <a:r>
              <a:rPr lang="sr-Latn-ME" sz="2800" dirty="0" smtClean="0"/>
              <a:t>vanredne skupštine dioničara/akcionara</a:t>
            </a:r>
            <a:r>
              <a:rPr lang="en-US" sz="2800" dirty="0" smtClean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>
              <a:buNone/>
            </a:pPr>
            <a:r>
              <a:rPr lang="en-US" sz="2800" dirty="0"/>
              <a:t>• </a:t>
            </a:r>
            <a:r>
              <a:rPr lang="en-US" sz="2800" dirty="0" err="1"/>
              <a:t>predlaže</a:t>
            </a:r>
            <a:r>
              <a:rPr lang="en-US" sz="2800" dirty="0"/>
              <a:t> </a:t>
            </a:r>
            <a:r>
              <a:rPr lang="en-US" sz="2800" dirty="0" err="1"/>
              <a:t>sjednicu</a:t>
            </a:r>
            <a:r>
              <a:rPr lang="en-US" sz="2800" dirty="0"/>
              <a:t> </a:t>
            </a:r>
            <a:r>
              <a:rPr lang="en-US" sz="2800" dirty="0" err="1"/>
              <a:t>nadzornog</a:t>
            </a:r>
            <a:r>
              <a:rPr lang="en-US" sz="2800" dirty="0"/>
              <a:t>/</a:t>
            </a:r>
            <a:r>
              <a:rPr lang="en-US" sz="2800" dirty="0" err="1"/>
              <a:t>upravnog</a:t>
            </a:r>
            <a:r>
              <a:rPr lang="en-US" sz="2800" dirty="0"/>
              <a:t> </a:t>
            </a:r>
            <a:r>
              <a:rPr lang="en-US" sz="2800" dirty="0" err="1"/>
              <a:t>odbora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uprave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226120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/>
              <a:t>implementirati</a:t>
            </a:r>
            <a:r>
              <a:rPr lang="en-US" dirty="0"/>
              <a:t> </a:t>
            </a:r>
            <a:r>
              <a:rPr lang="en-US" dirty="0" err="1"/>
              <a:t>dobru</a:t>
            </a:r>
            <a:r>
              <a:rPr lang="en-US" dirty="0"/>
              <a:t> </a:t>
            </a:r>
            <a:r>
              <a:rPr lang="en-US" dirty="0" err="1"/>
              <a:t>praksu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 smtClean="0"/>
              <a:t>trebaju</a:t>
            </a:r>
            <a:r>
              <a:rPr lang="sr-Latn-ME" dirty="0" smtClean="0"/>
              <a:t> </a:t>
            </a:r>
            <a:r>
              <a:rPr lang="en-US" dirty="0" err="1" smtClean="0"/>
              <a:t>zahtijevati</a:t>
            </a:r>
            <a:r>
              <a:rPr lang="en-US" dirty="0" smtClean="0"/>
              <a:t> </a:t>
            </a:r>
            <a:r>
              <a:rPr lang="en-US" dirty="0"/>
              <a:t>od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da, pored </a:t>
            </a:r>
            <a:r>
              <a:rPr lang="en-US" dirty="0" err="1"/>
              <a:t>izvještaja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, </a:t>
            </a:r>
            <a:r>
              <a:rPr lang="en-US" dirty="0" err="1"/>
              <a:t>podnosi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tzv</a:t>
            </a:r>
            <a:r>
              <a:rPr lang="en-US" dirty="0"/>
              <a:t>. “</a:t>
            </a:r>
            <a:r>
              <a:rPr lang="en-US" dirty="0" err="1" smtClean="0"/>
              <a:t>pismo</a:t>
            </a:r>
            <a:r>
              <a:rPr lang="sr-Latn-ME" dirty="0" smtClean="0"/>
              <a:t> </a:t>
            </a:r>
            <a:r>
              <a:rPr lang="en-US" dirty="0" err="1" smtClean="0"/>
              <a:t>upravi</a:t>
            </a:r>
            <a:r>
              <a:rPr lang="en-US" dirty="0"/>
              <a:t>”. </a:t>
            </a:r>
            <a:endParaRPr lang="sr-Latn-ME" dirty="0" smtClean="0"/>
          </a:p>
          <a:p>
            <a:pPr algn="just"/>
            <a:r>
              <a:rPr lang="en-US" dirty="0" err="1" smtClean="0"/>
              <a:t>Ovaj</a:t>
            </a:r>
            <a:r>
              <a:rPr lang="en-US" dirty="0" smtClean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upućen</a:t>
            </a:r>
            <a:r>
              <a:rPr lang="en-US" dirty="0"/>
              <a:t>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značajne</a:t>
            </a:r>
            <a:r>
              <a:rPr lang="en-US" dirty="0"/>
              <a:t> </a:t>
            </a:r>
            <a:r>
              <a:rPr lang="en-US" dirty="0" err="1"/>
              <a:t>slabosti</a:t>
            </a:r>
            <a:r>
              <a:rPr lang="en-US" dirty="0"/>
              <a:t> </a:t>
            </a:r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postupcima</a:t>
            </a:r>
            <a:r>
              <a:rPr lang="en-US" dirty="0" smtClean="0"/>
              <a:t> </a:t>
            </a:r>
            <a:r>
              <a:rPr lang="en-US" dirty="0"/>
              <a:t>interne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operativnim</a:t>
            </a:r>
            <a:r>
              <a:rPr lang="en-US" dirty="0"/>
              <a:t> </a:t>
            </a:r>
            <a:r>
              <a:rPr lang="en-US" dirty="0" err="1"/>
              <a:t>postupcima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pisma</a:t>
            </a:r>
            <a:r>
              <a:rPr lang="en-US" dirty="0"/>
              <a:t> je da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/>
              <a:t>dâ</a:t>
            </a:r>
            <a:r>
              <a:rPr lang="en-US" dirty="0"/>
              <a:t> </a:t>
            </a:r>
            <a:r>
              <a:rPr lang="en-US" dirty="0" err="1"/>
              <a:t>konstruktivne</a:t>
            </a:r>
            <a:r>
              <a:rPr lang="en-US" dirty="0"/>
              <a:t> </a:t>
            </a:r>
            <a:r>
              <a:rPr lang="en-US" dirty="0" err="1"/>
              <a:t>sugestije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tiču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 </a:t>
            </a:r>
            <a:r>
              <a:rPr lang="en-US" dirty="0" err="1" smtClean="0"/>
              <a:t>takvih</a:t>
            </a:r>
            <a:r>
              <a:rPr lang="sr-Latn-ME" dirty="0" smtClean="0"/>
              <a:t> </a:t>
            </a:r>
            <a:r>
              <a:rPr lang="en-US" dirty="0" err="1" smtClean="0"/>
              <a:t>postupaka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Nalazi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 </a:t>
            </a:r>
            <a:r>
              <a:rPr lang="en-US" dirty="0" err="1"/>
              <a:t>pismo</a:t>
            </a:r>
            <a:r>
              <a:rPr lang="en-US" dirty="0"/>
              <a:t> </a:t>
            </a:r>
            <a:r>
              <a:rPr lang="en-US" dirty="0" err="1"/>
              <a:t>upravi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se </a:t>
            </a:r>
            <a:r>
              <a:rPr lang="en-US" dirty="0" err="1"/>
              <a:t>povjerljivim</a:t>
            </a:r>
            <a:r>
              <a:rPr lang="en-US" dirty="0"/>
              <a:t>, </a:t>
            </a:r>
            <a:r>
              <a:rPr lang="en-US" dirty="0" err="1"/>
              <a:t>te</a:t>
            </a:r>
            <a:r>
              <a:rPr lang="en-US" dirty="0"/>
              <a:t> u tom </a:t>
            </a:r>
            <a:r>
              <a:rPr lang="en-US" dirty="0" err="1"/>
              <a:t>smislu</a:t>
            </a:r>
            <a:r>
              <a:rPr lang="en-US" dirty="0"/>
              <a:t> “</a:t>
            </a:r>
            <a:r>
              <a:rPr lang="en-US" dirty="0" err="1"/>
              <a:t>nesaopćivim</a:t>
            </a:r>
            <a:r>
              <a:rPr lang="en-US" dirty="0" smtClean="0"/>
              <a:t>”</a:t>
            </a:r>
            <a:r>
              <a:rPr lang="sr-Latn-ME" dirty="0" smtClean="0"/>
              <a:t> </a:t>
            </a:r>
            <a:r>
              <a:rPr lang="en-US" dirty="0" err="1" smtClean="0"/>
              <a:t>trećim</a:t>
            </a:r>
            <a:r>
              <a:rPr lang="en-US" dirty="0" smtClean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ipak</a:t>
            </a:r>
            <a:r>
              <a:rPr lang="en-US" dirty="0"/>
              <a:t> </a:t>
            </a:r>
            <a:r>
              <a:rPr lang="en-US" dirty="0" err="1"/>
              <a:t>zahtijevaju</a:t>
            </a:r>
            <a:r>
              <a:rPr lang="en-US" dirty="0"/>
              <a:t> </a:t>
            </a:r>
            <a:r>
              <a:rPr lang="en-US" dirty="0" err="1"/>
              <a:t>korektivne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žele</a:t>
            </a:r>
            <a:r>
              <a:rPr lang="en-US" dirty="0"/>
              <a:t> </a:t>
            </a:r>
            <a:r>
              <a:rPr lang="en-US" dirty="0" err="1" smtClean="0"/>
              <a:t>privući</a:t>
            </a:r>
            <a:r>
              <a:rPr lang="sr-Latn-ME" dirty="0" smtClean="0"/>
              <a:t> </a:t>
            </a:r>
            <a:r>
              <a:rPr lang="en-US" dirty="0" err="1" smtClean="0"/>
              <a:t>eksterne</a:t>
            </a:r>
            <a:r>
              <a:rPr lang="en-US" dirty="0" smtClean="0"/>
              <a:t> </a:t>
            </a:r>
            <a:r>
              <a:rPr lang="en-US" dirty="0" err="1"/>
              <a:t>finansije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svjesna</a:t>
            </a:r>
            <a:r>
              <a:rPr lang="en-US" dirty="0"/>
              <a:t> da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investitori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/>
              <a:t>kopiju</a:t>
            </a:r>
            <a:r>
              <a:rPr lang="en-US" dirty="0"/>
              <a:t> </a:t>
            </a:r>
            <a:r>
              <a:rPr lang="en-US" dirty="0" err="1" smtClean="0"/>
              <a:t>pisma</a:t>
            </a:r>
            <a:r>
              <a:rPr lang="sr-Latn-ME" dirty="0" smtClean="0"/>
              <a:t> </a:t>
            </a:r>
            <a:r>
              <a:rPr lang="en-US" dirty="0" err="1" smtClean="0"/>
              <a:t>upravi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1896034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/>
              <a:t>3. Prava i dužnosti društva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da: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dobija</a:t>
            </a:r>
            <a:r>
              <a:rPr lang="en-US" sz="2800" dirty="0"/>
              <a:t> od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 </a:t>
            </a:r>
            <a:r>
              <a:rPr lang="en-US" sz="2800" dirty="0" err="1"/>
              <a:t>relevantne</a:t>
            </a:r>
            <a:r>
              <a:rPr lang="en-US" sz="2800" dirty="0"/>
              <a:t> </a:t>
            </a:r>
            <a:r>
              <a:rPr lang="en-US" sz="2800" dirty="0" err="1"/>
              <a:t>informacije</a:t>
            </a:r>
            <a:r>
              <a:rPr lang="en-US" sz="2800" dirty="0"/>
              <a:t> o </a:t>
            </a:r>
            <a:r>
              <a:rPr lang="en-US" sz="2800" dirty="0" err="1"/>
              <a:t>zakonskim</a:t>
            </a:r>
            <a:r>
              <a:rPr lang="en-US" sz="2800" dirty="0"/>
              <a:t> </a:t>
            </a:r>
            <a:r>
              <a:rPr lang="en-US" sz="2800" dirty="0" err="1" smtClean="0"/>
              <a:t>uslovima</a:t>
            </a:r>
            <a:r>
              <a:rPr lang="sr-Latn-ME" sz="2800" dirty="0" smtClean="0"/>
              <a:t> </a:t>
            </a:r>
            <a:r>
              <a:rPr lang="en-US" sz="2800" dirty="0" smtClean="0"/>
              <a:t>u </a:t>
            </a:r>
            <a:r>
              <a:rPr lang="en-US" sz="2800" dirty="0" err="1"/>
              <a:t>vezi</a:t>
            </a:r>
            <a:r>
              <a:rPr lang="en-US" sz="2800" dirty="0"/>
              <a:t> s </a:t>
            </a:r>
            <a:r>
              <a:rPr lang="en-US" sz="2800" dirty="0" err="1"/>
              <a:t>revizijom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svim</a:t>
            </a:r>
            <a:r>
              <a:rPr lang="en-US" sz="2800" dirty="0"/>
              <a:t> </a:t>
            </a:r>
            <a:r>
              <a:rPr lang="en-US" sz="2800" dirty="0" err="1"/>
              <a:t>pravnim</a:t>
            </a:r>
            <a:r>
              <a:rPr lang="en-US" sz="2800" dirty="0"/>
              <a:t> </a:t>
            </a:r>
            <a:r>
              <a:rPr lang="en-US" sz="2800" dirty="0" err="1"/>
              <a:t>aktima</a:t>
            </a:r>
            <a:r>
              <a:rPr lang="en-US" sz="2800" dirty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en-US" sz="2800" dirty="0" err="1"/>
              <a:t>kojima</a:t>
            </a:r>
            <a:r>
              <a:rPr lang="en-US" sz="2800" dirty="0"/>
              <a:t> se </a:t>
            </a:r>
            <a:r>
              <a:rPr lang="en-US" sz="2800" dirty="0" err="1" smtClean="0"/>
              <a:t>zasnivaju</a:t>
            </a:r>
            <a:r>
              <a:rPr lang="sr-Latn-ME" sz="2800" dirty="0" smtClean="0"/>
              <a:t> </a:t>
            </a:r>
            <a:r>
              <a:rPr lang="en-US" sz="2800" dirty="0" err="1" smtClean="0"/>
              <a:t>primjedbe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zaključci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dobija</a:t>
            </a:r>
            <a:r>
              <a:rPr lang="en-US" sz="2800" dirty="0"/>
              <a:t> </a:t>
            </a:r>
            <a:r>
              <a:rPr lang="en-US" sz="2800" dirty="0" err="1"/>
              <a:t>izvještaj</a:t>
            </a:r>
            <a:r>
              <a:rPr lang="en-US" sz="2800" dirty="0"/>
              <a:t> o </a:t>
            </a:r>
            <a:r>
              <a:rPr lang="en-US" sz="2800" dirty="0" err="1"/>
              <a:t>reviziji</a:t>
            </a:r>
            <a:r>
              <a:rPr lang="en-US" sz="2800" dirty="0"/>
              <a:t> u </a:t>
            </a:r>
            <a:r>
              <a:rPr lang="en-US" sz="2800" dirty="0" err="1"/>
              <a:t>roku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određen</a:t>
            </a:r>
            <a:r>
              <a:rPr lang="en-US" sz="2800" dirty="0"/>
              <a:t> </a:t>
            </a:r>
            <a:r>
              <a:rPr lang="en-US" sz="2800" dirty="0" err="1"/>
              <a:t>ugovorom</a:t>
            </a:r>
            <a:r>
              <a:rPr lang="en-US" sz="2800" dirty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 smtClean="0"/>
              <a:t>eksternog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revizora</a:t>
            </a:r>
            <a:r>
              <a:rPr lang="en-US" sz="2800" dirty="0" smtClean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ostvaruje</a:t>
            </a:r>
            <a:r>
              <a:rPr lang="en-US" sz="2800" dirty="0"/>
              <a:t> </a:t>
            </a:r>
            <a:r>
              <a:rPr lang="en-US" sz="2800" dirty="0" err="1"/>
              <a:t>druga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proističu</a:t>
            </a:r>
            <a:r>
              <a:rPr lang="en-US" sz="2800" dirty="0"/>
              <a:t> </a:t>
            </a:r>
            <a:r>
              <a:rPr lang="en-US" sz="2800" dirty="0" err="1"/>
              <a:t>iz</a:t>
            </a:r>
            <a:r>
              <a:rPr lang="en-US" sz="2800" dirty="0"/>
              <a:t> </a:t>
            </a:r>
            <a:r>
              <a:rPr lang="en-US" sz="2800" dirty="0" err="1"/>
              <a:t>prirode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odnosa</a:t>
            </a:r>
            <a:r>
              <a:rPr lang="en-US" sz="2800" dirty="0"/>
              <a:t> </a:t>
            </a:r>
            <a:r>
              <a:rPr lang="en-US" sz="2800" dirty="0" err="1" smtClean="0"/>
              <a:t>određenog</a:t>
            </a:r>
            <a:r>
              <a:rPr lang="sr-Latn-ME" sz="2800" dirty="0" smtClean="0"/>
              <a:t> </a:t>
            </a:r>
            <a:r>
              <a:rPr lang="en-US" sz="2800" dirty="0" err="1" smtClean="0"/>
              <a:t>ugovorom</a:t>
            </a:r>
            <a:r>
              <a:rPr lang="en-US" sz="2800" dirty="0" smtClean="0"/>
              <a:t> </a:t>
            </a:r>
            <a:r>
              <a:rPr lang="en-US" sz="2800" dirty="0" err="1"/>
              <a:t>između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, </a:t>
            </a:r>
            <a:r>
              <a:rPr lang="en-US" sz="2800" dirty="0" err="1"/>
              <a:t>dokle</a:t>
            </a:r>
            <a:r>
              <a:rPr lang="en-US" sz="2800" dirty="0"/>
              <a:t> god </a:t>
            </a:r>
            <a:r>
              <a:rPr lang="en-US" sz="2800" dirty="0" err="1" smtClean="0"/>
              <a:t>postojanje</a:t>
            </a:r>
            <a:r>
              <a:rPr lang="sr-Latn-ME" sz="2800" dirty="0" smtClean="0"/>
              <a:t> </a:t>
            </a:r>
            <a:r>
              <a:rPr lang="pl-PL" sz="2800" dirty="0" smtClean="0"/>
              <a:t>takvih </a:t>
            </a:r>
            <a:r>
              <a:rPr lang="pl-PL" sz="2800" dirty="0"/>
              <a:t>prava nije u suprotnosti sa zakonskim propisima</a:t>
            </a:r>
            <a:r>
              <a:rPr lang="pl-PL" sz="2800" dirty="0" smtClean="0"/>
              <a:t>.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xmlns="" val="30492987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dirty="0"/>
              <a:t>Ko su članovi internog organa nadzora</a:t>
            </a:r>
            <a:r>
              <a:rPr lang="it-IT" dirty="0" smtClean="0"/>
              <a:t>?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Ima li </a:t>
            </a:r>
            <a:r>
              <a:rPr lang="it-IT" dirty="0" smtClean="0"/>
              <a:t>zaposlenih</a:t>
            </a:r>
            <a:r>
              <a:rPr lang="sr-Latn-ME" dirty="0" smtClean="0"/>
              <a:t> </a:t>
            </a:r>
            <a:r>
              <a:rPr lang="it-IT" dirty="0" smtClean="0"/>
              <a:t>među </a:t>
            </a:r>
            <a:r>
              <a:rPr lang="it-IT" dirty="0"/>
              <a:t>članovima?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li su članovi internog organa </a:t>
            </a:r>
            <a:r>
              <a:rPr lang="it-IT" dirty="0" smtClean="0"/>
              <a:t>nadzora</a:t>
            </a:r>
            <a:r>
              <a:rPr lang="sr-Latn-ME" dirty="0" smtClean="0"/>
              <a:t> </a:t>
            </a:r>
            <a:r>
              <a:rPr lang="en-US" dirty="0" err="1" smtClean="0"/>
              <a:t>potpuno</a:t>
            </a:r>
            <a:r>
              <a:rPr lang="en-US" dirty="0" smtClean="0"/>
              <a:t> </a:t>
            </a:r>
            <a:r>
              <a:rPr lang="en-US" dirty="0" err="1"/>
              <a:t>nezavisni</a:t>
            </a:r>
            <a:r>
              <a:rPr lang="en-US" dirty="0"/>
              <a:t> od </a:t>
            </a:r>
            <a:r>
              <a:rPr lang="en-US" dirty="0" err="1"/>
              <a:t>uprave</a:t>
            </a:r>
            <a:r>
              <a:rPr lang="en-US" dirty="0"/>
              <a:t>?</a:t>
            </a:r>
          </a:p>
          <a:p>
            <a:pPr marL="0" indent="0" algn="just">
              <a:buNone/>
            </a:pPr>
            <a:r>
              <a:rPr lang="en-US" b="1" i="1" dirty="0" err="1"/>
              <a:t>Eksterna</a:t>
            </a:r>
            <a:r>
              <a:rPr lang="en-US" b="1" i="1" dirty="0"/>
              <a:t> </a:t>
            </a:r>
            <a:r>
              <a:rPr lang="en-US" b="1" i="1" dirty="0" err="1"/>
              <a:t>revizija</a:t>
            </a:r>
            <a:r>
              <a:rPr lang="en-US" b="1" i="1" dirty="0"/>
              <a:t>:</a:t>
            </a:r>
          </a:p>
          <a:p>
            <a:pPr algn="just"/>
            <a:r>
              <a:rPr lang="it-IT" dirty="0" smtClean="0"/>
              <a:t> </a:t>
            </a:r>
            <a:r>
              <a:rPr lang="it-IT" dirty="0"/>
              <a:t>Da li društvo ima nezavisnog eksternog revizora</a:t>
            </a:r>
            <a:r>
              <a:rPr lang="it-IT" dirty="0" smtClean="0"/>
              <a:t>?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Da li </a:t>
            </a:r>
            <a:r>
              <a:rPr lang="it-IT" dirty="0" smtClean="0"/>
              <a:t>eksterni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, </a:t>
            </a:r>
            <a:r>
              <a:rPr lang="en-US" dirty="0" err="1"/>
              <a:t>nerevizorske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mogle</a:t>
            </a:r>
            <a:r>
              <a:rPr lang="en-US" dirty="0" smtClean="0"/>
              <a:t> </a:t>
            </a:r>
            <a:r>
              <a:rPr lang="en-US" dirty="0" err="1"/>
              <a:t>ugroziti</a:t>
            </a:r>
            <a:r>
              <a:rPr lang="en-US" dirty="0"/>
              <a:t> </a:t>
            </a:r>
            <a:r>
              <a:rPr lang="en-US" dirty="0" err="1"/>
              <a:t>njegovu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it-IT" dirty="0" smtClean="0"/>
              <a:t> </a:t>
            </a:r>
            <a:r>
              <a:rPr lang="it-IT" dirty="0"/>
              <a:t>Kako se bira eksterni revizor? </a:t>
            </a:r>
            <a:endParaRPr lang="sr-Latn-ME" dirty="0" smtClean="0"/>
          </a:p>
          <a:p>
            <a:pPr algn="just"/>
            <a:r>
              <a:rPr lang="it-IT" dirty="0" smtClean="0"/>
              <a:t>Da </a:t>
            </a:r>
            <a:r>
              <a:rPr lang="it-IT" dirty="0"/>
              <a:t>li se sprovodi otvoreni </a:t>
            </a:r>
            <a:r>
              <a:rPr lang="it-IT" dirty="0" smtClean="0"/>
              <a:t>tenderski</a:t>
            </a:r>
            <a:r>
              <a:rPr lang="sr-Latn-ME" dirty="0" smtClean="0"/>
              <a:t> </a:t>
            </a:r>
            <a:r>
              <a:rPr lang="pl-PL" dirty="0" smtClean="0"/>
              <a:t>postupak</a:t>
            </a:r>
            <a:r>
              <a:rPr lang="pl-PL" dirty="0"/>
              <a:t>? </a:t>
            </a:r>
            <a:endParaRPr lang="pl-PL" dirty="0" smtClean="0"/>
          </a:p>
          <a:p>
            <a:pPr algn="just"/>
            <a:r>
              <a:rPr lang="pl-PL" dirty="0" smtClean="0"/>
              <a:t>Ako </a:t>
            </a:r>
            <a:r>
              <a:rPr lang="pl-PL" dirty="0"/>
              <a:t>je tako, ko </a:t>
            </a:r>
            <a:r>
              <a:rPr lang="pl-PL" dirty="0" smtClean="0"/>
              <a:t>organizuje  </a:t>
            </a:r>
            <a:r>
              <a:rPr lang="pl-PL" dirty="0"/>
              <a:t>ovaj </a:t>
            </a:r>
            <a:r>
              <a:rPr lang="pl-PL" dirty="0" smtClean="0"/>
              <a:t>tenderski </a:t>
            </a:r>
            <a:r>
              <a:rPr lang="en-US" dirty="0" err="1" smtClean="0"/>
              <a:t>postupak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Koga </a:t>
            </a:r>
            <a:r>
              <a:rPr lang="en-US" dirty="0" err="1"/>
              <a:t>izvještava</a:t>
            </a:r>
            <a:r>
              <a:rPr lang="en-US" dirty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?</a:t>
            </a:r>
          </a:p>
          <a:p>
            <a:pPr algn="just"/>
            <a:r>
              <a:rPr lang="pt-BR" dirty="0" smtClean="0"/>
              <a:t>Da </a:t>
            </a:r>
            <a:r>
              <a:rPr lang="pt-BR" dirty="0"/>
              <a:t>li eksterni revizor učestvuje na godišnjoj </a:t>
            </a:r>
            <a:r>
              <a:rPr lang="pt-BR" dirty="0" smtClean="0"/>
              <a:t>skupštini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odgovara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koja</a:t>
            </a:r>
            <a:r>
              <a:rPr lang="sr-Latn-ME" dirty="0" smtClean="0"/>
              <a:t> </a:t>
            </a:r>
            <a:r>
              <a:rPr lang="en-US" dirty="0" err="1" smtClean="0"/>
              <a:t>postavljaju</a:t>
            </a:r>
            <a:r>
              <a:rPr lang="en-US" dirty="0" smtClean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193740850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 smtClean="0"/>
              <a:t>čiji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finansijski</a:t>
            </a:r>
            <a:r>
              <a:rPr lang="en-US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 smtClean="0"/>
              <a:t>predmet</a:t>
            </a:r>
            <a:r>
              <a:rPr lang="en-US" dirty="0" smtClean="0"/>
              <a:t> </a:t>
            </a:r>
            <a:r>
              <a:rPr lang="en-US" dirty="0" err="1" smtClean="0"/>
              <a:t>revizije</a:t>
            </a:r>
            <a:r>
              <a:rPr lang="en-US" dirty="0" smtClean="0"/>
              <a:t> </a:t>
            </a:r>
            <a:r>
              <a:rPr lang="en-US" dirty="0" err="1" smtClean="0"/>
              <a:t>ima</a:t>
            </a:r>
            <a:r>
              <a:rPr lang="en-US" dirty="0" smtClean="0"/>
              <a:t> </a:t>
            </a:r>
            <a:r>
              <a:rPr lang="en-US" dirty="0" err="1" smtClean="0"/>
              <a:t>obavezu</a:t>
            </a:r>
            <a:r>
              <a:rPr lang="en-US" dirty="0" smtClean="0"/>
              <a:t> da: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zaključi</a:t>
            </a:r>
            <a:r>
              <a:rPr lang="en-US" sz="3000" dirty="0" smtClean="0"/>
              <a:t> </a:t>
            </a:r>
            <a:r>
              <a:rPr lang="en-US" sz="3000" dirty="0" err="1" smtClean="0"/>
              <a:t>ugovor</a:t>
            </a:r>
            <a:r>
              <a:rPr lang="en-US" sz="3000" dirty="0" smtClean="0"/>
              <a:t> </a:t>
            </a:r>
            <a:r>
              <a:rPr lang="en-US" sz="3000" dirty="0" err="1" smtClean="0"/>
              <a:t>sa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eksternim</a:t>
            </a:r>
            <a:r>
              <a:rPr lang="en-US" sz="3000" dirty="0" smtClean="0"/>
              <a:t> </a:t>
            </a:r>
            <a:r>
              <a:rPr lang="en-US" sz="3000" dirty="0" err="1" smtClean="0"/>
              <a:t>revizorom</a:t>
            </a:r>
            <a:r>
              <a:rPr lang="en-US" sz="3000" dirty="0" smtClean="0"/>
              <a:t> </a:t>
            </a:r>
            <a:r>
              <a:rPr lang="en-US" sz="3000" dirty="0" err="1" smtClean="0"/>
              <a:t>za</a:t>
            </a:r>
            <a:r>
              <a:rPr lang="en-US" sz="3000" dirty="0" smtClean="0"/>
              <a:t> </a:t>
            </a:r>
            <a:r>
              <a:rPr lang="en-US" sz="3000" dirty="0" err="1" smtClean="0"/>
              <a:t>obavljanje</a:t>
            </a:r>
            <a:r>
              <a:rPr lang="en-US" sz="3000" dirty="0" smtClean="0"/>
              <a:t> </a:t>
            </a:r>
            <a:r>
              <a:rPr lang="en-US" sz="3000" dirty="0" err="1" smtClean="0"/>
              <a:t>zakonom</a:t>
            </a:r>
            <a:r>
              <a:rPr lang="en-US" sz="3000" dirty="0" smtClean="0"/>
              <a:t> </a:t>
            </a:r>
            <a:r>
              <a:rPr lang="en-US" sz="3000" dirty="0" err="1" smtClean="0"/>
              <a:t>propisane</a:t>
            </a:r>
            <a:r>
              <a:rPr lang="sr-Latn-ME" sz="3000" dirty="0" smtClean="0"/>
              <a:t> </a:t>
            </a:r>
            <a:r>
              <a:rPr lang="pl-PL" sz="3000" dirty="0" smtClean="0"/>
              <a:t>revizije u roku koji je određen zakonom;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pomaže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eksternom</a:t>
            </a:r>
            <a:r>
              <a:rPr lang="en-US" sz="3000" dirty="0" smtClean="0"/>
              <a:t> </a:t>
            </a:r>
            <a:r>
              <a:rPr lang="en-US" sz="3000" dirty="0" err="1" smtClean="0"/>
              <a:t>revizoru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svaki</a:t>
            </a:r>
            <a:r>
              <a:rPr lang="en-US" sz="3000" dirty="0" smtClean="0"/>
              <a:t> </a:t>
            </a:r>
            <a:r>
              <a:rPr lang="en-US" sz="3000" dirty="0" err="1" smtClean="0"/>
              <a:t>način</a:t>
            </a:r>
            <a:r>
              <a:rPr lang="en-US" sz="3000" dirty="0" smtClean="0"/>
              <a:t> </a:t>
            </a:r>
            <a:r>
              <a:rPr lang="en-US" sz="3000" dirty="0" err="1" smtClean="0"/>
              <a:t>kako</a:t>
            </a:r>
            <a:r>
              <a:rPr lang="en-US" sz="3000" dirty="0" smtClean="0"/>
              <a:t> bi se </a:t>
            </a:r>
            <a:r>
              <a:rPr lang="en-US" sz="3000" dirty="0" err="1" smtClean="0"/>
              <a:t>uspješno</a:t>
            </a:r>
            <a:r>
              <a:rPr lang="sr-Latn-ME" sz="3000" dirty="0" smtClean="0"/>
              <a:t> </a:t>
            </a:r>
            <a:r>
              <a:rPr lang="en-US" sz="3000" dirty="0" err="1" smtClean="0"/>
              <a:t>obavila</a:t>
            </a:r>
            <a:r>
              <a:rPr lang="en-US" sz="3000" dirty="0" smtClean="0"/>
              <a:t> </a:t>
            </a:r>
            <a:r>
              <a:rPr lang="en-US" sz="3000" dirty="0" err="1" smtClean="0"/>
              <a:t>revizija</a:t>
            </a:r>
            <a:r>
              <a:rPr lang="en-US" sz="3000" dirty="0" smtClean="0"/>
              <a:t>, </a:t>
            </a:r>
            <a:r>
              <a:rPr lang="en-US" sz="3000" dirty="0" err="1" smtClean="0"/>
              <a:t>uključujući</a:t>
            </a:r>
            <a:r>
              <a:rPr lang="en-US" sz="3000" dirty="0" smtClean="0"/>
              <a:t>: </a:t>
            </a:r>
            <a:r>
              <a:rPr lang="en-US" sz="3000" dirty="0" err="1" smtClean="0"/>
              <a:t>osiguravanje</a:t>
            </a:r>
            <a:r>
              <a:rPr lang="en-US" sz="3000" dirty="0" smtClean="0"/>
              <a:t> </a:t>
            </a:r>
            <a:r>
              <a:rPr lang="en-US" sz="3000" dirty="0" err="1" smtClean="0"/>
              <a:t>svih</a:t>
            </a:r>
            <a:r>
              <a:rPr lang="en-US" sz="3000" dirty="0" smtClean="0"/>
              <a:t> </a:t>
            </a:r>
            <a:r>
              <a:rPr lang="en-US" sz="3000" dirty="0" err="1" smtClean="0"/>
              <a:t>potrebnih</a:t>
            </a:r>
            <a:r>
              <a:rPr lang="en-US" sz="3000" dirty="0" smtClean="0"/>
              <a:t> </a:t>
            </a:r>
            <a:r>
              <a:rPr lang="en-US" sz="3000" dirty="0" err="1" smtClean="0"/>
              <a:t>informacija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sr-Latn-ME" sz="3000" dirty="0" smtClean="0"/>
              <a:t> </a:t>
            </a:r>
            <a:r>
              <a:rPr lang="en-US" sz="3000" dirty="0" err="1" smtClean="0"/>
              <a:t>dokumentacije</a:t>
            </a:r>
            <a:r>
              <a:rPr lang="en-US" sz="3000" dirty="0" smtClean="0"/>
              <a:t>, </a:t>
            </a:r>
            <a:r>
              <a:rPr lang="en-US" sz="3000" dirty="0" err="1" smtClean="0"/>
              <a:t>osiguravanje</a:t>
            </a:r>
            <a:r>
              <a:rPr lang="en-US" sz="3000" dirty="0" smtClean="0"/>
              <a:t> </a:t>
            </a:r>
            <a:r>
              <a:rPr lang="en-US" sz="3000" dirty="0" err="1" smtClean="0"/>
              <a:t>potpunih</a:t>
            </a:r>
            <a:r>
              <a:rPr lang="en-US" sz="3000" dirty="0" smtClean="0"/>
              <a:t> </a:t>
            </a:r>
            <a:r>
              <a:rPr lang="en-US" sz="3000" dirty="0" err="1" smtClean="0"/>
              <a:t>objašnjenja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potvrda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, </a:t>
            </a:r>
            <a:r>
              <a:rPr lang="en-US" sz="3000" dirty="0" err="1" smtClean="0"/>
              <a:t>kada</a:t>
            </a:r>
            <a:r>
              <a:rPr lang="en-US" sz="3000" dirty="0" smtClean="0"/>
              <a:t> je</a:t>
            </a:r>
            <a:r>
              <a:rPr lang="sr-Latn-ME" sz="3000" dirty="0" smtClean="0"/>
              <a:t> </a:t>
            </a:r>
            <a:r>
              <a:rPr lang="pl-PL" sz="3000" dirty="0" smtClean="0"/>
              <a:t>potrebno, osiguravanje informacija od trećih lica;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ni</a:t>
            </a:r>
            <a:r>
              <a:rPr lang="en-US" sz="3000" dirty="0" smtClean="0"/>
              <a:t> </a:t>
            </a:r>
            <a:r>
              <a:rPr lang="en-US" sz="3000" dirty="0" err="1" smtClean="0"/>
              <a:t>na</a:t>
            </a:r>
            <a:r>
              <a:rPr lang="en-US" sz="3000" dirty="0" smtClean="0"/>
              <a:t> </a:t>
            </a:r>
            <a:r>
              <a:rPr lang="en-US" sz="3000" dirty="0" err="1" smtClean="0"/>
              <a:t>koji</a:t>
            </a:r>
            <a:r>
              <a:rPr lang="en-US" sz="3000" dirty="0" smtClean="0"/>
              <a:t> </a:t>
            </a:r>
            <a:r>
              <a:rPr lang="en-US" sz="3000" dirty="0" err="1" smtClean="0"/>
              <a:t>način</a:t>
            </a:r>
            <a:r>
              <a:rPr lang="en-US" sz="3000" dirty="0" smtClean="0"/>
              <a:t> ne </a:t>
            </a:r>
            <a:r>
              <a:rPr lang="en-US" sz="3000" dirty="0" err="1" smtClean="0"/>
              <a:t>ometa</a:t>
            </a:r>
            <a:r>
              <a:rPr lang="en-US" sz="3000" dirty="0" smtClean="0"/>
              <a:t> </a:t>
            </a:r>
            <a:r>
              <a:rPr lang="en-US" sz="3000" dirty="0" err="1" smtClean="0"/>
              <a:t>obavljanje</a:t>
            </a:r>
            <a:r>
              <a:rPr lang="en-US" sz="3000" dirty="0" smtClean="0"/>
              <a:t> </a:t>
            </a:r>
            <a:r>
              <a:rPr lang="en-US" sz="3000" dirty="0" err="1" smtClean="0"/>
              <a:t>revizije</a:t>
            </a:r>
            <a:r>
              <a:rPr lang="en-US" sz="3000" dirty="0" smtClean="0"/>
              <a:t>;</a:t>
            </a:r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plaća</a:t>
            </a:r>
            <a:r>
              <a:rPr lang="en-US" sz="3000" dirty="0" smtClean="0"/>
              <a:t> </a:t>
            </a:r>
            <a:r>
              <a:rPr lang="en-US" sz="3000" dirty="0" err="1" smtClean="0"/>
              <a:t>usluge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eksternog</a:t>
            </a:r>
            <a:r>
              <a:rPr lang="en-US" sz="3000" dirty="0" smtClean="0"/>
              <a:t> </a:t>
            </a:r>
            <a:r>
              <a:rPr lang="en-US" sz="3000" dirty="0" err="1" smtClean="0"/>
              <a:t>revizora</a:t>
            </a:r>
            <a:r>
              <a:rPr lang="en-US" sz="3000" dirty="0" smtClean="0"/>
              <a:t>, </a:t>
            </a:r>
            <a:r>
              <a:rPr lang="en-US" sz="3000" dirty="0" err="1" smtClean="0"/>
              <a:t>čak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kada</a:t>
            </a:r>
            <a:r>
              <a:rPr lang="en-US" sz="3000" dirty="0" smtClean="0"/>
              <a:t> </a:t>
            </a:r>
            <a:r>
              <a:rPr lang="en-US" sz="3000" dirty="0" err="1" smtClean="0"/>
              <a:t>su</a:t>
            </a:r>
            <a:r>
              <a:rPr lang="en-US" sz="3000" dirty="0" smtClean="0"/>
              <a:t> </a:t>
            </a:r>
            <a:r>
              <a:rPr lang="en-US" sz="3000" dirty="0" err="1" smtClean="0"/>
              <a:t>zaključci</a:t>
            </a:r>
            <a:r>
              <a:rPr lang="en-US" sz="3000" dirty="0" smtClean="0"/>
              <a:t> </a:t>
            </a:r>
            <a:r>
              <a:rPr lang="en-US" sz="3000" dirty="0" err="1" smtClean="0"/>
              <a:t>izvještaja</a:t>
            </a:r>
            <a:r>
              <a:rPr lang="en-US" sz="3000" dirty="0" smtClean="0"/>
              <a:t> o </a:t>
            </a:r>
            <a:r>
              <a:rPr lang="en-US" sz="3000" dirty="0" err="1" smtClean="0"/>
              <a:t>reviziji</a:t>
            </a:r>
            <a:r>
              <a:rPr lang="sr-Latn-ME" sz="3000" dirty="0" smtClean="0"/>
              <a:t> </a:t>
            </a:r>
            <a:r>
              <a:rPr lang="en-US" sz="3000" dirty="0" smtClean="0"/>
              <a:t>u </a:t>
            </a:r>
            <a:r>
              <a:rPr lang="en-US" sz="3000" dirty="0" err="1" smtClean="0"/>
              <a:t>sukobu</a:t>
            </a:r>
            <a:r>
              <a:rPr lang="en-US" sz="3000" dirty="0" smtClean="0"/>
              <a:t> s </a:t>
            </a:r>
            <a:r>
              <a:rPr lang="en-US" sz="3000" dirty="0" err="1" smtClean="0"/>
              <a:t>mišljenjima</a:t>
            </a:r>
            <a:r>
              <a:rPr lang="en-US" sz="3000" dirty="0" smtClean="0"/>
              <a:t> </a:t>
            </a:r>
            <a:r>
              <a:rPr lang="en-US" sz="3000" dirty="0" err="1" smtClean="0"/>
              <a:t>rukovodilaca</a:t>
            </a:r>
            <a:r>
              <a:rPr lang="en-US" sz="3000" dirty="0" smtClean="0"/>
              <a:t> </a:t>
            </a:r>
            <a:r>
              <a:rPr lang="en-US" sz="3000" dirty="0" err="1" smtClean="0"/>
              <a:t>društva</a:t>
            </a:r>
            <a:r>
              <a:rPr lang="en-US" sz="3000" dirty="0" smtClean="0"/>
              <a:t>; </a:t>
            </a:r>
            <a:r>
              <a:rPr lang="en-US" sz="3000" dirty="0" err="1" smtClean="0"/>
              <a:t>i</a:t>
            </a:r>
            <a:endParaRPr lang="en-US" sz="3000" dirty="0" smtClean="0"/>
          </a:p>
          <a:p>
            <a:pPr marL="457200" lvl="1" indent="0" algn="just">
              <a:buNone/>
            </a:pPr>
            <a:r>
              <a:rPr lang="en-US" sz="3000" dirty="0" smtClean="0"/>
              <a:t>• </a:t>
            </a:r>
            <a:r>
              <a:rPr lang="en-US" sz="3000" dirty="0" err="1" smtClean="0"/>
              <a:t>izvršava</a:t>
            </a:r>
            <a:r>
              <a:rPr lang="en-US" sz="3000" dirty="0" smtClean="0"/>
              <a:t> </a:t>
            </a:r>
            <a:r>
              <a:rPr lang="en-US" sz="3000" dirty="0" err="1" smtClean="0"/>
              <a:t>druge</a:t>
            </a:r>
            <a:r>
              <a:rPr lang="en-US" sz="3000" dirty="0" smtClean="0"/>
              <a:t> </a:t>
            </a:r>
            <a:r>
              <a:rPr lang="en-US" sz="3000" dirty="0" err="1" smtClean="0"/>
              <a:t>dužnosti</a:t>
            </a:r>
            <a:r>
              <a:rPr lang="en-US" sz="3000" dirty="0" smtClean="0"/>
              <a:t> </a:t>
            </a:r>
            <a:r>
              <a:rPr lang="en-US" sz="3000" dirty="0" err="1" smtClean="0"/>
              <a:t>koje</a:t>
            </a:r>
            <a:r>
              <a:rPr lang="en-US" sz="3000" dirty="0" smtClean="0"/>
              <a:t> </a:t>
            </a:r>
            <a:r>
              <a:rPr lang="en-US" sz="3000" dirty="0" err="1" smtClean="0"/>
              <a:t>proističu</a:t>
            </a:r>
            <a:r>
              <a:rPr lang="en-US" sz="3000" dirty="0" smtClean="0"/>
              <a:t> </a:t>
            </a:r>
            <a:r>
              <a:rPr lang="en-US" sz="3000" dirty="0" err="1" smtClean="0"/>
              <a:t>iz</a:t>
            </a:r>
            <a:r>
              <a:rPr lang="en-US" sz="3000" dirty="0" smtClean="0"/>
              <a:t> </a:t>
            </a:r>
            <a:r>
              <a:rPr lang="en-US" sz="3000" dirty="0" err="1" smtClean="0"/>
              <a:t>prirode</a:t>
            </a:r>
            <a:r>
              <a:rPr lang="en-US" sz="3000" dirty="0" smtClean="0"/>
              <a:t> </a:t>
            </a:r>
            <a:r>
              <a:rPr lang="en-US" sz="3000" dirty="0" err="1" smtClean="0"/>
              <a:t>pravnog</a:t>
            </a:r>
            <a:r>
              <a:rPr lang="en-US" sz="3000" dirty="0" smtClean="0"/>
              <a:t> </a:t>
            </a:r>
            <a:r>
              <a:rPr lang="en-US" sz="3000" dirty="0" err="1" smtClean="0"/>
              <a:t>odnosa</a:t>
            </a:r>
            <a:r>
              <a:rPr lang="sr-Latn-ME" sz="3000" dirty="0" smtClean="0"/>
              <a:t> </a:t>
            </a:r>
            <a:r>
              <a:rPr lang="en-US" sz="3000" dirty="0" err="1" smtClean="0"/>
              <a:t>određenog</a:t>
            </a:r>
            <a:r>
              <a:rPr lang="en-US" sz="3000" dirty="0" smtClean="0"/>
              <a:t> u </a:t>
            </a:r>
            <a:r>
              <a:rPr lang="en-US" sz="3000" dirty="0" err="1" smtClean="0"/>
              <a:t>ugovoru</a:t>
            </a:r>
            <a:r>
              <a:rPr lang="en-US" sz="3000" dirty="0" smtClean="0"/>
              <a:t> </a:t>
            </a:r>
            <a:r>
              <a:rPr lang="en-US" sz="3000" dirty="0" err="1" smtClean="0"/>
              <a:t>između</a:t>
            </a:r>
            <a:r>
              <a:rPr lang="en-US" sz="3000" dirty="0" smtClean="0"/>
              <a:t> </a:t>
            </a:r>
            <a:r>
              <a:rPr lang="en-US" sz="3000" dirty="0" err="1" smtClean="0"/>
              <a:t>eksternog</a:t>
            </a:r>
            <a:r>
              <a:rPr lang="en-US" sz="3000" dirty="0" smtClean="0"/>
              <a:t> </a:t>
            </a:r>
            <a:r>
              <a:rPr lang="en-US" sz="3000" dirty="0" err="1" smtClean="0"/>
              <a:t>revizora</a:t>
            </a:r>
            <a:r>
              <a:rPr lang="en-US" sz="3000" dirty="0" smtClean="0"/>
              <a:t> </a:t>
            </a:r>
            <a:r>
              <a:rPr lang="en-US" sz="3000" dirty="0" err="1" smtClean="0"/>
              <a:t>i</a:t>
            </a:r>
            <a:r>
              <a:rPr lang="en-US" sz="3000" dirty="0" smtClean="0"/>
              <a:t> </a:t>
            </a:r>
            <a:r>
              <a:rPr lang="en-US" sz="3000" dirty="0" err="1" smtClean="0"/>
              <a:t>društva</a:t>
            </a:r>
            <a:r>
              <a:rPr lang="en-US" sz="3000" dirty="0" smtClean="0"/>
              <a:t>, </a:t>
            </a:r>
            <a:r>
              <a:rPr lang="en-US" sz="3000" dirty="0" err="1" smtClean="0"/>
              <a:t>dokle</a:t>
            </a:r>
            <a:r>
              <a:rPr lang="en-US" sz="3000" dirty="0" smtClean="0"/>
              <a:t> god </a:t>
            </a:r>
            <a:r>
              <a:rPr lang="en-US" sz="3000" dirty="0" err="1" smtClean="0"/>
              <a:t>takve</a:t>
            </a:r>
            <a:r>
              <a:rPr lang="sr-Latn-ME" sz="3000" dirty="0" smtClean="0"/>
              <a:t> </a:t>
            </a:r>
            <a:r>
              <a:rPr lang="pl-PL" sz="3000" dirty="0" smtClean="0"/>
              <a:t>dužnosti nisu u suprotnosti sa zakonskim propisima.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xmlns="" val="1370526549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(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)</a:t>
            </a:r>
          </a:p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(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) </a:t>
            </a:r>
            <a:r>
              <a:rPr lang="en-US" dirty="0" err="1"/>
              <a:t>imenuje</a:t>
            </a:r>
            <a:r>
              <a:rPr lang="en-US" dirty="0"/>
              <a:t> se </a:t>
            </a:r>
            <a:r>
              <a:rPr lang="en-US" dirty="0" err="1"/>
              <a:t>prostom</a:t>
            </a:r>
            <a:r>
              <a:rPr lang="en-US" dirty="0"/>
              <a:t> </a:t>
            </a:r>
            <a:r>
              <a:rPr lang="en-US" dirty="0" err="1"/>
              <a:t>većinom</a:t>
            </a:r>
            <a:r>
              <a:rPr lang="en-US" dirty="0"/>
              <a:t> </a:t>
            </a:r>
            <a:r>
              <a:rPr lang="en-US" dirty="0" err="1"/>
              <a:t>glasova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 smtClean="0"/>
              <a:t> </a:t>
            </a:r>
            <a:r>
              <a:rPr lang="en-US" dirty="0" err="1"/>
              <a:t>prisutnih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sr-Latn-ME" dirty="0" smtClean="0"/>
              <a:t>skupštini dioničara/akcionara</a:t>
            </a:r>
            <a:r>
              <a:rPr lang="en-US" dirty="0" smtClean="0"/>
              <a:t>.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predložiti</a:t>
            </a:r>
            <a:r>
              <a:rPr lang="en-US" dirty="0"/>
              <a:t> </a:t>
            </a:r>
            <a:r>
              <a:rPr lang="en-US" dirty="0" err="1"/>
              <a:t>kandidate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 </a:t>
            </a:r>
            <a:r>
              <a:rPr lang="en-US" dirty="0" err="1" smtClean="0"/>
              <a:t>svoju</a:t>
            </a:r>
            <a:r>
              <a:rPr lang="sr-Latn-ME" dirty="0" smtClean="0"/>
              <a:t> </a:t>
            </a:r>
            <a:r>
              <a:rPr lang="en-US" dirty="0" err="1" smtClean="0"/>
              <a:t>preporuku</a:t>
            </a:r>
            <a:r>
              <a:rPr lang="en-US" dirty="0" smtClean="0"/>
              <a:t> </a:t>
            </a:r>
            <a:r>
              <a:rPr lang="sr-Latn-ME" dirty="0" smtClean="0"/>
              <a:t>skupštini dioničara/akcionara. 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mnogi</a:t>
            </a:r>
            <a:r>
              <a:rPr lang="en-US" dirty="0"/>
              <a:t> </a:t>
            </a:r>
            <a:r>
              <a:rPr lang="en-US" dirty="0" err="1"/>
              <a:t>smatraju</a:t>
            </a:r>
            <a:r>
              <a:rPr lang="en-US" dirty="0"/>
              <a:t> da je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bolja</a:t>
            </a:r>
            <a:r>
              <a:rPr lang="en-US" dirty="0"/>
              <a:t> </a:t>
            </a:r>
            <a:r>
              <a:rPr lang="en-US" dirty="0" err="1"/>
              <a:t>praksa</a:t>
            </a:r>
            <a:r>
              <a:rPr lang="en-US" dirty="0"/>
              <a:t> da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sprovodi</a:t>
            </a:r>
            <a:r>
              <a:rPr lang="en-US" dirty="0"/>
              <a:t> </a:t>
            </a:r>
            <a:r>
              <a:rPr lang="en-US" dirty="0" err="1"/>
              <a:t>javni</a:t>
            </a:r>
            <a:r>
              <a:rPr lang="en-US" dirty="0"/>
              <a:t> </a:t>
            </a:r>
            <a:r>
              <a:rPr lang="en-US" dirty="0" err="1"/>
              <a:t>tenderski</a:t>
            </a:r>
            <a:r>
              <a:rPr lang="en-US" dirty="0"/>
              <a:t> </a:t>
            </a:r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pružanje</a:t>
            </a:r>
            <a:r>
              <a:rPr lang="en-US" dirty="0"/>
              <a:t> </a:t>
            </a:r>
            <a:r>
              <a:rPr lang="en-US" dirty="0" err="1" smtClean="0"/>
              <a:t>revizorskih</a:t>
            </a:r>
            <a:r>
              <a:rPr lang="sr-Latn-ME" dirty="0" smtClean="0"/>
              <a:t> </a:t>
            </a:r>
            <a:r>
              <a:rPr lang="en-US" dirty="0" err="1" smtClean="0"/>
              <a:t>usluga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U </a:t>
            </a:r>
            <a:r>
              <a:rPr lang="en-US" dirty="0" err="1"/>
              <a:t>dnevni</a:t>
            </a:r>
            <a:r>
              <a:rPr lang="en-US" dirty="0"/>
              <a:t> red </a:t>
            </a:r>
            <a:r>
              <a:rPr lang="sr-Latn-ME" dirty="0" smtClean="0"/>
              <a:t>godišnje skupštine dioničara/akcionara </a:t>
            </a:r>
            <a:r>
              <a:rPr lang="en-US" dirty="0" smtClean="0"/>
              <a:t> </a:t>
            </a:r>
            <a:r>
              <a:rPr lang="en-US" dirty="0" err="1"/>
              <a:t>uvijek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uključena</a:t>
            </a:r>
            <a:r>
              <a:rPr lang="en-US" dirty="0"/>
              <a:t> </a:t>
            </a:r>
            <a:r>
              <a:rPr lang="en-US" dirty="0" err="1"/>
              <a:t>tačka</a:t>
            </a:r>
            <a:r>
              <a:rPr lang="en-US" dirty="0"/>
              <a:t> </a:t>
            </a:r>
            <a:r>
              <a:rPr lang="en-US" dirty="0" err="1" smtClean="0"/>
              <a:t>imenovanja</a:t>
            </a:r>
            <a:r>
              <a:rPr lang="sr-Latn-ME" dirty="0" smtClean="0"/>
              <a:t> </a:t>
            </a:r>
            <a:r>
              <a:rPr lang="en-US" dirty="0" err="1" smtClean="0"/>
              <a:t>eksternog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se </a:t>
            </a:r>
            <a:r>
              <a:rPr lang="en-US" dirty="0" err="1"/>
              <a:t>bira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godinu</a:t>
            </a:r>
            <a:r>
              <a:rPr lang="en-US" dirty="0"/>
              <a:t> dana, </a:t>
            </a:r>
            <a:r>
              <a:rPr lang="en-US" dirty="0" err="1"/>
              <a:t>i</a:t>
            </a:r>
            <a:r>
              <a:rPr lang="en-US" dirty="0"/>
              <a:t> to do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sr-Latn-ME" dirty="0" smtClean="0"/>
              <a:t>godišnje skupštine dioničara/akcionara.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545049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Ko</a:t>
            </a:r>
            <a:r>
              <a:rPr lang="en-US" b="1" dirty="0"/>
              <a:t> </a:t>
            </a:r>
            <a:r>
              <a:rPr lang="en-US" b="1" dirty="0" err="1"/>
              <a:t>može</a:t>
            </a:r>
            <a:r>
              <a:rPr lang="en-US" b="1" dirty="0"/>
              <a:t> </a:t>
            </a:r>
            <a:r>
              <a:rPr lang="en-US" b="1" dirty="0" err="1"/>
              <a:t>biti</a:t>
            </a:r>
            <a:r>
              <a:rPr lang="en-US" b="1" dirty="0"/>
              <a:t> </a:t>
            </a:r>
            <a:r>
              <a:rPr lang="en-US" b="1" dirty="0" err="1"/>
              <a:t>eksterni</a:t>
            </a:r>
            <a:r>
              <a:rPr lang="en-US" b="1" dirty="0"/>
              <a:t> </a:t>
            </a:r>
            <a:r>
              <a:rPr lang="en-US" b="1" dirty="0" err="1"/>
              <a:t>revizor</a:t>
            </a:r>
            <a:r>
              <a:rPr lang="en-US" b="1" dirty="0"/>
              <a:t> (</a:t>
            </a:r>
            <a:r>
              <a:rPr lang="en-US" b="1" dirty="0" err="1"/>
              <a:t>društvo</a:t>
            </a:r>
            <a:r>
              <a:rPr lang="en-US" b="1" dirty="0"/>
              <a:t> </a:t>
            </a:r>
            <a:r>
              <a:rPr lang="en-US" b="1" dirty="0" err="1"/>
              <a:t>za</a:t>
            </a:r>
            <a:r>
              <a:rPr lang="en-US" b="1" dirty="0"/>
              <a:t> </a:t>
            </a:r>
            <a:r>
              <a:rPr lang="en-US" b="1" dirty="0" err="1"/>
              <a:t>reviziju</a:t>
            </a:r>
            <a:r>
              <a:rPr lang="en-US" b="1" dirty="0"/>
              <a:t>)</a:t>
            </a:r>
          </a:p>
          <a:p>
            <a:pPr algn="just"/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pravno</a:t>
            </a:r>
            <a:r>
              <a:rPr lang="en-US" dirty="0"/>
              <a:t> lice s </a:t>
            </a:r>
            <a:r>
              <a:rPr lang="en-US" dirty="0" err="1"/>
              <a:t>licencom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vršenje</a:t>
            </a:r>
            <a:r>
              <a:rPr lang="en-US" dirty="0"/>
              <a:t> </a:t>
            </a:r>
            <a:r>
              <a:rPr lang="en-US" dirty="0" err="1"/>
              <a:t>revizorskih</a:t>
            </a:r>
            <a:r>
              <a:rPr lang="en-US" dirty="0"/>
              <a:t> </a:t>
            </a:r>
            <a:r>
              <a:rPr lang="en-US" dirty="0" err="1"/>
              <a:t>usluga</a:t>
            </a:r>
            <a:r>
              <a:rPr lang="en-US" dirty="0"/>
              <a:t> (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/>
              <a:t>)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/>
              <a:t>imenovati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Revizorsko</a:t>
            </a:r>
            <a:r>
              <a:rPr lang="en-US" dirty="0" smtClean="0"/>
              <a:t> </a:t>
            </a:r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 smtClean="0"/>
              <a:t>ispuniti</a:t>
            </a:r>
            <a:r>
              <a:rPr lang="sr-Latn-ME" dirty="0" smtClean="0"/>
              <a:t> </a:t>
            </a:r>
            <a:r>
              <a:rPr lang="en-US" dirty="0" err="1" smtClean="0"/>
              <a:t>sljedeće</a:t>
            </a:r>
            <a:r>
              <a:rPr lang="en-US" dirty="0" smtClean="0"/>
              <a:t> </a:t>
            </a:r>
            <a:r>
              <a:rPr lang="en-US" dirty="0" err="1"/>
              <a:t>uslove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1) </a:t>
            </a:r>
            <a:r>
              <a:rPr lang="en-US" sz="2800" dirty="0" err="1"/>
              <a:t>većinu</a:t>
            </a:r>
            <a:r>
              <a:rPr lang="en-US" sz="2800" dirty="0"/>
              <a:t> </a:t>
            </a:r>
            <a:r>
              <a:rPr lang="en-US" sz="2800" dirty="0" err="1"/>
              <a:t>upravljačkih</a:t>
            </a:r>
            <a:r>
              <a:rPr lang="en-US" sz="2800" dirty="0"/>
              <a:t> </a:t>
            </a:r>
            <a:r>
              <a:rPr lang="en-US" sz="2800" dirty="0" err="1"/>
              <a:t>prava</a:t>
            </a:r>
            <a:r>
              <a:rPr lang="en-US" sz="2800" dirty="0"/>
              <a:t> u </a:t>
            </a:r>
            <a:r>
              <a:rPr lang="en-US" sz="2800" dirty="0" err="1"/>
              <a:t>društvu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reviziju</a:t>
            </a:r>
            <a:r>
              <a:rPr lang="en-US" sz="2800" dirty="0"/>
              <a:t> </a:t>
            </a:r>
            <a:r>
              <a:rPr lang="en-US" sz="2800" dirty="0" err="1"/>
              <a:t>moraju</a:t>
            </a:r>
            <a:r>
              <a:rPr lang="en-US" sz="2800" dirty="0"/>
              <a:t> </a:t>
            </a:r>
            <a:r>
              <a:rPr lang="en-US" sz="2800" dirty="0" err="1"/>
              <a:t>imati</a:t>
            </a:r>
            <a:r>
              <a:rPr lang="en-US" sz="2800" dirty="0"/>
              <a:t> </a:t>
            </a:r>
            <a:r>
              <a:rPr lang="en-US" sz="2800" dirty="0" err="1" smtClean="0"/>
              <a:t>ovlašteni</a:t>
            </a:r>
            <a:r>
              <a:rPr lang="sr-Latn-ME" sz="2800" dirty="0" smtClean="0"/>
              <a:t> </a:t>
            </a:r>
            <a:r>
              <a:rPr lang="en-US" sz="2800" dirty="0" err="1" smtClean="0"/>
              <a:t>revizori</a:t>
            </a:r>
            <a:r>
              <a:rPr lang="en-US" sz="2800" dirty="0" smtClean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druga</a:t>
            </a:r>
            <a:r>
              <a:rPr lang="en-US" sz="2800" dirty="0"/>
              <a:t> </a:t>
            </a:r>
            <a:r>
              <a:rPr lang="en-US" sz="2800" dirty="0" err="1"/>
              <a:t>revizorska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2) da </a:t>
            </a:r>
            <a:r>
              <a:rPr lang="en-US" sz="2800" dirty="0" err="1"/>
              <a:t>ima</a:t>
            </a:r>
            <a:r>
              <a:rPr lang="en-US" sz="2800" dirty="0"/>
              <a:t> </a:t>
            </a:r>
            <a:r>
              <a:rPr lang="en-US" sz="2800" dirty="0" err="1"/>
              <a:t>dozvolu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obavljanje</a:t>
            </a:r>
            <a:r>
              <a:rPr lang="en-US" sz="2800" dirty="0"/>
              <a:t> </a:t>
            </a:r>
            <a:r>
              <a:rPr lang="en-US" sz="2800" dirty="0" err="1"/>
              <a:t>poslova</a:t>
            </a:r>
            <a:r>
              <a:rPr lang="en-US" sz="2800" dirty="0"/>
              <a:t> </a:t>
            </a:r>
            <a:r>
              <a:rPr lang="en-US" sz="2800" dirty="0" err="1"/>
              <a:t>revizije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3) da </a:t>
            </a:r>
            <a:r>
              <a:rPr lang="en-US" sz="2800" dirty="0" err="1"/>
              <a:t>ima</a:t>
            </a:r>
            <a:r>
              <a:rPr lang="en-US" sz="2800" dirty="0"/>
              <a:t> u </a:t>
            </a:r>
            <a:r>
              <a:rPr lang="en-US" sz="2800" dirty="0" err="1"/>
              <a:t>radnom</a:t>
            </a:r>
            <a:r>
              <a:rPr lang="en-US" sz="2800" dirty="0"/>
              <a:t> </a:t>
            </a:r>
            <a:r>
              <a:rPr lang="en-US" sz="2800" dirty="0" err="1"/>
              <a:t>odnosu</a:t>
            </a:r>
            <a:r>
              <a:rPr lang="en-US" sz="2800" dirty="0"/>
              <a:t> </a:t>
            </a:r>
            <a:r>
              <a:rPr lang="en-US" sz="2800" dirty="0" err="1"/>
              <a:t>određen</a:t>
            </a:r>
            <a:r>
              <a:rPr lang="en-US" sz="2800" dirty="0"/>
              <a:t> </a:t>
            </a:r>
            <a:r>
              <a:rPr lang="en-US" sz="2800" dirty="0" err="1"/>
              <a:t>broj</a:t>
            </a:r>
            <a:r>
              <a:rPr lang="en-US" sz="2800" dirty="0"/>
              <a:t> </a:t>
            </a:r>
            <a:r>
              <a:rPr lang="en-US" sz="2800" dirty="0" err="1"/>
              <a:t>ovlaštenih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4) da </a:t>
            </a:r>
            <a:r>
              <a:rPr lang="en-US" sz="2800" dirty="0" err="1"/>
              <a:t>ovlašteni</a:t>
            </a:r>
            <a:r>
              <a:rPr lang="en-US" sz="2800" dirty="0"/>
              <a:t> </a:t>
            </a:r>
            <a:r>
              <a:rPr lang="en-US" sz="2800" dirty="0" err="1"/>
              <a:t>revizori</a:t>
            </a:r>
            <a:r>
              <a:rPr lang="en-US" sz="2800" dirty="0"/>
              <a:t>, </a:t>
            </a:r>
            <a:r>
              <a:rPr lang="en-US" sz="2800" dirty="0" err="1"/>
              <a:t>kao</a:t>
            </a:r>
            <a:r>
              <a:rPr lang="en-US" sz="2800" dirty="0"/>
              <a:t> </a:t>
            </a:r>
            <a:r>
              <a:rPr lang="en-US" sz="2800" dirty="0" err="1"/>
              <a:t>osnivači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zaposleni</a:t>
            </a:r>
            <a:r>
              <a:rPr lang="en-US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reviziju</a:t>
            </a:r>
            <a:r>
              <a:rPr lang="en-US" sz="2800" dirty="0"/>
              <a:t>, </a:t>
            </a:r>
            <a:r>
              <a:rPr lang="en-US" sz="2800" dirty="0" err="1"/>
              <a:t>nisu</a:t>
            </a:r>
            <a:r>
              <a:rPr lang="en-US" sz="2800" dirty="0"/>
              <a:t> </a:t>
            </a:r>
            <a:r>
              <a:rPr lang="en-US" sz="2800" dirty="0" smtClean="0"/>
              <a:t>pod</a:t>
            </a:r>
            <a:r>
              <a:rPr lang="sr-Latn-ME" sz="2800" dirty="0" smtClean="0"/>
              <a:t> </a:t>
            </a:r>
            <a:r>
              <a:rPr lang="pl-PL" sz="2800" dirty="0" smtClean="0"/>
              <a:t>kontrolom </a:t>
            </a:r>
            <a:r>
              <a:rPr lang="pl-PL" sz="2800" dirty="0"/>
              <a:t>bilo kojeg lica ili interesnih grupa, u skladu s Kodeksom etike </a:t>
            </a:r>
            <a:r>
              <a:rPr lang="pl-PL" sz="2800" dirty="0" smtClean="0"/>
              <a:t>za </a:t>
            </a:r>
            <a:r>
              <a:rPr lang="en-US" sz="2800" dirty="0" err="1" smtClean="0"/>
              <a:t>profesionalne</a:t>
            </a:r>
            <a:r>
              <a:rPr lang="en-US" sz="2800" dirty="0" smtClean="0"/>
              <a:t> </a:t>
            </a:r>
            <a:r>
              <a:rPr lang="en-US" sz="2800" dirty="0" err="1"/>
              <a:t>računovođe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10832559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nezavisan</a:t>
            </a:r>
            <a:r>
              <a:rPr lang="en-US" dirty="0"/>
              <a:t> od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Reviziju</a:t>
            </a:r>
            <a:r>
              <a:rPr lang="sr-Latn-ME" dirty="0" smtClean="0"/>
              <a:t>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/>
              <a:t>ne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obavljati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društvo</a:t>
            </a:r>
            <a:r>
              <a:rPr lang="en-US" sz="2600" dirty="0"/>
              <a:t> </a:t>
            </a:r>
            <a:r>
              <a:rPr lang="en-US" sz="2600" dirty="0" err="1"/>
              <a:t>za</a:t>
            </a:r>
            <a:r>
              <a:rPr lang="en-US" sz="2600" dirty="0"/>
              <a:t> </a:t>
            </a:r>
            <a:r>
              <a:rPr lang="en-US" sz="2600" dirty="0" err="1"/>
              <a:t>reviziju</a:t>
            </a:r>
            <a:r>
              <a:rPr lang="en-US" sz="2600" dirty="0"/>
              <a:t> </a:t>
            </a:r>
            <a:r>
              <a:rPr lang="en-US" sz="2600" dirty="0" err="1"/>
              <a:t>koje</a:t>
            </a:r>
            <a:r>
              <a:rPr lang="en-US" sz="2600" dirty="0"/>
              <a:t> je </a:t>
            </a:r>
            <a:r>
              <a:rPr lang="en-US" sz="2600" dirty="0" err="1"/>
              <a:t>dioničar</a:t>
            </a:r>
            <a:r>
              <a:rPr lang="en-US" sz="2600" dirty="0"/>
              <a:t>/</a:t>
            </a:r>
            <a:r>
              <a:rPr lang="en-US" sz="2600" dirty="0" err="1"/>
              <a:t>akcionar</a:t>
            </a:r>
            <a:r>
              <a:rPr lang="en-US" sz="2600" dirty="0"/>
              <a:t>, </a:t>
            </a:r>
            <a:r>
              <a:rPr lang="en-US" sz="2600" dirty="0" err="1"/>
              <a:t>ulagač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/>
              <a:t>ili</a:t>
            </a:r>
            <a:r>
              <a:rPr lang="en-US" sz="2600" dirty="0"/>
              <a:t> </a:t>
            </a:r>
            <a:r>
              <a:rPr lang="en-US" sz="2600" dirty="0" err="1" smtClean="0"/>
              <a:t>osnivač</a:t>
            </a:r>
            <a:r>
              <a:rPr lang="sr-Latn-ME" sz="2600" dirty="0" smtClean="0"/>
              <a:t> </a:t>
            </a:r>
            <a:r>
              <a:rPr lang="en-US" sz="2600" dirty="0" err="1" smtClean="0"/>
              <a:t>društva</a:t>
            </a:r>
            <a:r>
              <a:rPr lang="en-US" sz="2600" dirty="0" smtClean="0"/>
              <a:t> </a:t>
            </a:r>
            <a:r>
              <a:rPr lang="en-US" sz="2600" dirty="0" err="1"/>
              <a:t>kod</a:t>
            </a:r>
            <a:r>
              <a:rPr lang="en-US" sz="2600" dirty="0"/>
              <a:t> </a:t>
            </a:r>
            <a:r>
              <a:rPr lang="en-US" sz="2600" dirty="0" err="1"/>
              <a:t>kojeg</a:t>
            </a:r>
            <a:r>
              <a:rPr lang="en-US" sz="2600" dirty="0"/>
              <a:t> se </a:t>
            </a:r>
            <a:r>
              <a:rPr lang="en-US" sz="2600" dirty="0" err="1"/>
              <a:t>obavlja</a:t>
            </a:r>
            <a:r>
              <a:rPr lang="en-US" sz="2600" dirty="0"/>
              <a:t> </a:t>
            </a:r>
            <a:r>
              <a:rPr lang="en-US" sz="2600" dirty="0" err="1"/>
              <a:t>revizija</a:t>
            </a:r>
            <a:r>
              <a:rPr lang="en-US" sz="2600" dirty="0"/>
              <a:t>;</a:t>
            </a:r>
          </a:p>
          <a:p>
            <a:pPr marL="457200" lvl="1" indent="0" algn="just">
              <a:buNone/>
            </a:pPr>
            <a:r>
              <a:rPr lang="en-US" sz="2600" dirty="0"/>
              <a:t>• </a:t>
            </a:r>
            <a:r>
              <a:rPr lang="en-US" sz="2600" dirty="0" err="1"/>
              <a:t>licencirani</a:t>
            </a:r>
            <a:r>
              <a:rPr lang="en-US" sz="2600" dirty="0"/>
              <a:t> </a:t>
            </a:r>
            <a:r>
              <a:rPr lang="en-US" sz="2600" dirty="0" err="1"/>
              <a:t>ovlašteni</a:t>
            </a:r>
            <a:r>
              <a:rPr lang="en-US" sz="2600" dirty="0"/>
              <a:t> </a:t>
            </a:r>
            <a:r>
              <a:rPr lang="en-US" sz="2600" dirty="0" err="1"/>
              <a:t>revizor</a:t>
            </a:r>
            <a:r>
              <a:rPr lang="en-US" sz="2600" dirty="0"/>
              <a:t> </a:t>
            </a:r>
            <a:r>
              <a:rPr lang="en-US" sz="2600" dirty="0" err="1"/>
              <a:t>koji</a:t>
            </a:r>
            <a:r>
              <a:rPr lang="en-US" sz="2600" dirty="0"/>
              <a:t> je </a:t>
            </a:r>
            <a:r>
              <a:rPr lang="en-US" sz="2600" dirty="0" err="1"/>
              <a:t>dioničar</a:t>
            </a:r>
            <a:r>
              <a:rPr lang="en-US" sz="2600" dirty="0"/>
              <a:t>/</a:t>
            </a:r>
            <a:r>
              <a:rPr lang="en-US" sz="2600" dirty="0" err="1"/>
              <a:t>akcionar</a:t>
            </a:r>
            <a:r>
              <a:rPr lang="en-US" sz="2600" dirty="0"/>
              <a:t>, </a:t>
            </a:r>
            <a:r>
              <a:rPr lang="en-US" sz="2600" dirty="0" err="1"/>
              <a:t>ulagač</a:t>
            </a:r>
            <a:r>
              <a:rPr lang="en-US" sz="2600" dirty="0"/>
              <a:t> </a:t>
            </a:r>
            <a:r>
              <a:rPr lang="en-US" sz="2600" dirty="0" err="1"/>
              <a:t>sredstava</a:t>
            </a:r>
            <a:r>
              <a:rPr lang="en-US" sz="2600" dirty="0"/>
              <a:t> </a:t>
            </a:r>
            <a:r>
              <a:rPr lang="en-US" sz="2600" dirty="0" err="1" smtClean="0"/>
              <a:t>ili</a:t>
            </a:r>
            <a:r>
              <a:rPr lang="sr-Latn-ME" sz="2600" dirty="0" smtClean="0"/>
              <a:t> </a:t>
            </a:r>
            <a:r>
              <a:rPr lang="en-US" sz="2600" dirty="0" err="1" smtClean="0"/>
              <a:t>osnivač</a:t>
            </a:r>
            <a:r>
              <a:rPr lang="en-US" sz="2600" dirty="0" smtClean="0"/>
              <a:t> </a:t>
            </a:r>
            <a:r>
              <a:rPr lang="en-US" sz="2600" dirty="0" err="1"/>
              <a:t>društva</a:t>
            </a:r>
            <a:r>
              <a:rPr lang="en-US" sz="2600" dirty="0"/>
              <a:t> </a:t>
            </a:r>
            <a:r>
              <a:rPr lang="en-US" sz="2600" dirty="0" err="1"/>
              <a:t>kod</a:t>
            </a:r>
            <a:r>
              <a:rPr lang="en-US" sz="2600" dirty="0"/>
              <a:t> </a:t>
            </a:r>
            <a:r>
              <a:rPr lang="en-US" sz="2600" dirty="0" err="1"/>
              <a:t>kojeg</a:t>
            </a:r>
            <a:r>
              <a:rPr lang="en-US" sz="2600" dirty="0"/>
              <a:t> se </a:t>
            </a:r>
            <a:r>
              <a:rPr lang="en-US" sz="2600" dirty="0" err="1"/>
              <a:t>obavlja</a:t>
            </a:r>
            <a:r>
              <a:rPr lang="en-US" sz="2600" dirty="0"/>
              <a:t> </a:t>
            </a:r>
            <a:r>
              <a:rPr lang="en-US" sz="2600" dirty="0" err="1"/>
              <a:t>revizija</a:t>
            </a:r>
            <a:r>
              <a:rPr lang="en-US" sz="2600" dirty="0"/>
              <a:t> (</a:t>
            </a:r>
            <a:r>
              <a:rPr lang="en-US" sz="2600" dirty="0" err="1"/>
              <a:t>sve</a:t>
            </a:r>
            <a:r>
              <a:rPr lang="en-US" sz="2600" dirty="0"/>
              <a:t> </a:t>
            </a:r>
            <a:r>
              <a:rPr lang="en-US" sz="2600" dirty="0" err="1"/>
              <a:t>velike</a:t>
            </a:r>
            <a:r>
              <a:rPr lang="en-US" sz="2600" dirty="0"/>
              <a:t> </a:t>
            </a:r>
            <a:r>
              <a:rPr lang="en-US" sz="2600" dirty="0" err="1" smtClean="0"/>
              <a:t>internacionalne</a:t>
            </a:r>
            <a:r>
              <a:rPr lang="sr-Latn-ME" sz="2600" dirty="0" smtClean="0"/>
              <a:t> </a:t>
            </a:r>
            <a:r>
              <a:rPr lang="en-US" sz="2600" dirty="0" err="1" smtClean="0"/>
              <a:t>računovodstvene</a:t>
            </a:r>
            <a:r>
              <a:rPr lang="en-US" sz="2600" dirty="0" smtClean="0"/>
              <a:t> </a:t>
            </a:r>
            <a:r>
              <a:rPr lang="en-US" sz="2600" dirty="0" err="1"/>
              <a:t>firme</a:t>
            </a:r>
            <a:r>
              <a:rPr lang="en-US" sz="2600" dirty="0"/>
              <a:t> </a:t>
            </a:r>
            <a:r>
              <a:rPr lang="en-US" sz="2600" dirty="0" err="1"/>
              <a:t>obično</a:t>
            </a:r>
            <a:r>
              <a:rPr lang="en-US" sz="2600" dirty="0"/>
              <a:t> </a:t>
            </a:r>
            <a:r>
              <a:rPr lang="en-US" sz="2600" dirty="0" err="1"/>
              <a:t>imaju</a:t>
            </a:r>
            <a:r>
              <a:rPr lang="en-US" sz="2600" dirty="0"/>
              <a:t> </a:t>
            </a:r>
            <a:r>
              <a:rPr lang="en-US" sz="2600" dirty="0" err="1"/>
              <a:t>striktna</a:t>
            </a:r>
            <a:r>
              <a:rPr lang="en-US" sz="2600" dirty="0"/>
              <a:t> </a:t>
            </a:r>
            <a:r>
              <a:rPr lang="en-US" sz="2600" dirty="0" err="1"/>
              <a:t>pravila</a:t>
            </a:r>
            <a:r>
              <a:rPr lang="en-US" sz="2600" dirty="0"/>
              <a:t> </a:t>
            </a:r>
            <a:r>
              <a:rPr lang="en-US" sz="2600" dirty="0" err="1"/>
              <a:t>koja</a:t>
            </a:r>
            <a:r>
              <a:rPr lang="en-US" sz="2600" dirty="0"/>
              <a:t> </a:t>
            </a:r>
            <a:r>
              <a:rPr lang="en-US" sz="2600" dirty="0" err="1"/>
              <a:t>sprečavaju</a:t>
            </a:r>
            <a:r>
              <a:rPr lang="en-US" sz="2600" dirty="0"/>
              <a:t> </a:t>
            </a:r>
            <a:r>
              <a:rPr lang="en-US" sz="2600" dirty="0" smtClean="0"/>
              <a:t>da</a:t>
            </a:r>
            <a:r>
              <a:rPr lang="sr-Latn-ME" sz="2600" dirty="0" smtClean="0"/>
              <a:t> </a:t>
            </a:r>
            <a:r>
              <a:rPr lang="en-US" sz="2600" dirty="0" err="1" smtClean="0"/>
              <a:t>njihovo</a:t>
            </a:r>
            <a:r>
              <a:rPr lang="en-US" sz="2600" dirty="0" smtClean="0"/>
              <a:t> </a:t>
            </a:r>
            <a:r>
              <a:rPr lang="en-US" sz="2600" dirty="0" err="1"/>
              <a:t>osoblje</a:t>
            </a:r>
            <a:r>
              <a:rPr lang="en-US" sz="2600" dirty="0"/>
              <a:t> </a:t>
            </a:r>
            <a:r>
              <a:rPr lang="en-US" sz="2600" dirty="0" err="1"/>
              <a:t>ima</a:t>
            </a:r>
            <a:r>
              <a:rPr lang="en-US" sz="2600" dirty="0"/>
              <a:t> </a:t>
            </a:r>
            <a:r>
              <a:rPr lang="en-US" sz="2600" dirty="0" err="1"/>
              <a:t>vlasnički</a:t>
            </a:r>
            <a:r>
              <a:rPr lang="en-US" sz="2600" dirty="0"/>
              <a:t> </a:t>
            </a:r>
            <a:r>
              <a:rPr lang="en-US" sz="2600" dirty="0" err="1"/>
              <a:t>udio</a:t>
            </a:r>
            <a:r>
              <a:rPr lang="en-US" sz="2600" dirty="0"/>
              <a:t> u </a:t>
            </a:r>
            <a:r>
              <a:rPr lang="en-US" sz="2600" dirty="0" err="1"/>
              <a:t>bilo</a:t>
            </a:r>
            <a:r>
              <a:rPr lang="en-US" sz="2600" dirty="0"/>
              <a:t> </a:t>
            </a:r>
            <a:r>
              <a:rPr lang="en-US" sz="2600" dirty="0" err="1"/>
              <a:t>kojem</a:t>
            </a:r>
            <a:r>
              <a:rPr lang="en-US" sz="2600" dirty="0"/>
              <a:t> od </a:t>
            </a:r>
            <a:r>
              <a:rPr lang="en-US" sz="2600" dirty="0" err="1"/>
              <a:t>njihovih</a:t>
            </a:r>
            <a:r>
              <a:rPr lang="en-US" sz="2600" dirty="0"/>
              <a:t> </a:t>
            </a:r>
            <a:r>
              <a:rPr lang="en-US" sz="2600" dirty="0" err="1" smtClean="0"/>
              <a:t>klijenata</a:t>
            </a:r>
            <a:r>
              <a:rPr lang="sr-Latn-ME" sz="2600" dirty="0" smtClean="0"/>
              <a:t> </a:t>
            </a:r>
            <a:r>
              <a:rPr lang="en-US" sz="2600" dirty="0" err="1" smtClean="0"/>
              <a:t>kojima</a:t>
            </a:r>
            <a:r>
              <a:rPr lang="en-US" sz="2600" dirty="0" smtClean="0"/>
              <a:t> </a:t>
            </a:r>
            <a:r>
              <a:rPr lang="en-US" sz="2600" dirty="0" err="1"/>
              <a:t>vrše</a:t>
            </a:r>
            <a:r>
              <a:rPr lang="en-US" sz="2600" dirty="0"/>
              <a:t> </a:t>
            </a:r>
            <a:r>
              <a:rPr lang="en-US" sz="2600" dirty="0" err="1"/>
              <a:t>reviziju</a:t>
            </a:r>
            <a:r>
              <a:rPr lang="en-US" sz="2600" dirty="0" smtClean="0"/>
              <a:t>);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xmlns="" val="44899267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licencirani</a:t>
            </a:r>
            <a:r>
              <a:rPr lang="en-US" sz="2800" dirty="0"/>
              <a:t> </a:t>
            </a:r>
            <a:r>
              <a:rPr lang="en-US" sz="2800" dirty="0" err="1"/>
              <a:t>ovlašteni</a:t>
            </a:r>
            <a:r>
              <a:rPr lang="en-US" sz="2800" dirty="0"/>
              <a:t> </a:t>
            </a:r>
            <a:r>
              <a:rPr lang="en-US" sz="2800" dirty="0" err="1"/>
              <a:t>revizor</a:t>
            </a:r>
            <a:r>
              <a:rPr lang="en-US" sz="2800" dirty="0"/>
              <a:t> </a:t>
            </a:r>
            <a:r>
              <a:rPr lang="en-US" sz="2800" dirty="0" err="1"/>
              <a:t>koji</a:t>
            </a:r>
            <a:r>
              <a:rPr lang="en-US" sz="2800" dirty="0"/>
              <a:t> je </a:t>
            </a:r>
            <a:r>
              <a:rPr lang="en-US" sz="2800" dirty="0" err="1"/>
              <a:t>srodnik</a:t>
            </a:r>
            <a:r>
              <a:rPr lang="en-US" sz="2800" dirty="0"/>
              <a:t> </a:t>
            </a:r>
            <a:r>
              <a:rPr lang="en-US" sz="2800" dirty="0" err="1"/>
              <a:t>osnivača</a:t>
            </a:r>
            <a:r>
              <a:rPr lang="en-US" sz="2800" dirty="0"/>
              <a:t> </a:t>
            </a:r>
            <a:r>
              <a:rPr lang="en-US" sz="2800" dirty="0" err="1"/>
              <a:t>ili</a:t>
            </a:r>
            <a:r>
              <a:rPr lang="en-US" sz="2800" dirty="0"/>
              <a:t> </a:t>
            </a:r>
            <a:r>
              <a:rPr lang="en-US" sz="2800" dirty="0" err="1"/>
              <a:t>rukovodilaca</a:t>
            </a:r>
            <a:r>
              <a:rPr lang="sr-Latn-ME" sz="2800" dirty="0"/>
              <a:t> </a:t>
            </a:r>
            <a:r>
              <a:rPr lang="en-US" sz="2800" dirty="0" err="1"/>
              <a:t>društva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kojeg</a:t>
            </a:r>
            <a:r>
              <a:rPr lang="en-US" sz="2800" dirty="0"/>
              <a:t> se </a:t>
            </a:r>
            <a:r>
              <a:rPr lang="en-US" sz="2800" dirty="0" err="1"/>
              <a:t>obavlja</a:t>
            </a:r>
            <a:r>
              <a:rPr lang="en-US" sz="2800" dirty="0"/>
              <a:t> </a:t>
            </a:r>
            <a:r>
              <a:rPr lang="en-US" sz="2800" dirty="0" err="1"/>
              <a:t>revizija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društvo</a:t>
            </a:r>
            <a:r>
              <a:rPr lang="en-US" sz="2800" dirty="0"/>
              <a:t> </a:t>
            </a:r>
            <a:r>
              <a:rPr lang="en-US" sz="2800" dirty="0" err="1"/>
              <a:t>za</a:t>
            </a:r>
            <a:r>
              <a:rPr lang="en-US" sz="2800" dirty="0"/>
              <a:t> </a:t>
            </a:r>
            <a:r>
              <a:rPr lang="en-US" sz="2800" dirty="0" err="1"/>
              <a:t>reviziju</a:t>
            </a:r>
            <a:r>
              <a:rPr lang="en-US" sz="2800" dirty="0"/>
              <a:t> </a:t>
            </a:r>
            <a:r>
              <a:rPr lang="en-US" sz="2800" dirty="0" err="1"/>
              <a:t>kod</a:t>
            </a:r>
            <a:r>
              <a:rPr lang="en-US" sz="2800" dirty="0"/>
              <a:t> </a:t>
            </a:r>
            <a:r>
              <a:rPr lang="en-US" sz="2800" dirty="0" err="1"/>
              <a:t>pravnog</a:t>
            </a:r>
            <a:r>
              <a:rPr lang="en-US" sz="2800" dirty="0"/>
              <a:t> </a:t>
            </a:r>
            <a:r>
              <a:rPr lang="en-US" sz="2800" dirty="0" err="1"/>
              <a:t>lica</a:t>
            </a:r>
            <a:r>
              <a:rPr lang="en-US" sz="2800" dirty="0"/>
              <a:t> </a:t>
            </a:r>
            <a:r>
              <a:rPr lang="en-US" sz="2800" dirty="0" err="1"/>
              <a:t>koje</a:t>
            </a:r>
            <a:r>
              <a:rPr lang="en-US" sz="2800" dirty="0"/>
              <a:t> je </a:t>
            </a:r>
            <a:r>
              <a:rPr lang="en-US" sz="2800" dirty="0" err="1"/>
              <a:t>dioničar</a:t>
            </a:r>
            <a:r>
              <a:rPr lang="en-US" sz="2800" dirty="0"/>
              <a:t>/</a:t>
            </a:r>
            <a:r>
              <a:rPr lang="en-US" sz="2800" dirty="0" err="1"/>
              <a:t>akcionar</a:t>
            </a:r>
            <a:r>
              <a:rPr lang="en-US" sz="2800" dirty="0"/>
              <a:t>, </a:t>
            </a:r>
            <a:r>
              <a:rPr lang="en-US" sz="2800" dirty="0" err="1"/>
              <a:t>ulagač</a:t>
            </a:r>
            <a:r>
              <a:rPr lang="sr-Latn-ME" sz="2800" dirty="0"/>
              <a:t> </a:t>
            </a:r>
            <a:r>
              <a:rPr lang="sv-SE" sz="2800" dirty="0"/>
              <a:t>sredstava ili osnivač tog društva za reviziju; i</a:t>
            </a:r>
            <a:endParaRPr lang="en-US" sz="2800" dirty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pruža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vođenjem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knjiga</a:t>
            </a:r>
            <a:r>
              <a:rPr lang="en-US" dirty="0"/>
              <a:t>, </a:t>
            </a:r>
            <a:r>
              <a:rPr lang="en-US" dirty="0" err="1"/>
              <a:t>sastavljanjem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, </a:t>
            </a:r>
            <a:r>
              <a:rPr lang="en-US" dirty="0" err="1"/>
              <a:t>procjenom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imovine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stručne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predmet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09676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34096"/>
            <a:ext cx="10515600" cy="544286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sr-Latn-ME" dirty="0"/>
              <a:t> </a:t>
            </a: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U SAD-u, Sarbanes-</a:t>
            </a:r>
            <a:r>
              <a:rPr lang="en-US" dirty="0" err="1"/>
              <a:t>Oxleyjev</a:t>
            </a:r>
            <a:r>
              <a:rPr lang="en-US" dirty="0"/>
              <a:t> </a:t>
            </a:r>
            <a:r>
              <a:rPr lang="en-US" dirty="0" err="1"/>
              <a:t>zakon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2002.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zabranjuje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reviziju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pružaju</a:t>
            </a:r>
            <a:r>
              <a:rPr lang="en-US" dirty="0"/>
              <a:t> </a:t>
            </a:r>
            <a:r>
              <a:rPr lang="en-US" dirty="0" err="1"/>
              <a:t>nerevizorske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klijentima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kojih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, </a:t>
            </a:r>
            <a:r>
              <a:rPr lang="en-US" dirty="0" err="1"/>
              <a:t>uključujući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(1) </a:t>
            </a:r>
            <a:r>
              <a:rPr lang="en-US" dirty="0" err="1"/>
              <a:t>knjigovodstvene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evidenciju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finansijske</a:t>
            </a:r>
            <a:r>
              <a:rPr lang="sr-Latn-ME" dirty="0" smtClean="0"/>
              <a:t> </a:t>
            </a:r>
            <a:r>
              <a:rPr lang="en-US" dirty="0" err="1" smtClean="0"/>
              <a:t>izvještaje</a:t>
            </a:r>
            <a:r>
              <a:rPr lang="en-US" dirty="0" smtClean="0"/>
              <a:t> </a:t>
            </a:r>
            <a:r>
              <a:rPr lang="en-US" dirty="0" err="1"/>
              <a:t>klijenta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</a:t>
            </a:r>
            <a:r>
              <a:rPr lang="en-US" dirty="0" err="1"/>
              <a:t>vrše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; (2) </a:t>
            </a:r>
            <a:r>
              <a:rPr lang="en-US" dirty="0" err="1"/>
              <a:t>projektiranje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implementaciju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informacionih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; (3)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ocjenjivanja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mišljenja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adekvatnosti</a:t>
            </a:r>
            <a:r>
              <a:rPr lang="en-US" dirty="0"/>
              <a:t> </a:t>
            </a:r>
            <a:r>
              <a:rPr lang="en-US" dirty="0" err="1"/>
              <a:t>cijene</a:t>
            </a:r>
            <a:r>
              <a:rPr lang="en-US" dirty="0"/>
              <a:t> </a:t>
            </a:r>
            <a:r>
              <a:rPr lang="en-US" dirty="0" err="1"/>
              <a:t>preuzimanja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pripajanja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o </a:t>
            </a:r>
            <a:r>
              <a:rPr lang="en-US" dirty="0" err="1"/>
              <a:t>ulozima</a:t>
            </a:r>
            <a:r>
              <a:rPr lang="en-US" dirty="0"/>
              <a:t> u </a:t>
            </a:r>
            <a:r>
              <a:rPr lang="en-US" dirty="0" err="1"/>
              <a:t>naturi</a:t>
            </a:r>
            <a:r>
              <a:rPr lang="en-US" dirty="0"/>
              <a:t>;</a:t>
            </a:r>
          </a:p>
          <a:p>
            <a:pPr algn="just"/>
            <a:r>
              <a:rPr lang="en-US" dirty="0"/>
              <a:t>(4) </a:t>
            </a:r>
            <a:r>
              <a:rPr lang="en-US" dirty="0" err="1"/>
              <a:t>aktuarske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; (5)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povjerene</a:t>
            </a:r>
            <a:r>
              <a:rPr lang="en-US" dirty="0"/>
              <a:t> interne </a:t>
            </a:r>
            <a:r>
              <a:rPr lang="en-US" dirty="0" err="1"/>
              <a:t>revizije</a:t>
            </a:r>
            <a:r>
              <a:rPr lang="en-US" dirty="0"/>
              <a:t>; (6)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 smtClean="0"/>
              <a:t>upravljanja</a:t>
            </a:r>
            <a:r>
              <a:rPr lang="sr-Latn-ME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; (7)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brokera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dilera</a:t>
            </a:r>
            <a:r>
              <a:rPr lang="en-US" dirty="0"/>
              <a:t>, </a:t>
            </a:r>
            <a:r>
              <a:rPr lang="en-US" dirty="0" err="1"/>
              <a:t>savjetnika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investiranje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investicionog</a:t>
            </a:r>
            <a:r>
              <a:rPr lang="sr-Latn-ME" dirty="0" smtClean="0"/>
              <a:t> </a:t>
            </a:r>
            <a:r>
              <a:rPr lang="en-US" dirty="0" err="1" smtClean="0"/>
              <a:t>bankarstva</a:t>
            </a:r>
            <a:r>
              <a:rPr lang="en-US" dirty="0"/>
              <a:t>; (8) </a:t>
            </a:r>
            <a:r>
              <a:rPr lang="en-US" dirty="0" err="1"/>
              <a:t>pravne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s </a:t>
            </a:r>
            <a:r>
              <a:rPr lang="en-US" dirty="0" err="1"/>
              <a:t>revizijom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algn="just"/>
            <a:r>
              <a:rPr lang="en-US" dirty="0"/>
              <a:t>(9) </a:t>
            </a:r>
            <a:r>
              <a:rPr lang="en-US" dirty="0" err="1"/>
              <a:t>bilo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drugu</a:t>
            </a:r>
            <a:r>
              <a:rPr lang="en-US" dirty="0"/>
              <a:t> </a:t>
            </a:r>
            <a:r>
              <a:rPr lang="en-US" dirty="0" err="1"/>
              <a:t>uslugu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utvrdi</a:t>
            </a:r>
            <a:r>
              <a:rPr lang="en-US" dirty="0"/>
              <a:t>, </a:t>
            </a:r>
            <a:r>
              <a:rPr lang="en-US" dirty="0" err="1"/>
              <a:t>propisom</a:t>
            </a:r>
            <a:r>
              <a:rPr lang="en-US" dirty="0"/>
              <a:t>, da je </a:t>
            </a:r>
            <a:r>
              <a:rPr lang="en-US" dirty="0" err="1" smtClean="0"/>
              <a:t>nedopustiva</a:t>
            </a:r>
            <a:r>
              <a:rPr lang="en-US" dirty="0" smtClean="0"/>
              <a:t>.</a:t>
            </a:r>
            <a:endParaRPr lang="en-US" dirty="0"/>
          </a:p>
          <a:p>
            <a:pPr algn="just"/>
            <a:r>
              <a:rPr lang="en-US" dirty="0" err="1"/>
              <a:t>Izuzetak</a:t>
            </a:r>
            <a:r>
              <a:rPr lang="en-US" dirty="0"/>
              <a:t> od </a:t>
            </a:r>
            <a:r>
              <a:rPr lang="en-US" dirty="0" err="1"/>
              <a:t>ovog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je </a:t>
            </a:r>
            <a:r>
              <a:rPr lang="en-US" dirty="0" err="1"/>
              <a:t>predviđen</a:t>
            </a:r>
            <a:r>
              <a:rPr lang="en-US" dirty="0"/>
              <a:t> </a:t>
            </a:r>
            <a:r>
              <a:rPr lang="en-US" dirty="0" err="1"/>
              <a:t>ako</a:t>
            </a:r>
            <a:r>
              <a:rPr lang="en-US" dirty="0"/>
              <a:t> je </a:t>
            </a:r>
            <a:r>
              <a:rPr lang="en-US" dirty="0" err="1"/>
              <a:t>nerevizorske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gore </a:t>
            </a:r>
            <a:r>
              <a:rPr lang="en-US" dirty="0" err="1" smtClean="0"/>
              <a:t>nabrojane</a:t>
            </a:r>
            <a:r>
              <a:rPr lang="sr-Latn-ME" dirty="0" smtClean="0"/>
              <a:t> </a:t>
            </a:r>
            <a:r>
              <a:rPr lang="en-US" dirty="0" err="1" smtClean="0"/>
              <a:t>prethodno</a:t>
            </a:r>
            <a:r>
              <a:rPr lang="en-US" dirty="0" smtClean="0"/>
              <a:t> </a:t>
            </a:r>
            <a:r>
              <a:rPr lang="en-US" dirty="0" err="1"/>
              <a:t>odobrila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reviziju</a:t>
            </a:r>
            <a:r>
              <a:rPr lang="sr-Latn-ME" dirty="0" smtClean="0"/>
              <a:t> </a:t>
            </a:r>
            <a:r>
              <a:rPr lang="en-US" dirty="0" err="1" smtClean="0"/>
              <a:t>ipak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objaviti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investitorima</a:t>
            </a:r>
            <a:r>
              <a:rPr lang="en-US" dirty="0"/>
              <a:t> u </a:t>
            </a:r>
            <a:r>
              <a:rPr lang="en-US" dirty="0" err="1"/>
              <a:t>periodičnim</a:t>
            </a:r>
            <a:r>
              <a:rPr lang="en-US" dirty="0"/>
              <a:t> </a:t>
            </a:r>
            <a:r>
              <a:rPr lang="en-US" dirty="0" err="1"/>
              <a:t>izvještajima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Drugi</a:t>
            </a:r>
            <a:r>
              <a:rPr lang="sr-Latn-ME" dirty="0" smtClean="0"/>
              <a:t> </a:t>
            </a:r>
            <a:r>
              <a:rPr lang="en-US" dirty="0" err="1" smtClean="0"/>
              <a:t>izuzetak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odnosi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situaciju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nerevizorske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čine</a:t>
            </a:r>
            <a:r>
              <a:rPr lang="en-US" dirty="0"/>
              <a:t> </a:t>
            </a:r>
            <a:r>
              <a:rPr lang="en-US" dirty="0" err="1"/>
              <a:t>manje</a:t>
            </a:r>
            <a:r>
              <a:rPr lang="en-US" dirty="0"/>
              <a:t> od 5% </a:t>
            </a:r>
            <a:r>
              <a:rPr lang="en-US" dirty="0" err="1" smtClean="0"/>
              <a:t>ukupnog</a:t>
            </a:r>
            <a:r>
              <a:rPr lang="sr-Latn-ME" dirty="0" smtClean="0"/>
              <a:t> </a:t>
            </a:r>
            <a:r>
              <a:rPr lang="en-US" dirty="0" err="1" smtClean="0"/>
              <a:t>iznosa</a:t>
            </a:r>
            <a:r>
              <a:rPr lang="en-US" dirty="0" smtClean="0"/>
              <a:t> </a:t>
            </a:r>
            <a:r>
              <a:rPr lang="en-US" dirty="0" err="1"/>
              <a:t>prihoda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plaćaju</a:t>
            </a:r>
            <a:r>
              <a:rPr lang="en-US" dirty="0"/>
              <a:t> </a:t>
            </a:r>
            <a:r>
              <a:rPr lang="en-US" dirty="0" err="1"/>
              <a:t>njegovom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/>
              <a:t>,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nisu</a:t>
            </a:r>
            <a:r>
              <a:rPr lang="en-US" dirty="0"/>
              <a:t> </a:t>
            </a:r>
            <a:r>
              <a:rPr lang="en-US" dirty="0" err="1"/>
              <a:t>priznate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nerevizorske</a:t>
            </a:r>
            <a:r>
              <a:rPr lang="en-US" dirty="0" smtClean="0"/>
              <a:t> </a:t>
            </a:r>
            <a:r>
              <a:rPr lang="en-US" dirty="0" err="1"/>
              <a:t>usluge</a:t>
            </a:r>
            <a:r>
              <a:rPr lang="en-US" dirty="0"/>
              <a:t> u </a:t>
            </a:r>
            <a:r>
              <a:rPr lang="en-US" dirty="0" err="1"/>
              <a:t>vrijeme</a:t>
            </a:r>
            <a:r>
              <a:rPr lang="en-US" dirty="0"/>
              <a:t> </a:t>
            </a:r>
            <a:r>
              <a:rPr lang="en-US" dirty="0" err="1"/>
              <a:t>angažiranja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u </a:t>
            </a:r>
            <a:r>
              <a:rPr lang="en-US" dirty="0" err="1"/>
              <a:t>kratkom</a:t>
            </a:r>
            <a:r>
              <a:rPr lang="en-US" dirty="0"/>
              <a:t> </a:t>
            </a:r>
            <a:r>
              <a:rPr lang="en-US" dirty="0" err="1" smtClean="0"/>
              <a:t>roku</a:t>
            </a:r>
            <a:r>
              <a:rPr lang="sr-Latn-ME" dirty="0" smtClean="0"/>
              <a:t> </a:t>
            </a:r>
            <a:r>
              <a:rPr lang="en-US" dirty="0" err="1" smtClean="0"/>
              <a:t>odobri</a:t>
            </a:r>
            <a:r>
              <a:rPr lang="en-US" dirty="0" smtClean="0"/>
              <a:t> </a:t>
            </a:r>
            <a:r>
              <a:rPr lang="en-US" dirty="0" err="1"/>
              <a:t>ove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završetka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598608335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b) Ugovor s eksternim revizorom</a:t>
            </a:r>
          </a:p>
          <a:p>
            <a:pPr algn="just"/>
            <a:r>
              <a:rPr lang="en-US" dirty="0" err="1"/>
              <a:t>Društvo</a:t>
            </a:r>
            <a:r>
              <a:rPr lang="en-US" dirty="0"/>
              <a:t> mora </a:t>
            </a:r>
            <a:r>
              <a:rPr lang="en-US" dirty="0" err="1"/>
              <a:t>zaključiti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s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ga</a:t>
            </a:r>
            <a:r>
              <a:rPr lang="en-US" dirty="0"/>
              <a:t> </a:t>
            </a:r>
            <a:r>
              <a:rPr lang="en-US" dirty="0" err="1"/>
              <a:t>izabere</a:t>
            </a:r>
            <a:r>
              <a:rPr lang="en-US" dirty="0"/>
              <a:t> </a:t>
            </a:r>
            <a:r>
              <a:rPr lang="sr-Latn-ME" dirty="0" smtClean="0"/>
              <a:t>skupština dioničara/akcionara</a:t>
            </a:r>
            <a:r>
              <a:rPr lang="en-US" dirty="0" smtClean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Zakoni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privrednim</a:t>
            </a:r>
            <a:r>
              <a:rPr lang="en-US" dirty="0"/>
              <a:t> </a:t>
            </a:r>
            <a:r>
              <a:rPr lang="en-US" dirty="0" err="1"/>
              <a:t>društvima</a:t>
            </a:r>
            <a:r>
              <a:rPr lang="en-US" dirty="0"/>
              <a:t> ne </a:t>
            </a:r>
            <a:r>
              <a:rPr lang="en-US" dirty="0" err="1"/>
              <a:t>određuju</a:t>
            </a:r>
            <a:r>
              <a:rPr lang="en-US" dirty="0"/>
              <a:t> </a:t>
            </a:r>
            <a:r>
              <a:rPr lang="en-US" dirty="0" err="1"/>
              <a:t>ko</a:t>
            </a:r>
            <a:r>
              <a:rPr lang="en-US" dirty="0"/>
              <a:t> mora </a:t>
            </a:r>
            <a:r>
              <a:rPr lang="en-US" dirty="0" err="1"/>
              <a:t>potpisati</a:t>
            </a:r>
            <a:r>
              <a:rPr lang="en-US" dirty="0"/>
              <a:t> </a:t>
            </a:r>
            <a:r>
              <a:rPr lang="en-US" dirty="0" err="1"/>
              <a:t>ugovor</a:t>
            </a:r>
            <a:r>
              <a:rPr lang="en-US" dirty="0"/>
              <a:t> u </a:t>
            </a:r>
            <a:r>
              <a:rPr lang="en-US" dirty="0" err="1" smtClean="0"/>
              <a:t>ime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praksi</a:t>
            </a:r>
            <a:r>
              <a:rPr lang="en-US" dirty="0"/>
              <a:t>, to </a:t>
            </a:r>
            <a:r>
              <a:rPr lang="en-US" dirty="0" err="1"/>
              <a:t>najčešće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generalni</a:t>
            </a:r>
            <a:r>
              <a:rPr lang="en-US" dirty="0"/>
              <a:t> </a:t>
            </a:r>
            <a:r>
              <a:rPr lang="en-US" dirty="0" err="1"/>
              <a:t>direktor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Ugovor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društvom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reviziju</a:t>
            </a:r>
            <a:r>
              <a:rPr lang="sr-Latn-ME" dirty="0" smtClean="0"/>
              <a:t> </a:t>
            </a:r>
            <a:r>
              <a:rPr lang="en-US" dirty="0" err="1" smtClean="0"/>
              <a:t>predviđa</a:t>
            </a:r>
            <a:r>
              <a:rPr lang="en-US" dirty="0" smtClean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revizorskog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,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može</a:t>
            </a:r>
            <a:r>
              <a:rPr lang="en-US" dirty="0" smtClean="0"/>
              <a:t> </a:t>
            </a:r>
            <a:r>
              <a:rPr lang="en-US" dirty="0" err="1"/>
              <a:t>sadržavati</a:t>
            </a:r>
            <a:r>
              <a:rPr lang="en-US" dirty="0"/>
              <a:t> </a:t>
            </a:r>
            <a:r>
              <a:rPr lang="en-US" dirty="0" err="1"/>
              <a:t>brojne</a:t>
            </a:r>
            <a:r>
              <a:rPr lang="en-US" dirty="0"/>
              <a:t> </a:t>
            </a:r>
            <a:r>
              <a:rPr lang="en-US" dirty="0" err="1"/>
              <a:t>dodatne</a:t>
            </a:r>
            <a:r>
              <a:rPr lang="en-US" dirty="0"/>
              <a:t> </a:t>
            </a:r>
            <a:r>
              <a:rPr lang="en-US" dirty="0" err="1"/>
              <a:t>uslove</a:t>
            </a:r>
            <a:r>
              <a:rPr lang="en-US" dirty="0"/>
              <a:t> o </a:t>
            </a:r>
            <a:r>
              <a:rPr lang="en-US" dirty="0" err="1"/>
              <a:t>kojima</a:t>
            </a:r>
            <a:r>
              <a:rPr lang="en-US" dirty="0"/>
              <a:t> se </a:t>
            </a:r>
            <a:r>
              <a:rPr lang="en-US" dirty="0" err="1"/>
              <a:t>ugovorne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dogovore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Naknada</a:t>
            </a:r>
            <a:endParaRPr lang="en-US" dirty="0"/>
          </a:p>
          <a:p>
            <a:pPr algn="just"/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plaća</a:t>
            </a:r>
            <a:r>
              <a:rPr lang="en-US" dirty="0"/>
              <a:t> </a:t>
            </a:r>
            <a:r>
              <a:rPr lang="en-US" dirty="0" err="1"/>
              <a:t>usluge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zaključenim</a:t>
            </a:r>
            <a:r>
              <a:rPr lang="en-US" dirty="0"/>
              <a:t> </a:t>
            </a:r>
            <a:r>
              <a:rPr lang="en-US" dirty="0" err="1"/>
              <a:t>ugovorom</a:t>
            </a:r>
            <a:r>
              <a:rPr lang="en-US" dirty="0"/>
              <a:t>. </a:t>
            </a:r>
            <a:r>
              <a:rPr lang="sr-Latn-ME" dirty="0" smtClean="0"/>
              <a:t>Skupština dioničara/akcionara </a:t>
            </a:r>
            <a:r>
              <a:rPr lang="en-US" dirty="0" smtClean="0"/>
              <a:t> </a:t>
            </a:r>
            <a:r>
              <a:rPr lang="en-US" dirty="0" err="1"/>
              <a:t>odlučuje</a:t>
            </a:r>
            <a:r>
              <a:rPr lang="en-US" dirty="0"/>
              <a:t> o </a:t>
            </a:r>
            <a:r>
              <a:rPr lang="en-US" dirty="0" err="1"/>
              <a:t>iznosu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 smtClean="0"/>
              <a:t>će</a:t>
            </a:r>
            <a:r>
              <a:rPr lang="sr-Latn-ME" dirty="0" smtClean="0"/>
              <a:t> </a:t>
            </a:r>
            <a:r>
              <a:rPr lang="en-US" dirty="0" err="1" smtClean="0"/>
              <a:t>sačiniti</a:t>
            </a:r>
            <a:r>
              <a:rPr lang="en-US" dirty="0" smtClean="0"/>
              <a:t> </a:t>
            </a:r>
            <a:r>
              <a:rPr lang="en-US" dirty="0" err="1"/>
              <a:t>prijedlog</a:t>
            </a:r>
            <a:r>
              <a:rPr lang="en-US" dirty="0"/>
              <a:t>, a </a:t>
            </a:r>
            <a:r>
              <a:rPr lang="en-US" dirty="0" err="1"/>
              <a:t>njega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o tom </a:t>
            </a:r>
            <a:r>
              <a:rPr lang="en-US" dirty="0" err="1"/>
              <a:t>pitanju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Postupak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isplatu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iznos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ne </a:t>
            </a:r>
            <a:r>
              <a:rPr lang="en-US" dirty="0" err="1"/>
              <a:t>smiju</a:t>
            </a:r>
            <a:r>
              <a:rPr lang="en-US" dirty="0"/>
              <a:t> se </a:t>
            </a:r>
            <a:r>
              <a:rPr lang="en-US" dirty="0" err="1"/>
              <a:t>učiniti</a:t>
            </a:r>
            <a:r>
              <a:rPr lang="en-US" dirty="0"/>
              <a:t> </a:t>
            </a:r>
            <a:r>
              <a:rPr lang="en-US" dirty="0" err="1" smtClean="0"/>
              <a:t>zavisnim</a:t>
            </a:r>
            <a:r>
              <a:rPr lang="sr-Latn-ME" dirty="0" smtClean="0"/>
              <a:t> </a:t>
            </a:r>
            <a:r>
              <a:rPr lang="en-US" dirty="0" smtClean="0"/>
              <a:t>od </a:t>
            </a:r>
            <a:r>
              <a:rPr lang="en-US" dirty="0" err="1"/>
              <a:t>rezultata</a:t>
            </a:r>
            <a:r>
              <a:rPr lang="en-US" dirty="0"/>
              <a:t> </a:t>
            </a:r>
            <a:r>
              <a:rPr lang="en-US" dirty="0" err="1"/>
              <a:t>izvršene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32887980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6. </a:t>
            </a:r>
            <a:r>
              <a:rPr lang="en-US" dirty="0" err="1"/>
              <a:t>Izvještavanje</a:t>
            </a:r>
            <a:endParaRPr lang="en-US" dirty="0"/>
          </a:p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 smtClean="0"/>
              <a:t>prezent</a:t>
            </a:r>
            <a:r>
              <a:rPr lang="sr-Latn-ME" dirty="0" smtClean="0"/>
              <a:t>uje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zaključke</a:t>
            </a:r>
            <a:r>
              <a:rPr lang="en-US" dirty="0"/>
              <a:t> o </a:t>
            </a:r>
            <a:r>
              <a:rPr lang="en-US" dirty="0" err="1"/>
              <a:t>vjerodostojnosti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njihovoj</a:t>
            </a:r>
            <a:r>
              <a:rPr lang="en-US" dirty="0"/>
              <a:t> </a:t>
            </a:r>
            <a:r>
              <a:rPr lang="en-US" dirty="0" err="1"/>
              <a:t>usklađenosti</a:t>
            </a:r>
            <a:r>
              <a:rPr lang="en-US" dirty="0"/>
              <a:t> s </a:t>
            </a:r>
            <a:r>
              <a:rPr lang="en-US" dirty="0" err="1"/>
              <a:t>računovodstvenim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reviziju</a:t>
            </a:r>
            <a:r>
              <a:rPr lang="en-US" dirty="0"/>
              <a:t> mora </a:t>
            </a:r>
            <a:r>
              <a:rPr lang="en-US" dirty="0" err="1" smtClean="0"/>
              <a:t>sadržati</a:t>
            </a:r>
            <a:r>
              <a:rPr lang="en-US" dirty="0" smtClean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da li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 smtClean="0"/>
              <a:t>istinit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vjerodostojan</a:t>
            </a:r>
            <a:r>
              <a:rPr lang="en-US" dirty="0"/>
              <a:t> </a:t>
            </a:r>
            <a:r>
              <a:rPr lang="en-US" dirty="0" err="1"/>
              <a:t>prikaz</a:t>
            </a:r>
            <a:r>
              <a:rPr lang="en-US" dirty="0"/>
              <a:t> (u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bitnim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)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okvirom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primjenjuje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gdje</a:t>
            </a:r>
            <a:r>
              <a:rPr lang="en-US" dirty="0"/>
              <a:t> je to </a:t>
            </a:r>
            <a:r>
              <a:rPr lang="en-US" dirty="0" err="1"/>
              <a:t>prikladno</a:t>
            </a:r>
            <a:r>
              <a:rPr lang="en-US" dirty="0"/>
              <a:t>, da li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 smtClean="0"/>
              <a:t>finansijski</a:t>
            </a:r>
            <a:r>
              <a:rPr lang="sr-Latn-ME" dirty="0" smtClean="0"/>
              <a:t> </a:t>
            </a:r>
            <a:r>
              <a:rPr lang="en-US" dirty="0" err="1" smtClean="0"/>
              <a:t>izvještaji</a:t>
            </a:r>
            <a:r>
              <a:rPr lang="en-US" dirty="0" smtClean="0"/>
              <a:t> </a:t>
            </a:r>
            <a:r>
              <a:rPr lang="en-US" dirty="0" err="1"/>
              <a:t>usklađeni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zakonskim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mora </a:t>
            </a:r>
            <a:r>
              <a:rPr lang="en-US" dirty="0" err="1" smtClean="0"/>
              <a:t>pripremiti</a:t>
            </a:r>
            <a:r>
              <a:rPr lang="sr-Latn-ME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godišnjoj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xmlns="" val="75389609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40158"/>
            <a:ext cx="10515600" cy="523680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mišljenja</a:t>
            </a:r>
            <a:r>
              <a:rPr lang="en-US" dirty="0"/>
              <a:t> o </a:t>
            </a:r>
            <a:r>
              <a:rPr lang="en-US" dirty="0" err="1"/>
              <a:t>tačnosti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dokumenata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informacije</a:t>
            </a:r>
            <a:r>
              <a:rPr lang="en-US" dirty="0"/>
              <a:t> o </a:t>
            </a:r>
            <a:r>
              <a:rPr lang="en-US" dirty="0" err="1"/>
              <a:t>kršenjima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sr-Latn-ME" dirty="0" smtClean="0"/>
              <a:t> i</a:t>
            </a:r>
            <a:r>
              <a:rPr lang="en-US" dirty="0" err="1" smtClean="0"/>
              <a:t>zvještavanja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objavljivanju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propisa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četiri</a:t>
            </a:r>
            <a:r>
              <a:rPr lang="en-US" dirty="0"/>
              <a:t> </a:t>
            </a:r>
            <a:r>
              <a:rPr lang="en-US" dirty="0" err="1"/>
              <a:t>vrste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revizori</a:t>
            </a:r>
            <a:r>
              <a:rPr lang="en-US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dati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pl-PL" sz="2800" dirty="0"/>
              <a:t>1. pozitivno mišljenje bez rezerve;</a:t>
            </a:r>
          </a:p>
          <a:p>
            <a:pPr marL="457200" lvl="1" indent="0" algn="just">
              <a:buNone/>
            </a:pPr>
            <a:r>
              <a:rPr lang="en-US" sz="2800" dirty="0"/>
              <a:t>2. </a:t>
            </a:r>
            <a:r>
              <a:rPr lang="en-US" sz="2800" dirty="0" err="1"/>
              <a:t>pozitivno</a:t>
            </a:r>
            <a:r>
              <a:rPr lang="en-US" sz="2800" dirty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 s </a:t>
            </a:r>
            <a:r>
              <a:rPr lang="en-US" sz="2800" dirty="0" err="1"/>
              <a:t>rezervom</a:t>
            </a:r>
            <a:r>
              <a:rPr lang="en-US" sz="2800" dirty="0"/>
              <a:t>;</a:t>
            </a:r>
          </a:p>
          <a:p>
            <a:pPr marL="457200" lvl="1" indent="0" algn="just">
              <a:buNone/>
            </a:pPr>
            <a:r>
              <a:rPr lang="en-US" sz="2800" dirty="0"/>
              <a:t>3. </a:t>
            </a:r>
            <a:r>
              <a:rPr lang="en-US" sz="2800" dirty="0" err="1"/>
              <a:t>negativno</a:t>
            </a:r>
            <a:r>
              <a:rPr lang="en-US" sz="2800" dirty="0"/>
              <a:t> </a:t>
            </a:r>
            <a:r>
              <a:rPr lang="en-US" sz="2800" dirty="0" err="1"/>
              <a:t>mišljenje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4. </a:t>
            </a:r>
            <a:r>
              <a:rPr lang="en-US" sz="2800" dirty="0" err="1"/>
              <a:t>uzdržavanje</a:t>
            </a:r>
            <a:r>
              <a:rPr lang="en-US" sz="2800" dirty="0"/>
              <a:t> od </a:t>
            </a:r>
            <a:r>
              <a:rPr lang="en-US" sz="2800" dirty="0" err="1"/>
              <a:t>davanja</a:t>
            </a:r>
            <a:r>
              <a:rPr lang="en-US" sz="2800" dirty="0"/>
              <a:t> </a:t>
            </a:r>
            <a:r>
              <a:rPr lang="en-US" sz="2800" dirty="0" err="1"/>
              <a:t>mišljenja</a:t>
            </a:r>
            <a:r>
              <a:rPr lang="en-US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1223467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76518"/>
            <a:ext cx="10515600" cy="57004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otkriti</a:t>
            </a:r>
            <a:r>
              <a:rPr lang="en-US" dirty="0"/>
              <a:t> (</a:t>
            </a:r>
            <a:r>
              <a:rPr lang="en-US" dirty="0" err="1"/>
              <a:t>potencijalne</a:t>
            </a:r>
            <a:r>
              <a:rPr lang="en-US" dirty="0"/>
              <a:t>) </a:t>
            </a:r>
            <a:r>
              <a:rPr lang="en-US" dirty="0" err="1"/>
              <a:t>greške</a:t>
            </a:r>
            <a:r>
              <a:rPr lang="en-US" dirty="0"/>
              <a:t>, </a:t>
            </a:r>
            <a:r>
              <a:rPr lang="en-US" dirty="0" err="1" smtClean="0"/>
              <a:t>zloupotrebu</a:t>
            </a:r>
            <a:r>
              <a:rPr lang="sr-Latn-ME" dirty="0" smtClean="0"/>
              <a:t> </a:t>
            </a:r>
            <a:r>
              <a:rPr lang="en-US" dirty="0" err="1" smtClean="0"/>
              <a:t>položaja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kršenja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da o </a:t>
            </a:r>
            <a:r>
              <a:rPr lang="en-US" dirty="0" err="1"/>
              <a:t>njima</a:t>
            </a:r>
            <a:r>
              <a:rPr lang="en-US" dirty="0"/>
              <a:t> </a:t>
            </a:r>
            <a:r>
              <a:rPr lang="en-US" dirty="0" err="1"/>
              <a:t>odmah</a:t>
            </a:r>
            <a:r>
              <a:rPr lang="en-US" dirty="0"/>
              <a:t> </a:t>
            </a:r>
            <a:r>
              <a:rPr lang="en-US" dirty="0" err="1" smtClean="0"/>
              <a:t>izvijesti</a:t>
            </a:r>
            <a:r>
              <a:rPr lang="sr-Latn-ME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Eksterni</a:t>
            </a:r>
            <a:r>
              <a:rPr lang="en-US" dirty="0" smtClean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 smtClean="0"/>
              <a:t>upoznati</a:t>
            </a:r>
            <a:r>
              <a:rPr lang="sr-Latn-ME" dirty="0" smtClean="0"/>
              <a:t> </a:t>
            </a:r>
            <a:r>
              <a:rPr lang="en-US" dirty="0" err="1" smtClean="0"/>
              <a:t>društvo</a:t>
            </a:r>
            <a:r>
              <a:rPr lang="en-US" dirty="0"/>
              <a:t>, </a:t>
            </a:r>
            <a:r>
              <a:rPr lang="en-US" dirty="0" err="1"/>
              <a:t>čim</a:t>
            </a:r>
            <a:r>
              <a:rPr lang="en-US" dirty="0"/>
              <a:t> to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izvodljivo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odgovarajućem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, o </a:t>
            </a:r>
            <a:r>
              <a:rPr lang="en-US" dirty="0" err="1" smtClean="0"/>
              <a:t>bitnim</a:t>
            </a:r>
            <a:r>
              <a:rPr lang="sr-Latn-ME" dirty="0" smtClean="0"/>
              <a:t> </a:t>
            </a:r>
            <a:r>
              <a:rPr lang="en-US" dirty="0" err="1" smtClean="0"/>
              <a:t>slabostima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konstrukciji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funkcioniranju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</a:t>
            </a:r>
            <a:r>
              <a:rPr lang="en-US" dirty="0" err="1"/>
              <a:t>računovodstva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interne </a:t>
            </a:r>
            <a:r>
              <a:rPr lang="en-US" dirty="0" err="1" smtClean="0"/>
              <a:t>kontrole</a:t>
            </a:r>
            <a:r>
              <a:rPr lang="sr-Latn-ME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zapazio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sr-Latn-ME" dirty="0" err="1"/>
              <a:t>u</a:t>
            </a:r>
            <a:r>
              <a:rPr lang="en-US" dirty="0" err="1" smtClean="0"/>
              <a:t>pravni</a:t>
            </a:r>
            <a:r>
              <a:rPr lang="en-US" dirty="0" smtClean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 smtClean="0"/>
              <a:t>preduzeti</a:t>
            </a:r>
            <a:r>
              <a:rPr lang="sr-Latn-ME" dirty="0" smtClean="0"/>
              <a:t> </a:t>
            </a:r>
            <a:r>
              <a:rPr lang="en-US" dirty="0" err="1" smtClean="0"/>
              <a:t>odgovarajuće</a:t>
            </a:r>
            <a:r>
              <a:rPr lang="en-US" dirty="0" smtClean="0"/>
              <a:t> </a:t>
            </a:r>
            <a:r>
              <a:rPr lang="en-US" dirty="0" err="1"/>
              <a:t>korake</a:t>
            </a:r>
            <a:r>
              <a:rPr lang="en-US" dirty="0"/>
              <a:t> da </a:t>
            </a:r>
            <a:r>
              <a:rPr lang="en-US" dirty="0" err="1"/>
              <a:t>isprave</a:t>
            </a:r>
            <a:r>
              <a:rPr lang="en-US" dirty="0"/>
              <a:t> </a:t>
            </a:r>
            <a:r>
              <a:rPr lang="en-US" dirty="0" err="1"/>
              <a:t>uočene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planira</a:t>
            </a:r>
            <a:r>
              <a:rPr lang="en-US" dirty="0"/>
              <a:t> </a:t>
            </a:r>
            <a:r>
              <a:rPr lang="en-US" dirty="0" err="1"/>
              <a:t>pristupiti</a:t>
            </a:r>
            <a:r>
              <a:rPr lang="en-US" dirty="0"/>
              <a:t>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tržištima</a:t>
            </a:r>
            <a:r>
              <a:rPr lang="en-US" dirty="0"/>
              <a:t> </a:t>
            </a:r>
            <a:r>
              <a:rPr lang="en-US" dirty="0" err="1"/>
              <a:t>kapitala</a:t>
            </a:r>
            <a:r>
              <a:rPr lang="en-US" dirty="0"/>
              <a:t>, </a:t>
            </a:r>
            <a:r>
              <a:rPr lang="en-US" dirty="0" err="1"/>
              <a:t>eksterni</a:t>
            </a:r>
            <a:r>
              <a:rPr lang="sr-Latn-ME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pripremiti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u </a:t>
            </a:r>
            <a:r>
              <a:rPr lang="en-US" dirty="0" err="1"/>
              <a:t>skladu</a:t>
            </a:r>
            <a:r>
              <a:rPr lang="en-US" dirty="0"/>
              <a:t> s </a:t>
            </a:r>
            <a:r>
              <a:rPr lang="en-US" dirty="0" err="1"/>
              <a:t>Međunarodnim</a:t>
            </a:r>
            <a:r>
              <a:rPr lang="en-US" dirty="0"/>
              <a:t> </a:t>
            </a:r>
            <a:r>
              <a:rPr lang="en-US" dirty="0" err="1"/>
              <a:t>standardima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sr-Latn-ME" dirty="0"/>
              <a:t> </a:t>
            </a:r>
            <a:r>
              <a:rPr lang="en-US" dirty="0"/>
              <a:t>(ISA)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izdao</a:t>
            </a:r>
            <a:r>
              <a:rPr lang="en-US" dirty="0"/>
              <a:t> </a:t>
            </a:r>
            <a:r>
              <a:rPr lang="en-US" dirty="0" err="1"/>
              <a:t>Međunarodni</a:t>
            </a:r>
            <a:r>
              <a:rPr lang="en-US" dirty="0"/>
              <a:t> </a:t>
            </a:r>
            <a:r>
              <a:rPr lang="en-US" dirty="0" err="1"/>
              <a:t>savez</a:t>
            </a:r>
            <a:r>
              <a:rPr lang="en-US" dirty="0"/>
              <a:t> </a:t>
            </a:r>
            <a:r>
              <a:rPr lang="en-US" dirty="0" err="1"/>
              <a:t>računovođa</a:t>
            </a:r>
            <a:r>
              <a:rPr lang="en-US" dirty="0"/>
              <a:t> (IFAC).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758601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18186"/>
            <a:ext cx="10515600" cy="555877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i="1" dirty="0" err="1"/>
              <a:t>Komisija</a:t>
            </a:r>
            <a:r>
              <a:rPr lang="en-US" b="1" i="1" dirty="0"/>
              <a:t> </a:t>
            </a:r>
            <a:r>
              <a:rPr lang="en-US" b="1" i="1" dirty="0" err="1"/>
              <a:t>za</a:t>
            </a:r>
            <a:r>
              <a:rPr lang="en-US" b="1" i="1" dirty="0"/>
              <a:t> </a:t>
            </a:r>
            <a:r>
              <a:rPr lang="en-US" b="1" i="1" dirty="0" err="1"/>
              <a:t>reviziju</a:t>
            </a:r>
            <a:r>
              <a:rPr lang="en-US" b="1" i="1" dirty="0"/>
              <a:t>: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?</a:t>
            </a:r>
          </a:p>
          <a:p>
            <a:pPr algn="just"/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dobre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loše</a:t>
            </a:r>
            <a:r>
              <a:rPr lang="en-US" dirty="0"/>
              <a:t>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formiranja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, da li </a:t>
            </a:r>
            <a:r>
              <a:rPr lang="en-US" dirty="0" err="1"/>
              <a:t>su</a:t>
            </a:r>
            <a:r>
              <a:rPr lang="en-US" dirty="0"/>
              <a:t> u </a:t>
            </a:r>
            <a:r>
              <a:rPr lang="en-US" dirty="0" err="1"/>
              <a:t>toj</a:t>
            </a:r>
            <a:r>
              <a:rPr lang="en-US" dirty="0"/>
              <a:t> </a:t>
            </a:r>
            <a:r>
              <a:rPr lang="en-US" dirty="0" err="1"/>
              <a:t>komisiji</a:t>
            </a:r>
            <a:r>
              <a:rPr lang="en-US" dirty="0"/>
              <a:t> </a:t>
            </a:r>
            <a:r>
              <a:rPr lang="en-US" dirty="0" err="1" smtClean="0"/>
              <a:t>pojedinci</a:t>
            </a:r>
            <a:r>
              <a:rPr lang="sr-Latn-ME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,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voljni</a:t>
            </a:r>
            <a:r>
              <a:rPr lang="en-US" dirty="0"/>
              <a:t> da </a:t>
            </a:r>
            <a:r>
              <a:rPr lang="en-US" dirty="0" err="1"/>
              <a:t>posao</a:t>
            </a:r>
            <a:r>
              <a:rPr lang="en-US" dirty="0"/>
              <a:t> </a:t>
            </a:r>
            <a:r>
              <a:rPr lang="en-US" dirty="0" err="1" smtClean="0"/>
              <a:t>obavljaju</a:t>
            </a:r>
            <a:r>
              <a:rPr lang="sr-Latn-ME" dirty="0" smtClean="0"/>
              <a:t> </a:t>
            </a:r>
            <a:r>
              <a:rPr lang="en-US" dirty="0" err="1" smtClean="0"/>
              <a:t>pravilno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</a:t>
            </a:r>
            <a:r>
              <a:rPr lang="en-US" dirty="0" err="1" smtClean="0"/>
              <a:t>stručne</a:t>
            </a:r>
            <a:r>
              <a:rPr lang="sr-Latn-ME" dirty="0" smtClean="0"/>
              <a:t> </a:t>
            </a:r>
            <a:r>
              <a:rPr lang="en-US" dirty="0" err="1" smtClean="0"/>
              <a:t>vještine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snalažljivost</a:t>
            </a:r>
            <a:r>
              <a:rPr lang="en-US" dirty="0"/>
              <a:t> u </a:t>
            </a:r>
            <a:r>
              <a:rPr lang="en-US" dirty="0" err="1"/>
              <a:t>međuljudskim</a:t>
            </a:r>
            <a:r>
              <a:rPr lang="en-US" dirty="0"/>
              <a:t> </a:t>
            </a:r>
            <a:r>
              <a:rPr lang="en-US" dirty="0" err="1"/>
              <a:t>odnosima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članovi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javno</a:t>
            </a:r>
            <a:r>
              <a:rPr lang="en-US" dirty="0"/>
              <a:t> </a:t>
            </a:r>
            <a:r>
              <a:rPr lang="en-US" dirty="0" err="1"/>
              <a:t>priznati</a:t>
            </a:r>
            <a:r>
              <a:rPr lang="en-US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stručnjaci</a:t>
            </a:r>
            <a:r>
              <a:rPr lang="en-US" dirty="0"/>
              <a:t>?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se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sastaje</a:t>
            </a:r>
            <a:r>
              <a:rPr lang="en-US" dirty="0"/>
              <a:t> </a:t>
            </a:r>
            <a:r>
              <a:rPr lang="en-US" dirty="0" err="1"/>
              <a:t>dovoljno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 smtClean="0"/>
              <a:t>efikasno</a:t>
            </a:r>
            <a:r>
              <a:rPr lang="sr-Latn-ME" dirty="0" smtClean="0"/>
              <a:t> </a:t>
            </a:r>
            <a:r>
              <a:rPr lang="it-IT" dirty="0" smtClean="0"/>
              <a:t>mogla </a:t>
            </a:r>
            <a:r>
              <a:rPr lang="it-IT" dirty="0"/>
              <a:t>obavljati svoje dužnosti? </a:t>
            </a:r>
            <a:endParaRPr lang="sr-Latn-ME" dirty="0" smtClean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daje</a:t>
            </a:r>
            <a:r>
              <a:rPr lang="en-US" dirty="0"/>
              <a:t> </a:t>
            </a:r>
            <a:r>
              <a:rPr lang="en-US" dirty="0" err="1"/>
              <a:t>doprinos</a:t>
            </a:r>
            <a:r>
              <a:rPr lang="en-US" dirty="0"/>
              <a:t> </a:t>
            </a:r>
            <a:r>
              <a:rPr lang="en-US" dirty="0" err="1"/>
              <a:t>diskusiji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en-US" dirty="0" smtClean="0"/>
              <a:t> </a:t>
            </a:r>
            <a:r>
              <a:rPr lang="en-US" dirty="0" err="1"/>
              <a:t>odbora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, </a:t>
            </a:r>
            <a:r>
              <a:rPr lang="en-US" dirty="0" err="1"/>
              <a:t>riziku</a:t>
            </a:r>
            <a:r>
              <a:rPr lang="en-US" dirty="0"/>
              <a:t>, </a:t>
            </a:r>
            <a:r>
              <a:rPr lang="en-US" dirty="0" err="1"/>
              <a:t>internoj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finansijskom</a:t>
            </a:r>
            <a:r>
              <a:rPr lang="sr-Latn-ME" dirty="0" smtClean="0"/>
              <a:t> </a:t>
            </a:r>
            <a:r>
              <a:rPr lang="en-US" dirty="0" err="1" smtClean="0"/>
              <a:t>izvještavanju</a:t>
            </a:r>
            <a:r>
              <a:rPr lang="en-US" dirty="0"/>
              <a:t>?</a:t>
            </a:r>
          </a:p>
          <a:p>
            <a:pPr algn="just"/>
            <a:r>
              <a:rPr lang="pl-PL" dirty="0" smtClean="0"/>
              <a:t> </a:t>
            </a:r>
            <a:r>
              <a:rPr lang="pl-PL" dirty="0"/>
              <a:t>Da li komisija za reviziju dobija potrebne informacije </a:t>
            </a:r>
            <a:r>
              <a:rPr lang="pl-PL" dirty="0" smtClean="0"/>
              <a:t>kako </a:t>
            </a:r>
            <a:r>
              <a:rPr lang="it-IT" dirty="0" smtClean="0"/>
              <a:t>bi </a:t>
            </a:r>
            <a:r>
              <a:rPr lang="it-IT" dirty="0"/>
              <a:t>efikasno obavljala svoje dužnosti? 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redovno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samoocjenjivanja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xmlns="" val="222657343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01521"/>
            <a:ext cx="10515600" cy="527544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prisustvovati</a:t>
            </a:r>
            <a:r>
              <a:rPr lang="en-US" dirty="0"/>
              <a:t> </a:t>
            </a:r>
            <a:r>
              <a:rPr lang="sr-Latn-ME" dirty="0" smtClean="0"/>
              <a:t>godišnjoj skupštini dioničara/akcionara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odgovarati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izraženog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u </a:t>
            </a:r>
            <a:r>
              <a:rPr lang="en-US" dirty="0" err="1"/>
              <a:t>izvještaju</a:t>
            </a:r>
            <a:r>
              <a:rPr lang="en-US" dirty="0"/>
              <a:t> o </a:t>
            </a:r>
            <a:r>
              <a:rPr lang="en-US" dirty="0" err="1"/>
              <a:t>reviziji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Osim</a:t>
            </a:r>
            <a:r>
              <a:rPr lang="en-US" dirty="0" smtClean="0"/>
              <a:t> </a:t>
            </a:r>
            <a:r>
              <a:rPr lang="en-US" dirty="0"/>
              <a:t>toga,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procijeniti</a:t>
            </a:r>
            <a:r>
              <a:rPr lang="en-US" dirty="0"/>
              <a:t>:</a:t>
            </a:r>
          </a:p>
          <a:p>
            <a:pPr marL="457200" lvl="1" indent="0" algn="just">
              <a:buNone/>
            </a:pPr>
            <a:r>
              <a:rPr lang="en-US" sz="2800" dirty="0"/>
              <a:t>• da li je </a:t>
            </a:r>
            <a:r>
              <a:rPr lang="en-US" sz="2800" dirty="0" err="1"/>
              <a:t>revizija</a:t>
            </a:r>
            <a:r>
              <a:rPr lang="en-US" sz="2800" dirty="0"/>
              <a:t> </a:t>
            </a:r>
            <a:r>
              <a:rPr lang="en-US" sz="2800" dirty="0" err="1"/>
              <a:t>izvršena</a:t>
            </a:r>
            <a:r>
              <a:rPr lang="en-US" sz="2800" dirty="0"/>
              <a:t> u </a:t>
            </a:r>
            <a:r>
              <a:rPr lang="en-US" sz="2800" dirty="0" err="1"/>
              <a:t>skladu</a:t>
            </a:r>
            <a:r>
              <a:rPr lang="en-US" sz="2800" dirty="0"/>
              <a:t> </a:t>
            </a:r>
            <a:r>
              <a:rPr lang="en-US" sz="2800" dirty="0" err="1"/>
              <a:t>sa</a:t>
            </a:r>
            <a:r>
              <a:rPr lang="en-US" sz="2800" dirty="0"/>
              <a:t> </a:t>
            </a:r>
            <a:r>
              <a:rPr lang="en-US" sz="2800" dirty="0" err="1"/>
              <a:t>ustanovljenim</a:t>
            </a:r>
            <a:r>
              <a:rPr lang="en-US" sz="2800" dirty="0"/>
              <a:t> </a:t>
            </a:r>
            <a:r>
              <a:rPr lang="en-US" sz="2800" dirty="0" err="1"/>
              <a:t>procedurama</a:t>
            </a:r>
            <a:r>
              <a:rPr lang="en-US" sz="2800" dirty="0"/>
              <a:t> </a:t>
            </a:r>
            <a:r>
              <a:rPr lang="en-US" sz="2800" dirty="0" err="1"/>
              <a:t>i</a:t>
            </a:r>
            <a:r>
              <a:rPr lang="en-US" sz="2800" dirty="0"/>
              <a:t> da li </a:t>
            </a:r>
            <a:r>
              <a:rPr lang="en-US" sz="2800" dirty="0" smtClean="0"/>
              <a:t>je</a:t>
            </a:r>
            <a:r>
              <a:rPr lang="sr-Latn-ME" sz="2800" dirty="0" smtClean="0"/>
              <a:t> </a:t>
            </a:r>
            <a:r>
              <a:rPr lang="en-US" sz="2800" dirty="0" err="1" smtClean="0"/>
              <a:t>eksterni</a:t>
            </a:r>
            <a:r>
              <a:rPr lang="en-US" sz="2800" dirty="0" smtClean="0"/>
              <a:t> </a:t>
            </a:r>
            <a:r>
              <a:rPr lang="en-US" sz="2800" dirty="0" err="1"/>
              <a:t>revizor</a:t>
            </a:r>
            <a:r>
              <a:rPr lang="en-US" sz="2800" dirty="0"/>
              <a:t> </a:t>
            </a:r>
            <a:r>
              <a:rPr lang="en-US" sz="2800" dirty="0" err="1"/>
              <a:t>propustio</a:t>
            </a:r>
            <a:r>
              <a:rPr lang="en-US" sz="2800" dirty="0"/>
              <a:t> </a:t>
            </a:r>
            <a:r>
              <a:rPr lang="en-US" sz="2800" dirty="0" err="1"/>
              <a:t>bilo</a:t>
            </a:r>
            <a:r>
              <a:rPr lang="en-US" sz="2800" dirty="0"/>
              <a:t> </a:t>
            </a:r>
            <a:r>
              <a:rPr lang="en-US" sz="2800" dirty="0" err="1"/>
              <a:t>koja</a:t>
            </a:r>
            <a:r>
              <a:rPr lang="en-US" sz="2800" dirty="0"/>
              <a:t> </a:t>
            </a:r>
            <a:r>
              <a:rPr lang="en-US" sz="2800" dirty="0" err="1"/>
              <a:t>pitanja</a:t>
            </a:r>
            <a:r>
              <a:rPr lang="en-US" sz="2800" dirty="0"/>
              <a:t> </a:t>
            </a:r>
            <a:r>
              <a:rPr lang="en-US" sz="2800" dirty="0" err="1"/>
              <a:t>prilikom</a:t>
            </a:r>
            <a:r>
              <a:rPr lang="en-US" sz="2800" dirty="0"/>
              <a:t> </a:t>
            </a:r>
            <a:r>
              <a:rPr lang="en-US" sz="2800" dirty="0" err="1"/>
              <a:t>vršenja</a:t>
            </a:r>
            <a:r>
              <a:rPr lang="en-US" sz="2800" dirty="0"/>
              <a:t> </a:t>
            </a:r>
            <a:r>
              <a:rPr lang="en-US" sz="2800" dirty="0" err="1"/>
              <a:t>revizije</a:t>
            </a:r>
            <a:r>
              <a:rPr lang="en-US" sz="2800" dirty="0"/>
              <a:t>; </a:t>
            </a:r>
            <a:r>
              <a:rPr lang="en-US" sz="2800" dirty="0" err="1"/>
              <a:t>i</a:t>
            </a:r>
            <a:endParaRPr lang="en-US" sz="2800" dirty="0"/>
          </a:p>
          <a:p>
            <a:pPr marL="457200" lvl="1" indent="0" algn="just">
              <a:buNone/>
            </a:pPr>
            <a:r>
              <a:rPr lang="en-US" sz="2800" dirty="0"/>
              <a:t>• </a:t>
            </a:r>
            <a:r>
              <a:rPr lang="en-US" sz="2800" dirty="0" err="1"/>
              <a:t>mišljenje</a:t>
            </a:r>
            <a:r>
              <a:rPr lang="en-US" sz="2800" dirty="0"/>
              <a:t> </a:t>
            </a:r>
            <a:r>
              <a:rPr lang="en-US" sz="2800" dirty="0" err="1"/>
              <a:t>eksternog</a:t>
            </a:r>
            <a:r>
              <a:rPr lang="en-US" sz="2800" dirty="0"/>
              <a:t> </a:t>
            </a:r>
            <a:r>
              <a:rPr lang="en-US" sz="2800" dirty="0" err="1"/>
              <a:t>revizora</a:t>
            </a:r>
            <a:r>
              <a:rPr lang="en-US" sz="2800" dirty="0"/>
              <a:t> </a:t>
            </a:r>
            <a:r>
              <a:rPr lang="en-US" sz="2800" dirty="0" err="1"/>
              <a:t>prije</a:t>
            </a:r>
            <a:r>
              <a:rPr lang="en-US" sz="2800" dirty="0"/>
              <a:t> </a:t>
            </a:r>
            <a:r>
              <a:rPr lang="en-US" sz="2800" dirty="0" err="1"/>
              <a:t>nego</a:t>
            </a:r>
            <a:r>
              <a:rPr lang="en-US" sz="2800" dirty="0"/>
              <a:t> </a:t>
            </a:r>
            <a:r>
              <a:rPr lang="en-US" sz="2800" dirty="0" err="1"/>
              <a:t>što</a:t>
            </a:r>
            <a:r>
              <a:rPr lang="en-US" sz="2800" dirty="0"/>
              <a:t> se ono </a:t>
            </a:r>
            <a:r>
              <a:rPr lang="en-US" sz="2800" dirty="0" err="1" smtClean="0"/>
              <a:t>prezent</a:t>
            </a:r>
            <a:r>
              <a:rPr lang="sr-Latn-ME" sz="2800" dirty="0" smtClean="0"/>
              <a:t>uje </a:t>
            </a:r>
            <a:r>
              <a:rPr lang="en-US" sz="2800" dirty="0" smtClean="0"/>
              <a:t> </a:t>
            </a:r>
            <a:r>
              <a:rPr lang="en-US" sz="2800" dirty="0" err="1"/>
              <a:t>na</a:t>
            </a:r>
            <a:r>
              <a:rPr lang="en-US" sz="2800" dirty="0"/>
              <a:t> </a:t>
            </a:r>
            <a:r>
              <a:rPr lang="sr-Latn-ME" sz="2800" dirty="0" smtClean="0"/>
              <a:t>godišnjoj skupštini dioničara/akcionara.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2859225549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75763"/>
            <a:ext cx="10515600" cy="5301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7. </a:t>
            </a:r>
            <a:r>
              <a:rPr lang="en-US" dirty="0" err="1"/>
              <a:t>Odgovornost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endParaRPr lang="en-US" dirty="0"/>
          </a:p>
          <a:p>
            <a:pPr algn="just"/>
            <a:r>
              <a:rPr lang="en-US" dirty="0" err="1"/>
              <a:t>Budući</a:t>
            </a:r>
            <a:r>
              <a:rPr lang="en-US" dirty="0"/>
              <a:t> da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 smtClean="0"/>
              <a:t>građansko</a:t>
            </a:r>
            <a:r>
              <a:rPr lang="sr-Latn-ME" dirty="0" smtClean="0"/>
              <a:t>-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krivično</a:t>
            </a:r>
            <a:r>
              <a:rPr lang="sr-Latn-ME" dirty="0" smtClean="0"/>
              <a:t>-</a:t>
            </a:r>
            <a:r>
              <a:rPr lang="en-US" dirty="0" err="1" smtClean="0"/>
              <a:t>pravno</a:t>
            </a:r>
            <a:r>
              <a:rPr lang="en-US" dirty="0" smtClean="0"/>
              <a:t> </a:t>
            </a:r>
            <a:r>
              <a:rPr lang="en-US" dirty="0" err="1" smtClean="0"/>
              <a:t>odgovoran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učinjene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, on mora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adekvatno</a:t>
            </a:r>
            <a:r>
              <a:rPr lang="en-US" dirty="0"/>
              <a:t> </a:t>
            </a:r>
            <a:r>
              <a:rPr lang="en-US" dirty="0" err="1"/>
              <a:t>osiguran</a:t>
            </a:r>
            <a:r>
              <a:rPr lang="en-US" dirty="0"/>
              <a:t> od </a:t>
            </a:r>
            <a:r>
              <a:rPr lang="en-US" dirty="0" err="1"/>
              <a:t>uglednog</a:t>
            </a:r>
            <a:r>
              <a:rPr lang="en-US" dirty="0"/>
              <a:t> (</a:t>
            </a:r>
            <a:r>
              <a:rPr lang="en-US" dirty="0" err="1"/>
              <a:t>domaćeg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međunarodnog</a:t>
            </a:r>
            <a:r>
              <a:rPr lang="en-US" dirty="0"/>
              <a:t>) </a:t>
            </a:r>
            <a:r>
              <a:rPr lang="en-US" dirty="0" err="1"/>
              <a:t>osiguravača</a:t>
            </a:r>
            <a:r>
              <a:rPr lang="en-US" dirty="0"/>
              <a:t> do </a:t>
            </a:r>
            <a:r>
              <a:rPr lang="en-US" dirty="0" err="1"/>
              <a:t>odgovarajućeg</a:t>
            </a:r>
            <a:r>
              <a:rPr lang="en-US" dirty="0"/>
              <a:t> </a:t>
            </a:r>
            <a:r>
              <a:rPr lang="en-US" dirty="0" err="1"/>
              <a:t>iznosa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Društvo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smtClean="0"/>
              <a:t>je</a:t>
            </a:r>
            <a:r>
              <a:rPr lang="sr-Latn-ME" dirty="0" smtClean="0"/>
              <a:t> </a:t>
            </a:r>
            <a:r>
              <a:rPr lang="en-US" dirty="0" err="1" smtClean="0"/>
              <a:t>obavezno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osigura</a:t>
            </a:r>
            <a:r>
              <a:rPr lang="en-US" dirty="0"/>
              <a:t> od </a:t>
            </a:r>
            <a:r>
              <a:rPr lang="en-US" dirty="0" err="1"/>
              <a:t>rizika</a:t>
            </a:r>
            <a:r>
              <a:rPr lang="en-US" dirty="0"/>
              <a:t> od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štetu</a:t>
            </a:r>
            <a:r>
              <a:rPr lang="en-US" dirty="0"/>
              <a:t> </a:t>
            </a:r>
            <a:r>
              <a:rPr lang="en-US" dirty="0" err="1"/>
              <a:t>koju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 smtClean="0"/>
              <a:t>prouzrokovati</a:t>
            </a:r>
            <a:r>
              <a:rPr lang="sr-Latn-ME" dirty="0" smtClean="0"/>
              <a:t> </a:t>
            </a:r>
            <a:r>
              <a:rPr lang="en-US" dirty="0" err="1" smtClean="0"/>
              <a:t>pogrešno</a:t>
            </a:r>
            <a:r>
              <a:rPr lang="en-US" dirty="0" smtClean="0"/>
              <a:t> </a:t>
            </a:r>
            <a:r>
              <a:rPr lang="en-US" dirty="0" err="1"/>
              <a:t>izraženo</a:t>
            </a:r>
            <a:r>
              <a:rPr lang="en-US" dirty="0"/>
              <a:t> 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</a:t>
            </a:r>
            <a:r>
              <a:rPr lang="en-US" dirty="0" err="1"/>
              <a:t>licenciranog</a:t>
            </a:r>
            <a:r>
              <a:rPr lang="en-US" dirty="0"/>
              <a:t> </a:t>
            </a:r>
            <a:r>
              <a:rPr lang="en-US" dirty="0" err="1"/>
              <a:t>ovlaštenog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zbog</a:t>
            </a:r>
            <a:r>
              <a:rPr lang="sr-Latn-ME" dirty="0" smtClean="0"/>
              <a:t> </a:t>
            </a:r>
            <a:r>
              <a:rPr lang="en-US" dirty="0" err="1" smtClean="0"/>
              <a:t>neprimjenjivanja</a:t>
            </a:r>
            <a:r>
              <a:rPr lang="en-US" dirty="0" smtClean="0"/>
              <a:t> </a:t>
            </a:r>
            <a:r>
              <a:rPr lang="en-US" dirty="0" err="1"/>
              <a:t>Međunarodnih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Kodeksa</a:t>
            </a:r>
            <a:r>
              <a:rPr lang="en-US" dirty="0"/>
              <a:t> </a:t>
            </a:r>
            <a:r>
              <a:rPr lang="en-US" dirty="0" err="1"/>
              <a:t>etike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profesionalne</a:t>
            </a:r>
            <a:r>
              <a:rPr lang="sr-Latn-ME" dirty="0" smtClean="0"/>
              <a:t> </a:t>
            </a:r>
            <a:r>
              <a:rPr lang="en-US" dirty="0" err="1" smtClean="0"/>
              <a:t>računovođe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1634269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43189"/>
            <a:ext cx="10515600" cy="513377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a) </a:t>
            </a:r>
            <a:r>
              <a:rPr lang="en-US" b="1" dirty="0" err="1"/>
              <a:t>Građanska</a:t>
            </a:r>
            <a:r>
              <a:rPr lang="en-US" b="1" dirty="0"/>
              <a:t> </a:t>
            </a:r>
            <a:r>
              <a:rPr lang="en-US" b="1" dirty="0" err="1"/>
              <a:t>odgovornost</a:t>
            </a:r>
            <a:endParaRPr lang="en-US" b="1" dirty="0"/>
          </a:p>
          <a:p>
            <a:pPr algn="just"/>
            <a:r>
              <a:rPr lang="en-US" dirty="0" err="1"/>
              <a:t>Osnov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uslovi</a:t>
            </a:r>
            <a:r>
              <a:rPr lang="en-US" dirty="0"/>
              <a:t> </a:t>
            </a:r>
            <a:r>
              <a:rPr lang="en-US" dirty="0" err="1"/>
              <a:t>građanske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određeni</a:t>
            </a:r>
            <a:r>
              <a:rPr lang="en-US" dirty="0"/>
              <a:t> </a:t>
            </a:r>
            <a:r>
              <a:rPr lang="en-US" dirty="0" err="1" smtClean="0"/>
              <a:t>ugovorom</a:t>
            </a:r>
            <a:r>
              <a:rPr lang="sr-Latn-ME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kojeg</a:t>
            </a:r>
            <a:r>
              <a:rPr lang="en-US" dirty="0"/>
              <a:t> se </a:t>
            </a:r>
            <a:r>
              <a:rPr lang="en-US" dirty="0" err="1"/>
              <a:t>obavlja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Ovlašteni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revizorsko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čuvati</a:t>
            </a:r>
            <a:r>
              <a:rPr lang="en-US" dirty="0"/>
              <a:t> </a:t>
            </a:r>
            <a:r>
              <a:rPr lang="en-US" dirty="0" err="1" smtClean="0"/>
              <a:t>povjerljivost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 smtClean="0"/>
              <a:t>poslovanju</a:t>
            </a:r>
            <a:r>
              <a:rPr lang="sr-Latn-ME" dirty="0" smtClean="0"/>
              <a:t> </a:t>
            </a:r>
            <a:r>
              <a:rPr lang="en-US" dirty="0" err="1" smtClean="0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Ako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otkriju</a:t>
            </a:r>
            <a:r>
              <a:rPr lang="en-US" dirty="0"/>
              <a:t> </a:t>
            </a:r>
            <a:r>
              <a:rPr lang="en-US" dirty="0" err="1"/>
              <a:t>povjerljive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,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pravo</a:t>
            </a:r>
            <a:r>
              <a:rPr lang="en-US" dirty="0"/>
              <a:t> </a:t>
            </a:r>
            <a:r>
              <a:rPr lang="en-US" dirty="0" err="1"/>
              <a:t>tražiti</a:t>
            </a:r>
            <a:r>
              <a:rPr lang="en-US" dirty="0"/>
              <a:t> </a:t>
            </a:r>
            <a:r>
              <a:rPr lang="en-US" dirty="0" err="1" smtClean="0"/>
              <a:t>naknadu</a:t>
            </a:r>
            <a:r>
              <a:rPr lang="sr-Latn-ME" dirty="0" smtClean="0"/>
              <a:t> </a:t>
            </a:r>
            <a:r>
              <a:rPr lang="en-US" dirty="0" err="1" smtClean="0"/>
              <a:t>prouzrokovane</a:t>
            </a:r>
            <a:r>
              <a:rPr lang="en-US" dirty="0" smtClean="0"/>
              <a:t> </a:t>
            </a:r>
            <a:r>
              <a:rPr lang="en-US" dirty="0" err="1"/>
              <a:t>štete</a:t>
            </a:r>
            <a:r>
              <a:rPr lang="en-US" dirty="0"/>
              <a:t>.</a:t>
            </a:r>
          </a:p>
          <a:p>
            <a:pPr marL="0" indent="0" algn="just">
              <a:buNone/>
            </a:pPr>
            <a:r>
              <a:rPr lang="en-US" b="1" dirty="0"/>
              <a:t>b) </a:t>
            </a:r>
            <a:r>
              <a:rPr lang="en-US" b="1" dirty="0" err="1"/>
              <a:t>Upravna</a:t>
            </a:r>
            <a:r>
              <a:rPr lang="en-US" b="1" dirty="0"/>
              <a:t> </a:t>
            </a:r>
            <a:r>
              <a:rPr lang="en-US" b="1" dirty="0" err="1"/>
              <a:t>odgovornost</a:t>
            </a:r>
            <a:endParaRPr lang="en-US" b="1" dirty="0"/>
          </a:p>
          <a:p>
            <a:pPr algn="just"/>
            <a:r>
              <a:rPr lang="en-US" dirty="0" err="1"/>
              <a:t>Zakon</a:t>
            </a:r>
            <a:r>
              <a:rPr lang="en-US" dirty="0"/>
              <a:t> o </a:t>
            </a:r>
            <a:r>
              <a:rPr lang="en-US" dirty="0" err="1"/>
              <a:t>računovodstvu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određuje</a:t>
            </a:r>
            <a:r>
              <a:rPr lang="en-US" dirty="0"/>
              <a:t> da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 smtClean="0"/>
              <a:t>snosi</a:t>
            </a:r>
            <a:r>
              <a:rPr lang="sr-Latn-ME" dirty="0" smtClean="0"/>
              <a:t> </a:t>
            </a:r>
            <a:r>
              <a:rPr lang="en-US" dirty="0" err="1" smtClean="0"/>
              <a:t>odgovornost</a:t>
            </a:r>
            <a:r>
              <a:rPr lang="en-US" dirty="0" smtClean="0"/>
              <a:t>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društvu</a:t>
            </a:r>
            <a:r>
              <a:rPr lang="en-US" dirty="0"/>
              <a:t> da </a:t>
            </a:r>
            <a:r>
              <a:rPr lang="en-US" dirty="0" err="1"/>
              <a:t>očigledno</a:t>
            </a:r>
            <a:r>
              <a:rPr lang="en-US" dirty="0"/>
              <a:t> </a:t>
            </a:r>
            <a:r>
              <a:rPr lang="en-US" dirty="0" err="1"/>
              <a:t>lažno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8960037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c) </a:t>
            </a:r>
            <a:r>
              <a:rPr lang="en-US" b="1" dirty="0" err="1"/>
              <a:t>Krivična</a:t>
            </a:r>
            <a:r>
              <a:rPr lang="en-US" b="1" dirty="0"/>
              <a:t> </a:t>
            </a:r>
            <a:r>
              <a:rPr lang="en-US" b="1" dirty="0" err="1"/>
              <a:t>odgovornost</a:t>
            </a:r>
            <a:endParaRPr lang="en-US" b="1" dirty="0"/>
          </a:p>
          <a:p>
            <a:pPr algn="just"/>
            <a:r>
              <a:rPr lang="en-US" dirty="0" err="1"/>
              <a:t>Krivičnim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se 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predviđa</a:t>
            </a:r>
            <a:r>
              <a:rPr lang="en-US" dirty="0"/>
              <a:t> da </a:t>
            </a:r>
            <a:r>
              <a:rPr lang="en-US" dirty="0" err="1"/>
              <a:t>kada</a:t>
            </a:r>
            <a:r>
              <a:rPr lang="en-US" dirty="0"/>
              <a:t> </a:t>
            </a:r>
            <a:r>
              <a:rPr lang="en-US" dirty="0" err="1"/>
              <a:t>ovlašteni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 </a:t>
            </a:r>
            <a:r>
              <a:rPr lang="en-US" dirty="0" err="1" smtClean="0"/>
              <a:t>koristi</a:t>
            </a:r>
            <a:r>
              <a:rPr lang="sr-Latn-ME" dirty="0" smtClean="0"/>
              <a:t> </a:t>
            </a:r>
            <a:r>
              <a:rPr lang="en-US" dirty="0" err="1" smtClean="0"/>
              <a:t>svoja</a:t>
            </a:r>
            <a:r>
              <a:rPr lang="en-US" dirty="0" smtClean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vlastite</a:t>
            </a:r>
            <a:r>
              <a:rPr lang="en-US" dirty="0"/>
              <a:t> </a:t>
            </a:r>
            <a:r>
              <a:rPr lang="en-US" dirty="0" err="1"/>
              <a:t>potrebe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krši</a:t>
            </a:r>
            <a:r>
              <a:rPr lang="en-US" dirty="0"/>
              <a:t> </a:t>
            </a:r>
            <a:r>
              <a:rPr lang="en-US" dirty="0" err="1"/>
              <a:t>prava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povezanih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on </a:t>
            </a:r>
            <a:r>
              <a:rPr lang="en-US" dirty="0" err="1" smtClean="0"/>
              <a:t>može</a:t>
            </a:r>
            <a:r>
              <a:rPr lang="sr-Latn-ME" dirty="0" smtClean="0"/>
              <a:t> </a:t>
            </a:r>
            <a:r>
              <a:rPr lang="en-US" dirty="0" err="1" smtClean="0"/>
              <a:t>biti</a:t>
            </a:r>
            <a:r>
              <a:rPr lang="en-US" dirty="0" smtClean="0"/>
              <a:t> </a:t>
            </a:r>
            <a:r>
              <a:rPr lang="en-US" dirty="0" err="1"/>
              <a:t>krivično</a:t>
            </a:r>
            <a:r>
              <a:rPr lang="en-US" dirty="0"/>
              <a:t> </a:t>
            </a:r>
            <a:r>
              <a:rPr lang="en-US" dirty="0" err="1"/>
              <a:t>gonjen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5758521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2610"/>
          </a:xfrm>
        </p:spPr>
        <p:txBody>
          <a:bodyPr/>
          <a:lstStyle/>
          <a:p>
            <a:pPr marL="0" indent="0"/>
            <a:r>
              <a:rPr lang="en-US" dirty="0"/>
              <a:t>C.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97736"/>
            <a:ext cx="10515600" cy="4979227"/>
          </a:xfrm>
        </p:spPr>
        <p:txBody>
          <a:bodyPr>
            <a:normAutofit/>
          </a:bodyPr>
          <a:lstStyle/>
          <a:p>
            <a:pPr algn="just"/>
            <a:r>
              <a:rPr lang="pl-PL" dirty="0" smtClean="0"/>
              <a:t>Nadzorni/Upravni </a:t>
            </a:r>
            <a:r>
              <a:rPr lang="pl-PL" dirty="0"/>
              <a:t>odbor nije zakonski obavezan da formira komisiju </a:t>
            </a:r>
            <a:r>
              <a:rPr lang="pl-PL" dirty="0" smtClean="0"/>
              <a:t>za </a:t>
            </a:r>
            <a:r>
              <a:rPr lang="en-US" dirty="0" err="1" smtClean="0"/>
              <a:t>reviziju</a:t>
            </a:r>
            <a:r>
              <a:rPr lang="en-US" dirty="0"/>
              <a:t>, </a:t>
            </a:r>
            <a:r>
              <a:rPr lang="en-US" dirty="0" err="1"/>
              <a:t>mada</a:t>
            </a:r>
            <a:r>
              <a:rPr lang="en-US" dirty="0"/>
              <a:t> se </a:t>
            </a:r>
            <a:r>
              <a:rPr lang="en-US" dirty="0" err="1"/>
              <a:t>ona</a:t>
            </a:r>
            <a:r>
              <a:rPr lang="en-US" dirty="0"/>
              <a:t> u </a:t>
            </a:r>
            <a:r>
              <a:rPr lang="en-US" dirty="0" err="1"/>
              <a:t>razvijenim</a:t>
            </a:r>
            <a:r>
              <a:rPr lang="en-US" dirty="0"/>
              <a:t> </a:t>
            </a:r>
            <a:r>
              <a:rPr lang="en-US" dirty="0" err="1"/>
              <a:t>zemljama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više</a:t>
            </a:r>
            <a:r>
              <a:rPr lang="en-US" dirty="0"/>
              <a:t> </a:t>
            </a:r>
            <a:r>
              <a:rPr lang="en-US" dirty="0" err="1"/>
              <a:t>posmatra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neophodan</a:t>
            </a:r>
            <a:r>
              <a:rPr lang="sr-Latn-ME" dirty="0" smtClean="0"/>
              <a:t> </a:t>
            </a:r>
            <a:r>
              <a:rPr lang="en-US" dirty="0" smtClean="0"/>
              <a:t>element </a:t>
            </a:r>
            <a:r>
              <a:rPr lang="en-US" dirty="0" err="1"/>
              <a:t>strukture</a:t>
            </a:r>
            <a:r>
              <a:rPr lang="en-US" dirty="0"/>
              <a:t> </a:t>
            </a:r>
            <a:r>
              <a:rPr lang="en-US" dirty="0" err="1"/>
              <a:t>korporativnog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/>
              <a:t>značajno</a:t>
            </a:r>
            <a:r>
              <a:rPr lang="en-US" dirty="0"/>
              <a:t> </a:t>
            </a:r>
            <a:r>
              <a:rPr lang="en-US" dirty="0" err="1"/>
              <a:t>zbog</a:t>
            </a:r>
            <a:r>
              <a:rPr lang="en-US" dirty="0"/>
              <a:t> </a:t>
            </a:r>
            <a:r>
              <a:rPr lang="en-US" dirty="0" err="1" smtClean="0"/>
              <a:t>izbjegavanja</a:t>
            </a:r>
            <a:r>
              <a:rPr lang="sr-Latn-ME" dirty="0" smtClean="0"/>
              <a:t> </a:t>
            </a:r>
            <a:r>
              <a:rPr lang="en-US" dirty="0" err="1" smtClean="0"/>
              <a:t>potencijalnih</a:t>
            </a:r>
            <a:r>
              <a:rPr lang="en-US" dirty="0" smtClean="0"/>
              <a:t> </a:t>
            </a:r>
            <a:r>
              <a:rPr lang="en-US" dirty="0" err="1"/>
              <a:t>preklapanja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, </a:t>
            </a:r>
            <a:r>
              <a:rPr lang="en-US" dirty="0" err="1"/>
              <a:t>ali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uspostavljanja</a:t>
            </a:r>
            <a:r>
              <a:rPr lang="en-US" dirty="0"/>
              <a:t> </a:t>
            </a:r>
            <a:r>
              <a:rPr lang="en-US" dirty="0" err="1"/>
              <a:t>mehanizama</a:t>
            </a:r>
            <a:r>
              <a:rPr lang="en-US" dirty="0"/>
              <a:t> </a:t>
            </a:r>
            <a:r>
              <a:rPr lang="en-US" dirty="0" err="1" smtClean="0"/>
              <a:t>međusobne</a:t>
            </a:r>
            <a:r>
              <a:rPr lang="sr-Latn-ME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saradnje</a:t>
            </a:r>
            <a:r>
              <a:rPr lang="en-US" dirty="0"/>
              <a:t> </a:t>
            </a:r>
            <a:r>
              <a:rPr lang="en-US" dirty="0" err="1"/>
              <a:t>nadležnih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en-US" dirty="0"/>
              <a:t>/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komisija</a:t>
            </a:r>
            <a:r>
              <a:rPr lang="en-US" dirty="0"/>
              <a:t> u </a:t>
            </a:r>
            <a:r>
              <a:rPr lang="en-US" dirty="0" err="1"/>
              <a:t>sagledavanju</a:t>
            </a:r>
            <a:r>
              <a:rPr lang="en-US" dirty="0"/>
              <a:t> </a:t>
            </a:r>
            <a:r>
              <a:rPr lang="en-US" dirty="0" err="1" smtClean="0"/>
              <a:t>istovjetnih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sličnih</a:t>
            </a:r>
            <a:r>
              <a:rPr lang="en-US" dirty="0"/>
              <a:t>) </a:t>
            </a:r>
            <a:r>
              <a:rPr lang="en-US" dirty="0" err="1"/>
              <a:t>pitanja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Ovakve</a:t>
            </a:r>
            <a:r>
              <a:rPr lang="en-US" dirty="0" smtClean="0"/>
              <a:t> </a:t>
            </a:r>
            <a:r>
              <a:rPr lang="en-US" dirty="0" err="1"/>
              <a:t>situacije</a:t>
            </a:r>
            <a:r>
              <a:rPr lang="en-US" dirty="0"/>
              <a:t> </a:t>
            </a:r>
            <a:r>
              <a:rPr lang="en-US" dirty="0" err="1"/>
              <a:t>prvenstveno</a:t>
            </a:r>
            <a:r>
              <a:rPr lang="en-US" dirty="0"/>
              <a:t> se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zamisliti</a:t>
            </a:r>
            <a:r>
              <a:rPr lang="en-US" dirty="0"/>
              <a:t> u </a:t>
            </a:r>
            <a:r>
              <a:rPr lang="en-US" dirty="0" err="1" smtClean="0"/>
              <a:t>djelokrugu</a:t>
            </a:r>
            <a:r>
              <a:rPr lang="sr-Latn-ME" dirty="0" smtClean="0"/>
              <a:t> </a:t>
            </a:r>
            <a:r>
              <a:rPr lang="en-US" dirty="0" err="1" smtClean="0"/>
              <a:t>poslova</a:t>
            </a:r>
            <a:r>
              <a:rPr lang="en-US" dirty="0" smtClean="0"/>
              <a:t> </a:t>
            </a:r>
            <a:r>
              <a:rPr lang="en-US" dirty="0" err="1"/>
              <a:t>internog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/>
              <a:t>,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izbora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ocjene</a:t>
            </a:r>
            <a:r>
              <a:rPr lang="en-US" dirty="0" smtClean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kvalificiranosti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stručnosti</a:t>
            </a:r>
            <a:r>
              <a:rPr lang="en-US" dirty="0"/>
              <a:t>),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pak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naknade</a:t>
            </a:r>
            <a:r>
              <a:rPr lang="en-US" dirty="0"/>
              <a:t> (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nb-NO" dirty="0" smtClean="0"/>
              <a:t>pitanje </a:t>
            </a:r>
            <a:r>
              <a:rPr lang="nb-NO" dirty="0"/>
              <a:t>politike naknada za revizorske usluge).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9161649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obično</a:t>
            </a:r>
            <a:r>
              <a:rPr lang="en-US" dirty="0"/>
              <a:t> se </a:t>
            </a:r>
            <a:r>
              <a:rPr lang="en-US" dirty="0" err="1"/>
              <a:t>fokusira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tri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oblasti</a:t>
            </a:r>
            <a:r>
              <a:rPr lang="en-US" dirty="0"/>
              <a:t>: </a:t>
            </a:r>
            <a:r>
              <a:rPr lang="en-US" dirty="0" err="1"/>
              <a:t>finansijsko</a:t>
            </a:r>
            <a:r>
              <a:rPr lang="en-US" dirty="0"/>
              <a:t> </a:t>
            </a:r>
            <a:r>
              <a:rPr lang="en-US" dirty="0" err="1"/>
              <a:t>izvještavanje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upravljanje</a:t>
            </a:r>
            <a:r>
              <a:rPr lang="en-US" dirty="0" smtClean="0"/>
              <a:t> </a:t>
            </a:r>
            <a:r>
              <a:rPr lang="en-US" dirty="0" err="1"/>
              <a:t>rizikom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internu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eksternu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(</a:t>
            </a:r>
            <a:r>
              <a:rPr lang="en-US" dirty="0" err="1"/>
              <a:t>vidjeti</a:t>
            </a:r>
            <a:r>
              <a:rPr lang="en-US" dirty="0"/>
              <a:t> </a:t>
            </a:r>
            <a:r>
              <a:rPr lang="en-US" dirty="0" err="1" smtClean="0"/>
              <a:t>sliku</a:t>
            </a:r>
            <a:r>
              <a:rPr lang="en-US" dirty="0" smtClean="0"/>
              <a:t>).</a:t>
            </a:r>
            <a:endParaRPr lang="sr-Latn-ME" dirty="0" smtClean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9843" y="3155324"/>
            <a:ext cx="8918243" cy="3021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984821674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Najbolje</a:t>
            </a:r>
            <a:r>
              <a:rPr lang="en-US" dirty="0"/>
              <a:t> </a:t>
            </a:r>
            <a:r>
              <a:rPr lang="en-US" dirty="0" err="1"/>
              <a:t>međunarodne</a:t>
            </a:r>
            <a:r>
              <a:rPr lang="en-US" dirty="0"/>
              <a:t> </a:t>
            </a:r>
            <a:r>
              <a:rPr lang="en-US" dirty="0" err="1"/>
              <a:t>prakse</a:t>
            </a:r>
            <a:r>
              <a:rPr lang="en-US" dirty="0"/>
              <a:t> </a:t>
            </a:r>
            <a:r>
              <a:rPr lang="en-US" dirty="0" err="1"/>
              <a:t>sugeriraju</a:t>
            </a:r>
            <a:r>
              <a:rPr lang="en-US" dirty="0"/>
              <a:t> da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sačini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održava</a:t>
            </a:r>
            <a:r>
              <a:rPr lang="sr-Latn-ME" dirty="0" smtClean="0"/>
              <a:t> </a:t>
            </a:r>
            <a:r>
              <a:rPr lang="en-US" dirty="0" err="1" smtClean="0"/>
              <a:t>interni</a:t>
            </a:r>
            <a:r>
              <a:rPr lang="en-US" dirty="0" smtClean="0"/>
              <a:t> </a:t>
            </a:r>
            <a:r>
              <a:rPr lang="en-US" dirty="0" err="1"/>
              <a:t>dokument</a:t>
            </a:r>
            <a:r>
              <a:rPr lang="en-US" dirty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 </a:t>
            </a:r>
            <a:r>
              <a:rPr lang="en-US" dirty="0" err="1"/>
              <a:t>pravilnik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uređuje</a:t>
            </a:r>
            <a:r>
              <a:rPr lang="en-US" dirty="0"/>
              <a:t> </a:t>
            </a:r>
            <a:r>
              <a:rPr lang="en-US" dirty="0" err="1" smtClean="0"/>
              <a:t>njenu</a:t>
            </a:r>
            <a:r>
              <a:rPr lang="sr-Latn-ME" dirty="0" smtClean="0"/>
              <a:t> </a:t>
            </a:r>
            <a:r>
              <a:rPr lang="en-US" dirty="0" err="1" smtClean="0"/>
              <a:t>svrhu</a:t>
            </a:r>
            <a:r>
              <a:rPr lang="en-US" dirty="0"/>
              <a:t>,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Njujorška</a:t>
            </a:r>
            <a:r>
              <a:rPr lang="en-US" dirty="0"/>
              <a:t> </a:t>
            </a:r>
            <a:r>
              <a:rPr lang="en-US" dirty="0" err="1"/>
              <a:t>berza</a:t>
            </a:r>
            <a:r>
              <a:rPr lang="en-US" dirty="0"/>
              <a:t> (NYSE) </a:t>
            </a:r>
            <a:r>
              <a:rPr lang="en-US" dirty="0" err="1" smtClean="0"/>
              <a:t>sugeri</a:t>
            </a:r>
            <a:r>
              <a:rPr lang="sr-Latn-ME" dirty="0" smtClean="0"/>
              <a:t>še </a:t>
            </a:r>
            <a:r>
              <a:rPr lang="en-US" dirty="0" err="1" smtClean="0"/>
              <a:t>sljedeće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Svrha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je da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da </a:t>
            </a:r>
            <a:r>
              <a:rPr lang="en-US" dirty="0" err="1" smtClean="0"/>
              <a:t>nadgleda</a:t>
            </a:r>
            <a:r>
              <a:rPr lang="sr-Latn-ME" dirty="0" smtClean="0"/>
              <a:t> </a:t>
            </a:r>
            <a:r>
              <a:rPr lang="en-US" dirty="0" err="1" smtClean="0"/>
              <a:t>cjelovitost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 smtClean="0"/>
              <a:t>zakonskim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nezavisnost</a:t>
            </a:r>
            <a:r>
              <a:rPr lang="en-US" dirty="0"/>
              <a:t> </a:t>
            </a:r>
            <a:r>
              <a:rPr lang="en-US" dirty="0" err="1"/>
              <a:t>nezavisnog</a:t>
            </a:r>
            <a:r>
              <a:rPr lang="en-US" dirty="0"/>
              <a:t> </a:t>
            </a:r>
            <a:r>
              <a:rPr lang="en-US" dirty="0" err="1" smtClean="0"/>
              <a:t>eksternog</a:t>
            </a:r>
            <a:r>
              <a:rPr lang="sr-Latn-ME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rad </a:t>
            </a:r>
            <a:r>
              <a:rPr lang="en-US" dirty="0" err="1"/>
              <a:t>funkcije</a:t>
            </a:r>
            <a:r>
              <a:rPr lang="en-US" dirty="0"/>
              <a:t> interne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en-US" dirty="0"/>
              <a:t> </a:t>
            </a:r>
            <a:r>
              <a:rPr lang="en-US" dirty="0" err="1" smtClean="0"/>
              <a:t>eksternih</a:t>
            </a:r>
            <a:r>
              <a:rPr lang="sr-Latn-ME" dirty="0" smtClean="0"/>
              <a:t> </a:t>
            </a:r>
            <a:r>
              <a:rPr lang="pl-PL" dirty="0" smtClean="0"/>
              <a:t>revizora</a:t>
            </a:r>
            <a:r>
              <a:rPr lang="pl-PL" dirty="0"/>
              <a:t>, s jedne strane, a, s druge strane, da priprema izvještaj za </a:t>
            </a:r>
            <a:r>
              <a:rPr lang="pl-PL" dirty="0" smtClean="0"/>
              <a:t>koji </a:t>
            </a:r>
            <a:r>
              <a:rPr lang="en-US" dirty="0" err="1" smtClean="0"/>
              <a:t>pravila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vrijednosne</a:t>
            </a:r>
            <a:r>
              <a:rPr lang="en-US" dirty="0"/>
              <a:t> </a:t>
            </a:r>
            <a:r>
              <a:rPr lang="en-US" dirty="0" err="1"/>
              <a:t>papire</a:t>
            </a:r>
            <a:r>
              <a:rPr lang="en-US" dirty="0"/>
              <a:t>/</a:t>
            </a:r>
            <a:r>
              <a:rPr lang="en-US" dirty="0" err="1"/>
              <a:t>hartije</a:t>
            </a:r>
            <a:r>
              <a:rPr lang="en-US" dirty="0"/>
              <a:t> od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 smtClean="0"/>
              <a:t>zahtijevaju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/>
              <a:t>se </a:t>
            </a:r>
            <a:r>
              <a:rPr lang="en-US" dirty="0" err="1"/>
              <a:t>uključi</a:t>
            </a:r>
            <a:r>
              <a:rPr lang="en-US" dirty="0"/>
              <a:t> u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dioničarima</a:t>
            </a:r>
            <a:r>
              <a:rPr lang="en-US" dirty="0"/>
              <a:t>/</a:t>
            </a:r>
            <a:r>
              <a:rPr lang="en-US" dirty="0" err="1"/>
              <a:t>akcionarima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97076380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21217"/>
            <a:ext cx="10515600" cy="545574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,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/>
              <a:t>ostalog</a:t>
            </a:r>
            <a:r>
              <a:rPr lang="en-US" dirty="0"/>
              <a:t>, da:</a:t>
            </a:r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godišnje</a:t>
            </a:r>
            <a:r>
              <a:rPr lang="en-US" dirty="0"/>
              <a:t> </a:t>
            </a:r>
            <a:r>
              <a:rPr lang="en-US" dirty="0" err="1"/>
              <a:t>dobija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 smtClean="0"/>
              <a:t>nezavisnog</a:t>
            </a:r>
            <a:r>
              <a:rPr lang="sr-Latn-ME" dirty="0" smtClean="0"/>
              <a:t> </a:t>
            </a:r>
            <a:r>
              <a:rPr lang="en-US" dirty="0" err="1" smtClean="0"/>
              <a:t>eksternog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nn-NO" dirty="0"/>
              <a:t>- razmatra godišnje revidirane i tromjesečne finansijske izvještaje s </a:t>
            </a:r>
            <a:r>
              <a:rPr lang="nn-NO" dirty="0" smtClean="0"/>
              <a:t>upravom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nezavisnim</a:t>
            </a:r>
            <a:r>
              <a:rPr lang="en-US" dirty="0"/>
              <a:t> </a:t>
            </a:r>
            <a:r>
              <a:rPr lang="en-US" dirty="0" err="1"/>
              <a:t>revizorom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saopćenja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štampu</a:t>
            </a:r>
            <a:r>
              <a:rPr lang="en-US" dirty="0"/>
              <a:t> o </a:t>
            </a:r>
            <a:r>
              <a:rPr lang="en-US" dirty="0" err="1"/>
              <a:t>prihodima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obavještenja</a:t>
            </a:r>
            <a:r>
              <a:rPr lang="en-US" dirty="0" smtClean="0"/>
              <a:t> </a:t>
            </a:r>
            <a:r>
              <a:rPr lang="en-US" dirty="0"/>
              <a:t>o </a:t>
            </a:r>
            <a:r>
              <a:rPr lang="en-US" dirty="0" err="1"/>
              <a:t>prihodima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se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analitičarima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rejting</a:t>
            </a:r>
            <a:r>
              <a:rPr lang="en-US" dirty="0"/>
              <a:t> </a:t>
            </a:r>
            <a:r>
              <a:rPr lang="en-US" dirty="0" err="1"/>
              <a:t>agencijama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pl-PL" dirty="0"/>
              <a:t>- kada je prikladno, dobija savjete i pomoć od vanjskih pravnih</a:t>
            </a:r>
            <a:r>
              <a:rPr lang="pl-PL" dirty="0" smtClean="0"/>
              <a:t>, </a:t>
            </a:r>
            <a:r>
              <a:rPr lang="en-US" dirty="0" err="1" smtClean="0"/>
              <a:t>računovodstvenih</a:t>
            </a:r>
            <a:r>
              <a:rPr lang="en-US" dirty="0" smtClean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savjetnika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640019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4552"/>
            <a:ext cx="10515600" cy="5172411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sastaje</a:t>
            </a:r>
            <a:r>
              <a:rPr lang="en-US" dirty="0"/>
              <a:t> se </a:t>
            </a:r>
            <a:r>
              <a:rPr lang="en-US" dirty="0" err="1"/>
              <a:t>odvojeno</a:t>
            </a:r>
            <a:r>
              <a:rPr lang="en-US" dirty="0"/>
              <a:t>, </a:t>
            </a:r>
            <a:r>
              <a:rPr lang="en-US" dirty="0" err="1"/>
              <a:t>najmanje</a:t>
            </a:r>
            <a:r>
              <a:rPr lang="en-US" dirty="0"/>
              <a:t> </a:t>
            </a:r>
            <a:r>
              <a:rPr lang="en-US" dirty="0" err="1"/>
              <a:t>jednom</a:t>
            </a:r>
            <a:r>
              <a:rPr lang="en-US" dirty="0"/>
              <a:t> </a:t>
            </a:r>
            <a:r>
              <a:rPr lang="en-US" dirty="0" err="1"/>
              <a:t>tromjesečno</a:t>
            </a:r>
            <a:r>
              <a:rPr lang="en-US" dirty="0"/>
              <a:t>, s </a:t>
            </a:r>
            <a:r>
              <a:rPr lang="en-US" dirty="0" err="1"/>
              <a:t>upravom</a:t>
            </a:r>
            <a:r>
              <a:rPr lang="en-US" dirty="0"/>
              <a:t>, s </a:t>
            </a:r>
            <a:r>
              <a:rPr lang="en-US" dirty="0" err="1"/>
              <a:t>internim</a:t>
            </a:r>
            <a:r>
              <a:rPr lang="sr-Latn-ME" dirty="0"/>
              <a:t> </a:t>
            </a:r>
            <a:r>
              <a:rPr lang="pl-PL" dirty="0"/>
              <a:t>organima nadzora i s nezavisnim eksternim revizorima;</a:t>
            </a:r>
          </a:p>
          <a:p>
            <a:pPr marL="0" indent="0" algn="just">
              <a:buNone/>
            </a:pPr>
            <a:r>
              <a:rPr lang="en-US" dirty="0"/>
              <a:t>- s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revizorom</a:t>
            </a:r>
            <a:r>
              <a:rPr lang="en-US" dirty="0"/>
              <a:t> </a:t>
            </a:r>
            <a:r>
              <a:rPr lang="en-US" dirty="0" err="1"/>
              <a:t>razmatra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probleme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poteškoće</a:t>
            </a:r>
            <a:r>
              <a:rPr lang="en-US" dirty="0"/>
              <a:t> u </a:t>
            </a:r>
            <a:r>
              <a:rPr lang="en-US" dirty="0" err="1"/>
              <a:t>reviziji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odgovor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postavlja</a:t>
            </a:r>
            <a:r>
              <a:rPr lang="en-US" dirty="0"/>
              <a:t> </a:t>
            </a:r>
            <a:r>
              <a:rPr lang="en-US" dirty="0" err="1"/>
              <a:t>jasne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 smtClean="0"/>
              <a:t>angaž</a:t>
            </a:r>
            <a:r>
              <a:rPr lang="sr-Latn-ME" dirty="0" smtClean="0"/>
              <a:t>ovanja </a:t>
            </a:r>
            <a:r>
              <a:rPr lang="en-US" dirty="0" smtClean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bivših</a:t>
            </a:r>
            <a:r>
              <a:rPr lang="en-US" dirty="0"/>
              <a:t> </a:t>
            </a:r>
            <a:r>
              <a:rPr lang="en-US" dirty="0" err="1"/>
              <a:t>zaposlenih</a:t>
            </a:r>
            <a:r>
              <a:rPr lang="en-US" dirty="0"/>
              <a:t> </a:t>
            </a:r>
            <a:r>
              <a:rPr lang="en-US" dirty="0" err="1"/>
              <a:t>nezavisnih</a:t>
            </a:r>
            <a:r>
              <a:rPr lang="sr-Latn-ME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sv-SE" dirty="0"/>
              <a:t>- redovno izvještava upravni odbor; i</a:t>
            </a:r>
          </a:p>
          <a:p>
            <a:pPr marL="0" indent="0" algn="just">
              <a:buNone/>
            </a:pPr>
            <a:r>
              <a:rPr lang="en-US" dirty="0"/>
              <a:t>-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godišnju</a:t>
            </a:r>
            <a:r>
              <a:rPr lang="en-US" dirty="0"/>
              <a:t>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765777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1. </a:t>
            </a:r>
            <a:r>
              <a:rPr lang="en-US" dirty="0" err="1"/>
              <a:t>Zadaci</a:t>
            </a:r>
            <a:endParaRPr lang="en-US" dirty="0"/>
          </a:p>
          <a:p>
            <a:pPr algn="just"/>
            <a:r>
              <a:rPr lang="pl-PL" dirty="0"/>
              <a:t>Zadaci komisija za reviziju su: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, </a:t>
            </a:r>
            <a:r>
              <a:rPr lang="en-US" dirty="0" err="1"/>
              <a:t>odnosno</a:t>
            </a:r>
            <a:r>
              <a:rPr lang="en-US" dirty="0"/>
              <a:t> </a:t>
            </a:r>
            <a:r>
              <a:rPr lang="en-US" dirty="0" err="1"/>
              <a:t>nacrta</a:t>
            </a:r>
            <a:r>
              <a:rPr lang="en-US" dirty="0"/>
              <a:t> </a:t>
            </a:r>
            <a:r>
              <a:rPr lang="en-US" dirty="0" err="1"/>
              <a:t>prijedloga</a:t>
            </a:r>
            <a:r>
              <a:rPr lang="en-US" dirty="0"/>
              <a:t> </a:t>
            </a:r>
            <a:r>
              <a:rPr lang="en-US" dirty="0" err="1" smtClean="0"/>
              <a:t>nadzornog</a:t>
            </a:r>
            <a:r>
              <a:rPr lang="en-US" dirty="0" smtClean="0"/>
              <a:t>/</a:t>
            </a:r>
            <a:r>
              <a:rPr lang="en-US" dirty="0" err="1" smtClean="0"/>
              <a:t>upravnog</a:t>
            </a:r>
            <a:r>
              <a:rPr lang="sr-Latn-ME" dirty="0" smtClean="0"/>
              <a:t> </a:t>
            </a:r>
            <a:r>
              <a:rPr lang="en-US" dirty="0" err="1" smtClean="0"/>
              <a:t>odbora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, </a:t>
            </a:r>
            <a:r>
              <a:rPr lang="en-US" dirty="0" err="1"/>
              <a:t>imenovanje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ponovno</a:t>
            </a:r>
            <a:r>
              <a:rPr lang="en-US" dirty="0" smtClean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razrješenje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nadzornih</a:t>
            </a:r>
            <a:r>
              <a:rPr lang="en-US" dirty="0" smtClean="0"/>
              <a:t> </a:t>
            </a:r>
            <a:r>
              <a:rPr lang="en-US" dirty="0"/>
              <a:t>organa;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o </a:t>
            </a:r>
            <a:r>
              <a:rPr lang="en-US" dirty="0" err="1"/>
              <a:t>kandidatu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izbor</a:t>
            </a:r>
            <a:r>
              <a:rPr lang="en-US" dirty="0"/>
              <a:t>,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ponovno</a:t>
            </a:r>
            <a:r>
              <a:rPr lang="en-US" dirty="0"/>
              <a:t> </a:t>
            </a:r>
            <a:r>
              <a:rPr lang="en-US" dirty="0" err="1" smtClean="0"/>
              <a:t>imenovanje</a:t>
            </a:r>
            <a:r>
              <a:rPr lang="sr-Latn-ME" dirty="0" smtClean="0"/>
              <a:t> </a:t>
            </a:r>
            <a:r>
              <a:rPr lang="en-US" dirty="0" err="1" smtClean="0"/>
              <a:t>eksternog</a:t>
            </a:r>
            <a:r>
              <a:rPr lang="en-US" dirty="0" smtClean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mišljenja</a:t>
            </a:r>
            <a:r>
              <a:rPr lang="en-US" dirty="0"/>
              <a:t> o </a:t>
            </a:r>
            <a:r>
              <a:rPr lang="en-US" dirty="0" err="1"/>
              <a:t>nacrtu</a:t>
            </a:r>
            <a:r>
              <a:rPr lang="en-US" dirty="0"/>
              <a:t> </a:t>
            </a:r>
            <a:r>
              <a:rPr lang="en-US" dirty="0" err="1"/>
              <a:t>ugovora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se </a:t>
            </a:r>
            <a:r>
              <a:rPr lang="en-US" dirty="0" err="1"/>
              <a:t>zaključuje</a:t>
            </a:r>
            <a:r>
              <a:rPr lang="en-US" dirty="0"/>
              <a:t> s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revizorom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primjene</a:t>
            </a:r>
            <a:r>
              <a:rPr lang="en-US" dirty="0"/>
              <a:t> </a:t>
            </a:r>
            <a:r>
              <a:rPr lang="en-US" dirty="0" err="1"/>
              <a:t>računovodstvenih</a:t>
            </a:r>
            <a:r>
              <a:rPr lang="en-US" dirty="0"/>
              <a:t> </a:t>
            </a:r>
            <a:r>
              <a:rPr lang="en-US" dirty="0" err="1"/>
              <a:t>standarda</a:t>
            </a:r>
            <a:r>
              <a:rPr lang="en-US" dirty="0"/>
              <a:t> u </a:t>
            </a:r>
            <a:r>
              <a:rPr lang="en-US" dirty="0" err="1" smtClean="0"/>
              <a:t>pripremanju</a:t>
            </a:r>
            <a:r>
              <a:rPr lang="sr-Latn-ME" dirty="0" smtClean="0"/>
              <a:t> </a:t>
            </a:r>
            <a:r>
              <a:rPr lang="en-US" dirty="0" err="1" smtClean="0"/>
              <a:t>finansijskih</a:t>
            </a:r>
            <a:r>
              <a:rPr lang="en-US" dirty="0" smtClean="0"/>
              <a:t> </a:t>
            </a:r>
            <a:r>
              <a:rPr lang="en-US" dirty="0" err="1"/>
              <a:t>izvještaja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ispunjenosti</a:t>
            </a:r>
            <a:r>
              <a:rPr lang="en-US" dirty="0"/>
              <a:t> </a:t>
            </a:r>
            <a:r>
              <a:rPr lang="en-US" dirty="0" err="1"/>
              <a:t>kriterija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sastavljanje</a:t>
            </a:r>
            <a:r>
              <a:rPr lang="en-US" dirty="0"/>
              <a:t> </a:t>
            </a:r>
            <a:r>
              <a:rPr lang="en-US" dirty="0" err="1"/>
              <a:t>konsolidiranog</a:t>
            </a:r>
            <a:r>
              <a:rPr lang="en-US" dirty="0"/>
              <a:t> </a:t>
            </a:r>
            <a:r>
              <a:rPr lang="en-US" dirty="0" err="1" smtClean="0"/>
              <a:t>izvještaja</a:t>
            </a:r>
            <a:r>
              <a:rPr lang="sr-Latn-ME" dirty="0" smtClean="0"/>
              <a:t> </a:t>
            </a:r>
            <a:r>
              <a:rPr lang="en-US" dirty="0" err="1" smtClean="0"/>
              <a:t>povezanih</a:t>
            </a:r>
            <a:r>
              <a:rPr lang="en-US" dirty="0" smtClean="0"/>
              <a:t> </a:t>
            </a:r>
            <a:r>
              <a:rPr lang="en-US" dirty="0" err="1"/>
              <a:t>društava</a:t>
            </a:r>
            <a:r>
              <a:rPr lang="en-US" dirty="0" smtClean="0"/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474129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i="1" dirty="0" err="1"/>
              <a:t>Dodatna</a:t>
            </a:r>
            <a:r>
              <a:rPr lang="en-US" b="1" i="1" dirty="0"/>
              <a:t> </a:t>
            </a:r>
            <a:r>
              <a:rPr lang="en-US" b="1" i="1" dirty="0" err="1"/>
              <a:t>interna</a:t>
            </a:r>
            <a:r>
              <a:rPr lang="en-US" b="1" i="1" dirty="0"/>
              <a:t> </a:t>
            </a:r>
            <a:r>
              <a:rPr lang="en-US" b="1" i="1" dirty="0" err="1"/>
              <a:t>kontrola</a:t>
            </a:r>
            <a:r>
              <a:rPr lang="en-US" b="1" i="1" dirty="0"/>
              <a:t>:</a:t>
            </a:r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uspostavljen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? </a:t>
            </a:r>
            <a:endParaRPr lang="sr-Latn-ME" dirty="0" smtClean="0"/>
          </a:p>
          <a:p>
            <a:pPr algn="just"/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li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zvanični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 smtClean="0"/>
              <a:t>reguli</a:t>
            </a:r>
            <a:r>
              <a:rPr lang="sr-Latn-ME" dirty="0" smtClean="0"/>
              <a:t>še </a:t>
            </a:r>
            <a:r>
              <a:rPr lang="en-US" dirty="0" smtClean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smtClean="0"/>
              <a:t>procedure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kontrole</a:t>
            </a:r>
            <a:r>
              <a:rPr lang="en-US" dirty="0" smtClean="0"/>
              <a:t>?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Da li se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dokument</a:t>
            </a:r>
            <a:r>
              <a:rPr lang="en-US" dirty="0"/>
              <a:t> </a:t>
            </a:r>
            <a:r>
              <a:rPr lang="en-US" dirty="0" err="1" smtClean="0"/>
              <a:t>periodično</a:t>
            </a:r>
            <a:r>
              <a:rPr lang="sr-Latn-ME" dirty="0" smtClean="0"/>
              <a:t> ažurira</a:t>
            </a:r>
            <a:r>
              <a:rPr lang="en-US" dirty="0" smtClean="0"/>
              <a:t>?</a:t>
            </a:r>
            <a:endParaRPr lang="en-US" dirty="0"/>
          </a:p>
          <a:p>
            <a:pPr algn="just"/>
            <a:r>
              <a:rPr lang="en-US" dirty="0" smtClean="0"/>
              <a:t>Da </a:t>
            </a:r>
            <a:r>
              <a:rPr lang="en-US" dirty="0"/>
              <a:t>li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uspostavljen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?</a:t>
            </a:r>
          </a:p>
          <a:p>
            <a:pPr algn="just"/>
            <a:r>
              <a:rPr lang="en-US" dirty="0"/>
              <a:t>Da li </a:t>
            </a:r>
            <a:r>
              <a:rPr lang="en-US" dirty="0" err="1"/>
              <a:t>ovaj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rizik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zavisnih</a:t>
            </a:r>
            <a:r>
              <a:rPr lang="en-US" dirty="0"/>
              <a:t> </a:t>
            </a:r>
            <a:r>
              <a:rPr lang="en-US" dirty="0" err="1"/>
              <a:t>društava</a:t>
            </a:r>
            <a:r>
              <a:rPr lang="en-US" dirty="0"/>
              <a:t>?</a:t>
            </a:r>
          </a:p>
          <a:p>
            <a:pPr algn="just"/>
            <a:r>
              <a:rPr lang="it-IT" dirty="0"/>
              <a:t>Kako se </a:t>
            </a:r>
            <a:r>
              <a:rPr lang="it-IT" dirty="0" smtClean="0"/>
              <a:t>identifi</a:t>
            </a:r>
            <a:r>
              <a:rPr lang="sr-Latn-ME" dirty="0" smtClean="0"/>
              <a:t>kuju </a:t>
            </a:r>
            <a:r>
              <a:rPr lang="it-IT" dirty="0" smtClean="0"/>
              <a:t> </a:t>
            </a:r>
            <a:r>
              <a:rPr lang="it-IT" dirty="0"/>
              <a:t>poslovni, operativni i finansijski rizici?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78025315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30310"/>
            <a:ext cx="10515600" cy="5146653"/>
          </a:xfrm>
        </p:spPr>
        <p:txBody>
          <a:bodyPr/>
          <a:lstStyle/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provjera</a:t>
            </a:r>
            <a:r>
              <a:rPr lang="en-US" dirty="0"/>
              <a:t> </a:t>
            </a:r>
            <a:r>
              <a:rPr lang="en-US" dirty="0" err="1"/>
              <a:t>tačnosti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potpunosti</a:t>
            </a:r>
            <a:r>
              <a:rPr lang="en-US" dirty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prije</a:t>
            </a:r>
            <a:r>
              <a:rPr lang="en-US" dirty="0"/>
              <a:t> </a:t>
            </a:r>
            <a:r>
              <a:rPr lang="en-US" dirty="0" err="1"/>
              <a:t>njihovog</a:t>
            </a:r>
            <a:r>
              <a:rPr lang="sr-Latn-ME" dirty="0"/>
              <a:t> </a:t>
            </a:r>
            <a:r>
              <a:rPr lang="en-US" dirty="0" err="1"/>
              <a:t>objavljivanja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nezavisnosti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;</a:t>
            </a:r>
          </a:p>
          <a:p>
            <a:pPr marL="457200" lvl="1" indent="0" algn="just">
              <a:buNone/>
            </a:pPr>
            <a:r>
              <a:rPr lang="nn-NO" dirty="0"/>
              <a:t>• provjeravanje kvaliteta rada organa interne revizije;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ispitivanje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okolnosti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povoda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otkaz</a:t>
            </a:r>
            <a:r>
              <a:rPr lang="en-US" dirty="0"/>
              <a:t> </a:t>
            </a:r>
            <a:r>
              <a:rPr lang="en-US" dirty="0" err="1"/>
              <a:t>eksternom</a:t>
            </a:r>
            <a:r>
              <a:rPr lang="en-US" dirty="0"/>
              <a:t> </a:t>
            </a:r>
            <a:r>
              <a:rPr lang="en-US" dirty="0" err="1"/>
              <a:t>revizoru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pl-PL" dirty="0"/>
              <a:t>davanje prijedloga u tom pogledu;</a:t>
            </a:r>
          </a:p>
          <a:p>
            <a:pPr marL="457200" lvl="1" indent="0" algn="just">
              <a:buNone/>
            </a:pPr>
            <a:r>
              <a:rPr lang="en-US" dirty="0"/>
              <a:t>• </a:t>
            </a:r>
            <a:r>
              <a:rPr lang="en-US" dirty="0" err="1"/>
              <a:t>razvijanje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rizikom</a:t>
            </a:r>
            <a:r>
              <a:rPr lang="en-US" dirty="0"/>
              <a:t> u </a:t>
            </a:r>
            <a:r>
              <a:rPr lang="en-US" dirty="0" err="1"/>
              <a:t>saradnji</a:t>
            </a:r>
            <a:r>
              <a:rPr lang="en-US" dirty="0"/>
              <a:t> s</a:t>
            </a:r>
            <a:r>
              <a:rPr lang="sr-Latn-ME" dirty="0"/>
              <a:t> </a:t>
            </a:r>
            <a:r>
              <a:rPr lang="en-US" dirty="0" err="1"/>
              <a:t>upravom</a:t>
            </a:r>
            <a:r>
              <a:rPr lang="en-US" dirty="0"/>
              <a:t>; </a:t>
            </a:r>
            <a:r>
              <a:rPr lang="sr-Latn-ME" dirty="0"/>
              <a:t>i</a:t>
            </a:r>
            <a:endParaRPr lang="sr-Latn-ME" dirty="0" smtClean="0"/>
          </a:p>
          <a:p>
            <a:pPr lvl="1" algn="just"/>
            <a:r>
              <a:rPr lang="en-US" dirty="0" err="1"/>
              <a:t>obavljanje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zadataka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domena</a:t>
            </a:r>
            <a:r>
              <a:rPr lang="en-US" dirty="0"/>
              <a:t>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joj</a:t>
            </a:r>
            <a:r>
              <a:rPr lang="en-US" dirty="0"/>
              <a:t> </a:t>
            </a:r>
            <a:r>
              <a:rPr lang="en-US" dirty="0" err="1"/>
              <a:t>povjeri</a:t>
            </a:r>
            <a:r>
              <a:rPr lang="sr-Latn-ME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endParaRPr lang="en-US" dirty="0"/>
          </a:p>
          <a:p>
            <a:pPr marL="457200" lvl="1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27466641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85611"/>
            <a:ext cx="10515600" cy="539135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/>
              <a:t>“Blue Ribbon”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Nacionalne</a:t>
            </a:r>
            <a:r>
              <a:rPr lang="en-US" dirty="0"/>
              <a:t> </a:t>
            </a:r>
            <a:r>
              <a:rPr lang="en-US" dirty="0" err="1"/>
              <a:t>asocijacije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upravnih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društava</a:t>
            </a:r>
            <a:r>
              <a:rPr lang="sr-Latn-ME" dirty="0" smtClean="0"/>
              <a:t> </a:t>
            </a:r>
            <a:r>
              <a:rPr lang="en-US" dirty="0" smtClean="0"/>
              <a:t>(</a:t>
            </a:r>
            <a:r>
              <a:rPr lang="en-US" dirty="0"/>
              <a:t>NACD)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kovala </a:t>
            </a:r>
            <a:r>
              <a:rPr lang="en-US" dirty="0" smtClean="0"/>
              <a:t>je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pokazatelje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it-IT" dirty="0" smtClean="0"/>
              <a:t>za </a:t>
            </a:r>
            <a:r>
              <a:rPr lang="it-IT" dirty="0"/>
              <a:t>reviziju treba pratiti i pažljivo ispitivati: 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složeni</a:t>
            </a:r>
            <a:r>
              <a:rPr lang="en-US" sz="2900" dirty="0"/>
              <a:t> </a:t>
            </a:r>
            <a:r>
              <a:rPr lang="en-US" sz="2900" dirty="0" err="1"/>
              <a:t>poslovni</a:t>
            </a:r>
            <a:r>
              <a:rPr lang="en-US" sz="2900" dirty="0"/>
              <a:t> </a:t>
            </a:r>
            <a:r>
              <a:rPr lang="en-US" sz="2900" dirty="0" err="1"/>
              <a:t>aranžmani</a:t>
            </a:r>
            <a:r>
              <a:rPr lang="en-US" sz="2900" dirty="0"/>
              <a:t> </a:t>
            </a:r>
            <a:r>
              <a:rPr lang="en-US" sz="2900" dirty="0" err="1"/>
              <a:t>za</a:t>
            </a:r>
            <a:r>
              <a:rPr lang="en-US" sz="2900" dirty="0"/>
              <a:t> </a:t>
            </a:r>
            <a:r>
              <a:rPr lang="en-US" sz="2900" dirty="0" err="1"/>
              <a:t>koje</a:t>
            </a:r>
            <a:r>
              <a:rPr lang="en-US" sz="2900" dirty="0"/>
              <a:t> </a:t>
            </a:r>
            <a:r>
              <a:rPr lang="en-US" sz="2900" dirty="0" err="1"/>
              <a:t>izgleda</a:t>
            </a:r>
            <a:r>
              <a:rPr lang="en-US" sz="2900" dirty="0"/>
              <a:t> da </a:t>
            </a:r>
            <a:r>
              <a:rPr lang="en-US" sz="2900" dirty="0" err="1"/>
              <a:t>nemaju</a:t>
            </a:r>
            <a:r>
              <a:rPr lang="en-US" sz="2900" dirty="0"/>
              <a:t> </a:t>
            </a:r>
            <a:r>
              <a:rPr lang="en-US" sz="2900" dirty="0" err="1"/>
              <a:t>veliku</a:t>
            </a:r>
            <a:r>
              <a:rPr lang="en-US" sz="2900" dirty="0"/>
              <a:t> </a:t>
            </a:r>
            <a:r>
              <a:rPr lang="en-US" sz="2900" dirty="0" err="1"/>
              <a:t>praktičnu</a:t>
            </a:r>
            <a:r>
              <a:rPr lang="en-US" sz="2900" dirty="0"/>
              <a:t> </a:t>
            </a:r>
            <a:r>
              <a:rPr lang="en-US" sz="2900" dirty="0" err="1"/>
              <a:t>svrhu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velike</a:t>
            </a:r>
            <a:r>
              <a:rPr lang="en-US" sz="2900" dirty="0"/>
              <a:t> </a:t>
            </a:r>
            <a:r>
              <a:rPr lang="en-US" sz="2900" dirty="0" err="1"/>
              <a:t>transakcije</a:t>
            </a:r>
            <a:r>
              <a:rPr lang="en-US" sz="2900" dirty="0"/>
              <a:t> </a:t>
            </a:r>
            <a:r>
              <a:rPr lang="en-US" sz="2900" dirty="0" err="1"/>
              <a:t>zaključene</a:t>
            </a:r>
            <a:r>
              <a:rPr lang="en-US" sz="2900" dirty="0"/>
              <a:t> u </a:t>
            </a:r>
            <a:r>
              <a:rPr lang="en-US" sz="2900" dirty="0" err="1"/>
              <a:t>posljednji</a:t>
            </a:r>
            <a:r>
              <a:rPr lang="en-US" sz="2900" dirty="0"/>
              <a:t> </a:t>
            </a:r>
            <a:r>
              <a:rPr lang="en-US" sz="2900" dirty="0" err="1"/>
              <a:t>čas</a:t>
            </a:r>
            <a:r>
              <a:rPr lang="en-US" sz="2900" dirty="0"/>
              <a:t>, </a:t>
            </a:r>
            <a:r>
              <a:rPr lang="en-US" sz="2900" dirty="0" err="1"/>
              <a:t>koje</a:t>
            </a:r>
            <a:r>
              <a:rPr lang="en-US" sz="2900" dirty="0"/>
              <a:t> </a:t>
            </a:r>
            <a:r>
              <a:rPr lang="en-US" sz="2900" dirty="0" err="1"/>
              <a:t>su</a:t>
            </a:r>
            <a:r>
              <a:rPr lang="en-US" sz="2900" dirty="0"/>
              <a:t> </a:t>
            </a:r>
            <a:r>
              <a:rPr lang="en-US" sz="2900" dirty="0" err="1"/>
              <a:t>rezultirale</a:t>
            </a:r>
            <a:r>
              <a:rPr lang="en-US" sz="2900" dirty="0"/>
              <a:t> </a:t>
            </a:r>
            <a:r>
              <a:rPr lang="en-US" sz="2900" dirty="0" err="1"/>
              <a:t>znatnim</a:t>
            </a:r>
            <a:r>
              <a:rPr lang="en-US" sz="2900" dirty="0"/>
              <a:t> </a:t>
            </a:r>
            <a:r>
              <a:rPr lang="en-US" sz="2900" dirty="0" err="1" smtClean="0"/>
              <a:t>prihodima</a:t>
            </a:r>
            <a:r>
              <a:rPr lang="sr-Latn-ME" sz="2900" dirty="0" smtClean="0"/>
              <a:t> </a:t>
            </a:r>
            <a:r>
              <a:rPr lang="en-US" sz="2900" dirty="0" smtClean="0"/>
              <a:t>u </a:t>
            </a:r>
            <a:r>
              <a:rPr lang="en-US" sz="2900" dirty="0" err="1"/>
              <a:t>tromjesečnim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godišnjim</a:t>
            </a:r>
            <a:r>
              <a:rPr lang="en-US" sz="2900" dirty="0"/>
              <a:t> </a:t>
            </a:r>
            <a:r>
              <a:rPr lang="en-US" sz="2900" dirty="0" err="1"/>
              <a:t>izvještajima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promjene</a:t>
            </a:r>
            <a:r>
              <a:rPr lang="en-US" sz="2900" dirty="0"/>
              <a:t> </a:t>
            </a:r>
            <a:r>
              <a:rPr lang="en-US" sz="2900" dirty="0" err="1"/>
              <a:t>revizora</a:t>
            </a:r>
            <a:r>
              <a:rPr lang="en-US" sz="2900" dirty="0"/>
              <a:t> </a:t>
            </a:r>
            <a:r>
              <a:rPr lang="en-US" sz="2900" dirty="0" err="1"/>
              <a:t>izazvane</a:t>
            </a:r>
            <a:r>
              <a:rPr lang="en-US" sz="2900" dirty="0"/>
              <a:t> </a:t>
            </a:r>
            <a:r>
              <a:rPr lang="en-US" sz="2900" dirty="0" err="1"/>
              <a:t>neslaganjima</a:t>
            </a:r>
            <a:r>
              <a:rPr lang="en-US" sz="2900" dirty="0"/>
              <a:t> </a:t>
            </a:r>
            <a:r>
              <a:rPr lang="en-US" sz="2900" dirty="0" err="1"/>
              <a:t>oko</a:t>
            </a:r>
            <a:r>
              <a:rPr lang="en-US" sz="2900" dirty="0"/>
              <a:t> </a:t>
            </a:r>
            <a:r>
              <a:rPr lang="en-US" sz="2900" dirty="0" err="1"/>
              <a:t>računovodstva</a:t>
            </a:r>
            <a:r>
              <a:rPr lang="en-US" sz="2900" dirty="0"/>
              <a:t> </a:t>
            </a:r>
            <a:r>
              <a:rPr lang="en-US" sz="2900" dirty="0" err="1"/>
              <a:t>ili</a:t>
            </a:r>
            <a:r>
              <a:rPr lang="en-US" sz="2900" dirty="0"/>
              <a:t> </a:t>
            </a:r>
            <a:r>
              <a:rPr lang="en-US" sz="2900" dirty="0" err="1"/>
              <a:t>revizije</a:t>
            </a:r>
            <a:r>
              <a:rPr lang="en-US" sz="2900" dirty="0"/>
              <a:t>;</a:t>
            </a:r>
          </a:p>
          <a:p>
            <a:pPr marL="457200" lvl="1" indent="0" algn="just">
              <a:buNone/>
            </a:pPr>
            <a:r>
              <a:rPr lang="en-US" sz="2900" dirty="0"/>
              <a:t>• </a:t>
            </a:r>
            <a:r>
              <a:rPr lang="en-US" sz="2900" dirty="0" err="1"/>
              <a:t>pretjerano</a:t>
            </a:r>
            <a:r>
              <a:rPr lang="en-US" sz="2900" dirty="0"/>
              <a:t> </a:t>
            </a:r>
            <a:r>
              <a:rPr lang="en-US" sz="2900" dirty="0" err="1"/>
              <a:t>optimistička</a:t>
            </a:r>
            <a:r>
              <a:rPr lang="en-US" sz="2900" dirty="0"/>
              <a:t> </a:t>
            </a:r>
            <a:r>
              <a:rPr lang="en-US" sz="2900" dirty="0" err="1"/>
              <a:t>saopćenja</a:t>
            </a:r>
            <a:r>
              <a:rPr lang="en-US" sz="2900" dirty="0"/>
              <a:t> </a:t>
            </a:r>
            <a:r>
              <a:rPr lang="en-US" sz="2900" dirty="0" err="1"/>
              <a:t>upućena</a:t>
            </a:r>
            <a:r>
              <a:rPr lang="en-US" sz="2900" dirty="0"/>
              <a:t> </a:t>
            </a:r>
            <a:r>
              <a:rPr lang="en-US" sz="2900" dirty="0" err="1"/>
              <a:t>javnosti</a:t>
            </a:r>
            <a:r>
              <a:rPr lang="en-US" sz="2900" dirty="0"/>
              <a:t> u </a:t>
            </a:r>
            <a:r>
              <a:rPr lang="en-US" sz="2900" dirty="0" err="1"/>
              <a:t>kojima</a:t>
            </a:r>
            <a:r>
              <a:rPr lang="en-US" sz="2900" dirty="0"/>
              <a:t> </a:t>
            </a:r>
            <a:r>
              <a:rPr lang="en-US" sz="2900" dirty="0" err="1"/>
              <a:t>generalni</a:t>
            </a:r>
            <a:r>
              <a:rPr lang="en-US" sz="2900" dirty="0"/>
              <a:t> </a:t>
            </a:r>
            <a:r>
              <a:rPr lang="en-US" sz="2900" dirty="0" err="1" smtClean="0"/>
              <a:t>direktor</a:t>
            </a:r>
            <a:r>
              <a:rPr lang="sr-Latn-ME" sz="2900" dirty="0" smtClean="0"/>
              <a:t> </a:t>
            </a:r>
            <a:r>
              <a:rPr lang="en-US" sz="2900" dirty="0" err="1" smtClean="0"/>
              <a:t>pokušava</a:t>
            </a:r>
            <a:r>
              <a:rPr lang="en-US" sz="2900" dirty="0" smtClean="0"/>
              <a:t> </a:t>
            </a:r>
            <a:r>
              <a:rPr lang="en-US" sz="2900" dirty="0" err="1"/>
              <a:t>privoljeti</a:t>
            </a:r>
            <a:r>
              <a:rPr lang="en-US" sz="2900" dirty="0"/>
              <a:t> </a:t>
            </a:r>
            <a:r>
              <a:rPr lang="en-US" sz="2900" dirty="0" err="1"/>
              <a:t>investitore</a:t>
            </a:r>
            <a:r>
              <a:rPr lang="en-US" sz="2900" dirty="0"/>
              <a:t> da </a:t>
            </a:r>
            <a:r>
              <a:rPr lang="en-US" sz="2900" dirty="0" err="1"/>
              <a:t>povjeruju</a:t>
            </a:r>
            <a:r>
              <a:rPr lang="en-US" sz="2900" dirty="0"/>
              <a:t> u </a:t>
            </a:r>
            <a:r>
              <a:rPr lang="en-US" sz="2900" dirty="0" err="1"/>
              <a:t>budući</a:t>
            </a:r>
            <a:r>
              <a:rPr lang="en-US" sz="2900" dirty="0"/>
              <a:t> </a:t>
            </a:r>
            <a:r>
              <a:rPr lang="en-US" sz="2900" dirty="0" err="1"/>
              <a:t>rast</a:t>
            </a:r>
            <a:r>
              <a:rPr lang="en-US" sz="2900" dirty="0"/>
              <a:t> </a:t>
            </a:r>
            <a:r>
              <a:rPr lang="en-US" sz="2900" dirty="0" err="1"/>
              <a:t>društva</a:t>
            </a:r>
            <a:r>
              <a:rPr lang="en-US" sz="2900" dirty="0" smtClean="0"/>
              <a:t>;</a:t>
            </a:r>
          </a:p>
          <a:p>
            <a:pPr marL="457200" lvl="1" indent="0" algn="just">
              <a:buNone/>
            </a:pPr>
            <a:r>
              <a:rPr lang="en-US" sz="2900" dirty="0" smtClean="0"/>
              <a:t>• </a:t>
            </a:r>
            <a:r>
              <a:rPr lang="en-US" sz="2900" dirty="0" err="1" smtClean="0"/>
              <a:t>veoma</a:t>
            </a:r>
            <a:r>
              <a:rPr lang="en-US" sz="2900" dirty="0" smtClean="0"/>
              <a:t> </a:t>
            </a:r>
            <a:r>
              <a:rPr lang="en-US" sz="2900" dirty="0" err="1" smtClean="0"/>
              <a:t>raštrkane</a:t>
            </a:r>
            <a:r>
              <a:rPr lang="en-US" sz="2900" dirty="0" smtClean="0"/>
              <a:t> </a:t>
            </a:r>
            <a:r>
              <a:rPr lang="en-US" sz="2900" dirty="0" err="1" smtClean="0"/>
              <a:t>poslovne</a:t>
            </a:r>
            <a:r>
              <a:rPr lang="en-US" sz="2900" dirty="0" smtClean="0"/>
              <a:t> </a:t>
            </a:r>
            <a:r>
              <a:rPr lang="en-US" sz="2900" dirty="0" err="1" smtClean="0"/>
              <a:t>lokacije</a:t>
            </a:r>
            <a:r>
              <a:rPr lang="en-US" sz="2900" dirty="0" smtClean="0"/>
              <a:t> s </a:t>
            </a:r>
            <a:r>
              <a:rPr lang="en-US" sz="2900" dirty="0" err="1" smtClean="0"/>
              <a:t>decentraliziranim</a:t>
            </a:r>
            <a:r>
              <a:rPr lang="en-US" sz="2900" dirty="0" smtClean="0"/>
              <a:t> </a:t>
            </a:r>
            <a:r>
              <a:rPr lang="en-US" sz="2900" dirty="0" err="1" smtClean="0"/>
              <a:t>upravljanjem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lošim</a:t>
            </a:r>
            <a:r>
              <a:rPr lang="sr-Latn-ME" sz="2900" dirty="0" smtClean="0"/>
              <a:t> </a:t>
            </a:r>
            <a:r>
              <a:rPr lang="en-US" sz="2900" dirty="0" err="1" smtClean="0"/>
              <a:t>sistemom</a:t>
            </a:r>
            <a:r>
              <a:rPr lang="en-US" sz="2900" dirty="0" smtClean="0"/>
              <a:t> </a:t>
            </a:r>
            <a:r>
              <a:rPr lang="en-US" sz="2900" dirty="0" err="1" smtClean="0"/>
              <a:t>internog</a:t>
            </a:r>
            <a:r>
              <a:rPr lang="en-US" sz="2900" dirty="0" smtClean="0"/>
              <a:t> </a:t>
            </a:r>
            <a:r>
              <a:rPr lang="en-US" sz="2900" dirty="0" err="1" smtClean="0"/>
              <a:t>izvještavanja</a:t>
            </a:r>
            <a:r>
              <a:rPr lang="en-US" sz="2900" dirty="0" smtClean="0"/>
              <a:t>;</a:t>
            </a:r>
          </a:p>
          <a:p>
            <a:pPr marL="457200" lvl="1" indent="0" algn="just">
              <a:buNone/>
            </a:pPr>
            <a:r>
              <a:rPr lang="en-US" sz="2900" dirty="0" smtClean="0"/>
              <a:t>• </a:t>
            </a:r>
            <a:r>
              <a:rPr lang="en-US" sz="2900" dirty="0" err="1" smtClean="0"/>
              <a:t>nedosljednosti</a:t>
            </a:r>
            <a:r>
              <a:rPr lang="en-US" sz="2900" dirty="0" smtClean="0"/>
              <a:t> </a:t>
            </a:r>
            <a:r>
              <a:rPr lang="en-US" sz="2900" dirty="0" err="1" smtClean="0"/>
              <a:t>između</a:t>
            </a:r>
            <a:r>
              <a:rPr lang="en-US" sz="2900" dirty="0" smtClean="0"/>
              <a:t> “</a:t>
            </a:r>
            <a:r>
              <a:rPr lang="en-US" sz="2900" dirty="0" err="1" smtClean="0"/>
              <a:t>Razmatranja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analize</a:t>
            </a:r>
            <a:r>
              <a:rPr lang="en-US" sz="2900" dirty="0" smtClean="0"/>
              <a:t> </a:t>
            </a:r>
            <a:r>
              <a:rPr lang="en-US" sz="2900" dirty="0" err="1" smtClean="0"/>
              <a:t>uprave</a:t>
            </a:r>
            <a:r>
              <a:rPr lang="en-US" sz="2900" dirty="0" smtClean="0"/>
              <a:t>” (MD&amp;A), </a:t>
            </a:r>
            <a:r>
              <a:rPr lang="en-US" sz="2900" dirty="0" err="1" smtClean="0"/>
              <a:t>pisma</a:t>
            </a:r>
            <a:r>
              <a:rPr lang="en-US" sz="2900" dirty="0" smtClean="0"/>
              <a:t> </a:t>
            </a:r>
            <a:r>
              <a:rPr lang="en-US" sz="2900" dirty="0" err="1" smtClean="0"/>
              <a:t>predsjednika</a:t>
            </a:r>
            <a:r>
              <a:rPr lang="sr-Latn-ME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osnovnih</a:t>
            </a:r>
            <a:r>
              <a:rPr lang="en-US" sz="2900" dirty="0" smtClean="0"/>
              <a:t> </a:t>
            </a:r>
            <a:r>
              <a:rPr lang="en-US" sz="2900" dirty="0" err="1" smtClean="0"/>
              <a:t>finansijskih</a:t>
            </a:r>
            <a:r>
              <a:rPr lang="en-US" sz="2900" dirty="0" smtClean="0"/>
              <a:t> </a:t>
            </a:r>
            <a:r>
              <a:rPr lang="en-US" sz="2900" dirty="0" err="1" smtClean="0"/>
              <a:t>izvještaja</a:t>
            </a:r>
            <a:r>
              <a:rPr lang="en-US" sz="2900" dirty="0" smtClean="0"/>
              <a:t>;</a:t>
            </a:r>
          </a:p>
          <a:p>
            <a:pPr marL="457200" lvl="1" indent="0" algn="just">
              <a:buNone/>
            </a:pPr>
            <a:r>
              <a:rPr lang="en-US" sz="2900" dirty="0" smtClean="0"/>
              <a:t>• </a:t>
            </a:r>
            <a:r>
              <a:rPr lang="en-US" sz="2900" dirty="0" err="1" smtClean="0"/>
              <a:t>insistiranje</a:t>
            </a:r>
            <a:r>
              <a:rPr lang="en-US" sz="2900" dirty="0" smtClean="0"/>
              <a:t> </a:t>
            </a:r>
            <a:r>
              <a:rPr lang="en-US" sz="2900" dirty="0" err="1" smtClean="0"/>
              <a:t>generalnog</a:t>
            </a:r>
            <a:r>
              <a:rPr lang="en-US" sz="2900" dirty="0" smtClean="0"/>
              <a:t> </a:t>
            </a:r>
            <a:r>
              <a:rPr lang="en-US" sz="2900" dirty="0" err="1" smtClean="0"/>
              <a:t>direktora</a:t>
            </a:r>
            <a:r>
              <a:rPr lang="en-US" sz="2900" dirty="0" smtClean="0"/>
              <a:t> </a:t>
            </a:r>
            <a:r>
              <a:rPr lang="en-US" sz="2900" dirty="0" err="1" smtClean="0"/>
              <a:t>ili</a:t>
            </a:r>
            <a:r>
              <a:rPr lang="en-US" sz="2900" dirty="0" smtClean="0"/>
              <a:t> </a:t>
            </a:r>
            <a:r>
              <a:rPr lang="en-US" sz="2900" dirty="0" err="1" smtClean="0"/>
              <a:t>finansijskog</a:t>
            </a:r>
            <a:r>
              <a:rPr lang="en-US" sz="2900" dirty="0" smtClean="0"/>
              <a:t> </a:t>
            </a:r>
            <a:r>
              <a:rPr lang="en-US" sz="2900" dirty="0" err="1" smtClean="0"/>
              <a:t>direktora</a:t>
            </a:r>
            <a:r>
              <a:rPr lang="en-US" sz="2900" dirty="0" smtClean="0"/>
              <a:t> da </a:t>
            </a:r>
            <a:r>
              <a:rPr lang="en-US" sz="2900" dirty="0" err="1" smtClean="0"/>
              <a:t>bude</a:t>
            </a:r>
            <a:r>
              <a:rPr lang="en-US" sz="2900" dirty="0" smtClean="0"/>
              <a:t> </a:t>
            </a:r>
            <a:r>
              <a:rPr lang="en-US" sz="2900" dirty="0" err="1" smtClean="0"/>
              <a:t>prisutan</a:t>
            </a:r>
            <a:r>
              <a:rPr lang="sr-Latn-ME" sz="2900" dirty="0" smtClean="0"/>
              <a:t> </a:t>
            </a:r>
            <a:r>
              <a:rPr lang="en-US" sz="2900" dirty="0" err="1" smtClean="0"/>
              <a:t>na</a:t>
            </a:r>
            <a:r>
              <a:rPr lang="en-US" sz="2900" dirty="0" smtClean="0"/>
              <a:t> </a:t>
            </a:r>
            <a:r>
              <a:rPr lang="en-US" sz="2900" dirty="0" err="1" smtClean="0"/>
              <a:t>svim</a:t>
            </a:r>
            <a:r>
              <a:rPr lang="en-US" sz="2900" dirty="0" smtClean="0"/>
              <a:t> </a:t>
            </a:r>
            <a:r>
              <a:rPr lang="en-US" sz="2900" dirty="0" err="1" smtClean="0"/>
              <a:t>sastancima</a:t>
            </a:r>
            <a:r>
              <a:rPr lang="en-US" sz="2900" dirty="0" smtClean="0"/>
              <a:t> </a:t>
            </a:r>
            <a:r>
              <a:rPr lang="en-US" sz="2900" dirty="0" err="1" smtClean="0"/>
              <a:t>komisije</a:t>
            </a:r>
            <a:r>
              <a:rPr lang="en-US" sz="2900" dirty="0" smtClean="0"/>
              <a:t> </a:t>
            </a:r>
            <a:r>
              <a:rPr lang="en-US" sz="2900" dirty="0" err="1" smtClean="0"/>
              <a:t>za</a:t>
            </a:r>
            <a:r>
              <a:rPr lang="en-US" sz="2900" dirty="0" smtClean="0"/>
              <a:t> </a:t>
            </a:r>
            <a:r>
              <a:rPr lang="en-US" sz="2900" dirty="0" err="1" smtClean="0"/>
              <a:t>reviziju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internih</a:t>
            </a:r>
            <a:r>
              <a:rPr lang="en-US" sz="2900" dirty="0" smtClean="0"/>
              <a:t> </a:t>
            </a:r>
            <a:r>
              <a:rPr lang="en-US" sz="2900" dirty="0" err="1" smtClean="0"/>
              <a:t>ili</a:t>
            </a:r>
            <a:r>
              <a:rPr lang="en-US" sz="2900" dirty="0" smtClean="0"/>
              <a:t> </a:t>
            </a:r>
            <a:r>
              <a:rPr lang="en-US" sz="2900" dirty="0" err="1" smtClean="0"/>
              <a:t>eksternih</a:t>
            </a:r>
            <a:r>
              <a:rPr lang="en-US" sz="2900" dirty="0" smtClean="0"/>
              <a:t> </a:t>
            </a:r>
            <a:r>
              <a:rPr lang="en-US" sz="2900" dirty="0" err="1" smtClean="0"/>
              <a:t>revizora</a:t>
            </a:r>
            <a:r>
              <a:rPr lang="en-US" sz="2900" dirty="0" smtClean="0"/>
              <a:t>;</a:t>
            </a:r>
          </a:p>
          <a:p>
            <a:pPr marL="457200" lvl="1" indent="0" algn="just">
              <a:buNone/>
            </a:pPr>
            <a:r>
              <a:rPr lang="en-US" sz="2900" dirty="0" smtClean="0"/>
              <a:t>• </a:t>
            </a:r>
            <a:r>
              <a:rPr lang="en-US" sz="2900" dirty="0" err="1" smtClean="0"/>
              <a:t>konzistentno</a:t>
            </a:r>
            <a:r>
              <a:rPr lang="en-US" sz="2900" dirty="0" smtClean="0"/>
              <a:t> </a:t>
            </a:r>
            <a:r>
              <a:rPr lang="en-US" sz="2900" dirty="0" err="1" smtClean="0"/>
              <a:t>bliska</a:t>
            </a:r>
            <a:r>
              <a:rPr lang="en-US" sz="2900" dirty="0" smtClean="0"/>
              <a:t> </a:t>
            </a:r>
            <a:r>
              <a:rPr lang="en-US" sz="2900" dirty="0" err="1" smtClean="0"/>
              <a:t>ili</a:t>
            </a:r>
            <a:r>
              <a:rPr lang="en-US" sz="2900" dirty="0" smtClean="0"/>
              <a:t> </a:t>
            </a:r>
            <a:r>
              <a:rPr lang="en-US" sz="2900" dirty="0" err="1" smtClean="0"/>
              <a:t>apsolutna</a:t>
            </a:r>
            <a:r>
              <a:rPr lang="en-US" sz="2900" dirty="0" smtClean="0"/>
              <a:t> </a:t>
            </a:r>
            <a:r>
              <a:rPr lang="en-US" sz="2900" dirty="0" err="1" smtClean="0"/>
              <a:t>podudarnost</a:t>
            </a:r>
            <a:r>
              <a:rPr lang="en-US" sz="2900" dirty="0" smtClean="0"/>
              <a:t> </a:t>
            </a:r>
            <a:r>
              <a:rPr lang="en-US" sz="2900" dirty="0" err="1" smtClean="0"/>
              <a:t>između</a:t>
            </a:r>
            <a:r>
              <a:rPr lang="en-US" sz="2900" dirty="0" smtClean="0"/>
              <a:t> </a:t>
            </a:r>
            <a:r>
              <a:rPr lang="en-US" sz="2900" dirty="0" err="1" smtClean="0"/>
              <a:t>planiranih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prijavljenih</a:t>
            </a:r>
            <a:r>
              <a:rPr lang="sr-Latn-ME" sz="2900" dirty="0" smtClean="0"/>
              <a:t> </a:t>
            </a:r>
            <a:r>
              <a:rPr lang="en-US" sz="2900" dirty="0" err="1" smtClean="0"/>
              <a:t>rezultata</a:t>
            </a:r>
            <a:r>
              <a:rPr lang="en-US" sz="2900" dirty="0" smtClean="0"/>
              <a:t>, </a:t>
            </a:r>
            <a:r>
              <a:rPr lang="en-US" sz="2900" dirty="0" err="1" smtClean="0"/>
              <a:t>kao</a:t>
            </a:r>
            <a:r>
              <a:rPr lang="en-US" sz="2900" dirty="0" smtClean="0"/>
              <a:t> </a:t>
            </a:r>
            <a:r>
              <a:rPr lang="en-US" sz="2900" dirty="0" err="1" smtClean="0"/>
              <a:t>i</a:t>
            </a:r>
            <a:r>
              <a:rPr lang="en-US" sz="2900" dirty="0" smtClean="0"/>
              <a:t> </a:t>
            </a:r>
            <a:r>
              <a:rPr lang="en-US" sz="2900" dirty="0" err="1" smtClean="0"/>
              <a:t>menadžeri</a:t>
            </a:r>
            <a:r>
              <a:rPr lang="en-US" sz="2900" dirty="0" smtClean="0"/>
              <a:t> </a:t>
            </a:r>
            <a:r>
              <a:rPr lang="en-US" sz="2900" dirty="0" err="1" smtClean="0"/>
              <a:t>koji</a:t>
            </a:r>
            <a:r>
              <a:rPr lang="en-US" sz="2900" dirty="0" smtClean="0"/>
              <a:t> </a:t>
            </a:r>
            <a:r>
              <a:rPr lang="en-US" sz="2900" dirty="0" err="1" smtClean="0"/>
              <a:t>uvijek</a:t>
            </a:r>
            <a:r>
              <a:rPr lang="en-US" sz="2900" dirty="0" smtClean="0"/>
              <a:t> </a:t>
            </a:r>
            <a:r>
              <a:rPr lang="en-US" sz="2900" dirty="0" err="1" smtClean="0"/>
              <a:t>ostvaruju</a:t>
            </a:r>
            <a:r>
              <a:rPr lang="en-US" sz="2900" dirty="0" smtClean="0"/>
              <a:t> 100% </a:t>
            </a:r>
            <a:r>
              <a:rPr lang="en-US" sz="2900" dirty="0" err="1" smtClean="0"/>
              <a:t>svojih</a:t>
            </a:r>
            <a:r>
              <a:rPr lang="en-US" sz="2900" dirty="0" smtClean="0"/>
              <a:t> </a:t>
            </a:r>
            <a:r>
              <a:rPr lang="en-US" sz="2900" dirty="0" err="1" smtClean="0"/>
              <a:t>potencijalnih</a:t>
            </a:r>
            <a:r>
              <a:rPr lang="sr-Latn-ME" sz="2900" dirty="0" smtClean="0"/>
              <a:t> </a:t>
            </a:r>
            <a:r>
              <a:rPr lang="en-US" sz="2900" dirty="0" err="1" smtClean="0"/>
              <a:t>bonusa</a:t>
            </a:r>
            <a:r>
              <a:rPr lang="en-US" sz="2900" dirty="0" smtClean="0"/>
              <a:t>;</a:t>
            </a:r>
            <a:endParaRPr lang="en-US" sz="2900" dirty="0"/>
          </a:p>
        </p:txBody>
      </p:sp>
    </p:spTree>
    <p:extLst>
      <p:ext uri="{BB962C8B-B14F-4D97-AF65-F5344CB8AC3E}">
        <p14:creationId xmlns:p14="http://schemas.microsoft.com/office/powerpoint/2010/main" xmlns="" val="178298129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oklijevanje</a:t>
            </a:r>
            <a:r>
              <a:rPr lang="en-US" dirty="0" smtClean="0"/>
              <a:t>, </a:t>
            </a:r>
            <a:r>
              <a:rPr lang="en-US" dirty="0" err="1" smtClean="0"/>
              <a:t>izbjegavanje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nedostatak</a:t>
            </a:r>
            <a:r>
              <a:rPr lang="en-US" dirty="0" smtClean="0"/>
              <a:t> </a:t>
            </a:r>
            <a:r>
              <a:rPr lang="en-US" dirty="0" err="1" smtClean="0"/>
              <a:t>izlaganja</a:t>
            </a:r>
            <a:r>
              <a:rPr lang="en-US" dirty="0" smtClean="0"/>
              <a:t> </a:t>
            </a:r>
            <a:r>
              <a:rPr lang="en-US" dirty="0" err="1" smtClean="0"/>
              <a:t>detalja</a:t>
            </a:r>
            <a:r>
              <a:rPr lang="en-US" dirty="0" smtClean="0"/>
              <a:t> od </a:t>
            </a:r>
            <a:r>
              <a:rPr lang="en-US" dirty="0" err="1" smtClean="0"/>
              <a:t>strane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pl-PL" dirty="0" smtClean="0"/>
              <a:t>revizora u pogledu pitanja o finansijskim izvještajima;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česte</a:t>
            </a:r>
            <a:r>
              <a:rPr lang="en-US" dirty="0" smtClean="0"/>
              <a:t> </a:t>
            </a:r>
            <a:r>
              <a:rPr lang="en-US" dirty="0" err="1" smtClean="0"/>
              <a:t>razlike</a:t>
            </a:r>
            <a:r>
              <a:rPr lang="en-US" dirty="0" smtClean="0"/>
              <a:t> u </a:t>
            </a:r>
            <a:r>
              <a:rPr lang="en-US" dirty="0" err="1" smtClean="0"/>
              <a:t>pogledima</a:t>
            </a:r>
            <a:r>
              <a:rPr lang="en-US" dirty="0" smtClean="0"/>
              <a:t> </a:t>
            </a:r>
            <a:r>
              <a:rPr lang="en-US" dirty="0" err="1" smtClean="0"/>
              <a:t>između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eksternih</a:t>
            </a:r>
            <a:r>
              <a:rPr lang="en-US" dirty="0" smtClean="0"/>
              <a:t> </a:t>
            </a:r>
            <a:r>
              <a:rPr lang="en-US" dirty="0" err="1" smtClean="0"/>
              <a:t>revizora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praksa</a:t>
            </a:r>
            <a:r>
              <a:rPr lang="en-US" dirty="0" smtClean="0"/>
              <a:t> da se </a:t>
            </a:r>
            <a:r>
              <a:rPr lang="en-US" dirty="0" err="1" smtClean="0"/>
              <a:t>veći</a:t>
            </a:r>
            <a:r>
              <a:rPr lang="en-US" dirty="0" smtClean="0"/>
              <a:t> </a:t>
            </a:r>
            <a:r>
              <a:rPr lang="en-US" dirty="0" err="1" smtClean="0"/>
              <a:t>dio</a:t>
            </a:r>
            <a:r>
              <a:rPr lang="en-US" dirty="0" smtClean="0"/>
              <a:t> </a:t>
            </a:r>
            <a:r>
              <a:rPr lang="en-US" dirty="0" err="1" smtClean="0"/>
              <a:t>mjesečne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tromjesečne</a:t>
            </a:r>
            <a:r>
              <a:rPr lang="en-US" dirty="0" smtClean="0"/>
              <a:t> </a:t>
            </a:r>
            <a:r>
              <a:rPr lang="en-US" dirty="0" err="1" smtClean="0"/>
              <a:t>prodaje</a:t>
            </a:r>
            <a:r>
              <a:rPr lang="en-US" dirty="0" smtClean="0"/>
              <a:t> </a:t>
            </a:r>
            <a:r>
              <a:rPr lang="en-US" dirty="0" err="1" smtClean="0"/>
              <a:t>otprema</a:t>
            </a:r>
            <a:r>
              <a:rPr lang="en-US" dirty="0" smtClean="0"/>
              <a:t> </a:t>
            </a:r>
            <a:r>
              <a:rPr lang="en-US" dirty="0" err="1" smtClean="0"/>
              <a:t>posljednje</a:t>
            </a:r>
            <a:r>
              <a:rPr lang="sr-Latn-ME" dirty="0" smtClean="0"/>
              <a:t> </a:t>
            </a:r>
            <a:r>
              <a:rPr lang="en-US" dirty="0" err="1" smtClean="0"/>
              <a:t>sedmice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posljednjeg</a:t>
            </a:r>
            <a:r>
              <a:rPr lang="en-US" dirty="0" smtClean="0"/>
              <a:t> dana;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interna</a:t>
            </a:r>
            <a:r>
              <a:rPr lang="en-US" dirty="0" smtClean="0"/>
              <a:t> </a:t>
            </a:r>
            <a:r>
              <a:rPr lang="en-US" dirty="0" err="1" smtClean="0"/>
              <a:t>revizija</a:t>
            </a:r>
            <a:r>
              <a:rPr lang="en-US" dirty="0" smtClean="0"/>
              <a:t> </a:t>
            </a:r>
            <a:r>
              <a:rPr lang="en-US" dirty="0" err="1" smtClean="0"/>
              <a:t>posluje</a:t>
            </a:r>
            <a:r>
              <a:rPr lang="en-US" dirty="0" smtClean="0"/>
              <a:t> </a:t>
            </a:r>
            <a:r>
              <a:rPr lang="en-US" dirty="0" err="1" smtClean="0"/>
              <a:t>uz</a:t>
            </a:r>
            <a:r>
              <a:rPr lang="en-US" dirty="0" smtClean="0"/>
              <a:t> </a:t>
            </a:r>
            <a:r>
              <a:rPr lang="en-US" dirty="0" err="1" smtClean="0"/>
              <a:t>ograničenja</a:t>
            </a:r>
            <a:r>
              <a:rPr lang="en-US" dirty="0" smtClean="0"/>
              <a:t> </a:t>
            </a:r>
            <a:r>
              <a:rPr lang="en-US" dirty="0" err="1" smtClean="0"/>
              <a:t>djelokruga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kada</a:t>
            </a:r>
            <a:r>
              <a:rPr lang="en-US" dirty="0" smtClean="0"/>
              <a:t> </a:t>
            </a:r>
            <a:r>
              <a:rPr lang="en-US" dirty="0" err="1" smtClean="0"/>
              <a:t>interni</a:t>
            </a:r>
            <a:r>
              <a:rPr lang="sr-Latn-ME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 smtClean="0"/>
              <a:t>direktnu</a:t>
            </a:r>
            <a:r>
              <a:rPr lang="en-US" dirty="0" smtClean="0"/>
              <a:t> </a:t>
            </a:r>
            <a:r>
              <a:rPr lang="en-US" dirty="0" err="1" smtClean="0"/>
              <a:t>liniju</a:t>
            </a:r>
            <a:r>
              <a:rPr lang="en-US" dirty="0" smtClean="0"/>
              <a:t> </a:t>
            </a:r>
            <a:r>
              <a:rPr lang="en-US" dirty="0" err="1" smtClean="0"/>
              <a:t>komunikacije</a:t>
            </a:r>
            <a:r>
              <a:rPr lang="en-US" dirty="0" smtClean="0"/>
              <a:t> s </a:t>
            </a:r>
            <a:r>
              <a:rPr lang="en-US" dirty="0" err="1" smtClean="0"/>
              <a:t>komisijom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neobične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u </a:t>
            </a:r>
            <a:r>
              <a:rPr lang="en-US" dirty="0" err="1" smtClean="0"/>
              <a:t>bilansu</a:t>
            </a:r>
            <a:r>
              <a:rPr lang="en-US" dirty="0" smtClean="0"/>
              <a:t> </a:t>
            </a:r>
            <a:r>
              <a:rPr lang="en-US" dirty="0" err="1" smtClean="0"/>
              <a:t>stanja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promjene</a:t>
            </a:r>
            <a:r>
              <a:rPr lang="en-US" dirty="0" smtClean="0"/>
              <a:t> </a:t>
            </a:r>
            <a:r>
              <a:rPr lang="en-US" dirty="0" err="1" smtClean="0"/>
              <a:t>trendova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važnih</a:t>
            </a:r>
            <a:r>
              <a:rPr lang="en-US" dirty="0" smtClean="0"/>
              <a:t> </a:t>
            </a:r>
            <a:r>
              <a:rPr lang="en-US" dirty="0" err="1" smtClean="0"/>
              <a:t>odnosa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 smtClean="0"/>
              <a:t>finansijskim</a:t>
            </a:r>
            <a:r>
              <a:rPr lang="en-US" dirty="0" smtClean="0"/>
              <a:t> </a:t>
            </a:r>
            <a:r>
              <a:rPr lang="en-US" dirty="0" err="1" smtClean="0"/>
              <a:t>izvještajima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da,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potraživanja</a:t>
            </a:r>
            <a:r>
              <a:rPr lang="en-US" dirty="0" smtClean="0"/>
              <a:t> </a:t>
            </a:r>
            <a:r>
              <a:rPr lang="en-US" dirty="0" err="1" smtClean="0"/>
              <a:t>rastu</a:t>
            </a:r>
            <a:r>
              <a:rPr lang="en-US" dirty="0" smtClean="0"/>
              <a:t> </a:t>
            </a:r>
            <a:r>
              <a:rPr lang="en-US" dirty="0" err="1" smtClean="0"/>
              <a:t>brže</a:t>
            </a:r>
            <a:r>
              <a:rPr lang="en-US" dirty="0" smtClean="0"/>
              <a:t> od </a:t>
            </a:r>
            <a:r>
              <a:rPr lang="en-US" dirty="0" err="1" smtClean="0"/>
              <a:t>prihoda</a:t>
            </a:r>
            <a:r>
              <a:rPr lang="sr-Latn-ME" dirty="0" smtClean="0"/>
              <a:t> </a:t>
            </a:r>
            <a:r>
              <a:rPr lang="fi-FI" dirty="0" smtClean="0"/>
              <a:t>ili dugovanja koja se konstantno odlažu;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neobične</a:t>
            </a:r>
            <a:r>
              <a:rPr lang="en-US" dirty="0" smtClean="0"/>
              <a:t>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politike</a:t>
            </a:r>
            <a:r>
              <a:rPr lang="en-US" dirty="0" smtClean="0"/>
              <a:t>, </a:t>
            </a:r>
            <a:r>
              <a:rPr lang="en-US" dirty="0" err="1" smtClean="0"/>
              <a:t>naročito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odlaganje</a:t>
            </a:r>
            <a:r>
              <a:rPr lang="sr-Latn-ME" dirty="0" smtClean="0"/>
              <a:t> </a:t>
            </a:r>
            <a:r>
              <a:rPr lang="en-US" dirty="0" err="1" smtClean="0"/>
              <a:t>troškova</a:t>
            </a:r>
            <a:r>
              <a:rPr lang="en-US" dirty="0" smtClean="0"/>
              <a:t>,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je, </a:t>
            </a:r>
            <a:r>
              <a:rPr lang="en-US" dirty="0" err="1" smtClean="0"/>
              <a:t>na</a:t>
            </a:r>
            <a:r>
              <a:rPr lang="sr-Latn-ME" dirty="0" smtClean="0"/>
              <a:t> </a:t>
            </a:r>
            <a:r>
              <a:rPr lang="en-US" dirty="0" err="1" smtClean="0"/>
              <a:t>primjer</a:t>
            </a:r>
            <a:r>
              <a:rPr lang="en-US" dirty="0" smtClean="0"/>
              <a:t>, </a:t>
            </a:r>
            <a:r>
              <a:rPr lang="en-US" dirty="0" err="1" smtClean="0"/>
              <a:t>priznavanje</a:t>
            </a:r>
            <a:r>
              <a:rPr lang="en-US" dirty="0" smtClean="0"/>
              <a:t> </a:t>
            </a:r>
            <a:r>
              <a:rPr lang="en-US" dirty="0" err="1" smtClean="0"/>
              <a:t>prihoda</a:t>
            </a:r>
            <a:r>
              <a:rPr lang="en-US" dirty="0" smtClean="0"/>
              <a:t> </a:t>
            </a:r>
            <a:r>
              <a:rPr lang="en-US" dirty="0" err="1" smtClean="0"/>
              <a:t>prije</a:t>
            </a:r>
            <a:r>
              <a:rPr lang="en-US" dirty="0" smtClean="0"/>
              <a:t> </a:t>
            </a:r>
            <a:r>
              <a:rPr lang="en-US" dirty="0" err="1" smtClean="0"/>
              <a:t>nego</a:t>
            </a:r>
            <a:r>
              <a:rPr lang="en-US" dirty="0" smtClean="0"/>
              <a:t> </a:t>
            </a:r>
            <a:r>
              <a:rPr lang="en-US" dirty="0" err="1" smtClean="0"/>
              <a:t>što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proizvodi</a:t>
            </a:r>
            <a:r>
              <a:rPr lang="en-US" dirty="0" smtClean="0"/>
              <a:t> </a:t>
            </a:r>
            <a:r>
              <a:rPr lang="en-US" dirty="0" err="1" smtClean="0"/>
              <a:t>otpreme</a:t>
            </a:r>
            <a:r>
              <a:rPr lang="en-US" dirty="0" smtClean="0"/>
              <a:t> (“</a:t>
            </a:r>
            <a:r>
              <a:rPr lang="en-US" dirty="0" err="1" smtClean="0"/>
              <a:t>fakturiši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drži</a:t>
            </a:r>
            <a:r>
              <a:rPr lang="en-US" dirty="0" smtClean="0"/>
              <a:t>”)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odlaganje</a:t>
            </a:r>
            <a:r>
              <a:rPr lang="en-US" dirty="0" smtClean="0"/>
              <a:t> </a:t>
            </a:r>
            <a:r>
              <a:rPr lang="en-US" dirty="0" err="1" smtClean="0"/>
              <a:t>troškovnih</a:t>
            </a:r>
            <a:r>
              <a:rPr lang="en-US" dirty="0" smtClean="0"/>
              <a:t> </a:t>
            </a:r>
            <a:r>
              <a:rPr lang="en-US" dirty="0" err="1" smtClean="0"/>
              <a:t>pozicija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se</a:t>
            </a:r>
            <a:r>
              <a:rPr lang="sr-Latn-ME" dirty="0" smtClean="0"/>
              <a:t> </a:t>
            </a:r>
            <a:r>
              <a:rPr lang="en-US" dirty="0" err="1" smtClean="0"/>
              <a:t>obično</a:t>
            </a:r>
            <a:r>
              <a:rPr lang="en-US" dirty="0" smtClean="0"/>
              <a:t> </a:t>
            </a:r>
            <a:r>
              <a:rPr lang="en-US" dirty="0" err="1" smtClean="0"/>
              <a:t>knjiže</a:t>
            </a:r>
            <a:r>
              <a:rPr lang="en-US" dirty="0" smtClean="0"/>
              <a:t> </a:t>
            </a:r>
            <a:r>
              <a:rPr lang="en-US" dirty="0" err="1" smtClean="0"/>
              <a:t>kao</a:t>
            </a:r>
            <a:r>
              <a:rPr lang="en-US" dirty="0" smtClean="0"/>
              <a:t> </a:t>
            </a:r>
            <a:r>
              <a:rPr lang="en-US" dirty="0" err="1" smtClean="0"/>
              <a:t>troškovi</a:t>
            </a:r>
            <a:r>
              <a:rPr lang="en-US" dirty="0" smtClean="0"/>
              <a:t> </a:t>
            </a:r>
            <a:r>
              <a:rPr lang="en-US" dirty="0" err="1" smtClean="0"/>
              <a:t>kada</a:t>
            </a:r>
            <a:r>
              <a:rPr lang="en-US" dirty="0" smtClean="0"/>
              <a:t> se </a:t>
            </a:r>
            <a:r>
              <a:rPr lang="en-US" dirty="0" err="1" smtClean="0"/>
              <a:t>pojave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 smtClean="0"/>
              <a:t>metode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koje</a:t>
            </a:r>
            <a:r>
              <a:rPr lang="en-US" dirty="0" smtClean="0"/>
              <a:t> </a:t>
            </a:r>
            <a:r>
              <a:rPr lang="en-US" dirty="0" err="1" smtClean="0"/>
              <a:t>izgleda</a:t>
            </a:r>
            <a:r>
              <a:rPr lang="en-US" dirty="0" smtClean="0"/>
              <a:t> da </a:t>
            </a:r>
            <a:r>
              <a:rPr lang="en-US" dirty="0" err="1" smtClean="0"/>
              <a:t>daju</a:t>
            </a:r>
            <a:r>
              <a:rPr lang="en-US" dirty="0" smtClean="0"/>
              <a:t> </a:t>
            </a:r>
            <a:r>
              <a:rPr lang="en-US" dirty="0" err="1" smtClean="0"/>
              <a:t>prednost</a:t>
            </a:r>
            <a:r>
              <a:rPr lang="en-US" dirty="0" smtClean="0"/>
              <a:t> </a:t>
            </a:r>
            <a:r>
              <a:rPr lang="en-US" dirty="0" err="1" smtClean="0"/>
              <a:t>formi</a:t>
            </a:r>
            <a:r>
              <a:rPr lang="en-US" dirty="0" smtClean="0"/>
              <a:t> a ne </a:t>
            </a:r>
            <a:r>
              <a:rPr lang="en-US" dirty="0" err="1" smtClean="0"/>
              <a:t>suštini</a:t>
            </a:r>
            <a:r>
              <a:rPr lang="en-US" dirty="0" smtClean="0"/>
              <a:t>;</a:t>
            </a:r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računovodstveni</a:t>
            </a:r>
            <a:r>
              <a:rPr lang="en-US" dirty="0" smtClean="0"/>
              <a:t> </a:t>
            </a:r>
            <a:r>
              <a:rPr lang="en-US" dirty="0" err="1" smtClean="0"/>
              <a:t>principi</a:t>
            </a:r>
            <a:r>
              <a:rPr lang="en-US" dirty="0" smtClean="0"/>
              <a:t>/</a:t>
            </a:r>
            <a:r>
              <a:rPr lang="en-US" dirty="0" err="1" smtClean="0"/>
              <a:t>prakse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se </a:t>
            </a:r>
            <a:r>
              <a:rPr lang="en-US" dirty="0" err="1" smtClean="0"/>
              <a:t>razlikuju</a:t>
            </a:r>
            <a:r>
              <a:rPr lang="en-US" dirty="0" smtClean="0"/>
              <a:t> od </a:t>
            </a:r>
            <a:r>
              <a:rPr lang="en-US" dirty="0" err="1" smtClean="0"/>
              <a:t>standarda</a:t>
            </a:r>
            <a:r>
              <a:rPr lang="en-US" dirty="0" smtClean="0"/>
              <a:t> u </a:t>
            </a:r>
            <a:r>
              <a:rPr lang="en-US" dirty="0" err="1" smtClean="0"/>
              <a:t>toj</a:t>
            </a:r>
            <a:r>
              <a:rPr lang="en-US" dirty="0" smtClean="0"/>
              <a:t> </a:t>
            </a:r>
            <a:r>
              <a:rPr lang="en-US" dirty="0" err="1" smtClean="0"/>
              <a:t>djelatnosti</a:t>
            </a:r>
            <a:r>
              <a:rPr lang="en-US" dirty="0" smtClean="0"/>
              <a:t>;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0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brojne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/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periodične</a:t>
            </a:r>
            <a:r>
              <a:rPr lang="en-US" dirty="0" smtClean="0"/>
              <a:t> </a:t>
            </a:r>
            <a:r>
              <a:rPr lang="en-US" dirty="0" err="1" smtClean="0"/>
              <a:t>neevidentirane</a:t>
            </a:r>
            <a:r>
              <a:rPr lang="en-US" dirty="0" smtClean="0"/>
              <a:t> </a:t>
            </a:r>
            <a:r>
              <a:rPr lang="en-US" dirty="0" err="1" smtClean="0"/>
              <a:t>korekcije</a:t>
            </a:r>
            <a:r>
              <a:rPr lang="en-US" dirty="0" smtClean="0"/>
              <a:t> </a:t>
            </a:r>
            <a:r>
              <a:rPr lang="en-US" dirty="0" err="1" smtClean="0"/>
              <a:t>ili</a:t>
            </a:r>
            <a:r>
              <a:rPr lang="en-US" dirty="0" smtClean="0"/>
              <a:t> </a:t>
            </a:r>
            <a:r>
              <a:rPr lang="en-US" dirty="0" err="1" smtClean="0"/>
              <a:t>korekcije</a:t>
            </a:r>
            <a:r>
              <a:rPr lang="en-US" dirty="0" smtClean="0"/>
              <a:t> od </a:t>
            </a:r>
            <a:r>
              <a:rPr lang="en-US" dirty="0" err="1" smtClean="0"/>
              <a:t>kojih</a:t>
            </a:r>
            <a:r>
              <a:rPr lang="en-US" dirty="0" smtClean="0"/>
              <a:t> se “</a:t>
            </a:r>
            <a:r>
              <a:rPr lang="en-US" dirty="0" err="1" smtClean="0"/>
              <a:t>odustalo</a:t>
            </a:r>
            <a:r>
              <a:rPr lang="en-US" dirty="0" smtClean="0"/>
              <a:t>”,</a:t>
            </a:r>
            <a:r>
              <a:rPr lang="sr-Latn-ME" dirty="0" smtClean="0"/>
              <a:t> </a:t>
            </a:r>
            <a:r>
              <a:rPr lang="pt-BR" dirty="0" smtClean="0"/>
              <a:t>a koje se javljaju u vezi s godišnjom revizijom.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109566392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442" y="824248"/>
            <a:ext cx="10515600" cy="536559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Sastav</a:t>
            </a:r>
            <a:endParaRPr lang="en-US" dirty="0"/>
          </a:p>
          <a:p>
            <a:pPr algn="just"/>
            <a:r>
              <a:rPr lang="pl-PL" dirty="0"/>
              <a:t>Statut, pravilnik za komisiju za reviziju ili odluka nadzornog/upravnog odbora </a:t>
            </a:r>
            <a:r>
              <a:rPr lang="pl-PL" dirty="0" smtClean="0"/>
              <a:t>treba </a:t>
            </a:r>
            <a:r>
              <a:rPr lang="en-US" dirty="0" err="1" smtClean="0"/>
              <a:t>urediti</a:t>
            </a:r>
            <a:r>
              <a:rPr lang="en-US" dirty="0" smtClean="0"/>
              <a:t> </a:t>
            </a:r>
            <a:r>
              <a:rPr lang="en-US" dirty="0" err="1"/>
              <a:t>neophodne</a:t>
            </a:r>
            <a:r>
              <a:rPr lang="en-US" dirty="0"/>
              <a:t>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stručna</a:t>
            </a:r>
            <a:r>
              <a:rPr lang="en-US" dirty="0"/>
              <a:t> </a:t>
            </a:r>
            <a:r>
              <a:rPr lang="en-US" dirty="0" err="1"/>
              <a:t>znanja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članove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Od</a:t>
            </a:r>
            <a:r>
              <a:rPr lang="sr-Latn-ME" dirty="0" smtClean="0"/>
              <a:t> </a:t>
            </a:r>
            <a:r>
              <a:rPr lang="en-US" dirty="0" err="1" smtClean="0"/>
              <a:t>naročite</a:t>
            </a:r>
            <a:r>
              <a:rPr lang="en-US" dirty="0" smtClean="0"/>
              <a:t> </a:t>
            </a:r>
            <a:r>
              <a:rPr lang="en-US" dirty="0" err="1"/>
              <a:t>važnosti</a:t>
            </a:r>
            <a:r>
              <a:rPr lang="en-US" dirty="0"/>
              <a:t> je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relevantno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stvarno</a:t>
            </a:r>
            <a:r>
              <a:rPr lang="en-US" dirty="0"/>
              <a:t> </a:t>
            </a:r>
            <a:r>
              <a:rPr lang="en-US" dirty="0" err="1"/>
              <a:t>stručno</a:t>
            </a:r>
            <a:r>
              <a:rPr lang="en-US" dirty="0"/>
              <a:t> </a:t>
            </a:r>
            <a:r>
              <a:rPr lang="en-US" dirty="0" err="1"/>
              <a:t>znanje</a:t>
            </a:r>
            <a:r>
              <a:rPr lang="en-US" dirty="0"/>
              <a:t> u </a:t>
            </a:r>
            <a:r>
              <a:rPr lang="en-US" dirty="0" err="1" smtClean="0"/>
              <a:t>oblasti</a:t>
            </a:r>
            <a:r>
              <a:rPr lang="sr-Latn-ME" dirty="0" smtClean="0"/>
              <a:t> </a:t>
            </a:r>
            <a:r>
              <a:rPr lang="en-US" dirty="0" err="1" smtClean="0"/>
              <a:t>računovodstva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Orijentaciono</a:t>
            </a:r>
            <a:r>
              <a:rPr lang="en-US" dirty="0"/>
              <a:t>, </a:t>
            </a:r>
            <a:r>
              <a:rPr lang="en-US" dirty="0" err="1"/>
              <a:t>kvalifikacije</a:t>
            </a:r>
            <a:r>
              <a:rPr lang="en-US" dirty="0"/>
              <a:t> </a:t>
            </a:r>
            <a:r>
              <a:rPr lang="en-US" dirty="0" err="1" smtClean="0"/>
              <a:t>članova</a:t>
            </a:r>
            <a:r>
              <a:rPr lang="sr-Latn-ME" dirty="0" smtClean="0"/>
              <a:t> </a:t>
            </a:r>
            <a:r>
              <a:rPr lang="en-US" dirty="0" err="1" smtClean="0"/>
              <a:t>komisije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ulivati</a:t>
            </a:r>
            <a:r>
              <a:rPr lang="en-US" dirty="0"/>
              <a:t> </a:t>
            </a:r>
            <a:r>
              <a:rPr lang="en-US" dirty="0" err="1"/>
              <a:t>sigurnost</a:t>
            </a:r>
            <a:r>
              <a:rPr lang="en-US" dirty="0"/>
              <a:t> da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sposobni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spremni</a:t>
            </a:r>
            <a:r>
              <a:rPr lang="en-US" dirty="0"/>
              <a:t> </a:t>
            </a:r>
            <a:r>
              <a:rPr lang="en-US" dirty="0" err="1" smtClean="0"/>
              <a:t>otkrivati</a:t>
            </a:r>
            <a:r>
              <a:rPr lang="sr-Latn-ME" dirty="0" smtClean="0"/>
              <a:t> </a:t>
            </a:r>
            <a:r>
              <a:rPr lang="en-US" dirty="0" err="1" smtClean="0"/>
              <a:t>računovodstvene</a:t>
            </a:r>
            <a:r>
              <a:rPr lang="en-US" dirty="0" smtClean="0"/>
              <a:t> </a:t>
            </a:r>
            <a:r>
              <a:rPr lang="en-US" dirty="0" err="1"/>
              <a:t>nepravilnosti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raditi</a:t>
            </a:r>
            <a:r>
              <a:rPr lang="en-US" dirty="0"/>
              <a:t> u </a:t>
            </a:r>
            <a:r>
              <a:rPr lang="en-US" dirty="0" err="1"/>
              <a:t>najboljem</a:t>
            </a:r>
            <a:r>
              <a:rPr lang="en-US" dirty="0"/>
              <a:t> </a:t>
            </a:r>
            <a:r>
              <a:rPr lang="en-US" dirty="0" err="1"/>
              <a:t>interesu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njegovih</a:t>
            </a:r>
            <a:r>
              <a:rPr lang="sr-Latn-ME" dirty="0" smtClean="0"/>
              <a:t> </a:t>
            </a:r>
            <a:r>
              <a:rPr lang="en-US" dirty="0" err="1" smtClean="0"/>
              <a:t>dioničara</a:t>
            </a:r>
            <a:r>
              <a:rPr lang="en-US" dirty="0" smtClean="0"/>
              <a:t>/</a:t>
            </a:r>
            <a:r>
              <a:rPr lang="en-US" dirty="0" err="1" smtClean="0"/>
              <a:t>akcionara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preporučuje</a:t>
            </a:r>
            <a:r>
              <a:rPr lang="en-US" dirty="0"/>
              <a:t> da se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besprijekorne</a:t>
            </a:r>
            <a:r>
              <a:rPr lang="en-US" dirty="0"/>
              <a:t> </a:t>
            </a:r>
            <a:r>
              <a:rPr lang="en-US" dirty="0" err="1" smtClean="0"/>
              <a:t>reputacije</a:t>
            </a:r>
            <a:r>
              <a:rPr lang="sr-Latn-ME" dirty="0" smtClean="0"/>
              <a:t> </a:t>
            </a:r>
            <a:r>
              <a:rPr lang="pl-PL" dirty="0" smtClean="0"/>
              <a:t>biraju </a:t>
            </a:r>
            <a:r>
              <a:rPr lang="pl-PL" dirty="0"/>
              <a:t>u nadzorni/upravni odbor i imenuju u komisiju za reviziju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9967712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24248"/>
            <a:ext cx="10515600" cy="5352715"/>
          </a:xfrm>
        </p:spPr>
        <p:txBody>
          <a:bodyPr>
            <a:normAutofit/>
          </a:bodyPr>
          <a:lstStyle/>
          <a:p>
            <a:pPr algn="just"/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imati</a:t>
            </a:r>
            <a:r>
              <a:rPr lang="en-US" dirty="0"/>
              <a:t> </a:t>
            </a:r>
            <a:r>
              <a:rPr lang="en-US" dirty="0" err="1"/>
              <a:t>najmanje</a:t>
            </a:r>
            <a:r>
              <a:rPr lang="en-US" dirty="0"/>
              <a:t> tri </a:t>
            </a:r>
            <a:r>
              <a:rPr lang="en-US" dirty="0" err="1"/>
              <a:t>člana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ne</a:t>
            </a:r>
            <a:r>
              <a:rPr lang="sr-Latn-ME" dirty="0"/>
              <a:t>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Većinu</a:t>
            </a:r>
            <a:r>
              <a:rPr lang="en-US" dirty="0"/>
              <a:t> </a:t>
            </a:r>
            <a:r>
              <a:rPr lang="en-US" dirty="0" err="1"/>
              <a:t>članova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sr-Latn-ME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činiti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Jedan</a:t>
            </a:r>
            <a:r>
              <a:rPr lang="en-US" dirty="0"/>
              <a:t> od </a:t>
            </a:r>
            <a:r>
              <a:rPr lang="en-US" dirty="0" err="1"/>
              <a:t>njih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izabran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predsjednika</a:t>
            </a:r>
            <a:r>
              <a:rPr lang="sr-Latn-ME" dirty="0"/>
              <a:t> </a:t>
            </a:r>
            <a:r>
              <a:rPr lang="en-US" dirty="0" err="1"/>
              <a:t>komisije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Predsjednik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ne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predsjedavati</a:t>
            </a:r>
            <a:r>
              <a:rPr lang="sr-Latn-ME" dirty="0"/>
              <a:t> </a:t>
            </a:r>
            <a:r>
              <a:rPr lang="en-US" dirty="0" err="1"/>
              <a:t>komisijom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Sjednicama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vjerovatno</a:t>
            </a:r>
            <a:r>
              <a:rPr lang="en-US" dirty="0"/>
              <a:t> </a:t>
            </a:r>
            <a:r>
              <a:rPr lang="en-US" dirty="0" err="1"/>
              <a:t>će</a:t>
            </a:r>
            <a:r>
              <a:rPr lang="en-US" dirty="0"/>
              <a:t> </a:t>
            </a:r>
            <a:r>
              <a:rPr lang="en-US" dirty="0" err="1"/>
              <a:t>prisustvovati</a:t>
            </a:r>
            <a:r>
              <a:rPr lang="sr-Latn-ME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pojedinci</a:t>
            </a:r>
            <a:r>
              <a:rPr lang="en-US" dirty="0"/>
              <a:t> (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je </a:t>
            </a:r>
            <a:r>
              <a:rPr lang="en-US" dirty="0" err="1"/>
              <a:t>eksterni</a:t>
            </a:r>
            <a:r>
              <a:rPr lang="en-US" dirty="0"/>
              <a:t> </a:t>
            </a:r>
            <a:r>
              <a:rPr lang="en-US" dirty="0" err="1"/>
              <a:t>revizor</a:t>
            </a:r>
            <a:r>
              <a:rPr lang="en-US" dirty="0"/>
              <a:t>).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Međutim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en-US" dirty="0"/>
              <a:t> ne </a:t>
            </a:r>
            <a:r>
              <a:rPr lang="en-US" dirty="0" err="1"/>
              <a:t>mogu</a:t>
            </a:r>
            <a:r>
              <a:rPr lang="en-US" dirty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sr-Latn-ME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75158706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dirty="0"/>
              <a:t>4. Pristup informacijama i resursima</a:t>
            </a:r>
          </a:p>
          <a:p>
            <a:pPr algn="just"/>
            <a:r>
              <a:rPr lang="pl-PL" dirty="0" smtClean="0"/>
              <a:t>Nadzorni/upravni </a:t>
            </a:r>
            <a:r>
              <a:rPr lang="pl-PL" dirty="0"/>
              <a:t>odbor treba dobijati informacije o finansijskim i </a:t>
            </a:r>
            <a:r>
              <a:rPr lang="pl-PL" dirty="0" smtClean="0"/>
              <a:t>poslovnim </a:t>
            </a:r>
            <a:r>
              <a:rPr lang="en-US" dirty="0" err="1" smtClean="0"/>
              <a:t>rezultatima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Predsjednik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tromjesečno</a:t>
            </a:r>
            <a:r>
              <a:rPr lang="en-US" dirty="0"/>
              <a:t> </a:t>
            </a:r>
            <a:r>
              <a:rPr lang="en-US" dirty="0" err="1" smtClean="0"/>
              <a:t>informira</a:t>
            </a:r>
            <a:r>
              <a:rPr lang="sr-Latn-ME" dirty="0" smtClean="0"/>
              <a:t> </a:t>
            </a:r>
            <a:r>
              <a:rPr lang="pl-PL" dirty="0" smtClean="0"/>
              <a:t>nadzorni/upravni </a:t>
            </a:r>
            <a:r>
              <a:rPr lang="pl-PL" dirty="0"/>
              <a:t>odbor o svim pitanjima od značaja za rad komisije i bez </a:t>
            </a:r>
            <a:r>
              <a:rPr lang="pl-PL" dirty="0" smtClean="0"/>
              <a:t>odlaganja </a:t>
            </a:r>
            <a:r>
              <a:rPr lang="en-US" dirty="0" err="1" smtClean="0"/>
              <a:t>dostavlja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podatke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zatraži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Pored </a:t>
            </a:r>
            <a:r>
              <a:rPr lang="en-US" dirty="0"/>
              <a:t>toga, </a:t>
            </a:r>
            <a:r>
              <a:rPr lang="en-US" dirty="0" smtClean="0"/>
              <a:t>bit</a:t>
            </a:r>
            <a:r>
              <a:rPr lang="sr-Latn-ME" dirty="0" smtClean="0"/>
              <a:t> </a:t>
            </a:r>
            <a:r>
              <a:rPr lang="en-US" dirty="0" err="1" smtClean="0"/>
              <a:t>će</a:t>
            </a:r>
            <a:r>
              <a:rPr lang="en-US" dirty="0" smtClean="0"/>
              <a:t> </a:t>
            </a:r>
            <a:r>
              <a:rPr lang="en-US" dirty="0" err="1"/>
              <a:t>potrebno</a:t>
            </a:r>
            <a:r>
              <a:rPr lang="en-US" dirty="0"/>
              <a:t> da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imaju</a:t>
            </a:r>
            <a:r>
              <a:rPr lang="en-US" dirty="0"/>
              <a:t> </a:t>
            </a:r>
            <a:r>
              <a:rPr lang="en-US" dirty="0" err="1"/>
              <a:t>slobodan</a:t>
            </a:r>
            <a:r>
              <a:rPr lang="en-US" dirty="0"/>
              <a:t> </a:t>
            </a:r>
            <a:r>
              <a:rPr lang="en-US" dirty="0" err="1"/>
              <a:t>pristup</a:t>
            </a:r>
            <a:r>
              <a:rPr lang="en-US" dirty="0"/>
              <a:t> </a:t>
            </a:r>
            <a:r>
              <a:rPr lang="en-US" dirty="0" err="1" smtClean="0"/>
              <a:t>dokumentima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informacijama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err="1"/>
              <a:t>im</a:t>
            </a:r>
            <a:r>
              <a:rPr lang="en-US" dirty="0"/>
              <a:t> se </a:t>
            </a:r>
            <a:r>
              <a:rPr lang="en-US" dirty="0" err="1"/>
              <a:t>omogućilo</a:t>
            </a:r>
            <a:r>
              <a:rPr lang="en-US" dirty="0"/>
              <a:t> da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U</a:t>
            </a:r>
            <a:r>
              <a:rPr lang="sr-Latn-ME" dirty="0" smtClean="0"/>
              <a:t> </a:t>
            </a:r>
            <a:r>
              <a:rPr lang="en-US" dirty="0" err="1" smtClean="0"/>
              <a:t>ovom</a:t>
            </a:r>
            <a:r>
              <a:rPr lang="en-US" dirty="0" smtClean="0"/>
              <a:t>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presudnu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</a:t>
            </a:r>
            <a:r>
              <a:rPr lang="en-US" dirty="0" err="1"/>
              <a:t>često</a:t>
            </a:r>
            <a:r>
              <a:rPr lang="en-US" dirty="0"/>
              <a:t> </a:t>
            </a:r>
            <a:r>
              <a:rPr lang="en-US" dirty="0" err="1"/>
              <a:t>igra</a:t>
            </a:r>
            <a:r>
              <a:rPr lang="en-US" dirty="0"/>
              <a:t> </a:t>
            </a:r>
            <a:r>
              <a:rPr lang="en-US" dirty="0" err="1"/>
              <a:t>sekretar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 smtClean="0"/>
              <a:t>slobodan</a:t>
            </a:r>
            <a:r>
              <a:rPr lang="sr-Latn-ME" dirty="0" smtClean="0"/>
              <a:t> </a:t>
            </a:r>
            <a:r>
              <a:rPr lang="en-US" dirty="0" err="1" smtClean="0"/>
              <a:t>protok</a:t>
            </a:r>
            <a:r>
              <a:rPr lang="en-US" dirty="0" smtClean="0"/>
              <a:t> </a:t>
            </a:r>
            <a:r>
              <a:rPr lang="en-US" dirty="0" err="1"/>
              <a:t>informacija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0695872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90943"/>
          </a:xfrm>
        </p:spPr>
        <p:txBody>
          <a:bodyPr>
            <a:normAutofit fontScale="90000"/>
          </a:bodyPr>
          <a:lstStyle/>
          <a:p>
            <a:r>
              <a:rPr lang="en-US" dirty="0"/>
              <a:t>D. </a:t>
            </a:r>
            <a:r>
              <a:rPr lang="en-US" dirty="0" err="1"/>
              <a:t>Funkcija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/>
          </a:bodyPr>
          <a:lstStyle/>
          <a:p>
            <a:pPr algn="just"/>
            <a:r>
              <a:rPr lang="pl-PL" sz="3300" dirty="0" smtClean="0"/>
              <a:t>Interna </a:t>
            </a:r>
            <a:r>
              <a:rPr lang="pl-PL" sz="3300" dirty="0"/>
              <a:t>kontrola je proces koji zajednički sprovode </a:t>
            </a:r>
            <a:r>
              <a:rPr lang="pl-PL" sz="3300" dirty="0" smtClean="0"/>
              <a:t>nadzorni/upravni </a:t>
            </a:r>
            <a:r>
              <a:rPr lang="pl-PL" sz="3300" dirty="0"/>
              <a:t>odbor</a:t>
            </a:r>
            <a:r>
              <a:rPr lang="pl-PL" sz="3300" dirty="0" smtClean="0"/>
              <a:t>, </a:t>
            </a:r>
            <a:r>
              <a:rPr lang="en-US" sz="3300" dirty="0" err="1" smtClean="0"/>
              <a:t>izvršni</a:t>
            </a:r>
            <a:r>
              <a:rPr lang="en-US" sz="3300" dirty="0" smtClean="0"/>
              <a:t> </a:t>
            </a:r>
            <a:r>
              <a:rPr lang="en-US" sz="3300" dirty="0" err="1"/>
              <a:t>rukovodioci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zaposleni</a:t>
            </a:r>
            <a:r>
              <a:rPr lang="en-US" sz="3300" dirty="0"/>
              <a:t> </a:t>
            </a:r>
            <a:r>
              <a:rPr lang="en-US" sz="3300" dirty="0" err="1"/>
              <a:t>društva</a:t>
            </a:r>
            <a:r>
              <a:rPr lang="en-US" sz="3300" dirty="0"/>
              <a:t>, a </a:t>
            </a:r>
            <a:r>
              <a:rPr lang="en-US" sz="3300" dirty="0" err="1"/>
              <a:t>čiji</a:t>
            </a:r>
            <a:r>
              <a:rPr lang="en-US" sz="3300" dirty="0"/>
              <a:t> je </a:t>
            </a:r>
            <a:r>
              <a:rPr lang="en-US" sz="3300" dirty="0" err="1"/>
              <a:t>cilj</a:t>
            </a:r>
            <a:r>
              <a:rPr lang="en-US" sz="3300" dirty="0"/>
              <a:t> da </a:t>
            </a:r>
            <a:r>
              <a:rPr lang="en-US" sz="3300" dirty="0" err="1"/>
              <a:t>pruži</a:t>
            </a:r>
            <a:r>
              <a:rPr lang="en-US" sz="3300" dirty="0"/>
              <a:t> </a:t>
            </a:r>
            <a:r>
              <a:rPr lang="en-US" sz="3300" dirty="0" err="1"/>
              <a:t>razumnu</a:t>
            </a:r>
            <a:r>
              <a:rPr lang="en-US" sz="3300" dirty="0"/>
              <a:t> </a:t>
            </a:r>
            <a:r>
              <a:rPr lang="en-US" sz="3300" dirty="0" err="1" smtClean="0"/>
              <a:t>garanciju</a:t>
            </a:r>
            <a:r>
              <a:rPr lang="sr-Latn-ME" sz="3300" dirty="0" smtClean="0"/>
              <a:t> </a:t>
            </a:r>
            <a:r>
              <a:rPr lang="en-US" sz="3300" dirty="0" err="1" smtClean="0"/>
              <a:t>za</a:t>
            </a:r>
            <a:r>
              <a:rPr lang="en-US" sz="3300" dirty="0" smtClean="0"/>
              <a:t> </a:t>
            </a:r>
            <a:r>
              <a:rPr lang="en-US" sz="3300" dirty="0" err="1"/>
              <a:t>ostvarivanje</a:t>
            </a:r>
            <a:r>
              <a:rPr lang="en-US" sz="3300" dirty="0"/>
              <a:t> </a:t>
            </a:r>
            <a:r>
              <a:rPr lang="en-US" sz="3300" dirty="0" err="1"/>
              <a:t>sljedećih</a:t>
            </a:r>
            <a:r>
              <a:rPr lang="en-US" sz="3300" dirty="0"/>
              <a:t> </a:t>
            </a:r>
            <a:r>
              <a:rPr lang="en-US" sz="3300" dirty="0" err="1"/>
              <a:t>ciljeva</a:t>
            </a:r>
            <a:r>
              <a:rPr lang="en-US" sz="3300" dirty="0"/>
              <a:t>: da </a:t>
            </a:r>
            <a:r>
              <a:rPr lang="en-US" sz="3300" dirty="0" err="1"/>
              <a:t>finansijsko</a:t>
            </a:r>
            <a:r>
              <a:rPr lang="en-US" sz="3300" dirty="0"/>
              <a:t> </a:t>
            </a:r>
            <a:r>
              <a:rPr lang="en-US" sz="3300" dirty="0" err="1"/>
              <a:t>izvještavanje</a:t>
            </a:r>
            <a:r>
              <a:rPr lang="en-US" sz="3300" dirty="0"/>
              <a:t> </a:t>
            </a:r>
            <a:r>
              <a:rPr lang="en-US" sz="3300" dirty="0" err="1"/>
              <a:t>bude</a:t>
            </a:r>
            <a:r>
              <a:rPr lang="en-US" sz="3300" dirty="0"/>
              <a:t> </a:t>
            </a:r>
            <a:r>
              <a:rPr lang="en-US" sz="3300" dirty="0" err="1"/>
              <a:t>pouzdano</a:t>
            </a:r>
            <a:r>
              <a:rPr lang="en-US" sz="3300" dirty="0"/>
              <a:t> </a:t>
            </a:r>
            <a:r>
              <a:rPr lang="en-US" sz="3300" dirty="0" err="1" smtClean="0"/>
              <a:t>i</a:t>
            </a:r>
            <a:r>
              <a:rPr lang="sr-Latn-ME" sz="3300" dirty="0" smtClean="0"/>
              <a:t> </a:t>
            </a:r>
            <a:r>
              <a:rPr lang="en-US" sz="3300" dirty="0" err="1" smtClean="0"/>
              <a:t>tačno</a:t>
            </a:r>
            <a:r>
              <a:rPr lang="en-US" sz="3300" dirty="0"/>
              <a:t>, </a:t>
            </a:r>
            <a:r>
              <a:rPr lang="en-US" sz="3300" dirty="0" err="1"/>
              <a:t>poslovanje</a:t>
            </a:r>
            <a:r>
              <a:rPr lang="en-US" sz="3300" dirty="0"/>
              <a:t> </a:t>
            </a:r>
            <a:r>
              <a:rPr lang="en-US" sz="3300" dirty="0" err="1"/>
              <a:t>efikasno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djelotvorno</a:t>
            </a:r>
            <a:r>
              <a:rPr lang="en-US" sz="3300" dirty="0"/>
              <a:t>, a </a:t>
            </a:r>
            <a:r>
              <a:rPr lang="en-US" sz="3300" dirty="0" err="1"/>
              <a:t>društvo</a:t>
            </a:r>
            <a:r>
              <a:rPr lang="en-US" sz="3300" dirty="0"/>
              <a:t> </a:t>
            </a:r>
            <a:r>
              <a:rPr lang="en-US" sz="3300" dirty="0" err="1"/>
              <a:t>usklađeno</a:t>
            </a:r>
            <a:r>
              <a:rPr lang="en-US" sz="3300" dirty="0"/>
              <a:t> </a:t>
            </a:r>
            <a:r>
              <a:rPr lang="en-US" sz="3300" dirty="0" err="1"/>
              <a:t>sa</a:t>
            </a:r>
            <a:r>
              <a:rPr lang="en-US" sz="3300" dirty="0"/>
              <a:t> </a:t>
            </a:r>
            <a:r>
              <a:rPr lang="en-US" sz="3300" dirty="0" err="1"/>
              <a:t>zakonodavstvom</a:t>
            </a:r>
            <a:r>
              <a:rPr lang="en-US" sz="3300" dirty="0"/>
              <a:t> </a:t>
            </a:r>
            <a:r>
              <a:rPr lang="en-US" sz="3300" dirty="0" err="1" smtClean="0"/>
              <a:t>i</a:t>
            </a:r>
            <a:r>
              <a:rPr lang="sr-Latn-ME" sz="3300" dirty="0" smtClean="0"/>
              <a:t> </a:t>
            </a:r>
            <a:r>
              <a:rPr lang="pt-BR" sz="3300" dirty="0" smtClean="0"/>
              <a:t>vlastitim </a:t>
            </a:r>
            <a:r>
              <a:rPr lang="pt-BR" sz="3300" dirty="0"/>
              <a:t>internim pravilima i smjernicama.</a:t>
            </a:r>
          </a:p>
          <a:p>
            <a:pPr algn="just"/>
            <a:r>
              <a:rPr lang="pl-PL" sz="3300" dirty="0"/>
              <a:t>Ustvari, efikasna struktura interne kontrole može pomoći društvu da:</a:t>
            </a:r>
          </a:p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300" dirty="0" err="1"/>
              <a:t>donosi</a:t>
            </a:r>
            <a:r>
              <a:rPr lang="en-US" sz="3300" dirty="0"/>
              <a:t> </a:t>
            </a:r>
            <a:r>
              <a:rPr lang="en-US" sz="3300" dirty="0" err="1"/>
              <a:t>bolje</a:t>
            </a:r>
            <a:r>
              <a:rPr lang="en-US" sz="3300" dirty="0"/>
              <a:t> </a:t>
            </a:r>
            <a:r>
              <a:rPr lang="en-US" sz="3300" dirty="0" err="1"/>
              <a:t>poslovne</a:t>
            </a:r>
            <a:r>
              <a:rPr lang="en-US" sz="3300" dirty="0"/>
              <a:t> </a:t>
            </a:r>
            <a:r>
              <a:rPr lang="en-US" sz="3300" dirty="0" err="1"/>
              <a:t>odluke</a:t>
            </a:r>
            <a:r>
              <a:rPr lang="en-US" sz="3300" dirty="0"/>
              <a:t> s </a:t>
            </a:r>
            <a:r>
              <a:rPr lang="en-US" sz="3300" dirty="0" err="1"/>
              <a:t>kvalitetnijim</a:t>
            </a:r>
            <a:r>
              <a:rPr lang="en-US" sz="3300" dirty="0"/>
              <a:t> </a:t>
            </a:r>
            <a:r>
              <a:rPr lang="en-US" sz="3300" dirty="0" err="1"/>
              <a:t>i</a:t>
            </a:r>
            <a:r>
              <a:rPr lang="en-US" sz="3300" dirty="0"/>
              <a:t> </a:t>
            </a:r>
            <a:r>
              <a:rPr lang="en-US" sz="3300" dirty="0" err="1"/>
              <a:t>ažurnijim</a:t>
            </a:r>
            <a:r>
              <a:rPr lang="en-US" sz="3300" dirty="0"/>
              <a:t> </a:t>
            </a:r>
            <a:r>
              <a:rPr lang="en-US" sz="3300" dirty="0" err="1"/>
              <a:t>informacijama</a:t>
            </a:r>
            <a:r>
              <a:rPr lang="en-US" sz="3300" dirty="0"/>
              <a:t>;</a:t>
            </a:r>
          </a:p>
          <a:p>
            <a:pPr marL="457200" lvl="1" indent="0" algn="just">
              <a:buNone/>
            </a:pPr>
            <a:r>
              <a:rPr lang="it-IT" sz="3300" dirty="0"/>
              <a:t>• zadobije (ili povrati) povjerenje investitora</a:t>
            </a:r>
            <a:r>
              <a:rPr lang="it-IT" sz="3300" dirty="0" smtClean="0"/>
              <a:t>;</a:t>
            </a:r>
            <a:endParaRPr lang="it-IT" sz="3300" dirty="0"/>
          </a:p>
        </p:txBody>
      </p:sp>
    </p:spTree>
    <p:extLst>
      <p:ext uri="{BB962C8B-B14F-4D97-AF65-F5344CB8AC3E}">
        <p14:creationId xmlns:p14="http://schemas.microsoft.com/office/powerpoint/2010/main" xmlns="" val="107415793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300" dirty="0"/>
              <a:t>• </a:t>
            </a:r>
            <a:r>
              <a:rPr lang="en-US" sz="3000" dirty="0" err="1"/>
              <a:t>spriječi</a:t>
            </a:r>
            <a:r>
              <a:rPr lang="en-US" sz="3000" dirty="0"/>
              <a:t> </a:t>
            </a:r>
            <a:r>
              <a:rPr lang="en-US" sz="3000" dirty="0" err="1"/>
              <a:t>gubitak</a:t>
            </a:r>
            <a:r>
              <a:rPr lang="en-US" sz="3000" dirty="0"/>
              <a:t> </a:t>
            </a:r>
            <a:r>
              <a:rPr lang="en-US" sz="3000" dirty="0" err="1"/>
              <a:t>resursa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osigura</a:t>
            </a:r>
            <a:r>
              <a:rPr lang="en-US" sz="3000" dirty="0"/>
              <a:t> </a:t>
            </a:r>
            <a:r>
              <a:rPr lang="en-US" sz="3000" dirty="0" err="1"/>
              <a:t>bezbjednost</a:t>
            </a:r>
            <a:r>
              <a:rPr lang="en-US" sz="3000" dirty="0"/>
              <a:t> </a:t>
            </a:r>
            <a:r>
              <a:rPr lang="en-US" sz="3000" dirty="0" err="1"/>
              <a:t>svojih</a:t>
            </a:r>
            <a:r>
              <a:rPr lang="en-US" sz="3000" dirty="0"/>
              <a:t> </a:t>
            </a:r>
            <a:r>
              <a:rPr lang="en-US" sz="3000" dirty="0" err="1"/>
              <a:t>sredstava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preduprijedi</a:t>
            </a:r>
            <a:r>
              <a:rPr lang="en-US" sz="3000" dirty="0"/>
              <a:t> </a:t>
            </a:r>
            <a:r>
              <a:rPr lang="en-US" sz="3000" dirty="0" err="1"/>
              <a:t>kažnjiva</a:t>
            </a:r>
            <a:r>
              <a:rPr lang="en-US" sz="3000" dirty="0"/>
              <a:t> </a:t>
            </a:r>
            <a:r>
              <a:rPr lang="en-US" sz="3000" dirty="0" err="1"/>
              <a:t>djela</a:t>
            </a:r>
            <a:r>
              <a:rPr lang="en-US" sz="3000" dirty="0"/>
              <a:t>;</a:t>
            </a:r>
          </a:p>
          <a:p>
            <a:pPr marL="457200" lvl="1" indent="0" algn="just">
              <a:buNone/>
            </a:pPr>
            <a:r>
              <a:rPr lang="pl-PL" sz="3000" dirty="0"/>
              <a:t>• bude usklađeno s primjenjivim zakonima i drugim propisima; i</a:t>
            </a:r>
          </a:p>
          <a:p>
            <a:pPr marL="457200" lvl="1" indent="0" algn="just">
              <a:buNone/>
            </a:pPr>
            <a:r>
              <a:rPr lang="en-US" sz="3000" dirty="0"/>
              <a:t>• </a:t>
            </a:r>
            <a:r>
              <a:rPr lang="en-US" sz="3000" dirty="0" err="1"/>
              <a:t>stekne</a:t>
            </a:r>
            <a:r>
              <a:rPr lang="en-US" sz="3000" dirty="0"/>
              <a:t> </a:t>
            </a:r>
            <a:r>
              <a:rPr lang="en-US" sz="3000" dirty="0" err="1"/>
              <a:t>konkurentsku</a:t>
            </a:r>
            <a:r>
              <a:rPr lang="en-US" sz="3000" dirty="0"/>
              <a:t> </a:t>
            </a:r>
            <a:r>
              <a:rPr lang="en-US" sz="3000" dirty="0" err="1"/>
              <a:t>prednost</a:t>
            </a:r>
            <a:r>
              <a:rPr lang="en-US" sz="3000" dirty="0"/>
              <a:t> </a:t>
            </a:r>
            <a:r>
              <a:rPr lang="en-US" sz="3000" dirty="0" err="1"/>
              <a:t>putem</a:t>
            </a:r>
            <a:r>
              <a:rPr lang="en-US" sz="3000" dirty="0"/>
              <a:t> </a:t>
            </a:r>
            <a:r>
              <a:rPr lang="en-US" sz="3000" dirty="0" err="1"/>
              <a:t>racionaliziranog</a:t>
            </a:r>
            <a:r>
              <a:rPr lang="en-US" sz="3000" dirty="0"/>
              <a:t> </a:t>
            </a:r>
            <a:r>
              <a:rPr lang="en-US" sz="3000" dirty="0" err="1"/>
              <a:t>poslovanja</a:t>
            </a:r>
            <a:r>
              <a:rPr lang="en-US" sz="3000" dirty="0"/>
              <a:t>.</a:t>
            </a:r>
            <a:endParaRPr lang="sr-Latn-ME" sz="3000" dirty="0"/>
          </a:p>
          <a:p>
            <a:pPr marL="457200" lvl="1" indent="0" algn="just">
              <a:buNone/>
            </a:pPr>
            <a:endParaRPr lang="sr-Latn-ME" sz="3000" dirty="0"/>
          </a:p>
          <a:p>
            <a:pPr marL="457200" lvl="1" indent="0" algn="just">
              <a:buNone/>
            </a:pPr>
            <a:r>
              <a:rPr lang="en-US" sz="3000" dirty="0" err="1"/>
              <a:t>Sistem</a:t>
            </a:r>
            <a:r>
              <a:rPr lang="en-US" sz="3000" dirty="0"/>
              <a:t> interne </a:t>
            </a:r>
            <a:r>
              <a:rPr lang="en-US" sz="3000" dirty="0" err="1"/>
              <a:t>kontrole</a:t>
            </a:r>
            <a:r>
              <a:rPr lang="en-US" sz="3000" dirty="0"/>
              <a:t> </a:t>
            </a:r>
            <a:r>
              <a:rPr lang="en-US" sz="3000" dirty="0" err="1"/>
              <a:t>može</a:t>
            </a:r>
            <a:r>
              <a:rPr lang="en-US" sz="3000" dirty="0"/>
              <a:t> se </a:t>
            </a:r>
            <a:r>
              <a:rPr lang="en-US" sz="3000" dirty="0" err="1" smtClean="0"/>
              <a:t>defini</a:t>
            </a:r>
            <a:r>
              <a:rPr lang="sr-Latn-ME" sz="3000" dirty="0" smtClean="0"/>
              <a:t>sati </a:t>
            </a:r>
            <a:r>
              <a:rPr lang="en-US" sz="3000" dirty="0" smtClean="0"/>
              <a:t> </a:t>
            </a:r>
            <a:r>
              <a:rPr lang="en-US" sz="3000" dirty="0" err="1"/>
              <a:t>kao</a:t>
            </a:r>
            <a:r>
              <a:rPr lang="en-US" sz="3000" dirty="0"/>
              <a:t> </a:t>
            </a:r>
            <a:r>
              <a:rPr lang="en-US" sz="3000" dirty="0" err="1"/>
              <a:t>kontrola</a:t>
            </a:r>
            <a:r>
              <a:rPr lang="en-US" sz="3000" dirty="0"/>
              <a:t> </a:t>
            </a:r>
            <a:r>
              <a:rPr lang="en-US" sz="3000" dirty="0" err="1"/>
              <a:t>sektora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organa</a:t>
            </a:r>
            <a:r>
              <a:rPr lang="sr-Latn-ME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</a:t>
            </a:r>
            <a:r>
              <a:rPr lang="en-US" sz="3000" dirty="0" err="1"/>
              <a:t>nad</a:t>
            </a:r>
            <a:r>
              <a:rPr lang="en-US" sz="3000" dirty="0"/>
              <a:t> </a:t>
            </a:r>
            <a:r>
              <a:rPr lang="en-US" sz="3000" dirty="0" err="1"/>
              <a:t>obavljanjem</a:t>
            </a:r>
            <a:r>
              <a:rPr lang="en-US" sz="3000" dirty="0"/>
              <a:t> </a:t>
            </a:r>
            <a:r>
              <a:rPr lang="en-US" sz="3000" dirty="0" err="1"/>
              <a:t>finansijskih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poslovnih</a:t>
            </a:r>
            <a:r>
              <a:rPr lang="en-US" sz="3000" dirty="0"/>
              <a:t> </a:t>
            </a:r>
            <a:r>
              <a:rPr lang="en-US" sz="3000" dirty="0" err="1"/>
              <a:t>operacija</a:t>
            </a:r>
            <a:r>
              <a:rPr lang="en-US" sz="3000" dirty="0"/>
              <a:t> </a:t>
            </a:r>
            <a:r>
              <a:rPr lang="en-US" sz="3000" dirty="0" err="1"/>
              <a:t>društva</a:t>
            </a:r>
            <a:r>
              <a:rPr lang="en-US" sz="3000" dirty="0"/>
              <a:t> (</a:t>
            </a:r>
            <a:r>
              <a:rPr lang="en-US" sz="3000" dirty="0" err="1"/>
              <a:t>uključujući</a:t>
            </a:r>
            <a:r>
              <a:rPr lang="sr-Latn-ME" sz="3000" dirty="0"/>
              <a:t> </a:t>
            </a:r>
            <a:r>
              <a:rPr lang="en-US" sz="3000" dirty="0" err="1"/>
              <a:t>sprovođenje</a:t>
            </a:r>
            <a:r>
              <a:rPr lang="en-US" sz="3000" dirty="0"/>
              <a:t> </a:t>
            </a:r>
            <a:r>
              <a:rPr lang="en-US" sz="3000" dirty="0" err="1"/>
              <a:t>njegovog</a:t>
            </a:r>
            <a:r>
              <a:rPr lang="en-US" sz="3000" dirty="0"/>
              <a:t> </a:t>
            </a:r>
            <a:r>
              <a:rPr lang="en-US" sz="3000" dirty="0" err="1"/>
              <a:t>finansijskog</a:t>
            </a:r>
            <a:r>
              <a:rPr lang="en-US" sz="3000" dirty="0"/>
              <a:t> </a:t>
            </a:r>
            <a:r>
              <a:rPr lang="en-US" sz="3000" dirty="0" err="1"/>
              <a:t>i</a:t>
            </a:r>
            <a:r>
              <a:rPr lang="en-US" sz="3000" dirty="0"/>
              <a:t> </a:t>
            </a:r>
            <a:r>
              <a:rPr lang="en-US" sz="3000" dirty="0" err="1"/>
              <a:t>poslovnog</a:t>
            </a:r>
            <a:r>
              <a:rPr lang="en-US" sz="3000" dirty="0"/>
              <a:t> </a:t>
            </a:r>
            <a:r>
              <a:rPr lang="en-US" sz="3000" dirty="0" err="1"/>
              <a:t>plana</a:t>
            </a:r>
            <a:r>
              <a:rPr lang="en-US" sz="3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4179672917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6548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/>
            </a:r>
            <a:br>
              <a:rPr lang="sr-Latn-ME" dirty="0" smtClean="0"/>
            </a:br>
            <a:r>
              <a:rPr lang="en-US" dirty="0" smtClean="0"/>
              <a:t>1</a:t>
            </a:r>
            <a:r>
              <a:rPr lang="en-US" dirty="0"/>
              <a:t>. </a:t>
            </a:r>
            <a:r>
              <a:rPr lang="en-US" dirty="0" err="1"/>
              <a:t>Principi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94704"/>
            <a:ext cx="10515600" cy="5082259"/>
          </a:xfrm>
        </p:spPr>
        <p:txBody>
          <a:bodyPr>
            <a:normAutofit/>
          </a:bodyPr>
          <a:lstStyle/>
          <a:p>
            <a:pPr algn="just"/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/>
              <a:t>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zasnivati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sljedećim</a:t>
            </a:r>
            <a:r>
              <a:rPr lang="en-US" dirty="0"/>
              <a:t> </a:t>
            </a:r>
            <a:r>
              <a:rPr lang="en-US" dirty="0" err="1"/>
              <a:t>principima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• Sistem interne kontrole treba </a:t>
            </a:r>
            <a:r>
              <a:rPr lang="pl-PL" dirty="0" smtClean="0"/>
              <a:t>funkcionisati  </a:t>
            </a:r>
            <a:r>
              <a:rPr lang="pl-PL" dirty="0"/>
              <a:t>u svakom trenutku i </a:t>
            </a:r>
            <a:r>
              <a:rPr lang="pl-PL" dirty="0" smtClean="0"/>
              <a:t>bez </a:t>
            </a:r>
            <a:r>
              <a:rPr lang="en-US" dirty="0" err="1" smtClean="0"/>
              <a:t>prekida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permanentno</a:t>
            </a:r>
            <a:r>
              <a:rPr lang="en-US" dirty="0"/>
              <a:t> </a:t>
            </a:r>
            <a:r>
              <a:rPr lang="en-US" dirty="0" err="1" smtClean="0"/>
              <a:t>funkcioni</a:t>
            </a:r>
            <a:r>
              <a:rPr lang="sr-Latn-ME" dirty="0" smtClean="0"/>
              <a:t>še </a:t>
            </a:r>
            <a:r>
              <a:rPr lang="en-US" dirty="0" err="1" smtClean="0"/>
              <a:t>omogućava</a:t>
            </a:r>
            <a:r>
              <a:rPr lang="en-US" dirty="0" smtClean="0"/>
              <a:t> </a:t>
            </a:r>
            <a:r>
              <a:rPr lang="en-US" dirty="0" err="1"/>
              <a:t>društvu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err="1" smtClean="0"/>
              <a:t>blagovremeno</a:t>
            </a:r>
            <a:r>
              <a:rPr lang="en-US" dirty="0" smtClean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kuje </a:t>
            </a:r>
            <a:r>
              <a:rPr lang="en-US" dirty="0" err="1" smtClean="0"/>
              <a:t>odstupanja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pomaže</a:t>
            </a:r>
            <a:r>
              <a:rPr lang="en-US" dirty="0"/>
              <a:t> da se </a:t>
            </a:r>
            <a:r>
              <a:rPr lang="en-US" dirty="0" err="1"/>
              <a:t>predvide</a:t>
            </a:r>
            <a:r>
              <a:rPr lang="en-US" dirty="0"/>
              <a:t> </a:t>
            </a:r>
            <a:r>
              <a:rPr lang="en-US" dirty="0" err="1" smtClean="0"/>
              <a:t>odstupanja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budućnosti</a:t>
            </a:r>
            <a:r>
              <a:rPr lang="en-US" dirty="0" smtClean="0"/>
              <a:t>;</a:t>
            </a:r>
            <a:endParaRPr lang="sr-Latn-ME" dirty="0" smtClean="0"/>
          </a:p>
          <a:p>
            <a:pPr marL="0" indent="0" algn="just">
              <a:buNone/>
            </a:pPr>
            <a:r>
              <a:rPr lang="sr-Latn-ME" dirty="0" smtClean="0"/>
              <a:t> </a:t>
            </a:r>
            <a:r>
              <a:rPr lang="en-US" dirty="0" smtClean="0"/>
              <a:t>• </a:t>
            </a:r>
            <a:r>
              <a:rPr lang="en-US" dirty="0" err="1"/>
              <a:t>Svako</a:t>
            </a:r>
            <a:r>
              <a:rPr lang="en-US" dirty="0"/>
              <a:t> lice </a:t>
            </a:r>
            <a:r>
              <a:rPr lang="en-US" dirty="0" err="1"/>
              <a:t>koje</a:t>
            </a:r>
            <a:r>
              <a:rPr lang="en-US" dirty="0"/>
              <a:t> je </a:t>
            </a:r>
            <a:r>
              <a:rPr lang="en-US" dirty="0" err="1"/>
              <a:t>uključeno</a:t>
            </a:r>
            <a:r>
              <a:rPr lang="en-US" dirty="0"/>
              <a:t> u </a:t>
            </a:r>
            <a:r>
              <a:rPr lang="en-US" dirty="0" err="1"/>
              <a:t>proces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 smtClean="0"/>
              <a:t>smatrati</a:t>
            </a:r>
            <a:r>
              <a:rPr lang="sr-Latn-ME" dirty="0" smtClean="0"/>
              <a:t> </a:t>
            </a:r>
            <a:r>
              <a:rPr lang="en-US" dirty="0" err="1" smtClean="0"/>
              <a:t>odgovornim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Stoga</a:t>
            </a:r>
            <a:r>
              <a:rPr lang="en-US" dirty="0" smtClean="0"/>
              <a:t> </a:t>
            </a:r>
            <a:r>
              <a:rPr lang="en-US" dirty="0" err="1"/>
              <a:t>rezultatima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svakog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 smtClean="0"/>
              <a:t>kontrole</a:t>
            </a:r>
            <a:r>
              <a:rPr lang="sr-Latn-ME" dirty="0" smtClean="0"/>
              <a:t>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/>
              <a:t>još</a:t>
            </a:r>
            <a:r>
              <a:rPr lang="en-US" dirty="0"/>
              <a:t> </a:t>
            </a:r>
            <a:r>
              <a:rPr lang="en-US" dirty="0" err="1"/>
              <a:t>jedno</a:t>
            </a:r>
            <a:r>
              <a:rPr lang="en-US" dirty="0"/>
              <a:t> lice u </a:t>
            </a:r>
            <a:r>
              <a:rPr lang="en-US" dirty="0" err="1"/>
              <a:t>sistemu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293626567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/>
          </a:bodyPr>
          <a:lstStyle/>
          <a:p>
            <a:pPr algn="just"/>
            <a:r>
              <a:rPr lang="en-US" dirty="0" err="1"/>
              <a:t>Sistem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podijeliti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sr-Latn-ME" dirty="0"/>
              <a:t> </a:t>
            </a:r>
            <a:r>
              <a:rPr lang="en-US" dirty="0" err="1"/>
              <a:t>zabraniti</a:t>
            </a:r>
            <a:r>
              <a:rPr lang="en-US" dirty="0"/>
              <a:t> </a:t>
            </a:r>
            <a:r>
              <a:rPr lang="en-US" dirty="0" err="1"/>
              <a:t>dupliranje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raspodijeliti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među</a:t>
            </a:r>
            <a:r>
              <a:rPr lang="sr-Latn-ME" dirty="0"/>
              <a:t> </a:t>
            </a:r>
            <a:r>
              <a:rPr lang="en-US" dirty="0" err="1"/>
              <a:t>zaposlenima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se </a:t>
            </a:r>
            <a:r>
              <a:rPr lang="en-US" dirty="0" err="1"/>
              <a:t>kod</a:t>
            </a:r>
            <a:r>
              <a:rPr lang="en-US" dirty="0"/>
              <a:t> </a:t>
            </a:r>
            <a:r>
              <a:rPr lang="en-US" dirty="0" err="1"/>
              <a:t>istog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ne bi </a:t>
            </a:r>
            <a:r>
              <a:rPr lang="en-US" dirty="0" err="1"/>
              <a:t>spajale</a:t>
            </a:r>
            <a:r>
              <a:rPr lang="en-US" dirty="0"/>
              <a:t> </a:t>
            </a:r>
            <a:r>
              <a:rPr lang="en-US" dirty="0" err="1"/>
              <a:t>funkcije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odnose</a:t>
            </a:r>
            <a:r>
              <a:rPr lang="sr-Latn-ME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ovlaštenje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određenih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sredstva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evidentiranje</a:t>
            </a:r>
            <a:r>
              <a:rPr lang="en-US" dirty="0"/>
              <a:t> </a:t>
            </a:r>
            <a:r>
              <a:rPr lang="en-US" dirty="0" err="1"/>
              <a:t>takvih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, </a:t>
            </a:r>
            <a:r>
              <a:rPr lang="en-US" dirty="0" err="1"/>
              <a:t>osiguravanje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čuvanje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sr-Latn-ME" dirty="0"/>
              <a:t> </a:t>
            </a:r>
            <a:r>
              <a:rPr lang="en-US" dirty="0" err="1"/>
              <a:t>popis</a:t>
            </a:r>
            <a:r>
              <a:rPr lang="en-US" dirty="0"/>
              <a:t> </a:t>
            </a:r>
            <a:r>
              <a:rPr lang="en-US" dirty="0" err="1"/>
              <a:t>tih</a:t>
            </a:r>
            <a:r>
              <a:rPr lang="en-US" dirty="0"/>
              <a:t>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/>
              <a:t>sredstava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sr-Latn-ME" dirty="0"/>
              <a:t> </a:t>
            </a:r>
            <a:r>
              <a:rPr lang="pl-PL" dirty="0"/>
              <a:t>ustanoviti procedure za odobravanje finansijskih i poslovnih operacija od </a:t>
            </a:r>
            <a:r>
              <a:rPr lang="en-US" dirty="0" err="1"/>
              <a:t>strane</a:t>
            </a:r>
            <a:r>
              <a:rPr lang="en-US" dirty="0"/>
              <a:t> </a:t>
            </a:r>
            <a:r>
              <a:rPr lang="en-US" dirty="0" err="1"/>
              <a:t>ovlaštenih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,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njihove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osigurati</a:t>
            </a:r>
            <a:r>
              <a:rPr lang="en-US" dirty="0"/>
              <a:t> </a:t>
            </a:r>
            <a:r>
              <a:rPr lang="en-US" dirty="0" err="1"/>
              <a:t>organizacijsko</a:t>
            </a:r>
            <a:r>
              <a:rPr lang="en-US" dirty="0"/>
              <a:t> </a:t>
            </a:r>
            <a:r>
              <a:rPr lang="en-US" dirty="0" err="1"/>
              <a:t>odvajanje</a:t>
            </a:r>
            <a:r>
              <a:rPr lang="en-US" dirty="0"/>
              <a:t> od </a:t>
            </a:r>
            <a:r>
              <a:rPr lang="en-US" dirty="0" err="1"/>
              <a:t>odjeljenja</a:t>
            </a:r>
            <a:r>
              <a:rPr lang="en-US" dirty="0"/>
              <a:t> </a:t>
            </a:r>
            <a:r>
              <a:rPr lang="en-US" dirty="0" err="1" smtClean="0"/>
              <a:t>odgovornog</a:t>
            </a:r>
            <a:r>
              <a:rPr lang="sr-Latn-ME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internu</a:t>
            </a:r>
            <a:r>
              <a:rPr lang="en-US" dirty="0"/>
              <a:t> </a:t>
            </a:r>
            <a:r>
              <a:rPr lang="en-US" dirty="0" err="1"/>
              <a:t>kontrolu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, </a:t>
            </a:r>
            <a:r>
              <a:rPr lang="en-US" dirty="0" err="1"/>
              <a:t>osim</a:t>
            </a:r>
            <a:r>
              <a:rPr lang="en-US" dirty="0"/>
              <a:t> toga, </a:t>
            </a:r>
            <a:r>
              <a:rPr lang="en-US" dirty="0" err="1"/>
              <a:t>osigurati</a:t>
            </a:r>
            <a:r>
              <a:rPr lang="en-US" dirty="0"/>
              <a:t> da </a:t>
            </a:r>
            <a:r>
              <a:rPr lang="en-US" dirty="0" err="1"/>
              <a:t>ovo</a:t>
            </a:r>
            <a:r>
              <a:rPr lang="en-US" dirty="0"/>
              <a:t> </a:t>
            </a:r>
            <a:r>
              <a:rPr lang="en-US" dirty="0" err="1"/>
              <a:t>odjeljenje</a:t>
            </a:r>
            <a:r>
              <a:rPr lang="en-US" dirty="0"/>
              <a:t> </a:t>
            </a:r>
            <a:r>
              <a:rPr lang="en-US" dirty="0" err="1"/>
              <a:t>bude</a:t>
            </a:r>
            <a:r>
              <a:rPr lang="en-US" dirty="0"/>
              <a:t> </a:t>
            </a:r>
            <a:r>
              <a:rPr lang="en-US" dirty="0" err="1"/>
              <a:t>odgovorno</a:t>
            </a:r>
            <a:r>
              <a:rPr lang="sr-Latn-ME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nadzornom</a:t>
            </a:r>
            <a:r>
              <a:rPr lang="en-US" dirty="0"/>
              <a:t>/</a:t>
            </a:r>
            <a:r>
              <a:rPr lang="en-US" dirty="0" err="1"/>
              <a:t>upravnom</a:t>
            </a:r>
            <a:r>
              <a:rPr lang="en-US" dirty="0"/>
              <a:t> </a:t>
            </a:r>
            <a:r>
              <a:rPr lang="en-US" dirty="0" err="1"/>
              <a:t>odboru</a:t>
            </a:r>
            <a:r>
              <a:rPr lang="en-US" dirty="0"/>
              <a:t> (</a:t>
            </a:r>
            <a:r>
              <a:rPr lang="en-US" dirty="0" err="1"/>
              <a:t>obično</a:t>
            </a:r>
            <a:r>
              <a:rPr lang="en-US" dirty="0"/>
              <a:t> </a:t>
            </a:r>
            <a:r>
              <a:rPr lang="en-US" dirty="0" err="1"/>
              <a:t>preko</a:t>
            </a:r>
            <a:r>
              <a:rPr lang="en-US" dirty="0"/>
              <a:t> </a:t>
            </a:r>
            <a:r>
              <a:rPr lang="en-US" dirty="0" err="1"/>
              <a:t>njegove</a:t>
            </a:r>
            <a:r>
              <a:rPr lang="en-US" dirty="0"/>
              <a:t> </a:t>
            </a:r>
            <a:r>
              <a:rPr lang="en-US" dirty="0" err="1"/>
              <a:t>komisije</a:t>
            </a:r>
            <a:r>
              <a:rPr lang="sr-Latn-ME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). </a:t>
            </a:r>
            <a:endParaRPr lang="sr-Latn-ME" dirty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0210382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17455"/>
          </a:xfrm>
        </p:spPr>
        <p:txBody>
          <a:bodyPr>
            <a:normAutofit fontScale="90000"/>
          </a:bodyPr>
          <a:lstStyle/>
          <a:p>
            <a:r>
              <a:rPr lang="sr-Latn-ME" dirty="0" smtClean="0"/>
              <a:t>Uvod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2580"/>
            <a:ext cx="10515600" cy="5494383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Sistem za internu i eksternu reviziju je važan instrument za upravljanje i nadzor </a:t>
            </a:r>
            <a:r>
              <a:rPr lang="pl-PL" dirty="0" smtClean="0"/>
              <a:t>nad </a:t>
            </a:r>
            <a:r>
              <a:rPr lang="en-US" dirty="0" err="1" smtClean="0"/>
              <a:t>društvom</a:t>
            </a:r>
            <a:r>
              <a:rPr lang="en-US" dirty="0"/>
              <a:t>, a </a:t>
            </a:r>
            <a:r>
              <a:rPr lang="en-US" dirty="0" err="1"/>
              <a:t>doprinosi</a:t>
            </a:r>
            <a:r>
              <a:rPr lang="en-US" dirty="0"/>
              <a:t> </a:t>
            </a:r>
            <a:r>
              <a:rPr lang="en-US" dirty="0" err="1"/>
              <a:t>transparentnijem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adekvatnijem</a:t>
            </a:r>
            <a:r>
              <a:rPr lang="en-US" dirty="0"/>
              <a:t> </a:t>
            </a:r>
            <a:r>
              <a:rPr lang="en-US" dirty="0" err="1"/>
              <a:t>finansijskom</a:t>
            </a:r>
            <a:r>
              <a:rPr lang="en-US" dirty="0"/>
              <a:t> </a:t>
            </a:r>
            <a:r>
              <a:rPr lang="en-US" dirty="0" err="1"/>
              <a:t>izvještavanju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Veći</a:t>
            </a:r>
            <a:r>
              <a:rPr lang="en-US" dirty="0"/>
              <a:t> </a:t>
            </a:r>
            <a:r>
              <a:rPr lang="en-US" dirty="0" err="1"/>
              <a:t>broj</a:t>
            </a:r>
            <a:r>
              <a:rPr lang="en-US" dirty="0"/>
              <a:t> </a:t>
            </a:r>
            <a:r>
              <a:rPr lang="en-US" dirty="0" err="1"/>
              <a:t>internih</a:t>
            </a:r>
            <a:r>
              <a:rPr lang="en-US" dirty="0"/>
              <a:t> organa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lica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/>
              <a:t>subjekata</a:t>
            </a:r>
            <a:r>
              <a:rPr lang="en-US" dirty="0"/>
              <a:t> </a:t>
            </a:r>
            <a:r>
              <a:rPr lang="en-US" dirty="0" err="1"/>
              <a:t>uključen</a:t>
            </a:r>
            <a:r>
              <a:rPr lang="en-US" dirty="0"/>
              <a:t> je u </a:t>
            </a:r>
            <a:r>
              <a:rPr lang="en-US" dirty="0" err="1"/>
              <a:t>upravljanje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</a:t>
            </a:r>
            <a:r>
              <a:rPr lang="en-US" dirty="0" smtClean="0"/>
              <a:t> </a:t>
            </a:r>
            <a:r>
              <a:rPr lang="en-US" dirty="0" err="1"/>
              <a:t>nad</a:t>
            </a:r>
            <a:r>
              <a:rPr lang="en-US" dirty="0"/>
              <a:t> </a:t>
            </a:r>
            <a:r>
              <a:rPr lang="en-US" dirty="0" err="1"/>
              <a:t>finansijama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poslovanjem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Ovi</a:t>
            </a:r>
            <a:r>
              <a:rPr lang="en-US" dirty="0" smtClean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raznovrsni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prirodi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funkcijama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linijama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Neki</a:t>
            </a:r>
            <a:r>
              <a:rPr lang="en-US" dirty="0" smtClean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obavezni</a:t>
            </a:r>
            <a:r>
              <a:rPr lang="en-US" dirty="0"/>
              <a:t>, </a:t>
            </a:r>
            <a:r>
              <a:rPr lang="en-US" dirty="0" err="1"/>
              <a:t>dok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neobavezni</a:t>
            </a:r>
            <a:r>
              <a:rPr lang="en-US" dirty="0"/>
              <a:t>.</a:t>
            </a:r>
          </a:p>
          <a:p>
            <a:pPr algn="just"/>
            <a:r>
              <a:rPr lang="en-US" i="1" dirty="0" err="1"/>
              <a:t>Interni</a:t>
            </a:r>
            <a:r>
              <a:rPr lang="en-US" i="1" dirty="0"/>
              <a:t> organ </a:t>
            </a:r>
            <a:r>
              <a:rPr lang="en-US" i="1" dirty="0" err="1"/>
              <a:t>nadzora</a:t>
            </a:r>
            <a:r>
              <a:rPr lang="en-US" i="1" dirty="0"/>
              <a:t> </a:t>
            </a:r>
            <a:r>
              <a:rPr lang="en-US" dirty="0"/>
              <a:t>se </a:t>
            </a:r>
            <a:r>
              <a:rPr lang="en-US" dirty="0" err="1"/>
              <a:t>fokusira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kontroli</a:t>
            </a:r>
            <a:r>
              <a:rPr lang="sr-Latn-ME" dirty="0" smtClean="0"/>
              <a:t>sanje</a:t>
            </a:r>
            <a:r>
              <a:rPr lang="en-US" dirty="0" smtClean="0"/>
              <a:t> </a:t>
            </a:r>
            <a:r>
              <a:rPr lang="en-US" dirty="0" err="1"/>
              <a:t>finansijskih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poslovnih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usklađenosti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zakonima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drugim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Djelokrug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 </a:t>
            </a:r>
            <a:r>
              <a:rPr lang="en-US" dirty="0" err="1"/>
              <a:t>internog</a:t>
            </a:r>
            <a:r>
              <a:rPr lang="en-US" dirty="0"/>
              <a:t> organa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uži</a:t>
            </a:r>
            <a:r>
              <a:rPr lang="en-US" dirty="0"/>
              <a:t> od </a:t>
            </a:r>
            <a:r>
              <a:rPr lang="en-US" dirty="0" err="1"/>
              <a:t>istih</a:t>
            </a:r>
            <a:r>
              <a:rPr lang="en-US" dirty="0"/>
              <a:t> </a:t>
            </a:r>
            <a:r>
              <a:rPr lang="en-US" dirty="0" err="1"/>
              <a:t>vezanih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komisiju</a:t>
            </a:r>
            <a:r>
              <a:rPr lang="en-US" dirty="0"/>
              <a:t> </a:t>
            </a:r>
            <a:r>
              <a:rPr lang="en-US" dirty="0" err="1" smtClean="0"/>
              <a:t>za</a:t>
            </a:r>
            <a:r>
              <a:rPr lang="sr-Latn-ME" dirty="0" smtClean="0"/>
              <a:t> </a:t>
            </a:r>
            <a:r>
              <a:rPr lang="en-US" dirty="0" err="1" smtClean="0"/>
              <a:t>reviziju</a:t>
            </a:r>
            <a:r>
              <a:rPr lang="en-US" dirty="0" smtClean="0"/>
              <a:t>.</a:t>
            </a:r>
            <a:endParaRPr lang="sr-Latn-ME" dirty="0" smtClean="0"/>
          </a:p>
        </p:txBody>
      </p:sp>
    </p:spTree>
    <p:extLst>
      <p:ext uri="{BB962C8B-B14F-4D97-AF65-F5344CB8AC3E}">
        <p14:creationId xmlns:p14="http://schemas.microsoft.com/office/powerpoint/2010/main" xmlns="" val="1365253266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27279"/>
            <a:ext cx="10515600" cy="524968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Ovo</a:t>
            </a:r>
            <a:r>
              <a:rPr lang="en-US" dirty="0" smtClean="0"/>
              <a:t> </a:t>
            </a:r>
            <a:r>
              <a:rPr lang="en-US" dirty="0" err="1"/>
              <a:t>organizacijsko</a:t>
            </a:r>
            <a:r>
              <a:rPr lang="en-US" dirty="0"/>
              <a:t> </a:t>
            </a:r>
            <a:r>
              <a:rPr lang="en-US" dirty="0" err="1"/>
              <a:t>odvajanje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da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smtClean="0"/>
              <a:t>interne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provjerava</a:t>
            </a:r>
            <a:r>
              <a:rPr lang="en-US" dirty="0"/>
              <a:t> </a:t>
            </a:r>
            <a:r>
              <a:rPr lang="en-US" dirty="0" err="1"/>
              <a:t>nezavisni</a:t>
            </a:r>
            <a:r>
              <a:rPr lang="en-US" dirty="0"/>
              <a:t> organ, u </a:t>
            </a:r>
            <a:r>
              <a:rPr lang="en-US" dirty="0" err="1"/>
              <a:t>ovom</a:t>
            </a:r>
            <a:r>
              <a:rPr lang="en-US" dirty="0"/>
              <a:t> </a:t>
            </a:r>
            <a:r>
              <a:rPr lang="en-US" dirty="0" err="1"/>
              <a:t>slučaju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/>
              <a:t>,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nije</a:t>
            </a:r>
            <a:r>
              <a:rPr lang="en-US" dirty="0"/>
              <a:t> </a:t>
            </a:r>
            <a:r>
              <a:rPr lang="en-US" dirty="0" err="1"/>
              <a:t>uključen</a:t>
            </a:r>
            <a:r>
              <a:rPr lang="en-US" dirty="0"/>
              <a:t> u </a:t>
            </a:r>
            <a:r>
              <a:rPr lang="en-US" dirty="0" err="1"/>
              <a:t>implementaciju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Sve</a:t>
            </a:r>
            <a:r>
              <a:rPr lang="en-US" dirty="0"/>
              <a:t> </a:t>
            </a:r>
            <a:r>
              <a:rPr lang="en-US" dirty="0" err="1"/>
              <a:t>jedinice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odjeljenja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 smtClean="0"/>
              <a:t>integri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sarađivati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smtClean="0"/>
              <a:t>bi</a:t>
            </a:r>
            <a:r>
              <a:rPr lang="sr-Latn-ME" dirty="0" smtClean="0"/>
              <a:t> </a:t>
            </a:r>
            <a:r>
              <a:rPr lang="en-US" dirty="0" err="1" smtClean="0"/>
              <a:t>omogućili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sistem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pravilno</a:t>
            </a:r>
            <a:r>
              <a:rPr lang="en-US" dirty="0"/>
              <a:t> </a:t>
            </a:r>
            <a:r>
              <a:rPr lang="en-US" dirty="0" err="1"/>
              <a:t>implementira</a:t>
            </a:r>
            <a:r>
              <a:rPr lang="en-US" dirty="0"/>
              <a:t>;</a:t>
            </a:r>
          </a:p>
          <a:p>
            <a:pPr marL="0" indent="0" algn="just">
              <a:buNone/>
            </a:pPr>
            <a:r>
              <a:rPr lang="en-US" dirty="0"/>
              <a:t>•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uspostaviti</a:t>
            </a:r>
            <a:r>
              <a:rPr lang="en-US" dirty="0"/>
              <a:t> </a:t>
            </a:r>
            <a:r>
              <a:rPr lang="en-US" dirty="0" err="1"/>
              <a:t>kultura</a:t>
            </a:r>
            <a:r>
              <a:rPr lang="en-US" dirty="0"/>
              <a:t> </a:t>
            </a:r>
            <a:r>
              <a:rPr lang="en-US" dirty="0" err="1"/>
              <a:t>neprekidnog</a:t>
            </a:r>
            <a:r>
              <a:rPr lang="en-US" dirty="0"/>
              <a:t> </a:t>
            </a:r>
            <a:r>
              <a:rPr lang="en-US" dirty="0" err="1"/>
              <a:t>razvoja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poboljšanja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Sistem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se </a:t>
            </a:r>
            <a:r>
              <a:rPr lang="en-US" dirty="0" err="1"/>
              <a:t>strukturirati</a:t>
            </a:r>
            <a:r>
              <a:rPr lang="en-US" dirty="0"/>
              <a:t> </a:t>
            </a:r>
            <a:r>
              <a:rPr lang="en-US" dirty="0" err="1"/>
              <a:t>tako</a:t>
            </a:r>
            <a:r>
              <a:rPr lang="en-US" dirty="0"/>
              <a:t> da mu se </a:t>
            </a:r>
            <a:r>
              <a:rPr lang="en-US" dirty="0" err="1"/>
              <a:t>omogući</a:t>
            </a:r>
            <a:r>
              <a:rPr lang="en-US" dirty="0"/>
              <a:t> da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fleksibilno</a:t>
            </a:r>
            <a:r>
              <a:rPr lang="en-US" dirty="0" smtClean="0"/>
              <a:t> </a:t>
            </a:r>
            <a:r>
              <a:rPr lang="en-US" dirty="0" err="1"/>
              <a:t>bavi</a:t>
            </a:r>
            <a:r>
              <a:rPr lang="en-US" dirty="0"/>
              <a:t> </a:t>
            </a:r>
            <a:r>
              <a:rPr lang="en-US" dirty="0" err="1"/>
              <a:t>novim</a:t>
            </a:r>
            <a:r>
              <a:rPr lang="en-US" dirty="0"/>
              <a:t> </a:t>
            </a:r>
            <a:r>
              <a:rPr lang="en-US" dirty="0" err="1"/>
              <a:t>pitanjima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lako</a:t>
            </a:r>
            <a:r>
              <a:rPr lang="en-US" dirty="0"/>
              <a:t> </a:t>
            </a:r>
            <a:r>
              <a:rPr lang="en-US" dirty="0" err="1"/>
              <a:t>proširuje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poboljšava</a:t>
            </a:r>
            <a:r>
              <a:rPr lang="en-US" dirty="0"/>
              <a:t>; </a:t>
            </a:r>
            <a:r>
              <a:rPr lang="en-US" dirty="0" err="1"/>
              <a:t>i</a:t>
            </a:r>
            <a:endParaRPr lang="en-US" dirty="0"/>
          </a:p>
          <a:p>
            <a:pPr marL="0" indent="0" algn="just">
              <a:buNone/>
            </a:pPr>
            <a:r>
              <a:rPr lang="it-IT" dirty="0"/>
              <a:t>• Treba se uspostaviti sistem za blagovremeno izvještavanje o </a:t>
            </a:r>
            <a:r>
              <a:rPr lang="it-IT" dirty="0" smtClean="0"/>
              <a:t>svim</a:t>
            </a:r>
            <a:r>
              <a:rPr lang="sr-Latn-ME" dirty="0" smtClean="0"/>
              <a:t> </a:t>
            </a:r>
            <a:r>
              <a:rPr lang="en-US" dirty="0" err="1" smtClean="0"/>
              <a:t>odstupanjima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Osiguravanje</a:t>
            </a:r>
            <a:r>
              <a:rPr lang="en-US" dirty="0" smtClean="0"/>
              <a:t> </a:t>
            </a:r>
            <a:r>
              <a:rPr lang="en-US" dirty="0" err="1"/>
              <a:t>blagovremenosti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r>
              <a:rPr lang="en-US" dirty="0"/>
              <a:t> o </a:t>
            </a:r>
            <a:r>
              <a:rPr lang="en-US" dirty="0" err="1" smtClean="0"/>
              <a:t>odstupanjima</a:t>
            </a:r>
            <a:r>
              <a:rPr lang="sr-Latn-ME" dirty="0" smtClean="0"/>
              <a:t> </a:t>
            </a:r>
            <a:r>
              <a:rPr lang="en-US" dirty="0" smtClean="0"/>
              <a:t>u </a:t>
            </a:r>
            <a:r>
              <a:rPr lang="en-US" dirty="0" err="1"/>
              <a:t>najkraćim</a:t>
            </a:r>
            <a:r>
              <a:rPr lang="en-US" dirty="0"/>
              <a:t> </a:t>
            </a:r>
            <a:r>
              <a:rPr lang="en-US" dirty="0" err="1"/>
              <a:t>mogućim</a:t>
            </a:r>
            <a:r>
              <a:rPr lang="en-US" dirty="0"/>
              <a:t> </a:t>
            </a:r>
            <a:r>
              <a:rPr lang="en-US" dirty="0" err="1"/>
              <a:t>rokovima</a:t>
            </a:r>
            <a:r>
              <a:rPr lang="en-US" dirty="0"/>
              <a:t> </a:t>
            </a:r>
            <a:r>
              <a:rPr lang="en-US" dirty="0" err="1"/>
              <a:t>dozvoljava</a:t>
            </a:r>
            <a:r>
              <a:rPr lang="en-US" dirty="0"/>
              <a:t> </a:t>
            </a:r>
            <a:r>
              <a:rPr lang="en-US" dirty="0" err="1"/>
              <a:t>ovlaštenim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 da </a:t>
            </a:r>
            <a:r>
              <a:rPr lang="en-US" dirty="0" err="1" smtClean="0"/>
              <a:t>brzo</a:t>
            </a:r>
            <a:r>
              <a:rPr lang="sr-Latn-ME" dirty="0" smtClean="0"/>
              <a:t> </a:t>
            </a:r>
            <a:r>
              <a:rPr lang="en-US" dirty="0" err="1" smtClean="0"/>
              <a:t>reagiraju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pravcu</a:t>
            </a:r>
            <a:r>
              <a:rPr lang="en-US" dirty="0"/>
              <a:t> </a:t>
            </a:r>
            <a:r>
              <a:rPr lang="en-US" dirty="0" err="1"/>
              <a:t>rješavanja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976759762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14400"/>
            <a:ext cx="10515600" cy="5262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/>
              <a:t>2. Elementi sistema interne kontrole</a:t>
            </a:r>
          </a:p>
          <a:p>
            <a:pPr algn="just"/>
            <a:r>
              <a:rPr lang="en-US" dirty="0" err="1"/>
              <a:t>Sistem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uključuje</a:t>
            </a:r>
            <a:r>
              <a:rPr lang="en-US" dirty="0"/>
              <a:t> </a:t>
            </a:r>
            <a:r>
              <a:rPr lang="en-US" dirty="0" err="1"/>
              <a:t>sljedeće</a:t>
            </a:r>
            <a:r>
              <a:rPr lang="en-US" dirty="0"/>
              <a:t> </a:t>
            </a:r>
            <a:r>
              <a:rPr lang="en-US" dirty="0" err="1"/>
              <a:t>međusobno</a:t>
            </a:r>
            <a:r>
              <a:rPr lang="en-US" dirty="0"/>
              <a:t> </a:t>
            </a:r>
            <a:r>
              <a:rPr lang="en-US" dirty="0" err="1"/>
              <a:t>povezane</a:t>
            </a:r>
            <a:r>
              <a:rPr lang="en-US" dirty="0"/>
              <a:t> </a:t>
            </a:r>
            <a:r>
              <a:rPr lang="en-US" dirty="0" err="1"/>
              <a:t>elemente</a:t>
            </a:r>
            <a:r>
              <a:rPr lang="en-US" dirty="0"/>
              <a:t>:</a:t>
            </a:r>
          </a:p>
          <a:p>
            <a:pPr marL="0" indent="0" algn="just">
              <a:buNone/>
            </a:pPr>
            <a:r>
              <a:rPr lang="pl-PL" dirty="0"/>
              <a:t>1. Ambijent kontrole: Ambijent kontrole određuje ton organizacije i utiče </a:t>
            </a:r>
            <a:r>
              <a:rPr lang="pl-PL" dirty="0" smtClean="0"/>
              <a:t>na </a:t>
            </a:r>
            <a:r>
              <a:rPr lang="en-US" dirty="0" err="1" smtClean="0"/>
              <a:t>svijest</a:t>
            </a:r>
            <a:r>
              <a:rPr lang="en-US" dirty="0" smtClean="0"/>
              <a:t> </a:t>
            </a:r>
            <a:r>
              <a:rPr lang="en-US" dirty="0" err="1"/>
              <a:t>njenih</a:t>
            </a:r>
            <a:r>
              <a:rPr lang="en-US" dirty="0"/>
              <a:t> </a:t>
            </a:r>
            <a:r>
              <a:rPr lang="en-US" dirty="0" err="1"/>
              <a:t>ljudi</a:t>
            </a:r>
            <a:r>
              <a:rPr lang="en-US" dirty="0"/>
              <a:t> o </a:t>
            </a:r>
            <a:r>
              <a:rPr lang="en-US" dirty="0" err="1"/>
              <a:t>kontroli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 </a:t>
            </a:r>
            <a:r>
              <a:rPr lang="en-US" dirty="0"/>
              <a:t>je </a:t>
            </a:r>
            <a:r>
              <a:rPr lang="en-US" dirty="0" err="1"/>
              <a:t>temelj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/>
              <a:t>komponenti</a:t>
            </a:r>
            <a:r>
              <a:rPr lang="en-US" dirty="0"/>
              <a:t> </a:t>
            </a:r>
            <a:r>
              <a:rPr lang="en-US" dirty="0" smtClean="0"/>
              <a:t>interne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disciplinu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adekvatnu</a:t>
            </a:r>
            <a:r>
              <a:rPr lang="en-US" dirty="0"/>
              <a:t> </a:t>
            </a:r>
            <a:r>
              <a:rPr lang="en-US" dirty="0" err="1"/>
              <a:t>strukturu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Faktori</a:t>
            </a:r>
            <a:r>
              <a:rPr lang="en-US" dirty="0" smtClean="0"/>
              <a:t> </a:t>
            </a:r>
            <a:r>
              <a:rPr lang="en-US" dirty="0" err="1" smtClean="0"/>
              <a:t>ambijenta</a:t>
            </a:r>
            <a:r>
              <a:rPr lang="sr-Latn-ME" dirty="0" smtClean="0"/>
              <a:t>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/>
              <a:t>uključuju</a:t>
            </a:r>
            <a:r>
              <a:rPr lang="en-US" dirty="0"/>
              <a:t> </a:t>
            </a:r>
            <a:r>
              <a:rPr lang="en-US" dirty="0" err="1"/>
              <a:t>integritet</a:t>
            </a:r>
            <a:r>
              <a:rPr lang="en-US" dirty="0"/>
              <a:t>, </a:t>
            </a:r>
            <a:r>
              <a:rPr lang="en-US" dirty="0" err="1"/>
              <a:t>etičke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kompetentnost</a:t>
            </a:r>
            <a:r>
              <a:rPr lang="en-US" dirty="0"/>
              <a:t> </a:t>
            </a:r>
            <a:r>
              <a:rPr lang="en-US" dirty="0" err="1" smtClean="0"/>
              <a:t>zaposlenih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rukovodilaca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; </a:t>
            </a:r>
            <a:r>
              <a:rPr lang="en-US" dirty="0" err="1"/>
              <a:t>filozofiju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;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koji</a:t>
            </a:r>
            <a:r>
              <a:rPr lang="sr-Latn-ME" dirty="0" smtClean="0"/>
              <a:t> </a:t>
            </a:r>
            <a:r>
              <a:rPr lang="en-US" dirty="0" err="1" smtClean="0"/>
              <a:t>uprava</a:t>
            </a:r>
            <a:r>
              <a:rPr lang="en-US" dirty="0" smtClean="0"/>
              <a:t> </a:t>
            </a:r>
            <a:r>
              <a:rPr lang="en-US" dirty="0" err="1"/>
              <a:t>povjerava</a:t>
            </a:r>
            <a:r>
              <a:rPr lang="en-US" dirty="0"/>
              <a:t> </a:t>
            </a:r>
            <a:r>
              <a:rPr lang="en-US" dirty="0" err="1"/>
              <a:t>nadležnosti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odgovornost</a:t>
            </a:r>
            <a:r>
              <a:rPr lang="en-US" dirty="0"/>
              <a:t>, </a:t>
            </a:r>
            <a:r>
              <a:rPr lang="en-US" dirty="0" err="1" smtClean="0"/>
              <a:t>organiz</a:t>
            </a:r>
            <a:r>
              <a:rPr lang="sr-Latn-ME" dirty="0" smtClean="0"/>
              <a:t>uje 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razvija</a:t>
            </a:r>
            <a:r>
              <a:rPr lang="en-US" dirty="0"/>
              <a:t> </a:t>
            </a:r>
            <a:r>
              <a:rPr lang="en-US" dirty="0" err="1" smtClean="0"/>
              <a:t>svoje</a:t>
            </a:r>
            <a:r>
              <a:rPr lang="sr-Latn-ME" dirty="0" smtClean="0"/>
              <a:t> </a:t>
            </a:r>
            <a:r>
              <a:rPr lang="pl-PL" dirty="0" smtClean="0"/>
              <a:t>osoblje</a:t>
            </a:r>
            <a:r>
              <a:rPr lang="pl-PL" dirty="0"/>
              <a:t>; i pažnju i smjernice koje daje nadzorni/upravni odbor.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672228919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88642"/>
            <a:ext cx="10515600" cy="528832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en-US" dirty="0" err="1"/>
              <a:t>Suštinski</a:t>
            </a:r>
            <a:r>
              <a:rPr lang="en-US" dirty="0"/>
              <a:t> element </a:t>
            </a:r>
            <a:r>
              <a:rPr lang="en-US" dirty="0" err="1"/>
              <a:t>efikasnog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jeste</a:t>
            </a:r>
            <a:r>
              <a:rPr lang="en-US" dirty="0"/>
              <a:t> </a:t>
            </a:r>
            <a:r>
              <a:rPr lang="en-US" dirty="0" err="1"/>
              <a:t>jaka</a:t>
            </a:r>
            <a:r>
              <a:rPr lang="en-US" dirty="0"/>
              <a:t> </a:t>
            </a:r>
            <a:r>
              <a:rPr lang="en-US" dirty="0" err="1"/>
              <a:t>kultura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Odgovornost</a:t>
            </a:r>
            <a:r>
              <a:rPr lang="sr-Latn-ME" dirty="0" smtClean="0"/>
              <a:t> </a:t>
            </a:r>
            <a:r>
              <a:rPr lang="en-US" dirty="0" smtClean="0"/>
              <a:t>je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najvišeg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da </a:t>
            </a:r>
            <a:r>
              <a:rPr lang="en-US" dirty="0" err="1"/>
              <a:t>ističu</a:t>
            </a:r>
            <a:r>
              <a:rPr lang="en-US" dirty="0"/>
              <a:t> </a:t>
            </a:r>
            <a:r>
              <a:rPr lang="en-US" dirty="0" err="1" smtClean="0"/>
              <a:t>važnost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svojim</a:t>
            </a:r>
            <a:r>
              <a:rPr lang="en-US" dirty="0"/>
              <a:t> </a:t>
            </a:r>
            <a:r>
              <a:rPr lang="en-US" dirty="0" err="1"/>
              <a:t>riječima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djelima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To </a:t>
            </a:r>
            <a:r>
              <a:rPr lang="en-US" dirty="0" err="1"/>
              <a:t>obuhvata</a:t>
            </a:r>
            <a:r>
              <a:rPr lang="en-US" dirty="0"/>
              <a:t> </a:t>
            </a:r>
            <a:r>
              <a:rPr lang="en-US" dirty="0" err="1"/>
              <a:t>etičke</a:t>
            </a:r>
            <a:r>
              <a:rPr lang="en-US" dirty="0"/>
              <a:t> </a:t>
            </a:r>
            <a:r>
              <a:rPr lang="en-US" dirty="0" err="1"/>
              <a:t>vrijednosti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uprava</a:t>
            </a:r>
            <a:r>
              <a:rPr lang="sr-Latn-ME" dirty="0" smtClean="0"/>
              <a:t> </a:t>
            </a:r>
            <a:r>
              <a:rPr lang="en-US" dirty="0" err="1" smtClean="0"/>
              <a:t>pokazuje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svom</a:t>
            </a:r>
            <a:r>
              <a:rPr lang="en-US" dirty="0"/>
              <a:t> </a:t>
            </a:r>
            <a:r>
              <a:rPr lang="en-US" dirty="0" err="1"/>
              <a:t>poslovanju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unutar</a:t>
            </a:r>
            <a:r>
              <a:rPr lang="en-US" dirty="0"/>
              <a:t>, </a:t>
            </a:r>
            <a:r>
              <a:rPr lang="en-US" dirty="0" err="1"/>
              <a:t>tako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izvan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Riječi</a:t>
            </a:r>
            <a:r>
              <a:rPr lang="en-US" dirty="0"/>
              <a:t>, </a:t>
            </a:r>
            <a:r>
              <a:rPr lang="en-US" dirty="0" err="1"/>
              <a:t>stavovi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djela</a:t>
            </a:r>
            <a:r>
              <a:rPr lang="en-US" dirty="0" smtClean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najvišeg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</a:t>
            </a:r>
            <a:r>
              <a:rPr lang="en-US" dirty="0" err="1"/>
              <a:t>utiču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integritet</a:t>
            </a:r>
            <a:r>
              <a:rPr lang="en-US" dirty="0"/>
              <a:t>, </a:t>
            </a:r>
            <a:r>
              <a:rPr lang="en-US" dirty="0" err="1"/>
              <a:t>etiku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aspekte</a:t>
            </a:r>
            <a:r>
              <a:rPr lang="en-US" dirty="0"/>
              <a:t> </a:t>
            </a:r>
            <a:r>
              <a:rPr lang="en-US" dirty="0" err="1"/>
              <a:t>kulture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društva</a:t>
            </a:r>
            <a:r>
              <a:rPr lang="sr-Latn-ME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51462234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0614"/>
            <a:ext cx="10515600" cy="496634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2. </a:t>
            </a:r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: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entitet</a:t>
            </a:r>
            <a:r>
              <a:rPr lang="en-US" dirty="0"/>
              <a:t> se </a:t>
            </a:r>
            <a:r>
              <a:rPr lang="en-US" dirty="0" err="1"/>
              <a:t>suočava</a:t>
            </a:r>
            <a:r>
              <a:rPr lang="en-US" dirty="0"/>
              <a:t> s </a:t>
            </a:r>
            <a:r>
              <a:rPr lang="en-US" dirty="0" err="1"/>
              <a:t>raznim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iz</a:t>
            </a:r>
            <a:r>
              <a:rPr lang="en-US" dirty="0"/>
              <a:t> </a:t>
            </a:r>
            <a:r>
              <a:rPr lang="en-US" dirty="0" err="1"/>
              <a:t>eksternih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internih</a:t>
            </a:r>
            <a:r>
              <a:rPr lang="en-US" dirty="0" smtClean="0"/>
              <a:t> </a:t>
            </a:r>
            <a:r>
              <a:rPr lang="en-US" dirty="0" err="1"/>
              <a:t>izvora</a:t>
            </a:r>
            <a:r>
              <a:rPr lang="en-US" dirty="0"/>
              <a:t>. </a:t>
            </a:r>
            <a:endParaRPr lang="sr-Latn-ME" dirty="0" smtClean="0"/>
          </a:p>
          <a:p>
            <a:pPr marL="0" indent="0" algn="just">
              <a:buNone/>
            </a:pPr>
            <a:r>
              <a:rPr lang="en-US" dirty="0" err="1" smtClean="0"/>
              <a:t>Preduslov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je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</a:t>
            </a:r>
          </a:p>
          <a:p>
            <a:pPr algn="just"/>
            <a:r>
              <a:rPr lang="en-US" dirty="0" err="1"/>
              <a:t>Procjena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je </a:t>
            </a:r>
            <a:r>
              <a:rPr lang="en-US" dirty="0" err="1" smtClean="0"/>
              <a:t>identifi</a:t>
            </a:r>
            <a:r>
              <a:rPr lang="sr-Latn-ME" dirty="0" smtClean="0"/>
              <a:t>kovanje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analiza</a:t>
            </a:r>
            <a:r>
              <a:rPr lang="en-US" dirty="0"/>
              <a:t> </a:t>
            </a:r>
            <a:r>
              <a:rPr lang="en-US" dirty="0" err="1"/>
              <a:t>relevantnih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postizanje</a:t>
            </a:r>
            <a:r>
              <a:rPr lang="sr-Latn-ME" dirty="0" smtClean="0"/>
              <a:t> </a:t>
            </a:r>
            <a:r>
              <a:rPr lang="en-US" dirty="0" err="1" smtClean="0"/>
              <a:t>ciljeva</a:t>
            </a:r>
            <a:r>
              <a:rPr lang="en-US" dirty="0" smtClean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čini</a:t>
            </a:r>
            <a:r>
              <a:rPr lang="en-US" dirty="0"/>
              <a:t> </a:t>
            </a:r>
            <a:r>
              <a:rPr lang="en-US" dirty="0" err="1"/>
              <a:t>bazu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određivanje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upravljati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3.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: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politike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procedure </a:t>
            </a:r>
            <a:r>
              <a:rPr lang="en-US" dirty="0" err="1" smtClean="0"/>
              <a:t>koje</a:t>
            </a:r>
            <a:r>
              <a:rPr lang="sr-Latn-ME" dirty="0" smtClean="0"/>
              <a:t> </a:t>
            </a:r>
            <a:r>
              <a:rPr lang="en-US" dirty="0" err="1" smtClean="0"/>
              <a:t>pomažu</a:t>
            </a:r>
            <a:r>
              <a:rPr lang="en-US" dirty="0" smtClean="0"/>
              <a:t> </a:t>
            </a:r>
            <a:r>
              <a:rPr lang="en-US" dirty="0"/>
              <a:t>tome da se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izvršavanje</a:t>
            </a:r>
            <a:r>
              <a:rPr lang="en-US" dirty="0"/>
              <a:t> </a:t>
            </a:r>
            <a:r>
              <a:rPr lang="en-US" dirty="0" err="1"/>
              <a:t>smjernica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pomažu</a:t>
            </a:r>
            <a:r>
              <a:rPr lang="en-US" dirty="0"/>
              <a:t> </a:t>
            </a:r>
            <a:r>
              <a:rPr lang="en-US" dirty="0" smtClean="0"/>
              <a:t>da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osigura</a:t>
            </a:r>
            <a:r>
              <a:rPr lang="en-US" dirty="0"/>
              <a:t> </a:t>
            </a:r>
            <a:r>
              <a:rPr lang="en-US" dirty="0" err="1"/>
              <a:t>preduzimanje</a:t>
            </a:r>
            <a:r>
              <a:rPr lang="en-US" dirty="0"/>
              <a:t> </a:t>
            </a:r>
            <a:r>
              <a:rPr lang="en-US" dirty="0" err="1"/>
              <a:t>potrebnih</a:t>
            </a:r>
            <a:r>
              <a:rPr lang="en-US" dirty="0"/>
              <a:t> </a:t>
            </a:r>
            <a:r>
              <a:rPr lang="en-US" dirty="0" err="1"/>
              <a:t>radnji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bavljenje</a:t>
            </a:r>
            <a:r>
              <a:rPr lang="en-US" dirty="0"/>
              <a:t> </a:t>
            </a:r>
            <a:r>
              <a:rPr lang="en-US" dirty="0" err="1"/>
              <a:t>rizicima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ostvarili</a:t>
            </a:r>
            <a:r>
              <a:rPr lang="en-US" dirty="0" smtClean="0"/>
              <a:t> </a:t>
            </a:r>
            <a:r>
              <a:rPr lang="en-US" dirty="0" err="1"/>
              <a:t>ciljevi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odigravaju</a:t>
            </a:r>
            <a:r>
              <a:rPr lang="en-US" dirty="0"/>
              <a:t> se u </a:t>
            </a:r>
            <a:r>
              <a:rPr lang="en-US" dirty="0" err="1"/>
              <a:t>cijeloj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okviru</a:t>
            </a:r>
            <a:r>
              <a:rPr lang="en-US" dirty="0"/>
              <a:t> </a:t>
            </a:r>
            <a:r>
              <a:rPr lang="en-US" dirty="0" err="1"/>
              <a:t>svih</a:t>
            </a:r>
            <a:r>
              <a:rPr lang="en-US" dirty="0"/>
              <a:t> </a:t>
            </a:r>
            <a:r>
              <a:rPr lang="en-US" dirty="0" err="1"/>
              <a:t>funkcija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smtClean="0"/>
              <a:t>One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niz</a:t>
            </a:r>
            <a:r>
              <a:rPr lang="en-US" dirty="0"/>
              <a:t> </a:t>
            </a:r>
            <a:r>
              <a:rPr lang="en-US" dirty="0" err="1" smtClean="0"/>
              <a:t>raznovrsnih</a:t>
            </a:r>
            <a:r>
              <a:rPr lang="sr-Latn-ME" dirty="0" smtClean="0"/>
              <a:t> </a:t>
            </a:r>
            <a:r>
              <a:rPr lang="en-US" dirty="0" err="1" smtClean="0"/>
              <a:t>aktivnosti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odobrenja</a:t>
            </a:r>
            <a:r>
              <a:rPr lang="en-US" dirty="0"/>
              <a:t>, </a:t>
            </a:r>
            <a:r>
              <a:rPr lang="en-US" dirty="0" err="1"/>
              <a:t>davanje</a:t>
            </a:r>
            <a:r>
              <a:rPr lang="en-US" dirty="0"/>
              <a:t> </a:t>
            </a:r>
            <a:r>
              <a:rPr lang="en-US" dirty="0" err="1"/>
              <a:t>ovlaštenja</a:t>
            </a:r>
            <a:r>
              <a:rPr lang="en-US" dirty="0"/>
              <a:t>, </a:t>
            </a:r>
            <a:r>
              <a:rPr lang="en-US" dirty="0" err="1"/>
              <a:t>provjere</a:t>
            </a:r>
            <a:r>
              <a:rPr lang="en-US" dirty="0"/>
              <a:t>, </a:t>
            </a:r>
            <a:r>
              <a:rPr lang="en-US" dirty="0" err="1"/>
              <a:t>medijacije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pregledi</a:t>
            </a:r>
            <a:r>
              <a:rPr lang="en-US" dirty="0" smtClean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rezultata</a:t>
            </a:r>
            <a:r>
              <a:rPr lang="en-US" dirty="0"/>
              <a:t>, </a:t>
            </a:r>
            <a:r>
              <a:rPr lang="en-US" dirty="0" err="1"/>
              <a:t>sigurnost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podjela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6019369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59099"/>
            <a:ext cx="10515600" cy="5017864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: </a:t>
            </a:r>
            <a:r>
              <a:rPr lang="en-US" dirty="0" err="1"/>
              <a:t>Važne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se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kovati  </a:t>
            </a:r>
            <a:r>
              <a:rPr lang="pl-PL" dirty="0" smtClean="0"/>
              <a:t>i saopštavati </a:t>
            </a:r>
            <a:r>
              <a:rPr lang="pl-PL" dirty="0"/>
              <a:t>u obliku i u roku koji omogućava zaposlenima da </a:t>
            </a:r>
            <a:r>
              <a:rPr lang="pl-PL" dirty="0" smtClean="0"/>
              <a:t>izvršavaju </a:t>
            </a:r>
            <a:r>
              <a:rPr lang="en-US" dirty="0" err="1" smtClean="0"/>
              <a:t>svoje</a:t>
            </a:r>
            <a:r>
              <a:rPr lang="en-US" dirty="0" smtClean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Informacioni</a:t>
            </a:r>
            <a:r>
              <a:rPr lang="en-US" dirty="0" smtClean="0"/>
              <a:t> </a:t>
            </a:r>
            <a:r>
              <a:rPr lang="en-US" dirty="0" err="1"/>
              <a:t>sistemi</a:t>
            </a:r>
            <a:r>
              <a:rPr lang="en-US" dirty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izvještaje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sadrže</a:t>
            </a:r>
            <a:r>
              <a:rPr lang="en-US" dirty="0"/>
              <a:t> </a:t>
            </a:r>
            <a:r>
              <a:rPr lang="en-US" dirty="0" err="1"/>
              <a:t>operativne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finansijske</a:t>
            </a:r>
            <a:r>
              <a:rPr lang="en-US" dirty="0" smtClean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vezane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omogućavaju</a:t>
            </a:r>
            <a:r>
              <a:rPr lang="sr-Latn-ME" dirty="0" smtClean="0"/>
              <a:t> </a:t>
            </a:r>
            <a:r>
              <a:rPr lang="it-IT" dirty="0" smtClean="0"/>
              <a:t>vođenje </a:t>
            </a:r>
            <a:r>
              <a:rPr lang="it-IT" dirty="0"/>
              <a:t>i kontroliranje poslovanja</a:t>
            </a:r>
            <a:r>
              <a:rPr lang="it-IT" dirty="0" smtClean="0"/>
              <a:t>.</a:t>
            </a:r>
            <a:endParaRPr lang="sr-Latn-ME" dirty="0" smtClean="0"/>
          </a:p>
          <a:p>
            <a:pPr algn="just"/>
            <a:r>
              <a:rPr lang="it-IT" dirty="0" smtClean="0"/>
              <a:t> </a:t>
            </a:r>
            <a:r>
              <a:rPr lang="it-IT" dirty="0"/>
              <a:t>Oni se bave ne samo interno </a:t>
            </a:r>
            <a:r>
              <a:rPr lang="it-IT" dirty="0" smtClean="0"/>
              <a:t>generiranim</a:t>
            </a:r>
            <a:r>
              <a:rPr lang="sr-Latn-ME" dirty="0" smtClean="0"/>
              <a:t> </a:t>
            </a:r>
            <a:r>
              <a:rPr lang="en-US" dirty="0" err="1" smtClean="0"/>
              <a:t>podacima</a:t>
            </a:r>
            <a:r>
              <a:rPr lang="en-US" dirty="0" smtClean="0"/>
              <a:t> </a:t>
            </a:r>
            <a:r>
              <a:rPr lang="en-US" dirty="0" err="1"/>
              <a:t>već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informacijama</a:t>
            </a:r>
            <a:r>
              <a:rPr lang="en-US" dirty="0"/>
              <a:t> o </a:t>
            </a:r>
            <a:r>
              <a:rPr lang="en-US" dirty="0" err="1"/>
              <a:t>vanjskim</a:t>
            </a:r>
            <a:r>
              <a:rPr lang="en-US" dirty="0"/>
              <a:t> </a:t>
            </a:r>
            <a:r>
              <a:rPr lang="en-US" dirty="0" err="1"/>
              <a:t>događajima</a:t>
            </a:r>
            <a:r>
              <a:rPr lang="en-US" dirty="0"/>
              <a:t>, </a:t>
            </a:r>
            <a:r>
              <a:rPr lang="en-US" dirty="0" err="1"/>
              <a:t>aktivnostima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uslovima</a:t>
            </a:r>
            <a:r>
              <a:rPr lang="en-US" dirty="0" smtClean="0"/>
              <a:t> </a:t>
            </a:r>
            <a:r>
              <a:rPr lang="en-US" dirty="0" err="1"/>
              <a:t>potrebnim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donošenje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odluka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eksterno</a:t>
            </a:r>
            <a:r>
              <a:rPr lang="en-US" dirty="0"/>
              <a:t> </a:t>
            </a:r>
            <a:r>
              <a:rPr lang="en-US" dirty="0" err="1" smtClean="0"/>
              <a:t>izvještavanje</a:t>
            </a:r>
            <a:r>
              <a:rPr lang="sr-Latn-ME" dirty="0" smtClean="0"/>
              <a:t> </a:t>
            </a:r>
            <a:r>
              <a:rPr lang="sv-SE" dirty="0" smtClean="0"/>
              <a:t>uz </a:t>
            </a:r>
            <a:r>
              <a:rPr lang="sv-SE" dirty="0"/>
              <a:t>punu obaviještenost. </a:t>
            </a:r>
            <a:endParaRPr lang="sr-Latn-ME" dirty="0" smtClean="0"/>
          </a:p>
          <a:p>
            <a:pPr algn="just"/>
            <a:r>
              <a:rPr lang="sv-SE" dirty="0" smtClean="0"/>
              <a:t>Djelotvorna </a:t>
            </a:r>
            <a:r>
              <a:rPr lang="sv-SE" dirty="0"/>
              <a:t>komunikacija mora se </a:t>
            </a:r>
            <a:r>
              <a:rPr lang="sv-SE" dirty="0" smtClean="0"/>
              <a:t>odigravati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u širem smislu – da teče naviše, naniže i poprijeko po organizaciji. 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xmlns="" val="502276712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dirty="0"/>
              <a:t>Svi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/>
              <a:t>osoblja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dobiti</a:t>
            </a:r>
            <a:r>
              <a:rPr lang="en-US" dirty="0"/>
              <a:t> </a:t>
            </a:r>
            <a:r>
              <a:rPr lang="en-US" dirty="0" err="1"/>
              <a:t>jasnu</a:t>
            </a:r>
            <a:r>
              <a:rPr lang="en-US" dirty="0"/>
              <a:t> </a:t>
            </a:r>
            <a:r>
              <a:rPr lang="en-US" dirty="0" err="1"/>
              <a:t>poruku</a:t>
            </a:r>
            <a:r>
              <a:rPr lang="en-US" dirty="0"/>
              <a:t> od </a:t>
            </a:r>
            <a:r>
              <a:rPr lang="en-US" dirty="0" err="1"/>
              <a:t>visokog</a:t>
            </a:r>
            <a:r>
              <a:rPr lang="en-US" dirty="0"/>
              <a:t> </a:t>
            </a:r>
            <a:r>
              <a:rPr lang="en-US" dirty="0" err="1"/>
              <a:t>rukovodstva</a:t>
            </a:r>
            <a:r>
              <a:rPr lang="en-US" dirty="0"/>
              <a:t> da</a:t>
            </a:r>
            <a:r>
              <a:rPr lang="sr-Latn-ME" dirty="0"/>
              <a:t> </a:t>
            </a:r>
            <a:r>
              <a:rPr lang="en-US" dirty="0"/>
              <a:t>se </a:t>
            </a:r>
            <a:r>
              <a:rPr lang="en-US" dirty="0" err="1"/>
              <a:t>odgovornosti</a:t>
            </a:r>
            <a:r>
              <a:rPr lang="en-US" dirty="0"/>
              <a:t> u </a:t>
            </a:r>
            <a:r>
              <a:rPr lang="en-US" dirty="0" err="1"/>
              <a:t>pogledu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shvatiti</a:t>
            </a:r>
            <a:r>
              <a:rPr lang="en-US" dirty="0"/>
              <a:t> </a:t>
            </a:r>
            <a:r>
              <a:rPr lang="en-US" dirty="0" err="1"/>
              <a:t>ozbiljno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 err="1"/>
              <a:t>Nadalje</a:t>
            </a:r>
            <a:r>
              <a:rPr lang="en-US" dirty="0"/>
              <a:t>, </a:t>
            </a:r>
            <a:r>
              <a:rPr lang="en-US" dirty="0" err="1"/>
              <a:t>oni</a:t>
            </a:r>
            <a:r>
              <a:rPr lang="sr-Latn-ME" dirty="0"/>
              <a:t> </a:t>
            </a:r>
            <a:r>
              <a:rPr lang="en-US" dirty="0" err="1"/>
              <a:t>moraju</a:t>
            </a:r>
            <a:r>
              <a:rPr lang="en-US" dirty="0"/>
              <a:t> </a:t>
            </a:r>
            <a:r>
              <a:rPr lang="en-US" dirty="0" err="1"/>
              <a:t>shvatiti</a:t>
            </a:r>
            <a:r>
              <a:rPr lang="en-US" dirty="0"/>
              <a:t> </a:t>
            </a:r>
            <a:r>
              <a:rPr lang="en-US" dirty="0" err="1"/>
              <a:t>vlastitu</a:t>
            </a:r>
            <a:r>
              <a:rPr lang="en-US" dirty="0"/>
              <a:t> </a:t>
            </a:r>
            <a:r>
              <a:rPr lang="en-US" dirty="0" err="1"/>
              <a:t>ulogu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u </a:t>
            </a:r>
            <a:r>
              <a:rPr lang="en-US" dirty="0" err="1"/>
              <a:t>kakvoj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vezi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pojedinaca</a:t>
            </a:r>
            <a:r>
              <a:rPr lang="en-US" dirty="0"/>
              <a:t> s </a:t>
            </a:r>
            <a:r>
              <a:rPr lang="en-US" dirty="0" err="1"/>
              <a:t>radom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Od </a:t>
            </a:r>
            <a:r>
              <a:rPr lang="en-US" dirty="0" err="1"/>
              <a:t>naročite</a:t>
            </a:r>
            <a:r>
              <a:rPr lang="en-US" dirty="0"/>
              <a:t> je </a:t>
            </a:r>
            <a:r>
              <a:rPr lang="en-US" dirty="0" err="1"/>
              <a:t>važnosti</a:t>
            </a:r>
            <a:r>
              <a:rPr lang="en-US" dirty="0"/>
              <a:t> da se</a:t>
            </a:r>
            <a:r>
              <a:rPr lang="sr-Latn-ME" dirty="0"/>
              <a:t> </a:t>
            </a:r>
            <a:r>
              <a:rPr lang="en-US" dirty="0" err="1"/>
              <a:t>uprava</a:t>
            </a:r>
            <a:r>
              <a:rPr lang="en-US" dirty="0"/>
              <a:t> ne </a:t>
            </a:r>
            <a:r>
              <a:rPr lang="en-US" dirty="0" err="1"/>
              <a:t>ograničava</a:t>
            </a:r>
            <a:r>
              <a:rPr lang="en-US" dirty="0"/>
              <a:t> </a:t>
            </a:r>
            <a:r>
              <a:rPr lang="en-US" dirty="0" err="1"/>
              <a:t>samo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avanje</a:t>
            </a:r>
            <a:r>
              <a:rPr lang="en-US" dirty="0" smtClean="0"/>
              <a:t> </a:t>
            </a:r>
            <a:r>
              <a:rPr lang="en-US" dirty="0"/>
              <a:t>same </a:t>
            </a:r>
            <a:r>
              <a:rPr lang="en-US" dirty="0" err="1"/>
              <a:t>mjere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već</a:t>
            </a:r>
            <a:r>
              <a:rPr lang="en-US" dirty="0"/>
              <a:t> da </a:t>
            </a:r>
            <a:r>
              <a:rPr lang="en-US" dirty="0" err="1"/>
              <a:t>na</a:t>
            </a:r>
            <a:r>
              <a:rPr lang="sr-Latn-ME" dirty="0"/>
              <a:t> </a:t>
            </a:r>
            <a:r>
              <a:rPr lang="en-US" dirty="0" err="1"/>
              <a:t>pravi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/>
              <a:t>istakne</a:t>
            </a:r>
            <a:r>
              <a:rPr lang="en-US" dirty="0"/>
              <a:t> </a:t>
            </a:r>
            <a:r>
              <a:rPr lang="en-US" dirty="0" err="1"/>
              <a:t>značaj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svrhu</a:t>
            </a:r>
            <a:r>
              <a:rPr lang="en-US" dirty="0"/>
              <a:t> </a:t>
            </a:r>
            <a:r>
              <a:rPr lang="en-US" dirty="0" err="1"/>
              <a:t>konkretnog</a:t>
            </a:r>
            <a:r>
              <a:rPr lang="en-US" dirty="0"/>
              <a:t> </a:t>
            </a:r>
            <a:r>
              <a:rPr lang="en-US" dirty="0" err="1"/>
              <a:t>elementa</a:t>
            </a:r>
            <a:r>
              <a:rPr lang="en-US" dirty="0"/>
              <a:t> </a:t>
            </a:r>
            <a:r>
              <a:rPr lang="en-US" dirty="0" err="1"/>
              <a:t>kontrole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Oni </a:t>
            </a:r>
            <a:r>
              <a:rPr lang="en-US" dirty="0" err="1"/>
              <a:t>moraju</a:t>
            </a:r>
            <a:r>
              <a:rPr lang="sr-Latn-ME" dirty="0"/>
              <a:t> </a:t>
            </a:r>
            <a:r>
              <a:rPr lang="en-US" dirty="0" err="1"/>
              <a:t>razviti</a:t>
            </a:r>
            <a:r>
              <a:rPr lang="en-US" dirty="0"/>
              <a:t> </a:t>
            </a:r>
            <a:r>
              <a:rPr lang="en-US" dirty="0" err="1"/>
              <a:t>način</a:t>
            </a:r>
            <a:r>
              <a:rPr lang="en-US" dirty="0"/>
              <a:t> </a:t>
            </a:r>
            <a:r>
              <a:rPr lang="en-US" dirty="0" err="1" smtClean="0"/>
              <a:t>saop</a:t>
            </a:r>
            <a:r>
              <a:rPr lang="sr-Latn-ME" dirty="0" smtClean="0"/>
              <a:t>št</a:t>
            </a:r>
            <a:r>
              <a:rPr lang="en-US" dirty="0" err="1" smtClean="0"/>
              <a:t>avanja</a:t>
            </a:r>
            <a:r>
              <a:rPr lang="en-US" dirty="0" smtClean="0"/>
              <a:t> </a:t>
            </a:r>
            <a:r>
              <a:rPr lang="en-US" dirty="0" err="1"/>
              <a:t>značajnih</a:t>
            </a:r>
            <a:r>
              <a:rPr lang="en-US" dirty="0"/>
              <a:t> </a:t>
            </a:r>
            <a:r>
              <a:rPr lang="en-US" dirty="0" err="1"/>
              <a:t>informacija</a:t>
            </a:r>
            <a:r>
              <a:rPr lang="en-US" dirty="0"/>
              <a:t> </a:t>
            </a:r>
            <a:r>
              <a:rPr lang="en-US" dirty="0" err="1"/>
              <a:t>ka</a:t>
            </a:r>
            <a:r>
              <a:rPr lang="en-US" dirty="0"/>
              <a:t> </a:t>
            </a:r>
            <a:r>
              <a:rPr lang="en-US" dirty="0" err="1"/>
              <a:t>višim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.</a:t>
            </a:r>
            <a:endParaRPr lang="sr-Latn-ME" dirty="0"/>
          </a:p>
          <a:p>
            <a:pPr algn="just"/>
            <a:r>
              <a:rPr lang="en-US" dirty="0"/>
              <a:t> </a:t>
            </a:r>
            <a:r>
              <a:rPr lang="en-US" dirty="0" err="1" smtClean="0"/>
              <a:t>Takođe</a:t>
            </a:r>
            <a:r>
              <a:rPr lang="sr-Latn-ME" dirty="0" smtClean="0"/>
              <a:t>,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postojati</a:t>
            </a:r>
            <a:r>
              <a:rPr lang="en-US" dirty="0"/>
              <a:t> </a:t>
            </a:r>
            <a:r>
              <a:rPr lang="en-US" dirty="0" err="1"/>
              <a:t>efikasna</a:t>
            </a:r>
            <a:r>
              <a:rPr lang="en-US" dirty="0"/>
              <a:t> </a:t>
            </a:r>
            <a:r>
              <a:rPr lang="en-US" dirty="0" err="1"/>
              <a:t>komunikacija</a:t>
            </a:r>
            <a:r>
              <a:rPr lang="en-US" dirty="0"/>
              <a:t> s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licima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što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klijenti</a:t>
            </a:r>
            <a:r>
              <a:rPr lang="en-US" dirty="0"/>
              <a:t>,</a:t>
            </a:r>
            <a:r>
              <a:rPr lang="sr-Latn-ME" dirty="0"/>
              <a:t> </a:t>
            </a:r>
            <a:r>
              <a:rPr lang="en-US" dirty="0" err="1"/>
              <a:t>dobavljači</a:t>
            </a:r>
            <a:r>
              <a:rPr lang="en-US" dirty="0"/>
              <a:t>, </a:t>
            </a:r>
            <a:r>
              <a:rPr lang="en-US" dirty="0" err="1"/>
              <a:t>regulatori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dioničari</a:t>
            </a:r>
            <a:r>
              <a:rPr lang="en-US" dirty="0"/>
              <a:t>/</a:t>
            </a:r>
            <a:r>
              <a:rPr lang="en-US" dirty="0" err="1"/>
              <a:t>akcionari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5. </a:t>
            </a:r>
            <a:r>
              <a:rPr lang="en-US" dirty="0" err="1"/>
              <a:t>Praćenje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: </a:t>
            </a:r>
            <a:r>
              <a:rPr lang="en-US" dirty="0" err="1"/>
              <a:t>Sistemi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sr-Latn-ME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vremena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bi se </a:t>
            </a:r>
            <a:r>
              <a:rPr lang="en-US" dirty="0" err="1"/>
              <a:t>procijenio</a:t>
            </a:r>
            <a:r>
              <a:rPr lang="en-US" dirty="0"/>
              <a:t> </a:t>
            </a:r>
            <a:r>
              <a:rPr lang="en-US" dirty="0" err="1"/>
              <a:t>kvalitet</a:t>
            </a:r>
            <a:r>
              <a:rPr lang="en-US" dirty="0"/>
              <a:t> </a:t>
            </a:r>
            <a:r>
              <a:rPr lang="en-US" dirty="0" err="1"/>
              <a:t>rada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266447746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81825"/>
            <a:ext cx="10515600" cy="509513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To se </a:t>
            </a:r>
            <a:r>
              <a:rPr lang="en-US" dirty="0" err="1"/>
              <a:t>postiže</a:t>
            </a:r>
            <a:r>
              <a:rPr lang="en-US" dirty="0"/>
              <a:t> </a:t>
            </a:r>
            <a:r>
              <a:rPr lang="en-US" dirty="0" err="1"/>
              <a:t>putem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tekućeg</a:t>
            </a:r>
            <a:r>
              <a:rPr lang="en-US" dirty="0"/>
              <a:t> </a:t>
            </a:r>
            <a:r>
              <a:rPr lang="en-US" dirty="0" err="1"/>
              <a:t>praćenja</a:t>
            </a:r>
            <a:r>
              <a:rPr lang="en-US" dirty="0"/>
              <a:t>,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/>
              <a:t>evaluacija</a:t>
            </a:r>
            <a:r>
              <a:rPr lang="en-US" dirty="0"/>
              <a:t> </a:t>
            </a:r>
            <a:r>
              <a:rPr lang="en-US" dirty="0" err="1" smtClean="0"/>
              <a:t>ili</a:t>
            </a:r>
            <a:r>
              <a:rPr lang="sr-Latn-ME" dirty="0" smtClean="0"/>
              <a:t> </a:t>
            </a:r>
            <a:r>
              <a:rPr lang="en-US" dirty="0" err="1" smtClean="0"/>
              <a:t>kombinacije</a:t>
            </a:r>
            <a:r>
              <a:rPr lang="en-US" dirty="0" smtClean="0"/>
              <a:t> </a:t>
            </a:r>
            <a:r>
              <a:rPr lang="en-US" dirty="0" err="1"/>
              <a:t>istih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Tekuće</a:t>
            </a:r>
            <a:r>
              <a:rPr lang="en-US" dirty="0" smtClean="0"/>
              <a:t> </a:t>
            </a:r>
            <a:r>
              <a:rPr lang="en-US" dirty="0" err="1"/>
              <a:t>praćenje</a:t>
            </a:r>
            <a:r>
              <a:rPr lang="en-US" dirty="0"/>
              <a:t> se </a:t>
            </a:r>
            <a:r>
              <a:rPr lang="en-US" dirty="0" err="1"/>
              <a:t>vrši</a:t>
            </a:r>
            <a:r>
              <a:rPr lang="en-US" dirty="0"/>
              <a:t> </a:t>
            </a:r>
            <a:r>
              <a:rPr lang="en-US" dirty="0" err="1"/>
              <a:t>tokom</a:t>
            </a:r>
            <a:r>
              <a:rPr lang="en-US" dirty="0"/>
              <a:t> </a:t>
            </a:r>
            <a:r>
              <a:rPr lang="en-US" dirty="0" err="1"/>
              <a:t>obavljanja</a:t>
            </a:r>
            <a:r>
              <a:rPr lang="en-US" dirty="0"/>
              <a:t> </a:t>
            </a:r>
            <a:r>
              <a:rPr lang="en-US" dirty="0" err="1"/>
              <a:t>poslova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Ono</a:t>
            </a:r>
            <a:r>
              <a:rPr lang="sr-Latn-ME" dirty="0" smtClean="0"/>
              <a:t> </a:t>
            </a:r>
            <a:r>
              <a:rPr lang="en-US" dirty="0" err="1" smtClean="0"/>
              <a:t>obuhvata</a:t>
            </a:r>
            <a:r>
              <a:rPr lang="en-US" dirty="0" smtClean="0"/>
              <a:t> </a:t>
            </a:r>
            <a:r>
              <a:rPr lang="en-US" dirty="0" err="1"/>
              <a:t>redovne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upravljanja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 smtClean="0"/>
              <a:t>osoblje</a:t>
            </a:r>
            <a:r>
              <a:rPr lang="sr-Latn-ME" dirty="0" smtClean="0"/>
              <a:t> </a:t>
            </a:r>
            <a:r>
              <a:rPr lang="en-US" dirty="0" err="1" smtClean="0"/>
              <a:t>preduzima</a:t>
            </a:r>
            <a:r>
              <a:rPr lang="en-US" dirty="0" smtClean="0"/>
              <a:t> </a:t>
            </a:r>
            <a:r>
              <a:rPr lang="en-US" dirty="0"/>
              <a:t>u </a:t>
            </a:r>
            <a:r>
              <a:rPr lang="en-US" dirty="0" err="1"/>
              <a:t>vršenju</a:t>
            </a:r>
            <a:r>
              <a:rPr lang="en-US" dirty="0"/>
              <a:t> </a:t>
            </a:r>
            <a:r>
              <a:rPr lang="en-US" dirty="0" err="1"/>
              <a:t>svojih</a:t>
            </a:r>
            <a:r>
              <a:rPr lang="en-US" dirty="0"/>
              <a:t> </a:t>
            </a:r>
            <a:r>
              <a:rPr lang="en-US" dirty="0" err="1"/>
              <a:t>dužnosti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Opseg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učestalost</a:t>
            </a:r>
            <a:r>
              <a:rPr lang="en-US" dirty="0"/>
              <a:t> </a:t>
            </a:r>
            <a:r>
              <a:rPr lang="en-US" dirty="0" err="1"/>
              <a:t>posebnih</a:t>
            </a:r>
            <a:r>
              <a:rPr lang="en-US" dirty="0"/>
              <a:t> </a:t>
            </a:r>
            <a:r>
              <a:rPr lang="en-US" dirty="0" err="1" smtClean="0"/>
              <a:t>evaluacija</a:t>
            </a:r>
            <a:r>
              <a:rPr lang="sr-Latn-ME" dirty="0" smtClean="0"/>
              <a:t> </a:t>
            </a:r>
            <a:r>
              <a:rPr lang="en-US" dirty="0" err="1" smtClean="0"/>
              <a:t>zavise</a:t>
            </a:r>
            <a:r>
              <a:rPr lang="en-US" dirty="0" smtClean="0"/>
              <a:t> </a:t>
            </a:r>
            <a:r>
              <a:rPr lang="en-US" dirty="0" err="1"/>
              <a:t>prvenstveno</a:t>
            </a:r>
            <a:r>
              <a:rPr lang="en-US" dirty="0"/>
              <a:t> od </a:t>
            </a:r>
            <a:r>
              <a:rPr lang="en-US" dirty="0" err="1"/>
              <a:t>procjene</a:t>
            </a:r>
            <a:r>
              <a:rPr lang="en-US" dirty="0"/>
              <a:t> </a:t>
            </a:r>
            <a:r>
              <a:rPr lang="en-US" dirty="0" err="1"/>
              <a:t>rizika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efikasnosti</a:t>
            </a:r>
            <a:r>
              <a:rPr lang="en-US" dirty="0"/>
              <a:t> </a:t>
            </a:r>
            <a:r>
              <a:rPr lang="en-US" dirty="0" err="1"/>
              <a:t>procedura</a:t>
            </a:r>
            <a:r>
              <a:rPr lang="en-US" dirty="0"/>
              <a:t> </a:t>
            </a:r>
            <a:r>
              <a:rPr lang="en-US" dirty="0" err="1" smtClean="0"/>
              <a:t>tekućeg</a:t>
            </a:r>
            <a:r>
              <a:rPr lang="sr-Latn-ME" dirty="0" smtClean="0"/>
              <a:t> </a:t>
            </a:r>
            <a:r>
              <a:rPr lang="en-US" dirty="0" err="1" smtClean="0"/>
              <a:t>praćenja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Nedostaci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trebaju</a:t>
            </a:r>
            <a:r>
              <a:rPr lang="en-US" dirty="0"/>
              <a:t> se </a:t>
            </a:r>
            <a:r>
              <a:rPr lang="en-US" dirty="0" err="1"/>
              <a:t>prijaviti</a:t>
            </a:r>
            <a:r>
              <a:rPr lang="en-US" dirty="0"/>
              <a:t> </a:t>
            </a:r>
            <a:r>
              <a:rPr lang="en-US" dirty="0" err="1"/>
              <a:t>višim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, </a:t>
            </a:r>
            <a:r>
              <a:rPr lang="en-US" dirty="0" err="1" smtClean="0"/>
              <a:t>pri</a:t>
            </a:r>
            <a:r>
              <a:rPr lang="sr-Latn-ME" dirty="0" smtClean="0"/>
              <a:t> </a:t>
            </a:r>
            <a:r>
              <a:rPr lang="en-US" dirty="0" err="1" smtClean="0"/>
              <a:t>čemu</a:t>
            </a:r>
            <a:r>
              <a:rPr lang="en-US" dirty="0" smtClean="0"/>
              <a:t> </a:t>
            </a:r>
            <a:r>
              <a:rPr lang="en-US" dirty="0"/>
              <a:t>se </a:t>
            </a:r>
            <a:r>
              <a:rPr lang="en-US" dirty="0" err="1"/>
              <a:t>najozbiljnija</a:t>
            </a:r>
            <a:r>
              <a:rPr lang="en-US" dirty="0"/>
              <a:t> </a:t>
            </a:r>
            <a:r>
              <a:rPr lang="en-US" dirty="0" err="1"/>
              <a:t>pitanja</a:t>
            </a:r>
            <a:r>
              <a:rPr lang="en-US" dirty="0"/>
              <a:t> </a:t>
            </a:r>
            <a:r>
              <a:rPr lang="en-US" dirty="0" err="1"/>
              <a:t>prijavljuju</a:t>
            </a:r>
            <a:r>
              <a:rPr lang="en-US" dirty="0"/>
              <a:t> </a:t>
            </a:r>
            <a:r>
              <a:rPr lang="en-US" dirty="0" err="1"/>
              <a:t>direktno</a:t>
            </a:r>
            <a:r>
              <a:rPr lang="en-US" dirty="0"/>
              <a:t> </a:t>
            </a:r>
            <a:r>
              <a:rPr lang="en-US" dirty="0" err="1"/>
              <a:t>najvišem</a:t>
            </a:r>
            <a:r>
              <a:rPr lang="en-US" dirty="0"/>
              <a:t> </a:t>
            </a:r>
            <a:r>
              <a:rPr lang="en-US" dirty="0" err="1"/>
              <a:t>rukovodstvu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nadzornom</a:t>
            </a:r>
            <a:r>
              <a:rPr lang="en-US" dirty="0" smtClean="0"/>
              <a:t>/</a:t>
            </a:r>
            <a:r>
              <a:rPr lang="en-US" dirty="0" err="1" smtClean="0"/>
              <a:t>upravnom</a:t>
            </a:r>
            <a:r>
              <a:rPr lang="en-US" dirty="0" smtClean="0"/>
              <a:t> </a:t>
            </a:r>
            <a:r>
              <a:rPr lang="en-US" dirty="0" err="1"/>
              <a:t>odboru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Visoko</a:t>
            </a:r>
            <a:r>
              <a:rPr lang="en-US" dirty="0" smtClean="0"/>
              <a:t> </a:t>
            </a:r>
            <a:r>
              <a:rPr lang="en-US" dirty="0" err="1"/>
              <a:t>rukovodstvo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nadzorni</a:t>
            </a:r>
            <a:r>
              <a:rPr lang="en-US" dirty="0" smtClean="0"/>
              <a:t>/</a:t>
            </a:r>
            <a:r>
              <a:rPr lang="en-US" dirty="0" err="1" smtClean="0"/>
              <a:t>upravni</a:t>
            </a:r>
            <a:r>
              <a:rPr lang="sr-Latn-ME" dirty="0" smtClean="0"/>
              <a:t> </a:t>
            </a:r>
            <a:r>
              <a:rPr lang="en-US" dirty="0" err="1" smtClean="0"/>
              <a:t>odbor</a:t>
            </a:r>
            <a:r>
              <a:rPr lang="en-US" dirty="0" smtClean="0"/>
              <a:t> </a:t>
            </a:r>
            <a:r>
              <a:rPr lang="en-US" dirty="0" err="1"/>
              <a:t>trebaju</a:t>
            </a:r>
            <a:r>
              <a:rPr lang="en-US" dirty="0"/>
              <a:t> </a:t>
            </a:r>
            <a:r>
              <a:rPr lang="en-US" dirty="0" err="1"/>
              <a:t>jasno</a:t>
            </a:r>
            <a:r>
              <a:rPr lang="en-US" dirty="0"/>
              <a:t> </a:t>
            </a:r>
            <a:r>
              <a:rPr lang="en-US" dirty="0" err="1" smtClean="0"/>
              <a:t>formuli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sankcije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nametnuti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rezultat</a:t>
            </a:r>
            <a:r>
              <a:rPr lang="sr-Latn-ME" dirty="0" smtClean="0"/>
              <a:t> </a:t>
            </a:r>
            <a:r>
              <a:rPr lang="en-US" dirty="0" err="1" smtClean="0"/>
              <a:t>kršenja</a:t>
            </a:r>
            <a:r>
              <a:rPr lang="en-US" dirty="0" smtClean="0"/>
              <a:t>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ex ante </a:t>
            </a:r>
            <a:r>
              <a:rPr lang="en-US" dirty="0" err="1"/>
              <a:t>osnovi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840344810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17431"/>
            <a:ext cx="10515600" cy="515953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l-PL" dirty="0"/>
              <a:t>3. Organi i lica odgovorni za internu kontrolu</a:t>
            </a:r>
          </a:p>
          <a:p>
            <a:pPr algn="just"/>
            <a:r>
              <a:rPr lang="pl-PL" dirty="0"/>
              <a:t>Interna kontrola je, u izvjesnoj mjeri, odgovornost svakoga u jednoj organizaciji </a:t>
            </a:r>
            <a:r>
              <a:rPr lang="pl-PL" dirty="0" smtClean="0"/>
              <a:t>i </a:t>
            </a:r>
            <a:r>
              <a:rPr lang="en-US" dirty="0" err="1" smtClean="0"/>
              <a:t>treba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eksplicitan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implicitan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opisa</a:t>
            </a:r>
            <a:r>
              <a:rPr lang="en-US" dirty="0"/>
              <a:t> </a:t>
            </a:r>
            <a:r>
              <a:rPr lang="en-US" dirty="0" err="1"/>
              <a:t>svačijeg</a:t>
            </a:r>
            <a:r>
              <a:rPr lang="en-US" dirty="0"/>
              <a:t> </a:t>
            </a:r>
            <a:r>
              <a:rPr lang="en-US" dirty="0" err="1"/>
              <a:t>radnog</a:t>
            </a:r>
            <a:r>
              <a:rPr lang="en-US" dirty="0"/>
              <a:t> </a:t>
            </a:r>
            <a:r>
              <a:rPr lang="en-US" dirty="0" err="1"/>
              <a:t>mjesta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Praktično</a:t>
            </a:r>
            <a:r>
              <a:rPr lang="en-US" dirty="0"/>
              <a:t> </a:t>
            </a:r>
            <a:r>
              <a:rPr lang="en-US" dirty="0" err="1" smtClean="0"/>
              <a:t>svi</a:t>
            </a:r>
            <a:r>
              <a:rPr lang="sr-Latn-ME" dirty="0" smtClean="0"/>
              <a:t> </a:t>
            </a:r>
            <a:r>
              <a:rPr lang="en-US" dirty="0" err="1" smtClean="0"/>
              <a:t>zaposleni</a:t>
            </a:r>
            <a:r>
              <a:rPr lang="en-US" dirty="0" smtClean="0"/>
              <a:t> </a:t>
            </a:r>
            <a:r>
              <a:rPr lang="en-US" dirty="0" err="1"/>
              <a:t>prave</a:t>
            </a:r>
            <a:r>
              <a:rPr lang="en-US" dirty="0"/>
              <a:t> </a:t>
            </a:r>
            <a:r>
              <a:rPr lang="en-US" dirty="0" err="1"/>
              <a:t>informacije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se </a:t>
            </a:r>
            <a:r>
              <a:rPr lang="en-US" dirty="0" err="1"/>
              <a:t>koriste</a:t>
            </a:r>
            <a:r>
              <a:rPr lang="en-US" dirty="0"/>
              <a:t> u </a:t>
            </a:r>
            <a:r>
              <a:rPr lang="en-US" dirty="0" err="1"/>
              <a:t>sistemu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 smtClean="0"/>
              <a:t>preduzimaju</a:t>
            </a:r>
            <a:r>
              <a:rPr lang="sr-Latn-ME" dirty="0" smtClean="0"/>
              <a:t> </a:t>
            </a:r>
            <a:r>
              <a:rPr lang="en-US" dirty="0" err="1" smtClean="0"/>
              <a:t>druge</a:t>
            </a:r>
            <a:r>
              <a:rPr lang="en-US" dirty="0" smtClean="0"/>
              <a:t> </a:t>
            </a:r>
            <a:r>
              <a:rPr lang="en-US" dirty="0" err="1"/>
              <a:t>radnje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su</a:t>
            </a:r>
            <a:r>
              <a:rPr lang="en-US" dirty="0"/>
              <a:t> </a:t>
            </a:r>
            <a:r>
              <a:rPr lang="en-US" dirty="0" err="1"/>
              <a:t>potrebne</a:t>
            </a:r>
            <a:r>
              <a:rPr lang="en-US" dirty="0"/>
              <a:t> da se </a:t>
            </a:r>
            <a:r>
              <a:rPr lang="en-US" dirty="0" err="1"/>
              <a:t>izvrši</a:t>
            </a:r>
            <a:r>
              <a:rPr lang="en-US" dirty="0"/>
              <a:t> </a:t>
            </a:r>
            <a:r>
              <a:rPr lang="en-US" dirty="0" err="1"/>
              <a:t>kontrola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 smtClean="0"/>
              <a:t>Takođe</a:t>
            </a:r>
            <a:r>
              <a:rPr lang="en-US" dirty="0" smtClean="0"/>
              <a:t>, </a:t>
            </a:r>
            <a:r>
              <a:rPr lang="en-US" dirty="0" err="1"/>
              <a:t>svi</a:t>
            </a:r>
            <a:r>
              <a:rPr lang="en-US" dirty="0"/>
              <a:t> </a:t>
            </a:r>
            <a:r>
              <a:rPr lang="en-US" dirty="0" err="1"/>
              <a:t>članovi</a:t>
            </a:r>
            <a:r>
              <a:rPr lang="en-US" dirty="0"/>
              <a:t> </a:t>
            </a:r>
            <a:r>
              <a:rPr lang="en-US" dirty="0" err="1" smtClean="0"/>
              <a:t>osoblja</a:t>
            </a:r>
            <a:r>
              <a:rPr lang="sr-Latn-ME" dirty="0" smtClean="0"/>
              <a:t> </a:t>
            </a:r>
            <a:r>
              <a:rPr lang="en-US" dirty="0" err="1" smtClean="0"/>
              <a:t>trebaju</a:t>
            </a:r>
            <a:r>
              <a:rPr lang="en-US" dirty="0" smtClean="0"/>
              <a:t> </a:t>
            </a:r>
            <a:r>
              <a:rPr lang="en-US" dirty="0" err="1"/>
              <a:t>biti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saopćavanje</a:t>
            </a:r>
            <a:r>
              <a:rPr lang="en-US" dirty="0"/>
              <a:t> </a:t>
            </a:r>
            <a:r>
              <a:rPr lang="en-US" dirty="0" err="1"/>
              <a:t>višim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problema</a:t>
            </a:r>
            <a:r>
              <a:rPr lang="en-US" dirty="0"/>
              <a:t> u </a:t>
            </a:r>
            <a:r>
              <a:rPr lang="en-US" dirty="0" err="1"/>
              <a:t>poslovanju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neusklađenosti</a:t>
            </a:r>
            <a:r>
              <a:rPr lang="en-US" dirty="0" smtClean="0"/>
              <a:t> </a:t>
            </a:r>
            <a:r>
              <a:rPr lang="en-US" dirty="0"/>
              <a:t>s </a:t>
            </a:r>
            <a:r>
              <a:rPr lang="en-US" dirty="0" err="1"/>
              <a:t>internim</a:t>
            </a:r>
            <a:r>
              <a:rPr lang="en-US" dirty="0"/>
              <a:t> </a:t>
            </a:r>
            <a:r>
              <a:rPr lang="en-US" dirty="0" err="1"/>
              <a:t>kodeksom</a:t>
            </a:r>
            <a:r>
              <a:rPr lang="en-US" dirty="0"/>
              <a:t> </a:t>
            </a:r>
            <a:r>
              <a:rPr lang="en-US" dirty="0" err="1"/>
              <a:t>ponašanja</a:t>
            </a:r>
            <a:r>
              <a:rPr lang="en-US" dirty="0"/>
              <a:t>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kodeksom</a:t>
            </a:r>
            <a:r>
              <a:rPr lang="en-US" dirty="0"/>
              <a:t> </a:t>
            </a:r>
            <a:r>
              <a:rPr lang="en-US" dirty="0" err="1" smtClean="0"/>
              <a:t>korporativnog</a:t>
            </a:r>
            <a:r>
              <a:rPr lang="sr-Latn-ME" dirty="0" smtClean="0"/>
              <a:t> </a:t>
            </a:r>
            <a:r>
              <a:rPr lang="en-US" dirty="0" err="1" smtClean="0"/>
              <a:t>upravljanja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ako</a:t>
            </a:r>
            <a:r>
              <a:rPr lang="en-US" dirty="0"/>
              <a:t> </a:t>
            </a:r>
            <a:r>
              <a:rPr lang="en-US" dirty="0" err="1"/>
              <a:t>takvi</a:t>
            </a:r>
            <a:r>
              <a:rPr lang="en-US" dirty="0"/>
              <a:t> </a:t>
            </a:r>
            <a:r>
              <a:rPr lang="en-US" dirty="0" err="1"/>
              <a:t>dokumenti</a:t>
            </a:r>
            <a:r>
              <a:rPr lang="en-US" dirty="0"/>
              <a:t> </a:t>
            </a:r>
            <a:r>
              <a:rPr lang="en-US" dirty="0" err="1"/>
              <a:t>postoje</a:t>
            </a:r>
            <a:r>
              <a:rPr lang="en-US" dirty="0"/>
              <a:t>, </a:t>
            </a:r>
            <a:r>
              <a:rPr lang="en-US" dirty="0" err="1"/>
              <a:t>ili</a:t>
            </a:r>
            <a:r>
              <a:rPr lang="en-US" dirty="0"/>
              <a:t> </a:t>
            </a:r>
            <a:r>
              <a:rPr lang="en-US" dirty="0" err="1"/>
              <a:t>drugih</a:t>
            </a:r>
            <a:r>
              <a:rPr lang="en-US" dirty="0"/>
              <a:t> </a:t>
            </a:r>
            <a:r>
              <a:rPr lang="en-US" dirty="0" err="1" smtClean="0"/>
              <a:t>kršenja</a:t>
            </a:r>
            <a:r>
              <a:rPr lang="sr-Latn-ME" dirty="0" smtClean="0"/>
              <a:t> </a:t>
            </a:r>
            <a:r>
              <a:rPr lang="fi-FI" dirty="0" smtClean="0"/>
              <a:t>politika </a:t>
            </a:r>
            <a:r>
              <a:rPr lang="fi-FI" dirty="0"/>
              <a:t>društva ili vršenja nezakonitih radnji.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74725462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50006"/>
            <a:ext cx="10515600" cy="532695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/>
              <a:t>Pored toga, </a:t>
            </a:r>
            <a:r>
              <a:rPr lang="en-US" dirty="0" err="1"/>
              <a:t>mada</a:t>
            </a:r>
            <a:r>
              <a:rPr lang="en-US" dirty="0"/>
              <a:t> </a:t>
            </a:r>
            <a:r>
              <a:rPr lang="en-US" dirty="0" err="1"/>
              <a:t>svako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ima</a:t>
            </a:r>
            <a:r>
              <a:rPr lang="en-US" dirty="0"/>
              <a:t> </a:t>
            </a:r>
            <a:r>
              <a:rPr lang="en-US" dirty="0" err="1"/>
              <a:t>vlastiti</a:t>
            </a:r>
            <a:r>
              <a:rPr lang="en-US" dirty="0"/>
              <a:t> </a:t>
            </a:r>
            <a:r>
              <a:rPr lang="en-US" dirty="0" err="1"/>
              <a:t>poseban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organe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postoje</a:t>
            </a:r>
            <a:r>
              <a:rPr lang="en-US" dirty="0"/>
              <a:t> </a:t>
            </a:r>
            <a:r>
              <a:rPr lang="en-US" dirty="0" err="1"/>
              <a:t>neka</a:t>
            </a:r>
            <a:r>
              <a:rPr lang="en-US" dirty="0"/>
              <a:t> </a:t>
            </a:r>
            <a:r>
              <a:rPr lang="en-US" dirty="0" err="1"/>
              <a:t>opća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/>
              <a:t>treba</a:t>
            </a:r>
            <a:r>
              <a:rPr lang="en-US" dirty="0"/>
              <a:t> </a:t>
            </a:r>
            <a:r>
              <a:rPr lang="en-US" dirty="0" err="1"/>
              <a:t>poštivati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Interna</a:t>
            </a:r>
            <a:r>
              <a:rPr lang="sr-Latn-ME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/>
              <a:t>uvijek</a:t>
            </a:r>
            <a:r>
              <a:rPr lang="en-US" dirty="0"/>
              <a:t> </a:t>
            </a:r>
            <a:r>
              <a:rPr lang="en-US" dirty="0" err="1"/>
              <a:t>počinje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vrhu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nivou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 smtClean="0"/>
              <a:t>i</a:t>
            </a:r>
            <a:r>
              <a:rPr lang="sr-Latn-ME" dirty="0" smtClean="0"/>
              <a:t> </a:t>
            </a:r>
            <a:r>
              <a:rPr lang="en-US" dirty="0" err="1" smtClean="0"/>
              <a:t>izvršnih</a:t>
            </a:r>
            <a:r>
              <a:rPr lang="en-US" dirty="0" smtClean="0"/>
              <a:t> </a:t>
            </a:r>
            <a:r>
              <a:rPr lang="en-US" dirty="0"/>
              <a:t>organa. </a:t>
            </a:r>
            <a:endParaRPr lang="sr-Latn-ME" dirty="0" smtClean="0"/>
          </a:p>
          <a:p>
            <a:pPr algn="just"/>
            <a:r>
              <a:rPr lang="en-US" dirty="0" err="1" smtClean="0"/>
              <a:t>Konkretno</a:t>
            </a:r>
            <a:r>
              <a:rPr lang="en-US" dirty="0"/>
              <a:t>, </a:t>
            </a:r>
            <a:r>
              <a:rPr lang="en-US" dirty="0" err="1"/>
              <a:t>nadzorni</a:t>
            </a:r>
            <a:r>
              <a:rPr lang="en-US" dirty="0"/>
              <a:t>/</a:t>
            </a:r>
            <a:r>
              <a:rPr lang="en-US" dirty="0" err="1"/>
              <a:t>upravni</a:t>
            </a:r>
            <a:r>
              <a:rPr lang="en-US" dirty="0"/>
              <a:t> </a:t>
            </a:r>
            <a:r>
              <a:rPr lang="en-US" dirty="0" err="1"/>
              <a:t>odbor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izvršni</a:t>
            </a:r>
            <a:r>
              <a:rPr lang="en-US" dirty="0"/>
              <a:t> </a:t>
            </a:r>
            <a:r>
              <a:rPr lang="en-US" dirty="0" err="1"/>
              <a:t>organi</a:t>
            </a:r>
            <a:r>
              <a:rPr lang="en-US" dirty="0"/>
              <a:t> </a:t>
            </a:r>
            <a:r>
              <a:rPr lang="en-US" dirty="0" err="1"/>
              <a:t>odgovorni</a:t>
            </a:r>
            <a:r>
              <a:rPr lang="en-US" dirty="0"/>
              <a:t> </a:t>
            </a:r>
            <a:r>
              <a:rPr lang="en-US" dirty="0" err="1" smtClean="0"/>
              <a:t>su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uspostavljanje</a:t>
            </a:r>
            <a:r>
              <a:rPr lang="en-US" dirty="0"/>
              <a:t> </a:t>
            </a:r>
            <a:r>
              <a:rPr lang="en-US" dirty="0" err="1"/>
              <a:t>pravog</a:t>
            </a:r>
            <a:r>
              <a:rPr lang="en-US" dirty="0"/>
              <a:t> </a:t>
            </a:r>
            <a:r>
              <a:rPr lang="en-US" dirty="0" err="1"/>
              <a:t>ambijenta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održavanje</a:t>
            </a:r>
            <a:r>
              <a:rPr lang="en-US" dirty="0"/>
              <a:t> </a:t>
            </a:r>
            <a:r>
              <a:rPr lang="en-US" dirty="0" err="1"/>
              <a:t>visokih</a:t>
            </a:r>
            <a:r>
              <a:rPr lang="en-US" dirty="0"/>
              <a:t> </a:t>
            </a:r>
            <a:r>
              <a:rPr lang="en-US" dirty="0" err="1" smtClean="0"/>
              <a:t>etičkih</a:t>
            </a:r>
            <a:r>
              <a:rPr lang="sr-Latn-ME" dirty="0" smtClean="0"/>
              <a:t> </a:t>
            </a:r>
            <a:r>
              <a:rPr lang="en-US" dirty="0" err="1" smtClean="0"/>
              <a:t>standarda</a:t>
            </a:r>
            <a:r>
              <a:rPr lang="en-US" dirty="0" smtClean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nivoima</a:t>
            </a:r>
            <a:r>
              <a:rPr lang="en-US" dirty="0"/>
              <a:t> </a:t>
            </a:r>
            <a:r>
              <a:rPr lang="en-US" dirty="0" err="1"/>
              <a:t>poslovanja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Nadalje</a:t>
            </a:r>
            <a:r>
              <a:rPr lang="en-US" dirty="0"/>
              <a:t>, </a:t>
            </a:r>
            <a:r>
              <a:rPr lang="en-US" dirty="0" err="1"/>
              <a:t>odobravanje</a:t>
            </a:r>
            <a:r>
              <a:rPr lang="en-US" dirty="0"/>
              <a:t> </a:t>
            </a:r>
            <a:r>
              <a:rPr lang="en-US" dirty="0" err="1" smtClean="0"/>
              <a:t>procedura</a:t>
            </a:r>
            <a:r>
              <a:rPr lang="sr-Latn-ME" dirty="0" smtClean="0"/>
              <a:t> </a:t>
            </a:r>
            <a:r>
              <a:rPr lang="en-US" dirty="0" smtClean="0"/>
              <a:t>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spada</a:t>
            </a:r>
            <a:r>
              <a:rPr lang="en-US" dirty="0"/>
              <a:t> u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 smtClean="0"/>
              <a:t>obično</a:t>
            </a:r>
            <a:r>
              <a:rPr lang="sr-Latn-ME" dirty="0" smtClean="0"/>
              <a:t> </a:t>
            </a:r>
            <a:r>
              <a:rPr lang="en-US" dirty="0" err="1" smtClean="0"/>
              <a:t>preko</a:t>
            </a:r>
            <a:r>
              <a:rPr lang="en-US" dirty="0" smtClean="0"/>
              <a:t> </a:t>
            </a:r>
            <a:r>
              <a:rPr lang="en-US" dirty="0" err="1"/>
              <a:t>komisije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 </a:t>
            </a:r>
            <a:r>
              <a:rPr lang="en-US" dirty="0" smtClean="0"/>
              <a:t>se</a:t>
            </a:r>
            <a:r>
              <a:rPr lang="sr-Latn-ME" dirty="0" smtClean="0"/>
              <a:t> </a:t>
            </a:r>
            <a:r>
              <a:rPr lang="en-US" dirty="0" err="1" smtClean="0"/>
              <a:t>također</a:t>
            </a:r>
            <a:r>
              <a:rPr lang="en-US" dirty="0" smtClean="0"/>
              <a:t> </a:t>
            </a:r>
            <a:r>
              <a:rPr lang="en-US" dirty="0" err="1"/>
              <a:t>određuje</a:t>
            </a:r>
            <a:r>
              <a:rPr lang="en-US" dirty="0"/>
              <a:t> da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procjenjuje</a:t>
            </a:r>
            <a:r>
              <a:rPr lang="en-US" dirty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 smtClean="0"/>
              <a:t>kao</a:t>
            </a:r>
            <a:r>
              <a:rPr lang="sr-Latn-ME" dirty="0" smtClean="0"/>
              <a:t> </a:t>
            </a:r>
            <a:r>
              <a:rPr lang="en-US" dirty="0" err="1" smtClean="0"/>
              <a:t>cjeline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da </a:t>
            </a:r>
            <a:r>
              <a:rPr lang="en-US" dirty="0" err="1"/>
              <a:t>priprema</a:t>
            </a:r>
            <a:r>
              <a:rPr lang="en-US" dirty="0"/>
              <a:t> </a:t>
            </a:r>
            <a:r>
              <a:rPr lang="en-US" dirty="0" err="1"/>
              <a:t>prijedloge</a:t>
            </a:r>
            <a:r>
              <a:rPr lang="en-US" dirty="0"/>
              <a:t> </a:t>
            </a:r>
            <a:r>
              <a:rPr lang="en-US" dirty="0" err="1"/>
              <a:t>kako</a:t>
            </a:r>
            <a:r>
              <a:rPr lang="en-US" dirty="0"/>
              <a:t> da se on </a:t>
            </a:r>
            <a:r>
              <a:rPr lang="en-US" dirty="0" err="1"/>
              <a:t>poboljša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Konačno</a:t>
            </a:r>
            <a:r>
              <a:rPr lang="en-US" dirty="0"/>
              <a:t>, </a:t>
            </a:r>
            <a:r>
              <a:rPr lang="en-US" dirty="0" err="1" smtClean="0"/>
              <a:t>implementacija</a:t>
            </a:r>
            <a:r>
              <a:rPr lang="sr-Latn-ME" dirty="0" smtClean="0"/>
              <a:t> </a:t>
            </a:r>
            <a:r>
              <a:rPr lang="pl-PL" dirty="0" smtClean="0"/>
              <a:t>procedura </a:t>
            </a:r>
            <a:r>
              <a:rPr lang="pl-PL" dirty="0"/>
              <a:t>interne kontrole je odgovornost izvršnih organa.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926828588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708338"/>
            <a:ext cx="10515600" cy="546862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dirty="0"/>
              <a:t>4.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revizija</a:t>
            </a:r>
            <a:endParaRPr lang="en-US" dirty="0"/>
          </a:p>
          <a:p>
            <a:pPr algn="just"/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je </a:t>
            </a:r>
            <a:r>
              <a:rPr lang="en-US" dirty="0" err="1"/>
              <a:t>sastavni</a:t>
            </a:r>
            <a:r>
              <a:rPr lang="en-US" dirty="0"/>
              <a:t>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Dok</a:t>
            </a:r>
            <a:r>
              <a:rPr lang="en-US" dirty="0" smtClean="0"/>
              <a:t> </a:t>
            </a:r>
            <a:r>
              <a:rPr lang="en-US" dirty="0"/>
              <a:t>je </a:t>
            </a:r>
            <a:r>
              <a:rPr lang="en-US" dirty="0" err="1" smtClean="0"/>
              <a:t>interna</a:t>
            </a:r>
            <a:r>
              <a:rPr lang="sr-Latn-ME" dirty="0" smtClean="0"/>
              <a:t> </a:t>
            </a:r>
            <a:r>
              <a:rPr lang="en-US" dirty="0" err="1" smtClean="0"/>
              <a:t>kontrola</a:t>
            </a:r>
            <a:r>
              <a:rPr lang="en-US" dirty="0" smtClean="0"/>
              <a:t> </a:t>
            </a:r>
            <a:r>
              <a:rPr lang="en-US" dirty="0" err="1"/>
              <a:t>šira</a:t>
            </a:r>
            <a:r>
              <a:rPr lang="en-US" dirty="0"/>
              <a:t> </a:t>
            </a:r>
            <a:r>
              <a:rPr lang="en-US" dirty="0" err="1"/>
              <a:t>po</a:t>
            </a:r>
            <a:r>
              <a:rPr lang="en-US" dirty="0"/>
              <a:t> </a:t>
            </a:r>
            <a:r>
              <a:rPr lang="en-US" dirty="0" err="1"/>
              <a:t>dometu</a:t>
            </a:r>
            <a:r>
              <a:rPr lang="en-US" dirty="0"/>
              <a:t>,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se </a:t>
            </a:r>
            <a:r>
              <a:rPr lang="en-US" dirty="0" err="1" smtClean="0"/>
              <a:t>defini</a:t>
            </a:r>
            <a:r>
              <a:rPr lang="sr-Latn-ME" dirty="0" smtClean="0"/>
              <a:t>sati </a:t>
            </a:r>
            <a:r>
              <a:rPr lang="en-US" dirty="0" smtClean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nezavisna</a:t>
            </a:r>
            <a:r>
              <a:rPr lang="en-US" dirty="0"/>
              <a:t>, </a:t>
            </a:r>
            <a:r>
              <a:rPr lang="en-US" dirty="0" err="1" smtClean="0"/>
              <a:t>objektivna</a:t>
            </a:r>
            <a:r>
              <a:rPr lang="sr-Latn-ME" dirty="0" smtClean="0"/>
              <a:t> </a:t>
            </a:r>
            <a:r>
              <a:rPr lang="en-US" dirty="0" err="1" smtClean="0"/>
              <a:t>aktivnost</a:t>
            </a:r>
            <a:r>
              <a:rPr lang="en-US" dirty="0" smtClean="0"/>
              <a:t> </a:t>
            </a:r>
            <a:r>
              <a:rPr lang="en-US" dirty="0" err="1"/>
              <a:t>uvjeravanja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konsult</a:t>
            </a:r>
            <a:r>
              <a:rPr lang="sr-Latn-ME" dirty="0" smtClean="0"/>
              <a:t>ovanja</a:t>
            </a:r>
            <a:r>
              <a:rPr lang="en-US" dirty="0" smtClean="0"/>
              <a:t>, </a:t>
            </a:r>
            <a:r>
              <a:rPr lang="en-US" dirty="0" err="1"/>
              <a:t>namijenjena</a:t>
            </a:r>
            <a:r>
              <a:rPr lang="en-US" dirty="0"/>
              <a:t> </a:t>
            </a:r>
            <a:r>
              <a:rPr lang="en-US" dirty="0" err="1"/>
              <a:t>povećanju</a:t>
            </a:r>
            <a:r>
              <a:rPr lang="en-US" dirty="0"/>
              <a:t> </a:t>
            </a:r>
            <a:r>
              <a:rPr lang="en-US" dirty="0" err="1"/>
              <a:t>kvaliteta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poboljšanju</a:t>
            </a:r>
            <a:r>
              <a:rPr lang="sr-Latn-ME" dirty="0" smtClean="0"/>
              <a:t> </a:t>
            </a:r>
            <a:r>
              <a:rPr lang="en-US" dirty="0" err="1" smtClean="0"/>
              <a:t>poslovanja</a:t>
            </a:r>
            <a:r>
              <a:rPr lang="en-US" dirty="0" smtClean="0"/>
              <a:t> </a:t>
            </a:r>
            <a:r>
              <a:rPr lang="en-US" dirty="0" err="1"/>
              <a:t>jedne</a:t>
            </a:r>
            <a:r>
              <a:rPr lang="en-US" dirty="0"/>
              <a:t> </a:t>
            </a:r>
            <a:r>
              <a:rPr lang="en-US" dirty="0" err="1"/>
              <a:t>organizacije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/>
              <a:t>Ona </a:t>
            </a:r>
            <a:r>
              <a:rPr lang="en-US" dirty="0" err="1"/>
              <a:t>pomaže</a:t>
            </a:r>
            <a:r>
              <a:rPr lang="en-US" dirty="0"/>
              <a:t> </a:t>
            </a:r>
            <a:r>
              <a:rPr lang="en-US" dirty="0" err="1"/>
              <a:t>organizaciji</a:t>
            </a:r>
            <a:r>
              <a:rPr lang="en-US" dirty="0"/>
              <a:t> da </a:t>
            </a:r>
            <a:r>
              <a:rPr lang="en-US" dirty="0" err="1"/>
              <a:t>ostvari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 smtClean="0"/>
              <a:t>ciljeve</a:t>
            </a:r>
            <a:r>
              <a:rPr lang="sr-Latn-ME" dirty="0" smtClean="0"/>
              <a:t> </a:t>
            </a:r>
            <a:r>
              <a:rPr lang="en-US" dirty="0" err="1" smtClean="0"/>
              <a:t>uvođenjem</a:t>
            </a:r>
            <a:r>
              <a:rPr lang="en-US" dirty="0" smtClean="0"/>
              <a:t> </a:t>
            </a:r>
            <a:r>
              <a:rPr lang="en-US" dirty="0" err="1"/>
              <a:t>sistematskog</a:t>
            </a:r>
            <a:r>
              <a:rPr lang="en-US" dirty="0"/>
              <a:t>, </a:t>
            </a:r>
            <a:r>
              <a:rPr lang="en-US" dirty="0" err="1" smtClean="0"/>
              <a:t>disciplin</a:t>
            </a:r>
            <a:r>
              <a:rPr lang="sr-Latn-ME" dirty="0" smtClean="0"/>
              <a:t>ovanog </a:t>
            </a:r>
            <a:r>
              <a:rPr lang="en-US" dirty="0" err="1" smtClean="0"/>
              <a:t>pristupa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procjenu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poboljšanje</a:t>
            </a:r>
            <a:r>
              <a:rPr lang="sr-Latn-ME" dirty="0" smtClean="0"/>
              <a:t> </a:t>
            </a:r>
            <a:r>
              <a:rPr lang="pl-PL" dirty="0" smtClean="0"/>
              <a:t>efikasnosti </a:t>
            </a:r>
            <a:r>
              <a:rPr lang="pl-PL" dirty="0"/>
              <a:t>procesa upravljanja rizikom, kontrole i korporativnog upravljanja.</a:t>
            </a:r>
          </a:p>
          <a:p>
            <a:pPr algn="just"/>
            <a:r>
              <a:rPr lang="en-US" dirty="0" err="1"/>
              <a:t>Konkretnije</a:t>
            </a:r>
            <a:r>
              <a:rPr lang="en-US" dirty="0"/>
              <a:t>, </a:t>
            </a:r>
            <a:r>
              <a:rPr lang="en-US" dirty="0" err="1"/>
              <a:t>interna</a:t>
            </a:r>
            <a:r>
              <a:rPr lang="en-US" dirty="0"/>
              <a:t> </a:t>
            </a:r>
            <a:r>
              <a:rPr lang="en-US" dirty="0" err="1"/>
              <a:t>revizija</a:t>
            </a:r>
            <a:r>
              <a:rPr lang="en-US" dirty="0"/>
              <a:t> </a:t>
            </a:r>
            <a:r>
              <a:rPr lang="en-US" dirty="0" err="1"/>
              <a:t>pregleda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osigurava</a:t>
            </a:r>
            <a:r>
              <a:rPr lang="en-US" dirty="0"/>
              <a:t> </a:t>
            </a:r>
            <a:r>
              <a:rPr lang="en-US" dirty="0" err="1"/>
              <a:t>pouzdanost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integritet</a:t>
            </a:r>
            <a:r>
              <a:rPr lang="sr-Latn-ME" dirty="0" smtClean="0"/>
              <a:t> </a:t>
            </a:r>
            <a:r>
              <a:rPr lang="en-US" dirty="0" err="1" smtClean="0"/>
              <a:t>informacija</a:t>
            </a:r>
            <a:r>
              <a:rPr lang="en-US" dirty="0"/>
              <a:t>, </a:t>
            </a:r>
            <a:r>
              <a:rPr lang="en-US" dirty="0" err="1"/>
              <a:t>usklađenost</a:t>
            </a:r>
            <a:r>
              <a:rPr lang="en-US" dirty="0"/>
              <a:t> s </a:t>
            </a:r>
            <a:r>
              <a:rPr lang="en-US" dirty="0" err="1"/>
              <a:t>politikama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propisima</a:t>
            </a:r>
            <a:r>
              <a:rPr lang="en-US" dirty="0"/>
              <a:t>, </a:t>
            </a:r>
            <a:r>
              <a:rPr lang="en-US" dirty="0" err="1"/>
              <a:t>zaštitu</a:t>
            </a:r>
            <a:r>
              <a:rPr lang="en-US" dirty="0"/>
              <a:t> </a:t>
            </a:r>
            <a:r>
              <a:rPr lang="en-US" dirty="0" err="1"/>
              <a:t>imovine</a:t>
            </a:r>
            <a:r>
              <a:rPr lang="en-US" dirty="0"/>
              <a:t>, </a:t>
            </a:r>
            <a:r>
              <a:rPr lang="en-US" dirty="0" err="1" smtClean="0"/>
              <a:t>ekonomično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efikasno</a:t>
            </a:r>
            <a:r>
              <a:rPr lang="en-US" dirty="0"/>
              <a:t> </a:t>
            </a:r>
            <a:r>
              <a:rPr lang="en-US" dirty="0" err="1"/>
              <a:t>korištenje</a:t>
            </a:r>
            <a:r>
              <a:rPr lang="en-US" dirty="0"/>
              <a:t> </a:t>
            </a:r>
            <a:r>
              <a:rPr lang="en-US" dirty="0" err="1"/>
              <a:t>resursa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postizanje</a:t>
            </a:r>
            <a:r>
              <a:rPr lang="en-US" dirty="0"/>
              <a:t> </a:t>
            </a:r>
            <a:r>
              <a:rPr lang="en-US" dirty="0" err="1"/>
              <a:t>postavljenih</a:t>
            </a:r>
            <a:r>
              <a:rPr lang="en-US" dirty="0"/>
              <a:t> </a:t>
            </a:r>
            <a:r>
              <a:rPr lang="en-US" dirty="0" err="1"/>
              <a:t>poslovnih</a:t>
            </a:r>
            <a:r>
              <a:rPr lang="en-US" dirty="0"/>
              <a:t> </a:t>
            </a:r>
            <a:r>
              <a:rPr lang="en-US" dirty="0" err="1"/>
              <a:t>ciljeva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namjera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Interne </a:t>
            </a:r>
            <a:r>
              <a:rPr lang="en-US" dirty="0" err="1"/>
              <a:t>revizije</a:t>
            </a:r>
            <a:r>
              <a:rPr lang="en-US" dirty="0"/>
              <a:t> </a:t>
            </a:r>
            <a:r>
              <a:rPr lang="en-US" dirty="0" err="1"/>
              <a:t>obuhvataju</a:t>
            </a:r>
            <a:r>
              <a:rPr lang="en-US" dirty="0"/>
              <a:t> </a:t>
            </a:r>
            <a:r>
              <a:rPr lang="en-US" dirty="0" err="1"/>
              <a:t>finansijske</a:t>
            </a:r>
            <a:r>
              <a:rPr lang="en-US" dirty="0"/>
              <a:t> </a:t>
            </a:r>
            <a:r>
              <a:rPr lang="en-US" dirty="0" err="1"/>
              <a:t>aktivnosti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poslove</a:t>
            </a:r>
            <a:r>
              <a:rPr lang="en-US" dirty="0"/>
              <a:t> </a:t>
            </a:r>
            <a:r>
              <a:rPr lang="en-US" dirty="0" err="1"/>
              <a:t>uključujući</a:t>
            </a:r>
            <a:r>
              <a:rPr lang="en-US" dirty="0"/>
              <a:t> </a:t>
            </a:r>
            <a:r>
              <a:rPr lang="en-US" dirty="0" err="1"/>
              <a:t>sisteme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proizvodnju</a:t>
            </a:r>
            <a:r>
              <a:rPr lang="en-US" dirty="0"/>
              <a:t>, </a:t>
            </a:r>
            <a:r>
              <a:rPr lang="en-US" dirty="0" err="1"/>
              <a:t>projektiranje</a:t>
            </a:r>
            <a:r>
              <a:rPr lang="en-US" dirty="0"/>
              <a:t>, marketing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ljudske</a:t>
            </a:r>
            <a:r>
              <a:rPr lang="en-US" dirty="0"/>
              <a:t> </a:t>
            </a:r>
            <a:r>
              <a:rPr lang="en-US" dirty="0" err="1"/>
              <a:t>resurse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3229289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5915"/>
            <a:ext cx="10515600" cy="5211048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</a:t>
            </a:r>
            <a:r>
              <a:rPr lang="en-US" dirty="0" err="1"/>
              <a:t>nadzorni</a:t>
            </a:r>
            <a:r>
              <a:rPr lang="en-US" dirty="0"/>
              <a:t> organ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pratiti</a:t>
            </a:r>
            <a:r>
              <a:rPr lang="en-US" dirty="0"/>
              <a:t> </a:t>
            </a:r>
            <a:r>
              <a:rPr lang="en-US" dirty="0" err="1"/>
              <a:t>usklađenost</a:t>
            </a:r>
            <a:r>
              <a:rPr lang="en-US" dirty="0"/>
              <a:t> s </a:t>
            </a:r>
            <a:r>
              <a:rPr lang="en-US" dirty="0" err="1"/>
              <a:t>propisima</a:t>
            </a:r>
            <a:r>
              <a:rPr lang="en-US" dirty="0"/>
              <a:t> </a:t>
            </a:r>
            <a:r>
              <a:rPr lang="en-US" dirty="0" err="1"/>
              <a:t>koji</a:t>
            </a:r>
            <a:r>
              <a:rPr lang="en-US" dirty="0"/>
              <a:t> </a:t>
            </a:r>
            <a:r>
              <a:rPr lang="en-US" dirty="0" err="1"/>
              <a:t>uređuju</a:t>
            </a:r>
            <a:r>
              <a:rPr lang="sr-Latn-ME" dirty="0"/>
              <a:t> </a:t>
            </a:r>
            <a:r>
              <a:rPr lang="en-US" dirty="0" err="1"/>
              <a:t>poslovanje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. </a:t>
            </a:r>
            <a:endParaRPr lang="sr-Latn-ME" dirty="0"/>
          </a:p>
          <a:p>
            <a:pPr algn="just"/>
            <a:r>
              <a:rPr lang="en-US" dirty="0"/>
              <a:t>On </a:t>
            </a:r>
            <a:r>
              <a:rPr lang="en-US" dirty="0" err="1"/>
              <a:t>izražava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tome da li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drugi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sr-Latn-ME" dirty="0"/>
              <a:t> </a:t>
            </a:r>
            <a:r>
              <a:rPr lang="en-US" dirty="0" err="1"/>
              <a:t>daju</a:t>
            </a:r>
            <a:r>
              <a:rPr lang="en-US" dirty="0"/>
              <a:t> </a:t>
            </a:r>
            <a:r>
              <a:rPr lang="en-US" dirty="0" err="1"/>
              <a:t>istinitu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tačnu</a:t>
            </a:r>
            <a:r>
              <a:rPr lang="en-US" dirty="0"/>
              <a:t> </a:t>
            </a:r>
            <a:r>
              <a:rPr lang="en-US" dirty="0" err="1"/>
              <a:t>sliku</a:t>
            </a:r>
            <a:r>
              <a:rPr lang="en-US" dirty="0"/>
              <a:t> o </a:t>
            </a:r>
            <a:r>
              <a:rPr lang="en-US" dirty="0" err="1"/>
              <a:t>poslovnim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finansijskim</a:t>
            </a:r>
            <a:r>
              <a:rPr lang="en-US" dirty="0"/>
              <a:t> </a:t>
            </a:r>
            <a:r>
              <a:rPr lang="en-US" dirty="0" err="1"/>
              <a:t>transakcijama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sr-Latn-ME" dirty="0"/>
              <a:t> </a:t>
            </a:r>
            <a:r>
              <a:rPr lang="it-IT" dirty="0"/>
              <a:t>i da li se oni pravilno evidentiraju.</a:t>
            </a:r>
            <a:endParaRPr lang="sr-Latn-ME" dirty="0"/>
          </a:p>
          <a:p>
            <a:pPr algn="just"/>
            <a:r>
              <a:rPr lang="it-IT" dirty="0"/>
              <a:t> Interni nadzorni organ, po pravilu, izvještava</a:t>
            </a:r>
            <a:r>
              <a:rPr lang="sr-Latn-ME" dirty="0"/>
              <a:t> </a:t>
            </a:r>
            <a:r>
              <a:rPr lang="en-US" dirty="0" err="1"/>
              <a:t>dioničare</a:t>
            </a:r>
            <a:r>
              <a:rPr lang="en-US" dirty="0"/>
              <a:t>/</a:t>
            </a:r>
            <a:r>
              <a:rPr lang="en-US" dirty="0" err="1"/>
              <a:t>akcionare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i="1" dirty="0" err="1"/>
              <a:t>Nezavisni</a:t>
            </a:r>
            <a:r>
              <a:rPr lang="en-US" i="1" dirty="0"/>
              <a:t> </a:t>
            </a:r>
            <a:r>
              <a:rPr lang="en-US" i="1" dirty="0" err="1"/>
              <a:t>eksterni</a:t>
            </a:r>
            <a:r>
              <a:rPr lang="en-US" i="1" dirty="0"/>
              <a:t> </a:t>
            </a:r>
            <a:r>
              <a:rPr lang="en-US" i="1" dirty="0" err="1"/>
              <a:t>revizor</a:t>
            </a:r>
            <a:r>
              <a:rPr lang="en-US" i="1" dirty="0"/>
              <a:t> </a:t>
            </a:r>
            <a:r>
              <a:rPr lang="en-US" dirty="0" err="1"/>
              <a:t>ispituje</a:t>
            </a:r>
            <a:r>
              <a:rPr lang="en-US" dirty="0"/>
              <a:t> </a:t>
            </a:r>
            <a:r>
              <a:rPr lang="en-US" dirty="0" err="1"/>
              <a:t>finansijsku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računovodstvenu</a:t>
            </a:r>
            <a:r>
              <a:rPr lang="en-US" dirty="0"/>
              <a:t> </a:t>
            </a:r>
            <a:r>
              <a:rPr lang="en-US" dirty="0" err="1"/>
              <a:t>evidenciju</a:t>
            </a:r>
            <a:r>
              <a:rPr lang="sr-Latn-ME" dirty="0"/>
              <a:t> </a:t>
            </a:r>
            <a:r>
              <a:rPr lang="en-US" dirty="0" err="1"/>
              <a:t>društva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prateće</a:t>
            </a:r>
            <a:r>
              <a:rPr lang="en-US" dirty="0"/>
              <a:t> </a:t>
            </a:r>
            <a:r>
              <a:rPr lang="en-US" dirty="0" err="1"/>
              <a:t>dokumente</a:t>
            </a:r>
            <a:r>
              <a:rPr lang="en-US" dirty="0"/>
              <a:t>, u </a:t>
            </a:r>
            <a:r>
              <a:rPr lang="en-US" dirty="0" err="1"/>
              <a:t>svim</a:t>
            </a:r>
            <a:r>
              <a:rPr lang="en-US" dirty="0"/>
              <a:t> </a:t>
            </a:r>
            <a:r>
              <a:rPr lang="en-US" dirty="0" err="1"/>
              <a:t>značajnim</a:t>
            </a:r>
            <a:r>
              <a:rPr lang="en-US" dirty="0"/>
              <a:t> </a:t>
            </a:r>
            <a:r>
              <a:rPr lang="en-US" dirty="0" err="1"/>
              <a:t>aspektima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Dioničari</a:t>
            </a:r>
            <a:r>
              <a:rPr lang="en-US" dirty="0" smtClean="0"/>
              <a:t>/</a:t>
            </a:r>
            <a:r>
              <a:rPr lang="sr-Latn-ME" dirty="0" err="1"/>
              <a:t>a</a:t>
            </a:r>
            <a:r>
              <a:rPr lang="en-US" dirty="0" err="1" smtClean="0"/>
              <a:t>kcionari</a:t>
            </a:r>
            <a:r>
              <a:rPr lang="sr-Latn-ME" dirty="0" smtClean="0"/>
              <a:t> </a:t>
            </a:r>
            <a:r>
              <a:rPr lang="en-US" dirty="0" smtClean="0"/>
              <a:t>se </a:t>
            </a:r>
            <a:r>
              <a:rPr lang="en-US" dirty="0" err="1"/>
              <a:t>oslanjaju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da </a:t>
            </a:r>
            <a:r>
              <a:rPr lang="en-US" dirty="0" err="1"/>
              <a:t>izrazi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nezavisno</a:t>
            </a:r>
            <a:r>
              <a:rPr lang="en-US" dirty="0"/>
              <a:t> </a:t>
            </a:r>
            <a:r>
              <a:rPr lang="en-US" dirty="0" err="1"/>
              <a:t>mišljenje</a:t>
            </a:r>
            <a:r>
              <a:rPr lang="en-US" dirty="0"/>
              <a:t> o tome da li </a:t>
            </a:r>
            <a:r>
              <a:rPr lang="en-US" dirty="0" err="1"/>
              <a:t>su</a:t>
            </a:r>
            <a:r>
              <a:rPr lang="sr-Latn-ME" dirty="0"/>
              <a:t> </a:t>
            </a:r>
            <a:r>
              <a:rPr lang="en-US" dirty="0" err="1"/>
              <a:t>finansijski</a:t>
            </a:r>
            <a:r>
              <a:rPr lang="en-US" dirty="0"/>
              <a:t> </a:t>
            </a:r>
            <a:r>
              <a:rPr lang="en-US" dirty="0" err="1"/>
              <a:t>izvještaji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pouzdani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916206015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53037"/>
            <a:ext cx="10515600" cy="522392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dirty="0"/>
              <a:t>5.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o </a:t>
            </a:r>
            <a:r>
              <a:rPr lang="en-US" dirty="0" err="1"/>
              <a:t>internoj</a:t>
            </a:r>
            <a:r>
              <a:rPr lang="en-US" dirty="0"/>
              <a:t> </a:t>
            </a:r>
            <a:r>
              <a:rPr lang="en-US" dirty="0" err="1"/>
              <a:t>kontroli</a:t>
            </a:r>
            <a:r>
              <a:rPr lang="en-US" dirty="0"/>
              <a:t> </a:t>
            </a:r>
            <a:r>
              <a:rPr lang="en-US" dirty="0" err="1"/>
              <a:t>finansijskog</a:t>
            </a:r>
            <a:r>
              <a:rPr lang="en-US" dirty="0"/>
              <a:t> </a:t>
            </a:r>
            <a:r>
              <a:rPr lang="en-US" dirty="0" err="1"/>
              <a:t>izvještavanja</a:t>
            </a:r>
            <a:endParaRPr lang="en-US" dirty="0"/>
          </a:p>
          <a:p>
            <a:pPr marL="0" indent="0" algn="just">
              <a:buNone/>
            </a:pPr>
            <a:r>
              <a:rPr lang="sr-Latn-ME" dirty="0" smtClean="0"/>
              <a:t>Dobr</a:t>
            </a:r>
            <a:r>
              <a:rPr lang="en-US" dirty="0" smtClean="0"/>
              <a:t>a </a:t>
            </a:r>
            <a:r>
              <a:rPr lang="en-US" dirty="0" err="1"/>
              <a:t>praksa</a:t>
            </a:r>
            <a:r>
              <a:rPr lang="en-US" dirty="0"/>
              <a:t>:</a:t>
            </a:r>
          </a:p>
          <a:p>
            <a:pPr algn="just"/>
            <a:r>
              <a:rPr lang="pl-PL" dirty="0"/>
              <a:t>U maju 2003. godine, Komisija za vrijednosne papire i berzu SAD-a (SEC) odobrila </a:t>
            </a:r>
            <a:r>
              <a:rPr lang="pl-PL" dirty="0" smtClean="0"/>
              <a:t>je </a:t>
            </a:r>
            <a:r>
              <a:rPr lang="en-US" dirty="0" err="1" smtClean="0"/>
              <a:t>pravilo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implementiraju</a:t>
            </a:r>
            <a:r>
              <a:rPr lang="en-US" dirty="0"/>
              <a:t> </a:t>
            </a:r>
            <a:r>
              <a:rPr lang="en-US" dirty="0" err="1"/>
              <a:t>zahtjevi</a:t>
            </a:r>
            <a:r>
              <a:rPr lang="en-US" dirty="0"/>
              <a:t> </a:t>
            </a:r>
            <a:r>
              <a:rPr lang="en-US" dirty="0" err="1"/>
              <a:t>Odjeljka</a:t>
            </a:r>
            <a:r>
              <a:rPr lang="en-US" dirty="0"/>
              <a:t> 404 Sarbanes-</a:t>
            </a:r>
            <a:r>
              <a:rPr lang="en-US" dirty="0" err="1"/>
              <a:t>Oxleyjevog</a:t>
            </a:r>
            <a:r>
              <a:rPr lang="en-US" dirty="0"/>
              <a:t>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 smtClean="0"/>
              <a:t>iz</a:t>
            </a:r>
            <a:r>
              <a:rPr lang="sr-Latn-ME" dirty="0" smtClean="0"/>
              <a:t> </a:t>
            </a:r>
            <a:r>
              <a:rPr lang="en-US" dirty="0" smtClean="0"/>
              <a:t>2002</a:t>
            </a:r>
            <a:r>
              <a:rPr lang="en-US" dirty="0"/>
              <a:t>. </a:t>
            </a:r>
            <a:r>
              <a:rPr lang="en-US" dirty="0" err="1"/>
              <a:t>godine</a:t>
            </a:r>
            <a:r>
              <a:rPr lang="en-US" dirty="0"/>
              <a:t>.⁷ </a:t>
            </a:r>
            <a:endParaRPr lang="sr-Latn-ME" dirty="0" smtClean="0"/>
          </a:p>
          <a:p>
            <a:pPr algn="just"/>
            <a:r>
              <a:rPr lang="en-US" dirty="0" err="1" smtClean="0"/>
              <a:t>Odjeljak</a:t>
            </a:r>
            <a:r>
              <a:rPr lang="en-US" dirty="0" smtClean="0"/>
              <a:t> </a:t>
            </a:r>
            <a:r>
              <a:rPr lang="en-US" dirty="0"/>
              <a:t>404 tog </a:t>
            </a:r>
            <a:r>
              <a:rPr lang="en-US" dirty="0" err="1"/>
              <a:t>zakona</a:t>
            </a:r>
            <a:r>
              <a:rPr lang="en-US" dirty="0"/>
              <a:t> </a:t>
            </a:r>
            <a:r>
              <a:rPr lang="en-US" dirty="0" err="1"/>
              <a:t>upućuje</a:t>
            </a:r>
            <a:r>
              <a:rPr lang="en-US" dirty="0"/>
              <a:t> SEC da </a:t>
            </a:r>
            <a:r>
              <a:rPr lang="en-US" dirty="0" err="1"/>
              <a:t>usvoji</a:t>
            </a:r>
            <a:r>
              <a:rPr lang="en-US" dirty="0"/>
              <a:t> </a:t>
            </a:r>
            <a:r>
              <a:rPr lang="en-US" dirty="0" err="1"/>
              <a:t>pravila</a:t>
            </a:r>
            <a:r>
              <a:rPr lang="en-US" dirty="0"/>
              <a:t> </a:t>
            </a:r>
            <a:r>
              <a:rPr lang="en-US" dirty="0" err="1"/>
              <a:t>koja</a:t>
            </a:r>
            <a:r>
              <a:rPr lang="en-US" dirty="0"/>
              <a:t> </a:t>
            </a:r>
            <a:r>
              <a:rPr lang="en-US" dirty="0" err="1" smtClean="0"/>
              <a:t>zahtijevaju</a:t>
            </a:r>
            <a:r>
              <a:rPr lang="sr-Latn-ME" dirty="0" smtClean="0"/>
              <a:t> </a:t>
            </a:r>
            <a:r>
              <a:rPr lang="en-US" dirty="0" smtClean="0"/>
              <a:t>da </a:t>
            </a:r>
            <a:r>
              <a:rPr lang="en-US" dirty="0" err="1"/>
              <a:t>svaki</a:t>
            </a:r>
            <a:r>
              <a:rPr lang="en-US" dirty="0"/>
              <a:t> </a:t>
            </a:r>
            <a:r>
              <a:rPr lang="en-US" dirty="0" err="1"/>
              <a:t>godišnji</a:t>
            </a:r>
            <a:r>
              <a:rPr lang="en-US" dirty="0"/>
              <a:t> </a:t>
            </a:r>
            <a:r>
              <a:rPr lang="en-US" dirty="0" err="1"/>
              <a:t>izvještaj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sadrži</a:t>
            </a:r>
            <a:r>
              <a:rPr lang="en-US" dirty="0"/>
              <a:t>: (1) </a:t>
            </a:r>
            <a:r>
              <a:rPr lang="en-US" dirty="0" err="1"/>
              <a:t>izvještaj</a:t>
            </a:r>
            <a:r>
              <a:rPr lang="en-US" dirty="0"/>
              <a:t> o </a:t>
            </a:r>
            <a:r>
              <a:rPr lang="en-US" dirty="0" err="1"/>
              <a:t>odgovornosti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 smtClean="0"/>
              <a:t>uspostavljanje</a:t>
            </a:r>
            <a:r>
              <a:rPr lang="sr-Latn-ME" dirty="0" smtClean="0"/>
              <a:t> </a:t>
            </a:r>
            <a:r>
              <a:rPr lang="pl-PL" dirty="0" smtClean="0"/>
              <a:t>i </a:t>
            </a:r>
            <a:r>
              <a:rPr lang="pl-PL" dirty="0"/>
              <a:t>održavanje adekvatne strukture interne kontrole i procedura za </a:t>
            </a:r>
            <a:r>
              <a:rPr lang="pl-PL" dirty="0" smtClean="0"/>
              <a:t>finansijsko </a:t>
            </a:r>
            <a:r>
              <a:rPr lang="en-US" dirty="0" err="1" smtClean="0"/>
              <a:t>izvještavanje</a:t>
            </a:r>
            <a:r>
              <a:rPr lang="en-US" dirty="0"/>
              <a:t>; </a:t>
            </a:r>
            <a:r>
              <a:rPr lang="en-US" dirty="0" err="1"/>
              <a:t>i</a:t>
            </a:r>
            <a:r>
              <a:rPr lang="en-US" dirty="0"/>
              <a:t> (2) </a:t>
            </a:r>
            <a:r>
              <a:rPr lang="en-US" dirty="0" err="1"/>
              <a:t>ocjenu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,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kraju</a:t>
            </a:r>
            <a:r>
              <a:rPr lang="en-US" dirty="0"/>
              <a:t> </a:t>
            </a:r>
            <a:r>
              <a:rPr lang="en-US" dirty="0" err="1"/>
              <a:t>posljednje</a:t>
            </a:r>
            <a:r>
              <a:rPr lang="en-US" dirty="0"/>
              <a:t> </a:t>
            </a:r>
            <a:r>
              <a:rPr lang="en-US" dirty="0" err="1"/>
              <a:t>fiskalne</a:t>
            </a:r>
            <a:r>
              <a:rPr lang="en-US" dirty="0"/>
              <a:t> </a:t>
            </a:r>
            <a:r>
              <a:rPr lang="en-US" dirty="0" err="1"/>
              <a:t>godine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, o </a:t>
            </a:r>
            <a:r>
              <a:rPr lang="en-US" dirty="0" err="1" smtClean="0"/>
              <a:t>efikasnosti</a:t>
            </a:r>
            <a:r>
              <a:rPr lang="sr-Latn-ME" dirty="0" smtClean="0"/>
              <a:t> </a:t>
            </a:r>
            <a:r>
              <a:rPr lang="pl-PL" dirty="0" smtClean="0"/>
              <a:t>strukture </a:t>
            </a:r>
            <a:r>
              <a:rPr lang="pl-PL" dirty="0"/>
              <a:t>interne kontrole i procedura za finansijsko izvještavanje društva</a:t>
            </a:r>
            <a:r>
              <a:rPr lang="pl-PL" dirty="0" smtClean="0"/>
              <a:t>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47473731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6068"/>
            <a:ext cx="10515600" cy="5120895"/>
          </a:xfrm>
        </p:spPr>
        <p:txBody>
          <a:bodyPr>
            <a:noAutofit/>
          </a:bodyPr>
          <a:lstStyle/>
          <a:p>
            <a:pPr algn="just"/>
            <a:r>
              <a:rPr lang="en-US" sz="2400" dirty="0" err="1" smtClean="0"/>
              <a:t>Odjeljak</a:t>
            </a:r>
            <a:r>
              <a:rPr lang="en-US" sz="2400" dirty="0" smtClean="0"/>
              <a:t> 404 </a:t>
            </a:r>
            <a:r>
              <a:rPr lang="en-US" sz="2400" dirty="0" err="1" smtClean="0"/>
              <a:t>takođe</a:t>
            </a:r>
            <a:r>
              <a:rPr lang="en-US" sz="2400" dirty="0" smtClean="0"/>
              <a:t> </a:t>
            </a:r>
            <a:r>
              <a:rPr lang="en-US" sz="2400" dirty="0" err="1" smtClean="0"/>
              <a:t>zahtijeva</a:t>
            </a:r>
            <a:r>
              <a:rPr lang="en-US" sz="2400" dirty="0" smtClean="0"/>
              <a:t> da </a:t>
            </a:r>
            <a:r>
              <a:rPr lang="en-US" sz="2400" dirty="0" err="1" smtClean="0"/>
              <a:t>eksterni</a:t>
            </a:r>
            <a:r>
              <a:rPr lang="en-US" sz="2400" dirty="0" smtClean="0"/>
              <a:t> </a:t>
            </a:r>
            <a:r>
              <a:rPr lang="en-US" sz="2400" dirty="0" err="1" smtClean="0"/>
              <a:t>revizor</a:t>
            </a:r>
            <a:r>
              <a:rPr lang="en-US" sz="2400" dirty="0" smtClean="0"/>
              <a:t> </a:t>
            </a:r>
            <a:r>
              <a:rPr lang="en-US" sz="2400" dirty="0" err="1" smtClean="0"/>
              <a:t>društva</a:t>
            </a:r>
            <a:r>
              <a:rPr lang="en-US" sz="2400" dirty="0" smtClean="0"/>
              <a:t> </a:t>
            </a:r>
            <a:r>
              <a:rPr lang="en-US" sz="2400" dirty="0" err="1" smtClean="0"/>
              <a:t>potvrdi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izvijesti</a:t>
            </a:r>
            <a:r>
              <a:rPr lang="en-US" sz="2400" dirty="0" smtClean="0"/>
              <a:t> </a:t>
            </a:r>
            <a:r>
              <a:rPr lang="en-US" sz="2400" dirty="0" err="1" smtClean="0"/>
              <a:t>upravu</a:t>
            </a:r>
            <a:r>
              <a:rPr lang="en-US" sz="2400" dirty="0" smtClean="0"/>
              <a:t> o</a:t>
            </a:r>
            <a:r>
              <a:rPr lang="sr-Latn-ME" sz="2400" dirty="0" smtClean="0"/>
              <a:t> </a:t>
            </a:r>
            <a:r>
              <a:rPr lang="en-US" sz="2400" dirty="0" err="1" smtClean="0"/>
              <a:t>efikasnosti</a:t>
            </a:r>
            <a:r>
              <a:rPr lang="en-US" sz="2400" dirty="0" smtClean="0"/>
              <a:t> </a:t>
            </a:r>
            <a:r>
              <a:rPr lang="en-US" sz="2400" dirty="0" err="1" smtClean="0"/>
              <a:t>internih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kontrola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</a:t>
            </a:r>
            <a:r>
              <a:rPr lang="en-US" sz="2400" dirty="0" err="1" smtClean="0"/>
              <a:t>procedura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finansijsko</a:t>
            </a:r>
            <a:r>
              <a:rPr lang="en-US" sz="2400" dirty="0" smtClean="0"/>
              <a:t> </a:t>
            </a:r>
            <a:r>
              <a:rPr lang="en-US" sz="2400" dirty="0" err="1" smtClean="0"/>
              <a:t>izvještavanje</a:t>
            </a:r>
            <a:r>
              <a:rPr lang="en-US" sz="2400" dirty="0" smtClean="0"/>
              <a:t> </a:t>
            </a:r>
            <a:r>
              <a:rPr lang="en-US" sz="2400" dirty="0" err="1" smtClean="0"/>
              <a:t>društva</a:t>
            </a:r>
            <a:r>
              <a:rPr lang="en-US" sz="2400" dirty="0" smtClean="0"/>
              <a:t> u </a:t>
            </a:r>
            <a:r>
              <a:rPr lang="en-US" sz="2400" dirty="0" err="1" smtClean="0"/>
              <a:t>skladu</a:t>
            </a:r>
            <a:r>
              <a:rPr lang="sr-Latn-ME" sz="2400" dirty="0" smtClean="0"/>
              <a:t> </a:t>
            </a:r>
            <a:r>
              <a:rPr lang="en-US" sz="2400" dirty="0" err="1" smtClean="0"/>
              <a:t>sa</a:t>
            </a:r>
            <a:r>
              <a:rPr lang="en-US" sz="2400" dirty="0" smtClean="0"/>
              <a:t> </a:t>
            </a:r>
            <a:r>
              <a:rPr lang="en-US" sz="2400" dirty="0" err="1" smtClean="0"/>
              <a:t>standardima</a:t>
            </a:r>
            <a:r>
              <a:rPr lang="en-US" sz="2400" dirty="0" smtClean="0"/>
              <a:t> </a:t>
            </a:r>
            <a:r>
              <a:rPr lang="en-US" sz="2400" dirty="0" err="1" smtClean="0"/>
              <a:t>koje</a:t>
            </a:r>
            <a:r>
              <a:rPr lang="en-US" sz="2400" dirty="0" smtClean="0"/>
              <a:t> je </a:t>
            </a:r>
            <a:r>
              <a:rPr lang="en-US" sz="2400" dirty="0" err="1" smtClean="0"/>
              <a:t>ustanovio</a:t>
            </a:r>
            <a:r>
              <a:rPr lang="en-US" sz="2400" dirty="0" smtClean="0"/>
              <a:t> </a:t>
            </a:r>
            <a:r>
              <a:rPr lang="en-US" sz="2400" dirty="0" err="1" smtClean="0"/>
              <a:t>Odbor</a:t>
            </a:r>
            <a:r>
              <a:rPr lang="en-US" sz="2400" dirty="0" smtClean="0"/>
              <a:t> 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javni</a:t>
            </a:r>
            <a:r>
              <a:rPr lang="en-US" sz="2400" dirty="0" smtClean="0"/>
              <a:t> </a:t>
            </a:r>
            <a:r>
              <a:rPr lang="en-US" sz="2400" dirty="0" err="1" smtClean="0"/>
              <a:t>nadzor</a:t>
            </a:r>
            <a:r>
              <a:rPr lang="en-US" sz="2400" dirty="0" smtClean="0"/>
              <a:t> </a:t>
            </a:r>
            <a:r>
              <a:rPr lang="en-US" sz="2400" dirty="0" err="1" smtClean="0"/>
              <a:t>računovodstva</a:t>
            </a:r>
            <a:r>
              <a:rPr lang="en-US" sz="2400" dirty="0" smtClean="0"/>
              <a:t> </a:t>
            </a:r>
            <a:r>
              <a:rPr lang="en-US" sz="2400" dirty="0" err="1" smtClean="0"/>
              <a:t>društava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 smtClean="0"/>
              <a:t>Po </a:t>
            </a:r>
            <a:r>
              <a:rPr lang="en-US" sz="2400" dirty="0" err="1" smtClean="0"/>
              <a:t>konačnim</a:t>
            </a:r>
            <a:r>
              <a:rPr lang="en-US" sz="2400" dirty="0" smtClean="0"/>
              <a:t> </a:t>
            </a:r>
            <a:r>
              <a:rPr lang="en-US" sz="2400" dirty="0" err="1" smtClean="0"/>
              <a:t>pravilima</a:t>
            </a:r>
            <a:r>
              <a:rPr lang="en-US" sz="2400" dirty="0" smtClean="0"/>
              <a:t>, </a:t>
            </a:r>
            <a:r>
              <a:rPr lang="en-US" sz="2400" dirty="0" err="1" smtClean="0"/>
              <a:t>godišnji</a:t>
            </a:r>
            <a:r>
              <a:rPr lang="en-US" sz="2400" dirty="0" smtClean="0"/>
              <a:t> </a:t>
            </a:r>
            <a:r>
              <a:rPr lang="en-US" sz="2400" dirty="0" err="1" smtClean="0"/>
              <a:t>izvještaj</a:t>
            </a:r>
            <a:r>
              <a:rPr lang="en-US" sz="2400" dirty="0" smtClean="0"/>
              <a:t> </a:t>
            </a:r>
            <a:r>
              <a:rPr lang="en-US" sz="2400" dirty="0" err="1" smtClean="0"/>
              <a:t>uprave</a:t>
            </a:r>
            <a:r>
              <a:rPr lang="en-US" sz="2400" dirty="0" smtClean="0"/>
              <a:t> o </a:t>
            </a:r>
            <a:r>
              <a:rPr lang="en-US" sz="2400" dirty="0" err="1" smtClean="0"/>
              <a:t>internoj</a:t>
            </a:r>
            <a:r>
              <a:rPr lang="en-US" sz="2400" dirty="0" smtClean="0"/>
              <a:t> </a:t>
            </a:r>
            <a:r>
              <a:rPr lang="en-US" sz="2400" dirty="0" err="1" smtClean="0"/>
              <a:t>kontroli</a:t>
            </a:r>
            <a:r>
              <a:rPr lang="en-US" sz="2400" dirty="0" smtClean="0"/>
              <a:t> </a:t>
            </a:r>
            <a:r>
              <a:rPr lang="en-US" sz="2400" dirty="0" err="1" smtClean="0"/>
              <a:t>morat</a:t>
            </a:r>
            <a:r>
              <a:rPr lang="en-US" sz="2400" dirty="0" smtClean="0"/>
              <a:t> </a:t>
            </a:r>
            <a:r>
              <a:rPr lang="en-US" sz="2400" dirty="0" err="1" smtClean="0"/>
              <a:t>će</a:t>
            </a:r>
            <a:r>
              <a:rPr lang="en-US" sz="2400" dirty="0" smtClean="0"/>
              <a:t> </a:t>
            </a:r>
            <a:r>
              <a:rPr lang="en-US" sz="2400" dirty="0" err="1" smtClean="0"/>
              <a:t>sadržati</a:t>
            </a:r>
            <a:r>
              <a:rPr lang="en-US" sz="2400" dirty="0" smtClean="0"/>
              <a:t>:</a:t>
            </a:r>
          </a:p>
          <a:p>
            <a:pPr marL="457200" lvl="1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izjavu</a:t>
            </a:r>
            <a:r>
              <a:rPr lang="en-US" dirty="0" smtClean="0"/>
              <a:t> o </a:t>
            </a:r>
            <a:r>
              <a:rPr lang="en-US" dirty="0" err="1" smtClean="0"/>
              <a:t>odgovornosti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 smtClean="0"/>
              <a:t>uspostavljanje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održavanje</a:t>
            </a:r>
            <a:r>
              <a:rPr lang="en-US" dirty="0" smtClean="0"/>
              <a:t> </a:t>
            </a:r>
            <a:r>
              <a:rPr lang="en-US" dirty="0" err="1" smtClean="0"/>
              <a:t>adekvatne</a:t>
            </a:r>
            <a:r>
              <a:rPr lang="en-US" dirty="0" smtClean="0"/>
              <a:t> interne</a:t>
            </a:r>
            <a:r>
              <a:rPr lang="sr-Latn-ME" dirty="0" smtClean="0"/>
              <a:t> </a:t>
            </a:r>
            <a:r>
              <a:rPr lang="pl-PL" dirty="0" smtClean="0"/>
              <a:t>kontrole nad finansijskim izvještavanjem za društvo;</a:t>
            </a:r>
          </a:p>
          <a:p>
            <a:pPr marL="457200" lvl="1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izjavu</a:t>
            </a:r>
            <a:r>
              <a:rPr lang="en-US" dirty="0" smtClean="0"/>
              <a:t> </a:t>
            </a:r>
            <a:r>
              <a:rPr lang="en-US" dirty="0" err="1" smtClean="0"/>
              <a:t>koja</a:t>
            </a:r>
            <a:r>
              <a:rPr lang="en-US" dirty="0" smtClean="0"/>
              <a:t> </a:t>
            </a:r>
            <a:r>
              <a:rPr lang="en-US" dirty="0" err="1" smtClean="0"/>
              <a:t>identifi</a:t>
            </a:r>
            <a:r>
              <a:rPr lang="sr-Latn-ME" dirty="0" smtClean="0"/>
              <a:t>kuje</a:t>
            </a:r>
            <a:r>
              <a:rPr lang="en-US" dirty="0" smtClean="0"/>
              <a:t> </a:t>
            </a:r>
            <a:r>
              <a:rPr lang="en-US" dirty="0" err="1" smtClean="0"/>
              <a:t>okvir</a:t>
            </a:r>
            <a:r>
              <a:rPr lang="en-US" dirty="0" smtClean="0"/>
              <a:t> </a:t>
            </a:r>
            <a:r>
              <a:rPr lang="en-US" dirty="0" err="1" smtClean="0"/>
              <a:t>koji</a:t>
            </a:r>
            <a:r>
              <a:rPr lang="en-US" dirty="0" smtClean="0"/>
              <a:t> </a:t>
            </a:r>
            <a:r>
              <a:rPr lang="en-US" dirty="0" err="1" smtClean="0"/>
              <a:t>primjenjuje</a:t>
            </a:r>
            <a:r>
              <a:rPr lang="en-US" dirty="0" smtClean="0"/>
              <a:t> </a:t>
            </a:r>
            <a:r>
              <a:rPr lang="en-US" dirty="0" err="1" smtClean="0"/>
              <a:t>uprava</a:t>
            </a:r>
            <a:r>
              <a:rPr lang="en-US" dirty="0" smtClean="0"/>
              <a:t> u </a:t>
            </a:r>
            <a:r>
              <a:rPr lang="en-US" dirty="0" err="1" smtClean="0"/>
              <a:t>cilju</a:t>
            </a:r>
            <a:r>
              <a:rPr lang="en-US" dirty="0" smtClean="0"/>
              <a:t> </a:t>
            </a:r>
            <a:r>
              <a:rPr lang="en-US" dirty="0" err="1" smtClean="0"/>
              <a:t>ocjene</a:t>
            </a:r>
            <a:r>
              <a:rPr lang="en-US" dirty="0" smtClean="0"/>
              <a:t> </a:t>
            </a:r>
            <a:r>
              <a:rPr lang="en-US" dirty="0" err="1" smtClean="0"/>
              <a:t>efikasnosti</a:t>
            </a:r>
            <a:r>
              <a:rPr lang="sr-Latn-ME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;</a:t>
            </a:r>
          </a:p>
          <a:p>
            <a:pPr marL="457200" lvl="1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ocjenu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 o </a:t>
            </a:r>
            <a:r>
              <a:rPr lang="en-US" dirty="0" err="1" smtClean="0"/>
              <a:t>efikasnosti</a:t>
            </a:r>
            <a:r>
              <a:rPr lang="en-US" dirty="0" smtClean="0"/>
              <a:t> </a:t>
            </a:r>
            <a:r>
              <a:rPr lang="en-US" dirty="0" err="1" smtClean="0"/>
              <a:t>ove</a:t>
            </a:r>
            <a:r>
              <a:rPr lang="en-US" dirty="0" smtClean="0"/>
              <a:t> interne </a:t>
            </a:r>
            <a:r>
              <a:rPr lang="en-US" dirty="0" err="1" smtClean="0"/>
              <a:t>kontrole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kraju</a:t>
            </a:r>
            <a:r>
              <a:rPr lang="en-US" dirty="0" smtClean="0"/>
              <a:t> </a:t>
            </a:r>
            <a:r>
              <a:rPr lang="en-US" dirty="0" err="1" smtClean="0"/>
              <a:t>posljednje</a:t>
            </a:r>
            <a:r>
              <a:rPr lang="en-US" dirty="0" smtClean="0"/>
              <a:t> </a:t>
            </a:r>
            <a:r>
              <a:rPr lang="en-US" dirty="0" err="1" smtClean="0"/>
              <a:t>fiskalne</a:t>
            </a:r>
            <a:r>
              <a:rPr lang="sr-Latn-ME" dirty="0" smtClean="0"/>
              <a:t> </a:t>
            </a:r>
            <a:r>
              <a:rPr lang="en-US" dirty="0" err="1" smtClean="0"/>
              <a:t>godine</a:t>
            </a:r>
            <a:r>
              <a:rPr lang="en-US" dirty="0" smtClean="0"/>
              <a:t> </a:t>
            </a:r>
            <a:r>
              <a:rPr lang="en-US" dirty="0" err="1" smtClean="0"/>
              <a:t>društva</a:t>
            </a:r>
            <a:r>
              <a:rPr lang="en-US" dirty="0" smtClean="0"/>
              <a:t>; </a:t>
            </a:r>
            <a:r>
              <a:rPr lang="en-US" dirty="0" err="1" smtClean="0"/>
              <a:t>i</a:t>
            </a:r>
            <a:endParaRPr lang="en-US" dirty="0" smtClean="0"/>
          </a:p>
          <a:p>
            <a:pPr marL="457200" lvl="1" indent="0" algn="just">
              <a:buNone/>
            </a:pPr>
            <a:r>
              <a:rPr lang="en-US" dirty="0" smtClean="0"/>
              <a:t>• </a:t>
            </a:r>
            <a:r>
              <a:rPr lang="en-US" dirty="0" err="1" smtClean="0"/>
              <a:t>izjavu</a:t>
            </a:r>
            <a:r>
              <a:rPr lang="en-US" dirty="0" smtClean="0"/>
              <a:t> da je </a:t>
            </a:r>
            <a:r>
              <a:rPr lang="en-US" dirty="0" err="1" smtClean="0"/>
              <a:t>njen</a:t>
            </a:r>
            <a:r>
              <a:rPr lang="en-US" dirty="0" smtClean="0"/>
              <a:t> </a:t>
            </a:r>
            <a:r>
              <a:rPr lang="en-US" dirty="0" err="1" smtClean="0"/>
              <a:t>revizor</a:t>
            </a:r>
            <a:r>
              <a:rPr lang="en-US" dirty="0" smtClean="0"/>
              <a:t> </a:t>
            </a:r>
            <a:r>
              <a:rPr lang="en-US" dirty="0" err="1" smtClean="0"/>
              <a:t>izdao</a:t>
            </a:r>
            <a:r>
              <a:rPr lang="en-US" dirty="0" smtClean="0"/>
              <a:t> </a:t>
            </a:r>
            <a:r>
              <a:rPr lang="en-US" dirty="0" err="1" smtClean="0"/>
              <a:t>izvještaj</a:t>
            </a:r>
            <a:r>
              <a:rPr lang="en-US" dirty="0" smtClean="0"/>
              <a:t> o </a:t>
            </a:r>
            <a:r>
              <a:rPr lang="en-US" dirty="0" err="1" smtClean="0"/>
              <a:t>potvrdi</a:t>
            </a:r>
            <a:r>
              <a:rPr lang="en-US" dirty="0" smtClean="0"/>
              <a:t> </a:t>
            </a:r>
            <a:r>
              <a:rPr lang="en-US" dirty="0" err="1" smtClean="0"/>
              <a:t>ocjene</a:t>
            </a:r>
            <a:r>
              <a:rPr lang="en-US" dirty="0" smtClean="0"/>
              <a:t> </a:t>
            </a:r>
            <a:r>
              <a:rPr lang="en-US" dirty="0" err="1" smtClean="0"/>
              <a:t>uprave</a:t>
            </a:r>
            <a:r>
              <a:rPr lang="en-US" dirty="0" smtClean="0"/>
              <a:t>.</a:t>
            </a:r>
            <a:endParaRPr lang="sr-Latn-ME" dirty="0" smtClean="0"/>
          </a:p>
          <a:p>
            <a:pPr marL="457200" lvl="1" indent="0" algn="just">
              <a:buNone/>
            </a:pPr>
            <a:r>
              <a:rPr lang="sr-Latn-ME" dirty="0" smtClean="0"/>
              <a:t>HVALA!</a:t>
            </a:r>
            <a:endParaRPr lang="en-US" dirty="0" smtClean="0"/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0199464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91673"/>
            <a:ext cx="10515600" cy="518529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i="1" dirty="0" err="1" smtClean="0"/>
              <a:t>Komisija</a:t>
            </a:r>
            <a:r>
              <a:rPr lang="en-US" i="1" dirty="0" smtClean="0"/>
              <a:t> </a:t>
            </a:r>
            <a:r>
              <a:rPr lang="en-US" i="1" dirty="0" err="1"/>
              <a:t>za</a:t>
            </a:r>
            <a:r>
              <a:rPr lang="en-US" i="1" dirty="0"/>
              <a:t> </a:t>
            </a:r>
            <a:r>
              <a:rPr lang="en-US" i="1" dirty="0" err="1"/>
              <a:t>reviziju</a:t>
            </a:r>
            <a:r>
              <a:rPr lang="en-US" i="1" dirty="0"/>
              <a:t> </a:t>
            </a:r>
            <a:r>
              <a:rPr lang="en-US" i="1" dirty="0" err="1"/>
              <a:t>nadzornog</a:t>
            </a:r>
            <a:r>
              <a:rPr lang="en-US" i="1" dirty="0"/>
              <a:t>/</a:t>
            </a:r>
            <a:r>
              <a:rPr lang="en-US" i="1" dirty="0" err="1"/>
              <a:t>upravnog</a:t>
            </a:r>
            <a:r>
              <a:rPr lang="en-US" i="1" dirty="0"/>
              <a:t> </a:t>
            </a:r>
            <a:r>
              <a:rPr lang="en-US" i="1" dirty="0" err="1"/>
              <a:t>odbora</a:t>
            </a:r>
            <a:r>
              <a:rPr lang="en-US" i="1" dirty="0"/>
              <a:t> </a:t>
            </a:r>
            <a:r>
              <a:rPr lang="en-US" dirty="0" err="1"/>
              <a:t>štiti</a:t>
            </a:r>
            <a:r>
              <a:rPr lang="en-US" dirty="0"/>
              <a:t> </a:t>
            </a:r>
            <a:r>
              <a:rPr lang="en-US" dirty="0" err="1"/>
              <a:t>društvo</a:t>
            </a:r>
            <a:r>
              <a:rPr lang="en-US" dirty="0"/>
              <a:t> </a:t>
            </a:r>
            <a:r>
              <a:rPr lang="en-US" dirty="0" err="1" smtClean="0"/>
              <a:t>ispitivanjem</a:t>
            </a:r>
            <a:r>
              <a:rPr lang="sr-Latn-ME" dirty="0" smtClean="0"/>
              <a:t> </a:t>
            </a:r>
            <a:r>
              <a:rPr lang="en-US" dirty="0" err="1" smtClean="0"/>
              <a:t>rada</a:t>
            </a:r>
            <a:r>
              <a:rPr lang="en-US" dirty="0" smtClean="0"/>
              <a:t> </a:t>
            </a:r>
            <a:r>
              <a:rPr lang="en-US" dirty="0" err="1"/>
              <a:t>izvršnih</a:t>
            </a:r>
            <a:r>
              <a:rPr lang="en-US" dirty="0"/>
              <a:t> organa u </a:t>
            </a:r>
            <a:r>
              <a:rPr lang="en-US" dirty="0" err="1"/>
              <a:t>vezi</a:t>
            </a:r>
            <a:r>
              <a:rPr lang="en-US" dirty="0"/>
              <a:t> s </a:t>
            </a:r>
            <a:r>
              <a:rPr lang="en-US" dirty="0" err="1"/>
              <a:t>načinima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koje</a:t>
            </a:r>
            <a:r>
              <a:rPr lang="en-US" dirty="0"/>
              <a:t> </a:t>
            </a:r>
            <a:r>
              <a:rPr lang="en-US" dirty="0" err="1"/>
              <a:t>oni</a:t>
            </a:r>
            <a:r>
              <a:rPr lang="en-US" dirty="0"/>
              <a:t> </a:t>
            </a:r>
            <a:r>
              <a:rPr lang="en-US" dirty="0" err="1"/>
              <a:t>izvršavaju</a:t>
            </a:r>
            <a:r>
              <a:rPr lang="en-US" dirty="0"/>
              <a:t> </a:t>
            </a:r>
            <a:r>
              <a:rPr lang="en-US" dirty="0" err="1"/>
              <a:t>svoje</a:t>
            </a:r>
            <a:r>
              <a:rPr lang="en-US" dirty="0"/>
              <a:t> </a:t>
            </a:r>
            <a:r>
              <a:rPr lang="en-US" dirty="0" err="1"/>
              <a:t>obaveze</a:t>
            </a:r>
            <a:r>
              <a:rPr lang="en-US" dirty="0"/>
              <a:t> </a:t>
            </a:r>
            <a:r>
              <a:rPr lang="en-US" dirty="0" err="1" smtClean="0"/>
              <a:t>finansijskog</a:t>
            </a:r>
            <a:r>
              <a:rPr lang="sr-Latn-ME" dirty="0" smtClean="0"/>
              <a:t> </a:t>
            </a:r>
            <a:r>
              <a:rPr lang="en-US" dirty="0" err="1" smtClean="0"/>
              <a:t>izvještavanja</a:t>
            </a:r>
            <a:r>
              <a:rPr lang="en-US" dirty="0"/>
              <a:t>,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osiguranjem</a:t>
            </a:r>
            <a:r>
              <a:rPr lang="en-US" dirty="0" smtClean="0"/>
              <a:t> </a:t>
            </a:r>
            <a:r>
              <a:rPr lang="en-US" dirty="0"/>
              <a:t>da se </a:t>
            </a:r>
            <a:r>
              <a:rPr lang="en-US" dirty="0" err="1"/>
              <a:t>preduzimaju</a:t>
            </a:r>
            <a:r>
              <a:rPr lang="en-US" dirty="0"/>
              <a:t> </a:t>
            </a:r>
            <a:r>
              <a:rPr lang="en-US" dirty="0" err="1"/>
              <a:t>korektivne</a:t>
            </a:r>
            <a:r>
              <a:rPr lang="en-US" dirty="0"/>
              <a:t> </a:t>
            </a:r>
            <a:r>
              <a:rPr lang="en-US" dirty="0" err="1"/>
              <a:t>radnje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Komisija</a:t>
            </a:r>
            <a:r>
              <a:rPr lang="sr-Latn-ME" dirty="0" smtClean="0"/>
              <a:t> </a:t>
            </a:r>
            <a:r>
              <a:rPr lang="en-US" dirty="0" err="1" smtClean="0"/>
              <a:t>za</a:t>
            </a:r>
            <a:r>
              <a:rPr lang="en-US" dirty="0" smtClean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nadzire</a:t>
            </a:r>
            <a:r>
              <a:rPr lang="en-US" dirty="0"/>
              <a:t> </a:t>
            </a:r>
            <a:r>
              <a:rPr lang="en-US" dirty="0" err="1"/>
              <a:t>interni</a:t>
            </a:r>
            <a:r>
              <a:rPr lang="en-US" dirty="0"/>
              <a:t> organ </a:t>
            </a:r>
            <a:r>
              <a:rPr lang="en-US" dirty="0" err="1"/>
              <a:t>nadzora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odnose</a:t>
            </a:r>
            <a:r>
              <a:rPr lang="en-US" dirty="0"/>
              <a:t> </a:t>
            </a:r>
            <a:r>
              <a:rPr lang="en-US" dirty="0" err="1"/>
              <a:t>društva</a:t>
            </a:r>
            <a:r>
              <a:rPr lang="en-US" dirty="0"/>
              <a:t> </a:t>
            </a:r>
            <a:r>
              <a:rPr lang="en-US" dirty="0" err="1"/>
              <a:t>sa</a:t>
            </a:r>
            <a:r>
              <a:rPr lang="en-US" dirty="0"/>
              <a:t> </a:t>
            </a:r>
            <a:r>
              <a:rPr lang="en-US" dirty="0" err="1"/>
              <a:t>eksternim</a:t>
            </a:r>
            <a:r>
              <a:rPr lang="en-US" dirty="0"/>
              <a:t> </a:t>
            </a:r>
            <a:r>
              <a:rPr lang="en-US" dirty="0" err="1"/>
              <a:t>revizorom</a:t>
            </a:r>
            <a:r>
              <a:rPr lang="en-US" dirty="0"/>
              <a:t>.</a:t>
            </a:r>
          </a:p>
          <a:p>
            <a:pPr algn="just"/>
            <a:r>
              <a:rPr lang="en-US" dirty="0"/>
              <a:t>Ona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razmatrati</a:t>
            </a:r>
            <a:r>
              <a:rPr lang="en-US" dirty="0"/>
              <a:t> </a:t>
            </a:r>
            <a:r>
              <a:rPr lang="en-US" dirty="0" err="1"/>
              <a:t>imenovanje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, </a:t>
            </a:r>
            <a:r>
              <a:rPr lang="en-US" dirty="0" err="1"/>
              <a:t>pregledati</a:t>
            </a:r>
            <a:r>
              <a:rPr lang="en-US" dirty="0"/>
              <a:t> plan interne </a:t>
            </a:r>
            <a:r>
              <a:rPr lang="en-US" dirty="0" err="1"/>
              <a:t>revizije</a:t>
            </a:r>
            <a:r>
              <a:rPr lang="en-US" dirty="0" smtClean="0"/>
              <a:t>,</a:t>
            </a:r>
            <a:r>
              <a:rPr lang="sr-Latn-ME" dirty="0" smtClean="0"/>
              <a:t> </a:t>
            </a:r>
            <a:r>
              <a:rPr lang="en-US" dirty="0" err="1" smtClean="0"/>
              <a:t>utvrđivati</a:t>
            </a:r>
            <a:r>
              <a:rPr lang="en-US" dirty="0" smtClean="0"/>
              <a:t> </a:t>
            </a:r>
            <a:r>
              <a:rPr lang="en-US" dirty="0" err="1"/>
              <a:t>efikasnost</a:t>
            </a:r>
            <a:r>
              <a:rPr lang="en-US" dirty="0"/>
              <a:t> </a:t>
            </a:r>
            <a:r>
              <a:rPr lang="en-US" dirty="0" err="1"/>
              <a:t>sistema</a:t>
            </a:r>
            <a:r>
              <a:rPr lang="en-US" dirty="0"/>
              <a:t> interne </a:t>
            </a:r>
            <a:r>
              <a:rPr lang="en-US" dirty="0" err="1"/>
              <a:t>kontrole</a:t>
            </a:r>
            <a:r>
              <a:rPr lang="en-US" dirty="0"/>
              <a:t>, </a:t>
            </a:r>
            <a:r>
              <a:rPr lang="en-US" dirty="0" err="1"/>
              <a:t>razmatrati</a:t>
            </a:r>
            <a:r>
              <a:rPr lang="en-US" dirty="0"/>
              <a:t> </a:t>
            </a:r>
            <a:r>
              <a:rPr lang="en-US" dirty="0" err="1"/>
              <a:t>glavne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istraga</a:t>
            </a:r>
            <a:r>
              <a:rPr lang="en-US" dirty="0"/>
              <a:t> </a:t>
            </a:r>
            <a:r>
              <a:rPr lang="en-US" dirty="0" smtClean="0"/>
              <a:t>interne</a:t>
            </a:r>
            <a:r>
              <a:rPr lang="sr-Latn-ME" dirty="0" smtClean="0"/>
              <a:t> </a:t>
            </a:r>
            <a:r>
              <a:rPr lang="en-US" dirty="0" err="1" smtClean="0"/>
              <a:t>revizije</a:t>
            </a:r>
            <a:r>
              <a:rPr lang="en-US" dirty="0" smtClean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odgovore</a:t>
            </a:r>
            <a:r>
              <a:rPr lang="en-US" dirty="0"/>
              <a:t> </a:t>
            </a:r>
            <a:r>
              <a:rPr lang="en-US" dirty="0" err="1"/>
              <a:t>uprave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nalaze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 smtClean="0"/>
              <a:t>promovi</a:t>
            </a:r>
            <a:r>
              <a:rPr lang="sr-Latn-ME" dirty="0" smtClean="0"/>
              <a:t>sati</a:t>
            </a:r>
            <a:r>
              <a:rPr lang="en-US" dirty="0" smtClean="0"/>
              <a:t> </a:t>
            </a:r>
            <a:r>
              <a:rPr lang="en-US" dirty="0" err="1"/>
              <a:t>koordinaciju</a:t>
            </a:r>
            <a:r>
              <a:rPr lang="en-US" dirty="0"/>
              <a:t> </a:t>
            </a:r>
            <a:r>
              <a:rPr lang="en-US" dirty="0" err="1"/>
              <a:t>između</a:t>
            </a:r>
            <a:r>
              <a:rPr lang="en-US" dirty="0"/>
              <a:t> </a:t>
            </a:r>
            <a:r>
              <a:rPr lang="en-US" dirty="0" err="1" smtClean="0"/>
              <a:t>internih</a:t>
            </a:r>
            <a:r>
              <a:rPr lang="sr-Latn-ME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/>
              <a:t>eksternih</a:t>
            </a:r>
            <a:r>
              <a:rPr lang="en-US" dirty="0"/>
              <a:t> organa </a:t>
            </a:r>
            <a:r>
              <a:rPr lang="en-US" dirty="0" err="1"/>
              <a:t>revizije</a:t>
            </a:r>
            <a:r>
              <a:rPr lang="en-US" dirty="0" smtClean="0"/>
              <a:t>.</a:t>
            </a:r>
            <a:endParaRPr lang="sr-Latn-ME" dirty="0" smtClean="0"/>
          </a:p>
          <a:p>
            <a:pPr algn="just"/>
            <a:r>
              <a:rPr lang="en-US" dirty="0" smtClean="0"/>
              <a:t> </a:t>
            </a:r>
            <a:r>
              <a:rPr lang="en-US" dirty="0" err="1"/>
              <a:t>Konačno</a:t>
            </a:r>
            <a:r>
              <a:rPr lang="en-US" dirty="0"/>
              <a:t>, </a:t>
            </a:r>
            <a:r>
              <a:rPr lang="en-US" dirty="0" err="1"/>
              <a:t>komisija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</a:t>
            </a:r>
            <a:r>
              <a:rPr lang="en-US" dirty="0" err="1"/>
              <a:t>može</a:t>
            </a:r>
            <a:r>
              <a:rPr lang="en-US" dirty="0"/>
              <a:t> </a:t>
            </a:r>
            <a:r>
              <a:rPr lang="en-US" dirty="0" err="1"/>
              <a:t>razmatrati</a:t>
            </a:r>
            <a:r>
              <a:rPr lang="en-US" dirty="0"/>
              <a:t> </a:t>
            </a:r>
            <a:r>
              <a:rPr lang="en-US" dirty="0" err="1" smtClean="0"/>
              <a:t>nacrte</a:t>
            </a:r>
            <a:r>
              <a:rPr lang="sr-Latn-ME" dirty="0" smtClean="0"/>
              <a:t> </a:t>
            </a:r>
            <a:r>
              <a:rPr lang="en-US" dirty="0" err="1" smtClean="0"/>
              <a:t>godišnjih</a:t>
            </a:r>
            <a:r>
              <a:rPr lang="en-US" dirty="0" smtClean="0"/>
              <a:t> </a:t>
            </a:r>
            <a:r>
              <a:rPr lang="en-US" dirty="0" err="1"/>
              <a:t>izvještaja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pregledati</a:t>
            </a:r>
            <a:r>
              <a:rPr lang="en-US" dirty="0"/>
              <a:t> </a:t>
            </a:r>
            <a:r>
              <a:rPr lang="en-US" dirty="0" err="1"/>
              <a:t>zaključke</a:t>
            </a:r>
            <a:r>
              <a:rPr lang="en-US" dirty="0"/>
              <a:t> </a:t>
            </a:r>
            <a:r>
              <a:rPr lang="en-US" dirty="0" err="1"/>
              <a:t>eksternog</a:t>
            </a:r>
            <a:r>
              <a:rPr lang="en-US" dirty="0"/>
              <a:t> </a:t>
            </a:r>
            <a:r>
              <a:rPr lang="en-US" dirty="0" err="1"/>
              <a:t>revizora</a:t>
            </a:r>
            <a:r>
              <a:rPr lang="en-US" dirty="0"/>
              <a:t> o </a:t>
            </a:r>
            <a:r>
              <a:rPr lang="en-US" dirty="0" err="1"/>
              <a:t>godišnjim</a:t>
            </a:r>
            <a:r>
              <a:rPr lang="en-US" dirty="0"/>
              <a:t> </a:t>
            </a:r>
            <a:r>
              <a:rPr lang="en-US" dirty="0" err="1" smtClean="0"/>
              <a:t>finansijskim</a:t>
            </a:r>
            <a:r>
              <a:rPr lang="sr-Latn-ME" dirty="0" smtClean="0"/>
              <a:t> </a:t>
            </a:r>
            <a:r>
              <a:rPr lang="en-US" dirty="0" err="1" smtClean="0"/>
              <a:t>izvještajima</a:t>
            </a:r>
            <a:r>
              <a:rPr lang="en-US" dirty="0"/>
              <a:t>. </a:t>
            </a:r>
            <a:endParaRPr lang="sr-Latn-ME" dirty="0" smtClean="0"/>
          </a:p>
          <a:p>
            <a:pPr algn="just"/>
            <a:r>
              <a:rPr lang="en-US" dirty="0" err="1" smtClean="0"/>
              <a:t>Komisija</a:t>
            </a:r>
            <a:r>
              <a:rPr lang="en-US" dirty="0" smtClean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reviziju</a:t>
            </a:r>
            <a:r>
              <a:rPr lang="en-US" dirty="0"/>
              <a:t> je </a:t>
            </a:r>
            <a:r>
              <a:rPr lang="en-US" dirty="0" err="1"/>
              <a:t>dio</a:t>
            </a:r>
            <a:r>
              <a:rPr lang="en-US" dirty="0"/>
              <a:t> </a:t>
            </a:r>
            <a:r>
              <a:rPr lang="en-US" dirty="0" err="1"/>
              <a:t>nadzornog</a:t>
            </a:r>
            <a:r>
              <a:rPr lang="en-US" dirty="0"/>
              <a:t>/</a:t>
            </a:r>
            <a:r>
              <a:rPr lang="en-US" dirty="0" err="1"/>
              <a:t>upravnog</a:t>
            </a:r>
            <a:r>
              <a:rPr lang="en-US" dirty="0"/>
              <a:t> </a:t>
            </a:r>
            <a:r>
              <a:rPr lang="en-US" dirty="0" err="1"/>
              <a:t>odbora</a:t>
            </a:r>
            <a:r>
              <a:rPr lang="en-US" dirty="0"/>
              <a:t>,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kao</a:t>
            </a:r>
            <a:r>
              <a:rPr lang="en-US" dirty="0"/>
              <a:t> </a:t>
            </a:r>
            <a:r>
              <a:rPr lang="en-US" dirty="0" err="1" smtClean="0"/>
              <a:t>takva</a:t>
            </a:r>
            <a:r>
              <a:rPr lang="sr-Latn-ME" dirty="0" smtClean="0"/>
              <a:t> </a:t>
            </a:r>
            <a:r>
              <a:rPr lang="pl-PL" dirty="0" smtClean="0"/>
              <a:t>razvija </a:t>
            </a:r>
            <a:r>
              <a:rPr lang="pl-PL" dirty="0"/>
              <a:t>preporuke za razmatranje od strane odbora; zbog toga, komisija za </a:t>
            </a:r>
            <a:r>
              <a:rPr lang="pl-PL" dirty="0" smtClean="0"/>
              <a:t>reviziju </a:t>
            </a:r>
            <a:r>
              <a:rPr lang="en-US" dirty="0" err="1" smtClean="0"/>
              <a:t>nema</a:t>
            </a:r>
            <a:r>
              <a:rPr lang="en-US" dirty="0" smtClean="0"/>
              <a:t> </a:t>
            </a:r>
            <a:r>
              <a:rPr lang="en-US" dirty="0" err="1"/>
              <a:t>nadležnost</a:t>
            </a:r>
            <a:r>
              <a:rPr lang="en-US" dirty="0"/>
              <a:t> </a:t>
            </a:r>
            <a:r>
              <a:rPr lang="en-US" dirty="0" err="1"/>
              <a:t>nezavisnog</a:t>
            </a:r>
            <a:r>
              <a:rPr lang="en-US" dirty="0"/>
              <a:t> </a:t>
            </a:r>
            <a:r>
              <a:rPr lang="en-US" dirty="0" err="1"/>
              <a:t>odlučivanja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4177613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664</TotalTime>
  <Words>8001</Words>
  <Application>Microsoft Office PowerPoint</Application>
  <PresentationFormat>Custom</PresentationFormat>
  <Paragraphs>485</Paragraphs>
  <Slides>81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81</vt:i4>
      </vt:variant>
    </vt:vector>
  </HeadingPairs>
  <TitlesOfParts>
    <vt:vector size="82" baseType="lpstr">
      <vt:lpstr>Office Theme</vt:lpstr>
      <vt:lpstr>KORPORATIVNO UPRAVLJANJE</vt:lpstr>
      <vt:lpstr>Sadržaj </vt:lpstr>
      <vt:lpstr>Slide 3</vt:lpstr>
      <vt:lpstr>Slide 4</vt:lpstr>
      <vt:lpstr>Slide 5</vt:lpstr>
      <vt:lpstr>Slide 6</vt:lpstr>
      <vt:lpstr>Uvod </vt:lpstr>
      <vt:lpstr>Slide 8</vt:lpstr>
      <vt:lpstr>Slide 9</vt:lpstr>
      <vt:lpstr>Slide 10</vt:lpstr>
      <vt:lpstr>Slide 11</vt:lpstr>
      <vt:lpstr>Slide 12</vt:lpstr>
      <vt:lpstr> A. Interni organ nadzora (interni revizor ili odbor revizora) 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B. Nezavisni eksterni revizor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  <vt:lpstr>Slide 53</vt:lpstr>
      <vt:lpstr>C. Komisija za reviziju</vt:lpstr>
      <vt:lpstr>Slide 55</vt:lpstr>
      <vt:lpstr>Slide 56</vt:lpstr>
      <vt:lpstr>Slide 57</vt:lpstr>
      <vt:lpstr>Slide 58</vt:lpstr>
      <vt:lpstr>Slide 59</vt:lpstr>
      <vt:lpstr>Slide 60</vt:lpstr>
      <vt:lpstr>Slide 61</vt:lpstr>
      <vt:lpstr>Slide 62</vt:lpstr>
      <vt:lpstr>Slide 63</vt:lpstr>
      <vt:lpstr>Slide 64</vt:lpstr>
      <vt:lpstr>Slide 65</vt:lpstr>
      <vt:lpstr>D. Funkcija interne kontrole</vt:lpstr>
      <vt:lpstr>Slide 67</vt:lpstr>
      <vt:lpstr> 1. Principi interne kontrole </vt:lpstr>
      <vt:lpstr>Slide 69</vt:lpstr>
      <vt:lpstr>Slide 70</vt:lpstr>
      <vt:lpstr>Slide 71</vt:lpstr>
      <vt:lpstr>Slide 72</vt:lpstr>
      <vt:lpstr>Slide 73</vt:lpstr>
      <vt:lpstr>Slide 74</vt:lpstr>
      <vt:lpstr>Slide 75</vt:lpstr>
      <vt:lpstr>Slide 76</vt:lpstr>
      <vt:lpstr>Slide 77</vt:lpstr>
      <vt:lpstr>Slide 78</vt:lpstr>
      <vt:lpstr>Slide 79</vt:lpstr>
      <vt:lpstr>Slide 80</vt:lpstr>
      <vt:lpstr>Slide 81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PRAVO FINANSIJSKIH INSTITUCIJA</dc:title>
  <dc:creator>Halil Kalac</dc:creator>
  <cp:lastModifiedBy>Windows User</cp:lastModifiedBy>
  <cp:revision>53</cp:revision>
  <dcterms:created xsi:type="dcterms:W3CDTF">2019-05-18T16:38:35Z</dcterms:created>
  <dcterms:modified xsi:type="dcterms:W3CDTF">2019-06-12T12:04:13Z</dcterms:modified>
</cp:coreProperties>
</file>