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7760F-0501-4D38-9C5E-88C3C14C4B4B}" type="datetimeFigureOut">
              <a:rPr lang="hr-HR" smtClean="0"/>
              <a:pPr/>
              <a:t>5.6.2019.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2B63F-D6E6-488C-8240-A2687CFBB8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91286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84934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155459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D3F211-2906-482D-879F-5372067048EC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1D3F211-2906-482D-879F-5372067048EC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MSIPCM8e564cf8bcdd0d30fe1a14b6" descr="{&quot;HashCode&quot;:2022693539,&quot;Placement&quot;:&quot;Footer&quot;,&quot;Top&quot;:524.725769,&quot;Left&quot;:0.0,&quot;SlideWidth&quot;:720,&quot;SlideHeight&quot;:540}"/>
          <p:cNvSpPr txBox="1"/>
          <p:nvPr userDrawn="1"/>
        </p:nvSpPr>
        <p:spPr>
          <a:xfrm>
            <a:off x="0" y="6664017"/>
            <a:ext cx="1191689" cy="1939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hr-HR" sz="600" smtClean="0">
                <a:solidFill>
                  <a:srgbClr val="000000"/>
                </a:solidFill>
                <a:latin typeface="Calibri" panose="020F0502020204030204" pitchFamily="34" charset="0"/>
              </a:rPr>
              <a:t>SBERBANK BH - Povjerljivost C1
</a:t>
            </a:r>
            <a:endParaRPr lang="hr-HR" sz="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KORPORATIVNO UPRAVLJANJE</a:t>
            </a:r>
            <a: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autor-prof.dr.sc. Darko Tipurić i </a:t>
            </a:r>
            <a:r>
              <a:rPr lang="hr-BA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saradnici</a:t>
            </a: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izdanje 2008 g.</a:t>
            </a:r>
            <a: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/>
          </a:bodyPr>
          <a:lstStyle/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Halil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Kalač</a:t>
            </a:r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iši asistent na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ekonomskopravnoj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naučnoj oblasti</a:t>
            </a:r>
            <a:endParaRPr lang="hr-H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sr-Latn-ME" dirty="0" smtClean="0"/>
              <a:t> - </a:t>
            </a:r>
            <a:r>
              <a:rPr lang="en-US" dirty="0" smtClean="0"/>
              <a:t> </a:t>
            </a:r>
            <a:r>
              <a:rPr lang="sr-Latn-ME" dirty="0" smtClean="0"/>
              <a:t>O</a:t>
            </a:r>
            <a:r>
              <a:rPr lang="en-US" dirty="0" err="1" smtClean="0"/>
              <a:t>bjavljivanj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Objavljivanje</a:t>
            </a:r>
            <a:r>
              <a:rPr lang="en-US" dirty="0" smtClean="0"/>
              <a:t> 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transparentnost</a:t>
            </a:r>
            <a:endParaRPr lang="en-US" dirty="0" smtClean="0"/>
          </a:p>
          <a:p>
            <a:pPr algn="just"/>
            <a:r>
              <a:rPr lang="en-US" dirty="0" err="1" smtClean="0"/>
              <a:t>Objavljivanje</a:t>
            </a:r>
            <a:r>
              <a:rPr lang="en-US" dirty="0" smtClean="0"/>
              <a:t> se </a:t>
            </a:r>
            <a:r>
              <a:rPr lang="en-US" dirty="0" err="1" smtClean="0"/>
              <a:t>ponekad</a:t>
            </a:r>
            <a:r>
              <a:rPr lang="en-US" dirty="0" smtClean="0"/>
              <a:t> </a:t>
            </a:r>
            <a:r>
              <a:rPr lang="en-US" dirty="0" err="1" smtClean="0"/>
              <a:t>miješa</a:t>
            </a:r>
            <a:r>
              <a:rPr lang="en-US" dirty="0" smtClean="0"/>
              <a:t> s </a:t>
            </a:r>
            <a:r>
              <a:rPr lang="en-US" dirty="0" err="1" smtClean="0"/>
              <a:t>transparentnošću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Nažalost</a:t>
            </a:r>
            <a:r>
              <a:rPr lang="en-US" dirty="0" smtClean="0"/>
              <a:t>, ova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pojma</a:t>
            </a:r>
            <a:r>
              <a:rPr lang="en-US" dirty="0" smtClean="0"/>
              <a:t> se</a:t>
            </a:r>
            <a:r>
              <a:rPr lang="sr-Latn-ME" dirty="0" smtClean="0"/>
              <a:t> </a:t>
            </a:r>
            <a:r>
              <a:rPr lang="it-IT" dirty="0" smtClean="0"/>
              <a:t>često i pogrešno koriste kao sinonimi. </a:t>
            </a:r>
            <a:endParaRPr lang="sr-Latn-ME" dirty="0" smtClean="0"/>
          </a:p>
          <a:p>
            <a:pPr algn="just"/>
            <a:r>
              <a:rPr lang="it-IT" dirty="0" smtClean="0"/>
              <a:t>Mada bi se na prvi pogled moglo činiti da su</a:t>
            </a:r>
            <a:r>
              <a:rPr lang="sr-Latn-ME" dirty="0" smtClean="0"/>
              <a:t> </a:t>
            </a:r>
            <a:r>
              <a:rPr lang="en-US" dirty="0" err="1" smtClean="0"/>
              <a:t>pojmovi</a:t>
            </a:r>
            <a:r>
              <a:rPr lang="en-US" dirty="0" smtClean="0"/>
              <a:t> </a:t>
            </a:r>
            <a:r>
              <a:rPr lang="en-US" dirty="0" err="1" smtClean="0"/>
              <a:t>objavljivanja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transparentnosti</a:t>
            </a:r>
            <a:r>
              <a:rPr lang="en-US" dirty="0" smtClean="0"/>
              <a:t> </a:t>
            </a:r>
            <a:r>
              <a:rPr lang="en-US" dirty="0" err="1" smtClean="0"/>
              <a:t>isti</a:t>
            </a:r>
            <a:r>
              <a:rPr lang="en-US" dirty="0" smtClean="0"/>
              <a:t>, </a:t>
            </a:r>
            <a:r>
              <a:rPr lang="en-US" dirty="0" err="1" smtClean="0"/>
              <a:t>oni</a:t>
            </a:r>
            <a:r>
              <a:rPr lang="en-US" dirty="0" smtClean="0"/>
              <a:t> to </a:t>
            </a:r>
            <a:r>
              <a:rPr lang="en-US" dirty="0" err="1" smtClean="0"/>
              <a:t>nisu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objavljivati</a:t>
            </a:r>
            <a:r>
              <a:rPr lang="sr-Latn-ME" dirty="0" smtClean="0"/>
              <a:t> </a:t>
            </a:r>
            <a:r>
              <a:rPr lang="pl-PL" dirty="0" smtClean="0"/>
              <a:t>veliku količinu informacija koje nisu ni od kakve posebne vrijednosti za korisnike </a:t>
            </a:r>
            <a:r>
              <a:rPr lang="en-US" dirty="0" err="1" smtClean="0"/>
              <a:t>takvih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, a </a:t>
            </a:r>
            <a:r>
              <a:rPr lang="en-US" dirty="0" err="1" smtClean="0"/>
              <a:t>da</a:t>
            </a:r>
            <a:r>
              <a:rPr lang="en-US" dirty="0" smtClean="0"/>
              <a:t> se u </a:t>
            </a:r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 smtClean="0"/>
              <a:t>vrijeme</a:t>
            </a:r>
            <a:r>
              <a:rPr lang="en-US" dirty="0" smtClean="0"/>
              <a:t> ne </a:t>
            </a:r>
            <a:r>
              <a:rPr lang="en-US" dirty="0" err="1" smtClean="0"/>
              <a:t>objave</a:t>
            </a:r>
            <a:r>
              <a:rPr lang="en-US" dirty="0" smtClean="0"/>
              <a:t> </a:t>
            </a:r>
            <a:r>
              <a:rPr lang="en-US" dirty="0" err="1" smtClean="0"/>
              <a:t>važni</a:t>
            </a:r>
            <a:r>
              <a:rPr lang="en-US" dirty="0" smtClean="0"/>
              <a:t> </a:t>
            </a:r>
            <a:r>
              <a:rPr lang="en-US" dirty="0" err="1" smtClean="0"/>
              <a:t>dijelovi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sr-Latn-ME" dirty="0" smtClean="0"/>
              <a:t> - </a:t>
            </a:r>
            <a:r>
              <a:rPr lang="en-US" dirty="0" smtClean="0"/>
              <a:t> </a:t>
            </a:r>
            <a:r>
              <a:rPr lang="sr-Latn-ME" dirty="0" smtClean="0"/>
              <a:t>O</a:t>
            </a:r>
            <a:r>
              <a:rPr lang="en-US" dirty="0" err="1" smtClean="0"/>
              <a:t>bjavljivanj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7. </a:t>
            </a:r>
            <a:r>
              <a:rPr lang="en-US" dirty="0" err="1" smtClean="0"/>
              <a:t>Odgovornost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neobjavljivanje</a:t>
            </a:r>
            <a:endParaRPr lang="en-US" dirty="0" smtClean="0"/>
          </a:p>
          <a:p>
            <a:pPr algn="just"/>
            <a:r>
              <a:rPr lang="en-US" dirty="0" smtClean="0"/>
              <a:t>Po </a:t>
            </a:r>
            <a:r>
              <a:rPr lang="en-US" dirty="0" err="1" smtClean="0"/>
              <a:t>pravilu</a:t>
            </a:r>
            <a:r>
              <a:rPr lang="en-US" dirty="0" smtClean="0"/>
              <a:t>,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odgovorna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štetu</a:t>
            </a:r>
            <a:r>
              <a:rPr lang="en-US" dirty="0" smtClean="0"/>
              <a:t> </a:t>
            </a:r>
            <a:r>
              <a:rPr lang="en-US" dirty="0" err="1" smtClean="0"/>
              <a:t>prouzrokovanu</a:t>
            </a:r>
            <a:r>
              <a:rPr lang="en-US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trećim</a:t>
            </a:r>
            <a:r>
              <a:rPr lang="en-US" dirty="0" smtClean="0"/>
              <a:t> </a:t>
            </a:r>
            <a:r>
              <a:rPr lang="en-US" dirty="0" err="1" smtClean="0"/>
              <a:t>licima</a:t>
            </a:r>
            <a:r>
              <a:rPr lang="en-US" dirty="0" smtClean="0"/>
              <a:t> </a:t>
            </a:r>
            <a:r>
              <a:rPr lang="en-US" dirty="0" err="1" smtClean="0"/>
              <a:t>davanjem</a:t>
            </a:r>
            <a:r>
              <a:rPr lang="en-US" dirty="0" smtClean="0"/>
              <a:t> </a:t>
            </a:r>
            <a:r>
              <a:rPr lang="en-US" dirty="0" err="1" smtClean="0"/>
              <a:t>netačnih</a:t>
            </a:r>
            <a:r>
              <a:rPr lang="en-US" dirty="0" smtClean="0"/>
              <a:t>, </a:t>
            </a:r>
            <a:r>
              <a:rPr lang="en-US" dirty="0" err="1" smtClean="0"/>
              <a:t>nepotpunih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iskrivljenih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,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štetu</a:t>
            </a:r>
            <a:r>
              <a:rPr lang="en-US" dirty="0" smtClean="0"/>
              <a:t> </a:t>
            </a:r>
            <a:r>
              <a:rPr lang="en-US" dirty="0" err="1" smtClean="0"/>
              <a:t>prouzrokovanu</a:t>
            </a:r>
            <a:r>
              <a:rPr lang="en-US" dirty="0" smtClean="0"/>
              <a:t> </a:t>
            </a:r>
            <a:r>
              <a:rPr lang="en-US" dirty="0" err="1" smtClean="0"/>
              <a:t>objavljivanjem</a:t>
            </a:r>
            <a:r>
              <a:rPr lang="en-US" dirty="0" smtClean="0"/>
              <a:t> </a:t>
            </a:r>
            <a:r>
              <a:rPr lang="en-US" dirty="0" err="1" smtClean="0"/>
              <a:t>nepotpunih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netačnih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sr-Latn-ME" dirty="0" smtClean="0"/>
              <a:t> </a:t>
            </a:r>
            <a:r>
              <a:rPr lang="en-US" dirty="0" err="1" smtClean="0"/>
              <a:t>odgovorna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sva</a:t>
            </a:r>
            <a:r>
              <a:rPr lang="en-US" dirty="0" smtClean="0"/>
              <a:t> </a:t>
            </a:r>
            <a:r>
              <a:rPr lang="en-US" dirty="0" err="1" smtClean="0"/>
              <a:t>druga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učestvovala</a:t>
            </a:r>
            <a:r>
              <a:rPr lang="en-US" dirty="0" smtClean="0"/>
              <a:t> u </a:t>
            </a:r>
            <a:r>
              <a:rPr lang="en-US" dirty="0" err="1" smtClean="0"/>
              <a:t>sačinjavanju</a:t>
            </a:r>
            <a:r>
              <a:rPr lang="en-US" dirty="0" smtClean="0"/>
              <a:t> </a:t>
            </a:r>
            <a:r>
              <a:rPr lang="en-US" dirty="0" err="1" smtClean="0"/>
              <a:t>objavljenih</a:t>
            </a:r>
            <a:r>
              <a:rPr lang="sr-Latn-ME" dirty="0" smtClean="0"/>
              <a:t> </a:t>
            </a:r>
            <a:r>
              <a:rPr lang="pl-PL" dirty="0" smtClean="0"/>
              <a:t>informacija.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sr-Latn-ME" dirty="0" smtClean="0"/>
              <a:t> -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objavljuju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Principi korporativnog upravljanja OECD-a (Principi OECD-a) sugeri</a:t>
            </a:r>
            <a:r>
              <a:rPr lang="sr-Latn-ME" dirty="0" smtClean="0"/>
              <a:t>šu </a:t>
            </a:r>
            <a:r>
              <a:rPr lang="pt-BR" dirty="0" smtClean="0"/>
              <a:t> da se</a:t>
            </a:r>
            <a:r>
              <a:rPr lang="sr-Latn-ME" dirty="0" smtClean="0"/>
              <a:t> </a:t>
            </a:r>
            <a:r>
              <a:rPr lang="en-US" dirty="0" smtClean="0"/>
              <a:t>“…</a:t>
            </a:r>
            <a:r>
              <a:rPr lang="en-US" dirty="0" err="1" smtClean="0"/>
              <a:t>vrši</a:t>
            </a:r>
            <a:r>
              <a:rPr lang="en-US" dirty="0" smtClean="0"/>
              <a:t> </a:t>
            </a:r>
            <a:r>
              <a:rPr lang="en-US" dirty="0" err="1" smtClean="0"/>
              <a:t>blagovremeno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tačno</a:t>
            </a:r>
            <a:r>
              <a:rPr lang="en-US" dirty="0" smtClean="0"/>
              <a:t> </a:t>
            </a:r>
            <a:r>
              <a:rPr lang="en-US" dirty="0" err="1" smtClean="0"/>
              <a:t>objavljivanje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materijalnog</a:t>
            </a:r>
            <a:r>
              <a:rPr lang="en-US" dirty="0" smtClean="0"/>
              <a:t> </a:t>
            </a:r>
            <a:r>
              <a:rPr lang="en-US" dirty="0" err="1" smtClean="0"/>
              <a:t>značaja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odnose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dioničko</a:t>
            </a:r>
            <a:r>
              <a:rPr lang="en-US" dirty="0" smtClean="0"/>
              <a:t>/</a:t>
            </a:r>
            <a:r>
              <a:rPr lang="en-US" dirty="0" err="1" smtClean="0"/>
              <a:t>akcionarsko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, </a:t>
            </a:r>
            <a:r>
              <a:rPr lang="en-US" dirty="0" err="1" smtClean="0"/>
              <a:t>uključujući</a:t>
            </a:r>
            <a:r>
              <a:rPr lang="en-US" dirty="0" smtClean="0"/>
              <a:t> </a:t>
            </a:r>
            <a:r>
              <a:rPr lang="en-US" dirty="0" err="1" smtClean="0"/>
              <a:t>finansijsko</a:t>
            </a:r>
            <a:r>
              <a:rPr lang="en-US" dirty="0" smtClean="0"/>
              <a:t> </a:t>
            </a:r>
            <a:r>
              <a:rPr lang="en-US" dirty="0" err="1" smtClean="0"/>
              <a:t>stanje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uspješnost</a:t>
            </a:r>
            <a:r>
              <a:rPr lang="en-US" dirty="0" smtClean="0"/>
              <a:t>, </a:t>
            </a:r>
            <a:r>
              <a:rPr lang="en-US" dirty="0" err="1" smtClean="0"/>
              <a:t>vlasničku</a:t>
            </a:r>
            <a:r>
              <a:rPr lang="en-US" dirty="0" smtClean="0"/>
              <a:t> </a:t>
            </a:r>
            <a:r>
              <a:rPr lang="en-US" dirty="0" err="1" smtClean="0"/>
              <a:t>strukturu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 smtClean="0"/>
              <a:t>društvom</a:t>
            </a:r>
            <a:r>
              <a:rPr lang="en-US" dirty="0" smtClean="0"/>
              <a:t>” </a:t>
            </a:r>
          </a:p>
          <a:p>
            <a:pPr algn="just"/>
            <a:r>
              <a:rPr lang="en-US" dirty="0" err="1" smtClean="0"/>
              <a:t>Ključni</a:t>
            </a:r>
            <a:r>
              <a:rPr lang="en-US" dirty="0" smtClean="0"/>
              <a:t> </a:t>
            </a:r>
            <a:r>
              <a:rPr lang="en-US" dirty="0" err="1" smtClean="0"/>
              <a:t>koncept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je u </a:t>
            </a:r>
            <a:r>
              <a:rPr lang="en-US" dirty="0" err="1" smtClean="0"/>
              <a:t>osnovi</a:t>
            </a:r>
            <a:r>
              <a:rPr lang="en-US" dirty="0" smtClean="0"/>
              <a:t> OECD-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 smtClean="0"/>
              <a:t>preporuke</a:t>
            </a:r>
            <a:r>
              <a:rPr lang="en-US" dirty="0" smtClean="0"/>
              <a:t> </a:t>
            </a:r>
            <a:r>
              <a:rPr lang="en-US" dirty="0" err="1" smtClean="0"/>
              <a:t>jeste</a:t>
            </a:r>
            <a:r>
              <a:rPr lang="en-US" dirty="0" smtClean="0"/>
              <a:t> </a:t>
            </a:r>
            <a:r>
              <a:rPr lang="en-US" dirty="0" err="1" smtClean="0"/>
              <a:t>koncept</a:t>
            </a:r>
            <a:r>
              <a:rPr lang="sr-Latn-ME" dirty="0" smtClean="0"/>
              <a:t> </a:t>
            </a:r>
            <a:r>
              <a:rPr lang="en-US" dirty="0" err="1" smtClean="0"/>
              <a:t>materijalnog</a:t>
            </a:r>
            <a:r>
              <a:rPr lang="en-US" dirty="0" smtClean="0"/>
              <a:t> </a:t>
            </a:r>
            <a:r>
              <a:rPr lang="en-US" dirty="0" err="1" smtClean="0"/>
              <a:t>značaja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Informacija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materijalnog</a:t>
            </a:r>
            <a:r>
              <a:rPr lang="en-US" dirty="0" smtClean="0"/>
              <a:t> </a:t>
            </a:r>
            <a:r>
              <a:rPr lang="en-US" dirty="0" err="1" smtClean="0"/>
              <a:t>značaja</a:t>
            </a:r>
            <a:r>
              <a:rPr lang="en-US" dirty="0" smtClean="0"/>
              <a:t> je </a:t>
            </a:r>
            <a:r>
              <a:rPr lang="en-US" dirty="0" err="1" smtClean="0"/>
              <a:t>informacija</a:t>
            </a:r>
            <a:r>
              <a:rPr lang="sr-Latn-ME" dirty="0" smtClean="0"/>
              <a:t> </a:t>
            </a:r>
            <a:r>
              <a:rPr lang="en-US" dirty="0" err="1" smtClean="0"/>
              <a:t>čije</a:t>
            </a:r>
            <a:r>
              <a:rPr lang="en-US" dirty="0" smtClean="0"/>
              <a:t> bi </a:t>
            </a:r>
            <a:r>
              <a:rPr lang="en-US" dirty="0" err="1" smtClean="0"/>
              <a:t>izostavljanje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pogrešno</a:t>
            </a:r>
            <a:r>
              <a:rPr lang="en-US" dirty="0" smtClean="0"/>
              <a:t> </a:t>
            </a:r>
            <a:r>
              <a:rPr lang="en-US" dirty="0" err="1" smtClean="0"/>
              <a:t>prikazivanje</a:t>
            </a:r>
            <a:r>
              <a:rPr lang="en-US" dirty="0" smtClean="0"/>
              <a:t> </a:t>
            </a:r>
            <a:r>
              <a:rPr lang="en-US" dirty="0" err="1" smtClean="0"/>
              <a:t>moglo</a:t>
            </a:r>
            <a:r>
              <a:rPr lang="en-US" dirty="0" smtClean="0"/>
              <a:t> </a:t>
            </a:r>
            <a:r>
              <a:rPr lang="en-US" dirty="0" err="1" smtClean="0"/>
              <a:t>uticati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ekonomske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donose</a:t>
            </a:r>
            <a:r>
              <a:rPr lang="en-US" dirty="0" smtClean="0"/>
              <a:t> </a:t>
            </a:r>
            <a:r>
              <a:rPr lang="en-US" dirty="0" err="1" smtClean="0"/>
              <a:t>korisnici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Materijalni</a:t>
            </a:r>
            <a:r>
              <a:rPr lang="en-US" dirty="0" smtClean="0"/>
              <a:t> </a:t>
            </a:r>
            <a:r>
              <a:rPr lang="en-US" dirty="0" err="1" smtClean="0"/>
              <a:t>značaj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defini</a:t>
            </a:r>
            <a:r>
              <a:rPr lang="sr-Latn-ME" dirty="0" smtClean="0"/>
              <a:t>sati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karakteristika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slučaja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čini</a:t>
            </a:r>
            <a:r>
              <a:rPr lang="en-US" dirty="0" smtClean="0"/>
              <a:t> </a:t>
            </a:r>
            <a:r>
              <a:rPr lang="en-US" dirty="0" err="1" smtClean="0"/>
              <a:t>dovoljno</a:t>
            </a:r>
            <a:r>
              <a:rPr lang="en-US" dirty="0" smtClean="0"/>
              <a:t> </a:t>
            </a:r>
            <a:r>
              <a:rPr lang="en-US" dirty="0" err="1" smtClean="0"/>
              <a:t>važnim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pl-PL" dirty="0" smtClean="0"/>
              <a:t>uticaj na cijenu dionica/akcija društva.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sr-Latn-ME" dirty="0" smtClean="0"/>
              <a:t> -</a:t>
            </a:r>
            <a:r>
              <a:rPr lang="en-US" dirty="0" smtClean="0"/>
              <a:t> </a:t>
            </a:r>
            <a:r>
              <a:rPr lang="en-US" dirty="0" err="1" smtClean="0"/>
              <a:t>Obavezno</a:t>
            </a:r>
            <a:r>
              <a:rPr lang="en-US" dirty="0" smtClean="0"/>
              <a:t> </a:t>
            </a:r>
            <a:r>
              <a:rPr lang="en-US" dirty="0" err="1" smtClean="0"/>
              <a:t>objavljivanje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 err="1" smtClean="0"/>
              <a:t>Zakonodavstvo</a:t>
            </a:r>
            <a:r>
              <a:rPr lang="en-US" dirty="0" smtClean="0"/>
              <a:t> </a:t>
            </a:r>
            <a:r>
              <a:rPr lang="en-US" dirty="0" err="1" smtClean="0"/>
              <a:t>predviđa</a:t>
            </a:r>
            <a:r>
              <a:rPr lang="en-US" dirty="0" smtClean="0"/>
              <a:t> </a:t>
            </a:r>
            <a:r>
              <a:rPr lang="en-US" dirty="0" err="1" smtClean="0"/>
              <a:t>različite</a:t>
            </a:r>
            <a:r>
              <a:rPr lang="en-US" dirty="0" smtClean="0"/>
              <a:t> </a:t>
            </a:r>
            <a:r>
              <a:rPr lang="en-US" dirty="0" err="1" smtClean="0"/>
              <a:t>oblike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postupke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obavezno</a:t>
            </a:r>
            <a:r>
              <a:rPr lang="en-US" dirty="0" smtClean="0"/>
              <a:t> </a:t>
            </a:r>
            <a:r>
              <a:rPr lang="en-US" dirty="0" err="1" smtClean="0"/>
              <a:t>objavljivanje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u </a:t>
            </a:r>
            <a:r>
              <a:rPr lang="en-US" dirty="0" err="1" smtClean="0"/>
              <a:t>različito</a:t>
            </a:r>
            <a:r>
              <a:rPr lang="en-US" dirty="0" smtClean="0"/>
              <a:t> </a:t>
            </a:r>
            <a:r>
              <a:rPr lang="en-US" dirty="0" err="1" smtClean="0"/>
              <a:t>vrijeme</a:t>
            </a:r>
            <a:r>
              <a:rPr lang="en-US" dirty="0" smtClean="0"/>
              <a:t> </a:t>
            </a:r>
            <a:r>
              <a:rPr lang="en-US" dirty="0" err="1" smtClean="0"/>
              <a:t>morati</a:t>
            </a:r>
            <a:r>
              <a:rPr lang="en-US" dirty="0" smtClean="0"/>
              <a:t> </a:t>
            </a:r>
            <a:r>
              <a:rPr lang="en-US" dirty="0" err="1" smtClean="0"/>
              <a:t>izvještavati</a:t>
            </a:r>
            <a:r>
              <a:rPr lang="en-US" dirty="0" smtClean="0"/>
              <a:t> </a:t>
            </a:r>
            <a:r>
              <a:rPr lang="en-US" dirty="0" err="1" smtClean="0"/>
              <a:t>regulatorne</a:t>
            </a:r>
            <a:r>
              <a:rPr lang="en-US" dirty="0" smtClean="0"/>
              <a:t> </a:t>
            </a:r>
            <a:r>
              <a:rPr lang="en-US" dirty="0" err="1" smtClean="0"/>
              <a:t>organe</a:t>
            </a:r>
            <a:r>
              <a:rPr lang="en-US" dirty="0" smtClean="0"/>
              <a:t>, </a:t>
            </a:r>
            <a:r>
              <a:rPr lang="en-US" dirty="0" err="1" smtClean="0"/>
              <a:t>odgovarati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zahtjeve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pružanje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 smtClean="0"/>
              <a:t>nosilaca</a:t>
            </a:r>
            <a:r>
              <a:rPr lang="sr-Latn-ME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objavljivati</a:t>
            </a:r>
            <a:r>
              <a:rPr lang="en-US" dirty="0" smtClean="0"/>
              <a:t> </a:t>
            </a:r>
            <a:r>
              <a:rPr lang="en-US" dirty="0" err="1" smtClean="0"/>
              <a:t>određene</a:t>
            </a:r>
            <a:r>
              <a:rPr lang="en-US" dirty="0" smtClean="0"/>
              <a:t> </a:t>
            </a:r>
            <a:r>
              <a:rPr lang="en-US" dirty="0" err="1" smtClean="0"/>
              <a:t>događaje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nastupili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sr-Latn-ME" dirty="0" smtClean="0"/>
              <a:t> </a:t>
            </a:r>
            <a:r>
              <a:rPr lang="pl-PL" dirty="0" smtClean="0"/>
              <a:t>segment posebno je značajan za dionička/akcionarska društva i druga pravna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izdaju</a:t>
            </a:r>
            <a:r>
              <a:rPr lang="en-US" dirty="0" smtClean="0"/>
              <a:t> </a:t>
            </a:r>
            <a:r>
              <a:rPr lang="en-US" dirty="0" err="1" smtClean="0"/>
              <a:t>vrijednosne</a:t>
            </a:r>
            <a:r>
              <a:rPr lang="en-US" dirty="0" smtClean="0"/>
              <a:t> </a:t>
            </a:r>
            <a:r>
              <a:rPr lang="en-US" dirty="0" err="1" smtClean="0"/>
              <a:t>papire</a:t>
            </a:r>
            <a:r>
              <a:rPr lang="en-US" dirty="0" smtClean="0"/>
              <a:t>/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 smtClean="0"/>
              <a:t>javnom</a:t>
            </a:r>
            <a:r>
              <a:rPr lang="en-US" dirty="0" smtClean="0"/>
              <a:t> </a:t>
            </a:r>
            <a:r>
              <a:rPr lang="en-US" dirty="0" err="1" smtClean="0"/>
              <a:t>ponudom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javna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), </a:t>
            </a:r>
            <a:r>
              <a:rPr lang="en-US" dirty="0" err="1" smtClean="0"/>
              <a:t>te</a:t>
            </a:r>
            <a:r>
              <a:rPr lang="en-US" dirty="0" smtClean="0"/>
              <a:t> je u tom </a:t>
            </a:r>
            <a:r>
              <a:rPr lang="en-US" dirty="0" err="1" smtClean="0"/>
              <a:t>smislu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ovo</a:t>
            </a:r>
            <a:r>
              <a:rPr lang="sr-Latn-ME" dirty="0" smtClean="0"/>
              <a:t>m</a:t>
            </a:r>
            <a:r>
              <a:rPr lang="en-US" dirty="0" smtClean="0"/>
              <a:t> p</a:t>
            </a:r>
            <a:r>
              <a:rPr lang="sr-Latn-ME" dirty="0" smtClean="0"/>
              <a:t>itanju </a:t>
            </a:r>
            <a:r>
              <a:rPr lang="en-US" dirty="0" smtClean="0"/>
              <a:t> </a:t>
            </a:r>
            <a:r>
              <a:rPr lang="en-US" dirty="0" err="1" smtClean="0"/>
              <a:t>posvećeno</a:t>
            </a:r>
            <a:r>
              <a:rPr lang="sr-Latn-ME" dirty="0" smtClean="0"/>
              <a:t> kao</a:t>
            </a:r>
            <a:r>
              <a:rPr lang="en-US" dirty="0" smtClean="0"/>
              <a:t> </a:t>
            </a:r>
            <a:r>
              <a:rPr lang="en-US" dirty="0" err="1" smtClean="0"/>
              <a:t>obaveznim</a:t>
            </a:r>
            <a:r>
              <a:rPr lang="en-US" dirty="0" smtClean="0"/>
              <a:t> </a:t>
            </a:r>
            <a:r>
              <a:rPr lang="en-US" dirty="0" err="1" smtClean="0"/>
              <a:t>oblicima</a:t>
            </a:r>
            <a:r>
              <a:rPr lang="sr-Latn-ME" dirty="0" smtClean="0"/>
              <a:t> </a:t>
            </a:r>
            <a:r>
              <a:rPr lang="en-US" dirty="0" err="1" smtClean="0"/>
              <a:t>izvještavanja</a:t>
            </a:r>
            <a:r>
              <a:rPr lang="en-US" dirty="0" smtClean="0"/>
              <a:t> </a:t>
            </a:r>
            <a:r>
              <a:rPr lang="en-US" dirty="0" err="1" smtClean="0"/>
              <a:t>javnosti</a:t>
            </a:r>
            <a:r>
              <a:rPr lang="en-US" dirty="0" smtClean="0"/>
              <a:t> </a:t>
            </a:r>
            <a:r>
              <a:rPr lang="en-US" dirty="0" err="1" smtClean="0"/>
              <a:t>propisanim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 smtClean="0"/>
              <a:t>privredne</a:t>
            </a:r>
            <a:r>
              <a:rPr lang="en-US" dirty="0" smtClean="0"/>
              <a:t> </a:t>
            </a:r>
            <a:r>
              <a:rPr lang="en-US" dirty="0" err="1" smtClean="0"/>
              <a:t>subjekte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to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 smtClean="0"/>
              <a:t>sagledavanje</a:t>
            </a:r>
            <a:r>
              <a:rPr lang="sr-Latn-ME" dirty="0" smtClean="0"/>
              <a:t> </a:t>
            </a:r>
            <a:r>
              <a:rPr lang="en-US" dirty="0" err="1" smtClean="0"/>
              <a:t>sljedećih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:</a:t>
            </a:r>
          </a:p>
          <a:p>
            <a:pPr algn="just"/>
            <a:r>
              <a:rPr lang="en-US" dirty="0" err="1" smtClean="0"/>
              <a:t>objavljivanje</a:t>
            </a:r>
            <a:r>
              <a:rPr lang="en-US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izdavanja</a:t>
            </a:r>
            <a:r>
              <a:rPr lang="en-US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finansijski</a:t>
            </a:r>
            <a:r>
              <a:rPr lang="en-US" dirty="0" smtClean="0"/>
              <a:t> </a:t>
            </a:r>
            <a:r>
              <a:rPr lang="en-US" dirty="0" err="1" smtClean="0"/>
              <a:t>izvještaji</a:t>
            </a:r>
            <a:r>
              <a:rPr lang="en-US" dirty="0" smtClean="0"/>
              <a:t>, </a:t>
            </a:r>
            <a:r>
              <a:rPr lang="en-US" dirty="0" err="1" smtClean="0"/>
              <a:t>izvještaji</a:t>
            </a:r>
            <a:r>
              <a:rPr lang="en-US" dirty="0" smtClean="0"/>
              <a:t> </a:t>
            </a:r>
            <a:r>
              <a:rPr lang="en-US" dirty="0" err="1" smtClean="0"/>
              <a:t>revizora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izvještaji</a:t>
            </a:r>
            <a:r>
              <a:rPr lang="en-US" dirty="0" smtClean="0"/>
              <a:t> o </a:t>
            </a:r>
            <a:r>
              <a:rPr lang="en-US" dirty="0" err="1" smtClean="0"/>
              <a:t>poslovanju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izjave</a:t>
            </a:r>
            <a:r>
              <a:rPr lang="en-US" dirty="0" smtClean="0"/>
              <a:t> o </a:t>
            </a:r>
            <a:r>
              <a:rPr lang="en-US" dirty="0" err="1" smtClean="0"/>
              <a:t>šestomjesečnom</a:t>
            </a:r>
            <a:r>
              <a:rPr lang="en-US" dirty="0" smtClean="0"/>
              <a:t> </a:t>
            </a:r>
            <a:r>
              <a:rPr lang="en-US" dirty="0" err="1" smtClean="0"/>
              <a:t>planu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pl-PL" dirty="0" smtClean="0"/>
              <a:t>• izvještaji o bitnim događajima; i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obavještavanje</a:t>
            </a:r>
            <a:r>
              <a:rPr lang="en-US" dirty="0" smtClean="0"/>
              <a:t> </a:t>
            </a:r>
            <a:r>
              <a:rPr lang="en-US" dirty="0" err="1" smtClean="0"/>
              <a:t>nadzornih</a:t>
            </a:r>
            <a:r>
              <a:rPr lang="en-US" dirty="0" smtClean="0"/>
              <a:t> </a:t>
            </a:r>
            <a:r>
              <a:rPr lang="en-US" dirty="0" err="1" smtClean="0"/>
              <a:t>organa</a:t>
            </a:r>
            <a:r>
              <a:rPr lang="en-US" dirty="0" smtClean="0"/>
              <a:t> o </a:t>
            </a:r>
            <a:r>
              <a:rPr lang="en-US" dirty="0" err="1" smtClean="0"/>
              <a:t>posjedovanju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s</a:t>
            </a:r>
            <a:r>
              <a:rPr lang="sr-Latn-ME" dirty="0" smtClean="0"/>
              <a:t> </a:t>
            </a:r>
            <a:r>
              <a:rPr lang="en-US" dirty="0" err="1" smtClean="0"/>
              <a:t>pravom</a:t>
            </a:r>
            <a:r>
              <a:rPr lang="sr-Latn-ME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sr-Latn-ME" dirty="0" smtClean="0"/>
              <a:t> -</a:t>
            </a:r>
            <a:r>
              <a:rPr lang="en-US" dirty="0" smtClean="0"/>
              <a:t> </a:t>
            </a:r>
            <a:r>
              <a:rPr lang="en-US" dirty="0" err="1" smtClean="0"/>
              <a:t>Dobrovoljno</a:t>
            </a:r>
            <a:r>
              <a:rPr lang="en-US" dirty="0" smtClean="0"/>
              <a:t> </a:t>
            </a:r>
            <a:r>
              <a:rPr lang="en-US" dirty="0" err="1" smtClean="0"/>
              <a:t>objavljivanje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Dobra je </a:t>
            </a:r>
            <a:r>
              <a:rPr lang="en-US" dirty="0" err="1" smtClean="0"/>
              <a:t>praksa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dobrovoljno</a:t>
            </a:r>
            <a:r>
              <a:rPr lang="en-US" dirty="0" smtClean="0"/>
              <a:t> </a:t>
            </a:r>
            <a:r>
              <a:rPr lang="en-US" dirty="0" err="1" smtClean="0"/>
              <a:t>objavljuju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materijalnog</a:t>
            </a:r>
            <a:r>
              <a:rPr lang="sr-Latn-ME" dirty="0" smtClean="0"/>
              <a:t> </a:t>
            </a:r>
            <a:r>
              <a:rPr lang="en-US" dirty="0" err="1" smtClean="0"/>
              <a:t>značaja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većem</a:t>
            </a:r>
            <a:r>
              <a:rPr lang="en-US" dirty="0" smtClean="0"/>
              <a:t> </a:t>
            </a:r>
            <a:r>
              <a:rPr lang="en-US" dirty="0" err="1" smtClean="0"/>
              <a:t>obimu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formalnih</a:t>
            </a:r>
            <a:r>
              <a:rPr lang="en-US" dirty="0" smtClean="0"/>
              <a:t> </a:t>
            </a:r>
            <a:r>
              <a:rPr lang="en-US" dirty="0" err="1" smtClean="0"/>
              <a:t>zakonskih</a:t>
            </a:r>
            <a:r>
              <a:rPr lang="en-US" dirty="0" smtClean="0"/>
              <a:t> </a:t>
            </a:r>
            <a:r>
              <a:rPr lang="en-US" dirty="0" err="1" smtClean="0"/>
              <a:t>obaveza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naročito</a:t>
            </a:r>
            <a:r>
              <a:rPr lang="en-US" dirty="0" smtClean="0"/>
              <a:t> </a:t>
            </a:r>
            <a:r>
              <a:rPr lang="en-US" dirty="0" err="1" smtClean="0"/>
              <a:t>važi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posluju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tržištima</a:t>
            </a:r>
            <a:r>
              <a:rPr lang="en-US" dirty="0" smtClean="0"/>
              <a:t> u </a:t>
            </a:r>
            <a:r>
              <a:rPr lang="en-US" dirty="0" err="1" smtClean="0"/>
              <a:t>razvoju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mjeri</a:t>
            </a:r>
            <a:r>
              <a:rPr lang="en-US" dirty="0" smtClean="0"/>
              <a:t> u </a:t>
            </a:r>
            <a:r>
              <a:rPr lang="en-US" dirty="0" err="1" smtClean="0"/>
              <a:t>kojoj</a:t>
            </a:r>
            <a:r>
              <a:rPr lang="en-US" dirty="0" smtClean="0"/>
              <a:t> je to </a:t>
            </a:r>
            <a:r>
              <a:rPr lang="en-US" dirty="0" err="1" smtClean="0"/>
              <a:t>moguće</a:t>
            </a:r>
            <a:r>
              <a:rPr lang="en-US" dirty="0" smtClean="0"/>
              <a:t>, </a:t>
            </a:r>
            <a:r>
              <a:rPr lang="en-US" dirty="0" err="1" smtClean="0"/>
              <a:t>društva</a:t>
            </a:r>
            <a:r>
              <a:rPr lang="en-US" dirty="0" smtClean="0"/>
              <a:t> se</a:t>
            </a:r>
            <a:r>
              <a:rPr lang="sr-Latn-ME" dirty="0" smtClean="0"/>
              <a:t> </a:t>
            </a:r>
            <a:r>
              <a:rPr lang="en-US" dirty="0" err="1" smtClean="0"/>
              <a:t>podstiču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koriste</a:t>
            </a:r>
            <a:r>
              <a:rPr lang="en-US" dirty="0" smtClean="0"/>
              <a:t> </a:t>
            </a:r>
            <a:r>
              <a:rPr lang="en-US" dirty="0" err="1" smtClean="0"/>
              <a:t>postojeće</a:t>
            </a:r>
            <a:r>
              <a:rPr lang="en-US" dirty="0" smtClean="0"/>
              <a:t> </a:t>
            </a:r>
            <a:r>
              <a:rPr lang="en-US" dirty="0" err="1" smtClean="0"/>
              <a:t>oblike</a:t>
            </a:r>
            <a:r>
              <a:rPr lang="en-US" dirty="0" smtClean="0"/>
              <a:t> </a:t>
            </a:r>
            <a:r>
              <a:rPr lang="en-US" dirty="0" err="1" smtClean="0"/>
              <a:t>objavljivanja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pridržavaju</a:t>
            </a:r>
            <a:r>
              <a:rPr lang="en-US" dirty="0" smtClean="0"/>
              <a:t> </a:t>
            </a:r>
            <a:r>
              <a:rPr lang="en-US" dirty="0" err="1" smtClean="0"/>
              <a:t>istih</a:t>
            </a:r>
            <a:r>
              <a:rPr lang="en-US" dirty="0" smtClean="0"/>
              <a:t> </a:t>
            </a:r>
            <a:r>
              <a:rPr lang="en-US" dirty="0" err="1" smtClean="0"/>
              <a:t>standarda</a:t>
            </a:r>
            <a:r>
              <a:rPr lang="sr-Latn-ME" dirty="0" smtClean="0"/>
              <a:t> </a:t>
            </a:r>
            <a:r>
              <a:rPr lang="en-US" dirty="0" err="1" smtClean="0"/>
              <a:t>kvaliteta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zahtijevaju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 smtClean="0"/>
              <a:t>oblike</a:t>
            </a:r>
            <a:r>
              <a:rPr lang="en-US" dirty="0" smtClean="0"/>
              <a:t> </a:t>
            </a:r>
            <a:r>
              <a:rPr lang="en-US" dirty="0" err="1" smtClean="0"/>
              <a:t>izvještavanja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Ona</a:t>
            </a:r>
            <a:r>
              <a:rPr lang="en-US" dirty="0" smtClean="0"/>
              <a:t> se </a:t>
            </a:r>
            <a:r>
              <a:rPr lang="en-US" dirty="0" err="1" smtClean="0"/>
              <a:t>podstiču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koriste</a:t>
            </a:r>
            <a:r>
              <a:rPr lang="sr-Latn-ME" dirty="0" smtClean="0"/>
              <a:t> </a:t>
            </a:r>
            <a:r>
              <a:rPr lang="en-US" dirty="0" err="1" smtClean="0"/>
              <a:t>postojeće</a:t>
            </a:r>
            <a:r>
              <a:rPr lang="en-US" dirty="0" smtClean="0"/>
              <a:t> </a:t>
            </a:r>
            <a:r>
              <a:rPr lang="en-US" dirty="0" err="1" smtClean="0"/>
              <a:t>kanale</a:t>
            </a:r>
            <a:r>
              <a:rPr lang="en-US" dirty="0" smtClean="0"/>
              <a:t> </a:t>
            </a:r>
            <a:r>
              <a:rPr lang="en-US" dirty="0" err="1" smtClean="0"/>
              <a:t>komunikacije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internet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štampani</a:t>
            </a:r>
            <a:r>
              <a:rPr lang="en-US" dirty="0" smtClean="0"/>
              <a:t> </a:t>
            </a:r>
            <a:r>
              <a:rPr lang="en-US" dirty="0" err="1" smtClean="0"/>
              <a:t>mediji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VJEŽBE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bs-Latn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Korporativno upravljanje ima za cilj:</a:t>
            </a:r>
          </a:p>
          <a:p>
            <a:pPr marL="109728" indent="0"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sistemom upravljanja malim i srednjim </a:t>
            </a:r>
            <a:r>
              <a:rPr lang="bs-Latn-B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preduzećima</a:t>
            </a: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velikim korporacijama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Pravima osoba u statusu vlasnika dijela kapitala sa različitim omjerom učešća u ukupnom kapitalu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 naglaskom na male dioničare i njihovim pravima</a:t>
            </a:r>
            <a:endParaRPr lang="bs-Latn-B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stiču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znanja o načinu osnivanja kompanije, pravilima i uslovima poslovanja u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okruženju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zakonskim regulativama vezanim za korporaciju“</a:t>
            </a:r>
          </a:p>
          <a:p>
            <a:pPr>
              <a:buFont typeface="Arial" panose="020B0604020202020204" pitchFamily="34" charset="0"/>
              <a:buChar char="•"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CILJ PREDAVANJA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ME" sz="2400" dirty="0" smtClean="0"/>
              <a:t>A – O</a:t>
            </a:r>
            <a:r>
              <a:rPr lang="en-US" sz="2400" dirty="0" err="1" smtClean="0"/>
              <a:t>bjavljivanj</a:t>
            </a:r>
            <a:r>
              <a:rPr lang="sr-Latn-ME" sz="2400" dirty="0" smtClean="0"/>
              <a:t>e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informacija</a:t>
            </a:r>
            <a:endParaRPr lang="sr-Latn-ME" sz="2400" dirty="0" smtClean="0"/>
          </a:p>
          <a:p>
            <a:pPr marL="0" indent="0">
              <a:buNone/>
            </a:pPr>
            <a:r>
              <a:rPr lang="sr-Latn-ME" sz="2400" dirty="0" smtClean="0"/>
              <a:t>B – Informacije koje se objavljuju</a:t>
            </a:r>
          </a:p>
          <a:p>
            <a:pPr marL="0" indent="0">
              <a:buNone/>
            </a:pPr>
            <a:r>
              <a:rPr lang="sr-Latn-ME" sz="2400" dirty="0" smtClean="0"/>
              <a:t>C – Obavezno objavljivanje</a:t>
            </a:r>
          </a:p>
          <a:p>
            <a:pPr marL="0" indent="0">
              <a:buNone/>
            </a:pPr>
            <a:r>
              <a:rPr lang="sr-Latn-ME" sz="2400" dirty="0" smtClean="0"/>
              <a:t>D – Dobrovoljno objavljivanje</a:t>
            </a:r>
            <a:endParaRPr lang="en-US" sz="2400" dirty="0" smtClean="0"/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l-PL" dirty="0" smtClean="0"/>
              <a:t>Postoje dva osnovna oblika regulacije tržišta:</a:t>
            </a:r>
          </a:p>
          <a:p>
            <a:pPr marL="0" indent="0" algn="just">
              <a:buNone/>
            </a:pPr>
            <a:r>
              <a:rPr lang="pl-PL" dirty="0" smtClean="0"/>
              <a:t> 1) regulacija zasnovana na materijalnim pravilima, i</a:t>
            </a:r>
          </a:p>
          <a:p>
            <a:pPr marL="0" indent="0" algn="just">
              <a:buNone/>
            </a:pPr>
            <a:r>
              <a:rPr lang="pl-PL" dirty="0" smtClean="0"/>
              <a:t> 2) regulacija zasnovana na objavljivanju. </a:t>
            </a:r>
          </a:p>
          <a:p>
            <a:pPr algn="just"/>
            <a:r>
              <a:rPr lang="pl-PL" dirty="0" smtClean="0"/>
              <a:t>Oba regulatorna </a:t>
            </a:r>
            <a:r>
              <a:rPr lang="en-US" dirty="0" err="1" smtClean="0"/>
              <a:t>pristup</a:t>
            </a:r>
            <a:r>
              <a:rPr lang="sr-Latn-ME" dirty="0" smtClean="0"/>
              <a:t>k</a:t>
            </a:r>
            <a:r>
              <a:rPr lang="en-US" dirty="0" smtClean="0"/>
              <a:t>a </a:t>
            </a:r>
            <a:r>
              <a:rPr lang="en-US" dirty="0" err="1" smtClean="0"/>
              <a:t>pokušavaju</a:t>
            </a:r>
            <a:r>
              <a:rPr lang="en-US" dirty="0" smtClean="0"/>
              <a:t> </a:t>
            </a:r>
            <a:r>
              <a:rPr lang="en-US" dirty="0" err="1" smtClean="0"/>
              <a:t>zaštititi</a:t>
            </a:r>
            <a:r>
              <a:rPr lang="en-US" dirty="0" smtClean="0"/>
              <a:t> </a:t>
            </a:r>
            <a:r>
              <a:rPr lang="en-US" dirty="0" err="1" smtClean="0"/>
              <a:t>dioničare</a:t>
            </a:r>
            <a:r>
              <a:rPr lang="en-US" dirty="0" smtClean="0"/>
              <a:t>/</a:t>
            </a:r>
            <a:r>
              <a:rPr lang="en-US" dirty="0" err="1" smtClean="0"/>
              <a:t>akcionare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osigurati</a:t>
            </a:r>
            <a:r>
              <a:rPr lang="en-US" dirty="0" smtClean="0"/>
              <a:t> </a:t>
            </a:r>
            <a:r>
              <a:rPr lang="en-US" dirty="0" err="1" smtClean="0"/>
              <a:t>stabilnost</a:t>
            </a:r>
            <a:r>
              <a:rPr lang="en-US" dirty="0" smtClean="0"/>
              <a:t> </a:t>
            </a:r>
            <a:r>
              <a:rPr lang="en-US" dirty="0" err="1" smtClean="0"/>
              <a:t>finansijskog</a:t>
            </a:r>
            <a:r>
              <a:rPr lang="sr-Latn-ME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Regulacija</a:t>
            </a:r>
            <a:r>
              <a:rPr lang="en-US" dirty="0" smtClean="0"/>
              <a:t> </a:t>
            </a:r>
            <a:r>
              <a:rPr lang="en-US" dirty="0" err="1" smtClean="0"/>
              <a:t>zasnovana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pravilima</a:t>
            </a:r>
            <a:r>
              <a:rPr lang="en-US" dirty="0" smtClean="0"/>
              <a:t> </a:t>
            </a:r>
            <a:r>
              <a:rPr lang="en-US" dirty="0" err="1" smtClean="0"/>
              <a:t>određuje</a:t>
            </a:r>
            <a:r>
              <a:rPr lang="en-US" dirty="0" smtClean="0"/>
              <a:t> </a:t>
            </a:r>
            <a:r>
              <a:rPr lang="en-US" dirty="0" err="1" smtClean="0"/>
              <a:t>šta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, a </a:t>
            </a:r>
            <a:r>
              <a:rPr lang="en-US" dirty="0" err="1" smtClean="0"/>
              <a:t>šta</a:t>
            </a:r>
            <a:r>
              <a:rPr lang="en-US" dirty="0" smtClean="0"/>
              <a:t> ne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raditi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pokušava</a:t>
            </a:r>
            <a:r>
              <a:rPr lang="en-US" dirty="0" smtClean="0"/>
              <a:t> </a:t>
            </a:r>
            <a:r>
              <a:rPr lang="en-US" dirty="0" err="1" smtClean="0"/>
              <a:t>usvojiti</a:t>
            </a:r>
            <a:r>
              <a:rPr lang="en-US" dirty="0" smtClean="0"/>
              <a:t> </a:t>
            </a:r>
            <a:r>
              <a:rPr lang="en-US" dirty="0" err="1" smtClean="0"/>
              <a:t>niz</a:t>
            </a:r>
            <a:r>
              <a:rPr lang="en-US" dirty="0" smtClean="0"/>
              <a:t> </a:t>
            </a:r>
            <a:r>
              <a:rPr lang="en-US" dirty="0" err="1" smtClean="0"/>
              <a:t>propisa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trebaju</a:t>
            </a:r>
            <a:r>
              <a:rPr lang="en-US" dirty="0" smtClean="0"/>
              <a:t> </a:t>
            </a:r>
            <a:r>
              <a:rPr lang="en-US" dirty="0" err="1" smtClean="0"/>
              <a:t>urediti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je </a:t>
            </a:r>
            <a:r>
              <a:rPr lang="en-US" dirty="0" err="1" smtClean="0"/>
              <a:t>moguće</a:t>
            </a:r>
            <a:r>
              <a:rPr lang="en-US" dirty="0" smtClean="0"/>
              <a:t> </a:t>
            </a:r>
            <a:r>
              <a:rPr lang="en-US" dirty="0" err="1" smtClean="0"/>
              <a:t>veći</a:t>
            </a:r>
            <a:r>
              <a:rPr lang="sr-Latn-ME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potencijalnih</a:t>
            </a:r>
            <a:r>
              <a:rPr lang="en-US" dirty="0" smtClean="0"/>
              <a:t> </a:t>
            </a:r>
            <a:r>
              <a:rPr lang="en-US" dirty="0" err="1" smtClean="0"/>
              <a:t>okolnosti</a:t>
            </a:r>
            <a:r>
              <a:rPr lang="en-US" dirty="0" smtClean="0"/>
              <a:t> u 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naći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Regulacija</a:t>
            </a:r>
            <a:r>
              <a:rPr lang="en-US" dirty="0" smtClean="0"/>
              <a:t> </a:t>
            </a:r>
            <a:r>
              <a:rPr lang="en-US" dirty="0" err="1" smtClean="0"/>
              <a:t>zasnovana</a:t>
            </a:r>
            <a:r>
              <a:rPr lang="sr-Latn-ME" dirty="0" smtClean="0"/>
              <a:t> </a:t>
            </a:r>
            <a:r>
              <a:rPr lang="pt-BR" dirty="0" smtClean="0"/>
              <a:t>na objavljivanju više se oslanja na tržišne mehanizme “kažnjavanja” i “nagrađivanja”</a:t>
            </a:r>
            <a:r>
              <a:rPr lang="sr-Latn-ME" dirty="0" smtClean="0"/>
              <a:t> </a:t>
            </a:r>
            <a:r>
              <a:rPr lang="en-US" dirty="0" err="1" smtClean="0"/>
              <a:t>određene</a:t>
            </a:r>
            <a:r>
              <a:rPr lang="en-US" dirty="0" smtClean="0"/>
              <a:t> </a:t>
            </a:r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ponašanja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 smtClean="0"/>
              <a:t>odgovornosti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zaštitu</a:t>
            </a:r>
            <a:r>
              <a:rPr lang="en-US" dirty="0" smtClean="0"/>
              <a:t> </a:t>
            </a:r>
            <a:r>
              <a:rPr lang="en-US" dirty="0" err="1" smtClean="0"/>
              <a:t>investitora</a:t>
            </a:r>
            <a:r>
              <a:rPr lang="sr-Latn-ME" dirty="0" smtClean="0"/>
              <a:t> </a:t>
            </a:r>
            <a:r>
              <a:rPr lang="en-US" dirty="0" err="1" smtClean="0"/>
              <a:t>prebacuje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učesnike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, u </a:t>
            </a:r>
            <a:r>
              <a:rPr lang="en-US" dirty="0" err="1" smtClean="0"/>
              <a:t>skladu</a:t>
            </a:r>
            <a:r>
              <a:rPr lang="en-US" dirty="0" smtClean="0"/>
              <a:t> s </a:t>
            </a:r>
            <a:r>
              <a:rPr lang="en-US" dirty="0" err="1" smtClean="0"/>
              <a:t>pravilom</a:t>
            </a:r>
            <a:r>
              <a:rPr lang="en-US" dirty="0" smtClean="0"/>
              <a:t>  “</a:t>
            </a:r>
            <a:r>
              <a:rPr lang="en-US" dirty="0" err="1" smtClean="0"/>
              <a:t>neka</a:t>
            </a:r>
            <a:r>
              <a:rPr lang="en-US" dirty="0" smtClean="0"/>
              <a:t> se </a:t>
            </a:r>
            <a:r>
              <a:rPr lang="en-US" dirty="0" err="1" smtClean="0"/>
              <a:t>kupac</a:t>
            </a:r>
            <a:r>
              <a:rPr lang="sr-Latn-ME" dirty="0" smtClean="0"/>
              <a:t> </a:t>
            </a:r>
            <a:r>
              <a:rPr lang="en-US" dirty="0" err="1" smtClean="0"/>
              <a:t>pazi</a:t>
            </a:r>
            <a:r>
              <a:rPr lang="en-US" dirty="0" smtClean="0"/>
              <a:t>”. </a:t>
            </a:r>
            <a:endParaRPr lang="sr-Latn-ME" dirty="0" smtClean="0"/>
          </a:p>
          <a:p>
            <a:pPr algn="just"/>
            <a:r>
              <a:rPr lang="en-US" dirty="0" err="1" smtClean="0"/>
              <a:t>Regulacija</a:t>
            </a:r>
            <a:r>
              <a:rPr lang="en-US" dirty="0" smtClean="0"/>
              <a:t> </a:t>
            </a:r>
            <a:r>
              <a:rPr lang="en-US" dirty="0" err="1" smtClean="0"/>
              <a:t>zasnovana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objavljivanju</a:t>
            </a:r>
            <a:r>
              <a:rPr lang="en-US" dirty="0" smtClean="0"/>
              <a:t> </a:t>
            </a:r>
            <a:r>
              <a:rPr lang="en-US" dirty="0" err="1" smtClean="0"/>
              <a:t>djelimično</a:t>
            </a:r>
            <a:r>
              <a:rPr lang="en-US" dirty="0" smtClean="0"/>
              <a:t> se </a:t>
            </a:r>
            <a:r>
              <a:rPr lang="en-US" dirty="0" err="1" smtClean="0"/>
              <a:t>zasniva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uvjerenju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bolja</a:t>
            </a:r>
            <a:r>
              <a:rPr lang="en-US" dirty="0" smtClean="0"/>
              <a:t> u </a:t>
            </a:r>
            <a:r>
              <a:rPr lang="en-US" dirty="0" err="1" smtClean="0"/>
              <a:t>sprečavanju</a:t>
            </a:r>
            <a:r>
              <a:rPr lang="en-US" dirty="0" smtClean="0"/>
              <a:t> </a:t>
            </a:r>
            <a:r>
              <a:rPr lang="en-US" dirty="0" err="1" smtClean="0"/>
              <a:t>korporativnih</a:t>
            </a:r>
            <a:r>
              <a:rPr lang="en-US" dirty="0" smtClean="0"/>
              <a:t> </a:t>
            </a:r>
            <a:r>
              <a:rPr lang="en-US" dirty="0" err="1" smtClean="0"/>
              <a:t>zloupotreba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regulatornih</a:t>
            </a:r>
            <a:r>
              <a:rPr lang="en-US" dirty="0" smtClean="0"/>
              <a:t> </a:t>
            </a:r>
            <a:r>
              <a:rPr lang="en-US" dirty="0" err="1" smtClean="0"/>
              <a:t>organa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je </a:t>
            </a:r>
            <a:r>
              <a:rPr lang="en-US" dirty="0" err="1" smtClean="0"/>
              <a:t>objavljivanje</a:t>
            </a:r>
            <a:r>
              <a:rPr lang="en-US" dirty="0" smtClean="0"/>
              <a:t> </a:t>
            </a:r>
            <a:r>
              <a:rPr lang="en-US" dirty="0" err="1" smtClean="0"/>
              <a:t>efikasna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jeftina</a:t>
            </a:r>
            <a:r>
              <a:rPr lang="en-US" dirty="0" smtClean="0"/>
              <a:t> </a:t>
            </a:r>
            <a:r>
              <a:rPr lang="en-US" dirty="0" err="1" smtClean="0"/>
              <a:t>zamjena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materijalnu</a:t>
            </a:r>
            <a:r>
              <a:rPr lang="en-US" dirty="0" smtClean="0"/>
              <a:t> </a:t>
            </a:r>
            <a:r>
              <a:rPr lang="en-US" dirty="0" err="1" smtClean="0"/>
              <a:t>regulaciju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endParaRPr lang="sr-Latn-M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sr-Latn-ME" dirty="0" smtClean="0"/>
              <a:t> - </a:t>
            </a:r>
            <a:r>
              <a:rPr lang="en-US" dirty="0" smtClean="0"/>
              <a:t> </a:t>
            </a:r>
            <a:r>
              <a:rPr lang="sr-Latn-ME" dirty="0" smtClean="0"/>
              <a:t>O</a:t>
            </a:r>
            <a:r>
              <a:rPr lang="en-US" dirty="0" err="1" smtClean="0"/>
              <a:t>bjavljivanj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000" dirty="0" smtClean="0"/>
              <a:t>1. </a:t>
            </a:r>
            <a:r>
              <a:rPr lang="en-US" sz="3000" dirty="0" err="1" smtClean="0"/>
              <a:t>Pojam</a:t>
            </a:r>
            <a:r>
              <a:rPr lang="en-US" sz="3000" dirty="0" smtClean="0"/>
              <a:t> </a:t>
            </a:r>
            <a:r>
              <a:rPr lang="en-US" sz="3000" dirty="0" err="1" smtClean="0"/>
              <a:t>i</a:t>
            </a:r>
            <a:r>
              <a:rPr lang="en-US" sz="3000" dirty="0" smtClean="0"/>
              <a:t> </a:t>
            </a:r>
            <a:r>
              <a:rPr lang="en-US" sz="3000" dirty="0" err="1" smtClean="0"/>
              <a:t>suština</a:t>
            </a:r>
            <a:endParaRPr lang="en-US" sz="3000" dirty="0" smtClean="0"/>
          </a:p>
          <a:p>
            <a:pPr algn="just"/>
            <a:r>
              <a:rPr lang="pt-BR" dirty="0" smtClean="0"/>
              <a:t>Objavljivanje osigurava pristup informacijama svim zainteresiranim licima, bez</a:t>
            </a:r>
            <a:r>
              <a:rPr lang="sr-Latn-ME" dirty="0" smtClean="0"/>
              <a:t> </a:t>
            </a:r>
            <a:r>
              <a:rPr lang="en-US" dirty="0" err="1" smtClean="0"/>
              <a:t>obzira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svrhu</a:t>
            </a:r>
            <a:r>
              <a:rPr lang="en-US" dirty="0" smtClean="0"/>
              <a:t> u </a:t>
            </a:r>
            <a:r>
              <a:rPr lang="en-US" dirty="0" err="1" smtClean="0"/>
              <a:t>koju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dobijene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korištene</a:t>
            </a:r>
            <a:r>
              <a:rPr lang="en-US" dirty="0" smtClean="0"/>
              <a:t>,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transparentne</a:t>
            </a:r>
            <a:r>
              <a:rPr lang="sr-Latn-ME" dirty="0" smtClean="0"/>
              <a:t> </a:t>
            </a:r>
            <a:r>
              <a:rPr lang="it-IT" dirty="0" smtClean="0"/>
              <a:t>procedure koja garant</a:t>
            </a:r>
            <a:r>
              <a:rPr lang="sr-Latn-ME" dirty="0" smtClean="0"/>
              <a:t>uje </a:t>
            </a:r>
            <a:r>
              <a:rPr lang="it-IT" dirty="0" smtClean="0"/>
              <a:t> da se informacije lako pronalaze i dobijaju.</a:t>
            </a:r>
          </a:p>
          <a:p>
            <a:pPr algn="just"/>
            <a:r>
              <a:rPr lang="en-US" dirty="0" err="1" smtClean="0"/>
              <a:t>Blagovremeno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tačno</a:t>
            </a:r>
            <a:r>
              <a:rPr lang="en-US" dirty="0" smtClean="0"/>
              <a:t> </a:t>
            </a:r>
            <a:r>
              <a:rPr lang="en-US" dirty="0" err="1" smtClean="0"/>
              <a:t>objavljivanje</a:t>
            </a:r>
            <a:r>
              <a:rPr lang="en-US" dirty="0" smtClean="0"/>
              <a:t> je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suštinskog</a:t>
            </a:r>
            <a:r>
              <a:rPr lang="en-US" dirty="0" smtClean="0"/>
              <a:t> </a:t>
            </a:r>
            <a:r>
              <a:rPr lang="en-US" dirty="0" err="1" smtClean="0"/>
              <a:t>značaja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dioničare</a:t>
            </a:r>
            <a:r>
              <a:rPr lang="en-US" dirty="0" smtClean="0"/>
              <a:t>/</a:t>
            </a:r>
            <a:r>
              <a:rPr lang="it-IT" dirty="0" smtClean="0"/>
              <a:t>akcionare, potencijalne investitore, regulatorne organe i druge nosioce rizika</a:t>
            </a:r>
            <a:r>
              <a:rPr lang="sr-Latn-ME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Pristup</a:t>
            </a:r>
            <a:r>
              <a:rPr lang="en-US" dirty="0" smtClean="0"/>
              <a:t> </a:t>
            </a:r>
            <a:r>
              <a:rPr lang="en-US" dirty="0" err="1" smtClean="0"/>
              <a:t>informacijama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materijalnog</a:t>
            </a:r>
            <a:r>
              <a:rPr lang="en-US" dirty="0" smtClean="0"/>
              <a:t> </a:t>
            </a:r>
            <a:r>
              <a:rPr lang="en-US" dirty="0" err="1" smtClean="0"/>
              <a:t>značaja</a:t>
            </a:r>
            <a:r>
              <a:rPr lang="en-US" dirty="0" smtClean="0"/>
              <a:t> </a:t>
            </a:r>
            <a:r>
              <a:rPr lang="en-US" dirty="0" err="1" smtClean="0"/>
              <a:t>pomaže</a:t>
            </a:r>
            <a:r>
              <a:rPr lang="sr-Latn-ME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 err="1" smtClean="0"/>
              <a:t>svoja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poboljšava</a:t>
            </a:r>
            <a:r>
              <a:rPr lang="en-US" dirty="0" smtClean="0"/>
              <a:t> </a:t>
            </a:r>
            <a:r>
              <a:rPr lang="en-US" dirty="0" err="1" smtClean="0"/>
              <a:t>sposobnost</a:t>
            </a:r>
            <a:r>
              <a:rPr lang="en-US" dirty="0" smtClean="0"/>
              <a:t> </a:t>
            </a:r>
            <a:r>
              <a:rPr lang="en-US" dirty="0" err="1" smtClean="0"/>
              <a:t>učesnika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donose</a:t>
            </a:r>
            <a:r>
              <a:rPr lang="en-US" dirty="0" smtClean="0"/>
              <a:t> </a:t>
            </a:r>
            <a:r>
              <a:rPr lang="en-US" dirty="0" err="1" smtClean="0"/>
              <a:t>adekvatne</a:t>
            </a:r>
            <a:r>
              <a:rPr lang="en-US" dirty="0" smtClean="0"/>
              <a:t> </a:t>
            </a:r>
            <a:r>
              <a:rPr lang="en-US" dirty="0" err="1" smtClean="0"/>
              <a:t>ekonomske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. </a:t>
            </a:r>
            <a:endParaRPr lang="sr-Latn-M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sr-Latn-ME" dirty="0" smtClean="0"/>
              <a:t> - </a:t>
            </a:r>
            <a:r>
              <a:rPr lang="en-US" dirty="0" smtClean="0"/>
              <a:t> </a:t>
            </a:r>
            <a:r>
              <a:rPr lang="sr-Latn-ME" dirty="0" smtClean="0"/>
              <a:t>O</a:t>
            </a:r>
            <a:r>
              <a:rPr lang="en-US" dirty="0" err="1" smtClean="0"/>
              <a:t>bjavljivanj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Principi</a:t>
            </a:r>
            <a:r>
              <a:rPr lang="en-US" dirty="0" smtClean="0"/>
              <a:t> </a:t>
            </a:r>
            <a:r>
              <a:rPr lang="en-US" dirty="0" err="1" smtClean="0"/>
              <a:t>objavljivanja</a:t>
            </a:r>
            <a:endParaRPr lang="en-US" dirty="0" smtClean="0"/>
          </a:p>
          <a:p>
            <a:pPr algn="just"/>
            <a:r>
              <a:rPr lang="en-US" dirty="0" err="1" smtClean="0"/>
              <a:t>Sljedeća</a:t>
            </a:r>
            <a:r>
              <a:rPr lang="en-US" dirty="0" smtClean="0"/>
              <a:t> </a:t>
            </a:r>
            <a:r>
              <a:rPr lang="en-US" dirty="0" err="1" smtClean="0"/>
              <a:t>četiri</a:t>
            </a:r>
            <a:r>
              <a:rPr lang="en-US" dirty="0" smtClean="0"/>
              <a:t> </a:t>
            </a:r>
            <a:r>
              <a:rPr lang="en-US" dirty="0" err="1" smtClean="0"/>
              <a:t>principa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najjednostavniji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najpraktičniji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sr-Latn-ME" dirty="0" smtClean="0"/>
              <a:t> </a:t>
            </a:r>
            <a:r>
              <a:rPr lang="en-US" dirty="0" err="1" smtClean="0"/>
              <a:t>izražavaju</a:t>
            </a:r>
            <a:r>
              <a:rPr lang="en-US" dirty="0" smtClean="0"/>
              <a:t> </a:t>
            </a:r>
            <a:r>
              <a:rPr lang="en-US" dirty="0" err="1" smtClean="0"/>
              <a:t>šta</a:t>
            </a:r>
            <a:r>
              <a:rPr lang="sr-Latn-ME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dobro</a:t>
            </a:r>
            <a:r>
              <a:rPr lang="en-US" dirty="0" smtClean="0"/>
              <a:t> </a:t>
            </a:r>
            <a:r>
              <a:rPr lang="en-US" dirty="0" err="1" smtClean="0"/>
              <a:t>objavljivanje</a:t>
            </a:r>
            <a:r>
              <a:rPr lang="en-US" dirty="0" smtClean="0"/>
              <a:t>:</a:t>
            </a:r>
            <a:endParaRPr lang="sr-Latn-ME" dirty="0" smtClean="0"/>
          </a:p>
          <a:p>
            <a:r>
              <a:rPr lang="en-US" dirty="0" err="1" smtClean="0"/>
              <a:t>Najbolja</a:t>
            </a:r>
            <a:r>
              <a:rPr lang="en-US" dirty="0" smtClean="0"/>
              <a:t> </a:t>
            </a:r>
            <a:r>
              <a:rPr lang="en-US" dirty="0" err="1" smtClean="0"/>
              <a:t>praksa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Dobro</a:t>
            </a:r>
            <a:r>
              <a:rPr lang="en-US" dirty="0" smtClean="0"/>
              <a:t> </a:t>
            </a:r>
            <a:r>
              <a:rPr lang="en-US" dirty="0" err="1" smtClean="0"/>
              <a:t>objavljivanje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sz="2800" dirty="0" smtClean="0"/>
              <a:t>1) </a:t>
            </a:r>
            <a:r>
              <a:rPr lang="en-US" sz="2800" dirty="0" err="1" smtClean="0"/>
              <a:t>redovno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blagovremeno</a:t>
            </a:r>
            <a:r>
              <a:rPr lang="en-US" sz="2800" dirty="0" smtClean="0"/>
              <a:t>;</a:t>
            </a:r>
          </a:p>
          <a:p>
            <a:pPr marL="457200" lvl="1" indent="0">
              <a:buNone/>
            </a:pPr>
            <a:r>
              <a:rPr lang="pl-PL" sz="2800" dirty="0" smtClean="0"/>
              <a:t>2) lako i široko dostupno;</a:t>
            </a:r>
          </a:p>
          <a:p>
            <a:pPr marL="457200" lvl="1" indent="0">
              <a:buNone/>
            </a:pPr>
            <a:r>
              <a:rPr lang="it-IT" sz="2800" dirty="0" smtClean="0"/>
              <a:t>3) tačno i potpuno; i</a:t>
            </a:r>
          </a:p>
          <a:p>
            <a:pPr marL="457200" lvl="1" indent="0">
              <a:buNone/>
            </a:pPr>
            <a:r>
              <a:rPr lang="it-IT" sz="2800" dirty="0" smtClean="0"/>
              <a:t>4) konzistentno, relevantno i dokument</a:t>
            </a:r>
            <a:r>
              <a:rPr lang="sr-Latn-ME" sz="2800" dirty="0" smtClean="0"/>
              <a:t>ovano</a:t>
            </a:r>
            <a:r>
              <a:rPr lang="it-IT" sz="2800" dirty="0" smtClean="0"/>
              <a:t>.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sr-Latn-ME" dirty="0" smtClean="0"/>
              <a:t> - </a:t>
            </a:r>
            <a:r>
              <a:rPr lang="en-US" dirty="0" smtClean="0"/>
              <a:t> </a:t>
            </a:r>
            <a:r>
              <a:rPr lang="sr-Latn-ME" dirty="0" smtClean="0"/>
              <a:t>O</a:t>
            </a:r>
            <a:r>
              <a:rPr lang="en-US" dirty="0" err="1" smtClean="0"/>
              <a:t>bjavljivanj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Povjerljive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(</a:t>
            </a:r>
            <a:r>
              <a:rPr lang="en-US" dirty="0" err="1" smtClean="0"/>
              <a:t>poslovna</a:t>
            </a:r>
            <a:r>
              <a:rPr lang="en-US" dirty="0" smtClean="0"/>
              <a:t> </a:t>
            </a:r>
            <a:r>
              <a:rPr lang="en-US" dirty="0" err="1" smtClean="0"/>
              <a:t>tajna</a:t>
            </a:r>
            <a:r>
              <a:rPr lang="en-US" dirty="0" smtClean="0"/>
              <a:t>)</a:t>
            </a:r>
          </a:p>
          <a:p>
            <a:pPr algn="just"/>
            <a:r>
              <a:rPr lang="en-US" dirty="0" err="1" smtClean="0"/>
              <a:t>Regulativa</a:t>
            </a:r>
            <a:r>
              <a:rPr lang="en-US" dirty="0" smtClean="0"/>
              <a:t> </a:t>
            </a:r>
            <a:r>
              <a:rPr lang="en-US" dirty="0" err="1" smtClean="0"/>
              <a:t>serijskih</a:t>
            </a:r>
            <a:r>
              <a:rPr lang="en-US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 smtClean="0"/>
              <a:t>zahtijeva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otvorena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objavljuju</a:t>
            </a:r>
            <a:r>
              <a:rPr lang="en-US" dirty="0" smtClean="0"/>
              <a:t> </a:t>
            </a:r>
            <a:r>
              <a:rPr lang="en-US" dirty="0" err="1" smtClean="0"/>
              <a:t>širok</a:t>
            </a:r>
            <a:r>
              <a:rPr lang="en-US" dirty="0" smtClean="0"/>
              <a:t> </a:t>
            </a:r>
            <a:r>
              <a:rPr lang="en-US" dirty="0" err="1" smtClean="0"/>
              <a:t>spektar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nefinansijskih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Povremeno</a:t>
            </a:r>
            <a:r>
              <a:rPr lang="en-US" dirty="0" smtClean="0"/>
              <a:t>, </a:t>
            </a:r>
            <a:r>
              <a:rPr lang="en-US" dirty="0" err="1" smtClean="0"/>
              <a:t>objavljivanje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zahtijevaju</a:t>
            </a:r>
            <a:r>
              <a:rPr lang="en-US" dirty="0" smtClean="0"/>
              <a:t> </a:t>
            </a:r>
            <a:r>
              <a:rPr lang="en-US" dirty="0" err="1" smtClean="0"/>
              <a:t>propisi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negativno</a:t>
            </a:r>
            <a:r>
              <a:rPr lang="sr-Latn-ME" dirty="0" smtClean="0"/>
              <a:t> </a:t>
            </a:r>
            <a:r>
              <a:rPr lang="en-US" dirty="0" err="1" smtClean="0"/>
              <a:t>uticati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poslovanje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finansijsko</a:t>
            </a:r>
            <a:r>
              <a:rPr lang="en-US" dirty="0" smtClean="0"/>
              <a:t> </a:t>
            </a:r>
            <a:r>
              <a:rPr lang="en-US" dirty="0" err="1" smtClean="0"/>
              <a:t>stanje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štete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nastati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posljedica</a:t>
            </a:r>
            <a:r>
              <a:rPr lang="en-US" dirty="0" smtClean="0"/>
              <a:t> </a:t>
            </a:r>
            <a:r>
              <a:rPr lang="en-US" dirty="0" err="1" smtClean="0"/>
              <a:t>objavljivanja</a:t>
            </a:r>
            <a:r>
              <a:rPr lang="en-US" dirty="0" smtClean="0"/>
              <a:t>. </a:t>
            </a:r>
            <a:endParaRPr lang="sr-Latn-M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sr-Latn-ME" dirty="0" smtClean="0"/>
              <a:t> - </a:t>
            </a:r>
            <a:r>
              <a:rPr lang="en-US" dirty="0" smtClean="0"/>
              <a:t> </a:t>
            </a:r>
            <a:r>
              <a:rPr lang="sr-Latn-ME" dirty="0" smtClean="0"/>
              <a:t>O</a:t>
            </a:r>
            <a:r>
              <a:rPr lang="en-US" dirty="0" err="1" smtClean="0"/>
              <a:t>bjavljivanj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Privileg</a:t>
            </a:r>
            <a:r>
              <a:rPr lang="sr-Latn-ME" dirty="0" smtClean="0"/>
              <a:t>ovane 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insajdersko</a:t>
            </a:r>
            <a:r>
              <a:rPr lang="en-US" dirty="0" smtClean="0"/>
              <a:t> </a:t>
            </a:r>
            <a:r>
              <a:rPr lang="en-US" dirty="0" err="1" smtClean="0"/>
              <a:t>trgovanje</a:t>
            </a:r>
            <a:endParaRPr lang="en-US" dirty="0" smtClean="0"/>
          </a:p>
          <a:p>
            <a:r>
              <a:rPr lang="en-US" dirty="0" err="1" smtClean="0"/>
              <a:t>Insajdersko</a:t>
            </a:r>
            <a:r>
              <a:rPr lang="en-US" dirty="0" smtClean="0"/>
              <a:t> </a:t>
            </a:r>
            <a:r>
              <a:rPr lang="en-US" dirty="0" err="1" smtClean="0"/>
              <a:t>trgovanje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dozvoljenu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zabranjenu</a:t>
            </a:r>
            <a:r>
              <a:rPr lang="en-US" dirty="0" smtClean="0"/>
              <a:t> </a:t>
            </a:r>
            <a:r>
              <a:rPr lang="en-US" dirty="0" err="1" smtClean="0"/>
              <a:t>aktivnost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Insajdersko</a:t>
            </a:r>
            <a:r>
              <a:rPr lang="sr-Latn-ME" dirty="0" smtClean="0"/>
              <a:t> </a:t>
            </a:r>
            <a:r>
              <a:rPr lang="en-US" dirty="0" err="1" smtClean="0"/>
              <a:t>trgovanje</a:t>
            </a:r>
            <a:r>
              <a:rPr lang="en-US" dirty="0" smtClean="0"/>
              <a:t> se </a:t>
            </a:r>
            <a:r>
              <a:rPr lang="en-US" dirty="0" err="1" smtClean="0"/>
              <a:t>odvija</a:t>
            </a:r>
            <a:r>
              <a:rPr lang="en-US" dirty="0" smtClean="0"/>
              <a:t> </a:t>
            </a:r>
            <a:r>
              <a:rPr lang="en-US" dirty="0" err="1" smtClean="0"/>
              <a:t>legalno</a:t>
            </a:r>
            <a:r>
              <a:rPr lang="en-US" dirty="0" smtClean="0"/>
              <a:t>, </a:t>
            </a:r>
            <a:r>
              <a:rPr lang="en-US" dirty="0" err="1" smtClean="0"/>
              <a:t>svakog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,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insajderi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(</a:t>
            </a: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, </a:t>
            </a:r>
            <a:r>
              <a:rPr lang="en-US" dirty="0" err="1" smtClean="0"/>
              <a:t>izvršni</a:t>
            </a:r>
            <a:r>
              <a:rPr lang="en-US" dirty="0" smtClean="0"/>
              <a:t> </a:t>
            </a:r>
            <a:r>
              <a:rPr lang="en-US" dirty="0" err="1" smtClean="0"/>
              <a:t>direktori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zaposleni</a:t>
            </a:r>
            <a:r>
              <a:rPr lang="en-US" dirty="0" smtClean="0"/>
              <a:t>) </a:t>
            </a:r>
            <a:r>
              <a:rPr lang="en-US" dirty="0" err="1" smtClean="0"/>
              <a:t>kupuju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prodaju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njihovim</a:t>
            </a:r>
            <a:r>
              <a:rPr lang="en-US" dirty="0" smtClean="0"/>
              <a:t> </a:t>
            </a:r>
            <a:r>
              <a:rPr lang="en-US" dirty="0" err="1" smtClean="0"/>
              <a:t>društvima</a:t>
            </a:r>
            <a:r>
              <a:rPr lang="en-US" dirty="0" smtClean="0"/>
              <a:t> u </a:t>
            </a:r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 err="1" smtClean="0"/>
              <a:t>utvrđenim</a:t>
            </a:r>
            <a:r>
              <a:rPr lang="en-US" dirty="0" smtClean="0"/>
              <a:t> </a:t>
            </a:r>
            <a:r>
              <a:rPr lang="en-US" dirty="0" err="1" smtClean="0"/>
              <a:t>okvirima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također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nezakonito</a:t>
            </a:r>
            <a:r>
              <a:rPr lang="en-US" dirty="0" smtClean="0"/>
              <a:t> </a:t>
            </a:r>
            <a:r>
              <a:rPr lang="en-US" dirty="0" err="1" smtClean="0"/>
              <a:t>insajdersko</a:t>
            </a:r>
            <a:r>
              <a:rPr lang="en-US" dirty="0" smtClean="0"/>
              <a:t> </a:t>
            </a:r>
            <a:r>
              <a:rPr lang="en-US" dirty="0" err="1" smtClean="0"/>
              <a:t>trgovanje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Ono </a:t>
            </a:r>
            <a:r>
              <a:rPr lang="en-US" dirty="0" err="1" smtClean="0"/>
              <a:t>obuhvata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one</a:t>
            </a:r>
            <a:r>
              <a:rPr lang="sr-Latn-ME" dirty="0" smtClean="0"/>
              <a:t> </a:t>
            </a:r>
            <a:r>
              <a:rPr lang="en-US" dirty="0" err="1" smtClean="0"/>
              <a:t>radnje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obavljaju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pristup</a:t>
            </a:r>
            <a:r>
              <a:rPr lang="en-US" dirty="0" smtClean="0"/>
              <a:t> </a:t>
            </a:r>
            <a:r>
              <a:rPr lang="en-US" dirty="0" err="1" smtClean="0"/>
              <a:t>privilegiranim</a:t>
            </a:r>
            <a:r>
              <a:rPr lang="en-US" dirty="0" smtClean="0"/>
              <a:t> </a:t>
            </a:r>
            <a:r>
              <a:rPr lang="en-US" dirty="0" err="1" smtClean="0"/>
              <a:t>informacijama</a:t>
            </a:r>
            <a:r>
              <a:rPr lang="sr-Latn-ME" dirty="0" smtClean="0"/>
              <a:t> </a:t>
            </a:r>
            <a:r>
              <a:rPr lang="en-US" dirty="0" err="1" smtClean="0"/>
              <a:t>koriste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znanje</a:t>
            </a:r>
            <a:r>
              <a:rPr lang="en-US" dirty="0" smtClean="0"/>
              <a:t> u </a:t>
            </a:r>
            <a:r>
              <a:rPr lang="en-US" dirty="0" err="1" smtClean="0"/>
              <a:t>cilju</a:t>
            </a:r>
            <a:r>
              <a:rPr lang="en-US" dirty="0" smtClean="0"/>
              <a:t> </a:t>
            </a:r>
            <a:r>
              <a:rPr lang="en-US" dirty="0" err="1" smtClean="0"/>
              <a:t>ubiranja</a:t>
            </a:r>
            <a:r>
              <a:rPr lang="en-US" dirty="0" smtClean="0"/>
              <a:t> </a:t>
            </a:r>
            <a:r>
              <a:rPr lang="en-US" dirty="0" err="1" smtClean="0"/>
              <a:t>profita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izbjegavanja</a:t>
            </a:r>
            <a:r>
              <a:rPr lang="en-US" dirty="0" smtClean="0"/>
              <a:t> </a:t>
            </a:r>
            <a:r>
              <a:rPr lang="en-US" dirty="0" err="1" smtClean="0"/>
              <a:t>gubitaka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sr-Latn-ME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Cijenu</a:t>
            </a:r>
            <a:r>
              <a:rPr lang="en-US" dirty="0" smtClean="0"/>
              <a:t> </a:t>
            </a:r>
            <a:r>
              <a:rPr lang="en-US" dirty="0" err="1" smtClean="0"/>
              <a:t>insajderskog</a:t>
            </a:r>
            <a:r>
              <a:rPr lang="en-US" dirty="0" smtClean="0"/>
              <a:t> </a:t>
            </a:r>
            <a:r>
              <a:rPr lang="en-US" dirty="0" err="1" smtClean="0"/>
              <a:t>trgovanja</a:t>
            </a:r>
            <a:r>
              <a:rPr lang="en-US" dirty="0" smtClean="0"/>
              <a:t> </a:t>
            </a:r>
            <a:r>
              <a:rPr lang="en-US" dirty="0" err="1" smtClean="0"/>
              <a:t>plaćaju</a:t>
            </a:r>
            <a:r>
              <a:rPr lang="sr-Latn-ME" dirty="0" smtClean="0"/>
              <a:t> </a:t>
            </a:r>
            <a:r>
              <a:rPr lang="en-US" dirty="0" err="1" smtClean="0"/>
              <a:t>investitori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nemaju</a:t>
            </a:r>
            <a:r>
              <a:rPr lang="en-US" dirty="0" smtClean="0"/>
              <a:t> </a:t>
            </a:r>
            <a:r>
              <a:rPr lang="en-US" dirty="0" err="1" smtClean="0"/>
              <a:t>pristup</a:t>
            </a:r>
            <a:r>
              <a:rPr lang="en-US" dirty="0" smtClean="0"/>
              <a:t> </a:t>
            </a:r>
            <a:r>
              <a:rPr lang="en-US" dirty="0" err="1" smtClean="0"/>
              <a:t>privilegiranim</a:t>
            </a:r>
            <a:r>
              <a:rPr lang="en-US" dirty="0" smtClean="0"/>
              <a:t> </a:t>
            </a:r>
            <a:r>
              <a:rPr lang="en-US" dirty="0" err="1" smtClean="0"/>
              <a:t>informacijama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sr-Latn-ME" dirty="0" smtClean="0"/>
              <a:t> - </a:t>
            </a:r>
            <a:r>
              <a:rPr lang="en-US" dirty="0" smtClean="0"/>
              <a:t> </a:t>
            </a:r>
            <a:r>
              <a:rPr lang="sr-Latn-ME" dirty="0" smtClean="0"/>
              <a:t>O</a:t>
            </a:r>
            <a:r>
              <a:rPr lang="en-US" dirty="0" err="1" smtClean="0"/>
              <a:t>bjavljivanj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Objavljivanje</a:t>
            </a:r>
            <a:r>
              <a:rPr lang="en-US" dirty="0" smtClean="0"/>
              <a:t> u </a:t>
            </a:r>
            <a:r>
              <a:rPr lang="en-US" dirty="0" err="1" smtClean="0"/>
              <a:t>otvorenim</a:t>
            </a:r>
            <a:r>
              <a:rPr lang="en-US" dirty="0" smtClean="0"/>
              <a:t> 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zatvorenim</a:t>
            </a:r>
            <a:r>
              <a:rPr lang="en-US" dirty="0" smtClean="0"/>
              <a:t> </a:t>
            </a:r>
            <a:r>
              <a:rPr lang="en-US" dirty="0" err="1" smtClean="0"/>
              <a:t>društvima</a:t>
            </a:r>
            <a:endParaRPr lang="en-US" dirty="0" smtClean="0"/>
          </a:p>
          <a:p>
            <a:pPr algn="just"/>
            <a:r>
              <a:rPr lang="en-US" dirty="0" err="1" smtClean="0"/>
              <a:t>Zahtjevi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objavljivanje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različiti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čijim</a:t>
            </a:r>
            <a:r>
              <a:rPr lang="en-US" dirty="0" smtClean="0"/>
              <a:t> se </a:t>
            </a:r>
            <a:r>
              <a:rPr lang="en-US" dirty="0" err="1" smtClean="0"/>
              <a:t>vrijednosnim</a:t>
            </a:r>
            <a:r>
              <a:rPr lang="en-US" dirty="0" smtClean="0"/>
              <a:t> </a:t>
            </a:r>
            <a:r>
              <a:rPr lang="en-US" dirty="0" err="1" smtClean="0"/>
              <a:t>papirima</a:t>
            </a:r>
            <a:r>
              <a:rPr lang="en-US" dirty="0" smtClean="0"/>
              <a:t>/</a:t>
            </a:r>
            <a:r>
              <a:rPr lang="en-US" dirty="0" err="1" smtClean="0"/>
              <a:t>hartijama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 smtClean="0"/>
              <a:t>javno</a:t>
            </a:r>
            <a:r>
              <a:rPr lang="en-US" dirty="0" smtClean="0"/>
              <a:t> </a:t>
            </a:r>
            <a:r>
              <a:rPr lang="en-US" dirty="0" err="1" smtClean="0"/>
              <a:t>trguje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zatvorena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Zatvorena</a:t>
            </a:r>
            <a:r>
              <a:rPr lang="en-US" dirty="0" smtClean="0"/>
              <a:t> </a:t>
            </a:r>
            <a:r>
              <a:rPr lang="en-US" dirty="0" err="1" smtClean="0"/>
              <a:t>dionička</a:t>
            </a:r>
            <a:r>
              <a:rPr lang="en-US" dirty="0" smtClean="0"/>
              <a:t>/</a:t>
            </a:r>
            <a:r>
              <a:rPr lang="en-US" dirty="0" err="1" smtClean="0"/>
              <a:t>akcionarska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obično</a:t>
            </a:r>
            <a:r>
              <a:rPr lang="en-US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pošt</a:t>
            </a:r>
            <a:r>
              <a:rPr lang="sr-Latn-ME" dirty="0" smtClean="0"/>
              <a:t>ovati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minimalne</a:t>
            </a:r>
            <a:r>
              <a:rPr lang="en-US" dirty="0" smtClean="0"/>
              <a:t> </a:t>
            </a:r>
            <a:r>
              <a:rPr lang="en-US" dirty="0" err="1" smtClean="0"/>
              <a:t>zahtjeve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objavljivanje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ne </a:t>
            </a:r>
            <a:r>
              <a:rPr lang="en-US" dirty="0" err="1" smtClean="0"/>
              <a:t>podliježu</a:t>
            </a:r>
            <a:r>
              <a:rPr lang="en-US" dirty="0" smtClean="0"/>
              <a:t> </a:t>
            </a:r>
            <a:r>
              <a:rPr lang="en-US" dirty="0" err="1" smtClean="0"/>
              <a:t>obavezama</a:t>
            </a:r>
            <a:r>
              <a:rPr lang="en-US" dirty="0" smtClean="0"/>
              <a:t> </a:t>
            </a:r>
            <a:r>
              <a:rPr lang="en-US" dirty="0" err="1" smtClean="0"/>
              <a:t>izvještavanja</a:t>
            </a:r>
            <a:r>
              <a:rPr lang="en-US" dirty="0" smtClean="0"/>
              <a:t> </a:t>
            </a:r>
            <a:r>
              <a:rPr lang="en-US" dirty="0" err="1" smtClean="0"/>
              <a:t>utvrđenim</a:t>
            </a:r>
            <a:r>
              <a:rPr lang="en-US" dirty="0" smtClean="0"/>
              <a:t> </a:t>
            </a:r>
            <a:r>
              <a:rPr lang="en-US" dirty="0" err="1" smtClean="0"/>
              <a:t>propisima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reguli</a:t>
            </a:r>
            <a:r>
              <a:rPr lang="sr-Latn-ME" dirty="0" smtClean="0"/>
              <a:t>šu </a:t>
            </a:r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S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, </a:t>
            </a:r>
            <a:r>
              <a:rPr lang="en-US" dirty="0" err="1" smtClean="0"/>
              <a:t>otvorena</a:t>
            </a:r>
            <a:r>
              <a:rPr lang="sr-Latn-ME" dirty="0" smtClean="0"/>
              <a:t> </a:t>
            </a:r>
            <a:r>
              <a:rPr lang="en-US" dirty="0" err="1" smtClean="0"/>
              <a:t>dionička</a:t>
            </a:r>
            <a:r>
              <a:rPr lang="en-US" dirty="0" smtClean="0"/>
              <a:t>/</a:t>
            </a:r>
            <a:r>
              <a:rPr lang="en-US" dirty="0" err="1" smtClean="0"/>
              <a:t>akcionarska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,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karakteri</a:t>
            </a:r>
            <a:r>
              <a:rPr lang="sr-Latn-ME" dirty="0" smtClean="0"/>
              <a:t>še </a:t>
            </a:r>
            <a:r>
              <a:rPr lang="en-US" dirty="0" smtClean="0"/>
              <a:t> </a:t>
            </a:r>
            <a:r>
              <a:rPr lang="en-US" dirty="0" err="1" smtClean="0"/>
              <a:t>javna</a:t>
            </a:r>
            <a:r>
              <a:rPr lang="en-US" dirty="0" smtClean="0"/>
              <a:t> </a:t>
            </a:r>
            <a:r>
              <a:rPr lang="en-US" dirty="0" err="1" smtClean="0"/>
              <a:t>ponuda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zakonsku</a:t>
            </a:r>
            <a:r>
              <a:rPr lang="en-US" dirty="0" smtClean="0"/>
              <a:t> </a:t>
            </a:r>
            <a:r>
              <a:rPr lang="en-US" dirty="0" err="1" smtClean="0"/>
              <a:t>obavezu</a:t>
            </a:r>
            <a:r>
              <a:rPr lang="en-US" dirty="0" smtClean="0"/>
              <a:t> </a:t>
            </a:r>
            <a:r>
              <a:rPr lang="en-US" dirty="0" err="1" smtClean="0"/>
              <a:t>uključenja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organiz</a:t>
            </a:r>
            <a:r>
              <a:rPr lang="sr-Latn-ME" dirty="0" smtClean="0"/>
              <a:t>ovano </a:t>
            </a:r>
            <a:r>
              <a:rPr lang="en-US" dirty="0" smtClean="0"/>
              <a:t> </a:t>
            </a:r>
            <a:r>
              <a:rPr lang="en-US" dirty="0" err="1" smtClean="0"/>
              <a:t>tržište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obavezna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javnost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nadležne</a:t>
            </a:r>
            <a:r>
              <a:rPr lang="en-US" dirty="0" smtClean="0"/>
              <a:t> </a:t>
            </a:r>
            <a:r>
              <a:rPr lang="en-US" dirty="0" err="1" smtClean="0"/>
              <a:t>organe</a:t>
            </a:r>
            <a:r>
              <a:rPr lang="en-US" dirty="0" smtClean="0"/>
              <a:t> </a:t>
            </a:r>
            <a:r>
              <a:rPr lang="en-US" dirty="0" err="1" smtClean="0"/>
              <a:t>izvještavaju</a:t>
            </a:r>
            <a:r>
              <a:rPr lang="en-US" dirty="0" smtClean="0"/>
              <a:t> u </a:t>
            </a:r>
            <a:r>
              <a:rPr lang="en-US" dirty="0" err="1" smtClean="0"/>
              <a:t>skladu</a:t>
            </a:r>
            <a:r>
              <a:rPr lang="en-US" dirty="0" smtClean="0"/>
              <a:t> s </a:t>
            </a:r>
            <a:r>
              <a:rPr lang="en-US" dirty="0" err="1" smtClean="0"/>
              <a:t>odredbama</a:t>
            </a:r>
            <a:r>
              <a:rPr lang="en-US" dirty="0" smtClean="0"/>
              <a:t> </a:t>
            </a:r>
            <a:r>
              <a:rPr lang="en-US" dirty="0" err="1" smtClean="0"/>
              <a:t>Zakona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, </a:t>
            </a:r>
            <a:r>
              <a:rPr lang="en-US" dirty="0" err="1" smtClean="0"/>
              <a:t>podzakonskih</a:t>
            </a:r>
            <a:r>
              <a:rPr lang="en-US" dirty="0" smtClean="0"/>
              <a:t> </a:t>
            </a:r>
            <a:r>
              <a:rPr lang="en-US" dirty="0" err="1" smtClean="0"/>
              <a:t>akata</a:t>
            </a:r>
            <a:r>
              <a:rPr lang="en-US" dirty="0" smtClean="0"/>
              <a:t> </a:t>
            </a:r>
            <a:r>
              <a:rPr lang="en-US" dirty="0" err="1" smtClean="0"/>
              <a:t>Komisije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vrijednosne</a:t>
            </a:r>
            <a:r>
              <a:rPr lang="en-US" dirty="0" smtClean="0"/>
              <a:t> </a:t>
            </a:r>
            <a:r>
              <a:rPr lang="en-US" dirty="0" err="1" smtClean="0"/>
              <a:t>papire</a:t>
            </a:r>
            <a:r>
              <a:rPr lang="en-US" dirty="0" smtClean="0"/>
              <a:t>/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aktima</a:t>
            </a:r>
            <a:r>
              <a:rPr lang="en-US" dirty="0" smtClean="0"/>
              <a:t> </a:t>
            </a:r>
            <a:r>
              <a:rPr lang="en-US" dirty="0" err="1" smtClean="0"/>
              <a:t>berze</a:t>
            </a:r>
            <a:r>
              <a:rPr lang="en-US" dirty="0" smtClean="0"/>
              <a:t>. </a:t>
            </a:r>
            <a:endParaRPr lang="sr-Latn-M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1518</TotalTime>
  <Words>1176</Words>
  <Application>Microsoft Office PowerPoint</Application>
  <PresentationFormat>On-screen Show (4:3)</PresentationFormat>
  <Paragraphs>88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 PRAVNI FAKULTET  KORPORATIVNO UPRAVLJANJE autor-prof.dr.sc. Darko Tipurić i saradnici, izdanje 2008 g. </vt:lpstr>
      <vt:lpstr>                                      VJEŽBE 14  UVOD </vt:lpstr>
      <vt:lpstr>CILJ PREDAVANJA</vt:lpstr>
      <vt:lpstr>Uvod</vt:lpstr>
      <vt:lpstr>A -  Objavljivanje informacija</vt:lpstr>
      <vt:lpstr>A -  Objavljivanje informacija</vt:lpstr>
      <vt:lpstr>A -  Objavljivanje informacija</vt:lpstr>
      <vt:lpstr>A -  Objavljivanje informacija</vt:lpstr>
      <vt:lpstr>A -  Objavljivanje informacija</vt:lpstr>
      <vt:lpstr>A -  Objavljivanje informacija</vt:lpstr>
      <vt:lpstr>A -  Objavljivanje informacija</vt:lpstr>
      <vt:lpstr>B - Informacije koje se objavljuju</vt:lpstr>
      <vt:lpstr>C - Obavezno objavljivanje</vt:lpstr>
      <vt:lpstr>D - Dobrovoljno objavljivanje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199</cp:revision>
  <dcterms:created xsi:type="dcterms:W3CDTF">2016-02-04T23:36:05Z</dcterms:created>
  <dcterms:modified xsi:type="dcterms:W3CDTF">2019-06-05T16:42:37Z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2018-03-06T08:44:01.8161003+01:00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