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9.xml" ContentType="application/vnd.openxmlformats-officedocument.presentationml.slide+xml"/>
  <Override PartName="/ppt/slides/slide9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97.xml" ContentType="application/vnd.openxmlformats-officedocument.presentationml.slide+xml"/>
  <Override PartName="/ppt/slides/slide10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05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10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357" r:id="rId8"/>
    <p:sldId id="262" r:id="rId9"/>
    <p:sldId id="263" r:id="rId10"/>
    <p:sldId id="358" r:id="rId11"/>
    <p:sldId id="264" r:id="rId12"/>
    <p:sldId id="265" r:id="rId13"/>
    <p:sldId id="352" r:id="rId14"/>
    <p:sldId id="266" r:id="rId15"/>
    <p:sldId id="267" r:id="rId16"/>
    <p:sldId id="268" r:id="rId17"/>
    <p:sldId id="359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353" r:id="rId40"/>
    <p:sldId id="290" r:id="rId41"/>
    <p:sldId id="360" r:id="rId42"/>
    <p:sldId id="292" r:id="rId43"/>
    <p:sldId id="293" r:id="rId44"/>
    <p:sldId id="361" r:id="rId45"/>
    <p:sldId id="294" r:id="rId46"/>
    <p:sldId id="295" r:id="rId47"/>
    <p:sldId id="296" r:id="rId48"/>
    <p:sldId id="354" r:id="rId49"/>
    <p:sldId id="297" r:id="rId50"/>
    <p:sldId id="364" r:id="rId51"/>
    <p:sldId id="298" r:id="rId52"/>
    <p:sldId id="299" r:id="rId53"/>
    <p:sldId id="300" r:id="rId54"/>
    <p:sldId id="301" r:id="rId55"/>
    <p:sldId id="302" r:id="rId56"/>
    <p:sldId id="303" r:id="rId57"/>
    <p:sldId id="304" r:id="rId58"/>
    <p:sldId id="305" r:id="rId59"/>
    <p:sldId id="306" r:id="rId60"/>
    <p:sldId id="307" r:id="rId61"/>
    <p:sldId id="308" r:id="rId62"/>
    <p:sldId id="355" r:id="rId63"/>
    <p:sldId id="309" r:id="rId64"/>
    <p:sldId id="310" r:id="rId65"/>
    <p:sldId id="311" r:id="rId66"/>
    <p:sldId id="356" r:id="rId67"/>
    <p:sldId id="312" r:id="rId68"/>
    <p:sldId id="313" r:id="rId69"/>
    <p:sldId id="362" r:id="rId70"/>
    <p:sldId id="314" r:id="rId71"/>
    <p:sldId id="315" r:id="rId72"/>
    <p:sldId id="316" r:id="rId73"/>
    <p:sldId id="317" r:id="rId74"/>
    <p:sldId id="318" r:id="rId75"/>
    <p:sldId id="319" r:id="rId76"/>
    <p:sldId id="320" r:id="rId77"/>
    <p:sldId id="321" r:id="rId78"/>
    <p:sldId id="322" r:id="rId79"/>
    <p:sldId id="323" r:id="rId80"/>
    <p:sldId id="324" r:id="rId81"/>
    <p:sldId id="325" r:id="rId82"/>
    <p:sldId id="326" r:id="rId83"/>
    <p:sldId id="327" r:id="rId84"/>
    <p:sldId id="328" r:id="rId85"/>
    <p:sldId id="329" r:id="rId86"/>
    <p:sldId id="330" r:id="rId87"/>
    <p:sldId id="331" r:id="rId88"/>
    <p:sldId id="332" r:id="rId89"/>
    <p:sldId id="333" r:id="rId90"/>
    <p:sldId id="334" r:id="rId91"/>
    <p:sldId id="335" r:id="rId92"/>
    <p:sldId id="336" r:id="rId93"/>
    <p:sldId id="337" r:id="rId94"/>
    <p:sldId id="363" r:id="rId95"/>
    <p:sldId id="338" r:id="rId96"/>
    <p:sldId id="339" r:id="rId97"/>
    <p:sldId id="340" r:id="rId98"/>
    <p:sldId id="341" r:id="rId99"/>
    <p:sldId id="342" r:id="rId100"/>
    <p:sldId id="343" r:id="rId101"/>
    <p:sldId id="344" r:id="rId102"/>
    <p:sldId id="345" r:id="rId103"/>
    <p:sldId id="346" r:id="rId104"/>
    <p:sldId id="347" r:id="rId105"/>
    <p:sldId id="348" r:id="rId106"/>
    <p:sldId id="349" r:id="rId107"/>
    <p:sldId id="350" r:id="rId108"/>
    <p:sldId id="351" r:id="rId10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3634B-1ECC-41A3-8694-940466D1F3B0}" type="datetimeFigureOut">
              <a:rPr lang="en-US" smtClean="0"/>
              <a:pPr/>
              <a:t>6/5/2019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8E1-6871-457C-A46B-6FF1D0722C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8665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3634B-1ECC-41A3-8694-940466D1F3B0}" type="datetimeFigureOut">
              <a:rPr lang="en-US" smtClean="0"/>
              <a:pPr/>
              <a:t>6/5/2019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8E1-6871-457C-A46B-6FF1D0722C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6806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3634B-1ECC-41A3-8694-940466D1F3B0}" type="datetimeFigureOut">
              <a:rPr lang="en-US" smtClean="0"/>
              <a:pPr/>
              <a:t>6/5/2019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8E1-6871-457C-A46B-6FF1D0722C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06218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3634B-1ECC-41A3-8694-940466D1F3B0}" type="datetimeFigureOut">
              <a:rPr lang="en-US" smtClean="0"/>
              <a:pPr/>
              <a:t>6/5/2019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8E1-6871-457C-A46B-6FF1D0722C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32011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3634B-1ECC-41A3-8694-940466D1F3B0}" type="datetimeFigureOut">
              <a:rPr lang="en-US" smtClean="0"/>
              <a:pPr/>
              <a:t>6/5/2019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8E1-6871-457C-A46B-6FF1D0722C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84636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3634B-1ECC-41A3-8694-940466D1F3B0}" type="datetimeFigureOut">
              <a:rPr lang="en-US" smtClean="0"/>
              <a:pPr/>
              <a:t>6/5/2019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8E1-6871-457C-A46B-6FF1D0722C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92567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3634B-1ECC-41A3-8694-940466D1F3B0}" type="datetimeFigureOut">
              <a:rPr lang="en-US" smtClean="0"/>
              <a:pPr/>
              <a:t>6/5/2019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8E1-6871-457C-A46B-6FF1D0722C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37653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3634B-1ECC-41A3-8694-940466D1F3B0}" type="datetimeFigureOut">
              <a:rPr lang="en-US" smtClean="0"/>
              <a:pPr/>
              <a:t>6/5/2019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8E1-6871-457C-A46B-6FF1D0722C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20385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3634B-1ECC-41A3-8694-940466D1F3B0}" type="datetimeFigureOut">
              <a:rPr lang="en-US" smtClean="0"/>
              <a:pPr/>
              <a:t>6/5/2019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8E1-6871-457C-A46B-6FF1D0722C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39964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3634B-1ECC-41A3-8694-940466D1F3B0}" type="datetimeFigureOut">
              <a:rPr lang="en-US" smtClean="0"/>
              <a:pPr/>
              <a:t>6/5/2019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8E1-6871-457C-A46B-6FF1D0722C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03047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3634B-1ECC-41A3-8694-940466D1F3B0}" type="datetimeFigureOut">
              <a:rPr lang="en-US" smtClean="0"/>
              <a:pPr/>
              <a:t>6/5/2019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8E1-6871-457C-A46B-6FF1D0722C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64478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63634B-1ECC-41A3-8694-940466D1F3B0}" type="datetimeFigureOut">
              <a:rPr lang="en-US" smtClean="0"/>
              <a:pPr/>
              <a:t>6/5/2019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61E8E1-6871-457C-A46B-6FF1D0722C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48051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 smtClean="0"/>
              <a:t>KORPORATIVNO UPRAVLJANJE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sr-Latn-ME" sz="3600" dirty="0"/>
              <a:t>OBJAVLJIVANJE INFORMACIJA  I PRINCIPI </a:t>
            </a:r>
            <a:r>
              <a:rPr lang="sr-Latn-ME" sz="3600" dirty="0" smtClean="0"/>
              <a:t>IZVJEŠTAVANJA</a:t>
            </a:r>
          </a:p>
          <a:p>
            <a:pPr lvl="0"/>
            <a:r>
              <a:rPr lang="sr-Latn-ME" sz="3600" dirty="0" smtClean="0"/>
              <a:t>Prof. Dr Halil Kalač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685005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75763"/>
            <a:ext cx="10515600" cy="5301200"/>
          </a:xfrm>
        </p:spPr>
        <p:txBody>
          <a:bodyPr/>
          <a:lstStyle/>
          <a:p>
            <a:pPr algn="just"/>
            <a:r>
              <a:rPr lang="en-US" dirty="0"/>
              <a:t>I </a:t>
            </a:r>
            <a:r>
              <a:rPr lang="en-US" dirty="0" err="1"/>
              <a:t>konačno</a:t>
            </a:r>
            <a:r>
              <a:rPr lang="en-US" dirty="0"/>
              <a:t>, od </a:t>
            </a:r>
            <a:r>
              <a:rPr lang="en-US" dirty="0" err="1"/>
              <a:t>suštinskog</a:t>
            </a:r>
            <a:r>
              <a:rPr lang="en-US" dirty="0"/>
              <a:t> je </a:t>
            </a:r>
            <a:r>
              <a:rPr lang="en-US" dirty="0" err="1"/>
              <a:t>značaja</a:t>
            </a:r>
            <a:r>
              <a:rPr lang="en-US" dirty="0"/>
              <a:t> </a:t>
            </a:r>
            <a:r>
              <a:rPr lang="en-US" dirty="0" err="1"/>
              <a:t>postojanje</a:t>
            </a:r>
            <a:r>
              <a:rPr lang="en-US" dirty="0"/>
              <a:t> </a:t>
            </a:r>
            <a:r>
              <a:rPr lang="en-US" dirty="0" err="1"/>
              <a:t>kompetentnog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opreznog</a:t>
            </a:r>
            <a:r>
              <a:rPr lang="sr-Latn-ME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/>
              <a:t>Široko</a:t>
            </a:r>
            <a:r>
              <a:rPr lang="en-US" dirty="0"/>
              <a:t> je </a:t>
            </a:r>
            <a:r>
              <a:rPr lang="en-US" dirty="0" err="1"/>
              <a:t>prihvaćeno</a:t>
            </a:r>
            <a:r>
              <a:rPr lang="en-US" dirty="0"/>
              <a:t> </a:t>
            </a:r>
            <a:r>
              <a:rPr lang="en-US" dirty="0" err="1"/>
              <a:t>mišljenje</a:t>
            </a:r>
            <a:r>
              <a:rPr lang="en-US" dirty="0"/>
              <a:t> da </a:t>
            </a:r>
            <a:r>
              <a:rPr lang="en-US" dirty="0" err="1"/>
              <a:t>čak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najbolji</a:t>
            </a:r>
            <a:r>
              <a:rPr lang="sr-Latn-ME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objavljivanja</a:t>
            </a:r>
            <a:r>
              <a:rPr lang="en-US" dirty="0"/>
              <a:t> ne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spriječiti</a:t>
            </a:r>
            <a:r>
              <a:rPr lang="en-US" dirty="0"/>
              <a:t> </a:t>
            </a:r>
            <a:r>
              <a:rPr lang="en-US" dirty="0" err="1"/>
              <a:t>pojedince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namjeru</a:t>
            </a:r>
            <a:r>
              <a:rPr lang="en-US" dirty="0"/>
              <a:t> da </a:t>
            </a:r>
            <a:r>
              <a:rPr lang="en-US" dirty="0" err="1"/>
              <a:t>prevare</a:t>
            </a:r>
            <a:r>
              <a:rPr lang="sr-Latn-ME" dirty="0"/>
              <a:t> </a:t>
            </a:r>
            <a:r>
              <a:rPr lang="en-US" dirty="0" err="1"/>
              <a:t>neko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njegove</a:t>
            </a:r>
            <a:r>
              <a:rPr lang="en-US" dirty="0"/>
              <a:t> </a:t>
            </a:r>
            <a:r>
              <a:rPr lang="en-US" dirty="0" err="1"/>
              <a:t>dioničare</a:t>
            </a:r>
            <a:r>
              <a:rPr lang="en-US" dirty="0"/>
              <a:t>/</a:t>
            </a:r>
            <a:r>
              <a:rPr lang="en-US" dirty="0" err="1"/>
              <a:t>akcionare</a:t>
            </a:r>
            <a:r>
              <a:rPr lang="en-US" dirty="0"/>
              <a:t>.</a:t>
            </a:r>
            <a:endParaRPr lang="sr-Latn-ME" dirty="0"/>
          </a:p>
          <a:p>
            <a:pPr algn="just"/>
            <a:r>
              <a:rPr lang="en-US" dirty="0"/>
              <a:t> Bez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sr-Latn-ME" dirty="0"/>
              <a:t> </a:t>
            </a:r>
            <a:r>
              <a:rPr lang="en-US" dirty="0"/>
              <a:t>je </a:t>
            </a:r>
            <a:r>
              <a:rPr lang="en-US" dirty="0" err="1"/>
              <a:t>jednako</a:t>
            </a:r>
            <a:r>
              <a:rPr lang="en-US" dirty="0"/>
              <a:t> </a:t>
            </a:r>
            <a:r>
              <a:rPr lang="en-US" dirty="0" err="1"/>
              <a:t>netolerantan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zamagljivanju</a:t>
            </a:r>
            <a:r>
              <a:rPr lang="en-US" dirty="0"/>
              <a:t> </a:t>
            </a:r>
            <a:r>
              <a:rPr lang="en-US" dirty="0" err="1"/>
              <a:t>stanja</a:t>
            </a:r>
            <a:r>
              <a:rPr lang="en-US" dirty="0"/>
              <a:t>, </a:t>
            </a:r>
            <a:r>
              <a:rPr lang="en-US" dirty="0" err="1"/>
              <a:t>objavljivanje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ne</a:t>
            </a:r>
            <a:r>
              <a:rPr lang="sr-Latn-ME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potpuno</a:t>
            </a:r>
            <a:r>
              <a:rPr lang="en-US" dirty="0"/>
              <a:t> </a:t>
            </a:r>
            <a:r>
              <a:rPr lang="en-US" dirty="0" err="1"/>
              <a:t>efikasno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76336699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30310"/>
            <a:ext cx="10515600" cy="5146653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Javni</a:t>
            </a:r>
            <a:r>
              <a:rPr lang="en-US" dirty="0"/>
              <a:t> </a:t>
            </a:r>
            <a:r>
              <a:rPr lang="en-US" dirty="0" err="1"/>
              <a:t>poziv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upis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uplatu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 smtClean="0"/>
              <a:t>vrijednosti</a:t>
            </a:r>
            <a:r>
              <a:rPr lang="sr-Latn-ME" dirty="0" smtClean="0"/>
              <a:t> </a:t>
            </a:r>
            <a:r>
              <a:rPr lang="en-US" dirty="0" err="1" smtClean="0"/>
              <a:t>obavezno</a:t>
            </a:r>
            <a:r>
              <a:rPr lang="en-US" dirty="0" smtClean="0"/>
              <a:t> </a:t>
            </a:r>
            <a:r>
              <a:rPr lang="en-US" dirty="0" err="1"/>
              <a:t>sadrži</a:t>
            </a:r>
            <a:r>
              <a:rPr lang="en-US" dirty="0"/>
              <a:t>:</a:t>
            </a:r>
          </a:p>
          <a:p>
            <a:pPr marL="0" indent="0" algn="just">
              <a:buNone/>
            </a:pPr>
            <a:r>
              <a:rPr lang="pl-PL" dirty="0"/>
              <a:t>1) podatke o datumu otpočinjanja upisa i uplate i o roku za upis i </a:t>
            </a:r>
            <a:r>
              <a:rPr lang="pl-PL" dirty="0" smtClean="0"/>
              <a:t>uplatu </a:t>
            </a:r>
            <a:r>
              <a:rPr lang="en-US" dirty="0" err="1" smtClean="0"/>
              <a:t>vrijednosnih</a:t>
            </a:r>
            <a:r>
              <a:rPr lang="en-US" dirty="0" smtClean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2) </a:t>
            </a:r>
            <a:r>
              <a:rPr lang="en-US" dirty="0" err="1"/>
              <a:t>podatke</a:t>
            </a:r>
            <a:r>
              <a:rPr lang="en-US" dirty="0"/>
              <a:t> o </a:t>
            </a:r>
            <a:r>
              <a:rPr lang="en-US" dirty="0" err="1"/>
              <a:t>mjestu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kome</a:t>
            </a:r>
            <a:r>
              <a:rPr lang="en-US" dirty="0"/>
              <a:t> se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izvršiti</a:t>
            </a:r>
            <a:r>
              <a:rPr lang="en-US" dirty="0"/>
              <a:t> </a:t>
            </a:r>
            <a:r>
              <a:rPr lang="en-US" dirty="0" err="1"/>
              <a:t>upis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uplata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en-US" dirty="0" err="1" smtClean="0"/>
              <a:t>izvršiti</a:t>
            </a:r>
            <a:r>
              <a:rPr lang="sr-Latn-ME" dirty="0" smtClean="0"/>
              <a:t> </a:t>
            </a:r>
            <a:r>
              <a:rPr lang="en-US" dirty="0" err="1" smtClean="0"/>
              <a:t>uvid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dobiti</a:t>
            </a:r>
            <a:r>
              <a:rPr lang="en-US" dirty="0"/>
              <a:t> </a:t>
            </a:r>
            <a:r>
              <a:rPr lang="en-US" dirty="0" err="1"/>
              <a:t>primjerak</a:t>
            </a:r>
            <a:r>
              <a:rPr lang="en-US" dirty="0"/>
              <a:t> </a:t>
            </a:r>
            <a:r>
              <a:rPr lang="en-US" dirty="0" err="1"/>
              <a:t>prospekta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izdavanje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 smtClean="0"/>
              <a:t>papira</a:t>
            </a:r>
            <a:r>
              <a:rPr lang="en-US" dirty="0" smtClean="0"/>
              <a:t>/</a:t>
            </a:r>
            <a:r>
              <a:rPr lang="en-US" dirty="0" err="1" smtClean="0"/>
              <a:t>hartija</a:t>
            </a:r>
            <a:r>
              <a:rPr lang="sr-Latn-ME" dirty="0" smtClean="0"/>
              <a:t> </a:t>
            </a:r>
            <a:r>
              <a:rPr lang="en-US" dirty="0" smtClean="0"/>
              <a:t>od </a:t>
            </a:r>
            <a:r>
              <a:rPr lang="en-US" dirty="0" err="1"/>
              <a:t>vrijednosti</a:t>
            </a:r>
            <a:r>
              <a:rPr lang="en-US" dirty="0"/>
              <a:t>; </a:t>
            </a:r>
            <a:r>
              <a:rPr lang="en-US" dirty="0" err="1"/>
              <a:t>i</a:t>
            </a:r>
            <a:endParaRPr lang="en-US" dirty="0"/>
          </a:p>
          <a:p>
            <a:pPr marL="0" indent="0" algn="just">
              <a:buNone/>
            </a:pPr>
            <a:r>
              <a:rPr lang="pl-PL" dirty="0"/>
              <a:t>3) najvažnije podatke o izdavaocu i o vrijednosnim papirima/hartijama </a:t>
            </a:r>
            <a:r>
              <a:rPr lang="pl-PL" dirty="0" smtClean="0"/>
              <a:t>od </a:t>
            </a:r>
            <a:r>
              <a:rPr lang="fi-FI" dirty="0" smtClean="0"/>
              <a:t>vrijednosti </a:t>
            </a:r>
            <a:r>
              <a:rPr lang="fi-FI" dirty="0"/>
              <a:t>koji će se izdavati.</a:t>
            </a:r>
          </a:p>
          <a:p>
            <a:pPr marL="0" indent="0" algn="just">
              <a:buNone/>
            </a:pPr>
            <a:r>
              <a:rPr lang="en-US" dirty="0" err="1"/>
              <a:t>Pravilnikom</a:t>
            </a:r>
            <a:r>
              <a:rPr lang="en-US" dirty="0"/>
              <a:t> o </a:t>
            </a:r>
            <a:r>
              <a:rPr lang="en-US" dirty="0" err="1"/>
              <a:t>prospektu</a:t>
            </a:r>
            <a:r>
              <a:rPr lang="en-US" dirty="0"/>
              <a:t> </a:t>
            </a:r>
            <a:r>
              <a:rPr lang="en-US" dirty="0" err="1"/>
              <a:t>bliže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propisani</a:t>
            </a:r>
            <a:r>
              <a:rPr lang="en-US" dirty="0"/>
              <a:t> </a:t>
            </a:r>
            <a:r>
              <a:rPr lang="en-US" dirty="0" err="1"/>
              <a:t>sadržaj</a:t>
            </a:r>
            <a:r>
              <a:rPr lang="en-US" dirty="0"/>
              <a:t> </a:t>
            </a:r>
            <a:r>
              <a:rPr lang="en-US" dirty="0" err="1"/>
              <a:t>skraćenog</a:t>
            </a:r>
            <a:r>
              <a:rPr lang="en-US" dirty="0"/>
              <a:t> </a:t>
            </a:r>
            <a:r>
              <a:rPr lang="en-US" dirty="0" err="1"/>
              <a:t>prospekta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prospekta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javnog</a:t>
            </a:r>
            <a:r>
              <a:rPr lang="en-US" dirty="0"/>
              <a:t> </a:t>
            </a:r>
            <a:r>
              <a:rPr lang="en-US" dirty="0" err="1"/>
              <a:t>poziva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načini</a:t>
            </a:r>
            <a:r>
              <a:rPr lang="en-US" dirty="0"/>
              <a:t> </a:t>
            </a:r>
            <a:r>
              <a:rPr lang="en-US" dirty="0" err="1"/>
              <a:t>njihovog</a:t>
            </a:r>
            <a:r>
              <a:rPr lang="en-US" dirty="0"/>
              <a:t> </a:t>
            </a:r>
            <a:r>
              <a:rPr lang="en-US" dirty="0" err="1" smtClean="0"/>
              <a:t>objavljivanja</a:t>
            </a:r>
            <a:r>
              <a:rPr lang="sr-Latn-ME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1816279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30310"/>
            <a:ext cx="10515600" cy="51466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/>
              <a:t>Finansijski</a:t>
            </a:r>
            <a:r>
              <a:rPr lang="en-US" dirty="0"/>
              <a:t> </a:t>
            </a:r>
            <a:r>
              <a:rPr lang="en-US" dirty="0" err="1"/>
              <a:t>izvještaji</a:t>
            </a:r>
            <a:r>
              <a:rPr lang="en-US" dirty="0"/>
              <a:t>, </a:t>
            </a:r>
            <a:r>
              <a:rPr lang="en-US" dirty="0" err="1"/>
              <a:t>izvještaji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izvještaji</a:t>
            </a:r>
            <a:r>
              <a:rPr lang="en-US" dirty="0"/>
              <a:t> o </a:t>
            </a:r>
            <a:r>
              <a:rPr lang="en-US" dirty="0" err="1"/>
              <a:t>poslovanju</a:t>
            </a:r>
            <a:endParaRPr lang="en-US" dirty="0"/>
          </a:p>
          <a:p>
            <a:pPr algn="just"/>
            <a:r>
              <a:rPr lang="en-US" dirty="0" err="1"/>
              <a:t>Javna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obavezna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izvještavati</a:t>
            </a:r>
            <a:r>
              <a:rPr lang="en-US" dirty="0"/>
              <a:t> </a:t>
            </a:r>
            <a:r>
              <a:rPr lang="en-US" dirty="0" err="1"/>
              <a:t>javnost</a:t>
            </a:r>
            <a:r>
              <a:rPr lang="en-US" dirty="0"/>
              <a:t> o </a:t>
            </a:r>
            <a:r>
              <a:rPr lang="en-US" dirty="0" err="1"/>
              <a:t>svom</a:t>
            </a:r>
            <a:r>
              <a:rPr lang="en-US" dirty="0"/>
              <a:t> </a:t>
            </a:r>
            <a:r>
              <a:rPr lang="en-US" dirty="0" err="1"/>
              <a:t>poslovanju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 smtClean="0"/>
              <a:t>utvrđen</a:t>
            </a:r>
            <a:r>
              <a:rPr lang="sr-Latn-ME" dirty="0" smtClean="0"/>
              <a:t> </a:t>
            </a:r>
            <a:r>
              <a:rPr lang="en-US" dirty="0" err="1" smtClean="0"/>
              <a:t>zakonom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podzakonskim</a:t>
            </a:r>
            <a:r>
              <a:rPr lang="en-US" dirty="0"/>
              <a:t> </a:t>
            </a:r>
            <a:r>
              <a:rPr lang="en-US" dirty="0" err="1"/>
              <a:t>aktima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U </a:t>
            </a:r>
            <a:r>
              <a:rPr lang="en-US" dirty="0"/>
              <a:t>tom </a:t>
            </a:r>
            <a:r>
              <a:rPr lang="en-US" dirty="0" err="1"/>
              <a:t>smislu</a:t>
            </a:r>
            <a:r>
              <a:rPr lang="en-US" dirty="0"/>
              <a:t>, </a:t>
            </a:r>
            <a:r>
              <a:rPr lang="en-US" dirty="0" err="1"/>
              <a:t>dionička</a:t>
            </a:r>
            <a:r>
              <a:rPr lang="en-US" dirty="0"/>
              <a:t>/</a:t>
            </a:r>
            <a:r>
              <a:rPr lang="en-US" dirty="0" err="1"/>
              <a:t>akcionarska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 smtClean="0"/>
              <a:t>su</a:t>
            </a:r>
            <a:r>
              <a:rPr lang="sr-Latn-ME" dirty="0" smtClean="0"/>
              <a:t> </a:t>
            </a:r>
            <a:r>
              <a:rPr lang="en-US" dirty="0" err="1" smtClean="0"/>
              <a:t>obavezna</a:t>
            </a:r>
            <a:r>
              <a:rPr lang="en-US" dirty="0" smtClean="0"/>
              <a:t> </a:t>
            </a:r>
            <a:r>
              <a:rPr lang="en-US" dirty="0"/>
              <a:t>KVP/KHOV, </a:t>
            </a:r>
            <a:r>
              <a:rPr lang="en-US" dirty="0" err="1"/>
              <a:t>organizatoru</a:t>
            </a:r>
            <a:r>
              <a:rPr lang="en-US" dirty="0"/>
              <a:t> </a:t>
            </a:r>
            <a:r>
              <a:rPr lang="en-US" dirty="0" err="1"/>
              <a:t>tržišta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brokersko-dilerskom</a:t>
            </a:r>
            <a:r>
              <a:rPr lang="en-US" dirty="0"/>
              <a:t> </a:t>
            </a:r>
            <a:r>
              <a:rPr lang="en-US" dirty="0" err="1"/>
              <a:t>društvu</a:t>
            </a:r>
            <a:r>
              <a:rPr lang="en-US" dirty="0"/>
              <a:t> s </a:t>
            </a:r>
            <a:r>
              <a:rPr lang="en-US" dirty="0" err="1" smtClean="0"/>
              <a:t>kojim</a:t>
            </a:r>
            <a:r>
              <a:rPr lang="sr-Latn-ME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/>
              <a:t>zaključen</a:t>
            </a:r>
            <a:r>
              <a:rPr lang="en-US" dirty="0"/>
              <a:t> </a:t>
            </a:r>
            <a:r>
              <a:rPr lang="en-US" dirty="0" err="1"/>
              <a:t>ugovor</a:t>
            </a:r>
            <a:r>
              <a:rPr lang="en-US" dirty="0"/>
              <a:t> </a:t>
            </a:r>
            <a:r>
              <a:rPr lang="en-US" dirty="0" err="1"/>
              <a:t>dostaviti</a:t>
            </a:r>
            <a:r>
              <a:rPr lang="en-US" dirty="0"/>
              <a:t>:</a:t>
            </a:r>
          </a:p>
          <a:p>
            <a:pPr marL="457200" lvl="1" indent="0" algn="just">
              <a:buNone/>
            </a:pPr>
            <a:r>
              <a:rPr lang="pl-PL" sz="2800" dirty="0"/>
              <a:t>• godišnji finansijski izvještaj najkasnije do 31. marta tekuće godine </a:t>
            </a:r>
            <a:r>
              <a:rPr lang="pl-PL" sz="2800" dirty="0" smtClean="0"/>
              <a:t>za </a:t>
            </a:r>
            <a:r>
              <a:rPr lang="en-US" sz="2800" dirty="0" err="1" smtClean="0"/>
              <a:t>prethodnu</a:t>
            </a:r>
            <a:r>
              <a:rPr lang="en-US" sz="2800" dirty="0" smtClean="0"/>
              <a:t> </a:t>
            </a:r>
            <a:r>
              <a:rPr lang="en-US" sz="2800" dirty="0" err="1"/>
              <a:t>poslovnu</a:t>
            </a:r>
            <a:r>
              <a:rPr lang="en-US" sz="2800" dirty="0"/>
              <a:t> </a:t>
            </a:r>
            <a:r>
              <a:rPr lang="en-US" sz="2800" dirty="0" err="1"/>
              <a:t>godinu</a:t>
            </a:r>
            <a:r>
              <a:rPr lang="en-US" sz="2800" dirty="0"/>
              <a:t>; </a:t>
            </a:r>
            <a:r>
              <a:rPr lang="en-US" sz="2800" dirty="0" err="1"/>
              <a:t>i</a:t>
            </a:r>
            <a:endParaRPr lang="en-US" sz="2800" dirty="0"/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usvojeni</a:t>
            </a:r>
            <a:r>
              <a:rPr lang="en-US" sz="2800" dirty="0"/>
              <a:t> </a:t>
            </a:r>
            <a:r>
              <a:rPr lang="en-US" sz="2800" dirty="0" err="1"/>
              <a:t>izvještaj</a:t>
            </a:r>
            <a:r>
              <a:rPr lang="en-US" sz="2800" dirty="0"/>
              <a:t> o </a:t>
            </a:r>
            <a:r>
              <a:rPr lang="en-US" sz="2800" dirty="0" err="1"/>
              <a:t>izvršenoj</a:t>
            </a:r>
            <a:r>
              <a:rPr lang="en-US" sz="2800" dirty="0"/>
              <a:t> </a:t>
            </a:r>
            <a:r>
              <a:rPr lang="en-US" sz="2800" dirty="0" err="1"/>
              <a:t>reviziji</a:t>
            </a:r>
            <a:r>
              <a:rPr lang="en-US" sz="2800" dirty="0"/>
              <a:t> </a:t>
            </a:r>
            <a:r>
              <a:rPr lang="en-US" sz="2800" dirty="0" err="1"/>
              <a:t>godišnjeg</a:t>
            </a:r>
            <a:r>
              <a:rPr lang="en-US" sz="2800" dirty="0"/>
              <a:t> </a:t>
            </a:r>
            <a:r>
              <a:rPr lang="en-US" sz="2800" dirty="0" err="1"/>
              <a:t>finansijskog</a:t>
            </a:r>
            <a:r>
              <a:rPr lang="en-US" sz="2800" dirty="0"/>
              <a:t> </a:t>
            </a:r>
            <a:r>
              <a:rPr lang="en-US" sz="2800" dirty="0" err="1" smtClean="0"/>
              <a:t>izvještaja</a:t>
            </a:r>
            <a:r>
              <a:rPr lang="sr-Latn-ME" sz="2800" dirty="0" smtClean="0"/>
              <a:t> </a:t>
            </a:r>
            <a:r>
              <a:rPr lang="pl-PL" sz="2800" dirty="0" smtClean="0"/>
              <a:t>najkasnije </a:t>
            </a:r>
            <a:r>
              <a:rPr lang="pl-PL" sz="2800" dirty="0"/>
              <a:t>do 15. jula tekuće godine za prethodnu poslovnu godinu.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3738494261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78794"/>
            <a:ext cx="10515600" cy="5198169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čijim</a:t>
            </a:r>
            <a:r>
              <a:rPr lang="en-US" dirty="0"/>
              <a:t> se VP/HOV </a:t>
            </a:r>
            <a:r>
              <a:rPr lang="en-US" dirty="0" err="1"/>
              <a:t>trguje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berzanskom</a:t>
            </a:r>
            <a:r>
              <a:rPr lang="en-US" dirty="0"/>
              <a:t> </a:t>
            </a:r>
            <a:r>
              <a:rPr lang="en-US" dirty="0" err="1"/>
              <a:t>tržištu</a:t>
            </a:r>
            <a:r>
              <a:rPr lang="en-US" dirty="0"/>
              <a:t> </a:t>
            </a:r>
            <a:r>
              <a:rPr lang="en-US" dirty="0" err="1"/>
              <a:t>obavezna</a:t>
            </a:r>
            <a:r>
              <a:rPr lang="en-US" dirty="0"/>
              <a:t> </a:t>
            </a:r>
            <a:r>
              <a:rPr lang="en-US" dirty="0" err="1" smtClean="0"/>
              <a:t>su</a:t>
            </a:r>
            <a:r>
              <a:rPr lang="sr-Latn-ME" dirty="0" smtClean="0"/>
              <a:t> </a:t>
            </a:r>
            <a:r>
              <a:rPr lang="en-US" dirty="0" err="1" smtClean="0"/>
              <a:t>dostavljati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polugodišnje</a:t>
            </a:r>
            <a:r>
              <a:rPr lang="en-US" dirty="0"/>
              <a:t> </a:t>
            </a:r>
            <a:r>
              <a:rPr lang="en-US" dirty="0" err="1"/>
              <a:t>finansijske</a:t>
            </a:r>
            <a:r>
              <a:rPr lang="en-US" dirty="0"/>
              <a:t> </a:t>
            </a:r>
            <a:r>
              <a:rPr lang="en-US" dirty="0" err="1"/>
              <a:t>izvještaje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to </a:t>
            </a:r>
            <a:r>
              <a:rPr lang="en-US" dirty="0" err="1"/>
              <a:t>najkasnije</a:t>
            </a:r>
            <a:r>
              <a:rPr lang="en-US" dirty="0"/>
              <a:t> do 31. </a:t>
            </a:r>
            <a:r>
              <a:rPr lang="en-US" dirty="0" err="1"/>
              <a:t>augusta</a:t>
            </a:r>
            <a:r>
              <a:rPr lang="en-US" dirty="0"/>
              <a:t> </a:t>
            </a:r>
            <a:r>
              <a:rPr lang="en-US" dirty="0" err="1" smtClean="0"/>
              <a:t>tekuće</a:t>
            </a:r>
            <a:r>
              <a:rPr lang="sr-Latn-ME" dirty="0" smtClean="0"/>
              <a:t> </a:t>
            </a:r>
            <a:r>
              <a:rPr lang="en-US" dirty="0" err="1" smtClean="0"/>
              <a:t>godine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/>
              <a:t>Na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dostavljenih</a:t>
            </a:r>
            <a:r>
              <a:rPr lang="en-US" dirty="0"/>
              <a:t>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izvještaja</a:t>
            </a:r>
            <a:r>
              <a:rPr lang="en-US" dirty="0"/>
              <a:t> </a:t>
            </a:r>
            <a:r>
              <a:rPr lang="en-US" dirty="0" err="1"/>
              <a:t>utvrđena</a:t>
            </a:r>
            <a:r>
              <a:rPr lang="en-US" dirty="0"/>
              <a:t> je </a:t>
            </a:r>
            <a:r>
              <a:rPr lang="en-US" dirty="0" err="1"/>
              <a:t>obaveza</a:t>
            </a:r>
            <a:r>
              <a:rPr lang="en-US" dirty="0"/>
              <a:t> </a:t>
            </a:r>
            <a:r>
              <a:rPr lang="en-US" dirty="0" err="1" smtClean="0"/>
              <a:t>inoviranja</a:t>
            </a:r>
            <a:r>
              <a:rPr lang="sr-Latn-ME" dirty="0" smtClean="0"/>
              <a:t> </a:t>
            </a:r>
            <a:r>
              <a:rPr lang="pl-PL" dirty="0" smtClean="0"/>
              <a:t>podataka </a:t>
            </a:r>
            <a:r>
              <a:rPr lang="pl-PL" dirty="0"/>
              <a:t>u prospektu izdavaoca, koji je dostupan na organiziranom tržištu.</a:t>
            </a:r>
          </a:p>
          <a:p>
            <a:pPr algn="just"/>
            <a:r>
              <a:rPr lang="pl-PL" dirty="0"/>
              <a:t>Najkasnije u roku od tri dana od dana isteka roka za predaju </a:t>
            </a:r>
            <a:r>
              <a:rPr lang="pl-PL" dirty="0" smtClean="0"/>
              <a:t>usvojenog </a:t>
            </a:r>
            <a:r>
              <a:rPr lang="en-US" dirty="0" err="1" smtClean="0"/>
              <a:t>revizorskog</a:t>
            </a:r>
            <a:r>
              <a:rPr lang="en-US" dirty="0" smtClean="0"/>
              <a:t> </a:t>
            </a:r>
            <a:r>
              <a:rPr lang="en-US" dirty="0" err="1"/>
              <a:t>izvještaja</a:t>
            </a:r>
            <a:r>
              <a:rPr lang="en-US" dirty="0"/>
              <a:t>, </a:t>
            </a:r>
            <a:r>
              <a:rPr lang="en-US" dirty="0" err="1"/>
              <a:t>javna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obavezna</a:t>
            </a:r>
            <a:r>
              <a:rPr lang="en-US" dirty="0"/>
              <a:t> </a:t>
            </a:r>
            <a:r>
              <a:rPr lang="en-US" dirty="0" err="1"/>
              <a:t>objaviti</a:t>
            </a:r>
            <a:r>
              <a:rPr lang="en-US" dirty="0"/>
              <a:t> </a:t>
            </a:r>
            <a:r>
              <a:rPr lang="en-US" dirty="0" err="1"/>
              <a:t>izvod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 smtClean="0"/>
              <a:t>finansijskog</a:t>
            </a:r>
            <a:r>
              <a:rPr lang="sr-Latn-ME" dirty="0" smtClean="0"/>
              <a:t> </a:t>
            </a:r>
            <a:r>
              <a:rPr lang="en-US" dirty="0" err="1" smtClean="0"/>
              <a:t>izvještaja</a:t>
            </a:r>
            <a:r>
              <a:rPr lang="en-US" dirty="0" smtClean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sadrži</a:t>
            </a:r>
            <a:r>
              <a:rPr lang="en-US" dirty="0"/>
              <a:t>:</a:t>
            </a:r>
          </a:p>
          <a:p>
            <a:pPr marL="457200" lvl="1" indent="0" algn="just">
              <a:buNone/>
            </a:pPr>
            <a:r>
              <a:rPr lang="en-US" sz="3300" dirty="0"/>
              <a:t>• </a:t>
            </a:r>
            <a:r>
              <a:rPr lang="en-US" sz="3300" dirty="0" err="1"/>
              <a:t>rezime</a:t>
            </a:r>
            <a:r>
              <a:rPr lang="en-US" sz="3300" dirty="0"/>
              <a:t> </a:t>
            </a:r>
            <a:r>
              <a:rPr lang="en-US" sz="3300" dirty="0" err="1"/>
              <a:t>godišnjeg</a:t>
            </a:r>
            <a:r>
              <a:rPr lang="en-US" sz="3300" dirty="0"/>
              <a:t> </a:t>
            </a:r>
            <a:r>
              <a:rPr lang="en-US" sz="3300" dirty="0" err="1"/>
              <a:t>finansijskog</a:t>
            </a:r>
            <a:r>
              <a:rPr lang="en-US" sz="3300" dirty="0"/>
              <a:t> </a:t>
            </a:r>
            <a:r>
              <a:rPr lang="en-US" sz="3300" dirty="0" err="1"/>
              <a:t>izvještaja</a:t>
            </a:r>
            <a:r>
              <a:rPr lang="en-US" sz="3300" dirty="0"/>
              <a:t> </a:t>
            </a:r>
            <a:r>
              <a:rPr lang="en-US" sz="3300" dirty="0" err="1"/>
              <a:t>i</a:t>
            </a:r>
            <a:r>
              <a:rPr lang="en-US" sz="3300" dirty="0"/>
              <a:t> </a:t>
            </a:r>
            <a:r>
              <a:rPr lang="en-US" sz="3300" dirty="0" err="1"/>
              <a:t>izvještaja</a:t>
            </a:r>
            <a:r>
              <a:rPr lang="en-US" sz="3300" dirty="0"/>
              <a:t> o </a:t>
            </a:r>
            <a:r>
              <a:rPr lang="en-US" sz="3300" dirty="0" err="1"/>
              <a:t>reviziji</a:t>
            </a:r>
            <a:r>
              <a:rPr lang="en-US" sz="3300" dirty="0"/>
              <a:t>;</a:t>
            </a:r>
          </a:p>
          <a:p>
            <a:pPr marL="457200" lvl="1" indent="0" algn="just">
              <a:buNone/>
            </a:pPr>
            <a:r>
              <a:rPr lang="en-US" sz="3300" dirty="0"/>
              <a:t>• </a:t>
            </a:r>
            <a:r>
              <a:rPr lang="en-US" sz="3300" dirty="0" err="1"/>
              <a:t>podatke</a:t>
            </a:r>
            <a:r>
              <a:rPr lang="en-US" sz="3300" dirty="0"/>
              <a:t> o </a:t>
            </a:r>
            <a:r>
              <a:rPr lang="en-US" sz="3300" dirty="0" err="1"/>
              <a:t>promjenama</a:t>
            </a:r>
            <a:r>
              <a:rPr lang="en-US" sz="3300" dirty="0"/>
              <a:t> </a:t>
            </a:r>
            <a:r>
              <a:rPr lang="en-US" sz="3300" dirty="0" err="1"/>
              <a:t>pravnog</a:t>
            </a:r>
            <a:r>
              <a:rPr lang="en-US" sz="3300" dirty="0"/>
              <a:t> </a:t>
            </a:r>
            <a:r>
              <a:rPr lang="en-US" sz="3300" dirty="0" err="1"/>
              <a:t>i</a:t>
            </a:r>
            <a:r>
              <a:rPr lang="en-US" sz="3300" dirty="0"/>
              <a:t> </a:t>
            </a:r>
            <a:r>
              <a:rPr lang="en-US" sz="3300" dirty="0" err="1"/>
              <a:t>finansijskog</a:t>
            </a:r>
            <a:r>
              <a:rPr lang="en-US" sz="3300" dirty="0"/>
              <a:t> </a:t>
            </a:r>
            <a:r>
              <a:rPr lang="en-US" sz="3300" dirty="0" err="1"/>
              <a:t>položaja</a:t>
            </a:r>
            <a:r>
              <a:rPr lang="en-US" sz="3300" dirty="0"/>
              <a:t> </a:t>
            </a:r>
            <a:r>
              <a:rPr lang="en-US" sz="3300" dirty="0" err="1"/>
              <a:t>društva</a:t>
            </a:r>
            <a:r>
              <a:rPr lang="en-US" sz="3300" dirty="0"/>
              <a:t>;</a:t>
            </a:r>
          </a:p>
          <a:p>
            <a:pPr marL="457200" lvl="1" indent="0" algn="just">
              <a:buNone/>
            </a:pPr>
            <a:r>
              <a:rPr lang="en-US" sz="3300" dirty="0"/>
              <a:t>• </a:t>
            </a:r>
            <a:r>
              <a:rPr lang="en-US" sz="3300" dirty="0" err="1"/>
              <a:t>obavještenje</a:t>
            </a:r>
            <a:r>
              <a:rPr lang="en-US" sz="3300" dirty="0"/>
              <a:t> o </a:t>
            </a:r>
            <a:r>
              <a:rPr lang="en-US" sz="3300" dirty="0" err="1"/>
              <a:t>mjestu</a:t>
            </a:r>
            <a:r>
              <a:rPr lang="en-US" sz="3300" dirty="0"/>
              <a:t> </a:t>
            </a:r>
            <a:r>
              <a:rPr lang="en-US" sz="3300" dirty="0" err="1"/>
              <a:t>na</a:t>
            </a:r>
            <a:r>
              <a:rPr lang="en-US" sz="3300" dirty="0"/>
              <a:t> </a:t>
            </a:r>
            <a:r>
              <a:rPr lang="en-US" sz="3300" dirty="0" err="1"/>
              <a:t>kome</a:t>
            </a:r>
            <a:r>
              <a:rPr lang="en-US" sz="3300" dirty="0"/>
              <a:t> se </a:t>
            </a:r>
            <a:r>
              <a:rPr lang="en-US" sz="3300" dirty="0" err="1"/>
              <a:t>može</a:t>
            </a:r>
            <a:r>
              <a:rPr lang="en-US" sz="3300" dirty="0"/>
              <a:t> </a:t>
            </a:r>
            <a:r>
              <a:rPr lang="en-US" sz="3300" dirty="0" err="1"/>
              <a:t>izvršiti</a:t>
            </a:r>
            <a:r>
              <a:rPr lang="en-US" sz="3300" dirty="0"/>
              <a:t> </a:t>
            </a:r>
            <a:r>
              <a:rPr lang="en-US" sz="3300" dirty="0" err="1"/>
              <a:t>uvid</a:t>
            </a:r>
            <a:r>
              <a:rPr lang="en-US" sz="3300" dirty="0"/>
              <a:t> u </a:t>
            </a:r>
            <a:r>
              <a:rPr lang="en-US" sz="3300" dirty="0" err="1"/>
              <a:t>kompletne</a:t>
            </a:r>
            <a:r>
              <a:rPr lang="en-US" sz="3300" dirty="0"/>
              <a:t> </a:t>
            </a:r>
            <a:r>
              <a:rPr lang="en-US" sz="3300" dirty="0" err="1" smtClean="0"/>
              <a:t>finansijske</a:t>
            </a:r>
            <a:r>
              <a:rPr lang="sr-Latn-ME" sz="3300" dirty="0" smtClean="0"/>
              <a:t> </a:t>
            </a:r>
            <a:r>
              <a:rPr lang="en-US" sz="3300" dirty="0" err="1" smtClean="0"/>
              <a:t>izvještaje</a:t>
            </a:r>
            <a:r>
              <a:rPr lang="en-US" sz="3300" dirty="0" smtClean="0"/>
              <a:t> </a:t>
            </a:r>
            <a:r>
              <a:rPr lang="en-US" sz="3300" dirty="0" err="1"/>
              <a:t>i</a:t>
            </a:r>
            <a:r>
              <a:rPr lang="en-US" sz="3300" dirty="0"/>
              <a:t> </a:t>
            </a:r>
            <a:r>
              <a:rPr lang="en-US" sz="3300" dirty="0" err="1"/>
              <a:t>izvještaj</a:t>
            </a:r>
            <a:r>
              <a:rPr lang="en-US" sz="3300" dirty="0"/>
              <a:t> </a:t>
            </a:r>
            <a:r>
              <a:rPr lang="en-US" sz="3300" dirty="0" err="1"/>
              <a:t>revizora</a:t>
            </a:r>
            <a:r>
              <a:rPr lang="en-US" sz="3300" dirty="0"/>
              <a:t>;</a:t>
            </a:r>
          </a:p>
          <a:p>
            <a:pPr marL="457200" lvl="1" indent="0" algn="just">
              <a:buNone/>
            </a:pPr>
            <a:r>
              <a:rPr lang="pl-PL" sz="3300" dirty="0"/>
              <a:t>• izjavu o bitnim promjenama u prospektu; i</a:t>
            </a:r>
          </a:p>
          <a:p>
            <a:pPr marL="457200" lvl="1" indent="0" algn="just">
              <a:buNone/>
            </a:pPr>
            <a:r>
              <a:rPr lang="en-US" sz="3300" dirty="0"/>
              <a:t>• </a:t>
            </a:r>
            <a:r>
              <a:rPr lang="en-US" sz="3300" dirty="0" err="1"/>
              <a:t>druge</a:t>
            </a:r>
            <a:r>
              <a:rPr lang="en-US" sz="3300" dirty="0"/>
              <a:t> </a:t>
            </a:r>
            <a:r>
              <a:rPr lang="en-US" sz="3300" dirty="0" err="1"/>
              <a:t>propisane</a:t>
            </a:r>
            <a:r>
              <a:rPr lang="en-US" sz="3300" dirty="0"/>
              <a:t> </a:t>
            </a:r>
            <a:r>
              <a:rPr lang="en-US" sz="3300" dirty="0" err="1"/>
              <a:t>podatke</a:t>
            </a:r>
            <a:r>
              <a:rPr lang="en-US" sz="33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50063182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04552"/>
            <a:ext cx="10515600" cy="517241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dirty="0" err="1"/>
              <a:t>Pravilnikom</a:t>
            </a:r>
            <a:r>
              <a:rPr lang="en-US" dirty="0"/>
              <a:t> o </a:t>
            </a:r>
            <a:r>
              <a:rPr lang="en-US" dirty="0" err="1"/>
              <a:t>izvještavanju</a:t>
            </a:r>
            <a:r>
              <a:rPr lang="en-US" dirty="0"/>
              <a:t> </a:t>
            </a:r>
            <a:r>
              <a:rPr lang="en-US" dirty="0" err="1"/>
              <a:t>bliže</a:t>
            </a:r>
            <a:r>
              <a:rPr lang="en-US" dirty="0"/>
              <a:t> je </a:t>
            </a:r>
            <a:r>
              <a:rPr lang="en-US" dirty="0" err="1" smtClean="0"/>
              <a:t>defini</a:t>
            </a:r>
            <a:r>
              <a:rPr lang="sr-Latn-ME" dirty="0" smtClean="0"/>
              <a:t>sana </a:t>
            </a:r>
            <a:r>
              <a:rPr lang="en-US" dirty="0" err="1" smtClean="0"/>
              <a:t>sadržina</a:t>
            </a:r>
            <a:r>
              <a:rPr lang="en-US" dirty="0" smtClean="0"/>
              <a:t> </a:t>
            </a:r>
            <a:r>
              <a:rPr lang="en-US" dirty="0" err="1"/>
              <a:t>godišnjeg</a:t>
            </a:r>
            <a:r>
              <a:rPr lang="en-US" dirty="0"/>
              <a:t> </a:t>
            </a:r>
            <a:r>
              <a:rPr lang="en-US" dirty="0" err="1" smtClean="0"/>
              <a:t>izvještaja</a:t>
            </a:r>
            <a:r>
              <a:rPr lang="sr-Latn-ME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/>
              <a:t>obuhvata</a:t>
            </a:r>
            <a:r>
              <a:rPr lang="en-US" dirty="0"/>
              <a:t>: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opće</a:t>
            </a:r>
            <a:r>
              <a:rPr lang="en-US" dirty="0"/>
              <a:t> </a:t>
            </a:r>
            <a:r>
              <a:rPr lang="en-US" dirty="0" err="1"/>
              <a:t>podatke</a:t>
            </a:r>
            <a:r>
              <a:rPr lang="en-US" dirty="0"/>
              <a:t> o </a:t>
            </a:r>
            <a:r>
              <a:rPr lang="en-US" dirty="0" err="1"/>
              <a:t>društvu</a:t>
            </a:r>
            <a:r>
              <a:rPr lang="en-US" dirty="0"/>
              <a:t> (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primjer</a:t>
            </a:r>
            <a:r>
              <a:rPr lang="en-US" dirty="0"/>
              <a:t>, </a:t>
            </a:r>
            <a:r>
              <a:rPr lang="en-US" dirty="0" err="1"/>
              <a:t>djelatnost</a:t>
            </a:r>
            <a:r>
              <a:rPr lang="en-US" dirty="0"/>
              <a:t>,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zaposlenih</a:t>
            </a:r>
            <a:r>
              <a:rPr lang="en-US" dirty="0"/>
              <a:t>,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/>
              <a:t>, </a:t>
            </a:r>
            <a:r>
              <a:rPr lang="en-US" dirty="0" err="1"/>
              <a:t>deset</a:t>
            </a:r>
            <a:r>
              <a:rPr lang="en-US" dirty="0"/>
              <a:t> </a:t>
            </a:r>
            <a:r>
              <a:rPr lang="en-US" dirty="0" err="1"/>
              <a:t>najvećih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, </a:t>
            </a:r>
            <a:r>
              <a:rPr lang="en-US" dirty="0" err="1"/>
              <a:t>vrijednost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 smtClean="0"/>
              <a:t>kapitala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drugo</a:t>
            </a:r>
            <a:r>
              <a:rPr lang="en-US" dirty="0" smtClean="0"/>
              <a:t>);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err="1"/>
              <a:t>podatke</a:t>
            </a:r>
            <a:r>
              <a:rPr lang="en-US" dirty="0"/>
              <a:t> o </a:t>
            </a:r>
            <a:r>
              <a:rPr lang="en-US" dirty="0" err="1"/>
              <a:t>upravnim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nadzornim</a:t>
            </a:r>
            <a:r>
              <a:rPr lang="en-US" dirty="0"/>
              <a:t> </a:t>
            </a:r>
            <a:r>
              <a:rPr lang="en-US" dirty="0" err="1"/>
              <a:t>tijelima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(</a:t>
            </a:r>
            <a:r>
              <a:rPr lang="en-US" dirty="0" err="1"/>
              <a:t>članovima</a:t>
            </a:r>
            <a:r>
              <a:rPr lang="en-US" dirty="0"/>
              <a:t> 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);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podatke</a:t>
            </a:r>
            <a:r>
              <a:rPr lang="en-US" dirty="0"/>
              <a:t> o </a:t>
            </a:r>
            <a:r>
              <a:rPr lang="en-US" dirty="0" err="1"/>
              <a:t>poslovanju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(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primjer</a:t>
            </a:r>
            <a:r>
              <a:rPr lang="en-US" dirty="0"/>
              <a:t>, </a:t>
            </a:r>
            <a:r>
              <a:rPr lang="en-US" dirty="0" err="1"/>
              <a:t>izvještaj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 o </a:t>
            </a:r>
            <a:r>
              <a:rPr lang="en-US" dirty="0" err="1" smtClean="0"/>
              <a:t>realizaciji</a:t>
            </a:r>
            <a:r>
              <a:rPr lang="sr-Latn-ME" dirty="0" smtClean="0"/>
              <a:t> </a:t>
            </a:r>
            <a:r>
              <a:rPr lang="en-US" dirty="0" err="1" smtClean="0"/>
              <a:t>usvojene</a:t>
            </a:r>
            <a:r>
              <a:rPr lang="en-US" dirty="0" smtClean="0"/>
              <a:t> </a:t>
            </a:r>
            <a:r>
              <a:rPr lang="en-US" dirty="0" err="1"/>
              <a:t>poslovne</a:t>
            </a:r>
            <a:r>
              <a:rPr lang="en-US" dirty="0"/>
              <a:t> </a:t>
            </a:r>
            <a:r>
              <a:rPr lang="en-US" dirty="0" err="1"/>
              <a:t>politike</a:t>
            </a:r>
            <a:r>
              <a:rPr lang="en-US" dirty="0"/>
              <a:t>, </a:t>
            </a:r>
            <a:r>
              <a:rPr lang="en-US" dirty="0" err="1"/>
              <a:t>analiza</a:t>
            </a:r>
            <a:r>
              <a:rPr lang="en-US" dirty="0"/>
              <a:t> </a:t>
            </a:r>
            <a:r>
              <a:rPr lang="en-US" dirty="0" err="1"/>
              <a:t>ostvarenih</a:t>
            </a:r>
            <a:r>
              <a:rPr lang="en-US" dirty="0"/>
              <a:t> </a:t>
            </a:r>
            <a:r>
              <a:rPr lang="en-US" dirty="0" err="1"/>
              <a:t>prihoda</a:t>
            </a:r>
            <a:r>
              <a:rPr lang="en-US" dirty="0"/>
              <a:t>, </a:t>
            </a:r>
            <a:r>
              <a:rPr lang="en-US" dirty="0" err="1"/>
              <a:t>rashoda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rezultata</a:t>
            </a:r>
            <a:r>
              <a:rPr lang="sr-Latn-ME" dirty="0" smtClean="0"/>
              <a:t> </a:t>
            </a:r>
            <a:r>
              <a:rPr lang="en-US" dirty="0" err="1" smtClean="0"/>
              <a:t>poslovanja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drugo</a:t>
            </a:r>
            <a:r>
              <a:rPr lang="en-US" dirty="0"/>
              <a:t>); </a:t>
            </a:r>
            <a:r>
              <a:rPr lang="en-US" dirty="0" err="1"/>
              <a:t>i</a:t>
            </a:r>
            <a:endParaRPr lang="en-US" dirty="0"/>
          </a:p>
          <a:p>
            <a:pPr marL="0" indent="0" algn="just">
              <a:buNone/>
            </a:pPr>
            <a:r>
              <a:rPr lang="pl-PL" dirty="0"/>
              <a:t>• ostale podatke koji nisu navedeni kao obavezni, a po ocjeni društva su </a:t>
            </a:r>
            <a:r>
              <a:rPr lang="pl-PL" dirty="0" smtClean="0"/>
              <a:t>od </a:t>
            </a:r>
            <a:r>
              <a:rPr lang="en-US" dirty="0" err="1" smtClean="0"/>
              <a:t>značaja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razumijevanje</a:t>
            </a:r>
            <a:r>
              <a:rPr lang="en-US" dirty="0"/>
              <a:t> </a:t>
            </a:r>
            <a:r>
              <a:rPr lang="en-US" dirty="0" err="1"/>
              <a:t>pravnog</a:t>
            </a:r>
            <a:r>
              <a:rPr lang="en-US" dirty="0"/>
              <a:t>, </a:t>
            </a:r>
            <a:r>
              <a:rPr lang="en-US" dirty="0" err="1"/>
              <a:t>finansijskog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prinosnog</a:t>
            </a:r>
            <a:r>
              <a:rPr lang="en-US" dirty="0"/>
              <a:t> </a:t>
            </a:r>
            <a:r>
              <a:rPr lang="en-US" dirty="0" err="1"/>
              <a:t>položaja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819802553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72732"/>
            <a:ext cx="10515600" cy="540423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dirty="0"/>
              <a:t>3. Izvještaj o materijalnim događajima</a:t>
            </a:r>
          </a:p>
          <a:p>
            <a:pPr algn="just"/>
            <a:r>
              <a:rPr lang="en-US" dirty="0" err="1"/>
              <a:t>Dionička</a:t>
            </a:r>
            <a:r>
              <a:rPr lang="en-US" dirty="0"/>
              <a:t>/</a:t>
            </a:r>
            <a:r>
              <a:rPr lang="en-US" dirty="0" err="1"/>
              <a:t>akcionarska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obavezna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da,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nastupe</a:t>
            </a:r>
            <a:r>
              <a:rPr lang="en-US" dirty="0"/>
              <a:t> </a:t>
            </a:r>
            <a:r>
              <a:rPr lang="en-US" dirty="0" err="1"/>
              <a:t>okolnosti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 smtClean="0"/>
              <a:t>mogu</a:t>
            </a:r>
            <a:r>
              <a:rPr lang="sr-Latn-ME" dirty="0" smtClean="0"/>
              <a:t> </a:t>
            </a:r>
            <a:r>
              <a:rPr lang="en-US" dirty="0" err="1" smtClean="0"/>
              <a:t>bitnije</a:t>
            </a:r>
            <a:r>
              <a:rPr lang="en-US" dirty="0" smtClean="0"/>
              <a:t> </a:t>
            </a:r>
            <a:r>
              <a:rPr lang="en-US" dirty="0" err="1"/>
              <a:t>uticati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poslovanje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cijenu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, </a:t>
            </a:r>
            <a:r>
              <a:rPr lang="en-US" dirty="0" smtClean="0"/>
              <a:t>a</a:t>
            </a:r>
            <a:r>
              <a:rPr lang="sr-Latn-ME" dirty="0" smtClean="0"/>
              <a:t> </a:t>
            </a:r>
            <a:r>
              <a:rPr lang="en-US" dirty="0" err="1" smtClean="0"/>
              <a:t>nije</a:t>
            </a:r>
            <a:r>
              <a:rPr lang="en-US" dirty="0" smtClean="0"/>
              <a:t> </a:t>
            </a:r>
            <a:r>
              <a:rPr lang="en-US" dirty="0" err="1"/>
              <a:t>riječ</a:t>
            </a:r>
            <a:r>
              <a:rPr lang="en-US" dirty="0"/>
              <a:t> o </a:t>
            </a:r>
            <a:r>
              <a:rPr lang="en-US" dirty="0" smtClean="0"/>
              <a:t>op</a:t>
            </a:r>
            <a:r>
              <a:rPr lang="sr-Latn-ME" dirty="0" smtClean="0"/>
              <a:t>št</a:t>
            </a:r>
            <a:r>
              <a:rPr lang="en-US" dirty="0" smtClean="0"/>
              <a:t>e</a:t>
            </a:r>
            <a:r>
              <a:rPr lang="sr-Latn-ME" dirty="0" smtClean="0"/>
              <a:t> </a:t>
            </a:r>
            <a:r>
              <a:rPr lang="en-US" dirty="0" err="1" smtClean="0"/>
              <a:t>poznatim</a:t>
            </a:r>
            <a:r>
              <a:rPr lang="en-US" dirty="0" smtClean="0"/>
              <a:t> </a:t>
            </a:r>
            <a:r>
              <a:rPr lang="en-US" dirty="0" err="1"/>
              <a:t>okolnostima</a:t>
            </a:r>
            <a:r>
              <a:rPr lang="en-US" dirty="0"/>
              <a:t>, </a:t>
            </a:r>
            <a:r>
              <a:rPr lang="en-US" dirty="0" err="1"/>
              <a:t>odmah</a:t>
            </a:r>
            <a:r>
              <a:rPr lang="en-US" dirty="0"/>
              <a:t> </a:t>
            </a:r>
            <a:r>
              <a:rPr lang="en-US" dirty="0" err="1"/>
              <a:t>izdaju</a:t>
            </a:r>
            <a:r>
              <a:rPr lang="en-US" dirty="0"/>
              <a:t> </a:t>
            </a:r>
            <a:r>
              <a:rPr lang="en-US" dirty="0" err="1"/>
              <a:t>javno</a:t>
            </a:r>
            <a:r>
              <a:rPr lang="en-US" dirty="0"/>
              <a:t> </a:t>
            </a:r>
            <a:r>
              <a:rPr lang="en-US" dirty="0" err="1" smtClean="0"/>
              <a:t>saop</a:t>
            </a:r>
            <a:r>
              <a:rPr lang="sr-Latn-ME" dirty="0" smtClean="0"/>
              <a:t>št</a:t>
            </a:r>
            <a:r>
              <a:rPr lang="en-US" dirty="0" err="1" smtClean="0"/>
              <a:t>enje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 smtClean="0"/>
              <a:t>takvim</a:t>
            </a:r>
            <a:r>
              <a:rPr lang="sr-Latn-ME" dirty="0" smtClean="0"/>
              <a:t> </a:t>
            </a:r>
            <a:r>
              <a:rPr lang="en-US" dirty="0" err="1" smtClean="0"/>
              <a:t>okolnostima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Pravilnikom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izvještavanju</a:t>
            </a:r>
            <a:r>
              <a:rPr lang="en-US" dirty="0"/>
              <a:t> </a:t>
            </a:r>
            <a:r>
              <a:rPr lang="en-US" dirty="0" err="1"/>
              <a:t>bliže</a:t>
            </a:r>
            <a:r>
              <a:rPr lang="en-US" dirty="0"/>
              <a:t> je </a:t>
            </a:r>
            <a:r>
              <a:rPr lang="en-US" dirty="0" err="1"/>
              <a:t>utvrđeno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šta</a:t>
            </a:r>
            <a:r>
              <a:rPr lang="en-US" dirty="0"/>
              <a:t> se </a:t>
            </a:r>
            <a:r>
              <a:rPr lang="en-US" dirty="0" err="1"/>
              <a:t>odnose</a:t>
            </a:r>
            <a:r>
              <a:rPr lang="en-US" dirty="0"/>
              <a:t> </a:t>
            </a:r>
            <a:r>
              <a:rPr lang="en-US" dirty="0" err="1" smtClean="0"/>
              <a:t>bitni</a:t>
            </a:r>
            <a:r>
              <a:rPr lang="sr-Latn-ME" dirty="0" smtClean="0"/>
              <a:t> </a:t>
            </a:r>
            <a:r>
              <a:rPr lang="en-US" dirty="0" err="1" smtClean="0"/>
              <a:t>događaji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podatke</a:t>
            </a:r>
            <a:r>
              <a:rPr lang="en-US" dirty="0"/>
              <a:t> </a:t>
            </a:r>
            <a:r>
              <a:rPr lang="en-US" dirty="0" err="1"/>
              <a:t>izvještaj</a:t>
            </a:r>
            <a:r>
              <a:rPr lang="en-US" dirty="0"/>
              <a:t> o </a:t>
            </a:r>
            <a:r>
              <a:rPr lang="en-US" dirty="0" err="1"/>
              <a:t>bitnom</a:t>
            </a:r>
            <a:r>
              <a:rPr lang="en-US" dirty="0"/>
              <a:t> </a:t>
            </a:r>
            <a:r>
              <a:rPr lang="en-US" dirty="0" err="1"/>
              <a:t>događaju</a:t>
            </a:r>
            <a:r>
              <a:rPr lang="en-US" dirty="0"/>
              <a:t> mora </a:t>
            </a:r>
            <a:r>
              <a:rPr lang="en-US" dirty="0" err="1" smtClean="0"/>
              <a:t>sadržati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Izvještaji</a:t>
            </a:r>
            <a:r>
              <a:rPr lang="en-US" dirty="0" smtClean="0"/>
              <a:t> o</a:t>
            </a:r>
            <a:r>
              <a:rPr lang="sr-Latn-ME" dirty="0" smtClean="0"/>
              <a:t> </a:t>
            </a:r>
            <a:r>
              <a:rPr lang="en-US" dirty="0" err="1" smtClean="0"/>
              <a:t>bitnim</a:t>
            </a:r>
            <a:r>
              <a:rPr lang="en-US" dirty="0" smtClean="0"/>
              <a:t> </a:t>
            </a:r>
            <a:r>
              <a:rPr lang="en-US" dirty="0" err="1"/>
              <a:t>događajima</a:t>
            </a:r>
            <a:r>
              <a:rPr lang="en-US" dirty="0"/>
              <a:t> </a:t>
            </a:r>
            <a:r>
              <a:rPr lang="en-US" dirty="0" err="1"/>
              <a:t>obavezno</a:t>
            </a:r>
            <a:r>
              <a:rPr lang="en-US" dirty="0"/>
              <a:t> se </a:t>
            </a:r>
            <a:r>
              <a:rPr lang="en-US" dirty="0" err="1"/>
              <a:t>dostavljaju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organizatoru</a:t>
            </a:r>
            <a:r>
              <a:rPr lang="en-US" dirty="0"/>
              <a:t> </a:t>
            </a:r>
            <a:r>
              <a:rPr lang="en-US" dirty="0" err="1"/>
              <a:t>tržišta</a:t>
            </a:r>
            <a:r>
              <a:rPr lang="en-US" dirty="0"/>
              <a:t>,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 smtClean="0"/>
              <a:t>propisan</a:t>
            </a:r>
            <a:r>
              <a:rPr lang="sr-Latn-ME" dirty="0" smtClean="0"/>
              <a:t> </a:t>
            </a:r>
            <a:r>
              <a:rPr lang="en-US" dirty="0" err="1" smtClean="0"/>
              <a:t>njegovim</a:t>
            </a:r>
            <a:r>
              <a:rPr lang="en-US" dirty="0" smtClean="0"/>
              <a:t> </a:t>
            </a:r>
            <a:r>
              <a:rPr lang="en-US" dirty="0" err="1"/>
              <a:t>aktima</a:t>
            </a:r>
            <a:r>
              <a:rPr lang="en-US" dirty="0"/>
              <a:t>, a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primljene</a:t>
            </a:r>
            <a:r>
              <a:rPr lang="en-US" dirty="0"/>
              <a:t> </a:t>
            </a:r>
            <a:r>
              <a:rPr lang="en-US" dirty="0" err="1"/>
              <a:t>izvještaje</a:t>
            </a:r>
            <a:r>
              <a:rPr lang="en-US" dirty="0"/>
              <a:t> </a:t>
            </a:r>
            <a:r>
              <a:rPr lang="en-US" dirty="0" err="1"/>
              <a:t>objavljuje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svojoj</a:t>
            </a:r>
            <a:r>
              <a:rPr lang="en-US" dirty="0"/>
              <a:t> internet </a:t>
            </a:r>
            <a:r>
              <a:rPr lang="en-US" dirty="0" err="1"/>
              <a:t>stranici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Organizator</a:t>
            </a:r>
            <a:r>
              <a:rPr lang="en-US" dirty="0"/>
              <a:t> </a:t>
            </a:r>
            <a:r>
              <a:rPr lang="en-US" dirty="0" err="1"/>
              <a:t>tržišta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tražiti</a:t>
            </a:r>
            <a:r>
              <a:rPr lang="en-US" dirty="0"/>
              <a:t> </a:t>
            </a:r>
            <a:r>
              <a:rPr lang="en-US" dirty="0" err="1"/>
              <a:t>objavljivanje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dodatnih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 smtClean="0"/>
              <a:t>odnose</a:t>
            </a:r>
            <a:r>
              <a:rPr lang="sr-Latn-ME" dirty="0" smtClean="0"/>
              <a:t> </a:t>
            </a:r>
            <a:r>
              <a:rPr lang="pl-PL" dirty="0" smtClean="0"/>
              <a:t>na </a:t>
            </a:r>
            <a:r>
              <a:rPr lang="pl-PL" dirty="0"/>
              <a:t>nastale bitne događaje ukoliko procijeni da je to u interesu investitora.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7937192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</a:t>
            </a:r>
            <a:r>
              <a:rPr lang="sr-Latn-ME" dirty="0" smtClean="0"/>
              <a:t> -</a:t>
            </a:r>
            <a:r>
              <a:rPr lang="en-US" dirty="0" smtClean="0"/>
              <a:t> </a:t>
            </a:r>
            <a:r>
              <a:rPr lang="en-US" dirty="0" err="1"/>
              <a:t>Dobrovoljno</a:t>
            </a:r>
            <a:r>
              <a:rPr lang="en-US" dirty="0"/>
              <a:t> </a:t>
            </a:r>
            <a:r>
              <a:rPr lang="en-US" dirty="0" err="1"/>
              <a:t>objavljivanje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smtClean="0"/>
              <a:t>Dobra </a:t>
            </a:r>
            <a:r>
              <a:rPr lang="en-US" dirty="0"/>
              <a:t>je </a:t>
            </a:r>
            <a:r>
              <a:rPr lang="en-US" dirty="0" err="1"/>
              <a:t>praksa</a:t>
            </a:r>
            <a:r>
              <a:rPr lang="en-US" dirty="0"/>
              <a:t> da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dobrovoljno</a:t>
            </a:r>
            <a:r>
              <a:rPr lang="en-US" dirty="0"/>
              <a:t> </a:t>
            </a:r>
            <a:r>
              <a:rPr lang="en-US" dirty="0" err="1"/>
              <a:t>objavljuju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od </a:t>
            </a:r>
            <a:r>
              <a:rPr lang="en-US" dirty="0" err="1" smtClean="0"/>
              <a:t>materijalnog</a:t>
            </a:r>
            <a:r>
              <a:rPr lang="sr-Latn-ME" dirty="0" smtClean="0"/>
              <a:t> </a:t>
            </a:r>
            <a:r>
              <a:rPr lang="en-US" dirty="0" err="1" smtClean="0"/>
              <a:t>značaja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većem</a:t>
            </a:r>
            <a:r>
              <a:rPr lang="en-US" dirty="0"/>
              <a:t> </a:t>
            </a:r>
            <a:r>
              <a:rPr lang="en-US" dirty="0" err="1"/>
              <a:t>obimu</a:t>
            </a:r>
            <a:r>
              <a:rPr lang="en-US" dirty="0"/>
              <a:t> od </a:t>
            </a:r>
            <a:r>
              <a:rPr lang="en-US" dirty="0" err="1"/>
              <a:t>formalnih</a:t>
            </a:r>
            <a:r>
              <a:rPr lang="en-US" dirty="0"/>
              <a:t> </a:t>
            </a:r>
            <a:r>
              <a:rPr lang="en-US" dirty="0" err="1"/>
              <a:t>zakonskih</a:t>
            </a:r>
            <a:r>
              <a:rPr lang="en-US" dirty="0"/>
              <a:t> </a:t>
            </a:r>
            <a:r>
              <a:rPr lang="en-US" dirty="0" err="1"/>
              <a:t>obaveza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Ovo</a:t>
            </a:r>
            <a:r>
              <a:rPr lang="en-US" dirty="0" smtClean="0"/>
              <a:t> </a:t>
            </a:r>
            <a:r>
              <a:rPr lang="en-US" dirty="0" err="1"/>
              <a:t>naročito</a:t>
            </a:r>
            <a:r>
              <a:rPr lang="en-US" dirty="0"/>
              <a:t> </a:t>
            </a:r>
            <a:r>
              <a:rPr lang="en-US" dirty="0" err="1"/>
              <a:t>važi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posluju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tržištima</a:t>
            </a:r>
            <a:r>
              <a:rPr lang="en-US" dirty="0"/>
              <a:t> u </a:t>
            </a:r>
            <a:r>
              <a:rPr lang="en-US" dirty="0" err="1"/>
              <a:t>razvoju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U </a:t>
            </a:r>
            <a:r>
              <a:rPr lang="en-US" dirty="0" err="1"/>
              <a:t>mjeri</a:t>
            </a:r>
            <a:r>
              <a:rPr lang="en-US" dirty="0"/>
              <a:t> u </a:t>
            </a:r>
            <a:r>
              <a:rPr lang="en-US" dirty="0" err="1"/>
              <a:t>kojoj</a:t>
            </a:r>
            <a:r>
              <a:rPr lang="en-US" dirty="0"/>
              <a:t> je to </a:t>
            </a:r>
            <a:r>
              <a:rPr lang="en-US" dirty="0" err="1"/>
              <a:t>moguće</a:t>
            </a:r>
            <a:r>
              <a:rPr lang="en-US" dirty="0"/>
              <a:t>,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podstiču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koriste</a:t>
            </a:r>
            <a:r>
              <a:rPr lang="en-US" dirty="0"/>
              <a:t> </a:t>
            </a:r>
            <a:r>
              <a:rPr lang="en-US" dirty="0" err="1"/>
              <a:t>postojeće</a:t>
            </a:r>
            <a:r>
              <a:rPr lang="en-US" dirty="0"/>
              <a:t> </a:t>
            </a:r>
            <a:r>
              <a:rPr lang="en-US" dirty="0" err="1"/>
              <a:t>oblike</a:t>
            </a:r>
            <a:r>
              <a:rPr lang="en-US" dirty="0"/>
              <a:t> </a:t>
            </a:r>
            <a:r>
              <a:rPr lang="en-US" dirty="0" err="1"/>
              <a:t>objavljivanja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da se </a:t>
            </a:r>
            <a:r>
              <a:rPr lang="en-US" dirty="0" err="1"/>
              <a:t>pridržavaju</a:t>
            </a:r>
            <a:r>
              <a:rPr lang="en-US" dirty="0"/>
              <a:t> </a:t>
            </a:r>
            <a:r>
              <a:rPr lang="en-US" dirty="0" err="1"/>
              <a:t>istih</a:t>
            </a:r>
            <a:r>
              <a:rPr lang="en-US" dirty="0"/>
              <a:t> </a:t>
            </a:r>
            <a:r>
              <a:rPr lang="en-US" dirty="0" err="1" smtClean="0"/>
              <a:t>standarda</a:t>
            </a:r>
            <a:r>
              <a:rPr lang="sr-Latn-ME" dirty="0" smtClean="0"/>
              <a:t> </a:t>
            </a:r>
            <a:r>
              <a:rPr lang="en-US" dirty="0" err="1" smtClean="0"/>
              <a:t>kvaliteta</a:t>
            </a:r>
            <a:r>
              <a:rPr lang="en-US" dirty="0" smtClean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zahtijevaju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oblike</a:t>
            </a:r>
            <a:r>
              <a:rPr lang="en-US" dirty="0"/>
              <a:t> </a:t>
            </a:r>
            <a:r>
              <a:rPr lang="en-US" dirty="0" err="1"/>
              <a:t>izvještavanja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/>
              <a:t>Ona se </a:t>
            </a:r>
            <a:r>
              <a:rPr lang="en-US" dirty="0" err="1"/>
              <a:t>podstiču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da </a:t>
            </a:r>
            <a:r>
              <a:rPr lang="en-US" dirty="0" err="1" smtClean="0"/>
              <a:t>koriste</a:t>
            </a:r>
            <a:r>
              <a:rPr lang="sr-Latn-ME" dirty="0" smtClean="0"/>
              <a:t> </a:t>
            </a:r>
            <a:r>
              <a:rPr lang="en-US" dirty="0" err="1" smtClean="0"/>
              <a:t>postojeće</a:t>
            </a:r>
            <a:r>
              <a:rPr lang="en-US" dirty="0" smtClean="0"/>
              <a:t> </a:t>
            </a:r>
            <a:r>
              <a:rPr lang="en-US" dirty="0" err="1"/>
              <a:t>kanale</a:t>
            </a:r>
            <a:r>
              <a:rPr lang="en-US" dirty="0"/>
              <a:t> </a:t>
            </a:r>
            <a:r>
              <a:rPr lang="en-US" dirty="0" err="1"/>
              <a:t>komunikacije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internet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štampani</a:t>
            </a:r>
            <a:r>
              <a:rPr lang="en-US" dirty="0"/>
              <a:t> </a:t>
            </a:r>
            <a:r>
              <a:rPr lang="en-US" dirty="0" err="1"/>
              <a:t>mediji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893687778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6220"/>
            <a:ext cx="10515600" cy="503074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1. Internet </a:t>
            </a:r>
            <a:r>
              <a:rPr lang="en-US" dirty="0" err="1"/>
              <a:t>siteovi</a:t>
            </a:r>
            <a:r>
              <a:rPr lang="en-US" i="1" dirty="0"/>
              <a:t> </a:t>
            </a:r>
            <a:r>
              <a:rPr lang="en-US" dirty="0" err="1"/>
              <a:t>društva</a:t>
            </a:r>
            <a:endParaRPr lang="en-US" dirty="0"/>
          </a:p>
          <a:p>
            <a:pPr algn="just"/>
            <a:r>
              <a:rPr lang="en-US" dirty="0"/>
              <a:t>Internet </a:t>
            </a:r>
            <a:r>
              <a:rPr lang="en-US" dirty="0" err="1"/>
              <a:t>siteovi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lako</a:t>
            </a:r>
            <a:r>
              <a:rPr lang="en-US" dirty="0"/>
              <a:t> </a:t>
            </a:r>
            <a:r>
              <a:rPr lang="en-US" dirty="0" err="1"/>
              <a:t>dostupni</a:t>
            </a:r>
            <a:r>
              <a:rPr lang="en-US" dirty="0"/>
              <a:t> </a:t>
            </a:r>
            <a:r>
              <a:rPr lang="en-US" dirty="0" err="1"/>
              <a:t>javnosti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niskoj</a:t>
            </a:r>
            <a:r>
              <a:rPr lang="en-US" dirty="0"/>
              <a:t> </a:t>
            </a:r>
            <a:r>
              <a:rPr lang="en-US" dirty="0" err="1"/>
              <a:t>cijeni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 smtClean="0"/>
              <a:t>biti</a:t>
            </a:r>
            <a:r>
              <a:rPr lang="sr-Latn-ME" dirty="0" smtClean="0"/>
              <a:t> </a:t>
            </a:r>
            <a:r>
              <a:rPr lang="en-US" dirty="0" err="1" smtClean="0"/>
              <a:t>izuzetno</a:t>
            </a:r>
            <a:r>
              <a:rPr lang="en-US" dirty="0" smtClean="0"/>
              <a:t> </a:t>
            </a:r>
            <a:r>
              <a:rPr lang="en-US" dirty="0" err="1"/>
              <a:t>snažno</a:t>
            </a:r>
            <a:r>
              <a:rPr lang="en-US" dirty="0"/>
              <a:t> </a:t>
            </a:r>
            <a:r>
              <a:rPr lang="en-US" dirty="0" err="1"/>
              <a:t>sredstvo</a:t>
            </a:r>
            <a:r>
              <a:rPr lang="en-US" dirty="0"/>
              <a:t> </a:t>
            </a:r>
            <a:r>
              <a:rPr lang="en-US" dirty="0" err="1"/>
              <a:t>komunikacije</a:t>
            </a:r>
            <a:r>
              <a:rPr lang="en-US" dirty="0" smtClean="0"/>
              <a:t>.</a:t>
            </a:r>
            <a:endParaRPr lang="sr-Latn-ME" dirty="0" smtClean="0"/>
          </a:p>
          <a:p>
            <a:r>
              <a:rPr lang="en-US" dirty="0" smtClean="0"/>
              <a:t> </a:t>
            </a:r>
            <a:r>
              <a:rPr lang="en-US" dirty="0"/>
              <a:t>Danas se internet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prihvata</a:t>
            </a:r>
            <a:r>
              <a:rPr lang="en-US" dirty="0"/>
              <a:t> </a:t>
            </a:r>
            <a:r>
              <a:rPr lang="en-US" dirty="0" err="1" smtClean="0"/>
              <a:t>kao</a:t>
            </a:r>
            <a:r>
              <a:rPr lang="sr-Latn-ME" dirty="0" smtClean="0"/>
              <a:t> </a:t>
            </a:r>
            <a:r>
              <a:rPr lang="en-US" dirty="0" err="1" smtClean="0"/>
              <a:t>zvaničan</a:t>
            </a:r>
            <a:r>
              <a:rPr lang="en-US" dirty="0" smtClean="0"/>
              <a:t> </a:t>
            </a:r>
            <a:r>
              <a:rPr lang="en-US" dirty="0" err="1"/>
              <a:t>kanal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objavljivanje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Objavljivanje</a:t>
            </a:r>
            <a:r>
              <a:rPr lang="en-US" dirty="0" smtClean="0"/>
              <a:t>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/>
              <a:t>interneta</a:t>
            </a:r>
            <a:r>
              <a:rPr lang="en-US" dirty="0"/>
              <a:t> </a:t>
            </a:r>
            <a:r>
              <a:rPr lang="en-US" dirty="0" err="1" smtClean="0"/>
              <a:t>pažljivo</a:t>
            </a:r>
            <a:r>
              <a:rPr lang="sr-Latn-ME" dirty="0" smtClean="0"/>
              <a:t> </a:t>
            </a:r>
            <a:r>
              <a:rPr lang="en-US" dirty="0" err="1" smtClean="0"/>
              <a:t>proučavaju</a:t>
            </a:r>
            <a:r>
              <a:rPr lang="en-US" dirty="0" smtClean="0"/>
              <a:t> </a:t>
            </a:r>
            <a:r>
              <a:rPr lang="en-US" dirty="0" err="1"/>
              <a:t>komisije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vrijednosne</a:t>
            </a:r>
            <a:r>
              <a:rPr lang="en-US" dirty="0"/>
              <a:t> </a:t>
            </a:r>
            <a:r>
              <a:rPr lang="en-US" dirty="0" err="1"/>
              <a:t>papire</a:t>
            </a:r>
            <a:r>
              <a:rPr lang="en-US" dirty="0"/>
              <a:t>/</a:t>
            </a:r>
            <a:r>
              <a:rPr lang="en-US" dirty="0" err="1"/>
              <a:t>hartije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širom</a:t>
            </a:r>
            <a:r>
              <a:rPr lang="en-US" dirty="0"/>
              <a:t> </a:t>
            </a:r>
            <a:r>
              <a:rPr lang="en-US" dirty="0" err="1"/>
              <a:t>svijeta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936129068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43944"/>
            <a:ext cx="10515600" cy="553301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ME" dirty="0" smtClean="0"/>
              <a:t>Dobr</a:t>
            </a:r>
            <a:r>
              <a:rPr lang="en-US" dirty="0" smtClean="0"/>
              <a:t>a </a:t>
            </a:r>
            <a:r>
              <a:rPr lang="en-US" dirty="0" err="1"/>
              <a:t>praksa</a:t>
            </a:r>
            <a:r>
              <a:rPr lang="en-US" dirty="0"/>
              <a:t>:</a:t>
            </a:r>
          </a:p>
          <a:p>
            <a:r>
              <a:rPr lang="en-US" dirty="0"/>
              <a:t>Na internet </a:t>
            </a:r>
            <a:r>
              <a:rPr lang="en-US" dirty="0" err="1"/>
              <a:t>siteu</a:t>
            </a:r>
            <a:r>
              <a:rPr lang="en-US" i="1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 se </a:t>
            </a:r>
            <a:r>
              <a:rPr lang="en-US" dirty="0" err="1" smtClean="0"/>
              <a:t>prezent</a:t>
            </a:r>
            <a:r>
              <a:rPr lang="sr-Latn-ME" dirty="0" smtClean="0"/>
              <a:t>uju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sljedeće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dokumenti</a:t>
            </a:r>
            <a:r>
              <a:rPr lang="en-US" dirty="0"/>
              <a:t>:</a:t>
            </a:r>
          </a:p>
          <a:p>
            <a:pPr marL="457200" lvl="1" indent="0">
              <a:buNone/>
            </a:pPr>
            <a:r>
              <a:rPr lang="en-US" sz="2800" dirty="0"/>
              <a:t>• </a:t>
            </a:r>
            <a:r>
              <a:rPr lang="en-US" sz="2800" dirty="0" err="1"/>
              <a:t>osnivački</a:t>
            </a:r>
            <a:r>
              <a:rPr lang="en-US" sz="2800" dirty="0"/>
              <a:t> </a:t>
            </a:r>
            <a:r>
              <a:rPr lang="en-US" sz="2800" dirty="0" err="1"/>
              <a:t>akt</a:t>
            </a:r>
            <a:r>
              <a:rPr lang="en-US" sz="2800" dirty="0"/>
              <a:t> </a:t>
            </a:r>
            <a:r>
              <a:rPr lang="en-US" sz="2800" dirty="0" err="1"/>
              <a:t>društva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sve</a:t>
            </a:r>
            <a:r>
              <a:rPr lang="en-US" sz="2800" dirty="0"/>
              <a:t> </a:t>
            </a:r>
            <a:r>
              <a:rPr lang="en-US" sz="2800" dirty="0" err="1"/>
              <a:t>njegove</a:t>
            </a:r>
            <a:r>
              <a:rPr lang="en-US" sz="2800" dirty="0"/>
              <a:t> </a:t>
            </a:r>
            <a:r>
              <a:rPr lang="en-US" sz="2800" dirty="0" err="1"/>
              <a:t>izmjene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dopune</a:t>
            </a:r>
            <a:r>
              <a:rPr lang="en-US" sz="2800" dirty="0"/>
              <a:t>;</a:t>
            </a:r>
          </a:p>
          <a:p>
            <a:pPr marL="457200" lvl="1" indent="0">
              <a:buNone/>
            </a:pPr>
            <a:r>
              <a:rPr lang="pl-PL" sz="2800" dirty="0"/>
              <a:t>• informacije o strategiji razvoja društva;</a:t>
            </a:r>
          </a:p>
          <a:p>
            <a:pPr marL="457200" lvl="1" indent="0">
              <a:buNone/>
            </a:pPr>
            <a:r>
              <a:rPr lang="en-US" sz="2800" dirty="0"/>
              <a:t>• </a:t>
            </a:r>
            <a:r>
              <a:rPr lang="en-US" sz="2800" dirty="0" err="1"/>
              <a:t>izvještaji</a:t>
            </a:r>
            <a:r>
              <a:rPr lang="en-US" sz="2800" dirty="0"/>
              <a:t> o </a:t>
            </a:r>
            <a:r>
              <a:rPr lang="en-US" sz="2800" dirty="0" err="1"/>
              <a:t>poslovanju</a:t>
            </a:r>
            <a:r>
              <a:rPr lang="en-US" sz="2800" dirty="0"/>
              <a:t> </a:t>
            </a:r>
            <a:r>
              <a:rPr lang="en-US" sz="2800" dirty="0" err="1"/>
              <a:t>sa</a:t>
            </a:r>
            <a:r>
              <a:rPr lang="en-US" sz="2800" dirty="0"/>
              <a:t> </a:t>
            </a:r>
            <a:r>
              <a:rPr lang="en-US" sz="2800" dirty="0" err="1"/>
              <a:t>finansijskim</a:t>
            </a:r>
            <a:r>
              <a:rPr lang="en-US" sz="2800" dirty="0"/>
              <a:t> </a:t>
            </a:r>
            <a:r>
              <a:rPr lang="en-US" sz="2800" dirty="0" err="1"/>
              <a:t>izvještajima</a:t>
            </a:r>
            <a:r>
              <a:rPr lang="en-US" sz="2800" dirty="0"/>
              <a:t>;</a:t>
            </a:r>
          </a:p>
          <a:p>
            <a:pPr marL="457200" lvl="1" indent="0">
              <a:buNone/>
            </a:pPr>
            <a:r>
              <a:rPr lang="en-US" sz="2800" dirty="0"/>
              <a:t>• </a:t>
            </a:r>
            <a:r>
              <a:rPr lang="en-US" sz="2800" dirty="0" err="1"/>
              <a:t>prospekti</a:t>
            </a:r>
            <a:r>
              <a:rPr lang="en-US" sz="2800" dirty="0"/>
              <a:t>;</a:t>
            </a:r>
          </a:p>
          <a:p>
            <a:pPr marL="457200" lvl="1" indent="0">
              <a:buNone/>
            </a:pPr>
            <a:r>
              <a:rPr lang="en-US" sz="2800" dirty="0"/>
              <a:t>• </a:t>
            </a:r>
            <a:r>
              <a:rPr lang="en-US" sz="2800" dirty="0" err="1"/>
              <a:t>izvještaji</a:t>
            </a:r>
            <a:r>
              <a:rPr lang="en-US" sz="2800" dirty="0"/>
              <a:t> </a:t>
            </a:r>
            <a:r>
              <a:rPr lang="en-US" sz="2800" dirty="0" err="1"/>
              <a:t>eksternog</a:t>
            </a:r>
            <a:r>
              <a:rPr lang="en-US" sz="2800" dirty="0"/>
              <a:t> </a:t>
            </a:r>
            <a:r>
              <a:rPr lang="en-US" sz="2800" dirty="0" err="1"/>
              <a:t>revizora</a:t>
            </a:r>
            <a:r>
              <a:rPr lang="en-US" sz="2800" dirty="0"/>
              <a:t>;</a:t>
            </a:r>
          </a:p>
          <a:p>
            <a:pPr marL="457200" lvl="1" indent="0">
              <a:buNone/>
            </a:pPr>
            <a:r>
              <a:rPr lang="en-US" sz="2800" dirty="0"/>
              <a:t>• </a:t>
            </a:r>
            <a:r>
              <a:rPr lang="en-US" sz="2800" dirty="0" err="1"/>
              <a:t>informacije</a:t>
            </a:r>
            <a:r>
              <a:rPr lang="en-US" sz="2800" dirty="0"/>
              <a:t> o </a:t>
            </a:r>
            <a:r>
              <a:rPr lang="en-US" sz="2800" dirty="0" err="1"/>
              <a:t>bitnim</a:t>
            </a:r>
            <a:r>
              <a:rPr lang="en-US" sz="2800" dirty="0"/>
              <a:t> </a:t>
            </a:r>
            <a:r>
              <a:rPr lang="en-US" sz="2800" dirty="0" err="1"/>
              <a:t>događajima</a:t>
            </a:r>
            <a:r>
              <a:rPr lang="en-US" sz="2800" dirty="0"/>
              <a:t>;</a:t>
            </a:r>
          </a:p>
          <a:p>
            <a:pPr marL="457200" lvl="1" indent="0">
              <a:buNone/>
            </a:pPr>
            <a:r>
              <a:rPr lang="en-US" sz="2800" dirty="0"/>
              <a:t>• </a:t>
            </a:r>
            <a:r>
              <a:rPr lang="en-US" sz="2800" dirty="0" err="1"/>
              <a:t>informacije</a:t>
            </a:r>
            <a:r>
              <a:rPr lang="en-US" sz="2800" dirty="0"/>
              <a:t> o </a:t>
            </a:r>
            <a:r>
              <a:rPr lang="sr-Latn-ME" sz="2800" dirty="0" smtClean="0"/>
              <a:t>skupštini dioničara/akcionara</a:t>
            </a:r>
            <a:r>
              <a:rPr lang="en-US" sz="2800" dirty="0" smtClean="0"/>
              <a:t>; </a:t>
            </a:r>
            <a:r>
              <a:rPr lang="en-US" sz="2800" dirty="0" err="1"/>
              <a:t>i</a:t>
            </a:r>
            <a:endParaRPr lang="en-US" sz="2800" dirty="0"/>
          </a:p>
          <a:p>
            <a:pPr marL="457200" lvl="1" indent="0">
              <a:buNone/>
            </a:pPr>
            <a:r>
              <a:rPr lang="en-US" sz="2800" dirty="0"/>
              <a:t>• </a:t>
            </a:r>
            <a:r>
              <a:rPr lang="en-US" sz="2800" dirty="0" err="1"/>
              <a:t>važne</a:t>
            </a:r>
            <a:r>
              <a:rPr lang="en-US" sz="2800" dirty="0"/>
              <a:t> </a:t>
            </a:r>
            <a:r>
              <a:rPr lang="en-US" sz="2800" dirty="0" err="1"/>
              <a:t>odluke</a:t>
            </a:r>
            <a:r>
              <a:rPr lang="en-US" sz="2800" dirty="0"/>
              <a:t> </a:t>
            </a:r>
            <a:r>
              <a:rPr lang="en-US" sz="2800" dirty="0" err="1"/>
              <a:t>nadzornog</a:t>
            </a:r>
            <a:r>
              <a:rPr lang="en-US" sz="2800" dirty="0"/>
              <a:t>/</a:t>
            </a:r>
            <a:r>
              <a:rPr lang="en-US" sz="2800" dirty="0" err="1"/>
              <a:t>upravnog</a:t>
            </a:r>
            <a:r>
              <a:rPr lang="en-US" sz="2800" dirty="0"/>
              <a:t> </a:t>
            </a:r>
            <a:r>
              <a:rPr lang="en-US" sz="2800" dirty="0" err="1"/>
              <a:t>odbora</a:t>
            </a:r>
            <a:r>
              <a:rPr lang="en-US" sz="2800" dirty="0"/>
              <a:t>.</a:t>
            </a:r>
          </a:p>
          <a:p>
            <a:r>
              <a:rPr lang="en-US" dirty="0"/>
              <a:t>Internet je </a:t>
            </a:r>
            <a:r>
              <a:rPr lang="en-US" dirty="0" err="1"/>
              <a:t>efikasno</a:t>
            </a:r>
            <a:r>
              <a:rPr lang="en-US" dirty="0"/>
              <a:t> </a:t>
            </a:r>
            <a:r>
              <a:rPr lang="en-US" dirty="0" err="1"/>
              <a:t>sredstvo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brze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isplative</a:t>
            </a:r>
            <a:r>
              <a:rPr lang="en-US" dirty="0"/>
              <a:t> </a:t>
            </a:r>
            <a:r>
              <a:rPr lang="en-US" dirty="0" err="1"/>
              <a:t>komunikacije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bh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Društva</a:t>
            </a:r>
            <a:r>
              <a:rPr lang="sr-Latn-ME" dirty="0" smtClean="0"/>
              <a:t> </a:t>
            </a:r>
            <a:r>
              <a:rPr lang="en-US" dirty="0" err="1" smtClean="0"/>
              <a:t>ga</a:t>
            </a:r>
            <a:r>
              <a:rPr lang="en-US" dirty="0" smtClean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koriste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dobrovoljno</a:t>
            </a:r>
            <a:r>
              <a:rPr lang="en-US" dirty="0"/>
              <a:t> </a:t>
            </a:r>
            <a:r>
              <a:rPr lang="en-US" dirty="0" err="1"/>
              <a:t>objavljivanje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606749556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53037"/>
            <a:ext cx="10515600" cy="52239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/>
              <a:t>Sredstva</a:t>
            </a:r>
            <a:r>
              <a:rPr lang="en-US" dirty="0"/>
              <a:t> </a:t>
            </a:r>
            <a:r>
              <a:rPr lang="en-US" dirty="0" err="1"/>
              <a:t>javnog</a:t>
            </a:r>
            <a:r>
              <a:rPr lang="en-US" dirty="0"/>
              <a:t> </a:t>
            </a:r>
            <a:r>
              <a:rPr lang="en-US" dirty="0" err="1"/>
              <a:t>informiranja</a:t>
            </a:r>
            <a:endParaRPr lang="en-US" dirty="0"/>
          </a:p>
          <a:p>
            <a:pPr algn="just"/>
            <a:r>
              <a:rPr lang="en-US" dirty="0" err="1"/>
              <a:t>Dodatni</a:t>
            </a:r>
            <a:r>
              <a:rPr lang="en-US" dirty="0"/>
              <a:t> </a:t>
            </a:r>
            <a:r>
              <a:rPr lang="en-US" dirty="0" err="1"/>
              <a:t>kanal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objavljivanje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štampani</a:t>
            </a:r>
            <a:r>
              <a:rPr lang="en-US" dirty="0"/>
              <a:t> </a:t>
            </a:r>
            <a:r>
              <a:rPr lang="en-US" dirty="0" err="1"/>
              <a:t>mediji</a:t>
            </a:r>
            <a:r>
              <a:rPr lang="en-US" dirty="0"/>
              <a:t>. </a:t>
            </a:r>
            <a:endParaRPr lang="sr-Latn-ME" smtClean="0"/>
          </a:p>
          <a:p>
            <a:pPr algn="just"/>
            <a:r>
              <a:rPr lang="en-US" smtClean="0"/>
              <a:t>Iako</a:t>
            </a:r>
            <a:r>
              <a:rPr lang="en-US" dirty="0" smtClean="0"/>
              <a:t> </a:t>
            </a:r>
            <a:r>
              <a:rPr lang="en-US" dirty="0" err="1" smtClean="0"/>
              <a:t>objavljivanje</a:t>
            </a:r>
            <a:r>
              <a:rPr lang="sr-Latn-ME" dirty="0" smtClean="0"/>
              <a:t> </a:t>
            </a:r>
            <a:r>
              <a:rPr lang="pl-PL" dirty="0" smtClean="0"/>
              <a:t>na </a:t>
            </a:r>
            <a:r>
              <a:rPr lang="pl-PL" dirty="0"/>
              <a:t>ovaj način podrazumijeva dodatne troškove, to je priznati legalni kanal </a:t>
            </a:r>
            <a:r>
              <a:rPr lang="pl-PL" dirty="0" smtClean="0"/>
              <a:t>za </a:t>
            </a:r>
            <a:r>
              <a:rPr lang="en-US" dirty="0" err="1" smtClean="0"/>
              <a:t>objelodanjivanje</a:t>
            </a:r>
            <a:r>
              <a:rPr lang="en-US" dirty="0" smtClean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(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razliku</a:t>
            </a:r>
            <a:r>
              <a:rPr lang="en-US" dirty="0"/>
              <a:t> od </a:t>
            </a:r>
            <a:r>
              <a:rPr lang="en-US" dirty="0" err="1"/>
              <a:t>interneta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je </a:t>
            </a:r>
            <a:r>
              <a:rPr lang="en-US" dirty="0" err="1"/>
              <a:t>pasivan</a:t>
            </a:r>
            <a:r>
              <a:rPr lang="en-US" dirty="0"/>
              <a:t>) </a:t>
            </a:r>
            <a:r>
              <a:rPr lang="en-US" dirty="0" err="1"/>
              <a:t>osigurava</a:t>
            </a:r>
            <a:r>
              <a:rPr lang="en-US" dirty="0"/>
              <a:t> </a:t>
            </a:r>
            <a:r>
              <a:rPr lang="en-US" dirty="0" err="1" smtClean="0"/>
              <a:t>aktivno</a:t>
            </a:r>
            <a:r>
              <a:rPr lang="sr-Latn-ME" dirty="0" smtClean="0"/>
              <a:t> </a:t>
            </a:r>
            <a:r>
              <a:rPr lang="en-US" dirty="0" err="1" smtClean="0"/>
              <a:t>širenje</a:t>
            </a:r>
            <a:r>
              <a:rPr lang="en-US" dirty="0" smtClean="0"/>
              <a:t> </a:t>
            </a:r>
            <a:r>
              <a:rPr lang="en-US" dirty="0" err="1"/>
              <a:t>informacija</a:t>
            </a:r>
            <a:r>
              <a:rPr lang="en-US" dirty="0"/>
              <a:t> u </a:t>
            </a:r>
            <a:r>
              <a:rPr lang="en-US" dirty="0" err="1"/>
              <a:t>javnosti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U </a:t>
            </a:r>
            <a:r>
              <a:rPr lang="en-US" dirty="0" err="1"/>
              <a:t>štampanim</a:t>
            </a:r>
            <a:r>
              <a:rPr lang="en-US" dirty="0"/>
              <a:t> </a:t>
            </a:r>
            <a:r>
              <a:rPr lang="en-US" dirty="0" err="1"/>
              <a:t>medijima</a:t>
            </a:r>
            <a:r>
              <a:rPr lang="en-US" dirty="0"/>
              <a:t> </a:t>
            </a:r>
            <a:r>
              <a:rPr lang="en-US" dirty="0" err="1"/>
              <a:t>većina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 </a:t>
            </a:r>
            <a:r>
              <a:rPr lang="en-US" dirty="0" err="1"/>
              <a:t>objavljuje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o </a:t>
            </a:r>
            <a:r>
              <a:rPr lang="en-US" dirty="0" err="1" smtClean="0"/>
              <a:t>novim</a:t>
            </a:r>
            <a:r>
              <a:rPr lang="sr-Latn-ME" dirty="0" smtClean="0"/>
              <a:t> </a:t>
            </a:r>
            <a:r>
              <a:rPr lang="en-US" dirty="0" err="1" smtClean="0"/>
              <a:t>proizvodima</a:t>
            </a:r>
            <a:r>
              <a:rPr lang="en-US" dirty="0"/>
              <a:t>, </a:t>
            </a:r>
            <a:r>
              <a:rPr lang="en-US" dirty="0" err="1"/>
              <a:t>značajnijim</a:t>
            </a:r>
            <a:r>
              <a:rPr lang="en-US" dirty="0"/>
              <a:t> </a:t>
            </a:r>
            <a:r>
              <a:rPr lang="en-US" dirty="0" err="1"/>
              <a:t>ugovorima</a:t>
            </a:r>
            <a:r>
              <a:rPr lang="en-US" dirty="0"/>
              <a:t>, </a:t>
            </a:r>
            <a:r>
              <a:rPr lang="en-US" dirty="0" err="1"/>
              <a:t>statusnim</a:t>
            </a:r>
            <a:r>
              <a:rPr lang="en-US" dirty="0"/>
              <a:t> </a:t>
            </a:r>
            <a:r>
              <a:rPr lang="en-US" dirty="0" err="1"/>
              <a:t>promjenama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preuzimanjima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finansijskim</a:t>
            </a:r>
            <a:r>
              <a:rPr lang="en-US" dirty="0" smtClean="0"/>
              <a:t> </a:t>
            </a:r>
            <a:r>
              <a:rPr lang="en-US" dirty="0" err="1"/>
              <a:t>rezultatima</a:t>
            </a:r>
            <a:r>
              <a:rPr lang="en-US" dirty="0"/>
              <a:t>, </a:t>
            </a:r>
            <a:r>
              <a:rPr lang="en-US" dirty="0" err="1"/>
              <a:t>proizvodnim</a:t>
            </a:r>
            <a:r>
              <a:rPr lang="en-US" dirty="0"/>
              <a:t> </a:t>
            </a:r>
            <a:r>
              <a:rPr lang="en-US" dirty="0" err="1"/>
              <a:t>planovima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emisijama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 smtClean="0"/>
              <a:t>papira</a:t>
            </a:r>
            <a:r>
              <a:rPr lang="en-US" dirty="0" smtClean="0"/>
              <a:t>/</a:t>
            </a:r>
            <a:r>
              <a:rPr lang="en-US" dirty="0" err="1" smtClean="0"/>
              <a:t>hartija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vrijednosti</a:t>
            </a:r>
            <a:r>
              <a:rPr lang="en-US" dirty="0" smtClean="0"/>
              <a:t>.</a:t>
            </a:r>
            <a:endParaRPr lang="sr-Latn-ME" dirty="0" smtClean="0"/>
          </a:p>
          <a:p>
            <a:r>
              <a:rPr lang="sr-Latn-ME" dirty="0" smtClean="0"/>
              <a:t>HVALA!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481800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78794"/>
            <a:ext cx="10515600" cy="5198169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Premda</a:t>
            </a:r>
            <a:r>
              <a:rPr lang="en-US" dirty="0"/>
              <a:t> </a:t>
            </a:r>
            <a:r>
              <a:rPr lang="en-US" dirty="0" err="1"/>
              <a:t>regulacija</a:t>
            </a:r>
            <a:r>
              <a:rPr lang="en-US" dirty="0"/>
              <a:t> </a:t>
            </a:r>
            <a:r>
              <a:rPr lang="en-US" dirty="0" err="1"/>
              <a:t>zasnovana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objavljivanju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ne </a:t>
            </a:r>
            <a:r>
              <a:rPr lang="en-US" dirty="0" err="1" smtClean="0"/>
              <a:t>funkcioni</a:t>
            </a:r>
            <a:r>
              <a:rPr lang="sr-Latn-ME" dirty="0" smtClean="0"/>
              <a:t>še </a:t>
            </a:r>
            <a:r>
              <a:rPr lang="en-US" dirty="0" err="1" smtClean="0"/>
              <a:t>savršeno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finansijskim</a:t>
            </a:r>
            <a:r>
              <a:rPr lang="en-US" dirty="0"/>
              <a:t> </a:t>
            </a:r>
            <a:r>
              <a:rPr lang="en-US" dirty="0" err="1"/>
              <a:t>tržištima</a:t>
            </a:r>
            <a:r>
              <a:rPr lang="en-US" dirty="0"/>
              <a:t> u </a:t>
            </a:r>
            <a:r>
              <a:rPr lang="en-US" dirty="0" err="1"/>
              <a:t>razvoju</a:t>
            </a:r>
            <a:r>
              <a:rPr lang="en-US" dirty="0"/>
              <a:t>, </a:t>
            </a:r>
            <a:r>
              <a:rPr lang="en-US" dirty="0" err="1"/>
              <a:t>poput</a:t>
            </a:r>
            <a:r>
              <a:rPr lang="en-US" dirty="0"/>
              <a:t> </a:t>
            </a:r>
            <a:r>
              <a:rPr lang="en-US" dirty="0" err="1"/>
              <a:t>tržišta</a:t>
            </a:r>
            <a:r>
              <a:rPr lang="en-US" dirty="0"/>
              <a:t> u </a:t>
            </a:r>
            <a:r>
              <a:rPr lang="en-US" dirty="0" err="1"/>
              <a:t>BiH</a:t>
            </a:r>
            <a:r>
              <a:rPr lang="en-US" dirty="0"/>
              <a:t>, </a:t>
            </a:r>
            <a:r>
              <a:rPr lang="en-US" dirty="0" err="1" smtClean="0"/>
              <a:t>objavljivanje</a:t>
            </a:r>
            <a:r>
              <a:rPr lang="sr-Latn-ME" dirty="0" smtClean="0"/>
              <a:t> </a:t>
            </a:r>
            <a:r>
              <a:rPr lang="en-US" dirty="0" smtClean="0"/>
              <a:t>je </a:t>
            </a:r>
            <a:r>
              <a:rPr lang="en-US" dirty="0" err="1"/>
              <a:t>ipak</a:t>
            </a:r>
            <a:r>
              <a:rPr lang="en-US" dirty="0"/>
              <a:t> </a:t>
            </a:r>
            <a:r>
              <a:rPr lang="en-US" dirty="0" err="1"/>
              <a:t>važno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dobijat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značaju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finansijska</a:t>
            </a:r>
            <a:r>
              <a:rPr lang="en-US" dirty="0"/>
              <a:t> </a:t>
            </a:r>
            <a:r>
              <a:rPr lang="en-US" dirty="0" err="1"/>
              <a:t>tržišta</a:t>
            </a:r>
            <a:r>
              <a:rPr lang="en-US" dirty="0"/>
              <a:t> u </a:t>
            </a:r>
            <a:r>
              <a:rPr lang="en-US" dirty="0" err="1"/>
              <a:t>BiH</a:t>
            </a:r>
            <a:r>
              <a:rPr lang="en-US" dirty="0"/>
              <a:t> </a:t>
            </a:r>
            <a:r>
              <a:rPr lang="en-US" dirty="0" err="1" smtClean="0"/>
              <a:t>budu</a:t>
            </a:r>
            <a:r>
              <a:rPr lang="sr-Latn-ME" dirty="0" smtClean="0"/>
              <a:t> </a:t>
            </a:r>
            <a:r>
              <a:rPr lang="en-US" dirty="0" err="1" smtClean="0"/>
              <a:t>sazrijevala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U </a:t>
            </a:r>
            <a:r>
              <a:rPr lang="en-US" dirty="0" err="1"/>
              <a:t>širokom</a:t>
            </a:r>
            <a:r>
              <a:rPr lang="en-US" dirty="0"/>
              <a:t> </a:t>
            </a:r>
            <a:r>
              <a:rPr lang="en-US" dirty="0" err="1"/>
              <a:t>spektru</a:t>
            </a:r>
            <a:r>
              <a:rPr lang="en-US" dirty="0"/>
              <a:t> </a:t>
            </a:r>
            <a:r>
              <a:rPr lang="en-US" dirty="0" err="1"/>
              <a:t>objavljivanja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, </a:t>
            </a:r>
            <a:r>
              <a:rPr lang="en-US" dirty="0" err="1"/>
              <a:t>posebna</a:t>
            </a:r>
            <a:r>
              <a:rPr lang="en-US" dirty="0"/>
              <a:t> </a:t>
            </a:r>
            <a:r>
              <a:rPr lang="en-US" dirty="0" err="1"/>
              <a:t>važnost</a:t>
            </a:r>
            <a:r>
              <a:rPr lang="en-US" dirty="0"/>
              <a:t> se </a:t>
            </a:r>
            <a:r>
              <a:rPr lang="en-US" dirty="0" smtClean="0"/>
              <a:t>mora</a:t>
            </a:r>
            <a:r>
              <a:rPr lang="sr-Latn-ME" dirty="0" smtClean="0"/>
              <a:t> </a:t>
            </a:r>
            <a:r>
              <a:rPr lang="en-US" dirty="0" err="1" smtClean="0"/>
              <a:t>dati</a:t>
            </a:r>
            <a:r>
              <a:rPr lang="en-US" dirty="0" smtClean="0"/>
              <a:t> </a:t>
            </a:r>
            <a:r>
              <a:rPr lang="en-US" dirty="0" err="1"/>
              <a:t>finansijskim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poslovnim</a:t>
            </a:r>
            <a:r>
              <a:rPr lang="en-US" dirty="0"/>
              <a:t> </a:t>
            </a:r>
            <a:r>
              <a:rPr lang="en-US" dirty="0" err="1"/>
              <a:t>rezultatima</a:t>
            </a:r>
            <a:r>
              <a:rPr lang="en-US" dirty="0"/>
              <a:t>, </a:t>
            </a:r>
            <a:r>
              <a:rPr lang="en-US" dirty="0" err="1"/>
              <a:t>transakcijama</a:t>
            </a:r>
            <a:r>
              <a:rPr lang="en-US" dirty="0"/>
              <a:t> s </a:t>
            </a:r>
            <a:r>
              <a:rPr lang="en-US" dirty="0" err="1"/>
              <a:t>povezanim</a:t>
            </a:r>
            <a:r>
              <a:rPr lang="en-US" dirty="0"/>
              <a:t> </a:t>
            </a:r>
            <a:r>
              <a:rPr lang="en-US" dirty="0" err="1"/>
              <a:t>licima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vlasničkim</a:t>
            </a:r>
            <a:r>
              <a:rPr lang="en-US" dirty="0" smtClean="0"/>
              <a:t> </a:t>
            </a:r>
            <a:r>
              <a:rPr lang="en-US" dirty="0" err="1"/>
              <a:t>strukturama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5030230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9731"/>
          </a:xfrm>
        </p:spPr>
        <p:txBody>
          <a:bodyPr/>
          <a:lstStyle/>
          <a:p>
            <a:r>
              <a:rPr lang="en-US" dirty="0" smtClean="0"/>
              <a:t>A</a:t>
            </a:r>
            <a:r>
              <a:rPr lang="sr-Latn-ME" dirty="0" smtClean="0"/>
              <a:t> - </a:t>
            </a:r>
            <a:r>
              <a:rPr lang="en-US" dirty="0" smtClean="0"/>
              <a:t> </a:t>
            </a:r>
            <a:r>
              <a:rPr lang="sr-Latn-ME" dirty="0" smtClean="0"/>
              <a:t>O</a:t>
            </a:r>
            <a:r>
              <a:rPr lang="en-US" dirty="0" err="1" smtClean="0"/>
              <a:t>bjavljivanj</a:t>
            </a:r>
            <a:r>
              <a:rPr lang="sr-Latn-ME" dirty="0" smtClean="0"/>
              <a:t>e</a:t>
            </a:r>
            <a:r>
              <a:rPr lang="en-US" dirty="0" smtClean="0"/>
              <a:t> </a:t>
            </a:r>
            <a:r>
              <a:rPr lang="en-US" dirty="0" err="1"/>
              <a:t>informacija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84856"/>
            <a:ext cx="10515600" cy="499210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000" dirty="0" smtClean="0"/>
              <a:t>1</a:t>
            </a:r>
            <a:r>
              <a:rPr lang="en-US" sz="3000" dirty="0"/>
              <a:t>. </a:t>
            </a:r>
            <a:r>
              <a:rPr lang="en-US" sz="3000" dirty="0" err="1"/>
              <a:t>Pojam</a:t>
            </a:r>
            <a:r>
              <a:rPr lang="en-US" sz="3000" dirty="0"/>
              <a:t> </a:t>
            </a:r>
            <a:r>
              <a:rPr lang="en-US" sz="3000" dirty="0" err="1"/>
              <a:t>i</a:t>
            </a:r>
            <a:r>
              <a:rPr lang="en-US" sz="3000" dirty="0"/>
              <a:t> </a:t>
            </a:r>
            <a:r>
              <a:rPr lang="en-US" sz="3000" dirty="0" err="1"/>
              <a:t>suština</a:t>
            </a:r>
            <a:endParaRPr lang="en-US" sz="3000" dirty="0"/>
          </a:p>
          <a:p>
            <a:pPr algn="just"/>
            <a:r>
              <a:rPr lang="pt-BR" dirty="0"/>
              <a:t>Objavljivanje osigurava pristup informacijama svim zainteresiranim licima, </a:t>
            </a:r>
            <a:r>
              <a:rPr lang="pt-BR" dirty="0" smtClean="0"/>
              <a:t>bez</a:t>
            </a:r>
            <a:r>
              <a:rPr lang="sr-Latn-ME" dirty="0" smtClean="0"/>
              <a:t> </a:t>
            </a:r>
            <a:r>
              <a:rPr lang="en-US" dirty="0" err="1" smtClean="0"/>
              <a:t>obzira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svrhu</a:t>
            </a:r>
            <a:r>
              <a:rPr lang="en-US" dirty="0"/>
              <a:t> u </a:t>
            </a:r>
            <a:r>
              <a:rPr lang="en-US" dirty="0" err="1"/>
              <a:t>koju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dobijene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korištene</a:t>
            </a:r>
            <a:r>
              <a:rPr lang="en-US" dirty="0"/>
              <a:t>,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err="1" smtClean="0"/>
              <a:t>transparentne</a:t>
            </a:r>
            <a:r>
              <a:rPr lang="sr-Latn-ME" dirty="0" smtClean="0"/>
              <a:t> </a:t>
            </a:r>
            <a:r>
              <a:rPr lang="it-IT" dirty="0" smtClean="0"/>
              <a:t>procedure </a:t>
            </a:r>
            <a:r>
              <a:rPr lang="it-IT" dirty="0"/>
              <a:t>koja </a:t>
            </a:r>
            <a:r>
              <a:rPr lang="it-IT" dirty="0" smtClean="0"/>
              <a:t>garant</a:t>
            </a:r>
            <a:r>
              <a:rPr lang="sr-Latn-ME" dirty="0" smtClean="0"/>
              <a:t>uje </a:t>
            </a:r>
            <a:r>
              <a:rPr lang="it-IT" dirty="0" smtClean="0"/>
              <a:t> </a:t>
            </a:r>
            <a:r>
              <a:rPr lang="it-IT" dirty="0"/>
              <a:t>da se informacije lako pronalaze i dobijaju.</a:t>
            </a:r>
          </a:p>
          <a:p>
            <a:pPr algn="just"/>
            <a:r>
              <a:rPr lang="en-US" dirty="0" err="1"/>
              <a:t>Blagovremeno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tačno</a:t>
            </a:r>
            <a:r>
              <a:rPr lang="en-US" dirty="0"/>
              <a:t> </a:t>
            </a:r>
            <a:r>
              <a:rPr lang="en-US" dirty="0" err="1"/>
              <a:t>objavljivanje</a:t>
            </a:r>
            <a:r>
              <a:rPr lang="en-US" dirty="0"/>
              <a:t> je od </a:t>
            </a:r>
            <a:r>
              <a:rPr lang="en-US" dirty="0" err="1"/>
              <a:t>suštinskog</a:t>
            </a:r>
            <a:r>
              <a:rPr lang="en-US" dirty="0"/>
              <a:t> </a:t>
            </a:r>
            <a:r>
              <a:rPr lang="en-US" dirty="0" err="1"/>
              <a:t>značaja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dioničare</a:t>
            </a:r>
            <a:r>
              <a:rPr lang="en-US" dirty="0" smtClean="0"/>
              <a:t>/</a:t>
            </a:r>
            <a:r>
              <a:rPr lang="it-IT" dirty="0" smtClean="0"/>
              <a:t>akcionare</a:t>
            </a:r>
            <a:r>
              <a:rPr lang="it-IT" dirty="0"/>
              <a:t>, potencijalne investitore, regulatorne organe i druge nosioce </a:t>
            </a:r>
            <a:r>
              <a:rPr lang="it-IT" dirty="0" smtClean="0"/>
              <a:t>rizika</a:t>
            </a:r>
            <a:r>
              <a:rPr lang="sr-Latn-ME" dirty="0" smtClean="0"/>
              <a:t> </a:t>
            </a:r>
            <a:r>
              <a:rPr lang="en-US" dirty="0" err="1" smtClean="0"/>
              <a:t>poslovanja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Pristup</a:t>
            </a:r>
            <a:r>
              <a:rPr lang="en-US" dirty="0"/>
              <a:t> </a:t>
            </a:r>
            <a:r>
              <a:rPr lang="en-US" dirty="0" err="1"/>
              <a:t>informacijama</a:t>
            </a:r>
            <a:r>
              <a:rPr lang="en-US" dirty="0"/>
              <a:t> od </a:t>
            </a:r>
            <a:r>
              <a:rPr lang="en-US" dirty="0" err="1"/>
              <a:t>materijalnog</a:t>
            </a:r>
            <a:r>
              <a:rPr lang="en-US" dirty="0"/>
              <a:t> </a:t>
            </a:r>
            <a:r>
              <a:rPr lang="en-US" dirty="0" err="1"/>
              <a:t>značaja</a:t>
            </a:r>
            <a:r>
              <a:rPr lang="en-US" dirty="0"/>
              <a:t> </a:t>
            </a:r>
            <a:r>
              <a:rPr lang="en-US" dirty="0" err="1" smtClean="0"/>
              <a:t>pomaže</a:t>
            </a:r>
            <a:r>
              <a:rPr lang="sr-Latn-ME" dirty="0" smtClean="0"/>
              <a:t> </a:t>
            </a:r>
            <a:r>
              <a:rPr lang="en-US" dirty="0" err="1" smtClean="0"/>
              <a:t>dioničarima</a:t>
            </a:r>
            <a:r>
              <a:rPr lang="en-US" dirty="0" smtClean="0"/>
              <a:t>/</a:t>
            </a:r>
            <a:r>
              <a:rPr lang="en-US" dirty="0" err="1" smtClean="0"/>
              <a:t>akcionarima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zaštite</a:t>
            </a:r>
            <a:r>
              <a:rPr lang="en-US" dirty="0"/>
              <a:t> </a:t>
            </a:r>
            <a:r>
              <a:rPr lang="en-US" dirty="0" err="1"/>
              <a:t>svoja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poboljšava</a:t>
            </a:r>
            <a:r>
              <a:rPr lang="en-US" dirty="0"/>
              <a:t> </a:t>
            </a:r>
            <a:r>
              <a:rPr lang="en-US" dirty="0" err="1"/>
              <a:t>sposobnost</a:t>
            </a:r>
            <a:r>
              <a:rPr lang="en-US" dirty="0"/>
              <a:t> </a:t>
            </a:r>
            <a:r>
              <a:rPr lang="en-US" dirty="0" err="1" smtClean="0"/>
              <a:t>učesnika</a:t>
            </a:r>
            <a:r>
              <a:rPr lang="sr-Latn-ME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/>
              <a:t>tržištu</a:t>
            </a:r>
            <a:r>
              <a:rPr lang="en-US" dirty="0"/>
              <a:t> da </a:t>
            </a:r>
            <a:r>
              <a:rPr lang="en-US" dirty="0" err="1"/>
              <a:t>donose</a:t>
            </a:r>
            <a:r>
              <a:rPr lang="en-US" dirty="0"/>
              <a:t> </a:t>
            </a:r>
            <a:r>
              <a:rPr lang="en-US" dirty="0" err="1"/>
              <a:t>adekvatne</a:t>
            </a:r>
            <a:r>
              <a:rPr lang="en-US" dirty="0"/>
              <a:t> </a:t>
            </a:r>
            <a:r>
              <a:rPr lang="en-US" dirty="0" err="1"/>
              <a:t>ekonomske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. </a:t>
            </a:r>
            <a:endParaRPr lang="sr-Latn-ME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749406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30310"/>
            <a:ext cx="10515600" cy="5146653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Objavljivanje</a:t>
            </a:r>
            <a:r>
              <a:rPr lang="en-US" dirty="0"/>
              <a:t> </a:t>
            </a:r>
            <a:r>
              <a:rPr lang="en-US" dirty="0" err="1"/>
              <a:t>omogućava</a:t>
            </a:r>
            <a:r>
              <a:rPr lang="sr-Latn-ME" dirty="0"/>
              <a:t> </a:t>
            </a:r>
            <a:r>
              <a:rPr lang="en-US" dirty="0" err="1"/>
              <a:t>olakšano</a:t>
            </a:r>
            <a:r>
              <a:rPr lang="en-US" dirty="0"/>
              <a:t> </a:t>
            </a:r>
            <a:r>
              <a:rPr lang="en-US" dirty="0" err="1"/>
              <a:t>vršenje</a:t>
            </a:r>
            <a:r>
              <a:rPr lang="en-US" dirty="0"/>
              <a:t> </a:t>
            </a:r>
            <a:r>
              <a:rPr lang="en-US" dirty="0" err="1"/>
              <a:t>nadzora</a:t>
            </a:r>
            <a:r>
              <a:rPr lang="en-US" dirty="0"/>
              <a:t> </a:t>
            </a:r>
            <a:r>
              <a:rPr lang="en-US" dirty="0" err="1"/>
              <a:t>nad</a:t>
            </a:r>
            <a:r>
              <a:rPr lang="en-US" dirty="0"/>
              <a:t> </a:t>
            </a:r>
            <a:r>
              <a:rPr lang="en-US" dirty="0" err="1"/>
              <a:t>radom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pojačava</a:t>
            </a:r>
            <a:r>
              <a:rPr lang="en-US" dirty="0"/>
              <a:t> </a:t>
            </a:r>
            <a:r>
              <a:rPr lang="en-US" dirty="0" err="1"/>
              <a:t>odgovornost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sr-Latn-ME" dirty="0"/>
              <a:t> </a:t>
            </a:r>
            <a:r>
              <a:rPr lang="en-US" dirty="0" err="1"/>
              <a:t>društvu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dioničarima</a:t>
            </a:r>
            <a:r>
              <a:rPr lang="en-US" dirty="0"/>
              <a:t>/</a:t>
            </a:r>
            <a:r>
              <a:rPr lang="en-US" dirty="0" err="1"/>
              <a:t>akcionarima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/>
              <a:t>Objavljivanje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en-US" dirty="0"/>
              <a:t> </a:t>
            </a:r>
            <a:r>
              <a:rPr lang="en-US" dirty="0" err="1"/>
              <a:t>društvima</a:t>
            </a:r>
            <a:r>
              <a:rPr lang="en-US" dirty="0"/>
              <a:t>, </a:t>
            </a:r>
            <a:r>
              <a:rPr lang="en-US" dirty="0" err="1"/>
              <a:t>jer</a:t>
            </a:r>
            <a:r>
              <a:rPr lang="sr-Latn-ME" dirty="0"/>
              <a:t>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omogućava</a:t>
            </a:r>
            <a:r>
              <a:rPr lang="en-US" dirty="0"/>
              <a:t> da </a:t>
            </a:r>
            <a:r>
              <a:rPr lang="en-US" dirty="0" err="1"/>
              <a:t>demonstriraju</a:t>
            </a:r>
            <a:r>
              <a:rPr lang="en-US" dirty="0"/>
              <a:t> </a:t>
            </a:r>
            <a:r>
              <a:rPr lang="en-US" dirty="0" err="1"/>
              <a:t>odgovornost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dioničarima</a:t>
            </a:r>
            <a:r>
              <a:rPr lang="en-US" dirty="0"/>
              <a:t>/</a:t>
            </a:r>
            <a:r>
              <a:rPr lang="en-US" dirty="0" err="1"/>
              <a:t>akcionarima</a:t>
            </a:r>
            <a:r>
              <a:rPr lang="en-US" dirty="0"/>
              <a:t>, da</a:t>
            </a:r>
            <a:r>
              <a:rPr lang="sr-Latn-ME" dirty="0"/>
              <a:t> </a:t>
            </a:r>
            <a:r>
              <a:rPr lang="pt-BR" dirty="0"/>
              <a:t>djeluju transparentno prema tržištima i da održavaju sigurnost i povjerenje javnosti.</a:t>
            </a:r>
          </a:p>
          <a:p>
            <a:pPr algn="just"/>
            <a:r>
              <a:rPr lang="en-US" dirty="0"/>
              <a:t>Dobra </a:t>
            </a:r>
            <a:r>
              <a:rPr lang="en-US" dirty="0" err="1"/>
              <a:t>politika</a:t>
            </a:r>
            <a:r>
              <a:rPr lang="en-US" dirty="0"/>
              <a:t> </a:t>
            </a:r>
            <a:r>
              <a:rPr lang="en-US" dirty="0" err="1"/>
              <a:t>objavljivanja</a:t>
            </a:r>
            <a:r>
              <a:rPr lang="en-US" dirty="0"/>
              <a:t> bi </a:t>
            </a:r>
            <a:r>
              <a:rPr lang="en-US" dirty="0" err="1"/>
              <a:t>trebala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sniziti</a:t>
            </a:r>
            <a:r>
              <a:rPr lang="en-US" dirty="0"/>
              <a:t> </a:t>
            </a:r>
            <a:r>
              <a:rPr lang="en-US" dirty="0" err="1"/>
              <a:t>cijenu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.</a:t>
            </a:r>
            <a:endParaRPr lang="sr-Latn-ME" dirty="0"/>
          </a:p>
          <a:p>
            <a:pPr algn="just"/>
            <a:r>
              <a:rPr lang="en-US" dirty="0"/>
              <a:t> </a:t>
            </a:r>
            <a:r>
              <a:rPr lang="en-US" dirty="0" err="1"/>
              <a:t>Najzad</a:t>
            </a:r>
            <a:r>
              <a:rPr lang="en-US" dirty="0"/>
              <a:t>, </a:t>
            </a:r>
            <a:r>
              <a:rPr lang="en-US" dirty="0" err="1"/>
              <a:t>informacije</a:t>
            </a:r>
            <a:r>
              <a:rPr lang="sr-Latn-ME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korisne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povjerioce</a:t>
            </a:r>
            <a:r>
              <a:rPr lang="en-US" dirty="0"/>
              <a:t>, </a:t>
            </a:r>
            <a:r>
              <a:rPr lang="en-US" dirty="0" err="1"/>
              <a:t>dobavljače</a:t>
            </a:r>
            <a:r>
              <a:rPr lang="en-US" dirty="0"/>
              <a:t>, </a:t>
            </a:r>
            <a:r>
              <a:rPr lang="en-US" dirty="0" err="1"/>
              <a:t>klijente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zaposlene</a:t>
            </a:r>
            <a:r>
              <a:rPr lang="en-US" dirty="0"/>
              <a:t>, </a:t>
            </a:r>
            <a:r>
              <a:rPr lang="en-US" dirty="0" err="1"/>
              <a:t>kako</a:t>
            </a:r>
            <a:r>
              <a:rPr lang="en-US" dirty="0"/>
              <a:t> bi </a:t>
            </a:r>
            <a:r>
              <a:rPr lang="en-US" dirty="0" err="1"/>
              <a:t>mogli</a:t>
            </a:r>
            <a:r>
              <a:rPr lang="en-US" dirty="0"/>
              <a:t> </a:t>
            </a:r>
            <a:r>
              <a:rPr lang="en-US" dirty="0" err="1"/>
              <a:t>procijeniti</a:t>
            </a:r>
            <a:r>
              <a:rPr lang="sr-Latn-ME" dirty="0"/>
              <a:t> </a:t>
            </a:r>
            <a:r>
              <a:rPr lang="en-US" dirty="0" err="1"/>
              <a:t>svoju</a:t>
            </a:r>
            <a:r>
              <a:rPr lang="en-US" dirty="0"/>
              <a:t> </a:t>
            </a:r>
            <a:r>
              <a:rPr lang="en-US" dirty="0" err="1"/>
              <a:t>poziciju</a:t>
            </a:r>
            <a:r>
              <a:rPr lang="en-US" dirty="0"/>
              <a:t>, </a:t>
            </a:r>
            <a:r>
              <a:rPr lang="en-US" dirty="0" err="1"/>
              <a:t>blagovremeno</a:t>
            </a:r>
            <a:r>
              <a:rPr lang="en-US" dirty="0"/>
              <a:t> </a:t>
            </a:r>
            <a:r>
              <a:rPr lang="en-US" dirty="0" err="1" smtClean="0"/>
              <a:t>reag</a:t>
            </a:r>
            <a:r>
              <a:rPr lang="sr-Latn-ME" dirty="0" smtClean="0"/>
              <a:t>ovati 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promjene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oblikovati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odnose</a:t>
            </a:r>
            <a:r>
              <a:rPr lang="en-US" dirty="0"/>
              <a:t> s</a:t>
            </a:r>
            <a:r>
              <a:rPr lang="sr-Latn-ME" dirty="0"/>
              <a:t> </a:t>
            </a:r>
            <a:r>
              <a:rPr lang="en-US" dirty="0" err="1" smtClean="0"/>
              <a:t>društvima</a:t>
            </a:r>
            <a:r>
              <a:rPr lang="sr-Latn-ME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616196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68946"/>
            <a:ext cx="10515600" cy="5108017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 err="1"/>
              <a:t>Snaga</a:t>
            </a:r>
            <a:r>
              <a:rPr lang="en-US" dirty="0"/>
              <a:t> </a:t>
            </a:r>
            <a:r>
              <a:rPr lang="en-US" dirty="0" err="1"/>
              <a:t>adekvatnog</a:t>
            </a:r>
            <a:r>
              <a:rPr lang="en-US" dirty="0"/>
              <a:t> </a:t>
            </a:r>
            <a:r>
              <a:rPr lang="en-US" dirty="0" err="1"/>
              <a:t>režima</a:t>
            </a:r>
            <a:r>
              <a:rPr lang="en-US" dirty="0"/>
              <a:t> </a:t>
            </a:r>
            <a:r>
              <a:rPr lang="en-US" dirty="0" err="1"/>
              <a:t>objavljivanja</a:t>
            </a:r>
            <a:r>
              <a:rPr lang="en-US" dirty="0"/>
              <a:t> je </a:t>
            </a:r>
            <a:r>
              <a:rPr lang="en-US" dirty="0" err="1"/>
              <a:t>jasno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rječito</a:t>
            </a:r>
            <a:r>
              <a:rPr lang="en-US" dirty="0"/>
              <a:t> </a:t>
            </a:r>
            <a:r>
              <a:rPr lang="en-US" dirty="0" err="1"/>
              <a:t>izražena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sljedećem</a:t>
            </a:r>
            <a:r>
              <a:rPr lang="en-US" dirty="0" smtClean="0"/>
              <a:t> </a:t>
            </a:r>
            <a:r>
              <a:rPr lang="en-US" dirty="0" err="1"/>
              <a:t>citatu</a:t>
            </a:r>
            <a:r>
              <a:rPr lang="en-US" dirty="0"/>
              <a:t>:</a:t>
            </a:r>
          </a:p>
          <a:p>
            <a:pPr algn="just"/>
            <a:r>
              <a:rPr lang="en-US" dirty="0"/>
              <a:t>“</a:t>
            </a:r>
            <a:r>
              <a:rPr lang="en-US" dirty="0" err="1"/>
              <a:t>Obaveza</a:t>
            </a:r>
            <a:r>
              <a:rPr lang="en-US" dirty="0"/>
              <a:t> </a:t>
            </a:r>
            <a:r>
              <a:rPr lang="en-US" dirty="0" err="1"/>
              <a:t>objavljivanja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moćan</a:t>
            </a:r>
            <a:r>
              <a:rPr lang="en-US" dirty="0"/>
              <a:t> </a:t>
            </a:r>
            <a:r>
              <a:rPr lang="en-US" dirty="0" err="1"/>
              <a:t>regulatorni</a:t>
            </a:r>
            <a:r>
              <a:rPr lang="en-US" dirty="0"/>
              <a:t> </a:t>
            </a:r>
            <a:r>
              <a:rPr lang="en-US" dirty="0" smtClean="0"/>
              <a:t>instrument</a:t>
            </a:r>
            <a:r>
              <a:rPr lang="sr-Latn-ME" dirty="0" smtClean="0"/>
              <a:t> </a:t>
            </a:r>
            <a:r>
              <a:rPr lang="pl-PL" dirty="0" smtClean="0"/>
              <a:t>u </a:t>
            </a:r>
            <a:r>
              <a:rPr lang="pl-PL" dirty="0"/>
              <a:t>kompanijskom pravu. </a:t>
            </a:r>
            <a:endParaRPr lang="pl-PL" dirty="0" smtClean="0"/>
          </a:p>
          <a:p>
            <a:pPr algn="just"/>
            <a:r>
              <a:rPr lang="pl-PL" dirty="0" smtClean="0"/>
              <a:t>Ona </a:t>
            </a:r>
            <a:r>
              <a:rPr lang="pl-PL" dirty="0"/>
              <a:t>povećava odgovornost za upravljanje društvom </a:t>
            </a:r>
            <a:r>
              <a:rPr lang="pl-PL" dirty="0" smtClean="0"/>
              <a:t>i </a:t>
            </a:r>
            <a:r>
              <a:rPr lang="en-US" dirty="0" err="1" smtClean="0"/>
              <a:t>transparentnost</a:t>
            </a:r>
            <a:r>
              <a:rPr lang="en-US" dirty="0" smtClean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vođenja</a:t>
            </a:r>
            <a:r>
              <a:rPr lang="en-US" dirty="0"/>
              <a:t> </a:t>
            </a:r>
            <a:r>
              <a:rPr lang="en-US" dirty="0" err="1"/>
              <a:t>poslova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/>
              <a:t>činjenica</a:t>
            </a:r>
            <a:r>
              <a:rPr lang="en-US" dirty="0"/>
              <a:t> da,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primjer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upravljačke</a:t>
            </a:r>
            <a:r>
              <a:rPr lang="en-US" dirty="0" smtClean="0"/>
              <a:t> </a:t>
            </a:r>
            <a:r>
              <a:rPr lang="en-US" dirty="0" err="1"/>
              <a:t>strukture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konkretne</a:t>
            </a:r>
            <a:r>
              <a:rPr lang="en-US" dirty="0"/>
              <a:t> </a:t>
            </a:r>
            <a:r>
              <a:rPr lang="en-US" dirty="0" err="1"/>
              <a:t>radnje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činjenice</a:t>
            </a:r>
            <a:r>
              <a:rPr lang="en-US" dirty="0"/>
              <a:t>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objavljene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pl-PL" dirty="0" smtClean="0"/>
              <a:t>a </a:t>
            </a:r>
            <a:r>
              <a:rPr lang="pl-PL" dirty="0"/>
              <a:t>time i objašnjene, stvara podsticaj za odstupanje od struktura koje nisu </a:t>
            </a:r>
            <a:r>
              <a:rPr lang="pl-PL" dirty="0" smtClean="0"/>
              <a:t>u </a:t>
            </a:r>
            <a:r>
              <a:rPr lang="en-US" dirty="0" err="1" smtClean="0"/>
              <a:t>okviru</a:t>
            </a:r>
            <a:r>
              <a:rPr lang="en-US" dirty="0" smtClean="0"/>
              <a:t> </a:t>
            </a:r>
            <a:r>
              <a:rPr lang="en-US" dirty="0" err="1"/>
              <a:t>onoga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se </a:t>
            </a:r>
            <a:r>
              <a:rPr lang="en-US" dirty="0" err="1"/>
              <a:t>smatra</a:t>
            </a:r>
            <a:r>
              <a:rPr lang="en-US" dirty="0"/>
              <a:t> </a:t>
            </a:r>
            <a:r>
              <a:rPr lang="en-US" dirty="0" err="1"/>
              <a:t>najboljom</a:t>
            </a:r>
            <a:r>
              <a:rPr lang="en-US" dirty="0"/>
              <a:t> </a:t>
            </a:r>
            <a:r>
              <a:rPr lang="en-US" dirty="0" err="1"/>
              <a:t>praksom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izbjegavanje</a:t>
            </a:r>
            <a:r>
              <a:rPr lang="en-US" dirty="0"/>
              <a:t> </a:t>
            </a:r>
            <a:r>
              <a:rPr lang="en-US" dirty="0" err="1"/>
              <a:t>radnji</a:t>
            </a:r>
            <a:r>
              <a:rPr lang="en-US" dirty="0"/>
              <a:t> </a:t>
            </a:r>
            <a:r>
              <a:rPr lang="en-US" dirty="0" err="1" smtClean="0"/>
              <a:t>kojima</a:t>
            </a:r>
            <a:r>
              <a:rPr lang="sr-Latn-ME" dirty="0" smtClean="0"/>
              <a:t> </a:t>
            </a:r>
            <a:r>
              <a:rPr lang="en-US" dirty="0" smtClean="0"/>
              <a:t>se </a:t>
            </a:r>
            <a:r>
              <a:rPr lang="en-US" dirty="0" err="1"/>
              <a:t>krše</a:t>
            </a:r>
            <a:r>
              <a:rPr lang="en-US" dirty="0"/>
              <a:t> </a:t>
            </a:r>
            <a:r>
              <a:rPr lang="en-US" dirty="0" err="1"/>
              <a:t>fiducijarne</a:t>
            </a:r>
            <a:r>
              <a:rPr lang="en-US" dirty="0"/>
              <a:t> </a:t>
            </a:r>
            <a:r>
              <a:rPr lang="en-US" dirty="0" err="1"/>
              <a:t>dužnosti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regulatorne</a:t>
            </a:r>
            <a:r>
              <a:rPr lang="en-US" dirty="0"/>
              <a:t> </a:t>
            </a:r>
            <a:r>
              <a:rPr lang="en-US" dirty="0" err="1"/>
              <a:t>obaveze</a:t>
            </a:r>
            <a:r>
              <a:rPr lang="en-US" dirty="0"/>
              <a:t>,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bi se </a:t>
            </a:r>
            <a:r>
              <a:rPr lang="en-US" dirty="0" err="1"/>
              <a:t>mogle</a:t>
            </a:r>
            <a:r>
              <a:rPr lang="en-US" dirty="0"/>
              <a:t> </a:t>
            </a:r>
            <a:r>
              <a:rPr lang="en-US" dirty="0" err="1" smtClean="0"/>
              <a:t>kriti</a:t>
            </a:r>
            <a:r>
              <a:rPr lang="sr-Latn-ME" dirty="0" smtClean="0"/>
              <a:t>kovati  </a:t>
            </a:r>
            <a:r>
              <a:rPr lang="en-US" dirty="0" smtClean="0"/>
              <a:t>da </a:t>
            </a:r>
            <a:r>
              <a:rPr lang="en-US" dirty="0" err="1"/>
              <a:t>su</a:t>
            </a:r>
            <a:r>
              <a:rPr lang="en-US" dirty="0"/>
              <a:t> van </a:t>
            </a:r>
            <a:r>
              <a:rPr lang="en-US" dirty="0" err="1"/>
              <a:t>okvira</a:t>
            </a:r>
            <a:r>
              <a:rPr lang="en-US" dirty="0"/>
              <a:t> </a:t>
            </a:r>
            <a:r>
              <a:rPr lang="en-US" dirty="0" err="1"/>
              <a:t>dobre</a:t>
            </a:r>
            <a:r>
              <a:rPr lang="en-US" dirty="0"/>
              <a:t> </a:t>
            </a:r>
            <a:r>
              <a:rPr lang="en-US" dirty="0" err="1"/>
              <a:t>prakse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/>
              <a:t>one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učestvuju</a:t>
            </a:r>
            <a:r>
              <a:rPr lang="en-US" dirty="0"/>
              <a:t> u </a:t>
            </a:r>
            <a:r>
              <a:rPr lang="en-US" dirty="0" err="1"/>
              <a:t>društvima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 smtClean="0"/>
              <a:t>posluju</a:t>
            </a:r>
            <a:r>
              <a:rPr lang="sr-Latn-ME" dirty="0" smtClean="0"/>
              <a:t> </a:t>
            </a:r>
            <a:r>
              <a:rPr lang="en-US" dirty="0" smtClean="0"/>
              <a:t>s </a:t>
            </a:r>
            <a:r>
              <a:rPr lang="en-US" dirty="0" err="1"/>
              <a:t>njima</a:t>
            </a:r>
            <a:r>
              <a:rPr lang="en-US" dirty="0"/>
              <a:t>,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neophodan</a:t>
            </a:r>
            <a:r>
              <a:rPr lang="en-US" dirty="0"/>
              <a:t> element </a:t>
            </a:r>
            <a:r>
              <a:rPr lang="en-US" dirty="0" err="1"/>
              <a:t>kako</a:t>
            </a:r>
            <a:r>
              <a:rPr lang="en-US" dirty="0"/>
              <a:t> bi </a:t>
            </a:r>
            <a:r>
              <a:rPr lang="en-US" dirty="0" err="1"/>
              <a:t>bili</a:t>
            </a:r>
            <a:r>
              <a:rPr lang="en-US" dirty="0"/>
              <a:t> u </a:t>
            </a:r>
            <a:r>
              <a:rPr lang="en-US" dirty="0" err="1"/>
              <a:t>stanju</a:t>
            </a:r>
            <a:r>
              <a:rPr lang="en-US" dirty="0"/>
              <a:t> </a:t>
            </a:r>
            <a:r>
              <a:rPr lang="en-US" dirty="0" err="1" smtClean="0"/>
              <a:t>procijeniti</a:t>
            </a:r>
            <a:r>
              <a:rPr lang="sr-Latn-ME" dirty="0" smtClean="0"/>
              <a:t> </a:t>
            </a:r>
            <a:r>
              <a:rPr lang="en-US" dirty="0" err="1" smtClean="0"/>
              <a:t>njihovu</a:t>
            </a:r>
            <a:r>
              <a:rPr lang="en-US" dirty="0" smtClean="0"/>
              <a:t> </a:t>
            </a:r>
            <a:r>
              <a:rPr lang="en-US" dirty="0" err="1"/>
              <a:t>poziciju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reag</a:t>
            </a:r>
            <a:r>
              <a:rPr lang="sr-Latn-ME" dirty="0" smtClean="0"/>
              <a:t>ovati 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promjene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njih</a:t>
            </a:r>
            <a:r>
              <a:rPr lang="en-US" dirty="0"/>
              <a:t> </a:t>
            </a:r>
            <a:r>
              <a:rPr lang="en-US" dirty="0" err="1"/>
              <a:t>relevantne</a:t>
            </a:r>
            <a:r>
              <a:rPr lang="en-US" dirty="0" smtClean="0"/>
              <a:t>.”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640684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81825"/>
            <a:ext cx="10515600" cy="50951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/>
              <a:t>Principi</a:t>
            </a:r>
            <a:r>
              <a:rPr lang="en-US" dirty="0"/>
              <a:t> </a:t>
            </a:r>
            <a:r>
              <a:rPr lang="en-US" dirty="0" err="1"/>
              <a:t>objavljivanja</a:t>
            </a:r>
            <a:endParaRPr lang="en-US" dirty="0"/>
          </a:p>
          <a:p>
            <a:pPr algn="just"/>
            <a:r>
              <a:rPr lang="en-US" dirty="0" err="1"/>
              <a:t>Sljedeća</a:t>
            </a:r>
            <a:r>
              <a:rPr lang="en-US" dirty="0"/>
              <a:t> </a:t>
            </a:r>
            <a:r>
              <a:rPr lang="en-US" dirty="0" err="1"/>
              <a:t>četiri</a:t>
            </a:r>
            <a:r>
              <a:rPr lang="en-US" dirty="0"/>
              <a:t> </a:t>
            </a:r>
            <a:r>
              <a:rPr lang="en-US" dirty="0" err="1"/>
              <a:t>principa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najjednostavniji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najpraktičniji</a:t>
            </a:r>
            <a:r>
              <a:rPr lang="en-US" dirty="0"/>
              <a:t> </a:t>
            </a:r>
            <a:r>
              <a:rPr lang="en-US" dirty="0" err="1" smtClean="0"/>
              <a:t>način</a:t>
            </a:r>
            <a:r>
              <a:rPr lang="sr-Latn-ME" dirty="0" smtClean="0"/>
              <a:t> </a:t>
            </a:r>
            <a:r>
              <a:rPr lang="en-US" dirty="0" err="1" smtClean="0"/>
              <a:t>izražavaju</a:t>
            </a:r>
            <a:r>
              <a:rPr lang="en-US" dirty="0" smtClean="0"/>
              <a:t> </a:t>
            </a:r>
            <a:r>
              <a:rPr lang="en-US" dirty="0" err="1" smtClean="0"/>
              <a:t>šta</a:t>
            </a:r>
            <a:r>
              <a:rPr lang="sr-Latn-ME" dirty="0" smtClean="0"/>
              <a:t> </a:t>
            </a:r>
            <a:r>
              <a:rPr lang="en-US" dirty="0" err="1" smtClean="0"/>
              <a:t>predstavlja</a:t>
            </a:r>
            <a:r>
              <a:rPr lang="en-US" dirty="0" smtClean="0"/>
              <a:t> </a:t>
            </a:r>
            <a:r>
              <a:rPr lang="en-US" dirty="0"/>
              <a:t>dobro </a:t>
            </a:r>
            <a:r>
              <a:rPr lang="en-US" dirty="0" err="1"/>
              <a:t>objavljivanje</a:t>
            </a:r>
            <a:r>
              <a:rPr lang="en-US" dirty="0" smtClean="0"/>
              <a:t>:</a:t>
            </a:r>
            <a:endParaRPr lang="sr-Latn-ME" dirty="0" smtClean="0"/>
          </a:p>
          <a:p>
            <a:r>
              <a:rPr lang="en-US" dirty="0" err="1"/>
              <a:t>Najbolja</a:t>
            </a:r>
            <a:r>
              <a:rPr lang="en-US" dirty="0"/>
              <a:t> </a:t>
            </a:r>
            <a:r>
              <a:rPr lang="en-US" dirty="0" err="1"/>
              <a:t>praksa</a:t>
            </a:r>
            <a:r>
              <a:rPr lang="en-US" dirty="0"/>
              <a:t>:</a:t>
            </a:r>
          </a:p>
          <a:p>
            <a:r>
              <a:rPr lang="en-US" dirty="0"/>
              <a:t>Dobro </a:t>
            </a:r>
            <a:r>
              <a:rPr lang="en-US" dirty="0" err="1"/>
              <a:t>objavljivanje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 smtClean="0"/>
              <a:t>:</a:t>
            </a:r>
            <a:endParaRPr lang="en-US" dirty="0"/>
          </a:p>
          <a:p>
            <a:pPr marL="457200" lvl="1" indent="0">
              <a:buNone/>
            </a:pPr>
            <a:r>
              <a:rPr lang="en-US" sz="2800" dirty="0"/>
              <a:t>1) </a:t>
            </a:r>
            <a:r>
              <a:rPr lang="en-US" sz="2800" dirty="0" err="1"/>
              <a:t>redovno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blagovremeno</a:t>
            </a:r>
            <a:r>
              <a:rPr lang="en-US" sz="2800" dirty="0"/>
              <a:t>;</a:t>
            </a:r>
          </a:p>
          <a:p>
            <a:pPr marL="457200" lvl="1" indent="0">
              <a:buNone/>
            </a:pPr>
            <a:r>
              <a:rPr lang="pl-PL" sz="2800" dirty="0"/>
              <a:t>2) lako i široko dostupno;</a:t>
            </a:r>
          </a:p>
          <a:p>
            <a:pPr marL="457200" lvl="1" indent="0">
              <a:buNone/>
            </a:pPr>
            <a:r>
              <a:rPr lang="it-IT" sz="2800" dirty="0"/>
              <a:t>3) tačno i potpuno; i</a:t>
            </a:r>
          </a:p>
          <a:p>
            <a:pPr marL="457200" lvl="1" indent="0">
              <a:buNone/>
            </a:pPr>
            <a:r>
              <a:rPr lang="it-IT" sz="2800" dirty="0"/>
              <a:t>4) konzistentno, relevantno i </a:t>
            </a:r>
            <a:r>
              <a:rPr lang="it-IT" sz="2800" dirty="0" smtClean="0"/>
              <a:t>dokument</a:t>
            </a:r>
            <a:r>
              <a:rPr lang="sr-Latn-ME" sz="2800" dirty="0" smtClean="0"/>
              <a:t>ovano</a:t>
            </a:r>
            <a:r>
              <a:rPr lang="it-IT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6798295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97735"/>
            <a:ext cx="10515600" cy="49792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3. </a:t>
            </a:r>
            <a:r>
              <a:rPr lang="en-US" dirty="0" err="1"/>
              <a:t>Povjerljive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(</a:t>
            </a:r>
            <a:r>
              <a:rPr lang="en-US" dirty="0" err="1"/>
              <a:t>poslovna</a:t>
            </a:r>
            <a:r>
              <a:rPr lang="en-US" dirty="0"/>
              <a:t> </a:t>
            </a:r>
            <a:r>
              <a:rPr lang="en-US" dirty="0" err="1"/>
              <a:t>tajna</a:t>
            </a:r>
            <a:r>
              <a:rPr lang="en-US" dirty="0"/>
              <a:t>)</a:t>
            </a:r>
          </a:p>
          <a:p>
            <a:pPr algn="just"/>
            <a:r>
              <a:rPr lang="en-US" dirty="0" err="1"/>
              <a:t>Regulativa</a:t>
            </a:r>
            <a:r>
              <a:rPr lang="en-US" dirty="0"/>
              <a:t> </a:t>
            </a:r>
            <a:r>
              <a:rPr lang="en-US" dirty="0" err="1"/>
              <a:t>serijskih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zahtijeva</a:t>
            </a:r>
            <a:r>
              <a:rPr lang="en-US" dirty="0"/>
              <a:t> </a:t>
            </a:r>
            <a:r>
              <a:rPr lang="en-US" dirty="0" smtClean="0"/>
              <a:t>da</a:t>
            </a:r>
            <a:r>
              <a:rPr lang="sr-Latn-ME" dirty="0" smtClean="0"/>
              <a:t> </a:t>
            </a:r>
            <a:r>
              <a:rPr lang="en-US" dirty="0" err="1" smtClean="0"/>
              <a:t>otvorena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objavljuju</a:t>
            </a:r>
            <a:r>
              <a:rPr lang="en-US" dirty="0"/>
              <a:t> </a:t>
            </a:r>
            <a:r>
              <a:rPr lang="en-US" dirty="0" err="1"/>
              <a:t>širok</a:t>
            </a:r>
            <a:r>
              <a:rPr lang="en-US" dirty="0"/>
              <a:t> </a:t>
            </a:r>
            <a:r>
              <a:rPr lang="en-US" dirty="0" err="1"/>
              <a:t>spektar</a:t>
            </a:r>
            <a:r>
              <a:rPr lang="en-US" dirty="0"/>
              <a:t>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nefinansijskih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Povremeno</a:t>
            </a:r>
            <a:r>
              <a:rPr lang="en-US" dirty="0"/>
              <a:t>, </a:t>
            </a:r>
            <a:r>
              <a:rPr lang="en-US" dirty="0" err="1"/>
              <a:t>objavljivanje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zahtijevaju</a:t>
            </a:r>
            <a:r>
              <a:rPr lang="en-US" dirty="0"/>
              <a:t> </a:t>
            </a:r>
            <a:r>
              <a:rPr lang="en-US" dirty="0" err="1"/>
              <a:t>propisi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 smtClean="0"/>
              <a:t>negativno</a:t>
            </a:r>
            <a:r>
              <a:rPr lang="sr-Latn-ME" dirty="0" smtClean="0"/>
              <a:t> </a:t>
            </a:r>
            <a:r>
              <a:rPr lang="en-US" dirty="0" err="1" smtClean="0"/>
              <a:t>uticati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poslovanje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finansijsko</a:t>
            </a:r>
            <a:r>
              <a:rPr lang="en-US" dirty="0"/>
              <a:t> </a:t>
            </a:r>
            <a:r>
              <a:rPr lang="en-US" dirty="0" err="1"/>
              <a:t>stanje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/>
              <a:t>štete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nastati</a:t>
            </a:r>
            <a:r>
              <a:rPr lang="en-US" dirty="0"/>
              <a:t> </a:t>
            </a:r>
            <a:r>
              <a:rPr lang="en-US" dirty="0" err="1" smtClean="0"/>
              <a:t>kao</a:t>
            </a:r>
            <a:r>
              <a:rPr lang="sr-Latn-ME" dirty="0" smtClean="0"/>
              <a:t> </a:t>
            </a:r>
            <a:r>
              <a:rPr lang="en-US" dirty="0" err="1" smtClean="0"/>
              <a:t>posljedica</a:t>
            </a:r>
            <a:r>
              <a:rPr lang="en-US" dirty="0" smtClean="0"/>
              <a:t> </a:t>
            </a:r>
            <a:r>
              <a:rPr lang="en-US" dirty="0" err="1"/>
              <a:t>objavljivanja</a:t>
            </a:r>
            <a:r>
              <a:rPr lang="en-US" dirty="0"/>
              <a:t>. </a:t>
            </a:r>
            <a:endParaRPr lang="sr-Latn-ME" dirty="0" smtClean="0"/>
          </a:p>
        </p:txBody>
      </p:sp>
    </p:spTree>
    <p:extLst>
      <p:ext uri="{BB962C8B-B14F-4D97-AF65-F5344CB8AC3E}">
        <p14:creationId xmlns:p14="http://schemas.microsoft.com/office/powerpoint/2010/main" xmlns="" val="3985988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/>
          <a:lstStyle/>
          <a:p>
            <a:pPr algn="just"/>
            <a:r>
              <a:rPr lang="en-US" dirty="0" err="1"/>
              <a:t>Uprkos</a:t>
            </a:r>
            <a:r>
              <a:rPr lang="en-US" dirty="0"/>
              <a:t> </a:t>
            </a:r>
            <a:r>
              <a:rPr lang="en-US" dirty="0" err="1"/>
              <a:t>činjenici</a:t>
            </a:r>
            <a:r>
              <a:rPr lang="en-US" dirty="0"/>
              <a:t> da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često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uobičajene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sr-Latn-ME" dirty="0"/>
              <a:t> </a:t>
            </a:r>
            <a:r>
              <a:rPr lang="pl-PL" dirty="0"/>
              <a:t>smatraju poslovno osjetljivim, u stvarnosti šteta po konkurentnost nastaje samo </a:t>
            </a:r>
            <a:r>
              <a:rPr lang="en-US" dirty="0"/>
              <a:t>u </a:t>
            </a:r>
            <a:r>
              <a:rPr lang="en-US" dirty="0" err="1"/>
              <a:t>ograničenom</a:t>
            </a:r>
            <a:r>
              <a:rPr lang="en-US" dirty="0"/>
              <a:t> </a:t>
            </a:r>
            <a:r>
              <a:rPr lang="en-US" dirty="0" err="1"/>
              <a:t>broju</a:t>
            </a:r>
            <a:r>
              <a:rPr lang="en-US" dirty="0"/>
              <a:t> </a:t>
            </a:r>
            <a:r>
              <a:rPr lang="en-US" dirty="0" err="1"/>
              <a:t>slučajeva</a:t>
            </a:r>
            <a:r>
              <a:rPr lang="en-US" dirty="0"/>
              <a:t>.</a:t>
            </a:r>
            <a:endParaRPr lang="sr-Latn-ME" dirty="0"/>
          </a:p>
          <a:p>
            <a:pPr algn="just"/>
            <a:r>
              <a:rPr lang="en-US" dirty="0"/>
              <a:t> </a:t>
            </a:r>
            <a:r>
              <a:rPr lang="en-US" dirty="0" err="1"/>
              <a:t>Neki</a:t>
            </a:r>
            <a:r>
              <a:rPr lang="en-US" dirty="0"/>
              <a:t> </a:t>
            </a:r>
            <a:r>
              <a:rPr lang="en-US" dirty="0" err="1"/>
              <a:t>primjeri</a:t>
            </a:r>
            <a:r>
              <a:rPr lang="en-US" dirty="0"/>
              <a:t> </a:t>
            </a:r>
            <a:r>
              <a:rPr lang="en-US" dirty="0" err="1"/>
              <a:t>komercijalno</a:t>
            </a:r>
            <a:r>
              <a:rPr lang="en-US" dirty="0"/>
              <a:t> </a:t>
            </a:r>
            <a:r>
              <a:rPr lang="en-US" dirty="0" err="1"/>
              <a:t>osetljivih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sr-Latn-ME" dirty="0"/>
              <a:t> </a:t>
            </a:r>
            <a:r>
              <a:rPr lang="en-US" dirty="0" err="1"/>
              <a:t>obuhvataju</a:t>
            </a:r>
            <a:r>
              <a:rPr lang="en-US" dirty="0"/>
              <a:t> </a:t>
            </a:r>
            <a:r>
              <a:rPr lang="en-US" dirty="0" err="1"/>
              <a:t>uslove</a:t>
            </a:r>
            <a:r>
              <a:rPr lang="en-US" dirty="0"/>
              <a:t> </a:t>
            </a:r>
            <a:r>
              <a:rPr lang="en-US" dirty="0" err="1"/>
              <a:t>određivanja</a:t>
            </a:r>
            <a:r>
              <a:rPr lang="en-US" dirty="0"/>
              <a:t> </a:t>
            </a:r>
            <a:r>
              <a:rPr lang="en-US" dirty="0" err="1"/>
              <a:t>cijena</a:t>
            </a:r>
            <a:r>
              <a:rPr lang="en-US" dirty="0"/>
              <a:t>, </a:t>
            </a:r>
            <a:r>
              <a:rPr lang="en-US" dirty="0" err="1"/>
              <a:t>tehničke</a:t>
            </a:r>
            <a:r>
              <a:rPr lang="en-US" dirty="0"/>
              <a:t> </a:t>
            </a:r>
            <a:r>
              <a:rPr lang="en-US" dirty="0" err="1"/>
              <a:t>specifikacije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plaćanja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/>
              <a:t>Da bi</a:t>
            </a:r>
            <a:r>
              <a:rPr lang="sr-Latn-ME" dirty="0"/>
              <a:t> </a:t>
            </a:r>
            <a:r>
              <a:rPr lang="en-US" dirty="0"/>
              <a:t>se </a:t>
            </a:r>
            <a:r>
              <a:rPr lang="en-US" dirty="0" err="1"/>
              <a:t>premostile</a:t>
            </a:r>
            <a:r>
              <a:rPr lang="en-US" dirty="0"/>
              <a:t> </a:t>
            </a:r>
            <a:r>
              <a:rPr lang="en-US" dirty="0" err="1"/>
              <a:t>potencijalne</a:t>
            </a:r>
            <a:r>
              <a:rPr lang="en-US" dirty="0"/>
              <a:t> </a:t>
            </a:r>
            <a:r>
              <a:rPr lang="en-US" dirty="0" err="1"/>
              <a:t>teškoće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objavljivanja</a:t>
            </a:r>
            <a:r>
              <a:rPr lang="en-US" dirty="0"/>
              <a:t>, </a:t>
            </a:r>
            <a:r>
              <a:rPr lang="en-US" dirty="0" err="1"/>
              <a:t>zakonodavci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regulatorna</a:t>
            </a:r>
            <a:r>
              <a:rPr lang="en-US" dirty="0"/>
              <a:t> </a:t>
            </a:r>
            <a:r>
              <a:rPr lang="en-US" dirty="0" err="1"/>
              <a:t>tijela</a:t>
            </a:r>
            <a:r>
              <a:rPr lang="sr-Latn-ME" dirty="0"/>
              <a:t> </a:t>
            </a:r>
            <a:r>
              <a:rPr lang="en-US" dirty="0" err="1"/>
              <a:t>omogućavaju</a:t>
            </a:r>
            <a:r>
              <a:rPr lang="en-US" dirty="0"/>
              <a:t> </a:t>
            </a:r>
            <a:r>
              <a:rPr lang="en-US" dirty="0" err="1"/>
              <a:t>društvima</a:t>
            </a:r>
            <a:r>
              <a:rPr lang="en-US" dirty="0"/>
              <a:t> da se </a:t>
            </a:r>
            <a:r>
              <a:rPr lang="en-US" dirty="0" err="1"/>
              <a:t>pozivaju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povjerljiv</a:t>
            </a:r>
            <a:r>
              <a:rPr lang="en-US" dirty="0"/>
              <a:t> </a:t>
            </a:r>
            <a:r>
              <a:rPr lang="en-US" dirty="0" err="1"/>
              <a:t>tretman</a:t>
            </a:r>
            <a:r>
              <a:rPr lang="en-US" dirty="0"/>
              <a:t> </a:t>
            </a:r>
            <a:r>
              <a:rPr lang="en-US" dirty="0" err="1"/>
              <a:t>pojedinih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643306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04552"/>
            <a:ext cx="10515600" cy="5172411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Informacija</a:t>
            </a:r>
            <a:r>
              <a:rPr lang="en-US" dirty="0"/>
              <a:t> se </a:t>
            </a:r>
            <a:r>
              <a:rPr lang="en-US" dirty="0" err="1"/>
              <a:t>smatra</a:t>
            </a:r>
            <a:r>
              <a:rPr lang="en-US" dirty="0"/>
              <a:t> </a:t>
            </a:r>
            <a:r>
              <a:rPr lang="en-US" dirty="0" err="1"/>
              <a:t>poslovnom</a:t>
            </a:r>
            <a:r>
              <a:rPr lang="en-US" dirty="0"/>
              <a:t> </a:t>
            </a:r>
            <a:r>
              <a:rPr lang="en-US" dirty="0" err="1"/>
              <a:t>tajnom</a:t>
            </a:r>
            <a:r>
              <a:rPr lang="en-US" dirty="0"/>
              <a:t>:</a:t>
            </a:r>
          </a:p>
          <a:p>
            <a:pPr marL="457200" lvl="1" indent="0">
              <a:buNone/>
            </a:pPr>
            <a:r>
              <a:rPr lang="pl-PL" sz="3000" dirty="0"/>
              <a:t>• ako je vezana za poslovanje;</a:t>
            </a:r>
          </a:p>
          <a:p>
            <a:pPr marL="457200" lvl="1" indent="0">
              <a:buNone/>
            </a:pPr>
            <a:r>
              <a:rPr lang="en-US" sz="3000" dirty="0"/>
              <a:t>• </a:t>
            </a:r>
            <a:r>
              <a:rPr lang="en-US" sz="3000" dirty="0" err="1"/>
              <a:t>ako</a:t>
            </a:r>
            <a:r>
              <a:rPr lang="en-US" sz="3000" dirty="0"/>
              <a:t> je </a:t>
            </a:r>
            <a:r>
              <a:rPr lang="en-US" sz="3000" dirty="0" err="1"/>
              <a:t>kao</a:t>
            </a:r>
            <a:r>
              <a:rPr lang="en-US" sz="3000" dirty="0"/>
              <a:t> </a:t>
            </a:r>
            <a:r>
              <a:rPr lang="en-US" sz="3000" dirty="0" err="1"/>
              <a:t>takva</a:t>
            </a:r>
            <a:r>
              <a:rPr lang="en-US" sz="3000" dirty="0"/>
              <a:t> </a:t>
            </a:r>
            <a:r>
              <a:rPr lang="en-US" sz="3000" dirty="0" err="1"/>
              <a:t>određena</a:t>
            </a:r>
            <a:r>
              <a:rPr lang="en-US" sz="3000" dirty="0"/>
              <a:t> </a:t>
            </a:r>
            <a:r>
              <a:rPr lang="en-US" sz="3000" dirty="0" err="1"/>
              <a:t>osnivačkim</a:t>
            </a:r>
            <a:r>
              <a:rPr lang="en-US" sz="3000" dirty="0"/>
              <a:t> </a:t>
            </a:r>
            <a:r>
              <a:rPr lang="en-US" sz="3000" dirty="0" err="1"/>
              <a:t>aktom</a:t>
            </a:r>
            <a:r>
              <a:rPr lang="en-US" sz="3000" dirty="0"/>
              <a:t> </a:t>
            </a:r>
            <a:r>
              <a:rPr lang="en-US" sz="3000" dirty="0" err="1"/>
              <a:t>ili</a:t>
            </a:r>
            <a:r>
              <a:rPr lang="en-US" sz="3000" dirty="0"/>
              <a:t> </a:t>
            </a:r>
            <a:r>
              <a:rPr lang="en-US" sz="3000" dirty="0" err="1"/>
              <a:t>statutom</a:t>
            </a:r>
            <a:r>
              <a:rPr lang="en-US" sz="3000" dirty="0"/>
              <a:t> </a:t>
            </a:r>
            <a:r>
              <a:rPr lang="en-US" sz="3000" dirty="0" err="1"/>
              <a:t>društva</a:t>
            </a:r>
            <a:r>
              <a:rPr lang="en-US" sz="3000" dirty="0"/>
              <a:t>; </a:t>
            </a:r>
            <a:r>
              <a:rPr lang="en-US" sz="3000" dirty="0" err="1"/>
              <a:t>i</a:t>
            </a:r>
            <a:endParaRPr lang="en-US" sz="3000" dirty="0"/>
          </a:p>
          <a:p>
            <a:pPr marL="457200" lvl="1" indent="0" algn="just">
              <a:buNone/>
            </a:pPr>
            <a:r>
              <a:rPr lang="en-US" sz="3000" dirty="0"/>
              <a:t>• </a:t>
            </a:r>
            <a:r>
              <a:rPr lang="en-US" sz="3000" dirty="0" err="1"/>
              <a:t>ako</a:t>
            </a:r>
            <a:r>
              <a:rPr lang="en-US" sz="3000" dirty="0"/>
              <a:t> je </a:t>
            </a:r>
            <a:r>
              <a:rPr lang="en-US" sz="3000" dirty="0" err="1"/>
              <a:t>očigledno</a:t>
            </a:r>
            <a:r>
              <a:rPr lang="en-US" sz="3000" dirty="0"/>
              <a:t> da bi </a:t>
            </a:r>
            <a:r>
              <a:rPr lang="en-US" sz="3000" dirty="0" err="1"/>
              <a:t>prouzrokovala</a:t>
            </a:r>
            <a:r>
              <a:rPr lang="en-US" sz="3000" dirty="0"/>
              <a:t> </a:t>
            </a:r>
            <a:r>
              <a:rPr lang="en-US" sz="3000" dirty="0" err="1"/>
              <a:t>znatnu</a:t>
            </a:r>
            <a:r>
              <a:rPr lang="en-US" sz="3000" dirty="0"/>
              <a:t> </a:t>
            </a:r>
            <a:r>
              <a:rPr lang="en-US" sz="3000" dirty="0" err="1"/>
              <a:t>štetu</a:t>
            </a:r>
            <a:r>
              <a:rPr lang="en-US" sz="3000" dirty="0"/>
              <a:t> </a:t>
            </a:r>
            <a:r>
              <a:rPr lang="en-US" sz="3000" dirty="0" err="1"/>
              <a:t>društvu</a:t>
            </a:r>
            <a:r>
              <a:rPr lang="en-US" sz="3000" dirty="0"/>
              <a:t> </a:t>
            </a:r>
            <a:r>
              <a:rPr lang="en-US" sz="3000" dirty="0" err="1"/>
              <a:t>ako</a:t>
            </a:r>
            <a:r>
              <a:rPr lang="en-US" sz="3000" dirty="0"/>
              <a:t> </a:t>
            </a:r>
            <a:r>
              <a:rPr lang="en-US" sz="3000" dirty="0" err="1"/>
              <a:t>dođe</a:t>
            </a:r>
            <a:r>
              <a:rPr lang="en-US" sz="3000" dirty="0"/>
              <a:t> </a:t>
            </a:r>
            <a:r>
              <a:rPr lang="en-US" sz="3000" dirty="0" smtClean="0"/>
              <a:t>u</a:t>
            </a:r>
            <a:r>
              <a:rPr lang="sr-Latn-ME" sz="3000" dirty="0" smtClean="0"/>
              <a:t> </a:t>
            </a:r>
            <a:r>
              <a:rPr lang="en-US" sz="3000" dirty="0" err="1" smtClean="0"/>
              <a:t>posjed</a:t>
            </a:r>
            <a:r>
              <a:rPr lang="en-US" sz="3000" dirty="0" smtClean="0"/>
              <a:t> </a:t>
            </a:r>
            <a:r>
              <a:rPr lang="en-US" sz="3000" dirty="0" err="1"/>
              <a:t>trećeg</a:t>
            </a:r>
            <a:r>
              <a:rPr lang="en-US" sz="3000" dirty="0"/>
              <a:t> </a:t>
            </a:r>
            <a:r>
              <a:rPr lang="en-US" sz="3000" dirty="0" err="1"/>
              <a:t>lica</a:t>
            </a:r>
            <a:r>
              <a:rPr lang="en-US" sz="3000" dirty="0"/>
              <a:t>.</a:t>
            </a:r>
          </a:p>
          <a:p>
            <a:pPr algn="just"/>
            <a:r>
              <a:rPr lang="en-US" dirty="0" err="1"/>
              <a:t>Međutim</a:t>
            </a:r>
            <a:r>
              <a:rPr lang="en-US" dirty="0"/>
              <a:t>, </a:t>
            </a:r>
            <a:r>
              <a:rPr lang="en-US" dirty="0" err="1"/>
              <a:t>ako</a:t>
            </a:r>
            <a:r>
              <a:rPr lang="en-US" dirty="0"/>
              <a:t> se </a:t>
            </a:r>
            <a:r>
              <a:rPr lang="en-US" dirty="0" err="1"/>
              <a:t>ostavi</a:t>
            </a:r>
            <a:r>
              <a:rPr lang="en-US" dirty="0"/>
              <a:t> </a:t>
            </a:r>
            <a:r>
              <a:rPr lang="en-US" dirty="0" err="1"/>
              <a:t>društvu</a:t>
            </a:r>
            <a:r>
              <a:rPr lang="en-US" dirty="0"/>
              <a:t> da je </a:t>
            </a:r>
            <a:r>
              <a:rPr lang="en-US" dirty="0" err="1"/>
              <a:t>tumači</a:t>
            </a:r>
            <a:r>
              <a:rPr lang="en-US" dirty="0"/>
              <a:t>, ova </a:t>
            </a:r>
            <a:r>
              <a:rPr lang="en-US" dirty="0" err="1"/>
              <a:t>definicija</a:t>
            </a:r>
            <a:r>
              <a:rPr lang="en-US" dirty="0"/>
              <a:t> bi </a:t>
            </a:r>
            <a:r>
              <a:rPr lang="sr-Latn-ME" dirty="0" smtClean="0"/>
              <a:t>omogućila </a:t>
            </a:r>
            <a:r>
              <a:rPr lang="en-US" dirty="0" err="1" smtClean="0"/>
              <a:t>stvaranje</a:t>
            </a:r>
            <a:r>
              <a:rPr lang="en-US" dirty="0" smtClean="0"/>
              <a:t> </a:t>
            </a:r>
            <a:r>
              <a:rPr lang="en-US" dirty="0" err="1"/>
              <a:t>neograničenog</a:t>
            </a:r>
            <a:r>
              <a:rPr lang="en-US" dirty="0"/>
              <a:t> </a:t>
            </a:r>
            <a:r>
              <a:rPr lang="en-US" dirty="0" err="1"/>
              <a:t>broja</a:t>
            </a:r>
            <a:r>
              <a:rPr lang="en-US" dirty="0"/>
              <a:t> </a:t>
            </a:r>
            <a:r>
              <a:rPr lang="en-US" dirty="0" err="1"/>
              <a:t>izuzetaka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Nasreću</a:t>
            </a:r>
            <a:r>
              <a:rPr lang="en-US" dirty="0"/>
              <a:t>, </a:t>
            </a:r>
            <a:r>
              <a:rPr lang="en-US" dirty="0" err="1"/>
              <a:t>zakonodavstvo</a:t>
            </a:r>
            <a:r>
              <a:rPr lang="en-US" dirty="0"/>
              <a:t> </a:t>
            </a:r>
            <a:r>
              <a:rPr lang="en-US" dirty="0" err="1" smtClean="0"/>
              <a:t>defini</a:t>
            </a:r>
            <a:r>
              <a:rPr lang="sr-Latn-ME" dirty="0" smtClean="0"/>
              <a:t>še 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sr-Latn-ME" dirty="0" smtClean="0"/>
              <a:t> </a:t>
            </a:r>
            <a:r>
              <a:rPr lang="en-US" dirty="0" err="1" smtClean="0"/>
              <a:t>informacije</a:t>
            </a:r>
            <a:r>
              <a:rPr lang="en-US" dirty="0" smtClean="0"/>
              <a:t> </a:t>
            </a:r>
            <a:r>
              <a:rPr lang="en-US" dirty="0"/>
              <a:t>ne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tretirane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povjerljive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dirty="0" err="1"/>
              <a:t>čije</a:t>
            </a:r>
            <a:r>
              <a:rPr lang="en-US" dirty="0"/>
              <a:t> je </a:t>
            </a:r>
            <a:r>
              <a:rPr lang="en-US" dirty="0" err="1" smtClean="0"/>
              <a:t>objavljivanje</a:t>
            </a:r>
            <a:r>
              <a:rPr lang="sr-Latn-ME" dirty="0" smtClean="0"/>
              <a:t> </a:t>
            </a:r>
            <a:r>
              <a:rPr lang="pl-PL" dirty="0" smtClean="0"/>
              <a:t>obavezno </a:t>
            </a:r>
            <a:r>
              <a:rPr lang="pl-PL" dirty="0"/>
              <a:t>po zakonu ili koja je u vezi s povredom zakona, dobre poslovne </a:t>
            </a:r>
            <a:r>
              <a:rPr lang="pl-PL" dirty="0" smtClean="0"/>
              <a:t>prakse,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724963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principa</a:t>
            </a:r>
            <a:r>
              <a:rPr lang="en-US" dirty="0" smtClean="0"/>
              <a:t> </a:t>
            </a:r>
            <a:r>
              <a:rPr lang="en-US" dirty="0" err="1" smtClean="0"/>
              <a:t>poslovnog</a:t>
            </a:r>
            <a:r>
              <a:rPr lang="en-US" dirty="0" smtClean="0"/>
              <a:t> </a:t>
            </a:r>
            <a:r>
              <a:rPr lang="en-US" dirty="0" err="1" smtClean="0"/>
              <a:t>morala</a:t>
            </a:r>
            <a:r>
              <a:rPr lang="en-US" dirty="0" smtClean="0"/>
              <a:t>, </a:t>
            </a:r>
            <a:r>
              <a:rPr lang="en-US" dirty="0" err="1" smtClean="0"/>
              <a:t>uključujući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informaciju</a:t>
            </a:r>
            <a:r>
              <a:rPr lang="en-US" dirty="0" smtClean="0"/>
              <a:t> o </a:t>
            </a:r>
            <a:r>
              <a:rPr lang="en-US" dirty="0" err="1" smtClean="0"/>
              <a:t>opravdanoj</a:t>
            </a:r>
            <a:r>
              <a:rPr lang="en-US" dirty="0" smtClean="0"/>
              <a:t> </a:t>
            </a:r>
            <a:r>
              <a:rPr lang="en-US" dirty="0" err="1" smtClean="0"/>
              <a:t>sumnji</a:t>
            </a:r>
            <a:r>
              <a:rPr lang="sr-Latn-ME" dirty="0" smtClean="0"/>
              <a:t> </a:t>
            </a:r>
            <a:r>
              <a:rPr lang="en-US" dirty="0" smtClean="0"/>
              <a:t>o </a:t>
            </a:r>
            <a:r>
              <a:rPr lang="sr-Latn-ME" dirty="0" smtClean="0"/>
              <a:t>p</a:t>
            </a:r>
            <a:r>
              <a:rPr lang="en-US" dirty="0" err="1" smtClean="0"/>
              <a:t>ostojanju</a:t>
            </a:r>
            <a:r>
              <a:rPr lang="en-US" dirty="0" smtClean="0"/>
              <a:t> </a:t>
            </a:r>
            <a:r>
              <a:rPr lang="en-US" dirty="0" err="1" smtClean="0"/>
              <a:t>korupcije</a:t>
            </a:r>
            <a:r>
              <a:rPr lang="en-US" dirty="0" smtClean="0"/>
              <a:t>, ne </a:t>
            </a:r>
            <a:r>
              <a:rPr lang="en-US" dirty="0" err="1" smtClean="0"/>
              <a:t>može</a:t>
            </a:r>
            <a:r>
              <a:rPr lang="en-US" dirty="0" smtClean="0"/>
              <a:t> se </a:t>
            </a:r>
            <a:r>
              <a:rPr lang="en-US" dirty="0" err="1" smtClean="0"/>
              <a:t>smatrati</a:t>
            </a:r>
            <a:r>
              <a:rPr lang="en-US" dirty="0" smtClean="0"/>
              <a:t> </a:t>
            </a:r>
            <a:r>
              <a:rPr lang="en-US" dirty="0" err="1" smtClean="0"/>
              <a:t>poslovnom</a:t>
            </a:r>
            <a:r>
              <a:rPr lang="en-US" dirty="0" smtClean="0"/>
              <a:t> </a:t>
            </a:r>
            <a:r>
              <a:rPr lang="en-US" dirty="0" err="1" smtClean="0"/>
              <a:t>tajnom</a:t>
            </a:r>
            <a:r>
              <a:rPr lang="en-US" dirty="0" smtClean="0"/>
              <a:t> </a:t>
            </a:r>
            <a:r>
              <a:rPr lang="en-US" dirty="0" err="1" smtClean="0"/>
              <a:t>dioničkog</a:t>
            </a:r>
            <a:r>
              <a:rPr lang="en-US" dirty="0" smtClean="0"/>
              <a:t>/</a:t>
            </a:r>
            <a:r>
              <a:rPr lang="en-US" dirty="0" err="1" smtClean="0"/>
              <a:t>akcionarskog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, a </a:t>
            </a:r>
            <a:r>
              <a:rPr lang="en-US" dirty="0" err="1" smtClean="0"/>
              <a:t>njeno</a:t>
            </a:r>
            <a:r>
              <a:rPr lang="en-US" dirty="0" smtClean="0"/>
              <a:t> </a:t>
            </a:r>
            <a:r>
              <a:rPr lang="en-US" dirty="0" err="1" smtClean="0"/>
              <a:t>objavljivanje</a:t>
            </a:r>
            <a:r>
              <a:rPr lang="en-US" dirty="0" smtClean="0"/>
              <a:t> </a:t>
            </a:r>
            <a:r>
              <a:rPr lang="en-US" dirty="0" err="1" smtClean="0"/>
              <a:t>će</a:t>
            </a:r>
            <a:r>
              <a:rPr lang="en-US" dirty="0" smtClean="0"/>
              <a:t> se </a:t>
            </a:r>
            <a:r>
              <a:rPr lang="en-US" dirty="0" err="1" smtClean="0"/>
              <a:t>smatrati</a:t>
            </a:r>
            <a:r>
              <a:rPr lang="en-US" dirty="0" smtClean="0"/>
              <a:t> </a:t>
            </a:r>
            <a:r>
              <a:rPr lang="en-US" dirty="0" err="1" smtClean="0"/>
              <a:t>zakonitim</a:t>
            </a:r>
            <a:r>
              <a:rPr lang="en-US" dirty="0" smtClean="0"/>
              <a:t> </a:t>
            </a:r>
            <a:r>
              <a:rPr lang="en-US" dirty="0" err="1" smtClean="0"/>
              <a:t>ako</a:t>
            </a:r>
            <a:r>
              <a:rPr lang="en-US" dirty="0" smtClean="0"/>
              <a:t> je </a:t>
            </a:r>
            <a:r>
              <a:rPr lang="en-US" dirty="0" err="1" smtClean="0"/>
              <a:t>njegova</a:t>
            </a:r>
            <a:r>
              <a:rPr lang="sr-Latn-ME" dirty="0" smtClean="0"/>
              <a:t> </a:t>
            </a:r>
            <a:r>
              <a:rPr lang="en-US" dirty="0" err="1" smtClean="0"/>
              <a:t>svrha</a:t>
            </a:r>
            <a:r>
              <a:rPr lang="en-US" dirty="0" smtClean="0"/>
              <a:t> da se </a:t>
            </a:r>
            <a:r>
              <a:rPr lang="en-US" dirty="0" err="1" smtClean="0"/>
              <a:t>zaštite</a:t>
            </a:r>
            <a:r>
              <a:rPr lang="en-US" dirty="0" smtClean="0"/>
              <a:t> </a:t>
            </a:r>
            <a:r>
              <a:rPr lang="en-US" dirty="0" err="1" smtClean="0"/>
              <a:t>javni</a:t>
            </a:r>
            <a:r>
              <a:rPr lang="en-US" dirty="0" smtClean="0"/>
              <a:t> </a:t>
            </a:r>
            <a:r>
              <a:rPr lang="en-US" dirty="0" err="1" smtClean="0"/>
              <a:t>interesi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Izuzetno</a:t>
            </a:r>
            <a:r>
              <a:rPr lang="en-US" dirty="0" smtClean="0"/>
              <a:t>, </a:t>
            </a:r>
            <a:r>
              <a:rPr lang="en-US" dirty="0" err="1" smtClean="0"/>
              <a:t>kada</a:t>
            </a:r>
            <a:r>
              <a:rPr lang="en-US" dirty="0" smtClean="0"/>
              <a:t> je </a:t>
            </a:r>
            <a:r>
              <a:rPr lang="en-US" dirty="0" err="1" smtClean="0"/>
              <a:t>riječ</a:t>
            </a:r>
            <a:r>
              <a:rPr lang="en-US" dirty="0" smtClean="0"/>
              <a:t> o </a:t>
            </a:r>
            <a:r>
              <a:rPr lang="en-US" dirty="0" err="1" smtClean="0"/>
              <a:t>informacijama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čije</a:t>
            </a:r>
            <a:r>
              <a:rPr lang="sr-Latn-ME" dirty="0" smtClean="0"/>
              <a:t> </a:t>
            </a:r>
            <a:r>
              <a:rPr lang="en-US" dirty="0" err="1" smtClean="0"/>
              <a:t>objavljivanje</a:t>
            </a:r>
            <a:r>
              <a:rPr lang="en-US" dirty="0" smtClean="0"/>
              <a:t> </a:t>
            </a:r>
            <a:r>
              <a:rPr lang="en-US" dirty="0" err="1" smtClean="0"/>
              <a:t>obavezuju</a:t>
            </a:r>
            <a:r>
              <a:rPr lang="en-US" dirty="0" smtClean="0"/>
              <a:t> </a:t>
            </a:r>
            <a:r>
              <a:rPr lang="en-US" dirty="0" err="1" smtClean="0"/>
              <a:t>propisi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reguliraju</a:t>
            </a:r>
            <a:r>
              <a:rPr lang="en-US" dirty="0" smtClean="0"/>
              <a:t> </a:t>
            </a:r>
            <a:r>
              <a:rPr lang="en-US" dirty="0" err="1" smtClean="0"/>
              <a:t>tržište</a:t>
            </a:r>
            <a:r>
              <a:rPr lang="en-US" dirty="0" smtClean="0"/>
              <a:t> </a:t>
            </a:r>
            <a:r>
              <a:rPr lang="en-US" dirty="0" err="1" smtClean="0"/>
              <a:t>vrijednosnih</a:t>
            </a:r>
            <a:r>
              <a:rPr lang="en-US" dirty="0" smtClean="0"/>
              <a:t> </a:t>
            </a:r>
            <a:r>
              <a:rPr lang="en-US" dirty="0" err="1" smtClean="0"/>
              <a:t>papira</a:t>
            </a:r>
            <a:r>
              <a:rPr lang="en-US" dirty="0" smtClean="0"/>
              <a:t>/</a:t>
            </a:r>
            <a:r>
              <a:rPr lang="en-US" dirty="0" err="1" smtClean="0"/>
              <a:t>hartija</a:t>
            </a:r>
            <a:r>
              <a:rPr lang="sr-Latn-ME" dirty="0" smtClean="0"/>
              <a:t> </a:t>
            </a:r>
            <a:r>
              <a:rPr lang="en-US" dirty="0" smtClean="0"/>
              <a:t>od </a:t>
            </a:r>
            <a:r>
              <a:rPr lang="en-US" dirty="0" err="1" smtClean="0"/>
              <a:t>vrijednosti</a:t>
            </a:r>
            <a:r>
              <a:rPr lang="en-US" dirty="0" smtClean="0"/>
              <a:t>, </a:t>
            </a:r>
            <a:r>
              <a:rPr lang="en-US" dirty="0" err="1" smtClean="0"/>
              <a:t>odstupanje</a:t>
            </a:r>
            <a:r>
              <a:rPr lang="en-US" dirty="0" smtClean="0"/>
              <a:t> od </a:t>
            </a:r>
            <a:r>
              <a:rPr lang="en-US" dirty="0" err="1" smtClean="0"/>
              <a:t>ove</a:t>
            </a:r>
            <a:r>
              <a:rPr lang="en-US" dirty="0" smtClean="0"/>
              <a:t> </a:t>
            </a:r>
            <a:r>
              <a:rPr lang="en-US" dirty="0" err="1" smtClean="0"/>
              <a:t>obaveze</a:t>
            </a:r>
            <a:r>
              <a:rPr lang="en-US" dirty="0" smtClean="0"/>
              <a:t> je </a:t>
            </a:r>
            <a:r>
              <a:rPr lang="en-US" dirty="0" err="1" smtClean="0"/>
              <a:t>moguće</a:t>
            </a:r>
            <a:r>
              <a:rPr lang="en-US" dirty="0" smtClean="0"/>
              <a:t> </a:t>
            </a:r>
            <a:r>
              <a:rPr lang="en-US" dirty="0" err="1" smtClean="0"/>
              <a:t>kod</a:t>
            </a:r>
            <a:r>
              <a:rPr lang="en-US" dirty="0" smtClean="0"/>
              <a:t> </a:t>
            </a:r>
            <a:r>
              <a:rPr lang="en-US" dirty="0" err="1" smtClean="0"/>
              <a:t>izvještavanja</a:t>
            </a:r>
            <a:r>
              <a:rPr lang="en-US" dirty="0" smtClean="0"/>
              <a:t> o </a:t>
            </a:r>
            <a:r>
              <a:rPr lang="en-US" dirty="0" err="1" smtClean="0"/>
              <a:t>bitnim</a:t>
            </a:r>
            <a:r>
              <a:rPr lang="sr-Latn-ME" dirty="0" smtClean="0"/>
              <a:t> </a:t>
            </a:r>
            <a:r>
              <a:rPr lang="en-US" dirty="0" err="1" smtClean="0"/>
              <a:t>događajima</a:t>
            </a:r>
            <a:r>
              <a:rPr lang="en-US" dirty="0" smtClean="0"/>
              <a:t> </a:t>
            </a:r>
            <a:r>
              <a:rPr lang="en-US" dirty="0" err="1" smtClean="0"/>
              <a:t>onda</a:t>
            </a:r>
            <a:r>
              <a:rPr lang="en-US" dirty="0" smtClean="0"/>
              <a:t> </a:t>
            </a:r>
            <a:r>
              <a:rPr lang="en-US" dirty="0" err="1" smtClean="0"/>
              <a:t>kada</a:t>
            </a:r>
            <a:r>
              <a:rPr lang="en-US" dirty="0" smtClean="0"/>
              <a:t> </a:t>
            </a:r>
            <a:r>
              <a:rPr lang="en-US" dirty="0" err="1" smtClean="0"/>
              <a:t>postoje</a:t>
            </a:r>
            <a:r>
              <a:rPr lang="en-US" dirty="0" smtClean="0"/>
              <a:t> </a:t>
            </a:r>
            <a:r>
              <a:rPr lang="en-US" dirty="0" err="1" smtClean="0"/>
              <a:t>opravdani</a:t>
            </a:r>
            <a:r>
              <a:rPr lang="en-US" dirty="0" smtClean="0"/>
              <a:t> </a:t>
            </a:r>
            <a:r>
              <a:rPr lang="en-US" dirty="0" err="1" smtClean="0"/>
              <a:t>razlozi</a:t>
            </a:r>
            <a:r>
              <a:rPr lang="en-US" dirty="0" smtClean="0"/>
              <a:t> da bi </a:t>
            </a:r>
            <a:r>
              <a:rPr lang="en-US" dirty="0" err="1" smtClean="0"/>
              <a:t>javno</a:t>
            </a:r>
            <a:r>
              <a:rPr lang="en-US" dirty="0" smtClean="0"/>
              <a:t> </a:t>
            </a:r>
            <a:r>
              <a:rPr lang="en-US" dirty="0" err="1" smtClean="0"/>
              <a:t>saopćavanje</a:t>
            </a:r>
            <a:r>
              <a:rPr lang="en-US" dirty="0" smtClean="0"/>
              <a:t> </a:t>
            </a:r>
            <a:r>
              <a:rPr lang="en-US" dirty="0" err="1" smtClean="0"/>
              <a:t>određene</a:t>
            </a:r>
            <a:r>
              <a:rPr lang="sr-Latn-ME" dirty="0" smtClean="0"/>
              <a:t> </a:t>
            </a:r>
            <a:r>
              <a:rPr lang="en-US" dirty="0" err="1" smtClean="0"/>
              <a:t>informacije</a:t>
            </a:r>
            <a:r>
              <a:rPr lang="en-US" dirty="0" smtClean="0"/>
              <a:t> </a:t>
            </a:r>
            <a:r>
              <a:rPr lang="en-US" dirty="0" err="1" smtClean="0"/>
              <a:t>ugrozilo</a:t>
            </a:r>
            <a:r>
              <a:rPr lang="en-US" dirty="0" smtClean="0"/>
              <a:t> </a:t>
            </a:r>
            <a:r>
              <a:rPr lang="en-US" dirty="0" err="1" smtClean="0"/>
              <a:t>poslovanje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, </a:t>
            </a:r>
            <a:r>
              <a:rPr lang="en-US" dirty="0" err="1" smtClean="0"/>
              <a:t>ali</a:t>
            </a:r>
            <a:r>
              <a:rPr lang="en-US" dirty="0" smtClean="0"/>
              <a:t> </a:t>
            </a:r>
            <a:r>
              <a:rPr lang="en-US" dirty="0" err="1" smtClean="0"/>
              <a:t>uz</a:t>
            </a:r>
            <a:r>
              <a:rPr lang="en-US" dirty="0" smtClean="0"/>
              <a:t> </a:t>
            </a:r>
            <a:r>
              <a:rPr lang="en-US" dirty="0" err="1" smtClean="0"/>
              <a:t>pribavljanje</a:t>
            </a:r>
            <a:r>
              <a:rPr lang="en-US" dirty="0" smtClean="0"/>
              <a:t> </a:t>
            </a:r>
            <a:r>
              <a:rPr lang="en-US" dirty="0" err="1" smtClean="0"/>
              <a:t>prethodne</a:t>
            </a:r>
            <a:r>
              <a:rPr lang="en-US" dirty="0" smtClean="0"/>
              <a:t> </a:t>
            </a:r>
            <a:r>
              <a:rPr lang="en-US" dirty="0" err="1" smtClean="0"/>
              <a:t>odluke</a:t>
            </a:r>
            <a:r>
              <a:rPr lang="sr-Latn-ME" dirty="0" smtClean="0"/>
              <a:t> </a:t>
            </a:r>
            <a:r>
              <a:rPr lang="en-US" dirty="0" err="1" smtClean="0"/>
              <a:t>Komisije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vrijednosne</a:t>
            </a:r>
            <a:r>
              <a:rPr lang="en-US" dirty="0" smtClean="0"/>
              <a:t> </a:t>
            </a:r>
            <a:r>
              <a:rPr lang="en-US" dirty="0" err="1" smtClean="0"/>
              <a:t>papire</a:t>
            </a:r>
            <a:r>
              <a:rPr lang="en-US" dirty="0" smtClean="0"/>
              <a:t>/</a:t>
            </a:r>
            <a:r>
              <a:rPr lang="en-US" dirty="0" err="1" smtClean="0"/>
              <a:t>hartije</a:t>
            </a:r>
            <a:r>
              <a:rPr lang="en-US" dirty="0" smtClean="0"/>
              <a:t> od </a:t>
            </a:r>
            <a:r>
              <a:rPr lang="en-US" dirty="0" err="1" smtClean="0"/>
              <a:t>vrijednosti</a:t>
            </a:r>
            <a:r>
              <a:rPr lang="en-US" dirty="0" smtClean="0"/>
              <a:t> (KVP/KHOV) o </a:t>
            </a:r>
            <a:r>
              <a:rPr lang="en-US" dirty="0" err="1" smtClean="0"/>
              <a:t>oslobađanju</a:t>
            </a:r>
            <a:r>
              <a:rPr lang="sr-Latn-ME" dirty="0" smtClean="0"/>
              <a:t> </a:t>
            </a:r>
            <a:r>
              <a:rPr lang="en-US" dirty="0" smtClean="0"/>
              <a:t>od </a:t>
            </a:r>
            <a:r>
              <a:rPr lang="en-US" dirty="0" err="1" smtClean="0"/>
              <a:t>navedene</a:t>
            </a:r>
            <a:r>
              <a:rPr lang="en-US" dirty="0" smtClean="0"/>
              <a:t> </a:t>
            </a:r>
            <a:r>
              <a:rPr lang="en-US" dirty="0" err="1" smtClean="0"/>
              <a:t>obaveze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07590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Sadržaj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ME" dirty="0" smtClean="0"/>
              <a:t> Pitanja</a:t>
            </a:r>
          </a:p>
          <a:p>
            <a:pPr marL="0" indent="0">
              <a:buNone/>
            </a:pPr>
            <a:r>
              <a:rPr lang="sr-Latn-ME" dirty="0" smtClean="0"/>
              <a:t>Uvod </a:t>
            </a:r>
          </a:p>
          <a:p>
            <a:pPr marL="0" indent="0">
              <a:buNone/>
            </a:pPr>
            <a:r>
              <a:rPr lang="sr-Latn-ME" dirty="0" smtClean="0"/>
              <a:t>A – O</a:t>
            </a:r>
            <a:r>
              <a:rPr lang="en-US" dirty="0" err="1" smtClean="0"/>
              <a:t>bjavljivanj</a:t>
            </a:r>
            <a:r>
              <a:rPr lang="sr-Latn-ME" dirty="0" smtClean="0"/>
              <a:t>e</a:t>
            </a:r>
            <a:r>
              <a:rPr lang="en-US" dirty="0" smtClean="0"/>
              <a:t> </a:t>
            </a:r>
            <a:r>
              <a:rPr lang="en-US" dirty="0" err="1"/>
              <a:t>informacija</a:t>
            </a:r>
            <a:endParaRPr lang="sr-Latn-ME" dirty="0" smtClean="0"/>
          </a:p>
          <a:p>
            <a:pPr marL="0" indent="0">
              <a:buNone/>
            </a:pPr>
            <a:r>
              <a:rPr lang="sr-Latn-ME" dirty="0" smtClean="0"/>
              <a:t>B – Informacije koje se objavljuju</a:t>
            </a:r>
          </a:p>
          <a:p>
            <a:pPr marL="0" indent="0">
              <a:buNone/>
            </a:pPr>
            <a:r>
              <a:rPr lang="sr-Latn-ME" dirty="0" smtClean="0"/>
              <a:t>C – Obavezno objavljivanje</a:t>
            </a:r>
          </a:p>
          <a:p>
            <a:pPr marL="0" indent="0">
              <a:buNone/>
            </a:pPr>
            <a:r>
              <a:rPr lang="sr-Latn-ME" dirty="0" smtClean="0"/>
              <a:t>D – Dobrovoljno objavljivanje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806875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Pristup</a:t>
            </a:r>
            <a:r>
              <a:rPr lang="en-US" dirty="0"/>
              <a:t> </a:t>
            </a:r>
            <a:r>
              <a:rPr lang="en-US" dirty="0" err="1"/>
              <a:t>povjerljivim</a:t>
            </a:r>
            <a:r>
              <a:rPr lang="en-US" dirty="0"/>
              <a:t> </a:t>
            </a:r>
            <a:r>
              <a:rPr lang="en-US" dirty="0" err="1"/>
              <a:t>informacijama</a:t>
            </a:r>
            <a:r>
              <a:rPr lang="en-US" dirty="0"/>
              <a:t> je </a:t>
            </a:r>
            <a:r>
              <a:rPr lang="en-US" dirty="0" err="1"/>
              <a:t>ograničen</a:t>
            </a:r>
            <a:r>
              <a:rPr lang="en-US" dirty="0"/>
              <a:t>, </a:t>
            </a:r>
            <a:r>
              <a:rPr lang="en-US" dirty="0" err="1"/>
              <a:t>njihovo</a:t>
            </a:r>
            <a:r>
              <a:rPr lang="en-US" dirty="0"/>
              <a:t> </a:t>
            </a:r>
            <a:r>
              <a:rPr lang="en-US" dirty="0" err="1" smtClean="0"/>
              <a:t>javno</a:t>
            </a:r>
            <a:r>
              <a:rPr lang="sr-Latn-ME" dirty="0" smtClean="0"/>
              <a:t> </a:t>
            </a:r>
            <a:r>
              <a:rPr lang="en-US" dirty="0" err="1" smtClean="0"/>
              <a:t>objavljivanje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zabranjeno</a:t>
            </a:r>
            <a:r>
              <a:rPr lang="en-US" dirty="0"/>
              <a:t>, a </a:t>
            </a:r>
            <a:r>
              <a:rPr lang="en-US" dirty="0" err="1"/>
              <a:t>lica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postupe</a:t>
            </a:r>
            <a:r>
              <a:rPr lang="en-US" dirty="0"/>
              <a:t> </a:t>
            </a:r>
            <a:r>
              <a:rPr lang="en-US" dirty="0" err="1"/>
              <a:t>protivno</a:t>
            </a:r>
            <a:r>
              <a:rPr lang="en-US" dirty="0"/>
              <a:t> </a:t>
            </a:r>
            <a:r>
              <a:rPr lang="en-US" dirty="0" err="1"/>
              <a:t>ovim</a:t>
            </a:r>
            <a:r>
              <a:rPr lang="en-US" dirty="0"/>
              <a:t> </a:t>
            </a:r>
            <a:r>
              <a:rPr lang="en-US" dirty="0" err="1"/>
              <a:t>pravilima</a:t>
            </a:r>
            <a:r>
              <a:rPr lang="en-US" dirty="0"/>
              <a:t> </a:t>
            </a:r>
            <a:r>
              <a:rPr lang="en-US" dirty="0" err="1" smtClean="0"/>
              <a:t>odgovaraju</a:t>
            </a:r>
            <a:r>
              <a:rPr lang="sr-Latn-ME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/>
              <a:t>štetu</a:t>
            </a:r>
            <a:r>
              <a:rPr lang="en-US" dirty="0"/>
              <a:t> </a:t>
            </a:r>
            <a:r>
              <a:rPr lang="en-US" dirty="0" err="1"/>
              <a:t>prouzrokovanu</a:t>
            </a:r>
            <a:r>
              <a:rPr lang="en-US" dirty="0"/>
              <a:t> </a:t>
            </a:r>
            <a:r>
              <a:rPr lang="en-US" dirty="0" err="1"/>
              <a:t>društvu</a:t>
            </a:r>
            <a:r>
              <a:rPr lang="en-US" dirty="0"/>
              <a:t>.</a:t>
            </a:r>
          </a:p>
          <a:p>
            <a:pPr algn="just"/>
            <a:r>
              <a:rPr lang="en-US" dirty="0" err="1" smtClean="0"/>
              <a:t>Današnji</a:t>
            </a:r>
            <a:r>
              <a:rPr lang="en-US" dirty="0" smtClean="0"/>
              <a:t> </a:t>
            </a:r>
            <a:r>
              <a:rPr lang="en-US" dirty="0" err="1"/>
              <a:t>problemi</a:t>
            </a:r>
            <a:r>
              <a:rPr lang="en-US" dirty="0"/>
              <a:t> u </a:t>
            </a:r>
            <a:r>
              <a:rPr lang="en-US" dirty="0" err="1"/>
              <a:t>pogledu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se </a:t>
            </a:r>
            <a:r>
              <a:rPr lang="en-US" dirty="0" err="1"/>
              <a:t>manje</a:t>
            </a:r>
            <a:r>
              <a:rPr lang="en-US" dirty="0"/>
              <a:t> </a:t>
            </a:r>
            <a:r>
              <a:rPr lang="en-US" dirty="0" err="1"/>
              <a:t>odnose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prekomjernu</a:t>
            </a:r>
            <a:r>
              <a:rPr lang="sr-Latn-ME" dirty="0" smtClean="0"/>
              <a:t> </a:t>
            </a:r>
            <a:r>
              <a:rPr lang="en-US" dirty="0" err="1" smtClean="0"/>
              <a:t>transparentnost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prekomjerno</a:t>
            </a:r>
            <a:r>
              <a:rPr lang="en-US" dirty="0"/>
              <a:t> </a:t>
            </a:r>
            <a:r>
              <a:rPr lang="en-US" dirty="0" err="1"/>
              <a:t>objavljivanje</a:t>
            </a:r>
            <a:r>
              <a:rPr lang="en-US" dirty="0"/>
              <a:t> </a:t>
            </a:r>
            <a:r>
              <a:rPr lang="en-US" dirty="0" err="1"/>
              <a:t>nego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nedovoljno</a:t>
            </a:r>
            <a:r>
              <a:rPr lang="en-US" dirty="0"/>
              <a:t> </a:t>
            </a:r>
            <a:r>
              <a:rPr lang="en-US" dirty="0" err="1" smtClean="0"/>
              <a:t>objavljivanje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nedostatak</a:t>
            </a:r>
            <a:r>
              <a:rPr lang="en-US" dirty="0"/>
              <a:t> </a:t>
            </a:r>
            <a:r>
              <a:rPr lang="en-US" dirty="0" err="1"/>
              <a:t>transparentnosti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348212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30310"/>
            <a:ext cx="10515600" cy="5146653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Društvima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 </a:t>
            </a:r>
            <a:r>
              <a:rPr lang="en-US" dirty="0" err="1" smtClean="0"/>
              <a:t>jasno</a:t>
            </a:r>
            <a:r>
              <a:rPr lang="en-US" dirty="0" smtClean="0"/>
              <a:t> </a:t>
            </a:r>
            <a:r>
              <a:rPr lang="en-US" dirty="0" err="1" smtClean="0"/>
              <a:t>šta</a:t>
            </a:r>
            <a:r>
              <a:rPr lang="en-US" dirty="0" smtClean="0"/>
              <a:t> </a:t>
            </a:r>
            <a:r>
              <a:rPr lang="en-US" dirty="0" err="1" smtClean="0"/>
              <a:t>zaista</a:t>
            </a:r>
            <a:r>
              <a:rPr lang="en-US" dirty="0" smtClean="0"/>
              <a:t> </a:t>
            </a:r>
            <a:r>
              <a:rPr lang="en-US" dirty="0" err="1" smtClean="0"/>
              <a:t>predstavlja</a:t>
            </a:r>
            <a:r>
              <a:rPr lang="en-US" dirty="0" smtClean="0"/>
              <a:t> </a:t>
            </a:r>
            <a:r>
              <a:rPr lang="en-US" dirty="0" err="1" smtClean="0"/>
              <a:t>povjerljivu</a:t>
            </a:r>
            <a:r>
              <a:rPr lang="en-US" dirty="0" smtClean="0"/>
              <a:t> </a:t>
            </a:r>
            <a:r>
              <a:rPr lang="en-US" dirty="0" err="1" smtClean="0"/>
              <a:t>informaciju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ne </a:t>
            </a:r>
            <a:r>
              <a:rPr lang="en-US" dirty="0" err="1" smtClean="0"/>
              <a:t>trebaju</a:t>
            </a:r>
            <a:r>
              <a:rPr lang="sr-Latn-ME" dirty="0" smtClean="0"/>
              <a:t> </a:t>
            </a:r>
            <a:r>
              <a:rPr lang="pl-PL" dirty="0" smtClean="0"/>
              <a:t>je široko tumačiti, jer bi se u suprotnom investitorima uskratile bitne informacije.</a:t>
            </a:r>
          </a:p>
          <a:p>
            <a:r>
              <a:rPr lang="pl-PL" dirty="0" smtClean="0"/>
              <a:t>Da bi osigurala smjernice za praksu u pogledu komercijalno osjetljivih informacija, </a:t>
            </a:r>
            <a:r>
              <a:rPr lang="en-US" dirty="0" err="1" smtClean="0"/>
              <a:t>društvima</a:t>
            </a:r>
            <a:r>
              <a:rPr lang="en-US" dirty="0" smtClean="0"/>
              <a:t> se </a:t>
            </a:r>
            <a:r>
              <a:rPr lang="en-US" dirty="0" err="1" smtClean="0"/>
              <a:t>savjetuje</a:t>
            </a:r>
            <a:r>
              <a:rPr lang="en-US" dirty="0" smtClean="0"/>
              <a:t> da </a:t>
            </a:r>
            <a:r>
              <a:rPr lang="en-US" dirty="0" err="1" smtClean="0"/>
              <a:t>razviju</a:t>
            </a:r>
            <a:r>
              <a:rPr lang="en-US" dirty="0" smtClean="0"/>
              <a:t> </a:t>
            </a:r>
            <a:r>
              <a:rPr lang="en-US" dirty="0" err="1" smtClean="0"/>
              <a:t>odgovarajuće</a:t>
            </a:r>
            <a:r>
              <a:rPr lang="en-US" dirty="0" smtClean="0"/>
              <a:t> procedure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defini</a:t>
            </a:r>
            <a:r>
              <a:rPr lang="sr-Latn-ME" dirty="0" smtClean="0"/>
              <a:t>šu </a:t>
            </a:r>
            <a:r>
              <a:rPr lang="en-US" dirty="0" smtClean="0"/>
              <a:t> u </a:t>
            </a:r>
            <a:r>
              <a:rPr lang="en-US" dirty="0" err="1" smtClean="0"/>
              <a:t>internim</a:t>
            </a:r>
            <a:r>
              <a:rPr lang="en-US" dirty="0" smtClean="0"/>
              <a:t> </a:t>
            </a:r>
            <a:r>
              <a:rPr lang="en-US" dirty="0" err="1" smtClean="0"/>
              <a:t>aktima</a:t>
            </a:r>
            <a:r>
              <a:rPr lang="sr-Latn-ME" dirty="0" smtClean="0"/>
              <a:t> </a:t>
            </a:r>
            <a:r>
              <a:rPr lang="en-US" dirty="0" err="1" smtClean="0"/>
              <a:t>šta</a:t>
            </a:r>
            <a:r>
              <a:rPr lang="en-US" dirty="0" smtClean="0"/>
              <a:t> se 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 smtClean="0"/>
              <a:t>smatrati</a:t>
            </a:r>
            <a:r>
              <a:rPr lang="en-US" dirty="0" smtClean="0"/>
              <a:t> </a:t>
            </a:r>
            <a:r>
              <a:rPr lang="en-US" dirty="0" err="1" smtClean="0"/>
              <a:t>povjerljivim</a:t>
            </a:r>
            <a:r>
              <a:rPr lang="en-US" dirty="0" smtClean="0"/>
              <a:t> </a:t>
            </a:r>
            <a:r>
              <a:rPr lang="en-US" dirty="0" err="1" smtClean="0"/>
              <a:t>informacijama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Na</a:t>
            </a:r>
            <a:r>
              <a:rPr lang="sr-Latn-ME" dirty="0" smtClean="0"/>
              <a:t> </a:t>
            </a:r>
            <a:r>
              <a:rPr lang="en-US" dirty="0" err="1" smtClean="0"/>
              <a:t>primjer</a:t>
            </a:r>
            <a:r>
              <a:rPr lang="en-US" dirty="0" smtClean="0"/>
              <a:t>,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povjerljivim</a:t>
            </a:r>
            <a:r>
              <a:rPr lang="sr-Latn-ME" dirty="0" smtClean="0"/>
              <a:t> </a:t>
            </a:r>
            <a:r>
              <a:rPr lang="en-US" dirty="0" err="1" smtClean="0"/>
              <a:t>informacijama</a:t>
            </a:r>
            <a:r>
              <a:rPr lang="en-US" dirty="0" smtClean="0"/>
              <a:t> </a:t>
            </a:r>
            <a:r>
              <a:rPr lang="en-US" dirty="0" err="1" smtClean="0"/>
              <a:t>smatrati</a:t>
            </a:r>
            <a:r>
              <a:rPr lang="en-US" dirty="0" smtClean="0"/>
              <a:t> </a:t>
            </a:r>
            <a:r>
              <a:rPr lang="en-US" dirty="0" err="1" smtClean="0"/>
              <a:t>lične</a:t>
            </a:r>
            <a:r>
              <a:rPr lang="en-US" dirty="0" smtClean="0"/>
              <a:t> </a:t>
            </a:r>
            <a:r>
              <a:rPr lang="en-US" dirty="0" err="1" smtClean="0"/>
              <a:t>podatke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zabraniti</a:t>
            </a:r>
            <a:r>
              <a:rPr lang="en-US" dirty="0" smtClean="0"/>
              <a:t> </a:t>
            </a:r>
            <a:r>
              <a:rPr lang="en-US" dirty="0" err="1" smtClean="0"/>
              <a:t>prikupljanje</a:t>
            </a:r>
            <a:r>
              <a:rPr lang="en-US" dirty="0" smtClean="0"/>
              <a:t>, </a:t>
            </a:r>
            <a:r>
              <a:rPr lang="en-US" dirty="0" err="1" smtClean="0"/>
              <a:t>čuvanje</a:t>
            </a:r>
            <a:r>
              <a:rPr lang="en-US" dirty="0" smtClean="0"/>
              <a:t>, </a:t>
            </a:r>
            <a:r>
              <a:rPr lang="en-US" dirty="0" err="1" smtClean="0"/>
              <a:t>korištenje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širenje</a:t>
            </a:r>
            <a:r>
              <a:rPr lang="en-US" dirty="0" smtClean="0"/>
              <a:t> </a:t>
            </a:r>
            <a:r>
              <a:rPr lang="en-US" dirty="0" err="1" smtClean="0"/>
              <a:t>privatnih</a:t>
            </a:r>
            <a:r>
              <a:rPr lang="en-US" dirty="0" smtClean="0"/>
              <a:t> </a:t>
            </a:r>
            <a:r>
              <a:rPr lang="en-US" dirty="0" err="1" smtClean="0"/>
              <a:t>informacija</a:t>
            </a:r>
            <a:r>
              <a:rPr lang="en-US" dirty="0" smtClean="0"/>
              <a:t> bez </a:t>
            </a:r>
            <a:r>
              <a:rPr lang="en-US" dirty="0" err="1" smtClean="0"/>
              <a:t>saglasnosti</a:t>
            </a:r>
            <a:r>
              <a:rPr lang="en-US" dirty="0" smtClean="0"/>
              <a:t> </a:t>
            </a:r>
            <a:r>
              <a:rPr lang="en-US" dirty="0" err="1" smtClean="0"/>
              <a:t>dotičnog</a:t>
            </a:r>
            <a:r>
              <a:rPr lang="en-US" dirty="0" smtClean="0"/>
              <a:t> </a:t>
            </a:r>
            <a:r>
              <a:rPr lang="en-US" dirty="0" err="1" smtClean="0"/>
              <a:t>lica</a:t>
            </a:r>
            <a:r>
              <a:rPr lang="en-US" dirty="0" smtClean="0"/>
              <a:t>, </a:t>
            </a:r>
            <a:r>
              <a:rPr lang="en-US" dirty="0" err="1" smtClean="0"/>
              <a:t>ukoliko</a:t>
            </a:r>
            <a:r>
              <a:rPr lang="en-US" dirty="0" smtClean="0"/>
              <a:t> </a:t>
            </a:r>
            <a:r>
              <a:rPr lang="en-US" dirty="0" err="1" smtClean="0"/>
              <a:t>sudskom</a:t>
            </a:r>
            <a:r>
              <a:rPr lang="en-US" dirty="0" smtClean="0"/>
              <a:t> </a:t>
            </a:r>
            <a:r>
              <a:rPr lang="en-US" dirty="0" err="1" smtClean="0"/>
              <a:t>odlukom</a:t>
            </a:r>
            <a:r>
              <a:rPr lang="sr-Latn-ME" dirty="0" smtClean="0"/>
              <a:t> </a:t>
            </a:r>
            <a:r>
              <a:rPr lang="en-US" dirty="0" err="1" smtClean="0"/>
              <a:t>nije</a:t>
            </a:r>
            <a:r>
              <a:rPr lang="en-US" dirty="0" smtClean="0"/>
              <a:t> </a:t>
            </a:r>
            <a:r>
              <a:rPr lang="en-US" dirty="0" err="1" smtClean="0"/>
              <a:t>drugačije</a:t>
            </a:r>
            <a:r>
              <a:rPr lang="en-US" dirty="0" smtClean="0"/>
              <a:t> </a:t>
            </a:r>
            <a:r>
              <a:rPr lang="en-US" dirty="0" err="1" smtClean="0"/>
              <a:t>predviđeno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397625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43189"/>
            <a:ext cx="10515600" cy="513377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4. </a:t>
            </a:r>
            <a:r>
              <a:rPr lang="en-US" dirty="0" err="1" smtClean="0"/>
              <a:t>Privileg</a:t>
            </a:r>
            <a:r>
              <a:rPr lang="sr-Latn-ME" dirty="0" smtClean="0"/>
              <a:t>ovane </a:t>
            </a:r>
            <a:r>
              <a:rPr lang="en-US" dirty="0" smtClean="0"/>
              <a:t>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insajdersko</a:t>
            </a:r>
            <a:r>
              <a:rPr lang="en-US" dirty="0"/>
              <a:t> </a:t>
            </a:r>
            <a:r>
              <a:rPr lang="en-US" dirty="0" err="1"/>
              <a:t>trgovanje</a:t>
            </a:r>
            <a:endParaRPr lang="en-US" dirty="0"/>
          </a:p>
          <a:p>
            <a:r>
              <a:rPr lang="en-US" dirty="0" err="1"/>
              <a:t>Insajdersko</a:t>
            </a:r>
            <a:r>
              <a:rPr lang="en-US" dirty="0"/>
              <a:t> </a:t>
            </a:r>
            <a:r>
              <a:rPr lang="en-US" dirty="0" err="1"/>
              <a:t>trgovanje</a:t>
            </a:r>
            <a:r>
              <a:rPr lang="en-US" dirty="0"/>
              <a:t>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dozvoljenu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zabranjenu</a:t>
            </a:r>
            <a:r>
              <a:rPr lang="en-US" dirty="0"/>
              <a:t> </a:t>
            </a:r>
            <a:r>
              <a:rPr lang="en-US" dirty="0" err="1"/>
              <a:t>aktivnost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Insajdersko</a:t>
            </a:r>
            <a:r>
              <a:rPr lang="sr-Latn-ME" dirty="0" smtClean="0"/>
              <a:t> </a:t>
            </a:r>
            <a:r>
              <a:rPr lang="en-US" dirty="0" err="1" smtClean="0"/>
              <a:t>trgovanje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odvija</a:t>
            </a:r>
            <a:r>
              <a:rPr lang="en-US" dirty="0"/>
              <a:t> </a:t>
            </a:r>
            <a:r>
              <a:rPr lang="en-US" dirty="0" err="1"/>
              <a:t>legalno</a:t>
            </a:r>
            <a:r>
              <a:rPr lang="en-US" dirty="0"/>
              <a:t>, </a:t>
            </a:r>
            <a:r>
              <a:rPr lang="en-US" dirty="0" err="1"/>
              <a:t>svakog</a:t>
            </a:r>
            <a:r>
              <a:rPr lang="en-US" dirty="0"/>
              <a:t> dana,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insajderi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(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, </a:t>
            </a:r>
            <a:r>
              <a:rPr lang="en-US" dirty="0" err="1"/>
              <a:t>izvršni</a:t>
            </a:r>
            <a:r>
              <a:rPr lang="en-US" dirty="0"/>
              <a:t> </a:t>
            </a:r>
            <a:r>
              <a:rPr lang="en-US" dirty="0" err="1"/>
              <a:t>direktori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zaposleni</a:t>
            </a:r>
            <a:r>
              <a:rPr lang="en-US" dirty="0"/>
              <a:t>) </a:t>
            </a:r>
            <a:r>
              <a:rPr lang="en-US" dirty="0" err="1"/>
              <a:t>kupuju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prodaju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njihovim</a:t>
            </a:r>
            <a:r>
              <a:rPr lang="en-US" dirty="0" smtClean="0"/>
              <a:t> </a:t>
            </a:r>
            <a:r>
              <a:rPr lang="en-US" dirty="0" err="1"/>
              <a:t>društvima</a:t>
            </a:r>
            <a:r>
              <a:rPr lang="en-US" dirty="0"/>
              <a:t> u </a:t>
            </a:r>
            <a:r>
              <a:rPr lang="en-US" dirty="0" err="1"/>
              <a:t>zakonom</a:t>
            </a:r>
            <a:r>
              <a:rPr lang="en-US" dirty="0"/>
              <a:t> </a:t>
            </a:r>
            <a:r>
              <a:rPr lang="en-US" dirty="0" err="1"/>
              <a:t>utvrđenim</a:t>
            </a:r>
            <a:r>
              <a:rPr lang="en-US" dirty="0"/>
              <a:t> </a:t>
            </a:r>
            <a:r>
              <a:rPr lang="en-US" dirty="0" err="1"/>
              <a:t>okvirima</a:t>
            </a:r>
            <a:r>
              <a:rPr lang="en-US" dirty="0"/>
              <a:t>.</a:t>
            </a:r>
          </a:p>
          <a:p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također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nezakonito</a:t>
            </a:r>
            <a:r>
              <a:rPr lang="en-US" dirty="0"/>
              <a:t> </a:t>
            </a:r>
            <a:r>
              <a:rPr lang="en-US" dirty="0" err="1"/>
              <a:t>insajdersko</a:t>
            </a:r>
            <a:r>
              <a:rPr lang="en-US" dirty="0"/>
              <a:t> </a:t>
            </a:r>
            <a:r>
              <a:rPr lang="en-US" dirty="0" err="1"/>
              <a:t>trgovanje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Ono </a:t>
            </a:r>
            <a:r>
              <a:rPr lang="en-US" dirty="0" err="1"/>
              <a:t>obuhvata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smtClean="0"/>
              <a:t>one</a:t>
            </a:r>
            <a:r>
              <a:rPr lang="sr-Latn-ME" dirty="0" smtClean="0"/>
              <a:t> </a:t>
            </a:r>
            <a:r>
              <a:rPr lang="en-US" dirty="0" err="1" smtClean="0"/>
              <a:t>radnje</a:t>
            </a:r>
            <a:r>
              <a:rPr lang="en-US" dirty="0" smtClean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obavljaju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oni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pristup</a:t>
            </a:r>
            <a:r>
              <a:rPr lang="en-US" dirty="0"/>
              <a:t> </a:t>
            </a:r>
            <a:r>
              <a:rPr lang="en-US" dirty="0" err="1"/>
              <a:t>privilegiranim</a:t>
            </a:r>
            <a:r>
              <a:rPr lang="en-US" dirty="0"/>
              <a:t> </a:t>
            </a:r>
            <a:r>
              <a:rPr lang="en-US" dirty="0" err="1" smtClean="0"/>
              <a:t>informacijama</a:t>
            </a:r>
            <a:r>
              <a:rPr lang="sr-Latn-ME" dirty="0" smtClean="0"/>
              <a:t> </a:t>
            </a:r>
            <a:r>
              <a:rPr lang="en-US" dirty="0" err="1" smtClean="0"/>
              <a:t>koriste</a:t>
            </a:r>
            <a:r>
              <a:rPr lang="en-US" dirty="0" smtClean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znanje</a:t>
            </a:r>
            <a:r>
              <a:rPr lang="en-US" dirty="0"/>
              <a:t> u </a:t>
            </a:r>
            <a:r>
              <a:rPr lang="en-US" dirty="0" err="1"/>
              <a:t>cilju</a:t>
            </a:r>
            <a:r>
              <a:rPr lang="en-US" dirty="0"/>
              <a:t> </a:t>
            </a:r>
            <a:r>
              <a:rPr lang="en-US" dirty="0" err="1"/>
              <a:t>ubiranja</a:t>
            </a:r>
            <a:r>
              <a:rPr lang="en-US" dirty="0"/>
              <a:t> </a:t>
            </a:r>
            <a:r>
              <a:rPr lang="en-US" dirty="0" err="1"/>
              <a:t>profita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izbjegavanja</a:t>
            </a:r>
            <a:r>
              <a:rPr lang="en-US" dirty="0"/>
              <a:t> </a:t>
            </a:r>
            <a:r>
              <a:rPr lang="en-US" dirty="0" err="1"/>
              <a:t>gubitaka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tržištu</a:t>
            </a:r>
            <a:r>
              <a:rPr lang="sr-Latn-ME" dirty="0" smtClean="0"/>
              <a:t> </a:t>
            </a:r>
            <a:r>
              <a:rPr lang="en-US" dirty="0" err="1" smtClean="0"/>
              <a:t>vrijednosnih</a:t>
            </a:r>
            <a:r>
              <a:rPr lang="en-US" dirty="0" smtClean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Cijenu</a:t>
            </a:r>
            <a:r>
              <a:rPr lang="en-US" dirty="0"/>
              <a:t> </a:t>
            </a:r>
            <a:r>
              <a:rPr lang="en-US" dirty="0" err="1"/>
              <a:t>insajderskog</a:t>
            </a:r>
            <a:r>
              <a:rPr lang="en-US" dirty="0"/>
              <a:t> </a:t>
            </a:r>
            <a:r>
              <a:rPr lang="en-US" dirty="0" err="1"/>
              <a:t>trgovanja</a:t>
            </a:r>
            <a:r>
              <a:rPr lang="en-US" dirty="0"/>
              <a:t> </a:t>
            </a:r>
            <a:r>
              <a:rPr lang="en-US" dirty="0" err="1" smtClean="0"/>
              <a:t>plaćaju</a:t>
            </a:r>
            <a:r>
              <a:rPr lang="sr-Latn-ME" dirty="0" smtClean="0"/>
              <a:t> </a:t>
            </a:r>
            <a:r>
              <a:rPr lang="en-US" dirty="0" err="1" smtClean="0"/>
              <a:t>investitori</a:t>
            </a:r>
            <a:r>
              <a:rPr lang="en-US" dirty="0" smtClean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nemaju</a:t>
            </a:r>
            <a:r>
              <a:rPr lang="en-US" dirty="0"/>
              <a:t> </a:t>
            </a:r>
            <a:r>
              <a:rPr lang="en-US" dirty="0" err="1"/>
              <a:t>pristup</a:t>
            </a:r>
            <a:r>
              <a:rPr lang="en-US" dirty="0"/>
              <a:t> </a:t>
            </a:r>
            <a:r>
              <a:rPr lang="en-US" dirty="0" err="1"/>
              <a:t>privilegiranim</a:t>
            </a:r>
            <a:r>
              <a:rPr lang="en-US" dirty="0"/>
              <a:t> </a:t>
            </a:r>
            <a:r>
              <a:rPr lang="en-US" dirty="0" err="1"/>
              <a:t>informacijama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5223368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01521"/>
            <a:ext cx="10515600" cy="527544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err="1"/>
              <a:t>Daleko</a:t>
            </a:r>
            <a:r>
              <a:rPr lang="en-US" dirty="0"/>
              <a:t> </a:t>
            </a:r>
            <a:r>
              <a:rPr lang="en-US" dirty="0" err="1"/>
              <a:t>veća</a:t>
            </a:r>
            <a:r>
              <a:rPr lang="en-US" dirty="0"/>
              <a:t> </a:t>
            </a:r>
            <a:r>
              <a:rPr lang="en-US" dirty="0" err="1"/>
              <a:t>cijena</a:t>
            </a:r>
            <a:r>
              <a:rPr lang="en-US" dirty="0"/>
              <a:t> </a:t>
            </a:r>
            <a:r>
              <a:rPr lang="en-US" dirty="0" err="1"/>
              <a:t>insajderskog</a:t>
            </a:r>
            <a:r>
              <a:rPr lang="en-US" dirty="0"/>
              <a:t> </a:t>
            </a:r>
            <a:r>
              <a:rPr lang="en-US" dirty="0" err="1"/>
              <a:t>trgovanja</a:t>
            </a:r>
            <a:r>
              <a:rPr lang="en-US" dirty="0"/>
              <a:t> </a:t>
            </a:r>
            <a:r>
              <a:rPr lang="en-US" dirty="0" err="1"/>
              <a:t>jeste</a:t>
            </a:r>
            <a:r>
              <a:rPr lang="en-US" dirty="0"/>
              <a:t> </a:t>
            </a:r>
            <a:r>
              <a:rPr lang="en-US" dirty="0" err="1"/>
              <a:t>šteta</a:t>
            </a:r>
            <a:r>
              <a:rPr lang="en-US" dirty="0"/>
              <a:t> </a:t>
            </a:r>
            <a:r>
              <a:rPr lang="en-US" dirty="0" err="1"/>
              <a:t>učinjena</a:t>
            </a:r>
            <a:r>
              <a:rPr lang="en-US" dirty="0"/>
              <a:t> </a:t>
            </a:r>
            <a:r>
              <a:rPr lang="en-US" dirty="0" err="1" smtClean="0"/>
              <a:t>kredibilitetu</a:t>
            </a:r>
            <a:r>
              <a:rPr lang="sr-Latn-ME" dirty="0" smtClean="0"/>
              <a:t> </a:t>
            </a:r>
            <a:r>
              <a:rPr lang="en-US" dirty="0" err="1" smtClean="0"/>
              <a:t>tržišta</a:t>
            </a:r>
            <a:r>
              <a:rPr lang="en-US" dirty="0" smtClean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Jedan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glavnih</a:t>
            </a:r>
            <a:r>
              <a:rPr lang="en-US" dirty="0"/>
              <a:t> </a:t>
            </a:r>
            <a:r>
              <a:rPr lang="en-US" dirty="0" err="1"/>
              <a:t>razloga</a:t>
            </a:r>
            <a:r>
              <a:rPr lang="en-US" dirty="0"/>
              <a:t>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 smtClean="0"/>
              <a:t>kojeg</a:t>
            </a:r>
            <a:r>
              <a:rPr lang="sr-Latn-ME" dirty="0" smtClean="0"/>
              <a:t> </a:t>
            </a:r>
            <a:r>
              <a:rPr lang="en-US" dirty="0" smtClean="0"/>
              <a:t>je </a:t>
            </a:r>
            <a:r>
              <a:rPr lang="en-US" dirty="0" err="1"/>
              <a:t>kapital</a:t>
            </a:r>
            <a:r>
              <a:rPr lang="en-US" dirty="0"/>
              <a:t> </a:t>
            </a:r>
            <a:r>
              <a:rPr lang="en-US" dirty="0" err="1"/>
              <a:t>lako</a:t>
            </a:r>
            <a:r>
              <a:rPr lang="en-US" dirty="0"/>
              <a:t> </a:t>
            </a:r>
            <a:r>
              <a:rPr lang="en-US" dirty="0" err="1"/>
              <a:t>dostupan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najuspješnijim</a:t>
            </a:r>
            <a:r>
              <a:rPr lang="en-US" dirty="0"/>
              <a:t> </a:t>
            </a:r>
            <a:r>
              <a:rPr lang="en-US" dirty="0" err="1"/>
              <a:t>berzama</a:t>
            </a:r>
            <a:r>
              <a:rPr lang="en-US" dirty="0"/>
              <a:t> </a:t>
            </a:r>
            <a:r>
              <a:rPr lang="en-US" dirty="0" err="1"/>
              <a:t>svijeta</a:t>
            </a:r>
            <a:r>
              <a:rPr lang="en-US" dirty="0"/>
              <a:t> </a:t>
            </a:r>
            <a:r>
              <a:rPr lang="en-US" dirty="0" err="1"/>
              <a:t>jeste</a:t>
            </a:r>
            <a:r>
              <a:rPr lang="en-US" dirty="0"/>
              <a:t> </a:t>
            </a:r>
            <a:r>
              <a:rPr lang="en-US" dirty="0" err="1"/>
              <a:t>taj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 smtClean="0"/>
              <a:t>investitori</a:t>
            </a:r>
            <a:r>
              <a:rPr lang="sr-Latn-ME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/>
              <a:t>povjerenje</a:t>
            </a:r>
            <a:r>
              <a:rPr lang="en-US" dirty="0"/>
              <a:t> u </a:t>
            </a:r>
            <a:r>
              <a:rPr lang="en-US" dirty="0" err="1"/>
              <a:t>njihovu</a:t>
            </a:r>
            <a:r>
              <a:rPr lang="en-US" dirty="0"/>
              <a:t> </a:t>
            </a:r>
            <a:r>
              <a:rPr lang="en-US" dirty="0" err="1"/>
              <a:t>pravičnost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Rašireno</a:t>
            </a:r>
            <a:r>
              <a:rPr lang="en-US" dirty="0" smtClean="0"/>
              <a:t> </a:t>
            </a:r>
            <a:r>
              <a:rPr lang="en-US" dirty="0" err="1"/>
              <a:t>vjerovanje</a:t>
            </a:r>
            <a:r>
              <a:rPr lang="en-US" dirty="0"/>
              <a:t> u </a:t>
            </a:r>
            <a:r>
              <a:rPr lang="en-US" dirty="0" err="1"/>
              <a:t>nekim</a:t>
            </a:r>
            <a:r>
              <a:rPr lang="en-US" dirty="0"/>
              <a:t> </a:t>
            </a:r>
            <a:r>
              <a:rPr lang="en-US" dirty="0" err="1" smtClean="0"/>
              <a:t>zemljama</a:t>
            </a:r>
            <a:r>
              <a:rPr lang="sr-Latn-ME" dirty="0" smtClean="0"/>
              <a:t> </a:t>
            </a:r>
            <a:r>
              <a:rPr lang="it-IT" dirty="0" smtClean="0"/>
              <a:t>da </a:t>
            </a:r>
            <a:r>
              <a:rPr lang="it-IT" dirty="0"/>
              <a:t>se privilegiranim investitorima treba dozvoliti da profitiraju od svog </a:t>
            </a:r>
            <a:r>
              <a:rPr lang="it-IT" dirty="0" smtClean="0"/>
              <a:t>pristupa</a:t>
            </a:r>
            <a:r>
              <a:rPr lang="sr-Latn-ME" dirty="0" smtClean="0"/>
              <a:t> </a:t>
            </a:r>
            <a:r>
              <a:rPr lang="en-US" dirty="0" err="1" smtClean="0"/>
              <a:t>privilegiranim</a:t>
            </a:r>
            <a:r>
              <a:rPr lang="en-US" dirty="0" smtClean="0"/>
              <a:t> </a:t>
            </a:r>
            <a:r>
              <a:rPr lang="en-US" dirty="0" err="1"/>
              <a:t>informacijama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djelimično</a:t>
            </a:r>
            <a:r>
              <a:rPr lang="en-US" dirty="0"/>
              <a:t> </a:t>
            </a:r>
            <a:r>
              <a:rPr lang="en-US" dirty="0" err="1"/>
              <a:t>objasniti</a:t>
            </a:r>
            <a:r>
              <a:rPr lang="en-US" dirty="0"/>
              <a:t> </a:t>
            </a:r>
            <a:r>
              <a:rPr lang="en-US" dirty="0" err="1"/>
              <a:t>relativno</a:t>
            </a:r>
            <a:r>
              <a:rPr lang="en-US" dirty="0"/>
              <a:t> </a:t>
            </a:r>
            <a:r>
              <a:rPr lang="en-US" dirty="0" err="1"/>
              <a:t>nizak</a:t>
            </a:r>
            <a:r>
              <a:rPr lang="en-US" dirty="0"/>
              <a:t> </a:t>
            </a:r>
            <a:r>
              <a:rPr lang="en-US" dirty="0" err="1" smtClean="0"/>
              <a:t>stepen</a:t>
            </a:r>
            <a:r>
              <a:rPr lang="sr-Latn-ME" dirty="0" smtClean="0"/>
              <a:t> </a:t>
            </a:r>
            <a:r>
              <a:rPr lang="en-US" dirty="0" err="1" smtClean="0"/>
              <a:t>disperzije</a:t>
            </a:r>
            <a:r>
              <a:rPr lang="en-US" dirty="0" smtClean="0"/>
              <a:t> </a:t>
            </a:r>
            <a:r>
              <a:rPr lang="en-US" dirty="0" err="1"/>
              <a:t>dioničarstva</a:t>
            </a:r>
            <a:r>
              <a:rPr lang="en-US" dirty="0"/>
              <a:t>/</a:t>
            </a:r>
            <a:r>
              <a:rPr lang="en-US" dirty="0" err="1"/>
              <a:t>akcionarstva</a:t>
            </a:r>
            <a:r>
              <a:rPr lang="en-US" dirty="0"/>
              <a:t> u </a:t>
            </a:r>
            <a:r>
              <a:rPr lang="en-US" dirty="0" err="1"/>
              <a:t>tim</a:t>
            </a:r>
            <a:r>
              <a:rPr lang="en-US" dirty="0"/>
              <a:t> </a:t>
            </a:r>
            <a:r>
              <a:rPr lang="en-US" dirty="0" err="1"/>
              <a:t>zemljama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Vlade</a:t>
            </a:r>
            <a:r>
              <a:rPr lang="en-US" dirty="0" smtClean="0"/>
              <a:t> </a:t>
            </a:r>
            <a:r>
              <a:rPr lang="en-US" dirty="0"/>
              <a:t>ne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sebi</a:t>
            </a:r>
            <a:r>
              <a:rPr lang="en-US" dirty="0"/>
              <a:t> </a:t>
            </a:r>
            <a:r>
              <a:rPr lang="en-US" dirty="0" err="1" smtClean="0"/>
              <a:t>dozvoliti</a:t>
            </a:r>
            <a:r>
              <a:rPr lang="sr-Latn-ME" dirty="0" smtClean="0"/>
              <a:t> </a:t>
            </a:r>
            <a:r>
              <a:rPr lang="en-US" dirty="0" smtClean="0"/>
              <a:t>da </a:t>
            </a:r>
            <a:r>
              <a:rPr lang="en-US" dirty="0" err="1" smtClean="0"/>
              <a:t>ignori</a:t>
            </a:r>
            <a:r>
              <a:rPr lang="sr-Latn-ME" dirty="0" smtClean="0"/>
              <a:t>šu </a:t>
            </a:r>
            <a:r>
              <a:rPr lang="en-US" dirty="0" smtClean="0"/>
              <a:t> </a:t>
            </a:r>
            <a:r>
              <a:rPr lang="en-US" dirty="0" err="1"/>
              <a:t>insajdersko</a:t>
            </a:r>
            <a:r>
              <a:rPr lang="en-US" dirty="0"/>
              <a:t> </a:t>
            </a:r>
            <a:r>
              <a:rPr lang="en-US" dirty="0" err="1"/>
              <a:t>trgovanje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žele</a:t>
            </a:r>
            <a:r>
              <a:rPr lang="en-US" dirty="0"/>
              <a:t> </a:t>
            </a:r>
            <a:r>
              <a:rPr lang="en-US" dirty="0" err="1"/>
              <a:t>unaprijediti</a:t>
            </a:r>
            <a:r>
              <a:rPr lang="en-US" dirty="0"/>
              <a:t> </a:t>
            </a:r>
            <a:r>
              <a:rPr lang="en-US" dirty="0" err="1"/>
              <a:t>aktivno</a:t>
            </a:r>
            <a:r>
              <a:rPr lang="en-US" dirty="0"/>
              <a:t> </a:t>
            </a:r>
            <a:r>
              <a:rPr lang="en-US" dirty="0" err="1"/>
              <a:t>tržište</a:t>
            </a:r>
            <a:r>
              <a:rPr lang="en-US" dirty="0"/>
              <a:t> </a:t>
            </a:r>
            <a:r>
              <a:rPr lang="en-US" dirty="0" err="1" smtClean="0"/>
              <a:t>vrijednosnih</a:t>
            </a:r>
            <a:r>
              <a:rPr lang="sr-Latn-ME" dirty="0" smtClean="0"/>
              <a:t> </a:t>
            </a:r>
            <a:r>
              <a:rPr lang="en-US" dirty="0" err="1" smtClean="0"/>
              <a:t>papira</a:t>
            </a:r>
            <a:r>
              <a:rPr lang="en-US" dirty="0" smtClean="0"/>
              <a:t>/</a:t>
            </a:r>
            <a:r>
              <a:rPr lang="en-US" dirty="0" err="1" smtClean="0"/>
              <a:t>hartija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privući</a:t>
            </a:r>
            <a:r>
              <a:rPr lang="en-US" dirty="0"/>
              <a:t> </a:t>
            </a:r>
            <a:r>
              <a:rPr lang="en-US" dirty="0" err="1"/>
              <a:t>međunarodne</a:t>
            </a:r>
            <a:r>
              <a:rPr lang="en-US" dirty="0"/>
              <a:t> </a:t>
            </a:r>
            <a:r>
              <a:rPr lang="en-US" dirty="0" err="1"/>
              <a:t>investicije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Isto</a:t>
            </a:r>
            <a:r>
              <a:rPr lang="en-US" dirty="0"/>
              <a:t> </a:t>
            </a:r>
            <a:r>
              <a:rPr lang="en-US" dirty="0" err="1"/>
              <a:t>važi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en-US" dirty="0" err="1" smtClean="0"/>
              <a:t>upravni</a:t>
            </a:r>
            <a:r>
              <a:rPr lang="en-US" dirty="0" smtClean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jednog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želi</a:t>
            </a:r>
            <a:r>
              <a:rPr lang="en-US" dirty="0"/>
              <a:t> </a:t>
            </a:r>
            <a:r>
              <a:rPr lang="en-US" dirty="0" err="1"/>
              <a:t>zaštititi</a:t>
            </a:r>
            <a:r>
              <a:rPr lang="en-US" dirty="0"/>
              <a:t> </a:t>
            </a:r>
            <a:r>
              <a:rPr lang="en-US" dirty="0" err="1"/>
              <a:t>dioničare</a:t>
            </a:r>
            <a:r>
              <a:rPr lang="en-US" dirty="0"/>
              <a:t>/</a:t>
            </a:r>
            <a:r>
              <a:rPr lang="en-US" dirty="0" err="1"/>
              <a:t>akcionare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privući</a:t>
            </a:r>
            <a:r>
              <a:rPr lang="en-US" dirty="0"/>
              <a:t> </a:t>
            </a:r>
            <a:r>
              <a:rPr lang="en-US" dirty="0" err="1"/>
              <a:t>investicije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2945213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01521"/>
            <a:ext cx="10515600" cy="5275442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Privilegirana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se </a:t>
            </a:r>
            <a:r>
              <a:rPr lang="en-US" dirty="0" err="1" smtClean="0"/>
              <a:t>defini</a:t>
            </a:r>
            <a:r>
              <a:rPr lang="sr-Latn-ME" dirty="0" smtClean="0"/>
              <a:t>še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/>
              <a:t>svaka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o </a:t>
            </a:r>
            <a:r>
              <a:rPr lang="en-US" dirty="0" err="1" smtClean="0"/>
              <a:t>tačno</a:t>
            </a:r>
            <a:r>
              <a:rPr lang="sr-Latn-ME" dirty="0" smtClean="0"/>
              <a:t> </a:t>
            </a:r>
            <a:r>
              <a:rPr lang="en-US" dirty="0" err="1" smtClean="0"/>
              <a:t>određenim</a:t>
            </a:r>
            <a:r>
              <a:rPr lang="en-US" dirty="0" smtClean="0"/>
              <a:t> </a:t>
            </a:r>
            <a:r>
              <a:rPr lang="en-US" dirty="0" err="1"/>
              <a:t>činjenicama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se </a:t>
            </a:r>
            <a:r>
              <a:rPr lang="en-US" dirty="0" err="1"/>
              <a:t>odnosi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jednog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izdavalaca</a:t>
            </a:r>
            <a:r>
              <a:rPr lang="en-US" dirty="0"/>
              <a:t>, </a:t>
            </a:r>
            <a:r>
              <a:rPr lang="en-US" dirty="0" err="1"/>
              <a:t>kupca</a:t>
            </a:r>
            <a:r>
              <a:rPr lang="en-US" dirty="0"/>
              <a:t> 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en-US" dirty="0" err="1" smtClean="0"/>
              <a:t>prodavca</a:t>
            </a:r>
            <a:r>
              <a:rPr lang="en-US" dirty="0" smtClean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, </a:t>
            </a:r>
            <a:r>
              <a:rPr lang="en-US" dirty="0" err="1"/>
              <a:t>ili</a:t>
            </a:r>
            <a:r>
              <a:rPr lang="en-US" dirty="0"/>
              <a:t> o </a:t>
            </a:r>
            <a:r>
              <a:rPr lang="en-US" dirty="0" err="1"/>
              <a:t>činjenicama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odnose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jedan</a:t>
            </a:r>
            <a:r>
              <a:rPr lang="en-US" dirty="0"/>
              <a:t>/</a:t>
            </a:r>
            <a:r>
              <a:rPr lang="en-US" dirty="0" err="1"/>
              <a:t>jednu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, </a:t>
            </a:r>
            <a:r>
              <a:rPr lang="en-US" dirty="0" err="1" smtClean="0"/>
              <a:t>koje</a:t>
            </a:r>
            <a:r>
              <a:rPr lang="sr-Latn-ME" dirty="0" smtClean="0"/>
              <a:t> </a:t>
            </a:r>
            <a:r>
              <a:rPr lang="en-US" dirty="0" err="1" smtClean="0"/>
              <a:t>nisu</a:t>
            </a:r>
            <a:r>
              <a:rPr lang="en-US" dirty="0" smtClean="0"/>
              <a:t> </a:t>
            </a:r>
            <a:r>
              <a:rPr lang="en-US" dirty="0" err="1"/>
              <a:t>dostupne</a:t>
            </a:r>
            <a:r>
              <a:rPr lang="en-US" dirty="0"/>
              <a:t> </a:t>
            </a:r>
            <a:r>
              <a:rPr lang="en-US" dirty="0" err="1"/>
              <a:t>javnosti</a:t>
            </a:r>
            <a:r>
              <a:rPr lang="en-US" dirty="0"/>
              <a:t>, a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uticati</a:t>
            </a:r>
            <a:r>
              <a:rPr lang="en-US" dirty="0"/>
              <a:t>, </a:t>
            </a:r>
            <a:r>
              <a:rPr lang="en-US" dirty="0" err="1"/>
              <a:t>direktno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indirektno</a:t>
            </a:r>
            <a:r>
              <a:rPr lang="en-US" dirty="0"/>
              <a:t>,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izdavaoca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trgovinu</a:t>
            </a:r>
            <a:r>
              <a:rPr lang="en-US" dirty="0" smtClean="0"/>
              <a:t> </a:t>
            </a:r>
            <a:r>
              <a:rPr lang="en-US" dirty="0" err="1"/>
              <a:t>vrijednosnim</a:t>
            </a:r>
            <a:r>
              <a:rPr lang="en-US" dirty="0"/>
              <a:t> </a:t>
            </a:r>
            <a:r>
              <a:rPr lang="en-US" dirty="0" err="1"/>
              <a:t>papirima</a:t>
            </a:r>
            <a:r>
              <a:rPr lang="en-US" dirty="0"/>
              <a:t>/</a:t>
            </a:r>
            <a:r>
              <a:rPr lang="en-US" dirty="0" err="1"/>
              <a:t>hartijama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njihovu</a:t>
            </a:r>
            <a:r>
              <a:rPr lang="en-US" dirty="0"/>
              <a:t> </a:t>
            </a:r>
            <a:r>
              <a:rPr lang="en-US" dirty="0" err="1" smtClean="0"/>
              <a:t>cijenu</a:t>
            </a:r>
            <a:r>
              <a:rPr lang="sr-Latn-ME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/>
              <a:t>organiziranom</a:t>
            </a:r>
            <a:r>
              <a:rPr lang="en-US" dirty="0"/>
              <a:t> </a:t>
            </a:r>
            <a:r>
              <a:rPr lang="en-US" dirty="0" err="1"/>
              <a:t>tržištu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Insajder</a:t>
            </a:r>
            <a:r>
              <a:rPr lang="en-US" dirty="0" smtClean="0"/>
              <a:t> </a:t>
            </a:r>
            <a:r>
              <a:rPr lang="en-US" dirty="0"/>
              <a:t>je lice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posjeduje</a:t>
            </a:r>
            <a:r>
              <a:rPr lang="en-US" dirty="0"/>
              <a:t> </a:t>
            </a:r>
            <a:r>
              <a:rPr lang="en-US" dirty="0" err="1" smtClean="0"/>
              <a:t>privileg</a:t>
            </a:r>
            <a:r>
              <a:rPr lang="sr-Latn-ME" dirty="0" smtClean="0"/>
              <a:t>ovane </a:t>
            </a:r>
            <a:r>
              <a:rPr lang="en-US" dirty="0" smtClean="0"/>
              <a:t> </a:t>
            </a:r>
            <a:r>
              <a:rPr lang="en-US" dirty="0" err="1" smtClean="0"/>
              <a:t>informacije</a:t>
            </a:r>
            <a:r>
              <a:rPr lang="sr-Latn-ME" dirty="0" smtClean="0"/>
              <a:t>, </a:t>
            </a:r>
            <a:r>
              <a:rPr lang="it-IT" dirty="0" smtClean="0"/>
              <a:t>a </a:t>
            </a:r>
            <a:r>
              <a:rPr lang="it-IT" dirty="0"/>
              <a:t>zna ili mora znati da su to </a:t>
            </a:r>
            <a:r>
              <a:rPr lang="it-IT" dirty="0" smtClean="0"/>
              <a:t>privileg</a:t>
            </a:r>
            <a:r>
              <a:rPr lang="sr-Latn-ME" dirty="0" smtClean="0"/>
              <a:t>ovane </a:t>
            </a:r>
            <a:r>
              <a:rPr lang="it-IT" dirty="0" smtClean="0"/>
              <a:t> </a:t>
            </a:r>
            <a:r>
              <a:rPr lang="it-IT" dirty="0"/>
              <a:t>informacije. </a:t>
            </a:r>
            <a:endParaRPr lang="sr-Latn-ME" dirty="0" smtClean="0"/>
          </a:p>
          <a:p>
            <a:r>
              <a:rPr lang="it-IT" dirty="0" smtClean="0"/>
              <a:t>Pristup privileg</a:t>
            </a:r>
            <a:r>
              <a:rPr lang="sr-Latn-ME" dirty="0" smtClean="0"/>
              <a:t>ovanim  </a:t>
            </a:r>
            <a:r>
              <a:rPr lang="en-US" dirty="0" err="1" smtClean="0"/>
              <a:t>informacijama</a:t>
            </a:r>
            <a:r>
              <a:rPr lang="en-US" dirty="0" smtClean="0"/>
              <a:t> </a:t>
            </a:r>
            <a:r>
              <a:rPr lang="en-US" dirty="0" err="1"/>
              <a:t>naročito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xmlns="" val="9219898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27279"/>
            <a:ext cx="10515600" cy="5249684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err="1"/>
              <a:t>članovi</a:t>
            </a:r>
            <a:r>
              <a:rPr lang="en-US" dirty="0"/>
              <a:t> organa </a:t>
            </a:r>
            <a:r>
              <a:rPr lang="en-US" dirty="0" err="1"/>
              <a:t>društva</a:t>
            </a:r>
            <a:r>
              <a:rPr lang="en-US" dirty="0"/>
              <a:t> (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, </a:t>
            </a:r>
            <a:r>
              <a:rPr lang="en-US" dirty="0" err="1"/>
              <a:t>uprave</a:t>
            </a:r>
            <a:r>
              <a:rPr lang="en-US" dirty="0"/>
              <a:t>);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stručnjaci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tržište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u </a:t>
            </a:r>
            <a:r>
              <a:rPr lang="en-US" dirty="0" err="1" smtClean="0"/>
              <a:t>ugovornom</a:t>
            </a:r>
            <a:r>
              <a:rPr lang="sr-Latn-ME" dirty="0" smtClean="0"/>
              <a:t> </a:t>
            </a:r>
            <a:r>
              <a:rPr lang="en-US" dirty="0" err="1" smtClean="0"/>
              <a:t>odnosu</a:t>
            </a:r>
            <a:r>
              <a:rPr lang="en-US" dirty="0" smtClean="0"/>
              <a:t> </a:t>
            </a:r>
            <a:r>
              <a:rPr lang="en-US" dirty="0"/>
              <a:t>s </a:t>
            </a:r>
            <a:r>
              <a:rPr lang="en-US" dirty="0" err="1"/>
              <a:t>društvom</a:t>
            </a:r>
            <a:r>
              <a:rPr lang="en-US" dirty="0"/>
              <a:t> (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primjer</a:t>
            </a:r>
            <a:r>
              <a:rPr lang="en-US" dirty="0"/>
              <a:t>, </a:t>
            </a:r>
            <a:r>
              <a:rPr lang="en-US" dirty="0" err="1"/>
              <a:t>eksterni</a:t>
            </a:r>
            <a:r>
              <a:rPr lang="en-US" dirty="0"/>
              <a:t> </a:t>
            </a:r>
            <a:r>
              <a:rPr lang="en-US" dirty="0" err="1"/>
              <a:t>revizor</a:t>
            </a:r>
            <a:r>
              <a:rPr lang="en-US" dirty="0"/>
              <a:t>, portfolio </a:t>
            </a:r>
            <a:r>
              <a:rPr lang="en-US" dirty="0" err="1"/>
              <a:t>menadžer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računovođa</a:t>
            </a:r>
            <a:r>
              <a:rPr lang="en-US" dirty="0"/>
              <a:t>, </a:t>
            </a:r>
            <a:r>
              <a:rPr lang="en-US" dirty="0" err="1"/>
              <a:t>advokat</a:t>
            </a:r>
            <a:r>
              <a:rPr lang="en-US" dirty="0"/>
              <a:t>, </a:t>
            </a:r>
            <a:r>
              <a:rPr lang="en-US" dirty="0" err="1"/>
              <a:t>knjigovođa</a:t>
            </a:r>
            <a:r>
              <a:rPr lang="en-US" dirty="0"/>
              <a:t>, </a:t>
            </a:r>
            <a:r>
              <a:rPr lang="en-US" dirty="0" err="1"/>
              <a:t>aktuar</a:t>
            </a:r>
            <a:r>
              <a:rPr lang="en-US" dirty="0"/>
              <a:t>, </a:t>
            </a:r>
            <a:r>
              <a:rPr lang="en-US" dirty="0" err="1"/>
              <a:t>finansijski</a:t>
            </a:r>
            <a:r>
              <a:rPr lang="en-US" dirty="0"/>
              <a:t> </a:t>
            </a:r>
            <a:r>
              <a:rPr lang="en-US" dirty="0" err="1"/>
              <a:t>analitičar</a:t>
            </a:r>
            <a:r>
              <a:rPr lang="en-US" dirty="0"/>
              <a:t>, broker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investicioni</a:t>
            </a:r>
            <a:r>
              <a:rPr lang="en-US" dirty="0" smtClean="0"/>
              <a:t> </a:t>
            </a:r>
            <a:r>
              <a:rPr lang="en-US" dirty="0" err="1"/>
              <a:t>savjetnik</a:t>
            </a:r>
            <a:r>
              <a:rPr lang="en-US" dirty="0"/>
              <a:t>);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lica</a:t>
            </a:r>
            <a:r>
              <a:rPr lang="en-US" dirty="0"/>
              <a:t> </a:t>
            </a:r>
            <a:r>
              <a:rPr lang="en-US" dirty="0" err="1"/>
              <a:t>zaposlena</a:t>
            </a:r>
            <a:r>
              <a:rPr lang="en-US" dirty="0"/>
              <a:t> u </a:t>
            </a:r>
            <a:r>
              <a:rPr lang="en-US" dirty="0" err="1"/>
              <a:t>društvu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dioničari</a:t>
            </a:r>
            <a:r>
              <a:rPr lang="en-US" dirty="0"/>
              <a:t>/</a:t>
            </a:r>
            <a:r>
              <a:rPr lang="en-US" dirty="0" err="1"/>
              <a:t>akcionari</a:t>
            </a:r>
            <a:r>
              <a:rPr lang="en-US" dirty="0"/>
              <a:t> s </a:t>
            </a:r>
            <a:r>
              <a:rPr lang="en-US" dirty="0" err="1"/>
              <a:t>više</a:t>
            </a:r>
            <a:r>
              <a:rPr lang="en-US" dirty="0"/>
              <a:t> od 10% </a:t>
            </a:r>
            <a:r>
              <a:rPr lang="en-US" dirty="0" err="1"/>
              <a:t>dioničkog</a:t>
            </a:r>
            <a:r>
              <a:rPr lang="en-US" dirty="0"/>
              <a:t>/</a:t>
            </a:r>
            <a:r>
              <a:rPr lang="en-US" dirty="0" err="1"/>
              <a:t>akcijskog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izdavaoca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zavisno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izdavaoca</a:t>
            </a:r>
            <a:r>
              <a:rPr lang="en-US" dirty="0"/>
              <a:t>; </a:t>
            </a:r>
            <a:r>
              <a:rPr lang="en-US" dirty="0" err="1"/>
              <a:t>i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sva</a:t>
            </a:r>
            <a:r>
              <a:rPr lang="en-US" dirty="0"/>
              <a:t> </a:t>
            </a:r>
            <a:r>
              <a:rPr lang="en-US" dirty="0" err="1"/>
              <a:t>druga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stekla</a:t>
            </a:r>
            <a:r>
              <a:rPr lang="en-US" dirty="0"/>
              <a:t> </a:t>
            </a:r>
            <a:r>
              <a:rPr lang="en-US" dirty="0" err="1"/>
              <a:t>privilegiranu</a:t>
            </a:r>
            <a:r>
              <a:rPr lang="en-US" dirty="0"/>
              <a:t> </a:t>
            </a:r>
            <a:r>
              <a:rPr lang="en-US" dirty="0" err="1" smtClean="0"/>
              <a:t>informaciju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/>
              <a:t>a </a:t>
            </a:r>
            <a:r>
              <a:rPr lang="en-US" dirty="0" err="1"/>
              <a:t>znala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, </a:t>
            </a:r>
            <a:r>
              <a:rPr lang="en-US" dirty="0" err="1" smtClean="0"/>
              <a:t>odnosno</a:t>
            </a:r>
            <a:r>
              <a:rPr lang="sr-Latn-ME" dirty="0" smtClean="0"/>
              <a:t> </a:t>
            </a:r>
            <a:r>
              <a:rPr lang="pl-PL" dirty="0" smtClean="0"/>
              <a:t>mogla </a:t>
            </a:r>
            <a:r>
              <a:rPr lang="pl-PL" dirty="0"/>
              <a:t>su znati da su je stekla od lica koja se prema zakonu </a:t>
            </a:r>
            <a:r>
              <a:rPr lang="pl-PL" dirty="0" smtClean="0"/>
              <a:t>smatraju </a:t>
            </a:r>
            <a:r>
              <a:rPr lang="en-US" dirty="0" err="1" smtClean="0"/>
              <a:t>insajderima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3673110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88642"/>
            <a:ext cx="10515600" cy="52883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Insajderima</a:t>
            </a:r>
            <a:r>
              <a:rPr lang="en-US" dirty="0"/>
              <a:t> se </a:t>
            </a:r>
            <a:r>
              <a:rPr lang="en-US" dirty="0" err="1"/>
              <a:t>zabranjuje</a:t>
            </a:r>
            <a:r>
              <a:rPr lang="en-US" dirty="0"/>
              <a:t> da:</a:t>
            </a:r>
          </a:p>
          <a:p>
            <a:pPr marL="0" indent="0" algn="just">
              <a:buNone/>
            </a:pPr>
            <a:r>
              <a:rPr lang="pl-PL" dirty="0"/>
              <a:t>1) kupuju, prodaju ili na drugi način raspolažu vrijednosnim </a:t>
            </a:r>
            <a:r>
              <a:rPr lang="pl-PL" dirty="0" smtClean="0"/>
              <a:t>papirima/</a:t>
            </a:r>
            <a:r>
              <a:rPr lang="en-US" dirty="0" err="1" smtClean="0"/>
              <a:t>hartijama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korištenjem</a:t>
            </a:r>
            <a:r>
              <a:rPr lang="en-US" dirty="0"/>
              <a:t> </a:t>
            </a:r>
            <a:r>
              <a:rPr lang="en-US" dirty="0" err="1"/>
              <a:t>privilegiranih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2) </a:t>
            </a:r>
            <a:r>
              <a:rPr lang="en-US" dirty="0" err="1"/>
              <a:t>saopćavaju</a:t>
            </a:r>
            <a:r>
              <a:rPr lang="en-US" dirty="0"/>
              <a:t> </a:t>
            </a:r>
            <a:r>
              <a:rPr lang="en-US" dirty="0" err="1"/>
              <a:t>privilegirane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kojem</a:t>
            </a:r>
            <a:r>
              <a:rPr lang="en-US" dirty="0"/>
              <a:t> </a:t>
            </a:r>
            <a:r>
              <a:rPr lang="en-US" dirty="0" err="1"/>
              <a:t>drugom</a:t>
            </a:r>
            <a:r>
              <a:rPr lang="en-US" dirty="0"/>
              <a:t> </a:t>
            </a:r>
            <a:r>
              <a:rPr lang="en-US" dirty="0" err="1"/>
              <a:t>licu</a:t>
            </a:r>
            <a:r>
              <a:rPr lang="en-US" dirty="0"/>
              <a:t>, </a:t>
            </a:r>
            <a:r>
              <a:rPr lang="en-US" dirty="0" err="1" smtClean="0"/>
              <a:t>osim</a:t>
            </a:r>
            <a:r>
              <a:rPr lang="sr-Latn-ME" dirty="0" smtClean="0"/>
              <a:t> </a:t>
            </a:r>
            <a:r>
              <a:rPr lang="en-US" dirty="0" err="1" smtClean="0"/>
              <a:t>ukoliko</a:t>
            </a:r>
            <a:r>
              <a:rPr lang="en-US" dirty="0" smtClean="0"/>
              <a:t> </a:t>
            </a:r>
            <a:r>
              <a:rPr lang="en-US" dirty="0"/>
              <a:t>bi se </a:t>
            </a:r>
            <a:r>
              <a:rPr lang="en-US" dirty="0" err="1"/>
              <a:t>takvo</a:t>
            </a:r>
            <a:r>
              <a:rPr lang="en-US" dirty="0"/>
              <a:t> </a:t>
            </a:r>
            <a:r>
              <a:rPr lang="en-US" dirty="0" err="1"/>
              <a:t>saopćavanje</a:t>
            </a:r>
            <a:r>
              <a:rPr lang="en-US" dirty="0"/>
              <a:t> </a:t>
            </a:r>
            <a:r>
              <a:rPr lang="en-US" dirty="0" err="1"/>
              <a:t>vršilo</a:t>
            </a:r>
            <a:r>
              <a:rPr lang="en-US" dirty="0"/>
              <a:t> u </a:t>
            </a:r>
            <a:r>
              <a:rPr lang="en-US" dirty="0" err="1"/>
              <a:t>okvirima</a:t>
            </a:r>
            <a:r>
              <a:rPr lang="en-US" dirty="0"/>
              <a:t> </a:t>
            </a:r>
            <a:r>
              <a:rPr lang="en-US" dirty="0" err="1"/>
              <a:t>njihovog</a:t>
            </a:r>
            <a:r>
              <a:rPr lang="en-US" dirty="0"/>
              <a:t> </a:t>
            </a:r>
            <a:r>
              <a:rPr lang="en-US" dirty="0" err="1" smtClean="0"/>
              <a:t>redovnog</a:t>
            </a:r>
            <a:r>
              <a:rPr lang="sr-Latn-ME" dirty="0" smtClean="0"/>
              <a:t> </a:t>
            </a:r>
            <a:r>
              <a:rPr lang="nn-NO" dirty="0" smtClean="0"/>
              <a:t>obavljanja </a:t>
            </a:r>
            <a:r>
              <a:rPr lang="nn-NO" dirty="0"/>
              <a:t>djelatnosti, profesije i struke; i</a:t>
            </a:r>
          </a:p>
          <a:p>
            <a:pPr marL="0" indent="0" algn="just">
              <a:buNone/>
            </a:pPr>
            <a:r>
              <a:rPr lang="en-US" dirty="0"/>
              <a:t>3) </a:t>
            </a:r>
            <a:r>
              <a:rPr lang="en-US" dirty="0" err="1"/>
              <a:t>preporučuju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podstiču</a:t>
            </a:r>
            <a:r>
              <a:rPr lang="en-US" dirty="0"/>
              <a:t> </a:t>
            </a:r>
            <a:r>
              <a:rPr lang="en-US" dirty="0" err="1"/>
              <a:t>drugo</a:t>
            </a:r>
            <a:r>
              <a:rPr lang="en-US" dirty="0"/>
              <a:t> lice,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privilegiranih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pl-PL" dirty="0" smtClean="0"/>
              <a:t>da </a:t>
            </a:r>
            <a:r>
              <a:rPr lang="pl-PL" dirty="0"/>
              <a:t>stiče, kupuje ili prodaje vrijednosne papire/hartije od vrijednosti </a:t>
            </a:r>
            <a:r>
              <a:rPr lang="pl-PL" dirty="0" smtClean="0"/>
              <a:t>na koje </a:t>
            </a:r>
            <a:r>
              <a:rPr lang="pl-PL" dirty="0"/>
              <a:t>se te informacije odnose.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480657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04552"/>
            <a:ext cx="10515600" cy="5172411"/>
          </a:xfrm>
        </p:spPr>
        <p:txBody>
          <a:bodyPr>
            <a:normAutofit fontScale="92500"/>
          </a:bodyPr>
          <a:lstStyle/>
          <a:p>
            <a:pPr algn="just"/>
            <a:r>
              <a:rPr lang="en-US" dirty="0" err="1"/>
              <a:t>Radi</a:t>
            </a:r>
            <a:r>
              <a:rPr lang="en-US" dirty="0"/>
              <a:t> </a:t>
            </a:r>
            <a:r>
              <a:rPr lang="en-US" dirty="0" err="1"/>
              <a:t>praćenja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zaštite</a:t>
            </a:r>
            <a:r>
              <a:rPr lang="en-US" dirty="0"/>
              <a:t> od </a:t>
            </a:r>
            <a:r>
              <a:rPr lang="en-US" dirty="0" err="1"/>
              <a:t>zloupotreba</a:t>
            </a:r>
            <a:r>
              <a:rPr lang="en-US" dirty="0"/>
              <a:t> </a:t>
            </a:r>
            <a:r>
              <a:rPr lang="en-US" dirty="0" err="1"/>
              <a:t>privilegiranih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, </a:t>
            </a:r>
            <a:r>
              <a:rPr lang="en-US" dirty="0" err="1" smtClean="0"/>
              <a:t>propisima</a:t>
            </a:r>
            <a:r>
              <a:rPr lang="sr-Latn-ME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/>
              <a:t>predviđene</a:t>
            </a:r>
            <a:r>
              <a:rPr lang="en-US" dirty="0"/>
              <a:t> </a:t>
            </a:r>
            <a:r>
              <a:rPr lang="en-US" dirty="0" err="1"/>
              <a:t>obaveze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izdavaoce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pl-PL" dirty="0" smtClean="0"/>
              <a:t>tako </a:t>
            </a:r>
            <a:r>
              <a:rPr lang="pl-PL" dirty="0"/>
              <a:t>i za lica koja se mogu smatrati insajderima. </a:t>
            </a:r>
            <a:endParaRPr lang="pl-PL" dirty="0" smtClean="0"/>
          </a:p>
          <a:p>
            <a:pPr algn="just"/>
            <a:r>
              <a:rPr lang="pl-PL" dirty="0" smtClean="0"/>
              <a:t>Tako </a:t>
            </a:r>
            <a:r>
              <a:rPr lang="pl-PL" dirty="0"/>
              <a:t>je zakonskim propisima </a:t>
            </a:r>
            <a:r>
              <a:rPr lang="pl-PL" dirty="0" smtClean="0"/>
              <a:t>utvrđena </a:t>
            </a:r>
            <a:r>
              <a:rPr lang="en-US" dirty="0" err="1" smtClean="0"/>
              <a:t>obaveza</a:t>
            </a:r>
            <a:r>
              <a:rPr lang="en-US" dirty="0" smtClean="0"/>
              <a:t> </a:t>
            </a:r>
            <a:r>
              <a:rPr lang="en-US" dirty="0" err="1"/>
              <a:t>izdavalaca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da </a:t>
            </a:r>
            <a:r>
              <a:rPr lang="en-US" dirty="0" err="1"/>
              <a:t>sačine</a:t>
            </a:r>
            <a:r>
              <a:rPr lang="en-US" dirty="0"/>
              <a:t> </a:t>
            </a:r>
            <a:r>
              <a:rPr lang="en-US" dirty="0" err="1"/>
              <a:t>spisak</a:t>
            </a:r>
            <a:r>
              <a:rPr lang="en-US" dirty="0"/>
              <a:t> </a:t>
            </a:r>
            <a:r>
              <a:rPr lang="en-US" dirty="0" err="1" smtClean="0"/>
              <a:t>lica</a:t>
            </a:r>
            <a:r>
              <a:rPr lang="sr-Latn-ME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spomenutim</a:t>
            </a:r>
            <a:r>
              <a:rPr lang="en-US" dirty="0"/>
              <a:t> </a:t>
            </a:r>
            <a:r>
              <a:rPr lang="en-US" dirty="0" err="1"/>
              <a:t>kriterijima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smatrati</a:t>
            </a:r>
            <a:r>
              <a:rPr lang="en-US" dirty="0"/>
              <a:t> </a:t>
            </a:r>
            <a:r>
              <a:rPr lang="en-US" dirty="0" err="1"/>
              <a:t>insajderima</a:t>
            </a:r>
            <a:r>
              <a:rPr lang="en-US" dirty="0"/>
              <a:t>,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 smtClean="0"/>
              <a:t>obavezu</a:t>
            </a:r>
            <a:r>
              <a:rPr lang="sr-Latn-ME" dirty="0" smtClean="0"/>
              <a:t> </a:t>
            </a:r>
            <a:r>
              <a:rPr lang="en-US" dirty="0" smtClean="0"/>
              <a:t>da </a:t>
            </a:r>
            <a:r>
              <a:rPr lang="en-US" dirty="0" err="1"/>
              <a:t>isti</a:t>
            </a:r>
            <a:r>
              <a:rPr lang="en-US" dirty="0"/>
              <a:t> </a:t>
            </a:r>
            <a:r>
              <a:rPr lang="en-US" dirty="0" err="1"/>
              <a:t>redovno</a:t>
            </a:r>
            <a:r>
              <a:rPr lang="en-US" dirty="0"/>
              <a:t> </a:t>
            </a:r>
            <a:r>
              <a:rPr lang="en-US" dirty="0" err="1"/>
              <a:t>ažuriraju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nastanku</a:t>
            </a:r>
            <a:r>
              <a:rPr lang="en-US" dirty="0"/>
              <a:t>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kakve</a:t>
            </a:r>
            <a:r>
              <a:rPr lang="en-US" dirty="0"/>
              <a:t> </a:t>
            </a:r>
            <a:r>
              <a:rPr lang="en-US" dirty="0" err="1"/>
              <a:t>promjene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Takođe</a:t>
            </a:r>
            <a:r>
              <a:rPr lang="en-US" dirty="0" smtClean="0"/>
              <a:t>,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izdavaocu</a:t>
            </a:r>
            <a:r>
              <a:rPr lang="sr-Latn-ME" dirty="0" smtClean="0"/>
              <a:t> </a:t>
            </a:r>
            <a:r>
              <a:rPr lang="pl-PL" dirty="0" smtClean="0"/>
              <a:t>je </a:t>
            </a:r>
            <a:r>
              <a:rPr lang="pl-PL" dirty="0"/>
              <a:t>i obaveza da lica evidentirana na spomenutom spisku u pisanoj formi upozna </a:t>
            </a:r>
            <a:r>
              <a:rPr lang="pl-PL" dirty="0" smtClean="0"/>
              <a:t>s </a:t>
            </a:r>
            <a:r>
              <a:rPr lang="en-US" dirty="0" err="1" smtClean="0"/>
              <a:t>obavezom</a:t>
            </a:r>
            <a:r>
              <a:rPr lang="en-US" dirty="0" smtClean="0"/>
              <a:t> </a:t>
            </a:r>
            <a:r>
              <a:rPr lang="en-US" dirty="0" err="1"/>
              <a:t>čuvanja</a:t>
            </a:r>
            <a:r>
              <a:rPr lang="en-US" dirty="0"/>
              <a:t> </a:t>
            </a:r>
            <a:r>
              <a:rPr lang="en-US" dirty="0" err="1"/>
              <a:t>privilegiranih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posljedicama</a:t>
            </a:r>
            <a:r>
              <a:rPr lang="en-US" dirty="0"/>
              <a:t> </a:t>
            </a:r>
            <a:r>
              <a:rPr lang="en-US" dirty="0" err="1"/>
              <a:t>njenog</a:t>
            </a:r>
            <a:r>
              <a:rPr lang="en-US" dirty="0"/>
              <a:t> </a:t>
            </a:r>
            <a:r>
              <a:rPr lang="en-US" dirty="0" err="1"/>
              <a:t>kršenja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S </a:t>
            </a:r>
            <a:r>
              <a:rPr lang="en-US" dirty="0" err="1" smtClean="0"/>
              <a:t>druge</a:t>
            </a:r>
            <a:r>
              <a:rPr lang="sr-Latn-ME" dirty="0" smtClean="0"/>
              <a:t> </a:t>
            </a:r>
            <a:r>
              <a:rPr lang="en-US" dirty="0" err="1" smtClean="0"/>
              <a:t>strane</a:t>
            </a:r>
            <a:r>
              <a:rPr lang="en-US" dirty="0"/>
              <a:t>, </a:t>
            </a:r>
            <a:r>
              <a:rPr lang="en-US" dirty="0" err="1"/>
              <a:t>lica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se </a:t>
            </a:r>
            <a:r>
              <a:rPr lang="en-US" dirty="0" err="1"/>
              <a:t>smatraju</a:t>
            </a:r>
            <a:r>
              <a:rPr lang="en-US" dirty="0"/>
              <a:t> </a:t>
            </a:r>
            <a:r>
              <a:rPr lang="en-US" dirty="0" err="1"/>
              <a:t>insajderima</a:t>
            </a:r>
            <a:r>
              <a:rPr lang="en-US" dirty="0"/>
              <a:t> </a:t>
            </a:r>
            <a:r>
              <a:rPr lang="en-US" dirty="0" err="1"/>
              <a:t>podliježu</a:t>
            </a:r>
            <a:r>
              <a:rPr lang="en-US" dirty="0"/>
              <a:t> </a:t>
            </a:r>
            <a:r>
              <a:rPr lang="en-US" dirty="0" err="1"/>
              <a:t>obavezi</a:t>
            </a:r>
            <a:r>
              <a:rPr lang="en-US" dirty="0"/>
              <a:t> </a:t>
            </a:r>
            <a:r>
              <a:rPr lang="en-US" dirty="0" err="1"/>
              <a:t>izvještavanja</a:t>
            </a:r>
            <a:r>
              <a:rPr lang="en-US" dirty="0"/>
              <a:t> </a:t>
            </a:r>
            <a:r>
              <a:rPr lang="en-US" dirty="0" err="1"/>
              <a:t>izdavaoca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smtClean="0"/>
              <a:t>KVP/KHOV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organizatora</a:t>
            </a:r>
            <a:r>
              <a:rPr lang="en-US" dirty="0"/>
              <a:t> </a:t>
            </a:r>
            <a:r>
              <a:rPr lang="en-US" dirty="0" err="1"/>
              <a:t>tržišta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o </a:t>
            </a:r>
            <a:r>
              <a:rPr lang="en-US" dirty="0" err="1"/>
              <a:t>svakoj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402784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91673"/>
            <a:ext cx="10515600" cy="5185290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izvršenoj</a:t>
            </a:r>
            <a:r>
              <a:rPr lang="en-US" dirty="0"/>
              <a:t> </a:t>
            </a:r>
            <a:r>
              <a:rPr lang="en-US" dirty="0" err="1"/>
              <a:t>kupovini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prodaji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se </a:t>
            </a:r>
            <a:r>
              <a:rPr lang="en-US" dirty="0" err="1"/>
              <a:t>odnosi</a:t>
            </a:r>
            <a:r>
              <a:rPr lang="en-US" dirty="0"/>
              <a:t> </a:t>
            </a:r>
            <a:r>
              <a:rPr lang="en-US" dirty="0" err="1"/>
              <a:t>privilegirana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Pravilnikom</a:t>
            </a:r>
            <a:r>
              <a:rPr lang="sr-Latn-ME" dirty="0" smtClean="0"/>
              <a:t> </a:t>
            </a:r>
            <a:r>
              <a:rPr lang="en-US" dirty="0" smtClean="0"/>
              <a:t>KVP/KHOV </a:t>
            </a:r>
            <a:r>
              <a:rPr lang="en-US" dirty="0"/>
              <a:t>o </a:t>
            </a:r>
            <a:r>
              <a:rPr lang="en-US" dirty="0" err="1"/>
              <a:t>prodaji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 smtClean="0"/>
              <a:t>odnose</a:t>
            </a:r>
            <a:r>
              <a:rPr lang="sr-Latn-ME" dirty="0" smtClean="0"/>
              <a:t> </a:t>
            </a:r>
            <a:r>
              <a:rPr lang="en-US" dirty="0" err="1" smtClean="0"/>
              <a:t>privilegirane</a:t>
            </a:r>
            <a:r>
              <a:rPr lang="en-US" dirty="0" smtClean="0"/>
              <a:t>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bliže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uređeni</a:t>
            </a:r>
            <a:r>
              <a:rPr lang="en-US" dirty="0"/>
              <a:t> </a:t>
            </a:r>
            <a:r>
              <a:rPr lang="en-US" dirty="0" err="1"/>
              <a:t>sadržaj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davanja</a:t>
            </a:r>
            <a:r>
              <a:rPr lang="en-US" dirty="0"/>
              <a:t> </a:t>
            </a:r>
            <a:r>
              <a:rPr lang="en-US" dirty="0" err="1"/>
              <a:t>obavještenja</a:t>
            </a:r>
            <a:r>
              <a:rPr lang="en-US" dirty="0"/>
              <a:t> o </a:t>
            </a:r>
            <a:r>
              <a:rPr lang="en-US" dirty="0" err="1" smtClean="0"/>
              <a:t>svakoj</a:t>
            </a:r>
            <a:r>
              <a:rPr lang="sr-Latn-ME" dirty="0" smtClean="0"/>
              <a:t> </a:t>
            </a:r>
            <a:r>
              <a:rPr lang="en-US" dirty="0" err="1" smtClean="0"/>
              <a:t>izvršenoj</a:t>
            </a:r>
            <a:r>
              <a:rPr lang="en-US" dirty="0" smtClean="0"/>
              <a:t> </a:t>
            </a:r>
            <a:r>
              <a:rPr lang="en-US" dirty="0" err="1"/>
              <a:t>kupovini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prodaji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odnose</a:t>
            </a:r>
            <a:r>
              <a:rPr lang="en-US" dirty="0" smtClean="0"/>
              <a:t> </a:t>
            </a:r>
            <a:r>
              <a:rPr lang="en-US" dirty="0" err="1" smtClean="0"/>
              <a:t>privileg</a:t>
            </a:r>
            <a:r>
              <a:rPr lang="sr-Latn-ME" dirty="0" smtClean="0"/>
              <a:t>ovane </a:t>
            </a:r>
            <a:r>
              <a:rPr lang="en-US" dirty="0" smtClean="0"/>
              <a:t> </a:t>
            </a:r>
            <a:r>
              <a:rPr lang="en-US" dirty="0" err="1"/>
              <a:t>informacije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bliži</a:t>
            </a:r>
            <a:r>
              <a:rPr lang="en-US" dirty="0"/>
              <a:t> </a:t>
            </a:r>
            <a:r>
              <a:rPr lang="en-US" dirty="0" err="1"/>
              <a:t>uslovi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sprovođenja</a:t>
            </a:r>
            <a:r>
              <a:rPr lang="en-US" dirty="0"/>
              <a:t> </a:t>
            </a:r>
            <a:r>
              <a:rPr lang="en-US" dirty="0" err="1"/>
              <a:t>ovlaštenja</a:t>
            </a:r>
            <a:r>
              <a:rPr lang="en-US" dirty="0"/>
              <a:t> </a:t>
            </a:r>
            <a:r>
              <a:rPr lang="en-US" dirty="0" smtClean="0"/>
              <a:t>KVP/KHOV </a:t>
            </a:r>
            <a:r>
              <a:rPr lang="en-US" dirty="0"/>
              <a:t>u </a:t>
            </a:r>
            <a:r>
              <a:rPr lang="en-US" dirty="0" err="1"/>
              <a:t>postupku</a:t>
            </a:r>
            <a:r>
              <a:rPr lang="en-US" dirty="0"/>
              <a:t> </a:t>
            </a:r>
            <a:r>
              <a:rPr lang="en-US" dirty="0" err="1"/>
              <a:t>nadzora</a:t>
            </a:r>
            <a:r>
              <a:rPr lang="en-US" dirty="0"/>
              <a:t> </a:t>
            </a:r>
            <a:r>
              <a:rPr lang="en-US" dirty="0" err="1"/>
              <a:t>radi</a:t>
            </a:r>
            <a:r>
              <a:rPr lang="en-US" dirty="0"/>
              <a:t> </a:t>
            </a:r>
            <a:r>
              <a:rPr lang="en-US" dirty="0" err="1"/>
              <a:t>sprečavanja</a:t>
            </a:r>
            <a:r>
              <a:rPr lang="en-US" dirty="0"/>
              <a:t> </a:t>
            </a:r>
            <a:r>
              <a:rPr lang="en-US" dirty="0" err="1"/>
              <a:t>zloupotreba</a:t>
            </a:r>
            <a:r>
              <a:rPr lang="en-US" dirty="0"/>
              <a:t> </a:t>
            </a:r>
            <a:r>
              <a:rPr lang="en-US" dirty="0" err="1"/>
              <a:t>privilegiranih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41170212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56068"/>
            <a:ext cx="10515600" cy="5120895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Radi</a:t>
            </a:r>
            <a:r>
              <a:rPr lang="en-US" dirty="0"/>
              <a:t> </a:t>
            </a:r>
            <a:r>
              <a:rPr lang="en-US" dirty="0" err="1"/>
              <a:t>sprečavanja</a:t>
            </a:r>
            <a:r>
              <a:rPr lang="en-US" dirty="0"/>
              <a:t> </a:t>
            </a:r>
            <a:r>
              <a:rPr lang="en-US" dirty="0" err="1"/>
              <a:t>zloupotreba</a:t>
            </a:r>
            <a:r>
              <a:rPr lang="en-US" dirty="0"/>
              <a:t> </a:t>
            </a:r>
            <a:r>
              <a:rPr lang="en-US" dirty="0" err="1"/>
              <a:t>privilegiranih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, </a:t>
            </a:r>
            <a:r>
              <a:rPr lang="en-US" dirty="0" smtClean="0"/>
              <a:t>KVP/KHOV</a:t>
            </a:r>
            <a:r>
              <a:rPr lang="sr-Latn-ME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/>
              <a:t>zahtijevati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dodatna</a:t>
            </a:r>
            <a:r>
              <a:rPr lang="en-US" dirty="0"/>
              <a:t> </a:t>
            </a:r>
            <a:r>
              <a:rPr lang="en-US" dirty="0" err="1"/>
              <a:t>obavještenja</a:t>
            </a:r>
            <a:r>
              <a:rPr lang="en-US" dirty="0"/>
              <a:t>, a </a:t>
            </a:r>
            <a:r>
              <a:rPr lang="en-US" dirty="0" err="1"/>
              <a:t>ako</a:t>
            </a:r>
            <a:r>
              <a:rPr lang="en-US" dirty="0"/>
              <a:t> u </a:t>
            </a:r>
            <a:r>
              <a:rPr lang="en-US" dirty="0" err="1"/>
              <a:t>postupku</a:t>
            </a:r>
            <a:r>
              <a:rPr lang="en-US" dirty="0"/>
              <a:t> </a:t>
            </a:r>
            <a:r>
              <a:rPr lang="en-US" dirty="0" err="1"/>
              <a:t>nadzora</a:t>
            </a:r>
            <a:r>
              <a:rPr lang="en-US" dirty="0"/>
              <a:t> </a:t>
            </a:r>
            <a:r>
              <a:rPr lang="en-US" dirty="0" err="1"/>
              <a:t>utvrdi</a:t>
            </a:r>
            <a:r>
              <a:rPr lang="en-US" dirty="0"/>
              <a:t> da </a:t>
            </a:r>
            <a:r>
              <a:rPr lang="en-US" dirty="0" err="1" smtClean="0"/>
              <a:t>su</a:t>
            </a:r>
            <a:r>
              <a:rPr lang="sr-Latn-ME" dirty="0" smtClean="0"/>
              <a:t> </a:t>
            </a:r>
            <a:r>
              <a:rPr lang="en-US" dirty="0" err="1" smtClean="0"/>
              <a:t>zloupotrijebljene</a:t>
            </a:r>
            <a:r>
              <a:rPr lang="en-US" dirty="0" smtClean="0"/>
              <a:t> </a:t>
            </a:r>
            <a:r>
              <a:rPr lang="en-US" dirty="0" err="1"/>
              <a:t>privilegirane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, KVP/KHOV </a:t>
            </a:r>
            <a:r>
              <a:rPr lang="en-US" dirty="0" err="1"/>
              <a:t>pokreće</a:t>
            </a:r>
            <a:r>
              <a:rPr lang="en-US" dirty="0"/>
              <a:t> </a:t>
            </a:r>
            <a:r>
              <a:rPr lang="en-US" dirty="0" err="1" smtClean="0"/>
              <a:t>postupak</a:t>
            </a:r>
            <a:r>
              <a:rPr lang="sr-Latn-ME" dirty="0" smtClean="0"/>
              <a:t> </a:t>
            </a:r>
            <a:r>
              <a:rPr lang="en-US" dirty="0" err="1" smtClean="0"/>
              <a:t>pred</a:t>
            </a:r>
            <a:r>
              <a:rPr lang="en-US" dirty="0" smtClean="0"/>
              <a:t> </a:t>
            </a:r>
            <a:r>
              <a:rPr lang="en-US" dirty="0" err="1"/>
              <a:t>nadležnim</a:t>
            </a:r>
            <a:r>
              <a:rPr lang="en-US" dirty="0"/>
              <a:t> </a:t>
            </a:r>
            <a:r>
              <a:rPr lang="en-US" dirty="0" err="1"/>
              <a:t>državnim</a:t>
            </a:r>
            <a:r>
              <a:rPr lang="en-US" dirty="0"/>
              <a:t> </a:t>
            </a:r>
            <a:r>
              <a:rPr lang="en-US" dirty="0" err="1"/>
              <a:t>organom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Propisi</a:t>
            </a:r>
            <a:r>
              <a:rPr lang="en-US" dirty="0"/>
              <a:t> </a:t>
            </a:r>
            <a:r>
              <a:rPr lang="en-US" dirty="0" err="1"/>
              <a:t>poznaju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krivičnu</a:t>
            </a:r>
            <a:r>
              <a:rPr lang="en-US" dirty="0"/>
              <a:t> </a:t>
            </a:r>
            <a:r>
              <a:rPr lang="en-US" dirty="0" err="1" smtClean="0"/>
              <a:t>odgovornost</a:t>
            </a:r>
            <a:r>
              <a:rPr lang="sr-Latn-ME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/>
              <a:t>zloupotrebu</a:t>
            </a:r>
            <a:r>
              <a:rPr lang="en-US" dirty="0"/>
              <a:t> </a:t>
            </a:r>
            <a:r>
              <a:rPr lang="en-US" dirty="0" err="1"/>
              <a:t>privilegiranih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Naime</a:t>
            </a:r>
            <a:r>
              <a:rPr lang="en-US" dirty="0"/>
              <a:t>, </a:t>
            </a:r>
            <a:r>
              <a:rPr lang="en-US" dirty="0" err="1"/>
              <a:t>lica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se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 smtClean="0"/>
              <a:t>smatrati</a:t>
            </a:r>
            <a:r>
              <a:rPr lang="sr-Latn-ME" dirty="0" smtClean="0"/>
              <a:t> </a:t>
            </a:r>
            <a:r>
              <a:rPr lang="en-US" dirty="0" err="1" smtClean="0"/>
              <a:t>insajderima</a:t>
            </a:r>
            <a:r>
              <a:rPr lang="en-US" dirty="0" smtClean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obavezu</a:t>
            </a:r>
            <a:r>
              <a:rPr lang="en-US" dirty="0"/>
              <a:t> da </a:t>
            </a:r>
            <a:r>
              <a:rPr lang="en-US" dirty="0" err="1" smtClean="0"/>
              <a:t>privileg</a:t>
            </a:r>
            <a:r>
              <a:rPr lang="sr-Latn-ME" dirty="0" smtClean="0"/>
              <a:t>ovanu </a:t>
            </a:r>
            <a:r>
              <a:rPr lang="en-US" dirty="0" err="1" smtClean="0"/>
              <a:t>informaciju</a:t>
            </a:r>
            <a:r>
              <a:rPr lang="en-US" dirty="0" smtClean="0"/>
              <a:t> </a:t>
            </a:r>
            <a:r>
              <a:rPr lang="en-US" dirty="0" err="1"/>
              <a:t>čuvaju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poslovnu</a:t>
            </a:r>
            <a:r>
              <a:rPr lang="en-US" dirty="0"/>
              <a:t> </a:t>
            </a:r>
            <a:r>
              <a:rPr lang="en-US" dirty="0" err="1"/>
              <a:t>tajnu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pt-BR" dirty="0" smtClean="0"/>
              <a:t>a </a:t>
            </a:r>
            <a:r>
              <a:rPr lang="pt-BR" dirty="0"/>
              <a:t>njeno odavanje </a:t>
            </a:r>
            <a:r>
              <a:rPr lang="pt-BR" dirty="0" smtClean="0"/>
              <a:t>sankcioni</a:t>
            </a:r>
            <a:r>
              <a:rPr lang="sr-Latn-ME" dirty="0" smtClean="0"/>
              <a:t>še </a:t>
            </a:r>
            <a:r>
              <a:rPr lang="pt-BR" dirty="0" smtClean="0"/>
              <a:t> </a:t>
            </a:r>
            <a:r>
              <a:rPr lang="pt-BR" dirty="0"/>
              <a:t>i kao krivično djelo.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37273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95459"/>
            <a:ext cx="10515600" cy="548150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err="1"/>
              <a:t>Ključna</a:t>
            </a:r>
            <a:r>
              <a:rPr lang="en-US" dirty="0"/>
              <a:t> </a:t>
            </a:r>
            <a:r>
              <a:rPr lang="en-US" dirty="0" err="1"/>
              <a:t>pitanja</a:t>
            </a:r>
            <a:endParaRPr lang="en-US" dirty="0"/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dirty="0" smtClean="0"/>
              <a:t> </a:t>
            </a:r>
            <a:r>
              <a:rPr lang="pt-BR" dirty="0"/>
              <a:t>Da li </a:t>
            </a:r>
            <a:r>
              <a:rPr lang="sr-Latn-ME" dirty="0" smtClean="0"/>
              <a:t>dioničko/akcionarsko </a:t>
            </a:r>
            <a:r>
              <a:rPr lang="pt-BR" dirty="0" smtClean="0"/>
              <a:t>društvo </a:t>
            </a:r>
            <a:r>
              <a:rPr lang="pt-BR" dirty="0"/>
              <a:t>ima utvrđenu politiku objavljivanja informacija?</a:t>
            </a:r>
          </a:p>
          <a:p>
            <a:pPr algn="just"/>
            <a:r>
              <a:rPr lang="en-US" dirty="0"/>
              <a:t>Da li ta </a:t>
            </a:r>
            <a:r>
              <a:rPr lang="en-US" dirty="0" err="1"/>
              <a:t>politika</a:t>
            </a:r>
            <a:r>
              <a:rPr lang="en-US" dirty="0"/>
              <a:t> u </a:t>
            </a:r>
            <a:r>
              <a:rPr lang="en-US" dirty="0" err="1"/>
              <a:t>potpunosti</a:t>
            </a:r>
            <a:r>
              <a:rPr lang="en-US" dirty="0"/>
              <a:t> </a:t>
            </a:r>
            <a:r>
              <a:rPr lang="en-US" dirty="0" err="1"/>
              <a:t>izražava</a:t>
            </a:r>
            <a:r>
              <a:rPr lang="en-US" dirty="0"/>
              <a:t> </a:t>
            </a:r>
            <a:r>
              <a:rPr lang="en-US" dirty="0" err="1"/>
              <a:t>opredjeljenje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transparentnost</a:t>
            </a:r>
            <a:r>
              <a:rPr lang="en-US" dirty="0" smtClean="0"/>
              <a:t>?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/>
              <a:t>Da li je </a:t>
            </a:r>
            <a:r>
              <a:rPr lang="en-US" dirty="0" err="1"/>
              <a:t>politika</a:t>
            </a:r>
            <a:r>
              <a:rPr lang="en-US" dirty="0"/>
              <a:t> </a:t>
            </a:r>
            <a:r>
              <a:rPr lang="en-US" dirty="0" err="1"/>
              <a:t>objavljivanja</a:t>
            </a:r>
            <a:r>
              <a:rPr lang="en-US" dirty="0"/>
              <a:t> </a:t>
            </a:r>
            <a:r>
              <a:rPr lang="en-US" dirty="0" err="1"/>
              <a:t>lako</a:t>
            </a:r>
            <a:r>
              <a:rPr lang="en-US" dirty="0"/>
              <a:t> </a:t>
            </a:r>
            <a:r>
              <a:rPr lang="en-US" dirty="0" err="1" smtClean="0"/>
              <a:t>dostupna</a:t>
            </a:r>
            <a:r>
              <a:rPr lang="sr-Latn-ME" dirty="0" smtClean="0"/>
              <a:t> </a:t>
            </a:r>
            <a:r>
              <a:rPr lang="pl-PL" dirty="0" smtClean="0"/>
              <a:t>učesnicima </a:t>
            </a:r>
            <a:r>
              <a:rPr lang="pl-PL" dirty="0"/>
              <a:t>na tržištu i drugim zainteresiranim licima?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dirty="0" smtClean="0"/>
              <a:t> </a:t>
            </a:r>
            <a:r>
              <a:rPr lang="en-US" dirty="0"/>
              <a:t>Da li </a:t>
            </a:r>
            <a:r>
              <a:rPr lang="en-US" dirty="0" err="1"/>
              <a:t>društvo</a:t>
            </a:r>
            <a:r>
              <a:rPr lang="en-US" dirty="0"/>
              <a:t> u </a:t>
            </a:r>
            <a:r>
              <a:rPr lang="en-US" dirty="0" err="1"/>
              <a:t>potpunosti</a:t>
            </a:r>
            <a:r>
              <a:rPr lang="en-US" dirty="0"/>
              <a:t> </a:t>
            </a:r>
            <a:r>
              <a:rPr lang="en-US" dirty="0" err="1"/>
              <a:t>poštuje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/>
              <a:t>zakonske</a:t>
            </a:r>
            <a:r>
              <a:rPr lang="en-US" dirty="0"/>
              <a:t> </a:t>
            </a:r>
            <a:r>
              <a:rPr lang="en-US" dirty="0" err="1" smtClean="0"/>
              <a:t>obaveze</a:t>
            </a:r>
            <a:r>
              <a:rPr lang="sr-Latn-ME" dirty="0" smtClean="0"/>
              <a:t> </a:t>
            </a:r>
            <a:r>
              <a:rPr lang="it-IT" dirty="0" smtClean="0"/>
              <a:t>objavljivanja</a:t>
            </a:r>
            <a:r>
              <a:rPr lang="it-IT" dirty="0"/>
              <a:t>? </a:t>
            </a:r>
            <a:endParaRPr lang="sr-Latn-ME" dirty="0" smtClean="0"/>
          </a:p>
          <a:p>
            <a:pPr algn="just"/>
            <a:r>
              <a:rPr lang="it-IT" dirty="0" smtClean="0"/>
              <a:t>Koji </a:t>
            </a:r>
            <a:r>
              <a:rPr lang="it-IT" dirty="0"/>
              <a:t>su sistemi uspostavljeni da se osigura </a:t>
            </a:r>
            <a:r>
              <a:rPr lang="it-IT" dirty="0" smtClean="0"/>
              <a:t>da</a:t>
            </a:r>
            <a:r>
              <a:rPr lang="sr-Latn-ME" dirty="0" smtClean="0"/>
              <a:t> </a:t>
            </a:r>
            <a:r>
              <a:rPr lang="en-US" dirty="0" err="1" smtClean="0"/>
              <a:t>dođe</a:t>
            </a:r>
            <a:r>
              <a:rPr lang="en-US" dirty="0" smtClean="0"/>
              <a:t> </a:t>
            </a:r>
            <a:r>
              <a:rPr lang="en-US" dirty="0"/>
              <a:t>do </a:t>
            </a:r>
            <a:r>
              <a:rPr lang="en-US" dirty="0" err="1"/>
              <a:t>potpunog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blagovremenog</a:t>
            </a:r>
            <a:r>
              <a:rPr lang="en-US" dirty="0"/>
              <a:t> </a:t>
            </a:r>
            <a:r>
              <a:rPr lang="en-US" dirty="0" err="1"/>
              <a:t>objavljivanja</a:t>
            </a:r>
            <a:r>
              <a:rPr lang="en-US" dirty="0"/>
              <a:t> </a:t>
            </a:r>
            <a:r>
              <a:rPr lang="en-US" dirty="0" err="1" smtClean="0"/>
              <a:t>informacija</a:t>
            </a:r>
            <a:r>
              <a:rPr lang="sr-Latn-ME" dirty="0" smtClean="0"/>
              <a:t> </a:t>
            </a:r>
            <a:r>
              <a:rPr lang="en-US" dirty="0" smtClean="0"/>
              <a:t>od </a:t>
            </a:r>
            <a:r>
              <a:rPr lang="en-US" dirty="0" err="1"/>
              <a:t>materijalnog</a:t>
            </a:r>
            <a:r>
              <a:rPr lang="en-US" dirty="0"/>
              <a:t> </a:t>
            </a:r>
            <a:r>
              <a:rPr lang="en-US" dirty="0" err="1"/>
              <a:t>značaja</a:t>
            </a:r>
            <a:r>
              <a:rPr lang="en-US" dirty="0"/>
              <a:t>?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dirty="0" smtClean="0"/>
              <a:t> </a:t>
            </a:r>
            <a:r>
              <a:rPr lang="it-IT" dirty="0"/>
              <a:t>Da li su članovi uprave i članovi nadzornog/upravnog </a:t>
            </a:r>
            <a:r>
              <a:rPr lang="it-IT" dirty="0" smtClean="0"/>
              <a:t>odbora</a:t>
            </a:r>
            <a:r>
              <a:rPr lang="sr-Latn-ME" dirty="0" smtClean="0"/>
              <a:t> </a:t>
            </a:r>
            <a:r>
              <a:rPr lang="en-US" dirty="0" smtClean="0"/>
              <a:t>u </a:t>
            </a:r>
            <a:r>
              <a:rPr lang="en-US" dirty="0" err="1"/>
              <a:t>potpunosti</a:t>
            </a:r>
            <a:r>
              <a:rPr lang="en-US" dirty="0"/>
              <a:t> </a:t>
            </a:r>
            <a:r>
              <a:rPr lang="en-US" dirty="0" err="1"/>
              <a:t>svjesni</a:t>
            </a:r>
            <a:r>
              <a:rPr lang="en-US" dirty="0"/>
              <a:t> </a:t>
            </a:r>
            <a:r>
              <a:rPr lang="en-US" dirty="0" err="1"/>
              <a:t>posljedica</a:t>
            </a:r>
            <a:r>
              <a:rPr lang="en-US" dirty="0"/>
              <a:t> </a:t>
            </a:r>
            <a:r>
              <a:rPr lang="en-US" dirty="0" err="1"/>
              <a:t>netačnog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 smtClean="0"/>
              <a:t>nepotpunog</a:t>
            </a:r>
            <a:r>
              <a:rPr lang="sr-Latn-ME" dirty="0" smtClean="0"/>
              <a:t> </a:t>
            </a:r>
            <a:r>
              <a:rPr lang="en-US" dirty="0" err="1" smtClean="0"/>
              <a:t>objavljivanja</a:t>
            </a:r>
            <a:r>
              <a:rPr lang="en-US" dirty="0" smtClean="0"/>
              <a:t> 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njih</a:t>
            </a:r>
            <a:r>
              <a:rPr lang="en-US" dirty="0"/>
              <a:t> </a:t>
            </a:r>
            <a:r>
              <a:rPr lang="en-US" dirty="0" err="1"/>
              <a:t>lično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? </a:t>
            </a:r>
            <a:endParaRPr lang="sr-Latn-ME" dirty="0" smtClean="0"/>
          </a:p>
          <a:p>
            <a:pPr algn="just"/>
            <a:r>
              <a:rPr lang="en-US" dirty="0" smtClean="0"/>
              <a:t>Da </a:t>
            </a:r>
            <a:r>
              <a:rPr lang="en-US" dirty="0"/>
              <a:t>li </a:t>
            </a:r>
            <a:r>
              <a:rPr lang="en-US" dirty="0" err="1" smtClean="0"/>
              <a:t>izvršni</a:t>
            </a:r>
            <a:r>
              <a:rPr lang="sr-Latn-ME" dirty="0" smtClean="0"/>
              <a:t> </a:t>
            </a:r>
            <a:r>
              <a:rPr lang="pl-PL" dirty="0" smtClean="0"/>
              <a:t>direktori </a:t>
            </a:r>
            <a:r>
              <a:rPr lang="pl-PL" dirty="0"/>
              <a:t>i članovi nadzornog/upravnog odbora </a:t>
            </a:r>
            <a:r>
              <a:rPr lang="pl-PL" dirty="0" smtClean="0"/>
              <a:t>postupaju na </a:t>
            </a:r>
            <a:r>
              <a:rPr lang="pl-PL" dirty="0"/>
              <a:t>način kako bi osigurali primjenu dobre prakse </a:t>
            </a:r>
            <a:r>
              <a:rPr lang="pl-PL" dirty="0" smtClean="0"/>
              <a:t>prilikom </a:t>
            </a:r>
            <a:r>
              <a:rPr lang="en-US" dirty="0" err="1" smtClean="0"/>
              <a:t>objavljivanja</a:t>
            </a:r>
            <a:r>
              <a:rPr lang="en-US" dirty="0" smtClean="0"/>
              <a:t> </a:t>
            </a:r>
            <a:r>
              <a:rPr lang="en-US" dirty="0" err="1"/>
              <a:t>informacija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398698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04552"/>
            <a:ext cx="10515600" cy="517241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r-Latn-ME" dirty="0" smtClean="0"/>
              <a:t>Dobr</a:t>
            </a:r>
            <a:r>
              <a:rPr lang="en-US" dirty="0" smtClean="0"/>
              <a:t>a </a:t>
            </a:r>
            <a:r>
              <a:rPr lang="en-US" dirty="0" err="1"/>
              <a:t>praksa</a:t>
            </a:r>
            <a:r>
              <a:rPr lang="en-US" dirty="0"/>
              <a:t>:</a:t>
            </a:r>
          </a:p>
          <a:p>
            <a:pPr algn="just"/>
            <a:r>
              <a:rPr lang="en-US" dirty="0" err="1"/>
              <a:t>Objavljivanje</a:t>
            </a:r>
            <a:r>
              <a:rPr lang="en-US" dirty="0"/>
              <a:t> </a:t>
            </a:r>
            <a:r>
              <a:rPr lang="en-US" dirty="0" err="1" smtClean="0"/>
              <a:t>privileg</a:t>
            </a:r>
            <a:r>
              <a:rPr lang="sr-Latn-ME" dirty="0" smtClean="0"/>
              <a:t>ovanih </a:t>
            </a:r>
            <a:r>
              <a:rPr lang="en-US" dirty="0" err="1" smtClean="0"/>
              <a:t>informacija</a:t>
            </a:r>
            <a:r>
              <a:rPr lang="en-US" dirty="0" smtClean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znatno</a:t>
            </a:r>
            <a:r>
              <a:rPr lang="en-US" dirty="0"/>
              <a:t> </a:t>
            </a:r>
            <a:r>
              <a:rPr lang="en-US" dirty="0" err="1"/>
              <a:t>uticati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tržišnu</a:t>
            </a:r>
            <a:r>
              <a:rPr lang="en-US" dirty="0"/>
              <a:t> </a:t>
            </a:r>
            <a:r>
              <a:rPr lang="en-US" dirty="0" err="1" smtClean="0"/>
              <a:t>vrijednost</a:t>
            </a:r>
            <a:r>
              <a:rPr lang="sr-Latn-ME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jednog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Stoga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pristup</a:t>
            </a:r>
            <a:r>
              <a:rPr lang="en-US" dirty="0"/>
              <a:t> </a:t>
            </a:r>
            <a:r>
              <a:rPr lang="en-US" dirty="0" err="1"/>
              <a:t>privilegiranim</a:t>
            </a:r>
            <a:r>
              <a:rPr lang="en-US" dirty="0"/>
              <a:t> </a:t>
            </a:r>
            <a:r>
              <a:rPr lang="en-US" dirty="0" err="1"/>
              <a:t>informacijama</a:t>
            </a:r>
            <a:r>
              <a:rPr lang="en-US" dirty="0"/>
              <a:t> ne </a:t>
            </a:r>
            <a:r>
              <a:rPr lang="en-US" dirty="0" err="1"/>
              <a:t>smiju</a:t>
            </a:r>
            <a:r>
              <a:rPr lang="en-US" dirty="0"/>
              <a:t> </a:t>
            </a:r>
            <a:r>
              <a:rPr lang="en-US" dirty="0" err="1"/>
              <a:t>ih</a:t>
            </a:r>
            <a:r>
              <a:rPr lang="en-US" dirty="0"/>
              <a:t> </a:t>
            </a:r>
            <a:r>
              <a:rPr lang="en-US" dirty="0" err="1" smtClean="0"/>
              <a:t>koristiti</a:t>
            </a:r>
            <a:r>
              <a:rPr lang="sr-Latn-ME" dirty="0" smtClean="0"/>
              <a:t> </a:t>
            </a:r>
            <a:r>
              <a:rPr lang="it-IT" dirty="0" smtClean="0"/>
              <a:t>za </a:t>
            </a:r>
            <a:r>
              <a:rPr lang="it-IT" dirty="0"/>
              <a:t>obavljanje poslova, niti mogu prenositi </a:t>
            </a:r>
            <a:r>
              <a:rPr lang="it-IT" dirty="0" smtClean="0"/>
              <a:t>privileg</a:t>
            </a:r>
            <a:r>
              <a:rPr lang="sr-Latn-ME" dirty="0" smtClean="0"/>
              <a:t>ovane </a:t>
            </a:r>
            <a:r>
              <a:rPr lang="it-IT" dirty="0" smtClean="0"/>
              <a:t> </a:t>
            </a:r>
            <a:r>
              <a:rPr lang="it-IT" dirty="0"/>
              <a:t>informacije trećem licu.</a:t>
            </a:r>
          </a:p>
          <a:p>
            <a:pPr algn="just"/>
            <a:r>
              <a:rPr lang="en-US" dirty="0" err="1"/>
              <a:t>Nezakonita</a:t>
            </a:r>
            <a:r>
              <a:rPr lang="en-US" dirty="0"/>
              <a:t> </a:t>
            </a:r>
            <a:r>
              <a:rPr lang="en-US" dirty="0" err="1"/>
              <a:t>upotreba</a:t>
            </a:r>
            <a:r>
              <a:rPr lang="en-US" dirty="0"/>
              <a:t> </a:t>
            </a:r>
            <a:r>
              <a:rPr lang="en-US" dirty="0" err="1" smtClean="0"/>
              <a:t>privileg</a:t>
            </a:r>
            <a:r>
              <a:rPr lang="sr-Latn-ME" dirty="0" smtClean="0"/>
              <a:t>ovanih </a:t>
            </a:r>
            <a:r>
              <a:rPr lang="en-US" dirty="0" err="1" smtClean="0"/>
              <a:t>informacija</a:t>
            </a:r>
            <a:r>
              <a:rPr lang="en-US" dirty="0" smtClean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nanijeti</a:t>
            </a:r>
            <a:r>
              <a:rPr lang="en-US" dirty="0"/>
              <a:t> </a:t>
            </a:r>
            <a:r>
              <a:rPr lang="en-US" dirty="0" err="1"/>
              <a:t>štetu</a:t>
            </a:r>
            <a:r>
              <a:rPr lang="en-US" dirty="0"/>
              <a:t> </a:t>
            </a:r>
            <a:r>
              <a:rPr lang="en-US" dirty="0" err="1" smtClean="0"/>
              <a:t>interesima</a:t>
            </a:r>
            <a:r>
              <a:rPr lang="sr-Latn-ME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negativno</a:t>
            </a:r>
            <a:r>
              <a:rPr lang="en-US" dirty="0"/>
              <a:t> </a:t>
            </a:r>
            <a:r>
              <a:rPr lang="en-US" dirty="0" err="1"/>
              <a:t>uticati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finansijsko</a:t>
            </a:r>
            <a:r>
              <a:rPr lang="en-US" dirty="0"/>
              <a:t> </a:t>
            </a:r>
            <a:r>
              <a:rPr lang="en-US" dirty="0" err="1"/>
              <a:t>stanje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ugled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 smtClean="0"/>
              <a:t>kao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tržišta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uopće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 smtClean="0"/>
              <a:t>imati</a:t>
            </a:r>
            <a:r>
              <a:rPr lang="sr-Latn-ME" dirty="0" smtClean="0"/>
              <a:t> </a:t>
            </a:r>
            <a:r>
              <a:rPr lang="en-US" dirty="0" err="1" smtClean="0"/>
              <a:t>ustanovljenu</a:t>
            </a:r>
            <a:r>
              <a:rPr lang="en-US" dirty="0" smtClean="0"/>
              <a:t> </a:t>
            </a:r>
            <a:r>
              <a:rPr lang="en-US" dirty="0" err="1"/>
              <a:t>politiku</a:t>
            </a:r>
            <a:r>
              <a:rPr lang="en-US" dirty="0"/>
              <a:t> o </a:t>
            </a:r>
            <a:r>
              <a:rPr lang="en-US" dirty="0" err="1"/>
              <a:t>insajderskom</a:t>
            </a:r>
            <a:r>
              <a:rPr lang="en-US" dirty="0"/>
              <a:t> </a:t>
            </a:r>
            <a:r>
              <a:rPr lang="en-US" dirty="0" err="1"/>
              <a:t>trgovanju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energično</a:t>
            </a:r>
            <a:r>
              <a:rPr lang="en-US" dirty="0"/>
              <a:t> je </a:t>
            </a:r>
            <a:r>
              <a:rPr lang="en-US" dirty="0" err="1"/>
              <a:t>sprovoditi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Interni</a:t>
            </a:r>
            <a:r>
              <a:rPr lang="sr-Latn-ME" dirty="0" smtClean="0"/>
              <a:t> </a:t>
            </a:r>
            <a:r>
              <a:rPr lang="en-US" dirty="0" err="1" smtClean="0"/>
              <a:t>nadzorni</a:t>
            </a:r>
            <a:r>
              <a:rPr lang="en-US" dirty="0" smtClean="0"/>
              <a:t> </a:t>
            </a:r>
            <a:r>
              <a:rPr lang="en-US" dirty="0"/>
              <a:t>organ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pratiti</a:t>
            </a:r>
            <a:r>
              <a:rPr lang="en-US" dirty="0"/>
              <a:t> da li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pl-PL" dirty="0" smtClean="0"/>
              <a:t>uprava </a:t>
            </a:r>
            <a:r>
              <a:rPr lang="pl-PL" dirty="0"/>
              <a:t>i drugi rukovodioci postupaju u skladu sa zakonom i internim pravilima </a:t>
            </a:r>
            <a:r>
              <a:rPr lang="pl-PL" dirty="0" smtClean="0"/>
              <a:t>o </a:t>
            </a:r>
            <a:r>
              <a:rPr lang="en-US" dirty="0" err="1" smtClean="0"/>
              <a:t>insajderskom</a:t>
            </a:r>
            <a:r>
              <a:rPr lang="en-US" dirty="0" smtClean="0"/>
              <a:t> </a:t>
            </a:r>
            <a:r>
              <a:rPr lang="en-US" dirty="0" err="1"/>
              <a:t>trgovanju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8073911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01521"/>
            <a:ext cx="10515600" cy="527544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5. </a:t>
            </a:r>
            <a:r>
              <a:rPr lang="en-US" dirty="0" err="1"/>
              <a:t>Objavljivanje</a:t>
            </a:r>
            <a:r>
              <a:rPr lang="en-US" dirty="0"/>
              <a:t> u </a:t>
            </a:r>
            <a:r>
              <a:rPr lang="en-US" dirty="0" err="1"/>
              <a:t>otvorenim</a:t>
            </a:r>
            <a:r>
              <a:rPr lang="en-US" dirty="0"/>
              <a:t> </a:t>
            </a:r>
            <a:r>
              <a:rPr lang="sr-Latn-ME" dirty="0"/>
              <a:t>i</a:t>
            </a:r>
            <a:r>
              <a:rPr lang="en-US" dirty="0" smtClean="0"/>
              <a:t> </a:t>
            </a:r>
            <a:r>
              <a:rPr lang="en-US" dirty="0" err="1"/>
              <a:t>zatvorenim</a:t>
            </a:r>
            <a:r>
              <a:rPr lang="en-US" dirty="0"/>
              <a:t> </a:t>
            </a:r>
            <a:r>
              <a:rPr lang="en-US" dirty="0" err="1"/>
              <a:t>društvima</a:t>
            </a:r>
            <a:endParaRPr lang="en-US" dirty="0"/>
          </a:p>
          <a:p>
            <a:pPr algn="just"/>
            <a:r>
              <a:rPr lang="en-US" dirty="0" err="1"/>
              <a:t>Zahtjevi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objavljivanje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različiti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čijim</a:t>
            </a:r>
            <a:r>
              <a:rPr lang="en-US" dirty="0"/>
              <a:t> se </a:t>
            </a:r>
            <a:r>
              <a:rPr lang="en-US" dirty="0" err="1"/>
              <a:t>vrijednosnim</a:t>
            </a:r>
            <a:r>
              <a:rPr lang="en-US" dirty="0"/>
              <a:t> </a:t>
            </a:r>
            <a:r>
              <a:rPr lang="en-US" dirty="0" err="1" smtClean="0"/>
              <a:t>papirima</a:t>
            </a:r>
            <a:r>
              <a:rPr lang="en-US" dirty="0" smtClean="0"/>
              <a:t>/</a:t>
            </a:r>
            <a:r>
              <a:rPr lang="en-US" dirty="0" err="1" smtClean="0"/>
              <a:t>hartijama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javno</a:t>
            </a:r>
            <a:r>
              <a:rPr lang="en-US" dirty="0"/>
              <a:t> </a:t>
            </a:r>
            <a:r>
              <a:rPr lang="en-US" dirty="0" err="1"/>
              <a:t>trguje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zatvorena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Zatvorena</a:t>
            </a:r>
            <a:r>
              <a:rPr lang="en-US" dirty="0" smtClean="0"/>
              <a:t> </a:t>
            </a:r>
            <a:r>
              <a:rPr lang="en-US" dirty="0" err="1" smtClean="0"/>
              <a:t>dionička</a:t>
            </a:r>
            <a:r>
              <a:rPr lang="en-US" dirty="0" smtClean="0"/>
              <a:t>/</a:t>
            </a:r>
            <a:r>
              <a:rPr lang="en-US" dirty="0" err="1" smtClean="0"/>
              <a:t>akcionarska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obično</a:t>
            </a:r>
            <a:r>
              <a:rPr lang="en-US" dirty="0"/>
              <a:t>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 smtClean="0"/>
              <a:t>pošt</a:t>
            </a:r>
            <a:r>
              <a:rPr lang="sr-Latn-ME" dirty="0" smtClean="0"/>
              <a:t>ovati</a:t>
            </a:r>
            <a:r>
              <a:rPr lang="en-US" dirty="0" smtClean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minimalne</a:t>
            </a:r>
            <a:r>
              <a:rPr lang="en-US" dirty="0"/>
              <a:t> </a:t>
            </a:r>
            <a:r>
              <a:rPr lang="en-US" dirty="0" err="1"/>
              <a:t>zahtjeve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objavljivanje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ne </a:t>
            </a:r>
            <a:r>
              <a:rPr lang="en-US" dirty="0" err="1"/>
              <a:t>podliježu</a:t>
            </a:r>
            <a:r>
              <a:rPr lang="en-US" dirty="0"/>
              <a:t> </a:t>
            </a:r>
            <a:r>
              <a:rPr lang="en-US" dirty="0" err="1"/>
              <a:t>obavezama</a:t>
            </a:r>
            <a:r>
              <a:rPr lang="en-US" dirty="0"/>
              <a:t> </a:t>
            </a:r>
            <a:r>
              <a:rPr lang="en-US" dirty="0" err="1"/>
              <a:t>izvještavanja</a:t>
            </a:r>
            <a:r>
              <a:rPr lang="en-US" dirty="0"/>
              <a:t> </a:t>
            </a:r>
            <a:r>
              <a:rPr lang="en-US" dirty="0" err="1"/>
              <a:t>utvrđenim</a:t>
            </a:r>
            <a:r>
              <a:rPr lang="en-US" dirty="0"/>
              <a:t> </a:t>
            </a:r>
            <a:r>
              <a:rPr lang="en-US" dirty="0" err="1"/>
              <a:t>propisima</a:t>
            </a:r>
            <a:r>
              <a:rPr lang="en-US" dirty="0"/>
              <a:t> </a:t>
            </a:r>
            <a:r>
              <a:rPr lang="en-US" dirty="0" err="1" smtClean="0"/>
              <a:t>koji</a:t>
            </a:r>
            <a:r>
              <a:rPr lang="sr-Latn-ME" dirty="0" smtClean="0"/>
              <a:t> </a:t>
            </a:r>
            <a:r>
              <a:rPr lang="en-US" dirty="0" err="1" smtClean="0"/>
              <a:t>reguli</a:t>
            </a:r>
            <a:r>
              <a:rPr lang="sr-Latn-ME" dirty="0" smtClean="0"/>
              <a:t>šu </a:t>
            </a:r>
            <a:r>
              <a:rPr lang="en-US" dirty="0" err="1" smtClean="0"/>
              <a:t>tržište</a:t>
            </a:r>
            <a:r>
              <a:rPr lang="en-US" dirty="0" smtClean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/>
              <a:t>S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strane</a:t>
            </a:r>
            <a:r>
              <a:rPr lang="en-US" dirty="0"/>
              <a:t>, </a:t>
            </a:r>
            <a:r>
              <a:rPr lang="en-US" dirty="0" err="1" smtClean="0"/>
              <a:t>otvorena</a:t>
            </a:r>
            <a:r>
              <a:rPr lang="sr-Latn-ME" dirty="0" smtClean="0"/>
              <a:t> </a:t>
            </a:r>
            <a:r>
              <a:rPr lang="en-US" dirty="0" err="1" smtClean="0"/>
              <a:t>dionička</a:t>
            </a:r>
            <a:r>
              <a:rPr lang="en-US" dirty="0" smtClean="0"/>
              <a:t>/</a:t>
            </a:r>
            <a:r>
              <a:rPr lang="en-US" dirty="0" err="1" smtClean="0"/>
              <a:t>akcionarska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 smtClean="0"/>
              <a:t>karakteri</a:t>
            </a:r>
            <a:r>
              <a:rPr lang="sr-Latn-ME" dirty="0" smtClean="0"/>
              <a:t>še </a:t>
            </a:r>
            <a:r>
              <a:rPr lang="en-US" dirty="0" smtClean="0"/>
              <a:t> </a:t>
            </a:r>
            <a:r>
              <a:rPr lang="en-US" dirty="0" err="1"/>
              <a:t>javna</a:t>
            </a:r>
            <a:r>
              <a:rPr lang="en-US" dirty="0"/>
              <a:t> </a:t>
            </a:r>
            <a:r>
              <a:rPr lang="en-US" dirty="0" err="1"/>
              <a:t>ponuda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,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zakonsku</a:t>
            </a:r>
            <a:r>
              <a:rPr lang="en-US" dirty="0"/>
              <a:t> </a:t>
            </a:r>
            <a:r>
              <a:rPr lang="en-US" dirty="0" err="1"/>
              <a:t>obavezu</a:t>
            </a:r>
            <a:r>
              <a:rPr lang="en-US" dirty="0"/>
              <a:t> </a:t>
            </a:r>
            <a:r>
              <a:rPr lang="en-US" dirty="0" err="1"/>
              <a:t>uključenja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organiz</a:t>
            </a:r>
            <a:r>
              <a:rPr lang="sr-Latn-ME" dirty="0" smtClean="0"/>
              <a:t>ovano </a:t>
            </a:r>
            <a:r>
              <a:rPr lang="en-US" dirty="0" smtClean="0"/>
              <a:t> </a:t>
            </a:r>
            <a:r>
              <a:rPr lang="en-US" dirty="0" err="1"/>
              <a:t>tržište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obavezna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da </a:t>
            </a:r>
            <a:r>
              <a:rPr lang="en-US" dirty="0" err="1"/>
              <a:t>javnost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nadležne</a:t>
            </a:r>
            <a:r>
              <a:rPr lang="en-US" dirty="0"/>
              <a:t> </a:t>
            </a:r>
            <a:r>
              <a:rPr lang="en-US" dirty="0" err="1"/>
              <a:t>organe</a:t>
            </a:r>
            <a:r>
              <a:rPr lang="en-US" dirty="0"/>
              <a:t> </a:t>
            </a:r>
            <a:r>
              <a:rPr lang="en-US" dirty="0" err="1"/>
              <a:t>izvještavaju</a:t>
            </a:r>
            <a:r>
              <a:rPr lang="en-US" dirty="0"/>
              <a:t> u </a:t>
            </a:r>
            <a:r>
              <a:rPr lang="en-US" dirty="0" err="1"/>
              <a:t>skladu</a:t>
            </a:r>
            <a:r>
              <a:rPr lang="en-US" dirty="0"/>
              <a:t> s </a:t>
            </a:r>
            <a:r>
              <a:rPr lang="en-US" dirty="0" err="1"/>
              <a:t>odredbama</a:t>
            </a:r>
            <a:r>
              <a:rPr lang="en-US" dirty="0"/>
              <a:t> </a:t>
            </a:r>
            <a:r>
              <a:rPr lang="en-US" dirty="0" err="1" smtClean="0"/>
              <a:t>Zakona</a:t>
            </a:r>
            <a:r>
              <a:rPr lang="sr-Latn-ME" dirty="0" smtClean="0"/>
              <a:t> </a:t>
            </a:r>
            <a:r>
              <a:rPr lang="en-US" dirty="0" smtClean="0"/>
              <a:t>o </a:t>
            </a:r>
            <a:r>
              <a:rPr lang="en-US" dirty="0" err="1"/>
              <a:t>tržištu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, </a:t>
            </a:r>
            <a:r>
              <a:rPr lang="en-US" dirty="0" err="1"/>
              <a:t>podzakonskih</a:t>
            </a:r>
            <a:r>
              <a:rPr lang="en-US" dirty="0"/>
              <a:t> </a:t>
            </a:r>
            <a:r>
              <a:rPr lang="en-US" dirty="0" err="1"/>
              <a:t>akata</a:t>
            </a:r>
            <a:r>
              <a:rPr lang="en-US" dirty="0"/>
              <a:t> </a:t>
            </a:r>
            <a:r>
              <a:rPr lang="en-US" dirty="0" err="1" smtClean="0"/>
              <a:t>Komisije</a:t>
            </a:r>
            <a:r>
              <a:rPr lang="sr-Latn-ME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/>
              <a:t>vrijednosne</a:t>
            </a:r>
            <a:r>
              <a:rPr lang="en-US" dirty="0"/>
              <a:t> </a:t>
            </a:r>
            <a:r>
              <a:rPr lang="en-US" dirty="0" err="1"/>
              <a:t>papire</a:t>
            </a:r>
            <a:r>
              <a:rPr lang="en-US" dirty="0"/>
              <a:t>/</a:t>
            </a:r>
            <a:r>
              <a:rPr lang="en-US" dirty="0" err="1"/>
              <a:t>hartije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aktima</a:t>
            </a:r>
            <a:r>
              <a:rPr lang="en-US" dirty="0"/>
              <a:t> </a:t>
            </a:r>
            <a:r>
              <a:rPr lang="en-US" dirty="0" err="1"/>
              <a:t>berze</a:t>
            </a:r>
            <a:r>
              <a:rPr lang="en-US" dirty="0"/>
              <a:t>. </a:t>
            </a:r>
            <a:endParaRPr lang="sr-Latn-ME" dirty="0" smtClean="0"/>
          </a:p>
        </p:txBody>
      </p:sp>
    </p:spTree>
    <p:extLst>
      <p:ext uri="{BB962C8B-B14F-4D97-AF65-F5344CB8AC3E}">
        <p14:creationId xmlns:p14="http://schemas.microsoft.com/office/powerpoint/2010/main" xmlns="" val="29352158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30310"/>
            <a:ext cx="10515600" cy="5146653"/>
          </a:xfrm>
        </p:spPr>
        <p:txBody>
          <a:bodyPr/>
          <a:lstStyle/>
          <a:p>
            <a:pPr algn="just"/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otvorenih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sr-Latn-ME" dirty="0"/>
              <a:t> </a:t>
            </a:r>
            <a:r>
              <a:rPr lang="en-US" dirty="0"/>
              <a:t>je </a:t>
            </a:r>
            <a:r>
              <a:rPr lang="en-US" dirty="0" err="1"/>
              <a:t>potrebna</a:t>
            </a:r>
            <a:r>
              <a:rPr lang="en-US" dirty="0"/>
              <a:t> </a:t>
            </a:r>
            <a:r>
              <a:rPr lang="en-US" dirty="0" err="1"/>
              <a:t>striktna</a:t>
            </a:r>
            <a:r>
              <a:rPr lang="en-US" dirty="0"/>
              <a:t> </a:t>
            </a:r>
            <a:r>
              <a:rPr lang="en-US" dirty="0" err="1"/>
              <a:t>regulacija</a:t>
            </a:r>
            <a:r>
              <a:rPr lang="en-US" dirty="0"/>
              <a:t> </a:t>
            </a:r>
            <a:r>
              <a:rPr lang="en-US" dirty="0" err="1"/>
              <a:t>objavljivanja</a:t>
            </a:r>
            <a:r>
              <a:rPr lang="en-US" dirty="0"/>
              <a:t>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/>
              <a:t>većih</a:t>
            </a:r>
            <a:r>
              <a:rPr lang="en-US" dirty="0"/>
              <a:t> </a:t>
            </a:r>
            <a:r>
              <a:rPr lang="en-US" dirty="0" err="1"/>
              <a:t>potencijalnih</a:t>
            </a:r>
            <a:r>
              <a:rPr lang="en-US" dirty="0"/>
              <a:t> </a:t>
            </a:r>
            <a:r>
              <a:rPr lang="en-US" dirty="0" err="1"/>
              <a:t>prevara</a:t>
            </a:r>
            <a:r>
              <a:rPr lang="en-US" dirty="0"/>
              <a:t> </a:t>
            </a:r>
            <a:r>
              <a:rPr lang="en-US" dirty="0" err="1" smtClean="0"/>
              <a:t>koje</a:t>
            </a:r>
            <a:r>
              <a:rPr lang="sr-Latn-ME" dirty="0" smtClean="0"/>
              <a:t>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/>
              <a:t>nastupiti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veliki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/>
              <a:t>S </a:t>
            </a:r>
            <a:r>
              <a:rPr lang="en-US" dirty="0" err="1"/>
              <a:t>obzirom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važnost</a:t>
            </a:r>
            <a:r>
              <a:rPr lang="en-US" dirty="0" smtClean="0"/>
              <a:t> </a:t>
            </a:r>
            <a:r>
              <a:rPr lang="en-US" dirty="0" err="1"/>
              <a:t>tržišta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u </a:t>
            </a:r>
            <a:r>
              <a:rPr lang="en-US" dirty="0" err="1"/>
              <a:t>modernoj</a:t>
            </a:r>
            <a:r>
              <a:rPr lang="en-US" dirty="0"/>
              <a:t> </a:t>
            </a:r>
            <a:r>
              <a:rPr lang="en-US" dirty="0" err="1"/>
              <a:t>privredi</a:t>
            </a:r>
            <a:r>
              <a:rPr lang="en-US" dirty="0"/>
              <a:t>, </a:t>
            </a:r>
            <a:r>
              <a:rPr lang="en-US" dirty="0" err="1"/>
              <a:t>vlast</a:t>
            </a:r>
            <a:r>
              <a:rPr lang="en-US" dirty="0"/>
              <a:t> je </a:t>
            </a:r>
            <a:r>
              <a:rPr lang="en-US" dirty="0" err="1"/>
              <a:t>razumljivo</a:t>
            </a:r>
            <a:r>
              <a:rPr lang="en-US" dirty="0"/>
              <a:t> </a:t>
            </a:r>
            <a:r>
              <a:rPr lang="en-US" dirty="0" err="1" smtClean="0"/>
              <a:t>zainteres</a:t>
            </a:r>
            <a:r>
              <a:rPr lang="sr-Latn-ME" dirty="0" smtClean="0"/>
              <a:t>ovana </a:t>
            </a:r>
            <a:r>
              <a:rPr lang="en-US" dirty="0" smtClean="0"/>
              <a:t> da</a:t>
            </a:r>
            <a:r>
              <a:rPr lang="sr-Latn-ME" dirty="0" smtClean="0"/>
              <a:t> </a:t>
            </a:r>
            <a:r>
              <a:rPr lang="en-US" dirty="0" err="1" smtClean="0"/>
              <a:t>osigura</a:t>
            </a:r>
            <a:r>
              <a:rPr lang="en-US" dirty="0" smtClean="0"/>
              <a:t> </a:t>
            </a:r>
            <a:r>
              <a:rPr lang="en-US" dirty="0" err="1"/>
              <a:t>integritet</a:t>
            </a:r>
            <a:r>
              <a:rPr lang="en-US" dirty="0"/>
              <a:t> </a:t>
            </a:r>
            <a:r>
              <a:rPr lang="en-US" dirty="0" err="1"/>
              <a:t>finansijskog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Povećani</a:t>
            </a:r>
            <a:r>
              <a:rPr lang="en-US" dirty="0" smtClean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obaveza</a:t>
            </a:r>
            <a:r>
              <a:rPr lang="en-US" dirty="0"/>
              <a:t> </a:t>
            </a:r>
            <a:r>
              <a:rPr lang="en-US" dirty="0" err="1"/>
              <a:t>objavljivanja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društva</a:t>
            </a:r>
            <a:r>
              <a:rPr lang="sr-Latn-ME" dirty="0" smtClean="0"/>
              <a:t> </a:t>
            </a:r>
            <a:r>
              <a:rPr lang="en-US" dirty="0" err="1" smtClean="0"/>
              <a:t>kojima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javno</a:t>
            </a:r>
            <a:r>
              <a:rPr lang="en-US" dirty="0"/>
              <a:t> </a:t>
            </a:r>
            <a:r>
              <a:rPr lang="en-US" dirty="0" err="1"/>
              <a:t>trguje</a:t>
            </a:r>
            <a:r>
              <a:rPr lang="en-US" dirty="0"/>
              <a:t> </a:t>
            </a:r>
            <a:r>
              <a:rPr lang="en-US" dirty="0" err="1"/>
              <a:t>cijena</a:t>
            </a:r>
            <a:r>
              <a:rPr lang="en-US" dirty="0"/>
              <a:t> je </a:t>
            </a:r>
            <a:r>
              <a:rPr lang="en-US" dirty="0" err="1"/>
              <a:t>koju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platiti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pristup</a:t>
            </a:r>
            <a:r>
              <a:rPr lang="en-US" dirty="0"/>
              <a:t> </a:t>
            </a:r>
            <a:r>
              <a:rPr lang="en-US" dirty="0" err="1"/>
              <a:t>velikim</a:t>
            </a:r>
            <a:r>
              <a:rPr lang="en-US" dirty="0"/>
              <a:t> </a:t>
            </a:r>
            <a:r>
              <a:rPr lang="en-US" dirty="0" err="1"/>
              <a:t>sredstvima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 smtClean="0"/>
              <a:t>su</a:t>
            </a:r>
            <a:r>
              <a:rPr lang="sr-Latn-ME" dirty="0" smtClean="0"/>
              <a:t> </a:t>
            </a:r>
            <a:r>
              <a:rPr lang="en-US" dirty="0" err="1" smtClean="0"/>
              <a:t>raspoloživa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tržištima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0923202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53037"/>
            <a:ext cx="10515600" cy="5223926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Kao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već</a:t>
            </a:r>
            <a:r>
              <a:rPr lang="en-US" dirty="0"/>
              <a:t> </a:t>
            </a:r>
            <a:r>
              <a:rPr lang="en-US" dirty="0" err="1"/>
              <a:t>spomenuto</a:t>
            </a:r>
            <a:r>
              <a:rPr lang="en-US" dirty="0"/>
              <a:t>, </a:t>
            </a:r>
            <a:r>
              <a:rPr lang="en-US" dirty="0" err="1"/>
              <a:t>propisima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 smtClean="0"/>
              <a:t>reguli</a:t>
            </a:r>
            <a:r>
              <a:rPr lang="sr-Latn-ME" dirty="0" smtClean="0"/>
              <a:t>šu </a:t>
            </a:r>
            <a:r>
              <a:rPr lang="en-US" dirty="0" smtClean="0"/>
              <a:t> </a:t>
            </a:r>
            <a:r>
              <a:rPr lang="en-US" dirty="0" err="1"/>
              <a:t>tržište</a:t>
            </a:r>
            <a:r>
              <a:rPr lang="en-US" dirty="0"/>
              <a:t> </a:t>
            </a:r>
            <a:r>
              <a:rPr lang="en-US" dirty="0" err="1" smtClean="0"/>
              <a:t>vrijednosnih</a:t>
            </a:r>
            <a:r>
              <a:rPr lang="sr-Latn-ME" dirty="0" smtClean="0"/>
              <a:t> </a:t>
            </a:r>
            <a:r>
              <a:rPr lang="en-US" dirty="0" err="1" smtClean="0"/>
              <a:t>papira</a:t>
            </a:r>
            <a:r>
              <a:rPr lang="en-US" dirty="0" smtClean="0"/>
              <a:t>/</a:t>
            </a:r>
            <a:r>
              <a:rPr lang="en-US" dirty="0" err="1" smtClean="0"/>
              <a:t>hartija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utvrđene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obaveze</a:t>
            </a:r>
            <a:r>
              <a:rPr lang="en-US" dirty="0"/>
              <a:t> </a:t>
            </a:r>
            <a:r>
              <a:rPr lang="en-US" dirty="0" err="1"/>
              <a:t>izvještavanja</a:t>
            </a:r>
            <a:r>
              <a:rPr lang="en-US" dirty="0"/>
              <a:t> </a:t>
            </a:r>
            <a:r>
              <a:rPr lang="en-US" dirty="0" err="1"/>
              <a:t>otvorenih</a:t>
            </a:r>
            <a:r>
              <a:rPr lang="en-US" dirty="0"/>
              <a:t> </a:t>
            </a:r>
            <a:r>
              <a:rPr lang="en-US" dirty="0" err="1" smtClean="0"/>
              <a:t>dioničkih</a:t>
            </a:r>
            <a:r>
              <a:rPr lang="en-US" dirty="0" smtClean="0"/>
              <a:t>/</a:t>
            </a:r>
            <a:r>
              <a:rPr lang="en-US" dirty="0" err="1" smtClean="0"/>
              <a:t>akcionarskih</a:t>
            </a:r>
            <a:r>
              <a:rPr lang="en-US" dirty="0" smtClean="0"/>
              <a:t> </a:t>
            </a:r>
            <a:r>
              <a:rPr lang="en-US" dirty="0" err="1"/>
              <a:t>društava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pravnih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izdaju</a:t>
            </a:r>
            <a:r>
              <a:rPr lang="en-US" dirty="0"/>
              <a:t> </a:t>
            </a:r>
            <a:r>
              <a:rPr lang="en-US" dirty="0" err="1"/>
              <a:t>vrijednosne</a:t>
            </a:r>
            <a:r>
              <a:rPr lang="en-US" dirty="0"/>
              <a:t> </a:t>
            </a:r>
            <a:r>
              <a:rPr lang="en-US" dirty="0" err="1" smtClean="0"/>
              <a:t>papire</a:t>
            </a:r>
            <a:r>
              <a:rPr lang="en-US" dirty="0" smtClean="0"/>
              <a:t>/</a:t>
            </a:r>
            <a:r>
              <a:rPr lang="en-US" dirty="0" err="1" smtClean="0"/>
              <a:t>hartije</a:t>
            </a:r>
            <a:r>
              <a:rPr lang="sr-Latn-ME" dirty="0" smtClean="0"/>
              <a:t> </a:t>
            </a:r>
            <a:r>
              <a:rPr lang="en-US" dirty="0" smtClean="0"/>
              <a:t>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javnom</a:t>
            </a:r>
            <a:r>
              <a:rPr lang="en-US" dirty="0"/>
              <a:t> </a:t>
            </a:r>
            <a:r>
              <a:rPr lang="en-US" dirty="0" err="1"/>
              <a:t>ponudom</a:t>
            </a:r>
            <a:r>
              <a:rPr lang="en-US" dirty="0"/>
              <a:t> (</a:t>
            </a:r>
            <a:r>
              <a:rPr lang="en-US" dirty="0" err="1"/>
              <a:t>zajednički</a:t>
            </a:r>
            <a:r>
              <a:rPr lang="en-US" dirty="0"/>
              <a:t> </a:t>
            </a:r>
            <a:r>
              <a:rPr lang="en-US" dirty="0" err="1"/>
              <a:t>nazvanih</a:t>
            </a:r>
            <a:r>
              <a:rPr lang="en-US" dirty="0"/>
              <a:t> “</a:t>
            </a:r>
            <a:r>
              <a:rPr lang="en-US" dirty="0" err="1"/>
              <a:t>javna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”). </a:t>
            </a:r>
            <a:endParaRPr lang="sr-Latn-ME" dirty="0" smtClean="0"/>
          </a:p>
          <a:p>
            <a:pPr algn="just"/>
            <a:r>
              <a:rPr lang="en-US" dirty="0" smtClean="0"/>
              <a:t>Pored</a:t>
            </a:r>
            <a:r>
              <a:rPr lang="sr-Latn-ME" dirty="0" smtClean="0"/>
              <a:t> </a:t>
            </a:r>
            <a:r>
              <a:rPr lang="pl-PL" dirty="0" smtClean="0"/>
              <a:t>Zakona </a:t>
            </a:r>
            <a:r>
              <a:rPr lang="pl-PL" dirty="0"/>
              <a:t>o vrijednosnim papirima/Zakona o hartijama od vrijednosti ova </a:t>
            </a:r>
            <a:r>
              <a:rPr lang="pl-PL" dirty="0" smtClean="0"/>
              <a:t>pitanja </a:t>
            </a:r>
            <a:r>
              <a:rPr lang="en-US" dirty="0" err="1" smtClean="0"/>
              <a:t>bliže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uređena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podzakonskim</a:t>
            </a:r>
            <a:r>
              <a:rPr lang="en-US" dirty="0"/>
              <a:t> </a:t>
            </a:r>
            <a:r>
              <a:rPr lang="en-US" dirty="0" err="1"/>
              <a:t>aktima</a:t>
            </a:r>
            <a:r>
              <a:rPr lang="en-US" dirty="0"/>
              <a:t> (</a:t>
            </a:r>
            <a:r>
              <a:rPr lang="en-US" dirty="0" err="1"/>
              <a:t>pravilnicima</a:t>
            </a:r>
            <a:r>
              <a:rPr lang="en-US" dirty="0"/>
              <a:t>) </a:t>
            </a:r>
            <a:r>
              <a:rPr lang="en-US" dirty="0" err="1"/>
              <a:t>Komisije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vrijednosne</a:t>
            </a:r>
            <a:r>
              <a:rPr lang="sr-Latn-ME" dirty="0" smtClean="0"/>
              <a:t> </a:t>
            </a:r>
            <a:r>
              <a:rPr lang="en-US" dirty="0" err="1" smtClean="0"/>
              <a:t>papire</a:t>
            </a:r>
            <a:r>
              <a:rPr lang="en-US" dirty="0" smtClean="0"/>
              <a:t>/</a:t>
            </a:r>
            <a:r>
              <a:rPr lang="en-US" dirty="0" err="1" smtClean="0"/>
              <a:t>hartije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vrijednosti</a:t>
            </a:r>
            <a:r>
              <a:rPr lang="en-US" dirty="0"/>
              <a:t>, od </a:t>
            </a:r>
            <a:r>
              <a:rPr lang="en-US" dirty="0" err="1"/>
              <a:t>kojih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sveukupno</a:t>
            </a:r>
            <a:r>
              <a:rPr lang="en-US" dirty="0"/>
              <a:t> </a:t>
            </a:r>
            <a:r>
              <a:rPr lang="en-US" dirty="0" err="1"/>
              <a:t>sagledavanje</a:t>
            </a:r>
            <a:r>
              <a:rPr lang="en-US" dirty="0"/>
              <a:t> </a:t>
            </a:r>
            <a:r>
              <a:rPr lang="en-US" dirty="0" err="1"/>
              <a:t>uređenja</a:t>
            </a:r>
            <a:r>
              <a:rPr lang="en-US" dirty="0"/>
              <a:t> </a:t>
            </a:r>
            <a:r>
              <a:rPr lang="en-US" dirty="0" err="1" smtClean="0"/>
              <a:t>pitanja</a:t>
            </a:r>
            <a:r>
              <a:rPr lang="sr-Latn-ME" dirty="0" smtClean="0"/>
              <a:t> </a:t>
            </a:r>
            <a:r>
              <a:rPr lang="en-US" dirty="0" err="1" smtClean="0"/>
              <a:t>izloženosti</a:t>
            </a:r>
            <a:r>
              <a:rPr lang="en-US" dirty="0" smtClean="0"/>
              <a:t> </a:t>
            </a:r>
            <a:r>
              <a:rPr lang="en-US" dirty="0" err="1"/>
              <a:t>javnosti</a:t>
            </a:r>
            <a:r>
              <a:rPr lang="en-US" dirty="0"/>
              <a:t> </a:t>
            </a:r>
            <a:r>
              <a:rPr lang="en-US" dirty="0" err="1"/>
              <a:t>izdavaoca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 smtClean="0"/>
              <a:t>primaran</a:t>
            </a:r>
            <a:r>
              <a:rPr lang="sr-Latn-ME" dirty="0" smtClean="0"/>
              <a:t> </a:t>
            </a:r>
            <a:r>
              <a:rPr lang="en-US" dirty="0" err="1" smtClean="0"/>
              <a:t>značaj</a:t>
            </a:r>
            <a:r>
              <a:rPr lang="en-US" dirty="0" smtClean="0"/>
              <a:t> </a:t>
            </a:r>
            <a:r>
              <a:rPr lang="en-US" dirty="0" err="1"/>
              <a:t>imaju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xmlns="" val="2200536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78794"/>
            <a:ext cx="10515600" cy="5198169"/>
          </a:xfrm>
        </p:spPr>
        <p:txBody>
          <a:bodyPr>
            <a:normAutofit lnSpcReduction="10000"/>
          </a:bodyPr>
          <a:lstStyle/>
          <a:p>
            <a:pPr algn="just"/>
            <a:r>
              <a:rPr lang="pl-PL" dirty="0"/>
              <a:t>Pravilnik o sadržini i formi prospekta i drugih dokumenata koji se </a:t>
            </a:r>
            <a:r>
              <a:rPr lang="pl-PL" dirty="0" smtClean="0"/>
              <a:t>podnose </a:t>
            </a:r>
            <a:r>
              <a:rPr lang="en-US" dirty="0" err="1" smtClean="0"/>
              <a:t>radi</a:t>
            </a:r>
            <a:r>
              <a:rPr lang="en-US" dirty="0" smtClean="0"/>
              <a:t> </a:t>
            </a:r>
            <a:r>
              <a:rPr lang="en-US" dirty="0" err="1"/>
              <a:t>izdavanja</a:t>
            </a:r>
            <a:r>
              <a:rPr lang="en-US" dirty="0"/>
              <a:t> VP/HOV (u </a:t>
            </a:r>
            <a:r>
              <a:rPr lang="en-US" dirty="0" err="1"/>
              <a:t>daljnjem</a:t>
            </a:r>
            <a:r>
              <a:rPr lang="en-US" dirty="0"/>
              <a:t> </a:t>
            </a:r>
            <a:r>
              <a:rPr lang="en-US" dirty="0" err="1"/>
              <a:t>tekstu</a:t>
            </a:r>
            <a:r>
              <a:rPr lang="en-US" dirty="0"/>
              <a:t>: </a:t>
            </a:r>
            <a:r>
              <a:rPr lang="en-US" dirty="0" err="1"/>
              <a:t>Pravilnik</a:t>
            </a:r>
            <a:r>
              <a:rPr lang="en-US" dirty="0"/>
              <a:t> o </a:t>
            </a:r>
            <a:r>
              <a:rPr lang="en-US" dirty="0" err="1"/>
              <a:t>prospektu</a:t>
            </a:r>
            <a:r>
              <a:rPr lang="en-US" dirty="0" smtClean="0"/>
              <a:t>)</a:t>
            </a:r>
            <a:r>
              <a:rPr lang="sr-Latn-ME" dirty="0" smtClean="0"/>
              <a:t>. </a:t>
            </a:r>
          </a:p>
          <a:p>
            <a:pPr algn="just"/>
            <a:r>
              <a:rPr lang="sr-Latn-ME" dirty="0" smtClean="0"/>
              <a:t>Njim se, </a:t>
            </a:r>
            <a:r>
              <a:rPr lang="en-US" dirty="0" smtClean="0"/>
              <a:t>pored </a:t>
            </a:r>
            <a:r>
              <a:rPr lang="en-US" dirty="0" err="1"/>
              <a:t>ostalih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en-US" dirty="0"/>
              <a:t>, </a:t>
            </a:r>
            <a:r>
              <a:rPr lang="en-US" dirty="0" err="1"/>
              <a:t>bliže</a:t>
            </a:r>
            <a:r>
              <a:rPr lang="en-US" dirty="0"/>
              <a:t> </a:t>
            </a:r>
            <a:r>
              <a:rPr lang="en-US" dirty="0" err="1"/>
              <a:t>uređuje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sadržina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forma </a:t>
            </a:r>
            <a:r>
              <a:rPr lang="en-US" dirty="0" err="1"/>
              <a:t>prospekta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 smtClean="0"/>
              <a:t>inicijalnog</a:t>
            </a:r>
            <a:r>
              <a:rPr lang="sr-Latn-ME" dirty="0" smtClean="0"/>
              <a:t> </a:t>
            </a:r>
            <a:r>
              <a:rPr lang="pl-PL" dirty="0" smtClean="0"/>
              <a:t>seta </a:t>
            </a:r>
            <a:r>
              <a:rPr lang="pl-PL" dirty="0"/>
              <a:t>podataka o izdavaocu i vrijednosnom papiru/hartiji od vrijednosti, </a:t>
            </a:r>
            <a:r>
              <a:rPr lang="pl-PL" dirty="0" smtClean="0"/>
              <a:t>koji </a:t>
            </a:r>
            <a:r>
              <a:rPr lang="en-US" dirty="0" err="1" smtClean="0"/>
              <a:t>investicionoj</a:t>
            </a:r>
            <a:r>
              <a:rPr lang="en-US" dirty="0" smtClean="0"/>
              <a:t> </a:t>
            </a:r>
            <a:r>
              <a:rPr lang="en-US" dirty="0" err="1"/>
              <a:t>javnosti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pružiti</a:t>
            </a:r>
            <a:r>
              <a:rPr lang="en-US" dirty="0"/>
              <a:t> </a:t>
            </a:r>
            <a:r>
              <a:rPr lang="en-US" dirty="0" err="1"/>
              <a:t>cjelovitu</a:t>
            </a:r>
            <a:r>
              <a:rPr lang="en-US" dirty="0"/>
              <a:t> </a:t>
            </a:r>
            <a:r>
              <a:rPr lang="en-US" dirty="0" err="1"/>
              <a:t>sliku</a:t>
            </a:r>
            <a:r>
              <a:rPr lang="en-US" dirty="0"/>
              <a:t> o </a:t>
            </a:r>
            <a:r>
              <a:rPr lang="en-US" dirty="0" err="1"/>
              <a:t>ukupnom</a:t>
            </a:r>
            <a:r>
              <a:rPr lang="en-US" dirty="0"/>
              <a:t> </a:t>
            </a:r>
            <a:r>
              <a:rPr lang="en-US" dirty="0" err="1" smtClean="0"/>
              <a:t>poslovanju</a:t>
            </a:r>
            <a:r>
              <a:rPr lang="sr-Latn-ME" dirty="0" smtClean="0"/>
              <a:t> </a:t>
            </a:r>
            <a:r>
              <a:rPr lang="en-US" dirty="0" err="1" smtClean="0"/>
              <a:t>izdavaoca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ostale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od </a:t>
            </a:r>
            <a:r>
              <a:rPr lang="en-US" dirty="0" err="1"/>
              <a:t>značaja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donošenje</a:t>
            </a:r>
            <a:r>
              <a:rPr lang="en-US" dirty="0"/>
              <a:t> </a:t>
            </a:r>
            <a:r>
              <a:rPr lang="en-US" dirty="0" err="1" smtClean="0"/>
              <a:t>investicione</a:t>
            </a:r>
            <a:r>
              <a:rPr lang="sr-Latn-ME" dirty="0" smtClean="0"/>
              <a:t> </a:t>
            </a:r>
            <a:r>
              <a:rPr lang="en-US" dirty="0" err="1" smtClean="0"/>
              <a:t>odluke</a:t>
            </a:r>
            <a:r>
              <a:rPr lang="en-US" dirty="0"/>
              <a:t>; </a:t>
            </a:r>
            <a:r>
              <a:rPr lang="en-US" dirty="0" err="1"/>
              <a:t>i</a:t>
            </a:r>
            <a:endParaRPr lang="en-US" dirty="0"/>
          </a:p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/>
              <a:t>Pravilnik</a:t>
            </a:r>
            <a:r>
              <a:rPr lang="en-US" dirty="0"/>
              <a:t> o </a:t>
            </a:r>
            <a:r>
              <a:rPr lang="en-US" dirty="0" err="1"/>
              <a:t>sadržini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načinu</a:t>
            </a:r>
            <a:r>
              <a:rPr lang="en-US" dirty="0"/>
              <a:t> </a:t>
            </a:r>
            <a:r>
              <a:rPr lang="en-US" dirty="0" err="1"/>
              <a:t>izvještavanja</a:t>
            </a:r>
            <a:r>
              <a:rPr lang="en-US" dirty="0"/>
              <a:t> </a:t>
            </a:r>
            <a:r>
              <a:rPr lang="en-US" dirty="0" err="1"/>
              <a:t>javnih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obavještavanju</a:t>
            </a:r>
            <a:r>
              <a:rPr lang="en-US" dirty="0"/>
              <a:t> </a:t>
            </a:r>
            <a:r>
              <a:rPr lang="en-US" dirty="0" smtClean="0"/>
              <a:t>o</a:t>
            </a:r>
            <a:r>
              <a:rPr lang="sr-Latn-ME" dirty="0" smtClean="0"/>
              <a:t> </a:t>
            </a:r>
            <a:r>
              <a:rPr lang="en-US" dirty="0" err="1" smtClean="0"/>
              <a:t>posjedovanju</a:t>
            </a:r>
            <a:r>
              <a:rPr lang="en-US" dirty="0" smtClean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s </a:t>
            </a:r>
            <a:r>
              <a:rPr lang="en-US" dirty="0" err="1"/>
              <a:t>pravom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/>
              <a:t>kojim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bliže</a:t>
            </a:r>
            <a:r>
              <a:rPr lang="en-US" dirty="0"/>
              <a:t> </a:t>
            </a:r>
            <a:r>
              <a:rPr lang="en-US" dirty="0" err="1"/>
              <a:t>uređena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en-US" dirty="0"/>
              <a:t> </a:t>
            </a:r>
            <a:r>
              <a:rPr lang="en-US" dirty="0" err="1"/>
              <a:t>sadržine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načina</a:t>
            </a:r>
            <a:r>
              <a:rPr lang="en-US" dirty="0"/>
              <a:t> </a:t>
            </a:r>
            <a:r>
              <a:rPr lang="en-US" dirty="0" err="1" smtClean="0"/>
              <a:t>izvještavanja</a:t>
            </a:r>
            <a:r>
              <a:rPr lang="sr-Latn-ME" dirty="0" smtClean="0"/>
              <a:t> </a:t>
            </a:r>
            <a:r>
              <a:rPr lang="en-US" dirty="0" err="1" smtClean="0"/>
              <a:t>javnih</a:t>
            </a:r>
            <a:r>
              <a:rPr lang="en-US" dirty="0" smtClean="0"/>
              <a:t> </a:t>
            </a:r>
            <a:r>
              <a:rPr lang="en-US" dirty="0" err="1"/>
              <a:t>društava</a:t>
            </a:r>
            <a:r>
              <a:rPr lang="en-US" dirty="0"/>
              <a:t>, </a:t>
            </a:r>
            <a:r>
              <a:rPr lang="en-US" dirty="0" err="1"/>
              <a:t>tokom</a:t>
            </a:r>
            <a:r>
              <a:rPr lang="en-US" dirty="0"/>
              <a:t> </a:t>
            </a:r>
            <a:r>
              <a:rPr lang="en-US" dirty="0" err="1" smtClean="0"/>
              <a:t>daljeg</a:t>
            </a:r>
            <a:r>
              <a:rPr lang="en-US" dirty="0" smtClean="0"/>
              <a:t> </a:t>
            </a:r>
            <a:r>
              <a:rPr lang="en-US" dirty="0"/>
              <a:t>“</a:t>
            </a:r>
            <a:r>
              <a:rPr lang="en-US" dirty="0" err="1"/>
              <a:t>života</a:t>
            </a:r>
            <a:r>
              <a:rPr lang="en-US" dirty="0"/>
              <a:t>”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</a:t>
            </a:r>
            <a:r>
              <a:rPr lang="en-US" dirty="0" smtClean="0"/>
              <a:t>od</a:t>
            </a:r>
            <a:r>
              <a:rPr lang="sr-Latn-ME" dirty="0" smtClean="0"/>
              <a:t> </a:t>
            </a:r>
            <a:r>
              <a:rPr lang="en-US" dirty="0" err="1" smtClean="0"/>
              <a:t>vrijednosti</a:t>
            </a:r>
            <a:r>
              <a:rPr lang="en-US" dirty="0" smtClean="0"/>
              <a:t> </a:t>
            </a:r>
            <a:r>
              <a:rPr lang="en-US" dirty="0" err="1"/>
              <a:t>emitiranih</a:t>
            </a:r>
            <a:r>
              <a:rPr lang="en-US" dirty="0"/>
              <a:t> </a:t>
            </a:r>
            <a:r>
              <a:rPr lang="en-US" dirty="0" err="1"/>
              <a:t>javnom</a:t>
            </a:r>
            <a:r>
              <a:rPr lang="en-US" dirty="0"/>
              <a:t> </a:t>
            </a:r>
            <a:r>
              <a:rPr lang="en-US" dirty="0" err="1"/>
              <a:t>ponudom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4143669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6220"/>
            <a:ext cx="10515600" cy="5030743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Kada</a:t>
            </a:r>
            <a:r>
              <a:rPr lang="en-US" dirty="0"/>
              <a:t> je </a:t>
            </a:r>
            <a:r>
              <a:rPr lang="en-US" dirty="0" err="1"/>
              <a:t>riječ</a:t>
            </a:r>
            <a:r>
              <a:rPr lang="en-US" dirty="0"/>
              <a:t> o </a:t>
            </a:r>
            <a:r>
              <a:rPr lang="en-US" dirty="0" err="1"/>
              <a:t>sadržini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obimu</a:t>
            </a:r>
            <a:r>
              <a:rPr lang="en-US" dirty="0"/>
              <a:t> </a:t>
            </a:r>
            <a:r>
              <a:rPr lang="en-US" dirty="0" err="1"/>
              <a:t>izvještavanja</a:t>
            </a:r>
            <a:r>
              <a:rPr lang="en-US" dirty="0"/>
              <a:t>, </a:t>
            </a:r>
            <a:r>
              <a:rPr lang="en-US" dirty="0" err="1"/>
              <a:t>obaveze</a:t>
            </a:r>
            <a:r>
              <a:rPr lang="en-US" dirty="0"/>
              <a:t> </a:t>
            </a:r>
            <a:r>
              <a:rPr lang="en-US" dirty="0" err="1"/>
              <a:t>izdavalaca</a:t>
            </a:r>
            <a:r>
              <a:rPr lang="en-US" dirty="0"/>
              <a:t> </a:t>
            </a:r>
            <a:r>
              <a:rPr lang="en-US" dirty="0" err="1" smtClean="0"/>
              <a:t>razlikuju</a:t>
            </a:r>
            <a:r>
              <a:rPr lang="sr-Latn-ME" dirty="0" smtClean="0"/>
              <a:t> </a:t>
            </a:r>
            <a:r>
              <a:rPr lang="it-IT" dirty="0" smtClean="0"/>
              <a:t>se </a:t>
            </a:r>
            <a:r>
              <a:rPr lang="it-IT" dirty="0"/>
              <a:t>u zavisnosti od toga da li su njihovi vrijednosni papiri/hartije od </a:t>
            </a:r>
            <a:r>
              <a:rPr lang="it-IT" dirty="0" smtClean="0"/>
              <a:t>vrijednosti</a:t>
            </a:r>
            <a:r>
              <a:rPr lang="sr-Latn-ME" dirty="0" smtClean="0"/>
              <a:t> </a:t>
            </a:r>
            <a:r>
              <a:rPr lang="pl-PL" dirty="0" smtClean="0"/>
              <a:t>uključeni </a:t>
            </a:r>
            <a:r>
              <a:rPr lang="pl-PL" dirty="0"/>
              <a:t>na berzansko ili vanberzansko tržište, i to u smislu dodatnih </a:t>
            </a:r>
            <a:r>
              <a:rPr lang="pl-PL" dirty="0" smtClean="0"/>
              <a:t>obaveza </a:t>
            </a:r>
            <a:r>
              <a:rPr lang="en-US" dirty="0" err="1" smtClean="0"/>
              <a:t>izvještavanja</a:t>
            </a:r>
            <a:r>
              <a:rPr lang="en-US" dirty="0" smtClean="0"/>
              <a:t> </a:t>
            </a:r>
            <a:r>
              <a:rPr lang="en-US" dirty="0" err="1"/>
              <a:t>propisanih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izdavaoce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 smtClean="0"/>
              <a:t>vrijednosti</a:t>
            </a:r>
            <a:r>
              <a:rPr lang="sr-Latn-ME" dirty="0" smtClean="0"/>
              <a:t> </a:t>
            </a:r>
            <a:r>
              <a:rPr lang="pl-PL" dirty="0" smtClean="0"/>
              <a:t>kojima </a:t>
            </a:r>
            <a:r>
              <a:rPr lang="pl-PL" dirty="0"/>
              <a:t>se trguje na berzanskom tržištu. </a:t>
            </a:r>
            <a:endParaRPr lang="pl-PL" dirty="0" smtClean="0"/>
          </a:p>
          <a:p>
            <a:pPr algn="just"/>
            <a:r>
              <a:rPr lang="pl-PL" dirty="0" smtClean="0"/>
              <a:t>One</a:t>
            </a:r>
            <a:r>
              <a:rPr lang="pl-PL" dirty="0"/>
              <a:t>, pored dodatnih obaveza </a:t>
            </a:r>
            <a:r>
              <a:rPr lang="pl-PL" dirty="0" smtClean="0"/>
              <a:t>propisanih </a:t>
            </a:r>
            <a:r>
              <a:rPr lang="en-US" dirty="0" err="1" smtClean="0"/>
              <a:t>Pravilnikom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izvještavanju</a:t>
            </a:r>
            <a:r>
              <a:rPr lang="en-US" dirty="0"/>
              <a:t> (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primjer</a:t>
            </a:r>
            <a:r>
              <a:rPr lang="en-US" dirty="0"/>
              <a:t>, </a:t>
            </a:r>
            <a:r>
              <a:rPr lang="en-US" dirty="0" err="1"/>
              <a:t>obaveze</a:t>
            </a:r>
            <a:r>
              <a:rPr lang="en-US" dirty="0"/>
              <a:t> </a:t>
            </a:r>
            <a:r>
              <a:rPr lang="en-US" dirty="0" err="1"/>
              <a:t>vezane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izradu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objavljivanje</a:t>
            </a:r>
            <a:r>
              <a:rPr lang="sr-Latn-ME" dirty="0" smtClean="0"/>
              <a:t> </a:t>
            </a:r>
            <a:r>
              <a:rPr lang="en-US" dirty="0" err="1" smtClean="0"/>
              <a:t>šestomjesečnih</a:t>
            </a:r>
            <a:r>
              <a:rPr lang="en-US" dirty="0" smtClean="0"/>
              <a:t>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izvještaja</a:t>
            </a:r>
            <a:r>
              <a:rPr lang="en-US" dirty="0"/>
              <a:t>), </a:t>
            </a:r>
            <a:r>
              <a:rPr lang="en-US" dirty="0" err="1"/>
              <a:t>obuhvataju</a:t>
            </a:r>
            <a:r>
              <a:rPr lang="en-US" dirty="0"/>
              <a:t> </a:t>
            </a:r>
            <a:r>
              <a:rPr lang="en-US" dirty="0" err="1"/>
              <a:t>naročito</a:t>
            </a:r>
            <a:r>
              <a:rPr lang="en-US" dirty="0"/>
              <a:t> </a:t>
            </a:r>
            <a:r>
              <a:rPr lang="en-US" dirty="0" err="1"/>
              <a:t>obaveze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izdavaoce</a:t>
            </a:r>
            <a:r>
              <a:rPr lang="en-US" dirty="0" smtClean="0"/>
              <a:t> </a:t>
            </a:r>
            <a:r>
              <a:rPr lang="en-US" dirty="0" err="1"/>
              <a:t>čiji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vrijednosni</a:t>
            </a:r>
            <a:r>
              <a:rPr lang="en-US" dirty="0"/>
              <a:t> </a:t>
            </a:r>
            <a:r>
              <a:rPr lang="en-US" dirty="0" err="1"/>
              <a:t>papiri</a:t>
            </a:r>
            <a:r>
              <a:rPr lang="en-US" dirty="0"/>
              <a:t>/</a:t>
            </a:r>
            <a:r>
              <a:rPr lang="en-US" dirty="0" err="1"/>
              <a:t>hartije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primljeni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neki</a:t>
            </a:r>
            <a:r>
              <a:rPr lang="en-US" dirty="0"/>
              <a:t> </a:t>
            </a:r>
            <a:r>
              <a:rPr lang="en-US" dirty="0" smtClean="0"/>
              <a:t>od</a:t>
            </a:r>
            <a:r>
              <a:rPr lang="sr-Latn-ME" dirty="0" smtClean="0"/>
              <a:t> </a:t>
            </a:r>
            <a:r>
              <a:rPr lang="en-US" dirty="0" err="1" smtClean="0"/>
              <a:t>listinga</a:t>
            </a:r>
            <a:r>
              <a:rPr lang="en-US" dirty="0" smtClean="0"/>
              <a:t> </a:t>
            </a:r>
            <a:r>
              <a:rPr lang="en-US" dirty="0" err="1"/>
              <a:t>berze</a:t>
            </a:r>
            <a:r>
              <a:rPr lang="en-US" dirty="0"/>
              <a:t> </a:t>
            </a:r>
            <a:r>
              <a:rPr lang="en-US" dirty="0" err="1"/>
              <a:t>propisane</a:t>
            </a:r>
            <a:r>
              <a:rPr lang="en-US" dirty="0"/>
              <a:t> </a:t>
            </a:r>
            <a:r>
              <a:rPr lang="en-US" dirty="0" err="1"/>
              <a:t>aktima</a:t>
            </a:r>
            <a:r>
              <a:rPr lang="en-US" dirty="0"/>
              <a:t> </a:t>
            </a:r>
            <a:r>
              <a:rPr lang="en-US" dirty="0" err="1"/>
              <a:t>samog</a:t>
            </a:r>
            <a:r>
              <a:rPr lang="en-US" dirty="0"/>
              <a:t> </a:t>
            </a:r>
            <a:r>
              <a:rPr lang="en-US" dirty="0" err="1"/>
              <a:t>organizatora</a:t>
            </a:r>
            <a:r>
              <a:rPr lang="en-US" dirty="0"/>
              <a:t> </a:t>
            </a:r>
            <a:r>
              <a:rPr lang="en-US" dirty="0" err="1"/>
              <a:t>tržišta</a:t>
            </a:r>
            <a:r>
              <a:rPr lang="en-US" dirty="0"/>
              <a:t> – </a:t>
            </a:r>
            <a:r>
              <a:rPr lang="en-US" dirty="0" err="1"/>
              <a:t>berze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4545369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78794"/>
            <a:ext cx="10515600" cy="5198169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Naime</a:t>
            </a:r>
            <a:r>
              <a:rPr lang="en-US" dirty="0"/>
              <a:t>, </a:t>
            </a:r>
            <a:r>
              <a:rPr lang="en-US" dirty="0" err="1"/>
              <a:t>prijem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berzansko</a:t>
            </a:r>
            <a:r>
              <a:rPr lang="en-US" dirty="0"/>
              <a:t> </a:t>
            </a:r>
            <a:r>
              <a:rPr lang="en-US" dirty="0" err="1"/>
              <a:t>tržište</a:t>
            </a:r>
            <a:r>
              <a:rPr lang="en-US" dirty="0"/>
              <a:t> </a:t>
            </a:r>
            <a:r>
              <a:rPr lang="en-US" dirty="0" err="1"/>
              <a:t>pretpostavlja</a:t>
            </a:r>
            <a:r>
              <a:rPr lang="en-US" dirty="0"/>
              <a:t> </a:t>
            </a:r>
            <a:r>
              <a:rPr lang="en-US" dirty="0" err="1"/>
              <a:t>volju</a:t>
            </a:r>
            <a:r>
              <a:rPr lang="en-US" dirty="0"/>
              <a:t> </a:t>
            </a:r>
            <a:r>
              <a:rPr lang="en-US" dirty="0" err="1"/>
              <a:t>izdavaoca</a:t>
            </a:r>
            <a:r>
              <a:rPr lang="en-US" dirty="0"/>
              <a:t> (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razliku</a:t>
            </a:r>
            <a:r>
              <a:rPr lang="sr-Latn-ME" dirty="0" smtClean="0"/>
              <a:t> </a:t>
            </a:r>
            <a:r>
              <a:rPr lang="en-US" dirty="0" smtClean="0"/>
              <a:t>od </a:t>
            </a:r>
            <a:r>
              <a:rPr lang="en-US" dirty="0" err="1"/>
              <a:t>vanberzanskog</a:t>
            </a:r>
            <a:r>
              <a:rPr lang="en-US" dirty="0"/>
              <a:t> </a:t>
            </a:r>
            <a:r>
              <a:rPr lang="en-US" dirty="0" err="1"/>
              <a:t>tržišta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u </a:t>
            </a:r>
            <a:r>
              <a:rPr lang="en-US" dirty="0" err="1"/>
              <a:t>najvećem</a:t>
            </a:r>
            <a:r>
              <a:rPr lang="en-US" dirty="0"/>
              <a:t> </a:t>
            </a:r>
            <a:r>
              <a:rPr lang="en-US" dirty="0" err="1"/>
              <a:t>broju</a:t>
            </a:r>
            <a:r>
              <a:rPr lang="en-US" dirty="0"/>
              <a:t> </a:t>
            </a:r>
            <a:r>
              <a:rPr lang="en-US" dirty="0" err="1"/>
              <a:t>slučajeva</a:t>
            </a:r>
            <a:r>
              <a:rPr lang="en-US" dirty="0"/>
              <a:t>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 smtClean="0"/>
              <a:t>realizaciju</a:t>
            </a:r>
            <a:r>
              <a:rPr lang="sr-Latn-ME" dirty="0" smtClean="0"/>
              <a:t> </a:t>
            </a:r>
            <a:r>
              <a:rPr lang="en-US" dirty="0" err="1" smtClean="0"/>
              <a:t>zakonske</a:t>
            </a:r>
            <a:r>
              <a:rPr lang="en-US" dirty="0" smtClean="0"/>
              <a:t> </a:t>
            </a:r>
            <a:r>
              <a:rPr lang="en-US" dirty="0" err="1"/>
              <a:t>obaveze</a:t>
            </a:r>
            <a:r>
              <a:rPr lang="en-US" dirty="0"/>
              <a:t> </a:t>
            </a:r>
            <a:r>
              <a:rPr lang="en-US" dirty="0" err="1"/>
              <a:t>uključenja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organizirano</a:t>
            </a:r>
            <a:r>
              <a:rPr lang="en-US" dirty="0" smtClean="0"/>
              <a:t> </a:t>
            </a:r>
            <a:r>
              <a:rPr lang="en-US" dirty="0" err="1"/>
              <a:t>tržište</a:t>
            </a:r>
            <a:r>
              <a:rPr lang="en-US" dirty="0"/>
              <a:t>), </a:t>
            </a:r>
            <a:r>
              <a:rPr lang="en-US" dirty="0" err="1"/>
              <a:t>ispunjenost</a:t>
            </a:r>
            <a:r>
              <a:rPr lang="en-US" dirty="0"/>
              <a:t> </a:t>
            </a:r>
            <a:r>
              <a:rPr lang="en-US" dirty="0" err="1"/>
              <a:t>posebnih</a:t>
            </a:r>
            <a:r>
              <a:rPr lang="en-US" dirty="0"/>
              <a:t> </a:t>
            </a:r>
            <a:r>
              <a:rPr lang="en-US" dirty="0" err="1"/>
              <a:t>uslova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prijem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prihvatanje</a:t>
            </a:r>
            <a:r>
              <a:rPr lang="en-US" dirty="0"/>
              <a:t> </a:t>
            </a:r>
            <a:r>
              <a:rPr lang="en-US" dirty="0" err="1" smtClean="0"/>
              <a:t>dodatnih</a:t>
            </a:r>
            <a:r>
              <a:rPr lang="sr-Latn-ME" dirty="0" smtClean="0"/>
              <a:t> </a:t>
            </a:r>
            <a:r>
              <a:rPr lang="en-US" dirty="0" err="1" smtClean="0"/>
              <a:t>obaveza</a:t>
            </a:r>
            <a:r>
              <a:rPr lang="en-US" dirty="0" smtClean="0"/>
              <a:t> </a:t>
            </a:r>
            <a:r>
              <a:rPr lang="en-US" dirty="0" err="1" smtClean="0"/>
              <a:t>defini</a:t>
            </a:r>
            <a:r>
              <a:rPr lang="sr-Latn-ME" dirty="0" smtClean="0"/>
              <a:t>sanih </a:t>
            </a:r>
            <a:r>
              <a:rPr lang="en-US" dirty="0" smtClean="0"/>
              <a:t> </a:t>
            </a:r>
            <a:r>
              <a:rPr lang="en-US" dirty="0" err="1"/>
              <a:t>aktima</a:t>
            </a:r>
            <a:r>
              <a:rPr lang="en-US" dirty="0"/>
              <a:t> </a:t>
            </a:r>
            <a:r>
              <a:rPr lang="en-US" dirty="0" err="1"/>
              <a:t>berze</a:t>
            </a:r>
            <a:r>
              <a:rPr lang="en-US" dirty="0"/>
              <a:t>. </a:t>
            </a:r>
            <a:endParaRPr lang="sr-Latn-ME" dirty="0" smtClean="0"/>
          </a:p>
        </p:txBody>
      </p:sp>
    </p:spTree>
    <p:extLst>
      <p:ext uri="{BB962C8B-B14F-4D97-AF65-F5344CB8AC3E}">
        <p14:creationId xmlns:p14="http://schemas.microsoft.com/office/powerpoint/2010/main" xmlns="" val="30126065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94704"/>
            <a:ext cx="10515600" cy="5082259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Na </a:t>
            </a:r>
            <a:r>
              <a:rPr lang="en-US" dirty="0" err="1"/>
              <a:t>tržištu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ova </a:t>
            </a:r>
            <a:r>
              <a:rPr lang="en-US" dirty="0" err="1"/>
              <a:t>pravila</a:t>
            </a:r>
            <a:r>
              <a:rPr lang="en-US" dirty="0"/>
              <a:t> </a:t>
            </a:r>
            <a:r>
              <a:rPr lang="en-US" dirty="0" err="1" smtClean="0"/>
              <a:t>defini</a:t>
            </a:r>
            <a:r>
              <a:rPr lang="sr-Latn-ME" dirty="0" smtClean="0"/>
              <a:t>sana 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sr-Latn-ME" dirty="0" smtClean="0"/>
              <a:t> </a:t>
            </a:r>
            <a:r>
              <a:rPr lang="en-US" dirty="0" err="1" smtClean="0"/>
              <a:t>Pravilnicima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listingu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kotaciji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Njima</a:t>
            </a:r>
            <a:r>
              <a:rPr lang="en-US" dirty="0" smtClean="0"/>
              <a:t> </a:t>
            </a:r>
            <a:r>
              <a:rPr lang="en-US" dirty="0"/>
              <a:t>je,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primjer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uslov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prijem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smtClean="0"/>
              <a:t>listing</a:t>
            </a:r>
            <a:r>
              <a:rPr lang="sr-Latn-ME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(Prime Market) </a:t>
            </a:r>
            <a:r>
              <a:rPr lang="en-US" dirty="0" err="1"/>
              <a:t>ili</a:t>
            </a:r>
            <a:r>
              <a:rPr lang="en-US" dirty="0"/>
              <a:t> listing B (Standard Market) </a:t>
            </a:r>
            <a:r>
              <a:rPr lang="en-US" dirty="0" err="1"/>
              <a:t>propisana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obaveza</a:t>
            </a:r>
            <a:r>
              <a:rPr lang="en-US" dirty="0"/>
              <a:t> </a:t>
            </a:r>
            <a:r>
              <a:rPr lang="en-US" dirty="0" err="1" smtClean="0"/>
              <a:t>kompanija</a:t>
            </a:r>
            <a:r>
              <a:rPr lang="sr-Latn-ME" dirty="0" smtClean="0"/>
              <a:t> </a:t>
            </a:r>
            <a:r>
              <a:rPr lang="en-US" dirty="0" smtClean="0"/>
              <a:t>da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usvojen</a:t>
            </a:r>
            <a:r>
              <a:rPr lang="en-US" dirty="0"/>
              <a:t> </a:t>
            </a:r>
            <a:r>
              <a:rPr lang="en-US" dirty="0" err="1"/>
              <a:t>vlastiti</a:t>
            </a:r>
            <a:r>
              <a:rPr lang="en-US" dirty="0"/>
              <a:t> </a:t>
            </a:r>
            <a:r>
              <a:rPr lang="en-US" dirty="0" err="1"/>
              <a:t>kodeks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,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pak</a:t>
            </a:r>
            <a:r>
              <a:rPr lang="en-US" dirty="0"/>
              <a:t> </a:t>
            </a:r>
            <a:r>
              <a:rPr lang="en-US" dirty="0" err="1" smtClean="0"/>
              <a:t>prihvaćenu</a:t>
            </a:r>
            <a:r>
              <a:rPr lang="sr-Latn-ME" dirty="0" smtClean="0"/>
              <a:t> </a:t>
            </a:r>
            <a:r>
              <a:rPr lang="en-US" dirty="0" err="1" smtClean="0"/>
              <a:t>primjenu</a:t>
            </a:r>
            <a:r>
              <a:rPr lang="en-US" dirty="0" smtClean="0"/>
              <a:t> </a:t>
            </a:r>
            <a:r>
              <a:rPr lang="en-US" dirty="0" err="1"/>
              <a:t>nekog</a:t>
            </a:r>
            <a:r>
              <a:rPr lang="en-US" dirty="0"/>
              <a:t> </a:t>
            </a:r>
            <a:r>
              <a:rPr lang="en-US" dirty="0" err="1"/>
              <a:t>drugog</a:t>
            </a:r>
            <a:r>
              <a:rPr lang="en-US" dirty="0"/>
              <a:t> </a:t>
            </a:r>
            <a:r>
              <a:rPr lang="en-US" dirty="0" err="1"/>
              <a:t>kodeksa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Kada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riječ</a:t>
            </a:r>
            <a:r>
              <a:rPr lang="en-US" dirty="0"/>
              <a:t> o </a:t>
            </a:r>
            <a:r>
              <a:rPr lang="en-US" dirty="0" err="1"/>
              <a:t>izvještavanju</a:t>
            </a:r>
            <a:r>
              <a:rPr lang="en-US" dirty="0"/>
              <a:t>, </a:t>
            </a:r>
            <a:r>
              <a:rPr lang="en-US" dirty="0" err="1"/>
              <a:t>dodatne</a:t>
            </a:r>
            <a:r>
              <a:rPr lang="en-US" dirty="0"/>
              <a:t> </a:t>
            </a:r>
            <a:r>
              <a:rPr lang="en-US" dirty="0" err="1" smtClean="0"/>
              <a:t>obaveze</a:t>
            </a:r>
            <a:r>
              <a:rPr lang="sr-Latn-ME" dirty="0" smtClean="0"/>
              <a:t> </a:t>
            </a:r>
            <a:r>
              <a:rPr lang="en-US" dirty="0" err="1" smtClean="0"/>
              <a:t>izdavaoca</a:t>
            </a:r>
            <a:r>
              <a:rPr lang="en-US" dirty="0" smtClean="0"/>
              <a:t> </a:t>
            </a:r>
            <a:r>
              <a:rPr lang="en-US" dirty="0"/>
              <a:t>VP/HOV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zavisiti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od </a:t>
            </a:r>
            <a:r>
              <a:rPr lang="en-US" dirty="0" err="1"/>
              <a:t>listinga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Obaveze</a:t>
            </a:r>
            <a:r>
              <a:rPr lang="en-US" dirty="0"/>
              <a:t> </a:t>
            </a:r>
            <a:r>
              <a:rPr lang="en-US" dirty="0" err="1"/>
              <a:t>izvještavanja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sadržane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pl-PL" dirty="0" smtClean="0"/>
              <a:t>u </a:t>
            </a:r>
            <a:r>
              <a:rPr lang="pl-PL" dirty="0"/>
              <a:t>ugovoru koji izdavalac zaključuje s berzom.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847248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43189"/>
            <a:ext cx="10515600" cy="51337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6. </a:t>
            </a:r>
            <a:r>
              <a:rPr lang="en-US" dirty="0" err="1"/>
              <a:t>Objavljivanje</a:t>
            </a:r>
            <a:r>
              <a:rPr lang="en-US" dirty="0"/>
              <a:t> </a:t>
            </a:r>
            <a:r>
              <a:rPr lang="sr-Latn-ME" dirty="0"/>
              <a:t>i</a:t>
            </a:r>
            <a:r>
              <a:rPr lang="en-US" dirty="0" smtClean="0"/>
              <a:t> </a:t>
            </a:r>
            <a:r>
              <a:rPr lang="en-US" dirty="0" err="1"/>
              <a:t>transparentnost</a:t>
            </a:r>
            <a:endParaRPr lang="en-US" dirty="0"/>
          </a:p>
          <a:p>
            <a:pPr algn="just"/>
            <a:r>
              <a:rPr lang="en-US" dirty="0" err="1"/>
              <a:t>Objavljivanje</a:t>
            </a:r>
            <a:r>
              <a:rPr lang="en-US" dirty="0"/>
              <a:t> se </a:t>
            </a:r>
            <a:r>
              <a:rPr lang="en-US" dirty="0" err="1"/>
              <a:t>ponekad</a:t>
            </a:r>
            <a:r>
              <a:rPr lang="en-US" dirty="0"/>
              <a:t> </a:t>
            </a:r>
            <a:r>
              <a:rPr lang="en-US" dirty="0" err="1"/>
              <a:t>miješa</a:t>
            </a:r>
            <a:r>
              <a:rPr lang="en-US" dirty="0"/>
              <a:t> s </a:t>
            </a:r>
            <a:r>
              <a:rPr lang="en-US" dirty="0" err="1"/>
              <a:t>transparentnošću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Nažalost</a:t>
            </a:r>
            <a:r>
              <a:rPr lang="en-US" dirty="0"/>
              <a:t>, ova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pojma</a:t>
            </a:r>
            <a:r>
              <a:rPr lang="en-US" dirty="0"/>
              <a:t>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it-IT" dirty="0" smtClean="0"/>
              <a:t>često </a:t>
            </a:r>
            <a:r>
              <a:rPr lang="it-IT" dirty="0"/>
              <a:t>i pogrešno koriste kao sinonimi. </a:t>
            </a:r>
            <a:endParaRPr lang="sr-Latn-ME" dirty="0" smtClean="0"/>
          </a:p>
          <a:p>
            <a:pPr algn="just"/>
            <a:r>
              <a:rPr lang="it-IT" dirty="0" smtClean="0"/>
              <a:t>Mada </a:t>
            </a:r>
            <a:r>
              <a:rPr lang="it-IT" dirty="0"/>
              <a:t>bi se na prvi pogled moglo činiti da </a:t>
            </a:r>
            <a:r>
              <a:rPr lang="it-IT" dirty="0" smtClean="0"/>
              <a:t>su</a:t>
            </a:r>
            <a:r>
              <a:rPr lang="sr-Latn-ME" dirty="0" smtClean="0"/>
              <a:t> </a:t>
            </a:r>
            <a:r>
              <a:rPr lang="en-US" dirty="0" err="1" smtClean="0"/>
              <a:t>pojmovi</a:t>
            </a:r>
            <a:r>
              <a:rPr lang="en-US" dirty="0" smtClean="0"/>
              <a:t> </a:t>
            </a:r>
            <a:r>
              <a:rPr lang="en-US" dirty="0" err="1"/>
              <a:t>objavljivanja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transparentnosti</a:t>
            </a:r>
            <a:r>
              <a:rPr lang="en-US" dirty="0"/>
              <a:t> </a:t>
            </a:r>
            <a:r>
              <a:rPr lang="en-US" dirty="0" err="1"/>
              <a:t>isti</a:t>
            </a:r>
            <a:r>
              <a:rPr lang="en-US" dirty="0"/>
              <a:t>, </a:t>
            </a:r>
            <a:r>
              <a:rPr lang="en-US" dirty="0" err="1"/>
              <a:t>oni</a:t>
            </a:r>
            <a:r>
              <a:rPr lang="en-US" dirty="0"/>
              <a:t> to </a:t>
            </a:r>
            <a:r>
              <a:rPr lang="en-US" dirty="0" err="1"/>
              <a:t>nisu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 smtClean="0"/>
              <a:t>objavljivati</a:t>
            </a:r>
            <a:r>
              <a:rPr lang="sr-Latn-ME" dirty="0" smtClean="0"/>
              <a:t> </a:t>
            </a:r>
            <a:r>
              <a:rPr lang="pl-PL" dirty="0" smtClean="0"/>
              <a:t>veliku </a:t>
            </a:r>
            <a:r>
              <a:rPr lang="pl-PL" dirty="0"/>
              <a:t>količinu informacija koje nisu ni od kakve posebne vrijednosti za </a:t>
            </a:r>
            <a:r>
              <a:rPr lang="pl-PL" dirty="0" smtClean="0"/>
              <a:t>korisnike </a:t>
            </a:r>
            <a:r>
              <a:rPr lang="en-US" dirty="0" err="1" smtClean="0"/>
              <a:t>takvih</a:t>
            </a:r>
            <a:r>
              <a:rPr lang="en-US" dirty="0" smtClean="0"/>
              <a:t> </a:t>
            </a:r>
            <a:r>
              <a:rPr lang="en-US" dirty="0" err="1"/>
              <a:t>informacija</a:t>
            </a:r>
            <a:r>
              <a:rPr lang="en-US" dirty="0"/>
              <a:t>, a da se u </a:t>
            </a:r>
            <a:r>
              <a:rPr lang="en-US" dirty="0" err="1"/>
              <a:t>isto</a:t>
            </a:r>
            <a:r>
              <a:rPr lang="en-US" dirty="0"/>
              <a:t> </a:t>
            </a:r>
            <a:r>
              <a:rPr lang="en-US" dirty="0" err="1"/>
              <a:t>vrijeme</a:t>
            </a:r>
            <a:r>
              <a:rPr lang="en-US" dirty="0"/>
              <a:t> ne </a:t>
            </a:r>
            <a:r>
              <a:rPr lang="en-US" dirty="0" err="1"/>
              <a:t>objave</a:t>
            </a:r>
            <a:r>
              <a:rPr lang="en-US" dirty="0"/>
              <a:t> </a:t>
            </a:r>
            <a:r>
              <a:rPr lang="en-US" dirty="0" err="1"/>
              <a:t>važni</a:t>
            </a:r>
            <a:r>
              <a:rPr lang="en-US" dirty="0"/>
              <a:t> </a:t>
            </a:r>
            <a:r>
              <a:rPr lang="en-US" dirty="0" err="1"/>
              <a:t>dijelovi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0960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01521"/>
            <a:ext cx="10515600" cy="5275442"/>
          </a:xfrm>
        </p:spPr>
        <p:txBody>
          <a:bodyPr/>
          <a:lstStyle/>
          <a:p>
            <a:pPr algn="just"/>
            <a:r>
              <a:rPr lang="en-US" dirty="0" err="1"/>
              <a:t>Objavljivanje</a:t>
            </a:r>
            <a:r>
              <a:rPr lang="sr-Latn-ME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irelevantno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, </a:t>
            </a:r>
            <a:r>
              <a:rPr lang="en-US" dirty="0" err="1"/>
              <a:t>još</a:t>
            </a:r>
            <a:r>
              <a:rPr lang="en-US" dirty="0"/>
              <a:t> gore, </a:t>
            </a:r>
            <a:r>
              <a:rPr lang="en-US" dirty="0" err="1"/>
              <a:t>izgledati</a:t>
            </a:r>
            <a:r>
              <a:rPr lang="en-US" dirty="0"/>
              <a:t> da se </a:t>
            </a:r>
            <a:r>
              <a:rPr lang="en-US" dirty="0" err="1"/>
              <a:t>njime</a:t>
            </a:r>
            <a:r>
              <a:rPr lang="en-US" dirty="0"/>
              <a:t> </a:t>
            </a:r>
            <a:r>
              <a:rPr lang="en-US" dirty="0" err="1" smtClean="0"/>
              <a:t>manipuli</a:t>
            </a:r>
            <a:r>
              <a:rPr lang="sr-Latn-ME" dirty="0" smtClean="0"/>
              <a:t>salo </a:t>
            </a:r>
            <a:r>
              <a:rPr lang="en-US" dirty="0" smtClean="0"/>
              <a:t> </a:t>
            </a:r>
            <a:r>
              <a:rPr lang="en-US" dirty="0" err="1"/>
              <a:t>tako</a:t>
            </a:r>
            <a:r>
              <a:rPr lang="en-US" dirty="0"/>
              <a:t> da se</a:t>
            </a:r>
            <a:r>
              <a:rPr lang="sr-Latn-ME" dirty="0"/>
              <a:t> </a:t>
            </a:r>
            <a:r>
              <a:rPr lang="sv-SE" dirty="0"/>
              <a:t>prikrije stvarna slika stanja društva.</a:t>
            </a:r>
          </a:p>
          <a:p>
            <a:pPr algn="just"/>
            <a:r>
              <a:rPr lang="en-US" dirty="0" err="1"/>
              <a:t>Praksa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 u </a:t>
            </a:r>
            <a:r>
              <a:rPr lang="en-US" dirty="0" err="1"/>
              <a:t>BiH</a:t>
            </a:r>
            <a:r>
              <a:rPr lang="sr-Latn-ME" dirty="0"/>
              <a:t> </a:t>
            </a:r>
          </a:p>
          <a:p>
            <a:pPr algn="just"/>
            <a:r>
              <a:rPr lang="en-US" dirty="0" err="1"/>
              <a:t>Objavljivanje</a:t>
            </a:r>
            <a:r>
              <a:rPr lang="en-US" dirty="0"/>
              <a:t> </a:t>
            </a:r>
            <a:r>
              <a:rPr lang="en-US" dirty="0" err="1"/>
              <a:t>vlasničke</a:t>
            </a:r>
            <a:r>
              <a:rPr lang="en-US" dirty="0"/>
              <a:t> </a:t>
            </a:r>
            <a:r>
              <a:rPr lang="en-US" dirty="0" err="1"/>
              <a:t>strukture</a:t>
            </a:r>
            <a:r>
              <a:rPr lang="en-US" dirty="0"/>
              <a:t> u </a:t>
            </a:r>
            <a:r>
              <a:rPr lang="en-US" dirty="0" err="1"/>
              <a:t>društvima</a:t>
            </a:r>
            <a:r>
              <a:rPr lang="en-US" dirty="0"/>
              <a:t> je </a:t>
            </a:r>
            <a:r>
              <a:rPr lang="en-US" dirty="0" err="1"/>
              <a:t>primjer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se </a:t>
            </a:r>
            <a:r>
              <a:rPr lang="en-US" dirty="0" err="1"/>
              <a:t>mogu</a:t>
            </a:r>
            <a:r>
              <a:rPr lang="sr-Latn-ME" dirty="0"/>
              <a:t> </a:t>
            </a:r>
            <a:r>
              <a:rPr lang="en-US" dirty="0" err="1"/>
              <a:t>razlikovati</a:t>
            </a:r>
            <a:r>
              <a:rPr lang="en-US" dirty="0"/>
              <a:t> </a:t>
            </a:r>
            <a:r>
              <a:rPr lang="en-US" dirty="0" err="1"/>
              <a:t>objavljivanje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transparentnost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/>
              <a:t>Mada</a:t>
            </a:r>
            <a:r>
              <a:rPr lang="en-US" dirty="0"/>
              <a:t> </a:t>
            </a:r>
            <a:r>
              <a:rPr lang="en-US" dirty="0" err="1"/>
              <a:t>većina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 </a:t>
            </a:r>
            <a:r>
              <a:rPr lang="en-US" dirty="0" err="1"/>
              <a:t>pravilno</a:t>
            </a:r>
            <a:r>
              <a:rPr lang="sr-Latn-ME" dirty="0"/>
              <a:t> </a:t>
            </a:r>
            <a:r>
              <a:rPr lang="en-US" dirty="0" err="1"/>
              <a:t>objavljuje</a:t>
            </a:r>
            <a:r>
              <a:rPr lang="en-US" dirty="0"/>
              <a:t> </a:t>
            </a:r>
            <a:r>
              <a:rPr lang="en-US" dirty="0" err="1"/>
              <a:t>svoju</a:t>
            </a:r>
            <a:r>
              <a:rPr lang="en-US" dirty="0"/>
              <a:t> </a:t>
            </a:r>
            <a:r>
              <a:rPr lang="en-US" dirty="0" err="1"/>
              <a:t>vlasničku</a:t>
            </a:r>
            <a:r>
              <a:rPr lang="en-US" dirty="0"/>
              <a:t> </a:t>
            </a:r>
            <a:r>
              <a:rPr lang="en-US" dirty="0" err="1"/>
              <a:t>strukturu</a:t>
            </a:r>
            <a:r>
              <a:rPr lang="en-US" dirty="0"/>
              <a:t>, </a:t>
            </a:r>
            <a:r>
              <a:rPr lang="en-US" dirty="0" err="1"/>
              <a:t>stvarni</a:t>
            </a:r>
            <a:r>
              <a:rPr lang="en-US" dirty="0"/>
              <a:t> </a:t>
            </a:r>
            <a:r>
              <a:rPr lang="en-US" dirty="0" err="1"/>
              <a:t>vlasnici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stepen</a:t>
            </a:r>
            <a:r>
              <a:rPr lang="en-US" dirty="0"/>
              <a:t> </a:t>
            </a:r>
            <a:r>
              <a:rPr lang="en-US" dirty="0" err="1"/>
              <a:t>njihove</a:t>
            </a:r>
            <a:r>
              <a:rPr lang="en-US" dirty="0"/>
              <a:t> </a:t>
            </a:r>
            <a:r>
              <a:rPr lang="en-US" dirty="0" err="1"/>
              <a:t>kontrole</a:t>
            </a:r>
            <a:r>
              <a:rPr lang="sr-Latn-ME" dirty="0"/>
              <a:t> </a:t>
            </a:r>
            <a:r>
              <a:rPr lang="en-US" dirty="0" err="1"/>
              <a:t>često</a:t>
            </a:r>
            <a:r>
              <a:rPr lang="en-US" dirty="0"/>
              <a:t> </a:t>
            </a:r>
            <a:r>
              <a:rPr lang="en-US" dirty="0" err="1"/>
              <a:t>ostaju</a:t>
            </a:r>
            <a:r>
              <a:rPr lang="en-US" dirty="0"/>
              <a:t> </a:t>
            </a:r>
            <a:r>
              <a:rPr lang="en-US" dirty="0" err="1"/>
              <a:t>skriveni</a:t>
            </a:r>
            <a:r>
              <a:rPr lang="en-US" dirty="0"/>
              <a:t> </a:t>
            </a:r>
            <a:r>
              <a:rPr lang="en-US" dirty="0" err="1"/>
              <a:t>iza</a:t>
            </a:r>
            <a:r>
              <a:rPr lang="en-US" dirty="0"/>
              <a:t> </a:t>
            </a:r>
            <a:r>
              <a:rPr lang="en-US" dirty="0" err="1"/>
              <a:t>složenih</a:t>
            </a:r>
            <a:r>
              <a:rPr lang="en-US" dirty="0"/>
              <a:t> </a:t>
            </a:r>
            <a:r>
              <a:rPr lang="en-US" dirty="0" err="1"/>
              <a:t>pravnih</a:t>
            </a:r>
            <a:r>
              <a:rPr lang="en-US" dirty="0"/>
              <a:t> </a:t>
            </a:r>
            <a:r>
              <a:rPr lang="en-US" dirty="0" err="1"/>
              <a:t>struktura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469338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07583"/>
            <a:ext cx="10515600" cy="506938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en-US" dirty="0" smtClean="0"/>
              <a:t> Da li je </a:t>
            </a:r>
            <a:r>
              <a:rPr lang="en-US" dirty="0" err="1" smtClean="0"/>
              <a:t>transparentna</a:t>
            </a:r>
            <a:r>
              <a:rPr lang="en-US" dirty="0" smtClean="0"/>
              <a:t> </a:t>
            </a:r>
            <a:r>
              <a:rPr lang="en-US" dirty="0" err="1" smtClean="0"/>
              <a:t>vlasnička</a:t>
            </a:r>
            <a:r>
              <a:rPr lang="en-US" dirty="0" smtClean="0"/>
              <a:t> </a:t>
            </a:r>
            <a:r>
              <a:rPr lang="en-US" dirty="0" err="1" smtClean="0"/>
              <a:t>struktura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?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dirty="0" smtClean="0"/>
              <a:t> Koji </a:t>
            </a:r>
            <a:r>
              <a:rPr lang="en-US" dirty="0" err="1" smtClean="0"/>
              <a:t>koraci</a:t>
            </a:r>
            <a:r>
              <a:rPr lang="en-US" dirty="0" smtClean="0"/>
              <a:t> se </a:t>
            </a:r>
            <a:r>
              <a:rPr lang="en-US" dirty="0" err="1" smtClean="0"/>
              <a:t>preduzimaju</a:t>
            </a:r>
            <a:r>
              <a:rPr lang="en-US" dirty="0" smtClean="0"/>
              <a:t> u </a:t>
            </a:r>
            <a:r>
              <a:rPr lang="en-US" dirty="0" err="1" smtClean="0"/>
              <a:t>cilju</a:t>
            </a:r>
            <a:r>
              <a:rPr lang="en-US" dirty="0" smtClean="0"/>
              <a:t> </a:t>
            </a:r>
            <a:r>
              <a:rPr lang="en-US" dirty="0" err="1" smtClean="0"/>
              <a:t>javnog</a:t>
            </a:r>
            <a:r>
              <a:rPr lang="en-US" dirty="0" smtClean="0"/>
              <a:t> </a:t>
            </a:r>
            <a:r>
              <a:rPr lang="en-US" dirty="0" err="1" smtClean="0"/>
              <a:t>objavljivanja</a:t>
            </a:r>
            <a:r>
              <a:rPr lang="sr-Latn-ME" dirty="0" smtClean="0"/>
              <a:t> </a:t>
            </a:r>
            <a:r>
              <a:rPr lang="en-US" dirty="0" err="1" smtClean="0"/>
              <a:t>finansijskog</a:t>
            </a:r>
            <a:r>
              <a:rPr lang="en-US" dirty="0" smtClean="0"/>
              <a:t> </a:t>
            </a:r>
            <a:r>
              <a:rPr lang="en-US" dirty="0" err="1" smtClean="0"/>
              <a:t>stanja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tržištu</a:t>
            </a:r>
            <a:r>
              <a:rPr lang="en-US" dirty="0" smtClean="0"/>
              <a:t>?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dirty="0" smtClean="0"/>
              <a:t> Da li se </a:t>
            </a:r>
            <a:r>
              <a:rPr lang="en-US" dirty="0" err="1" smtClean="0"/>
              <a:t>objavljivanje</a:t>
            </a:r>
            <a:r>
              <a:rPr lang="en-US" dirty="0" smtClean="0"/>
              <a:t> </a:t>
            </a:r>
            <a:r>
              <a:rPr lang="en-US" dirty="0" err="1" smtClean="0"/>
              <a:t>informacija</a:t>
            </a:r>
            <a:r>
              <a:rPr lang="en-US" dirty="0" smtClean="0"/>
              <a:t> </a:t>
            </a:r>
            <a:r>
              <a:rPr lang="en-US" dirty="0" err="1" smtClean="0"/>
              <a:t>pošteno</a:t>
            </a:r>
            <a:r>
              <a:rPr lang="en-US" dirty="0" smtClean="0"/>
              <a:t> </a:t>
            </a:r>
            <a:r>
              <a:rPr lang="en-US" dirty="0" err="1" smtClean="0"/>
              <a:t>obavlja</a:t>
            </a:r>
            <a:r>
              <a:rPr lang="en-US" dirty="0" smtClean="0"/>
              <a:t>?</a:t>
            </a:r>
            <a:endParaRPr lang="sr-Latn-ME" dirty="0" smtClean="0"/>
          </a:p>
          <a:p>
            <a:pPr algn="just"/>
            <a:r>
              <a:rPr lang="en-US" dirty="0" smtClean="0"/>
              <a:t> Da li </a:t>
            </a:r>
            <a:r>
              <a:rPr lang="en-US" dirty="0" err="1" smtClean="0"/>
              <a:t>društvo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it-IT" dirty="0" smtClean="0"/>
              <a:t>na</a:t>
            </a:r>
            <a:r>
              <a:rPr lang="sr-Latn-ME" dirty="0" smtClean="0"/>
              <a:t> </a:t>
            </a:r>
            <a:r>
              <a:rPr lang="it-IT" dirty="0" smtClean="0"/>
              <a:t>primjer, osigurava da svi investitori dobijaju informacije u</a:t>
            </a:r>
            <a:r>
              <a:rPr lang="sr-Latn-ME" dirty="0" smtClean="0"/>
              <a:t> </a:t>
            </a:r>
            <a:r>
              <a:rPr lang="en-US" dirty="0" err="1" smtClean="0"/>
              <a:t>isto</a:t>
            </a:r>
            <a:r>
              <a:rPr lang="en-US" dirty="0" smtClean="0"/>
              <a:t> </a:t>
            </a:r>
            <a:r>
              <a:rPr lang="en-US" dirty="0" err="1" smtClean="0"/>
              <a:t>vrijeme</a:t>
            </a:r>
            <a:r>
              <a:rPr lang="en-US" dirty="0" smtClean="0"/>
              <a:t>, ne </a:t>
            </a:r>
            <a:r>
              <a:rPr lang="en-US" dirty="0" err="1" smtClean="0"/>
              <a:t>dajući</a:t>
            </a:r>
            <a:r>
              <a:rPr lang="en-US" dirty="0" smtClean="0"/>
              <a:t> </a:t>
            </a:r>
            <a:r>
              <a:rPr lang="en-US" dirty="0" err="1" smtClean="0"/>
              <a:t>privilegiran</a:t>
            </a:r>
            <a:r>
              <a:rPr lang="en-US" dirty="0" smtClean="0"/>
              <a:t> </a:t>
            </a:r>
            <a:r>
              <a:rPr lang="en-US" dirty="0" err="1" smtClean="0"/>
              <a:t>tretman</a:t>
            </a:r>
            <a:r>
              <a:rPr lang="en-US" dirty="0" smtClean="0"/>
              <a:t> </a:t>
            </a:r>
            <a:r>
              <a:rPr lang="en-US" dirty="0" err="1" smtClean="0"/>
              <a:t>određenom</a:t>
            </a:r>
            <a:r>
              <a:rPr lang="en-US" dirty="0" smtClean="0"/>
              <a:t> </a:t>
            </a:r>
            <a:r>
              <a:rPr lang="en-US" dirty="0" err="1" smtClean="0"/>
              <a:t>broju</a:t>
            </a:r>
            <a:r>
              <a:rPr lang="sr-Latn-ME" dirty="0" smtClean="0"/>
              <a:t> </a:t>
            </a:r>
            <a:r>
              <a:rPr lang="en-US" dirty="0" err="1" smtClean="0"/>
              <a:t>individualnih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institucionalnih</a:t>
            </a:r>
            <a:r>
              <a:rPr lang="en-US" dirty="0" smtClean="0"/>
              <a:t> </a:t>
            </a:r>
            <a:r>
              <a:rPr lang="en-US" dirty="0" err="1" smtClean="0"/>
              <a:t>investitora</a:t>
            </a:r>
            <a:r>
              <a:rPr lang="en-US" dirty="0" smtClean="0"/>
              <a:t>?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dirty="0" smtClean="0"/>
              <a:t> Da li </a:t>
            </a:r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 smtClean="0"/>
              <a:t>usvojenu</a:t>
            </a:r>
            <a:r>
              <a:rPr lang="en-US" dirty="0" smtClean="0"/>
              <a:t> </a:t>
            </a:r>
            <a:r>
              <a:rPr lang="en-US" dirty="0" err="1" smtClean="0"/>
              <a:t>politiku</a:t>
            </a:r>
            <a:r>
              <a:rPr lang="en-US" dirty="0" smtClean="0"/>
              <a:t> o </a:t>
            </a:r>
            <a:r>
              <a:rPr lang="en-US" dirty="0" err="1" smtClean="0"/>
              <a:t>insajderskom</a:t>
            </a:r>
            <a:r>
              <a:rPr lang="en-US" dirty="0" smtClean="0"/>
              <a:t> </a:t>
            </a:r>
            <a:r>
              <a:rPr lang="en-US" dirty="0" err="1" smtClean="0"/>
              <a:t>trgovanju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it-IT" dirty="0" smtClean="0"/>
              <a:t>da li sprovodi ovu politiku? </a:t>
            </a:r>
            <a:endParaRPr lang="sr-Latn-ME" dirty="0" smtClean="0"/>
          </a:p>
          <a:p>
            <a:pPr algn="just"/>
            <a:r>
              <a:rPr lang="it-IT" dirty="0" smtClean="0"/>
              <a:t>Koji su sistemi uspostavljeni da se</a:t>
            </a:r>
            <a:r>
              <a:rPr lang="sr-Latn-ME" dirty="0" smtClean="0"/>
              <a:t> </a:t>
            </a:r>
            <a:r>
              <a:rPr lang="en-US" dirty="0" err="1" smtClean="0"/>
              <a:t>upravlja</a:t>
            </a:r>
            <a:r>
              <a:rPr lang="en-US" dirty="0" smtClean="0"/>
              <a:t> </a:t>
            </a:r>
            <a:r>
              <a:rPr lang="en-US" dirty="0" err="1" smtClean="0"/>
              <a:t>tokom</a:t>
            </a:r>
            <a:r>
              <a:rPr lang="en-US" dirty="0" smtClean="0"/>
              <a:t> </a:t>
            </a:r>
            <a:r>
              <a:rPr lang="en-US" dirty="0" err="1" smtClean="0"/>
              <a:t>privilegiranih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drugih</a:t>
            </a:r>
            <a:r>
              <a:rPr lang="en-US" dirty="0" smtClean="0"/>
              <a:t> </a:t>
            </a:r>
            <a:r>
              <a:rPr lang="en-US" dirty="0" err="1" smtClean="0"/>
              <a:t>osjetljivih</a:t>
            </a:r>
            <a:r>
              <a:rPr lang="en-US" dirty="0" smtClean="0"/>
              <a:t> </a:t>
            </a:r>
            <a:r>
              <a:rPr lang="en-US" dirty="0" err="1" smtClean="0"/>
              <a:t>informacija</a:t>
            </a:r>
            <a:r>
              <a:rPr lang="en-US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20863849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9012" y="1055883"/>
            <a:ext cx="10515600" cy="51080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7. </a:t>
            </a:r>
            <a:r>
              <a:rPr lang="en-US" dirty="0" err="1"/>
              <a:t>Odgovornost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neobjavljivanje</a:t>
            </a:r>
            <a:endParaRPr lang="en-US" dirty="0"/>
          </a:p>
          <a:p>
            <a:pPr algn="just"/>
            <a:r>
              <a:rPr lang="en-US" dirty="0"/>
              <a:t>Po </a:t>
            </a:r>
            <a:r>
              <a:rPr lang="en-US" dirty="0" err="1"/>
              <a:t>pravilu</a:t>
            </a:r>
            <a:r>
              <a:rPr lang="en-US" dirty="0"/>
              <a:t>,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odgovorna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štetu</a:t>
            </a:r>
            <a:r>
              <a:rPr lang="en-US" dirty="0"/>
              <a:t> </a:t>
            </a:r>
            <a:r>
              <a:rPr lang="en-US" dirty="0" err="1"/>
              <a:t>prouzrokovanu</a:t>
            </a:r>
            <a:r>
              <a:rPr lang="en-US" dirty="0"/>
              <a:t> </a:t>
            </a:r>
            <a:r>
              <a:rPr lang="en-US" dirty="0" err="1" smtClean="0"/>
              <a:t>dioničarima</a:t>
            </a:r>
            <a:r>
              <a:rPr lang="en-US" dirty="0" smtClean="0"/>
              <a:t>/</a:t>
            </a:r>
            <a:r>
              <a:rPr lang="en-US" dirty="0" err="1" smtClean="0"/>
              <a:t>akcionarima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trećim</a:t>
            </a:r>
            <a:r>
              <a:rPr lang="en-US" dirty="0"/>
              <a:t> </a:t>
            </a:r>
            <a:r>
              <a:rPr lang="en-US" dirty="0" err="1"/>
              <a:t>licima</a:t>
            </a:r>
            <a:r>
              <a:rPr lang="en-US" dirty="0"/>
              <a:t> </a:t>
            </a:r>
            <a:r>
              <a:rPr lang="en-US" dirty="0" err="1"/>
              <a:t>davanjem</a:t>
            </a:r>
            <a:r>
              <a:rPr lang="en-US" dirty="0"/>
              <a:t> </a:t>
            </a:r>
            <a:r>
              <a:rPr lang="en-US" dirty="0" err="1"/>
              <a:t>netačnih</a:t>
            </a:r>
            <a:r>
              <a:rPr lang="en-US" dirty="0"/>
              <a:t>, </a:t>
            </a:r>
            <a:r>
              <a:rPr lang="en-US" dirty="0" err="1"/>
              <a:t>nepotpunih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iskrivljenih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Pored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/>
              <a:t>,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štetu</a:t>
            </a:r>
            <a:r>
              <a:rPr lang="en-US" dirty="0"/>
              <a:t> </a:t>
            </a:r>
            <a:r>
              <a:rPr lang="en-US" dirty="0" err="1"/>
              <a:t>prouzrokovanu</a:t>
            </a:r>
            <a:r>
              <a:rPr lang="en-US" dirty="0"/>
              <a:t> </a:t>
            </a:r>
            <a:r>
              <a:rPr lang="en-US" dirty="0" err="1"/>
              <a:t>objavljivanjem</a:t>
            </a:r>
            <a:r>
              <a:rPr lang="en-US" dirty="0"/>
              <a:t> </a:t>
            </a:r>
            <a:r>
              <a:rPr lang="en-US" dirty="0" err="1"/>
              <a:t>nepotpunih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netačnih</a:t>
            </a:r>
            <a:r>
              <a:rPr lang="en-US" dirty="0"/>
              <a:t> </a:t>
            </a:r>
            <a:r>
              <a:rPr lang="en-US" dirty="0" err="1" smtClean="0"/>
              <a:t>informacija</a:t>
            </a:r>
            <a:r>
              <a:rPr lang="sr-Latn-ME" dirty="0" smtClean="0"/>
              <a:t> </a:t>
            </a:r>
            <a:r>
              <a:rPr lang="en-US" dirty="0" err="1" smtClean="0"/>
              <a:t>odgovorna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sva</a:t>
            </a:r>
            <a:r>
              <a:rPr lang="en-US" dirty="0"/>
              <a:t> </a:t>
            </a:r>
            <a:r>
              <a:rPr lang="en-US" dirty="0" err="1"/>
              <a:t>druga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učestvovala</a:t>
            </a:r>
            <a:r>
              <a:rPr lang="en-US" dirty="0"/>
              <a:t> u </a:t>
            </a:r>
            <a:r>
              <a:rPr lang="en-US" dirty="0" err="1"/>
              <a:t>sačinjavanju</a:t>
            </a:r>
            <a:r>
              <a:rPr lang="en-US" dirty="0"/>
              <a:t> </a:t>
            </a:r>
            <a:r>
              <a:rPr lang="en-US" dirty="0" err="1" smtClean="0"/>
              <a:t>objavljenih</a:t>
            </a:r>
            <a:r>
              <a:rPr lang="sr-Latn-ME" dirty="0" smtClean="0"/>
              <a:t> </a:t>
            </a:r>
            <a:r>
              <a:rPr lang="pl-PL" dirty="0" smtClean="0"/>
              <a:t>informacija</a:t>
            </a:r>
            <a:r>
              <a:rPr lang="pl-PL" dirty="0"/>
              <a:t>. </a:t>
            </a:r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xmlns="" val="1435418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04552"/>
            <a:ext cx="10515600" cy="5172411"/>
          </a:xfrm>
        </p:spPr>
        <p:txBody>
          <a:bodyPr/>
          <a:lstStyle/>
          <a:p>
            <a:pPr algn="just"/>
            <a:r>
              <a:rPr lang="pl-PL" dirty="0"/>
              <a:t>Dodatni uslov za njihovu odgovornost je da su znali ili su po prirodi </a:t>
            </a:r>
            <a:r>
              <a:rPr lang="it-IT" dirty="0"/>
              <a:t>svog posla morali znati da su informacije netačne ili nepotpune (</a:t>
            </a:r>
            <a:r>
              <a:rPr lang="it-IT" dirty="0" smtClean="0"/>
              <a:t>na</a:t>
            </a:r>
            <a:r>
              <a:rPr lang="sr-Latn-ME" dirty="0" smtClean="0"/>
              <a:t> </a:t>
            </a:r>
            <a:r>
              <a:rPr lang="it-IT" dirty="0" smtClean="0"/>
              <a:t>primjer</a:t>
            </a:r>
            <a:r>
              <a:rPr lang="it-IT" dirty="0"/>
              <a:t>,</a:t>
            </a:r>
            <a:r>
              <a:rPr lang="sr-Latn-ME" dirty="0"/>
              <a:t> </a:t>
            </a:r>
            <a:r>
              <a:rPr lang="en-US" dirty="0" err="1"/>
              <a:t>generalni</a:t>
            </a:r>
            <a:r>
              <a:rPr lang="en-US" dirty="0"/>
              <a:t> </a:t>
            </a:r>
            <a:r>
              <a:rPr lang="en-US" dirty="0" err="1"/>
              <a:t>direktor</a:t>
            </a:r>
            <a:r>
              <a:rPr lang="en-US" dirty="0"/>
              <a:t>, </a:t>
            </a:r>
            <a:r>
              <a:rPr lang="en-US" dirty="0" err="1"/>
              <a:t>šef</a:t>
            </a:r>
            <a:r>
              <a:rPr lang="en-US" dirty="0"/>
              <a:t> </a:t>
            </a:r>
            <a:r>
              <a:rPr lang="en-US" dirty="0" err="1"/>
              <a:t>računovodstva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lice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vrši</a:t>
            </a:r>
            <a:r>
              <a:rPr lang="en-US" dirty="0"/>
              <a:t> </a:t>
            </a:r>
            <a:r>
              <a:rPr lang="en-US" dirty="0" err="1"/>
              <a:t>ovu</a:t>
            </a:r>
            <a:r>
              <a:rPr lang="en-US" dirty="0"/>
              <a:t> </a:t>
            </a:r>
            <a:r>
              <a:rPr lang="en-US" dirty="0" err="1"/>
              <a:t>funkciju</a:t>
            </a:r>
            <a:r>
              <a:rPr lang="en-US" dirty="0"/>
              <a:t>, </a:t>
            </a:r>
            <a:r>
              <a:rPr lang="en-US" dirty="0" err="1"/>
              <a:t>eksterni</a:t>
            </a:r>
            <a:r>
              <a:rPr lang="en-US" dirty="0"/>
              <a:t> </a:t>
            </a:r>
            <a:r>
              <a:rPr lang="en-US" dirty="0" err="1"/>
              <a:t>revizor</a:t>
            </a:r>
            <a:r>
              <a:rPr lang="en-US" dirty="0"/>
              <a:t>).</a:t>
            </a:r>
          </a:p>
          <a:p>
            <a:pPr algn="just"/>
            <a:r>
              <a:rPr lang="en-US" dirty="0"/>
              <a:t>Oni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solidarno</a:t>
            </a:r>
            <a:r>
              <a:rPr lang="en-US" dirty="0"/>
              <a:t> </a:t>
            </a:r>
            <a:r>
              <a:rPr lang="en-US" dirty="0" err="1"/>
              <a:t>odgovorni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izdavaocem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cjelokupnu</a:t>
            </a:r>
            <a:r>
              <a:rPr lang="en-US" dirty="0"/>
              <a:t> </a:t>
            </a:r>
            <a:r>
              <a:rPr lang="en-US" dirty="0" err="1"/>
              <a:t>štetu</a:t>
            </a:r>
            <a:r>
              <a:rPr lang="en-US" dirty="0"/>
              <a:t> </a:t>
            </a:r>
            <a:r>
              <a:rPr lang="en-US" dirty="0" err="1"/>
              <a:t>prouzrokovanu</a:t>
            </a:r>
            <a:r>
              <a:rPr lang="sr-Latn-ME" dirty="0"/>
              <a:t> </a:t>
            </a:r>
            <a:r>
              <a:rPr lang="en-US" dirty="0" err="1"/>
              <a:t>investitorima</a:t>
            </a:r>
            <a:r>
              <a:rPr lang="en-US" dirty="0"/>
              <a:t>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/>
              <a:t>neistinitih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/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nepotpunih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investitori</a:t>
            </a:r>
            <a:r>
              <a:rPr lang="en-US" dirty="0"/>
              <a:t> </a:t>
            </a:r>
            <a:r>
              <a:rPr lang="en-US" dirty="0" err="1"/>
              <a:t>smatraju</a:t>
            </a:r>
            <a:r>
              <a:rPr lang="sr-Latn-ME" dirty="0"/>
              <a:t> </a:t>
            </a:r>
            <a:r>
              <a:rPr lang="en-US" dirty="0"/>
              <a:t>da </a:t>
            </a:r>
            <a:r>
              <a:rPr lang="en-US" dirty="0" err="1"/>
              <a:t>im</a:t>
            </a:r>
            <a:r>
              <a:rPr lang="en-US" dirty="0"/>
              <a:t> je </a:t>
            </a:r>
            <a:r>
              <a:rPr lang="en-US" dirty="0" err="1"/>
              <a:t>prouzrokovana</a:t>
            </a:r>
            <a:r>
              <a:rPr lang="en-US" dirty="0"/>
              <a:t> </a:t>
            </a:r>
            <a:r>
              <a:rPr lang="en-US" dirty="0" err="1"/>
              <a:t>šteta</a:t>
            </a:r>
            <a:r>
              <a:rPr lang="en-US" dirty="0"/>
              <a:t>, </a:t>
            </a:r>
            <a:r>
              <a:rPr lang="en-US" dirty="0" err="1"/>
              <a:t>oni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podnijeti</a:t>
            </a:r>
            <a:r>
              <a:rPr lang="en-US" dirty="0"/>
              <a:t> </a:t>
            </a:r>
            <a:r>
              <a:rPr lang="en-US" dirty="0" err="1"/>
              <a:t>tužbu</a:t>
            </a:r>
            <a:r>
              <a:rPr lang="en-US" dirty="0"/>
              <a:t> </a:t>
            </a:r>
            <a:r>
              <a:rPr lang="en-US" dirty="0" err="1"/>
              <a:t>nadležnom</a:t>
            </a:r>
            <a:r>
              <a:rPr lang="en-US" dirty="0"/>
              <a:t> </a:t>
            </a:r>
            <a:r>
              <a:rPr lang="en-US" dirty="0" err="1"/>
              <a:t>sudu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/>
              <a:t>Lice </a:t>
            </a:r>
            <a:r>
              <a:rPr lang="en-US" dirty="0" err="1"/>
              <a:t>koje</a:t>
            </a:r>
            <a:r>
              <a:rPr lang="en-US" dirty="0"/>
              <a:t> je </a:t>
            </a:r>
            <a:r>
              <a:rPr lang="en-US" dirty="0" err="1"/>
              <a:t>dalo</a:t>
            </a:r>
            <a:r>
              <a:rPr lang="en-US" dirty="0"/>
              <a:t> </a:t>
            </a:r>
            <a:r>
              <a:rPr lang="en-US" dirty="0" err="1"/>
              <a:t>netačne</a:t>
            </a:r>
            <a:r>
              <a:rPr lang="en-US" dirty="0"/>
              <a:t>, </a:t>
            </a:r>
            <a:r>
              <a:rPr lang="en-US" dirty="0" err="1"/>
              <a:t>nepotpune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iskrivljene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objavilo</a:t>
            </a:r>
            <a:r>
              <a:rPr lang="sr-Latn-ME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zakonom</a:t>
            </a:r>
            <a:r>
              <a:rPr lang="en-US" dirty="0"/>
              <a:t> </a:t>
            </a:r>
            <a:r>
              <a:rPr lang="en-US" dirty="0" err="1"/>
              <a:t>propisane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podliježe</a:t>
            </a:r>
            <a:r>
              <a:rPr lang="en-US" dirty="0"/>
              <a:t> </a:t>
            </a:r>
            <a:r>
              <a:rPr lang="en-US" dirty="0" err="1"/>
              <a:t>krivičnoj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/>
              <a:t>.</a:t>
            </a:r>
          </a:p>
          <a:p>
            <a:pPr algn="just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9742099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</a:t>
            </a:r>
            <a:r>
              <a:rPr lang="sr-Latn-ME" dirty="0" smtClean="0"/>
              <a:t> -</a:t>
            </a:r>
            <a:r>
              <a:rPr lang="en-US" dirty="0" smtClean="0"/>
              <a:t>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objavljuju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/>
              <a:t>Principi </a:t>
            </a:r>
            <a:r>
              <a:rPr lang="pt-BR" dirty="0"/>
              <a:t>korporativnog upravljanja OECD-a (Principi OECD-a) </a:t>
            </a:r>
            <a:r>
              <a:rPr lang="pt-BR" dirty="0" smtClean="0"/>
              <a:t>sugeri</a:t>
            </a:r>
            <a:r>
              <a:rPr lang="sr-Latn-ME" dirty="0" smtClean="0"/>
              <a:t>šu </a:t>
            </a:r>
            <a:r>
              <a:rPr lang="pt-BR" dirty="0" smtClean="0"/>
              <a:t> </a:t>
            </a:r>
            <a:r>
              <a:rPr lang="pt-BR" dirty="0"/>
              <a:t>da </a:t>
            </a:r>
            <a:r>
              <a:rPr lang="pt-BR" dirty="0" smtClean="0"/>
              <a:t>se</a:t>
            </a:r>
            <a:r>
              <a:rPr lang="sr-Latn-ME" dirty="0" smtClean="0"/>
              <a:t> </a:t>
            </a:r>
            <a:r>
              <a:rPr lang="en-US" dirty="0" smtClean="0"/>
              <a:t>“…</a:t>
            </a:r>
            <a:r>
              <a:rPr lang="en-US" dirty="0" err="1"/>
              <a:t>vrši</a:t>
            </a:r>
            <a:r>
              <a:rPr lang="en-US" dirty="0"/>
              <a:t> </a:t>
            </a:r>
            <a:r>
              <a:rPr lang="en-US" dirty="0" err="1"/>
              <a:t>blagovremeno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tačno</a:t>
            </a:r>
            <a:r>
              <a:rPr lang="en-US" dirty="0"/>
              <a:t> </a:t>
            </a:r>
            <a:r>
              <a:rPr lang="en-US" dirty="0" err="1"/>
              <a:t>objavljivanje</a:t>
            </a:r>
            <a:r>
              <a:rPr lang="en-US" dirty="0"/>
              <a:t>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en-US" dirty="0"/>
              <a:t> od </a:t>
            </a:r>
            <a:r>
              <a:rPr lang="en-US" dirty="0" err="1"/>
              <a:t>materijalnog</a:t>
            </a:r>
            <a:r>
              <a:rPr lang="en-US" dirty="0"/>
              <a:t> </a:t>
            </a:r>
            <a:r>
              <a:rPr lang="en-US" dirty="0" err="1" smtClean="0"/>
              <a:t>značaja</a:t>
            </a:r>
            <a:r>
              <a:rPr lang="sr-Latn-ME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odnose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dioničko</a:t>
            </a:r>
            <a:r>
              <a:rPr lang="en-US" dirty="0"/>
              <a:t>/</a:t>
            </a:r>
            <a:r>
              <a:rPr lang="en-US" dirty="0" err="1"/>
              <a:t>akcionarsko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, </a:t>
            </a:r>
            <a:r>
              <a:rPr lang="en-US" dirty="0" err="1"/>
              <a:t>uključujući</a:t>
            </a:r>
            <a:r>
              <a:rPr lang="en-US" dirty="0"/>
              <a:t> </a:t>
            </a:r>
            <a:r>
              <a:rPr lang="en-US" dirty="0" err="1"/>
              <a:t>finansijsko</a:t>
            </a:r>
            <a:r>
              <a:rPr lang="en-US" dirty="0"/>
              <a:t> </a:t>
            </a:r>
            <a:r>
              <a:rPr lang="en-US" dirty="0" err="1"/>
              <a:t>stanje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uspješnost</a:t>
            </a:r>
            <a:r>
              <a:rPr lang="en-US" dirty="0"/>
              <a:t>, </a:t>
            </a:r>
            <a:r>
              <a:rPr lang="en-US" dirty="0" err="1"/>
              <a:t>vlasničku</a:t>
            </a:r>
            <a:r>
              <a:rPr lang="en-US" dirty="0"/>
              <a:t> </a:t>
            </a:r>
            <a:r>
              <a:rPr lang="en-US" dirty="0" err="1"/>
              <a:t>strukturu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društvom</a:t>
            </a:r>
            <a:r>
              <a:rPr lang="en-US" dirty="0"/>
              <a:t>” </a:t>
            </a:r>
          </a:p>
          <a:p>
            <a:pPr algn="just"/>
            <a:r>
              <a:rPr lang="en-US" dirty="0" err="1"/>
              <a:t>Ključni</a:t>
            </a:r>
            <a:r>
              <a:rPr lang="en-US" dirty="0"/>
              <a:t> </a:t>
            </a:r>
            <a:r>
              <a:rPr lang="en-US" dirty="0" err="1"/>
              <a:t>koncept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je u </a:t>
            </a:r>
            <a:r>
              <a:rPr lang="en-US" dirty="0" err="1"/>
              <a:t>osnovi</a:t>
            </a:r>
            <a:r>
              <a:rPr lang="en-US" dirty="0"/>
              <a:t> OECD-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preporuke</a:t>
            </a:r>
            <a:r>
              <a:rPr lang="en-US" dirty="0"/>
              <a:t> </a:t>
            </a:r>
            <a:r>
              <a:rPr lang="en-US" dirty="0" err="1"/>
              <a:t>jeste</a:t>
            </a:r>
            <a:r>
              <a:rPr lang="en-US" dirty="0"/>
              <a:t> </a:t>
            </a:r>
            <a:r>
              <a:rPr lang="en-US" dirty="0" err="1" smtClean="0"/>
              <a:t>koncept</a:t>
            </a:r>
            <a:r>
              <a:rPr lang="sr-Latn-ME" dirty="0" smtClean="0"/>
              <a:t> </a:t>
            </a:r>
            <a:r>
              <a:rPr lang="en-US" dirty="0" err="1" smtClean="0"/>
              <a:t>materijalnog</a:t>
            </a:r>
            <a:r>
              <a:rPr lang="en-US" dirty="0" smtClean="0"/>
              <a:t> </a:t>
            </a:r>
            <a:r>
              <a:rPr lang="en-US" dirty="0" err="1"/>
              <a:t>značaja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Informacija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materijalnog</a:t>
            </a:r>
            <a:r>
              <a:rPr lang="en-US" dirty="0"/>
              <a:t> </a:t>
            </a:r>
            <a:r>
              <a:rPr lang="en-US" dirty="0" err="1"/>
              <a:t>značaja</a:t>
            </a:r>
            <a:r>
              <a:rPr lang="en-US" dirty="0"/>
              <a:t> je </a:t>
            </a:r>
            <a:r>
              <a:rPr lang="en-US" dirty="0" err="1" smtClean="0"/>
              <a:t>informacija</a:t>
            </a:r>
            <a:r>
              <a:rPr lang="sr-Latn-ME" dirty="0" smtClean="0"/>
              <a:t> </a:t>
            </a:r>
            <a:r>
              <a:rPr lang="en-US" dirty="0" err="1" smtClean="0"/>
              <a:t>čije</a:t>
            </a:r>
            <a:r>
              <a:rPr lang="en-US" dirty="0" smtClean="0"/>
              <a:t> </a:t>
            </a:r>
            <a:r>
              <a:rPr lang="en-US" dirty="0"/>
              <a:t>bi </a:t>
            </a:r>
            <a:r>
              <a:rPr lang="en-US" dirty="0" err="1"/>
              <a:t>izostavljanje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pogrešno</a:t>
            </a:r>
            <a:r>
              <a:rPr lang="en-US" dirty="0"/>
              <a:t> </a:t>
            </a:r>
            <a:r>
              <a:rPr lang="en-US" dirty="0" err="1"/>
              <a:t>prikazivanje</a:t>
            </a:r>
            <a:r>
              <a:rPr lang="en-US" dirty="0"/>
              <a:t> </a:t>
            </a:r>
            <a:r>
              <a:rPr lang="en-US" dirty="0" err="1"/>
              <a:t>moglo</a:t>
            </a:r>
            <a:r>
              <a:rPr lang="en-US" dirty="0"/>
              <a:t> </a:t>
            </a:r>
            <a:r>
              <a:rPr lang="en-US" dirty="0" err="1"/>
              <a:t>uticati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ekonomske</a:t>
            </a:r>
            <a:r>
              <a:rPr lang="en-US" dirty="0"/>
              <a:t> </a:t>
            </a:r>
            <a:r>
              <a:rPr lang="en-US" dirty="0" err="1" smtClean="0"/>
              <a:t>odluke</a:t>
            </a:r>
            <a:r>
              <a:rPr lang="sr-Latn-ME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/>
              <a:t>donose</a:t>
            </a:r>
            <a:r>
              <a:rPr lang="en-US" dirty="0"/>
              <a:t> </a:t>
            </a:r>
            <a:r>
              <a:rPr lang="en-US" dirty="0" err="1"/>
              <a:t>korisnici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Materijalni</a:t>
            </a:r>
            <a:r>
              <a:rPr lang="en-US" dirty="0"/>
              <a:t> </a:t>
            </a:r>
            <a:r>
              <a:rPr lang="en-US" dirty="0" err="1"/>
              <a:t>značaj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 smtClean="0"/>
              <a:t>defini</a:t>
            </a:r>
            <a:r>
              <a:rPr lang="sr-Latn-ME" dirty="0" smtClean="0"/>
              <a:t>sati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karakteristika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slučaja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ih</a:t>
            </a:r>
            <a:r>
              <a:rPr lang="en-US" dirty="0"/>
              <a:t> </a:t>
            </a:r>
            <a:r>
              <a:rPr lang="en-US" dirty="0" err="1"/>
              <a:t>čini</a:t>
            </a:r>
            <a:r>
              <a:rPr lang="en-US" dirty="0"/>
              <a:t> </a:t>
            </a:r>
            <a:r>
              <a:rPr lang="en-US" dirty="0" err="1"/>
              <a:t>dovoljno</a:t>
            </a:r>
            <a:r>
              <a:rPr lang="en-US" dirty="0"/>
              <a:t> </a:t>
            </a:r>
            <a:r>
              <a:rPr lang="en-US" dirty="0" err="1"/>
              <a:t>važnim</a:t>
            </a:r>
            <a:r>
              <a:rPr lang="en-US" dirty="0"/>
              <a:t> da </a:t>
            </a:r>
            <a:r>
              <a:rPr lang="en-US" dirty="0" err="1" smtClean="0"/>
              <a:t>imaju</a:t>
            </a:r>
            <a:r>
              <a:rPr lang="sr-Latn-ME" dirty="0" smtClean="0"/>
              <a:t> </a:t>
            </a:r>
            <a:r>
              <a:rPr lang="pl-PL" dirty="0" smtClean="0"/>
              <a:t>uticaj </a:t>
            </a:r>
            <a:r>
              <a:rPr lang="pl-PL" dirty="0"/>
              <a:t>na cijenu dionica/akcija društva.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064169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71977"/>
            <a:ext cx="10515600" cy="5004986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Primjena</a:t>
            </a:r>
            <a:r>
              <a:rPr lang="en-US" dirty="0"/>
              <a:t> </a:t>
            </a:r>
            <a:r>
              <a:rPr lang="en-US" dirty="0" err="1"/>
              <a:t>koncepta</a:t>
            </a:r>
            <a:r>
              <a:rPr lang="en-US" dirty="0"/>
              <a:t> </a:t>
            </a:r>
            <a:r>
              <a:rPr lang="en-US" dirty="0" err="1"/>
              <a:t>materijalnog</a:t>
            </a:r>
            <a:r>
              <a:rPr lang="en-US" dirty="0"/>
              <a:t> </a:t>
            </a:r>
            <a:r>
              <a:rPr lang="en-US" dirty="0" err="1"/>
              <a:t>značaja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omogućava</a:t>
            </a:r>
            <a:r>
              <a:rPr lang="en-US" dirty="0"/>
              <a:t> </a:t>
            </a:r>
            <a:r>
              <a:rPr lang="en-US" dirty="0" err="1" smtClean="0"/>
              <a:t>društvima</a:t>
            </a:r>
            <a:r>
              <a:rPr lang="sr-Latn-ME" dirty="0" smtClean="0"/>
              <a:t> </a:t>
            </a:r>
            <a:r>
              <a:rPr lang="en-US" dirty="0" smtClean="0"/>
              <a:t>da </a:t>
            </a:r>
            <a:r>
              <a:rPr lang="en-US" dirty="0" err="1"/>
              <a:t>izbjegnu</a:t>
            </a:r>
            <a:r>
              <a:rPr lang="en-US" dirty="0"/>
              <a:t> </a:t>
            </a:r>
            <a:r>
              <a:rPr lang="en-US" dirty="0" err="1"/>
              <a:t>pretjerano</a:t>
            </a:r>
            <a:r>
              <a:rPr lang="en-US" dirty="0"/>
              <a:t> </a:t>
            </a:r>
            <a:r>
              <a:rPr lang="en-US" dirty="0" err="1"/>
              <a:t>detaljno</a:t>
            </a:r>
            <a:r>
              <a:rPr lang="en-US" dirty="0"/>
              <a:t> </a:t>
            </a:r>
            <a:r>
              <a:rPr lang="en-US" dirty="0" err="1"/>
              <a:t>objavljivanje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je, u </a:t>
            </a:r>
            <a:r>
              <a:rPr lang="en-US" dirty="0" err="1"/>
              <a:t>krajnjoj</a:t>
            </a:r>
            <a:r>
              <a:rPr lang="en-US" dirty="0"/>
              <a:t> </a:t>
            </a:r>
            <a:r>
              <a:rPr lang="en-US" dirty="0" err="1"/>
              <a:t>liniji</a:t>
            </a:r>
            <a:r>
              <a:rPr lang="en-US" dirty="0"/>
              <a:t>, </a:t>
            </a:r>
            <a:r>
              <a:rPr lang="en-US" dirty="0" err="1"/>
              <a:t>nebitno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pl-PL" dirty="0" smtClean="0"/>
              <a:t>dioničare/akcionare.</a:t>
            </a:r>
          </a:p>
          <a:p>
            <a:pPr algn="just"/>
            <a:r>
              <a:rPr lang="pl-PL" dirty="0" smtClean="0"/>
              <a:t> Na primjer</a:t>
            </a:r>
            <a:r>
              <a:rPr lang="pl-PL" dirty="0"/>
              <a:t>, jasno je da je šteta u vrijednosti od 10.000 KM </a:t>
            </a:r>
            <a:r>
              <a:rPr lang="pl-PL" dirty="0" smtClean="0"/>
              <a:t>u </a:t>
            </a:r>
            <a:r>
              <a:rPr lang="en-US" dirty="0" err="1" smtClean="0"/>
              <a:t>jednom</a:t>
            </a:r>
            <a:r>
              <a:rPr lang="en-US" dirty="0" smtClean="0"/>
              <a:t> </a:t>
            </a:r>
            <a:r>
              <a:rPr lang="en-US" dirty="0" err="1"/>
              <a:t>velikom</a:t>
            </a:r>
            <a:r>
              <a:rPr lang="en-US" dirty="0"/>
              <a:t> </a:t>
            </a:r>
            <a:r>
              <a:rPr lang="en-US" dirty="0" err="1"/>
              <a:t>društvu</a:t>
            </a:r>
            <a:r>
              <a:rPr lang="en-US" dirty="0"/>
              <a:t> </a:t>
            </a:r>
            <a:r>
              <a:rPr lang="en-US" dirty="0" err="1"/>
              <a:t>čijim</a:t>
            </a:r>
            <a:r>
              <a:rPr lang="en-US" dirty="0"/>
              <a:t> se </a:t>
            </a:r>
            <a:r>
              <a:rPr lang="en-US" dirty="0" err="1"/>
              <a:t>vrijednosnim</a:t>
            </a:r>
            <a:r>
              <a:rPr lang="en-US" dirty="0"/>
              <a:t> </a:t>
            </a:r>
            <a:r>
              <a:rPr lang="en-US" dirty="0" err="1"/>
              <a:t>papirima</a:t>
            </a:r>
            <a:r>
              <a:rPr lang="en-US" dirty="0"/>
              <a:t>/</a:t>
            </a:r>
            <a:r>
              <a:rPr lang="en-US" dirty="0" err="1"/>
              <a:t>hartijama</a:t>
            </a:r>
            <a:r>
              <a:rPr lang="en-US" dirty="0"/>
              <a:t> od </a:t>
            </a:r>
            <a:r>
              <a:rPr lang="en-US" dirty="0" err="1" smtClean="0"/>
              <a:t>vrijednosti</a:t>
            </a:r>
            <a:r>
              <a:rPr lang="sr-Latn-ME" dirty="0" smtClean="0"/>
              <a:t> </a:t>
            </a:r>
            <a:r>
              <a:rPr lang="pl-PL" dirty="0" smtClean="0"/>
              <a:t>javno </a:t>
            </a:r>
            <a:r>
              <a:rPr lang="pl-PL" dirty="0"/>
              <a:t>trguje od male važnosti za investitora. </a:t>
            </a:r>
            <a:endParaRPr lang="pl-PL" dirty="0" smtClean="0"/>
          </a:p>
          <a:p>
            <a:pPr algn="just"/>
            <a:r>
              <a:rPr lang="pl-PL" dirty="0" smtClean="0"/>
              <a:t>S </a:t>
            </a:r>
            <a:r>
              <a:rPr lang="pl-PL" dirty="0"/>
              <a:t>druge strane, ona može biti </a:t>
            </a:r>
            <a:r>
              <a:rPr lang="pl-PL" dirty="0" smtClean="0"/>
              <a:t>od </a:t>
            </a:r>
            <a:r>
              <a:rPr lang="en-US" dirty="0" err="1" smtClean="0"/>
              <a:t>materijalnog</a:t>
            </a:r>
            <a:r>
              <a:rPr lang="en-US" dirty="0" smtClean="0"/>
              <a:t> </a:t>
            </a:r>
            <a:r>
              <a:rPr lang="en-US" dirty="0" err="1"/>
              <a:t>značaja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jednu</a:t>
            </a:r>
            <a:r>
              <a:rPr lang="en-US" dirty="0"/>
              <a:t> </a:t>
            </a:r>
            <a:r>
              <a:rPr lang="en-US" dirty="0" err="1"/>
              <a:t>malu</a:t>
            </a:r>
            <a:r>
              <a:rPr lang="en-US" dirty="0"/>
              <a:t> </a:t>
            </a:r>
            <a:r>
              <a:rPr lang="en-US" dirty="0" err="1"/>
              <a:t>štampariju</a:t>
            </a:r>
            <a:r>
              <a:rPr lang="en-US" dirty="0"/>
              <a:t> u </a:t>
            </a:r>
            <a:r>
              <a:rPr lang="en-US" dirty="0" err="1"/>
              <a:t>porodičnom</a:t>
            </a:r>
            <a:r>
              <a:rPr lang="en-US" dirty="0"/>
              <a:t> </a:t>
            </a:r>
            <a:r>
              <a:rPr lang="en-US" dirty="0" err="1"/>
              <a:t>vlasništvu</a:t>
            </a:r>
            <a:r>
              <a:rPr lang="en-US" dirty="0"/>
              <a:t>. </a:t>
            </a:r>
            <a:endParaRPr lang="sr-Latn-ME" dirty="0" smtClean="0"/>
          </a:p>
        </p:txBody>
      </p:sp>
    </p:spTree>
    <p:extLst>
      <p:ext uri="{BB962C8B-B14F-4D97-AF65-F5344CB8AC3E}">
        <p14:creationId xmlns:p14="http://schemas.microsoft.com/office/powerpoint/2010/main" xmlns="" val="287632277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78794"/>
            <a:ext cx="10515600" cy="5198169"/>
          </a:xfrm>
        </p:spPr>
        <p:txBody>
          <a:bodyPr/>
          <a:lstStyle/>
          <a:p>
            <a:pPr algn="just"/>
            <a:r>
              <a:rPr lang="en-US" dirty="0" err="1"/>
              <a:t>Stoga</a:t>
            </a:r>
            <a:r>
              <a:rPr lang="en-US" dirty="0"/>
              <a:t> je</a:t>
            </a:r>
            <a:r>
              <a:rPr lang="sr-Latn-ME" dirty="0"/>
              <a:t> </a:t>
            </a:r>
            <a:r>
              <a:rPr lang="en-US" dirty="0" err="1"/>
              <a:t>materijalni</a:t>
            </a:r>
            <a:r>
              <a:rPr lang="en-US" dirty="0"/>
              <a:t> </a:t>
            </a:r>
            <a:r>
              <a:rPr lang="en-US" dirty="0" err="1"/>
              <a:t>značaj</a:t>
            </a:r>
            <a:r>
              <a:rPr lang="en-US" dirty="0"/>
              <a:t> </a:t>
            </a:r>
            <a:r>
              <a:rPr lang="en-US" dirty="0" err="1"/>
              <a:t>relativan</a:t>
            </a:r>
            <a:r>
              <a:rPr lang="en-US" dirty="0"/>
              <a:t> </a:t>
            </a:r>
            <a:r>
              <a:rPr lang="en-US" dirty="0" err="1"/>
              <a:t>koncept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zavisi</a:t>
            </a:r>
            <a:r>
              <a:rPr lang="en-US" dirty="0"/>
              <a:t> od </a:t>
            </a:r>
            <a:r>
              <a:rPr lang="en-US" dirty="0" err="1"/>
              <a:t>konkretnog</a:t>
            </a:r>
            <a:r>
              <a:rPr lang="en-US" dirty="0"/>
              <a:t> </a:t>
            </a:r>
            <a:r>
              <a:rPr lang="en-US" dirty="0" err="1"/>
              <a:t>slučaja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/>
              <a:t>U </a:t>
            </a:r>
            <a:r>
              <a:rPr lang="en-US" dirty="0" err="1"/>
              <a:t>praksi</a:t>
            </a:r>
            <a:r>
              <a:rPr lang="en-US" dirty="0"/>
              <a:t> </a:t>
            </a:r>
            <a:r>
              <a:rPr lang="en-US" dirty="0" err="1"/>
              <a:t>ga</a:t>
            </a:r>
            <a:r>
              <a:rPr lang="sr-Latn-ME" dirty="0"/>
              <a:t> </a:t>
            </a:r>
            <a:r>
              <a:rPr lang="en-US" dirty="0"/>
              <a:t>je </a:t>
            </a:r>
            <a:r>
              <a:rPr lang="en-US" dirty="0" err="1"/>
              <a:t>često</a:t>
            </a:r>
            <a:r>
              <a:rPr lang="en-US" dirty="0"/>
              <a:t> </a:t>
            </a:r>
            <a:r>
              <a:rPr lang="en-US" dirty="0" err="1"/>
              <a:t>teško</a:t>
            </a:r>
            <a:r>
              <a:rPr lang="en-US" dirty="0"/>
              <a:t> </a:t>
            </a:r>
            <a:r>
              <a:rPr lang="en-US" dirty="0" err="1" smtClean="0"/>
              <a:t>defini</a:t>
            </a:r>
            <a:r>
              <a:rPr lang="sr-Latn-ME" dirty="0" smtClean="0"/>
              <a:t>sati </a:t>
            </a:r>
            <a:r>
              <a:rPr lang="en-US" dirty="0" smtClean="0"/>
              <a:t> </a:t>
            </a:r>
            <a:r>
              <a:rPr lang="en-US" dirty="0"/>
              <a:t>s </a:t>
            </a:r>
            <a:r>
              <a:rPr lang="en-US" dirty="0" err="1"/>
              <a:t>velikom</a:t>
            </a:r>
            <a:r>
              <a:rPr lang="en-US" dirty="0"/>
              <a:t> </a:t>
            </a:r>
            <a:r>
              <a:rPr lang="en-US" dirty="0" err="1"/>
              <a:t>preciznošću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revizori</a:t>
            </a:r>
            <a:r>
              <a:rPr lang="en-US" dirty="0"/>
              <a:t> </a:t>
            </a:r>
            <a:r>
              <a:rPr lang="en-US" dirty="0" err="1"/>
              <a:t>ponekad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sr-Latn-ME" dirty="0"/>
              <a:t> </a:t>
            </a:r>
            <a:r>
              <a:rPr lang="en-US" dirty="0" err="1"/>
              <a:t>primjenjivati</a:t>
            </a:r>
            <a:r>
              <a:rPr lang="en-US" dirty="0"/>
              <a:t> </a:t>
            </a:r>
            <a:r>
              <a:rPr lang="en-US" dirty="0" err="1"/>
              <a:t>izvjesne</a:t>
            </a:r>
            <a:r>
              <a:rPr lang="en-US" dirty="0"/>
              <a:t> </a:t>
            </a:r>
            <a:r>
              <a:rPr lang="en-US" dirty="0" err="1"/>
              <a:t>numeričke</a:t>
            </a:r>
            <a:r>
              <a:rPr lang="en-US" dirty="0"/>
              <a:t> </a:t>
            </a:r>
            <a:r>
              <a:rPr lang="en-US" dirty="0" err="1"/>
              <a:t>limite</a:t>
            </a:r>
            <a:r>
              <a:rPr lang="en-US" dirty="0"/>
              <a:t> (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je, </a:t>
            </a:r>
            <a:r>
              <a:rPr lang="en-US" dirty="0" err="1"/>
              <a:t>naprimjer</a:t>
            </a:r>
            <a:r>
              <a:rPr lang="en-US" dirty="0"/>
              <a:t>, 5% </a:t>
            </a:r>
            <a:r>
              <a:rPr lang="en-US" dirty="0" err="1"/>
              <a:t>prihoda</a:t>
            </a:r>
            <a:r>
              <a:rPr lang="en-US" dirty="0"/>
              <a:t>) da</a:t>
            </a:r>
            <a:r>
              <a:rPr lang="sr-Latn-ME" dirty="0"/>
              <a:t> </a:t>
            </a:r>
            <a:r>
              <a:rPr lang="en-US" dirty="0" err="1"/>
              <a:t>pojednostave</a:t>
            </a:r>
            <a:r>
              <a:rPr lang="en-US" dirty="0"/>
              <a:t> </a:t>
            </a:r>
            <a:r>
              <a:rPr lang="en-US" dirty="0" err="1"/>
              <a:t>njegovu</a:t>
            </a:r>
            <a:r>
              <a:rPr lang="en-US" dirty="0"/>
              <a:t> </a:t>
            </a:r>
            <a:r>
              <a:rPr lang="en-US" dirty="0" err="1"/>
              <a:t>primjenu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/>
              <a:t>Međutim</a:t>
            </a:r>
            <a:r>
              <a:rPr lang="en-US" dirty="0"/>
              <a:t>, </a:t>
            </a:r>
            <a:r>
              <a:rPr lang="en-US" dirty="0" err="1"/>
              <a:t>ovi</a:t>
            </a:r>
            <a:r>
              <a:rPr lang="en-US" dirty="0"/>
              <a:t> </a:t>
            </a:r>
            <a:r>
              <a:rPr lang="en-US" dirty="0" err="1"/>
              <a:t>limiti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služiti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polazna</a:t>
            </a:r>
            <a:r>
              <a:rPr lang="sr-Latn-ME" dirty="0"/>
              <a:t> </a:t>
            </a:r>
            <a:r>
              <a:rPr lang="en-US" dirty="0" err="1"/>
              <a:t>tačka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rigorozniju</a:t>
            </a:r>
            <a:r>
              <a:rPr lang="en-US" dirty="0"/>
              <a:t> </a:t>
            </a:r>
            <a:r>
              <a:rPr lang="en-US" dirty="0" err="1"/>
              <a:t>primjenu</a:t>
            </a:r>
            <a:r>
              <a:rPr lang="en-US" dirty="0"/>
              <a:t> </a:t>
            </a:r>
            <a:r>
              <a:rPr lang="en-US" dirty="0" err="1"/>
              <a:t>koncepta</a:t>
            </a:r>
            <a:r>
              <a:rPr lang="en-US" dirty="0"/>
              <a:t> </a:t>
            </a:r>
            <a:r>
              <a:rPr lang="en-US" dirty="0" err="1"/>
              <a:t>materijalnog</a:t>
            </a:r>
            <a:r>
              <a:rPr lang="en-US" dirty="0"/>
              <a:t> </a:t>
            </a:r>
            <a:r>
              <a:rPr lang="en-US" dirty="0" err="1"/>
              <a:t>značaja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66143377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46975"/>
            <a:ext cx="10515600" cy="5429988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Koncept</a:t>
            </a:r>
            <a:r>
              <a:rPr lang="en-US" dirty="0"/>
              <a:t> </a:t>
            </a:r>
            <a:r>
              <a:rPr lang="en-US" dirty="0" err="1"/>
              <a:t>materijalnog</a:t>
            </a:r>
            <a:r>
              <a:rPr lang="en-US" dirty="0"/>
              <a:t> </a:t>
            </a:r>
            <a:r>
              <a:rPr lang="en-US" dirty="0" err="1"/>
              <a:t>značaja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poznaju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bh</a:t>
            </a:r>
            <a:r>
              <a:rPr lang="en-US" dirty="0"/>
              <a:t>. </a:t>
            </a:r>
            <a:r>
              <a:rPr lang="en-US" dirty="0" err="1"/>
              <a:t>propisi</a:t>
            </a:r>
            <a:r>
              <a:rPr lang="en-US" dirty="0"/>
              <a:t> </a:t>
            </a:r>
            <a:r>
              <a:rPr lang="en-US" dirty="0" err="1" smtClean="0"/>
              <a:t>kojima</a:t>
            </a:r>
            <a:r>
              <a:rPr lang="sr-Latn-ME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/>
              <a:t>pored </a:t>
            </a:r>
            <a:r>
              <a:rPr lang="en-US" dirty="0" err="1"/>
              <a:t>obaveznih</a:t>
            </a:r>
            <a:r>
              <a:rPr lang="en-US" dirty="0"/>
              <a:t>, </a:t>
            </a:r>
            <a:r>
              <a:rPr lang="en-US" dirty="0" err="1"/>
              <a:t>taksativno</a:t>
            </a:r>
            <a:r>
              <a:rPr lang="en-US" dirty="0"/>
              <a:t> </a:t>
            </a:r>
            <a:r>
              <a:rPr lang="en-US" dirty="0" err="1"/>
              <a:t>nabrojanih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sadržaj</a:t>
            </a:r>
            <a:r>
              <a:rPr lang="en-US" dirty="0"/>
              <a:t> </a:t>
            </a:r>
            <a:r>
              <a:rPr lang="en-US" dirty="0" err="1" smtClean="0"/>
              <a:t>dokumenta</a:t>
            </a:r>
            <a:r>
              <a:rPr lang="sr-Latn-ME" dirty="0" smtClean="0"/>
              <a:t> </a:t>
            </a:r>
            <a:r>
              <a:rPr lang="en-US" dirty="0" err="1" smtClean="0"/>
              <a:t>namijenjenog</a:t>
            </a:r>
            <a:r>
              <a:rPr lang="en-US" dirty="0" smtClean="0"/>
              <a:t> </a:t>
            </a:r>
            <a:r>
              <a:rPr lang="en-US" dirty="0" err="1" smtClean="0"/>
              <a:t>informi</a:t>
            </a:r>
            <a:r>
              <a:rPr lang="sr-Latn-ME" dirty="0" smtClean="0"/>
              <a:t>sanju </a:t>
            </a:r>
            <a:r>
              <a:rPr lang="en-US" dirty="0" err="1" smtClean="0"/>
              <a:t>investicione</a:t>
            </a:r>
            <a:r>
              <a:rPr lang="en-US" dirty="0" smtClean="0"/>
              <a:t> </a:t>
            </a:r>
            <a:r>
              <a:rPr lang="en-US" dirty="0" err="1"/>
              <a:t>javnosti</a:t>
            </a:r>
            <a:r>
              <a:rPr lang="en-US" dirty="0"/>
              <a:t>, </a:t>
            </a:r>
            <a:r>
              <a:rPr lang="en-US" dirty="0" err="1"/>
              <a:t>utvrđena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sva</a:t>
            </a:r>
            <a:r>
              <a:rPr lang="en-US" dirty="0"/>
              <a:t> </a:t>
            </a:r>
            <a:r>
              <a:rPr lang="en-US" dirty="0" err="1"/>
              <a:t>druga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en-US" dirty="0"/>
              <a:t> </a:t>
            </a:r>
            <a:r>
              <a:rPr lang="en-US" dirty="0" err="1" smtClean="0"/>
              <a:t>koja</a:t>
            </a:r>
            <a:r>
              <a:rPr lang="sr-Latn-ME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značaja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razumijevanje</a:t>
            </a:r>
            <a:r>
              <a:rPr lang="en-US" dirty="0"/>
              <a:t> </a:t>
            </a:r>
            <a:r>
              <a:rPr lang="en-US" dirty="0" err="1"/>
              <a:t>pravnog</a:t>
            </a:r>
            <a:r>
              <a:rPr lang="en-US" dirty="0"/>
              <a:t>, </a:t>
            </a:r>
            <a:r>
              <a:rPr lang="en-US" dirty="0" err="1"/>
              <a:t>finansijskog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prinosnog</a:t>
            </a:r>
            <a:r>
              <a:rPr lang="en-US" dirty="0"/>
              <a:t> </a:t>
            </a:r>
            <a:r>
              <a:rPr lang="en-US" dirty="0" err="1"/>
              <a:t>položaja</a:t>
            </a:r>
            <a:r>
              <a:rPr lang="en-US" dirty="0"/>
              <a:t> </a:t>
            </a:r>
            <a:r>
              <a:rPr lang="en-US" dirty="0" err="1" smtClean="0"/>
              <a:t>izdavaoca</a:t>
            </a:r>
            <a:r>
              <a:rPr lang="sr-Latn-ME" dirty="0" smtClean="0"/>
              <a:t> </a:t>
            </a:r>
            <a:r>
              <a:rPr lang="en-US" dirty="0" err="1" smtClean="0"/>
              <a:t>vrijednosnih</a:t>
            </a:r>
            <a:r>
              <a:rPr lang="en-US" dirty="0" smtClean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Na </a:t>
            </a:r>
            <a:r>
              <a:rPr lang="en-US" dirty="0" err="1"/>
              <a:t>ovaj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se </a:t>
            </a:r>
            <a:r>
              <a:rPr lang="en-US" dirty="0" err="1"/>
              <a:t>samim</a:t>
            </a:r>
            <a:r>
              <a:rPr lang="en-US" dirty="0"/>
              <a:t> </a:t>
            </a:r>
            <a:r>
              <a:rPr lang="en-US" dirty="0" err="1" smtClean="0"/>
              <a:t>kompanijama</a:t>
            </a:r>
            <a:r>
              <a:rPr lang="sr-Latn-ME" dirty="0" smtClean="0"/>
              <a:t> </a:t>
            </a:r>
            <a:r>
              <a:rPr lang="en-US" dirty="0" err="1" smtClean="0"/>
              <a:t>ostavlja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procijene</a:t>
            </a:r>
            <a:r>
              <a:rPr lang="en-US" dirty="0"/>
              <a:t> </a:t>
            </a:r>
            <a:r>
              <a:rPr lang="en-US" dirty="0" err="1"/>
              <a:t>okolnosti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,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primjer</a:t>
            </a:r>
            <a:r>
              <a:rPr lang="en-US" dirty="0"/>
              <a:t>, “</a:t>
            </a:r>
            <a:r>
              <a:rPr lang="en-US" dirty="0" err="1"/>
              <a:t>značajniji</a:t>
            </a:r>
            <a:r>
              <a:rPr lang="en-US" dirty="0"/>
              <a:t> </a:t>
            </a:r>
            <a:r>
              <a:rPr lang="en-US" dirty="0" err="1"/>
              <a:t>sudski</a:t>
            </a:r>
            <a:r>
              <a:rPr lang="en-US" dirty="0"/>
              <a:t> </a:t>
            </a:r>
            <a:r>
              <a:rPr lang="en-US" dirty="0" err="1"/>
              <a:t>sporovi</a:t>
            </a:r>
            <a:r>
              <a:rPr lang="en-US" dirty="0"/>
              <a:t>” 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en-US" dirty="0" smtClean="0"/>
              <a:t>“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okolnosti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bitno</a:t>
            </a:r>
            <a:r>
              <a:rPr lang="en-US" dirty="0"/>
              <a:t> </a:t>
            </a:r>
            <a:r>
              <a:rPr lang="en-US" dirty="0" err="1"/>
              <a:t>uticati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cijenu</a:t>
            </a:r>
            <a:r>
              <a:rPr lang="en-US" dirty="0"/>
              <a:t> </a:t>
            </a:r>
            <a:r>
              <a:rPr lang="en-US" dirty="0" err="1"/>
              <a:t>vrijednosnog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hartije</a:t>
            </a:r>
            <a:r>
              <a:rPr lang="en-US" dirty="0"/>
              <a:t> </a:t>
            </a:r>
            <a:r>
              <a:rPr lang="en-US" dirty="0" smtClean="0"/>
              <a:t>od</a:t>
            </a:r>
            <a:r>
              <a:rPr lang="sr-Latn-ME" dirty="0" smtClean="0"/>
              <a:t> </a:t>
            </a:r>
            <a:r>
              <a:rPr lang="en-US" dirty="0" err="1" smtClean="0"/>
              <a:t>vrijednosti</a:t>
            </a:r>
            <a:r>
              <a:rPr lang="en-US" dirty="0"/>
              <a:t>”, a </a:t>
            </a:r>
            <a:r>
              <a:rPr lang="en-US" dirty="0" err="1"/>
              <a:t>čiju</a:t>
            </a:r>
            <a:r>
              <a:rPr lang="en-US" dirty="0"/>
              <a:t> </a:t>
            </a:r>
            <a:r>
              <a:rPr lang="en-US" dirty="0" err="1"/>
              <a:t>dostupnost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omogućiti</a:t>
            </a:r>
            <a:r>
              <a:rPr lang="en-US" dirty="0"/>
              <a:t> </a:t>
            </a:r>
            <a:r>
              <a:rPr lang="en-US" dirty="0" err="1"/>
              <a:t>javnosti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70887258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72732"/>
            <a:ext cx="10515600" cy="540423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ME" dirty="0" smtClean="0"/>
              <a:t>Dobr</a:t>
            </a:r>
            <a:r>
              <a:rPr lang="en-US" dirty="0" smtClean="0"/>
              <a:t>a </a:t>
            </a:r>
            <a:r>
              <a:rPr lang="en-US" dirty="0" err="1"/>
              <a:t>praksa</a:t>
            </a:r>
            <a:r>
              <a:rPr lang="en-US" dirty="0"/>
              <a:t>:</a:t>
            </a:r>
          </a:p>
          <a:p>
            <a:pPr algn="just"/>
            <a:r>
              <a:rPr lang="en-US" dirty="0" err="1"/>
              <a:t>Principi</a:t>
            </a:r>
            <a:r>
              <a:rPr lang="en-US" dirty="0"/>
              <a:t> OECD-a </a:t>
            </a:r>
            <a:r>
              <a:rPr lang="en-US" dirty="0" err="1"/>
              <a:t>zahtijevaju</a:t>
            </a:r>
            <a:r>
              <a:rPr lang="en-US" dirty="0"/>
              <a:t> </a:t>
            </a:r>
            <a:r>
              <a:rPr lang="en-US" dirty="0" err="1"/>
              <a:t>objavljivanje</a:t>
            </a:r>
            <a:r>
              <a:rPr lang="en-US" dirty="0"/>
              <a:t>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od </a:t>
            </a:r>
            <a:r>
              <a:rPr lang="en-US" dirty="0" err="1"/>
              <a:t>materijalnog</a:t>
            </a:r>
            <a:r>
              <a:rPr lang="en-US" dirty="0"/>
              <a:t> </a:t>
            </a:r>
            <a:r>
              <a:rPr lang="en-US" dirty="0" err="1"/>
              <a:t>značaja</a:t>
            </a:r>
            <a:r>
              <a:rPr lang="en-US" dirty="0"/>
              <a:t> </a:t>
            </a:r>
            <a:r>
              <a:rPr lang="en-US" dirty="0" err="1" smtClean="0"/>
              <a:t>iz</a:t>
            </a:r>
            <a:r>
              <a:rPr lang="sr-Latn-ME" dirty="0" smtClean="0"/>
              <a:t> </a:t>
            </a:r>
            <a:r>
              <a:rPr lang="en-US" dirty="0" err="1" smtClean="0"/>
              <a:t>sljedećih</a:t>
            </a:r>
            <a:r>
              <a:rPr lang="en-US" dirty="0" smtClean="0"/>
              <a:t> </a:t>
            </a:r>
            <a:r>
              <a:rPr lang="en-US" dirty="0" err="1"/>
              <a:t>oblasti</a:t>
            </a:r>
            <a:r>
              <a:rPr lang="en-US" dirty="0"/>
              <a:t>:</a:t>
            </a:r>
          </a:p>
          <a:p>
            <a:pPr marL="457200" lvl="1" indent="0" algn="just">
              <a:buNone/>
            </a:pPr>
            <a:r>
              <a:rPr lang="pl-PL" sz="3000" dirty="0"/>
              <a:t>• finansijski i poslovni rezultati društva;</a:t>
            </a:r>
          </a:p>
          <a:p>
            <a:pPr marL="457200" lvl="1" indent="0" algn="just">
              <a:buNone/>
            </a:pPr>
            <a:r>
              <a:rPr lang="en-US" sz="3000" dirty="0"/>
              <a:t>• </a:t>
            </a:r>
            <a:r>
              <a:rPr lang="en-US" sz="3000" dirty="0" err="1"/>
              <a:t>ciljevi</a:t>
            </a:r>
            <a:r>
              <a:rPr lang="en-US" sz="3000" dirty="0"/>
              <a:t> </a:t>
            </a:r>
            <a:r>
              <a:rPr lang="en-US" sz="3000" dirty="0" err="1"/>
              <a:t>društva</a:t>
            </a:r>
            <a:r>
              <a:rPr lang="en-US" sz="3000" dirty="0"/>
              <a:t>;</a:t>
            </a:r>
          </a:p>
          <a:p>
            <a:pPr marL="457200" lvl="1" indent="0" algn="just">
              <a:buNone/>
            </a:pPr>
            <a:r>
              <a:rPr lang="en-US" sz="3000" dirty="0"/>
              <a:t>• </a:t>
            </a:r>
            <a:r>
              <a:rPr lang="en-US" sz="3000" dirty="0" err="1"/>
              <a:t>dioničarska</a:t>
            </a:r>
            <a:r>
              <a:rPr lang="en-US" sz="3000" dirty="0"/>
              <a:t>/</a:t>
            </a:r>
            <a:r>
              <a:rPr lang="en-US" sz="3000" dirty="0" err="1"/>
              <a:t>akcionarska</a:t>
            </a:r>
            <a:r>
              <a:rPr lang="en-US" sz="3000" dirty="0"/>
              <a:t> </a:t>
            </a:r>
            <a:r>
              <a:rPr lang="en-US" sz="3000" dirty="0" err="1"/>
              <a:t>i</a:t>
            </a:r>
            <a:r>
              <a:rPr lang="en-US" sz="3000" dirty="0"/>
              <a:t> </a:t>
            </a:r>
            <a:r>
              <a:rPr lang="en-US" sz="3000" dirty="0" err="1"/>
              <a:t>vlasnička</a:t>
            </a:r>
            <a:r>
              <a:rPr lang="en-US" sz="3000" dirty="0"/>
              <a:t> </a:t>
            </a:r>
            <a:r>
              <a:rPr lang="en-US" sz="3000" dirty="0" err="1"/>
              <a:t>struktura</a:t>
            </a:r>
            <a:r>
              <a:rPr lang="en-US" sz="3000" dirty="0"/>
              <a:t>;</a:t>
            </a:r>
          </a:p>
          <a:p>
            <a:pPr marL="457200" lvl="1" indent="0" algn="just">
              <a:buNone/>
            </a:pPr>
            <a:r>
              <a:rPr lang="en-US" sz="3000" dirty="0"/>
              <a:t>• </a:t>
            </a:r>
            <a:r>
              <a:rPr lang="en-US" sz="3000" dirty="0" err="1"/>
              <a:t>članovi</a:t>
            </a:r>
            <a:r>
              <a:rPr lang="en-US" sz="3000" dirty="0"/>
              <a:t> </a:t>
            </a:r>
            <a:r>
              <a:rPr lang="en-US" sz="3000" dirty="0" err="1"/>
              <a:t>nadzornog</a:t>
            </a:r>
            <a:r>
              <a:rPr lang="en-US" sz="3000" dirty="0"/>
              <a:t>/</a:t>
            </a:r>
            <a:r>
              <a:rPr lang="en-US" sz="3000" dirty="0" err="1"/>
              <a:t>upravnog</a:t>
            </a:r>
            <a:r>
              <a:rPr lang="en-US" sz="3000" dirty="0"/>
              <a:t> </a:t>
            </a:r>
            <a:r>
              <a:rPr lang="en-US" sz="3000" dirty="0" err="1"/>
              <a:t>odbora</a:t>
            </a:r>
            <a:r>
              <a:rPr lang="en-US" sz="3000" dirty="0"/>
              <a:t> </a:t>
            </a:r>
            <a:r>
              <a:rPr lang="en-US" sz="3000" dirty="0" err="1"/>
              <a:t>i</a:t>
            </a:r>
            <a:r>
              <a:rPr lang="en-US" sz="3000" dirty="0"/>
              <a:t> </a:t>
            </a:r>
            <a:r>
              <a:rPr lang="en-US" sz="3000" dirty="0" err="1"/>
              <a:t>ključni</a:t>
            </a:r>
            <a:r>
              <a:rPr lang="en-US" sz="3000" dirty="0"/>
              <a:t> </a:t>
            </a:r>
            <a:r>
              <a:rPr lang="en-US" sz="3000" dirty="0" err="1"/>
              <a:t>izvršni</a:t>
            </a:r>
            <a:r>
              <a:rPr lang="en-US" sz="3000" dirty="0"/>
              <a:t> </a:t>
            </a:r>
            <a:r>
              <a:rPr lang="en-US" sz="3000" dirty="0" err="1"/>
              <a:t>rukovodioci</a:t>
            </a:r>
            <a:r>
              <a:rPr lang="en-US" sz="3000" dirty="0"/>
              <a:t>, </a:t>
            </a:r>
            <a:r>
              <a:rPr lang="en-US" sz="3000" dirty="0" err="1"/>
              <a:t>kao</a:t>
            </a:r>
            <a:r>
              <a:rPr lang="en-US" sz="3000" dirty="0"/>
              <a:t> </a:t>
            </a:r>
            <a:r>
              <a:rPr lang="en-US" sz="3000" dirty="0" err="1"/>
              <a:t>i</a:t>
            </a:r>
            <a:r>
              <a:rPr lang="en-US" sz="3000" dirty="0"/>
              <a:t> </a:t>
            </a:r>
            <a:r>
              <a:rPr lang="en-US" sz="3000" dirty="0" err="1" smtClean="0"/>
              <a:t>njihove</a:t>
            </a:r>
            <a:r>
              <a:rPr lang="sr-Latn-ME" sz="3000" dirty="0" smtClean="0"/>
              <a:t> </a:t>
            </a:r>
            <a:r>
              <a:rPr lang="en-US" sz="3000" dirty="0" err="1" smtClean="0"/>
              <a:t>naknade</a:t>
            </a:r>
            <a:r>
              <a:rPr lang="en-US" sz="3000" dirty="0"/>
              <a:t>;</a:t>
            </a:r>
          </a:p>
          <a:p>
            <a:pPr marL="457200" lvl="1" indent="0" algn="just">
              <a:buNone/>
            </a:pPr>
            <a:r>
              <a:rPr lang="en-US" sz="3000" dirty="0"/>
              <a:t>• </a:t>
            </a:r>
            <a:r>
              <a:rPr lang="en-US" sz="3000" dirty="0" err="1" smtClean="0"/>
              <a:t>predvidivi</a:t>
            </a:r>
            <a:r>
              <a:rPr lang="en-US" sz="3000" dirty="0" smtClean="0"/>
              <a:t> </a:t>
            </a:r>
            <a:r>
              <a:rPr lang="en-US" sz="3000" dirty="0" err="1"/>
              <a:t>faktori</a:t>
            </a:r>
            <a:r>
              <a:rPr lang="en-US" sz="3000" dirty="0"/>
              <a:t> </a:t>
            </a:r>
            <a:r>
              <a:rPr lang="en-US" sz="3000" dirty="0" err="1"/>
              <a:t>rizika</a:t>
            </a:r>
            <a:r>
              <a:rPr lang="en-US" sz="3000" dirty="0"/>
              <a:t> od </a:t>
            </a:r>
            <a:r>
              <a:rPr lang="en-US" sz="3000" dirty="0" err="1"/>
              <a:t>materijalnog</a:t>
            </a:r>
            <a:r>
              <a:rPr lang="en-US" sz="3000" dirty="0"/>
              <a:t> </a:t>
            </a:r>
            <a:r>
              <a:rPr lang="en-US" sz="3000" dirty="0" err="1"/>
              <a:t>značaja</a:t>
            </a:r>
            <a:r>
              <a:rPr lang="en-US" sz="3000" dirty="0"/>
              <a:t>;</a:t>
            </a:r>
          </a:p>
          <a:p>
            <a:pPr marL="457200" lvl="1" indent="0" algn="just">
              <a:buNone/>
            </a:pPr>
            <a:r>
              <a:rPr lang="pl-PL" sz="3000" dirty="0"/>
              <a:t>• pitanja od materijalnog značaja koja se odnose na zaposlene i druge </a:t>
            </a:r>
            <a:r>
              <a:rPr lang="pl-PL" sz="3000" dirty="0" smtClean="0"/>
              <a:t>nosioce </a:t>
            </a:r>
            <a:r>
              <a:rPr lang="en-US" sz="3000" dirty="0" err="1" smtClean="0"/>
              <a:t>rizika</a:t>
            </a:r>
            <a:r>
              <a:rPr lang="en-US" sz="3000" dirty="0" smtClean="0"/>
              <a:t> </a:t>
            </a:r>
            <a:r>
              <a:rPr lang="en-US" sz="3000" dirty="0" err="1"/>
              <a:t>poslovanja</a:t>
            </a:r>
            <a:r>
              <a:rPr lang="en-US" sz="3000" dirty="0"/>
              <a:t> </a:t>
            </a:r>
            <a:r>
              <a:rPr lang="en-US" sz="3000" dirty="0" err="1"/>
              <a:t>društva</a:t>
            </a:r>
            <a:r>
              <a:rPr lang="en-US" sz="3000" dirty="0"/>
              <a:t>; </a:t>
            </a:r>
            <a:r>
              <a:rPr lang="en-US" sz="3000" dirty="0" err="1"/>
              <a:t>i</a:t>
            </a:r>
            <a:endParaRPr lang="en-US" sz="3000" dirty="0"/>
          </a:p>
          <a:p>
            <a:pPr marL="457200" lvl="1" indent="0" algn="just">
              <a:buNone/>
            </a:pPr>
            <a:r>
              <a:rPr lang="en-US" sz="3000" dirty="0"/>
              <a:t>• </a:t>
            </a:r>
            <a:r>
              <a:rPr lang="en-US" sz="3000" dirty="0" err="1"/>
              <a:t>strukture</a:t>
            </a:r>
            <a:r>
              <a:rPr lang="en-US" sz="3000" dirty="0"/>
              <a:t> </a:t>
            </a:r>
            <a:r>
              <a:rPr lang="en-US" sz="3000" dirty="0" err="1"/>
              <a:t>i</a:t>
            </a:r>
            <a:r>
              <a:rPr lang="en-US" sz="3000" dirty="0"/>
              <a:t> </a:t>
            </a:r>
            <a:r>
              <a:rPr lang="en-US" sz="3000" dirty="0" err="1"/>
              <a:t>politike</a:t>
            </a:r>
            <a:r>
              <a:rPr lang="en-US" sz="3000" dirty="0"/>
              <a:t> </a:t>
            </a:r>
            <a:r>
              <a:rPr lang="en-US" sz="3000" dirty="0" err="1"/>
              <a:t>korporativnog</a:t>
            </a:r>
            <a:r>
              <a:rPr lang="en-US" sz="3000" dirty="0"/>
              <a:t> </a:t>
            </a:r>
            <a:r>
              <a:rPr lang="en-US" sz="3000" dirty="0" err="1"/>
              <a:t>upravljanja</a:t>
            </a:r>
            <a:r>
              <a:rPr lang="en-US" sz="3000" dirty="0" smtClean="0"/>
              <a:t>.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xmlns="" val="184886930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56068"/>
            <a:ext cx="10515600" cy="5120895"/>
          </a:xfrm>
        </p:spPr>
        <p:txBody>
          <a:bodyPr>
            <a:normAutofit/>
          </a:bodyPr>
          <a:lstStyle/>
          <a:p>
            <a:r>
              <a:rPr lang="en-US" dirty="0" err="1" smtClean="0"/>
              <a:t>Ovaj</a:t>
            </a:r>
            <a:r>
              <a:rPr lang="en-US" dirty="0" smtClean="0"/>
              <a:t> </a:t>
            </a:r>
            <a:r>
              <a:rPr lang="en-US" dirty="0" err="1" smtClean="0"/>
              <a:t>spisak</a:t>
            </a:r>
            <a:r>
              <a:rPr lang="en-US" dirty="0" smtClean="0"/>
              <a:t>, </a:t>
            </a:r>
            <a:r>
              <a:rPr lang="en-US" dirty="0" err="1" smtClean="0"/>
              <a:t>iako</a:t>
            </a:r>
            <a:r>
              <a:rPr lang="en-US" dirty="0" smtClean="0"/>
              <a:t> </a:t>
            </a:r>
            <a:r>
              <a:rPr lang="en-US" dirty="0" err="1" smtClean="0"/>
              <a:t>načelnog</a:t>
            </a:r>
            <a:r>
              <a:rPr lang="en-US" dirty="0" smtClean="0"/>
              <a:t> </a:t>
            </a:r>
            <a:r>
              <a:rPr lang="en-US" dirty="0" err="1" smtClean="0"/>
              <a:t>karaktera</a:t>
            </a:r>
            <a:r>
              <a:rPr lang="en-US" dirty="0" smtClean="0"/>
              <a:t>, </a:t>
            </a:r>
            <a:r>
              <a:rPr lang="en-US" dirty="0" err="1" smtClean="0"/>
              <a:t>sveobuhvatan</a:t>
            </a:r>
            <a:r>
              <a:rPr lang="en-US" dirty="0" smtClean="0"/>
              <a:t> je. </a:t>
            </a:r>
            <a:endParaRPr lang="sr-Latn-ME" dirty="0" smtClean="0"/>
          </a:p>
          <a:p>
            <a:pPr algn="just"/>
            <a:r>
              <a:rPr lang="en-US" dirty="0" err="1" smtClean="0"/>
              <a:t>Tehnički</a:t>
            </a:r>
            <a:r>
              <a:rPr lang="en-US" dirty="0" smtClean="0"/>
              <a:t> </a:t>
            </a:r>
            <a:r>
              <a:rPr lang="en-US" dirty="0" err="1" smtClean="0"/>
              <a:t>komitet</a:t>
            </a:r>
            <a:r>
              <a:rPr lang="en-US" dirty="0" smtClean="0"/>
              <a:t> </a:t>
            </a:r>
            <a:r>
              <a:rPr lang="en-US" dirty="0" err="1" smtClean="0"/>
              <a:t>Međunarodne</a:t>
            </a:r>
            <a:r>
              <a:rPr lang="sr-Latn-ME" dirty="0" smtClean="0"/>
              <a:t> </a:t>
            </a:r>
            <a:r>
              <a:rPr lang="pl-PL" dirty="0" smtClean="0"/>
              <a:t>organizacije komisija za vrijednosne papire/hartije od vrijednosti (IOSCO) razvio je </a:t>
            </a:r>
            <a:r>
              <a:rPr lang="en-US" dirty="0" err="1" smtClean="0"/>
              <a:t>detaljnije</a:t>
            </a:r>
            <a:r>
              <a:rPr lang="en-US" dirty="0" smtClean="0"/>
              <a:t> </a:t>
            </a:r>
            <a:r>
              <a:rPr lang="en-US" dirty="0" err="1" smtClean="0"/>
              <a:t>principe</a:t>
            </a:r>
            <a:r>
              <a:rPr lang="en-US" dirty="0" smtClean="0"/>
              <a:t> </a:t>
            </a:r>
            <a:r>
              <a:rPr lang="en-US" dirty="0" err="1" smtClean="0"/>
              <a:t>kontinuiranog</a:t>
            </a:r>
            <a:r>
              <a:rPr lang="en-US" dirty="0" smtClean="0"/>
              <a:t> </a:t>
            </a:r>
            <a:r>
              <a:rPr lang="en-US" dirty="0" err="1" smtClean="0"/>
              <a:t>objavljivanja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izvještavanja</a:t>
            </a:r>
            <a:r>
              <a:rPr lang="en-US" dirty="0" smtClean="0"/>
              <a:t> o </a:t>
            </a:r>
            <a:r>
              <a:rPr lang="en-US" dirty="0" err="1" smtClean="0"/>
              <a:t>kretanjima</a:t>
            </a:r>
            <a:r>
              <a:rPr lang="en-US" dirty="0" smtClean="0"/>
              <a:t> od </a:t>
            </a:r>
            <a:r>
              <a:rPr lang="en-US" dirty="0" err="1" smtClean="0"/>
              <a:t>materijalnog</a:t>
            </a:r>
            <a:r>
              <a:rPr lang="sr-Latn-ME" dirty="0" smtClean="0"/>
              <a:t> </a:t>
            </a:r>
            <a:r>
              <a:rPr lang="it-IT" dirty="0" smtClean="0"/>
              <a:t>značaja za kotirana društva. </a:t>
            </a:r>
            <a:endParaRPr lang="sr-Latn-ME" dirty="0" smtClean="0"/>
          </a:p>
          <a:p>
            <a:pPr algn="just"/>
            <a:r>
              <a:rPr lang="it-IT" dirty="0" smtClean="0"/>
              <a:t>Ovi principi su: </a:t>
            </a:r>
          </a:p>
          <a:p>
            <a:pPr marL="457200" lvl="1" indent="0" algn="just">
              <a:buNone/>
            </a:pPr>
            <a:r>
              <a:rPr lang="pl-PL" sz="2800" dirty="0" smtClean="0"/>
              <a:t>• materijalni značaj informacija za odluku investitora o investiranju;</a:t>
            </a:r>
          </a:p>
          <a:p>
            <a:pPr marL="457200" lvl="1" indent="0" algn="just">
              <a:buNone/>
            </a:pPr>
            <a:r>
              <a:rPr lang="en-US" sz="2800" dirty="0" smtClean="0"/>
              <a:t>• </a:t>
            </a:r>
            <a:r>
              <a:rPr lang="en-US" sz="2800" dirty="0" err="1" smtClean="0"/>
              <a:t>blagovremeno</a:t>
            </a:r>
            <a:r>
              <a:rPr lang="en-US" sz="2800" dirty="0" smtClean="0"/>
              <a:t> </a:t>
            </a:r>
            <a:r>
              <a:rPr lang="en-US" sz="2800" dirty="0" err="1" smtClean="0"/>
              <a:t>objavljivanje</a:t>
            </a:r>
            <a:r>
              <a:rPr lang="en-US" sz="2800" dirty="0" smtClean="0"/>
              <a:t> – </a:t>
            </a:r>
            <a:r>
              <a:rPr lang="en-US" sz="2800" dirty="0" err="1" smtClean="0"/>
              <a:t>trenutno</a:t>
            </a:r>
            <a:r>
              <a:rPr lang="en-US" sz="2800" dirty="0" smtClean="0"/>
              <a:t> </a:t>
            </a:r>
            <a:r>
              <a:rPr lang="en-US" sz="2800" dirty="0" err="1" smtClean="0"/>
              <a:t>ili</a:t>
            </a:r>
            <a:r>
              <a:rPr lang="en-US" sz="2800" dirty="0" smtClean="0"/>
              <a:t> </a:t>
            </a:r>
            <a:r>
              <a:rPr lang="en-US" sz="2800" dirty="0" err="1" smtClean="0"/>
              <a:t>periodično</a:t>
            </a:r>
            <a:r>
              <a:rPr lang="en-US" sz="2800" dirty="0" smtClean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xmlns="" val="20651807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40158"/>
            <a:ext cx="10515600" cy="5236805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istovremeno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identično</a:t>
            </a:r>
            <a:r>
              <a:rPr lang="en-US" dirty="0"/>
              <a:t> </a:t>
            </a:r>
            <a:r>
              <a:rPr lang="en-US" dirty="0" err="1"/>
              <a:t>objavljivanje</a:t>
            </a:r>
            <a:r>
              <a:rPr lang="en-US" dirty="0"/>
              <a:t> u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državama</a:t>
            </a:r>
            <a:r>
              <a:rPr lang="en-US" dirty="0"/>
              <a:t> u </a:t>
            </a:r>
            <a:r>
              <a:rPr lang="en-US" dirty="0" err="1"/>
              <a:t>kojima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vrijednosni</a:t>
            </a:r>
            <a:r>
              <a:rPr lang="sr-Latn-ME" dirty="0"/>
              <a:t> </a:t>
            </a:r>
            <a:r>
              <a:rPr lang="en-US" dirty="0" err="1"/>
              <a:t>papiri</a:t>
            </a:r>
            <a:r>
              <a:rPr lang="en-US" dirty="0"/>
              <a:t>/</a:t>
            </a:r>
            <a:r>
              <a:rPr lang="en-US" dirty="0" err="1"/>
              <a:t>hartije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kotirani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širenje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dirty="0" err="1"/>
              <a:t>korištenjem</a:t>
            </a:r>
            <a:r>
              <a:rPr lang="en-US" dirty="0"/>
              <a:t> </a:t>
            </a:r>
            <a:r>
              <a:rPr lang="en-US" dirty="0" err="1"/>
              <a:t>efikasnih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blagovremenih</a:t>
            </a:r>
            <a:r>
              <a:rPr lang="en-US" dirty="0"/>
              <a:t> </a:t>
            </a:r>
            <a:r>
              <a:rPr lang="en-US" dirty="0" err="1"/>
              <a:t>sredstava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pošteni</a:t>
            </a:r>
            <a:r>
              <a:rPr lang="en-US" dirty="0"/>
              <a:t> </a:t>
            </a:r>
            <a:r>
              <a:rPr lang="en-US" dirty="0" err="1"/>
              <a:t>kriteriji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objavljivanje</a:t>
            </a:r>
            <a:r>
              <a:rPr lang="en-US" dirty="0"/>
              <a:t>, bez </a:t>
            </a:r>
            <a:r>
              <a:rPr lang="en-US" dirty="0" err="1"/>
              <a:t>varljivog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obmanjivog</a:t>
            </a:r>
            <a:r>
              <a:rPr lang="en-US" dirty="0"/>
              <a:t> </a:t>
            </a:r>
            <a:r>
              <a:rPr lang="en-US" dirty="0" err="1"/>
              <a:t>sadržaja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bez</a:t>
            </a:r>
            <a:r>
              <a:rPr lang="sr-Latn-ME" dirty="0"/>
              <a:t> </a:t>
            </a:r>
            <a:r>
              <a:rPr lang="en-US" dirty="0" err="1"/>
              <a:t>propusta</a:t>
            </a:r>
            <a:r>
              <a:rPr lang="en-US" dirty="0"/>
              <a:t> od </a:t>
            </a:r>
            <a:r>
              <a:rPr lang="en-US" dirty="0" err="1"/>
              <a:t>materijalnog</a:t>
            </a:r>
            <a:r>
              <a:rPr lang="en-US" dirty="0"/>
              <a:t> </a:t>
            </a:r>
            <a:r>
              <a:rPr lang="en-US" dirty="0" err="1"/>
              <a:t>značaja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ravnopravan</a:t>
            </a:r>
            <a:r>
              <a:rPr lang="en-US" dirty="0"/>
              <a:t> </a:t>
            </a:r>
            <a:r>
              <a:rPr lang="en-US" dirty="0" err="1"/>
              <a:t>tretman</a:t>
            </a:r>
            <a:r>
              <a:rPr lang="en-US" dirty="0"/>
              <a:t> </a:t>
            </a:r>
            <a:r>
              <a:rPr lang="en-US" dirty="0" err="1"/>
              <a:t>objavljivanja</a:t>
            </a:r>
            <a:r>
              <a:rPr lang="en-US" dirty="0"/>
              <a:t> – </a:t>
            </a:r>
            <a:r>
              <a:rPr lang="en-US" dirty="0" err="1"/>
              <a:t>izbjegavanje</a:t>
            </a:r>
            <a:r>
              <a:rPr lang="en-US" dirty="0"/>
              <a:t> </a:t>
            </a:r>
            <a:r>
              <a:rPr lang="en-US" dirty="0" err="1"/>
              <a:t>selektivnog</a:t>
            </a:r>
            <a:r>
              <a:rPr lang="en-US" dirty="0"/>
              <a:t> </a:t>
            </a:r>
            <a:r>
              <a:rPr lang="en-US" dirty="0" err="1"/>
              <a:t>objavljivanja</a:t>
            </a:r>
            <a:r>
              <a:rPr lang="sr-Latn-ME" dirty="0"/>
              <a:t> 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dirty="0" err="1"/>
              <a:t>investitorima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drugima</a:t>
            </a:r>
            <a:r>
              <a:rPr lang="en-US" dirty="0"/>
              <a:t> </a:t>
            </a:r>
            <a:r>
              <a:rPr lang="en-US" dirty="0" err="1"/>
              <a:t>prije</a:t>
            </a:r>
            <a:r>
              <a:rPr lang="en-US" dirty="0"/>
              <a:t> </a:t>
            </a:r>
            <a:r>
              <a:rPr lang="en-US" dirty="0" err="1"/>
              <a:t>javnog</a:t>
            </a:r>
            <a:r>
              <a:rPr lang="en-US" dirty="0"/>
              <a:t> </a:t>
            </a:r>
            <a:r>
              <a:rPr lang="en-US" dirty="0" err="1"/>
              <a:t>objavljivanja</a:t>
            </a:r>
            <a:r>
              <a:rPr lang="en-US" dirty="0"/>
              <a:t>; </a:t>
            </a:r>
            <a:r>
              <a:rPr lang="en-US" dirty="0" err="1"/>
              <a:t>i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poštivanje</a:t>
            </a:r>
            <a:r>
              <a:rPr lang="en-US" dirty="0"/>
              <a:t> </a:t>
            </a:r>
            <a:r>
              <a:rPr lang="en-US" dirty="0" err="1"/>
              <a:t>obaveza</a:t>
            </a:r>
            <a:r>
              <a:rPr lang="en-US" dirty="0"/>
              <a:t> </a:t>
            </a:r>
            <a:r>
              <a:rPr lang="en-US" dirty="0" err="1"/>
              <a:t>objavljivanja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419788558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27279"/>
            <a:ext cx="10515600" cy="524968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dirty="0"/>
              <a:t>1. Finansijski i poslovni rezultati</a:t>
            </a:r>
          </a:p>
          <a:p>
            <a:pPr marL="0" indent="0" algn="just">
              <a:buNone/>
            </a:pPr>
            <a:r>
              <a:rPr lang="en-US" dirty="0"/>
              <a:t>a) </a:t>
            </a:r>
            <a:r>
              <a:rPr lang="en-US" dirty="0" err="1"/>
              <a:t>Prikazivanje</a:t>
            </a:r>
            <a:r>
              <a:rPr lang="en-US" dirty="0"/>
              <a:t>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informacija</a:t>
            </a:r>
            <a:endParaRPr lang="en-US" dirty="0"/>
          </a:p>
          <a:p>
            <a:pPr algn="just"/>
            <a:r>
              <a:rPr lang="en-US" dirty="0" err="1"/>
              <a:t>Informacije</a:t>
            </a:r>
            <a:r>
              <a:rPr lang="en-US" dirty="0"/>
              <a:t> o </a:t>
            </a:r>
            <a:r>
              <a:rPr lang="en-US" dirty="0" err="1"/>
              <a:t>finansijskim</a:t>
            </a:r>
            <a:r>
              <a:rPr lang="en-US" dirty="0"/>
              <a:t> </a:t>
            </a:r>
            <a:r>
              <a:rPr lang="en-US" dirty="0" err="1"/>
              <a:t>rezultatima</a:t>
            </a:r>
            <a:r>
              <a:rPr lang="en-US" dirty="0"/>
              <a:t>, </a:t>
            </a:r>
            <a:r>
              <a:rPr lang="en-US" dirty="0" err="1"/>
              <a:t>uspješnosti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stanju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poslovima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/>
              <a:t>, od </a:t>
            </a:r>
            <a:r>
              <a:rPr lang="en-US" dirty="0" err="1"/>
              <a:t>najveće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važnosti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dioničare</a:t>
            </a:r>
            <a:r>
              <a:rPr lang="en-US" dirty="0"/>
              <a:t>/</a:t>
            </a:r>
            <a:r>
              <a:rPr lang="en-US" dirty="0" err="1"/>
              <a:t>akcionare</a:t>
            </a:r>
            <a:r>
              <a:rPr lang="en-US" dirty="0"/>
              <a:t>, </a:t>
            </a:r>
            <a:r>
              <a:rPr lang="en-US" dirty="0" err="1"/>
              <a:t>potencijalne</a:t>
            </a:r>
            <a:r>
              <a:rPr lang="en-US" dirty="0"/>
              <a:t> </a:t>
            </a:r>
            <a:r>
              <a:rPr lang="en-US" dirty="0" err="1"/>
              <a:t>investitore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kreditore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nosioce</a:t>
            </a:r>
            <a:r>
              <a:rPr lang="en-US" dirty="0"/>
              <a:t> </a:t>
            </a:r>
            <a:r>
              <a:rPr lang="en-US" dirty="0" err="1"/>
              <a:t>rizika</a:t>
            </a:r>
            <a:r>
              <a:rPr lang="en-US" dirty="0"/>
              <a:t> </a:t>
            </a:r>
            <a:r>
              <a:rPr lang="en-US" dirty="0" err="1"/>
              <a:t>poslovanja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 </a:t>
            </a:r>
            <a:endParaRPr lang="sr-Latn-ME" dirty="0" smtClean="0"/>
          </a:p>
        </p:txBody>
      </p:sp>
    </p:spTree>
    <p:extLst>
      <p:ext uri="{BB962C8B-B14F-4D97-AF65-F5344CB8AC3E}">
        <p14:creationId xmlns:p14="http://schemas.microsoft.com/office/powerpoint/2010/main" xmlns="" val="1016724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36372"/>
            <a:ext cx="10515600" cy="4940591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pt-BR" dirty="0" smtClean="0"/>
              <a:t> Da li društvo shvata da je u njegovom vlastitom interesu da vrši</a:t>
            </a:r>
            <a:r>
              <a:rPr lang="sr-Latn-ME" dirty="0" smtClean="0"/>
              <a:t> </a:t>
            </a:r>
            <a:r>
              <a:rPr lang="pl-PL" dirty="0" smtClean="0"/>
              <a:t>dobrovoljna objavljivanja informacija na tržištu? </a:t>
            </a:r>
          </a:p>
          <a:p>
            <a:pPr algn="just"/>
            <a:r>
              <a:rPr lang="pl-PL" dirty="0" smtClean="0"/>
              <a:t>Ako je tako, </a:t>
            </a:r>
            <a:r>
              <a:rPr lang="en-US" dirty="0" err="1" smtClean="0"/>
              <a:t>kako</a:t>
            </a:r>
            <a:r>
              <a:rPr lang="en-US" dirty="0" smtClean="0"/>
              <a:t> </a:t>
            </a:r>
            <a:r>
              <a:rPr lang="en-US" dirty="0" err="1" smtClean="0"/>
              <a:t>osigurava</a:t>
            </a:r>
            <a:r>
              <a:rPr lang="en-US" dirty="0" smtClean="0"/>
              <a:t> </a:t>
            </a:r>
            <a:r>
              <a:rPr lang="en-US" dirty="0" err="1" smtClean="0"/>
              <a:t>istinitost</a:t>
            </a:r>
            <a:r>
              <a:rPr lang="en-US" dirty="0" smtClean="0"/>
              <a:t> </a:t>
            </a:r>
            <a:r>
              <a:rPr lang="en-US" dirty="0" err="1" smtClean="0"/>
              <a:t>ovih</a:t>
            </a:r>
            <a:r>
              <a:rPr lang="en-US" dirty="0" smtClean="0"/>
              <a:t> </a:t>
            </a:r>
            <a:r>
              <a:rPr lang="en-US" dirty="0" err="1" smtClean="0"/>
              <a:t>informacija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da </a:t>
            </a:r>
            <a:r>
              <a:rPr lang="en-US" dirty="0" err="1" smtClean="0"/>
              <a:t>njihovo</a:t>
            </a:r>
            <a:r>
              <a:rPr lang="sr-Latn-ME" dirty="0" smtClean="0"/>
              <a:t> </a:t>
            </a:r>
            <a:r>
              <a:rPr lang="en-US" dirty="0" err="1" smtClean="0"/>
              <a:t>objavljivanje</a:t>
            </a:r>
            <a:r>
              <a:rPr lang="en-US" dirty="0" smtClean="0"/>
              <a:t> ne </a:t>
            </a:r>
            <a:r>
              <a:rPr lang="en-US" dirty="0" err="1" smtClean="0"/>
              <a:t>bude</a:t>
            </a:r>
            <a:r>
              <a:rPr lang="en-US" dirty="0" smtClean="0"/>
              <a:t> </a:t>
            </a:r>
            <a:r>
              <a:rPr lang="en-US" dirty="0" err="1" smtClean="0"/>
              <a:t>korišteno</a:t>
            </a:r>
            <a:r>
              <a:rPr lang="en-US" dirty="0" smtClean="0"/>
              <a:t> </a:t>
            </a:r>
            <a:r>
              <a:rPr lang="en-US" dirty="0" err="1" smtClean="0"/>
              <a:t>samo</a:t>
            </a:r>
            <a:r>
              <a:rPr lang="en-US" dirty="0" smtClean="0"/>
              <a:t> u </a:t>
            </a:r>
            <a:r>
              <a:rPr lang="en-US" dirty="0" err="1" smtClean="0"/>
              <a:t>marketinške</a:t>
            </a:r>
            <a:r>
              <a:rPr lang="en-US" dirty="0" smtClean="0"/>
              <a:t> </a:t>
            </a:r>
            <a:r>
              <a:rPr lang="en-US" dirty="0" err="1" smtClean="0"/>
              <a:t>svrhe</a:t>
            </a:r>
            <a:r>
              <a:rPr lang="en-US" dirty="0" smtClean="0"/>
              <a:t>?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dirty="0" smtClean="0"/>
              <a:t> Da li </a:t>
            </a:r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 smtClean="0"/>
              <a:t>zaista</a:t>
            </a:r>
            <a:r>
              <a:rPr lang="en-US" dirty="0" smtClean="0"/>
              <a:t> </a:t>
            </a:r>
            <a:r>
              <a:rPr lang="en-US" dirty="0" err="1" smtClean="0"/>
              <a:t>razumije</a:t>
            </a:r>
            <a:r>
              <a:rPr lang="en-US" dirty="0" smtClean="0"/>
              <a:t> </a:t>
            </a:r>
            <a:r>
              <a:rPr lang="en-US" dirty="0" err="1" smtClean="0"/>
              <a:t>definiciju</a:t>
            </a:r>
            <a:r>
              <a:rPr lang="en-US" dirty="0" smtClean="0"/>
              <a:t> </a:t>
            </a:r>
            <a:r>
              <a:rPr lang="en-US" dirty="0" err="1" smtClean="0"/>
              <a:t>komercijalno</a:t>
            </a:r>
            <a:r>
              <a:rPr lang="en-US" dirty="0" smtClean="0"/>
              <a:t> </a:t>
            </a:r>
            <a:r>
              <a:rPr lang="en-US" dirty="0" err="1" smtClean="0"/>
              <a:t>osetljive</a:t>
            </a:r>
            <a:r>
              <a:rPr lang="sr-Latn-ME" dirty="0" smtClean="0"/>
              <a:t> </a:t>
            </a:r>
            <a:r>
              <a:rPr lang="en-US" dirty="0" err="1" smtClean="0"/>
              <a:t>informacije</a:t>
            </a:r>
            <a:r>
              <a:rPr lang="en-US" dirty="0" smtClean="0"/>
              <a:t>? Ili, da li se </a:t>
            </a:r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 smtClean="0"/>
              <a:t>krije</a:t>
            </a:r>
            <a:r>
              <a:rPr lang="en-US" dirty="0" smtClean="0"/>
              <a:t> </a:t>
            </a:r>
            <a:r>
              <a:rPr lang="en-US" dirty="0" err="1" smtClean="0"/>
              <a:t>iza</a:t>
            </a:r>
            <a:r>
              <a:rPr lang="en-US" dirty="0" smtClean="0"/>
              <a:t> </a:t>
            </a:r>
            <a:r>
              <a:rPr lang="en-US" dirty="0" err="1" smtClean="0"/>
              <a:t>zaštita</a:t>
            </a:r>
            <a:r>
              <a:rPr lang="en-US" dirty="0" smtClean="0"/>
              <a:t> </a:t>
            </a:r>
            <a:r>
              <a:rPr lang="en-US" dirty="0" err="1" smtClean="0"/>
              <a:t>predviđenih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osjetljive</a:t>
            </a:r>
            <a:r>
              <a:rPr lang="en-US" dirty="0" smtClean="0"/>
              <a:t> </a:t>
            </a:r>
            <a:r>
              <a:rPr lang="en-US" dirty="0" err="1" smtClean="0"/>
              <a:t>informacije</a:t>
            </a:r>
            <a:r>
              <a:rPr lang="en-US" dirty="0" smtClean="0"/>
              <a:t> da bi </a:t>
            </a:r>
            <a:r>
              <a:rPr lang="en-US" dirty="0" err="1" smtClean="0"/>
              <a:t>tržištima</a:t>
            </a:r>
            <a:r>
              <a:rPr lang="en-US" dirty="0" smtClean="0"/>
              <a:t> </a:t>
            </a:r>
            <a:r>
              <a:rPr lang="en-US" dirty="0" err="1" smtClean="0"/>
              <a:t>uskratilo</a:t>
            </a:r>
            <a:r>
              <a:rPr lang="en-US" dirty="0" smtClean="0"/>
              <a:t> </a:t>
            </a:r>
            <a:r>
              <a:rPr lang="en-US" dirty="0" err="1" smtClean="0"/>
              <a:t>važne</a:t>
            </a:r>
            <a:r>
              <a:rPr lang="en-US" dirty="0" smtClean="0"/>
              <a:t> </a:t>
            </a:r>
            <a:r>
              <a:rPr lang="en-US" dirty="0" err="1" smtClean="0"/>
              <a:t>činjenice</a:t>
            </a:r>
            <a:r>
              <a:rPr lang="sr-Latn-ME" dirty="0" smtClean="0"/>
              <a:t> </a:t>
            </a:r>
            <a:r>
              <a:rPr lang="en-US" dirty="0" smtClean="0"/>
              <a:t>od </a:t>
            </a:r>
            <a:r>
              <a:rPr lang="en-US" dirty="0" err="1" smtClean="0"/>
              <a:t>materijalnog</a:t>
            </a:r>
            <a:r>
              <a:rPr lang="en-US" dirty="0" smtClean="0"/>
              <a:t> </a:t>
            </a:r>
            <a:r>
              <a:rPr lang="en-US" dirty="0" err="1" smtClean="0"/>
              <a:t>značaja</a:t>
            </a:r>
            <a:r>
              <a:rPr lang="en-US" dirty="0" smtClean="0"/>
              <a:t>?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pl-PL" dirty="0" smtClean="0"/>
              <a:t> Kakvo je objavljivanje informacija društva u odnosu na </a:t>
            </a:r>
            <a:r>
              <a:rPr lang="en-US" dirty="0" err="1" smtClean="0"/>
              <a:t>međunarodne</a:t>
            </a:r>
            <a:r>
              <a:rPr lang="en-US" dirty="0" smtClean="0"/>
              <a:t> </a:t>
            </a:r>
            <a:r>
              <a:rPr lang="en-US" dirty="0" err="1" smtClean="0"/>
              <a:t>standarde</a:t>
            </a:r>
            <a:r>
              <a:rPr lang="en-US" dirty="0" smtClean="0"/>
              <a:t> u </a:t>
            </a:r>
            <a:r>
              <a:rPr lang="en-US" dirty="0" err="1" smtClean="0"/>
              <a:t>pogledu</a:t>
            </a:r>
            <a:r>
              <a:rPr lang="en-US" dirty="0" smtClean="0"/>
              <a:t> </a:t>
            </a:r>
            <a:r>
              <a:rPr lang="en-US" dirty="0" err="1" smtClean="0"/>
              <a:t>objavljivanja</a:t>
            </a:r>
            <a:r>
              <a:rPr lang="en-US" dirty="0" smtClean="0"/>
              <a:t> (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primjer</a:t>
            </a:r>
            <a:r>
              <a:rPr lang="en-US" dirty="0" smtClean="0"/>
              <a:t>, u</a:t>
            </a:r>
            <a:r>
              <a:rPr lang="sr-Latn-ME" dirty="0" smtClean="0"/>
              <a:t> </a:t>
            </a:r>
            <a:r>
              <a:rPr lang="en-US" dirty="0" err="1" smtClean="0"/>
              <a:t>poređenju</a:t>
            </a:r>
            <a:r>
              <a:rPr lang="en-US" dirty="0" smtClean="0"/>
              <a:t> s </a:t>
            </a:r>
            <a:r>
              <a:rPr lang="en-US" dirty="0" err="1" smtClean="0"/>
              <a:t>Principima</a:t>
            </a:r>
            <a:r>
              <a:rPr lang="en-US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OECD-a)?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0056030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40158"/>
            <a:ext cx="10515600" cy="5236805"/>
          </a:xfrm>
        </p:spPr>
        <p:txBody>
          <a:bodyPr/>
          <a:lstStyle/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Bilans</a:t>
            </a:r>
            <a:r>
              <a:rPr lang="en-US" sz="2800" dirty="0"/>
              <a:t> </a:t>
            </a:r>
            <a:r>
              <a:rPr lang="en-US" sz="2800" dirty="0" err="1"/>
              <a:t>stanja</a:t>
            </a:r>
            <a:r>
              <a:rPr lang="en-US" sz="2800" dirty="0"/>
              <a:t> </a:t>
            </a:r>
            <a:r>
              <a:rPr lang="en-US" sz="2800" dirty="0" err="1"/>
              <a:t>daje</a:t>
            </a:r>
            <a:r>
              <a:rPr lang="en-US" sz="2800" dirty="0"/>
              <a:t> </a:t>
            </a:r>
            <a:r>
              <a:rPr lang="en-US" sz="2800" dirty="0" err="1"/>
              <a:t>pregled</a:t>
            </a:r>
            <a:r>
              <a:rPr lang="en-US" sz="2800" dirty="0"/>
              <a:t> </a:t>
            </a:r>
            <a:r>
              <a:rPr lang="en-US" sz="2800" dirty="0" err="1"/>
              <a:t>imovine</a:t>
            </a:r>
            <a:r>
              <a:rPr lang="en-US" sz="2800" dirty="0"/>
              <a:t>, </a:t>
            </a:r>
            <a:r>
              <a:rPr lang="en-US" sz="2800" dirty="0" err="1"/>
              <a:t>kapitala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obaveza</a:t>
            </a:r>
            <a:r>
              <a:rPr lang="en-US" sz="2800" dirty="0"/>
              <a:t> </a:t>
            </a:r>
            <a:r>
              <a:rPr lang="en-US" sz="2800" dirty="0" err="1"/>
              <a:t>društva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određeni</a:t>
            </a:r>
            <a:r>
              <a:rPr lang="en-US" sz="2800" dirty="0"/>
              <a:t> </a:t>
            </a:r>
            <a:r>
              <a:rPr lang="en-US" sz="2800" dirty="0" err="1"/>
              <a:t>dan.</a:t>
            </a:r>
            <a:endParaRPr lang="en-US" sz="2800" dirty="0"/>
          </a:p>
          <a:p>
            <a:pPr marL="457200" lvl="1" indent="0" algn="just">
              <a:buNone/>
            </a:pPr>
            <a:r>
              <a:rPr lang="en-US" sz="2800" dirty="0" err="1" smtClean="0"/>
              <a:t>Kvalifi</a:t>
            </a:r>
            <a:r>
              <a:rPr lang="sr-Latn-ME" sz="2800" dirty="0" smtClean="0"/>
              <a:t>kovanim </a:t>
            </a:r>
            <a:r>
              <a:rPr lang="en-US" sz="2800" dirty="0" err="1" smtClean="0"/>
              <a:t>analitičarima</a:t>
            </a:r>
            <a:r>
              <a:rPr lang="en-US" sz="2800" dirty="0" smtClean="0"/>
              <a:t> </a:t>
            </a:r>
            <a:r>
              <a:rPr lang="en-US" sz="2800" dirty="0"/>
              <a:t>on </a:t>
            </a:r>
            <a:r>
              <a:rPr lang="en-US" sz="2800" dirty="0" err="1"/>
              <a:t>pruža</a:t>
            </a:r>
            <a:r>
              <a:rPr lang="en-US" sz="2800" dirty="0"/>
              <a:t> </a:t>
            </a:r>
            <a:r>
              <a:rPr lang="en-US" sz="2800" dirty="0" err="1"/>
              <a:t>važne</a:t>
            </a:r>
            <a:r>
              <a:rPr lang="en-US" sz="2800" dirty="0"/>
              <a:t> </a:t>
            </a:r>
            <a:r>
              <a:rPr lang="en-US" sz="2800" dirty="0" err="1"/>
              <a:t>informacije</a:t>
            </a:r>
            <a:r>
              <a:rPr lang="en-US" sz="2800" dirty="0"/>
              <a:t>, </a:t>
            </a:r>
            <a:r>
              <a:rPr lang="en-US" sz="2800" dirty="0" err="1"/>
              <a:t>između</a:t>
            </a:r>
            <a:r>
              <a:rPr lang="en-US" sz="2800" dirty="0"/>
              <a:t> </a:t>
            </a:r>
            <a:r>
              <a:rPr lang="en-US" sz="2800" dirty="0" err="1"/>
              <a:t>ostalog</a:t>
            </a:r>
            <a:r>
              <a:rPr lang="en-US" sz="2800" dirty="0"/>
              <a:t>, o</a:t>
            </a:r>
            <a:r>
              <a:rPr lang="sr-Latn-ME" sz="2800" dirty="0"/>
              <a:t> </a:t>
            </a:r>
            <a:r>
              <a:rPr lang="en-US" sz="2800" dirty="0" err="1"/>
              <a:t>stepenu</a:t>
            </a:r>
            <a:r>
              <a:rPr lang="en-US" sz="2800" dirty="0"/>
              <a:t> </a:t>
            </a:r>
            <a:r>
              <a:rPr lang="en-US" sz="2800" dirty="0" err="1"/>
              <a:t>rizika</a:t>
            </a:r>
            <a:r>
              <a:rPr lang="en-US" sz="2800" dirty="0"/>
              <a:t> </a:t>
            </a:r>
            <a:r>
              <a:rPr lang="en-US" sz="2800" dirty="0" err="1"/>
              <a:t>koji</a:t>
            </a:r>
            <a:r>
              <a:rPr lang="en-US" sz="2800" dirty="0"/>
              <a:t> </a:t>
            </a:r>
            <a:r>
              <a:rPr lang="en-US" sz="2800" dirty="0" err="1"/>
              <a:t>nosi</a:t>
            </a:r>
            <a:r>
              <a:rPr lang="en-US" sz="2800" dirty="0"/>
              <a:t> </a:t>
            </a:r>
            <a:r>
              <a:rPr lang="en-US" sz="2800" dirty="0" err="1"/>
              <a:t>ulaganje</a:t>
            </a:r>
            <a:r>
              <a:rPr lang="en-US" sz="2800" dirty="0"/>
              <a:t> u </a:t>
            </a:r>
            <a:r>
              <a:rPr lang="en-US" sz="2800" dirty="0" err="1"/>
              <a:t>društvo</a:t>
            </a:r>
            <a:r>
              <a:rPr lang="en-US" sz="2800" dirty="0"/>
              <a:t> </a:t>
            </a:r>
            <a:r>
              <a:rPr lang="en-US" sz="2800" dirty="0" err="1"/>
              <a:t>ili</a:t>
            </a:r>
            <a:r>
              <a:rPr lang="en-US" sz="2800" dirty="0"/>
              <a:t> o </a:t>
            </a:r>
            <a:r>
              <a:rPr lang="en-US" sz="2800" dirty="0" err="1"/>
              <a:t>sposobnosti</a:t>
            </a:r>
            <a:r>
              <a:rPr lang="en-US" sz="2800" dirty="0"/>
              <a:t> </a:t>
            </a:r>
            <a:r>
              <a:rPr lang="en-US" sz="2800" dirty="0" err="1"/>
              <a:t>društva</a:t>
            </a:r>
            <a:r>
              <a:rPr lang="en-US" sz="2800" dirty="0"/>
              <a:t> da </a:t>
            </a:r>
            <a:r>
              <a:rPr lang="en-US" sz="2800" dirty="0" err="1"/>
              <a:t>isplaćuje</a:t>
            </a:r>
            <a:r>
              <a:rPr lang="sr-Latn-ME" sz="2800" dirty="0"/>
              <a:t> </a:t>
            </a:r>
            <a:r>
              <a:rPr lang="en-US" sz="2800" dirty="0" err="1"/>
              <a:t>povjerioce</a:t>
            </a:r>
            <a:r>
              <a:rPr lang="en-US" sz="2800" dirty="0"/>
              <a:t>.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Bilans</a:t>
            </a:r>
            <a:r>
              <a:rPr lang="en-US" sz="2800" dirty="0"/>
              <a:t> </a:t>
            </a:r>
            <a:r>
              <a:rPr lang="en-US" sz="2800" dirty="0" err="1"/>
              <a:t>uspjeha</a:t>
            </a:r>
            <a:r>
              <a:rPr lang="en-US" sz="2800" dirty="0"/>
              <a:t> </a:t>
            </a:r>
            <a:r>
              <a:rPr lang="en-US" sz="2800" dirty="0" err="1"/>
              <a:t>pruža</a:t>
            </a:r>
            <a:r>
              <a:rPr lang="en-US" sz="2800" dirty="0"/>
              <a:t> </a:t>
            </a:r>
            <a:r>
              <a:rPr lang="en-US" sz="2800" dirty="0" err="1"/>
              <a:t>informacije</a:t>
            </a:r>
            <a:r>
              <a:rPr lang="en-US" sz="2800" dirty="0"/>
              <a:t> o </a:t>
            </a:r>
            <a:r>
              <a:rPr lang="en-US" sz="2800" dirty="0" err="1"/>
              <a:t>uspješnosti</a:t>
            </a:r>
            <a:r>
              <a:rPr lang="en-US" sz="2800" dirty="0"/>
              <a:t> </a:t>
            </a:r>
            <a:r>
              <a:rPr lang="en-US" sz="2800" dirty="0" err="1"/>
              <a:t>društva</a:t>
            </a:r>
            <a:r>
              <a:rPr lang="en-US" sz="2800" dirty="0"/>
              <a:t> </a:t>
            </a:r>
            <a:r>
              <a:rPr lang="en-US" sz="2800" dirty="0" err="1"/>
              <a:t>tokom</a:t>
            </a:r>
            <a:r>
              <a:rPr lang="en-US" sz="2800" dirty="0"/>
              <a:t> </a:t>
            </a:r>
            <a:r>
              <a:rPr lang="en-US" sz="2800" dirty="0" err="1"/>
              <a:t>određenog</a:t>
            </a:r>
            <a:r>
              <a:rPr lang="sr-Latn-ME" sz="2800" dirty="0"/>
              <a:t> </a:t>
            </a:r>
            <a:r>
              <a:rPr lang="en-US" sz="2800" dirty="0" err="1"/>
              <a:t>perioda</a:t>
            </a:r>
            <a:r>
              <a:rPr lang="en-US" sz="2800" dirty="0"/>
              <a:t>. </a:t>
            </a:r>
            <a:endParaRPr lang="sr-Latn-ME" sz="2800" dirty="0"/>
          </a:p>
          <a:p>
            <a:pPr algn="just"/>
            <a:r>
              <a:rPr lang="en-US" dirty="0" err="1"/>
              <a:t>Bilansi</a:t>
            </a:r>
            <a:r>
              <a:rPr lang="en-US" dirty="0"/>
              <a:t> </a:t>
            </a:r>
            <a:r>
              <a:rPr lang="en-US" dirty="0" err="1"/>
              <a:t>uspjeha</a:t>
            </a:r>
            <a:r>
              <a:rPr lang="en-US" dirty="0"/>
              <a:t> se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 smtClean="0"/>
              <a:t>organiz</a:t>
            </a:r>
            <a:r>
              <a:rPr lang="sr-Latn-ME" dirty="0" smtClean="0"/>
              <a:t>ovati 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različitih</a:t>
            </a:r>
            <a:r>
              <a:rPr lang="en-US" dirty="0"/>
              <a:t> </a:t>
            </a:r>
            <a:r>
              <a:rPr lang="en-US" dirty="0" err="1"/>
              <a:t>načina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242774723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40158"/>
            <a:ext cx="10515600" cy="5236805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Prema</a:t>
            </a:r>
            <a:r>
              <a:rPr lang="sr-Latn-ME" dirty="0" smtClean="0"/>
              <a:t> </a:t>
            </a:r>
            <a:r>
              <a:rPr lang="en-US" dirty="0" err="1" smtClean="0"/>
              <a:t>međunarodno</a:t>
            </a:r>
            <a:r>
              <a:rPr lang="en-US" dirty="0" smtClean="0"/>
              <a:t> </a:t>
            </a:r>
            <a:r>
              <a:rPr lang="en-US" dirty="0" err="1"/>
              <a:t>priznatoj</a:t>
            </a:r>
            <a:r>
              <a:rPr lang="en-US" dirty="0"/>
              <a:t> </a:t>
            </a:r>
            <a:r>
              <a:rPr lang="en-US" dirty="0" err="1"/>
              <a:t>praksi</a:t>
            </a:r>
            <a:r>
              <a:rPr lang="en-US" dirty="0"/>
              <a:t>, </a:t>
            </a:r>
            <a:r>
              <a:rPr lang="en-US" dirty="0" err="1"/>
              <a:t>bilansi</a:t>
            </a:r>
            <a:r>
              <a:rPr lang="en-US" dirty="0"/>
              <a:t> </a:t>
            </a:r>
            <a:r>
              <a:rPr lang="en-US" dirty="0" err="1"/>
              <a:t>uspjeha</a:t>
            </a:r>
            <a:r>
              <a:rPr lang="en-US" dirty="0"/>
              <a:t>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prikazati</a:t>
            </a:r>
            <a:r>
              <a:rPr lang="en-US" dirty="0"/>
              <a:t>: 1) </a:t>
            </a:r>
            <a:r>
              <a:rPr lang="en-US" dirty="0" err="1"/>
              <a:t>prihod</a:t>
            </a:r>
            <a:r>
              <a:rPr lang="en-US" dirty="0"/>
              <a:t> 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en-US" dirty="0" err="1" smtClean="0"/>
              <a:t>promet</a:t>
            </a:r>
            <a:r>
              <a:rPr lang="en-US" dirty="0"/>
              <a:t>; 2) </a:t>
            </a:r>
            <a:r>
              <a:rPr lang="en-US" dirty="0" err="1"/>
              <a:t>rezultate</a:t>
            </a:r>
            <a:r>
              <a:rPr lang="en-US" dirty="0"/>
              <a:t> </a:t>
            </a:r>
            <a:r>
              <a:rPr lang="en-US" dirty="0" err="1"/>
              <a:t>poslovnih</a:t>
            </a:r>
            <a:r>
              <a:rPr lang="en-US" dirty="0"/>
              <a:t> </a:t>
            </a:r>
            <a:r>
              <a:rPr lang="en-US" dirty="0" err="1"/>
              <a:t>aktivnosti</a:t>
            </a:r>
            <a:r>
              <a:rPr lang="en-US" dirty="0"/>
              <a:t>; 3) </a:t>
            </a:r>
            <a:r>
              <a:rPr lang="en-US" dirty="0" err="1"/>
              <a:t>troškove</a:t>
            </a:r>
            <a:r>
              <a:rPr lang="en-US" dirty="0"/>
              <a:t> </a:t>
            </a:r>
            <a:r>
              <a:rPr lang="en-US" dirty="0" err="1"/>
              <a:t>finansiranja</a:t>
            </a:r>
            <a:r>
              <a:rPr lang="en-US" dirty="0"/>
              <a:t>; 4</a:t>
            </a:r>
            <a:r>
              <a:rPr lang="en-US" dirty="0" smtClean="0"/>
              <a:t>)</a:t>
            </a:r>
            <a:r>
              <a:rPr lang="sr-Latn-ME" dirty="0" smtClean="0"/>
              <a:t> </a:t>
            </a:r>
            <a:r>
              <a:rPr lang="en-US" dirty="0" err="1" smtClean="0"/>
              <a:t>prihod</a:t>
            </a:r>
            <a:r>
              <a:rPr lang="sr-Latn-ME" dirty="0" smtClean="0"/>
              <a:t> </a:t>
            </a:r>
            <a:r>
              <a:rPr lang="en-US" dirty="0" smtClean="0"/>
              <a:t>od </a:t>
            </a:r>
            <a:r>
              <a:rPr lang="en-US" dirty="0" err="1"/>
              <a:t>povezanih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zajedničkih</a:t>
            </a:r>
            <a:r>
              <a:rPr lang="en-US" dirty="0"/>
              <a:t> </a:t>
            </a:r>
            <a:r>
              <a:rPr lang="en-US" dirty="0" err="1"/>
              <a:t>poduhvata</a:t>
            </a:r>
            <a:r>
              <a:rPr lang="en-US" dirty="0"/>
              <a:t>; 5) </a:t>
            </a:r>
            <a:r>
              <a:rPr lang="en-US" dirty="0" err="1"/>
              <a:t>poreze</a:t>
            </a:r>
            <a:r>
              <a:rPr lang="en-US" dirty="0"/>
              <a:t>; 6) </a:t>
            </a:r>
            <a:r>
              <a:rPr lang="en-US" dirty="0" err="1"/>
              <a:t>dobitak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 smtClean="0"/>
              <a:t>gubitak</a:t>
            </a:r>
            <a:r>
              <a:rPr lang="sr-Latn-ME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/>
              <a:t>redovnog</a:t>
            </a:r>
            <a:r>
              <a:rPr lang="en-US" dirty="0"/>
              <a:t> </a:t>
            </a:r>
            <a:r>
              <a:rPr lang="en-US" dirty="0" err="1"/>
              <a:t>poslovanja</a:t>
            </a:r>
            <a:r>
              <a:rPr lang="en-US" dirty="0"/>
              <a:t>; </a:t>
            </a:r>
            <a:r>
              <a:rPr lang="en-US" dirty="0" err="1"/>
              <a:t>i</a:t>
            </a:r>
            <a:r>
              <a:rPr lang="en-US" dirty="0"/>
              <a:t> 7) </a:t>
            </a:r>
            <a:r>
              <a:rPr lang="en-US" dirty="0" err="1"/>
              <a:t>neto</a:t>
            </a:r>
            <a:r>
              <a:rPr lang="en-US" dirty="0"/>
              <a:t> </a:t>
            </a:r>
            <a:r>
              <a:rPr lang="en-US" dirty="0" err="1"/>
              <a:t>dobitak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gubitak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Bilans</a:t>
            </a:r>
            <a:r>
              <a:rPr lang="en-US" dirty="0" smtClean="0"/>
              <a:t> </a:t>
            </a:r>
            <a:r>
              <a:rPr lang="en-US" dirty="0" err="1"/>
              <a:t>uspjeha</a:t>
            </a:r>
            <a:r>
              <a:rPr lang="en-US" dirty="0"/>
              <a:t> </a:t>
            </a:r>
            <a:r>
              <a:rPr lang="en-US" dirty="0" err="1" smtClean="0"/>
              <a:t>pokazuje</a:t>
            </a:r>
            <a:r>
              <a:rPr lang="sr-Latn-ME" dirty="0" smtClean="0"/>
              <a:t> </a:t>
            </a:r>
            <a:r>
              <a:rPr lang="en-US" dirty="0" err="1" smtClean="0"/>
              <a:t>održivost</a:t>
            </a:r>
            <a:r>
              <a:rPr lang="en-US" dirty="0" smtClean="0"/>
              <a:t> </a:t>
            </a:r>
            <a:r>
              <a:rPr lang="en-US" dirty="0" err="1"/>
              <a:t>poslovanja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pl-PL" dirty="0"/>
              <a:t>• Izvještaj o promjenama na vlastitom kapitalu prikazuje sve promjene </a:t>
            </a:r>
            <a:r>
              <a:rPr lang="pl-PL" dirty="0" smtClean="0"/>
              <a:t>u osnivačkom </a:t>
            </a:r>
            <a:r>
              <a:rPr lang="pl-PL" dirty="0"/>
              <a:t>aktu, rezervama i neraspoređenoj dobiti. </a:t>
            </a:r>
            <a:endParaRPr lang="pl-PL" dirty="0" smtClean="0"/>
          </a:p>
          <a:p>
            <a:pPr marL="0" indent="0" algn="just">
              <a:buNone/>
            </a:pPr>
            <a:r>
              <a:rPr lang="pl-PL" dirty="0" smtClean="0"/>
              <a:t>Pored </a:t>
            </a:r>
            <a:r>
              <a:rPr lang="pl-PL" dirty="0"/>
              <a:t>toga, on </a:t>
            </a:r>
            <a:r>
              <a:rPr lang="pl-PL" dirty="0" smtClean="0"/>
              <a:t>pruža informacije </a:t>
            </a:r>
            <a:r>
              <a:rPr lang="pl-PL" dirty="0"/>
              <a:t>o promjenama u statutarnim i drugim dodatnim fondovima </a:t>
            </a:r>
            <a:r>
              <a:rPr lang="pl-PL" dirty="0" smtClean="0"/>
              <a:t>i </a:t>
            </a:r>
            <a:r>
              <a:rPr lang="en-US" dirty="0" err="1" smtClean="0"/>
              <a:t>kratke</a:t>
            </a:r>
            <a:r>
              <a:rPr lang="en-US" dirty="0" smtClean="0"/>
              <a:t> </a:t>
            </a:r>
            <a:r>
              <a:rPr lang="en-US" dirty="0" err="1"/>
              <a:t>prikaze</a:t>
            </a:r>
            <a:r>
              <a:rPr lang="en-US" dirty="0"/>
              <a:t> </a:t>
            </a:r>
            <a:r>
              <a:rPr lang="en-US" dirty="0" err="1"/>
              <a:t>neto</a:t>
            </a:r>
            <a:r>
              <a:rPr lang="en-US" dirty="0"/>
              <a:t> </a:t>
            </a:r>
            <a:r>
              <a:rPr lang="en-US" dirty="0" err="1"/>
              <a:t>imovine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42086189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30310"/>
            <a:ext cx="10515600" cy="5146653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err="1"/>
              <a:t>Izvještaj</a:t>
            </a:r>
            <a:r>
              <a:rPr lang="en-US" dirty="0"/>
              <a:t> o </a:t>
            </a:r>
            <a:r>
              <a:rPr lang="en-US" dirty="0" err="1"/>
              <a:t>tokovima</a:t>
            </a:r>
            <a:r>
              <a:rPr lang="en-US" dirty="0"/>
              <a:t> </a:t>
            </a:r>
            <a:r>
              <a:rPr lang="en-US" dirty="0" err="1"/>
              <a:t>gotovine</a:t>
            </a:r>
            <a:r>
              <a:rPr lang="en-US" dirty="0"/>
              <a:t> </a:t>
            </a:r>
            <a:r>
              <a:rPr lang="en-US" dirty="0" err="1" smtClean="0"/>
              <a:t>ilustr</a:t>
            </a:r>
            <a:r>
              <a:rPr lang="sr-Latn-ME" dirty="0" smtClean="0"/>
              <a:t>uje </a:t>
            </a:r>
            <a:r>
              <a:rPr lang="en-US" dirty="0" err="1" smtClean="0"/>
              <a:t>izvore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korištenje</a:t>
            </a:r>
            <a:r>
              <a:rPr lang="en-US" dirty="0"/>
              <a:t> </a:t>
            </a:r>
            <a:r>
              <a:rPr lang="en-US" dirty="0" err="1"/>
              <a:t>gotovine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On</a:t>
            </a:r>
            <a:r>
              <a:rPr lang="sr-Latn-ME" dirty="0" smtClean="0"/>
              <a:t> </a:t>
            </a:r>
            <a:r>
              <a:rPr lang="en-US" dirty="0" err="1" smtClean="0"/>
              <a:t>navodi</a:t>
            </a:r>
            <a:r>
              <a:rPr lang="en-US" dirty="0" smtClean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promjene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utiču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gotovinu</a:t>
            </a:r>
            <a:r>
              <a:rPr lang="en-US" dirty="0"/>
              <a:t> u </a:t>
            </a:r>
            <a:r>
              <a:rPr lang="en-US" dirty="0" err="1"/>
              <a:t>trima</a:t>
            </a:r>
            <a:r>
              <a:rPr lang="en-US" dirty="0"/>
              <a:t> </a:t>
            </a:r>
            <a:r>
              <a:rPr lang="en-US" dirty="0" err="1"/>
              <a:t>oblastima</a:t>
            </a:r>
            <a:r>
              <a:rPr lang="en-US" dirty="0"/>
              <a:t>: 1) </a:t>
            </a:r>
            <a:r>
              <a:rPr lang="en-US" dirty="0" err="1"/>
              <a:t>poslovanju</a:t>
            </a:r>
            <a:r>
              <a:rPr lang="en-US" dirty="0" smtClean="0"/>
              <a:t>;</a:t>
            </a:r>
            <a:r>
              <a:rPr lang="sr-Latn-ME" dirty="0" smtClean="0"/>
              <a:t> </a:t>
            </a:r>
            <a:r>
              <a:rPr lang="en-US" dirty="0" smtClean="0"/>
              <a:t>2</a:t>
            </a:r>
            <a:r>
              <a:rPr lang="en-US" dirty="0"/>
              <a:t>) </a:t>
            </a:r>
            <a:r>
              <a:rPr lang="en-US" dirty="0" err="1"/>
              <a:t>investicijama</a:t>
            </a:r>
            <a:r>
              <a:rPr lang="en-US" dirty="0"/>
              <a:t>; </a:t>
            </a:r>
            <a:r>
              <a:rPr lang="en-US" dirty="0" err="1"/>
              <a:t>i</a:t>
            </a:r>
            <a:r>
              <a:rPr lang="en-US" dirty="0"/>
              <a:t> 3) </a:t>
            </a:r>
            <a:r>
              <a:rPr lang="en-US" dirty="0" err="1"/>
              <a:t>finansiranju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Na</a:t>
            </a:r>
            <a:r>
              <a:rPr lang="sr-Latn-ME" dirty="0" smtClean="0"/>
              <a:t> </a:t>
            </a:r>
            <a:r>
              <a:rPr lang="en-US" dirty="0" err="1" smtClean="0"/>
              <a:t>primjer</a:t>
            </a:r>
            <a:r>
              <a:rPr lang="en-US" dirty="0"/>
              <a:t>: </a:t>
            </a:r>
            <a:r>
              <a:rPr lang="en-US" dirty="0" err="1"/>
              <a:t>neto</a:t>
            </a:r>
            <a:r>
              <a:rPr lang="en-US" dirty="0"/>
              <a:t> </a:t>
            </a:r>
            <a:r>
              <a:rPr lang="en-US" dirty="0" err="1"/>
              <a:t>poslovni</a:t>
            </a:r>
            <a:r>
              <a:rPr lang="en-US" dirty="0"/>
              <a:t> </a:t>
            </a:r>
            <a:r>
              <a:rPr lang="en-US" dirty="0" err="1"/>
              <a:t>prihod</a:t>
            </a:r>
            <a:r>
              <a:rPr lang="en-US" dirty="0"/>
              <a:t> </a:t>
            </a:r>
            <a:r>
              <a:rPr lang="en-US" dirty="0" err="1" smtClean="0"/>
              <a:t>povećava</a:t>
            </a:r>
            <a:r>
              <a:rPr lang="sr-Latn-ME" dirty="0" smtClean="0"/>
              <a:t> </a:t>
            </a:r>
            <a:r>
              <a:rPr lang="pl-PL" dirty="0" smtClean="0"/>
              <a:t>gotovinu</a:t>
            </a:r>
            <a:r>
              <a:rPr lang="pl-PL" dirty="0"/>
              <a:t>, kupovina fabrike je investicija koja smanjuje gotovinu, a </a:t>
            </a:r>
            <a:r>
              <a:rPr lang="pl-PL" dirty="0" smtClean="0"/>
              <a:t>izdavanje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obveznica</a:t>
            </a:r>
            <a:r>
              <a:rPr lang="en-US" dirty="0"/>
              <a:t> je </a:t>
            </a:r>
            <a:r>
              <a:rPr lang="en-US" dirty="0" err="1"/>
              <a:t>finansijska</a:t>
            </a:r>
            <a:r>
              <a:rPr lang="en-US" dirty="0"/>
              <a:t> </a:t>
            </a:r>
            <a:r>
              <a:rPr lang="en-US" dirty="0" err="1"/>
              <a:t>aktivnost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povećava</a:t>
            </a:r>
            <a:r>
              <a:rPr lang="en-US" dirty="0"/>
              <a:t> </a:t>
            </a:r>
            <a:r>
              <a:rPr lang="en-US" dirty="0" err="1"/>
              <a:t>gotovinu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Napomene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finansijske</a:t>
            </a:r>
            <a:r>
              <a:rPr lang="en-US" dirty="0"/>
              <a:t> </a:t>
            </a:r>
            <a:r>
              <a:rPr lang="en-US" dirty="0" err="1"/>
              <a:t>izvještaje</a:t>
            </a:r>
            <a:r>
              <a:rPr lang="en-US" dirty="0"/>
              <a:t> </a:t>
            </a:r>
            <a:r>
              <a:rPr lang="en-US" dirty="0" err="1"/>
              <a:t>pomažu</a:t>
            </a:r>
            <a:r>
              <a:rPr lang="en-US" dirty="0"/>
              <a:t> da se </a:t>
            </a:r>
            <a:r>
              <a:rPr lang="en-US" dirty="0" err="1"/>
              <a:t>obrazlože</a:t>
            </a:r>
            <a:r>
              <a:rPr lang="en-US" dirty="0"/>
              <a:t> </a:t>
            </a:r>
            <a:r>
              <a:rPr lang="en-US" dirty="0" err="1"/>
              <a:t>finansijski</a:t>
            </a:r>
            <a:r>
              <a:rPr lang="en-US" dirty="0"/>
              <a:t> </a:t>
            </a:r>
            <a:r>
              <a:rPr lang="en-US" dirty="0" err="1" smtClean="0"/>
              <a:t>izvještaji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/>
              <a:t>pružanjem</a:t>
            </a:r>
            <a:r>
              <a:rPr lang="en-US" dirty="0"/>
              <a:t> </a:t>
            </a:r>
            <a:r>
              <a:rPr lang="en-US" dirty="0" err="1"/>
              <a:t>važnih</a:t>
            </a:r>
            <a:r>
              <a:rPr lang="en-US" dirty="0"/>
              <a:t> </a:t>
            </a:r>
            <a:r>
              <a:rPr lang="en-US" dirty="0" err="1"/>
              <a:t>pojedinosti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uvida</a:t>
            </a:r>
            <a:r>
              <a:rPr lang="en-US" dirty="0"/>
              <a:t> u to </a:t>
            </a:r>
            <a:r>
              <a:rPr lang="en-US" dirty="0" err="1"/>
              <a:t>kako</a:t>
            </a:r>
            <a:r>
              <a:rPr lang="en-US" dirty="0"/>
              <a:t> je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 smtClean="0"/>
              <a:t>sačinilo</a:t>
            </a:r>
            <a:r>
              <a:rPr lang="sr-Latn-ME" dirty="0" smtClean="0"/>
              <a:t>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 err="1"/>
              <a:t>izvještaje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Statistički</a:t>
            </a:r>
            <a:r>
              <a:rPr lang="en-US" dirty="0"/>
              <a:t> </a:t>
            </a:r>
            <a:r>
              <a:rPr lang="en-US" dirty="0" err="1"/>
              <a:t>aneks</a:t>
            </a:r>
            <a:r>
              <a:rPr lang="en-US" dirty="0"/>
              <a:t> </a:t>
            </a:r>
            <a:r>
              <a:rPr lang="en-US" dirty="0" err="1"/>
              <a:t>sadrži</a:t>
            </a:r>
            <a:r>
              <a:rPr lang="en-US" dirty="0"/>
              <a:t> </a:t>
            </a:r>
            <a:r>
              <a:rPr lang="en-US" dirty="0" err="1"/>
              <a:t>određene</a:t>
            </a:r>
            <a:r>
              <a:rPr lang="en-US" dirty="0"/>
              <a:t> </a:t>
            </a:r>
            <a:r>
              <a:rPr lang="en-US" dirty="0" err="1"/>
              <a:t>statističke</a:t>
            </a:r>
            <a:r>
              <a:rPr lang="en-US" dirty="0"/>
              <a:t> </a:t>
            </a:r>
            <a:r>
              <a:rPr lang="en-US" dirty="0" err="1"/>
              <a:t>podatke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podatke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 smtClean="0"/>
              <a:t>tiču</a:t>
            </a:r>
            <a:r>
              <a:rPr lang="sr-Latn-ME" dirty="0" smtClean="0"/>
              <a:t> </a:t>
            </a:r>
            <a:r>
              <a:rPr lang="en-US" dirty="0" err="1" smtClean="0"/>
              <a:t>statusa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28016517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84856"/>
            <a:ext cx="10515600" cy="4992107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Objašnjenja</a:t>
            </a:r>
            <a:r>
              <a:rPr lang="en-US" dirty="0"/>
              <a:t>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izvještaja</a:t>
            </a:r>
            <a:r>
              <a:rPr lang="en-US" dirty="0"/>
              <a:t> </a:t>
            </a:r>
            <a:r>
              <a:rPr lang="en-US" dirty="0" err="1"/>
              <a:t>kratko</a:t>
            </a:r>
            <a:r>
              <a:rPr lang="en-US" dirty="0"/>
              <a:t> </a:t>
            </a:r>
            <a:r>
              <a:rPr lang="en-US" dirty="0" err="1"/>
              <a:t>opisuju</a:t>
            </a:r>
            <a:r>
              <a:rPr lang="en-US" dirty="0"/>
              <a:t> </a:t>
            </a:r>
            <a:r>
              <a:rPr lang="en-US" dirty="0" err="1"/>
              <a:t>karakteristike</a:t>
            </a:r>
            <a:r>
              <a:rPr lang="en-US" dirty="0"/>
              <a:t> </a:t>
            </a:r>
            <a:r>
              <a:rPr lang="en-US" dirty="0" err="1" smtClean="0"/>
              <a:t>aktivnosti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/>
              <a:t>, </a:t>
            </a:r>
            <a:r>
              <a:rPr lang="en-US" dirty="0" err="1"/>
              <a:t>njegove</a:t>
            </a:r>
            <a:r>
              <a:rPr lang="en-US" dirty="0"/>
              <a:t> </a:t>
            </a:r>
            <a:r>
              <a:rPr lang="en-US" dirty="0" err="1"/>
              <a:t>glavne</a:t>
            </a:r>
            <a:r>
              <a:rPr lang="en-US" dirty="0"/>
              <a:t> </a:t>
            </a:r>
            <a:r>
              <a:rPr lang="en-US" dirty="0" err="1"/>
              <a:t>indikatore</a:t>
            </a:r>
            <a:r>
              <a:rPr lang="en-US" dirty="0"/>
              <a:t> </a:t>
            </a:r>
            <a:r>
              <a:rPr lang="en-US" dirty="0" err="1"/>
              <a:t>uspješnosti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faktore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uticali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finansijske</a:t>
            </a:r>
            <a:r>
              <a:rPr lang="en-US" dirty="0" smtClean="0"/>
              <a:t> </a:t>
            </a:r>
            <a:r>
              <a:rPr lang="en-US" dirty="0" err="1"/>
              <a:t>rezultate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o </a:t>
            </a:r>
            <a:r>
              <a:rPr lang="en-US" dirty="0" err="1"/>
              <a:t>reviziji</a:t>
            </a:r>
            <a:r>
              <a:rPr lang="en-US" dirty="0"/>
              <a:t>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izvještaja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pl-PL" dirty="0" smtClean="0"/>
              <a:t>raspodjeli </a:t>
            </a:r>
            <a:r>
              <a:rPr lang="pl-PL" dirty="0"/>
              <a:t>neto dobiti. </a:t>
            </a:r>
            <a:endParaRPr lang="pl-PL" dirty="0" smtClean="0"/>
          </a:p>
          <a:p>
            <a:pPr algn="just"/>
            <a:r>
              <a:rPr lang="pl-PL" dirty="0" smtClean="0"/>
              <a:t>Ovo </a:t>
            </a:r>
            <a:r>
              <a:rPr lang="pl-PL" dirty="0"/>
              <a:t>se odnosi na sve bitne informacije koje bi </a:t>
            </a:r>
            <a:r>
              <a:rPr lang="pl-PL" dirty="0" smtClean="0"/>
              <a:t>mogle </a:t>
            </a:r>
            <a:r>
              <a:rPr lang="en-US" dirty="0" err="1" smtClean="0"/>
              <a:t>omogućiti</a:t>
            </a:r>
            <a:r>
              <a:rPr lang="en-US" dirty="0" smtClean="0"/>
              <a:t> </a:t>
            </a:r>
            <a:r>
              <a:rPr lang="en-US" dirty="0" err="1"/>
              <a:t>korisnicima</a:t>
            </a:r>
            <a:r>
              <a:rPr lang="en-US" dirty="0"/>
              <a:t> da </a:t>
            </a:r>
            <a:r>
              <a:rPr lang="en-US" dirty="0" err="1"/>
              <a:t>steknu</a:t>
            </a:r>
            <a:r>
              <a:rPr lang="en-US" dirty="0"/>
              <a:t> </a:t>
            </a:r>
            <a:r>
              <a:rPr lang="en-US" dirty="0" err="1"/>
              <a:t>potpunu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objektivnu</a:t>
            </a:r>
            <a:r>
              <a:rPr lang="en-US" dirty="0"/>
              <a:t> </a:t>
            </a:r>
            <a:r>
              <a:rPr lang="en-US" dirty="0" err="1"/>
              <a:t>sliku</a:t>
            </a:r>
            <a:r>
              <a:rPr lang="en-US" dirty="0"/>
              <a:t> </a:t>
            </a:r>
            <a:r>
              <a:rPr lang="en-US" dirty="0" err="1"/>
              <a:t>finansijskog</a:t>
            </a:r>
            <a:r>
              <a:rPr lang="en-US" dirty="0"/>
              <a:t> </a:t>
            </a:r>
            <a:r>
              <a:rPr lang="en-US" dirty="0" err="1" smtClean="0"/>
              <a:t>stanja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/>
              <a:t>,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rezultata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izvještajni</a:t>
            </a:r>
            <a:r>
              <a:rPr lang="en-US" dirty="0"/>
              <a:t> period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/>
              <a:t>promjena</a:t>
            </a:r>
            <a:r>
              <a:rPr lang="en-US" dirty="0"/>
              <a:t> </a:t>
            </a:r>
            <a:r>
              <a:rPr lang="en-US" dirty="0" err="1" smtClean="0"/>
              <a:t>njegovog</a:t>
            </a:r>
            <a:r>
              <a:rPr lang="sr-Latn-ME" dirty="0" smtClean="0"/>
              <a:t> </a:t>
            </a:r>
            <a:r>
              <a:rPr lang="en-US" dirty="0" err="1" smtClean="0"/>
              <a:t>finansijskog</a:t>
            </a:r>
            <a:r>
              <a:rPr lang="en-US" dirty="0" smtClean="0"/>
              <a:t> </a:t>
            </a:r>
            <a:r>
              <a:rPr lang="en-US" dirty="0" err="1"/>
              <a:t>stanja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81221129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2580"/>
            <a:ext cx="10515600" cy="549438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r-Latn-ME" dirty="0" smtClean="0"/>
              <a:t>Dobr</a:t>
            </a:r>
            <a:r>
              <a:rPr lang="en-US" dirty="0" smtClean="0"/>
              <a:t>a </a:t>
            </a:r>
            <a:r>
              <a:rPr lang="en-US" dirty="0" err="1"/>
              <a:t>praksa</a:t>
            </a:r>
            <a:r>
              <a:rPr lang="en-US" dirty="0"/>
              <a:t>:</a:t>
            </a:r>
          </a:p>
          <a:p>
            <a:pPr algn="just"/>
            <a:r>
              <a:rPr lang="en-US" dirty="0" err="1"/>
              <a:t>Međunarodna</a:t>
            </a:r>
            <a:r>
              <a:rPr lang="en-US" dirty="0"/>
              <a:t> </a:t>
            </a:r>
            <a:r>
              <a:rPr lang="en-US" dirty="0" err="1"/>
              <a:t>praksa</a:t>
            </a:r>
            <a:r>
              <a:rPr lang="en-US" dirty="0"/>
              <a:t> </a:t>
            </a:r>
            <a:r>
              <a:rPr lang="en-US" dirty="0" err="1" smtClean="0"/>
              <a:t>takođe</a:t>
            </a:r>
            <a:r>
              <a:rPr lang="en-US" dirty="0" smtClean="0"/>
              <a:t> </a:t>
            </a:r>
            <a:r>
              <a:rPr lang="en-US" dirty="0" err="1"/>
              <a:t>predviđa</a:t>
            </a:r>
            <a:r>
              <a:rPr lang="en-US" dirty="0"/>
              <a:t> </a:t>
            </a:r>
            <a:r>
              <a:rPr lang="en-US" dirty="0" err="1"/>
              <a:t>postojanje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Diskusije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analize</a:t>
            </a:r>
            <a:r>
              <a:rPr lang="en-US" dirty="0"/>
              <a:t> </a:t>
            </a:r>
            <a:r>
              <a:rPr lang="en-US" dirty="0" err="1" smtClean="0"/>
              <a:t>uprave</a:t>
            </a:r>
            <a:r>
              <a:rPr lang="sr-Latn-ME" dirty="0" smtClean="0"/>
              <a:t> </a:t>
            </a:r>
            <a:r>
              <a:rPr lang="en-US" dirty="0" smtClean="0"/>
              <a:t>(</a:t>
            </a:r>
            <a:r>
              <a:rPr lang="en-US" dirty="0"/>
              <a:t>Management Discussion and Analysis, MD&amp;A),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pruža</a:t>
            </a:r>
            <a:r>
              <a:rPr lang="en-US" dirty="0"/>
              <a:t> </a:t>
            </a:r>
            <a:r>
              <a:rPr lang="en-US" dirty="0" err="1"/>
              <a:t>viđenje</a:t>
            </a:r>
            <a:r>
              <a:rPr lang="en-US" dirty="0"/>
              <a:t> </a:t>
            </a:r>
            <a:r>
              <a:rPr lang="en-US" dirty="0" err="1"/>
              <a:t>uspješnosti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buduće</a:t>
            </a:r>
            <a:r>
              <a:rPr lang="sr-Latn-ME" dirty="0" smtClean="0"/>
              <a:t> </a:t>
            </a:r>
            <a:r>
              <a:rPr lang="en-US" dirty="0" err="1" smtClean="0"/>
              <a:t>perspektive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 od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/>
              <a:t>MD&amp;A, </a:t>
            </a:r>
            <a:r>
              <a:rPr lang="en-US" dirty="0" err="1"/>
              <a:t>koja</a:t>
            </a:r>
            <a:r>
              <a:rPr lang="en-US" dirty="0"/>
              <a:t> se </a:t>
            </a:r>
            <a:r>
              <a:rPr lang="en-US" dirty="0" err="1"/>
              <a:t>obično</a:t>
            </a:r>
            <a:r>
              <a:rPr lang="en-US" dirty="0"/>
              <a:t> </a:t>
            </a:r>
            <a:r>
              <a:rPr lang="en-US" dirty="0" err="1"/>
              <a:t>objavljuje</a:t>
            </a:r>
            <a:r>
              <a:rPr lang="en-US" dirty="0"/>
              <a:t> u </a:t>
            </a:r>
            <a:r>
              <a:rPr lang="en-US" dirty="0" err="1" smtClean="0"/>
              <a:t>godišnjem</a:t>
            </a:r>
            <a:r>
              <a:rPr lang="sr-Latn-ME" dirty="0" smtClean="0"/>
              <a:t> </a:t>
            </a:r>
            <a:r>
              <a:rPr lang="en-US" dirty="0" err="1" smtClean="0"/>
              <a:t>izvještaju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treba</a:t>
            </a:r>
            <a:r>
              <a:rPr lang="en-US" dirty="0"/>
              <a:t>:</a:t>
            </a:r>
          </a:p>
          <a:p>
            <a:pPr marL="457200" lvl="1" indent="0" algn="just">
              <a:buNone/>
            </a:pPr>
            <a:r>
              <a:rPr lang="en-US" sz="3000" dirty="0"/>
              <a:t>1) </a:t>
            </a:r>
            <a:r>
              <a:rPr lang="en-US" sz="3000" dirty="0" err="1"/>
              <a:t>upotpuniti</a:t>
            </a:r>
            <a:r>
              <a:rPr lang="en-US" sz="3000" dirty="0"/>
              <a:t> </a:t>
            </a:r>
            <a:r>
              <a:rPr lang="en-US" sz="3000" dirty="0" err="1"/>
              <a:t>i</a:t>
            </a:r>
            <a:r>
              <a:rPr lang="en-US" sz="3000" dirty="0"/>
              <a:t> </a:t>
            </a:r>
            <a:r>
              <a:rPr lang="en-US" sz="3000" dirty="0" err="1"/>
              <a:t>dopuniti</a:t>
            </a:r>
            <a:r>
              <a:rPr lang="en-US" sz="3000" dirty="0"/>
              <a:t> </a:t>
            </a:r>
            <a:r>
              <a:rPr lang="en-US" sz="3000" dirty="0" err="1"/>
              <a:t>finansijske</a:t>
            </a:r>
            <a:r>
              <a:rPr lang="en-US" sz="3000" dirty="0"/>
              <a:t> </a:t>
            </a:r>
            <a:r>
              <a:rPr lang="en-US" sz="3000" dirty="0" err="1"/>
              <a:t>izvještaje</a:t>
            </a:r>
            <a:r>
              <a:rPr lang="en-US" sz="3000" dirty="0"/>
              <a:t>;</a:t>
            </a:r>
          </a:p>
          <a:p>
            <a:pPr marL="457200" lvl="1" indent="0" algn="just">
              <a:buNone/>
            </a:pPr>
            <a:r>
              <a:rPr lang="fi-FI" sz="3000" dirty="0"/>
              <a:t>2) biti usmjerena ka budućnosti;</a:t>
            </a:r>
          </a:p>
          <a:p>
            <a:pPr marL="457200" lvl="1" indent="0" algn="just">
              <a:buNone/>
            </a:pPr>
            <a:r>
              <a:rPr lang="en-US" sz="3000" dirty="0"/>
              <a:t>3) </a:t>
            </a:r>
            <a:r>
              <a:rPr lang="en-US" sz="3000" dirty="0" err="1"/>
              <a:t>fokusirati</a:t>
            </a:r>
            <a:r>
              <a:rPr lang="en-US" sz="3000" dirty="0"/>
              <a:t> se </a:t>
            </a:r>
            <a:r>
              <a:rPr lang="en-US" sz="3000" dirty="0" err="1"/>
              <a:t>na</a:t>
            </a:r>
            <a:r>
              <a:rPr lang="en-US" sz="3000" dirty="0"/>
              <a:t> </a:t>
            </a:r>
            <a:r>
              <a:rPr lang="en-US" sz="3000" dirty="0" err="1"/>
              <a:t>dugoročno</a:t>
            </a:r>
            <a:r>
              <a:rPr lang="en-US" sz="3000" dirty="0"/>
              <a:t> </a:t>
            </a:r>
            <a:r>
              <a:rPr lang="en-US" sz="3000" dirty="0" err="1"/>
              <a:t>stvaranje</a:t>
            </a:r>
            <a:r>
              <a:rPr lang="en-US" sz="3000" dirty="0"/>
              <a:t> </a:t>
            </a:r>
            <a:r>
              <a:rPr lang="en-US" sz="3000" dirty="0" err="1"/>
              <a:t>vrijednosti</a:t>
            </a:r>
            <a:r>
              <a:rPr lang="en-US" sz="3000" dirty="0"/>
              <a:t>;</a:t>
            </a:r>
          </a:p>
          <a:p>
            <a:pPr marL="457200" lvl="1" indent="0" algn="just">
              <a:buNone/>
            </a:pPr>
            <a:r>
              <a:rPr lang="en-US" sz="3000" dirty="0"/>
              <a:t>4) </a:t>
            </a:r>
            <a:r>
              <a:rPr lang="en-US" sz="3000" dirty="0" err="1"/>
              <a:t>i</a:t>
            </a:r>
            <a:r>
              <a:rPr lang="en-US" sz="3000" dirty="0"/>
              <a:t> </a:t>
            </a:r>
            <a:r>
              <a:rPr lang="en-US" sz="3000" dirty="0" err="1" smtClean="0"/>
              <a:t>ntegri</a:t>
            </a:r>
            <a:r>
              <a:rPr lang="sr-Latn-ME" sz="3000" dirty="0" smtClean="0"/>
              <a:t>sati </a:t>
            </a:r>
            <a:r>
              <a:rPr lang="en-US" sz="3000" dirty="0" smtClean="0"/>
              <a:t> </a:t>
            </a:r>
            <a:r>
              <a:rPr lang="en-US" sz="3000" dirty="0" err="1"/>
              <a:t>dugoročnu</a:t>
            </a:r>
            <a:r>
              <a:rPr lang="en-US" sz="3000" dirty="0"/>
              <a:t> </a:t>
            </a:r>
            <a:r>
              <a:rPr lang="en-US" sz="3000" dirty="0" err="1"/>
              <a:t>i</a:t>
            </a:r>
            <a:r>
              <a:rPr lang="en-US" sz="3000" dirty="0"/>
              <a:t> </a:t>
            </a:r>
            <a:r>
              <a:rPr lang="en-US" sz="3000" dirty="0" err="1"/>
              <a:t>kratkoročnu</a:t>
            </a:r>
            <a:r>
              <a:rPr lang="en-US" sz="3000" dirty="0"/>
              <a:t> </a:t>
            </a:r>
            <a:r>
              <a:rPr lang="en-US" sz="3000" dirty="0" err="1"/>
              <a:t>perspektivu</a:t>
            </a:r>
            <a:r>
              <a:rPr lang="en-US" sz="3000" dirty="0"/>
              <a:t>;</a:t>
            </a:r>
          </a:p>
          <a:p>
            <a:pPr marL="457200" lvl="1" indent="0" algn="just">
              <a:buNone/>
            </a:pPr>
            <a:r>
              <a:rPr lang="en-US" sz="3000" dirty="0"/>
              <a:t>5) </a:t>
            </a:r>
            <a:r>
              <a:rPr lang="en-US" sz="3000" dirty="0" err="1"/>
              <a:t>prikazivati</a:t>
            </a:r>
            <a:r>
              <a:rPr lang="en-US" sz="3000" dirty="0"/>
              <a:t> </a:t>
            </a:r>
            <a:r>
              <a:rPr lang="en-US" sz="3000" dirty="0" err="1"/>
              <a:t>informacije</a:t>
            </a:r>
            <a:r>
              <a:rPr lang="en-US" sz="3000" dirty="0"/>
              <a:t> </a:t>
            </a:r>
            <a:r>
              <a:rPr lang="en-US" sz="3000" dirty="0" err="1"/>
              <a:t>koje</a:t>
            </a:r>
            <a:r>
              <a:rPr lang="en-US" sz="3000" dirty="0"/>
              <a:t> </a:t>
            </a:r>
            <a:r>
              <a:rPr lang="en-US" sz="3000" dirty="0" err="1"/>
              <a:t>su</a:t>
            </a:r>
            <a:r>
              <a:rPr lang="en-US" sz="3000" dirty="0"/>
              <a:t> </a:t>
            </a:r>
            <a:r>
              <a:rPr lang="en-US" sz="3000" dirty="0" err="1"/>
              <a:t>značajne</a:t>
            </a:r>
            <a:r>
              <a:rPr lang="en-US" sz="3000" dirty="0"/>
              <a:t> </a:t>
            </a:r>
            <a:r>
              <a:rPr lang="en-US" sz="3000" dirty="0" err="1"/>
              <a:t>za</a:t>
            </a:r>
            <a:r>
              <a:rPr lang="en-US" sz="3000" dirty="0"/>
              <a:t> </a:t>
            </a:r>
            <a:r>
              <a:rPr lang="en-US" sz="3000" dirty="0" err="1"/>
              <a:t>potrebe</a:t>
            </a:r>
            <a:r>
              <a:rPr lang="en-US" sz="3000" dirty="0"/>
              <a:t> </a:t>
            </a:r>
            <a:r>
              <a:rPr lang="en-US" sz="3000" dirty="0" err="1"/>
              <a:t>odlučivanja</a:t>
            </a:r>
            <a:r>
              <a:rPr lang="en-US" sz="3000" dirty="0"/>
              <a:t> </a:t>
            </a:r>
            <a:r>
              <a:rPr lang="en-US" sz="3000" dirty="0" err="1"/>
              <a:t>korisnika</a:t>
            </a:r>
            <a:r>
              <a:rPr lang="en-US" sz="3000" dirty="0"/>
              <a:t>; </a:t>
            </a:r>
            <a:r>
              <a:rPr lang="en-US" sz="3000" dirty="0" err="1"/>
              <a:t>i</a:t>
            </a:r>
            <a:endParaRPr lang="en-US" sz="3000" dirty="0"/>
          </a:p>
          <a:p>
            <a:pPr marL="457200" lvl="1" indent="0" algn="just">
              <a:buNone/>
            </a:pPr>
            <a:r>
              <a:rPr lang="en-US" sz="3000" dirty="0"/>
              <a:t>6) </a:t>
            </a:r>
            <a:r>
              <a:rPr lang="en-US" sz="3000" dirty="0" err="1"/>
              <a:t>oličavati</a:t>
            </a:r>
            <a:r>
              <a:rPr lang="en-US" sz="3000" dirty="0"/>
              <a:t> </a:t>
            </a:r>
            <a:r>
              <a:rPr lang="en-US" sz="3000" dirty="0" err="1"/>
              <a:t>osobine</a:t>
            </a:r>
            <a:r>
              <a:rPr lang="en-US" sz="3000" dirty="0"/>
              <a:t> </a:t>
            </a:r>
            <a:r>
              <a:rPr lang="en-US" sz="3000" dirty="0" err="1"/>
              <a:t>pouzdanosti</a:t>
            </a:r>
            <a:r>
              <a:rPr lang="en-US" sz="3000" dirty="0"/>
              <a:t>, </a:t>
            </a:r>
            <a:r>
              <a:rPr lang="en-US" sz="3000" dirty="0" err="1"/>
              <a:t>uporedivosti</a:t>
            </a:r>
            <a:r>
              <a:rPr lang="en-US" sz="3000" dirty="0"/>
              <a:t>, </a:t>
            </a:r>
            <a:r>
              <a:rPr lang="en-US" sz="3000" dirty="0" err="1"/>
              <a:t>dosljednosti</a:t>
            </a:r>
            <a:r>
              <a:rPr lang="en-US" sz="3000" dirty="0"/>
              <a:t>, </a:t>
            </a:r>
            <a:r>
              <a:rPr lang="en-US" sz="3000" dirty="0" err="1"/>
              <a:t>bitnosti</a:t>
            </a:r>
            <a:r>
              <a:rPr lang="en-US" sz="3000" dirty="0"/>
              <a:t> </a:t>
            </a:r>
            <a:r>
              <a:rPr lang="en-US" sz="3000" dirty="0" err="1"/>
              <a:t>i</a:t>
            </a:r>
            <a:r>
              <a:rPr lang="en-US" sz="3000" dirty="0"/>
              <a:t> </a:t>
            </a:r>
            <a:r>
              <a:rPr lang="en-US" sz="3000" dirty="0" err="1"/>
              <a:t>razumljivosti</a:t>
            </a:r>
            <a:r>
              <a:rPr lang="en-US" sz="3000" dirty="0"/>
              <a:t>.</a:t>
            </a:r>
          </a:p>
          <a:p>
            <a:pPr marL="457200" lvl="1" indent="0" algn="just">
              <a:buNone/>
            </a:pPr>
            <a:r>
              <a:rPr lang="en-US" sz="3000" dirty="0"/>
              <a:t>MD&amp;A </a:t>
            </a:r>
            <a:r>
              <a:rPr lang="en-US" sz="3000" dirty="0" err="1"/>
              <a:t>prikazuje</a:t>
            </a:r>
            <a:r>
              <a:rPr lang="en-US" sz="3000" dirty="0"/>
              <a:t> </a:t>
            </a:r>
            <a:r>
              <a:rPr lang="en-US" sz="3000" dirty="0" err="1"/>
              <a:t>više</a:t>
            </a:r>
            <a:r>
              <a:rPr lang="en-US" sz="3000" dirty="0"/>
              <a:t> </a:t>
            </a:r>
            <a:r>
              <a:rPr lang="en-US" sz="3000" dirty="0" err="1"/>
              <a:t>analitički</a:t>
            </a:r>
            <a:r>
              <a:rPr lang="en-US" sz="3000" dirty="0"/>
              <a:t> </a:t>
            </a:r>
            <a:r>
              <a:rPr lang="en-US" sz="3000" dirty="0" err="1"/>
              <a:t>i</a:t>
            </a:r>
            <a:r>
              <a:rPr lang="en-US" sz="3000" dirty="0"/>
              <a:t> </a:t>
            </a:r>
            <a:r>
              <a:rPr lang="en-US" sz="3000" dirty="0" err="1"/>
              <a:t>kvalitativan</a:t>
            </a:r>
            <a:r>
              <a:rPr lang="en-US" sz="3000" dirty="0"/>
              <a:t> </a:t>
            </a:r>
            <a:r>
              <a:rPr lang="en-US" sz="3000" dirty="0" err="1"/>
              <a:t>pogled</a:t>
            </a:r>
            <a:r>
              <a:rPr lang="en-US" sz="3000" dirty="0"/>
              <a:t> od </a:t>
            </a:r>
            <a:r>
              <a:rPr lang="en-US" sz="3000" dirty="0" err="1"/>
              <a:t>ostalih</a:t>
            </a:r>
            <a:r>
              <a:rPr lang="en-US" sz="3000" dirty="0"/>
              <a:t> </a:t>
            </a:r>
            <a:r>
              <a:rPr lang="en-US" sz="3000" dirty="0" err="1"/>
              <a:t>finansijskih</a:t>
            </a:r>
            <a:r>
              <a:rPr lang="en-US" sz="3000" dirty="0"/>
              <a:t> </a:t>
            </a:r>
            <a:r>
              <a:rPr lang="en-US" sz="3000" dirty="0" err="1"/>
              <a:t>izvještaja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39766368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78794"/>
            <a:ext cx="10515600" cy="5198169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I </a:t>
            </a:r>
            <a:r>
              <a:rPr lang="en-US" dirty="0" err="1"/>
              <a:t>najzad</a:t>
            </a:r>
            <a:r>
              <a:rPr lang="en-US" dirty="0"/>
              <a:t>, </a:t>
            </a:r>
            <a:r>
              <a:rPr lang="en-US" dirty="0" err="1"/>
              <a:t>izvještaj</a:t>
            </a:r>
            <a:r>
              <a:rPr lang="en-US" dirty="0"/>
              <a:t> </a:t>
            </a:r>
            <a:r>
              <a:rPr lang="en-US" dirty="0" err="1"/>
              <a:t>eksternog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zaključcima</a:t>
            </a:r>
            <a:r>
              <a:rPr lang="en-US" dirty="0"/>
              <a:t> </a:t>
            </a:r>
            <a:r>
              <a:rPr lang="en-US" dirty="0" err="1"/>
              <a:t>omogućava</a:t>
            </a:r>
            <a:r>
              <a:rPr lang="en-US" dirty="0"/>
              <a:t> </a:t>
            </a:r>
            <a:r>
              <a:rPr lang="en-US" dirty="0" err="1" smtClean="0"/>
              <a:t>nezavisnom</a:t>
            </a:r>
            <a:r>
              <a:rPr lang="sr-Latn-ME" dirty="0" smtClean="0"/>
              <a:t> </a:t>
            </a:r>
            <a:r>
              <a:rPr lang="en-US" dirty="0" err="1" smtClean="0"/>
              <a:t>eksternom</a:t>
            </a:r>
            <a:r>
              <a:rPr lang="en-US" dirty="0" smtClean="0"/>
              <a:t> </a:t>
            </a:r>
            <a:r>
              <a:rPr lang="en-US" dirty="0" err="1"/>
              <a:t>revizoru</a:t>
            </a:r>
            <a:r>
              <a:rPr lang="en-US" dirty="0"/>
              <a:t> da </a:t>
            </a:r>
            <a:r>
              <a:rPr lang="en-US" dirty="0" err="1"/>
              <a:t>izrazi</a:t>
            </a:r>
            <a:r>
              <a:rPr lang="en-US" dirty="0"/>
              <a:t> </a:t>
            </a:r>
            <a:r>
              <a:rPr lang="en-US" dirty="0" err="1"/>
              <a:t>mišljenje</a:t>
            </a:r>
            <a:r>
              <a:rPr lang="en-US" dirty="0"/>
              <a:t> o tome da li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finansijski</a:t>
            </a:r>
            <a:r>
              <a:rPr lang="en-US" dirty="0"/>
              <a:t> </a:t>
            </a:r>
            <a:r>
              <a:rPr lang="en-US" dirty="0" err="1"/>
              <a:t>izvještaji</a:t>
            </a:r>
            <a:r>
              <a:rPr lang="en-US" dirty="0"/>
              <a:t> </a:t>
            </a:r>
            <a:r>
              <a:rPr lang="en-US" dirty="0" err="1" smtClean="0"/>
              <a:t>društva</a:t>
            </a:r>
            <a:r>
              <a:rPr lang="sr-Latn-ME" dirty="0" smtClean="0"/>
              <a:t> </a:t>
            </a:r>
            <a:r>
              <a:rPr lang="en-US" dirty="0" err="1" smtClean="0"/>
              <a:t>sačinjeni</a:t>
            </a:r>
            <a:r>
              <a:rPr lang="en-US" dirty="0"/>
              <a:t>, u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materijalnim</a:t>
            </a:r>
            <a:r>
              <a:rPr lang="en-US" dirty="0"/>
              <a:t> </a:t>
            </a:r>
            <a:r>
              <a:rPr lang="en-US" dirty="0" err="1"/>
              <a:t>aspektima</a:t>
            </a:r>
            <a:r>
              <a:rPr lang="en-US" dirty="0"/>
              <a:t>, u </a:t>
            </a:r>
            <a:r>
              <a:rPr lang="en-US" dirty="0" err="1"/>
              <a:t>skladu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 smtClean="0"/>
              <a:t>identifi</a:t>
            </a:r>
            <a:r>
              <a:rPr lang="sr-Latn-ME" dirty="0" smtClean="0"/>
              <a:t>kovanim </a:t>
            </a:r>
            <a:r>
              <a:rPr lang="en-US" dirty="0" smtClean="0"/>
              <a:t> </a:t>
            </a:r>
            <a:r>
              <a:rPr lang="en-US" dirty="0" err="1" smtClean="0"/>
              <a:t>okvirom</a:t>
            </a:r>
            <a:r>
              <a:rPr lang="sr-Latn-ME" dirty="0" smtClean="0"/>
              <a:t> </a:t>
            </a:r>
            <a:r>
              <a:rPr lang="it-IT" dirty="0" smtClean="0"/>
              <a:t>finansijskog </a:t>
            </a:r>
            <a:r>
              <a:rPr lang="it-IT" dirty="0"/>
              <a:t>izvještavanja ili ne, i da li su pouzdani. </a:t>
            </a:r>
            <a:endParaRPr lang="sr-Latn-ME" dirty="0" smtClean="0"/>
          </a:p>
          <a:p>
            <a:pPr algn="just"/>
            <a:r>
              <a:rPr lang="it-IT" dirty="0" smtClean="0"/>
              <a:t>To </a:t>
            </a:r>
            <a:r>
              <a:rPr lang="it-IT" dirty="0"/>
              <a:t>dioničarima/akcionarima</a:t>
            </a:r>
            <a:r>
              <a:rPr lang="it-IT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rukovodiocima</a:t>
            </a:r>
            <a:r>
              <a:rPr lang="en-US" dirty="0"/>
              <a:t>, </a:t>
            </a:r>
            <a:r>
              <a:rPr lang="en-US" dirty="0" err="1"/>
              <a:t>zaposlenima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učesnicima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tržištu</a:t>
            </a:r>
            <a:r>
              <a:rPr lang="en-US" dirty="0"/>
              <a:t> </a:t>
            </a:r>
            <a:r>
              <a:rPr lang="en-US" dirty="0" err="1"/>
              <a:t>daje</a:t>
            </a:r>
            <a:r>
              <a:rPr lang="en-US" dirty="0"/>
              <a:t> </a:t>
            </a:r>
            <a:r>
              <a:rPr lang="en-US" dirty="0" err="1"/>
              <a:t>nezavisno</a:t>
            </a:r>
            <a:r>
              <a:rPr lang="en-US" dirty="0"/>
              <a:t> </a:t>
            </a:r>
            <a:r>
              <a:rPr lang="en-US" dirty="0" err="1"/>
              <a:t>mišljenje</a:t>
            </a:r>
            <a:r>
              <a:rPr lang="en-US" dirty="0"/>
              <a:t> </a:t>
            </a:r>
            <a:r>
              <a:rPr lang="en-US" dirty="0" smtClean="0"/>
              <a:t>o</a:t>
            </a:r>
            <a:r>
              <a:rPr lang="sr-Latn-ME" dirty="0" smtClean="0"/>
              <a:t> </a:t>
            </a:r>
            <a:r>
              <a:rPr lang="en-US" dirty="0" err="1" smtClean="0"/>
              <a:t>finansijskom</a:t>
            </a:r>
            <a:r>
              <a:rPr lang="en-US" dirty="0" smtClean="0"/>
              <a:t> </a:t>
            </a:r>
            <a:r>
              <a:rPr lang="en-US" dirty="0" err="1"/>
              <a:t>stanju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, </a:t>
            </a:r>
            <a:r>
              <a:rPr lang="en-US" dirty="0" err="1"/>
              <a:t>ako</a:t>
            </a:r>
            <a:r>
              <a:rPr lang="en-US" dirty="0"/>
              <a:t> se </a:t>
            </a:r>
            <a:r>
              <a:rPr lang="en-US" dirty="0" err="1"/>
              <a:t>pravilno</a:t>
            </a:r>
            <a:r>
              <a:rPr lang="en-US" dirty="0"/>
              <a:t> </a:t>
            </a:r>
            <a:r>
              <a:rPr lang="en-US" dirty="0" err="1"/>
              <a:t>izvrši</a:t>
            </a:r>
            <a:r>
              <a:rPr lang="en-US" dirty="0"/>
              <a:t>,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posvjedočiti</a:t>
            </a:r>
            <a:r>
              <a:rPr lang="en-US" dirty="0"/>
              <a:t> o </a:t>
            </a:r>
            <a:r>
              <a:rPr lang="en-US" dirty="0" err="1" smtClean="0"/>
              <a:t>tačnosti</a:t>
            </a:r>
            <a:r>
              <a:rPr lang="sr-Latn-ME" dirty="0" smtClean="0"/>
              <a:t> </a:t>
            </a:r>
            <a:r>
              <a:rPr lang="en-US" dirty="0" err="1" smtClean="0"/>
              <a:t>izvještaja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27960383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17431"/>
            <a:ext cx="10515600" cy="51595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b) </a:t>
            </a:r>
            <a:r>
              <a:rPr lang="en-US" dirty="0" err="1"/>
              <a:t>Sačinjavanje</a:t>
            </a:r>
            <a:r>
              <a:rPr lang="en-US" dirty="0"/>
              <a:t>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informacija</a:t>
            </a:r>
            <a:endParaRPr lang="en-US" dirty="0"/>
          </a:p>
          <a:p>
            <a:pPr algn="just"/>
            <a:r>
              <a:rPr lang="en-US" dirty="0" err="1"/>
              <a:t>Zakonodavstvo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uređuje</a:t>
            </a:r>
            <a:r>
              <a:rPr lang="en-US" dirty="0"/>
              <a:t> </a:t>
            </a:r>
            <a:r>
              <a:rPr lang="en-US" dirty="0" err="1"/>
              <a:t>finansijsko</a:t>
            </a:r>
            <a:r>
              <a:rPr lang="en-US" dirty="0"/>
              <a:t> </a:t>
            </a:r>
            <a:r>
              <a:rPr lang="en-US" dirty="0" err="1"/>
              <a:t>izvještavanje</a:t>
            </a:r>
            <a:r>
              <a:rPr lang="en-US" dirty="0"/>
              <a:t> </a:t>
            </a:r>
            <a:r>
              <a:rPr lang="en-US" dirty="0" err="1"/>
              <a:t>prihvata</a:t>
            </a:r>
            <a:r>
              <a:rPr lang="en-US" dirty="0"/>
              <a:t> </a:t>
            </a:r>
            <a:r>
              <a:rPr lang="en-US" dirty="0" err="1" smtClean="0"/>
              <a:t>sljedeće</a:t>
            </a:r>
            <a:r>
              <a:rPr lang="sr-Latn-ME" dirty="0" smtClean="0"/>
              <a:t> </a:t>
            </a:r>
            <a:r>
              <a:rPr lang="en-US" dirty="0" err="1" smtClean="0"/>
              <a:t>osnovne</a:t>
            </a:r>
            <a:r>
              <a:rPr lang="en-US" dirty="0" smtClean="0"/>
              <a:t> </a:t>
            </a:r>
            <a:r>
              <a:rPr lang="en-US" dirty="0" err="1"/>
              <a:t>koncepte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principe</a:t>
            </a:r>
            <a:r>
              <a:rPr lang="en-US" dirty="0"/>
              <a:t>:</a:t>
            </a:r>
          </a:p>
          <a:p>
            <a:pPr marL="0" indent="0" algn="just">
              <a:buNone/>
            </a:pPr>
            <a:r>
              <a:rPr lang="sr-Latn-ME" dirty="0" smtClean="0"/>
              <a:t>  </a:t>
            </a:r>
            <a:r>
              <a:rPr lang="en-US" dirty="0" smtClean="0"/>
              <a:t>• </a:t>
            </a:r>
            <a:r>
              <a:rPr lang="en-US" dirty="0" err="1"/>
              <a:t>Obračunsko</a:t>
            </a:r>
            <a:r>
              <a:rPr lang="en-US" dirty="0"/>
              <a:t> </a:t>
            </a:r>
            <a:r>
              <a:rPr lang="en-US" dirty="0" err="1"/>
              <a:t>računovodstvo</a:t>
            </a:r>
            <a:r>
              <a:rPr lang="en-US" dirty="0"/>
              <a:t>,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kojem</a:t>
            </a:r>
            <a:r>
              <a:rPr lang="en-US" dirty="0"/>
              <a:t> se </a:t>
            </a:r>
            <a:r>
              <a:rPr lang="en-US" dirty="0" err="1"/>
              <a:t>prihodi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rashodi</a:t>
            </a:r>
            <a:r>
              <a:rPr lang="en-US" dirty="0"/>
              <a:t> </a:t>
            </a:r>
            <a:r>
              <a:rPr lang="en-US" dirty="0" err="1" smtClean="0"/>
              <a:t>knjiže</a:t>
            </a:r>
            <a:r>
              <a:rPr lang="sr-Latn-ME" dirty="0" smtClean="0"/>
              <a:t> </a:t>
            </a:r>
            <a:r>
              <a:rPr lang="en-US" dirty="0" err="1" smtClean="0"/>
              <a:t>tokom</a:t>
            </a:r>
            <a:r>
              <a:rPr lang="en-US" dirty="0" smtClean="0"/>
              <a:t> </a:t>
            </a:r>
            <a:r>
              <a:rPr lang="en-US" dirty="0" err="1"/>
              <a:t>vremena</a:t>
            </a:r>
            <a:r>
              <a:rPr lang="en-US" dirty="0"/>
              <a:t>, a ne u </a:t>
            </a:r>
            <a:r>
              <a:rPr lang="en-US" dirty="0" err="1"/>
              <a:t>momentu</a:t>
            </a:r>
            <a:r>
              <a:rPr lang="en-US" dirty="0"/>
              <a:t> </a:t>
            </a:r>
            <a:r>
              <a:rPr lang="en-US" dirty="0" err="1"/>
              <a:t>plaćanja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prijema</a:t>
            </a:r>
            <a:r>
              <a:rPr lang="en-US" dirty="0"/>
              <a:t> </a:t>
            </a:r>
            <a:r>
              <a:rPr lang="en-US" dirty="0" err="1"/>
              <a:t>sredstava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To </a:t>
            </a:r>
            <a:r>
              <a:rPr lang="en-US" dirty="0" err="1" smtClean="0"/>
              <a:t>iziskuje</a:t>
            </a:r>
            <a:r>
              <a:rPr lang="sr-Latn-ME" dirty="0" smtClean="0"/>
              <a:t> </a:t>
            </a:r>
            <a:r>
              <a:rPr lang="en-US" dirty="0" smtClean="0"/>
              <a:t>da </a:t>
            </a:r>
            <a:r>
              <a:rPr lang="en-US" dirty="0"/>
              <a:t>se </a:t>
            </a:r>
            <a:r>
              <a:rPr lang="en-US" dirty="0" err="1"/>
              <a:t>prodaja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troškovi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odnose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određeni</a:t>
            </a:r>
            <a:r>
              <a:rPr lang="en-US" dirty="0"/>
              <a:t> period,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ga</a:t>
            </a:r>
            <a:r>
              <a:rPr lang="en-US" dirty="0"/>
              <a:t> se </a:t>
            </a:r>
            <a:r>
              <a:rPr lang="en-US" dirty="0" err="1"/>
              <a:t>tiču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evidentiraju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periodu</a:t>
            </a:r>
            <a:r>
              <a:rPr lang="en-US" dirty="0"/>
              <a:t> </a:t>
            </a:r>
            <a:r>
              <a:rPr lang="en-US" dirty="0" err="1"/>
              <a:t>nastanka</a:t>
            </a:r>
            <a:r>
              <a:rPr lang="en-US" dirty="0"/>
              <a:t>, bez </a:t>
            </a:r>
            <a:r>
              <a:rPr lang="en-US" dirty="0" err="1"/>
              <a:t>obzira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je </a:t>
            </a:r>
            <a:r>
              <a:rPr lang="en-US" dirty="0" err="1"/>
              <a:t>iznos</a:t>
            </a:r>
            <a:r>
              <a:rPr lang="en-US" dirty="0"/>
              <a:t> </a:t>
            </a:r>
            <a:r>
              <a:rPr lang="en-US" dirty="0" err="1"/>
              <a:t>primljen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plaćen</a:t>
            </a:r>
            <a:r>
              <a:rPr lang="en-US" dirty="0" smtClean="0"/>
              <a:t>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6325882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56068"/>
            <a:ext cx="10515600" cy="512089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Pretpostavka</a:t>
            </a:r>
            <a:r>
              <a:rPr lang="en-US" dirty="0" smtClean="0"/>
              <a:t> </a:t>
            </a:r>
            <a:r>
              <a:rPr lang="en-US" dirty="0" err="1" smtClean="0"/>
              <a:t>stalnosti</a:t>
            </a:r>
            <a:r>
              <a:rPr lang="en-US" dirty="0" smtClean="0"/>
              <a:t>, </a:t>
            </a:r>
            <a:r>
              <a:rPr lang="en-US" dirty="0" err="1" smtClean="0"/>
              <a:t>tj</a:t>
            </a:r>
            <a:r>
              <a:rPr lang="en-US" dirty="0" smtClean="0"/>
              <a:t>. da se </a:t>
            </a:r>
            <a:r>
              <a:rPr lang="en-US" dirty="0" err="1" smtClean="0"/>
              <a:t>finansijski</a:t>
            </a:r>
            <a:r>
              <a:rPr lang="en-US" dirty="0" smtClean="0"/>
              <a:t> </a:t>
            </a:r>
            <a:r>
              <a:rPr lang="en-US" dirty="0" err="1" smtClean="0"/>
              <a:t>izvještaji</a:t>
            </a:r>
            <a:r>
              <a:rPr lang="en-US" dirty="0" smtClean="0"/>
              <a:t> </a:t>
            </a:r>
            <a:r>
              <a:rPr lang="en-US" dirty="0" err="1" smtClean="0"/>
              <a:t>sačinjavaju</a:t>
            </a:r>
            <a:r>
              <a:rPr lang="en-US" dirty="0" smtClean="0"/>
              <a:t> pod</a:t>
            </a:r>
            <a:r>
              <a:rPr lang="sr-Latn-ME" dirty="0" smtClean="0"/>
              <a:t> </a:t>
            </a:r>
            <a:r>
              <a:rPr lang="en-US" dirty="0" err="1" smtClean="0"/>
              <a:t>pretpostavkom</a:t>
            </a:r>
            <a:r>
              <a:rPr lang="en-US" dirty="0" smtClean="0"/>
              <a:t> da </a:t>
            </a:r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 smtClean="0"/>
              <a:t>posluje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da </a:t>
            </a:r>
            <a:r>
              <a:rPr lang="en-US" dirty="0" err="1" smtClean="0"/>
              <a:t>će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dalje</a:t>
            </a:r>
            <a:r>
              <a:rPr lang="en-US" dirty="0" smtClean="0"/>
              <a:t> u </a:t>
            </a:r>
            <a:r>
              <a:rPr lang="en-US" dirty="0" err="1" smtClean="0"/>
              <a:t>budućnosti</a:t>
            </a:r>
            <a:r>
              <a:rPr lang="en-US" dirty="0" smtClean="0"/>
              <a:t> </a:t>
            </a:r>
            <a:r>
              <a:rPr lang="en-US" dirty="0" err="1" smtClean="0"/>
              <a:t>poslovati</a:t>
            </a:r>
            <a:r>
              <a:rPr lang="en-US" dirty="0" smtClean="0"/>
              <a:t>, </a:t>
            </a:r>
            <a:r>
              <a:rPr lang="en-US" dirty="0" err="1" smtClean="0"/>
              <a:t>i</a:t>
            </a:r>
            <a:r>
              <a:rPr lang="en-US" dirty="0" smtClean="0"/>
              <a:t> da</a:t>
            </a:r>
            <a:r>
              <a:rPr lang="sr-Latn-ME" dirty="0" smtClean="0"/>
              <a:t> </a:t>
            </a:r>
            <a:r>
              <a:rPr lang="en-US" dirty="0" err="1" smtClean="0"/>
              <a:t>nema</a:t>
            </a:r>
            <a:r>
              <a:rPr lang="en-US" dirty="0" smtClean="0"/>
              <a:t> 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 smtClean="0"/>
              <a:t>namjeru</a:t>
            </a:r>
            <a:r>
              <a:rPr lang="en-US" dirty="0" smtClean="0"/>
              <a:t> </a:t>
            </a:r>
            <a:r>
              <a:rPr lang="en-US" dirty="0" err="1" smtClean="0"/>
              <a:t>niti</a:t>
            </a:r>
            <a:r>
              <a:rPr lang="en-US" dirty="0" smtClean="0"/>
              <a:t> </a:t>
            </a:r>
            <a:r>
              <a:rPr lang="en-US" dirty="0" err="1" smtClean="0"/>
              <a:t>potrebu</a:t>
            </a:r>
            <a:r>
              <a:rPr lang="en-US" dirty="0" smtClean="0"/>
              <a:t> da se </a:t>
            </a:r>
            <a:r>
              <a:rPr lang="en-US" dirty="0" err="1" smtClean="0"/>
              <a:t>likvidira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da </a:t>
            </a:r>
            <a:r>
              <a:rPr lang="en-US" dirty="0" err="1" smtClean="0"/>
              <a:t>bitno</a:t>
            </a:r>
            <a:r>
              <a:rPr lang="en-US" dirty="0" smtClean="0"/>
              <a:t> </a:t>
            </a:r>
            <a:r>
              <a:rPr lang="en-US" dirty="0" err="1" smtClean="0"/>
              <a:t>smanji</a:t>
            </a:r>
            <a:r>
              <a:rPr lang="en-US" dirty="0" smtClean="0"/>
              <a:t> </a:t>
            </a:r>
            <a:r>
              <a:rPr lang="en-US" dirty="0" err="1" smtClean="0"/>
              <a:t>obim</a:t>
            </a:r>
            <a:r>
              <a:rPr lang="en-US" dirty="0" smtClean="0"/>
              <a:t> </a:t>
            </a:r>
            <a:r>
              <a:rPr lang="en-US" dirty="0" err="1" smtClean="0"/>
              <a:t>svog</a:t>
            </a:r>
            <a:r>
              <a:rPr lang="sr-Latn-ME" dirty="0" smtClean="0"/>
              <a:t> </a:t>
            </a:r>
            <a:r>
              <a:rPr lang="en-US" dirty="0" err="1" smtClean="0"/>
              <a:t>poslovanja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Pretpostavka</a:t>
            </a:r>
            <a:r>
              <a:rPr lang="en-US" dirty="0" smtClean="0"/>
              <a:t> </a:t>
            </a:r>
            <a:r>
              <a:rPr lang="en-US" dirty="0" err="1" smtClean="0"/>
              <a:t>stalnosti</a:t>
            </a:r>
            <a:r>
              <a:rPr lang="en-US" dirty="0" smtClean="0"/>
              <a:t> je </a:t>
            </a:r>
            <a:r>
              <a:rPr lang="en-US" dirty="0" err="1" smtClean="0"/>
              <a:t>fundamentalni</a:t>
            </a:r>
            <a:r>
              <a:rPr lang="en-US" dirty="0" smtClean="0"/>
              <a:t> </a:t>
            </a:r>
            <a:r>
              <a:rPr lang="en-US" dirty="0" err="1" smtClean="0"/>
              <a:t>princip</a:t>
            </a:r>
            <a:r>
              <a:rPr lang="en-US" dirty="0" smtClean="0"/>
              <a:t> u </a:t>
            </a:r>
            <a:r>
              <a:rPr lang="en-US" dirty="0" err="1" smtClean="0"/>
              <a:t>sačinjavanju</a:t>
            </a:r>
            <a:r>
              <a:rPr lang="sr-Latn-ME" dirty="0" smtClean="0"/>
              <a:t> </a:t>
            </a:r>
            <a:r>
              <a:rPr lang="en-US" dirty="0" err="1" smtClean="0"/>
              <a:t>finansijskih</a:t>
            </a:r>
            <a:r>
              <a:rPr lang="en-US" dirty="0" smtClean="0"/>
              <a:t> </a:t>
            </a:r>
            <a:r>
              <a:rPr lang="en-US" dirty="0" err="1" smtClean="0"/>
              <a:t>izvještaja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tog </a:t>
            </a:r>
            <a:r>
              <a:rPr lang="en-US" dirty="0" err="1" smtClean="0"/>
              <a:t>razloga</a:t>
            </a:r>
            <a:r>
              <a:rPr lang="en-US" dirty="0" smtClean="0"/>
              <a:t> se </a:t>
            </a:r>
            <a:r>
              <a:rPr lang="en-US" dirty="0" err="1" smtClean="0"/>
              <a:t>priznaje</a:t>
            </a:r>
            <a:r>
              <a:rPr lang="en-US" dirty="0" smtClean="0"/>
              <a:t> da </a:t>
            </a:r>
            <a:r>
              <a:rPr lang="en-US" dirty="0" err="1" smtClean="0"/>
              <a:t>uprava</a:t>
            </a:r>
            <a:r>
              <a:rPr lang="en-US" dirty="0" smtClean="0"/>
              <a:t> 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 smtClean="0"/>
              <a:t>odgovornost</a:t>
            </a:r>
            <a:r>
              <a:rPr lang="sr-Latn-ME" dirty="0" smtClean="0"/>
              <a:t> </a:t>
            </a:r>
            <a:r>
              <a:rPr lang="en-US" dirty="0" smtClean="0"/>
              <a:t>da </a:t>
            </a:r>
            <a:r>
              <a:rPr lang="en-US" dirty="0" err="1" smtClean="0"/>
              <a:t>procijeni</a:t>
            </a:r>
            <a:r>
              <a:rPr lang="en-US" dirty="0" smtClean="0"/>
              <a:t> </a:t>
            </a:r>
            <a:r>
              <a:rPr lang="en-US" dirty="0" err="1" smtClean="0"/>
              <a:t>sposobnost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da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dalje</a:t>
            </a:r>
            <a:r>
              <a:rPr lang="en-US" dirty="0" smtClean="0"/>
              <a:t> </a:t>
            </a:r>
            <a:r>
              <a:rPr lang="en-US" dirty="0" err="1" smtClean="0"/>
              <a:t>posluje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uspješan</a:t>
            </a:r>
            <a:r>
              <a:rPr lang="en-US" dirty="0" smtClean="0"/>
              <a:t> </a:t>
            </a:r>
            <a:r>
              <a:rPr lang="en-US" dirty="0" err="1" smtClean="0"/>
              <a:t>privredni</a:t>
            </a:r>
            <a:r>
              <a:rPr lang="sr-Latn-ME" dirty="0" smtClean="0"/>
              <a:t> </a:t>
            </a:r>
            <a:r>
              <a:rPr lang="en-US" dirty="0" err="1" smtClean="0"/>
              <a:t>subjekt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Međutim</a:t>
            </a:r>
            <a:r>
              <a:rPr lang="en-US" dirty="0" smtClean="0"/>
              <a:t>, </a:t>
            </a:r>
            <a:r>
              <a:rPr lang="en-US" dirty="0" err="1" smtClean="0"/>
              <a:t>procjena</a:t>
            </a:r>
            <a:r>
              <a:rPr lang="en-US" dirty="0" smtClean="0"/>
              <a:t> </a:t>
            </a:r>
            <a:r>
              <a:rPr lang="en-US" dirty="0" err="1" smtClean="0"/>
              <a:t>uprave</a:t>
            </a:r>
            <a:r>
              <a:rPr lang="en-US" dirty="0" smtClean="0"/>
              <a:t> </a:t>
            </a:r>
            <a:r>
              <a:rPr lang="en-US" dirty="0" err="1" smtClean="0"/>
              <a:t>možda</a:t>
            </a:r>
            <a:r>
              <a:rPr lang="en-US" dirty="0" smtClean="0"/>
              <a:t> </a:t>
            </a:r>
            <a:r>
              <a:rPr lang="en-US" dirty="0" err="1" smtClean="0"/>
              <a:t>neće</a:t>
            </a:r>
            <a:r>
              <a:rPr lang="en-US" dirty="0" smtClean="0"/>
              <a:t> </a:t>
            </a:r>
            <a:r>
              <a:rPr lang="en-US" dirty="0" err="1" smtClean="0"/>
              <a:t>uvijek</a:t>
            </a:r>
            <a:r>
              <a:rPr lang="en-US" dirty="0" smtClean="0"/>
              <a:t> </a:t>
            </a:r>
            <a:r>
              <a:rPr lang="en-US" dirty="0" err="1" smtClean="0"/>
              <a:t>uključivati</a:t>
            </a:r>
            <a:r>
              <a:rPr lang="en-US" dirty="0" smtClean="0"/>
              <a:t> </a:t>
            </a:r>
            <a:r>
              <a:rPr lang="en-US" dirty="0" err="1" smtClean="0"/>
              <a:t>detaljnu</a:t>
            </a:r>
            <a:r>
              <a:rPr lang="sr-Latn-ME" dirty="0" smtClean="0"/>
              <a:t> </a:t>
            </a:r>
            <a:r>
              <a:rPr lang="en-US" dirty="0" err="1" smtClean="0"/>
              <a:t>analizu</a:t>
            </a:r>
            <a:r>
              <a:rPr lang="en-US" dirty="0" smtClean="0"/>
              <a:t>, </a:t>
            </a:r>
            <a:r>
              <a:rPr lang="en-US" dirty="0" err="1" smtClean="0"/>
              <a:t>naročito</a:t>
            </a:r>
            <a:r>
              <a:rPr lang="en-US" dirty="0" smtClean="0"/>
              <a:t> </a:t>
            </a:r>
            <a:r>
              <a:rPr lang="en-US" dirty="0" err="1" smtClean="0"/>
              <a:t>kada</a:t>
            </a:r>
            <a:r>
              <a:rPr lang="en-US" dirty="0" smtClean="0"/>
              <a:t> </a:t>
            </a:r>
            <a:r>
              <a:rPr lang="en-US" dirty="0" err="1" smtClean="0"/>
              <a:t>postoji</a:t>
            </a:r>
            <a:r>
              <a:rPr lang="en-US" dirty="0" smtClean="0"/>
              <a:t> </a:t>
            </a:r>
            <a:r>
              <a:rPr lang="en-US" dirty="0" err="1" smtClean="0"/>
              <a:t>historija</a:t>
            </a:r>
            <a:r>
              <a:rPr lang="en-US" dirty="0" smtClean="0"/>
              <a:t> </a:t>
            </a:r>
            <a:r>
              <a:rPr lang="en-US" dirty="0" err="1" smtClean="0"/>
              <a:t>profitabilnih</a:t>
            </a:r>
            <a:r>
              <a:rPr lang="en-US" dirty="0" smtClean="0"/>
              <a:t> </a:t>
            </a:r>
            <a:r>
              <a:rPr lang="en-US" dirty="0" err="1" smtClean="0"/>
              <a:t>poslova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lakog</a:t>
            </a:r>
            <a:r>
              <a:rPr lang="en-US" dirty="0" smtClean="0"/>
              <a:t> </a:t>
            </a:r>
            <a:r>
              <a:rPr lang="en-US" dirty="0" err="1" smtClean="0"/>
              <a:t>pristupa</a:t>
            </a:r>
            <a:r>
              <a:rPr lang="sr-Latn-ME" dirty="0" smtClean="0"/>
              <a:t> </a:t>
            </a:r>
            <a:r>
              <a:rPr lang="en-US" dirty="0" err="1" smtClean="0"/>
              <a:t>finansijskim</a:t>
            </a:r>
            <a:r>
              <a:rPr lang="en-US" dirty="0" smtClean="0"/>
              <a:t> </a:t>
            </a:r>
            <a:r>
              <a:rPr lang="en-US" dirty="0" err="1" smtClean="0"/>
              <a:t>resursima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7877443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Dosljednost</a:t>
            </a:r>
            <a:r>
              <a:rPr lang="en-US" dirty="0"/>
              <a:t>, pod </a:t>
            </a:r>
            <a:r>
              <a:rPr lang="en-US" dirty="0" err="1"/>
              <a:t>kojom</a:t>
            </a:r>
            <a:r>
              <a:rPr lang="en-US" dirty="0"/>
              <a:t> se </a:t>
            </a:r>
            <a:r>
              <a:rPr lang="en-US" dirty="0" err="1"/>
              <a:t>podrazumijeva</a:t>
            </a:r>
            <a:r>
              <a:rPr lang="en-US" dirty="0"/>
              <a:t> da se </a:t>
            </a:r>
            <a:r>
              <a:rPr lang="en-US" dirty="0" err="1"/>
              <a:t>prikazivanje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klasifikacija</a:t>
            </a:r>
            <a:r>
              <a:rPr lang="sr-Latn-ME" dirty="0" smtClean="0"/>
              <a:t> </a:t>
            </a:r>
            <a:r>
              <a:rPr lang="en-US" dirty="0" err="1" smtClean="0"/>
              <a:t>stavki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finansijskim</a:t>
            </a:r>
            <a:r>
              <a:rPr lang="en-US" dirty="0"/>
              <a:t> </a:t>
            </a:r>
            <a:r>
              <a:rPr lang="en-US" dirty="0" err="1"/>
              <a:t>izvještajima</a:t>
            </a:r>
            <a:r>
              <a:rPr lang="en-US" dirty="0"/>
              <a:t> </a:t>
            </a:r>
            <a:r>
              <a:rPr lang="en-US" dirty="0" err="1"/>
              <a:t>zadržava</a:t>
            </a:r>
            <a:r>
              <a:rPr lang="en-US" dirty="0"/>
              <a:t> od </a:t>
            </a:r>
            <a:r>
              <a:rPr lang="en-US" dirty="0" err="1"/>
              <a:t>jednog</a:t>
            </a:r>
            <a:r>
              <a:rPr lang="en-US" dirty="0"/>
              <a:t> </a:t>
            </a:r>
            <a:r>
              <a:rPr lang="en-US" dirty="0" err="1"/>
              <a:t>perioda</a:t>
            </a:r>
            <a:r>
              <a:rPr lang="en-US" dirty="0"/>
              <a:t> do </a:t>
            </a:r>
            <a:r>
              <a:rPr lang="en-US" dirty="0" err="1"/>
              <a:t>sljedećeg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osim</a:t>
            </a:r>
            <a:r>
              <a:rPr lang="en-US" dirty="0" smtClean="0"/>
              <a:t> </a:t>
            </a:r>
            <a:r>
              <a:rPr lang="en-US" dirty="0" err="1"/>
              <a:t>ukoliko</a:t>
            </a:r>
            <a:r>
              <a:rPr lang="en-US" dirty="0"/>
              <a:t> </a:t>
            </a:r>
            <a:r>
              <a:rPr lang="en-US" dirty="0" err="1"/>
              <a:t>promjena</a:t>
            </a:r>
            <a:r>
              <a:rPr lang="en-US" dirty="0"/>
              <a:t> ne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opravdana</a:t>
            </a:r>
            <a:r>
              <a:rPr lang="en-US" dirty="0"/>
              <a:t>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/>
              <a:t>promjene</a:t>
            </a:r>
            <a:r>
              <a:rPr lang="en-US" dirty="0"/>
              <a:t> </a:t>
            </a:r>
            <a:r>
              <a:rPr lang="en-US" dirty="0" err="1"/>
              <a:t>okolnosti</a:t>
            </a:r>
            <a:r>
              <a:rPr lang="en-US" dirty="0"/>
              <a:t> 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nn-NO" dirty="0" smtClean="0"/>
              <a:t>zahtjeva </a:t>
            </a:r>
            <a:r>
              <a:rPr lang="nn-NO" dirty="0"/>
              <a:t>novog računovodstvenog standarda; i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Razdvajanje</a:t>
            </a:r>
            <a:r>
              <a:rPr lang="en-US" dirty="0"/>
              <a:t> </a:t>
            </a:r>
            <a:r>
              <a:rPr lang="en-US" dirty="0" err="1"/>
              <a:t>imovine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obaveza</a:t>
            </a:r>
            <a:r>
              <a:rPr lang="en-US" dirty="0"/>
              <a:t>,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znači</a:t>
            </a:r>
            <a:r>
              <a:rPr lang="en-US" dirty="0"/>
              <a:t> da se </a:t>
            </a:r>
            <a:r>
              <a:rPr lang="en-US" dirty="0" err="1"/>
              <a:t>imovina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obaveze</a:t>
            </a:r>
            <a:r>
              <a:rPr lang="en-US" dirty="0"/>
              <a:t> </a:t>
            </a:r>
            <a:r>
              <a:rPr lang="en-US" dirty="0" err="1" smtClean="0"/>
              <a:t>društva</a:t>
            </a:r>
            <a:r>
              <a:rPr lang="sr-Latn-ME" dirty="0" smtClean="0"/>
              <a:t> </a:t>
            </a:r>
            <a:r>
              <a:rPr lang="en-US" dirty="0" err="1" smtClean="0"/>
              <a:t>razdvajaju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imovine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obaveza</a:t>
            </a:r>
            <a:r>
              <a:rPr lang="en-US" dirty="0"/>
              <a:t> </a:t>
            </a:r>
            <a:r>
              <a:rPr lang="en-US" dirty="0" err="1"/>
              <a:t>njegovih</a:t>
            </a:r>
            <a:r>
              <a:rPr lang="en-US" dirty="0"/>
              <a:t> </a:t>
            </a:r>
            <a:r>
              <a:rPr lang="en-US" dirty="0" err="1"/>
              <a:t>vlasnika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.</a:t>
            </a:r>
          </a:p>
          <a:p>
            <a:pPr algn="just"/>
            <a:r>
              <a:rPr lang="sv-SE" dirty="0"/>
              <a:t>Pored toga, računovodstvena politika društva treba osigurati: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4533500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17431"/>
            <a:ext cx="10515600" cy="515953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err="1"/>
              <a:t>Potpunost</a:t>
            </a:r>
            <a:r>
              <a:rPr lang="en-US" dirty="0"/>
              <a:t> </a:t>
            </a:r>
            <a:r>
              <a:rPr lang="en-US" dirty="0" err="1"/>
              <a:t>objavljivanja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,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znači</a:t>
            </a:r>
            <a:r>
              <a:rPr lang="en-US" dirty="0"/>
              <a:t> da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 smtClean="0"/>
              <a:t>sadrže</a:t>
            </a:r>
            <a:r>
              <a:rPr lang="sr-Latn-ME" dirty="0" smtClean="0"/>
              <a:t> </a:t>
            </a:r>
            <a:r>
              <a:rPr lang="en-US" dirty="0" err="1" smtClean="0"/>
              <a:t>finansijski</a:t>
            </a:r>
            <a:r>
              <a:rPr lang="en-US" dirty="0" smtClean="0"/>
              <a:t> </a:t>
            </a:r>
            <a:r>
              <a:rPr lang="en-US" dirty="0" err="1"/>
              <a:t>izvještaji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objelodaniti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poslovne</a:t>
            </a:r>
            <a:r>
              <a:rPr lang="en-US" dirty="0"/>
              <a:t> </a:t>
            </a:r>
            <a:r>
              <a:rPr lang="en-US" dirty="0" err="1"/>
              <a:t>činjenice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pl-PL" dirty="0" smtClean="0"/>
              <a:t>rezultate </a:t>
            </a:r>
            <a:r>
              <a:rPr lang="pl-PL" dirty="0"/>
              <a:t>od materijalnog značaja koje (stvarno i potencijalno) utiču </a:t>
            </a:r>
            <a:r>
              <a:rPr lang="pl-PL" dirty="0" smtClean="0"/>
              <a:t>na </a:t>
            </a:r>
            <a:r>
              <a:rPr lang="sv-SE" dirty="0" smtClean="0"/>
              <a:t>odlučivanje </a:t>
            </a:r>
            <a:r>
              <a:rPr lang="sv-SE" dirty="0"/>
              <a:t>korisnika ovih finansijskih izvještaja i sa stanovišta </a:t>
            </a:r>
            <a:r>
              <a:rPr lang="sv-SE" dirty="0" smtClean="0"/>
              <a:t>materijalnog</a:t>
            </a:r>
            <a:r>
              <a:rPr lang="sr-Latn-ME" dirty="0" smtClean="0"/>
              <a:t> </a:t>
            </a:r>
            <a:r>
              <a:rPr lang="en-US" dirty="0" err="1" smtClean="0"/>
              <a:t>značaja</a:t>
            </a:r>
            <a:r>
              <a:rPr lang="en-US" dirty="0" smtClean="0"/>
              <a:t> </a:t>
            </a:r>
            <a:r>
              <a:rPr lang="en-US" dirty="0" err="1"/>
              <a:t>takvih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stanovišta</a:t>
            </a:r>
            <a:r>
              <a:rPr lang="en-US" dirty="0"/>
              <a:t> </a:t>
            </a:r>
            <a:r>
              <a:rPr lang="en-US" dirty="0" err="1"/>
              <a:t>troška</a:t>
            </a:r>
            <a:r>
              <a:rPr lang="en-US" dirty="0"/>
              <a:t> </a:t>
            </a:r>
            <a:r>
              <a:rPr lang="en-US" dirty="0" err="1"/>
              <a:t>njihovog</a:t>
            </a:r>
            <a:r>
              <a:rPr lang="en-US" dirty="0"/>
              <a:t> </a:t>
            </a:r>
            <a:r>
              <a:rPr lang="en-US" dirty="0" err="1"/>
              <a:t>sačinjavanja</a:t>
            </a:r>
            <a:r>
              <a:rPr lang="en-US" dirty="0"/>
              <a:t> (</a:t>
            </a:r>
            <a:r>
              <a:rPr lang="en-US" dirty="0" err="1" smtClean="0"/>
              <a:t>neki</a:t>
            </a:r>
            <a:r>
              <a:rPr lang="sr-Latn-ME" dirty="0" smtClean="0"/>
              <a:t> </a:t>
            </a:r>
            <a:r>
              <a:rPr lang="en-US" dirty="0" err="1" smtClean="0"/>
              <a:t>propust</a:t>
            </a:r>
            <a:r>
              <a:rPr lang="en-US" dirty="0" smtClean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prouzrokovati</a:t>
            </a:r>
            <a:r>
              <a:rPr lang="en-US" dirty="0"/>
              <a:t> da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budu</a:t>
            </a:r>
            <a:r>
              <a:rPr lang="en-US" dirty="0"/>
              <a:t> </a:t>
            </a:r>
            <a:r>
              <a:rPr lang="en-US" dirty="0" err="1"/>
              <a:t>netačne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varljive</a:t>
            </a:r>
            <a:r>
              <a:rPr lang="en-US" dirty="0"/>
              <a:t>, </a:t>
            </a:r>
            <a:r>
              <a:rPr lang="en-US" dirty="0" smtClean="0"/>
              <a:t>pa</a:t>
            </a:r>
            <a:r>
              <a:rPr lang="sr-Latn-ME" dirty="0" smtClean="0"/>
              <a:t> </a:t>
            </a:r>
            <a:r>
              <a:rPr lang="it-IT" dirty="0" smtClean="0"/>
              <a:t>prema </a:t>
            </a:r>
            <a:r>
              <a:rPr lang="it-IT" dirty="0"/>
              <a:t>tome nepouzdane i nepotpune sa stanovišta njihove bitnosti);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Blagovremenost</a:t>
            </a:r>
            <a:r>
              <a:rPr lang="en-US" dirty="0"/>
              <a:t> – </a:t>
            </a:r>
            <a:r>
              <a:rPr lang="en-US" dirty="0" err="1"/>
              <a:t>društvo</a:t>
            </a:r>
            <a:r>
              <a:rPr lang="en-US" dirty="0"/>
              <a:t> mora </a:t>
            </a:r>
            <a:r>
              <a:rPr lang="en-US" dirty="0" err="1"/>
              <a:t>objavljivati</a:t>
            </a:r>
            <a:r>
              <a:rPr lang="en-US" dirty="0"/>
              <a:t> </a:t>
            </a:r>
            <a:r>
              <a:rPr lang="en-US" dirty="0" err="1"/>
              <a:t>izvještaje</a:t>
            </a:r>
            <a:r>
              <a:rPr lang="en-US" dirty="0"/>
              <a:t> </a:t>
            </a:r>
            <a:r>
              <a:rPr lang="en-US" dirty="0" err="1"/>
              <a:t>brzo</a:t>
            </a:r>
            <a:r>
              <a:rPr lang="en-US" dirty="0"/>
              <a:t>, </a:t>
            </a:r>
            <a:r>
              <a:rPr lang="en-US" dirty="0" err="1"/>
              <a:t>jer</a:t>
            </a:r>
            <a:r>
              <a:rPr lang="en-US" dirty="0"/>
              <a:t> </a:t>
            </a:r>
            <a:r>
              <a:rPr lang="en-US" dirty="0" err="1"/>
              <a:t>ažurne</a:t>
            </a:r>
            <a:r>
              <a:rPr lang="en-US" dirty="0"/>
              <a:t> </a:t>
            </a:r>
            <a:r>
              <a:rPr lang="en-US" dirty="0" err="1"/>
              <a:t>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61587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Uvod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06828"/>
            <a:ext cx="10515600" cy="4670135"/>
          </a:xfrm>
        </p:spPr>
        <p:txBody>
          <a:bodyPr>
            <a:normAutofit/>
          </a:bodyPr>
          <a:lstStyle/>
          <a:p>
            <a:pPr algn="just"/>
            <a:r>
              <a:rPr lang="pl-PL" dirty="0"/>
              <a:t>Postoje dva osnovna oblika regulacije tržišta</a:t>
            </a:r>
            <a:r>
              <a:rPr lang="pl-PL" dirty="0" smtClean="0"/>
              <a:t>:</a:t>
            </a:r>
          </a:p>
          <a:p>
            <a:pPr marL="0" indent="0" algn="just">
              <a:buNone/>
            </a:pPr>
            <a:r>
              <a:rPr lang="pl-PL" dirty="0" smtClean="0"/>
              <a:t> </a:t>
            </a:r>
            <a:r>
              <a:rPr lang="pl-PL" dirty="0"/>
              <a:t>1) regulacija zasnovana </a:t>
            </a:r>
            <a:r>
              <a:rPr lang="pl-PL" dirty="0" smtClean="0"/>
              <a:t>na materijalnim </a:t>
            </a:r>
            <a:r>
              <a:rPr lang="pl-PL" dirty="0"/>
              <a:t>pravilima, </a:t>
            </a:r>
            <a:r>
              <a:rPr lang="pl-PL" dirty="0" smtClean="0"/>
              <a:t>i</a:t>
            </a:r>
          </a:p>
          <a:p>
            <a:pPr marL="0" indent="0" algn="just">
              <a:buNone/>
            </a:pPr>
            <a:r>
              <a:rPr lang="pl-PL" dirty="0" smtClean="0"/>
              <a:t> </a:t>
            </a:r>
            <a:r>
              <a:rPr lang="pl-PL" dirty="0"/>
              <a:t>2) regulacija zasnovana na objavljivanju. </a:t>
            </a:r>
            <a:endParaRPr lang="pl-PL" dirty="0" smtClean="0"/>
          </a:p>
          <a:p>
            <a:pPr algn="just"/>
            <a:r>
              <a:rPr lang="pl-PL" dirty="0" smtClean="0"/>
              <a:t>Oba regulatorna </a:t>
            </a:r>
            <a:r>
              <a:rPr lang="en-US" dirty="0" err="1" smtClean="0"/>
              <a:t>pristup</a:t>
            </a:r>
            <a:r>
              <a:rPr lang="sr-Latn-ME" dirty="0" smtClean="0"/>
              <a:t>k</a:t>
            </a:r>
            <a:r>
              <a:rPr lang="en-US" dirty="0" smtClean="0"/>
              <a:t>a </a:t>
            </a:r>
            <a:r>
              <a:rPr lang="en-US" dirty="0" err="1"/>
              <a:t>pokušavaju</a:t>
            </a:r>
            <a:r>
              <a:rPr lang="en-US" dirty="0"/>
              <a:t> </a:t>
            </a:r>
            <a:r>
              <a:rPr lang="en-US" dirty="0" err="1"/>
              <a:t>zaštititi</a:t>
            </a:r>
            <a:r>
              <a:rPr lang="en-US" dirty="0"/>
              <a:t> </a:t>
            </a:r>
            <a:r>
              <a:rPr lang="en-US" dirty="0" err="1"/>
              <a:t>dioničare</a:t>
            </a:r>
            <a:r>
              <a:rPr lang="en-US" dirty="0"/>
              <a:t>/</a:t>
            </a:r>
            <a:r>
              <a:rPr lang="en-US" dirty="0" err="1"/>
              <a:t>akcionare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osigurati</a:t>
            </a:r>
            <a:r>
              <a:rPr lang="en-US" dirty="0"/>
              <a:t> </a:t>
            </a:r>
            <a:r>
              <a:rPr lang="en-US" dirty="0" err="1"/>
              <a:t>stabilnost</a:t>
            </a:r>
            <a:r>
              <a:rPr lang="en-US" dirty="0"/>
              <a:t> </a:t>
            </a:r>
            <a:r>
              <a:rPr lang="en-US" dirty="0" err="1" smtClean="0"/>
              <a:t>finansijskog</a:t>
            </a:r>
            <a:r>
              <a:rPr lang="sr-Latn-ME" dirty="0" smtClean="0"/>
              <a:t> </a:t>
            </a:r>
            <a:r>
              <a:rPr lang="en-US" dirty="0" err="1" smtClean="0"/>
              <a:t>tržišta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Regulacija</a:t>
            </a:r>
            <a:r>
              <a:rPr lang="en-US" dirty="0" smtClean="0"/>
              <a:t> </a:t>
            </a:r>
            <a:r>
              <a:rPr lang="en-US" dirty="0" err="1"/>
              <a:t>zasnovana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pravilima</a:t>
            </a:r>
            <a:r>
              <a:rPr lang="en-US" dirty="0"/>
              <a:t> </a:t>
            </a:r>
            <a:r>
              <a:rPr lang="en-US" dirty="0" err="1"/>
              <a:t>određuje</a:t>
            </a:r>
            <a:r>
              <a:rPr lang="en-US" dirty="0"/>
              <a:t> </a:t>
            </a:r>
            <a:r>
              <a:rPr lang="en-US" dirty="0" err="1"/>
              <a:t>šta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, a </a:t>
            </a:r>
            <a:r>
              <a:rPr lang="en-US" dirty="0" err="1"/>
              <a:t>šta</a:t>
            </a:r>
            <a:r>
              <a:rPr lang="en-US" dirty="0"/>
              <a:t> </a:t>
            </a:r>
            <a:r>
              <a:rPr lang="en-US" dirty="0" smtClean="0"/>
              <a:t>ne</a:t>
            </a:r>
            <a:r>
              <a:rPr lang="sr-Latn-ME" dirty="0" smtClean="0"/>
              <a:t>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/>
              <a:t>raditi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pokušava</a:t>
            </a:r>
            <a:r>
              <a:rPr lang="en-US" dirty="0"/>
              <a:t> </a:t>
            </a:r>
            <a:r>
              <a:rPr lang="en-US" dirty="0" err="1"/>
              <a:t>usvojiti</a:t>
            </a:r>
            <a:r>
              <a:rPr lang="en-US" dirty="0"/>
              <a:t> </a:t>
            </a:r>
            <a:r>
              <a:rPr lang="en-US" dirty="0" err="1"/>
              <a:t>niz</a:t>
            </a:r>
            <a:r>
              <a:rPr lang="en-US" dirty="0"/>
              <a:t> </a:t>
            </a:r>
            <a:r>
              <a:rPr lang="en-US" dirty="0" err="1"/>
              <a:t>propisa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urediti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moguće</a:t>
            </a:r>
            <a:r>
              <a:rPr lang="en-US" dirty="0"/>
              <a:t> </a:t>
            </a:r>
            <a:r>
              <a:rPr lang="en-US" dirty="0" err="1" smtClean="0"/>
              <a:t>veći</a:t>
            </a:r>
            <a:r>
              <a:rPr lang="sr-Latn-ME" dirty="0" smtClean="0"/>
              <a:t> </a:t>
            </a:r>
            <a:r>
              <a:rPr lang="en-US" dirty="0" err="1" smtClean="0"/>
              <a:t>broj</a:t>
            </a:r>
            <a:r>
              <a:rPr lang="en-US" dirty="0" smtClean="0"/>
              <a:t> </a:t>
            </a:r>
            <a:r>
              <a:rPr lang="en-US" dirty="0" err="1"/>
              <a:t>potencijalnih</a:t>
            </a:r>
            <a:r>
              <a:rPr lang="en-US" dirty="0"/>
              <a:t> </a:t>
            </a:r>
            <a:r>
              <a:rPr lang="en-US" dirty="0" err="1"/>
              <a:t>okolnosti</a:t>
            </a:r>
            <a:r>
              <a:rPr lang="en-US" dirty="0"/>
              <a:t> u </a:t>
            </a:r>
            <a:r>
              <a:rPr lang="en-US" dirty="0" err="1"/>
              <a:t>kojima</a:t>
            </a:r>
            <a:r>
              <a:rPr lang="en-US" dirty="0"/>
              <a:t> se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naći</a:t>
            </a:r>
            <a:r>
              <a:rPr lang="en-US" dirty="0"/>
              <a:t>. </a:t>
            </a:r>
            <a:endParaRPr lang="sr-Latn-ME" dirty="0" smtClean="0"/>
          </a:p>
        </p:txBody>
      </p:sp>
    </p:spTree>
    <p:extLst>
      <p:ext uri="{BB962C8B-B14F-4D97-AF65-F5344CB8AC3E}">
        <p14:creationId xmlns:p14="http://schemas.microsoft.com/office/powerpoint/2010/main" xmlns="" val="167197598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40158"/>
            <a:ext cx="10515600" cy="523680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err="1"/>
              <a:t>pravovremene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korisnike</a:t>
            </a:r>
            <a:r>
              <a:rPr lang="en-US" dirty="0"/>
              <a:t> </a:t>
            </a:r>
            <a:r>
              <a:rPr lang="en-US" dirty="0" err="1"/>
              <a:t>mnogo</a:t>
            </a:r>
            <a:r>
              <a:rPr lang="en-US" dirty="0"/>
              <a:t> </a:t>
            </a:r>
            <a:r>
              <a:rPr lang="en-US" dirty="0" err="1"/>
              <a:t>veću</a:t>
            </a:r>
            <a:r>
              <a:rPr lang="en-US" dirty="0"/>
              <a:t> </a:t>
            </a:r>
            <a:r>
              <a:rPr lang="en-US" dirty="0" err="1"/>
              <a:t>vrijednost</a:t>
            </a:r>
            <a:r>
              <a:rPr lang="en-US" dirty="0"/>
              <a:t> </a:t>
            </a:r>
            <a:r>
              <a:rPr lang="en-US" dirty="0" err="1" smtClean="0"/>
              <a:t>nego</a:t>
            </a:r>
            <a:r>
              <a:rPr lang="sr-Latn-ME" dirty="0" smtClean="0"/>
              <a:t> </a:t>
            </a:r>
            <a:r>
              <a:rPr lang="pl-PL" dirty="0" smtClean="0"/>
              <a:t>one </a:t>
            </a:r>
            <a:r>
              <a:rPr lang="pl-PL" dirty="0"/>
              <a:t>zastarjele, koje su možda pretekli događaji;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Opreznost</a:t>
            </a:r>
            <a:r>
              <a:rPr lang="en-US" dirty="0"/>
              <a:t>,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iziskuje</a:t>
            </a:r>
            <a:r>
              <a:rPr lang="en-US" dirty="0"/>
              <a:t> da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pravi</a:t>
            </a:r>
            <a:r>
              <a:rPr lang="en-US" dirty="0"/>
              <a:t> </a:t>
            </a:r>
            <a:r>
              <a:rPr lang="en-US" dirty="0" err="1"/>
              <a:t>obazriv</a:t>
            </a:r>
            <a:r>
              <a:rPr lang="en-US" dirty="0"/>
              <a:t> </a:t>
            </a:r>
            <a:r>
              <a:rPr lang="en-US" dirty="0" err="1"/>
              <a:t>izbor</a:t>
            </a:r>
            <a:r>
              <a:rPr lang="en-US" dirty="0"/>
              <a:t> u </a:t>
            </a:r>
            <a:r>
              <a:rPr lang="en-US" dirty="0" err="1"/>
              <a:t>računovodstvu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procjenjuje</a:t>
            </a:r>
            <a:r>
              <a:rPr lang="en-US" dirty="0" smtClean="0"/>
              <a:t> </a:t>
            </a:r>
            <a:r>
              <a:rPr lang="en-US" dirty="0" err="1"/>
              <a:t>kada</a:t>
            </a:r>
            <a:r>
              <a:rPr lang="en-US" dirty="0"/>
              <a:t> bi </a:t>
            </a:r>
            <a:r>
              <a:rPr lang="en-US" dirty="0" err="1"/>
              <a:t>budući</a:t>
            </a:r>
            <a:r>
              <a:rPr lang="en-US" dirty="0"/>
              <a:t> </a:t>
            </a:r>
            <a:r>
              <a:rPr lang="en-US" dirty="0" err="1"/>
              <a:t>događaji</a:t>
            </a:r>
            <a:r>
              <a:rPr lang="en-US" dirty="0"/>
              <a:t> </a:t>
            </a:r>
            <a:r>
              <a:rPr lang="en-US" dirty="0" err="1"/>
              <a:t>mogli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negativne</a:t>
            </a:r>
            <a:r>
              <a:rPr lang="en-US" dirty="0"/>
              <a:t> </a:t>
            </a:r>
            <a:r>
              <a:rPr lang="en-US" dirty="0" err="1"/>
              <a:t>uticaje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njegove</a:t>
            </a:r>
            <a:r>
              <a:rPr lang="sr-Latn-ME" dirty="0" smtClean="0"/>
              <a:t> </a:t>
            </a:r>
            <a:r>
              <a:rPr lang="en-US" dirty="0" err="1" smtClean="0"/>
              <a:t>finansijske</a:t>
            </a:r>
            <a:r>
              <a:rPr lang="en-US" dirty="0" smtClean="0"/>
              <a:t> </a:t>
            </a:r>
            <a:r>
              <a:rPr lang="en-US" dirty="0" err="1"/>
              <a:t>uslove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Suština</a:t>
            </a:r>
            <a:r>
              <a:rPr lang="en-US" dirty="0"/>
              <a:t> </a:t>
            </a:r>
            <a:r>
              <a:rPr lang="en-US" dirty="0" err="1"/>
              <a:t>iznad</a:t>
            </a:r>
            <a:r>
              <a:rPr lang="en-US" dirty="0"/>
              <a:t> </a:t>
            </a:r>
            <a:r>
              <a:rPr lang="en-US" dirty="0" err="1"/>
              <a:t>forme</a:t>
            </a:r>
            <a:r>
              <a:rPr lang="en-US" dirty="0"/>
              <a:t>,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znači</a:t>
            </a:r>
            <a:r>
              <a:rPr lang="en-US" dirty="0"/>
              <a:t> da je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vjerno</a:t>
            </a:r>
            <a:r>
              <a:rPr lang="en-US" dirty="0"/>
              <a:t> </a:t>
            </a:r>
            <a:r>
              <a:rPr lang="en-US" dirty="0" err="1"/>
              <a:t>prikazivanje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finansijskim</a:t>
            </a:r>
            <a:r>
              <a:rPr lang="en-US" dirty="0" smtClean="0"/>
              <a:t> </a:t>
            </a:r>
            <a:r>
              <a:rPr lang="en-US" dirty="0" err="1"/>
              <a:t>izvještajima</a:t>
            </a:r>
            <a:r>
              <a:rPr lang="en-US" dirty="0"/>
              <a:t> </a:t>
            </a:r>
            <a:r>
              <a:rPr lang="en-US" dirty="0" err="1"/>
              <a:t>potrebno</a:t>
            </a:r>
            <a:r>
              <a:rPr lang="en-US" dirty="0"/>
              <a:t> da se </a:t>
            </a:r>
            <a:r>
              <a:rPr lang="en-US" dirty="0" err="1"/>
              <a:t>poslovi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događaji</a:t>
            </a:r>
            <a:r>
              <a:rPr lang="en-US" dirty="0"/>
              <a:t> </a:t>
            </a:r>
            <a:r>
              <a:rPr lang="en-US" dirty="0" err="1" smtClean="0"/>
              <a:t>računovodstveno</a:t>
            </a:r>
            <a:r>
              <a:rPr lang="sr-Latn-ME" dirty="0" smtClean="0"/>
              <a:t> </a:t>
            </a:r>
            <a:r>
              <a:rPr lang="en-US" dirty="0" err="1" smtClean="0"/>
              <a:t>obuhvataju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prikazuju</a:t>
            </a:r>
            <a:r>
              <a:rPr lang="en-US" dirty="0"/>
              <a:t> u </a:t>
            </a:r>
            <a:r>
              <a:rPr lang="en-US" dirty="0" err="1"/>
              <a:t>skladu</a:t>
            </a:r>
            <a:r>
              <a:rPr lang="en-US" dirty="0"/>
              <a:t> s </a:t>
            </a:r>
            <a:r>
              <a:rPr lang="en-US" dirty="0" err="1"/>
              <a:t>njihovom</a:t>
            </a:r>
            <a:r>
              <a:rPr lang="en-US" dirty="0"/>
              <a:t> </a:t>
            </a:r>
            <a:r>
              <a:rPr lang="en-US" dirty="0" err="1"/>
              <a:t>suštinom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ekonomskom</a:t>
            </a:r>
            <a:r>
              <a:rPr lang="sr-Latn-ME" dirty="0" smtClean="0"/>
              <a:t> </a:t>
            </a:r>
            <a:r>
              <a:rPr lang="en-US" dirty="0" err="1" smtClean="0"/>
              <a:t>realnošću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prevladati</a:t>
            </a:r>
            <a:r>
              <a:rPr lang="en-US" dirty="0"/>
              <a:t> </a:t>
            </a:r>
            <a:r>
              <a:rPr lang="en-US" dirty="0" err="1"/>
              <a:t>nad</a:t>
            </a:r>
            <a:r>
              <a:rPr lang="en-US" dirty="0"/>
              <a:t> </a:t>
            </a:r>
            <a:r>
              <a:rPr lang="en-US" dirty="0" err="1"/>
              <a:t>pravnom</a:t>
            </a:r>
            <a:r>
              <a:rPr lang="en-US" dirty="0"/>
              <a:t> </a:t>
            </a:r>
            <a:r>
              <a:rPr lang="en-US" dirty="0" err="1"/>
              <a:t>formom</a:t>
            </a:r>
            <a:r>
              <a:rPr lang="en-US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xmlns="" val="386868569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72732"/>
            <a:ext cx="10515600" cy="54042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err="1"/>
              <a:t>Analitika</a:t>
            </a:r>
            <a:r>
              <a:rPr lang="en-US" b="1" dirty="0"/>
              <a:t> </a:t>
            </a:r>
            <a:r>
              <a:rPr lang="en-US" dirty="0"/>
              <a:t>– </a:t>
            </a:r>
            <a:r>
              <a:rPr lang="en-US" dirty="0" err="1"/>
              <a:t>zbir</a:t>
            </a:r>
            <a:r>
              <a:rPr lang="en-US" dirty="0"/>
              <a:t> </a:t>
            </a:r>
            <a:r>
              <a:rPr lang="en-US" dirty="0" err="1"/>
              <a:t>analitičkih</a:t>
            </a:r>
            <a:r>
              <a:rPr lang="en-US" dirty="0"/>
              <a:t> </a:t>
            </a:r>
            <a:r>
              <a:rPr lang="en-US" dirty="0" err="1"/>
              <a:t>računa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jednak</a:t>
            </a:r>
            <a:r>
              <a:rPr lang="en-US" dirty="0"/>
              <a:t> </a:t>
            </a:r>
            <a:r>
              <a:rPr lang="en-US" dirty="0" err="1"/>
              <a:t>sintetičkom</a:t>
            </a:r>
            <a:r>
              <a:rPr lang="en-US" dirty="0"/>
              <a:t> </a:t>
            </a:r>
            <a:r>
              <a:rPr lang="en-US" dirty="0" err="1"/>
              <a:t>računu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Ravnoteža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cijene</a:t>
            </a:r>
            <a:r>
              <a:rPr lang="en-US" dirty="0"/>
              <a:t>, </a:t>
            </a:r>
            <a:r>
              <a:rPr lang="en-US" dirty="0" err="1"/>
              <a:t>koja</a:t>
            </a:r>
            <a:r>
              <a:rPr lang="en-US" dirty="0"/>
              <a:t>, s </a:t>
            </a:r>
            <a:r>
              <a:rPr lang="en-US" dirty="0" err="1"/>
              <a:t>obzirom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složenost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širinu</a:t>
            </a:r>
            <a:r>
              <a:rPr lang="sr-Latn-ME" dirty="0" smtClean="0"/>
              <a:t> </a:t>
            </a:r>
            <a:r>
              <a:rPr lang="en-US" dirty="0" err="1" smtClean="0"/>
              <a:t>određenih</a:t>
            </a:r>
            <a:r>
              <a:rPr lang="en-US" dirty="0" smtClean="0"/>
              <a:t> </a:t>
            </a:r>
            <a:r>
              <a:rPr lang="en-US" dirty="0" err="1"/>
              <a:t>zahtjeva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izvještavanje</a:t>
            </a:r>
            <a:r>
              <a:rPr lang="en-US" dirty="0"/>
              <a:t>, </a:t>
            </a:r>
            <a:r>
              <a:rPr lang="en-US" dirty="0" err="1"/>
              <a:t>dozvoljava</a:t>
            </a:r>
            <a:r>
              <a:rPr lang="en-US" dirty="0"/>
              <a:t> </a:t>
            </a:r>
            <a:r>
              <a:rPr lang="en-US" dirty="0" err="1"/>
              <a:t>manjim</a:t>
            </a:r>
            <a:r>
              <a:rPr lang="en-US" dirty="0"/>
              <a:t> </a:t>
            </a:r>
            <a:r>
              <a:rPr lang="en-US" dirty="0" err="1"/>
              <a:t>društvima</a:t>
            </a:r>
            <a:r>
              <a:rPr lang="en-US" dirty="0"/>
              <a:t> da </a:t>
            </a:r>
            <a:r>
              <a:rPr lang="en-US" dirty="0" err="1" smtClean="0"/>
              <a:t>svoje</a:t>
            </a:r>
            <a:r>
              <a:rPr lang="sr-Latn-ME" dirty="0" smtClean="0"/>
              <a:t> </a:t>
            </a:r>
            <a:r>
              <a:rPr lang="en-US" dirty="0" err="1" smtClean="0"/>
              <a:t>finansijske</a:t>
            </a:r>
            <a:r>
              <a:rPr lang="en-US" dirty="0" smtClean="0"/>
              <a:t>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prilagode</a:t>
            </a:r>
            <a:r>
              <a:rPr lang="en-US" dirty="0"/>
              <a:t> </a:t>
            </a:r>
            <a:r>
              <a:rPr lang="en-US" dirty="0" err="1"/>
              <a:t>tako</a:t>
            </a:r>
            <a:r>
              <a:rPr lang="en-US" dirty="0"/>
              <a:t> da </a:t>
            </a:r>
            <a:r>
              <a:rPr lang="en-US" dirty="0" err="1"/>
              <a:t>budu</a:t>
            </a:r>
            <a:r>
              <a:rPr lang="en-US" dirty="0"/>
              <a:t> </a:t>
            </a:r>
            <a:r>
              <a:rPr lang="en-US" dirty="0" err="1"/>
              <a:t>isplative</a:t>
            </a:r>
            <a:r>
              <a:rPr lang="en-US" dirty="0"/>
              <a:t>. 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err="1" smtClean="0"/>
              <a:t>Ovaj</a:t>
            </a:r>
            <a:r>
              <a:rPr lang="en-US" dirty="0" smtClean="0"/>
              <a:t> </a:t>
            </a:r>
            <a:r>
              <a:rPr lang="en-US" dirty="0" err="1"/>
              <a:t>koncept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pl-PL" dirty="0" smtClean="0"/>
              <a:t>međutim</a:t>
            </a:r>
            <a:r>
              <a:rPr lang="pl-PL" dirty="0"/>
              <a:t>, ne treba koristiti za uskraćivanje informacija korisnicima</a:t>
            </a:r>
            <a:r>
              <a:rPr lang="pl-PL" dirty="0" smtClean="0"/>
              <a:t>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118826713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68946"/>
            <a:ext cx="10515600" cy="5108017"/>
          </a:xfrm>
        </p:spPr>
        <p:txBody>
          <a:bodyPr/>
          <a:lstStyle/>
          <a:p>
            <a:pPr algn="just"/>
            <a:r>
              <a:rPr lang="en-US" dirty="0" err="1"/>
              <a:t>Pretpostavka</a:t>
            </a:r>
            <a:r>
              <a:rPr lang="en-US" dirty="0"/>
              <a:t> mora </a:t>
            </a:r>
            <a:r>
              <a:rPr lang="en-US" dirty="0" err="1"/>
              <a:t>biti</a:t>
            </a:r>
            <a:r>
              <a:rPr lang="en-US" dirty="0"/>
              <a:t> da se </a:t>
            </a:r>
            <a:r>
              <a:rPr lang="en-US" dirty="0" err="1"/>
              <a:t>korisnicima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osigurati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sr-Latn-ME" dirty="0"/>
              <a:t> </a:t>
            </a:r>
            <a:r>
              <a:rPr lang="en-US" dirty="0" err="1"/>
              <a:t>zahtijevaju</a:t>
            </a:r>
            <a:r>
              <a:rPr lang="en-US" dirty="0"/>
              <a:t> </a:t>
            </a:r>
            <a:r>
              <a:rPr lang="en-US" dirty="0" err="1"/>
              <a:t>zakon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računovodstveni</a:t>
            </a:r>
            <a:r>
              <a:rPr lang="en-US" dirty="0"/>
              <a:t> </a:t>
            </a:r>
            <a:r>
              <a:rPr lang="en-US" dirty="0" err="1"/>
              <a:t>standardi</a:t>
            </a:r>
            <a:r>
              <a:rPr lang="en-US" dirty="0"/>
              <a:t> </a:t>
            </a:r>
            <a:r>
              <a:rPr lang="en-US" dirty="0" err="1"/>
              <a:t>ukoliko</a:t>
            </a:r>
            <a:r>
              <a:rPr lang="en-US" dirty="0"/>
              <a:t> ne </a:t>
            </a:r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jasna</a:t>
            </a:r>
            <a:r>
              <a:rPr lang="sr-Latn-ME" dirty="0"/>
              <a:t> </a:t>
            </a:r>
            <a:r>
              <a:rPr lang="pl-PL" dirty="0"/>
              <a:t>indikacija da je cijena veća od koristi; i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Uparivanje</a:t>
            </a:r>
            <a:r>
              <a:rPr lang="en-US" dirty="0"/>
              <a:t>.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utvrđivanju</a:t>
            </a:r>
            <a:r>
              <a:rPr lang="en-US" dirty="0"/>
              <a:t> </a:t>
            </a:r>
            <a:r>
              <a:rPr lang="en-US" dirty="0" err="1"/>
              <a:t>prihoda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određeni</a:t>
            </a:r>
            <a:r>
              <a:rPr lang="en-US" dirty="0"/>
              <a:t> period </a:t>
            </a:r>
            <a:r>
              <a:rPr lang="en-US" dirty="0" err="1"/>
              <a:t>rashodi</a:t>
            </a:r>
            <a:r>
              <a:rPr lang="en-US" dirty="0"/>
              <a:t> (</a:t>
            </a:r>
            <a:r>
              <a:rPr lang="en-US" dirty="0" err="1"/>
              <a:t>troškovi</a:t>
            </a:r>
            <a:r>
              <a:rPr lang="en-US" dirty="0"/>
              <a:t>)</a:t>
            </a:r>
            <a:r>
              <a:rPr lang="sr-Latn-ME" dirty="0"/>
              <a:t> </a:t>
            </a:r>
            <a:r>
              <a:rPr lang="pt-BR" dirty="0"/>
              <a:t>se uparuju s odgovarajućim prihodima.</a:t>
            </a:r>
          </a:p>
          <a:p>
            <a:pPr algn="just"/>
            <a:r>
              <a:rPr lang="en-US" dirty="0" err="1"/>
              <a:t>Konkretan</a:t>
            </a:r>
            <a:r>
              <a:rPr lang="en-US" dirty="0"/>
              <a:t> </a:t>
            </a:r>
            <a:r>
              <a:rPr lang="en-US" dirty="0" err="1"/>
              <a:t>sadržaj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format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izvještaja</a:t>
            </a:r>
            <a:r>
              <a:rPr lang="en-US" dirty="0"/>
              <a:t> </a:t>
            </a:r>
            <a:r>
              <a:rPr lang="en-US" dirty="0" err="1"/>
              <a:t>utvrdit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zakonodavstvo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en-US" dirty="0" err="1"/>
              <a:t>računovodstveni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</a:t>
            </a:r>
            <a:r>
              <a:rPr lang="en-US" dirty="0"/>
              <a:t> </a:t>
            </a:r>
            <a:r>
              <a:rPr lang="en-US" dirty="0" err="1"/>
              <a:t>standardi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Uzeti</a:t>
            </a:r>
            <a:r>
              <a:rPr lang="en-US" dirty="0"/>
              <a:t> </a:t>
            </a:r>
            <a:r>
              <a:rPr lang="en-US" dirty="0" err="1"/>
              <a:t>zajedno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poređeni</a:t>
            </a:r>
            <a:r>
              <a:rPr lang="en-US" dirty="0"/>
              <a:t> </a:t>
            </a:r>
            <a:r>
              <a:rPr lang="en-US" dirty="0" err="1"/>
              <a:t>tokom</a:t>
            </a:r>
            <a:r>
              <a:rPr lang="en-US" dirty="0"/>
              <a:t> </a:t>
            </a:r>
            <a:r>
              <a:rPr lang="en-US" dirty="0" err="1"/>
              <a:t>vremena</a:t>
            </a:r>
            <a:r>
              <a:rPr lang="en-US" dirty="0"/>
              <a:t>, </a:t>
            </a:r>
            <a:r>
              <a:rPr lang="en-US" dirty="0" err="1"/>
              <a:t>finansijski</a:t>
            </a:r>
            <a:r>
              <a:rPr lang="sr-Latn-ME" dirty="0"/>
              <a:t> </a:t>
            </a:r>
            <a:r>
              <a:rPr lang="en-US" dirty="0" err="1"/>
              <a:t>izvještaji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dati</a:t>
            </a:r>
            <a:r>
              <a:rPr lang="en-US" dirty="0"/>
              <a:t> </a:t>
            </a:r>
            <a:r>
              <a:rPr lang="en-US" dirty="0" err="1"/>
              <a:t>sveobuhvatnu</a:t>
            </a:r>
            <a:r>
              <a:rPr lang="en-US" dirty="0"/>
              <a:t> </a:t>
            </a:r>
            <a:r>
              <a:rPr lang="en-US" dirty="0" err="1"/>
              <a:t>sliku</a:t>
            </a:r>
            <a:r>
              <a:rPr lang="en-US" dirty="0"/>
              <a:t> </a:t>
            </a:r>
            <a:r>
              <a:rPr lang="en-US" dirty="0" err="1"/>
              <a:t>poslovanja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finansijskog</a:t>
            </a:r>
            <a:r>
              <a:rPr lang="en-US" dirty="0"/>
              <a:t> </a:t>
            </a:r>
            <a:r>
              <a:rPr lang="en-US" dirty="0" err="1"/>
              <a:t>stanja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72102421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40158"/>
            <a:ext cx="10515600" cy="52368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ME" dirty="0" smtClean="0"/>
              <a:t>Dobra praksa</a:t>
            </a:r>
          </a:p>
          <a:p>
            <a:pPr algn="just"/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planira</a:t>
            </a:r>
            <a:r>
              <a:rPr lang="en-US" dirty="0"/>
              <a:t> </a:t>
            </a:r>
            <a:r>
              <a:rPr lang="en-US" dirty="0" err="1"/>
              <a:t>izaći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međunarodno</a:t>
            </a:r>
            <a:r>
              <a:rPr lang="en-US" dirty="0"/>
              <a:t> </a:t>
            </a:r>
            <a:r>
              <a:rPr lang="en-US" dirty="0" err="1"/>
              <a:t>tržište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jednostavno</a:t>
            </a:r>
            <a:r>
              <a:rPr lang="en-US" dirty="0"/>
              <a:t> </a:t>
            </a:r>
            <a:r>
              <a:rPr lang="sr-Latn-ME" dirty="0" smtClean="0"/>
              <a:t> p</a:t>
            </a:r>
            <a:r>
              <a:rPr lang="en-US" dirty="0" err="1" smtClean="0"/>
              <a:t>oboljšati</a:t>
            </a:r>
            <a:r>
              <a:rPr lang="sr-Latn-ME" dirty="0" smtClean="0"/>
              <a:t> </a:t>
            </a:r>
            <a:r>
              <a:rPr lang="en-US" dirty="0" err="1" smtClean="0"/>
              <a:t>kvalitet</a:t>
            </a:r>
            <a:r>
              <a:rPr lang="en-US" dirty="0" smtClean="0"/>
              <a:t> </a:t>
            </a:r>
            <a:r>
              <a:rPr lang="en-US" dirty="0" err="1"/>
              <a:t>finansijskog</a:t>
            </a:r>
            <a:r>
              <a:rPr lang="en-US" dirty="0"/>
              <a:t> </a:t>
            </a:r>
            <a:r>
              <a:rPr lang="en-US" dirty="0" err="1"/>
              <a:t>izvještavanja</a:t>
            </a:r>
            <a:r>
              <a:rPr lang="en-US" dirty="0"/>
              <a:t>, </a:t>
            </a:r>
            <a:r>
              <a:rPr lang="en-US" dirty="0" err="1"/>
              <a:t>morat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sačinjavati</a:t>
            </a:r>
            <a:r>
              <a:rPr lang="en-US" dirty="0"/>
              <a:t> </a:t>
            </a:r>
            <a:r>
              <a:rPr lang="en-US" dirty="0" err="1"/>
              <a:t>finansijske</a:t>
            </a:r>
            <a:r>
              <a:rPr lang="en-US" dirty="0"/>
              <a:t> </a:t>
            </a:r>
            <a:r>
              <a:rPr lang="en-US" dirty="0" err="1"/>
              <a:t>izvještaje</a:t>
            </a:r>
            <a:r>
              <a:rPr lang="en-US" dirty="0"/>
              <a:t> </a:t>
            </a:r>
            <a:r>
              <a:rPr lang="en-US" dirty="0" err="1" smtClean="0"/>
              <a:t>prema</a:t>
            </a:r>
            <a:r>
              <a:rPr lang="sr-Latn-ME" dirty="0" smtClean="0"/>
              <a:t> </a:t>
            </a:r>
            <a:r>
              <a:rPr lang="en-US" dirty="0" err="1" smtClean="0"/>
              <a:t>međunarodno</a:t>
            </a:r>
            <a:r>
              <a:rPr lang="en-US" dirty="0" smtClean="0"/>
              <a:t> </a:t>
            </a:r>
            <a:r>
              <a:rPr lang="en-US" dirty="0" err="1"/>
              <a:t>prihvaćenim</a:t>
            </a:r>
            <a:r>
              <a:rPr lang="en-US" dirty="0"/>
              <a:t> </a:t>
            </a:r>
            <a:r>
              <a:rPr lang="en-US" dirty="0" err="1"/>
              <a:t>računovodstvenim</a:t>
            </a:r>
            <a:r>
              <a:rPr lang="en-US" dirty="0"/>
              <a:t> </a:t>
            </a:r>
            <a:r>
              <a:rPr lang="en-US" dirty="0" err="1"/>
              <a:t>standardima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smtClean="0"/>
              <a:t> </a:t>
            </a:r>
            <a:r>
              <a:rPr lang="en-US" dirty="0" err="1"/>
              <a:t>Najpriznatiji</a:t>
            </a:r>
            <a:r>
              <a:rPr lang="en-US" dirty="0"/>
              <a:t> </a:t>
            </a:r>
            <a:r>
              <a:rPr lang="en-US" dirty="0" err="1" smtClean="0"/>
              <a:t>standardi</a:t>
            </a:r>
            <a:r>
              <a:rPr lang="sr-Latn-ME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/>
              <a:t>Međunarodni</a:t>
            </a:r>
            <a:r>
              <a:rPr lang="en-US" dirty="0"/>
              <a:t> </a:t>
            </a:r>
            <a:r>
              <a:rPr lang="en-US" dirty="0" err="1"/>
              <a:t>standardi</a:t>
            </a:r>
            <a:r>
              <a:rPr lang="en-US" dirty="0"/>
              <a:t> </a:t>
            </a:r>
            <a:r>
              <a:rPr lang="en-US" dirty="0" err="1"/>
              <a:t>finansijskog</a:t>
            </a:r>
            <a:r>
              <a:rPr lang="en-US" dirty="0"/>
              <a:t> </a:t>
            </a:r>
            <a:r>
              <a:rPr lang="en-US" dirty="0" err="1"/>
              <a:t>izvještavanja</a:t>
            </a:r>
            <a:r>
              <a:rPr lang="en-US" dirty="0"/>
              <a:t> (MSFI)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Općeprihvaćeni</a:t>
            </a:r>
            <a:r>
              <a:rPr lang="sr-Latn-ME" dirty="0" smtClean="0"/>
              <a:t> </a:t>
            </a:r>
            <a:r>
              <a:rPr lang="en-US" dirty="0" err="1" smtClean="0"/>
              <a:t>računovodstveni</a:t>
            </a:r>
            <a:r>
              <a:rPr lang="en-US" dirty="0" smtClean="0"/>
              <a:t> </a:t>
            </a:r>
            <a:r>
              <a:rPr lang="en-US" dirty="0" err="1"/>
              <a:t>principi</a:t>
            </a:r>
            <a:r>
              <a:rPr lang="en-US" dirty="0"/>
              <a:t> SAD-a (U.S. GAAP). </a:t>
            </a:r>
          </a:p>
          <a:p>
            <a:pPr marL="0" indent="0" algn="just">
              <a:buNone/>
            </a:pPr>
            <a:r>
              <a:rPr lang="en-US" dirty="0"/>
              <a:t>• MSFI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jasnu</a:t>
            </a:r>
            <a:r>
              <a:rPr lang="en-US" dirty="0"/>
              <a:t> </a:t>
            </a:r>
            <a:r>
              <a:rPr lang="en-US" dirty="0" err="1"/>
              <a:t>ekonomsku</a:t>
            </a:r>
            <a:r>
              <a:rPr lang="en-US" dirty="0"/>
              <a:t> </a:t>
            </a:r>
            <a:r>
              <a:rPr lang="en-US" dirty="0" err="1"/>
              <a:t>logiku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osiguravaju</a:t>
            </a:r>
            <a:r>
              <a:rPr lang="en-US" dirty="0"/>
              <a:t> </a:t>
            </a:r>
            <a:r>
              <a:rPr lang="en-US" dirty="0" err="1"/>
              <a:t>bolje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upravi</a:t>
            </a:r>
            <a:r>
              <a:rPr lang="en-US" dirty="0"/>
              <a:t> </a:t>
            </a:r>
            <a:r>
              <a:rPr lang="en-US" dirty="0" err="1" smtClean="0"/>
              <a:t>društva</a:t>
            </a:r>
            <a:r>
              <a:rPr lang="sr-Latn-ME" dirty="0" smtClean="0"/>
              <a:t> </a:t>
            </a:r>
            <a:r>
              <a:rPr lang="en-US" dirty="0" err="1" smtClean="0"/>
              <a:t>nego</a:t>
            </a:r>
            <a:r>
              <a:rPr lang="en-US" dirty="0" smtClean="0"/>
              <a:t> </a:t>
            </a:r>
            <a:r>
              <a:rPr lang="en-US" dirty="0" err="1"/>
              <a:t>važeći</a:t>
            </a:r>
            <a:r>
              <a:rPr lang="en-US" dirty="0"/>
              <a:t> </a:t>
            </a:r>
            <a:r>
              <a:rPr lang="en-US" dirty="0" err="1"/>
              <a:t>bh</a:t>
            </a:r>
            <a:r>
              <a:rPr lang="en-US" dirty="0"/>
              <a:t>. </a:t>
            </a:r>
            <a:r>
              <a:rPr lang="en-US" dirty="0" err="1"/>
              <a:t>računovodstveni</a:t>
            </a:r>
            <a:r>
              <a:rPr lang="en-US" dirty="0"/>
              <a:t> </a:t>
            </a:r>
            <a:r>
              <a:rPr lang="en-US" dirty="0" err="1"/>
              <a:t>standardi</a:t>
            </a:r>
            <a:r>
              <a:rPr lang="en-US" dirty="0"/>
              <a:t>, </a:t>
            </a:r>
            <a:r>
              <a:rPr lang="en-US" dirty="0" err="1"/>
              <a:t>omogućavajući</a:t>
            </a:r>
            <a:r>
              <a:rPr lang="en-US" dirty="0"/>
              <a:t> </a:t>
            </a:r>
            <a:r>
              <a:rPr lang="en-US" dirty="0" err="1"/>
              <a:t>bolje</a:t>
            </a:r>
            <a:r>
              <a:rPr lang="en-US" dirty="0"/>
              <a:t> </a:t>
            </a:r>
            <a:r>
              <a:rPr lang="en-US" dirty="0" err="1"/>
              <a:t>upoređivanje</a:t>
            </a:r>
            <a:r>
              <a:rPr lang="en-US" dirty="0"/>
              <a:t> </a:t>
            </a:r>
            <a:r>
              <a:rPr lang="en-US" dirty="0" smtClean="0"/>
              <a:t>s</a:t>
            </a:r>
            <a:r>
              <a:rPr lang="sr-Latn-ME" dirty="0" smtClean="0"/>
              <a:t> </a:t>
            </a:r>
            <a:r>
              <a:rPr lang="en-US" dirty="0" err="1" smtClean="0"/>
              <a:t>odgovarajućom</a:t>
            </a:r>
            <a:r>
              <a:rPr lang="en-US" dirty="0" smtClean="0"/>
              <a:t> </a:t>
            </a:r>
            <a:r>
              <a:rPr lang="en-US" dirty="0" err="1"/>
              <a:t>grupom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država</a:t>
            </a:r>
            <a:r>
              <a:rPr lang="en-US" dirty="0" smtClean="0"/>
              <a:t>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1850477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88642"/>
            <a:ext cx="10515600" cy="528832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Postoji</a:t>
            </a:r>
            <a:r>
              <a:rPr lang="en-US" dirty="0" smtClean="0"/>
              <a:t> </a:t>
            </a:r>
            <a:r>
              <a:rPr lang="en-US" dirty="0" err="1" smtClean="0"/>
              <a:t>globalno</a:t>
            </a:r>
            <a:r>
              <a:rPr lang="en-US" dirty="0" smtClean="0"/>
              <a:t> </a:t>
            </a:r>
            <a:r>
              <a:rPr lang="en-US" dirty="0" err="1" smtClean="0"/>
              <a:t>približavanje</a:t>
            </a:r>
            <a:r>
              <a:rPr lang="en-US" dirty="0" smtClean="0"/>
              <a:t> </a:t>
            </a:r>
            <a:r>
              <a:rPr lang="en-US" dirty="0" err="1" smtClean="0"/>
              <a:t>nacionalnih</a:t>
            </a:r>
            <a:r>
              <a:rPr lang="en-US" dirty="0" smtClean="0"/>
              <a:t> </a:t>
            </a:r>
            <a:r>
              <a:rPr lang="en-US" dirty="0" err="1" smtClean="0"/>
              <a:t>standarda</a:t>
            </a:r>
            <a:r>
              <a:rPr lang="en-US" dirty="0" smtClean="0"/>
              <a:t> </a:t>
            </a:r>
            <a:r>
              <a:rPr lang="en-US" dirty="0" err="1" smtClean="0"/>
              <a:t>prema</a:t>
            </a:r>
            <a:r>
              <a:rPr lang="en-US" dirty="0" smtClean="0"/>
              <a:t> MSFI;</a:t>
            </a:r>
          </a:p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Sva</a:t>
            </a:r>
            <a:r>
              <a:rPr lang="en-US" dirty="0" smtClean="0"/>
              <a:t> </a:t>
            </a:r>
            <a:r>
              <a:rPr lang="en-US" dirty="0" err="1" smtClean="0"/>
              <a:t>kotirana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u </a:t>
            </a:r>
            <a:r>
              <a:rPr lang="en-US" dirty="0" err="1" smtClean="0"/>
              <a:t>Evropi</a:t>
            </a:r>
            <a:r>
              <a:rPr lang="en-US" dirty="0" smtClean="0"/>
              <a:t> s </a:t>
            </a:r>
            <a:r>
              <a:rPr lang="en-US" dirty="0" err="1" smtClean="0"/>
              <a:t>konsolid</a:t>
            </a:r>
            <a:r>
              <a:rPr lang="sr-Latn-ME" dirty="0" smtClean="0"/>
              <a:t>ovanim </a:t>
            </a:r>
            <a:r>
              <a:rPr lang="en-US" dirty="0" smtClean="0"/>
              <a:t> </a:t>
            </a:r>
            <a:r>
              <a:rPr lang="en-US" dirty="0" err="1" smtClean="0"/>
              <a:t>računima</a:t>
            </a:r>
            <a:r>
              <a:rPr lang="en-US" dirty="0" smtClean="0"/>
              <a:t> </a:t>
            </a:r>
            <a:r>
              <a:rPr lang="en-US" dirty="0" err="1" smtClean="0"/>
              <a:t>dužna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prikazivati</a:t>
            </a:r>
            <a:r>
              <a:rPr lang="en-US" dirty="0" smtClean="0"/>
              <a:t> </a:t>
            </a:r>
            <a:r>
              <a:rPr lang="en-US" dirty="0" err="1" smtClean="0"/>
              <a:t>svoje</a:t>
            </a:r>
            <a:r>
              <a:rPr lang="sr-Latn-ME" dirty="0" smtClean="0"/>
              <a:t> </a:t>
            </a:r>
            <a:r>
              <a:rPr lang="nn-NO" dirty="0" smtClean="0"/>
              <a:t>konsolid</a:t>
            </a:r>
            <a:r>
              <a:rPr lang="sr-Latn-ME" dirty="0" smtClean="0"/>
              <a:t>ovane </a:t>
            </a:r>
            <a:r>
              <a:rPr lang="nn-NO" dirty="0" smtClean="0"/>
              <a:t>finansijske izvještaje koristeći MSFI počevši od 2005. godine.</a:t>
            </a:r>
          </a:p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Unificiranje</a:t>
            </a:r>
            <a:r>
              <a:rPr lang="en-US" dirty="0" smtClean="0"/>
              <a:t> </a:t>
            </a:r>
            <a:r>
              <a:rPr lang="en-US" dirty="0" err="1" smtClean="0"/>
              <a:t>standarda</a:t>
            </a:r>
            <a:r>
              <a:rPr lang="en-US" dirty="0" smtClean="0"/>
              <a:t> </a:t>
            </a:r>
            <a:r>
              <a:rPr lang="en-US" dirty="0" err="1" smtClean="0"/>
              <a:t>omogućit</a:t>
            </a:r>
            <a:r>
              <a:rPr lang="en-US" dirty="0" smtClean="0"/>
              <a:t> </a:t>
            </a:r>
            <a:r>
              <a:rPr lang="en-US" dirty="0" err="1" smtClean="0"/>
              <a:t>će</a:t>
            </a:r>
            <a:r>
              <a:rPr lang="en-US" dirty="0" smtClean="0"/>
              <a:t> </a:t>
            </a:r>
            <a:r>
              <a:rPr lang="en-US" dirty="0" err="1" smtClean="0"/>
              <a:t>korisnicima</a:t>
            </a:r>
            <a:r>
              <a:rPr lang="en-US" dirty="0" smtClean="0"/>
              <a:t> </a:t>
            </a:r>
            <a:r>
              <a:rPr lang="en-US" dirty="0" err="1" smtClean="0"/>
              <a:t>finansijskih</a:t>
            </a:r>
            <a:r>
              <a:rPr lang="en-US" dirty="0" smtClean="0"/>
              <a:t> </a:t>
            </a:r>
            <a:r>
              <a:rPr lang="en-US" dirty="0" err="1" smtClean="0"/>
              <a:t>izvještaja</a:t>
            </a:r>
            <a:r>
              <a:rPr lang="en-US" dirty="0" smtClean="0"/>
              <a:t> da “</a:t>
            </a:r>
            <a:r>
              <a:rPr lang="en-US" dirty="0" err="1" smtClean="0"/>
              <a:t>čitaju</a:t>
            </a:r>
            <a:r>
              <a:rPr lang="en-US" dirty="0" smtClean="0"/>
              <a:t>” </a:t>
            </a:r>
            <a:r>
              <a:rPr lang="en-US" dirty="0" err="1" smtClean="0"/>
              <a:t>finansijske</a:t>
            </a:r>
            <a:r>
              <a:rPr lang="sr-Latn-ME" dirty="0" smtClean="0"/>
              <a:t> </a:t>
            </a:r>
            <a:r>
              <a:rPr lang="pl-PL" dirty="0" smtClean="0"/>
              <a:t>izvještaje po općim pravilima; i</a:t>
            </a:r>
          </a:p>
          <a:p>
            <a:pPr marL="0" indent="0" algn="just">
              <a:buNone/>
            </a:pPr>
            <a:r>
              <a:rPr lang="en-US" dirty="0" smtClean="0"/>
              <a:t>•</a:t>
            </a:r>
            <a:r>
              <a:rPr lang="en-US" dirty="0" err="1" smtClean="0"/>
              <a:t>Implementacija</a:t>
            </a:r>
            <a:r>
              <a:rPr lang="en-US" dirty="0" smtClean="0"/>
              <a:t> MSFI </a:t>
            </a:r>
            <a:r>
              <a:rPr lang="en-US" dirty="0" err="1" smtClean="0"/>
              <a:t>mogla</a:t>
            </a:r>
            <a:r>
              <a:rPr lang="en-US" dirty="0" smtClean="0"/>
              <a:t> bi </a:t>
            </a:r>
            <a:r>
              <a:rPr lang="en-US" dirty="0" err="1" smtClean="0"/>
              <a:t>pomoći</a:t>
            </a:r>
            <a:r>
              <a:rPr lang="en-US" dirty="0" smtClean="0"/>
              <a:t> </a:t>
            </a:r>
            <a:r>
              <a:rPr lang="en-US" dirty="0" err="1" smtClean="0"/>
              <a:t>bh</a:t>
            </a:r>
            <a:r>
              <a:rPr lang="en-US" dirty="0" smtClean="0"/>
              <a:t>. </a:t>
            </a:r>
            <a:r>
              <a:rPr lang="en-US" dirty="0" err="1" smtClean="0"/>
              <a:t>društvima</a:t>
            </a:r>
            <a:r>
              <a:rPr lang="en-US" dirty="0" smtClean="0"/>
              <a:t> da </a:t>
            </a:r>
            <a:r>
              <a:rPr lang="en-US" dirty="0" err="1" smtClean="0"/>
              <a:t>smanje</a:t>
            </a:r>
            <a:r>
              <a:rPr lang="en-US" dirty="0" smtClean="0"/>
              <a:t> </a:t>
            </a:r>
            <a:r>
              <a:rPr lang="en-US" dirty="0" err="1" smtClean="0"/>
              <a:t>rashode</a:t>
            </a:r>
            <a:r>
              <a:rPr lang="en-US" dirty="0" smtClean="0"/>
              <a:t> </a:t>
            </a:r>
            <a:r>
              <a:rPr lang="en-US" dirty="0" err="1" smtClean="0"/>
              <a:t>kod</a:t>
            </a:r>
            <a:r>
              <a:rPr lang="sr-Latn-ME" dirty="0" smtClean="0"/>
              <a:t> </a:t>
            </a:r>
            <a:r>
              <a:rPr lang="en-US" dirty="0" err="1" smtClean="0"/>
              <a:t>privlačenja</a:t>
            </a:r>
            <a:r>
              <a:rPr lang="en-US" dirty="0" smtClean="0"/>
              <a:t> </a:t>
            </a:r>
            <a:r>
              <a:rPr lang="en-US" dirty="0" err="1" smtClean="0"/>
              <a:t>investicija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r>
              <a:rPr lang="sv-SE" dirty="0" smtClean="0"/>
              <a:t>Primjena MSFI obično ima sljedeći uticaj na bilans standardnog društva:</a:t>
            </a:r>
          </a:p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Potreba</a:t>
            </a:r>
            <a:r>
              <a:rPr lang="en-US" dirty="0" smtClean="0"/>
              <a:t> da se </a:t>
            </a:r>
            <a:r>
              <a:rPr lang="en-US" dirty="0" err="1" smtClean="0"/>
              <a:t>sačinjavaju</a:t>
            </a:r>
            <a:r>
              <a:rPr lang="en-US" dirty="0" smtClean="0"/>
              <a:t> </a:t>
            </a:r>
            <a:r>
              <a:rPr lang="en-US" dirty="0" err="1" smtClean="0"/>
              <a:t>konsolid</a:t>
            </a:r>
            <a:r>
              <a:rPr lang="sr-Latn-ME" dirty="0" smtClean="0"/>
              <a:t>ovani </a:t>
            </a:r>
            <a:r>
              <a:rPr lang="en-US" dirty="0" smtClean="0"/>
              <a:t> </a:t>
            </a:r>
            <a:r>
              <a:rPr lang="en-US" dirty="0" err="1" smtClean="0"/>
              <a:t>finansijski</a:t>
            </a:r>
            <a:r>
              <a:rPr lang="en-US" dirty="0" smtClean="0"/>
              <a:t> </a:t>
            </a:r>
            <a:r>
              <a:rPr lang="en-US" dirty="0" err="1" smtClean="0"/>
              <a:t>izvještaji</a:t>
            </a:r>
            <a:r>
              <a:rPr lang="en-US" dirty="0" smtClean="0"/>
              <a:t> (MRS 27.7/11);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7363652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75763"/>
            <a:ext cx="10515600" cy="5301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Zalihe</a:t>
            </a:r>
            <a:r>
              <a:rPr lang="en-US" dirty="0"/>
              <a:t> se </a:t>
            </a:r>
            <a:r>
              <a:rPr lang="en-US" dirty="0" err="1"/>
              <a:t>više</a:t>
            </a:r>
            <a:r>
              <a:rPr lang="en-US" dirty="0"/>
              <a:t> ne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generalno</a:t>
            </a:r>
            <a:r>
              <a:rPr lang="en-US" dirty="0"/>
              <a:t> </a:t>
            </a:r>
            <a:r>
              <a:rPr lang="en-US" dirty="0" err="1"/>
              <a:t>iskazivati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cijeni</a:t>
            </a:r>
            <a:r>
              <a:rPr lang="en-US" dirty="0"/>
              <a:t> </a:t>
            </a:r>
            <a:r>
              <a:rPr lang="en-US" dirty="0" err="1"/>
              <a:t>koštanja</a:t>
            </a:r>
            <a:r>
              <a:rPr lang="en-US" dirty="0"/>
              <a:t>, </a:t>
            </a:r>
            <a:r>
              <a:rPr lang="en-US" dirty="0" err="1"/>
              <a:t>već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nižoj</a:t>
            </a:r>
            <a:r>
              <a:rPr lang="en-US" dirty="0"/>
              <a:t> </a:t>
            </a:r>
            <a:r>
              <a:rPr lang="en-US" dirty="0" smtClean="0"/>
              <a:t>od</a:t>
            </a:r>
            <a:r>
              <a:rPr lang="sr-Latn-ME" dirty="0" smtClean="0"/>
              <a:t> </a:t>
            </a:r>
            <a:r>
              <a:rPr lang="en-US" dirty="0" err="1" smtClean="0"/>
              <a:t>sljedećih</a:t>
            </a:r>
            <a:r>
              <a:rPr lang="en-US" dirty="0" smtClean="0"/>
              <a:t> </a:t>
            </a:r>
            <a:r>
              <a:rPr lang="en-US" dirty="0" err="1"/>
              <a:t>dviju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: </a:t>
            </a:r>
            <a:r>
              <a:rPr lang="en-US" dirty="0" err="1"/>
              <a:t>cijene</a:t>
            </a:r>
            <a:r>
              <a:rPr lang="en-US" dirty="0"/>
              <a:t> </a:t>
            </a:r>
            <a:r>
              <a:rPr lang="en-US" dirty="0" err="1"/>
              <a:t>koštanja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neto</a:t>
            </a:r>
            <a:r>
              <a:rPr lang="en-US" dirty="0"/>
              <a:t> </a:t>
            </a:r>
            <a:r>
              <a:rPr lang="en-US" dirty="0" err="1"/>
              <a:t>prodajne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 (MRS 2.6);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Značajna</a:t>
            </a:r>
            <a:r>
              <a:rPr lang="en-US" dirty="0"/>
              <a:t> </a:t>
            </a:r>
            <a:r>
              <a:rPr lang="en-US" dirty="0" err="1"/>
              <a:t>promjena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osnovnih</a:t>
            </a:r>
            <a:r>
              <a:rPr lang="en-US" dirty="0"/>
              <a:t> </a:t>
            </a:r>
            <a:r>
              <a:rPr lang="en-US" dirty="0" err="1"/>
              <a:t>sredstava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Primjena</a:t>
            </a:r>
            <a:r>
              <a:rPr lang="en-US" dirty="0"/>
              <a:t> </a:t>
            </a:r>
            <a:r>
              <a:rPr lang="en-US" dirty="0" err="1"/>
              <a:t>pristupa</a:t>
            </a:r>
            <a:r>
              <a:rPr lang="en-US" dirty="0"/>
              <a:t> </a:t>
            </a:r>
            <a:r>
              <a:rPr lang="en-US" dirty="0" err="1"/>
              <a:t>poštene</a:t>
            </a:r>
            <a:r>
              <a:rPr lang="en-US" dirty="0"/>
              <a:t> </a:t>
            </a:r>
            <a:r>
              <a:rPr lang="en-US" dirty="0" err="1"/>
              <a:t>tržišne</a:t>
            </a:r>
            <a:r>
              <a:rPr lang="en-US" dirty="0"/>
              <a:t> </a:t>
            </a:r>
            <a:r>
              <a:rPr lang="en-US" dirty="0" err="1"/>
              <a:t>procjene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, a ne </a:t>
            </a:r>
            <a:r>
              <a:rPr lang="en-US" dirty="0" err="1"/>
              <a:t>pristupa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 smtClean="0"/>
              <a:t>historijskoj</a:t>
            </a:r>
            <a:r>
              <a:rPr lang="sr-Latn-ME" dirty="0" smtClean="0"/>
              <a:t> </a:t>
            </a:r>
            <a:r>
              <a:rPr lang="pl-PL" dirty="0" smtClean="0"/>
              <a:t>cijeni </a:t>
            </a:r>
            <a:r>
              <a:rPr lang="pl-PL" dirty="0"/>
              <a:t>za mnoga sredstva i obaveze;</a:t>
            </a:r>
          </a:p>
          <a:p>
            <a:pPr marL="0" indent="0" algn="just">
              <a:buNone/>
            </a:pPr>
            <a:r>
              <a:rPr lang="it-IT" dirty="0"/>
              <a:t>• Pojava novih finansijskih instrumenata, naročito derivata; </a:t>
            </a:r>
            <a:r>
              <a:rPr lang="it-IT" dirty="0" smtClean="0"/>
              <a:t>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68635570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49251"/>
            <a:ext cx="10515600" cy="4927712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Prepoznavanje</a:t>
            </a:r>
            <a:r>
              <a:rPr lang="en-US" dirty="0"/>
              <a:t> </a:t>
            </a:r>
            <a:r>
              <a:rPr lang="en-US" dirty="0" err="1"/>
              <a:t>sredstava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obaveza</a:t>
            </a:r>
            <a:r>
              <a:rPr lang="en-US" dirty="0"/>
              <a:t> </a:t>
            </a:r>
            <a:r>
              <a:rPr lang="en-US" dirty="0" err="1"/>
              <a:t>čija</a:t>
            </a:r>
            <a:r>
              <a:rPr lang="en-US" dirty="0"/>
              <a:t> </a:t>
            </a:r>
            <a:r>
              <a:rPr lang="en-US" dirty="0" err="1"/>
              <a:t>kontrola</a:t>
            </a:r>
            <a:r>
              <a:rPr lang="en-US" dirty="0"/>
              <a:t> ne </a:t>
            </a:r>
            <a:r>
              <a:rPr lang="en-US" dirty="0" err="1"/>
              <a:t>potiče</a:t>
            </a:r>
            <a:r>
              <a:rPr lang="en-US" dirty="0"/>
              <a:t> </a:t>
            </a:r>
            <a:r>
              <a:rPr lang="en-US" dirty="0" err="1"/>
              <a:t>direktno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učešća</a:t>
            </a:r>
            <a:r>
              <a:rPr lang="en-US" dirty="0"/>
              <a:t> u </a:t>
            </a:r>
            <a:r>
              <a:rPr lang="en-US" dirty="0" err="1"/>
              <a:t>kapitalu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/>
              <a:t>U </a:t>
            </a:r>
            <a:r>
              <a:rPr lang="en-US" dirty="0" err="1"/>
              <a:t>bilans</a:t>
            </a:r>
            <a:r>
              <a:rPr lang="en-US" dirty="0"/>
              <a:t> </a:t>
            </a:r>
            <a:r>
              <a:rPr lang="en-US" dirty="0" err="1"/>
              <a:t>uspjeha</a:t>
            </a:r>
            <a:r>
              <a:rPr lang="en-US" dirty="0"/>
              <a:t> </a:t>
            </a:r>
            <a:r>
              <a:rPr lang="en-US" dirty="0" err="1"/>
              <a:t>uključuju</a:t>
            </a:r>
            <a:r>
              <a:rPr lang="en-US" dirty="0"/>
              <a:t> se </a:t>
            </a:r>
            <a:r>
              <a:rPr lang="en-US" dirty="0" err="1"/>
              <a:t>dodatne</a:t>
            </a:r>
            <a:r>
              <a:rPr lang="en-US" dirty="0"/>
              <a:t> </a:t>
            </a:r>
            <a:r>
              <a:rPr lang="en-US" dirty="0" err="1"/>
              <a:t>stavke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,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ostalog</a:t>
            </a:r>
            <a:r>
              <a:rPr lang="en-US" dirty="0"/>
              <a:t>, </a:t>
            </a:r>
            <a:r>
              <a:rPr lang="en-US" dirty="0" err="1"/>
              <a:t>ispravka</a:t>
            </a:r>
            <a:r>
              <a:rPr lang="sr-Latn-ME" dirty="0"/>
              <a:t> </a:t>
            </a:r>
            <a:r>
              <a:rPr lang="en-US" dirty="0" err="1"/>
              <a:t>poštene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finansijske</a:t>
            </a:r>
            <a:r>
              <a:rPr lang="en-US" dirty="0"/>
              <a:t> </a:t>
            </a:r>
            <a:r>
              <a:rPr lang="en-US" dirty="0" err="1"/>
              <a:t>instrumente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priznavanje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ukidanje</a:t>
            </a:r>
            <a:r>
              <a:rPr lang="en-US" dirty="0"/>
              <a:t> </a:t>
            </a:r>
            <a:r>
              <a:rPr lang="en-US" dirty="0" err="1"/>
              <a:t>obezvređenja</a:t>
            </a:r>
            <a:r>
              <a:rPr lang="sr-Latn-ME" dirty="0"/>
              <a:t> </a:t>
            </a:r>
            <a:r>
              <a:rPr lang="nn-NO" dirty="0"/>
              <a:t>sredstava. </a:t>
            </a:r>
            <a:endParaRPr lang="sr-Latn-ME" dirty="0"/>
          </a:p>
          <a:p>
            <a:pPr marL="0" indent="0" algn="just">
              <a:buNone/>
            </a:pPr>
            <a:r>
              <a:rPr lang="nn-NO" dirty="0"/>
              <a:t>Objavljivanja </a:t>
            </a:r>
            <a:r>
              <a:rPr lang="nn-NO" dirty="0" smtClean="0"/>
              <a:t>takođe </a:t>
            </a:r>
            <a:r>
              <a:rPr lang="nn-NO" dirty="0"/>
              <a:t>postaju i u većoj mjeri informativna i </a:t>
            </a:r>
            <a:r>
              <a:rPr lang="nn-NO" dirty="0" smtClean="0"/>
              <a:t>orijenti</a:t>
            </a:r>
            <a:r>
              <a:rPr lang="sr-Latn-ME" dirty="0" smtClean="0"/>
              <a:t>sana </a:t>
            </a:r>
            <a:r>
              <a:rPr lang="nn-NO" dirty="0" smtClean="0"/>
              <a:t>ka</a:t>
            </a:r>
            <a:r>
              <a:rPr lang="sr-Latn-ME" dirty="0" smtClean="0"/>
              <a:t> </a:t>
            </a:r>
            <a:r>
              <a:rPr lang="en-US" dirty="0" err="1"/>
              <a:t>korisnicima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 err="1"/>
              <a:t>Zavisno</a:t>
            </a:r>
            <a:r>
              <a:rPr lang="en-US" dirty="0"/>
              <a:t> od toga </a:t>
            </a:r>
            <a:r>
              <a:rPr lang="en-US" dirty="0" err="1"/>
              <a:t>gdje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namjerava</a:t>
            </a:r>
            <a:r>
              <a:rPr lang="en-US" dirty="0"/>
              <a:t> </a:t>
            </a:r>
            <a:r>
              <a:rPr lang="en-US" dirty="0" err="1"/>
              <a:t>kotirati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vrijednosne</a:t>
            </a:r>
            <a:r>
              <a:rPr lang="en-US" dirty="0"/>
              <a:t> </a:t>
            </a:r>
            <a:r>
              <a:rPr lang="en-US" dirty="0" err="1"/>
              <a:t>papire</a:t>
            </a:r>
            <a:r>
              <a:rPr lang="en-US" dirty="0"/>
              <a:t>/</a:t>
            </a:r>
            <a:r>
              <a:rPr lang="en-US" dirty="0" err="1"/>
              <a:t>hartije</a:t>
            </a:r>
            <a:r>
              <a:rPr lang="sr-Latn-ME" dirty="0"/>
              <a:t> </a:t>
            </a:r>
            <a:r>
              <a:rPr lang="en-US" dirty="0"/>
              <a:t>od </a:t>
            </a:r>
            <a:r>
              <a:rPr lang="en-US" dirty="0" err="1"/>
              <a:t>vrijednosti</a:t>
            </a:r>
            <a:r>
              <a:rPr lang="en-US" dirty="0"/>
              <a:t>, </a:t>
            </a:r>
            <a:r>
              <a:rPr lang="en-US" dirty="0" err="1"/>
              <a:t>izvještaji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se </a:t>
            </a:r>
            <a:r>
              <a:rPr lang="en-US" dirty="0" err="1"/>
              <a:t>vjerovatno</a:t>
            </a:r>
            <a:r>
              <a:rPr lang="en-US" dirty="0"/>
              <a:t> </a:t>
            </a:r>
            <a:r>
              <a:rPr lang="en-US" dirty="0" err="1"/>
              <a:t>morati</a:t>
            </a:r>
            <a:r>
              <a:rPr lang="en-US" dirty="0"/>
              <a:t> </a:t>
            </a:r>
            <a:r>
              <a:rPr lang="en-US" dirty="0" err="1"/>
              <a:t>sačinjavati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jednom</a:t>
            </a:r>
            <a:r>
              <a:rPr lang="en-US" dirty="0"/>
              <a:t> od </a:t>
            </a:r>
            <a:r>
              <a:rPr lang="en-US" dirty="0" err="1"/>
              <a:t>ovih</a:t>
            </a:r>
            <a:r>
              <a:rPr lang="sr-Latn-ME" dirty="0"/>
              <a:t> </a:t>
            </a:r>
            <a:r>
              <a:rPr lang="en-US" dirty="0" err="1"/>
              <a:t>dvaju</a:t>
            </a:r>
            <a:r>
              <a:rPr lang="en-US" dirty="0"/>
              <a:t> </a:t>
            </a:r>
            <a:r>
              <a:rPr lang="en-US" dirty="0" err="1"/>
              <a:t>standarda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5210116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85611"/>
            <a:ext cx="10515600" cy="53913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c) </a:t>
            </a:r>
            <a:r>
              <a:rPr lang="en-US" dirty="0" err="1"/>
              <a:t>Objavljivanje</a:t>
            </a:r>
            <a:r>
              <a:rPr lang="en-US" dirty="0"/>
              <a:t>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informacija</a:t>
            </a:r>
            <a:endParaRPr lang="en-US" dirty="0"/>
          </a:p>
          <a:p>
            <a:pPr algn="just"/>
            <a:r>
              <a:rPr lang="en-US" dirty="0" err="1"/>
              <a:t>Finansijske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se </a:t>
            </a:r>
            <a:r>
              <a:rPr lang="en-US" dirty="0" err="1"/>
              <a:t>obično</a:t>
            </a:r>
            <a:r>
              <a:rPr lang="en-US" dirty="0"/>
              <a:t> </a:t>
            </a:r>
            <a:r>
              <a:rPr lang="en-US" dirty="0" err="1"/>
              <a:t>prikazivati</a:t>
            </a:r>
            <a:r>
              <a:rPr lang="en-US" dirty="0"/>
              <a:t> u </a:t>
            </a:r>
            <a:r>
              <a:rPr lang="en-US" dirty="0" err="1"/>
              <a:t>različitim</a:t>
            </a:r>
            <a:r>
              <a:rPr lang="en-US" dirty="0"/>
              <a:t> </a:t>
            </a:r>
            <a:r>
              <a:rPr lang="en-US" dirty="0" err="1"/>
              <a:t>formama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smtClean="0"/>
              <a:t>u </a:t>
            </a:r>
            <a:r>
              <a:rPr lang="en-US" dirty="0" err="1"/>
              <a:t>različito</a:t>
            </a:r>
            <a:r>
              <a:rPr lang="en-US" dirty="0"/>
              <a:t> </a:t>
            </a:r>
            <a:r>
              <a:rPr lang="en-US" dirty="0" err="1"/>
              <a:t>vrijeme</a:t>
            </a:r>
            <a:r>
              <a:rPr lang="en-US" dirty="0"/>
              <a:t> </a:t>
            </a:r>
            <a:r>
              <a:rPr lang="en-US" dirty="0" err="1"/>
              <a:t>tokom</a:t>
            </a:r>
            <a:r>
              <a:rPr lang="en-US" dirty="0"/>
              <a:t> </a:t>
            </a:r>
            <a:r>
              <a:rPr lang="en-US" dirty="0" err="1"/>
              <a:t>cijele</a:t>
            </a:r>
            <a:r>
              <a:rPr lang="en-US" dirty="0"/>
              <a:t> </a:t>
            </a:r>
            <a:r>
              <a:rPr lang="en-US" dirty="0" err="1"/>
              <a:t>finansijske</a:t>
            </a:r>
            <a:r>
              <a:rPr lang="en-US" dirty="0"/>
              <a:t> </a:t>
            </a:r>
            <a:r>
              <a:rPr lang="en-US" dirty="0" err="1"/>
              <a:t>godine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Finansijski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poslovni</a:t>
            </a:r>
            <a:r>
              <a:rPr lang="en-US" dirty="0"/>
              <a:t> </a:t>
            </a:r>
            <a:r>
              <a:rPr lang="en-US" dirty="0" err="1" smtClean="0"/>
              <a:t>rezultati</a:t>
            </a:r>
            <a:r>
              <a:rPr lang="sr-Latn-ME" dirty="0" smtClean="0"/>
              <a:t> </a:t>
            </a:r>
            <a:r>
              <a:rPr lang="en-US" dirty="0" err="1" smtClean="0"/>
              <a:t>pojavljivat</a:t>
            </a:r>
            <a:r>
              <a:rPr lang="en-US" dirty="0" smtClean="0"/>
              <a:t> </a:t>
            </a:r>
            <a:r>
              <a:rPr lang="en-US" dirty="0" err="1"/>
              <a:t>će</a:t>
            </a:r>
            <a:r>
              <a:rPr lang="en-US" dirty="0"/>
              <a:t> se u </a:t>
            </a:r>
            <a:r>
              <a:rPr lang="en-US" dirty="0" err="1"/>
              <a:t>prospektu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godišnjim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polugodišnjim</a:t>
            </a:r>
            <a:r>
              <a:rPr lang="en-US" dirty="0"/>
              <a:t> </a:t>
            </a:r>
            <a:r>
              <a:rPr lang="en-US" dirty="0" err="1"/>
              <a:t>izvještajima</a:t>
            </a:r>
            <a:r>
              <a:rPr lang="en-US" dirty="0"/>
              <a:t>.</a:t>
            </a:r>
          </a:p>
          <a:p>
            <a:pPr algn="just"/>
            <a:r>
              <a:rPr lang="pl-PL" dirty="0"/>
              <a:t>Pravilnikom o prospektu KVP/KHOV utvrđeno je da se finansijski podaci </a:t>
            </a:r>
            <a:r>
              <a:rPr lang="pl-PL" dirty="0" smtClean="0"/>
              <a:t>u prospektu </a:t>
            </a:r>
            <a:r>
              <a:rPr lang="pl-PL" dirty="0"/>
              <a:t>daju prema finansijskim izvještajima izrađenim u skladu s propisima </a:t>
            </a:r>
            <a:r>
              <a:rPr lang="pl-PL" dirty="0" smtClean="0"/>
              <a:t>koji </a:t>
            </a:r>
            <a:r>
              <a:rPr lang="en-US" dirty="0" err="1" smtClean="0"/>
              <a:t>uređuju</a:t>
            </a:r>
            <a:r>
              <a:rPr lang="en-US" dirty="0" smtClean="0"/>
              <a:t> </a:t>
            </a:r>
            <a:r>
              <a:rPr lang="en-US" dirty="0" err="1"/>
              <a:t>računovodstvo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to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prethodne</a:t>
            </a:r>
            <a:r>
              <a:rPr lang="en-US" dirty="0"/>
              <a:t> tri </a:t>
            </a:r>
            <a:r>
              <a:rPr lang="en-US" dirty="0" err="1"/>
              <a:t>godine</a:t>
            </a:r>
            <a:r>
              <a:rPr lang="en-US" dirty="0"/>
              <a:t>, a </a:t>
            </a:r>
            <a:r>
              <a:rPr lang="en-US" dirty="0" err="1"/>
              <a:t>ukoliko</a:t>
            </a:r>
            <a:r>
              <a:rPr lang="en-US" dirty="0"/>
              <a:t> </a:t>
            </a:r>
            <a:r>
              <a:rPr lang="en-US" dirty="0" err="1" smtClean="0"/>
              <a:t>izdavalac</a:t>
            </a:r>
            <a:r>
              <a:rPr lang="sr-Latn-ME" dirty="0" smtClean="0"/>
              <a:t> </a:t>
            </a:r>
            <a:r>
              <a:rPr lang="en-US" dirty="0" smtClean="0"/>
              <a:t>VP/HOV </a:t>
            </a:r>
            <a:r>
              <a:rPr lang="en-US" dirty="0" err="1"/>
              <a:t>posluje</a:t>
            </a:r>
            <a:r>
              <a:rPr lang="en-US" dirty="0"/>
              <a:t> </a:t>
            </a:r>
            <a:r>
              <a:rPr lang="en-US" dirty="0" err="1"/>
              <a:t>kraće</a:t>
            </a:r>
            <a:r>
              <a:rPr lang="en-US" dirty="0"/>
              <a:t>, </a:t>
            </a:r>
            <a:r>
              <a:rPr lang="en-US" dirty="0" err="1"/>
              <a:t>onda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cjelokupan</a:t>
            </a:r>
            <a:r>
              <a:rPr lang="en-US" dirty="0"/>
              <a:t> period od </a:t>
            </a:r>
            <a:r>
              <a:rPr lang="en-US" dirty="0" err="1"/>
              <a:t>osnivanja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Uputstvom</a:t>
            </a:r>
            <a:r>
              <a:rPr lang="en-US" dirty="0" smtClean="0"/>
              <a:t> u</a:t>
            </a:r>
            <a:r>
              <a:rPr lang="sr-Latn-ME" dirty="0" smtClean="0"/>
              <a:t> </a:t>
            </a:r>
            <a:r>
              <a:rPr lang="en-US" dirty="0" err="1" smtClean="0"/>
              <a:t>prilogu</a:t>
            </a:r>
            <a:r>
              <a:rPr lang="en-US" dirty="0" smtClean="0"/>
              <a:t> </a:t>
            </a:r>
            <a:r>
              <a:rPr lang="en-US" dirty="0" err="1"/>
              <a:t>ovog</a:t>
            </a:r>
            <a:r>
              <a:rPr lang="en-US" dirty="0"/>
              <a:t> </a:t>
            </a:r>
            <a:r>
              <a:rPr lang="en-US" dirty="0" err="1"/>
              <a:t>Pravilnika</a:t>
            </a:r>
            <a:r>
              <a:rPr lang="en-US" dirty="0"/>
              <a:t> </a:t>
            </a:r>
            <a:r>
              <a:rPr lang="en-US" dirty="0" err="1"/>
              <a:t>bliže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precizirane</a:t>
            </a:r>
            <a:r>
              <a:rPr lang="en-US" dirty="0"/>
              <a:t> </a:t>
            </a:r>
            <a:r>
              <a:rPr lang="en-US" dirty="0" err="1"/>
              <a:t>finansijske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 smtClean="0"/>
              <a:t>biti</a:t>
            </a:r>
            <a:r>
              <a:rPr lang="sr-Latn-ME" dirty="0" smtClean="0"/>
              <a:t> </a:t>
            </a:r>
            <a:r>
              <a:rPr lang="en-US" dirty="0" err="1" smtClean="0"/>
              <a:t>sadržane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prospektu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91177252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65915"/>
            <a:ext cx="10515600" cy="5211048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Dionička</a:t>
            </a:r>
            <a:r>
              <a:rPr lang="en-US" dirty="0"/>
              <a:t>/</a:t>
            </a:r>
            <a:r>
              <a:rPr lang="en-US" dirty="0" err="1"/>
              <a:t>akcionarska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obavezna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redovno</a:t>
            </a:r>
            <a:r>
              <a:rPr lang="en-US" dirty="0"/>
              <a:t>, u </a:t>
            </a:r>
            <a:r>
              <a:rPr lang="en-US" dirty="0" err="1" smtClean="0"/>
              <a:t>propisanim</a:t>
            </a:r>
            <a:r>
              <a:rPr lang="sr-Latn-ME" dirty="0" smtClean="0"/>
              <a:t> </a:t>
            </a:r>
            <a:r>
              <a:rPr lang="en-US" dirty="0" err="1" smtClean="0"/>
              <a:t>rokovima</a:t>
            </a:r>
            <a:r>
              <a:rPr lang="en-US" dirty="0"/>
              <a:t>, </a:t>
            </a:r>
            <a:r>
              <a:rPr lang="en-US" dirty="0" err="1"/>
              <a:t>dostavljati</a:t>
            </a:r>
            <a:r>
              <a:rPr lang="en-US" dirty="0"/>
              <a:t> KVP/KHOV, </a:t>
            </a:r>
            <a:r>
              <a:rPr lang="en-US" dirty="0" err="1"/>
              <a:t>organizatoru</a:t>
            </a:r>
            <a:r>
              <a:rPr lang="en-US" dirty="0"/>
              <a:t> </a:t>
            </a:r>
            <a:r>
              <a:rPr lang="en-US" dirty="0" err="1"/>
              <a:t>tržišta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brokersko-dilerskom</a:t>
            </a:r>
            <a:r>
              <a:rPr lang="sr-Latn-ME" dirty="0" smtClean="0"/>
              <a:t> </a:t>
            </a:r>
            <a:r>
              <a:rPr lang="en-US" dirty="0" err="1" smtClean="0"/>
              <a:t>društvu</a:t>
            </a:r>
            <a:r>
              <a:rPr lang="en-US" dirty="0" smtClean="0"/>
              <a:t> </a:t>
            </a:r>
            <a:r>
              <a:rPr lang="en-US" dirty="0" err="1"/>
              <a:t>usvojene</a:t>
            </a:r>
            <a:r>
              <a:rPr lang="en-US" dirty="0"/>
              <a:t> </a:t>
            </a:r>
            <a:r>
              <a:rPr lang="en-US" dirty="0" err="1"/>
              <a:t>godišnje</a:t>
            </a:r>
            <a:r>
              <a:rPr lang="en-US" dirty="0"/>
              <a:t> </a:t>
            </a:r>
            <a:r>
              <a:rPr lang="en-US" dirty="0" err="1"/>
              <a:t>finansijske</a:t>
            </a:r>
            <a:r>
              <a:rPr lang="en-US" dirty="0"/>
              <a:t> </a:t>
            </a:r>
            <a:r>
              <a:rPr lang="en-US" dirty="0" err="1"/>
              <a:t>izvještaje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izvještaje</a:t>
            </a:r>
            <a:r>
              <a:rPr lang="en-US" dirty="0"/>
              <a:t> o </a:t>
            </a:r>
            <a:r>
              <a:rPr lang="en-US" dirty="0" err="1"/>
              <a:t>izvršenoj</a:t>
            </a:r>
            <a:r>
              <a:rPr lang="en-US" dirty="0"/>
              <a:t> </a:t>
            </a:r>
            <a:r>
              <a:rPr lang="en-US" dirty="0" err="1"/>
              <a:t>reviziji</a:t>
            </a:r>
            <a:r>
              <a:rPr lang="en-US" dirty="0"/>
              <a:t>, a </a:t>
            </a:r>
            <a:r>
              <a:rPr lang="en-US" dirty="0" err="1" smtClean="0"/>
              <a:t>kada</a:t>
            </a:r>
            <a:r>
              <a:rPr lang="sr-Latn-ME" dirty="0" smtClean="0"/>
              <a:t> </a:t>
            </a:r>
            <a:r>
              <a:rPr lang="en-US" dirty="0" smtClean="0"/>
              <a:t>je </a:t>
            </a:r>
            <a:r>
              <a:rPr lang="en-US" dirty="0" err="1"/>
              <a:t>riječ</a:t>
            </a:r>
            <a:r>
              <a:rPr lang="en-US" dirty="0"/>
              <a:t> o </a:t>
            </a:r>
            <a:r>
              <a:rPr lang="en-US" dirty="0" err="1"/>
              <a:t>društvima</a:t>
            </a:r>
            <a:r>
              <a:rPr lang="en-US" dirty="0"/>
              <a:t> </a:t>
            </a:r>
            <a:r>
              <a:rPr lang="en-US" dirty="0" err="1"/>
              <a:t>čijim</a:t>
            </a:r>
            <a:r>
              <a:rPr lang="en-US" dirty="0"/>
              <a:t> se </a:t>
            </a:r>
            <a:r>
              <a:rPr lang="en-US" dirty="0" err="1"/>
              <a:t>vrijednosnim</a:t>
            </a:r>
            <a:r>
              <a:rPr lang="en-US" dirty="0"/>
              <a:t> </a:t>
            </a:r>
            <a:r>
              <a:rPr lang="en-US" dirty="0" err="1"/>
              <a:t>papirima</a:t>
            </a:r>
            <a:r>
              <a:rPr lang="en-US" dirty="0"/>
              <a:t>/</a:t>
            </a:r>
            <a:r>
              <a:rPr lang="en-US" dirty="0" err="1"/>
              <a:t>hartijama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 smtClean="0"/>
              <a:t>trguje</a:t>
            </a:r>
            <a:r>
              <a:rPr lang="sr-Latn-ME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/>
              <a:t>berzanskom</a:t>
            </a:r>
            <a:r>
              <a:rPr lang="en-US" dirty="0"/>
              <a:t> </a:t>
            </a:r>
            <a:r>
              <a:rPr lang="en-US" dirty="0" err="1"/>
              <a:t>tržištu</a:t>
            </a:r>
            <a:r>
              <a:rPr lang="en-US" dirty="0"/>
              <a:t>, ova </a:t>
            </a:r>
            <a:r>
              <a:rPr lang="en-US" dirty="0" err="1"/>
              <a:t>obaveza</a:t>
            </a:r>
            <a:r>
              <a:rPr lang="en-US" dirty="0"/>
              <a:t> </a:t>
            </a:r>
            <a:r>
              <a:rPr lang="en-US" dirty="0" err="1"/>
              <a:t>obuhvata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polugodišnje</a:t>
            </a:r>
            <a:r>
              <a:rPr lang="en-US" dirty="0"/>
              <a:t> </a:t>
            </a:r>
            <a:r>
              <a:rPr lang="en-US" dirty="0" err="1"/>
              <a:t>finansijske</a:t>
            </a:r>
            <a:r>
              <a:rPr lang="en-US" dirty="0"/>
              <a:t> </a:t>
            </a:r>
            <a:r>
              <a:rPr lang="en-US" dirty="0" err="1"/>
              <a:t>izvještaje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Na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ovih</a:t>
            </a:r>
            <a:r>
              <a:rPr lang="en-US" dirty="0"/>
              <a:t> </a:t>
            </a:r>
            <a:r>
              <a:rPr lang="en-US" dirty="0" err="1"/>
              <a:t>izvještaja</a:t>
            </a:r>
            <a:r>
              <a:rPr lang="en-US" dirty="0"/>
              <a:t> </a:t>
            </a:r>
            <a:r>
              <a:rPr lang="en-US" dirty="0" err="1"/>
              <a:t>utvrđena</a:t>
            </a:r>
            <a:r>
              <a:rPr lang="en-US" dirty="0"/>
              <a:t> je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obaveza</a:t>
            </a:r>
            <a:r>
              <a:rPr lang="en-US" dirty="0"/>
              <a:t> </a:t>
            </a:r>
            <a:r>
              <a:rPr lang="en-US" dirty="0" err="1"/>
              <a:t>inoviranja</a:t>
            </a:r>
            <a:r>
              <a:rPr lang="en-US" dirty="0"/>
              <a:t> </a:t>
            </a:r>
            <a:r>
              <a:rPr lang="en-US" dirty="0" err="1"/>
              <a:t>prospekta</a:t>
            </a:r>
            <a:r>
              <a:rPr lang="en-US" dirty="0"/>
              <a:t> </a:t>
            </a:r>
            <a:r>
              <a:rPr lang="en-US" dirty="0" err="1" smtClean="0"/>
              <a:t>izdavaoca</a:t>
            </a:r>
            <a:r>
              <a:rPr lang="sr-Latn-ME" dirty="0" smtClean="0"/>
              <a:t> </a:t>
            </a:r>
            <a:r>
              <a:rPr lang="pl-PL" dirty="0" smtClean="0"/>
              <a:t>koji </a:t>
            </a:r>
            <a:r>
              <a:rPr lang="pl-PL" dirty="0"/>
              <a:t>je dostupan na organiziranom tržištu. </a:t>
            </a:r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xmlns="" val="299371632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30310"/>
            <a:ext cx="10515600" cy="5146653"/>
          </a:xfrm>
        </p:spPr>
        <p:txBody>
          <a:bodyPr/>
          <a:lstStyle/>
          <a:p>
            <a:pPr algn="just"/>
            <a:r>
              <a:rPr lang="pl-PL" dirty="0"/>
              <a:t>Društva su obavezna i da sadržinski i na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propisan</a:t>
            </a:r>
            <a:r>
              <a:rPr lang="en-US" dirty="0"/>
              <a:t> </a:t>
            </a:r>
            <a:r>
              <a:rPr lang="en-US" dirty="0" err="1"/>
              <a:t>aktom</a:t>
            </a:r>
            <a:r>
              <a:rPr lang="en-US" dirty="0"/>
              <a:t> KVP/KHOV </a:t>
            </a:r>
            <a:r>
              <a:rPr lang="en-US" dirty="0" err="1"/>
              <a:t>objave</a:t>
            </a:r>
            <a:r>
              <a:rPr lang="en-US" dirty="0"/>
              <a:t> </a:t>
            </a:r>
            <a:r>
              <a:rPr lang="en-US" dirty="0" err="1"/>
              <a:t>izvod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finansijskog</a:t>
            </a:r>
            <a:r>
              <a:rPr lang="en-US" dirty="0"/>
              <a:t> </a:t>
            </a:r>
            <a:r>
              <a:rPr lang="en-US" dirty="0" err="1"/>
              <a:t>izvještaja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Finansijsko</a:t>
            </a:r>
            <a:r>
              <a:rPr lang="en-US" dirty="0"/>
              <a:t> </a:t>
            </a:r>
            <a:r>
              <a:rPr lang="en-US" dirty="0" err="1"/>
              <a:t>izvještavanje</a:t>
            </a:r>
            <a:r>
              <a:rPr lang="en-US" dirty="0"/>
              <a:t>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sastavni</a:t>
            </a:r>
            <a:r>
              <a:rPr lang="en-US" dirty="0"/>
              <a:t> </a:t>
            </a:r>
            <a:r>
              <a:rPr lang="en-US" dirty="0" err="1"/>
              <a:t>dio</a:t>
            </a:r>
            <a:r>
              <a:rPr lang="en-US" dirty="0"/>
              <a:t> </a:t>
            </a:r>
            <a:r>
              <a:rPr lang="en-US" dirty="0" err="1"/>
              <a:t>izvještavanja</a:t>
            </a:r>
            <a:r>
              <a:rPr lang="en-US" dirty="0"/>
              <a:t> </a:t>
            </a:r>
            <a:r>
              <a:rPr lang="en-US" dirty="0" err="1"/>
              <a:t>javnosti</a:t>
            </a:r>
            <a:r>
              <a:rPr lang="sr-Latn-ME" dirty="0"/>
              <a:t> </a:t>
            </a:r>
            <a:r>
              <a:rPr lang="en-US" dirty="0"/>
              <a:t>u </a:t>
            </a:r>
            <a:r>
              <a:rPr lang="en-US" dirty="0" err="1"/>
              <a:t>širem</a:t>
            </a:r>
            <a:r>
              <a:rPr lang="en-US" dirty="0"/>
              <a:t> </a:t>
            </a:r>
            <a:r>
              <a:rPr lang="en-US" dirty="0" err="1"/>
              <a:t>smislu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obuhvata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čitav</a:t>
            </a:r>
            <a:r>
              <a:rPr lang="en-US" dirty="0"/>
              <a:t> </a:t>
            </a:r>
            <a:r>
              <a:rPr lang="en-US" dirty="0" err="1"/>
              <a:t>niz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odnose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sr-Latn-ME" dirty="0"/>
              <a:t> </a:t>
            </a:r>
            <a:r>
              <a:rPr lang="en-US" dirty="0" err="1"/>
              <a:t>poslovanje</a:t>
            </a:r>
            <a:r>
              <a:rPr lang="en-US" dirty="0"/>
              <a:t> </a:t>
            </a:r>
            <a:r>
              <a:rPr lang="en-US" dirty="0" err="1"/>
              <a:t>javnog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/>
              <a:t>One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propisane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obavezna</a:t>
            </a:r>
            <a:r>
              <a:rPr lang="en-US" dirty="0"/>
              <a:t> </a:t>
            </a:r>
            <a:r>
              <a:rPr lang="en-US" dirty="0" err="1"/>
              <a:t>sadržina</a:t>
            </a:r>
            <a:r>
              <a:rPr lang="en-US" dirty="0"/>
              <a:t> </a:t>
            </a:r>
            <a:r>
              <a:rPr lang="en-US" dirty="0" err="1"/>
              <a:t>prospekta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sr-Latn-ME" dirty="0"/>
              <a:t> </a:t>
            </a:r>
            <a:r>
              <a:rPr lang="en-US" dirty="0" err="1"/>
              <a:t>izdavanje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inicijalnog</a:t>
            </a:r>
            <a:r>
              <a:rPr lang="en-US" dirty="0"/>
              <a:t> </a:t>
            </a:r>
            <a:r>
              <a:rPr lang="en-US" dirty="0" err="1"/>
              <a:t>dokumenta</a:t>
            </a:r>
            <a:r>
              <a:rPr lang="sr-Latn-ME" dirty="0"/>
              <a:t> </a:t>
            </a:r>
            <a:r>
              <a:rPr lang="en-US" dirty="0" err="1"/>
              <a:t>namijenjenog</a:t>
            </a:r>
            <a:r>
              <a:rPr lang="en-US" dirty="0"/>
              <a:t> </a:t>
            </a:r>
            <a:r>
              <a:rPr lang="en-US" dirty="0" err="1"/>
              <a:t>investitorima</a:t>
            </a:r>
            <a:r>
              <a:rPr lang="en-US" dirty="0"/>
              <a:t>, a </a:t>
            </a:r>
            <a:r>
              <a:rPr lang="en-US" dirty="0" err="1"/>
              <a:t>nadalje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obavezna</a:t>
            </a:r>
            <a:r>
              <a:rPr lang="en-US" dirty="0"/>
              <a:t> </a:t>
            </a:r>
            <a:r>
              <a:rPr lang="en-US" dirty="0" err="1"/>
              <a:t>sadržina</a:t>
            </a:r>
            <a:r>
              <a:rPr lang="en-US" dirty="0"/>
              <a:t> </a:t>
            </a:r>
            <a:r>
              <a:rPr lang="en-US" dirty="0" err="1"/>
              <a:t>izvještaja</a:t>
            </a:r>
            <a:r>
              <a:rPr lang="en-US" dirty="0"/>
              <a:t> o</a:t>
            </a:r>
            <a:r>
              <a:rPr lang="sr-Latn-ME" dirty="0"/>
              <a:t> </a:t>
            </a:r>
            <a:r>
              <a:rPr lang="en-US" dirty="0" err="1"/>
              <a:t>poslovanju</a:t>
            </a:r>
            <a:r>
              <a:rPr lang="en-US" dirty="0"/>
              <a:t> </a:t>
            </a:r>
            <a:r>
              <a:rPr lang="en-US" dirty="0" err="1"/>
              <a:t>javnog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zakonskim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podzakonskim</a:t>
            </a:r>
            <a:r>
              <a:rPr lang="en-US" dirty="0"/>
              <a:t> </a:t>
            </a:r>
            <a:r>
              <a:rPr lang="en-US" dirty="0" err="1"/>
              <a:t>propisima</a:t>
            </a:r>
            <a:r>
              <a:rPr lang="en-US" dirty="0"/>
              <a:t>, </a:t>
            </a:r>
            <a:r>
              <a:rPr lang="en-US" dirty="0" err="1"/>
              <a:t>dionička</a:t>
            </a:r>
            <a:r>
              <a:rPr lang="en-US" dirty="0"/>
              <a:t>/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45981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59099"/>
            <a:ext cx="10515600" cy="5017864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Regulacija</a:t>
            </a:r>
            <a:r>
              <a:rPr lang="en-US" dirty="0"/>
              <a:t> </a:t>
            </a:r>
            <a:r>
              <a:rPr lang="en-US" dirty="0" err="1"/>
              <a:t>zasnovana</a:t>
            </a:r>
            <a:r>
              <a:rPr lang="sr-Latn-ME" dirty="0"/>
              <a:t> </a:t>
            </a:r>
            <a:r>
              <a:rPr lang="pt-BR" dirty="0"/>
              <a:t>na objavljivanju više se oslanja na tržišne mehanizme “kažnjavanja” i “nagrađivanja”</a:t>
            </a:r>
            <a:r>
              <a:rPr lang="sr-Latn-ME" dirty="0"/>
              <a:t> </a:t>
            </a:r>
            <a:r>
              <a:rPr lang="en-US" dirty="0" err="1"/>
              <a:t>određene</a:t>
            </a:r>
            <a:r>
              <a:rPr lang="en-US" dirty="0"/>
              <a:t> </a:t>
            </a:r>
            <a:r>
              <a:rPr lang="en-US" dirty="0" err="1"/>
              <a:t>vrste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ponašanja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dio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zaštitu</a:t>
            </a:r>
            <a:r>
              <a:rPr lang="en-US" dirty="0"/>
              <a:t> </a:t>
            </a:r>
            <a:r>
              <a:rPr lang="en-US" dirty="0" err="1"/>
              <a:t>investitora</a:t>
            </a:r>
            <a:r>
              <a:rPr lang="sr-Latn-ME" dirty="0"/>
              <a:t> </a:t>
            </a:r>
            <a:r>
              <a:rPr lang="en-US" dirty="0" err="1"/>
              <a:t>prebacuje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učesnike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tržištu</a:t>
            </a:r>
            <a:r>
              <a:rPr lang="en-US" dirty="0"/>
              <a:t>, u </a:t>
            </a:r>
            <a:r>
              <a:rPr lang="en-US" dirty="0" err="1"/>
              <a:t>skladu</a:t>
            </a:r>
            <a:r>
              <a:rPr lang="en-US" dirty="0"/>
              <a:t> s </a:t>
            </a:r>
            <a:r>
              <a:rPr lang="en-US" dirty="0" err="1"/>
              <a:t>pravilom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/>
              <a:t>“</a:t>
            </a:r>
            <a:r>
              <a:rPr lang="en-US" dirty="0" err="1"/>
              <a:t>neka</a:t>
            </a:r>
            <a:r>
              <a:rPr lang="en-US" dirty="0"/>
              <a:t> se </a:t>
            </a:r>
            <a:r>
              <a:rPr lang="en-US" dirty="0" err="1"/>
              <a:t>kupac</a:t>
            </a:r>
            <a:r>
              <a:rPr lang="sr-Latn-ME" dirty="0"/>
              <a:t> </a:t>
            </a:r>
            <a:r>
              <a:rPr lang="en-US" dirty="0" err="1"/>
              <a:t>pazi</a:t>
            </a:r>
            <a:r>
              <a:rPr lang="en-US" dirty="0"/>
              <a:t>”. </a:t>
            </a:r>
            <a:endParaRPr lang="sr-Latn-ME" dirty="0"/>
          </a:p>
          <a:p>
            <a:pPr algn="just"/>
            <a:r>
              <a:rPr lang="en-US" dirty="0" err="1"/>
              <a:t>Regulacija</a:t>
            </a:r>
            <a:r>
              <a:rPr lang="en-US" dirty="0"/>
              <a:t> </a:t>
            </a:r>
            <a:r>
              <a:rPr lang="en-US" dirty="0" err="1"/>
              <a:t>zasnovana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objavljivanju</a:t>
            </a:r>
            <a:r>
              <a:rPr lang="en-US" dirty="0"/>
              <a:t> </a:t>
            </a:r>
            <a:r>
              <a:rPr lang="en-US" dirty="0" err="1"/>
              <a:t>djelimično</a:t>
            </a:r>
            <a:r>
              <a:rPr lang="en-US" dirty="0"/>
              <a:t> se </a:t>
            </a:r>
            <a:r>
              <a:rPr lang="en-US" dirty="0" err="1"/>
              <a:t>zasniva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uvjerenju</a:t>
            </a:r>
            <a:r>
              <a:rPr lang="en-US" dirty="0"/>
              <a:t> da</a:t>
            </a:r>
            <a:r>
              <a:rPr lang="sr-Latn-ME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tržišta</a:t>
            </a:r>
            <a:r>
              <a:rPr lang="en-US" dirty="0"/>
              <a:t> </a:t>
            </a:r>
            <a:r>
              <a:rPr lang="en-US" dirty="0" err="1"/>
              <a:t>bolja</a:t>
            </a:r>
            <a:r>
              <a:rPr lang="en-US" dirty="0"/>
              <a:t> u </a:t>
            </a:r>
            <a:r>
              <a:rPr lang="en-US" dirty="0" err="1"/>
              <a:t>sprečavanju</a:t>
            </a:r>
            <a:r>
              <a:rPr lang="en-US" dirty="0"/>
              <a:t> </a:t>
            </a:r>
            <a:r>
              <a:rPr lang="en-US" dirty="0" err="1"/>
              <a:t>korporativnih</a:t>
            </a:r>
            <a:r>
              <a:rPr lang="en-US" dirty="0"/>
              <a:t> </a:t>
            </a:r>
            <a:r>
              <a:rPr lang="en-US" dirty="0" err="1"/>
              <a:t>zloupotreba</a:t>
            </a:r>
            <a:r>
              <a:rPr lang="en-US" dirty="0"/>
              <a:t> od </a:t>
            </a:r>
            <a:r>
              <a:rPr lang="en-US" dirty="0" err="1"/>
              <a:t>regulatornih</a:t>
            </a:r>
            <a:r>
              <a:rPr lang="en-US" dirty="0"/>
              <a:t> organa </a:t>
            </a:r>
            <a:r>
              <a:rPr lang="en-US" dirty="0" err="1"/>
              <a:t>i</a:t>
            </a:r>
            <a:r>
              <a:rPr lang="sr-Latn-ME" dirty="0"/>
              <a:t> </a:t>
            </a:r>
            <a:r>
              <a:rPr lang="en-US" dirty="0"/>
              <a:t>da je </a:t>
            </a:r>
            <a:r>
              <a:rPr lang="en-US" dirty="0" err="1"/>
              <a:t>objavljivanje</a:t>
            </a:r>
            <a:r>
              <a:rPr lang="en-US" dirty="0"/>
              <a:t> </a:t>
            </a:r>
            <a:r>
              <a:rPr lang="en-US" dirty="0" err="1"/>
              <a:t>efikasna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jeftina</a:t>
            </a:r>
            <a:r>
              <a:rPr lang="en-US" dirty="0"/>
              <a:t> </a:t>
            </a:r>
            <a:r>
              <a:rPr lang="en-US" dirty="0" err="1"/>
              <a:t>zamjena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materijalnu</a:t>
            </a:r>
            <a:r>
              <a:rPr lang="en-US" dirty="0"/>
              <a:t> </a:t>
            </a:r>
            <a:r>
              <a:rPr lang="en-US" dirty="0" err="1"/>
              <a:t>regulaciju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/>
              <a:t>U </a:t>
            </a:r>
            <a:r>
              <a:rPr lang="en-US" dirty="0" err="1"/>
              <a:t>praksi</a:t>
            </a:r>
            <a:r>
              <a:rPr lang="en-US" dirty="0"/>
              <a:t>, ova</a:t>
            </a:r>
            <a:r>
              <a:rPr lang="sr-Latn-ME" dirty="0"/>
              <a:t>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pristupa</a:t>
            </a:r>
            <a:r>
              <a:rPr lang="en-US" dirty="0"/>
              <a:t> se </a:t>
            </a:r>
            <a:r>
              <a:rPr lang="en-US" dirty="0" err="1"/>
              <a:t>gotovo</a:t>
            </a:r>
            <a:r>
              <a:rPr lang="en-US" dirty="0"/>
              <a:t> </a:t>
            </a:r>
            <a:r>
              <a:rPr lang="en-US" dirty="0" err="1"/>
              <a:t>uvijek</a:t>
            </a:r>
            <a:r>
              <a:rPr lang="en-US" dirty="0"/>
              <a:t> </a:t>
            </a:r>
            <a:r>
              <a:rPr lang="en-US" dirty="0" err="1"/>
              <a:t>koriste</a:t>
            </a:r>
            <a:r>
              <a:rPr lang="en-US" dirty="0"/>
              <a:t> u </a:t>
            </a:r>
            <a:r>
              <a:rPr lang="en-US" dirty="0" err="1"/>
              <a:t>međusobnoj</a:t>
            </a:r>
            <a:r>
              <a:rPr lang="en-US" dirty="0"/>
              <a:t> </a:t>
            </a:r>
            <a:r>
              <a:rPr lang="en-US" dirty="0" err="1"/>
              <a:t>kombinaciji</a:t>
            </a:r>
            <a:r>
              <a:rPr lang="en-US" dirty="0"/>
              <a:t>, </a:t>
            </a:r>
            <a:r>
              <a:rPr lang="en-US" dirty="0" err="1"/>
              <a:t>mada</a:t>
            </a:r>
            <a:r>
              <a:rPr lang="en-US" dirty="0"/>
              <a:t> je </a:t>
            </a:r>
            <a:r>
              <a:rPr lang="en-US" dirty="0" err="1"/>
              <a:t>činjenica</a:t>
            </a:r>
            <a:r>
              <a:rPr lang="sr-Latn-ME" dirty="0"/>
              <a:t> </a:t>
            </a:r>
            <a:r>
              <a:rPr lang="en-US" dirty="0"/>
              <a:t>da se </a:t>
            </a:r>
            <a:r>
              <a:rPr lang="en-US" dirty="0" err="1"/>
              <a:t>neke</a:t>
            </a:r>
            <a:r>
              <a:rPr lang="en-US" dirty="0"/>
              <a:t> </a:t>
            </a:r>
            <a:r>
              <a:rPr lang="en-US" dirty="0" err="1"/>
              <a:t>zemlje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oslanjaju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objavljivanja</a:t>
            </a:r>
            <a:r>
              <a:rPr lang="en-US" dirty="0"/>
              <a:t> od </a:t>
            </a:r>
            <a:r>
              <a:rPr lang="en-US" dirty="0" err="1"/>
              <a:t>drugih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81037961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88642"/>
            <a:ext cx="10515600" cy="5288321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err="1"/>
              <a:t>akcionarska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obavezna</a:t>
            </a:r>
            <a:r>
              <a:rPr lang="en-US" dirty="0"/>
              <a:t> </a:t>
            </a:r>
            <a:r>
              <a:rPr lang="en-US" dirty="0" err="1"/>
              <a:t>sačinjavati</a:t>
            </a:r>
            <a:r>
              <a:rPr lang="en-US" dirty="0"/>
              <a:t> </a:t>
            </a:r>
            <a:r>
              <a:rPr lang="en-US" dirty="0" err="1"/>
              <a:t>godišnje</a:t>
            </a:r>
            <a:r>
              <a:rPr lang="en-US" dirty="0"/>
              <a:t> </a:t>
            </a:r>
            <a:r>
              <a:rPr lang="en-US" dirty="0" err="1"/>
              <a:t>izvještaje</a:t>
            </a:r>
            <a:r>
              <a:rPr lang="en-US" dirty="0"/>
              <a:t> o </a:t>
            </a:r>
            <a:r>
              <a:rPr lang="en-US" dirty="0" err="1"/>
              <a:t>poslovanju</a:t>
            </a:r>
            <a:r>
              <a:rPr lang="en-US" dirty="0"/>
              <a:t>, </a:t>
            </a:r>
            <a:r>
              <a:rPr lang="en-US" dirty="0" err="1" smtClean="0"/>
              <a:t>uz</a:t>
            </a:r>
            <a:r>
              <a:rPr lang="sr-Latn-ME" dirty="0" smtClean="0"/>
              <a:t> </a:t>
            </a:r>
            <a:r>
              <a:rPr lang="en-US" dirty="0" err="1" smtClean="0"/>
              <a:t>obavezu</a:t>
            </a:r>
            <a:r>
              <a:rPr lang="en-US" dirty="0" smtClean="0"/>
              <a:t> </a:t>
            </a:r>
            <a:r>
              <a:rPr lang="en-US" dirty="0" err="1"/>
              <a:t>dostavljanja</a:t>
            </a:r>
            <a:r>
              <a:rPr lang="en-US" dirty="0"/>
              <a:t> </a:t>
            </a:r>
            <a:r>
              <a:rPr lang="en-US" dirty="0" err="1"/>
              <a:t>istog</a:t>
            </a:r>
            <a:r>
              <a:rPr lang="en-US" dirty="0"/>
              <a:t> KVP/KHOV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organizatoru</a:t>
            </a:r>
            <a:r>
              <a:rPr lang="en-US" dirty="0"/>
              <a:t> </a:t>
            </a:r>
            <a:r>
              <a:rPr lang="en-US" dirty="0" err="1"/>
              <a:t>tržišta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Između</a:t>
            </a:r>
            <a:r>
              <a:rPr lang="en-US" dirty="0" smtClean="0"/>
              <a:t> </a:t>
            </a:r>
            <a:r>
              <a:rPr lang="en-US" dirty="0" err="1"/>
              <a:t>ostalog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obaveznu</a:t>
            </a:r>
            <a:r>
              <a:rPr lang="en-US" dirty="0" smtClean="0"/>
              <a:t> </a:t>
            </a:r>
            <a:r>
              <a:rPr lang="en-US" dirty="0" err="1"/>
              <a:t>sadržinu</a:t>
            </a:r>
            <a:r>
              <a:rPr lang="en-US" dirty="0"/>
              <a:t> </a:t>
            </a:r>
            <a:r>
              <a:rPr lang="en-US" dirty="0" err="1"/>
              <a:t>ovih</a:t>
            </a:r>
            <a:r>
              <a:rPr lang="en-US" dirty="0"/>
              <a:t> </a:t>
            </a:r>
            <a:r>
              <a:rPr lang="en-US" dirty="0" err="1"/>
              <a:t>izvještaja</a:t>
            </a:r>
            <a:r>
              <a:rPr lang="en-US" dirty="0"/>
              <a:t> </a:t>
            </a:r>
            <a:r>
              <a:rPr lang="en-US" dirty="0" err="1"/>
              <a:t>čine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odnose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podatke</a:t>
            </a:r>
            <a:r>
              <a:rPr lang="en-US" dirty="0"/>
              <a:t> </a:t>
            </a:r>
            <a:r>
              <a:rPr lang="en-US" dirty="0" smtClean="0"/>
              <a:t>o</a:t>
            </a:r>
            <a:r>
              <a:rPr lang="sr-Latn-ME" dirty="0" smtClean="0"/>
              <a:t> </a:t>
            </a:r>
            <a:r>
              <a:rPr lang="en-US" dirty="0" err="1" smtClean="0"/>
              <a:t>članovima</a:t>
            </a:r>
            <a:r>
              <a:rPr lang="en-US" dirty="0" smtClean="0"/>
              <a:t> </a:t>
            </a:r>
            <a:r>
              <a:rPr lang="en-US" dirty="0" err="1"/>
              <a:t>uprave</a:t>
            </a:r>
            <a:r>
              <a:rPr lang="en-US" dirty="0"/>
              <a:t> </a:t>
            </a:r>
            <a:r>
              <a:rPr lang="en-US" dirty="0" err="1"/>
              <a:t>javnog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isplaćenim</a:t>
            </a:r>
            <a:r>
              <a:rPr lang="en-US" dirty="0"/>
              <a:t> </a:t>
            </a:r>
            <a:r>
              <a:rPr lang="en-US" dirty="0" err="1"/>
              <a:t>naknadama</a:t>
            </a:r>
            <a:r>
              <a:rPr lang="en-US" dirty="0"/>
              <a:t>, </a:t>
            </a:r>
            <a:r>
              <a:rPr lang="en-US" dirty="0" err="1"/>
              <a:t>izvještajima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analizama</a:t>
            </a:r>
            <a:r>
              <a:rPr lang="sr-Latn-ME" dirty="0" smtClean="0"/>
              <a:t> </a:t>
            </a:r>
            <a:r>
              <a:rPr lang="en-US" dirty="0" err="1" smtClean="0"/>
              <a:t>realizacije</a:t>
            </a:r>
            <a:r>
              <a:rPr lang="en-US" dirty="0" smtClean="0"/>
              <a:t> </a:t>
            </a:r>
            <a:r>
              <a:rPr lang="en-US" dirty="0" err="1"/>
              <a:t>usvojene</a:t>
            </a:r>
            <a:r>
              <a:rPr lang="en-US" dirty="0"/>
              <a:t> </a:t>
            </a:r>
            <a:r>
              <a:rPr lang="en-US" dirty="0" err="1"/>
              <a:t>poslovne</a:t>
            </a:r>
            <a:r>
              <a:rPr lang="en-US" dirty="0"/>
              <a:t> </a:t>
            </a:r>
            <a:r>
              <a:rPr lang="en-US" dirty="0" err="1"/>
              <a:t>politike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ostvarenih</a:t>
            </a:r>
            <a:r>
              <a:rPr lang="en-US" dirty="0"/>
              <a:t> </a:t>
            </a:r>
            <a:r>
              <a:rPr lang="en-US" dirty="0" err="1"/>
              <a:t>rezultata</a:t>
            </a:r>
            <a:r>
              <a:rPr lang="en-US" dirty="0"/>
              <a:t> </a:t>
            </a:r>
            <a:r>
              <a:rPr lang="en-US" dirty="0" err="1"/>
              <a:t>poslovanja</a:t>
            </a:r>
            <a:r>
              <a:rPr lang="en-US" dirty="0"/>
              <a:t>, </a:t>
            </a:r>
            <a:r>
              <a:rPr lang="en-US" dirty="0" err="1" smtClean="0"/>
              <a:t>značajnijim</a:t>
            </a:r>
            <a:r>
              <a:rPr lang="sr-Latn-ME" dirty="0" smtClean="0"/>
              <a:t> </a:t>
            </a:r>
            <a:r>
              <a:rPr lang="en-US" dirty="0" err="1" smtClean="0"/>
              <a:t>promjenama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imovini</a:t>
            </a:r>
            <a:r>
              <a:rPr lang="en-US" dirty="0"/>
              <a:t>, </a:t>
            </a:r>
            <a:r>
              <a:rPr lang="en-US" dirty="0" err="1"/>
              <a:t>bitnim</a:t>
            </a:r>
            <a:r>
              <a:rPr lang="en-US" dirty="0"/>
              <a:t> </a:t>
            </a:r>
            <a:r>
              <a:rPr lang="en-US" dirty="0" err="1"/>
              <a:t>poslovnim</a:t>
            </a:r>
            <a:r>
              <a:rPr lang="en-US" dirty="0"/>
              <a:t> </a:t>
            </a:r>
            <a:r>
              <a:rPr lang="en-US" dirty="0" err="1"/>
              <a:t>događajima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dr. </a:t>
            </a:r>
            <a:endParaRPr lang="sr-Latn-ME" dirty="0" smtClean="0"/>
          </a:p>
          <a:p>
            <a:pPr algn="just"/>
            <a:r>
              <a:rPr lang="en-US" dirty="0" err="1" smtClean="0"/>
              <a:t>Propisana</a:t>
            </a:r>
            <a:r>
              <a:rPr lang="en-US" dirty="0" smtClean="0"/>
              <a:t> </a:t>
            </a:r>
            <a:r>
              <a:rPr lang="en-US" dirty="0" err="1" smtClean="0"/>
              <a:t>lista</a:t>
            </a:r>
            <a:r>
              <a:rPr lang="sr-Latn-ME" dirty="0" smtClean="0"/>
              <a:t> </a:t>
            </a:r>
            <a:r>
              <a:rPr lang="en-US" dirty="0" err="1" smtClean="0"/>
              <a:t>obaveznih</a:t>
            </a:r>
            <a:r>
              <a:rPr lang="en-US" dirty="0" smtClean="0"/>
              <a:t> 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minimalni</a:t>
            </a:r>
            <a:r>
              <a:rPr lang="en-US" dirty="0"/>
              <a:t> </a:t>
            </a:r>
            <a:r>
              <a:rPr lang="en-US" dirty="0" err="1"/>
              <a:t>okvir</a:t>
            </a:r>
            <a:r>
              <a:rPr lang="en-US" dirty="0"/>
              <a:t> </a:t>
            </a:r>
            <a:r>
              <a:rPr lang="en-US" dirty="0" err="1"/>
              <a:t>izvještavanja</a:t>
            </a:r>
            <a:r>
              <a:rPr lang="en-US" dirty="0"/>
              <a:t>,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obavezu</a:t>
            </a:r>
            <a:r>
              <a:rPr lang="en-US" dirty="0"/>
              <a:t> </a:t>
            </a:r>
            <a:r>
              <a:rPr lang="en-US" dirty="0" err="1" smtClean="0"/>
              <a:t>javnih</a:t>
            </a:r>
            <a:r>
              <a:rPr lang="sr-Latn-ME" dirty="0" smtClean="0"/>
              <a:t> </a:t>
            </a:r>
            <a:r>
              <a:rPr lang="en-US" dirty="0" err="1" smtClean="0"/>
              <a:t>društava</a:t>
            </a:r>
            <a:r>
              <a:rPr lang="en-US" dirty="0" smtClean="0"/>
              <a:t> </a:t>
            </a:r>
            <a:r>
              <a:rPr lang="en-US" dirty="0"/>
              <a:t>da u </a:t>
            </a:r>
            <a:r>
              <a:rPr lang="en-US" dirty="0" err="1"/>
              <a:t>izvještaje</a:t>
            </a:r>
            <a:r>
              <a:rPr lang="en-US" dirty="0"/>
              <a:t> o </a:t>
            </a:r>
            <a:r>
              <a:rPr lang="en-US" dirty="0" err="1"/>
              <a:t>poslovanju</a:t>
            </a:r>
            <a:r>
              <a:rPr lang="en-US" dirty="0"/>
              <a:t> </a:t>
            </a:r>
            <a:r>
              <a:rPr lang="en-US" dirty="0" err="1"/>
              <a:t>uključe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od </a:t>
            </a:r>
            <a:r>
              <a:rPr lang="en-US" dirty="0" err="1"/>
              <a:t>značaja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razumijevanje</a:t>
            </a:r>
            <a:r>
              <a:rPr lang="en-US" dirty="0" smtClean="0"/>
              <a:t> </a:t>
            </a:r>
            <a:r>
              <a:rPr lang="en-US" dirty="0" err="1"/>
              <a:t>pravnog</a:t>
            </a:r>
            <a:r>
              <a:rPr lang="en-US" dirty="0"/>
              <a:t>, </a:t>
            </a:r>
            <a:r>
              <a:rPr lang="en-US" dirty="0" err="1"/>
              <a:t>finansijskog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prinosnog</a:t>
            </a:r>
            <a:r>
              <a:rPr lang="en-US" dirty="0"/>
              <a:t> </a:t>
            </a:r>
            <a:r>
              <a:rPr lang="en-US" dirty="0" err="1"/>
              <a:t>položaja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Dionička</a:t>
            </a:r>
            <a:r>
              <a:rPr lang="en-US" dirty="0"/>
              <a:t>/</a:t>
            </a:r>
            <a:r>
              <a:rPr lang="en-US" dirty="0" err="1"/>
              <a:t>akcionarska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čiji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vrijednosni</a:t>
            </a:r>
            <a:r>
              <a:rPr lang="en-US" dirty="0"/>
              <a:t> </a:t>
            </a:r>
            <a:r>
              <a:rPr lang="en-US" dirty="0" err="1"/>
              <a:t>papiri</a:t>
            </a:r>
            <a:r>
              <a:rPr lang="en-US" dirty="0"/>
              <a:t>/</a:t>
            </a:r>
            <a:r>
              <a:rPr lang="en-US" dirty="0" err="1"/>
              <a:t>hartije</a:t>
            </a:r>
            <a:r>
              <a:rPr lang="en-US" dirty="0"/>
              <a:t> </a:t>
            </a:r>
            <a:r>
              <a:rPr lang="en-US" dirty="0" smtClean="0"/>
              <a:t>od</a:t>
            </a:r>
            <a:r>
              <a:rPr lang="sr-Latn-ME" dirty="0" smtClean="0"/>
              <a:t> </a:t>
            </a:r>
            <a:r>
              <a:rPr lang="en-US" dirty="0" err="1" smtClean="0"/>
              <a:t>vrijednosti</a:t>
            </a:r>
            <a:r>
              <a:rPr lang="en-US" dirty="0" smtClean="0"/>
              <a:t> </a:t>
            </a:r>
            <a:r>
              <a:rPr lang="en-US" dirty="0" err="1"/>
              <a:t>primljeni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listing/</a:t>
            </a:r>
            <a:r>
              <a:rPr lang="en-US" dirty="0" err="1"/>
              <a:t>kotaciju</a:t>
            </a:r>
            <a:r>
              <a:rPr lang="en-US" dirty="0"/>
              <a:t> </a:t>
            </a:r>
            <a:r>
              <a:rPr lang="en-US" dirty="0" err="1"/>
              <a:t>berze</a:t>
            </a:r>
            <a:r>
              <a:rPr lang="en-US" dirty="0"/>
              <a:t>,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dodatne</a:t>
            </a:r>
            <a:r>
              <a:rPr lang="en-US" dirty="0"/>
              <a:t> </a:t>
            </a:r>
            <a:r>
              <a:rPr lang="en-US" dirty="0" err="1"/>
              <a:t>obaveze</a:t>
            </a:r>
            <a:r>
              <a:rPr lang="en-US" dirty="0"/>
              <a:t> </a:t>
            </a:r>
            <a:r>
              <a:rPr lang="en-US" dirty="0" err="1" smtClean="0"/>
              <a:t>izvještavanja</a:t>
            </a:r>
            <a:r>
              <a:rPr lang="sr-Latn-ME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odnose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samu</a:t>
            </a:r>
            <a:r>
              <a:rPr lang="en-US" dirty="0"/>
              <a:t> </a:t>
            </a:r>
            <a:r>
              <a:rPr lang="en-US" dirty="0" err="1"/>
              <a:t>sadržinu</a:t>
            </a:r>
            <a:r>
              <a:rPr lang="en-US" dirty="0"/>
              <a:t> </a:t>
            </a:r>
            <a:r>
              <a:rPr lang="en-US" dirty="0" err="1"/>
              <a:t>izvještaja</a:t>
            </a:r>
            <a:r>
              <a:rPr lang="en-US" dirty="0"/>
              <a:t>,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vremenski</a:t>
            </a:r>
            <a:r>
              <a:rPr lang="en-US" dirty="0"/>
              <a:t> </a:t>
            </a:r>
            <a:r>
              <a:rPr lang="en-US" dirty="0" err="1"/>
              <a:t>okvir</a:t>
            </a:r>
            <a:r>
              <a:rPr lang="en-US" dirty="0"/>
              <a:t> </a:t>
            </a:r>
            <a:r>
              <a:rPr lang="en-US" dirty="0" err="1" smtClean="0"/>
              <a:t>izrade</a:t>
            </a:r>
            <a:r>
              <a:rPr lang="sr-Latn-ME" dirty="0" smtClean="0"/>
              <a:t> </a:t>
            </a:r>
            <a:r>
              <a:rPr lang="en-US" dirty="0" err="1" smtClean="0"/>
              <a:t>izvještaja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primjer</a:t>
            </a:r>
            <a:r>
              <a:rPr lang="en-US" dirty="0"/>
              <a:t>, </a:t>
            </a:r>
            <a:r>
              <a:rPr lang="en-US" dirty="0" err="1"/>
              <a:t>obavezno</a:t>
            </a:r>
            <a:r>
              <a:rPr lang="en-US" dirty="0"/>
              <a:t> </a:t>
            </a:r>
            <a:r>
              <a:rPr lang="en-US" dirty="0" err="1"/>
              <a:t>sačinjavanje</a:t>
            </a:r>
            <a:r>
              <a:rPr lang="en-US" dirty="0"/>
              <a:t> </a:t>
            </a:r>
            <a:r>
              <a:rPr lang="en-US" dirty="0" err="1"/>
              <a:t>kvartalnih</a:t>
            </a:r>
            <a:r>
              <a:rPr lang="en-US" dirty="0"/>
              <a:t> </a:t>
            </a:r>
            <a:r>
              <a:rPr lang="en-US" dirty="0" err="1"/>
              <a:t>izvještaja</a:t>
            </a:r>
            <a:r>
              <a:rPr lang="en-US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xmlns="" val="152786946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28034"/>
            <a:ext cx="10515600" cy="564892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r-Latn-ME" dirty="0" smtClean="0"/>
              <a:t>Dobr</a:t>
            </a:r>
            <a:r>
              <a:rPr lang="en-US" dirty="0" smtClean="0"/>
              <a:t>a </a:t>
            </a:r>
            <a:r>
              <a:rPr lang="en-US" dirty="0" err="1"/>
              <a:t>praksa</a:t>
            </a:r>
            <a:r>
              <a:rPr lang="en-US" dirty="0"/>
              <a:t>:</a:t>
            </a:r>
          </a:p>
          <a:p>
            <a:pPr algn="just"/>
            <a:r>
              <a:rPr lang="en-US" dirty="0" err="1"/>
              <a:t>Uporedna</a:t>
            </a:r>
            <a:r>
              <a:rPr lang="en-US" dirty="0"/>
              <a:t> </a:t>
            </a:r>
            <a:r>
              <a:rPr lang="en-US" dirty="0" err="1"/>
              <a:t>kompanijska</a:t>
            </a:r>
            <a:r>
              <a:rPr lang="en-US" dirty="0"/>
              <a:t> </a:t>
            </a:r>
            <a:r>
              <a:rPr lang="en-US" dirty="0" err="1"/>
              <a:t>praksa</a:t>
            </a:r>
            <a:r>
              <a:rPr lang="en-US" dirty="0"/>
              <a:t> </a:t>
            </a:r>
            <a:r>
              <a:rPr lang="en-US" dirty="0" err="1"/>
              <a:t>zahtijeva</a:t>
            </a:r>
            <a:r>
              <a:rPr lang="en-US" dirty="0"/>
              <a:t> da se u </a:t>
            </a:r>
            <a:r>
              <a:rPr lang="en-US" dirty="0" err="1"/>
              <a:t>ovim</a:t>
            </a:r>
            <a:r>
              <a:rPr lang="en-US" dirty="0"/>
              <a:t> </a:t>
            </a:r>
            <a:r>
              <a:rPr lang="en-US" dirty="0" err="1"/>
              <a:t>dokumentima</a:t>
            </a:r>
            <a:r>
              <a:rPr lang="en-US" dirty="0"/>
              <a:t> </a:t>
            </a:r>
            <a:r>
              <a:rPr lang="en-US" dirty="0" err="1"/>
              <a:t>objave</a:t>
            </a:r>
            <a:r>
              <a:rPr lang="en-US" dirty="0"/>
              <a:t> </a:t>
            </a:r>
            <a:r>
              <a:rPr lang="en-US" dirty="0" err="1" smtClean="0"/>
              <a:t>sljedeće</a:t>
            </a:r>
            <a:r>
              <a:rPr lang="sr-Latn-ME" dirty="0" smtClean="0"/>
              <a:t> </a:t>
            </a:r>
            <a:r>
              <a:rPr lang="en-US" dirty="0" err="1" smtClean="0"/>
              <a:t>informacije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posljednjih</a:t>
            </a:r>
            <a:r>
              <a:rPr lang="en-US" dirty="0"/>
              <a:t> pet </a:t>
            </a:r>
            <a:r>
              <a:rPr lang="en-US" dirty="0" err="1"/>
              <a:t>godina</a:t>
            </a:r>
            <a:r>
              <a:rPr lang="en-US" dirty="0"/>
              <a:t> </a:t>
            </a:r>
            <a:r>
              <a:rPr lang="en-US" dirty="0" err="1"/>
              <a:t>poslovanja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posljednji</a:t>
            </a:r>
            <a:r>
              <a:rPr lang="en-US" dirty="0"/>
              <a:t> </a:t>
            </a:r>
            <a:r>
              <a:rPr lang="en-US" dirty="0" err="1"/>
              <a:t>izvještajni</a:t>
            </a:r>
            <a:r>
              <a:rPr lang="en-US" dirty="0"/>
              <a:t> period: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glavne</a:t>
            </a:r>
            <a:r>
              <a:rPr lang="en-US" sz="2800" dirty="0"/>
              <a:t> </a:t>
            </a:r>
            <a:r>
              <a:rPr lang="en-US" sz="2800" dirty="0" err="1"/>
              <a:t>oblasti</a:t>
            </a:r>
            <a:r>
              <a:rPr lang="en-US" sz="2800" dirty="0"/>
              <a:t> </a:t>
            </a:r>
            <a:r>
              <a:rPr lang="en-US" sz="2800" dirty="0" err="1"/>
              <a:t>poslovanja</a:t>
            </a:r>
            <a:r>
              <a:rPr lang="en-US" sz="2800" dirty="0"/>
              <a:t> </a:t>
            </a:r>
            <a:r>
              <a:rPr lang="en-US" sz="2800" dirty="0" err="1"/>
              <a:t>društva</a:t>
            </a:r>
            <a:r>
              <a:rPr lang="en-US" sz="2800" dirty="0"/>
              <a:t>;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rezultati</a:t>
            </a:r>
            <a:r>
              <a:rPr lang="en-US" sz="2800" dirty="0"/>
              <a:t> </a:t>
            </a:r>
            <a:r>
              <a:rPr lang="en-US" sz="2800" dirty="0" err="1"/>
              <a:t>finansijske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poslovne</a:t>
            </a:r>
            <a:r>
              <a:rPr lang="en-US" sz="2800" dirty="0"/>
              <a:t> </a:t>
            </a:r>
            <a:r>
              <a:rPr lang="en-US" sz="2800" dirty="0" err="1"/>
              <a:t>aktivnosti</a:t>
            </a:r>
            <a:r>
              <a:rPr lang="en-US" sz="2800" dirty="0"/>
              <a:t>, </a:t>
            </a:r>
            <a:r>
              <a:rPr lang="en-US" sz="2800" dirty="0" err="1"/>
              <a:t>kao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svi</a:t>
            </a:r>
            <a:r>
              <a:rPr lang="en-US" sz="2800" dirty="0"/>
              <a:t> </a:t>
            </a:r>
            <a:r>
              <a:rPr lang="en-US" sz="2800" dirty="0" err="1"/>
              <a:t>važniji</a:t>
            </a:r>
            <a:r>
              <a:rPr lang="en-US" sz="2800" dirty="0"/>
              <a:t> </a:t>
            </a:r>
            <a:r>
              <a:rPr lang="en-US" sz="2800" dirty="0" err="1"/>
              <a:t>faktori</a:t>
            </a:r>
            <a:r>
              <a:rPr lang="en-US" sz="2800" dirty="0"/>
              <a:t> </a:t>
            </a:r>
            <a:r>
              <a:rPr lang="en-US" sz="2800" dirty="0" err="1"/>
              <a:t>koji</a:t>
            </a:r>
            <a:r>
              <a:rPr lang="en-US" sz="2800" dirty="0"/>
              <a:t> </a:t>
            </a:r>
            <a:r>
              <a:rPr lang="en-US" sz="2800" dirty="0" err="1" smtClean="0"/>
              <a:t>utiču</a:t>
            </a:r>
            <a:r>
              <a:rPr lang="sr-Latn-ME" sz="2800" dirty="0" smtClean="0"/>
              <a:t> </a:t>
            </a:r>
            <a:r>
              <a:rPr lang="en-US" sz="2800" dirty="0" err="1" smtClean="0"/>
              <a:t>na</a:t>
            </a:r>
            <a:r>
              <a:rPr lang="en-US" sz="2800" dirty="0" smtClean="0"/>
              <a:t> </a:t>
            </a:r>
            <a:r>
              <a:rPr lang="en-US" sz="2800" dirty="0" err="1"/>
              <a:t>prihod</a:t>
            </a:r>
            <a:r>
              <a:rPr lang="en-US" sz="2800" dirty="0"/>
              <a:t>;</a:t>
            </a:r>
          </a:p>
          <a:p>
            <a:pPr marL="457200" lvl="1" indent="0" algn="just">
              <a:buNone/>
            </a:pPr>
            <a:r>
              <a:rPr lang="pl-PL" sz="2800" dirty="0"/>
              <a:t>• finansijski i ekonomski koeficijenti društva;</a:t>
            </a:r>
          </a:p>
          <a:p>
            <a:pPr marL="457200" lvl="1" indent="0" algn="just">
              <a:buNone/>
            </a:pPr>
            <a:r>
              <a:rPr lang="pl-PL" sz="2800" dirty="0"/>
              <a:t>• tržišna kapitalizacija, likvidnost i obaveze;</a:t>
            </a:r>
          </a:p>
          <a:p>
            <a:pPr marL="457200" lvl="1" indent="0" algn="just">
              <a:buNone/>
            </a:pPr>
            <a:r>
              <a:rPr lang="pl-PL" sz="2800" dirty="0"/>
              <a:t>• struktura kapitala, uključujući i obrtni kapital;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sastav</a:t>
            </a:r>
            <a:r>
              <a:rPr lang="en-US" sz="2800" dirty="0"/>
              <a:t>, </a:t>
            </a:r>
            <a:r>
              <a:rPr lang="en-US" sz="2800" dirty="0" err="1"/>
              <a:t>struktura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vrijednost</a:t>
            </a:r>
            <a:r>
              <a:rPr lang="en-US" sz="2800" dirty="0"/>
              <a:t> </a:t>
            </a:r>
            <a:r>
              <a:rPr lang="en-US" sz="2800" dirty="0" err="1"/>
              <a:t>osnovnih</a:t>
            </a:r>
            <a:r>
              <a:rPr lang="en-US" sz="2800" dirty="0"/>
              <a:t> </a:t>
            </a:r>
            <a:r>
              <a:rPr lang="en-US" sz="2800" dirty="0" err="1"/>
              <a:t>sredstava</a:t>
            </a:r>
            <a:r>
              <a:rPr lang="en-US" sz="2800" dirty="0"/>
              <a:t>;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ukupan</a:t>
            </a:r>
            <a:r>
              <a:rPr lang="en-US" sz="2800" dirty="0"/>
              <a:t> </a:t>
            </a:r>
            <a:r>
              <a:rPr lang="en-US" sz="2800" dirty="0" err="1"/>
              <a:t>iznos</a:t>
            </a:r>
            <a:r>
              <a:rPr lang="en-US" sz="2800" dirty="0"/>
              <a:t> </a:t>
            </a:r>
            <a:r>
              <a:rPr lang="en-US" sz="2800" dirty="0" err="1"/>
              <a:t>izvoza</a:t>
            </a:r>
            <a:r>
              <a:rPr lang="en-US" sz="2800" dirty="0"/>
              <a:t>; </a:t>
            </a:r>
            <a:r>
              <a:rPr lang="en-US" sz="2800" dirty="0" err="1"/>
              <a:t>i</a:t>
            </a:r>
            <a:endParaRPr lang="en-US" sz="2800" dirty="0"/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popis</a:t>
            </a:r>
            <a:r>
              <a:rPr lang="en-US" sz="2800" dirty="0"/>
              <a:t> </a:t>
            </a:r>
            <a:r>
              <a:rPr lang="en-US" sz="2800" dirty="0" err="1"/>
              <a:t>imovine</a:t>
            </a:r>
            <a:r>
              <a:rPr lang="en-US" sz="2800" dirty="0"/>
              <a:t> </a:t>
            </a:r>
            <a:r>
              <a:rPr lang="en-US" sz="2800" dirty="0" err="1"/>
              <a:t>društva</a:t>
            </a:r>
            <a:r>
              <a:rPr lang="en-US" sz="2800" dirty="0"/>
              <a:t>.</a:t>
            </a:r>
          </a:p>
          <a:p>
            <a:pPr algn="just"/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objavljivati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značajne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to </a:t>
            </a:r>
            <a:r>
              <a:rPr lang="en-US" dirty="0" err="1"/>
              <a:t>činiti</a:t>
            </a:r>
            <a:r>
              <a:rPr lang="en-US" dirty="0"/>
              <a:t> </a:t>
            </a:r>
            <a:r>
              <a:rPr lang="en-US" dirty="0" err="1"/>
              <a:t>blagovremeno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takav</a:t>
            </a:r>
            <a:r>
              <a:rPr lang="en-US" dirty="0" smtClean="0"/>
              <a:t> </a:t>
            </a:r>
            <a:r>
              <a:rPr lang="en-US" dirty="0" err="1"/>
              <a:t>način</a:t>
            </a:r>
            <a:r>
              <a:rPr lang="en-US" dirty="0"/>
              <a:t> da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učine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jasnijim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razumljivijim</a:t>
            </a:r>
            <a:r>
              <a:rPr lang="en-US" dirty="0"/>
              <a:t> </a:t>
            </a:r>
            <a:r>
              <a:rPr lang="en-US" dirty="0" err="1"/>
              <a:t>korisnicima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Društva</a:t>
            </a:r>
            <a:r>
              <a:rPr lang="en-US" dirty="0" smtClean="0"/>
              <a:t> se</a:t>
            </a:r>
            <a:r>
              <a:rPr lang="sr-Latn-ME" dirty="0" smtClean="0"/>
              <a:t> </a:t>
            </a:r>
            <a:r>
              <a:rPr lang="it-IT" dirty="0" smtClean="0"/>
              <a:t>trebaju </a:t>
            </a:r>
            <a:r>
              <a:rPr lang="it-IT" dirty="0"/>
              <a:t>pridržavati duha, a ne samo slova zakona, i ne trebaju se ograničiti na </a:t>
            </a:r>
            <a:r>
              <a:rPr lang="it-IT" dirty="0" smtClean="0"/>
              <a:t>zakonom</a:t>
            </a:r>
            <a:r>
              <a:rPr lang="sr-Latn-ME" dirty="0" smtClean="0"/>
              <a:t> </a:t>
            </a:r>
            <a:r>
              <a:rPr lang="pl-PL" dirty="0" smtClean="0"/>
              <a:t>propisane </a:t>
            </a:r>
            <a:r>
              <a:rPr lang="pl-PL" dirty="0"/>
              <a:t>minimalne standarde za objavljivanje.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3880223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04552"/>
            <a:ext cx="10515600" cy="5172411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d) Finansijske informacije u grupama društava</a:t>
            </a:r>
          </a:p>
          <a:p>
            <a:pPr algn="just"/>
            <a:r>
              <a:rPr lang="en-US" dirty="0" err="1"/>
              <a:t>Potpuno</a:t>
            </a:r>
            <a:r>
              <a:rPr lang="en-US" dirty="0"/>
              <a:t> </a:t>
            </a:r>
            <a:r>
              <a:rPr lang="en-US" dirty="0" err="1"/>
              <a:t>objavljivanje</a:t>
            </a:r>
            <a:r>
              <a:rPr lang="en-US" dirty="0"/>
              <a:t> </a:t>
            </a:r>
            <a:r>
              <a:rPr lang="en-US" dirty="0" err="1"/>
              <a:t>odnosa</a:t>
            </a:r>
            <a:r>
              <a:rPr lang="en-US" dirty="0"/>
              <a:t> </a:t>
            </a:r>
            <a:r>
              <a:rPr lang="en-US" dirty="0" err="1"/>
              <a:t>unutar</a:t>
            </a:r>
            <a:r>
              <a:rPr lang="en-US" dirty="0"/>
              <a:t> </a:t>
            </a:r>
            <a:r>
              <a:rPr lang="en-US" dirty="0" err="1"/>
              <a:t>grupe</a:t>
            </a:r>
            <a:r>
              <a:rPr lang="en-US" dirty="0"/>
              <a:t>, </a:t>
            </a:r>
            <a:r>
              <a:rPr lang="en-US" dirty="0" err="1"/>
              <a:t>transakcija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njihovih</a:t>
            </a:r>
            <a:r>
              <a:rPr lang="en-US" dirty="0"/>
              <a:t> </a:t>
            </a:r>
            <a:r>
              <a:rPr lang="sr-Latn-ME" dirty="0" smtClean="0"/>
              <a:t> </a:t>
            </a:r>
            <a:r>
              <a:rPr lang="en-US" dirty="0" err="1" smtClean="0"/>
              <a:t>finansijskih</a:t>
            </a:r>
            <a:r>
              <a:rPr lang="sr-Latn-ME" dirty="0" smtClean="0"/>
              <a:t> </a:t>
            </a:r>
            <a:r>
              <a:rPr lang="en-US" dirty="0" err="1" smtClean="0"/>
              <a:t>uslova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konsolidiranih</a:t>
            </a:r>
            <a:r>
              <a:rPr lang="en-US" dirty="0"/>
              <a:t> </a:t>
            </a:r>
            <a:r>
              <a:rPr lang="en-US" dirty="0" err="1"/>
              <a:t>računa</a:t>
            </a:r>
            <a:r>
              <a:rPr lang="en-US" dirty="0"/>
              <a:t> </a:t>
            </a:r>
            <a:r>
              <a:rPr lang="en-US" dirty="0" err="1"/>
              <a:t>presudan</a:t>
            </a:r>
            <a:r>
              <a:rPr lang="en-US" dirty="0"/>
              <a:t> je </a:t>
            </a:r>
            <a:r>
              <a:rPr lang="en-US" dirty="0" err="1"/>
              <a:t>preduslov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transparentno</a:t>
            </a:r>
            <a:r>
              <a:rPr lang="en-US" dirty="0"/>
              <a:t> </a:t>
            </a:r>
            <a:r>
              <a:rPr lang="en-US" dirty="0" err="1" smtClean="0"/>
              <a:t>funkcioni</a:t>
            </a:r>
            <a:r>
              <a:rPr lang="sr-Latn-ME" dirty="0" smtClean="0"/>
              <a:t>sanje  </a:t>
            </a:r>
            <a:r>
              <a:rPr lang="en-US" dirty="0" err="1" smtClean="0"/>
              <a:t>grupe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94213775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r-Latn-ME" sz="2000" dirty="0" smtClean="0"/>
              <a:t>Dobr</a:t>
            </a:r>
            <a:r>
              <a:rPr lang="en-US" sz="2000" dirty="0" smtClean="0"/>
              <a:t>a </a:t>
            </a:r>
            <a:r>
              <a:rPr lang="en-US" sz="2000" dirty="0" err="1"/>
              <a:t>praksa</a:t>
            </a:r>
            <a:r>
              <a:rPr lang="en-US" sz="2000" dirty="0"/>
              <a:t>:</a:t>
            </a:r>
          </a:p>
          <a:p>
            <a:pPr algn="just"/>
            <a:r>
              <a:rPr lang="en-US" sz="2000" dirty="0" err="1"/>
              <a:t>Prilikom</a:t>
            </a:r>
            <a:r>
              <a:rPr lang="en-US" sz="2000" dirty="0"/>
              <a:t> </a:t>
            </a:r>
            <a:r>
              <a:rPr lang="en-US" sz="2000" dirty="0" err="1"/>
              <a:t>sačinjavanja</a:t>
            </a:r>
            <a:r>
              <a:rPr lang="en-US" sz="2000" dirty="0"/>
              <a:t> </a:t>
            </a:r>
            <a:r>
              <a:rPr lang="en-US" sz="2000" dirty="0" err="1" smtClean="0"/>
              <a:t>konsolid</a:t>
            </a:r>
            <a:r>
              <a:rPr lang="sr-Latn-ME" sz="2000" dirty="0" smtClean="0"/>
              <a:t>ovanih r</a:t>
            </a:r>
            <a:r>
              <a:rPr lang="en-US" sz="2000" dirty="0" err="1" smtClean="0"/>
              <a:t>ačuna</a:t>
            </a:r>
            <a:r>
              <a:rPr lang="en-US" sz="2000" dirty="0"/>
              <a:t>, </a:t>
            </a:r>
            <a:r>
              <a:rPr lang="en-US" sz="2000" dirty="0" err="1"/>
              <a:t>društva</a:t>
            </a:r>
            <a:r>
              <a:rPr lang="en-US" sz="2000" dirty="0"/>
              <a:t> </a:t>
            </a:r>
            <a:r>
              <a:rPr lang="en-US" sz="2000" dirty="0" err="1"/>
              <a:t>trebaju</a:t>
            </a:r>
            <a:r>
              <a:rPr lang="en-US" sz="2000" dirty="0"/>
              <a:t> </a:t>
            </a:r>
            <a:r>
              <a:rPr lang="en-US" sz="2000" dirty="0" err="1"/>
              <a:t>slijediti</a:t>
            </a:r>
            <a:r>
              <a:rPr lang="en-US" sz="2000" dirty="0"/>
              <a:t> </a:t>
            </a:r>
            <a:r>
              <a:rPr lang="en-US" sz="2000" dirty="0" err="1" smtClean="0"/>
              <a:t>jedinstvenu</a:t>
            </a:r>
            <a:r>
              <a:rPr lang="sr-Latn-ME" sz="2000" dirty="0" smtClean="0"/>
              <a:t> </a:t>
            </a:r>
            <a:r>
              <a:rPr lang="en-US" sz="2000" dirty="0" err="1" smtClean="0"/>
              <a:t>računovodstvenu</a:t>
            </a:r>
            <a:r>
              <a:rPr lang="en-US" sz="2000" dirty="0" smtClean="0"/>
              <a:t> </a:t>
            </a:r>
            <a:r>
              <a:rPr lang="en-US" sz="2000" dirty="0" err="1"/>
              <a:t>praksu</a:t>
            </a:r>
            <a:r>
              <a:rPr lang="en-US" sz="2000" dirty="0"/>
              <a:t> </a:t>
            </a:r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matično</a:t>
            </a:r>
            <a:r>
              <a:rPr lang="en-US" sz="2000" dirty="0"/>
              <a:t> </a:t>
            </a:r>
            <a:r>
              <a:rPr lang="en-US" sz="2000" dirty="0" err="1"/>
              <a:t>društvo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njegova</a:t>
            </a:r>
            <a:r>
              <a:rPr lang="en-US" sz="2000" dirty="0"/>
              <a:t> </a:t>
            </a:r>
            <a:r>
              <a:rPr lang="en-US" sz="2000" dirty="0" err="1"/>
              <a:t>zavisna</a:t>
            </a:r>
            <a:r>
              <a:rPr lang="en-US" sz="2000" dirty="0"/>
              <a:t> </a:t>
            </a:r>
            <a:r>
              <a:rPr lang="en-US" sz="2000" dirty="0" err="1"/>
              <a:t>društva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, </a:t>
            </a:r>
            <a:r>
              <a:rPr lang="en-US" sz="2000" dirty="0" err="1"/>
              <a:t>ako</a:t>
            </a:r>
            <a:r>
              <a:rPr lang="en-US" sz="2000" dirty="0"/>
              <a:t> to </a:t>
            </a:r>
            <a:r>
              <a:rPr lang="en-US" sz="2000" dirty="0" err="1" smtClean="0"/>
              <a:t>nije</a:t>
            </a:r>
            <a:r>
              <a:rPr lang="sr-Latn-ME" sz="2000" dirty="0" smtClean="0"/>
              <a:t> </a:t>
            </a:r>
            <a:r>
              <a:rPr lang="en-US" sz="2000" dirty="0" err="1" smtClean="0"/>
              <a:t>izvodljivo</a:t>
            </a:r>
            <a:r>
              <a:rPr lang="en-US" sz="2000" dirty="0"/>
              <a:t>, </a:t>
            </a:r>
            <a:r>
              <a:rPr lang="en-US" sz="2000" dirty="0" err="1"/>
              <a:t>društvo</a:t>
            </a:r>
            <a:r>
              <a:rPr lang="en-US" sz="2000" dirty="0"/>
              <a:t> mora </a:t>
            </a:r>
            <a:r>
              <a:rPr lang="en-US" sz="2000" dirty="0" err="1"/>
              <a:t>objelodaniti</a:t>
            </a:r>
            <a:r>
              <a:rPr lang="en-US" sz="2000" dirty="0"/>
              <a:t> </a:t>
            </a:r>
            <a:r>
              <a:rPr lang="en-US" sz="2000" dirty="0" err="1"/>
              <a:t>tu</a:t>
            </a:r>
            <a:r>
              <a:rPr lang="en-US" sz="2000" dirty="0"/>
              <a:t> </a:t>
            </a:r>
            <a:r>
              <a:rPr lang="en-US" sz="2000" dirty="0" err="1"/>
              <a:t>činjenicu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otkriti</a:t>
            </a:r>
            <a:r>
              <a:rPr lang="en-US" sz="2000" dirty="0"/>
              <a:t> u </a:t>
            </a:r>
            <a:r>
              <a:rPr lang="en-US" sz="2000" dirty="0" err="1"/>
              <a:t>kojim</a:t>
            </a:r>
            <a:r>
              <a:rPr lang="en-US" sz="2000" dirty="0"/>
              <a:t> </a:t>
            </a:r>
            <a:r>
              <a:rPr lang="en-US" sz="2000" dirty="0" err="1"/>
              <a:t>dijelovima</a:t>
            </a:r>
            <a:r>
              <a:rPr lang="en-US" sz="2000" dirty="0"/>
              <a:t> </a:t>
            </a:r>
            <a:r>
              <a:rPr lang="en-US" sz="2000" dirty="0" err="1" smtClean="0"/>
              <a:t>konsolidiranog</a:t>
            </a:r>
            <a:r>
              <a:rPr lang="sr-Latn-ME" sz="2000" dirty="0" smtClean="0"/>
              <a:t> </a:t>
            </a:r>
            <a:r>
              <a:rPr lang="en-US" sz="2000" dirty="0" err="1" smtClean="0"/>
              <a:t>finansijskog</a:t>
            </a:r>
            <a:r>
              <a:rPr lang="en-US" sz="2000" dirty="0" smtClean="0"/>
              <a:t> </a:t>
            </a:r>
            <a:r>
              <a:rPr lang="en-US" sz="2000" dirty="0" err="1"/>
              <a:t>izvještaja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primijenjeni</a:t>
            </a:r>
            <a:r>
              <a:rPr lang="en-US" sz="2000" dirty="0"/>
              <a:t> </a:t>
            </a:r>
            <a:r>
              <a:rPr lang="en-US" sz="2000" dirty="0" err="1"/>
              <a:t>drugačiji</a:t>
            </a:r>
            <a:r>
              <a:rPr lang="en-US" sz="2000" dirty="0"/>
              <a:t> </a:t>
            </a:r>
            <a:r>
              <a:rPr lang="en-US" sz="2000" dirty="0" err="1"/>
              <a:t>standardi</a:t>
            </a:r>
            <a:r>
              <a:rPr lang="en-US" sz="2000" dirty="0"/>
              <a:t>. </a:t>
            </a:r>
            <a:endParaRPr lang="sr-Latn-ME" sz="2000" dirty="0" smtClean="0"/>
          </a:p>
          <a:p>
            <a:pPr algn="just"/>
            <a:r>
              <a:rPr lang="en-US" sz="2000" dirty="0" smtClean="0"/>
              <a:t>U </a:t>
            </a:r>
            <a:r>
              <a:rPr lang="en-US" sz="2000" dirty="0" err="1"/>
              <a:t>posebnim</a:t>
            </a:r>
            <a:r>
              <a:rPr lang="en-US" sz="2000" dirty="0"/>
              <a:t> </a:t>
            </a:r>
            <a:r>
              <a:rPr lang="en-US" sz="2000" dirty="0" err="1" smtClean="0"/>
              <a:t>finansijskim</a:t>
            </a:r>
            <a:r>
              <a:rPr lang="sr-Latn-ME" sz="2000" dirty="0" smtClean="0"/>
              <a:t> </a:t>
            </a:r>
            <a:r>
              <a:rPr lang="en-US" sz="2000" dirty="0" err="1" smtClean="0"/>
              <a:t>izvještajima</a:t>
            </a:r>
            <a:r>
              <a:rPr lang="en-US" sz="2000" dirty="0" smtClean="0"/>
              <a:t> </a:t>
            </a:r>
            <a:r>
              <a:rPr lang="en-US" sz="2000" dirty="0" err="1"/>
              <a:t>matičnog</a:t>
            </a:r>
            <a:r>
              <a:rPr lang="en-US" sz="2000" dirty="0"/>
              <a:t> </a:t>
            </a:r>
            <a:r>
              <a:rPr lang="en-US" sz="2000" dirty="0" err="1"/>
              <a:t>društva</a:t>
            </a:r>
            <a:r>
              <a:rPr lang="en-US" sz="2000" dirty="0"/>
              <a:t> </a:t>
            </a:r>
            <a:r>
              <a:rPr lang="en-US" sz="2000" dirty="0" err="1"/>
              <a:t>zavisna</a:t>
            </a:r>
            <a:r>
              <a:rPr lang="en-US" sz="2000" dirty="0"/>
              <a:t> </a:t>
            </a:r>
            <a:r>
              <a:rPr lang="en-US" sz="2000" dirty="0" err="1"/>
              <a:t>društva</a:t>
            </a:r>
            <a:r>
              <a:rPr lang="en-US" sz="2000" dirty="0"/>
              <a:t> se </a:t>
            </a:r>
            <a:r>
              <a:rPr lang="en-US" sz="2000" dirty="0" err="1"/>
              <a:t>mogu</a:t>
            </a:r>
            <a:r>
              <a:rPr lang="en-US" sz="2000" dirty="0"/>
              <a:t> </a:t>
            </a:r>
            <a:r>
              <a:rPr lang="en-US" sz="2000" dirty="0" err="1"/>
              <a:t>prikazati</a:t>
            </a:r>
            <a:r>
              <a:rPr lang="en-US" sz="2000" dirty="0"/>
              <a:t> </a:t>
            </a:r>
            <a:r>
              <a:rPr lang="en-US" sz="2000" dirty="0" err="1"/>
              <a:t>po</a:t>
            </a:r>
            <a:r>
              <a:rPr lang="en-US" sz="2000" dirty="0"/>
              <a:t> </a:t>
            </a:r>
            <a:r>
              <a:rPr lang="en-US" sz="2000" dirty="0" err="1" smtClean="0"/>
              <a:t>nabavnoj</a:t>
            </a:r>
            <a:r>
              <a:rPr lang="sr-Latn-ME" sz="2000" dirty="0" smtClean="0"/>
              <a:t> </a:t>
            </a:r>
            <a:r>
              <a:rPr lang="en-US" sz="2000" dirty="0" err="1" smtClean="0"/>
              <a:t>vrijednosti</a:t>
            </a:r>
            <a:r>
              <a:rPr lang="en-US" sz="2000" dirty="0"/>
              <a:t>, </a:t>
            </a:r>
            <a:r>
              <a:rPr lang="en-US" sz="2000" dirty="0" err="1"/>
              <a:t>po</a:t>
            </a:r>
            <a:r>
              <a:rPr lang="en-US" sz="2000" dirty="0"/>
              <a:t> </a:t>
            </a:r>
            <a:r>
              <a:rPr lang="en-US" sz="2000" dirty="0" err="1" smtClean="0"/>
              <a:t>revaloriz</a:t>
            </a:r>
            <a:r>
              <a:rPr lang="sr-Latn-ME" sz="2000" dirty="0" smtClean="0"/>
              <a:t>ovanim</a:t>
            </a:r>
            <a:r>
              <a:rPr lang="en-US" sz="2000" dirty="0" smtClean="0"/>
              <a:t> </a:t>
            </a:r>
            <a:r>
              <a:rPr lang="en-US" sz="2000" dirty="0" err="1"/>
              <a:t>iznosima</a:t>
            </a:r>
            <a:r>
              <a:rPr lang="en-US" sz="2000" dirty="0"/>
              <a:t>,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primjenom</a:t>
            </a:r>
            <a:r>
              <a:rPr lang="en-US" sz="2000" dirty="0"/>
              <a:t> </a:t>
            </a:r>
            <a:r>
              <a:rPr lang="en-US" sz="2000" dirty="0" err="1"/>
              <a:t>metode</a:t>
            </a:r>
            <a:r>
              <a:rPr lang="en-US" sz="2000" dirty="0"/>
              <a:t> </a:t>
            </a:r>
            <a:r>
              <a:rPr lang="en-US" sz="2000" dirty="0" err="1"/>
              <a:t>učešća</a:t>
            </a:r>
            <a:r>
              <a:rPr lang="en-US" sz="2000" dirty="0"/>
              <a:t>. </a:t>
            </a:r>
            <a:endParaRPr lang="sr-Latn-ME" sz="2000" dirty="0" smtClean="0"/>
          </a:p>
          <a:p>
            <a:pPr algn="just"/>
            <a:r>
              <a:rPr lang="en-US" sz="2000" dirty="0" err="1" smtClean="0"/>
              <a:t>Prema</a:t>
            </a:r>
            <a:r>
              <a:rPr lang="en-US" sz="2000" dirty="0" smtClean="0"/>
              <a:t> </a:t>
            </a:r>
            <a:r>
              <a:rPr lang="en-US" sz="2000" dirty="0"/>
              <a:t>MSFI</a:t>
            </a:r>
            <a:r>
              <a:rPr lang="en-US" sz="2000" dirty="0" smtClean="0"/>
              <a:t>,</a:t>
            </a:r>
            <a:r>
              <a:rPr lang="sr-Latn-ME" sz="2000" dirty="0" smtClean="0"/>
              <a:t> </a:t>
            </a:r>
            <a:r>
              <a:rPr lang="en-US" sz="2000" dirty="0" err="1" smtClean="0"/>
              <a:t>konsolid</a:t>
            </a:r>
            <a:r>
              <a:rPr lang="sr-Latn-ME" sz="2000" dirty="0" smtClean="0"/>
              <a:t>ovani </a:t>
            </a:r>
            <a:r>
              <a:rPr lang="en-US" sz="2000" dirty="0" smtClean="0"/>
              <a:t> </a:t>
            </a:r>
            <a:r>
              <a:rPr lang="en-US" sz="2000" dirty="0" err="1"/>
              <a:t>računi</a:t>
            </a:r>
            <a:r>
              <a:rPr lang="en-US" sz="2000" dirty="0"/>
              <a:t> </a:t>
            </a:r>
            <a:r>
              <a:rPr lang="en-US" sz="2000" dirty="0" err="1"/>
              <a:t>društva</a:t>
            </a:r>
            <a:r>
              <a:rPr lang="en-US" sz="2000" dirty="0"/>
              <a:t> </a:t>
            </a:r>
            <a:r>
              <a:rPr lang="en-US" sz="2000" dirty="0" err="1"/>
              <a:t>trebaju</a:t>
            </a:r>
            <a:r>
              <a:rPr lang="en-US" sz="2000" dirty="0"/>
              <a:t> </a:t>
            </a:r>
            <a:r>
              <a:rPr lang="en-US" sz="2000" dirty="0" err="1"/>
              <a:t>sadržavati</a:t>
            </a:r>
            <a:r>
              <a:rPr lang="en-US" sz="2000" dirty="0"/>
              <a:t>, </a:t>
            </a:r>
            <a:r>
              <a:rPr lang="en-US" sz="2000" dirty="0" err="1"/>
              <a:t>između</a:t>
            </a:r>
            <a:r>
              <a:rPr lang="en-US" sz="2000" dirty="0"/>
              <a:t> </a:t>
            </a:r>
            <a:r>
              <a:rPr lang="en-US" sz="2000" dirty="0" err="1"/>
              <a:t>ostalog</a:t>
            </a:r>
            <a:r>
              <a:rPr lang="en-US" sz="2000" dirty="0"/>
              <a:t>: </a:t>
            </a:r>
          </a:p>
          <a:p>
            <a:pPr marL="457200" lvl="1" indent="0" algn="just">
              <a:buNone/>
            </a:pPr>
            <a:r>
              <a:rPr lang="en-US" sz="2000" dirty="0"/>
              <a:t>• </a:t>
            </a:r>
            <a:r>
              <a:rPr lang="en-US" sz="2000" dirty="0" err="1"/>
              <a:t>naziv</a:t>
            </a:r>
            <a:r>
              <a:rPr lang="en-US" sz="2000" dirty="0"/>
              <a:t>, </a:t>
            </a:r>
            <a:r>
              <a:rPr lang="en-US" sz="2000" dirty="0" err="1"/>
              <a:t>vlasništvo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procenat</a:t>
            </a:r>
            <a:r>
              <a:rPr lang="en-US" sz="2000" dirty="0"/>
              <a:t> </a:t>
            </a:r>
            <a:r>
              <a:rPr lang="en-US" sz="2000" dirty="0" err="1"/>
              <a:t>prava</a:t>
            </a:r>
            <a:r>
              <a:rPr lang="en-US" sz="2000" dirty="0"/>
              <a:t> </a:t>
            </a:r>
            <a:r>
              <a:rPr lang="en-US" sz="2000" dirty="0" err="1"/>
              <a:t>glasa</a:t>
            </a:r>
            <a:r>
              <a:rPr lang="en-US" sz="2000" dirty="0"/>
              <a:t> </a:t>
            </a:r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svako</a:t>
            </a:r>
            <a:r>
              <a:rPr lang="en-US" sz="2000" dirty="0"/>
              <a:t> </a:t>
            </a:r>
            <a:r>
              <a:rPr lang="en-US" sz="2000" dirty="0" err="1"/>
              <a:t>značajno</a:t>
            </a:r>
            <a:r>
              <a:rPr lang="en-US" sz="2000" dirty="0"/>
              <a:t> </a:t>
            </a:r>
            <a:r>
              <a:rPr lang="en-US" sz="2000" dirty="0" err="1"/>
              <a:t>zavisno</a:t>
            </a:r>
            <a:r>
              <a:rPr lang="en-US" sz="2000" dirty="0"/>
              <a:t> </a:t>
            </a:r>
            <a:r>
              <a:rPr lang="en-US" sz="2000" dirty="0" err="1"/>
              <a:t>društvo</a:t>
            </a:r>
            <a:r>
              <a:rPr lang="en-US" sz="2000" dirty="0"/>
              <a:t>;</a:t>
            </a:r>
          </a:p>
          <a:p>
            <a:pPr marL="457200" lvl="1" indent="0" algn="just">
              <a:buNone/>
            </a:pPr>
            <a:r>
              <a:rPr lang="en-US" sz="2000" dirty="0"/>
              <a:t>• </a:t>
            </a:r>
            <a:r>
              <a:rPr lang="en-US" sz="2000" dirty="0" err="1"/>
              <a:t>razlog</a:t>
            </a:r>
            <a:r>
              <a:rPr lang="en-US" sz="2000" dirty="0"/>
              <a:t> </a:t>
            </a:r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 smtClean="0"/>
              <a:t>nekonsolid</a:t>
            </a:r>
            <a:r>
              <a:rPr lang="sr-Latn-ME" sz="2000" dirty="0" smtClean="0"/>
              <a:t>ovanje </a:t>
            </a:r>
            <a:r>
              <a:rPr lang="en-US" sz="2000" dirty="0" smtClean="0"/>
              <a:t> </a:t>
            </a:r>
            <a:r>
              <a:rPr lang="en-US" sz="2000" dirty="0" err="1"/>
              <a:t>zavisnog</a:t>
            </a:r>
            <a:r>
              <a:rPr lang="en-US" sz="2000" dirty="0"/>
              <a:t> </a:t>
            </a:r>
            <a:r>
              <a:rPr lang="en-US" sz="2000" dirty="0" err="1"/>
              <a:t>društva</a:t>
            </a:r>
            <a:r>
              <a:rPr lang="en-US" sz="2000" dirty="0"/>
              <a:t>;</a:t>
            </a:r>
          </a:p>
          <a:p>
            <a:pPr marL="457200" lvl="1" indent="0" algn="just">
              <a:buNone/>
            </a:pPr>
            <a:r>
              <a:rPr lang="en-US" sz="2000" dirty="0"/>
              <a:t>• </a:t>
            </a:r>
            <a:r>
              <a:rPr lang="en-US" sz="2000" dirty="0" err="1"/>
              <a:t>prirodu</a:t>
            </a:r>
            <a:r>
              <a:rPr lang="en-US" sz="2000" dirty="0"/>
              <a:t> </a:t>
            </a:r>
            <a:r>
              <a:rPr lang="en-US" sz="2000" dirty="0" err="1"/>
              <a:t>odnosa</a:t>
            </a:r>
            <a:r>
              <a:rPr lang="en-US" sz="2000" dirty="0"/>
              <a:t> </a:t>
            </a:r>
            <a:r>
              <a:rPr lang="en-US" sz="2000" dirty="0" err="1"/>
              <a:t>ako</a:t>
            </a:r>
            <a:r>
              <a:rPr lang="en-US" sz="2000" dirty="0"/>
              <a:t> </a:t>
            </a:r>
            <a:r>
              <a:rPr lang="en-US" sz="2000" dirty="0" err="1"/>
              <a:t>matično</a:t>
            </a:r>
            <a:r>
              <a:rPr lang="en-US" sz="2000" dirty="0"/>
              <a:t> </a:t>
            </a:r>
            <a:r>
              <a:rPr lang="en-US" sz="2000" dirty="0" err="1"/>
              <a:t>društvo</a:t>
            </a:r>
            <a:r>
              <a:rPr lang="en-US" sz="2000" dirty="0"/>
              <a:t> ne </a:t>
            </a:r>
            <a:r>
              <a:rPr lang="en-US" sz="2000" dirty="0" err="1"/>
              <a:t>posjeduje</a:t>
            </a:r>
            <a:r>
              <a:rPr lang="en-US" sz="2000" dirty="0"/>
              <a:t> </a:t>
            </a:r>
            <a:r>
              <a:rPr lang="en-US" sz="2000" dirty="0" err="1"/>
              <a:t>više</a:t>
            </a:r>
            <a:r>
              <a:rPr lang="en-US" sz="2000" dirty="0"/>
              <a:t> od 50% </a:t>
            </a:r>
            <a:r>
              <a:rPr lang="en-US" sz="2000" dirty="0" err="1"/>
              <a:t>prava</a:t>
            </a:r>
            <a:r>
              <a:rPr lang="en-US" sz="2000" dirty="0"/>
              <a:t> </a:t>
            </a:r>
            <a:r>
              <a:rPr lang="en-US" sz="2000" dirty="0" err="1" smtClean="0"/>
              <a:t>glasa</a:t>
            </a:r>
            <a:r>
              <a:rPr lang="sr-Latn-ME" sz="2000" dirty="0" smtClean="0"/>
              <a:t> </a:t>
            </a:r>
            <a:r>
              <a:rPr lang="en-US" sz="2000" dirty="0" err="1" smtClean="0"/>
              <a:t>konsolid</a:t>
            </a:r>
            <a:r>
              <a:rPr lang="sr-Latn-ME" sz="2000" dirty="0" smtClean="0"/>
              <a:t>ovanog </a:t>
            </a:r>
            <a:r>
              <a:rPr lang="en-US" sz="2000" dirty="0" smtClean="0"/>
              <a:t> </a:t>
            </a:r>
            <a:r>
              <a:rPr lang="en-US" sz="2000" dirty="0" err="1"/>
              <a:t>zavisnog</a:t>
            </a:r>
            <a:r>
              <a:rPr lang="en-US" sz="2000" dirty="0"/>
              <a:t> </a:t>
            </a:r>
            <a:r>
              <a:rPr lang="en-US" sz="2000" dirty="0" err="1"/>
              <a:t>društva</a:t>
            </a:r>
            <a:r>
              <a:rPr lang="en-US" sz="2000" dirty="0"/>
              <a:t>;</a:t>
            </a:r>
          </a:p>
          <a:p>
            <a:pPr marL="457200" lvl="1" indent="0" algn="just">
              <a:buNone/>
            </a:pPr>
            <a:r>
              <a:rPr lang="en-US" sz="2000" dirty="0"/>
              <a:t>• </a:t>
            </a:r>
            <a:r>
              <a:rPr lang="en-US" sz="2000" dirty="0" err="1"/>
              <a:t>prirodu</a:t>
            </a:r>
            <a:r>
              <a:rPr lang="en-US" sz="2000" dirty="0"/>
              <a:t> </a:t>
            </a:r>
            <a:r>
              <a:rPr lang="en-US" sz="2000" dirty="0" err="1"/>
              <a:t>odnosa</a:t>
            </a:r>
            <a:r>
              <a:rPr lang="en-US" sz="2000" dirty="0"/>
              <a:t> </a:t>
            </a:r>
            <a:r>
              <a:rPr lang="en-US" sz="2000" dirty="0" err="1"/>
              <a:t>ako</a:t>
            </a:r>
            <a:r>
              <a:rPr lang="en-US" sz="2000" dirty="0"/>
              <a:t> </a:t>
            </a:r>
            <a:r>
              <a:rPr lang="en-US" sz="2000" dirty="0" err="1"/>
              <a:t>matično</a:t>
            </a:r>
            <a:r>
              <a:rPr lang="en-US" sz="2000" dirty="0"/>
              <a:t> </a:t>
            </a:r>
            <a:r>
              <a:rPr lang="en-US" sz="2000" dirty="0" err="1"/>
              <a:t>društvo</a:t>
            </a:r>
            <a:r>
              <a:rPr lang="en-US" sz="2000" dirty="0"/>
              <a:t> </a:t>
            </a:r>
            <a:r>
              <a:rPr lang="en-US" sz="2000" dirty="0" err="1"/>
              <a:t>posjeduje</a:t>
            </a:r>
            <a:r>
              <a:rPr lang="en-US" sz="2000" dirty="0"/>
              <a:t> </a:t>
            </a:r>
            <a:r>
              <a:rPr lang="en-US" sz="2000" dirty="0" err="1"/>
              <a:t>više</a:t>
            </a:r>
            <a:r>
              <a:rPr lang="en-US" sz="2000" dirty="0"/>
              <a:t> od 50% </a:t>
            </a:r>
            <a:r>
              <a:rPr lang="en-US" sz="2000" dirty="0" err="1"/>
              <a:t>prava</a:t>
            </a:r>
            <a:r>
              <a:rPr lang="en-US" sz="2000" dirty="0"/>
              <a:t> </a:t>
            </a:r>
            <a:r>
              <a:rPr lang="en-US" sz="2000" dirty="0" err="1" smtClean="0"/>
              <a:t>glasa</a:t>
            </a:r>
            <a:r>
              <a:rPr lang="sr-Latn-ME" sz="2000" dirty="0" smtClean="0"/>
              <a:t> </a:t>
            </a:r>
            <a:r>
              <a:rPr lang="en-US" sz="2000" dirty="0" err="1" smtClean="0"/>
              <a:t>zavisnog</a:t>
            </a:r>
            <a:r>
              <a:rPr lang="en-US" sz="2000" dirty="0" smtClean="0"/>
              <a:t> </a:t>
            </a:r>
            <a:r>
              <a:rPr lang="en-US" sz="2000" dirty="0" err="1"/>
              <a:t>društva</a:t>
            </a:r>
            <a:r>
              <a:rPr lang="en-US" sz="2000" dirty="0"/>
              <a:t> </a:t>
            </a:r>
            <a:r>
              <a:rPr lang="en-US" sz="2000" dirty="0" err="1"/>
              <a:t>izuzetog</a:t>
            </a:r>
            <a:r>
              <a:rPr lang="en-US" sz="2000" dirty="0"/>
              <a:t> </a:t>
            </a:r>
            <a:r>
              <a:rPr lang="en-US" sz="2000" dirty="0" err="1"/>
              <a:t>iz</a:t>
            </a:r>
            <a:r>
              <a:rPr lang="en-US" sz="2000" dirty="0"/>
              <a:t> </a:t>
            </a:r>
            <a:r>
              <a:rPr lang="en-US" sz="2000" dirty="0" err="1"/>
              <a:t>konsolidacije</a:t>
            </a:r>
            <a:r>
              <a:rPr lang="en-US" sz="2000" dirty="0"/>
              <a:t>;</a:t>
            </a:r>
          </a:p>
          <a:p>
            <a:pPr marL="457200" lvl="1" indent="0" algn="just">
              <a:buNone/>
            </a:pPr>
            <a:r>
              <a:rPr lang="en-US" sz="2000" dirty="0"/>
              <a:t>• </a:t>
            </a:r>
            <a:r>
              <a:rPr lang="en-US" sz="2000" dirty="0" err="1"/>
              <a:t>posljedice</a:t>
            </a:r>
            <a:r>
              <a:rPr lang="en-US" sz="2000" dirty="0"/>
              <a:t> </a:t>
            </a:r>
            <a:r>
              <a:rPr lang="en-US" sz="2000" dirty="0" err="1"/>
              <a:t>sticanja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otuđenja</a:t>
            </a:r>
            <a:r>
              <a:rPr lang="en-US" sz="2000" dirty="0"/>
              <a:t> </a:t>
            </a:r>
            <a:r>
              <a:rPr lang="en-US" sz="2000" dirty="0" err="1"/>
              <a:t>zavisnih</a:t>
            </a:r>
            <a:r>
              <a:rPr lang="en-US" sz="2000" dirty="0"/>
              <a:t> </a:t>
            </a:r>
            <a:r>
              <a:rPr lang="en-US" sz="2000" dirty="0" err="1"/>
              <a:t>društava</a:t>
            </a:r>
            <a:r>
              <a:rPr lang="en-US" sz="2000" dirty="0"/>
              <a:t> </a:t>
            </a:r>
            <a:r>
              <a:rPr lang="en-US" sz="2000" dirty="0" err="1"/>
              <a:t>tokom</a:t>
            </a:r>
            <a:r>
              <a:rPr lang="en-US" sz="2000" dirty="0"/>
              <a:t> tog </a:t>
            </a:r>
            <a:r>
              <a:rPr lang="en-US" sz="2000" dirty="0" err="1"/>
              <a:t>perioda</a:t>
            </a:r>
            <a:r>
              <a:rPr lang="en-US" sz="2000" dirty="0"/>
              <a:t>; </a:t>
            </a:r>
            <a:r>
              <a:rPr lang="en-US" sz="2000" dirty="0" err="1"/>
              <a:t>i</a:t>
            </a:r>
            <a:endParaRPr lang="en-US" sz="2000" dirty="0"/>
          </a:p>
          <a:p>
            <a:pPr marL="457200" lvl="1" indent="0" algn="just">
              <a:buNone/>
            </a:pPr>
            <a:r>
              <a:rPr lang="en-US" sz="2000" dirty="0"/>
              <a:t>• u </a:t>
            </a:r>
            <a:r>
              <a:rPr lang="en-US" sz="2000" dirty="0" err="1"/>
              <a:t>posebnim</a:t>
            </a:r>
            <a:r>
              <a:rPr lang="en-US" sz="2000" dirty="0"/>
              <a:t> </a:t>
            </a:r>
            <a:r>
              <a:rPr lang="en-US" sz="2000" dirty="0" err="1"/>
              <a:t>finansijskim</a:t>
            </a:r>
            <a:r>
              <a:rPr lang="en-US" sz="2000" dirty="0"/>
              <a:t> </a:t>
            </a:r>
            <a:r>
              <a:rPr lang="en-US" sz="2000" dirty="0" err="1"/>
              <a:t>izvještajima</a:t>
            </a:r>
            <a:r>
              <a:rPr lang="en-US" sz="2000" dirty="0"/>
              <a:t> </a:t>
            </a:r>
            <a:r>
              <a:rPr lang="en-US" sz="2000" dirty="0" err="1"/>
              <a:t>matičnog</a:t>
            </a:r>
            <a:r>
              <a:rPr lang="en-US" sz="2000" dirty="0"/>
              <a:t> </a:t>
            </a:r>
            <a:r>
              <a:rPr lang="en-US" sz="2000" dirty="0" err="1"/>
              <a:t>društva</a:t>
            </a:r>
            <a:r>
              <a:rPr lang="en-US" sz="2000" dirty="0"/>
              <a:t>, </a:t>
            </a:r>
            <a:r>
              <a:rPr lang="en-US" sz="2000" dirty="0" err="1"/>
              <a:t>opis</a:t>
            </a:r>
            <a:r>
              <a:rPr lang="en-US" sz="2000" dirty="0"/>
              <a:t> </a:t>
            </a:r>
            <a:r>
              <a:rPr lang="en-US" sz="2000" dirty="0" err="1"/>
              <a:t>metode</a:t>
            </a:r>
            <a:r>
              <a:rPr lang="en-US" sz="2000" dirty="0"/>
              <a:t> </a:t>
            </a:r>
            <a:r>
              <a:rPr lang="en-US" sz="2000" dirty="0" err="1" smtClean="0"/>
              <a:t>primijenjene</a:t>
            </a:r>
            <a:r>
              <a:rPr lang="sr-Latn-ME" sz="2000" dirty="0" smtClean="0"/>
              <a:t> </a:t>
            </a:r>
            <a:r>
              <a:rPr lang="en-US" sz="2000" dirty="0" err="1" smtClean="0"/>
              <a:t>za</a:t>
            </a:r>
            <a:r>
              <a:rPr lang="en-US" sz="2000" dirty="0" smtClean="0"/>
              <a:t> </a:t>
            </a:r>
            <a:r>
              <a:rPr lang="en-US" sz="2000" dirty="0" err="1"/>
              <a:t>računovodstveno</a:t>
            </a:r>
            <a:r>
              <a:rPr lang="en-US" sz="2000" dirty="0"/>
              <a:t> </a:t>
            </a:r>
            <a:r>
              <a:rPr lang="en-US" sz="2000" dirty="0" err="1"/>
              <a:t>obuhvatanje</a:t>
            </a:r>
            <a:r>
              <a:rPr lang="en-US" sz="2000" dirty="0"/>
              <a:t> </a:t>
            </a:r>
            <a:r>
              <a:rPr lang="en-US" sz="2000" dirty="0" err="1"/>
              <a:t>zavisnih</a:t>
            </a:r>
            <a:r>
              <a:rPr lang="en-US" sz="2000" dirty="0"/>
              <a:t> </a:t>
            </a:r>
            <a:r>
              <a:rPr lang="en-US" sz="2000" dirty="0" err="1"/>
              <a:t>društava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68783243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30310"/>
            <a:ext cx="10515600" cy="5146653"/>
          </a:xfrm>
        </p:spPr>
        <p:txBody>
          <a:bodyPr>
            <a:normAutofit/>
          </a:bodyPr>
          <a:lstStyle/>
          <a:p>
            <a:pPr algn="just"/>
            <a:r>
              <a:rPr lang="sr-Latn-ME" dirty="0" smtClean="0"/>
              <a:t>BiH</a:t>
            </a:r>
            <a:r>
              <a:rPr lang="en-US" dirty="0" smtClean="0"/>
              <a:t> </a:t>
            </a:r>
            <a:r>
              <a:rPr lang="en-US" dirty="0" err="1"/>
              <a:t>propisi</a:t>
            </a:r>
            <a:r>
              <a:rPr lang="en-US" dirty="0"/>
              <a:t> </a:t>
            </a:r>
            <a:r>
              <a:rPr lang="en-US" dirty="0" err="1"/>
              <a:t>obavezuju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izradu</a:t>
            </a:r>
            <a:r>
              <a:rPr lang="en-US" dirty="0"/>
              <a:t> </a:t>
            </a:r>
            <a:r>
              <a:rPr lang="en-US" dirty="0" err="1" smtClean="0"/>
              <a:t>konsolid</a:t>
            </a:r>
            <a:r>
              <a:rPr lang="sr-Latn-ME" dirty="0" smtClean="0"/>
              <a:t>ovanih </a:t>
            </a:r>
            <a:r>
              <a:rPr lang="en-US" dirty="0" smtClean="0"/>
              <a:t>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 smtClean="0"/>
              <a:t>izvještaja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posebno</a:t>
            </a:r>
            <a:r>
              <a:rPr lang="en-US" dirty="0"/>
              <a:t> </a:t>
            </a:r>
            <a:r>
              <a:rPr lang="en-US" dirty="0" err="1"/>
              <a:t>izvještavanje</a:t>
            </a:r>
            <a:r>
              <a:rPr lang="en-US" dirty="0"/>
              <a:t> od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predmet</a:t>
            </a:r>
            <a:r>
              <a:rPr lang="en-US" dirty="0"/>
              <a:t> </a:t>
            </a:r>
            <a:r>
              <a:rPr lang="en-US" dirty="0" err="1"/>
              <a:t>konsolidacije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Ovi</a:t>
            </a:r>
            <a:r>
              <a:rPr lang="sr-Latn-ME" dirty="0" smtClean="0"/>
              <a:t> </a:t>
            </a:r>
            <a:r>
              <a:rPr lang="en-US" dirty="0" err="1" smtClean="0"/>
              <a:t>podaci</a:t>
            </a:r>
            <a:r>
              <a:rPr lang="en-US" dirty="0" smtClean="0"/>
              <a:t> </a:t>
            </a:r>
            <a:r>
              <a:rPr lang="en-US" dirty="0" err="1" smtClean="0"/>
              <a:t>takođe</a:t>
            </a:r>
            <a:r>
              <a:rPr lang="en-US" dirty="0" smtClean="0"/>
              <a:t> </a:t>
            </a:r>
            <a:r>
              <a:rPr lang="en-US" dirty="0" err="1"/>
              <a:t>predstavljaju</a:t>
            </a:r>
            <a:r>
              <a:rPr lang="en-US" dirty="0"/>
              <a:t> </a:t>
            </a:r>
            <a:r>
              <a:rPr lang="en-US" dirty="0" err="1"/>
              <a:t>sastavni</a:t>
            </a:r>
            <a:r>
              <a:rPr lang="en-US" dirty="0"/>
              <a:t> </a:t>
            </a:r>
            <a:r>
              <a:rPr lang="en-US" dirty="0" err="1"/>
              <a:t>dio</a:t>
            </a:r>
            <a:r>
              <a:rPr lang="en-US" dirty="0"/>
              <a:t> </a:t>
            </a:r>
            <a:r>
              <a:rPr lang="en-US" dirty="0" err="1"/>
              <a:t>obavezne</a:t>
            </a:r>
            <a:r>
              <a:rPr lang="en-US" dirty="0"/>
              <a:t> </a:t>
            </a:r>
            <a:r>
              <a:rPr lang="en-US" dirty="0" err="1"/>
              <a:t>sadržine</a:t>
            </a:r>
            <a:r>
              <a:rPr lang="en-US" dirty="0"/>
              <a:t> </a:t>
            </a:r>
            <a:r>
              <a:rPr lang="en-US" dirty="0" err="1"/>
              <a:t>prospekta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izdavanje</a:t>
            </a:r>
            <a:r>
              <a:rPr lang="sr-Latn-ME" dirty="0" smtClean="0"/>
              <a:t> </a:t>
            </a:r>
            <a:r>
              <a:rPr lang="en-US" dirty="0" err="1" smtClean="0"/>
              <a:t>vrijednosnih</a:t>
            </a:r>
            <a:r>
              <a:rPr lang="en-US" dirty="0" smtClean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podliježu</a:t>
            </a:r>
            <a:r>
              <a:rPr lang="en-US" dirty="0"/>
              <a:t> </a:t>
            </a:r>
            <a:r>
              <a:rPr lang="en-US" dirty="0" err="1"/>
              <a:t>obavezi</a:t>
            </a:r>
            <a:r>
              <a:rPr lang="en-US" dirty="0"/>
              <a:t> </a:t>
            </a:r>
            <a:r>
              <a:rPr lang="en-US" dirty="0" err="1"/>
              <a:t>objavljivanja</a:t>
            </a:r>
            <a:r>
              <a:rPr lang="en-US" dirty="0"/>
              <a:t> u </a:t>
            </a:r>
            <a:r>
              <a:rPr lang="en-US" dirty="0" err="1" smtClean="0"/>
              <a:t>procesu</a:t>
            </a:r>
            <a:r>
              <a:rPr lang="sr-Latn-ME" dirty="0" smtClean="0"/>
              <a:t> </a:t>
            </a:r>
            <a:r>
              <a:rPr lang="en-US" dirty="0" err="1" smtClean="0"/>
              <a:t>obaveznog</a:t>
            </a:r>
            <a:r>
              <a:rPr lang="en-US" dirty="0" smtClean="0"/>
              <a:t> </a:t>
            </a:r>
            <a:r>
              <a:rPr lang="en-US" dirty="0" err="1"/>
              <a:t>izvještavanja</a:t>
            </a:r>
            <a:r>
              <a:rPr lang="en-US" dirty="0"/>
              <a:t> </a:t>
            </a:r>
            <a:r>
              <a:rPr lang="en-US" dirty="0" err="1"/>
              <a:t>javnosti</a:t>
            </a:r>
            <a:r>
              <a:rPr lang="en-US" dirty="0"/>
              <a:t> od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U </a:t>
            </a:r>
            <a:r>
              <a:rPr lang="en-US" dirty="0"/>
              <a:t>tom </a:t>
            </a:r>
            <a:r>
              <a:rPr lang="en-US" dirty="0" err="1"/>
              <a:t>smislu</a:t>
            </a:r>
            <a:r>
              <a:rPr lang="en-US" dirty="0"/>
              <a:t>, </a:t>
            </a:r>
            <a:r>
              <a:rPr lang="en-US" dirty="0" err="1" smtClean="0"/>
              <a:t>Pravilnikom</a:t>
            </a:r>
            <a:r>
              <a:rPr lang="sr-Latn-ME" dirty="0" smtClean="0"/>
              <a:t> </a:t>
            </a:r>
            <a:r>
              <a:rPr lang="en-US" dirty="0" smtClean="0"/>
              <a:t>o </a:t>
            </a:r>
            <a:r>
              <a:rPr lang="en-US" dirty="0" err="1"/>
              <a:t>izvještavanju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propisane</a:t>
            </a:r>
            <a:r>
              <a:rPr lang="en-US" dirty="0"/>
              <a:t> </a:t>
            </a:r>
            <a:r>
              <a:rPr lang="en-US" dirty="0" err="1"/>
              <a:t>posebne</a:t>
            </a:r>
            <a:r>
              <a:rPr lang="en-US" dirty="0"/>
              <a:t> </a:t>
            </a:r>
            <a:r>
              <a:rPr lang="en-US" dirty="0" err="1"/>
              <a:t>obaveze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izrade</a:t>
            </a:r>
            <a:r>
              <a:rPr lang="en-US" dirty="0"/>
              <a:t> </a:t>
            </a:r>
            <a:r>
              <a:rPr lang="en-US" dirty="0" err="1"/>
              <a:t>izvoda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 smtClean="0"/>
              <a:t>finansijskog</a:t>
            </a:r>
            <a:r>
              <a:rPr lang="sr-Latn-ME" dirty="0" smtClean="0"/>
              <a:t> </a:t>
            </a:r>
            <a:r>
              <a:rPr lang="en-US" dirty="0" err="1" smtClean="0"/>
              <a:t>izvještaja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pravna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sastavljaju</a:t>
            </a:r>
            <a:r>
              <a:rPr lang="en-US" dirty="0"/>
              <a:t> </a:t>
            </a:r>
            <a:r>
              <a:rPr lang="en-US" dirty="0" err="1" smtClean="0"/>
              <a:t>konsolid</a:t>
            </a:r>
            <a:r>
              <a:rPr lang="sr-Latn-ME" dirty="0" smtClean="0"/>
              <a:t>ovane </a:t>
            </a:r>
            <a:r>
              <a:rPr lang="en-US" dirty="0" smtClean="0"/>
              <a:t> </a:t>
            </a:r>
            <a:r>
              <a:rPr lang="en-US" dirty="0" err="1"/>
              <a:t>finansijske</a:t>
            </a:r>
            <a:r>
              <a:rPr lang="en-US" dirty="0"/>
              <a:t> </a:t>
            </a:r>
            <a:r>
              <a:rPr lang="en-US" dirty="0" err="1"/>
              <a:t>izvještaje</a:t>
            </a:r>
            <a:r>
              <a:rPr lang="en-US" dirty="0"/>
              <a:t>, a </a:t>
            </a:r>
            <a:r>
              <a:rPr lang="en-US" dirty="0" err="1" smtClean="0"/>
              <a:t>koji</a:t>
            </a:r>
            <a:r>
              <a:rPr lang="sr-Latn-ME" dirty="0" smtClean="0"/>
              <a:t> </a:t>
            </a:r>
            <a:r>
              <a:rPr lang="en-US" dirty="0" smtClean="0"/>
              <a:t>se </a:t>
            </a:r>
            <a:r>
              <a:rPr lang="en-US" dirty="0" err="1"/>
              <a:t>odnose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osnovne</a:t>
            </a:r>
            <a:r>
              <a:rPr lang="en-US" dirty="0"/>
              <a:t> </a:t>
            </a:r>
            <a:r>
              <a:rPr lang="en-US" dirty="0" err="1"/>
              <a:t>podatke</a:t>
            </a:r>
            <a:r>
              <a:rPr lang="en-US" dirty="0"/>
              <a:t> o </a:t>
            </a:r>
            <a:r>
              <a:rPr lang="en-US" dirty="0" err="1"/>
              <a:t>društvima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predmet</a:t>
            </a:r>
            <a:r>
              <a:rPr lang="en-US" dirty="0"/>
              <a:t> </a:t>
            </a:r>
            <a:r>
              <a:rPr lang="en-US" dirty="0" err="1"/>
              <a:t>konsolidacije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njihove</a:t>
            </a:r>
            <a:r>
              <a:rPr lang="sr-Latn-ME" dirty="0" smtClean="0"/>
              <a:t> </a:t>
            </a:r>
            <a:r>
              <a:rPr lang="en-US" dirty="0" err="1" smtClean="0"/>
              <a:t>pojedinačne</a:t>
            </a:r>
            <a:r>
              <a:rPr lang="en-US" dirty="0" smtClean="0"/>
              <a:t> </a:t>
            </a:r>
            <a:r>
              <a:rPr lang="en-US" dirty="0" err="1"/>
              <a:t>finansijske</a:t>
            </a:r>
            <a:r>
              <a:rPr lang="en-US" dirty="0"/>
              <a:t> </a:t>
            </a:r>
            <a:r>
              <a:rPr lang="en-US" dirty="0" err="1"/>
              <a:t>izvještaje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16134062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17431"/>
            <a:ext cx="10515600" cy="515953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/>
              <a:t>Ciljevi</a:t>
            </a:r>
            <a:r>
              <a:rPr lang="en-US" dirty="0"/>
              <a:t> </a:t>
            </a:r>
            <a:r>
              <a:rPr lang="en-US" dirty="0" err="1"/>
              <a:t>društva</a:t>
            </a:r>
            <a:endParaRPr lang="en-US" dirty="0"/>
          </a:p>
          <a:p>
            <a:r>
              <a:rPr lang="en-US" dirty="0" err="1"/>
              <a:t>Važno</a:t>
            </a:r>
            <a:r>
              <a:rPr lang="en-US" dirty="0"/>
              <a:t> je da </a:t>
            </a:r>
            <a:r>
              <a:rPr lang="en-US" dirty="0" err="1"/>
              <a:t>tržišta</a:t>
            </a:r>
            <a:r>
              <a:rPr lang="en-US" dirty="0"/>
              <a:t>, </a:t>
            </a:r>
            <a:r>
              <a:rPr lang="en-US" dirty="0" err="1"/>
              <a:t>dioničari</a:t>
            </a:r>
            <a:r>
              <a:rPr lang="en-US" dirty="0"/>
              <a:t>/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</a:t>
            </a:r>
            <a:r>
              <a:rPr lang="en-US" dirty="0"/>
              <a:t> </a:t>
            </a:r>
            <a:r>
              <a:rPr lang="en-US" dirty="0" err="1"/>
              <a:t>nosioci</a:t>
            </a:r>
            <a:r>
              <a:rPr lang="en-US" dirty="0"/>
              <a:t> </a:t>
            </a:r>
            <a:r>
              <a:rPr lang="en-US" dirty="0" err="1"/>
              <a:t>rizika</a:t>
            </a:r>
            <a:r>
              <a:rPr lang="en-US" dirty="0"/>
              <a:t> </a:t>
            </a:r>
            <a:r>
              <a:rPr lang="en-US" dirty="0" err="1"/>
              <a:t>poslovanja</a:t>
            </a:r>
            <a:r>
              <a:rPr lang="en-US" dirty="0"/>
              <a:t> </a:t>
            </a:r>
            <a:r>
              <a:rPr lang="en-US" dirty="0" err="1" smtClean="0"/>
              <a:t>društva</a:t>
            </a:r>
            <a:r>
              <a:rPr lang="sr-Latn-ME" dirty="0" smtClean="0"/>
              <a:t> </a:t>
            </a:r>
            <a:r>
              <a:rPr lang="en-US" dirty="0" err="1" smtClean="0"/>
              <a:t>znaju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ciljeve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Saop</a:t>
            </a:r>
            <a:r>
              <a:rPr lang="sr-Latn-ME" dirty="0" smtClean="0"/>
              <a:t>št</a:t>
            </a:r>
            <a:r>
              <a:rPr lang="en-US" dirty="0" err="1" smtClean="0"/>
              <a:t>avanje</a:t>
            </a:r>
            <a:r>
              <a:rPr lang="en-US" dirty="0" smtClean="0"/>
              <a:t> </a:t>
            </a:r>
            <a:r>
              <a:rPr lang="en-US" dirty="0" err="1"/>
              <a:t>ciljeva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predstavljati</a:t>
            </a:r>
            <a:r>
              <a:rPr lang="en-US" dirty="0"/>
              <a:t> </a:t>
            </a:r>
            <a:r>
              <a:rPr lang="en-US" dirty="0" err="1"/>
              <a:t>odgovor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zakonske</a:t>
            </a:r>
            <a:r>
              <a:rPr lang="en-US" dirty="0" smtClean="0"/>
              <a:t> </a:t>
            </a:r>
            <a:r>
              <a:rPr lang="en-US" dirty="0" err="1"/>
              <a:t>obaveze</a:t>
            </a:r>
            <a:r>
              <a:rPr lang="en-US" dirty="0"/>
              <a:t>, a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dobrovoljno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85799424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62885"/>
            <a:ext cx="10515600" cy="531407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ME" dirty="0" smtClean="0"/>
              <a:t>Dobr</a:t>
            </a:r>
            <a:r>
              <a:rPr lang="en-US" dirty="0" smtClean="0"/>
              <a:t>a </a:t>
            </a:r>
            <a:r>
              <a:rPr lang="en-US" dirty="0" err="1"/>
              <a:t>praksa</a:t>
            </a:r>
            <a:r>
              <a:rPr lang="en-US" dirty="0"/>
              <a:t>:</a:t>
            </a:r>
          </a:p>
          <a:p>
            <a:pPr algn="just"/>
            <a:r>
              <a:rPr lang="en-US" dirty="0" err="1"/>
              <a:t>Uporedno</a:t>
            </a:r>
            <a:r>
              <a:rPr lang="en-US" dirty="0"/>
              <a:t> </a:t>
            </a:r>
            <a:r>
              <a:rPr lang="en-US" dirty="0" err="1"/>
              <a:t>zakonodavstvo</a:t>
            </a:r>
            <a:r>
              <a:rPr lang="en-US" dirty="0"/>
              <a:t> </a:t>
            </a:r>
            <a:r>
              <a:rPr lang="en-US" dirty="0" err="1"/>
              <a:t>zahtijeva</a:t>
            </a:r>
            <a:r>
              <a:rPr lang="en-US" dirty="0"/>
              <a:t> da se u </a:t>
            </a:r>
            <a:r>
              <a:rPr lang="en-US" dirty="0" err="1"/>
              <a:t>prospektu</a:t>
            </a:r>
            <a:r>
              <a:rPr lang="en-US" dirty="0"/>
              <a:t> </a:t>
            </a:r>
            <a:r>
              <a:rPr lang="en-US" dirty="0" err="1"/>
              <a:t>objave</a:t>
            </a:r>
            <a:r>
              <a:rPr lang="en-US" dirty="0"/>
              <a:t> </a:t>
            </a:r>
            <a:r>
              <a:rPr lang="en-US" dirty="0" err="1"/>
              <a:t>ciljevi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 smtClean="0"/>
              <a:t>što</a:t>
            </a:r>
            <a:r>
              <a:rPr lang="sr-Latn-ME" dirty="0" smtClean="0"/>
              <a:t> </a:t>
            </a:r>
            <a:r>
              <a:rPr lang="en-US" dirty="0" err="1" smtClean="0"/>
              <a:t>su</a:t>
            </a:r>
            <a:r>
              <a:rPr lang="en-US" dirty="0"/>
              <a:t>: </a:t>
            </a:r>
            <a:r>
              <a:rPr lang="en-US" dirty="0" err="1"/>
              <a:t>izdavanje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, </a:t>
            </a:r>
            <a:r>
              <a:rPr lang="en-US" dirty="0" err="1"/>
              <a:t>planovi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buduća</a:t>
            </a:r>
            <a:r>
              <a:rPr lang="en-US" dirty="0"/>
              <a:t> </a:t>
            </a:r>
            <a:r>
              <a:rPr lang="en-US" dirty="0" err="1" smtClean="0"/>
              <a:t>preuzimanja</a:t>
            </a:r>
            <a:r>
              <a:rPr lang="sr-Latn-ME" dirty="0" smtClean="0"/>
              <a:t> </a:t>
            </a:r>
            <a:r>
              <a:rPr lang="en-US" dirty="0" err="1" smtClean="0"/>
              <a:t>drugih</a:t>
            </a:r>
            <a:r>
              <a:rPr lang="en-US" dirty="0" smtClean="0"/>
              <a:t> </a:t>
            </a:r>
            <a:r>
              <a:rPr lang="en-US" dirty="0" err="1"/>
              <a:t>društava</a:t>
            </a:r>
            <a:r>
              <a:rPr lang="en-US" dirty="0"/>
              <a:t>, </a:t>
            </a:r>
            <a:r>
              <a:rPr lang="en-US" dirty="0" err="1"/>
              <a:t>zamjena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prodaja</a:t>
            </a:r>
            <a:r>
              <a:rPr lang="en-US" dirty="0"/>
              <a:t> </a:t>
            </a:r>
            <a:r>
              <a:rPr lang="en-US" dirty="0" err="1"/>
              <a:t>imovine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ulaganje</a:t>
            </a:r>
            <a:r>
              <a:rPr lang="en-US" dirty="0"/>
              <a:t> u </a:t>
            </a:r>
            <a:r>
              <a:rPr lang="en-US" dirty="0" err="1"/>
              <a:t>istraživanje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razvoj</a:t>
            </a:r>
            <a:r>
              <a:rPr lang="en-US" dirty="0"/>
              <a:t>).</a:t>
            </a:r>
          </a:p>
          <a:p>
            <a:pPr algn="just"/>
            <a:r>
              <a:rPr lang="en-US" dirty="0"/>
              <a:t>Pored toga, </a:t>
            </a:r>
            <a:r>
              <a:rPr lang="en-US" dirty="0" err="1"/>
              <a:t>kvartalni</a:t>
            </a:r>
            <a:r>
              <a:rPr lang="en-US" dirty="0"/>
              <a:t> (</a:t>
            </a:r>
            <a:r>
              <a:rPr lang="en-US" dirty="0" err="1"/>
              <a:t>polugodišnji</a:t>
            </a:r>
            <a:r>
              <a:rPr lang="en-US" dirty="0"/>
              <a:t>) </a:t>
            </a:r>
            <a:r>
              <a:rPr lang="en-US" dirty="0" err="1"/>
              <a:t>izvještaji</a:t>
            </a:r>
            <a:r>
              <a:rPr lang="en-US" dirty="0"/>
              <a:t>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 smtClean="0"/>
              <a:t>sadržati</a:t>
            </a:r>
            <a:r>
              <a:rPr lang="en-US" dirty="0" smtClean="0"/>
              <a:t>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smtClean="0"/>
              <a:t>o</a:t>
            </a:r>
            <a:r>
              <a:rPr lang="sr-Latn-ME" dirty="0" smtClean="0"/>
              <a:t> </a:t>
            </a:r>
            <a:r>
              <a:rPr lang="en-US" dirty="0" err="1" smtClean="0"/>
              <a:t>budućim</a:t>
            </a:r>
            <a:r>
              <a:rPr lang="en-US" dirty="0" smtClean="0"/>
              <a:t> </a:t>
            </a:r>
            <a:r>
              <a:rPr lang="en-US" dirty="0" err="1"/>
              <a:t>planovima</a:t>
            </a:r>
            <a:r>
              <a:rPr lang="en-US" dirty="0"/>
              <a:t>, </a:t>
            </a:r>
            <a:r>
              <a:rPr lang="en-US" dirty="0" err="1"/>
              <a:t>uključujući</a:t>
            </a:r>
            <a:r>
              <a:rPr lang="en-US" dirty="0"/>
              <a:t> </a:t>
            </a:r>
            <a:r>
              <a:rPr lang="en-US" dirty="0" err="1"/>
              <a:t>izvore</a:t>
            </a:r>
            <a:r>
              <a:rPr lang="en-US" dirty="0"/>
              <a:t> </a:t>
            </a:r>
            <a:r>
              <a:rPr lang="en-US" dirty="0" err="1"/>
              <a:t>prihoda</a:t>
            </a:r>
            <a:r>
              <a:rPr lang="en-US" dirty="0"/>
              <a:t>, </a:t>
            </a:r>
            <a:r>
              <a:rPr lang="en-US" dirty="0" err="1"/>
              <a:t>planove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nove</a:t>
            </a:r>
            <a:r>
              <a:rPr lang="en-US" dirty="0"/>
              <a:t> </a:t>
            </a:r>
            <a:r>
              <a:rPr lang="en-US" dirty="0" err="1"/>
              <a:t>proizvodne</a:t>
            </a:r>
            <a:r>
              <a:rPr lang="en-US" dirty="0"/>
              <a:t> </a:t>
            </a:r>
            <a:r>
              <a:rPr lang="en-US" dirty="0" err="1"/>
              <a:t>postupke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širenje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smanjenje</a:t>
            </a:r>
            <a:r>
              <a:rPr lang="en-US" dirty="0"/>
              <a:t> </a:t>
            </a:r>
            <a:r>
              <a:rPr lang="en-US" dirty="0" err="1"/>
              <a:t>proizvodnje</a:t>
            </a:r>
            <a:r>
              <a:rPr lang="en-US" dirty="0"/>
              <a:t>, </a:t>
            </a:r>
            <a:r>
              <a:rPr lang="en-US" dirty="0" err="1"/>
              <a:t>razvoj</a:t>
            </a:r>
            <a:r>
              <a:rPr lang="en-US" dirty="0"/>
              <a:t> </a:t>
            </a:r>
            <a:r>
              <a:rPr lang="en-US" dirty="0" err="1"/>
              <a:t>novih</a:t>
            </a:r>
            <a:r>
              <a:rPr lang="en-US" dirty="0"/>
              <a:t> </a:t>
            </a:r>
            <a:r>
              <a:rPr lang="en-US" dirty="0" err="1"/>
              <a:t>proizvoda</a:t>
            </a:r>
            <a:r>
              <a:rPr lang="en-US" dirty="0"/>
              <a:t>, </a:t>
            </a:r>
            <a:r>
              <a:rPr lang="en-US" dirty="0" err="1"/>
              <a:t>supstituciju</a:t>
            </a:r>
            <a:r>
              <a:rPr lang="en-US" dirty="0"/>
              <a:t> </a:t>
            </a:r>
            <a:r>
              <a:rPr lang="en-US" dirty="0" err="1"/>
              <a:t>starih</a:t>
            </a:r>
            <a:r>
              <a:rPr lang="en-US" dirty="0"/>
              <a:t> </a:t>
            </a:r>
            <a:r>
              <a:rPr lang="en-US" dirty="0" err="1"/>
              <a:t>proizvoda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modernizaciju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popravku</a:t>
            </a:r>
            <a:r>
              <a:rPr lang="en-US" dirty="0"/>
              <a:t> </a:t>
            </a:r>
            <a:r>
              <a:rPr lang="en-US" dirty="0" err="1"/>
              <a:t>osnovnih</a:t>
            </a:r>
            <a:r>
              <a:rPr lang="en-US" dirty="0"/>
              <a:t> </a:t>
            </a:r>
            <a:r>
              <a:rPr lang="en-US" dirty="0" err="1"/>
              <a:t>sredstava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modifikaciju</a:t>
            </a:r>
            <a:r>
              <a:rPr lang="en-US" dirty="0"/>
              <a:t> </a:t>
            </a:r>
            <a:r>
              <a:rPr lang="en-US" dirty="0" err="1"/>
              <a:t>načina</a:t>
            </a:r>
            <a:r>
              <a:rPr lang="en-US" dirty="0"/>
              <a:t> </a:t>
            </a:r>
            <a:r>
              <a:rPr lang="en-US" dirty="0" err="1" smtClean="0"/>
              <a:t>poslovanja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Pored </a:t>
            </a:r>
            <a:r>
              <a:rPr lang="en-US" dirty="0"/>
              <a:t>toga, </a:t>
            </a:r>
            <a:r>
              <a:rPr lang="en-US" dirty="0" err="1"/>
              <a:t>godišnji</a:t>
            </a:r>
            <a:r>
              <a:rPr lang="en-US" dirty="0"/>
              <a:t> </a:t>
            </a:r>
            <a:r>
              <a:rPr lang="en-US" dirty="0" err="1"/>
              <a:t>izvještaj</a:t>
            </a:r>
            <a:r>
              <a:rPr lang="en-US" dirty="0"/>
              <a:t> mora u </a:t>
            </a:r>
            <a:r>
              <a:rPr lang="en-US" dirty="0" err="1"/>
              <a:t>kratkim</a:t>
            </a:r>
            <a:r>
              <a:rPr lang="en-US" dirty="0"/>
              <a:t> </a:t>
            </a:r>
            <a:r>
              <a:rPr lang="en-US" dirty="0" err="1"/>
              <a:t>crtama</a:t>
            </a:r>
            <a:r>
              <a:rPr lang="en-US" dirty="0"/>
              <a:t> </a:t>
            </a:r>
            <a:r>
              <a:rPr lang="en-US" dirty="0" err="1"/>
              <a:t>izložiti</a:t>
            </a:r>
            <a:r>
              <a:rPr lang="en-US" dirty="0"/>
              <a:t> </a:t>
            </a:r>
            <a:r>
              <a:rPr lang="en-US" dirty="0" err="1"/>
              <a:t>položaj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privrednoj</a:t>
            </a:r>
            <a:r>
              <a:rPr lang="en-US" dirty="0" smtClean="0"/>
              <a:t> </a:t>
            </a:r>
            <a:r>
              <a:rPr lang="en-US" dirty="0" err="1"/>
              <a:t>grani</a:t>
            </a:r>
            <a:r>
              <a:rPr lang="en-US" dirty="0"/>
              <a:t>, </a:t>
            </a:r>
            <a:r>
              <a:rPr lang="en-US" dirty="0" err="1"/>
              <a:t>prioritetne</a:t>
            </a:r>
            <a:r>
              <a:rPr lang="en-US" dirty="0"/>
              <a:t> </a:t>
            </a:r>
            <a:r>
              <a:rPr lang="en-US" dirty="0" err="1"/>
              <a:t>oblasti</a:t>
            </a:r>
            <a:r>
              <a:rPr lang="en-US" dirty="0"/>
              <a:t> </a:t>
            </a:r>
            <a:r>
              <a:rPr lang="en-US" dirty="0" err="1"/>
              <a:t>poslovanja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razvojne</a:t>
            </a:r>
            <a:r>
              <a:rPr lang="en-US" dirty="0"/>
              <a:t> </a:t>
            </a:r>
            <a:r>
              <a:rPr lang="en-US" dirty="0" err="1"/>
              <a:t>trendove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40160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17431"/>
            <a:ext cx="10515600" cy="5159532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Dobrovoljno</a:t>
            </a:r>
            <a:r>
              <a:rPr lang="en-US" dirty="0"/>
              <a:t> </a:t>
            </a:r>
            <a:r>
              <a:rPr lang="en-US" dirty="0" err="1"/>
              <a:t>objavljivanje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obuhvatiti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en-US" dirty="0"/>
              <a:t> </a:t>
            </a:r>
            <a:r>
              <a:rPr lang="en-US" dirty="0" err="1"/>
              <a:t>poput</a:t>
            </a:r>
            <a:r>
              <a:rPr lang="en-US" dirty="0"/>
              <a:t> </a:t>
            </a:r>
            <a:r>
              <a:rPr lang="en-US" dirty="0" err="1"/>
              <a:t>politike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odnosu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korporativno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, </a:t>
            </a:r>
            <a:r>
              <a:rPr lang="en-US" dirty="0" err="1"/>
              <a:t>poslovnu</a:t>
            </a:r>
            <a:r>
              <a:rPr lang="en-US" dirty="0"/>
              <a:t> </a:t>
            </a:r>
            <a:r>
              <a:rPr lang="en-US" dirty="0" err="1"/>
              <a:t>etiku</a:t>
            </a:r>
            <a:r>
              <a:rPr lang="en-US" dirty="0"/>
              <a:t>, </a:t>
            </a:r>
            <a:r>
              <a:rPr lang="en-US" dirty="0" err="1"/>
              <a:t>pitanja</a:t>
            </a:r>
            <a:r>
              <a:rPr lang="en-US" dirty="0"/>
              <a:t> </a:t>
            </a:r>
            <a:r>
              <a:rPr lang="en-US" dirty="0" err="1"/>
              <a:t>zaštite</a:t>
            </a:r>
            <a:r>
              <a:rPr lang="en-US" dirty="0"/>
              <a:t> </a:t>
            </a:r>
            <a:r>
              <a:rPr lang="en-US" dirty="0" err="1"/>
              <a:t>životne</a:t>
            </a:r>
            <a:r>
              <a:rPr lang="en-US" dirty="0"/>
              <a:t> </a:t>
            </a:r>
            <a:r>
              <a:rPr lang="en-US" dirty="0" err="1" smtClean="0"/>
              <a:t>sredine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drugo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/>
              <a:t>Ove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pomoći</a:t>
            </a:r>
            <a:r>
              <a:rPr lang="en-US" dirty="0"/>
              <a:t> da se </a:t>
            </a:r>
            <a:r>
              <a:rPr lang="en-US" dirty="0" err="1"/>
              <a:t>pravilno</a:t>
            </a:r>
            <a:r>
              <a:rPr lang="en-US" dirty="0"/>
              <a:t> </a:t>
            </a:r>
            <a:r>
              <a:rPr lang="en-US" dirty="0" err="1"/>
              <a:t>procijeni</a:t>
            </a:r>
            <a:r>
              <a:rPr lang="en-US" dirty="0"/>
              <a:t> </a:t>
            </a:r>
            <a:r>
              <a:rPr lang="en-US" dirty="0" err="1"/>
              <a:t>buduća</a:t>
            </a:r>
            <a:r>
              <a:rPr lang="en-US" dirty="0"/>
              <a:t> </a:t>
            </a:r>
            <a:r>
              <a:rPr lang="en-US" dirty="0" err="1" smtClean="0"/>
              <a:t>uspješnost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/>
              <a:t>, </a:t>
            </a:r>
            <a:r>
              <a:rPr lang="en-US" dirty="0" err="1"/>
              <a:t>njegov</a:t>
            </a:r>
            <a:r>
              <a:rPr lang="en-US" dirty="0"/>
              <a:t> </a:t>
            </a:r>
            <a:r>
              <a:rPr lang="en-US" dirty="0" err="1"/>
              <a:t>odnos</a:t>
            </a:r>
            <a:r>
              <a:rPr lang="en-US" dirty="0"/>
              <a:t> s </a:t>
            </a:r>
            <a:r>
              <a:rPr lang="en-US" dirty="0" err="1"/>
              <a:t>raznim</a:t>
            </a:r>
            <a:r>
              <a:rPr lang="en-US" dirty="0"/>
              <a:t> </a:t>
            </a:r>
            <a:r>
              <a:rPr lang="en-US" dirty="0" err="1"/>
              <a:t>nosiocima</a:t>
            </a:r>
            <a:r>
              <a:rPr lang="en-US" dirty="0"/>
              <a:t> </a:t>
            </a:r>
            <a:r>
              <a:rPr lang="en-US" dirty="0" err="1"/>
              <a:t>rizika</a:t>
            </a:r>
            <a:r>
              <a:rPr lang="en-US" dirty="0"/>
              <a:t> </a:t>
            </a:r>
            <a:r>
              <a:rPr lang="en-US" dirty="0" err="1"/>
              <a:t>poslovanja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okruženjem</a:t>
            </a:r>
            <a:r>
              <a:rPr lang="sr-Latn-ME" dirty="0" smtClean="0"/>
              <a:t> </a:t>
            </a:r>
            <a:r>
              <a:rPr lang="en-US" dirty="0" smtClean="0"/>
              <a:t>u </a:t>
            </a:r>
            <a:r>
              <a:rPr lang="en-US" dirty="0" err="1"/>
              <a:t>kome</a:t>
            </a:r>
            <a:r>
              <a:rPr lang="en-US" dirty="0"/>
              <a:t> </a:t>
            </a:r>
            <a:r>
              <a:rPr lang="en-US" dirty="0" err="1"/>
              <a:t>posluje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koraci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je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preduzelo</a:t>
            </a:r>
            <a:r>
              <a:rPr lang="en-US" dirty="0"/>
              <a:t> da </a:t>
            </a:r>
            <a:r>
              <a:rPr lang="en-US" dirty="0" err="1"/>
              <a:t>realizira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ciljeve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Kao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vrsta</a:t>
            </a:r>
            <a:r>
              <a:rPr lang="en-US" dirty="0"/>
              <a:t> </a:t>
            </a:r>
            <a:r>
              <a:rPr lang="en-US" dirty="0" err="1"/>
              <a:t>objavljivanja</a:t>
            </a:r>
            <a:r>
              <a:rPr lang="en-US" dirty="0"/>
              <a:t>, </a:t>
            </a:r>
            <a:r>
              <a:rPr lang="en-US" dirty="0" err="1"/>
              <a:t>kvalitet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daju</a:t>
            </a:r>
            <a:r>
              <a:rPr lang="en-US" dirty="0"/>
              <a:t> </a:t>
            </a:r>
            <a:r>
              <a:rPr lang="en-US" dirty="0" err="1"/>
              <a:t>javnosti</a:t>
            </a:r>
            <a:r>
              <a:rPr lang="en-US" dirty="0"/>
              <a:t> u </a:t>
            </a:r>
            <a:r>
              <a:rPr lang="en-US" dirty="0" err="1" smtClean="0"/>
              <a:t>velikoj</a:t>
            </a:r>
            <a:r>
              <a:rPr lang="sr-Latn-ME" dirty="0" smtClean="0"/>
              <a:t> </a:t>
            </a:r>
            <a:r>
              <a:rPr lang="en-US" dirty="0" err="1" smtClean="0"/>
              <a:t>mjeri</a:t>
            </a:r>
            <a:r>
              <a:rPr lang="en-US" dirty="0" smtClean="0"/>
              <a:t> </a:t>
            </a:r>
            <a:r>
              <a:rPr lang="en-US" dirty="0" err="1"/>
              <a:t>zavisi</a:t>
            </a:r>
            <a:r>
              <a:rPr lang="en-US" dirty="0"/>
              <a:t> od </a:t>
            </a:r>
            <a:r>
              <a:rPr lang="en-US" dirty="0" err="1"/>
              <a:t>pridržavanja</a:t>
            </a:r>
            <a:r>
              <a:rPr lang="en-US" dirty="0"/>
              <a:t> </a:t>
            </a:r>
            <a:r>
              <a:rPr lang="en-US" dirty="0" err="1"/>
              <a:t>nekog</a:t>
            </a:r>
            <a:r>
              <a:rPr lang="en-US" dirty="0"/>
              <a:t> </a:t>
            </a:r>
            <a:r>
              <a:rPr lang="en-US" dirty="0" err="1"/>
              <a:t>široko</a:t>
            </a:r>
            <a:r>
              <a:rPr lang="en-US" dirty="0"/>
              <a:t> </a:t>
            </a:r>
            <a:r>
              <a:rPr lang="en-US" dirty="0" err="1"/>
              <a:t>prihvaćenog</a:t>
            </a:r>
            <a:r>
              <a:rPr lang="en-US" dirty="0"/>
              <a:t> </a:t>
            </a:r>
            <a:r>
              <a:rPr lang="en-US" dirty="0" err="1"/>
              <a:t>standarda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1540363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24248"/>
            <a:ext cx="10515600" cy="5352715"/>
          </a:xfrm>
        </p:spPr>
        <p:txBody>
          <a:bodyPr/>
          <a:lstStyle/>
          <a:p>
            <a:pPr marL="0" indent="0">
              <a:buNone/>
            </a:pPr>
            <a:r>
              <a:rPr lang="sr-Latn-ME" dirty="0" smtClean="0"/>
              <a:t>Dobr</a:t>
            </a:r>
            <a:r>
              <a:rPr lang="en-US" dirty="0" smtClean="0"/>
              <a:t>a </a:t>
            </a:r>
            <a:r>
              <a:rPr lang="en-US" dirty="0" err="1"/>
              <a:t>praksa</a:t>
            </a:r>
            <a:r>
              <a:rPr lang="en-US" dirty="0"/>
              <a:t>:</a:t>
            </a:r>
          </a:p>
          <a:p>
            <a:pPr algn="just"/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odlučiti</a:t>
            </a:r>
            <a:r>
              <a:rPr lang="en-US" dirty="0"/>
              <a:t> da </a:t>
            </a:r>
            <a:r>
              <a:rPr lang="en-US" dirty="0" err="1"/>
              <a:t>dobrovoljno</a:t>
            </a:r>
            <a:r>
              <a:rPr lang="en-US" dirty="0"/>
              <a:t> </a:t>
            </a:r>
            <a:r>
              <a:rPr lang="en-US" dirty="0" err="1"/>
              <a:t>objave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ciljeve</a:t>
            </a:r>
            <a:r>
              <a:rPr lang="en-US" dirty="0"/>
              <a:t> u </a:t>
            </a:r>
            <a:r>
              <a:rPr lang="en-US" dirty="0" err="1"/>
              <a:t>osnivačkom</a:t>
            </a:r>
            <a:r>
              <a:rPr lang="en-US" dirty="0"/>
              <a:t> </a:t>
            </a:r>
            <a:r>
              <a:rPr lang="en-US" dirty="0" err="1"/>
              <a:t>aktu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kodeksu</a:t>
            </a:r>
            <a:r>
              <a:rPr lang="en-US" dirty="0" smtClean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nivou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/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etičkom</a:t>
            </a:r>
            <a:r>
              <a:rPr lang="en-US" dirty="0"/>
              <a:t> </a:t>
            </a:r>
            <a:r>
              <a:rPr lang="en-US" dirty="0" err="1"/>
              <a:t>kodeksu</a:t>
            </a:r>
            <a:r>
              <a:rPr lang="en-US" dirty="0"/>
              <a:t>, </a:t>
            </a:r>
            <a:r>
              <a:rPr lang="en-US" dirty="0" err="1" smtClean="0"/>
              <a:t>kao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godišnjem</a:t>
            </a:r>
            <a:r>
              <a:rPr lang="en-US" dirty="0"/>
              <a:t> </a:t>
            </a:r>
            <a:r>
              <a:rPr lang="en-US" dirty="0" err="1"/>
              <a:t>izvještaju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Bez </a:t>
            </a:r>
            <a:r>
              <a:rPr lang="en-US" dirty="0" err="1"/>
              <a:t>obzira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formu</a:t>
            </a:r>
            <a:r>
              <a:rPr lang="en-US" dirty="0"/>
              <a:t>,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osigurati</a:t>
            </a:r>
            <a:r>
              <a:rPr lang="en-US" dirty="0"/>
              <a:t> da </a:t>
            </a:r>
            <a:r>
              <a:rPr lang="en-US" dirty="0" err="1" smtClean="0"/>
              <a:t>ove</a:t>
            </a:r>
            <a:r>
              <a:rPr lang="sr-Latn-ME" dirty="0" smtClean="0"/>
              <a:t> </a:t>
            </a:r>
            <a:r>
              <a:rPr lang="en-US" dirty="0" err="1" smtClean="0"/>
              <a:t>informacije</a:t>
            </a:r>
            <a:r>
              <a:rPr lang="en-US" dirty="0" smtClean="0"/>
              <a:t> </a:t>
            </a:r>
            <a:r>
              <a:rPr lang="en-US" dirty="0" err="1"/>
              <a:t>budu</a:t>
            </a:r>
            <a:r>
              <a:rPr lang="en-US" dirty="0"/>
              <a:t> </a:t>
            </a:r>
            <a:r>
              <a:rPr lang="en-US" dirty="0" err="1"/>
              <a:t>lako</a:t>
            </a:r>
            <a:r>
              <a:rPr lang="en-US" dirty="0"/>
              <a:t> </a:t>
            </a:r>
            <a:r>
              <a:rPr lang="en-US" dirty="0" err="1"/>
              <a:t>dostupne</a:t>
            </a:r>
            <a:r>
              <a:rPr lang="en-US" dirty="0"/>
              <a:t> </a:t>
            </a:r>
            <a:r>
              <a:rPr lang="en-US" dirty="0" err="1"/>
              <a:t>javnosti</a:t>
            </a:r>
            <a:r>
              <a:rPr lang="en-US" dirty="0"/>
              <a:t> (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primjer</a:t>
            </a:r>
            <a:r>
              <a:rPr lang="en-US" dirty="0"/>
              <a:t>,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njihovim</a:t>
            </a:r>
            <a:r>
              <a:rPr lang="en-US" dirty="0"/>
              <a:t> internet </a:t>
            </a:r>
            <a:r>
              <a:rPr lang="en-US" dirty="0" err="1"/>
              <a:t>siteovima</a:t>
            </a:r>
            <a:r>
              <a:rPr lang="en-US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xmlns="" val="325392838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62885"/>
            <a:ext cx="10515600" cy="531407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3. </a:t>
            </a:r>
            <a:r>
              <a:rPr lang="en-US" dirty="0" err="1"/>
              <a:t>Vlasništvo</a:t>
            </a:r>
            <a:r>
              <a:rPr lang="en-US" dirty="0"/>
              <a:t> </a:t>
            </a:r>
            <a:r>
              <a:rPr lang="en-US" dirty="0" err="1"/>
              <a:t>nad</a:t>
            </a:r>
            <a:r>
              <a:rPr lang="en-US" dirty="0"/>
              <a:t> </a:t>
            </a:r>
            <a:r>
              <a:rPr lang="en-US" dirty="0" err="1"/>
              <a:t>većinskim</a:t>
            </a:r>
            <a:r>
              <a:rPr lang="en-US" dirty="0"/>
              <a:t> </a:t>
            </a:r>
            <a:r>
              <a:rPr lang="en-US" dirty="0" err="1"/>
              <a:t>paketom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glasa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a) </a:t>
            </a:r>
            <a:r>
              <a:rPr lang="en-US" dirty="0" err="1"/>
              <a:t>Vlasništvo</a:t>
            </a:r>
            <a:r>
              <a:rPr lang="en-US" dirty="0"/>
              <a:t> </a:t>
            </a:r>
            <a:r>
              <a:rPr lang="en-US" dirty="0" err="1"/>
              <a:t>nad</a:t>
            </a:r>
            <a:r>
              <a:rPr lang="en-US" dirty="0"/>
              <a:t> </a:t>
            </a:r>
            <a:r>
              <a:rPr lang="en-US" dirty="0" err="1"/>
              <a:t>većinskim</a:t>
            </a:r>
            <a:r>
              <a:rPr lang="en-US" dirty="0"/>
              <a:t> </a:t>
            </a:r>
            <a:r>
              <a:rPr lang="en-US" dirty="0" err="1"/>
              <a:t>paketom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endParaRPr lang="en-US" dirty="0"/>
          </a:p>
          <a:p>
            <a:pPr algn="just"/>
            <a:r>
              <a:rPr lang="en-US" dirty="0" err="1"/>
              <a:t>Važno</a:t>
            </a:r>
            <a:r>
              <a:rPr lang="en-US" dirty="0"/>
              <a:t> je da se </a:t>
            </a:r>
            <a:r>
              <a:rPr lang="en-US" dirty="0" err="1"/>
              <a:t>dioničari</a:t>
            </a:r>
            <a:r>
              <a:rPr lang="en-US" dirty="0"/>
              <a:t>/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obavijeste</a:t>
            </a:r>
            <a:r>
              <a:rPr lang="en-US" dirty="0"/>
              <a:t> o </a:t>
            </a:r>
            <a:r>
              <a:rPr lang="en-US" dirty="0" err="1"/>
              <a:t>strukturama</a:t>
            </a:r>
            <a:r>
              <a:rPr lang="en-US" dirty="0"/>
              <a:t> </a:t>
            </a:r>
            <a:r>
              <a:rPr lang="en-US" dirty="0" err="1" smtClean="0"/>
              <a:t>vlasništva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/>
              <a:t>da bi </a:t>
            </a:r>
            <a:r>
              <a:rPr lang="en-US" dirty="0" err="1"/>
              <a:t>razumjeli</a:t>
            </a:r>
            <a:r>
              <a:rPr lang="en-US" dirty="0"/>
              <a:t> </a:t>
            </a:r>
            <a:r>
              <a:rPr lang="en-US" dirty="0" err="1"/>
              <a:t>svoja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, </a:t>
            </a:r>
            <a:r>
              <a:rPr lang="en-US" dirty="0" err="1"/>
              <a:t>ulogu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ovlaštenja</a:t>
            </a:r>
            <a:r>
              <a:rPr lang="en-US" dirty="0"/>
              <a:t> u </a:t>
            </a:r>
            <a:r>
              <a:rPr lang="en-US" dirty="0" err="1"/>
              <a:t>upravljanju</a:t>
            </a:r>
            <a:r>
              <a:rPr lang="en-US" dirty="0"/>
              <a:t> </a:t>
            </a:r>
            <a:r>
              <a:rPr lang="en-US" dirty="0" err="1"/>
              <a:t>društvom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smtClean="0"/>
              <a:t>da</a:t>
            </a:r>
            <a:r>
              <a:rPr lang="sr-Latn-ME" dirty="0" smtClean="0"/>
              <a:t> </a:t>
            </a:r>
            <a:r>
              <a:rPr lang="en-US" dirty="0" smtClean="0"/>
              <a:t>bi </a:t>
            </a:r>
            <a:r>
              <a:rPr lang="en-US" dirty="0" err="1"/>
              <a:t>uticali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njegovu</a:t>
            </a:r>
            <a:r>
              <a:rPr lang="en-US" dirty="0"/>
              <a:t> </a:t>
            </a:r>
            <a:r>
              <a:rPr lang="en-US" dirty="0" err="1"/>
              <a:t>politiku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Zavisno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veličine</a:t>
            </a:r>
            <a:r>
              <a:rPr lang="en-US" dirty="0"/>
              <a:t> </a:t>
            </a:r>
            <a:r>
              <a:rPr lang="en-US" dirty="0" err="1"/>
              <a:t>vlasništva</a:t>
            </a:r>
            <a:r>
              <a:rPr lang="en-US" dirty="0"/>
              <a:t>, </a:t>
            </a:r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en-US" dirty="0" err="1" smtClean="0"/>
              <a:t>akcionari</a:t>
            </a:r>
            <a:r>
              <a:rPr lang="sr-Latn-ME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/>
              <a:t>različite</a:t>
            </a:r>
            <a:r>
              <a:rPr lang="en-US" dirty="0"/>
              <a:t> </a:t>
            </a:r>
            <a:r>
              <a:rPr lang="en-US" dirty="0" err="1"/>
              <a:t>stepene</a:t>
            </a:r>
            <a:r>
              <a:rPr lang="en-US" dirty="0"/>
              <a:t> </a:t>
            </a:r>
            <a:r>
              <a:rPr lang="en-US" dirty="0" err="1"/>
              <a:t>uticaja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odlučivanje</a:t>
            </a:r>
            <a:r>
              <a:rPr lang="en-US" dirty="0"/>
              <a:t> u </a:t>
            </a:r>
            <a:r>
              <a:rPr lang="en-US" dirty="0" err="1"/>
              <a:t>jednom</a:t>
            </a:r>
            <a:r>
              <a:rPr lang="en-US" dirty="0"/>
              <a:t> </a:t>
            </a:r>
            <a:r>
              <a:rPr lang="en-US" dirty="0" err="1"/>
              <a:t>društvu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Dodatne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o </a:t>
            </a:r>
            <a:r>
              <a:rPr lang="en-US" dirty="0" err="1"/>
              <a:t>pravima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njihovom</a:t>
            </a:r>
            <a:r>
              <a:rPr lang="en-US" dirty="0"/>
              <a:t> </a:t>
            </a:r>
            <a:r>
              <a:rPr lang="en-US" dirty="0" err="1" smtClean="0"/>
              <a:t>procentu</a:t>
            </a:r>
            <a:r>
              <a:rPr lang="sr-Latn-ME" dirty="0" smtClean="0"/>
              <a:t> </a:t>
            </a:r>
            <a:r>
              <a:rPr lang="pl-PL" dirty="0" smtClean="0"/>
              <a:t>vlasništva govario sam u prethodnim predavanjima. </a:t>
            </a:r>
          </a:p>
          <a:p>
            <a:pPr algn="just"/>
            <a:r>
              <a:rPr lang="pl-PL" dirty="0" smtClean="0"/>
              <a:t>Jasno </a:t>
            </a:r>
            <a:r>
              <a:rPr lang="pl-PL" dirty="0"/>
              <a:t>je da je od ključne važnosti da se zna ko je u poziciji da donosi </a:t>
            </a:r>
            <a:r>
              <a:rPr lang="pl-PL" dirty="0" smtClean="0"/>
              <a:t>odluke (</a:t>
            </a:r>
            <a:r>
              <a:rPr lang="pl-PL" dirty="0"/>
              <a:t>ili utiče na njih) u jednom društvu</a:t>
            </a:r>
            <a:r>
              <a:rPr lang="pl-PL" dirty="0" smtClean="0"/>
              <a:t>.</a:t>
            </a:r>
          </a:p>
          <a:p>
            <a:pPr algn="just"/>
            <a:r>
              <a:rPr lang="pl-PL" dirty="0" smtClean="0"/>
              <a:t> </a:t>
            </a:r>
            <a:r>
              <a:rPr lang="pl-PL" dirty="0"/>
              <a:t>Zbog toga je presudna potpuna informacija 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47619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07583"/>
            <a:ext cx="10515600" cy="5069380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Efikasnost</a:t>
            </a:r>
            <a:r>
              <a:rPr lang="en-US" dirty="0"/>
              <a:t> </a:t>
            </a:r>
            <a:r>
              <a:rPr lang="en-US" dirty="0" err="1"/>
              <a:t>regulacije</a:t>
            </a:r>
            <a:r>
              <a:rPr lang="en-US" dirty="0"/>
              <a:t> </a:t>
            </a:r>
            <a:r>
              <a:rPr lang="en-US" dirty="0" err="1"/>
              <a:t>zasnovane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objavljivanju</a:t>
            </a:r>
            <a:r>
              <a:rPr lang="en-US" dirty="0"/>
              <a:t> mora se </a:t>
            </a:r>
            <a:r>
              <a:rPr lang="en-US" dirty="0" err="1"/>
              <a:t>uzimati</a:t>
            </a:r>
            <a:r>
              <a:rPr lang="en-US" dirty="0"/>
              <a:t> </a:t>
            </a:r>
            <a:r>
              <a:rPr lang="en-US" dirty="0" err="1" smtClean="0"/>
              <a:t>sa</a:t>
            </a:r>
            <a:r>
              <a:rPr lang="sr-Latn-ME" dirty="0" smtClean="0"/>
              <a:t> </a:t>
            </a:r>
            <a:r>
              <a:rPr lang="pl-PL" dirty="0" smtClean="0"/>
              <a:t>oprezom</a:t>
            </a:r>
            <a:r>
              <a:rPr lang="pl-PL" dirty="0"/>
              <a:t>, naročito u okolnostima u kojima se nalaze društva </a:t>
            </a:r>
            <a:r>
              <a:rPr lang="pl-PL" dirty="0" smtClean="0"/>
              <a:t>u zemljama u tranziciji (u BiH). </a:t>
            </a:r>
          </a:p>
          <a:p>
            <a:pPr algn="just"/>
            <a:r>
              <a:rPr lang="pl-PL" dirty="0" smtClean="0"/>
              <a:t>U odsustvu </a:t>
            </a:r>
            <a:r>
              <a:rPr lang="en-US" dirty="0" err="1" smtClean="0"/>
              <a:t>materijalno-pravnih</a:t>
            </a:r>
            <a:r>
              <a:rPr lang="en-US" dirty="0" smtClean="0"/>
              <a:t> </a:t>
            </a:r>
            <a:r>
              <a:rPr lang="en-US" dirty="0" err="1"/>
              <a:t>ograničenja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, </a:t>
            </a:r>
            <a:r>
              <a:rPr lang="en-US" dirty="0" err="1" smtClean="0"/>
              <a:t>njena</a:t>
            </a:r>
            <a:r>
              <a:rPr lang="sr-Latn-ME" dirty="0" smtClean="0"/>
              <a:t> </a:t>
            </a:r>
            <a:r>
              <a:rPr lang="en-US" dirty="0" err="1" smtClean="0"/>
              <a:t>vrijednost</a:t>
            </a:r>
            <a:r>
              <a:rPr lang="en-US" dirty="0" smtClean="0"/>
              <a:t> </a:t>
            </a:r>
            <a:r>
              <a:rPr lang="en-US" dirty="0" err="1"/>
              <a:t>suštinski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prilično</a:t>
            </a:r>
            <a:r>
              <a:rPr lang="en-US" dirty="0"/>
              <a:t> </a:t>
            </a:r>
            <a:r>
              <a:rPr lang="en-US" dirty="0" err="1"/>
              <a:t>ograničena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Početne</a:t>
            </a:r>
            <a:r>
              <a:rPr lang="en-US" dirty="0" smtClean="0"/>
              <a:t> </a:t>
            </a:r>
            <a:r>
              <a:rPr lang="en-US" dirty="0" err="1"/>
              <a:t>godine</a:t>
            </a:r>
            <a:r>
              <a:rPr lang="en-US" dirty="0"/>
              <a:t> </a:t>
            </a:r>
            <a:r>
              <a:rPr lang="en-US" dirty="0" err="1" smtClean="0"/>
              <a:t>razvoja</a:t>
            </a:r>
            <a:r>
              <a:rPr lang="sr-Latn-ME" dirty="0" smtClean="0"/>
              <a:t> </a:t>
            </a:r>
            <a:r>
              <a:rPr lang="en-US" dirty="0" err="1" smtClean="0"/>
              <a:t>finansijskih</a:t>
            </a:r>
            <a:r>
              <a:rPr lang="en-US" dirty="0" smtClean="0"/>
              <a:t> </a:t>
            </a:r>
            <a:r>
              <a:rPr lang="en-US" dirty="0" err="1"/>
              <a:t>tržišta</a:t>
            </a:r>
            <a:r>
              <a:rPr lang="en-US" dirty="0"/>
              <a:t> u </a:t>
            </a:r>
            <a:r>
              <a:rPr lang="en-US" dirty="0" err="1"/>
              <a:t>BiH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, </a:t>
            </a:r>
            <a:r>
              <a:rPr lang="en-US" dirty="0" err="1"/>
              <a:t>nažalost</a:t>
            </a:r>
            <a:r>
              <a:rPr lang="en-US" dirty="0"/>
              <a:t>, bile </a:t>
            </a:r>
            <a:r>
              <a:rPr lang="en-US" dirty="0" err="1"/>
              <a:t>opterećene</a:t>
            </a:r>
            <a:r>
              <a:rPr lang="en-US" dirty="0"/>
              <a:t> </a:t>
            </a:r>
            <a:r>
              <a:rPr lang="en-US" dirty="0" err="1"/>
              <a:t>problemima</a:t>
            </a:r>
            <a:r>
              <a:rPr lang="en-US" dirty="0"/>
              <a:t> u </a:t>
            </a:r>
            <a:r>
              <a:rPr lang="en-US" dirty="0" err="1" smtClean="0"/>
              <a:t>pogledu</a:t>
            </a:r>
            <a:r>
              <a:rPr lang="sr-Latn-ME" dirty="0" smtClean="0"/>
              <a:t> </a:t>
            </a:r>
            <a:r>
              <a:rPr lang="en-US" dirty="0" err="1" smtClean="0"/>
              <a:t>insajderskog</a:t>
            </a:r>
            <a:r>
              <a:rPr lang="en-US" dirty="0" smtClean="0"/>
              <a:t> </a:t>
            </a:r>
            <a:r>
              <a:rPr lang="en-US" dirty="0" err="1"/>
              <a:t>trgovanja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postojanja</a:t>
            </a:r>
            <a:r>
              <a:rPr lang="en-US" dirty="0"/>
              <a:t> </a:t>
            </a:r>
            <a:r>
              <a:rPr lang="en-US" dirty="0" err="1"/>
              <a:t>kontrolnih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povezanih</a:t>
            </a:r>
            <a:r>
              <a:rPr lang="sr-Latn-ME" dirty="0" smtClean="0"/>
              <a:t> </a:t>
            </a:r>
            <a:r>
              <a:rPr lang="en-US" dirty="0" err="1" smtClean="0"/>
              <a:t>lica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slobodno</a:t>
            </a:r>
            <a:r>
              <a:rPr lang="en-US" dirty="0"/>
              <a:t> </a:t>
            </a:r>
            <a:r>
              <a:rPr lang="en-US" dirty="0" err="1"/>
              <a:t>izvlačili</a:t>
            </a:r>
            <a:r>
              <a:rPr lang="en-US" dirty="0"/>
              <a:t> </a:t>
            </a:r>
            <a:r>
              <a:rPr lang="en-US" dirty="0" err="1"/>
              <a:t>sredstva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74043017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81825"/>
            <a:ext cx="10515600" cy="5095138"/>
          </a:xfrm>
        </p:spPr>
        <p:txBody>
          <a:bodyPr/>
          <a:lstStyle/>
          <a:p>
            <a:pPr algn="just"/>
            <a:r>
              <a:rPr lang="en-US" dirty="0" err="1"/>
              <a:t>iznosu</a:t>
            </a:r>
            <a:r>
              <a:rPr lang="en-US" dirty="0"/>
              <a:t> </a:t>
            </a:r>
            <a:r>
              <a:rPr lang="en-US" dirty="0" err="1"/>
              <a:t>upisanog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, </a:t>
            </a:r>
            <a:r>
              <a:rPr lang="en-US" dirty="0" err="1"/>
              <a:t>njegovim</a:t>
            </a:r>
            <a:r>
              <a:rPr lang="en-US" dirty="0"/>
              <a:t> </a:t>
            </a:r>
            <a:r>
              <a:rPr lang="en-US" dirty="0" err="1"/>
              <a:t>povećanjima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smanjenjima</a:t>
            </a:r>
            <a:r>
              <a:rPr lang="en-US" dirty="0"/>
              <a:t>, </a:t>
            </a:r>
            <a:r>
              <a:rPr lang="en-US" dirty="0" err="1"/>
              <a:t>pravima</a:t>
            </a:r>
            <a:r>
              <a:rPr lang="en-US" dirty="0"/>
              <a:t> </a:t>
            </a:r>
            <a:r>
              <a:rPr lang="en-US" dirty="0" err="1" smtClean="0"/>
              <a:t>vezanim</a:t>
            </a:r>
            <a:r>
              <a:rPr lang="sr-Latn-ME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različitih</a:t>
            </a:r>
            <a:r>
              <a:rPr lang="en-US" dirty="0"/>
              <a:t> </a:t>
            </a:r>
            <a:r>
              <a:rPr lang="en-US" dirty="0" err="1"/>
              <a:t>vrsta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klasa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broju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.</a:t>
            </a:r>
          </a:p>
          <a:p>
            <a:pPr algn="just"/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kcionari</a:t>
            </a:r>
            <a:r>
              <a:rPr lang="en-US" dirty="0" smtClean="0"/>
              <a:t> </a:t>
            </a:r>
            <a:r>
              <a:rPr lang="en-US" dirty="0"/>
              <a:t>s </a:t>
            </a:r>
            <a:r>
              <a:rPr lang="en-US" dirty="0" err="1"/>
              <a:t>velikim</a:t>
            </a:r>
            <a:r>
              <a:rPr lang="en-US" dirty="0"/>
              <a:t> </a:t>
            </a:r>
            <a:r>
              <a:rPr lang="en-US" dirty="0" err="1"/>
              <a:t>kapital-učešćima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mogućnost</a:t>
            </a:r>
            <a:r>
              <a:rPr lang="en-US" dirty="0"/>
              <a:t> da </a:t>
            </a:r>
            <a:r>
              <a:rPr lang="en-US" dirty="0" err="1" smtClean="0"/>
              <a:t>vrše</a:t>
            </a:r>
            <a:r>
              <a:rPr lang="sr-Latn-ME" dirty="0" smtClean="0"/>
              <a:t> </a:t>
            </a:r>
            <a:r>
              <a:rPr lang="en-US" dirty="0" err="1" smtClean="0"/>
              <a:t>kontrolu</a:t>
            </a:r>
            <a:r>
              <a:rPr lang="en-US" dirty="0" smtClean="0"/>
              <a:t> </a:t>
            </a:r>
            <a:r>
              <a:rPr lang="en-US" dirty="0" err="1"/>
              <a:t>nad</a:t>
            </a:r>
            <a:r>
              <a:rPr lang="en-US" dirty="0"/>
              <a:t> </a:t>
            </a:r>
            <a:r>
              <a:rPr lang="en-US" dirty="0" err="1"/>
              <a:t>odlučivanjem</a:t>
            </a:r>
            <a:r>
              <a:rPr lang="en-US" dirty="0"/>
              <a:t> u </a:t>
            </a:r>
            <a:r>
              <a:rPr lang="en-US" dirty="0" err="1"/>
              <a:t>društvu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Ove </a:t>
            </a:r>
            <a:r>
              <a:rPr lang="en-US" dirty="0" err="1"/>
              <a:t>mogućnosti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rezimirane</a:t>
            </a:r>
            <a:r>
              <a:rPr lang="en-US" dirty="0"/>
              <a:t> u </a:t>
            </a:r>
            <a:r>
              <a:rPr lang="en-US" dirty="0" err="1"/>
              <a:t>tabeli</a:t>
            </a:r>
            <a:r>
              <a:rPr lang="en-US" dirty="0"/>
              <a:t> </a:t>
            </a:r>
            <a:r>
              <a:rPr lang="sr-Latn-ME" dirty="0" smtClean="0"/>
              <a:t>narednoj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3162981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6157" y="1043189"/>
            <a:ext cx="11090912" cy="3039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5546298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37127"/>
            <a:ext cx="10515600" cy="5339836"/>
          </a:xfrm>
        </p:spPr>
        <p:txBody>
          <a:bodyPr>
            <a:normAutofit lnSpcReduction="10000"/>
          </a:bodyPr>
          <a:lstStyle/>
          <a:p>
            <a:pPr algn="just"/>
            <a:r>
              <a:rPr lang="pl-PL" dirty="0"/>
              <a:t>U praksi se često može ostvariti kontrola nad jednim društvom i </a:t>
            </a:r>
            <a:r>
              <a:rPr lang="pl-PL" dirty="0" smtClean="0"/>
              <a:t>uz </a:t>
            </a:r>
            <a:r>
              <a:rPr lang="en-US" dirty="0" err="1" smtClean="0"/>
              <a:t>posjedovanje</a:t>
            </a:r>
            <a:r>
              <a:rPr lang="en-US" dirty="0" smtClean="0"/>
              <a:t> </a:t>
            </a:r>
            <a:r>
              <a:rPr lang="en-US" dirty="0" err="1"/>
              <a:t>znatno</a:t>
            </a:r>
            <a:r>
              <a:rPr lang="en-US" dirty="0"/>
              <a:t> </a:t>
            </a:r>
            <a:r>
              <a:rPr lang="en-US" dirty="0" err="1"/>
              <a:t>nižih</a:t>
            </a:r>
            <a:r>
              <a:rPr lang="en-US" dirty="0"/>
              <a:t> </a:t>
            </a:r>
            <a:r>
              <a:rPr lang="en-US" dirty="0" err="1"/>
              <a:t>kapital-učešća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Konkretno</a:t>
            </a:r>
            <a:r>
              <a:rPr lang="en-US" dirty="0"/>
              <a:t>, u </a:t>
            </a:r>
            <a:r>
              <a:rPr lang="en-US" dirty="0" err="1"/>
              <a:t>društvima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 smtClean="0"/>
              <a:t>široko</a:t>
            </a:r>
            <a:r>
              <a:rPr lang="sr-Latn-ME" dirty="0" smtClean="0"/>
              <a:t> </a:t>
            </a:r>
            <a:r>
              <a:rPr lang="en-US" dirty="0" err="1" smtClean="0"/>
              <a:t>disperz</a:t>
            </a:r>
            <a:r>
              <a:rPr lang="sr-Latn-ME" dirty="0" smtClean="0"/>
              <a:t>ovanim </a:t>
            </a:r>
            <a:r>
              <a:rPr lang="en-US" dirty="0" smtClean="0"/>
              <a:t> </a:t>
            </a:r>
            <a:r>
              <a:rPr lang="en-US" dirty="0" err="1"/>
              <a:t>dioničarstvom</a:t>
            </a:r>
            <a:r>
              <a:rPr lang="en-US" dirty="0"/>
              <a:t>/</a:t>
            </a:r>
            <a:r>
              <a:rPr lang="en-US" dirty="0" err="1"/>
              <a:t>akcionarstvom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potrebno</a:t>
            </a:r>
            <a:r>
              <a:rPr lang="en-US" dirty="0"/>
              <a:t> da </a:t>
            </a:r>
            <a:r>
              <a:rPr lang="en-US" dirty="0" err="1"/>
              <a:t>jedan</a:t>
            </a:r>
            <a:r>
              <a:rPr lang="en-US" dirty="0"/>
              <a:t> </a:t>
            </a:r>
            <a:r>
              <a:rPr lang="en-US" dirty="0" err="1" smtClean="0"/>
              <a:t>dioničar</a:t>
            </a:r>
            <a:r>
              <a:rPr lang="en-US" dirty="0" smtClean="0"/>
              <a:t>/</a:t>
            </a:r>
            <a:r>
              <a:rPr lang="es-ES" dirty="0" err="1" smtClean="0"/>
              <a:t>akcionar</a:t>
            </a:r>
            <a:r>
              <a:rPr lang="es-ES" dirty="0" smtClean="0"/>
              <a:t> </a:t>
            </a:r>
            <a:r>
              <a:rPr lang="es-ES" dirty="0" err="1"/>
              <a:t>ima</a:t>
            </a:r>
            <a:r>
              <a:rPr lang="es-ES" dirty="0"/>
              <a:t> </a:t>
            </a:r>
            <a:r>
              <a:rPr lang="es-ES" dirty="0" err="1"/>
              <a:t>procente</a:t>
            </a:r>
            <a:r>
              <a:rPr lang="es-ES" dirty="0"/>
              <a:t> </a:t>
            </a:r>
            <a:r>
              <a:rPr lang="es-ES" dirty="0" err="1"/>
              <a:t>glasova</a:t>
            </a:r>
            <a:r>
              <a:rPr lang="es-ES" dirty="0"/>
              <a:t> </a:t>
            </a:r>
            <a:r>
              <a:rPr lang="es-ES" dirty="0" err="1"/>
              <a:t>koji</a:t>
            </a:r>
            <a:r>
              <a:rPr lang="es-ES" dirty="0"/>
              <a:t> su </a:t>
            </a:r>
            <a:r>
              <a:rPr lang="es-ES" dirty="0" err="1"/>
              <a:t>navedeni</a:t>
            </a:r>
            <a:r>
              <a:rPr lang="es-ES" dirty="0"/>
              <a:t> u </a:t>
            </a:r>
            <a:r>
              <a:rPr lang="es-ES" dirty="0" err="1"/>
              <a:t>tabeli</a:t>
            </a:r>
            <a:r>
              <a:rPr lang="es-ES" dirty="0"/>
              <a:t> </a:t>
            </a:r>
            <a:r>
              <a:rPr lang="sr-Latn-ME" dirty="0" smtClean="0"/>
              <a:t>prethodnoj</a:t>
            </a:r>
            <a:r>
              <a:rPr lang="es-ES" dirty="0" smtClean="0"/>
              <a:t>, </a:t>
            </a:r>
            <a:r>
              <a:rPr lang="es-ES" dirty="0" err="1"/>
              <a:t>jer</a:t>
            </a:r>
            <a:r>
              <a:rPr lang="es-ES" dirty="0"/>
              <a:t> se </a:t>
            </a:r>
            <a:r>
              <a:rPr lang="es-ES" dirty="0" err="1"/>
              <a:t>većina</a:t>
            </a:r>
            <a:r>
              <a:rPr lang="es-ES" dirty="0"/>
              <a:t> </a:t>
            </a:r>
            <a:r>
              <a:rPr lang="es-ES" dirty="0" err="1"/>
              <a:t>za</a:t>
            </a:r>
            <a:r>
              <a:rPr lang="es-ES" dirty="0"/>
              <a:t> </a:t>
            </a:r>
            <a:r>
              <a:rPr lang="es-ES" dirty="0" err="1" smtClean="0"/>
              <a:t>donošenje</a:t>
            </a:r>
            <a:r>
              <a:rPr lang="sr-Latn-ME" dirty="0" smtClean="0"/>
              <a:t> </a:t>
            </a:r>
            <a:r>
              <a:rPr lang="en-US" dirty="0" err="1" smtClean="0"/>
              <a:t>odluka</a:t>
            </a:r>
            <a:r>
              <a:rPr lang="en-US" dirty="0" smtClean="0"/>
              <a:t> </a:t>
            </a:r>
            <a:r>
              <a:rPr lang="sr-Latn-ME" dirty="0" smtClean="0"/>
              <a:t>skupštine dioničara7akcionara </a:t>
            </a:r>
            <a:r>
              <a:rPr lang="en-US" dirty="0" err="1" smtClean="0"/>
              <a:t>računa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glasova</a:t>
            </a:r>
            <a:r>
              <a:rPr lang="en-US" dirty="0"/>
              <a:t> </a:t>
            </a:r>
            <a:r>
              <a:rPr lang="en-US" dirty="0" err="1"/>
              <a:t>prisutnih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Pošto</a:t>
            </a:r>
            <a:r>
              <a:rPr lang="en-US" dirty="0" smtClean="0"/>
              <a:t> je</a:t>
            </a:r>
            <a:r>
              <a:rPr lang="sr-Latn-ME" dirty="0" smtClean="0"/>
              <a:t> </a:t>
            </a:r>
            <a:r>
              <a:rPr lang="en-US" dirty="0" err="1" smtClean="0"/>
              <a:t>rijedak</a:t>
            </a:r>
            <a:r>
              <a:rPr lang="en-US" dirty="0" smtClean="0"/>
              <a:t> </a:t>
            </a:r>
            <a:r>
              <a:rPr lang="en-US" dirty="0" err="1"/>
              <a:t>slučaj</a:t>
            </a:r>
            <a:r>
              <a:rPr lang="en-US" dirty="0"/>
              <a:t> da u </a:t>
            </a:r>
            <a:r>
              <a:rPr lang="sr-Latn-ME" dirty="0" smtClean="0"/>
              <a:t>skupštini dioničara/akcionara </a:t>
            </a:r>
            <a:r>
              <a:rPr lang="en-US" dirty="0" smtClean="0"/>
              <a:t> </a:t>
            </a:r>
            <a:r>
              <a:rPr lang="en-US" dirty="0" err="1"/>
              <a:t>glasaju</a:t>
            </a:r>
            <a:r>
              <a:rPr lang="en-US" dirty="0"/>
              <a:t> </a:t>
            </a: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dioničari</a:t>
            </a:r>
            <a:r>
              <a:rPr lang="en-US" dirty="0"/>
              <a:t>/</a:t>
            </a:r>
            <a:r>
              <a:rPr lang="en-US" dirty="0" err="1"/>
              <a:t>akcionari</a:t>
            </a:r>
            <a:r>
              <a:rPr lang="en-US" dirty="0"/>
              <a:t>, </a:t>
            </a:r>
            <a:r>
              <a:rPr lang="en-US" dirty="0" err="1"/>
              <a:t>manji</a:t>
            </a:r>
            <a:r>
              <a:rPr lang="en-US" dirty="0"/>
              <a:t> </a:t>
            </a:r>
            <a:r>
              <a:rPr lang="en-US" dirty="0" err="1"/>
              <a:t>procenat</a:t>
            </a:r>
            <a:r>
              <a:rPr lang="en-US" dirty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pružiti</a:t>
            </a:r>
            <a:r>
              <a:rPr lang="en-US" dirty="0"/>
              <a:t> </a:t>
            </a:r>
            <a:r>
              <a:rPr lang="en-US" dirty="0" err="1"/>
              <a:t>isti</a:t>
            </a:r>
            <a:r>
              <a:rPr lang="en-US" dirty="0"/>
              <a:t> </a:t>
            </a:r>
            <a:r>
              <a:rPr lang="en-US" dirty="0" err="1"/>
              <a:t>stepen</a:t>
            </a:r>
            <a:r>
              <a:rPr lang="en-US" dirty="0"/>
              <a:t> </a:t>
            </a:r>
            <a:r>
              <a:rPr lang="en-US" dirty="0" err="1"/>
              <a:t>uticaja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smtClean="0"/>
              <a:t>U </a:t>
            </a:r>
            <a:r>
              <a:rPr lang="en-US" dirty="0" err="1"/>
              <a:t>svakom</a:t>
            </a:r>
            <a:r>
              <a:rPr lang="en-US" dirty="0"/>
              <a:t> </a:t>
            </a:r>
            <a:r>
              <a:rPr lang="en-US" dirty="0" err="1"/>
              <a:t>slučaju</a:t>
            </a:r>
            <a:r>
              <a:rPr lang="en-US" dirty="0"/>
              <a:t>,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veće</a:t>
            </a:r>
            <a:r>
              <a:rPr lang="en-US" dirty="0"/>
              <a:t> </a:t>
            </a:r>
            <a:r>
              <a:rPr lang="en-US" dirty="0" err="1"/>
              <a:t>kapital-učešće</a:t>
            </a:r>
            <a:r>
              <a:rPr lang="en-US" dirty="0"/>
              <a:t>, </a:t>
            </a:r>
            <a:r>
              <a:rPr lang="en-US" dirty="0" smtClean="0"/>
              <a:t>to</a:t>
            </a:r>
            <a:r>
              <a:rPr lang="sr-Latn-ME" dirty="0" smtClean="0"/>
              <a:t> </a:t>
            </a:r>
            <a:r>
              <a:rPr lang="en-US" dirty="0" smtClean="0"/>
              <a:t>je </a:t>
            </a:r>
            <a:r>
              <a:rPr lang="en-US" dirty="0" err="1"/>
              <a:t>veća</a:t>
            </a:r>
            <a:r>
              <a:rPr lang="en-US" dirty="0"/>
              <a:t> </a:t>
            </a:r>
            <a:r>
              <a:rPr lang="en-US" dirty="0" err="1"/>
              <a:t>lakoća</a:t>
            </a:r>
            <a:r>
              <a:rPr lang="en-US" dirty="0"/>
              <a:t> s </a:t>
            </a:r>
            <a:r>
              <a:rPr lang="en-US" dirty="0" err="1"/>
              <a:t>kojom</a:t>
            </a:r>
            <a:r>
              <a:rPr lang="en-US" dirty="0"/>
              <a:t> </a:t>
            </a:r>
            <a:r>
              <a:rPr lang="en-US" dirty="0" err="1"/>
              <a:t>dioničari</a:t>
            </a:r>
            <a:r>
              <a:rPr lang="en-US" dirty="0"/>
              <a:t>/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 smtClean="0"/>
              <a:t>kontroli</a:t>
            </a:r>
            <a:r>
              <a:rPr lang="sr-Latn-ME" dirty="0" smtClean="0"/>
              <a:t>sati </a:t>
            </a:r>
            <a:r>
              <a:rPr lang="en-US" dirty="0" smtClean="0"/>
              <a:t> </a:t>
            </a:r>
            <a:r>
              <a:rPr lang="en-US" dirty="0" err="1"/>
              <a:t>društvo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67715362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56068"/>
            <a:ext cx="10515600" cy="512089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l-PL" dirty="0"/>
              <a:t>Prema zakonskim propisima, podaci o zakonitim imaocima </a:t>
            </a:r>
            <a:r>
              <a:rPr lang="pl-PL" dirty="0" smtClean="0"/>
              <a:t>dionica/akcija </a:t>
            </a:r>
            <a:r>
              <a:rPr lang="en-US" dirty="0" err="1" smtClean="0"/>
              <a:t>upisanim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nadležnom</a:t>
            </a:r>
            <a:r>
              <a:rPr lang="en-US" dirty="0"/>
              <a:t> </a:t>
            </a:r>
            <a:r>
              <a:rPr lang="en-US" dirty="0" err="1"/>
              <a:t>registru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 smtClean="0"/>
              <a:t>jesu</a:t>
            </a:r>
            <a:r>
              <a:rPr lang="sr-Latn-ME" dirty="0" smtClean="0"/>
              <a:t> </a:t>
            </a:r>
            <a:r>
              <a:rPr lang="en-US" dirty="0" err="1" smtClean="0"/>
              <a:t>javni</a:t>
            </a:r>
            <a:r>
              <a:rPr lang="en-US" dirty="0" smtClean="0"/>
              <a:t> </a:t>
            </a:r>
            <a:r>
              <a:rPr lang="en-US" dirty="0" err="1"/>
              <a:t>podaci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U </a:t>
            </a:r>
            <a:r>
              <a:rPr lang="en-US" dirty="0"/>
              <a:t>tom </a:t>
            </a:r>
            <a:r>
              <a:rPr lang="en-US" dirty="0" err="1"/>
              <a:t>smislu</a:t>
            </a:r>
            <a:r>
              <a:rPr lang="en-US" dirty="0"/>
              <a:t>, </a:t>
            </a:r>
            <a:r>
              <a:rPr lang="en-US" dirty="0" err="1"/>
              <a:t>sva</a:t>
            </a:r>
            <a:r>
              <a:rPr lang="en-US" dirty="0"/>
              <a:t> </a:t>
            </a:r>
            <a:r>
              <a:rPr lang="en-US" dirty="0" err="1"/>
              <a:t>zainteresirana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izvršiti</a:t>
            </a:r>
            <a:r>
              <a:rPr lang="en-US" dirty="0"/>
              <a:t> </a:t>
            </a:r>
            <a:r>
              <a:rPr lang="en-US" dirty="0" err="1"/>
              <a:t>uvid</a:t>
            </a:r>
            <a:r>
              <a:rPr lang="en-US" dirty="0"/>
              <a:t> u </a:t>
            </a:r>
            <a:r>
              <a:rPr lang="en-US" dirty="0" err="1" smtClean="0"/>
              <a:t>kompletnu</a:t>
            </a:r>
            <a:r>
              <a:rPr lang="sr-Latn-ME" dirty="0" smtClean="0"/>
              <a:t> </a:t>
            </a:r>
            <a:r>
              <a:rPr lang="en-US" dirty="0" err="1" smtClean="0"/>
              <a:t>dioničarsku</a:t>
            </a:r>
            <a:r>
              <a:rPr lang="en-US" dirty="0" smtClean="0"/>
              <a:t>/</a:t>
            </a:r>
            <a:r>
              <a:rPr lang="en-US" dirty="0" err="1" smtClean="0"/>
              <a:t>akcionarsku</a:t>
            </a:r>
            <a:r>
              <a:rPr lang="en-US" dirty="0" smtClean="0"/>
              <a:t> </a:t>
            </a:r>
            <a:r>
              <a:rPr lang="en-US" dirty="0" err="1"/>
              <a:t>strukturu</a:t>
            </a:r>
            <a:r>
              <a:rPr lang="en-US" dirty="0"/>
              <a:t> </a:t>
            </a:r>
            <a:r>
              <a:rPr lang="en-US" dirty="0" err="1"/>
              <a:t>javnog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Istovremeno</a:t>
            </a:r>
            <a:r>
              <a:rPr lang="en-US" dirty="0"/>
              <a:t> </a:t>
            </a:r>
            <a:r>
              <a:rPr lang="en-US" dirty="0" err="1"/>
              <a:t>propisima</a:t>
            </a:r>
            <a:r>
              <a:rPr lang="en-US" dirty="0"/>
              <a:t> </a:t>
            </a:r>
            <a:r>
              <a:rPr lang="en-US" dirty="0" err="1" smtClean="0"/>
              <a:t>su</a:t>
            </a:r>
            <a:r>
              <a:rPr lang="sr-Latn-ME" dirty="0" smtClean="0"/>
              <a:t> </a:t>
            </a:r>
            <a:r>
              <a:rPr lang="en-US" dirty="0" err="1" smtClean="0"/>
              <a:t>utvrđene</a:t>
            </a:r>
            <a:r>
              <a:rPr lang="en-US" dirty="0" smtClean="0"/>
              <a:t> </a:t>
            </a:r>
            <a:r>
              <a:rPr lang="en-US" dirty="0" err="1"/>
              <a:t>posebne</a:t>
            </a:r>
            <a:r>
              <a:rPr lang="en-US" dirty="0"/>
              <a:t> </a:t>
            </a:r>
            <a:r>
              <a:rPr lang="en-US" dirty="0" err="1"/>
              <a:t>obaveze</a:t>
            </a:r>
            <a:r>
              <a:rPr lang="en-US" dirty="0"/>
              <a:t> </a:t>
            </a:r>
            <a:r>
              <a:rPr lang="en-US" dirty="0" err="1"/>
              <a:t>objavljivanja</a:t>
            </a:r>
            <a:r>
              <a:rPr lang="en-US" dirty="0"/>
              <a:t> </a:t>
            </a:r>
            <a:r>
              <a:rPr lang="en-US" dirty="0" err="1"/>
              <a:t>vlasništva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njegova</a:t>
            </a:r>
            <a:r>
              <a:rPr lang="en-US" dirty="0"/>
              <a:t> </a:t>
            </a:r>
            <a:r>
              <a:rPr lang="en-US" dirty="0" err="1"/>
              <a:t>veličina</a:t>
            </a:r>
            <a:r>
              <a:rPr lang="en-US" dirty="0"/>
              <a:t> </a:t>
            </a:r>
            <a:r>
              <a:rPr lang="en-US" dirty="0" err="1" smtClean="0"/>
              <a:t>dostigne</a:t>
            </a:r>
            <a:r>
              <a:rPr lang="sr-Latn-ME" dirty="0" smtClean="0"/>
              <a:t> </a:t>
            </a:r>
            <a:r>
              <a:rPr lang="it-IT" dirty="0" smtClean="0"/>
              <a:t>određene </a:t>
            </a:r>
            <a:r>
              <a:rPr lang="it-IT" dirty="0"/>
              <a:t>limite, premaši ih ili se spusti ispod njih.</a:t>
            </a:r>
          </a:p>
          <a:p>
            <a:pPr algn="just"/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kontrolnog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zahtijeva</a:t>
            </a:r>
            <a:r>
              <a:rPr lang="en-US" dirty="0"/>
              <a:t> se </a:t>
            </a:r>
            <a:r>
              <a:rPr lang="en-US" dirty="0" err="1"/>
              <a:t>posebna</a:t>
            </a:r>
            <a:r>
              <a:rPr lang="en-US" dirty="0"/>
              <a:t> </a:t>
            </a:r>
            <a:r>
              <a:rPr lang="en-US" dirty="0" err="1" smtClean="0"/>
              <a:t>obaveza</a:t>
            </a:r>
            <a:r>
              <a:rPr lang="sr-Latn-ME" dirty="0" smtClean="0"/>
              <a:t> </a:t>
            </a:r>
            <a:r>
              <a:rPr lang="en-US" dirty="0" err="1" smtClean="0"/>
              <a:t>obavještavanja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Stoga</a:t>
            </a:r>
            <a:r>
              <a:rPr lang="en-US" dirty="0" smtClean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neko</a:t>
            </a:r>
            <a:r>
              <a:rPr lang="en-US" dirty="0"/>
              <a:t> </a:t>
            </a:r>
            <a:r>
              <a:rPr lang="en-US" dirty="0" err="1"/>
              <a:t>drugo</a:t>
            </a:r>
            <a:r>
              <a:rPr lang="en-US" dirty="0"/>
              <a:t> lice </a:t>
            </a:r>
            <a:r>
              <a:rPr lang="en-US" dirty="0" err="1"/>
              <a:t>koje</a:t>
            </a:r>
            <a:r>
              <a:rPr lang="en-US" dirty="0"/>
              <a:t> je </a:t>
            </a:r>
            <a:r>
              <a:rPr lang="en-US" dirty="0" err="1"/>
              <a:t>postalo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prestalo</a:t>
            </a:r>
            <a:r>
              <a:rPr lang="en-US" dirty="0"/>
              <a:t> </a:t>
            </a:r>
            <a:r>
              <a:rPr lang="en-US" dirty="0" err="1" smtClean="0"/>
              <a:t>biti</a:t>
            </a:r>
            <a:r>
              <a:rPr lang="sr-Latn-ME" dirty="0" smtClean="0"/>
              <a:t> </a:t>
            </a:r>
            <a:r>
              <a:rPr lang="en-US" dirty="0" err="1" smtClean="0"/>
              <a:t>kontrolni</a:t>
            </a:r>
            <a:r>
              <a:rPr lang="en-US" dirty="0" smtClean="0"/>
              <a:t> </a:t>
            </a:r>
            <a:r>
              <a:rPr lang="en-US" dirty="0" err="1"/>
              <a:t>dioničar</a:t>
            </a:r>
            <a:r>
              <a:rPr lang="en-US" dirty="0"/>
              <a:t>/</a:t>
            </a:r>
            <a:r>
              <a:rPr lang="en-US" dirty="0" err="1"/>
              <a:t>akcionar</a:t>
            </a:r>
            <a:r>
              <a:rPr lang="en-US" dirty="0"/>
              <a:t> </a:t>
            </a:r>
            <a:r>
              <a:rPr lang="en-US" dirty="0" err="1"/>
              <a:t>nekog</a:t>
            </a:r>
            <a:r>
              <a:rPr lang="en-US" dirty="0"/>
              <a:t> </a:t>
            </a:r>
            <a:r>
              <a:rPr lang="en-US" dirty="0" err="1"/>
              <a:t>drugog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u </a:t>
            </a:r>
            <a:r>
              <a:rPr lang="en-US" dirty="0" err="1"/>
              <a:t>skladu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zakonom</a:t>
            </a:r>
            <a:r>
              <a:rPr lang="en-US" dirty="0"/>
              <a:t> </a:t>
            </a:r>
            <a:r>
              <a:rPr lang="en-US" dirty="0" smtClean="0"/>
              <a:t>mora</a:t>
            </a:r>
            <a:r>
              <a:rPr lang="sr-Latn-ME" dirty="0" smtClean="0"/>
              <a:t> </a:t>
            </a:r>
            <a:r>
              <a:rPr lang="en-US" dirty="0" err="1" smtClean="0"/>
              <a:t>obavijestiti</a:t>
            </a:r>
            <a:r>
              <a:rPr lang="en-US" dirty="0" smtClean="0"/>
              <a:t> </a:t>
            </a:r>
            <a:r>
              <a:rPr lang="en-US" dirty="0" err="1"/>
              <a:t>dotično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KVP/KHOV.</a:t>
            </a:r>
          </a:p>
        </p:txBody>
      </p:sp>
    </p:spTree>
    <p:extLst>
      <p:ext uri="{BB962C8B-B14F-4D97-AF65-F5344CB8AC3E}">
        <p14:creationId xmlns:p14="http://schemas.microsoft.com/office/powerpoint/2010/main" xmlns="" val="22710492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62885"/>
            <a:ext cx="10515600" cy="5314078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Informacija</a:t>
            </a:r>
            <a:r>
              <a:rPr lang="en-US" dirty="0"/>
              <a:t> o </a:t>
            </a:r>
            <a:r>
              <a:rPr lang="en-US" dirty="0" err="1"/>
              <a:t>identitetu</a:t>
            </a:r>
            <a:r>
              <a:rPr lang="en-US" dirty="0"/>
              <a:t> “</a:t>
            </a:r>
            <a:r>
              <a:rPr lang="en-US" dirty="0" err="1"/>
              <a:t>formalnih</a:t>
            </a:r>
            <a:r>
              <a:rPr lang="en-US" dirty="0"/>
              <a:t>”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(</a:t>
            </a:r>
            <a:r>
              <a:rPr lang="en-US" dirty="0" err="1"/>
              <a:t>vlasnika</a:t>
            </a:r>
            <a:r>
              <a:rPr lang="en-US" dirty="0"/>
              <a:t> </a:t>
            </a:r>
            <a:r>
              <a:rPr lang="en-US" dirty="0" err="1"/>
              <a:t>računa</a:t>
            </a:r>
            <a:r>
              <a:rPr lang="en-US" dirty="0" smtClean="0"/>
              <a:t>)</a:t>
            </a:r>
            <a:r>
              <a:rPr lang="sr-Latn-ME" dirty="0" smtClean="0"/>
              <a:t> </a:t>
            </a:r>
            <a:r>
              <a:rPr lang="en-US" dirty="0" smtClean="0"/>
              <a:t>je </a:t>
            </a:r>
            <a:r>
              <a:rPr lang="en-US" dirty="0" err="1"/>
              <a:t>preduslov</a:t>
            </a:r>
            <a:r>
              <a:rPr lang="en-US" dirty="0"/>
              <a:t>, </a:t>
            </a:r>
            <a:r>
              <a:rPr lang="en-US" dirty="0" err="1"/>
              <a:t>jer</a:t>
            </a:r>
            <a:r>
              <a:rPr lang="en-US" dirty="0"/>
              <a:t> </a:t>
            </a:r>
            <a:r>
              <a:rPr lang="en-US" dirty="0" err="1"/>
              <a:t>oni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ostvarivati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dividendu</a:t>
            </a:r>
            <a:r>
              <a:rPr lang="en-US" dirty="0"/>
              <a:t> </a:t>
            </a:r>
            <a:r>
              <a:rPr lang="en-US" dirty="0" err="1" smtClean="0"/>
              <a:t>povezanu</a:t>
            </a:r>
            <a:r>
              <a:rPr lang="sr-Latn-ME" dirty="0" smtClean="0"/>
              <a:t> </a:t>
            </a:r>
            <a:r>
              <a:rPr lang="en-US" dirty="0" smtClean="0"/>
              <a:t>s </a:t>
            </a:r>
            <a:r>
              <a:rPr lang="en-US" dirty="0" err="1"/>
              <a:t>dionicama</a:t>
            </a:r>
            <a:r>
              <a:rPr lang="en-US" dirty="0"/>
              <a:t>/</a:t>
            </a:r>
            <a:r>
              <a:rPr lang="en-US" dirty="0" err="1"/>
              <a:t>akcijama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Ali </a:t>
            </a:r>
            <a:r>
              <a:rPr lang="en-US" dirty="0"/>
              <a:t>to </a:t>
            </a:r>
            <a:r>
              <a:rPr lang="en-US" dirty="0" err="1"/>
              <a:t>možda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dovoljno</a:t>
            </a:r>
            <a:r>
              <a:rPr lang="en-US" dirty="0"/>
              <a:t> da se </a:t>
            </a:r>
            <a:r>
              <a:rPr lang="en-US" dirty="0" err="1"/>
              <a:t>otkrije</a:t>
            </a:r>
            <a:r>
              <a:rPr lang="en-US" dirty="0"/>
              <a:t> </a:t>
            </a:r>
            <a:r>
              <a:rPr lang="en-US" dirty="0" err="1" smtClean="0"/>
              <a:t>stvarna</a:t>
            </a:r>
            <a:r>
              <a:rPr lang="sr-Latn-ME" dirty="0" smtClean="0"/>
              <a:t> </a:t>
            </a:r>
            <a:r>
              <a:rPr lang="en-US" dirty="0" err="1" smtClean="0"/>
              <a:t>struktura</a:t>
            </a:r>
            <a:r>
              <a:rPr lang="en-US" dirty="0" smtClean="0"/>
              <a:t> </a:t>
            </a:r>
            <a:r>
              <a:rPr lang="en-US" dirty="0" err="1"/>
              <a:t>vlasništva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kontrole</a:t>
            </a:r>
            <a:r>
              <a:rPr lang="en-US" dirty="0"/>
              <a:t>, </a:t>
            </a:r>
            <a:r>
              <a:rPr lang="en-US" dirty="0" err="1"/>
              <a:t>jer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“</a:t>
            </a:r>
            <a:r>
              <a:rPr lang="en-US" dirty="0" err="1"/>
              <a:t>formalnog</a:t>
            </a:r>
            <a:r>
              <a:rPr lang="en-US" dirty="0"/>
              <a:t>”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 smtClean="0"/>
              <a:t>kontroli</a:t>
            </a:r>
            <a:r>
              <a:rPr lang="sr-Latn-ME" dirty="0" smtClean="0"/>
              <a:t>še </a:t>
            </a:r>
            <a:r>
              <a:rPr lang="en-US" dirty="0" err="1" smtClean="0"/>
              <a:t>drugo</a:t>
            </a:r>
            <a:r>
              <a:rPr lang="en-US" dirty="0" smtClean="0"/>
              <a:t> </a:t>
            </a:r>
            <a:r>
              <a:rPr lang="en-US" dirty="0"/>
              <a:t>lice (</a:t>
            </a:r>
            <a:r>
              <a:rPr lang="en-US" dirty="0" err="1"/>
              <a:t>zakoniti</a:t>
            </a:r>
            <a:r>
              <a:rPr lang="en-US" dirty="0"/>
              <a:t> </a:t>
            </a:r>
            <a:r>
              <a:rPr lang="en-US" dirty="0" err="1"/>
              <a:t>imalac</a:t>
            </a:r>
            <a:r>
              <a:rPr lang="en-US" dirty="0"/>
              <a:t>), </a:t>
            </a:r>
            <a:r>
              <a:rPr lang="en-US" dirty="0" err="1"/>
              <a:t>zakoniti</a:t>
            </a:r>
            <a:r>
              <a:rPr lang="en-US" dirty="0"/>
              <a:t> </a:t>
            </a:r>
            <a:r>
              <a:rPr lang="en-US" dirty="0" err="1"/>
              <a:t>imalac</a:t>
            </a:r>
            <a:r>
              <a:rPr lang="en-US" dirty="0"/>
              <a:t> je </a:t>
            </a:r>
            <a:r>
              <a:rPr lang="en-US" dirty="0" err="1"/>
              <a:t>taj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uticati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ponašanje</a:t>
            </a:r>
            <a:r>
              <a:rPr lang="sr-Latn-ME" dirty="0" smtClean="0"/>
              <a:t> </a:t>
            </a:r>
            <a:r>
              <a:rPr lang="en-US" dirty="0" smtClean="0"/>
              <a:t>“</a:t>
            </a:r>
            <a:r>
              <a:rPr lang="en-US" dirty="0" err="1"/>
              <a:t>formalnih</a:t>
            </a:r>
            <a:r>
              <a:rPr lang="en-US" dirty="0"/>
              <a:t>”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kraju</a:t>
            </a:r>
            <a:r>
              <a:rPr lang="en-US" dirty="0"/>
              <a:t> </a:t>
            </a:r>
            <a:r>
              <a:rPr lang="en-US" dirty="0" err="1" smtClean="0"/>
              <a:t>kontroli</a:t>
            </a:r>
            <a:r>
              <a:rPr lang="sr-Latn-ME" dirty="0" smtClean="0"/>
              <a:t>sati </a:t>
            </a:r>
            <a:r>
              <a:rPr lang="en-US" dirty="0" smtClean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još</a:t>
            </a:r>
            <a:r>
              <a:rPr lang="en-US" dirty="0"/>
              <a:t> </a:t>
            </a:r>
            <a:r>
              <a:rPr lang="en-US" dirty="0" err="1"/>
              <a:t>važnije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isti</a:t>
            </a:r>
            <a:r>
              <a:rPr lang="en-US" dirty="0" smtClean="0"/>
              <a:t> </a:t>
            </a:r>
            <a:r>
              <a:rPr lang="en-US" dirty="0" err="1"/>
              <a:t>zakoniti</a:t>
            </a:r>
            <a:r>
              <a:rPr lang="en-US" dirty="0"/>
              <a:t> </a:t>
            </a:r>
            <a:r>
              <a:rPr lang="en-US" dirty="0" err="1"/>
              <a:t>imalac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 smtClean="0"/>
              <a:t>kontroli</a:t>
            </a:r>
            <a:r>
              <a:rPr lang="sr-Latn-ME" dirty="0" smtClean="0"/>
              <a:t>sati </a:t>
            </a:r>
            <a:r>
              <a:rPr lang="en-US" dirty="0" err="1" smtClean="0"/>
              <a:t>više</a:t>
            </a:r>
            <a:r>
              <a:rPr lang="en-US" dirty="0" smtClean="0"/>
              <a:t> </a:t>
            </a:r>
            <a:r>
              <a:rPr lang="en-US" dirty="0"/>
              <a:t>“</a:t>
            </a:r>
            <a:r>
              <a:rPr lang="en-US" dirty="0" err="1"/>
              <a:t>formalnih</a:t>
            </a:r>
            <a:r>
              <a:rPr lang="en-US" dirty="0"/>
              <a:t>”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91241938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33341"/>
            <a:ext cx="10515600" cy="5043622"/>
          </a:xfrm>
        </p:spPr>
        <p:txBody>
          <a:bodyPr/>
          <a:lstStyle/>
          <a:p>
            <a:pPr algn="just"/>
            <a:r>
              <a:rPr lang="en-US" dirty="0"/>
              <a:t>U </a:t>
            </a:r>
            <a:r>
              <a:rPr lang="en-US" dirty="0" err="1" smtClean="0"/>
              <a:t>takvom</a:t>
            </a:r>
            <a:r>
              <a:rPr lang="sr-Latn-ME" dirty="0" smtClean="0"/>
              <a:t> </a:t>
            </a:r>
            <a:r>
              <a:rPr lang="en-US" dirty="0" err="1" smtClean="0"/>
              <a:t>slučaju</a:t>
            </a:r>
            <a:r>
              <a:rPr lang="en-US" dirty="0"/>
              <a:t>, </a:t>
            </a:r>
            <a:r>
              <a:rPr lang="en-US" dirty="0" err="1"/>
              <a:t>stvarna</a:t>
            </a:r>
            <a:r>
              <a:rPr lang="en-US" dirty="0"/>
              <a:t> </a:t>
            </a:r>
            <a:r>
              <a:rPr lang="en-US" dirty="0" err="1"/>
              <a:t>glasačka</a:t>
            </a:r>
            <a:r>
              <a:rPr lang="en-US" dirty="0"/>
              <a:t> </a:t>
            </a:r>
            <a:r>
              <a:rPr lang="en-US" dirty="0" err="1"/>
              <a:t>moć</a:t>
            </a:r>
            <a:r>
              <a:rPr lang="en-US" dirty="0"/>
              <a:t> </a:t>
            </a:r>
            <a:r>
              <a:rPr lang="en-US" dirty="0" err="1"/>
              <a:t>zakonitog</a:t>
            </a:r>
            <a:r>
              <a:rPr lang="en-US" dirty="0"/>
              <a:t> </a:t>
            </a:r>
            <a:r>
              <a:rPr lang="en-US" dirty="0" err="1"/>
              <a:t>imaoca</a:t>
            </a:r>
            <a:r>
              <a:rPr lang="en-US" dirty="0"/>
              <a:t> </a:t>
            </a:r>
            <a:r>
              <a:rPr lang="en-US" dirty="0" err="1"/>
              <a:t>sastoji</a:t>
            </a:r>
            <a:r>
              <a:rPr lang="en-US" dirty="0"/>
              <a:t> se od </a:t>
            </a:r>
            <a:r>
              <a:rPr lang="en-US" dirty="0" err="1"/>
              <a:t>zbira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/>
              <a:t> </a:t>
            </a:r>
            <a:r>
              <a:rPr lang="en-US" dirty="0" err="1" smtClean="0"/>
              <a:t>koja</a:t>
            </a:r>
            <a:r>
              <a:rPr lang="sr-Latn-ME" dirty="0" smtClean="0"/>
              <a:t> </a:t>
            </a:r>
            <a:r>
              <a:rPr lang="en-US" dirty="0" err="1" smtClean="0"/>
              <a:t>posjeduje</a:t>
            </a:r>
            <a:r>
              <a:rPr lang="en-US" dirty="0" smtClean="0"/>
              <a:t> </a:t>
            </a:r>
            <a:r>
              <a:rPr lang="en-US" dirty="0" err="1"/>
              <a:t>više</a:t>
            </a:r>
            <a:r>
              <a:rPr lang="en-US" dirty="0"/>
              <a:t> “</a:t>
            </a:r>
            <a:r>
              <a:rPr lang="en-US" dirty="0" err="1"/>
              <a:t>formalnih</a:t>
            </a:r>
            <a:r>
              <a:rPr lang="en-US" dirty="0"/>
              <a:t>” </a:t>
            </a:r>
            <a:r>
              <a:rPr lang="sr-Latn-ME" dirty="0" smtClean="0"/>
              <a:t>d</a:t>
            </a:r>
            <a:r>
              <a:rPr lang="en-US" dirty="0" err="1" smtClean="0"/>
              <a:t>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Stoga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potrebno</a:t>
            </a:r>
            <a:r>
              <a:rPr lang="en-US" dirty="0"/>
              <a:t> da se </a:t>
            </a:r>
            <a:r>
              <a:rPr lang="en-US" dirty="0" err="1"/>
              <a:t>zna</a:t>
            </a:r>
            <a:r>
              <a:rPr lang="en-US" dirty="0"/>
              <a:t> </a:t>
            </a:r>
            <a:r>
              <a:rPr lang="en-US" dirty="0" err="1" smtClean="0"/>
              <a:t>identitet</a:t>
            </a:r>
            <a:r>
              <a:rPr lang="sr-Latn-ME" dirty="0" smtClean="0"/>
              <a:t> </a:t>
            </a:r>
            <a:r>
              <a:rPr lang="en-US" dirty="0" err="1" smtClean="0"/>
              <a:t>zakonitog</a:t>
            </a:r>
            <a:r>
              <a:rPr lang="en-US" dirty="0" smtClean="0"/>
              <a:t> </a:t>
            </a:r>
            <a:r>
              <a:rPr lang="en-US" dirty="0" err="1"/>
              <a:t>imaoca</a:t>
            </a:r>
            <a:r>
              <a:rPr lang="en-US" dirty="0"/>
              <a:t>, pa da se </a:t>
            </a:r>
            <a:r>
              <a:rPr lang="en-US" dirty="0" err="1"/>
              <a:t>onda</a:t>
            </a:r>
            <a:r>
              <a:rPr lang="en-US" dirty="0"/>
              <a:t> </a:t>
            </a: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ulozi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posjeduju</a:t>
            </a:r>
            <a:r>
              <a:rPr lang="en-US" dirty="0"/>
              <a:t> “</a:t>
            </a:r>
            <a:r>
              <a:rPr lang="en-US" dirty="0" err="1"/>
              <a:t>formalni</a:t>
            </a:r>
            <a:r>
              <a:rPr lang="en-US" dirty="0"/>
              <a:t>” </a:t>
            </a:r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en-US" dirty="0" err="1" smtClean="0"/>
              <a:t>akcionari</a:t>
            </a:r>
            <a:r>
              <a:rPr lang="en-US" dirty="0" smtClean="0"/>
              <a:t> </a:t>
            </a:r>
            <a:r>
              <a:rPr lang="en-US" dirty="0" err="1"/>
              <a:t>pripišu</a:t>
            </a:r>
            <a:r>
              <a:rPr lang="en-US" dirty="0"/>
              <a:t> </a:t>
            </a:r>
            <a:r>
              <a:rPr lang="en-US" dirty="0" err="1"/>
              <a:t>njemu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04570224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76518"/>
            <a:ext cx="10515600" cy="570044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r-Latn-ME" dirty="0" smtClean="0"/>
              <a:t>Dobr</a:t>
            </a:r>
            <a:r>
              <a:rPr lang="en-US" dirty="0" smtClean="0"/>
              <a:t>a </a:t>
            </a:r>
            <a:r>
              <a:rPr lang="en-US" dirty="0" err="1"/>
              <a:t>praksa</a:t>
            </a:r>
            <a:r>
              <a:rPr lang="en-US" dirty="0"/>
              <a:t>:</a:t>
            </a:r>
          </a:p>
          <a:p>
            <a:pPr algn="just"/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teže</a:t>
            </a:r>
            <a:r>
              <a:rPr lang="en-US" dirty="0"/>
              <a:t> </a:t>
            </a:r>
            <a:r>
              <a:rPr lang="en-US" dirty="0" err="1"/>
              <a:t>objavljivanju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strukture</a:t>
            </a:r>
            <a:r>
              <a:rPr lang="en-US" dirty="0"/>
              <a:t> </a:t>
            </a:r>
            <a:r>
              <a:rPr lang="en-US" dirty="0" err="1"/>
              <a:t>vlasništva</a:t>
            </a:r>
            <a:r>
              <a:rPr lang="en-US" dirty="0"/>
              <a:t> </a:t>
            </a:r>
            <a:r>
              <a:rPr lang="en-US" dirty="0" err="1"/>
              <a:t>možda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željeti</a:t>
            </a:r>
            <a:r>
              <a:rPr lang="en-US" dirty="0"/>
              <a:t> </a:t>
            </a:r>
            <a:r>
              <a:rPr lang="en-US" dirty="0" err="1" smtClean="0"/>
              <a:t>slijediti</a:t>
            </a:r>
            <a:r>
              <a:rPr lang="sr-Latn-ME" dirty="0" smtClean="0"/>
              <a:t> </a:t>
            </a:r>
            <a:r>
              <a:rPr lang="en-US" dirty="0" err="1" smtClean="0"/>
              <a:t>primjere</a:t>
            </a:r>
            <a:r>
              <a:rPr lang="en-US" dirty="0" smtClean="0"/>
              <a:t> </a:t>
            </a:r>
            <a:r>
              <a:rPr lang="en-US" dirty="0" err="1"/>
              <a:t>prava</a:t>
            </a:r>
            <a:r>
              <a:rPr lang="en-US" dirty="0"/>
              <a:t> SAD-a </a:t>
            </a:r>
            <a:r>
              <a:rPr lang="en-US" dirty="0" err="1"/>
              <a:t>i</a:t>
            </a:r>
            <a:r>
              <a:rPr lang="en-US" dirty="0"/>
              <a:t> EU. </a:t>
            </a:r>
            <a:endParaRPr lang="sr-Latn-ME" dirty="0" smtClean="0"/>
          </a:p>
          <a:p>
            <a:pPr algn="just"/>
            <a:r>
              <a:rPr lang="en-US" dirty="0" err="1" smtClean="0"/>
              <a:t>Propisi</a:t>
            </a:r>
            <a:r>
              <a:rPr lang="en-US" dirty="0" smtClean="0"/>
              <a:t> </a:t>
            </a:r>
            <a:r>
              <a:rPr lang="en-US" dirty="0"/>
              <a:t>SAD-a </a:t>
            </a:r>
            <a:r>
              <a:rPr lang="en-US" dirty="0" err="1" smtClean="0"/>
              <a:t>defini</a:t>
            </a:r>
            <a:r>
              <a:rPr lang="sr-Latn-ME" dirty="0" smtClean="0"/>
              <a:t>šu </a:t>
            </a:r>
            <a:r>
              <a:rPr lang="en-US" dirty="0" smtClean="0"/>
              <a:t> </a:t>
            </a:r>
            <a:r>
              <a:rPr lang="en-US" dirty="0" err="1"/>
              <a:t>zakonitog</a:t>
            </a:r>
            <a:r>
              <a:rPr lang="en-US" dirty="0"/>
              <a:t> </a:t>
            </a:r>
            <a:r>
              <a:rPr lang="en-US" dirty="0" err="1"/>
              <a:t>imaoca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 smtClean="0"/>
              <a:t>svako</a:t>
            </a:r>
            <a:r>
              <a:rPr lang="sr-Latn-ME" dirty="0" smtClean="0"/>
              <a:t> </a:t>
            </a:r>
            <a:r>
              <a:rPr lang="en-US" dirty="0" smtClean="0"/>
              <a:t>lice </a:t>
            </a:r>
            <a:r>
              <a:rPr lang="en-US" dirty="0" err="1"/>
              <a:t>koje</a:t>
            </a:r>
            <a:r>
              <a:rPr lang="en-US" dirty="0"/>
              <a:t>, </a:t>
            </a:r>
            <a:r>
              <a:rPr lang="en-US" dirty="0" err="1"/>
              <a:t>direktno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indirektno</a:t>
            </a:r>
            <a:r>
              <a:rPr lang="en-US" dirty="0"/>
              <a:t>,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kakvog</a:t>
            </a:r>
            <a:r>
              <a:rPr lang="en-US" dirty="0"/>
              <a:t> </a:t>
            </a:r>
            <a:r>
              <a:rPr lang="en-US" dirty="0" err="1"/>
              <a:t>ugovornog</a:t>
            </a:r>
            <a:r>
              <a:rPr lang="en-US" dirty="0"/>
              <a:t> </a:t>
            </a:r>
            <a:r>
              <a:rPr lang="en-US" dirty="0" err="1"/>
              <a:t>aranžmana</a:t>
            </a:r>
            <a:r>
              <a:rPr lang="en-US" dirty="0"/>
              <a:t>, </a:t>
            </a:r>
            <a:r>
              <a:rPr lang="en-US" dirty="0" err="1"/>
              <a:t>sporazuma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pl-PL" dirty="0" smtClean="0"/>
              <a:t>odnosa </a:t>
            </a:r>
            <a:r>
              <a:rPr lang="pl-PL" dirty="0"/>
              <a:t>ili na drugi način ima ili dijeli: </a:t>
            </a:r>
          </a:p>
          <a:p>
            <a:pPr marL="457200" lvl="1" indent="0" algn="just">
              <a:buNone/>
            </a:pPr>
            <a:r>
              <a:rPr lang="en-US" sz="2600" dirty="0"/>
              <a:t>• </a:t>
            </a:r>
            <a:r>
              <a:rPr lang="en-US" sz="2600" dirty="0" err="1"/>
              <a:t>glasačku</a:t>
            </a:r>
            <a:r>
              <a:rPr lang="en-US" sz="2600" dirty="0"/>
              <a:t> </a:t>
            </a:r>
            <a:r>
              <a:rPr lang="en-US" sz="2600" dirty="0" err="1"/>
              <a:t>moć</a:t>
            </a:r>
            <a:r>
              <a:rPr lang="en-US" sz="2600" dirty="0"/>
              <a:t>, </a:t>
            </a:r>
            <a:r>
              <a:rPr lang="en-US" sz="2600" dirty="0" err="1"/>
              <a:t>koja</a:t>
            </a:r>
            <a:r>
              <a:rPr lang="en-US" sz="2600" dirty="0"/>
              <a:t> </a:t>
            </a:r>
            <a:r>
              <a:rPr lang="en-US" sz="2600" dirty="0" err="1"/>
              <a:t>uključuje</a:t>
            </a:r>
            <a:r>
              <a:rPr lang="en-US" sz="2600" dirty="0"/>
              <a:t> </a:t>
            </a:r>
            <a:r>
              <a:rPr lang="en-US" sz="2600" dirty="0" err="1"/>
              <a:t>moć</a:t>
            </a:r>
            <a:r>
              <a:rPr lang="en-US" sz="2600" dirty="0"/>
              <a:t> </a:t>
            </a:r>
            <a:r>
              <a:rPr lang="en-US" sz="2600" dirty="0" err="1"/>
              <a:t>glasanja</a:t>
            </a:r>
            <a:r>
              <a:rPr lang="en-US" sz="2600" dirty="0"/>
              <a:t> </a:t>
            </a:r>
            <a:r>
              <a:rPr lang="en-US" sz="2600" dirty="0" err="1"/>
              <a:t>ili</a:t>
            </a:r>
            <a:r>
              <a:rPr lang="en-US" sz="2600" dirty="0"/>
              <a:t> </a:t>
            </a:r>
            <a:r>
              <a:rPr lang="en-US" sz="2600" dirty="0" err="1"/>
              <a:t>usmjeravanja</a:t>
            </a:r>
            <a:r>
              <a:rPr lang="en-US" sz="2600" dirty="0"/>
              <a:t> </a:t>
            </a:r>
            <a:r>
              <a:rPr lang="en-US" sz="2600" dirty="0" err="1"/>
              <a:t>glasanja</a:t>
            </a:r>
            <a:r>
              <a:rPr lang="en-US" sz="2600" dirty="0"/>
              <a:t> </a:t>
            </a:r>
            <a:r>
              <a:rPr lang="en-US" sz="2600" dirty="0" err="1" smtClean="0"/>
              <a:t>po</a:t>
            </a:r>
            <a:r>
              <a:rPr lang="sr-Latn-ME" sz="2600" dirty="0" smtClean="0"/>
              <a:t> </a:t>
            </a:r>
            <a:r>
              <a:rPr lang="en-US" sz="2600" dirty="0" err="1" smtClean="0"/>
              <a:t>osnovu</a:t>
            </a:r>
            <a:r>
              <a:rPr lang="en-US" sz="2600" dirty="0" smtClean="0"/>
              <a:t> </a:t>
            </a:r>
            <a:r>
              <a:rPr lang="en-US" sz="2600" dirty="0" err="1"/>
              <a:t>takvog</a:t>
            </a:r>
            <a:r>
              <a:rPr lang="en-US" sz="2600" dirty="0"/>
              <a:t> </a:t>
            </a:r>
            <a:r>
              <a:rPr lang="en-US" sz="2600" dirty="0" err="1"/>
              <a:t>vrijednosnog</a:t>
            </a:r>
            <a:r>
              <a:rPr lang="en-US" sz="2600" dirty="0"/>
              <a:t> </a:t>
            </a:r>
            <a:r>
              <a:rPr lang="en-US" sz="2600" dirty="0" err="1"/>
              <a:t>papira</a:t>
            </a:r>
            <a:r>
              <a:rPr lang="en-US" sz="2600" dirty="0"/>
              <a:t>/</a:t>
            </a:r>
            <a:r>
              <a:rPr lang="en-US" sz="2600" dirty="0" err="1"/>
              <a:t>hartije</a:t>
            </a:r>
            <a:r>
              <a:rPr lang="en-US" sz="2600" dirty="0"/>
              <a:t> od </a:t>
            </a:r>
            <a:r>
              <a:rPr lang="en-US" sz="2600" dirty="0" err="1"/>
              <a:t>vrijednosti</a:t>
            </a:r>
            <a:r>
              <a:rPr lang="en-US" sz="2600" dirty="0"/>
              <a:t>; </a:t>
            </a:r>
            <a:r>
              <a:rPr lang="en-US" sz="2600" dirty="0" err="1" smtClean="0"/>
              <a:t>i</a:t>
            </a:r>
            <a:r>
              <a:rPr lang="en-US" sz="2600" dirty="0" smtClean="0"/>
              <a:t>/</a:t>
            </a:r>
            <a:r>
              <a:rPr lang="en-US" sz="2600" dirty="0" err="1" smtClean="0"/>
              <a:t>ili</a:t>
            </a:r>
            <a:r>
              <a:rPr lang="sr-Latn-ME" sz="2600" dirty="0" smtClean="0"/>
              <a:t> </a:t>
            </a:r>
          </a:p>
          <a:p>
            <a:pPr marL="457200" lvl="1" indent="0" algn="just">
              <a:buNone/>
            </a:pPr>
            <a:r>
              <a:rPr lang="en-US" sz="2600" dirty="0" smtClean="0"/>
              <a:t>• </a:t>
            </a:r>
            <a:r>
              <a:rPr lang="en-US" sz="2600" dirty="0" err="1" smtClean="0"/>
              <a:t>moć</a:t>
            </a:r>
            <a:r>
              <a:rPr lang="en-US" sz="2600" dirty="0" smtClean="0"/>
              <a:t> </a:t>
            </a:r>
            <a:r>
              <a:rPr lang="en-US" sz="2600" dirty="0" err="1" smtClean="0"/>
              <a:t>investiranja</a:t>
            </a:r>
            <a:r>
              <a:rPr lang="en-US" sz="2600" dirty="0" smtClean="0"/>
              <a:t>, </a:t>
            </a:r>
            <a:r>
              <a:rPr lang="en-US" sz="2600" dirty="0" err="1" smtClean="0"/>
              <a:t>koja</a:t>
            </a:r>
            <a:r>
              <a:rPr lang="en-US" sz="2600" dirty="0" smtClean="0"/>
              <a:t> </a:t>
            </a:r>
            <a:r>
              <a:rPr lang="en-US" sz="2600" dirty="0" err="1" smtClean="0"/>
              <a:t>uključuje</a:t>
            </a:r>
            <a:r>
              <a:rPr lang="en-US" sz="2600" dirty="0" smtClean="0"/>
              <a:t> </a:t>
            </a:r>
            <a:r>
              <a:rPr lang="en-US" sz="2600" dirty="0" err="1" smtClean="0"/>
              <a:t>moć</a:t>
            </a:r>
            <a:r>
              <a:rPr lang="en-US" sz="2600" dirty="0" smtClean="0"/>
              <a:t> </a:t>
            </a:r>
            <a:r>
              <a:rPr lang="en-US" sz="2600" dirty="0" err="1" smtClean="0"/>
              <a:t>raspolaganja</a:t>
            </a:r>
            <a:r>
              <a:rPr lang="en-US" sz="2600" dirty="0" smtClean="0"/>
              <a:t> </a:t>
            </a:r>
            <a:r>
              <a:rPr lang="en-US" sz="2600" dirty="0" err="1" smtClean="0"/>
              <a:t>ili</a:t>
            </a:r>
            <a:r>
              <a:rPr lang="en-US" sz="2600" dirty="0" smtClean="0"/>
              <a:t> </a:t>
            </a:r>
            <a:r>
              <a:rPr lang="en-US" sz="2600" dirty="0" err="1" smtClean="0"/>
              <a:t>usmjeravanja</a:t>
            </a:r>
            <a:r>
              <a:rPr lang="en-US" sz="2600" dirty="0" smtClean="0"/>
              <a:t> </a:t>
            </a:r>
            <a:r>
              <a:rPr lang="en-US" sz="2600" dirty="0" err="1" smtClean="0"/>
              <a:t>raspolaganja</a:t>
            </a:r>
            <a:r>
              <a:rPr lang="sr-Latn-ME" sz="2600" dirty="0" smtClean="0"/>
              <a:t> </a:t>
            </a:r>
            <a:r>
              <a:rPr lang="en-US" sz="2600" dirty="0" err="1" smtClean="0"/>
              <a:t>takvim</a:t>
            </a:r>
            <a:r>
              <a:rPr lang="en-US" sz="2600" dirty="0" smtClean="0"/>
              <a:t> </a:t>
            </a:r>
            <a:r>
              <a:rPr lang="en-US" sz="2600" dirty="0" err="1" smtClean="0"/>
              <a:t>vrijednosnim</a:t>
            </a:r>
            <a:r>
              <a:rPr lang="en-US" sz="2600" dirty="0" smtClean="0"/>
              <a:t> </a:t>
            </a:r>
            <a:r>
              <a:rPr lang="en-US" sz="2600" dirty="0" err="1" smtClean="0"/>
              <a:t>papirom</a:t>
            </a:r>
            <a:r>
              <a:rPr lang="en-US" sz="2600" dirty="0" smtClean="0"/>
              <a:t>/</a:t>
            </a:r>
            <a:r>
              <a:rPr lang="en-US" sz="2600" dirty="0" err="1" smtClean="0"/>
              <a:t>hartijom</a:t>
            </a:r>
            <a:r>
              <a:rPr lang="en-US" sz="2600" dirty="0" smtClean="0"/>
              <a:t> od </a:t>
            </a:r>
            <a:r>
              <a:rPr lang="en-US" sz="2600" dirty="0" err="1" smtClean="0"/>
              <a:t>vrijednosti</a:t>
            </a:r>
            <a:r>
              <a:rPr lang="en-US" sz="2600" dirty="0" smtClean="0"/>
              <a:t>.</a:t>
            </a:r>
          </a:p>
          <a:p>
            <a:pPr algn="just"/>
            <a:r>
              <a:rPr lang="en-US" dirty="0" err="1" smtClean="0"/>
              <a:t>Pravo</a:t>
            </a:r>
            <a:r>
              <a:rPr lang="en-US" dirty="0" smtClean="0"/>
              <a:t> </a:t>
            </a:r>
            <a:r>
              <a:rPr lang="en-US" dirty="0" err="1" smtClean="0"/>
              <a:t>serijskih</a:t>
            </a:r>
            <a:r>
              <a:rPr lang="en-US" dirty="0" smtClean="0"/>
              <a:t> </a:t>
            </a:r>
            <a:r>
              <a:rPr lang="en-US" dirty="0" err="1" smtClean="0"/>
              <a:t>vrijednosnih</a:t>
            </a:r>
            <a:r>
              <a:rPr lang="en-US" dirty="0" smtClean="0"/>
              <a:t> </a:t>
            </a:r>
            <a:r>
              <a:rPr lang="en-US" dirty="0" err="1" smtClean="0"/>
              <a:t>papira</a:t>
            </a:r>
            <a:r>
              <a:rPr lang="en-US" dirty="0" smtClean="0"/>
              <a:t>/</a:t>
            </a:r>
            <a:r>
              <a:rPr lang="en-US" dirty="0" err="1" smtClean="0"/>
              <a:t>hartija</a:t>
            </a:r>
            <a:r>
              <a:rPr lang="en-US" dirty="0" smtClean="0"/>
              <a:t> od </a:t>
            </a:r>
            <a:r>
              <a:rPr lang="en-US" dirty="0" err="1" smtClean="0"/>
              <a:t>vrijednosti</a:t>
            </a:r>
            <a:r>
              <a:rPr lang="en-US" dirty="0" smtClean="0"/>
              <a:t> SAD-a </a:t>
            </a:r>
            <a:r>
              <a:rPr lang="en-US" dirty="0" err="1" smtClean="0"/>
              <a:t>navodi</a:t>
            </a:r>
            <a:r>
              <a:rPr lang="en-US" dirty="0" smtClean="0"/>
              <a:t> da </a:t>
            </a:r>
            <a:r>
              <a:rPr lang="en-US" dirty="0" err="1" smtClean="0"/>
              <a:t>svako</a:t>
            </a:r>
            <a:r>
              <a:rPr lang="sr-Latn-ME" dirty="0" smtClean="0"/>
              <a:t> </a:t>
            </a:r>
            <a:r>
              <a:rPr lang="en-US" dirty="0" smtClean="0"/>
              <a:t>lice </a:t>
            </a:r>
            <a:r>
              <a:rPr lang="en-US" dirty="0" err="1" smtClean="0"/>
              <a:t>koje</a:t>
            </a:r>
            <a:r>
              <a:rPr lang="en-US" dirty="0" smtClean="0"/>
              <a:t> je </a:t>
            </a:r>
            <a:r>
              <a:rPr lang="en-US" dirty="0" err="1" smtClean="0"/>
              <a:t>direktno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indirektno</a:t>
            </a:r>
            <a:r>
              <a:rPr lang="en-US" dirty="0" smtClean="0"/>
              <a:t> </a:t>
            </a:r>
            <a:r>
              <a:rPr lang="en-US" dirty="0" err="1" smtClean="0"/>
              <a:t>zakoniti</a:t>
            </a:r>
            <a:r>
              <a:rPr lang="en-US" dirty="0" smtClean="0"/>
              <a:t> </a:t>
            </a:r>
            <a:r>
              <a:rPr lang="en-US" dirty="0" err="1" smtClean="0"/>
              <a:t>imalac</a:t>
            </a:r>
            <a:r>
              <a:rPr lang="en-US" dirty="0" smtClean="0"/>
              <a:t> </a:t>
            </a:r>
            <a:r>
              <a:rPr lang="en-US" dirty="0" err="1" smtClean="0"/>
              <a:t>više</a:t>
            </a:r>
            <a:r>
              <a:rPr lang="en-US" dirty="0" smtClean="0"/>
              <a:t> od 5%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 </a:t>
            </a:r>
            <a:r>
              <a:rPr lang="en-US" dirty="0" err="1" smtClean="0"/>
              <a:t>neke</a:t>
            </a:r>
            <a:r>
              <a:rPr lang="sr-Latn-ME" dirty="0" smtClean="0"/>
              <a:t> </a:t>
            </a:r>
            <a:r>
              <a:rPr lang="en-US" dirty="0" err="1" smtClean="0"/>
              <a:t>klase</a:t>
            </a:r>
            <a:r>
              <a:rPr lang="en-US" dirty="0" smtClean="0"/>
              <a:t> </a:t>
            </a:r>
            <a:r>
              <a:rPr lang="en-US" dirty="0" err="1" smtClean="0"/>
              <a:t>obavještava</a:t>
            </a:r>
            <a:r>
              <a:rPr lang="en-US" dirty="0" smtClean="0"/>
              <a:t> o </a:t>
            </a:r>
            <a:r>
              <a:rPr lang="en-US" dirty="0" err="1" smtClean="0"/>
              <a:t>takvom</a:t>
            </a:r>
            <a:r>
              <a:rPr lang="en-US" dirty="0" smtClean="0"/>
              <a:t> </a:t>
            </a:r>
            <a:r>
              <a:rPr lang="en-US" dirty="0" err="1" smtClean="0"/>
              <a:t>sticanju</a:t>
            </a:r>
            <a:r>
              <a:rPr lang="en-US" dirty="0" smtClean="0"/>
              <a:t> </a:t>
            </a:r>
            <a:r>
              <a:rPr lang="en-US" dirty="0" err="1" smtClean="0"/>
              <a:t>izdavaoca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svaku</a:t>
            </a:r>
            <a:r>
              <a:rPr lang="en-US" dirty="0" smtClean="0"/>
              <a:t> </a:t>
            </a:r>
            <a:r>
              <a:rPr lang="en-US" dirty="0" err="1" smtClean="0"/>
              <a:t>berzu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kojoj</a:t>
            </a:r>
            <a:r>
              <a:rPr lang="en-US" dirty="0" smtClean="0"/>
              <a:t> se </a:t>
            </a:r>
            <a:r>
              <a:rPr lang="en-US" dirty="0" err="1" smtClean="0"/>
              <a:t>trguje</a:t>
            </a:r>
            <a:r>
              <a:rPr lang="en-US" dirty="0" smtClean="0"/>
              <a:t> </a:t>
            </a:r>
            <a:r>
              <a:rPr lang="en-US" dirty="0" err="1" smtClean="0"/>
              <a:t>tim</a:t>
            </a:r>
            <a:r>
              <a:rPr lang="sr-Latn-ME" dirty="0" smtClean="0"/>
              <a:t> </a:t>
            </a:r>
            <a:r>
              <a:rPr lang="pl-PL" dirty="0" smtClean="0"/>
              <a:t>vrijednosnim papirima/hartijama od vrijednosti u roku od 10 dana, kao i o svakom </a:t>
            </a:r>
            <a:r>
              <a:rPr lang="en-US" dirty="0" err="1" smtClean="0"/>
              <a:t>povećanju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smanjenju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1%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više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 err="1" smtClean="0"/>
              <a:t>zakoniti</a:t>
            </a:r>
            <a:r>
              <a:rPr lang="en-US" dirty="0" smtClean="0"/>
              <a:t> </a:t>
            </a:r>
            <a:r>
              <a:rPr lang="en-US" dirty="0" err="1" smtClean="0"/>
              <a:t>imalac</a:t>
            </a:r>
            <a:r>
              <a:rPr lang="en-US" dirty="0" smtClean="0"/>
              <a:t> </a:t>
            </a:r>
            <a:r>
              <a:rPr lang="en-US" dirty="0" err="1" smtClean="0"/>
              <a:t>djeluje</a:t>
            </a:r>
            <a:r>
              <a:rPr lang="en-US" dirty="0" smtClean="0"/>
              <a:t> u </a:t>
            </a:r>
            <a:r>
              <a:rPr lang="en-US" dirty="0" err="1" smtClean="0"/>
              <a:t>dogovoru</a:t>
            </a:r>
            <a:r>
              <a:rPr lang="en-US" dirty="0" smtClean="0"/>
              <a:t> s</a:t>
            </a:r>
            <a:r>
              <a:rPr lang="sr-Latn-ME" dirty="0" smtClean="0"/>
              <a:t> </a:t>
            </a:r>
            <a:r>
              <a:rPr lang="en-US" dirty="0" err="1" smtClean="0"/>
              <a:t>drugim</a:t>
            </a:r>
            <a:r>
              <a:rPr lang="en-US" dirty="0" smtClean="0"/>
              <a:t> </a:t>
            </a:r>
            <a:r>
              <a:rPr lang="en-US" dirty="0" err="1" smtClean="0"/>
              <a:t>institucijama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licima</a:t>
            </a:r>
            <a:r>
              <a:rPr lang="en-US" dirty="0" smtClean="0"/>
              <a:t>, </a:t>
            </a:r>
            <a:r>
              <a:rPr lang="en-US" dirty="0" err="1" smtClean="0"/>
              <a:t>moraju</a:t>
            </a:r>
            <a:r>
              <a:rPr lang="en-US" dirty="0" smtClean="0"/>
              <a:t> se </a:t>
            </a:r>
            <a:r>
              <a:rPr lang="en-US" dirty="0" err="1" smtClean="0"/>
              <a:t>objelodaniti</a:t>
            </a:r>
            <a:r>
              <a:rPr lang="en-US" dirty="0" smtClean="0"/>
              <a:t> </a:t>
            </a:r>
            <a:r>
              <a:rPr lang="en-US" dirty="0" err="1" smtClean="0"/>
              <a:t>njihova</a:t>
            </a:r>
            <a:r>
              <a:rPr lang="en-US" dirty="0" smtClean="0"/>
              <a:t> </a:t>
            </a:r>
            <a:r>
              <a:rPr lang="en-US" dirty="0" err="1" smtClean="0"/>
              <a:t>imena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odnos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sr-Latn-ME" dirty="0" smtClean="0"/>
              <a:t> </a:t>
            </a:r>
            <a:r>
              <a:rPr lang="en-US" dirty="0" err="1" smtClean="0"/>
              <a:t>zakonitim</a:t>
            </a:r>
            <a:r>
              <a:rPr lang="en-US" dirty="0" smtClean="0"/>
              <a:t> </a:t>
            </a:r>
            <a:r>
              <a:rPr lang="en-US" dirty="0" err="1" smtClean="0"/>
              <a:t>imaocem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83329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18186"/>
            <a:ext cx="10515600" cy="5558777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/>
              <a:t>Direktiva</a:t>
            </a:r>
            <a:r>
              <a:rPr lang="en-US" dirty="0"/>
              <a:t> EU o </a:t>
            </a:r>
            <a:r>
              <a:rPr lang="en-US" dirty="0" err="1"/>
              <a:t>transparentnosti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2001. </a:t>
            </a:r>
            <a:r>
              <a:rPr lang="en-US" dirty="0" err="1"/>
              <a:t>godine</a:t>
            </a:r>
            <a:r>
              <a:rPr lang="en-US" dirty="0"/>
              <a:t> </a:t>
            </a:r>
            <a:r>
              <a:rPr lang="en-US" dirty="0" err="1"/>
              <a:t>postavlja</a:t>
            </a:r>
            <a:r>
              <a:rPr lang="en-US" dirty="0"/>
              <a:t> </a:t>
            </a:r>
            <a:r>
              <a:rPr lang="en-US" dirty="0" err="1"/>
              <a:t>okvir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objavljivanje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err="1"/>
              <a:t>Ukratko</a:t>
            </a:r>
            <a:r>
              <a:rPr lang="en-US" dirty="0"/>
              <a:t>:</a:t>
            </a:r>
          </a:p>
          <a:p>
            <a:pPr marL="0" indent="0" algn="just">
              <a:buNone/>
            </a:pPr>
            <a:r>
              <a:rPr lang="en-US" dirty="0"/>
              <a:t>1) </a:t>
            </a:r>
            <a:r>
              <a:rPr lang="en-US" dirty="0" err="1"/>
              <a:t>član</a:t>
            </a:r>
            <a:r>
              <a:rPr lang="en-US" dirty="0"/>
              <a:t> 9 </a:t>
            </a:r>
            <a:r>
              <a:rPr lang="en-US" dirty="0" err="1"/>
              <a:t>predviđa</a:t>
            </a:r>
            <a:r>
              <a:rPr lang="en-US" dirty="0"/>
              <a:t> da </a:t>
            </a:r>
            <a:r>
              <a:rPr lang="en-US" dirty="0" err="1"/>
              <a:t>investitori</a:t>
            </a:r>
            <a:r>
              <a:rPr lang="en-US" dirty="0"/>
              <a:t>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objaviti</a:t>
            </a:r>
            <a:r>
              <a:rPr lang="en-US" dirty="0"/>
              <a:t> </a:t>
            </a:r>
            <a:r>
              <a:rPr lang="en-US" dirty="0" err="1"/>
              <a:t>sticanje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otuđenje</a:t>
            </a:r>
            <a:r>
              <a:rPr lang="en-US" dirty="0"/>
              <a:t> </a:t>
            </a:r>
            <a:r>
              <a:rPr lang="en-US" dirty="0" err="1" smtClean="0"/>
              <a:t>većih</a:t>
            </a:r>
            <a:r>
              <a:rPr lang="sr-Latn-ME" dirty="0" smtClean="0"/>
              <a:t> </a:t>
            </a:r>
            <a:r>
              <a:rPr lang="pl-PL" dirty="0" smtClean="0"/>
              <a:t>udjela </a:t>
            </a:r>
            <a:r>
              <a:rPr lang="pl-PL" dirty="0"/>
              <a:t>u kotiranim društvima na osnovu limita koji počinju od 5% i </a:t>
            </a:r>
            <a:r>
              <a:rPr lang="pl-PL" dirty="0" smtClean="0"/>
              <a:t>kreću se </a:t>
            </a:r>
            <a:r>
              <a:rPr lang="pl-PL" dirty="0"/>
              <a:t>dalje u rasponima od 5% sve do 30% prava glasa ili osnovnog </a:t>
            </a:r>
            <a:r>
              <a:rPr lang="pl-PL" dirty="0" smtClean="0"/>
              <a:t>kapitala ili </a:t>
            </a:r>
            <a:r>
              <a:rPr lang="pl-PL" dirty="0"/>
              <a:t>i jednog i drugog;</a:t>
            </a:r>
          </a:p>
          <a:p>
            <a:pPr marL="0" indent="0" algn="just">
              <a:buNone/>
            </a:pPr>
            <a:r>
              <a:rPr lang="pl-PL" dirty="0"/>
              <a:t>2) član </a:t>
            </a:r>
            <a:r>
              <a:rPr lang="pl-PL" dirty="0" smtClean="0"/>
              <a:t>11(2</a:t>
            </a:r>
            <a:r>
              <a:rPr lang="pl-PL" dirty="0"/>
              <a:t>) skraćuje rok za obavezu izvještavanja, s jedne strane </a:t>
            </a:r>
            <a:r>
              <a:rPr lang="pl-PL" dirty="0" smtClean="0"/>
              <a:t>sticaoca </a:t>
            </a:r>
            <a:r>
              <a:rPr lang="en-US" dirty="0" err="1" smtClean="0"/>
              <a:t>prema</a:t>
            </a:r>
            <a:r>
              <a:rPr lang="en-US" dirty="0" smtClean="0"/>
              <a:t> </a:t>
            </a:r>
            <a:r>
              <a:rPr lang="en-US" dirty="0" err="1"/>
              <a:t>društvu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nadležnom</a:t>
            </a:r>
            <a:r>
              <a:rPr lang="en-US" dirty="0"/>
              <a:t> </a:t>
            </a:r>
            <a:r>
              <a:rPr lang="en-US" dirty="0" err="1"/>
              <a:t>regulatornom</a:t>
            </a:r>
            <a:r>
              <a:rPr lang="en-US" dirty="0"/>
              <a:t> </a:t>
            </a:r>
            <a:r>
              <a:rPr lang="en-US" dirty="0" err="1"/>
              <a:t>organu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sedam</a:t>
            </a:r>
            <a:r>
              <a:rPr lang="en-US" dirty="0"/>
              <a:t> </a:t>
            </a:r>
            <a:r>
              <a:rPr lang="en-US" dirty="0" err="1" smtClean="0"/>
              <a:t>kalendarskih</a:t>
            </a:r>
            <a:r>
              <a:rPr lang="sr-Latn-ME" dirty="0" smtClean="0"/>
              <a:t> </a:t>
            </a:r>
            <a:r>
              <a:rPr lang="pl-PL" dirty="0" smtClean="0"/>
              <a:t>dana </a:t>
            </a:r>
            <a:r>
              <a:rPr lang="pl-PL" dirty="0"/>
              <a:t>na pet radnih dana, a s druge strane društva prema javnosti s </a:t>
            </a:r>
            <a:r>
              <a:rPr lang="pl-PL" dirty="0" smtClean="0"/>
              <a:t>devet kalendarskih </a:t>
            </a:r>
            <a:r>
              <a:rPr lang="pl-PL" dirty="0"/>
              <a:t>dana na tri radna dana;</a:t>
            </a:r>
          </a:p>
          <a:p>
            <a:pPr marL="0" indent="0" algn="just">
              <a:buNone/>
            </a:pPr>
            <a:r>
              <a:rPr lang="en-US" dirty="0"/>
              <a:t>3) </a:t>
            </a:r>
            <a:r>
              <a:rPr lang="en-US" dirty="0" err="1"/>
              <a:t>član</a:t>
            </a:r>
            <a:r>
              <a:rPr lang="en-US" dirty="0"/>
              <a:t> 2 </a:t>
            </a:r>
            <a:r>
              <a:rPr lang="en-US" dirty="0" err="1"/>
              <a:t>proširuje</a:t>
            </a:r>
            <a:r>
              <a:rPr lang="en-US" dirty="0"/>
              <a:t> </a:t>
            </a:r>
            <a:r>
              <a:rPr lang="en-US" dirty="0" err="1"/>
              <a:t>definiciju</a:t>
            </a:r>
            <a:r>
              <a:rPr lang="en-US" dirty="0"/>
              <a:t> “</a:t>
            </a:r>
            <a:r>
              <a:rPr lang="en-US" dirty="0" err="1"/>
              <a:t>imaoca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 smtClean="0"/>
              <a:t>”</a:t>
            </a:r>
            <a:r>
              <a:rPr lang="sr-Latn-ME" dirty="0" smtClean="0"/>
              <a:t> </a:t>
            </a:r>
            <a:r>
              <a:rPr lang="en-US" dirty="0" smtClean="0"/>
              <a:t>da </a:t>
            </a:r>
            <a:r>
              <a:rPr lang="en-US" dirty="0"/>
              <a:t>bi se </a:t>
            </a:r>
            <a:r>
              <a:rPr lang="en-US" dirty="0" err="1"/>
              <a:t>obuhvatila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obavljaju</a:t>
            </a:r>
            <a:r>
              <a:rPr lang="en-US" dirty="0"/>
              <a:t> </a:t>
            </a:r>
            <a:r>
              <a:rPr lang="en-US" i="1" dirty="0"/>
              <a:t>custody </a:t>
            </a:r>
            <a:r>
              <a:rPr lang="en-US" dirty="0" err="1"/>
              <a:t>djelatnost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 </a:t>
            </a:r>
            <a:r>
              <a:rPr lang="en-US" dirty="0" err="1" smtClean="0"/>
              <a:t>koja</a:t>
            </a:r>
            <a:r>
              <a:rPr lang="sr-Latn-ME" dirty="0" smtClean="0"/>
              <a:t> </a:t>
            </a:r>
            <a:r>
              <a:rPr lang="en-US" dirty="0" err="1" smtClean="0"/>
              <a:t>vrijednosne</a:t>
            </a:r>
            <a:r>
              <a:rPr lang="en-US" dirty="0" smtClean="0"/>
              <a:t> </a:t>
            </a:r>
            <a:r>
              <a:rPr lang="en-US" dirty="0" err="1"/>
              <a:t>papire</a:t>
            </a:r>
            <a:r>
              <a:rPr lang="en-US" dirty="0"/>
              <a:t>/</a:t>
            </a:r>
            <a:r>
              <a:rPr lang="en-US" dirty="0" err="1"/>
              <a:t>hartije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drže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potrebe</a:t>
            </a:r>
            <a:r>
              <a:rPr lang="en-US" dirty="0"/>
              <a:t> </a:t>
            </a:r>
            <a:r>
              <a:rPr lang="en-US" dirty="0" err="1"/>
              <a:t>kliringa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saldiranja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4)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konačno</a:t>
            </a:r>
            <a:r>
              <a:rPr lang="en-US" dirty="0"/>
              <a:t>, </a:t>
            </a:r>
            <a:r>
              <a:rPr lang="en-US" dirty="0" err="1"/>
              <a:t>član</a:t>
            </a:r>
            <a:r>
              <a:rPr lang="en-US" dirty="0"/>
              <a:t> 11(5) </a:t>
            </a:r>
            <a:r>
              <a:rPr lang="en-US" dirty="0" err="1"/>
              <a:t>proširuje</a:t>
            </a:r>
            <a:r>
              <a:rPr lang="en-US" dirty="0"/>
              <a:t> </a:t>
            </a:r>
            <a:r>
              <a:rPr lang="en-US" dirty="0" err="1"/>
              <a:t>obavezu</a:t>
            </a:r>
            <a:r>
              <a:rPr lang="en-US" dirty="0"/>
              <a:t> </a:t>
            </a:r>
            <a:r>
              <a:rPr lang="en-US" dirty="0" err="1"/>
              <a:t>obavještavanja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razne</a:t>
            </a:r>
            <a:r>
              <a:rPr lang="en-US" dirty="0"/>
              <a:t> </a:t>
            </a:r>
            <a:r>
              <a:rPr lang="en-US" dirty="0" err="1" smtClean="0"/>
              <a:t>klase</a:t>
            </a:r>
            <a:r>
              <a:rPr lang="sr-Latn-ME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varanti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konvertibilne</a:t>
            </a:r>
            <a:r>
              <a:rPr lang="en-US" dirty="0"/>
              <a:t> </a:t>
            </a:r>
            <a:r>
              <a:rPr lang="en-US" dirty="0" err="1"/>
              <a:t>obveznice</a:t>
            </a:r>
            <a:r>
              <a:rPr lang="en-US" dirty="0"/>
              <a:t>,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 smtClean="0"/>
              <a:t>kapital</a:t>
            </a:r>
            <a:r>
              <a:rPr lang="sr-Latn-ME" dirty="0" smtClean="0"/>
              <a:t> </a:t>
            </a:r>
            <a:r>
              <a:rPr lang="en-US" dirty="0" err="1" smtClean="0"/>
              <a:t>učešća</a:t>
            </a:r>
            <a:r>
              <a:rPr lang="sr-Latn-ME" dirty="0" smtClean="0"/>
              <a:t> </a:t>
            </a:r>
            <a:r>
              <a:rPr lang="it-IT" dirty="0" smtClean="0"/>
              <a:t>dostignu </a:t>
            </a:r>
            <a:r>
              <a:rPr lang="it-IT" dirty="0"/>
              <a:t>limite </a:t>
            </a:r>
            <a:r>
              <a:rPr lang="it-IT" dirty="0" smtClean="0"/>
              <a:t>defini</a:t>
            </a:r>
            <a:r>
              <a:rPr lang="sr-Latn-ME" dirty="0" smtClean="0"/>
              <a:t>sane </a:t>
            </a:r>
            <a:r>
              <a:rPr lang="it-IT" dirty="0" smtClean="0"/>
              <a:t> </a:t>
            </a:r>
            <a:r>
              <a:rPr lang="it-IT" dirty="0"/>
              <a:t>u članu 9 ili se spuste ispod njih.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7196949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6220"/>
            <a:ext cx="10515600" cy="50307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Latn-ME" dirty="0" smtClean="0"/>
              <a:t>Jedan broj</a:t>
            </a:r>
            <a:r>
              <a:rPr lang="en-US" dirty="0" smtClean="0"/>
              <a:t> </a:t>
            </a:r>
            <a:r>
              <a:rPr lang="en-US" dirty="0" err="1"/>
              <a:t>država</a:t>
            </a:r>
            <a:r>
              <a:rPr lang="en-US" dirty="0"/>
              <a:t> </a:t>
            </a:r>
            <a:r>
              <a:rPr lang="en-US" dirty="0" err="1"/>
              <a:t>članica</a:t>
            </a:r>
            <a:r>
              <a:rPr lang="en-US" dirty="0"/>
              <a:t> EU je </a:t>
            </a:r>
            <a:r>
              <a:rPr lang="en-US" dirty="0" err="1"/>
              <a:t>zakonom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podzakonskim</a:t>
            </a:r>
            <a:r>
              <a:rPr lang="en-US" dirty="0"/>
              <a:t> </a:t>
            </a:r>
            <a:r>
              <a:rPr lang="en-US" dirty="0" err="1"/>
              <a:t>aktima</a:t>
            </a:r>
            <a:r>
              <a:rPr lang="en-US" dirty="0"/>
              <a:t> </a:t>
            </a:r>
            <a:r>
              <a:rPr lang="en-US" dirty="0" err="1" smtClean="0"/>
              <a:t>implementiralo</a:t>
            </a:r>
            <a:r>
              <a:rPr lang="sr-Latn-ME" dirty="0" smtClean="0"/>
              <a:t> </a:t>
            </a:r>
            <a:r>
              <a:rPr lang="en-US" dirty="0" err="1" smtClean="0"/>
              <a:t>rješenja</a:t>
            </a:r>
            <a:r>
              <a:rPr lang="en-US" dirty="0" smtClean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Direktive</a:t>
            </a:r>
            <a:r>
              <a:rPr lang="en-US" dirty="0"/>
              <a:t>. 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smtClean="0"/>
              <a:t>Pored </a:t>
            </a:r>
            <a:r>
              <a:rPr lang="en-US" dirty="0"/>
              <a:t>toga, </a:t>
            </a:r>
            <a:r>
              <a:rPr lang="en-US" dirty="0" err="1"/>
              <a:t>član</a:t>
            </a:r>
            <a:r>
              <a:rPr lang="en-US" dirty="0"/>
              <a:t> 10 </a:t>
            </a:r>
            <a:r>
              <a:rPr lang="en-US" dirty="0" err="1"/>
              <a:t>Direktive</a:t>
            </a:r>
            <a:r>
              <a:rPr lang="en-US" dirty="0"/>
              <a:t> EU o </a:t>
            </a:r>
            <a:r>
              <a:rPr lang="en-US" dirty="0" err="1"/>
              <a:t>javnim</a:t>
            </a:r>
            <a:r>
              <a:rPr lang="en-US" dirty="0"/>
              <a:t> </a:t>
            </a:r>
            <a:r>
              <a:rPr lang="en-US" dirty="0" err="1"/>
              <a:t>ponudama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preuzimanje</a:t>
            </a:r>
            <a:r>
              <a:rPr lang="en-US" dirty="0" smtClean="0"/>
              <a:t> </a:t>
            </a:r>
            <a:r>
              <a:rPr lang="en-US" dirty="0" err="1"/>
              <a:t>regulira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en-US" dirty="0"/>
              <a:t> </a:t>
            </a:r>
            <a:r>
              <a:rPr lang="en-US" dirty="0" err="1"/>
              <a:t>transparentnosti</a:t>
            </a:r>
            <a:r>
              <a:rPr lang="en-US" dirty="0"/>
              <a:t>, </a:t>
            </a:r>
            <a:r>
              <a:rPr lang="en-US" dirty="0" err="1"/>
              <a:t>uključujući</a:t>
            </a:r>
            <a:r>
              <a:rPr lang="en-US" dirty="0"/>
              <a:t> </a:t>
            </a:r>
            <a:r>
              <a:rPr lang="en-US" dirty="0" err="1"/>
              <a:t>objavljivanje</a:t>
            </a:r>
            <a:r>
              <a:rPr lang="en-US" dirty="0"/>
              <a:t> </a:t>
            </a:r>
            <a:r>
              <a:rPr lang="en-US" dirty="0" err="1" smtClean="0"/>
              <a:t>struktura</a:t>
            </a:r>
            <a:r>
              <a:rPr lang="sr-Latn-ME" dirty="0" smtClean="0"/>
              <a:t> </a:t>
            </a:r>
            <a:r>
              <a:rPr lang="en-US" dirty="0" err="1" smtClean="0"/>
              <a:t>zakonitih</a:t>
            </a:r>
            <a:r>
              <a:rPr lang="en-US" dirty="0" smtClean="0"/>
              <a:t> </a:t>
            </a:r>
            <a:r>
              <a:rPr lang="en-US" dirty="0" err="1"/>
              <a:t>imalaca</a:t>
            </a:r>
            <a:r>
              <a:rPr lang="en-US" dirty="0"/>
              <a:t>, pa se </a:t>
            </a:r>
            <a:r>
              <a:rPr lang="en-US" dirty="0" err="1"/>
              <a:t>tako</a:t>
            </a:r>
            <a:r>
              <a:rPr lang="en-US" dirty="0"/>
              <a:t> od </a:t>
            </a:r>
            <a:r>
              <a:rPr lang="en-US" dirty="0" err="1"/>
              <a:t>kotiranih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 u EU </a:t>
            </a:r>
            <a:r>
              <a:rPr lang="en-US" dirty="0" err="1"/>
              <a:t>zahtijeva</a:t>
            </a:r>
            <a:r>
              <a:rPr lang="en-US" dirty="0"/>
              <a:t> da u </a:t>
            </a:r>
            <a:r>
              <a:rPr lang="en-US" dirty="0" err="1" smtClean="0"/>
              <a:t>svom</a:t>
            </a:r>
            <a:r>
              <a:rPr lang="sr-Latn-ME" dirty="0" smtClean="0"/>
              <a:t> </a:t>
            </a:r>
            <a:r>
              <a:rPr lang="en-US" dirty="0" err="1" smtClean="0"/>
              <a:t>godišnjem</a:t>
            </a:r>
            <a:r>
              <a:rPr lang="en-US" dirty="0" smtClean="0"/>
              <a:t> </a:t>
            </a:r>
            <a:r>
              <a:rPr lang="en-US" dirty="0" err="1"/>
              <a:t>izvještaju</a:t>
            </a:r>
            <a:r>
              <a:rPr lang="en-US" dirty="0"/>
              <a:t> </a:t>
            </a:r>
            <a:r>
              <a:rPr lang="en-US" dirty="0" err="1"/>
              <a:t>objavljuju</a:t>
            </a:r>
            <a:r>
              <a:rPr lang="en-US" dirty="0"/>
              <a:t>,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ostalog</a:t>
            </a:r>
            <a:r>
              <a:rPr lang="en-US" dirty="0"/>
              <a:t>, </a:t>
            </a:r>
            <a:r>
              <a:rPr lang="en-US" dirty="0" err="1"/>
              <a:t>informacije</a:t>
            </a:r>
            <a:r>
              <a:rPr lang="en-US" dirty="0"/>
              <a:t> o:</a:t>
            </a:r>
          </a:p>
          <a:p>
            <a:pPr marL="0" indent="0" algn="just">
              <a:buNone/>
            </a:pPr>
            <a:r>
              <a:rPr lang="en-US" dirty="0"/>
              <a:t>1) </a:t>
            </a:r>
            <a:r>
              <a:rPr lang="en-US" dirty="0" err="1"/>
              <a:t>strukturi</a:t>
            </a:r>
            <a:r>
              <a:rPr lang="en-US" dirty="0"/>
              <a:t> </a:t>
            </a:r>
            <a:r>
              <a:rPr lang="en-US" dirty="0" err="1"/>
              <a:t>svog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2)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ograničenjima</a:t>
            </a:r>
            <a:r>
              <a:rPr lang="en-US" dirty="0"/>
              <a:t> </a:t>
            </a:r>
            <a:r>
              <a:rPr lang="en-US" dirty="0" err="1"/>
              <a:t>slobodne</a:t>
            </a:r>
            <a:r>
              <a:rPr lang="en-US" dirty="0"/>
              <a:t> </a:t>
            </a:r>
            <a:r>
              <a:rPr lang="en-US" dirty="0" err="1"/>
              <a:t>prenosivosti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</a:t>
            </a:r>
            <a:r>
              <a:rPr lang="en-US" dirty="0" smtClean="0"/>
              <a:t>od</a:t>
            </a:r>
            <a:r>
              <a:rPr lang="sr-Latn-ME" dirty="0" smtClean="0"/>
              <a:t> </a:t>
            </a:r>
            <a:r>
              <a:rPr lang="en-US" dirty="0" err="1" smtClean="0"/>
              <a:t>vrijednosti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3) </a:t>
            </a:r>
            <a:r>
              <a:rPr lang="en-US" dirty="0" err="1"/>
              <a:t>značajnim</a:t>
            </a:r>
            <a:r>
              <a:rPr lang="en-US" dirty="0"/>
              <a:t> </a:t>
            </a:r>
            <a:r>
              <a:rPr lang="en-US" dirty="0" err="1"/>
              <a:t>direktnim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indirektnim</a:t>
            </a:r>
            <a:r>
              <a:rPr lang="en-US" dirty="0"/>
              <a:t> </a:t>
            </a:r>
            <a:r>
              <a:rPr lang="en-US" dirty="0" err="1"/>
              <a:t>kapital-učešćima</a:t>
            </a:r>
            <a:r>
              <a:rPr lang="en-US" dirty="0"/>
              <a:t> (</a:t>
            </a:r>
            <a:r>
              <a:rPr lang="en-US" dirty="0" err="1"/>
              <a:t>uključujući</a:t>
            </a:r>
            <a:r>
              <a:rPr lang="en-US" dirty="0"/>
              <a:t> </a:t>
            </a:r>
            <a:r>
              <a:rPr lang="en-US" dirty="0" err="1" smtClean="0"/>
              <a:t>piramidalne</a:t>
            </a:r>
            <a:r>
              <a:rPr lang="sr-Latn-ME" dirty="0" smtClean="0"/>
              <a:t> </a:t>
            </a:r>
            <a:r>
              <a:rPr lang="en-US" dirty="0" err="1" smtClean="0"/>
              <a:t>sheme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unakrsno</a:t>
            </a:r>
            <a:r>
              <a:rPr lang="en-US" dirty="0"/>
              <a:t> </a:t>
            </a:r>
            <a:r>
              <a:rPr lang="en-US" dirty="0" err="1"/>
              <a:t>dioničarstvo</a:t>
            </a:r>
            <a:r>
              <a:rPr lang="en-US" dirty="0"/>
              <a:t>/</a:t>
            </a:r>
            <a:r>
              <a:rPr lang="en-US" dirty="0" err="1"/>
              <a:t>akcionarstvo</a:t>
            </a:r>
            <a:r>
              <a:rPr lang="en-US" dirty="0" smtClean="0"/>
              <a:t>);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1111777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94704"/>
            <a:ext cx="10515600" cy="5082259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dirty="0" smtClean="0"/>
              <a:t>4) </a:t>
            </a:r>
            <a:r>
              <a:rPr lang="en-US" dirty="0" err="1" smtClean="0"/>
              <a:t>imaocima</a:t>
            </a:r>
            <a:r>
              <a:rPr lang="en-US" dirty="0" smtClean="0"/>
              <a:t> </a:t>
            </a:r>
            <a:r>
              <a:rPr lang="en-US" dirty="0" err="1" smtClean="0"/>
              <a:t>svih</a:t>
            </a:r>
            <a:r>
              <a:rPr lang="en-US" dirty="0" smtClean="0"/>
              <a:t> </a:t>
            </a:r>
            <a:r>
              <a:rPr lang="en-US" dirty="0" err="1" smtClean="0"/>
              <a:t>vrijednosnih</a:t>
            </a:r>
            <a:r>
              <a:rPr lang="en-US" dirty="0" smtClean="0"/>
              <a:t> </a:t>
            </a:r>
            <a:r>
              <a:rPr lang="en-US" dirty="0" err="1" smtClean="0"/>
              <a:t>papira</a:t>
            </a:r>
            <a:r>
              <a:rPr lang="en-US" dirty="0" smtClean="0"/>
              <a:t>/</a:t>
            </a:r>
            <a:r>
              <a:rPr lang="en-US" dirty="0" err="1" smtClean="0"/>
              <a:t>hartija</a:t>
            </a:r>
            <a:r>
              <a:rPr lang="en-US" dirty="0" smtClean="0"/>
              <a:t> od </a:t>
            </a:r>
            <a:r>
              <a:rPr lang="en-US" dirty="0" err="1" smtClean="0"/>
              <a:t>vrijednosti</a:t>
            </a:r>
            <a:r>
              <a:rPr lang="en-US" dirty="0" smtClean="0"/>
              <a:t> s </a:t>
            </a:r>
            <a:r>
              <a:rPr lang="en-US" dirty="0" err="1" smtClean="0"/>
              <a:t>posebnim</a:t>
            </a:r>
            <a:r>
              <a:rPr lang="en-US" dirty="0" smtClean="0"/>
              <a:t> </a:t>
            </a:r>
            <a:r>
              <a:rPr lang="en-US" dirty="0" err="1" smtClean="0"/>
              <a:t>kontrolnim</a:t>
            </a:r>
            <a:r>
              <a:rPr lang="sr-Latn-ME" dirty="0" smtClean="0"/>
              <a:t> </a:t>
            </a:r>
            <a:r>
              <a:rPr lang="en-US" dirty="0" err="1" smtClean="0"/>
              <a:t>pravima</a:t>
            </a:r>
            <a:r>
              <a:rPr lang="en-US" dirty="0" smtClean="0"/>
              <a:t>;</a:t>
            </a:r>
          </a:p>
          <a:p>
            <a:pPr marL="0" indent="0" algn="just">
              <a:buNone/>
            </a:pPr>
            <a:r>
              <a:rPr lang="pl-PL" dirty="0" smtClean="0"/>
              <a:t>5) sistemu kontrole svakog plana dionica/akcija za zaposlene u slučajevima kada oni ne ostvaruju direktno prava kontrole;</a:t>
            </a:r>
          </a:p>
          <a:p>
            <a:pPr marL="0" indent="0" algn="just">
              <a:buNone/>
            </a:pPr>
            <a:r>
              <a:rPr lang="en-US" dirty="0" smtClean="0"/>
              <a:t>6) </a:t>
            </a:r>
            <a:r>
              <a:rPr lang="en-US" dirty="0" err="1" smtClean="0"/>
              <a:t>ograničenjima</a:t>
            </a:r>
            <a:r>
              <a:rPr lang="en-US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 smtClean="0"/>
              <a:t>glasa</a:t>
            </a:r>
            <a:r>
              <a:rPr lang="en-US" dirty="0" smtClean="0"/>
              <a:t>;</a:t>
            </a:r>
          </a:p>
          <a:p>
            <a:pPr marL="0" indent="0" algn="just">
              <a:buNone/>
            </a:pPr>
            <a:r>
              <a:rPr lang="pl-PL" dirty="0" smtClean="0"/>
              <a:t>7) dioničarskim/akcionarskim sporazumima koji su poznati društvu;</a:t>
            </a:r>
          </a:p>
          <a:p>
            <a:pPr marL="0" indent="0" algn="just">
              <a:buNone/>
            </a:pPr>
            <a:r>
              <a:rPr lang="pt-BR" dirty="0" smtClean="0"/>
              <a:t>8) pravilima koja reguliraju imenovanje i razrješenje članova nadzornog/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;</a:t>
            </a:r>
          </a:p>
          <a:p>
            <a:pPr marL="0" indent="0" algn="just">
              <a:buNone/>
            </a:pPr>
            <a:r>
              <a:rPr lang="en-US" dirty="0" smtClean="0"/>
              <a:t>9) </a:t>
            </a:r>
            <a:r>
              <a:rPr lang="en-US" dirty="0" err="1" smtClean="0"/>
              <a:t>značajnim</a:t>
            </a:r>
            <a:r>
              <a:rPr lang="en-US" dirty="0" smtClean="0"/>
              <a:t> </a:t>
            </a:r>
            <a:r>
              <a:rPr lang="en-US" dirty="0" err="1" smtClean="0"/>
              <a:t>ugovorima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je </a:t>
            </a:r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 smtClean="0"/>
              <a:t>zaključilo</a:t>
            </a:r>
            <a:r>
              <a:rPr lang="en-US" dirty="0" smtClean="0"/>
              <a:t>, a </a:t>
            </a:r>
            <a:r>
              <a:rPr lang="en-US" dirty="0" err="1" smtClean="0"/>
              <a:t>čiji</a:t>
            </a:r>
            <a:r>
              <a:rPr lang="en-US" dirty="0" smtClean="0"/>
              <a:t> </a:t>
            </a:r>
            <a:r>
              <a:rPr lang="en-US" dirty="0" err="1" smtClean="0"/>
              <a:t>efekti</a:t>
            </a:r>
            <a:r>
              <a:rPr lang="en-US" dirty="0" smtClean="0"/>
              <a:t> </a:t>
            </a:r>
            <a:r>
              <a:rPr lang="en-US" dirty="0" err="1" smtClean="0"/>
              <a:t>nastupaju</a:t>
            </a:r>
            <a:r>
              <a:rPr lang="en-US" dirty="0" smtClean="0"/>
              <a:t> s</a:t>
            </a:r>
            <a:r>
              <a:rPr lang="sr-Latn-ME" dirty="0" smtClean="0"/>
              <a:t> </a:t>
            </a:r>
            <a:r>
              <a:rPr lang="en-US" dirty="0" err="1" smtClean="0"/>
              <a:t>promjenom</a:t>
            </a:r>
            <a:r>
              <a:rPr lang="en-US" dirty="0" smtClean="0"/>
              <a:t> </a:t>
            </a:r>
            <a:r>
              <a:rPr lang="en-US" dirty="0" err="1" smtClean="0"/>
              <a:t>kontrole</a:t>
            </a:r>
            <a:r>
              <a:rPr lang="en-US" dirty="0" smtClean="0"/>
              <a:t>; </a:t>
            </a:r>
            <a:r>
              <a:rPr lang="en-US" dirty="0" err="1" smtClean="0"/>
              <a:t>i</a:t>
            </a:r>
            <a:endParaRPr lang="en-US" dirty="0" smtClean="0"/>
          </a:p>
          <a:p>
            <a:pPr marL="0" indent="0" algn="just">
              <a:buNone/>
            </a:pPr>
            <a:r>
              <a:rPr lang="en-US" dirty="0" smtClean="0"/>
              <a:t>10) </a:t>
            </a:r>
            <a:r>
              <a:rPr lang="en-US" dirty="0" err="1" smtClean="0"/>
              <a:t>sporazumima</a:t>
            </a:r>
            <a:r>
              <a:rPr lang="en-US" dirty="0" smtClean="0"/>
              <a:t> o </a:t>
            </a:r>
            <a:r>
              <a:rPr lang="en-US" dirty="0" err="1" smtClean="0"/>
              <a:t>naknadi</a:t>
            </a:r>
            <a:r>
              <a:rPr lang="en-US" dirty="0" smtClean="0"/>
              <a:t> </a:t>
            </a:r>
            <a:r>
              <a:rPr lang="en-US" dirty="0" err="1" smtClean="0"/>
              <a:t>između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njegovih</a:t>
            </a:r>
            <a:r>
              <a:rPr lang="en-US" dirty="0" smtClean="0"/>
              <a:t> </a:t>
            </a:r>
            <a:r>
              <a:rPr lang="en-US" dirty="0" err="1" smtClean="0"/>
              <a:t>članova</a:t>
            </a:r>
            <a:r>
              <a:rPr lang="en-US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u </a:t>
            </a:r>
            <a:r>
              <a:rPr lang="en-US" dirty="0" err="1" smtClean="0"/>
              <a:t>slučaju</a:t>
            </a:r>
            <a:r>
              <a:rPr lang="en-US" dirty="0" smtClean="0"/>
              <a:t> </a:t>
            </a:r>
            <a:r>
              <a:rPr lang="en-US" dirty="0" err="1" smtClean="0"/>
              <a:t>uspjeha</a:t>
            </a:r>
            <a:r>
              <a:rPr lang="en-US" dirty="0" smtClean="0"/>
              <a:t> </a:t>
            </a:r>
            <a:r>
              <a:rPr lang="en-US" dirty="0" err="1" smtClean="0"/>
              <a:t>javne</a:t>
            </a:r>
            <a:r>
              <a:rPr lang="en-US" dirty="0" smtClean="0"/>
              <a:t> </a:t>
            </a:r>
            <a:r>
              <a:rPr lang="en-US" dirty="0" err="1" smtClean="0"/>
              <a:t>ponude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preuzimanje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916393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43189"/>
            <a:ext cx="10515600" cy="5133774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Da bi </a:t>
            </a:r>
            <a:r>
              <a:rPr lang="en-US" dirty="0" err="1"/>
              <a:t>regulacija</a:t>
            </a:r>
            <a:r>
              <a:rPr lang="en-US" dirty="0"/>
              <a:t> </a:t>
            </a:r>
            <a:r>
              <a:rPr lang="en-US" dirty="0" err="1"/>
              <a:t>zasnovana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objavljivanju</a:t>
            </a:r>
            <a:r>
              <a:rPr lang="en-US" dirty="0"/>
              <a:t> </a:t>
            </a:r>
            <a:r>
              <a:rPr lang="en-US" dirty="0" err="1"/>
              <a:t>efikasno</a:t>
            </a:r>
            <a:r>
              <a:rPr lang="en-US" dirty="0"/>
              <a:t> </a:t>
            </a:r>
            <a:r>
              <a:rPr lang="en-US" dirty="0" err="1"/>
              <a:t>funkcionirala</a:t>
            </a:r>
            <a:r>
              <a:rPr lang="en-US" dirty="0"/>
              <a:t>, </a:t>
            </a:r>
            <a:r>
              <a:rPr lang="en-US" dirty="0" err="1" smtClean="0"/>
              <a:t>niz</a:t>
            </a:r>
            <a:r>
              <a:rPr lang="sr-Latn-ME" dirty="0" smtClean="0"/>
              <a:t> </a:t>
            </a:r>
            <a:r>
              <a:rPr lang="pl-PL" dirty="0" smtClean="0"/>
              <a:t>elemenata </a:t>
            </a:r>
            <a:r>
              <a:rPr lang="pl-PL" dirty="0"/>
              <a:t>i podsticaja mora funkcionirati zajedno. </a:t>
            </a:r>
            <a:endParaRPr lang="pl-PL" dirty="0" smtClean="0"/>
          </a:p>
          <a:p>
            <a:pPr algn="just"/>
            <a:r>
              <a:rPr lang="pl-PL" dirty="0" smtClean="0"/>
              <a:t>Oni </a:t>
            </a:r>
            <a:r>
              <a:rPr lang="pl-PL" dirty="0"/>
              <a:t>obuhvataju </a:t>
            </a:r>
            <a:r>
              <a:rPr lang="pl-PL" dirty="0" smtClean="0"/>
              <a:t>odgovarajuće </a:t>
            </a:r>
            <a:r>
              <a:rPr lang="en-US" dirty="0" err="1" smtClean="0"/>
              <a:t>zakonsko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regulatorno</a:t>
            </a:r>
            <a:r>
              <a:rPr lang="en-US" dirty="0"/>
              <a:t> </a:t>
            </a:r>
            <a:r>
              <a:rPr lang="en-US" dirty="0" err="1"/>
              <a:t>okruženje</a:t>
            </a:r>
            <a:r>
              <a:rPr lang="en-US" dirty="0"/>
              <a:t> </a:t>
            </a:r>
            <a:r>
              <a:rPr lang="en-US" dirty="0" err="1" smtClean="0"/>
              <a:t>kombin</a:t>
            </a:r>
            <a:r>
              <a:rPr lang="sr-Latn-ME" dirty="0" smtClean="0"/>
              <a:t>ovano </a:t>
            </a:r>
            <a:r>
              <a:rPr lang="en-US" dirty="0" smtClean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efikasnim</a:t>
            </a:r>
            <a:r>
              <a:rPr lang="en-US" dirty="0"/>
              <a:t> </a:t>
            </a:r>
            <a:r>
              <a:rPr lang="en-US" dirty="0" err="1" smtClean="0"/>
              <a:t>mehanizmima</a:t>
            </a:r>
            <a:r>
              <a:rPr lang="sr-Latn-ME" dirty="0" smtClean="0"/>
              <a:t> </a:t>
            </a:r>
            <a:r>
              <a:rPr lang="en-US" dirty="0" err="1" smtClean="0"/>
              <a:t>sprovođenja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regulatori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provjeravaju</a:t>
            </a:r>
            <a:r>
              <a:rPr lang="en-US" dirty="0"/>
              <a:t> da li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finansijske</a:t>
            </a:r>
            <a:r>
              <a:rPr lang="en-US" dirty="0"/>
              <a:t> </a:t>
            </a:r>
            <a:r>
              <a:rPr lang="en-US" dirty="0" err="1" smtClean="0"/>
              <a:t>informacije</a:t>
            </a:r>
            <a:r>
              <a:rPr lang="sr-Latn-ME" dirty="0" smtClean="0"/>
              <a:t> </a:t>
            </a:r>
            <a:r>
              <a:rPr lang="en-US" dirty="0" err="1" smtClean="0"/>
              <a:t>pogrešno</a:t>
            </a:r>
            <a:r>
              <a:rPr lang="en-US" dirty="0" smtClean="0"/>
              <a:t> </a:t>
            </a:r>
            <a:r>
              <a:rPr lang="en-US" dirty="0" err="1"/>
              <a:t>prikazane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sudovi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osiguravaju</a:t>
            </a:r>
            <a:r>
              <a:rPr lang="en-US" dirty="0"/>
              <a:t> </a:t>
            </a:r>
            <a:r>
              <a:rPr lang="en-US" dirty="0" err="1"/>
              <a:t>efikasnu</a:t>
            </a:r>
            <a:r>
              <a:rPr lang="en-US" dirty="0"/>
              <a:t> </a:t>
            </a:r>
            <a:r>
              <a:rPr lang="en-US" dirty="0" err="1"/>
              <a:t>korekciju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Nezavisni</a:t>
            </a:r>
            <a:r>
              <a:rPr lang="en-US" dirty="0"/>
              <a:t> </a:t>
            </a:r>
            <a:r>
              <a:rPr lang="en-US" dirty="0" err="1" smtClean="0"/>
              <a:t>eksterni</a:t>
            </a:r>
            <a:r>
              <a:rPr lang="sr-Latn-ME" dirty="0" smtClean="0"/>
              <a:t> </a:t>
            </a:r>
            <a:r>
              <a:rPr lang="en-US" dirty="0" err="1" smtClean="0"/>
              <a:t>revizori</a:t>
            </a:r>
            <a:r>
              <a:rPr lang="en-US" dirty="0" smtClean="0"/>
              <a:t> </a:t>
            </a:r>
            <a:r>
              <a:rPr lang="en-US" dirty="0" err="1" smtClean="0"/>
              <a:t>takođe</a:t>
            </a:r>
            <a:r>
              <a:rPr lang="en-US" dirty="0" smtClean="0"/>
              <a:t> </a:t>
            </a:r>
            <a:r>
              <a:rPr lang="en-US" dirty="0" err="1"/>
              <a:t>igraju</a:t>
            </a:r>
            <a:r>
              <a:rPr lang="en-US" dirty="0"/>
              <a:t> </a:t>
            </a:r>
            <a:r>
              <a:rPr lang="en-US" dirty="0" err="1"/>
              <a:t>važnu</a:t>
            </a:r>
            <a:r>
              <a:rPr lang="en-US" dirty="0"/>
              <a:t> </a:t>
            </a:r>
            <a:r>
              <a:rPr lang="en-US" dirty="0" err="1"/>
              <a:t>ulogu</a:t>
            </a:r>
            <a:r>
              <a:rPr lang="en-US" dirty="0"/>
              <a:t>, </a:t>
            </a:r>
            <a:r>
              <a:rPr lang="en-US" dirty="0" err="1"/>
              <a:t>ulivajući</a:t>
            </a:r>
            <a:r>
              <a:rPr lang="en-US" dirty="0"/>
              <a:t> </a:t>
            </a:r>
            <a:r>
              <a:rPr lang="en-US" dirty="0" err="1"/>
              <a:t>sigurnost</a:t>
            </a:r>
            <a:r>
              <a:rPr lang="en-US" dirty="0"/>
              <a:t> </a:t>
            </a:r>
            <a:r>
              <a:rPr lang="en-US" dirty="0" err="1"/>
              <a:t>tržištima</a:t>
            </a:r>
            <a:r>
              <a:rPr lang="en-US" dirty="0"/>
              <a:t>, a </a:t>
            </a:r>
            <a:r>
              <a:rPr lang="en-US" dirty="0" err="1"/>
              <a:t>isto</a:t>
            </a:r>
            <a:r>
              <a:rPr lang="en-US" dirty="0"/>
              <a:t> </a:t>
            </a:r>
            <a:r>
              <a:rPr lang="en-US" dirty="0" err="1"/>
              <a:t>čine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aktivni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zainteresirani</a:t>
            </a:r>
            <a:r>
              <a:rPr lang="en-US" dirty="0"/>
              <a:t> </a:t>
            </a:r>
            <a:r>
              <a:rPr lang="en-US" dirty="0" err="1"/>
              <a:t>mediji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detaljno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stručno</a:t>
            </a:r>
            <a:r>
              <a:rPr lang="en-US" dirty="0"/>
              <a:t> </a:t>
            </a:r>
            <a:r>
              <a:rPr lang="en-US" dirty="0" err="1"/>
              <a:t>ispituju</a:t>
            </a:r>
            <a:r>
              <a:rPr lang="en-US" dirty="0"/>
              <a:t> </a:t>
            </a:r>
            <a:r>
              <a:rPr lang="en-US" dirty="0" err="1"/>
              <a:t>strategije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saopćenja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/>
              <a:t>. </a:t>
            </a:r>
            <a:endParaRPr lang="sr-Latn-ME" dirty="0" smtClean="0"/>
          </a:p>
        </p:txBody>
      </p:sp>
    </p:spTree>
    <p:extLst>
      <p:ext uri="{BB962C8B-B14F-4D97-AF65-F5344CB8AC3E}">
        <p14:creationId xmlns:p14="http://schemas.microsoft.com/office/powerpoint/2010/main" xmlns="" val="121856768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88642"/>
            <a:ext cx="10515600" cy="5288321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Zakonodavstvo</a:t>
            </a:r>
            <a:r>
              <a:rPr lang="en-US" dirty="0"/>
              <a:t> u </a:t>
            </a:r>
            <a:r>
              <a:rPr lang="en-US" dirty="0" err="1"/>
              <a:t>BiH</a:t>
            </a:r>
            <a:r>
              <a:rPr lang="en-US" dirty="0"/>
              <a:t> ne </a:t>
            </a:r>
            <a:r>
              <a:rPr lang="en-US" dirty="0" err="1"/>
              <a:t>zahtijeva</a:t>
            </a:r>
            <a:r>
              <a:rPr lang="en-US" dirty="0"/>
              <a:t> </a:t>
            </a:r>
            <a:r>
              <a:rPr lang="en-US" dirty="0" err="1"/>
              <a:t>nikakvo</a:t>
            </a:r>
            <a:r>
              <a:rPr lang="en-US" dirty="0"/>
              <a:t> </a:t>
            </a:r>
            <a:r>
              <a:rPr lang="en-US" dirty="0" err="1"/>
              <a:t>posebno</a:t>
            </a:r>
            <a:r>
              <a:rPr lang="en-US" dirty="0"/>
              <a:t> </a:t>
            </a:r>
            <a:r>
              <a:rPr lang="en-US" dirty="0" err="1"/>
              <a:t>objavljivanje</a:t>
            </a:r>
            <a:r>
              <a:rPr lang="en-US" dirty="0"/>
              <a:t> </a:t>
            </a:r>
            <a:r>
              <a:rPr lang="en-US" dirty="0" err="1" smtClean="0"/>
              <a:t>informacija</a:t>
            </a:r>
            <a:r>
              <a:rPr lang="sr-Latn-ME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tiču</a:t>
            </a:r>
            <a:r>
              <a:rPr lang="en-US" dirty="0"/>
              <a:t> </a:t>
            </a:r>
            <a:r>
              <a:rPr lang="en-US" dirty="0" err="1"/>
              <a:t>zakonitih</a:t>
            </a:r>
            <a:r>
              <a:rPr lang="en-US" dirty="0"/>
              <a:t> </a:t>
            </a:r>
            <a:r>
              <a:rPr lang="en-US" dirty="0" err="1"/>
              <a:t>imalaca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Stoga</a:t>
            </a:r>
            <a:r>
              <a:rPr lang="en-US" dirty="0" smtClean="0"/>
              <a:t> </a:t>
            </a:r>
            <a:r>
              <a:rPr lang="en-US" dirty="0" err="1" smtClean="0"/>
              <a:t>vlasnik</a:t>
            </a:r>
            <a:r>
              <a:rPr lang="sr-Latn-ME" dirty="0" smtClean="0"/>
              <a:t> </a:t>
            </a:r>
            <a:r>
              <a:rPr lang="en-US" dirty="0" err="1" smtClean="0"/>
              <a:t>računa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nominalni</a:t>
            </a:r>
            <a:r>
              <a:rPr lang="en-US" dirty="0"/>
              <a:t> </a:t>
            </a:r>
            <a:r>
              <a:rPr lang="en-US" dirty="0" err="1"/>
              <a:t>dioničar</a:t>
            </a:r>
            <a:r>
              <a:rPr lang="en-US" dirty="0"/>
              <a:t>/</a:t>
            </a:r>
            <a:r>
              <a:rPr lang="en-US" dirty="0" err="1"/>
              <a:t>akcionar</a:t>
            </a:r>
            <a:r>
              <a:rPr lang="en-US" dirty="0"/>
              <a:t>) </a:t>
            </a:r>
            <a:r>
              <a:rPr lang="en-US" dirty="0" err="1"/>
              <a:t>nema</a:t>
            </a:r>
            <a:r>
              <a:rPr lang="en-US" dirty="0"/>
              <a:t> </a:t>
            </a:r>
            <a:r>
              <a:rPr lang="en-US" dirty="0" err="1"/>
              <a:t>nikakvu</a:t>
            </a:r>
            <a:r>
              <a:rPr lang="en-US" dirty="0"/>
              <a:t> </a:t>
            </a:r>
            <a:r>
              <a:rPr lang="en-US" dirty="0" err="1"/>
              <a:t>posebnu</a:t>
            </a:r>
            <a:r>
              <a:rPr lang="en-US" dirty="0"/>
              <a:t> </a:t>
            </a:r>
            <a:r>
              <a:rPr lang="en-US" dirty="0" err="1"/>
              <a:t>obavezu</a:t>
            </a:r>
            <a:r>
              <a:rPr lang="en-US" dirty="0"/>
              <a:t> da </a:t>
            </a:r>
            <a:r>
              <a:rPr lang="en-US" dirty="0" err="1" smtClean="0"/>
              <a:t>objelodani</a:t>
            </a:r>
            <a:r>
              <a:rPr lang="sr-Latn-ME" dirty="0" smtClean="0"/>
              <a:t> </a:t>
            </a:r>
            <a:r>
              <a:rPr lang="en-US" dirty="0" err="1" smtClean="0"/>
              <a:t>društvu</a:t>
            </a:r>
            <a:r>
              <a:rPr lang="en-US" dirty="0" smtClean="0"/>
              <a:t> </a:t>
            </a:r>
            <a:r>
              <a:rPr lang="en-US" dirty="0" err="1"/>
              <a:t>informacije</a:t>
            </a:r>
            <a:r>
              <a:rPr lang="en-US" dirty="0"/>
              <a:t> o </a:t>
            </a:r>
            <a:r>
              <a:rPr lang="en-US" dirty="0" err="1"/>
              <a:t>licima</a:t>
            </a:r>
            <a:r>
              <a:rPr lang="en-US" dirty="0"/>
              <a:t> u </a:t>
            </a:r>
            <a:r>
              <a:rPr lang="en-US" dirty="0" err="1"/>
              <a:t>čije</a:t>
            </a:r>
            <a:r>
              <a:rPr lang="en-US" dirty="0"/>
              <a:t> </a:t>
            </a:r>
            <a:r>
              <a:rPr lang="en-US" dirty="0" err="1"/>
              <a:t>ime</a:t>
            </a:r>
            <a:r>
              <a:rPr lang="en-US" dirty="0"/>
              <a:t> </a:t>
            </a:r>
            <a:r>
              <a:rPr lang="en-US" dirty="0" err="1"/>
              <a:t>drži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, </a:t>
            </a:r>
            <a:r>
              <a:rPr lang="en-US" dirty="0" err="1"/>
              <a:t>mada</a:t>
            </a:r>
            <a:r>
              <a:rPr lang="en-US" dirty="0"/>
              <a:t> se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principu</a:t>
            </a:r>
            <a:r>
              <a:rPr lang="en-US" dirty="0" smtClean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dobiti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registra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2474302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04552"/>
            <a:ext cx="10515600" cy="517241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ME" dirty="0" smtClean="0"/>
              <a:t>Dobr</a:t>
            </a:r>
            <a:r>
              <a:rPr lang="en-US" dirty="0" smtClean="0"/>
              <a:t>a </a:t>
            </a:r>
            <a:r>
              <a:rPr lang="en-US" dirty="0" err="1"/>
              <a:t>praksa</a:t>
            </a:r>
            <a:r>
              <a:rPr lang="en-US" dirty="0"/>
              <a:t>:</a:t>
            </a:r>
          </a:p>
          <a:p>
            <a:pPr algn="just"/>
            <a:r>
              <a:rPr lang="en-US" dirty="0" err="1"/>
              <a:t>Netransparentne</a:t>
            </a:r>
            <a:r>
              <a:rPr lang="en-US" dirty="0"/>
              <a:t> </a:t>
            </a:r>
            <a:r>
              <a:rPr lang="en-US" dirty="0" err="1"/>
              <a:t>strukture</a:t>
            </a:r>
            <a:r>
              <a:rPr lang="en-US" dirty="0"/>
              <a:t> </a:t>
            </a:r>
            <a:r>
              <a:rPr lang="en-US" dirty="0" err="1"/>
              <a:t>vlasništva</a:t>
            </a:r>
            <a:r>
              <a:rPr lang="en-US" dirty="0"/>
              <a:t> u </a:t>
            </a:r>
            <a:r>
              <a:rPr lang="en-US" dirty="0" err="1"/>
              <a:t>BiH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dalje</a:t>
            </a:r>
            <a:r>
              <a:rPr lang="en-US" dirty="0"/>
              <a:t> </a:t>
            </a:r>
            <a:r>
              <a:rPr lang="en-US" dirty="0" err="1"/>
              <a:t>dominiraju</a:t>
            </a:r>
            <a:r>
              <a:rPr lang="en-US" dirty="0"/>
              <a:t> u </a:t>
            </a:r>
            <a:r>
              <a:rPr lang="en-US" dirty="0" err="1"/>
              <a:t>raspravama</a:t>
            </a:r>
            <a:r>
              <a:rPr lang="en-US" dirty="0"/>
              <a:t> </a:t>
            </a:r>
            <a:r>
              <a:rPr lang="en-US" dirty="0" smtClean="0"/>
              <a:t>o</a:t>
            </a:r>
            <a:r>
              <a:rPr lang="sr-Latn-ME" dirty="0" smtClean="0"/>
              <a:t> </a:t>
            </a:r>
            <a:r>
              <a:rPr lang="en-US" dirty="0" err="1" smtClean="0"/>
              <a:t>korporativnom</a:t>
            </a:r>
            <a:r>
              <a:rPr lang="sr-Latn-ME" dirty="0" smtClean="0"/>
              <a:t> </a:t>
            </a:r>
            <a:r>
              <a:rPr lang="en-US" dirty="0" err="1" smtClean="0"/>
              <a:t>upravljanju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Privredna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žele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usklađena</a:t>
            </a:r>
            <a:r>
              <a:rPr lang="en-US" dirty="0"/>
              <a:t> s </a:t>
            </a:r>
            <a:r>
              <a:rPr lang="en-US" dirty="0" err="1"/>
              <a:t>dobrom</a:t>
            </a:r>
            <a:r>
              <a:rPr lang="en-US" dirty="0"/>
              <a:t> </a:t>
            </a:r>
            <a:r>
              <a:rPr lang="en-US" dirty="0" err="1" smtClean="0"/>
              <a:t>praksom</a:t>
            </a:r>
            <a:r>
              <a:rPr lang="sr-Latn-ME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transparentan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objavljivati</a:t>
            </a:r>
            <a:r>
              <a:rPr lang="en-US" dirty="0"/>
              <a:t> </a:t>
            </a:r>
            <a:r>
              <a:rPr lang="en-US" dirty="0" err="1"/>
              <a:t>svoju</a:t>
            </a:r>
            <a:r>
              <a:rPr lang="en-US" dirty="0"/>
              <a:t> </a:t>
            </a:r>
            <a:r>
              <a:rPr lang="en-US" dirty="0" err="1" smtClean="0"/>
              <a:t>strukturu</a:t>
            </a:r>
            <a:r>
              <a:rPr lang="sr-Latn-ME" dirty="0" smtClean="0"/>
              <a:t> </a:t>
            </a:r>
            <a:r>
              <a:rPr lang="en-US" dirty="0" err="1" smtClean="0"/>
              <a:t>vlasništva</a:t>
            </a:r>
            <a:r>
              <a:rPr lang="en-US" dirty="0"/>
              <a:t>, </a:t>
            </a:r>
            <a:r>
              <a:rPr lang="en-US" dirty="0" err="1"/>
              <a:t>uključujući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zakonite</a:t>
            </a:r>
            <a:r>
              <a:rPr lang="en-US" dirty="0"/>
              <a:t> </a:t>
            </a:r>
            <a:r>
              <a:rPr lang="en-US" dirty="0" err="1"/>
              <a:t>imaoce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b="1" dirty="0"/>
              <a:t>b) </a:t>
            </a:r>
            <a:r>
              <a:rPr lang="en-US" b="1" dirty="0" err="1"/>
              <a:t>Indirektna</a:t>
            </a:r>
            <a:r>
              <a:rPr lang="en-US" b="1" dirty="0"/>
              <a:t> </a:t>
            </a:r>
            <a:r>
              <a:rPr lang="en-US" b="1" dirty="0" err="1"/>
              <a:t>kontrola</a:t>
            </a:r>
            <a:endParaRPr lang="en-US" b="1" dirty="0"/>
          </a:p>
          <a:p>
            <a:pPr algn="just"/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kcionari</a:t>
            </a:r>
            <a:r>
              <a:rPr lang="en-US" dirty="0" smtClean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posjeduju</a:t>
            </a:r>
            <a:r>
              <a:rPr lang="en-US" dirty="0"/>
              <a:t> </a:t>
            </a:r>
            <a:r>
              <a:rPr lang="en-US" dirty="0" err="1"/>
              <a:t>manje</a:t>
            </a:r>
            <a:r>
              <a:rPr lang="en-US" dirty="0"/>
              <a:t> od </a:t>
            </a:r>
            <a:r>
              <a:rPr lang="en-US" dirty="0" err="1"/>
              <a:t>većine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 smtClean="0"/>
              <a:t>mogu</a:t>
            </a:r>
            <a:r>
              <a:rPr lang="sr-Latn-ME" dirty="0" smtClean="0"/>
              <a:t> </a:t>
            </a:r>
            <a:r>
              <a:rPr lang="en-US" dirty="0" err="1" smtClean="0"/>
              <a:t>vršiti</a:t>
            </a:r>
            <a:r>
              <a:rPr lang="en-US" dirty="0" smtClean="0"/>
              <a:t> </a:t>
            </a:r>
            <a:r>
              <a:rPr lang="en-US" dirty="0" err="1"/>
              <a:t>indirektnu</a:t>
            </a:r>
            <a:r>
              <a:rPr lang="en-US" dirty="0"/>
              <a:t> </a:t>
            </a:r>
            <a:r>
              <a:rPr lang="en-US" dirty="0" err="1"/>
              <a:t>kontrolu</a:t>
            </a:r>
            <a:r>
              <a:rPr lang="en-US" dirty="0"/>
              <a:t> </a:t>
            </a:r>
            <a:r>
              <a:rPr lang="en-US" dirty="0" err="1"/>
              <a:t>nad</a:t>
            </a:r>
            <a:r>
              <a:rPr lang="en-US" dirty="0"/>
              <a:t> </a:t>
            </a:r>
            <a:r>
              <a:rPr lang="en-US" dirty="0" err="1"/>
              <a:t>društvom</a:t>
            </a:r>
            <a:r>
              <a:rPr lang="en-US" dirty="0"/>
              <a:t>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/>
              <a:t>piramidalnih</a:t>
            </a:r>
            <a:r>
              <a:rPr lang="en-US" dirty="0"/>
              <a:t> </a:t>
            </a:r>
            <a:r>
              <a:rPr lang="en-US" dirty="0" err="1"/>
              <a:t>struktura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/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 smtClean="0"/>
              <a:t>uzajamnih</a:t>
            </a:r>
            <a:r>
              <a:rPr lang="sr-Latn-ME" dirty="0" smtClean="0"/>
              <a:t> </a:t>
            </a:r>
            <a:r>
              <a:rPr lang="en-US" dirty="0" err="1" smtClean="0"/>
              <a:t>kapital-učešća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Odnosi</a:t>
            </a:r>
            <a:r>
              <a:rPr lang="en-US" dirty="0"/>
              <a:t> s </a:t>
            </a:r>
            <a:r>
              <a:rPr lang="en-US" dirty="0" err="1"/>
              <a:t>povezanim</a:t>
            </a:r>
            <a:r>
              <a:rPr lang="en-US" dirty="0"/>
              <a:t> </a:t>
            </a:r>
            <a:r>
              <a:rPr lang="en-US" dirty="0" err="1"/>
              <a:t>licima</a:t>
            </a:r>
            <a:r>
              <a:rPr lang="en-US" dirty="0"/>
              <a:t> </a:t>
            </a:r>
            <a:r>
              <a:rPr lang="en-US" dirty="0" err="1"/>
              <a:t>također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uticati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promjenu</a:t>
            </a:r>
            <a:r>
              <a:rPr lang="sr-Latn-ME" dirty="0" smtClean="0"/>
              <a:t> </a:t>
            </a:r>
            <a:r>
              <a:rPr lang="en-US" dirty="0" err="1" smtClean="0"/>
              <a:t>kontrole</a:t>
            </a:r>
            <a:r>
              <a:rPr lang="en-US" dirty="0" smtClean="0"/>
              <a:t> </a:t>
            </a:r>
            <a:r>
              <a:rPr lang="en-US" dirty="0" err="1"/>
              <a:t>nad</a:t>
            </a:r>
            <a:r>
              <a:rPr lang="en-US" dirty="0"/>
              <a:t> </a:t>
            </a:r>
            <a:r>
              <a:rPr lang="en-US" dirty="0" err="1"/>
              <a:t>društvom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98729373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17431"/>
            <a:ext cx="10515600" cy="5159532"/>
          </a:xfrm>
        </p:spPr>
        <p:txBody>
          <a:bodyPr/>
          <a:lstStyle/>
          <a:p>
            <a:pPr marL="0" indent="0">
              <a:buNone/>
            </a:pPr>
            <a:r>
              <a:rPr lang="sr-Latn-ME" dirty="0" smtClean="0"/>
              <a:t>Dobr</a:t>
            </a:r>
            <a:r>
              <a:rPr lang="en-US" dirty="0" smtClean="0"/>
              <a:t>a </a:t>
            </a:r>
            <a:r>
              <a:rPr lang="en-US" dirty="0" err="1"/>
              <a:t>praksa</a:t>
            </a:r>
            <a:r>
              <a:rPr lang="en-US" dirty="0"/>
              <a:t>:</a:t>
            </a:r>
          </a:p>
          <a:p>
            <a:pPr algn="just"/>
            <a:r>
              <a:rPr lang="en-US" dirty="0" err="1"/>
              <a:t>Informacije</a:t>
            </a:r>
            <a:r>
              <a:rPr lang="en-US" dirty="0"/>
              <a:t> o </a:t>
            </a:r>
            <a:r>
              <a:rPr lang="en-US" dirty="0" err="1"/>
              <a:t>indirektnom</a:t>
            </a:r>
            <a:r>
              <a:rPr lang="en-US" dirty="0"/>
              <a:t> </a:t>
            </a:r>
            <a:r>
              <a:rPr lang="en-US" dirty="0" err="1"/>
              <a:t>vlasništvu</a:t>
            </a:r>
            <a:r>
              <a:rPr lang="en-US" dirty="0"/>
              <a:t>, </a:t>
            </a:r>
            <a:r>
              <a:rPr lang="en-US" dirty="0" err="1"/>
              <a:t>povezanim</a:t>
            </a:r>
            <a:r>
              <a:rPr lang="en-US" dirty="0"/>
              <a:t> </a:t>
            </a:r>
            <a:r>
              <a:rPr lang="en-US" dirty="0" err="1"/>
              <a:t>licima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transakcijama</a:t>
            </a:r>
            <a:r>
              <a:rPr lang="en-US" dirty="0"/>
              <a:t> s </a:t>
            </a:r>
            <a:r>
              <a:rPr lang="en-US" dirty="0" err="1" smtClean="0"/>
              <a:t>povezanim</a:t>
            </a:r>
            <a:r>
              <a:rPr lang="sr-Latn-ME" dirty="0" smtClean="0"/>
              <a:t> </a:t>
            </a:r>
            <a:r>
              <a:rPr lang="en-US" dirty="0" err="1" smtClean="0"/>
              <a:t>licima</a:t>
            </a:r>
            <a:r>
              <a:rPr lang="en-US" dirty="0" smtClean="0"/>
              <a:t>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potpuno</a:t>
            </a:r>
            <a:r>
              <a:rPr lang="en-US" dirty="0"/>
              <a:t> </a:t>
            </a:r>
            <a:r>
              <a:rPr lang="en-US" dirty="0" err="1"/>
              <a:t>objavljene</a:t>
            </a:r>
            <a:r>
              <a:rPr lang="en-US" dirty="0"/>
              <a:t>, a </a:t>
            </a:r>
            <a:r>
              <a:rPr lang="en-US" dirty="0" err="1"/>
              <a:t>posebno</a:t>
            </a:r>
            <a:r>
              <a:rPr lang="en-US" dirty="0"/>
              <a:t> u </a:t>
            </a:r>
            <a:r>
              <a:rPr lang="en-US" dirty="0" err="1"/>
              <a:t>godišnjem</a:t>
            </a:r>
            <a:r>
              <a:rPr lang="en-US" dirty="0"/>
              <a:t> </a:t>
            </a:r>
            <a:r>
              <a:rPr lang="en-US" dirty="0" err="1"/>
              <a:t>izvještaju</a:t>
            </a:r>
            <a:r>
              <a:rPr lang="en-US" dirty="0"/>
              <a:t>, </a:t>
            </a:r>
            <a:r>
              <a:rPr lang="en-US" dirty="0" err="1" smtClean="0"/>
              <a:t>kvartalnim</a:t>
            </a:r>
            <a:r>
              <a:rPr lang="sr-Latn-ME" dirty="0" smtClean="0"/>
              <a:t> </a:t>
            </a:r>
            <a:r>
              <a:rPr lang="en-US" dirty="0" err="1" smtClean="0"/>
              <a:t>izvještajima</a:t>
            </a:r>
            <a:r>
              <a:rPr lang="en-US" dirty="0"/>
              <a:t>, </a:t>
            </a:r>
            <a:r>
              <a:rPr lang="en-US" dirty="0" err="1"/>
              <a:t>izvještaju</a:t>
            </a:r>
            <a:r>
              <a:rPr lang="en-US" dirty="0"/>
              <a:t> o </a:t>
            </a:r>
            <a:r>
              <a:rPr lang="en-US" dirty="0" err="1"/>
              <a:t>bitnim</a:t>
            </a:r>
            <a:r>
              <a:rPr lang="en-US" dirty="0"/>
              <a:t> </a:t>
            </a:r>
            <a:r>
              <a:rPr lang="en-US" dirty="0" err="1"/>
              <a:t>događajima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/>
              <a:t>obavještenjima</a:t>
            </a:r>
            <a:r>
              <a:rPr lang="en-US" dirty="0"/>
              <a:t> </a:t>
            </a:r>
            <a:r>
              <a:rPr lang="en-US" dirty="0" err="1" smtClean="0"/>
              <a:t>regulatornim</a:t>
            </a:r>
            <a:r>
              <a:rPr lang="sr-Latn-ME" dirty="0" smtClean="0"/>
              <a:t> </a:t>
            </a:r>
            <a:r>
              <a:rPr lang="en-US" dirty="0" err="1" smtClean="0"/>
              <a:t>tijelima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povjeriocima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411881038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78794"/>
            <a:ext cx="10515600" cy="51981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c) </a:t>
            </a:r>
            <a:r>
              <a:rPr lang="en-US" dirty="0" err="1" smtClean="0"/>
              <a:t>Dioničarski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kcionarski</a:t>
            </a:r>
            <a:r>
              <a:rPr lang="en-US" dirty="0" smtClean="0"/>
              <a:t> </a:t>
            </a:r>
            <a:r>
              <a:rPr lang="en-US" dirty="0" err="1"/>
              <a:t>sporazumi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maksimiziranje</a:t>
            </a:r>
            <a:r>
              <a:rPr lang="en-US" dirty="0"/>
              <a:t> </a:t>
            </a:r>
            <a:r>
              <a:rPr lang="en-US" dirty="0" err="1" smtClean="0"/>
              <a:t>glasačkih</a:t>
            </a:r>
            <a:r>
              <a:rPr lang="sr-Latn-ME" dirty="0" smtClean="0"/>
              <a:t> </a:t>
            </a:r>
            <a:r>
              <a:rPr lang="en-US" dirty="0" err="1" smtClean="0"/>
              <a:t>prava</a:t>
            </a:r>
            <a:endParaRPr lang="en-US" dirty="0"/>
          </a:p>
          <a:p>
            <a:pPr algn="just"/>
            <a:r>
              <a:rPr lang="en-US" dirty="0" err="1" smtClean="0"/>
              <a:t>Dioničarski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kcionarski</a:t>
            </a:r>
            <a:r>
              <a:rPr lang="en-US" dirty="0" smtClean="0"/>
              <a:t> </a:t>
            </a:r>
            <a:r>
              <a:rPr lang="en-US" dirty="0" err="1"/>
              <a:t>sporazumi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maksimiziranje</a:t>
            </a:r>
            <a:r>
              <a:rPr lang="en-US" dirty="0"/>
              <a:t> </a:t>
            </a:r>
            <a:r>
              <a:rPr lang="en-US" dirty="0" err="1"/>
              <a:t>glasačkih</a:t>
            </a:r>
            <a:r>
              <a:rPr lang="en-US" dirty="0"/>
              <a:t> </a:t>
            </a:r>
            <a:r>
              <a:rPr lang="en-US" dirty="0" err="1" smtClean="0"/>
              <a:t>prava</a:t>
            </a:r>
            <a:r>
              <a:rPr lang="sr-Latn-ME" dirty="0" smtClean="0"/>
              <a:t> </a:t>
            </a:r>
            <a:r>
              <a:rPr lang="pl-PL" dirty="0" smtClean="0"/>
              <a:t>takođe </a:t>
            </a:r>
            <a:r>
              <a:rPr lang="pl-PL" dirty="0"/>
              <a:t>mogu uticati na kontrolu.</a:t>
            </a:r>
          </a:p>
          <a:p>
            <a:pPr algn="just"/>
            <a:r>
              <a:rPr lang="en-US" dirty="0" err="1"/>
              <a:t>Sporazumi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(</a:t>
            </a:r>
            <a:r>
              <a:rPr lang="en-US" dirty="0" err="1"/>
              <a:t>ugovori</a:t>
            </a:r>
            <a:r>
              <a:rPr lang="en-US" dirty="0"/>
              <a:t> o </a:t>
            </a:r>
            <a:r>
              <a:rPr lang="en-US" dirty="0" err="1"/>
              <a:t>glasanju</a:t>
            </a:r>
            <a:r>
              <a:rPr lang="en-US" dirty="0"/>
              <a:t>) </a:t>
            </a:r>
            <a:r>
              <a:rPr lang="en-US" dirty="0" err="1"/>
              <a:t>uobičajeno</a:t>
            </a:r>
            <a:r>
              <a:rPr lang="en-US" dirty="0"/>
              <a:t> </a:t>
            </a:r>
            <a:r>
              <a:rPr lang="en-US" dirty="0" err="1" smtClean="0"/>
              <a:t>obavezuju</a:t>
            </a:r>
            <a:r>
              <a:rPr lang="sr-Latn-ME" dirty="0" smtClean="0"/>
              <a:t> </a:t>
            </a:r>
            <a:r>
              <a:rPr lang="it-IT" dirty="0" smtClean="0"/>
              <a:t>lica </a:t>
            </a:r>
            <a:r>
              <a:rPr lang="it-IT" dirty="0"/>
              <a:t>da glasaju na isti način, a mogu i davati prava preče kupovine </a:t>
            </a:r>
            <a:r>
              <a:rPr lang="it-IT" dirty="0" smtClean="0"/>
              <a:t>dionica/akcija</a:t>
            </a:r>
            <a:r>
              <a:rPr lang="sr-Latn-ME" dirty="0" smtClean="0"/>
              <a:t> </a:t>
            </a:r>
            <a:r>
              <a:rPr lang="en-US" dirty="0" err="1" smtClean="0"/>
              <a:t>drugom</a:t>
            </a:r>
            <a:r>
              <a:rPr lang="sr-Latn-ME" dirty="0" smtClean="0"/>
              <a:t> </a:t>
            </a:r>
            <a:r>
              <a:rPr lang="en-US" dirty="0" err="1" smtClean="0"/>
              <a:t>dioničaru</a:t>
            </a:r>
            <a:r>
              <a:rPr lang="en-US" dirty="0" smtClean="0"/>
              <a:t>/</a:t>
            </a:r>
            <a:r>
              <a:rPr lang="en-US" dirty="0" err="1" smtClean="0"/>
              <a:t>akcionaru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Sporazumi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 smtClean="0"/>
              <a:t>obuhvatiti</a:t>
            </a:r>
            <a:r>
              <a:rPr lang="sr-Latn-ME" dirty="0" smtClean="0"/>
              <a:t> </a:t>
            </a:r>
            <a:r>
              <a:rPr lang="en-US" dirty="0" err="1" smtClean="0"/>
              <a:t>brojna</a:t>
            </a:r>
            <a:r>
              <a:rPr lang="en-US" dirty="0" smtClean="0"/>
              <a:t> </a:t>
            </a:r>
            <a:r>
              <a:rPr lang="en-US" dirty="0" err="1"/>
              <a:t>pitanja</a:t>
            </a:r>
            <a:r>
              <a:rPr lang="en-US" dirty="0"/>
              <a:t>, </a:t>
            </a:r>
            <a:r>
              <a:rPr lang="en-US" dirty="0" err="1"/>
              <a:t>uključujući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pitanje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kandidate</a:t>
            </a:r>
            <a:r>
              <a:rPr lang="en-US" dirty="0"/>
              <a:t> </a:t>
            </a:r>
            <a:r>
              <a:rPr lang="en-US" dirty="0" err="1"/>
              <a:t>predložiti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članove</a:t>
            </a:r>
            <a:r>
              <a:rPr lang="en-US" dirty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pl-PL" dirty="0" smtClean="0"/>
              <a:t>upravnog </a:t>
            </a:r>
            <a:r>
              <a:rPr lang="pl-PL" dirty="0"/>
              <a:t>odbora ili za izbor predsjednika nadzornog/upravnog odbora. </a:t>
            </a:r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xmlns="" val="162220557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68946"/>
            <a:ext cx="10515600" cy="5108017"/>
          </a:xfrm>
        </p:spPr>
        <p:txBody>
          <a:bodyPr/>
          <a:lstStyle/>
          <a:p>
            <a:pPr algn="just"/>
            <a:r>
              <a:rPr lang="pl-PL" dirty="0"/>
              <a:t>Sporazumi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očigledno</a:t>
            </a:r>
            <a:r>
              <a:rPr lang="en-US" dirty="0"/>
              <a:t> od </a:t>
            </a:r>
            <a:r>
              <a:rPr lang="en-US" dirty="0" err="1"/>
              <a:t>velikog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dioničare</a:t>
            </a:r>
            <a:r>
              <a:rPr lang="en-US" dirty="0"/>
              <a:t>/</a:t>
            </a:r>
            <a:r>
              <a:rPr lang="en-US" dirty="0" err="1"/>
              <a:t>akcionare</a:t>
            </a:r>
            <a:r>
              <a:rPr lang="en-US" dirty="0"/>
              <a:t>.</a:t>
            </a:r>
            <a:endParaRPr lang="sr-Latn-ME" dirty="0"/>
          </a:p>
          <a:p>
            <a:pPr algn="just"/>
            <a:r>
              <a:rPr lang="en-US" dirty="0"/>
              <a:t> </a:t>
            </a:r>
            <a:r>
              <a:rPr lang="en-US" dirty="0" err="1"/>
              <a:t>Mada</a:t>
            </a:r>
            <a:r>
              <a:rPr lang="sr-Latn-ME" dirty="0"/>
              <a:t> </a:t>
            </a:r>
            <a:r>
              <a:rPr lang="en-US" dirty="0" err="1"/>
              <a:t>ih</a:t>
            </a:r>
            <a:r>
              <a:rPr lang="en-US" dirty="0"/>
              <a:t> je </a:t>
            </a:r>
            <a:r>
              <a:rPr lang="en-US" dirty="0" err="1"/>
              <a:t>teško</a:t>
            </a:r>
            <a:r>
              <a:rPr lang="en-US" dirty="0"/>
              <a:t> </a:t>
            </a:r>
            <a:r>
              <a:rPr lang="en-US" dirty="0" err="1"/>
              <a:t>otkriti</a:t>
            </a:r>
            <a:r>
              <a:rPr lang="en-US" dirty="0"/>
              <a:t>,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uložiti</a:t>
            </a:r>
            <a:r>
              <a:rPr lang="en-US" dirty="0"/>
              <a:t> </a:t>
            </a:r>
            <a:r>
              <a:rPr lang="en-US" dirty="0" err="1"/>
              <a:t>razumne</a:t>
            </a:r>
            <a:r>
              <a:rPr lang="en-US" dirty="0"/>
              <a:t> </a:t>
            </a:r>
            <a:r>
              <a:rPr lang="en-US" dirty="0" err="1"/>
              <a:t>napore</a:t>
            </a:r>
            <a:r>
              <a:rPr lang="en-US" dirty="0"/>
              <a:t> da </a:t>
            </a:r>
            <a:r>
              <a:rPr lang="en-US" dirty="0" err="1"/>
              <a:t>pribave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sr-Latn-ME" dirty="0"/>
              <a:t> </a:t>
            </a:r>
            <a:r>
              <a:rPr lang="en-US" dirty="0"/>
              <a:t>o </a:t>
            </a:r>
            <a:r>
              <a:rPr lang="en-US" dirty="0" err="1"/>
              <a:t>postojanju</a:t>
            </a:r>
            <a:r>
              <a:rPr lang="en-US" dirty="0"/>
              <a:t> </a:t>
            </a:r>
            <a:r>
              <a:rPr lang="en-US" dirty="0" err="1"/>
              <a:t>dioničarskih</a:t>
            </a:r>
            <a:r>
              <a:rPr lang="en-US" dirty="0"/>
              <a:t>/</a:t>
            </a:r>
            <a:r>
              <a:rPr lang="en-US" dirty="0" err="1"/>
              <a:t>akcionarskih</a:t>
            </a:r>
            <a:r>
              <a:rPr lang="en-US" dirty="0"/>
              <a:t> </a:t>
            </a:r>
            <a:r>
              <a:rPr lang="en-US" dirty="0" err="1"/>
              <a:t>sporazuma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takve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sr-Latn-ME" dirty="0"/>
              <a:t> </a:t>
            </a:r>
            <a:r>
              <a:rPr lang="en-US" dirty="0" err="1"/>
              <a:t>objaviti</a:t>
            </a:r>
            <a:r>
              <a:rPr lang="en-US" dirty="0"/>
              <a:t>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dioničarima</a:t>
            </a:r>
            <a:r>
              <a:rPr lang="en-US" dirty="0"/>
              <a:t>/</a:t>
            </a:r>
            <a:r>
              <a:rPr lang="en-US" dirty="0" err="1"/>
              <a:t>akcionarima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/>
              <a:t>U </a:t>
            </a:r>
            <a:r>
              <a:rPr lang="en-US" dirty="0" err="1"/>
              <a:t>principu</a:t>
            </a:r>
            <a:r>
              <a:rPr lang="en-US" dirty="0"/>
              <a:t>, </a:t>
            </a:r>
            <a:r>
              <a:rPr lang="en-US" dirty="0" err="1"/>
              <a:t>ugovorne</a:t>
            </a:r>
            <a:r>
              <a:rPr lang="en-US" dirty="0"/>
              <a:t>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dioničarskog</a:t>
            </a:r>
            <a:r>
              <a:rPr lang="en-US" dirty="0"/>
              <a:t>/</a:t>
            </a:r>
            <a:r>
              <a:rPr lang="en-US" dirty="0" err="1"/>
              <a:t>akcionarskog</a:t>
            </a:r>
            <a:r>
              <a:rPr lang="en-US" dirty="0"/>
              <a:t> </a:t>
            </a:r>
            <a:r>
              <a:rPr lang="en-US" dirty="0" err="1"/>
              <a:t>sporazuma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dobrovoljno</a:t>
            </a:r>
            <a:r>
              <a:rPr lang="en-US" dirty="0"/>
              <a:t> </a:t>
            </a:r>
            <a:r>
              <a:rPr lang="en-US" dirty="0" err="1"/>
              <a:t>objavljivati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446247615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68946"/>
            <a:ext cx="10515600" cy="510801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r-Latn-ME" dirty="0" smtClean="0"/>
              <a:t>Dobr</a:t>
            </a:r>
            <a:r>
              <a:rPr lang="en-US" dirty="0" smtClean="0"/>
              <a:t>a </a:t>
            </a:r>
            <a:r>
              <a:rPr lang="en-US" dirty="0" err="1"/>
              <a:t>praksa</a:t>
            </a:r>
            <a:r>
              <a:rPr lang="en-US" dirty="0"/>
              <a:t>:</a:t>
            </a:r>
          </a:p>
          <a:p>
            <a:pPr algn="just"/>
            <a:r>
              <a:rPr lang="sr-Latn-ME" dirty="0" err="1"/>
              <a:t>N</a:t>
            </a:r>
            <a:r>
              <a:rPr lang="en-US" dirty="0" err="1" smtClean="0"/>
              <a:t>alaže</a:t>
            </a:r>
            <a:r>
              <a:rPr lang="en-US" dirty="0" smtClean="0"/>
              <a:t> </a:t>
            </a:r>
            <a:r>
              <a:rPr lang="en-US" dirty="0"/>
              <a:t>da o </a:t>
            </a:r>
            <a:r>
              <a:rPr lang="en-US" dirty="0" err="1"/>
              <a:t>svakom</a:t>
            </a:r>
            <a:r>
              <a:rPr lang="en-US" dirty="0"/>
              <a:t> </a:t>
            </a:r>
            <a:r>
              <a:rPr lang="en-US" dirty="0" err="1"/>
              <a:t>zaključenom</a:t>
            </a:r>
            <a:r>
              <a:rPr lang="en-US" dirty="0"/>
              <a:t> </a:t>
            </a:r>
            <a:r>
              <a:rPr lang="en-US" dirty="0" err="1"/>
              <a:t>ugovoru</a:t>
            </a:r>
            <a:r>
              <a:rPr lang="en-US" dirty="0"/>
              <a:t> o </a:t>
            </a:r>
            <a:r>
              <a:rPr lang="en-US" dirty="0" err="1"/>
              <a:t>glasanju</a:t>
            </a:r>
            <a:r>
              <a:rPr lang="en-US" dirty="0"/>
              <a:t> mora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obaviještena</a:t>
            </a:r>
            <a:r>
              <a:rPr lang="en-US" dirty="0"/>
              <a:t> </a:t>
            </a:r>
            <a:r>
              <a:rPr lang="en-US" dirty="0" err="1" smtClean="0"/>
              <a:t>skupština</a:t>
            </a:r>
            <a:r>
              <a:rPr lang="sr-Latn-ME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prvoj</a:t>
            </a:r>
            <a:r>
              <a:rPr lang="en-US" dirty="0"/>
              <a:t> </a:t>
            </a:r>
            <a:r>
              <a:rPr lang="en-US" dirty="0" err="1"/>
              <a:t>narednoj</a:t>
            </a:r>
            <a:r>
              <a:rPr lang="en-US" dirty="0"/>
              <a:t> </a:t>
            </a:r>
            <a:r>
              <a:rPr lang="en-US" dirty="0" err="1"/>
              <a:t>sjednici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Maksimiziranje</a:t>
            </a:r>
            <a:r>
              <a:rPr lang="en-US" dirty="0"/>
              <a:t> </a:t>
            </a:r>
            <a:r>
              <a:rPr lang="en-US" dirty="0" err="1"/>
              <a:t>broja</a:t>
            </a:r>
            <a:r>
              <a:rPr lang="en-US" dirty="0"/>
              <a:t> </a:t>
            </a:r>
            <a:r>
              <a:rPr lang="en-US" dirty="0" err="1"/>
              <a:t>glasova</a:t>
            </a:r>
            <a:r>
              <a:rPr lang="en-US" dirty="0"/>
              <a:t> </a:t>
            </a:r>
            <a:r>
              <a:rPr lang="en-US" dirty="0" err="1"/>
              <a:t>ograničava</a:t>
            </a:r>
            <a:r>
              <a:rPr lang="en-US" dirty="0"/>
              <a:t> </a:t>
            </a:r>
            <a:r>
              <a:rPr lang="en-US" dirty="0" err="1"/>
              <a:t>glasačka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jednog</a:t>
            </a:r>
            <a:r>
              <a:rPr lang="en-US" dirty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/>
              <a:t>bez </a:t>
            </a:r>
            <a:r>
              <a:rPr lang="en-US" dirty="0" err="1"/>
              <a:t>obzira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faktički</a:t>
            </a:r>
            <a:r>
              <a:rPr lang="en-US" dirty="0"/>
              <a:t> </a:t>
            </a:r>
            <a:r>
              <a:rPr lang="en-US" dirty="0" err="1"/>
              <a:t>posjeduje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Određivanje</a:t>
            </a:r>
            <a:r>
              <a:rPr lang="sr-Latn-ME" dirty="0" smtClean="0"/>
              <a:t> </a:t>
            </a:r>
            <a:r>
              <a:rPr lang="sv-SE" dirty="0" smtClean="0"/>
              <a:t>maksimalnog </a:t>
            </a:r>
            <a:r>
              <a:rPr lang="sv-SE" dirty="0"/>
              <a:t>broja glasova se protivi principu “jedna dionica/akcija – jedan glas</a:t>
            </a:r>
            <a:r>
              <a:rPr lang="sv-SE" dirty="0" smtClean="0"/>
              <a:t>”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ostvarivanju</a:t>
            </a:r>
            <a:r>
              <a:rPr lang="en-US" dirty="0"/>
              <a:t> </a:t>
            </a:r>
            <a:r>
              <a:rPr lang="en-US" dirty="0" err="1"/>
              <a:t>kontrole</a:t>
            </a:r>
            <a:r>
              <a:rPr lang="en-US" dirty="0"/>
              <a:t> </a:t>
            </a:r>
            <a:r>
              <a:rPr lang="en-US" dirty="0" err="1"/>
              <a:t>proporcionalno</a:t>
            </a:r>
            <a:r>
              <a:rPr lang="en-US" dirty="0"/>
              <a:t> </a:t>
            </a:r>
            <a:r>
              <a:rPr lang="en-US" dirty="0" err="1"/>
              <a:t>kapital-učešću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Maksimalan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glasova</a:t>
            </a:r>
            <a:r>
              <a:rPr lang="en-US" dirty="0"/>
              <a:t>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često</a:t>
            </a:r>
            <a:r>
              <a:rPr lang="en-US" dirty="0" smtClean="0"/>
              <a:t> </a:t>
            </a:r>
            <a:r>
              <a:rPr lang="en-US" dirty="0" err="1"/>
              <a:t>koristi</a:t>
            </a:r>
            <a:r>
              <a:rPr lang="en-US" dirty="0"/>
              <a:t> u </a:t>
            </a:r>
            <a:r>
              <a:rPr lang="en-US" dirty="0" err="1"/>
              <a:t>cilju</a:t>
            </a:r>
            <a:r>
              <a:rPr lang="en-US" dirty="0"/>
              <a:t> </a:t>
            </a:r>
            <a:r>
              <a:rPr lang="en-US" dirty="0" err="1"/>
              <a:t>utvrđivanja</a:t>
            </a:r>
            <a:r>
              <a:rPr lang="en-US" dirty="0"/>
              <a:t> </a:t>
            </a:r>
            <a:r>
              <a:rPr lang="en-US" dirty="0" err="1"/>
              <a:t>položaja</a:t>
            </a:r>
            <a:r>
              <a:rPr lang="en-US" dirty="0"/>
              <a:t> </a:t>
            </a:r>
            <a:r>
              <a:rPr lang="en-US" dirty="0" err="1"/>
              <a:t>postojećih</a:t>
            </a:r>
            <a:r>
              <a:rPr lang="en-US" dirty="0"/>
              <a:t> </a:t>
            </a:r>
            <a:r>
              <a:rPr lang="en-US" dirty="0" err="1"/>
              <a:t>kontrolnih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en-US" dirty="0" err="1" smtClean="0"/>
              <a:t>uprave</a:t>
            </a:r>
            <a:r>
              <a:rPr lang="en-US" dirty="0"/>
              <a:t>, a </a:t>
            </a:r>
            <a:r>
              <a:rPr lang="en-US" dirty="0" err="1"/>
              <a:t>investitori</a:t>
            </a:r>
            <a:r>
              <a:rPr lang="en-US" dirty="0"/>
              <a:t> </a:t>
            </a:r>
            <a:r>
              <a:rPr lang="en-US" dirty="0" err="1"/>
              <a:t>ih</a:t>
            </a:r>
            <a:r>
              <a:rPr lang="en-US" dirty="0"/>
              <a:t> </a:t>
            </a:r>
            <a:r>
              <a:rPr lang="en-US" dirty="0" err="1"/>
              <a:t>rijetko</a:t>
            </a:r>
            <a:r>
              <a:rPr lang="en-US" dirty="0"/>
              <a:t> </a:t>
            </a:r>
            <a:r>
              <a:rPr lang="en-US" dirty="0" err="1"/>
              <a:t>podržavaju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ZPD </a:t>
            </a:r>
            <a:r>
              <a:rPr lang="en-US" dirty="0" err="1"/>
              <a:t>implicitno</a:t>
            </a:r>
            <a:r>
              <a:rPr lang="en-US" dirty="0"/>
              <a:t> </a:t>
            </a:r>
            <a:r>
              <a:rPr lang="en-US" dirty="0" err="1"/>
              <a:t>zabranjuje</a:t>
            </a:r>
            <a:r>
              <a:rPr lang="en-US" dirty="0"/>
              <a:t> </a:t>
            </a:r>
            <a:r>
              <a:rPr lang="en-US" dirty="0" err="1" smtClean="0"/>
              <a:t>maksimiziranje</a:t>
            </a:r>
            <a:r>
              <a:rPr lang="sr-Latn-ME" dirty="0" smtClean="0"/>
              <a:t> </a:t>
            </a:r>
            <a:r>
              <a:rPr lang="en-US" dirty="0" err="1" smtClean="0"/>
              <a:t>broja</a:t>
            </a:r>
            <a:r>
              <a:rPr lang="en-US" dirty="0" smtClean="0"/>
              <a:t> </a:t>
            </a:r>
            <a:r>
              <a:rPr lang="en-US" dirty="0" err="1"/>
              <a:t>glasova</a:t>
            </a:r>
            <a:r>
              <a:rPr lang="en-US" dirty="0"/>
              <a:t> </a:t>
            </a:r>
            <a:r>
              <a:rPr lang="en-US" dirty="0" err="1"/>
              <a:t>uvođenjem</a:t>
            </a:r>
            <a:r>
              <a:rPr lang="en-US" dirty="0"/>
              <a:t> </a:t>
            </a:r>
            <a:r>
              <a:rPr lang="en-US" dirty="0" err="1"/>
              <a:t>imperativnog</a:t>
            </a:r>
            <a:r>
              <a:rPr lang="en-US" dirty="0"/>
              <a:t> </a:t>
            </a:r>
            <a:r>
              <a:rPr lang="en-US" dirty="0" err="1"/>
              <a:t>principa</a:t>
            </a:r>
            <a:r>
              <a:rPr lang="en-US" dirty="0"/>
              <a:t> “</a:t>
            </a:r>
            <a:r>
              <a:rPr lang="en-US" dirty="0" err="1"/>
              <a:t>jedna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– </a:t>
            </a:r>
            <a:r>
              <a:rPr lang="en-US" dirty="0" err="1"/>
              <a:t>jedan</a:t>
            </a:r>
            <a:r>
              <a:rPr lang="en-US" dirty="0"/>
              <a:t> </a:t>
            </a:r>
            <a:r>
              <a:rPr lang="en-US" dirty="0" err="1"/>
              <a:t>glas</a:t>
            </a:r>
            <a:r>
              <a:rPr lang="en-US" dirty="0"/>
              <a:t>”.</a:t>
            </a:r>
          </a:p>
        </p:txBody>
      </p:sp>
    </p:spTree>
    <p:extLst>
      <p:ext uri="{BB962C8B-B14F-4D97-AF65-F5344CB8AC3E}">
        <p14:creationId xmlns:p14="http://schemas.microsoft.com/office/powerpoint/2010/main" xmlns="" val="600502322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</a:t>
            </a:r>
            <a:r>
              <a:rPr lang="sr-Latn-ME" dirty="0" smtClean="0"/>
              <a:t> -</a:t>
            </a:r>
            <a:r>
              <a:rPr lang="en-US" dirty="0" smtClean="0"/>
              <a:t> </a:t>
            </a:r>
            <a:r>
              <a:rPr lang="en-US" dirty="0" err="1"/>
              <a:t>Obavezno</a:t>
            </a:r>
            <a:r>
              <a:rPr lang="en-US" dirty="0"/>
              <a:t> </a:t>
            </a:r>
            <a:r>
              <a:rPr lang="en-US" dirty="0" err="1"/>
              <a:t>objavljivanje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 err="1" smtClean="0"/>
              <a:t>Zakonodavstvo</a:t>
            </a:r>
            <a:r>
              <a:rPr lang="en-US" dirty="0" smtClean="0"/>
              <a:t> </a:t>
            </a:r>
            <a:r>
              <a:rPr lang="en-US" dirty="0" err="1"/>
              <a:t>predviđa</a:t>
            </a:r>
            <a:r>
              <a:rPr lang="en-US" dirty="0"/>
              <a:t> </a:t>
            </a:r>
            <a:r>
              <a:rPr lang="en-US" dirty="0" err="1"/>
              <a:t>različite</a:t>
            </a:r>
            <a:r>
              <a:rPr lang="en-US" dirty="0"/>
              <a:t> </a:t>
            </a:r>
            <a:r>
              <a:rPr lang="en-US" dirty="0" err="1"/>
              <a:t>oblike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postupke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obavezno</a:t>
            </a:r>
            <a:r>
              <a:rPr lang="en-US" dirty="0"/>
              <a:t> </a:t>
            </a:r>
            <a:r>
              <a:rPr lang="en-US" dirty="0" err="1"/>
              <a:t>objavljivanje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u </a:t>
            </a:r>
            <a:r>
              <a:rPr lang="en-US" dirty="0" err="1"/>
              <a:t>različito</a:t>
            </a:r>
            <a:r>
              <a:rPr lang="en-US" dirty="0"/>
              <a:t> </a:t>
            </a:r>
            <a:r>
              <a:rPr lang="en-US" dirty="0" err="1"/>
              <a:t>vrijeme</a:t>
            </a:r>
            <a:r>
              <a:rPr lang="en-US" dirty="0"/>
              <a:t> </a:t>
            </a:r>
            <a:r>
              <a:rPr lang="en-US" dirty="0" err="1"/>
              <a:t>morati</a:t>
            </a:r>
            <a:r>
              <a:rPr lang="en-US" dirty="0"/>
              <a:t> </a:t>
            </a:r>
            <a:r>
              <a:rPr lang="en-US" dirty="0" err="1"/>
              <a:t>izvještavati</a:t>
            </a:r>
            <a:r>
              <a:rPr lang="en-US" dirty="0"/>
              <a:t> </a:t>
            </a:r>
            <a:r>
              <a:rPr lang="en-US" dirty="0" err="1"/>
              <a:t>regulatorne</a:t>
            </a:r>
            <a:r>
              <a:rPr lang="en-US" dirty="0"/>
              <a:t> </a:t>
            </a:r>
            <a:r>
              <a:rPr lang="en-US" dirty="0" err="1"/>
              <a:t>organe</a:t>
            </a:r>
            <a:r>
              <a:rPr lang="en-US" dirty="0"/>
              <a:t>, </a:t>
            </a:r>
            <a:r>
              <a:rPr lang="en-US" dirty="0" err="1"/>
              <a:t>odgovarati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zahtjeve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pružanje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od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 smtClean="0"/>
              <a:t>nosilaca</a:t>
            </a:r>
            <a:r>
              <a:rPr lang="sr-Latn-ME" dirty="0" smtClean="0"/>
              <a:t> </a:t>
            </a:r>
            <a:r>
              <a:rPr lang="en-US" dirty="0" err="1" smtClean="0"/>
              <a:t>rizika</a:t>
            </a:r>
            <a:r>
              <a:rPr lang="en-US" dirty="0" smtClean="0"/>
              <a:t> </a:t>
            </a:r>
            <a:r>
              <a:rPr lang="en-US" dirty="0" err="1"/>
              <a:t>poslovanja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objavljivati</a:t>
            </a:r>
            <a:r>
              <a:rPr lang="en-US" dirty="0"/>
              <a:t> </a:t>
            </a:r>
            <a:r>
              <a:rPr lang="en-US" dirty="0" err="1"/>
              <a:t>određene</a:t>
            </a:r>
            <a:r>
              <a:rPr lang="en-US" dirty="0"/>
              <a:t> </a:t>
            </a:r>
            <a:r>
              <a:rPr lang="en-US" dirty="0" err="1"/>
              <a:t>događaje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nastupili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Ovaj</a:t>
            </a:r>
            <a:r>
              <a:rPr lang="sr-Latn-ME" dirty="0" smtClean="0"/>
              <a:t> </a:t>
            </a:r>
            <a:r>
              <a:rPr lang="pl-PL" dirty="0" smtClean="0"/>
              <a:t>segment </a:t>
            </a:r>
            <a:r>
              <a:rPr lang="pl-PL" dirty="0"/>
              <a:t>posebno je značajan za dionička/akcionarska društva i druga </a:t>
            </a:r>
            <a:r>
              <a:rPr lang="pl-PL" dirty="0" smtClean="0"/>
              <a:t>pravna </a:t>
            </a:r>
            <a:r>
              <a:rPr lang="en-US" dirty="0" err="1" smtClean="0"/>
              <a:t>lica</a:t>
            </a:r>
            <a:r>
              <a:rPr lang="en-US" dirty="0" smtClean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izdaju</a:t>
            </a:r>
            <a:r>
              <a:rPr lang="en-US" dirty="0"/>
              <a:t> </a:t>
            </a:r>
            <a:r>
              <a:rPr lang="en-US" dirty="0" err="1"/>
              <a:t>vrijednosne</a:t>
            </a:r>
            <a:r>
              <a:rPr lang="en-US" dirty="0"/>
              <a:t> </a:t>
            </a:r>
            <a:r>
              <a:rPr lang="en-US" dirty="0" err="1"/>
              <a:t>papire</a:t>
            </a:r>
            <a:r>
              <a:rPr lang="en-US" dirty="0"/>
              <a:t>/</a:t>
            </a:r>
            <a:r>
              <a:rPr lang="en-US" dirty="0" err="1"/>
              <a:t>hartije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javnom</a:t>
            </a:r>
            <a:r>
              <a:rPr lang="en-US" dirty="0"/>
              <a:t> </a:t>
            </a:r>
            <a:r>
              <a:rPr lang="en-US" dirty="0" err="1" smtClean="0"/>
              <a:t>ponudom</a:t>
            </a:r>
            <a:r>
              <a:rPr lang="sr-Latn-ME" dirty="0" smtClean="0"/>
              <a:t> </a:t>
            </a:r>
            <a:r>
              <a:rPr lang="en-US" dirty="0" smtClean="0"/>
              <a:t>(</a:t>
            </a:r>
            <a:r>
              <a:rPr lang="en-US" dirty="0" err="1"/>
              <a:t>javna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 smtClean="0"/>
              <a:t>), </a:t>
            </a:r>
            <a:r>
              <a:rPr lang="en-US" dirty="0" err="1"/>
              <a:t>te</a:t>
            </a:r>
            <a:r>
              <a:rPr lang="en-US" dirty="0"/>
              <a:t> je u tom </a:t>
            </a:r>
            <a:r>
              <a:rPr lang="en-US" dirty="0" err="1"/>
              <a:t>smislu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ovo</a:t>
            </a:r>
            <a:r>
              <a:rPr lang="sr-Latn-ME" dirty="0" smtClean="0"/>
              <a:t>m</a:t>
            </a:r>
            <a:r>
              <a:rPr lang="en-US" dirty="0" smtClean="0"/>
              <a:t> p</a:t>
            </a:r>
            <a:r>
              <a:rPr lang="sr-Latn-ME" dirty="0" smtClean="0"/>
              <a:t>itanju </a:t>
            </a:r>
            <a:r>
              <a:rPr lang="en-US" dirty="0" smtClean="0"/>
              <a:t> </a:t>
            </a:r>
            <a:r>
              <a:rPr lang="en-US" dirty="0" err="1" smtClean="0"/>
              <a:t>posvećeno</a:t>
            </a:r>
            <a:r>
              <a:rPr lang="sr-Latn-ME" dirty="0" smtClean="0"/>
              <a:t> kao</a:t>
            </a:r>
            <a:r>
              <a:rPr lang="en-US" dirty="0" smtClean="0"/>
              <a:t> </a:t>
            </a:r>
            <a:r>
              <a:rPr lang="en-US" dirty="0" err="1"/>
              <a:t>obaveznim</a:t>
            </a:r>
            <a:r>
              <a:rPr lang="en-US" dirty="0"/>
              <a:t> </a:t>
            </a:r>
            <a:r>
              <a:rPr lang="en-US" dirty="0" err="1" smtClean="0"/>
              <a:t>oblicima</a:t>
            </a:r>
            <a:r>
              <a:rPr lang="sr-Latn-ME" dirty="0" smtClean="0"/>
              <a:t> </a:t>
            </a:r>
            <a:r>
              <a:rPr lang="en-US" dirty="0" err="1" smtClean="0"/>
              <a:t>izvještavanja</a:t>
            </a:r>
            <a:r>
              <a:rPr lang="en-US" dirty="0" smtClean="0"/>
              <a:t> </a:t>
            </a:r>
            <a:r>
              <a:rPr lang="en-US" dirty="0" err="1"/>
              <a:t>javnosti</a:t>
            </a:r>
            <a:r>
              <a:rPr lang="en-US" dirty="0"/>
              <a:t> </a:t>
            </a:r>
            <a:r>
              <a:rPr lang="en-US" dirty="0" err="1"/>
              <a:t>propisanim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privredne</a:t>
            </a:r>
            <a:r>
              <a:rPr lang="en-US" dirty="0"/>
              <a:t> </a:t>
            </a:r>
            <a:r>
              <a:rPr lang="en-US" dirty="0" err="1"/>
              <a:t>subjekte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to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 smtClean="0"/>
              <a:t>sagledavanje</a:t>
            </a:r>
            <a:r>
              <a:rPr lang="sr-Latn-ME" dirty="0" smtClean="0"/>
              <a:t> </a:t>
            </a:r>
            <a:r>
              <a:rPr lang="en-US" dirty="0" err="1" smtClean="0"/>
              <a:t>sljedećih</a:t>
            </a:r>
            <a:r>
              <a:rPr lang="en-US" dirty="0" smtClean="0"/>
              <a:t> </a:t>
            </a:r>
            <a:r>
              <a:rPr lang="en-US" dirty="0" err="1"/>
              <a:t>pitanja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xmlns="" val="223111518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91673"/>
            <a:ext cx="10515600" cy="5185290"/>
          </a:xfrm>
        </p:spPr>
        <p:txBody>
          <a:bodyPr/>
          <a:lstStyle/>
          <a:p>
            <a:pPr algn="just"/>
            <a:r>
              <a:rPr lang="en-US" dirty="0" err="1"/>
              <a:t>objavljivanje</a:t>
            </a:r>
            <a:r>
              <a:rPr lang="en-US" dirty="0"/>
              <a:t> </a:t>
            </a:r>
            <a:r>
              <a:rPr lang="en-US" dirty="0" err="1"/>
              <a:t>tokom</a:t>
            </a:r>
            <a:r>
              <a:rPr lang="en-US" dirty="0"/>
              <a:t> </a:t>
            </a:r>
            <a:r>
              <a:rPr lang="en-US" dirty="0" err="1"/>
              <a:t>izdavanja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finansijski</a:t>
            </a:r>
            <a:r>
              <a:rPr lang="en-US" dirty="0"/>
              <a:t> </a:t>
            </a:r>
            <a:r>
              <a:rPr lang="en-US" dirty="0" err="1"/>
              <a:t>izvještaji</a:t>
            </a:r>
            <a:r>
              <a:rPr lang="en-US" dirty="0"/>
              <a:t>, </a:t>
            </a:r>
            <a:r>
              <a:rPr lang="en-US" dirty="0" err="1"/>
              <a:t>izvještaji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izvještaji</a:t>
            </a:r>
            <a:r>
              <a:rPr lang="en-US" dirty="0"/>
              <a:t> o </a:t>
            </a:r>
            <a:r>
              <a:rPr lang="en-US" dirty="0" err="1"/>
              <a:t>poslovanju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izjave</a:t>
            </a:r>
            <a:r>
              <a:rPr lang="en-US" dirty="0"/>
              <a:t> o </a:t>
            </a:r>
            <a:r>
              <a:rPr lang="en-US" dirty="0" err="1"/>
              <a:t>šestomjesečnom</a:t>
            </a:r>
            <a:r>
              <a:rPr lang="en-US" dirty="0"/>
              <a:t> </a:t>
            </a:r>
            <a:r>
              <a:rPr lang="en-US" dirty="0" err="1"/>
              <a:t>planu</a:t>
            </a:r>
            <a:r>
              <a:rPr lang="en-US" dirty="0"/>
              <a:t> </a:t>
            </a:r>
            <a:r>
              <a:rPr lang="en-US" dirty="0" err="1"/>
              <a:t>poslovanja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pl-PL" dirty="0"/>
              <a:t>• izvještaji o bitnim događajima; i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obavještavanje</a:t>
            </a:r>
            <a:r>
              <a:rPr lang="en-US" dirty="0"/>
              <a:t> </a:t>
            </a:r>
            <a:r>
              <a:rPr lang="en-US" dirty="0" err="1"/>
              <a:t>nadzornih</a:t>
            </a:r>
            <a:r>
              <a:rPr lang="en-US" dirty="0"/>
              <a:t> organa o </a:t>
            </a:r>
            <a:r>
              <a:rPr lang="en-US" dirty="0" err="1"/>
              <a:t>posjedovanju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smtClean="0"/>
              <a:t>s</a:t>
            </a:r>
            <a:r>
              <a:rPr lang="sr-Latn-ME" dirty="0" smtClean="0"/>
              <a:t> </a:t>
            </a:r>
            <a:r>
              <a:rPr lang="en-US" dirty="0" err="1" smtClean="0"/>
              <a:t>pravom</a:t>
            </a:r>
            <a:r>
              <a:rPr lang="sr-Latn-ME" dirty="0" smtClean="0"/>
              <a:t> </a:t>
            </a:r>
            <a:r>
              <a:rPr lang="en-US" dirty="0" err="1" smtClean="0"/>
              <a:t>glasa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357935354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68946"/>
            <a:ext cx="10515600" cy="510801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1. </a:t>
            </a:r>
            <a:r>
              <a:rPr lang="en-US" dirty="0" err="1"/>
              <a:t>Objavljivanje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vrijeme</a:t>
            </a:r>
            <a:r>
              <a:rPr lang="en-US" dirty="0"/>
              <a:t> </a:t>
            </a:r>
            <a:r>
              <a:rPr lang="en-US" dirty="0" err="1"/>
              <a:t>izdavanja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 smtClean="0"/>
              <a:t>papira</a:t>
            </a:r>
            <a:r>
              <a:rPr lang="en-US" dirty="0" smtClean="0"/>
              <a:t>/</a:t>
            </a:r>
            <a:r>
              <a:rPr lang="en-US" dirty="0" err="1" smtClean="0"/>
              <a:t>hartija</a:t>
            </a:r>
            <a:r>
              <a:rPr lang="sr-Latn-ME" dirty="0" smtClean="0"/>
              <a:t> </a:t>
            </a:r>
            <a:r>
              <a:rPr lang="pl-PL" dirty="0" smtClean="0"/>
              <a:t>od </a:t>
            </a:r>
            <a:r>
              <a:rPr lang="pl-PL" dirty="0"/>
              <a:t>vrijednosti – prospekt, skraćeni prospekt i javni </a:t>
            </a:r>
            <a:r>
              <a:rPr lang="pl-PL" dirty="0" smtClean="0"/>
              <a:t>poziv </a:t>
            </a:r>
            <a:r>
              <a:rPr lang="en-US" dirty="0" err="1" smtClean="0"/>
              <a:t>Javna</a:t>
            </a:r>
            <a:r>
              <a:rPr lang="en-US" dirty="0" smtClean="0"/>
              <a:t> </a:t>
            </a:r>
            <a:r>
              <a:rPr lang="en-US" dirty="0" err="1"/>
              <a:t>ponuda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/>
              <a:t>izvršiti</a:t>
            </a:r>
            <a:r>
              <a:rPr lang="en-US" dirty="0"/>
              <a:t> </a:t>
            </a:r>
            <a:r>
              <a:rPr lang="en-US" dirty="0" err="1" smtClean="0"/>
              <a:t>samo</a:t>
            </a:r>
            <a:r>
              <a:rPr lang="sr-Latn-ME" dirty="0" smtClean="0"/>
              <a:t> </a:t>
            </a:r>
            <a:r>
              <a:rPr lang="en-US" dirty="0" err="1" smtClean="0"/>
              <a:t>uz</a:t>
            </a:r>
            <a:r>
              <a:rPr lang="en-US" dirty="0" smtClean="0"/>
              <a:t> </a:t>
            </a:r>
            <a:r>
              <a:rPr lang="en-US" dirty="0" err="1"/>
              <a:t>prethodno</a:t>
            </a:r>
            <a:r>
              <a:rPr lang="en-US" dirty="0"/>
              <a:t> </a:t>
            </a:r>
            <a:r>
              <a:rPr lang="en-US" dirty="0" err="1"/>
              <a:t>odobrenje</a:t>
            </a:r>
            <a:r>
              <a:rPr lang="en-US" dirty="0"/>
              <a:t> </a:t>
            </a:r>
            <a:r>
              <a:rPr lang="en-US" dirty="0" err="1"/>
              <a:t>prospekta</a:t>
            </a:r>
            <a:r>
              <a:rPr lang="en-US" dirty="0"/>
              <a:t> od </a:t>
            </a:r>
            <a:r>
              <a:rPr lang="en-US" dirty="0" err="1"/>
              <a:t>strane</a:t>
            </a:r>
            <a:r>
              <a:rPr lang="en-US" dirty="0"/>
              <a:t> KVP/KHOV. </a:t>
            </a:r>
            <a:endParaRPr lang="sr-Latn-ME" dirty="0" smtClean="0"/>
          </a:p>
          <a:p>
            <a:pPr algn="just"/>
            <a:r>
              <a:rPr lang="en-US" dirty="0" err="1" smtClean="0"/>
              <a:t>Prospekt</a:t>
            </a:r>
            <a:r>
              <a:rPr lang="en-US" dirty="0" smtClean="0"/>
              <a:t> </a:t>
            </a:r>
            <a:r>
              <a:rPr lang="en-US" dirty="0" err="1" smtClean="0"/>
              <a:t>osigurava</a:t>
            </a:r>
            <a:r>
              <a:rPr lang="sr-Latn-ME" dirty="0" smtClean="0"/>
              <a:t> </a:t>
            </a:r>
            <a:r>
              <a:rPr lang="en-US" dirty="0" err="1" smtClean="0"/>
              <a:t>informacije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materijalnog</a:t>
            </a:r>
            <a:r>
              <a:rPr lang="en-US" dirty="0"/>
              <a:t> </a:t>
            </a:r>
            <a:r>
              <a:rPr lang="en-US" dirty="0" err="1"/>
              <a:t>značaja</a:t>
            </a:r>
            <a:r>
              <a:rPr lang="en-US" dirty="0"/>
              <a:t> o </a:t>
            </a:r>
            <a:r>
              <a:rPr lang="en-US" dirty="0" err="1"/>
              <a:t>društvu</a:t>
            </a:r>
            <a:r>
              <a:rPr lang="en-US" dirty="0"/>
              <a:t>, </a:t>
            </a:r>
            <a:r>
              <a:rPr lang="en-US" dirty="0" err="1"/>
              <a:t>tako</a:t>
            </a:r>
            <a:r>
              <a:rPr lang="en-US" dirty="0"/>
              <a:t> da </a:t>
            </a:r>
            <a:r>
              <a:rPr lang="en-US" dirty="0" err="1"/>
              <a:t>investitori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 smtClean="0"/>
              <a:t>donositi</a:t>
            </a:r>
            <a:r>
              <a:rPr lang="sr-Latn-ME" dirty="0" smtClean="0"/>
              <a:t> </a:t>
            </a:r>
            <a:r>
              <a:rPr lang="en-US" dirty="0" err="1" smtClean="0"/>
              <a:t>odluke</a:t>
            </a:r>
            <a:r>
              <a:rPr lang="en-US" dirty="0" smtClean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punu</a:t>
            </a:r>
            <a:r>
              <a:rPr lang="en-US" dirty="0"/>
              <a:t> </a:t>
            </a:r>
            <a:r>
              <a:rPr lang="en-US" dirty="0" err="1"/>
              <a:t>obaviještenost</a:t>
            </a:r>
            <a:r>
              <a:rPr lang="en-US" dirty="0"/>
              <a:t> o </a:t>
            </a:r>
            <a:r>
              <a:rPr lang="en-US" dirty="0" err="1"/>
              <a:t>kvalitetu</a:t>
            </a:r>
            <a:r>
              <a:rPr lang="en-US" dirty="0"/>
              <a:t> </a:t>
            </a:r>
            <a:r>
              <a:rPr lang="en-US" dirty="0" err="1"/>
              <a:t>potencijalnih</a:t>
            </a:r>
            <a:r>
              <a:rPr lang="en-US" dirty="0"/>
              <a:t> </a:t>
            </a:r>
            <a:r>
              <a:rPr lang="en-US" dirty="0" err="1"/>
              <a:t>investicija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Prospekti</a:t>
            </a:r>
            <a:r>
              <a:rPr lang="sr-Latn-ME" dirty="0" smtClean="0"/>
              <a:t> </a:t>
            </a:r>
            <a:r>
              <a:rPr lang="en-US" dirty="0" err="1" smtClean="0"/>
              <a:t>objašnjavaju</a:t>
            </a:r>
            <a:r>
              <a:rPr lang="en-US" dirty="0" smtClean="0"/>
              <a:t> </a:t>
            </a:r>
            <a:r>
              <a:rPr lang="en-US" dirty="0" err="1"/>
              <a:t>prirodu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svrhu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, </a:t>
            </a:r>
            <a:r>
              <a:rPr lang="en-US" dirty="0" err="1"/>
              <a:t>obveznica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 smtClean="0"/>
              <a:t>vrijednosnih</a:t>
            </a:r>
            <a:r>
              <a:rPr lang="sr-Latn-ME" dirty="0" smtClean="0"/>
              <a:t> </a:t>
            </a:r>
            <a:r>
              <a:rPr lang="en-US" dirty="0" err="1" smtClean="0"/>
              <a:t>papira</a:t>
            </a:r>
            <a:r>
              <a:rPr lang="en-US" dirty="0" smtClean="0"/>
              <a:t>/</a:t>
            </a:r>
            <a:r>
              <a:rPr lang="en-US" dirty="0" err="1" smtClean="0"/>
              <a:t>hartija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vrijednosti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karakteristike</a:t>
            </a:r>
            <a:r>
              <a:rPr lang="en-US" dirty="0"/>
              <a:t> </a:t>
            </a:r>
            <a:r>
              <a:rPr lang="en-US" dirty="0" err="1"/>
              <a:t>emisije</a:t>
            </a:r>
            <a:r>
              <a:rPr lang="en-US" dirty="0"/>
              <a:t> u </a:t>
            </a:r>
            <a:r>
              <a:rPr lang="en-US" dirty="0" err="1"/>
              <a:t>pogledu</a:t>
            </a:r>
            <a:r>
              <a:rPr lang="en-US" dirty="0"/>
              <a:t> </a:t>
            </a:r>
            <a:r>
              <a:rPr lang="en-US" dirty="0" err="1"/>
              <a:t>investiranja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rizika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Investitorima</a:t>
            </a:r>
            <a:r>
              <a:rPr lang="en-US" dirty="0"/>
              <a:t> se </a:t>
            </a:r>
            <a:r>
              <a:rPr lang="en-US" dirty="0" err="1"/>
              <a:t>prospekt</a:t>
            </a:r>
            <a:r>
              <a:rPr lang="en-US" dirty="0"/>
              <a:t> mora </a:t>
            </a:r>
            <a:r>
              <a:rPr lang="en-US" dirty="0" err="1"/>
              <a:t>osigurati</a:t>
            </a:r>
            <a:r>
              <a:rPr lang="en-US" dirty="0"/>
              <a:t> </a:t>
            </a:r>
            <a:r>
              <a:rPr lang="en-US" dirty="0" err="1"/>
              <a:t>prije</a:t>
            </a:r>
            <a:r>
              <a:rPr lang="en-US" dirty="0"/>
              <a:t> </a:t>
            </a:r>
            <a:r>
              <a:rPr lang="en-US" dirty="0" err="1"/>
              <a:t>kupovine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 smtClean="0"/>
              <a:t>papira</a:t>
            </a:r>
            <a:r>
              <a:rPr lang="en-US" dirty="0" smtClean="0"/>
              <a:t>/</a:t>
            </a:r>
            <a:r>
              <a:rPr lang="en-US" dirty="0" err="1" smtClean="0"/>
              <a:t>hartija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vrijednosti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59722751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53037"/>
            <a:ext cx="10515600" cy="5223926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izdavanja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 smtClean="0"/>
              <a:t>podrazumijeva</a:t>
            </a:r>
            <a:r>
              <a:rPr lang="sr-Latn-ME" dirty="0" smtClean="0"/>
              <a:t> </a:t>
            </a:r>
            <a:r>
              <a:rPr lang="en-US" dirty="0" err="1" smtClean="0"/>
              <a:t>obavezu</a:t>
            </a:r>
            <a:r>
              <a:rPr lang="en-US" dirty="0" smtClean="0"/>
              <a:t> </a:t>
            </a:r>
            <a:r>
              <a:rPr lang="en-US" dirty="0" err="1"/>
              <a:t>upućivanja</a:t>
            </a:r>
            <a:r>
              <a:rPr lang="en-US" dirty="0"/>
              <a:t> </a:t>
            </a:r>
            <a:r>
              <a:rPr lang="en-US" dirty="0" err="1"/>
              <a:t>javnog</a:t>
            </a:r>
            <a:r>
              <a:rPr lang="en-US" dirty="0"/>
              <a:t> </a:t>
            </a:r>
            <a:r>
              <a:rPr lang="en-US" dirty="0" err="1"/>
              <a:t>poziva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upis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uplatu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</a:t>
            </a:r>
            <a:r>
              <a:rPr lang="en-US" dirty="0" smtClean="0"/>
              <a:t>od</a:t>
            </a:r>
            <a:r>
              <a:rPr lang="sr-Latn-ME" dirty="0" smtClean="0"/>
              <a:t> </a:t>
            </a:r>
            <a:r>
              <a:rPr lang="en-US" dirty="0" err="1" smtClean="0"/>
              <a:t>vrijednosti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objavljivanje</a:t>
            </a:r>
            <a:r>
              <a:rPr lang="en-US" dirty="0"/>
              <a:t> </a:t>
            </a:r>
            <a:r>
              <a:rPr lang="en-US" dirty="0" err="1"/>
              <a:t>prospekta</a:t>
            </a:r>
            <a:r>
              <a:rPr lang="en-US" dirty="0"/>
              <a:t> u </a:t>
            </a:r>
            <a:r>
              <a:rPr lang="en-US" dirty="0" err="1"/>
              <a:t>najmanje</a:t>
            </a:r>
            <a:r>
              <a:rPr lang="en-US" dirty="0"/>
              <a:t> </a:t>
            </a:r>
            <a:r>
              <a:rPr lang="en-US" dirty="0" err="1"/>
              <a:t>jednom</a:t>
            </a:r>
            <a:r>
              <a:rPr lang="en-US" dirty="0"/>
              <a:t> </a:t>
            </a:r>
            <a:r>
              <a:rPr lang="en-US" dirty="0" err="1"/>
              <a:t>dnevnom</a:t>
            </a:r>
            <a:r>
              <a:rPr lang="en-US" dirty="0"/>
              <a:t> </a:t>
            </a:r>
            <a:r>
              <a:rPr lang="en-US" dirty="0" err="1"/>
              <a:t>listu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distribuira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cijeloj</a:t>
            </a:r>
            <a:r>
              <a:rPr lang="en-US" dirty="0"/>
              <a:t> </a:t>
            </a:r>
            <a:r>
              <a:rPr lang="en-US" dirty="0" err="1"/>
              <a:t>teritoriji</a:t>
            </a:r>
            <a:r>
              <a:rPr lang="en-US" dirty="0"/>
              <a:t> </a:t>
            </a:r>
            <a:r>
              <a:rPr lang="sr-Latn-ME" dirty="0" smtClean="0"/>
              <a:t>države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obavezno</a:t>
            </a:r>
            <a:r>
              <a:rPr lang="en-US" dirty="0"/>
              <a:t> </a:t>
            </a:r>
            <a:r>
              <a:rPr lang="en-US" dirty="0" err="1"/>
              <a:t>prospekt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javni</a:t>
            </a:r>
            <a:r>
              <a:rPr lang="en-US" dirty="0"/>
              <a:t> </a:t>
            </a:r>
            <a:r>
              <a:rPr lang="en-US" dirty="0" err="1"/>
              <a:t>poziv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upis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uplatu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objaviti</a:t>
            </a:r>
            <a:r>
              <a:rPr lang="en-US" dirty="0"/>
              <a:t> </a:t>
            </a:r>
            <a:r>
              <a:rPr lang="en-US" dirty="0" err="1"/>
              <a:t>istovremeno</a:t>
            </a:r>
            <a:r>
              <a:rPr lang="en-US" dirty="0"/>
              <a:t>, u </a:t>
            </a:r>
            <a:r>
              <a:rPr lang="en-US" dirty="0" err="1" smtClean="0"/>
              <a:t>istom</a:t>
            </a:r>
            <a:r>
              <a:rPr lang="sr-Latn-ME" dirty="0" smtClean="0"/>
              <a:t> </a:t>
            </a:r>
            <a:r>
              <a:rPr lang="pl-PL" dirty="0" smtClean="0"/>
              <a:t>dnevnom </a:t>
            </a:r>
            <a:r>
              <a:rPr lang="pl-PL" dirty="0"/>
              <a:t>listu, u formi jedinstvenog oglasa, i to najkasnije u roku do 30 dana </a:t>
            </a:r>
            <a:r>
              <a:rPr lang="pl-PL" dirty="0" smtClean="0"/>
              <a:t>od </a:t>
            </a:r>
            <a:r>
              <a:rPr lang="en-US" dirty="0" smtClean="0"/>
              <a:t>dana </a:t>
            </a:r>
            <a:r>
              <a:rPr lang="en-US" dirty="0" err="1"/>
              <a:t>prijema</a:t>
            </a:r>
            <a:r>
              <a:rPr lang="en-US" dirty="0"/>
              <a:t> </a:t>
            </a:r>
            <a:r>
              <a:rPr lang="en-US" dirty="0" err="1"/>
              <a:t>rješenja</a:t>
            </a:r>
            <a:r>
              <a:rPr lang="en-US" dirty="0"/>
              <a:t> KVP/KHOV o </a:t>
            </a:r>
            <a:r>
              <a:rPr lang="en-US" dirty="0" err="1"/>
              <a:t>odobrenju</a:t>
            </a:r>
            <a:r>
              <a:rPr lang="en-US" dirty="0"/>
              <a:t> </a:t>
            </a:r>
            <a:r>
              <a:rPr lang="en-US" dirty="0" err="1"/>
              <a:t>prospekta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izdavanje</a:t>
            </a:r>
            <a:r>
              <a:rPr lang="en-US" dirty="0"/>
              <a:t> </a:t>
            </a:r>
            <a:r>
              <a:rPr lang="en-US" dirty="0" err="1" smtClean="0"/>
              <a:t>vrijednosnih</a:t>
            </a:r>
            <a:r>
              <a:rPr lang="sr-Latn-ME" dirty="0" smtClean="0"/>
              <a:t> </a:t>
            </a:r>
            <a:r>
              <a:rPr lang="en-US" dirty="0" err="1" smtClean="0"/>
              <a:t>papira</a:t>
            </a:r>
            <a:r>
              <a:rPr lang="en-US" dirty="0" smtClean="0"/>
              <a:t>/</a:t>
            </a:r>
            <a:r>
              <a:rPr lang="en-US" dirty="0" err="1" smtClean="0"/>
              <a:t>hartija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vrijednosti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6003776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796</TotalTime>
  <Words>9256</Words>
  <Application>Microsoft Office PowerPoint</Application>
  <PresentationFormat>Custom</PresentationFormat>
  <Paragraphs>464</Paragraphs>
  <Slides>108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108</vt:i4>
      </vt:variant>
    </vt:vector>
  </HeadingPairs>
  <TitlesOfParts>
    <vt:vector size="109" baseType="lpstr">
      <vt:lpstr>Office Theme</vt:lpstr>
      <vt:lpstr>KORPORATIVNO UPRAVLJANJE</vt:lpstr>
      <vt:lpstr>Sadržaj </vt:lpstr>
      <vt:lpstr>Slide 3</vt:lpstr>
      <vt:lpstr>Slide 4</vt:lpstr>
      <vt:lpstr>Slide 5</vt:lpstr>
      <vt:lpstr>Uvod </vt:lpstr>
      <vt:lpstr>Slide 7</vt:lpstr>
      <vt:lpstr>Slide 8</vt:lpstr>
      <vt:lpstr>Slide 9</vt:lpstr>
      <vt:lpstr>Slide 10</vt:lpstr>
      <vt:lpstr>Slide 11</vt:lpstr>
      <vt:lpstr>A -  Objavljivanje informacija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B - Informacije koje se objavljuju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C - Obavezno objavljivanje</vt:lpstr>
      <vt:lpstr>Slide 97</vt:lpstr>
      <vt:lpstr>Slide 98</vt:lpstr>
      <vt:lpstr>Slide 99</vt:lpstr>
      <vt:lpstr>Slide 100</vt:lpstr>
      <vt:lpstr>Slide 101</vt:lpstr>
      <vt:lpstr>Slide 102</vt:lpstr>
      <vt:lpstr>Slide 103</vt:lpstr>
      <vt:lpstr>Slide 104</vt:lpstr>
      <vt:lpstr>D - Dobrovoljno objavljivanje</vt:lpstr>
      <vt:lpstr>Slide 106</vt:lpstr>
      <vt:lpstr>Slide 107</vt:lpstr>
      <vt:lpstr>Slide 108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KORPORATIVNO UPRAVLJANJE</dc:title>
  <dc:creator>Halil Kalac</dc:creator>
  <cp:lastModifiedBy>Windows User</cp:lastModifiedBy>
  <cp:revision>61</cp:revision>
  <dcterms:created xsi:type="dcterms:W3CDTF">2019-05-18T16:36:22Z</dcterms:created>
  <dcterms:modified xsi:type="dcterms:W3CDTF">2019-06-05T16:42:30Z</dcterms:modified>
</cp:coreProperties>
</file>