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0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57" r:id="rId8"/>
    <p:sldId id="262" r:id="rId9"/>
    <p:sldId id="263" r:id="rId10"/>
    <p:sldId id="358" r:id="rId11"/>
    <p:sldId id="264" r:id="rId12"/>
    <p:sldId id="265" r:id="rId13"/>
    <p:sldId id="352" r:id="rId14"/>
    <p:sldId id="266" r:id="rId15"/>
    <p:sldId id="267" r:id="rId16"/>
    <p:sldId id="268" r:id="rId17"/>
    <p:sldId id="359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353" r:id="rId40"/>
    <p:sldId id="290" r:id="rId41"/>
    <p:sldId id="360" r:id="rId42"/>
    <p:sldId id="292" r:id="rId43"/>
    <p:sldId id="293" r:id="rId44"/>
    <p:sldId id="361" r:id="rId45"/>
    <p:sldId id="294" r:id="rId46"/>
    <p:sldId id="295" r:id="rId47"/>
    <p:sldId id="296" r:id="rId48"/>
    <p:sldId id="354" r:id="rId49"/>
    <p:sldId id="297" r:id="rId50"/>
    <p:sldId id="364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05" r:id="rId59"/>
    <p:sldId id="306" r:id="rId60"/>
    <p:sldId id="307" r:id="rId61"/>
    <p:sldId id="308" r:id="rId62"/>
    <p:sldId id="355" r:id="rId63"/>
    <p:sldId id="309" r:id="rId64"/>
    <p:sldId id="310" r:id="rId65"/>
    <p:sldId id="311" r:id="rId66"/>
    <p:sldId id="356" r:id="rId67"/>
    <p:sldId id="312" r:id="rId68"/>
    <p:sldId id="313" r:id="rId69"/>
    <p:sldId id="362" r:id="rId70"/>
    <p:sldId id="314" r:id="rId71"/>
    <p:sldId id="315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3" r:id="rId80"/>
    <p:sldId id="324" r:id="rId81"/>
    <p:sldId id="325" r:id="rId82"/>
    <p:sldId id="326" r:id="rId83"/>
    <p:sldId id="327" r:id="rId84"/>
    <p:sldId id="328" r:id="rId85"/>
    <p:sldId id="329" r:id="rId86"/>
    <p:sldId id="330" r:id="rId87"/>
    <p:sldId id="331" r:id="rId88"/>
    <p:sldId id="332" r:id="rId89"/>
    <p:sldId id="333" r:id="rId90"/>
    <p:sldId id="334" r:id="rId91"/>
    <p:sldId id="335" r:id="rId92"/>
    <p:sldId id="336" r:id="rId93"/>
    <p:sldId id="337" r:id="rId94"/>
    <p:sldId id="363" r:id="rId95"/>
    <p:sldId id="338" r:id="rId96"/>
    <p:sldId id="339" r:id="rId97"/>
    <p:sldId id="340" r:id="rId98"/>
    <p:sldId id="341" r:id="rId99"/>
    <p:sldId id="342" r:id="rId100"/>
    <p:sldId id="343" r:id="rId101"/>
    <p:sldId id="344" r:id="rId102"/>
    <p:sldId id="345" r:id="rId103"/>
    <p:sldId id="346" r:id="rId104"/>
    <p:sldId id="347" r:id="rId105"/>
    <p:sldId id="348" r:id="rId106"/>
    <p:sldId id="349" r:id="rId107"/>
    <p:sldId id="350" r:id="rId108"/>
    <p:sldId id="351" r:id="rId10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8665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80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621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201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4636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256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765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038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9964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30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447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3634B-1ECC-41A3-8694-940466D1F3B0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1E8E1-6871-457C-A46B-6FF1D0722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805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Latn-ME" sz="3600" dirty="0"/>
              <a:t>OBJAVLJIVANJE INFORMACIJA  I PRINCIPI </a:t>
            </a:r>
            <a:r>
              <a:rPr lang="sr-Latn-ME" sz="3600" dirty="0" smtClean="0"/>
              <a:t>IZVJEŠTAVANJA</a:t>
            </a:r>
          </a:p>
          <a:p>
            <a:pPr lvl="0"/>
            <a:r>
              <a:rPr lang="sr-Latn-ME" sz="3600" dirty="0" smtClean="0"/>
              <a:t>Prof. Dr Halil Kalač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685005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/>
          <a:lstStyle/>
          <a:p>
            <a:pPr algn="just"/>
            <a:r>
              <a:rPr lang="en-US" dirty="0"/>
              <a:t>I </a:t>
            </a:r>
            <a:r>
              <a:rPr lang="en-US" dirty="0" err="1"/>
              <a:t>konačno</a:t>
            </a:r>
            <a:r>
              <a:rPr lang="en-US" dirty="0"/>
              <a:t>, od </a:t>
            </a:r>
            <a:r>
              <a:rPr lang="en-US" dirty="0" err="1"/>
              <a:t>suštinskog</a:t>
            </a:r>
            <a:r>
              <a:rPr lang="en-US" dirty="0"/>
              <a:t> je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kompetentnog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opreznog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Široko</a:t>
            </a:r>
            <a:r>
              <a:rPr lang="en-US" dirty="0"/>
              <a:t> je </a:t>
            </a:r>
            <a:r>
              <a:rPr lang="en-US" dirty="0" err="1"/>
              <a:t>prihvaćeno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najbolji</a:t>
            </a:r>
            <a:r>
              <a:rPr lang="sr-Latn-ME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spriječiti</a:t>
            </a:r>
            <a:r>
              <a:rPr lang="en-US" dirty="0"/>
              <a:t> </a:t>
            </a:r>
            <a:r>
              <a:rPr lang="en-US" dirty="0" err="1"/>
              <a:t>pojedince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namjeru</a:t>
            </a:r>
            <a:r>
              <a:rPr lang="en-US" dirty="0"/>
              <a:t> da </a:t>
            </a:r>
            <a:r>
              <a:rPr lang="en-US" dirty="0" err="1"/>
              <a:t>prevare</a:t>
            </a:r>
            <a:r>
              <a:rPr lang="sr-Latn-ME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Bez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en-US" dirty="0"/>
              <a:t>je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netolerantan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zamagljivanju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,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633669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1) podatke o datumu otpočinjanja upisa i uplate i o roku za upis i </a:t>
            </a:r>
            <a:r>
              <a:rPr lang="pl-PL" dirty="0" smtClean="0"/>
              <a:t>uplatu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mjestu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izvršiti</a:t>
            </a:r>
            <a:r>
              <a:rPr lang="sr-Latn-ME" dirty="0" smtClean="0"/>
              <a:t> </a:t>
            </a:r>
            <a:r>
              <a:rPr lang="en-US" dirty="0" err="1" smtClean="0"/>
              <a:t>uvid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primjerak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3) najvažnije podatke o izdavaocu i o vrijednosnim papirima/hartijama </a:t>
            </a:r>
            <a:r>
              <a:rPr lang="pl-PL" dirty="0" smtClean="0"/>
              <a:t>od </a:t>
            </a:r>
            <a:r>
              <a:rPr lang="fi-FI" dirty="0" smtClean="0"/>
              <a:t>vrijednosti </a:t>
            </a:r>
            <a:r>
              <a:rPr lang="fi-FI" dirty="0"/>
              <a:t>koji će se izdavati.</a:t>
            </a:r>
          </a:p>
          <a:p>
            <a:pPr marL="0" indent="0" algn="just">
              <a:buNone/>
            </a:pPr>
            <a:r>
              <a:rPr lang="en-US" dirty="0" err="1"/>
              <a:t>Pravilnikom</a:t>
            </a:r>
            <a:r>
              <a:rPr lang="en-US" dirty="0"/>
              <a:t> o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skraćenog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prospekta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objavljivanja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816279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,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endParaRPr lang="en-US" dirty="0"/>
          </a:p>
          <a:p>
            <a:pPr algn="just"/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izvještavati</a:t>
            </a:r>
            <a:r>
              <a:rPr lang="en-US" dirty="0"/>
              <a:t> </a:t>
            </a:r>
            <a:r>
              <a:rPr lang="en-US" dirty="0" err="1"/>
              <a:t>javnost</a:t>
            </a:r>
            <a:r>
              <a:rPr lang="en-US" dirty="0"/>
              <a:t> o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utvrđen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podzakonskim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/>
              <a:t>KVP/KHOV, </a:t>
            </a:r>
            <a:r>
              <a:rPr lang="en-US" dirty="0" err="1"/>
              <a:t>organizatoru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brokersko-dilerskom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s </a:t>
            </a:r>
            <a:r>
              <a:rPr lang="en-US" dirty="0" err="1" smtClean="0"/>
              <a:t>kojim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zaključen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dostaviti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pl-PL" sz="2800" dirty="0"/>
              <a:t>• godišnji finansijski izvještaj najkasnije do 31. marta tekuće godine </a:t>
            </a:r>
            <a:r>
              <a:rPr lang="pl-PL" sz="2800" dirty="0" smtClean="0"/>
              <a:t>za </a:t>
            </a:r>
            <a:r>
              <a:rPr lang="en-US" sz="2800" dirty="0" err="1" smtClean="0"/>
              <a:t>prethodnu</a:t>
            </a:r>
            <a:r>
              <a:rPr lang="en-US" sz="2800" dirty="0" smtClean="0"/>
              <a:t> </a:t>
            </a:r>
            <a:r>
              <a:rPr lang="en-US" sz="2800" dirty="0" err="1"/>
              <a:t>poslovnu</a:t>
            </a:r>
            <a:r>
              <a:rPr lang="en-US" sz="2800" dirty="0"/>
              <a:t> </a:t>
            </a:r>
            <a:r>
              <a:rPr lang="en-US" sz="2800" dirty="0" err="1"/>
              <a:t>godinu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usvojeni</a:t>
            </a:r>
            <a:r>
              <a:rPr lang="en-US" sz="2800" dirty="0"/>
              <a:t> </a:t>
            </a:r>
            <a:r>
              <a:rPr lang="en-US" sz="2800" dirty="0" err="1"/>
              <a:t>izvještaj</a:t>
            </a:r>
            <a:r>
              <a:rPr lang="en-US" sz="2800" dirty="0"/>
              <a:t> o </a:t>
            </a:r>
            <a:r>
              <a:rPr lang="en-US" sz="2800" dirty="0" err="1"/>
              <a:t>izvršenoj</a:t>
            </a:r>
            <a:r>
              <a:rPr lang="en-US" sz="2800" dirty="0"/>
              <a:t> </a:t>
            </a:r>
            <a:r>
              <a:rPr lang="en-US" sz="2800" dirty="0" err="1"/>
              <a:t>reviziji</a:t>
            </a:r>
            <a:r>
              <a:rPr lang="en-US" sz="2800" dirty="0"/>
              <a:t> </a:t>
            </a:r>
            <a:r>
              <a:rPr lang="en-US" sz="2800" dirty="0" err="1"/>
              <a:t>godišnjeg</a:t>
            </a:r>
            <a:r>
              <a:rPr lang="en-US" sz="2800" dirty="0"/>
              <a:t> </a:t>
            </a:r>
            <a:r>
              <a:rPr lang="en-US" sz="2800" dirty="0" err="1"/>
              <a:t>finansijskog</a:t>
            </a:r>
            <a:r>
              <a:rPr lang="en-US" sz="2800" dirty="0"/>
              <a:t> </a:t>
            </a:r>
            <a:r>
              <a:rPr lang="en-US" sz="2800" dirty="0" err="1" smtClean="0"/>
              <a:t>izvještaja</a:t>
            </a:r>
            <a:r>
              <a:rPr lang="sr-Latn-ME" sz="2800" dirty="0" smtClean="0"/>
              <a:t> </a:t>
            </a:r>
            <a:r>
              <a:rPr lang="pl-PL" sz="2800" dirty="0" smtClean="0"/>
              <a:t>najkasnije </a:t>
            </a:r>
            <a:r>
              <a:rPr lang="pl-PL" sz="2800" dirty="0"/>
              <a:t>do 15. jula tekuće godine za prethodnu poslovnu godinu.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3849426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čijim</a:t>
            </a:r>
            <a:r>
              <a:rPr lang="en-US" dirty="0"/>
              <a:t> se VP/HOV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dostavljati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najkasnije</a:t>
            </a:r>
            <a:r>
              <a:rPr lang="en-US" dirty="0"/>
              <a:t> do 31. </a:t>
            </a:r>
            <a:r>
              <a:rPr lang="en-US" dirty="0" err="1"/>
              <a:t>augusta</a:t>
            </a:r>
            <a:r>
              <a:rPr lang="en-US" dirty="0"/>
              <a:t> </a:t>
            </a:r>
            <a:r>
              <a:rPr lang="en-US" dirty="0" err="1" smtClean="0"/>
              <a:t>tekuće</a:t>
            </a:r>
            <a:r>
              <a:rPr lang="sr-Latn-ME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dostavljenih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utvrđena</a:t>
            </a:r>
            <a:r>
              <a:rPr lang="en-US" dirty="0"/>
              <a:t> je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 smtClean="0"/>
              <a:t>inoviranja</a:t>
            </a:r>
            <a:r>
              <a:rPr lang="sr-Latn-ME" dirty="0" smtClean="0"/>
              <a:t> </a:t>
            </a:r>
            <a:r>
              <a:rPr lang="pl-PL" dirty="0" smtClean="0"/>
              <a:t>podataka </a:t>
            </a:r>
            <a:r>
              <a:rPr lang="pl-PL" dirty="0"/>
              <a:t>u prospektu izdavaoca, koji je dostupan na organiziranom tržištu.</a:t>
            </a:r>
          </a:p>
          <a:p>
            <a:pPr algn="just"/>
            <a:r>
              <a:rPr lang="pl-PL" dirty="0"/>
              <a:t>Najkasnije u roku od tri dana od dana isteka roka za predaju </a:t>
            </a:r>
            <a:r>
              <a:rPr lang="pl-PL" dirty="0" smtClean="0"/>
              <a:t>usvojenog </a:t>
            </a:r>
            <a:r>
              <a:rPr lang="en-US" dirty="0" err="1" smtClean="0"/>
              <a:t>revizorskog</a:t>
            </a:r>
            <a:r>
              <a:rPr lang="en-US" dirty="0" smtClean="0"/>
              <a:t> </a:t>
            </a:r>
            <a:r>
              <a:rPr lang="en-US" dirty="0" err="1"/>
              <a:t>izvještaja</a:t>
            </a:r>
            <a:r>
              <a:rPr lang="en-US" dirty="0"/>
              <a:t>,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izvod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rezime</a:t>
            </a:r>
            <a:r>
              <a:rPr lang="en-US" sz="3300" dirty="0"/>
              <a:t> </a:t>
            </a:r>
            <a:r>
              <a:rPr lang="en-US" sz="3300" dirty="0" err="1"/>
              <a:t>godišnjeg</a:t>
            </a:r>
            <a:r>
              <a:rPr lang="en-US" sz="3300" dirty="0"/>
              <a:t> </a:t>
            </a:r>
            <a:r>
              <a:rPr lang="en-US" sz="3300" dirty="0" err="1"/>
              <a:t>finansijskog</a:t>
            </a:r>
            <a:r>
              <a:rPr lang="en-US" sz="3300" dirty="0"/>
              <a:t> </a:t>
            </a:r>
            <a:r>
              <a:rPr lang="en-US" sz="3300" dirty="0" err="1"/>
              <a:t>izvještaja</a:t>
            </a:r>
            <a:r>
              <a:rPr lang="en-US" sz="3300" dirty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izvještaja</a:t>
            </a:r>
            <a:r>
              <a:rPr lang="en-US" sz="3300" dirty="0"/>
              <a:t> o </a:t>
            </a:r>
            <a:r>
              <a:rPr lang="en-US" sz="3300" dirty="0" err="1"/>
              <a:t>reviziji</a:t>
            </a:r>
            <a:r>
              <a:rPr lang="en-US" sz="3300" dirty="0"/>
              <a:t>;</a:t>
            </a:r>
          </a:p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podatke</a:t>
            </a:r>
            <a:r>
              <a:rPr lang="en-US" sz="3300" dirty="0"/>
              <a:t> o </a:t>
            </a:r>
            <a:r>
              <a:rPr lang="en-US" sz="3300" dirty="0" err="1"/>
              <a:t>promjenama</a:t>
            </a:r>
            <a:r>
              <a:rPr lang="en-US" sz="3300" dirty="0"/>
              <a:t> </a:t>
            </a:r>
            <a:r>
              <a:rPr lang="en-US" sz="3300" dirty="0" err="1"/>
              <a:t>pravnog</a:t>
            </a:r>
            <a:r>
              <a:rPr lang="en-US" sz="3300" dirty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finansijskog</a:t>
            </a:r>
            <a:r>
              <a:rPr lang="en-US" sz="3300" dirty="0"/>
              <a:t> </a:t>
            </a:r>
            <a:r>
              <a:rPr lang="en-US" sz="3300" dirty="0" err="1"/>
              <a:t>položaja</a:t>
            </a:r>
            <a:r>
              <a:rPr lang="en-US" sz="3300" dirty="0"/>
              <a:t> </a:t>
            </a:r>
            <a:r>
              <a:rPr lang="en-US" sz="3300" dirty="0" err="1"/>
              <a:t>društva</a:t>
            </a:r>
            <a:r>
              <a:rPr lang="en-US" sz="3300" dirty="0"/>
              <a:t>;</a:t>
            </a:r>
          </a:p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obavještenje</a:t>
            </a:r>
            <a:r>
              <a:rPr lang="en-US" sz="3300" dirty="0"/>
              <a:t> o </a:t>
            </a:r>
            <a:r>
              <a:rPr lang="en-US" sz="3300" dirty="0" err="1"/>
              <a:t>mjestu</a:t>
            </a:r>
            <a:r>
              <a:rPr lang="en-US" sz="3300" dirty="0"/>
              <a:t> </a:t>
            </a:r>
            <a:r>
              <a:rPr lang="en-US" sz="3300" dirty="0" err="1"/>
              <a:t>na</a:t>
            </a:r>
            <a:r>
              <a:rPr lang="en-US" sz="3300" dirty="0"/>
              <a:t> </a:t>
            </a:r>
            <a:r>
              <a:rPr lang="en-US" sz="3300" dirty="0" err="1"/>
              <a:t>kome</a:t>
            </a:r>
            <a:r>
              <a:rPr lang="en-US" sz="3300" dirty="0"/>
              <a:t> se </a:t>
            </a:r>
            <a:r>
              <a:rPr lang="en-US" sz="3300" dirty="0" err="1"/>
              <a:t>može</a:t>
            </a:r>
            <a:r>
              <a:rPr lang="en-US" sz="3300" dirty="0"/>
              <a:t> </a:t>
            </a:r>
            <a:r>
              <a:rPr lang="en-US" sz="3300" dirty="0" err="1"/>
              <a:t>izvršiti</a:t>
            </a:r>
            <a:r>
              <a:rPr lang="en-US" sz="3300" dirty="0"/>
              <a:t> </a:t>
            </a:r>
            <a:r>
              <a:rPr lang="en-US" sz="3300" dirty="0" err="1"/>
              <a:t>uvid</a:t>
            </a:r>
            <a:r>
              <a:rPr lang="en-US" sz="3300" dirty="0"/>
              <a:t> u </a:t>
            </a:r>
            <a:r>
              <a:rPr lang="en-US" sz="3300" dirty="0" err="1"/>
              <a:t>kompletne</a:t>
            </a:r>
            <a:r>
              <a:rPr lang="en-US" sz="3300" dirty="0"/>
              <a:t> </a:t>
            </a:r>
            <a:r>
              <a:rPr lang="en-US" sz="3300" dirty="0" err="1" smtClean="0"/>
              <a:t>finansijske</a:t>
            </a:r>
            <a:r>
              <a:rPr lang="sr-Latn-ME" sz="3300" dirty="0" smtClean="0"/>
              <a:t> </a:t>
            </a:r>
            <a:r>
              <a:rPr lang="en-US" sz="3300" dirty="0" err="1" smtClean="0"/>
              <a:t>izvještaje</a:t>
            </a:r>
            <a:r>
              <a:rPr lang="en-US" sz="3300" dirty="0" smtClean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izvještaj</a:t>
            </a:r>
            <a:r>
              <a:rPr lang="en-US" sz="3300" dirty="0"/>
              <a:t> </a:t>
            </a:r>
            <a:r>
              <a:rPr lang="en-US" sz="3300" dirty="0" err="1"/>
              <a:t>revizora</a:t>
            </a:r>
            <a:r>
              <a:rPr lang="en-US" sz="3300" dirty="0"/>
              <a:t>;</a:t>
            </a:r>
          </a:p>
          <a:p>
            <a:pPr marL="457200" lvl="1" indent="0" algn="just">
              <a:buNone/>
            </a:pPr>
            <a:r>
              <a:rPr lang="pl-PL" sz="3300" dirty="0"/>
              <a:t>• izjavu o bitnim promjenama u prospektu; i</a:t>
            </a:r>
          </a:p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druge</a:t>
            </a:r>
            <a:r>
              <a:rPr lang="en-US" sz="3300" dirty="0"/>
              <a:t> </a:t>
            </a:r>
            <a:r>
              <a:rPr lang="en-US" sz="3300" dirty="0" err="1"/>
              <a:t>propisane</a:t>
            </a:r>
            <a:r>
              <a:rPr lang="en-US" sz="3300" dirty="0"/>
              <a:t> </a:t>
            </a:r>
            <a:r>
              <a:rPr lang="en-US" sz="3300" dirty="0" err="1"/>
              <a:t>podatke</a:t>
            </a:r>
            <a:r>
              <a:rPr lang="en-US" sz="3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0063182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Pravilnikom</a:t>
            </a:r>
            <a:r>
              <a:rPr lang="en-US" dirty="0"/>
              <a:t> o </a:t>
            </a:r>
            <a:r>
              <a:rPr lang="en-US" dirty="0" err="1"/>
              <a:t>izvještavanju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je </a:t>
            </a:r>
            <a:r>
              <a:rPr lang="en-US" dirty="0" err="1" smtClean="0"/>
              <a:t>defini</a:t>
            </a:r>
            <a:r>
              <a:rPr lang="sr-Latn-ME" dirty="0" smtClean="0"/>
              <a:t>sana </a:t>
            </a:r>
            <a:r>
              <a:rPr lang="en-US" dirty="0" err="1" smtClean="0"/>
              <a:t>sadržina</a:t>
            </a:r>
            <a:r>
              <a:rPr lang="en-US" dirty="0" smtClean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 smtClean="0"/>
              <a:t>izvještaja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obuhvata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opće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društvu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djelatnost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najvećih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 smtClean="0"/>
              <a:t>);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upravnim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nadzornim</a:t>
            </a:r>
            <a:r>
              <a:rPr lang="en-US" dirty="0"/>
              <a:t> </a:t>
            </a:r>
            <a:r>
              <a:rPr lang="en-US" dirty="0" err="1"/>
              <a:t>tijelima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o </a:t>
            </a:r>
            <a:r>
              <a:rPr lang="en-US" dirty="0" err="1" smtClean="0"/>
              <a:t>realizaciji</a:t>
            </a:r>
            <a:r>
              <a:rPr lang="sr-Latn-ME" dirty="0" smtClean="0"/>
              <a:t> </a:t>
            </a:r>
            <a:r>
              <a:rPr lang="en-US" dirty="0" err="1" smtClean="0"/>
              <a:t>usvojene</a:t>
            </a:r>
            <a:r>
              <a:rPr lang="en-US" dirty="0" smtClean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,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ostvarenih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,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rezultata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);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• ostale podatke koji nisu navedeni kao obavezni, a po ocjeni društva su </a:t>
            </a:r>
            <a:r>
              <a:rPr lang="pl-PL" dirty="0" smtClean="0"/>
              <a:t>od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razumijevanje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,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prinosnog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1980255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3. Izvještaj o materijalnim događajima</a:t>
            </a:r>
          </a:p>
          <a:p>
            <a:pPr algn="just"/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nastupe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bitnije</a:t>
            </a:r>
            <a:r>
              <a:rPr lang="en-US" dirty="0" smtClean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smtClean="0"/>
              <a:t>op</a:t>
            </a:r>
            <a:r>
              <a:rPr lang="sr-Latn-ME" dirty="0" smtClean="0"/>
              <a:t>št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poznatim</a:t>
            </a:r>
            <a:r>
              <a:rPr lang="en-US" dirty="0" smtClean="0"/>
              <a:t> </a:t>
            </a:r>
            <a:r>
              <a:rPr lang="en-US" dirty="0" err="1"/>
              <a:t>okolnostima</a:t>
            </a:r>
            <a:r>
              <a:rPr lang="en-US" dirty="0"/>
              <a:t>,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 smtClean="0"/>
              <a:t>saop</a:t>
            </a:r>
            <a:r>
              <a:rPr lang="sr-Latn-ME" dirty="0" smtClean="0"/>
              <a:t>št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 smtClean="0"/>
              <a:t>takvim</a:t>
            </a:r>
            <a:r>
              <a:rPr lang="sr-Latn-ME" dirty="0" smtClean="0"/>
              <a:t> </a:t>
            </a:r>
            <a:r>
              <a:rPr lang="en-US" dirty="0" err="1" smtClean="0"/>
              <a:t>okolnostima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Pravilnikom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izvještavanju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je </a:t>
            </a:r>
            <a:r>
              <a:rPr lang="en-US" dirty="0" err="1"/>
              <a:t>utvrđeno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 smtClean="0"/>
              <a:t>bitni</a:t>
            </a:r>
            <a:r>
              <a:rPr lang="sr-Latn-ME" dirty="0" smtClean="0"/>
              <a:t> </a:t>
            </a:r>
            <a:r>
              <a:rPr lang="en-US" dirty="0" err="1" smtClean="0"/>
              <a:t>događaji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bitnom</a:t>
            </a:r>
            <a:r>
              <a:rPr lang="en-US" dirty="0"/>
              <a:t> </a:t>
            </a:r>
            <a:r>
              <a:rPr lang="en-US" dirty="0" err="1"/>
              <a:t>događaju</a:t>
            </a:r>
            <a:r>
              <a:rPr lang="en-US" dirty="0"/>
              <a:t> mora </a:t>
            </a:r>
            <a:r>
              <a:rPr lang="en-US" dirty="0" err="1" smtClean="0"/>
              <a:t>sadržati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Izvještaji</a:t>
            </a:r>
            <a:r>
              <a:rPr lang="en-US" dirty="0" smtClean="0"/>
              <a:t> o</a:t>
            </a:r>
            <a:r>
              <a:rPr lang="sr-Latn-ME" dirty="0" smtClean="0"/>
              <a:t> </a:t>
            </a:r>
            <a:r>
              <a:rPr lang="en-US" dirty="0" err="1" smtClean="0"/>
              <a:t>bitnim</a:t>
            </a:r>
            <a:r>
              <a:rPr lang="en-US" dirty="0" smtClean="0"/>
              <a:t> </a:t>
            </a:r>
            <a:r>
              <a:rPr lang="en-US" dirty="0" err="1"/>
              <a:t>događajima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se </a:t>
            </a:r>
            <a:r>
              <a:rPr lang="en-US" dirty="0" err="1"/>
              <a:t>dostavljaju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organizatoru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propisan</a:t>
            </a:r>
            <a:r>
              <a:rPr lang="sr-Latn-ME" dirty="0" smtClean="0"/>
              <a:t> </a:t>
            </a:r>
            <a:r>
              <a:rPr lang="en-US" dirty="0" err="1" smtClean="0"/>
              <a:t>njegovim</a:t>
            </a:r>
            <a:r>
              <a:rPr lang="en-US" dirty="0" smtClean="0"/>
              <a:t> </a:t>
            </a:r>
            <a:r>
              <a:rPr lang="en-US" dirty="0" err="1"/>
              <a:t>aktima</a:t>
            </a:r>
            <a:r>
              <a:rPr lang="en-US" dirty="0"/>
              <a:t>, 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primljene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internet </a:t>
            </a:r>
            <a:r>
              <a:rPr lang="en-US" dirty="0" err="1"/>
              <a:t>stranici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nastale bitne događaje ukoliko procijeni da je to u interesu investitora.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93719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Dobra </a:t>
            </a:r>
            <a:r>
              <a:rPr lang="en-US" dirty="0"/>
              <a:t>je </a:t>
            </a:r>
            <a:r>
              <a:rPr lang="en-US" dirty="0" err="1"/>
              <a:t>praksa</a:t>
            </a:r>
            <a:r>
              <a:rPr lang="en-US" dirty="0"/>
              <a:t> da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objavljuju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od </a:t>
            </a:r>
            <a:r>
              <a:rPr lang="en-US" dirty="0" err="1" smtClean="0"/>
              <a:t>materijalnog</a:t>
            </a:r>
            <a:r>
              <a:rPr lang="sr-Latn-ME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većem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od </a:t>
            </a:r>
            <a:r>
              <a:rPr lang="en-US" dirty="0" err="1"/>
              <a:t>formalnih</a:t>
            </a:r>
            <a:r>
              <a:rPr lang="en-US" dirty="0"/>
              <a:t>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mjeri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to </a:t>
            </a:r>
            <a:r>
              <a:rPr lang="en-US" dirty="0" err="1"/>
              <a:t>moguće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podstiču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postojeće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istih</a:t>
            </a:r>
            <a:r>
              <a:rPr lang="en-US" dirty="0"/>
              <a:t> </a:t>
            </a:r>
            <a:r>
              <a:rPr lang="en-US" dirty="0" err="1" smtClean="0"/>
              <a:t>standarda</a:t>
            </a:r>
            <a:r>
              <a:rPr lang="sr-Latn-ME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Ona se </a:t>
            </a:r>
            <a:r>
              <a:rPr lang="en-US" dirty="0" err="1"/>
              <a:t>podstiču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postojeće</a:t>
            </a:r>
            <a:r>
              <a:rPr lang="en-US" dirty="0" smtClean="0"/>
              <a:t> </a:t>
            </a:r>
            <a:r>
              <a:rPr lang="en-US" dirty="0" err="1"/>
              <a:t>kanale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internet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štampani</a:t>
            </a:r>
            <a:r>
              <a:rPr lang="en-US" dirty="0"/>
              <a:t> </a:t>
            </a:r>
            <a:r>
              <a:rPr lang="en-US" dirty="0" err="1"/>
              <a:t>mediji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9368777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Internet </a:t>
            </a:r>
            <a:r>
              <a:rPr lang="en-US" dirty="0" err="1"/>
              <a:t>siteovi</a:t>
            </a:r>
            <a:r>
              <a:rPr lang="en-US" i="1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/>
              <a:t>Internet </a:t>
            </a:r>
            <a:r>
              <a:rPr lang="en-US" dirty="0" err="1"/>
              <a:t>siteovi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dostupni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niskoj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/>
              <a:t>snažno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Danas se internet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zvaničan</a:t>
            </a:r>
            <a:r>
              <a:rPr lang="en-US" dirty="0" smtClean="0"/>
              <a:t> </a:t>
            </a:r>
            <a:r>
              <a:rPr lang="en-US" dirty="0" err="1"/>
              <a:t>kanal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interneta</a:t>
            </a:r>
            <a:r>
              <a:rPr lang="en-US" dirty="0"/>
              <a:t> </a:t>
            </a:r>
            <a:r>
              <a:rPr lang="en-US" dirty="0" err="1" smtClean="0"/>
              <a:t>pažljivo</a:t>
            </a:r>
            <a:r>
              <a:rPr lang="sr-Latn-ME" dirty="0" smtClean="0"/>
              <a:t> </a:t>
            </a:r>
            <a:r>
              <a:rPr lang="en-US" dirty="0" err="1" smtClean="0"/>
              <a:t>proučavaju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3612906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r>
              <a:rPr lang="en-US" dirty="0"/>
              <a:t>Na internet </a:t>
            </a:r>
            <a:r>
              <a:rPr lang="en-US" dirty="0" err="1"/>
              <a:t>siteu</a:t>
            </a:r>
            <a:r>
              <a:rPr lang="en-US" i="1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 smtClean="0"/>
              <a:t>prezent</a:t>
            </a:r>
            <a:r>
              <a:rPr lang="sr-Latn-ME" dirty="0" smtClean="0"/>
              <a:t>uju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osnivački</a:t>
            </a:r>
            <a:r>
              <a:rPr lang="en-US" sz="2800" dirty="0"/>
              <a:t> </a:t>
            </a:r>
            <a:r>
              <a:rPr lang="en-US" sz="2800" dirty="0" err="1"/>
              <a:t>akt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njegove</a:t>
            </a:r>
            <a:r>
              <a:rPr lang="en-US" sz="2800" dirty="0"/>
              <a:t> </a:t>
            </a:r>
            <a:r>
              <a:rPr lang="en-US" sz="2800" dirty="0" err="1"/>
              <a:t>izmjene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dopune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l-PL" sz="2800" dirty="0"/>
              <a:t>• informacije o strategiji razvoja društva;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izvještaji</a:t>
            </a:r>
            <a:r>
              <a:rPr lang="en-US" sz="2800" dirty="0"/>
              <a:t> o </a:t>
            </a:r>
            <a:r>
              <a:rPr lang="en-US" sz="2800" dirty="0" err="1"/>
              <a:t>poslovanju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finansijskim</a:t>
            </a:r>
            <a:r>
              <a:rPr lang="en-US" sz="2800" dirty="0"/>
              <a:t> </a:t>
            </a:r>
            <a:r>
              <a:rPr lang="en-US" sz="2800" dirty="0" err="1"/>
              <a:t>izvještajima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prospekti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izvještaji</a:t>
            </a:r>
            <a:r>
              <a:rPr lang="en-US" sz="2800" dirty="0"/>
              <a:t> </a:t>
            </a:r>
            <a:r>
              <a:rPr lang="en-US" sz="2800" dirty="0" err="1"/>
              <a:t>eksternog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informacije</a:t>
            </a:r>
            <a:r>
              <a:rPr lang="en-US" sz="2800" dirty="0"/>
              <a:t> o </a:t>
            </a:r>
            <a:r>
              <a:rPr lang="en-US" sz="2800" dirty="0" err="1"/>
              <a:t>bitnim</a:t>
            </a:r>
            <a:r>
              <a:rPr lang="en-US" sz="2800" dirty="0"/>
              <a:t> </a:t>
            </a:r>
            <a:r>
              <a:rPr lang="en-US" sz="2800" dirty="0" err="1"/>
              <a:t>događajima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informacije</a:t>
            </a:r>
            <a:r>
              <a:rPr lang="en-US" sz="2800" dirty="0"/>
              <a:t> o </a:t>
            </a:r>
            <a:r>
              <a:rPr lang="sr-Latn-ME" sz="2800" dirty="0" smtClean="0"/>
              <a:t>skupštini dioničara/akcionara</a:t>
            </a:r>
            <a:r>
              <a:rPr lang="en-US" sz="2800" dirty="0" smtClean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važne</a:t>
            </a:r>
            <a:r>
              <a:rPr lang="en-US" sz="2800" dirty="0"/>
              <a:t> </a:t>
            </a:r>
            <a:r>
              <a:rPr lang="en-US" sz="2800" dirty="0" err="1"/>
              <a:t>odluke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.</a:t>
            </a:r>
          </a:p>
          <a:p>
            <a:r>
              <a:rPr lang="en-US" dirty="0"/>
              <a:t>Internet je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brze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isplative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bh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0674955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informiranja</a:t>
            </a:r>
            <a:endParaRPr lang="en-US" dirty="0"/>
          </a:p>
          <a:p>
            <a:pPr algn="just"/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kanal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štampani</a:t>
            </a:r>
            <a:r>
              <a:rPr lang="en-US" dirty="0"/>
              <a:t> </a:t>
            </a:r>
            <a:r>
              <a:rPr lang="en-US" dirty="0" err="1"/>
              <a:t>mediji</a:t>
            </a:r>
            <a:r>
              <a:rPr lang="en-US" dirty="0"/>
              <a:t>. </a:t>
            </a:r>
            <a:endParaRPr lang="sr-Latn-ME" smtClean="0"/>
          </a:p>
          <a:p>
            <a:pPr algn="just"/>
            <a:r>
              <a:rPr lang="en-US" smtClean="0"/>
              <a:t>Iako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ovaj način podrazumijeva dodatne troškove, to je priznati legalni kanal </a:t>
            </a:r>
            <a:r>
              <a:rPr lang="pl-PL" dirty="0" smtClean="0"/>
              <a:t>za </a:t>
            </a:r>
            <a:r>
              <a:rPr lang="en-US" dirty="0" err="1" smtClean="0"/>
              <a:t>objelodanjivanje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interneta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pasivan</a:t>
            </a:r>
            <a:r>
              <a:rPr lang="en-US" dirty="0"/>
              <a:t>)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 smtClean="0"/>
              <a:t>aktivno</a:t>
            </a:r>
            <a:r>
              <a:rPr lang="sr-Latn-ME" dirty="0" smtClean="0"/>
              <a:t> </a:t>
            </a:r>
            <a:r>
              <a:rPr lang="en-US" dirty="0" err="1" smtClean="0"/>
              <a:t>širenje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u </a:t>
            </a:r>
            <a:r>
              <a:rPr lang="en-US" dirty="0" err="1"/>
              <a:t>javnosti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štampanim</a:t>
            </a:r>
            <a:r>
              <a:rPr lang="en-US" dirty="0"/>
              <a:t> </a:t>
            </a:r>
            <a:r>
              <a:rPr lang="en-US" dirty="0" err="1"/>
              <a:t>medijima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 smtClean="0"/>
              <a:t>novim</a:t>
            </a:r>
            <a:r>
              <a:rPr lang="sr-Latn-ME" dirty="0" smtClean="0"/>
              <a:t> </a:t>
            </a:r>
            <a:r>
              <a:rPr lang="en-US" dirty="0" err="1" smtClean="0"/>
              <a:t>proizvodima</a:t>
            </a:r>
            <a:r>
              <a:rPr lang="en-US" dirty="0"/>
              <a:t>, </a:t>
            </a:r>
            <a:r>
              <a:rPr lang="en-US" dirty="0" err="1"/>
              <a:t>značajnijim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, </a:t>
            </a:r>
            <a:r>
              <a:rPr lang="en-US" dirty="0" err="1"/>
              <a:t>statusnim</a:t>
            </a:r>
            <a:r>
              <a:rPr lang="en-US" dirty="0"/>
              <a:t> </a:t>
            </a:r>
            <a:r>
              <a:rPr lang="en-US" dirty="0" err="1"/>
              <a:t>promjenama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preuzimanjima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/>
              <a:t>rezultatima</a:t>
            </a:r>
            <a:r>
              <a:rPr lang="en-US" dirty="0"/>
              <a:t>, </a:t>
            </a:r>
            <a:r>
              <a:rPr lang="en-US" dirty="0" err="1"/>
              <a:t>proizvodnim</a:t>
            </a:r>
            <a:r>
              <a:rPr lang="en-US" dirty="0"/>
              <a:t> </a:t>
            </a:r>
            <a:r>
              <a:rPr lang="en-US" dirty="0" err="1"/>
              <a:t>planovima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emisijama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8180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Premda</a:t>
            </a:r>
            <a:r>
              <a:rPr lang="en-US" dirty="0"/>
              <a:t> </a:t>
            </a:r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ne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err="1" smtClean="0"/>
              <a:t>savršeno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,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ipak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dobijat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 smtClean="0"/>
              <a:t>budu</a:t>
            </a:r>
            <a:r>
              <a:rPr lang="sr-Latn-ME" dirty="0" smtClean="0"/>
              <a:t> </a:t>
            </a:r>
            <a:r>
              <a:rPr lang="en-US" dirty="0" err="1" smtClean="0"/>
              <a:t>sazrijevala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širokom</a:t>
            </a:r>
            <a:r>
              <a:rPr lang="en-US" dirty="0"/>
              <a:t> </a:t>
            </a:r>
            <a:r>
              <a:rPr lang="en-US" dirty="0" err="1"/>
              <a:t>spektru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važnost</a:t>
            </a:r>
            <a:r>
              <a:rPr lang="en-US" dirty="0"/>
              <a:t> se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, </a:t>
            </a:r>
            <a:r>
              <a:rPr lang="en-US" dirty="0" err="1"/>
              <a:t>transakcijama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vlasničkim</a:t>
            </a:r>
            <a:r>
              <a:rPr lang="en-US" dirty="0" smtClean="0"/>
              <a:t> </a:t>
            </a:r>
            <a:r>
              <a:rPr lang="en-US" dirty="0" err="1"/>
              <a:t>strukturama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03023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731"/>
          </a:xfrm>
        </p:spPr>
        <p:txBody>
          <a:bodyPr/>
          <a:lstStyle/>
          <a:p>
            <a:r>
              <a:rPr lang="en-US" dirty="0" smtClean="0"/>
              <a:t>A</a:t>
            </a:r>
            <a:r>
              <a:rPr lang="sr-Latn-ME" dirty="0" smtClean="0"/>
              <a:t> - 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 smtClean="0"/>
              <a:t>1</a:t>
            </a:r>
            <a:r>
              <a:rPr lang="en-US" sz="3000" dirty="0"/>
              <a:t>. </a:t>
            </a:r>
            <a:r>
              <a:rPr lang="en-US" sz="3000" dirty="0" err="1"/>
              <a:t>Pojam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suština</a:t>
            </a:r>
            <a:endParaRPr lang="en-US" sz="3000" dirty="0"/>
          </a:p>
          <a:p>
            <a:pPr algn="just"/>
            <a:r>
              <a:rPr lang="pt-BR" dirty="0"/>
              <a:t>Objavljivanje osigurava pristup informacijama svim zainteresiranim licima, </a:t>
            </a:r>
            <a:r>
              <a:rPr lang="pt-BR" dirty="0" smtClean="0"/>
              <a:t>bez</a:t>
            </a:r>
            <a:r>
              <a:rPr lang="sr-Latn-ME" dirty="0" smtClean="0"/>
              <a:t> </a:t>
            </a:r>
            <a:r>
              <a:rPr lang="en-US" dirty="0" err="1" smtClean="0"/>
              <a:t>obzira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u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dobijene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korištene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 smtClean="0"/>
              <a:t>transparentne</a:t>
            </a:r>
            <a:r>
              <a:rPr lang="sr-Latn-ME" dirty="0" smtClean="0"/>
              <a:t> </a:t>
            </a:r>
            <a:r>
              <a:rPr lang="it-IT" dirty="0" smtClean="0"/>
              <a:t>procedure </a:t>
            </a:r>
            <a:r>
              <a:rPr lang="it-IT" dirty="0"/>
              <a:t>koja </a:t>
            </a:r>
            <a:r>
              <a:rPr lang="it-IT" dirty="0" smtClean="0"/>
              <a:t>garant</a:t>
            </a:r>
            <a:r>
              <a:rPr lang="sr-Latn-ME" dirty="0" smtClean="0"/>
              <a:t>uje </a:t>
            </a:r>
            <a:r>
              <a:rPr lang="it-IT" dirty="0" smtClean="0"/>
              <a:t> </a:t>
            </a:r>
            <a:r>
              <a:rPr lang="it-IT" dirty="0"/>
              <a:t>da se informacije lako pronalaze i dobijaju.</a:t>
            </a:r>
          </a:p>
          <a:p>
            <a:pPr algn="just"/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je od </a:t>
            </a:r>
            <a:r>
              <a:rPr lang="en-US" dirty="0" err="1"/>
              <a:t>suštinskog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it-IT" dirty="0" smtClean="0"/>
              <a:t>akcionare</a:t>
            </a:r>
            <a:r>
              <a:rPr lang="it-IT" dirty="0"/>
              <a:t>, potencijalne investitore, regulatorne organe i druge nosioce </a:t>
            </a:r>
            <a:r>
              <a:rPr lang="it-IT" dirty="0" smtClean="0"/>
              <a:t>rizika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 smtClean="0"/>
              <a:t>pomaže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poboljšava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 smtClean="0"/>
              <a:t>učesnika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da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adekvatne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4940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sr-Latn-ME" dirty="0"/>
              <a:t> </a:t>
            </a:r>
            <a:r>
              <a:rPr lang="en-US" dirty="0" err="1"/>
              <a:t>olakšano</a:t>
            </a:r>
            <a:r>
              <a:rPr lang="en-US" dirty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radom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pojačava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sr-Latn-ME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sr-Latn-ME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</a:t>
            </a:r>
            <a:r>
              <a:rPr lang="en-US" dirty="0" err="1"/>
              <a:t>demonstriraju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, da</a:t>
            </a:r>
            <a:r>
              <a:rPr lang="sr-Latn-ME" dirty="0"/>
              <a:t> </a:t>
            </a:r>
            <a:r>
              <a:rPr lang="pt-BR" dirty="0"/>
              <a:t>djeluju transparentno prema tržištima i da održavaju sigurnost i povjerenje javnosti.</a:t>
            </a:r>
          </a:p>
          <a:p>
            <a:pPr algn="just"/>
            <a:r>
              <a:rPr lang="en-US" dirty="0"/>
              <a:t>Dobra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bi </a:t>
            </a:r>
            <a:r>
              <a:rPr lang="en-US" dirty="0" err="1"/>
              <a:t>trebala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sniziti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Najzad</a:t>
            </a:r>
            <a:r>
              <a:rPr lang="en-US" dirty="0"/>
              <a:t>, </a:t>
            </a:r>
            <a:r>
              <a:rPr lang="en-US" dirty="0" err="1"/>
              <a:t>informacije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korisne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povjerioce</a:t>
            </a:r>
            <a:r>
              <a:rPr lang="en-US" dirty="0"/>
              <a:t>, </a:t>
            </a:r>
            <a:r>
              <a:rPr lang="en-US" dirty="0" err="1"/>
              <a:t>dobavljače</a:t>
            </a:r>
            <a:r>
              <a:rPr lang="en-US" dirty="0"/>
              <a:t>, </a:t>
            </a:r>
            <a:r>
              <a:rPr lang="en-US" dirty="0" err="1"/>
              <a:t>klijente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procijeniti</a:t>
            </a:r>
            <a:r>
              <a:rPr lang="sr-Latn-ME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poziciju</a:t>
            </a:r>
            <a:r>
              <a:rPr lang="en-US" dirty="0"/>
              <a:t>,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 smtClean="0"/>
              <a:t>reag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oblikovati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s</a:t>
            </a:r>
            <a:r>
              <a:rPr lang="sr-Latn-ME" dirty="0"/>
              <a:t> </a:t>
            </a:r>
            <a:r>
              <a:rPr lang="en-US" dirty="0" err="1" smtClean="0"/>
              <a:t>društvima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6161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Snaga</a:t>
            </a:r>
            <a:r>
              <a:rPr lang="en-US" dirty="0"/>
              <a:t> </a:t>
            </a:r>
            <a:r>
              <a:rPr lang="en-US" dirty="0" err="1"/>
              <a:t>adekvatnog</a:t>
            </a:r>
            <a:r>
              <a:rPr lang="en-US" dirty="0"/>
              <a:t> </a:t>
            </a:r>
            <a:r>
              <a:rPr lang="en-US" dirty="0" err="1"/>
              <a:t>režima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je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rječito</a:t>
            </a:r>
            <a:r>
              <a:rPr lang="en-US" dirty="0"/>
              <a:t> </a:t>
            </a:r>
            <a:r>
              <a:rPr lang="en-US" dirty="0" err="1"/>
              <a:t>izražena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sljedećem</a:t>
            </a:r>
            <a:r>
              <a:rPr lang="en-US" dirty="0" smtClean="0"/>
              <a:t> </a:t>
            </a:r>
            <a:r>
              <a:rPr lang="en-US" dirty="0" err="1"/>
              <a:t>citatu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“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moćan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smtClean="0"/>
              <a:t>instrument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kompanijskom pravu. </a:t>
            </a:r>
            <a:endParaRPr lang="pl-PL" dirty="0" smtClean="0"/>
          </a:p>
          <a:p>
            <a:pPr algn="just"/>
            <a:r>
              <a:rPr lang="pl-PL" dirty="0" smtClean="0"/>
              <a:t>Ona </a:t>
            </a:r>
            <a:r>
              <a:rPr lang="pl-PL" dirty="0"/>
              <a:t>povećava odgovornost za upravljanje društvom </a:t>
            </a:r>
            <a:r>
              <a:rPr lang="pl-PL" dirty="0" smtClean="0"/>
              <a:t>i </a:t>
            </a:r>
            <a:r>
              <a:rPr lang="en-US" dirty="0" err="1" smtClean="0"/>
              <a:t>transparentnost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vođenja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/>
              <a:t>činjenica</a:t>
            </a:r>
            <a:r>
              <a:rPr lang="en-US" dirty="0"/>
              <a:t> da,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upravljačke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konkretne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objavljene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a </a:t>
            </a:r>
            <a:r>
              <a:rPr lang="pl-PL" dirty="0"/>
              <a:t>time i objašnjene, stvara podsticaj za odstupanje od struktura koje nisu </a:t>
            </a:r>
            <a:r>
              <a:rPr lang="pl-PL" dirty="0" smtClean="0"/>
              <a:t>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/>
              <a:t>onoga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najboljom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izbjegavanje</a:t>
            </a:r>
            <a:r>
              <a:rPr lang="en-US" dirty="0"/>
              <a:t> </a:t>
            </a:r>
            <a:r>
              <a:rPr lang="en-US" dirty="0" err="1"/>
              <a:t>radnji</a:t>
            </a:r>
            <a:r>
              <a:rPr lang="en-US" dirty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krše</a:t>
            </a:r>
            <a:r>
              <a:rPr lang="en-US" dirty="0"/>
              <a:t> </a:t>
            </a:r>
            <a:r>
              <a:rPr lang="en-US" dirty="0" err="1"/>
              <a:t>fiducijarne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regulatorne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se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 smtClean="0"/>
              <a:t>kriti</a:t>
            </a:r>
            <a:r>
              <a:rPr lang="sr-Latn-ME" dirty="0" smtClean="0"/>
              <a:t>kovati  </a:t>
            </a:r>
            <a:r>
              <a:rPr lang="en-US" dirty="0" smtClean="0"/>
              <a:t>da </a:t>
            </a:r>
            <a:r>
              <a:rPr lang="en-US" dirty="0" err="1"/>
              <a:t>su</a:t>
            </a:r>
            <a:r>
              <a:rPr lang="en-US" dirty="0"/>
              <a:t> van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/>
              <a:t>one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posluju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/>
              <a:t>njima</a:t>
            </a:r>
            <a:r>
              <a:rPr lang="en-US" dirty="0"/>
              <a:t>,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neophodan</a:t>
            </a:r>
            <a:r>
              <a:rPr lang="en-US" dirty="0"/>
              <a:t> element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bili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 smtClean="0"/>
              <a:t>procijeniti</a:t>
            </a:r>
            <a:r>
              <a:rPr lang="sr-Latn-ME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/>
              <a:t>poziciju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reag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relevantne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4068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endParaRPr lang="en-US" dirty="0"/>
          </a:p>
          <a:p>
            <a:pPr algn="just"/>
            <a:r>
              <a:rPr lang="en-US" dirty="0" err="1"/>
              <a:t>Sljedeća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najjednostavniji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najpraktičniji</a:t>
            </a:r>
            <a:r>
              <a:rPr lang="en-US" dirty="0"/>
              <a:t>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izražavaju</a:t>
            </a:r>
            <a:r>
              <a:rPr lang="en-US" dirty="0" smtClean="0"/>
              <a:t> </a:t>
            </a:r>
            <a:r>
              <a:rPr lang="en-US" dirty="0" err="1" smtClean="0"/>
              <a:t>šta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/>
              <a:t>dobro </a:t>
            </a:r>
            <a:r>
              <a:rPr lang="en-US" dirty="0" err="1"/>
              <a:t>objavljivanje</a:t>
            </a:r>
            <a:r>
              <a:rPr lang="en-US" dirty="0" smtClean="0"/>
              <a:t>:</a:t>
            </a:r>
            <a:endParaRPr lang="sr-Latn-ME" dirty="0" smtClean="0"/>
          </a:p>
          <a:p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r>
              <a:rPr lang="en-US" dirty="0"/>
              <a:t>Dobro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 smtClean="0"/>
              <a:t>:</a:t>
            </a:r>
            <a:endParaRPr lang="en-US" dirty="0"/>
          </a:p>
          <a:p>
            <a:pPr marL="457200" lvl="1" indent="0">
              <a:buNone/>
            </a:pPr>
            <a:r>
              <a:rPr lang="en-US" sz="2800" dirty="0"/>
              <a:t>1) </a:t>
            </a:r>
            <a:r>
              <a:rPr lang="en-US" sz="2800" dirty="0" err="1"/>
              <a:t>redovno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blagovremeno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l-PL" sz="2800" dirty="0"/>
              <a:t>2) lako i široko dostupno;</a:t>
            </a:r>
          </a:p>
          <a:p>
            <a:pPr marL="457200" lvl="1" indent="0">
              <a:buNone/>
            </a:pPr>
            <a:r>
              <a:rPr lang="it-IT" sz="2800" dirty="0"/>
              <a:t>3) tačno i potpuno; i</a:t>
            </a:r>
          </a:p>
          <a:p>
            <a:pPr marL="457200" lvl="1" indent="0">
              <a:buNone/>
            </a:pPr>
            <a:r>
              <a:rPr lang="it-IT" sz="2800" dirty="0"/>
              <a:t>4) konzistentno, relevantno i </a:t>
            </a:r>
            <a:r>
              <a:rPr lang="it-IT" sz="2800" dirty="0" smtClean="0"/>
              <a:t>dokument</a:t>
            </a:r>
            <a:r>
              <a:rPr lang="sr-Latn-ME" sz="2800" dirty="0" smtClean="0"/>
              <a:t>ovano</a:t>
            </a:r>
            <a:r>
              <a:rPr lang="it-IT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679829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Povjerljive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(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tajna</a:t>
            </a:r>
            <a:r>
              <a:rPr lang="en-US" dirty="0"/>
              <a:t>)</a:t>
            </a:r>
          </a:p>
          <a:p>
            <a:pPr algn="just"/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serijskih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otvorena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objavljuju</a:t>
            </a:r>
            <a:r>
              <a:rPr lang="en-US" dirty="0"/>
              <a:t> </a:t>
            </a:r>
            <a:r>
              <a:rPr lang="en-US" dirty="0" err="1"/>
              <a:t>širok</a:t>
            </a:r>
            <a:r>
              <a:rPr lang="en-US" dirty="0"/>
              <a:t> </a:t>
            </a:r>
            <a:r>
              <a:rPr lang="en-US" dirty="0" err="1"/>
              <a:t>spektar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nefinansijskih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Povremeno</a:t>
            </a:r>
            <a:r>
              <a:rPr lang="en-US" dirty="0"/>
              <a:t>,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negativno</a:t>
            </a:r>
            <a:r>
              <a:rPr lang="sr-Latn-ME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nastati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posljedica</a:t>
            </a:r>
            <a:r>
              <a:rPr lang="en-US" dirty="0" smtClean="0"/>
              <a:t> </a:t>
            </a:r>
            <a:r>
              <a:rPr lang="en-US" dirty="0" err="1"/>
              <a:t>objavljivanja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98598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algn="just"/>
            <a:r>
              <a:rPr lang="en-US" dirty="0" err="1"/>
              <a:t>Uprkos</a:t>
            </a:r>
            <a:r>
              <a:rPr lang="en-US" dirty="0"/>
              <a:t> </a:t>
            </a:r>
            <a:r>
              <a:rPr lang="en-US" dirty="0" err="1"/>
              <a:t>činjenici</a:t>
            </a:r>
            <a:r>
              <a:rPr lang="en-US" dirty="0"/>
              <a:t> da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uobičajene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sr-Latn-ME" dirty="0"/>
              <a:t> </a:t>
            </a:r>
            <a:r>
              <a:rPr lang="pl-PL" dirty="0"/>
              <a:t>smatraju poslovno osjetljivim, u stvarnosti šteta po konkurentnost nastaje samo </a:t>
            </a:r>
            <a:r>
              <a:rPr lang="en-US" dirty="0"/>
              <a:t>u </a:t>
            </a:r>
            <a:r>
              <a:rPr lang="en-US" dirty="0" err="1"/>
              <a:t>ograničenom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primjeri</a:t>
            </a:r>
            <a:r>
              <a:rPr lang="en-US" dirty="0"/>
              <a:t> </a:t>
            </a:r>
            <a:r>
              <a:rPr lang="en-US" dirty="0" err="1"/>
              <a:t>komercijalno</a:t>
            </a:r>
            <a:r>
              <a:rPr lang="en-US" dirty="0"/>
              <a:t> </a:t>
            </a:r>
            <a:r>
              <a:rPr lang="en-US" dirty="0" err="1"/>
              <a:t>osetljivih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sr-Latn-ME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,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specifikacije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Da bi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premostile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teškoće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, </a:t>
            </a:r>
            <a:r>
              <a:rPr lang="en-US" dirty="0" err="1"/>
              <a:t>zakonodavci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regulatorna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sr-Latn-ME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da se </a:t>
            </a:r>
            <a:r>
              <a:rPr lang="en-US" dirty="0" err="1"/>
              <a:t>pozivaju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povjerljiv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4330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Informacija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tajnom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pl-PL" sz="3000" dirty="0"/>
              <a:t>• ako je vezana za poslovanje;</a:t>
            </a:r>
          </a:p>
          <a:p>
            <a:pPr marL="457200" lvl="1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ako</a:t>
            </a:r>
            <a:r>
              <a:rPr lang="en-US" sz="3000" dirty="0"/>
              <a:t> je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takva</a:t>
            </a:r>
            <a:r>
              <a:rPr lang="en-US" sz="3000" dirty="0"/>
              <a:t> </a:t>
            </a:r>
            <a:r>
              <a:rPr lang="en-US" sz="3000" dirty="0" err="1"/>
              <a:t>određena</a:t>
            </a:r>
            <a:r>
              <a:rPr lang="en-US" sz="3000" dirty="0"/>
              <a:t> </a:t>
            </a:r>
            <a:r>
              <a:rPr lang="en-US" sz="3000" dirty="0" err="1"/>
              <a:t>osnivačkim</a:t>
            </a:r>
            <a:r>
              <a:rPr lang="en-US" sz="3000" dirty="0"/>
              <a:t> </a:t>
            </a:r>
            <a:r>
              <a:rPr lang="en-US" sz="3000" dirty="0" err="1"/>
              <a:t>aktom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statutom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;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ako</a:t>
            </a:r>
            <a:r>
              <a:rPr lang="en-US" sz="3000" dirty="0"/>
              <a:t> je </a:t>
            </a:r>
            <a:r>
              <a:rPr lang="en-US" sz="3000" dirty="0" err="1"/>
              <a:t>očigledno</a:t>
            </a:r>
            <a:r>
              <a:rPr lang="en-US" sz="3000" dirty="0"/>
              <a:t> da bi </a:t>
            </a:r>
            <a:r>
              <a:rPr lang="en-US" sz="3000" dirty="0" err="1"/>
              <a:t>prouzrokovala</a:t>
            </a:r>
            <a:r>
              <a:rPr lang="en-US" sz="3000" dirty="0"/>
              <a:t> </a:t>
            </a:r>
            <a:r>
              <a:rPr lang="en-US" sz="3000" dirty="0" err="1"/>
              <a:t>znatnu</a:t>
            </a:r>
            <a:r>
              <a:rPr lang="en-US" sz="3000" dirty="0"/>
              <a:t> </a:t>
            </a:r>
            <a:r>
              <a:rPr lang="en-US" sz="3000" dirty="0" err="1"/>
              <a:t>štetu</a:t>
            </a:r>
            <a:r>
              <a:rPr lang="en-US" sz="3000" dirty="0"/>
              <a:t> </a:t>
            </a:r>
            <a:r>
              <a:rPr lang="en-US" sz="3000" dirty="0" err="1"/>
              <a:t>društvu</a:t>
            </a:r>
            <a:r>
              <a:rPr lang="en-US" sz="3000" dirty="0"/>
              <a:t> </a:t>
            </a:r>
            <a:r>
              <a:rPr lang="en-US" sz="3000" dirty="0" err="1"/>
              <a:t>ako</a:t>
            </a:r>
            <a:r>
              <a:rPr lang="en-US" sz="3000" dirty="0"/>
              <a:t> </a:t>
            </a:r>
            <a:r>
              <a:rPr lang="en-US" sz="3000" dirty="0" err="1"/>
              <a:t>dođe</a:t>
            </a:r>
            <a:r>
              <a:rPr lang="en-US" sz="3000" dirty="0"/>
              <a:t> </a:t>
            </a:r>
            <a:r>
              <a:rPr lang="en-US" sz="3000" dirty="0" smtClean="0"/>
              <a:t>u</a:t>
            </a:r>
            <a:r>
              <a:rPr lang="sr-Latn-ME" sz="3000" dirty="0" smtClean="0"/>
              <a:t> </a:t>
            </a:r>
            <a:r>
              <a:rPr lang="en-US" sz="3000" dirty="0" err="1" smtClean="0"/>
              <a:t>posjed</a:t>
            </a:r>
            <a:r>
              <a:rPr lang="en-US" sz="3000" dirty="0" smtClean="0"/>
              <a:t> </a:t>
            </a:r>
            <a:r>
              <a:rPr lang="en-US" sz="3000" dirty="0" err="1"/>
              <a:t>trećeg</a:t>
            </a:r>
            <a:r>
              <a:rPr lang="en-US" sz="3000" dirty="0"/>
              <a:t> </a:t>
            </a:r>
            <a:r>
              <a:rPr lang="en-US" sz="3000" dirty="0" err="1"/>
              <a:t>lica</a:t>
            </a:r>
            <a:r>
              <a:rPr lang="en-US" sz="3000" dirty="0"/>
              <a:t>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ostavi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da je </a:t>
            </a:r>
            <a:r>
              <a:rPr lang="en-US" dirty="0" err="1"/>
              <a:t>tumači</a:t>
            </a:r>
            <a:r>
              <a:rPr lang="en-US" dirty="0"/>
              <a:t>, ova </a:t>
            </a:r>
            <a:r>
              <a:rPr lang="en-US" dirty="0" err="1"/>
              <a:t>definicija</a:t>
            </a:r>
            <a:r>
              <a:rPr lang="en-US" dirty="0"/>
              <a:t> bi </a:t>
            </a:r>
            <a:r>
              <a:rPr lang="sr-Latn-ME" dirty="0" smtClean="0"/>
              <a:t>omogućila </a:t>
            </a:r>
            <a:r>
              <a:rPr lang="en-US" dirty="0" err="1" smtClean="0"/>
              <a:t>stvaranje</a:t>
            </a:r>
            <a:r>
              <a:rPr lang="en-US" dirty="0" smtClean="0"/>
              <a:t> </a:t>
            </a:r>
            <a:r>
              <a:rPr lang="en-US" dirty="0" err="1"/>
              <a:t>neograničenog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izuzetaka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Nasreću</a:t>
            </a:r>
            <a:r>
              <a:rPr lang="en-US" dirty="0"/>
              <a:t>, </a:t>
            </a:r>
            <a:r>
              <a:rPr lang="en-US" dirty="0" err="1"/>
              <a:t>zakonodavstvo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tretirane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povjerljive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pl-PL" dirty="0" smtClean="0"/>
              <a:t>obavezno </a:t>
            </a:r>
            <a:r>
              <a:rPr lang="pl-PL" dirty="0"/>
              <a:t>po zakonu ili koja je u vezi s povredom zakona, dobre poslovne </a:t>
            </a:r>
            <a:r>
              <a:rPr lang="pl-PL" dirty="0" smtClean="0"/>
              <a:t>prakse,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72496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principa</a:t>
            </a:r>
            <a:r>
              <a:rPr lang="en-US" dirty="0" smtClean="0"/>
              <a:t> </a:t>
            </a:r>
            <a:r>
              <a:rPr lang="en-US" dirty="0" err="1" smtClean="0"/>
              <a:t>poslovnog</a:t>
            </a:r>
            <a:r>
              <a:rPr lang="en-US" dirty="0" smtClean="0"/>
              <a:t> </a:t>
            </a:r>
            <a:r>
              <a:rPr lang="en-US" dirty="0" err="1" smtClean="0"/>
              <a:t>morala</a:t>
            </a:r>
            <a:r>
              <a:rPr lang="en-US" dirty="0" smtClean="0"/>
              <a:t>,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r>
              <a:rPr lang="en-US" dirty="0" smtClean="0"/>
              <a:t> o </a:t>
            </a:r>
            <a:r>
              <a:rPr lang="en-US" dirty="0" err="1" smtClean="0"/>
              <a:t>opravdanoj</a:t>
            </a:r>
            <a:r>
              <a:rPr lang="en-US" dirty="0" smtClean="0"/>
              <a:t> </a:t>
            </a:r>
            <a:r>
              <a:rPr lang="en-US" dirty="0" err="1" smtClean="0"/>
              <a:t>sumnji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sr-Latn-ME" dirty="0" smtClean="0"/>
              <a:t>p</a:t>
            </a:r>
            <a:r>
              <a:rPr lang="en-US" dirty="0" err="1" smtClean="0"/>
              <a:t>ostojanju</a:t>
            </a:r>
            <a:r>
              <a:rPr lang="en-US" dirty="0" smtClean="0"/>
              <a:t> </a:t>
            </a:r>
            <a:r>
              <a:rPr lang="en-US" dirty="0" err="1" smtClean="0"/>
              <a:t>korupcije</a:t>
            </a:r>
            <a:r>
              <a:rPr lang="en-US" dirty="0" smtClean="0"/>
              <a:t>, ne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poslovnom</a:t>
            </a:r>
            <a:r>
              <a:rPr lang="en-US" dirty="0" smtClean="0"/>
              <a:t> </a:t>
            </a:r>
            <a:r>
              <a:rPr lang="en-US" dirty="0" err="1" smtClean="0"/>
              <a:t>tajnom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a </a:t>
            </a:r>
            <a:r>
              <a:rPr lang="en-US" dirty="0" err="1" smtClean="0"/>
              <a:t>njeno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se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zakonitim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njegova</a:t>
            </a:r>
            <a:r>
              <a:rPr lang="sr-Latn-ME" dirty="0" smtClean="0"/>
              <a:t> </a:t>
            </a:r>
            <a:r>
              <a:rPr lang="en-US" dirty="0" err="1" smtClean="0"/>
              <a:t>svrha</a:t>
            </a:r>
            <a:r>
              <a:rPr lang="en-US" dirty="0" smtClean="0"/>
              <a:t> da se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 err="1" smtClean="0"/>
              <a:t>interesi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riječ</a:t>
            </a:r>
            <a:r>
              <a:rPr lang="en-US" dirty="0" smtClean="0"/>
              <a:t> o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čije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obavezuju</a:t>
            </a:r>
            <a:r>
              <a:rPr lang="en-US" dirty="0" smtClean="0"/>
              <a:t> </a:t>
            </a:r>
            <a:r>
              <a:rPr lang="en-US" dirty="0" err="1" smtClean="0"/>
              <a:t>propisi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reguliraju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vrijednosti</a:t>
            </a:r>
            <a:r>
              <a:rPr lang="en-US" dirty="0" smtClean="0"/>
              <a:t>, </a:t>
            </a:r>
            <a:r>
              <a:rPr lang="en-US" dirty="0" err="1" smtClean="0"/>
              <a:t>odstupanje</a:t>
            </a:r>
            <a:r>
              <a:rPr lang="en-US" dirty="0" smtClean="0"/>
              <a:t> od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je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o </a:t>
            </a:r>
            <a:r>
              <a:rPr lang="en-US" dirty="0" err="1" smtClean="0"/>
              <a:t>bitnim</a:t>
            </a:r>
            <a:r>
              <a:rPr lang="sr-Latn-ME" dirty="0" smtClean="0"/>
              <a:t> </a:t>
            </a:r>
            <a:r>
              <a:rPr lang="en-US" dirty="0" err="1" smtClean="0"/>
              <a:t>događajima</a:t>
            </a:r>
            <a:r>
              <a:rPr lang="en-US" dirty="0" smtClean="0"/>
              <a:t> </a:t>
            </a:r>
            <a:r>
              <a:rPr lang="en-US" dirty="0" err="1" smtClean="0"/>
              <a:t>onda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opravdani</a:t>
            </a:r>
            <a:r>
              <a:rPr lang="en-US" dirty="0" smtClean="0"/>
              <a:t> </a:t>
            </a:r>
            <a:r>
              <a:rPr lang="en-US" dirty="0" err="1" smtClean="0"/>
              <a:t>razlozi</a:t>
            </a:r>
            <a:r>
              <a:rPr lang="en-US" dirty="0" smtClean="0"/>
              <a:t> da bi </a:t>
            </a:r>
            <a:r>
              <a:rPr lang="en-US" dirty="0" err="1" smtClean="0"/>
              <a:t>javno</a:t>
            </a:r>
            <a:r>
              <a:rPr lang="en-US" dirty="0" smtClean="0"/>
              <a:t> </a:t>
            </a:r>
            <a:r>
              <a:rPr lang="en-US" dirty="0" err="1" smtClean="0"/>
              <a:t>saopćavanje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ugrozilo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pribavljanje</a:t>
            </a:r>
            <a:r>
              <a:rPr lang="en-US" dirty="0" smtClean="0"/>
              <a:t> </a:t>
            </a:r>
            <a:r>
              <a:rPr lang="en-US" dirty="0" err="1" smtClean="0"/>
              <a:t>prethodne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(KVP/KHOV) o </a:t>
            </a:r>
            <a:r>
              <a:rPr lang="en-US" dirty="0" err="1" smtClean="0"/>
              <a:t>oslobađanju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navedene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07590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 Pitanja</a:t>
            </a:r>
          </a:p>
          <a:p>
            <a:pPr marL="0" indent="0">
              <a:buNone/>
            </a:pPr>
            <a:r>
              <a:rPr lang="sr-Latn-ME" dirty="0" smtClean="0"/>
              <a:t>Uvod </a:t>
            </a:r>
          </a:p>
          <a:p>
            <a:pPr marL="0" indent="0">
              <a:buNone/>
            </a:pPr>
            <a:r>
              <a:rPr lang="sr-Latn-ME" dirty="0" smtClean="0"/>
              <a:t>A – 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B – Informacije koje se objavljuju</a:t>
            </a:r>
          </a:p>
          <a:p>
            <a:pPr marL="0" indent="0">
              <a:buNone/>
            </a:pPr>
            <a:r>
              <a:rPr lang="sr-Latn-ME" dirty="0" smtClean="0"/>
              <a:t>C – Obavezno objavljivanje</a:t>
            </a:r>
          </a:p>
          <a:p>
            <a:pPr marL="0" indent="0">
              <a:buNone/>
            </a:pPr>
            <a:r>
              <a:rPr lang="sr-Latn-ME" dirty="0" smtClean="0"/>
              <a:t>D – Dobrovoljno objavljivanje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0687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povjerljivim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je </a:t>
            </a:r>
            <a:r>
              <a:rPr lang="en-US" dirty="0" err="1"/>
              <a:t>ograničen</a:t>
            </a:r>
            <a:r>
              <a:rPr lang="en-US" dirty="0"/>
              <a:t>,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 smtClean="0"/>
              <a:t>javno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zabranjeno</a:t>
            </a:r>
            <a:r>
              <a:rPr lang="en-US" dirty="0"/>
              <a:t>, a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postupe</a:t>
            </a:r>
            <a:r>
              <a:rPr lang="en-US" dirty="0"/>
              <a:t> </a:t>
            </a:r>
            <a:r>
              <a:rPr lang="en-US" dirty="0" err="1"/>
              <a:t>protivno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Današnji</a:t>
            </a:r>
            <a:r>
              <a:rPr lang="en-US" dirty="0" smtClean="0"/>
              <a:t> </a:t>
            </a:r>
            <a:r>
              <a:rPr lang="en-US" dirty="0" err="1"/>
              <a:t>problemi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se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prekomjernu</a:t>
            </a:r>
            <a:r>
              <a:rPr lang="sr-Latn-ME" dirty="0" smtClean="0"/>
              <a:t> </a:t>
            </a:r>
            <a:r>
              <a:rPr lang="en-US" dirty="0" err="1" smtClean="0"/>
              <a:t>transparentnost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prekomjerno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4821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Društvima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 smtClean="0"/>
              <a:t>šta</a:t>
            </a:r>
            <a:r>
              <a:rPr lang="en-US" dirty="0" smtClean="0"/>
              <a:t> </a:t>
            </a:r>
            <a:r>
              <a:rPr lang="en-US" dirty="0" err="1" smtClean="0"/>
              <a:t>zaista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povjerljivu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ne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pl-PL" dirty="0" smtClean="0"/>
              <a:t>je široko tumačiti, jer bi se u suprotnom investitorima uskratile bitne informacije.</a:t>
            </a:r>
          </a:p>
          <a:p>
            <a:r>
              <a:rPr lang="pl-PL" dirty="0" smtClean="0"/>
              <a:t>Da bi osigurala smjernice za praksu u pogledu komercijalno osjetljivih informacija, </a:t>
            </a:r>
            <a:r>
              <a:rPr lang="en-US" dirty="0" err="1" smtClean="0"/>
              <a:t>društvima</a:t>
            </a:r>
            <a:r>
              <a:rPr lang="en-US" dirty="0" smtClean="0"/>
              <a:t> se </a:t>
            </a:r>
            <a:r>
              <a:rPr lang="en-US" dirty="0" err="1" smtClean="0"/>
              <a:t>savjetuje</a:t>
            </a:r>
            <a:r>
              <a:rPr lang="en-US" dirty="0" smtClean="0"/>
              <a:t> da </a:t>
            </a:r>
            <a:r>
              <a:rPr lang="en-US" dirty="0" err="1" smtClean="0"/>
              <a:t>razviju</a:t>
            </a:r>
            <a:r>
              <a:rPr lang="en-US" dirty="0" smtClean="0"/>
              <a:t> </a:t>
            </a:r>
            <a:r>
              <a:rPr lang="en-US" dirty="0" err="1" smtClean="0"/>
              <a:t>odgovarajuće</a:t>
            </a:r>
            <a:r>
              <a:rPr lang="en-US" dirty="0" smtClean="0"/>
              <a:t> procedure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šu </a:t>
            </a:r>
            <a:r>
              <a:rPr lang="en-US" dirty="0" smtClean="0"/>
              <a:t> u </a:t>
            </a:r>
            <a:r>
              <a:rPr lang="en-US" dirty="0" err="1" smtClean="0"/>
              <a:t>internim</a:t>
            </a:r>
            <a:r>
              <a:rPr lang="en-US" dirty="0" smtClean="0"/>
              <a:t> </a:t>
            </a:r>
            <a:r>
              <a:rPr lang="en-US" dirty="0" err="1" smtClean="0"/>
              <a:t>aktima</a:t>
            </a:r>
            <a:r>
              <a:rPr lang="sr-Latn-ME" dirty="0" smtClean="0"/>
              <a:t> </a:t>
            </a:r>
            <a:r>
              <a:rPr lang="en-US" dirty="0" err="1" smtClean="0"/>
              <a:t>šta</a:t>
            </a:r>
            <a:r>
              <a:rPr lang="en-US" dirty="0" smtClean="0"/>
              <a:t> se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povjerljivim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povjerljivim</a:t>
            </a:r>
            <a:r>
              <a:rPr lang="sr-Latn-ME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lične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zabraniti</a:t>
            </a:r>
            <a:r>
              <a:rPr lang="en-US" dirty="0" smtClean="0"/>
              <a:t> </a:t>
            </a:r>
            <a:r>
              <a:rPr lang="en-US" dirty="0" err="1" smtClean="0"/>
              <a:t>prikupljanje</a:t>
            </a:r>
            <a:r>
              <a:rPr lang="en-US" dirty="0" smtClean="0"/>
              <a:t>, </a:t>
            </a:r>
            <a:r>
              <a:rPr lang="en-US" dirty="0" err="1" smtClean="0"/>
              <a:t>čuvanje</a:t>
            </a:r>
            <a:r>
              <a:rPr lang="en-US" dirty="0" smtClean="0"/>
              <a:t>, </a:t>
            </a:r>
            <a:r>
              <a:rPr lang="en-US" dirty="0" err="1" smtClean="0"/>
              <a:t>korištenje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širenje</a:t>
            </a:r>
            <a:r>
              <a:rPr lang="en-US" dirty="0" smtClean="0"/>
              <a:t> </a:t>
            </a:r>
            <a:r>
              <a:rPr lang="en-US" dirty="0" err="1" smtClean="0"/>
              <a:t>privatnih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bez </a:t>
            </a:r>
            <a:r>
              <a:rPr lang="en-US" dirty="0" err="1" smtClean="0"/>
              <a:t>saglasnosti</a:t>
            </a:r>
            <a:r>
              <a:rPr lang="en-US" dirty="0" smtClean="0"/>
              <a:t> </a:t>
            </a:r>
            <a:r>
              <a:rPr lang="en-US" dirty="0" err="1" smtClean="0"/>
              <a:t>dotičnog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sudskom</a:t>
            </a:r>
            <a:r>
              <a:rPr lang="en-US" dirty="0" smtClean="0"/>
              <a:t> </a:t>
            </a:r>
            <a:r>
              <a:rPr lang="en-US" dirty="0" err="1" smtClean="0"/>
              <a:t>odlukom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 smtClean="0"/>
              <a:t>predviđeno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9762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 smtClean="0"/>
              <a:t>Privileg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insajdersko</a:t>
            </a:r>
            <a:r>
              <a:rPr lang="en-US" dirty="0"/>
              <a:t> </a:t>
            </a:r>
            <a:r>
              <a:rPr lang="en-US" dirty="0" err="1"/>
              <a:t>trgovanje</a:t>
            </a:r>
            <a:endParaRPr lang="en-US" dirty="0"/>
          </a:p>
          <a:p>
            <a:r>
              <a:rPr lang="en-US" dirty="0" err="1"/>
              <a:t>Insajdersko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dozvoljenu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zabranjenu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Insajdersko</a:t>
            </a:r>
            <a:r>
              <a:rPr lang="sr-Latn-ME" dirty="0" smtClean="0"/>
              <a:t> </a:t>
            </a:r>
            <a:r>
              <a:rPr lang="en-US" dirty="0" err="1" smtClean="0"/>
              <a:t>trgovanje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legalno</a:t>
            </a:r>
            <a:r>
              <a:rPr lang="en-US" dirty="0"/>
              <a:t>, </a:t>
            </a:r>
            <a:r>
              <a:rPr lang="en-US" dirty="0" err="1"/>
              <a:t>svakog</a:t>
            </a:r>
            <a:r>
              <a:rPr lang="en-US" dirty="0"/>
              <a:t> dana,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insajderi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)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 u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okvirima</a:t>
            </a:r>
            <a:r>
              <a:rPr lang="en-US" dirty="0"/>
              <a:t>.</a:t>
            </a:r>
          </a:p>
          <a:p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također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nezakonito</a:t>
            </a:r>
            <a:r>
              <a:rPr lang="en-US" dirty="0"/>
              <a:t> </a:t>
            </a:r>
            <a:r>
              <a:rPr lang="en-US" dirty="0" err="1"/>
              <a:t>insajdersko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smtClean="0"/>
              <a:t>one</a:t>
            </a:r>
            <a:r>
              <a:rPr lang="sr-Latn-ME" dirty="0" smtClean="0"/>
              <a:t> </a:t>
            </a:r>
            <a:r>
              <a:rPr lang="en-US" dirty="0" err="1" smtClean="0"/>
              <a:t>radnje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privilegiranim</a:t>
            </a:r>
            <a:r>
              <a:rPr lang="en-US" dirty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ubiranja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izbjegavanja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insajderskog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 smtClean="0"/>
              <a:t>plaćaju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privilegiranim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223368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Daleko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insajderskog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šteta</a:t>
            </a:r>
            <a:r>
              <a:rPr lang="en-US" dirty="0"/>
              <a:t> </a:t>
            </a:r>
            <a:r>
              <a:rPr lang="en-US" dirty="0" err="1"/>
              <a:t>učinjena</a:t>
            </a:r>
            <a:r>
              <a:rPr lang="en-US" dirty="0"/>
              <a:t> </a:t>
            </a:r>
            <a:r>
              <a:rPr lang="en-US" dirty="0" err="1" smtClean="0"/>
              <a:t>kredibilitetu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 smtClean="0"/>
              <a:t>kojeg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dostupan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najuspješnijim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povjerenje</a:t>
            </a:r>
            <a:r>
              <a:rPr lang="en-US" dirty="0"/>
              <a:t> u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pravičnost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Rašireno</a:t>
            </a:r>
            <a:r>
              <a:rPr lang="en-US" dirty="0" smtClean="0"/>
              <a:t> </a:t>
            </a:r>
            <a:r>
              <a:rPr lang="en-US" dirty="0" err="1"/>
              <a:t>vjerovanje</a:t>
            </a:r>
            <a:r>
              <a:rPr lang="en-US" dirty="0"/>
              <a:t>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 smtClean="0"/>
              <a:t>zemljama</a:t>
            </a:r>
            <a:r>
              <a:rPr lang="sr-Latn-ME" dirty="0" smtClean="0"/>
              <a:t> </a:t>
            </a:r>
            <a:r>
              <a:rPr lang="it-IT" dirty="0" smtClean="0"/>
              <a:t>da </a:t>
            </a:r>
            <a:r>
              <a:rPr lang="it-IT" dirty="0"/>
              <a:t>se privilegiranim investitorima treba dozvoliti da profitiraju od svog </a:t>
            </a:r>
            <a:r>
              <a:rPr lang="it-IT" dirty="0" smtClean="0"/>
              <a:t>pristupa</a:t>
            </a:r>
            <a:r>
              <a:rPr lang="sr-Latn-ME" dirty="0" smtClean="0"/>
              <a:t> </a:t>
            </a:r>
            <a:r>
              <a:rPr lang="en-US" dirty="0" err="1" smtClean="0"/>
              <a:t>privilegiranim</a:t>
            </a:r>
            <a:r>
              <a:rPr lang="en-US" dirty="0" smtClean="0"/>
              <a:t> </a:t>
            </a:r>
            <a:r>
              <a:rPr lang="en-US" dirty="0" err="1"/>
              <a:t>informacijama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djelimično</a:t>
            </a:r>
            <a:r>
              <a:rPr lang="en-US" dirty="0"/>
              <a:t> </a:t>
            </a:r>
            <a:r>
              <a:rPr lang="en-US" dirty="0" err="1"/>
              <a:t>objasniti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nizak</a:t>
            </a:r>
            <a:r>
              <a:rPr lang="en-US" dirty="0"/>
              <a:t> </a:t>
            </a:r>
            <a:r>
              <a:rPr lang="en-US" dirty="0" err="1" smtClean="0"/>
              <a:t>stepen</a:t>
            </a:r>
            <a:r>
              <a:rPr lang="sr-Latn-ME" dirty="0" smtClean="0"/>
              <a:t> </a:t>
            </a:r>
            <a:r>
              <a:rPr lang="en-US" dirty="0" err="1" smtClean="0"/>
              <a:t>disperzije</a:t>
            </a:r>
            <a:r>
              <a:rPr lang="en-US" dirty="0" smtClean="0"/>
              <a:t> </a:t>
            </a:r>
            <a:r>
              <a:rPr lang="en-US" dirty="0" err="1"/>
              <a:t>dioničarstva</a:t>
            </a:r>
            <a:r>
              <a:rPr lang="en-US" dirty="0"/>
              <a:t>/</a:t>
            </a:r>
            <a:r>
              <a:rPr lang="en-US" dirty="0" err="1"/>
              <a:t>akcionarstva</a:t>
            </a:r>
            <a:r>
              <a:rPr lang="en-US" dirty="0"/>
              <a:t> 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Vlade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 smtClean="0"/>
              <a:t>dozvoliti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ignori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insajdersko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unaprijediti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privući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privući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945213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Privilegirana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 smtClean="0"/>
              <a:t>tačno</a:t>
            </a:r>
            <a:r>
              <a:rPr lang="sr-Latn-ME" dirty="0" smtClean="0"/>
              <a:t> </a:t>
            </a:r>
            <a:r>
              <a:rPr lang="en-US" dirty="0" err="1" smtClean="0"/>
              <a:t>određenim</a:t>
            </a:r>
            <a:r>
              <a:rPr lang="en-US" dirty="0" smtClean="0"/>
              <a:t> </a:t>
            </a:r>
            <a:r>
              <a:rPr lang="en-US" dirty="0" err="1"/>
              <a:t>činjenicama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izdavalaca</a:t>
            </a:r>
            <a:r>
              <a:rPr lang="en-US" dirty="0"/>
              <a:t>,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prodavca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o </a:t>
            </a:r>
            <a:r>
              <a:rPr lang="en-US" dirty="0" err="1"/>
              <a:t>činjenicama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/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,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trgovinu</a:t>
            </a:r>
            <a:r>
              <a:rPr lang="en-US" dirty="0" smtClean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 smtClean="0"/>
              <a:t>cijenu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organiziranom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Insajder</a:t>
            </a:r>
            <a:r>
              <a:rPr lang="en-US" dirty="0" smtClean="0"/>
              <a:t> </a:t>
            </a:r>
            <a:r>
              <a:rPr lang="en-US" dirty="0"/>
              <a:t>je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 smtClean="0"/>
              <a:t>privileg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, </a:t>
            </a:r>
            <a:r>
              <a:rPr lang="it-IT" dirty="0" smtClean="0"/>
              <a:t>a </a:t>
            </a:r>
            <a:r>
              <a:rPr lang="it-IT" dirty="0"/>
              <a:t>zna ili mora znati da su to </a:t>
            </a:r>
            <a:r>
              <a:rPr lang="it-IT" dirty="0" smtClean="0"/>
              <a:t>privileg</a:t>
            </a:r>
            <a:r>
              <a:rPr lang="sr-Latn-ME" dirty="0" smtClean="0"/>
              <a:t>ovane </a:t>
            </a:r>
            <a:r>
              <a:rPr lang="it-IT" dirty="0" smtClean="0"/>
              <a:t> </a:t>
            </a:r>
            <a:r>
              <a:rPr lang="it-IT" dirty="0"/>
              <a:t>informacije. </a:t>
            </a:r>
            <a:endParaRPr lang="sr-Latn-ME" dirty="0" smtClean="0"/>
          </a:p>
          <a:p>
            <a:r>
              <a:rPr lang="it-IT" dirty="0" smtClean="0"/>
              <a:t>Pristup privileg</a:t>
            </a:r>
            <a:r>
              <a:rPr lang="sr-Latn-ME" dirty="0" smtClean="0"/>
              <a:t>ovanim 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921989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članovi</a:t>
            </a:r>
            <a:r>
              <a:rPr lang="en-US" dirty="0"/>
              <a:t> organa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uprave</a:t>
            </a:r>
            <a:r>
              <a:rPr lang="en-US" dirty="0"/>
              <a:t>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stručnjaci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u </a:t>
            </a:r>
            <a:r>
              <a:rPr lang="en-US" dirty="0" err="1" smtClean="0"/>
              <a:t>ugovornom</a:t>
            </a:r>
            <a:r>
              <a:rPr lang="sr-Latn-ME" dirty="0" smtClean="0"/>
              <a:t>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društvom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, portfolio </a:t>
            </a:r>
            <a:r>
              <a:rPr lang="en-US" dirty="0" err="1"/>
              <a:t>menadžer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računovođa</a:t>
            </a:r>
            <a:r>
              <a:rPr lang="en-US" dirty="0"/>
              <a:t>, </a:t>
            </a:r>
            <a:r>
              <a:rPr lang="en-US" dirty="0" err="1"/>
              <a:t>advokat</a:t>
            </a:r>
            <a:r>
              <a:rPr lang="en-US" dirty="0"/>
              <a:t>, </a:t>
            </a:r>
            <a:r>
              <a:rPr lang="en-US" dirty="0" err="1"/>
              <a:t>knjigovođa</a:t>
            </a:r>
            <a:r>
              <a:rPr lang="en-US" dirty="0"/>
              <a:t>, </a:t>
            </a:r>
            <a:r>
              <a:rPr lang="en-US" dirty="0" err="1"/>
              <a:t>aktuar</a:t>
            </a:r>
            <a:r>
              <a:rPr lang="en-US" dirty="0"/>
              <a:t>,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analitičar</a:t>
            </a:r>
            <a:r>
              <a:rPr lang="en-US" dirty="0"/>
              <a:t>, broker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</a:t>
            </a:r>
            <a:r>
              <a:rPr lang="en-US" dirty="0" err="1"/>
              <a:t>savjetnik</a:t>
            </a:r>
            <a:r>
              <a:rPr lang="en-US" dirty="0"/>
              <a:t>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zaposlena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s </a:t>
            </a:r>
            <a:r>
              <a:rPr lang="en-US" dirty="0" err="1"/>
              <a:t>više</a:t>
            </a:r>
            <a:r>
              <a:rPr lang="en-US" dirty="0"/>
              <a:t> od 10%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zavisno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stekla</a:t>
            </a:r>
            <a:r>
              <a:rPr lang="en-US" dirty="0"/>
              <a:t> </a:t>
            </a:r>
            <a:r>
              <a:rPr lang="en-US" dirty="0" err="1"/>
              <a:t>privilegiranu</a:t>
            </a:r>
            <a:r>
              <a:rPr lang="en-US" dirty="0"/>
              <a:t> </a:t>
            </a:r>
            <a:r>
              <a:rPr lang="en-US" dirty="0" err="1" smtClean="0"/>
              <a:t>informaciju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znala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pl-PL" dirty="0" smtClean="0"/>
              <a:t>mogla </a:t>
            </a:r>
            <a:r>
              <a:rPr lang="pl-PL" dirty="0"/>
              <a:t>su znati da su je stekla od lica koja se prema zakonu </a:t>
            </a:r>
            <a:r>
              <a:rPr lang="pl-PL" dirty="0" smtClean="0"/>
              <a:t>smatraju </a:t>
            </a:r>
            <a:r>
              <a:rPr lang="en-US" dirty="0" err="1" smtClean="0"/>
              <a:t>insajderima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673110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Insajderima</a:t>
            </a:r>
            <a:r>
              <a:rPr lang="en-US" dirty="0"/>
              <a:t> se </a:t>
            </a:r>
            <a:r>
              <a:rPr lang="en-US" dirty="0" err="1"/>
              <a:t>zabranjuje</a:t>
            </a:r>
            <a:r>
              <a:rPr lang="en-US" dirty="0"/>
              <a:t> da:</a:t>
            </a:r>
          </a:p>
          <a:p>
            <a:pPr marL="0" indent="0" algn="just">
              <a:buNone/>
            </a:pPr>
            <a:r>
              <a:rPr lang="pl-PL" dirty="0"/>
              <a:t>1) kupuju, prodaju ili na drugi način raspolažu vrijednosnim </a:t>
            </a:r>
            <a:r>
              <a:rPr lang="pl-PL" dirty="0" smtClean="0"/>
              <a:t>papirima/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saopćavaju</a:t>
            </a:r>
            <a:r>
              <a:rPr lang="en-US" dirty="0"/>
              <a:t> </a:t>
            </a:r>
            <a:r>
              <a:rPr lang="en-US" dirty="0" err="1"/>
              <a:t>privilegirane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, </a:t>
            </a:r>
            <a:r>
              <a:rPr lang="en-US" dirty="0" err="1" smtClean="0"/>
              <a:t>osim</a:t>
            </a:r>
            <a:r>
              <a:rPr lang="sr-Latn-ME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bi se </a:t>
            </a:r>
            <a:r>
              <a:rPr lang="en-US" dirty="0" err="1"/>
              <a:t>takvo</a:t>
            </a:r>
            <a:r>
              <a:rPr lang="en-US" dirty="0"/>
              <a:t> </a:t>
            </a:r>
            <a:r>
              <a:rPr lang="en-US" dirty="0" err="1"/>
              <a:t>saopćavanje</a:t>
            </a:r>
            <a:r>
              <a:rPr lang="en-US" dirty="0"/>
              <a:t> </a:t>
            </a:r>
            <a:r>
              <a:rPr lang="en-US" dirty="0" err="1"/>
              <a:t>vršilo</a:t>
            </a:r>
            <a:r>
              <a:rPr lang="en-US" dirty="0"/>
              <a:t> u </a:t>
            </a:r>
            <a:r>
              <a:rPr lang="en-US" dirty="0" err="1"/>
              <a:t>okvirima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redovnog</a:t>
            </a:r>
            <a:r>
              <a:rPr lang="sr-Latn-ME" dirty="0" smtClean="0"/>
              <a:t> </a:t>
            </a:r>
            <a:r>
              <a:rPr lang="nn-NO" dirty="0" smtClean="0"/>
              <a:t>obavljanja </a:t>
            </a:r>
            <a:r>
              <a:rPr lang="nn-NO" dirty="0"/>
              <a:t>djelatnosti, profesije i struke; i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preporučuju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podstiču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lice,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da </a:t>
            </a:r>
            <a:r>
              <a:rPr lang="pl-PL" dirty="0"/>
              <a:t>stiče, kupuje ili prodaje vrijednosne papire/hartije od vrijednosti </a:t>
            </a:r>
            <a:r>
              <a:rPr lang="pl-PL" dirty="0" smtClean="0"/>
              <a:t>na koje </a:t>
            </a:r>
            <a:r>
              <a:rPr lang="pl-PL" dirty="0"/>
              <a:t>se te informacije odnose.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80657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praćenja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od </a:t>
            </a:r>
            <a:r>
              <a:rPr lang="en-US" dirty="0" err="1"/>
              <a:t>zloupotreba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 smtClean="0"/>
              <a:t>propisima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predviđene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izdavaoce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tako </a:t>
            </a:r>
            <a:r>
              <a:rPr lang="pl-PL" dirty="0"/>
              <a:t>i za lica koja se mogu smatrati insajderima. </a:t>
            </a:r>
            <a:endParaRPr lang="pl-PL" dirty="0" smtClean="0"/>
          </a:p>
          <a:p>
            <a:pPr algn="just"/>
            <a:r>
              <a:rPr lang="pl-PL" dirty="0" smtClean="0"/>
              <a:t>Tako </a:t>
            </a:r>
            <a:r>
              <a:rPr lang="pl-PL" dirty="0"/>
              <a:t>je zakonskim propisima </a:t>
            </a:r>
            <a:r>
              <a:rPr lang="pl-PL" dirty="0" smtClean="0"/>
              <a:t>utvrđena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/>
              <a:t>izdavalaca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da </a:t>
            </a:r>
            <a:r>
              <a:rPr lang="en-US" dirty="0" err="1"/>
              <a:t>sačine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 smtClean="0"/>
              <a:t>lica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spomenutim</a:t>
            </a:r>
            <a:r>
              <a:rPr lang="en-US" dirty="0"/>
              <a:t> </a:t>
            </a:r>
            <a:r>
              <a:rPr lang="en-US" dirty="0" err="1"/>
              <a:t>kriterijima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insajderima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 smtClean="0"/>
              <a:t>obavezu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ažuriraju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nastanku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izdavaocu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i obaveza da lica evidentirana na spomenutom spisku u pisanoj formi upozna </a:t>
            </a:r>
            <a:r>
              <a:rPr lang="pl-PL" dirty="0" smtClean="0"/>
              <a:t>s </a:t>
            </a:r>
            <a:r>
              <a:rPr lang="en-US" dirty="0" err="1" smtClean="0"/>
              <a:t>obavezom</a:t>
            </a:r>
            <a:r>
              <a:rPr lang="en-US" dirty="0" smtClean="0"/>
              <a:t>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posljedicama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/>
              <a:t>,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insajderima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obavezi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KVP/KHOV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organizatora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o </a:t>
            </a:r>
            <a:r>
              <a:rPr lang="en-US" dirty="0" err="1"/>
              <a:t>svakoj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02784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izvršenoj</a:t>
            </a:r>
            <a:r>
              <a:rPr lang="en-US" dirty="0"/>
              <a:t>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privilegirana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Pravilnikom</a:t>
            </a:r>
            <a:r>
              <a:rPr lang="sr-Latn-ME" dirty="0" smtClean="0"/>
              <a:t> </a:t>
            </a:r>
            <a:r>
              <a:rPr lang="en-US" dirty="0" smtClean="0"/>
              <a:t>KVP/KHOV </a:t>
            </a:r>
            <a:r>
              <a:rPr lang="en-US" dirty="0"/>
              <a:t>o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en-US" dirty="0" err="1" smtClean="0"/>
              <a:t>privilegirane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uređeni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obavještenja</a:t>
            </a:r>
            <a:r>
              <a:rPr lang="en-US" dirty="0"/>
              <a:t> o </a:t>
            </a:r>
            <a:r>
              <a:rPr lang="en-US" dirty="0" err="1" smtClean="0"/>
              <a:t>svakoj</a:t>
            </a:r>
            <a:r>
              <a:rPr lang="sr-Latn-ME" dirty="0" smtClean="0"/>
              <a:t> </a:t>
            </a:r>
            <a:r>
              <a:rPr lang="en-US" dirty="0" err="1" smtClean="0"/>
              <a:t>izvršenoj</a:t>
            </a:r>
            <a:r>
              <a:rPr lang="en-US" dirty="0" smtClean="0"/>
              <a:t>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privileg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bliži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smtClean="0"/>
              <a:t>KVP/KHOV </a:t>
            </a:r>
            <a:r>
              <a:rPr lang="en-US" dirty="0"/>
              <a:t>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zloupotreba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170212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zloupotreba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smtClean="0"/>
              <a:t>KVP/KHOV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zahtijevati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obavještenja</a:t>
            </a:r>
            <a:r>
              <a:rPr lang="en-US" dirty="0"/>
              <a:t>, a </a:t>
            </a:r>
            <a:r>
              <a:rPr lang="en-US" dirty="0" err="1"/>
              <a:t>ako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da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zloupotrijebljene</a:t>
            </a:r>
            <a:r>
              <a:rPr lang="en-US" dirty="0" smtClean="0"/>
              <a:t> </a:t>
            </a:r>
            <a:r>
              <a:rPr lang="en-US" dirty="0" err="1"/>
              <a:t>privilegirane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, KVP/KHOV </a:t>
            </a:r>
            <a:r>
              <a:rPr lang="en-US" dirty="0" err="1"/>
              <a:t>pokreće</a:t>
            </a:r>
            <a:r>
              <a:rPr lang="en-US" dirty="0"/>
              <a:t>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pred</a:t>
            </a:r>
            <a:r>
              <a:rPr lang="en-US" dirty="0" smtClean="0"/>
              <a:t>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državnim</a:t>
            </a:r>
            <a:r>
              <a:rPr lang="en-US" dirty="0"/>
              <a:t> </a:t>
            </a:r>
            <a:r>
              <a:rPr lang="en-US" dirty="0" err="1"/>
              <a:t>organom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poznaju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krivičnu</a:t>
            </a:r>
            <a:r>
              <a:rPr lang="en-US" dirty="0"/>
              <a:t> </a:t>
            </a:r>
            <a:r>
              <a:rPr lang="en-US" dirty="0" err="1" smtClean="0"/>
              <a:t>odgovornost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zloupotrebu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smatrati</a:t>
            </a:r>
            <a:r>
              <a:rPr lang="sr-Latn-ME" dirty="0" smtClean="0"/>
              <a:t> </a:t>
            </a:r>
            <a:r>
              <a:rPr lang="en-US" dirty="0" err="1" smtClean="0"/>
              <a:t>insajderima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 smtClean="0"/>
              <a:t>privileg</a:t>
            </a:r>
            <a:r>
              <a:rPr lang="sr-Latn-ME" dirty="0" smtClean="0"/>
              <a:t>ovanu </a:t>
            </a:r>
            <a:r>
              <a:rPr lang="en-US" dirty="0" err="1" smtClean="0"/>
              <a:t>informaciju</a:t>
            </a:r>
            <a:r>
              <a:rPr lang="en-US" dirty="0" smtClean="0"/>
              <a:t> </a:t>
            </a:r>
            <a:r>
              <a:rPr lang="en-US" dirty="0" err="1"/>
              <a:t>čuvaju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tajnu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t-BR" dirty="0" smtClean="0"/>
              <a:t>a </a:t>
            </a:r>
            <a:r>
              <a:rPr lang="pt-BR" dirty="0"/>
              <a:t>njeno odavanje </a:t>
            </a:r>
            <a:r>
              <a:rPr lang="pt-BR" dirty="0" smtClean="0"/>
              <a:t>sankcioni</a:t>
            </a:r>
            <a:r>
              <a:rPr lang="sr-Latn-ME" dirty="0" smtClean="0"/>
              <a:t>še </a:t>
            </a:r>
            <a:r>
              <a:rPr lang="pt-BR" dirty="0" smtClean="0"/>
              <a:t> </a:t>
            </a:r>
            <a:r>
              <a:rPr lang="pt-BR" dirty="0"/>
              <a:t>i kao krivično djelo.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7273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Ključna</a:t>
            </a:r>
            <a:r>
              <a:rPr lang="en-US" dirty="0"/>
              <a:t> </a:t>
            </a:r>
            <a:r>
              <a:rPr lang="en-US" dirty="0" err="1"/>
              <a:t>pitanja</a:t>
            </a:r>
            <a:endParaRPr lang="en-U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dirty="0" smtClean="0"/>
              <a:t> </a:t>
            </a:r>
            <a:r>
              <a:rPr lang="pt-BR" dirty="0"/>
              <a:t>Da li </a:t>
            </a:r>
            <a:r>
              <a:rPr lang="sr-Latn-ME" dirty="0" smtClean="0"/>
              <a:t>dioničko/akcionarsko </a:t>
            </a:r>
            <a:r>
              <a:rPr lang="pt-BR" dirty="0" smtClean="0"/>
              <a:t>društvo </a:t>
            </a:r>
            <a:r>
              <a:rPr lang="pt-BR" dirty="0"/>
              <a:t>ima utvrđenu politiku objavljivanja informacija?</a:t>
            </a:r>
          </a:p>
          <a:p>
            <a:pPr algn="just"/>
            <a:r>
              <a:rPr lang="en-US" dirty="0"/>
              <a:t>Da li ta </a:t>
            </a:r>
            <a:r>
              <a:rPr lang="en-US" dirty="0" err="1"/>
              <a:t>politika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opredjeljenje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transparentnost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je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 smtClean="0"/>
              <a:t>dostupna</a:t>
            </a:r>
            <a:r>
              <a:rPr lang="sr-Latn-ME" dirty="0" smtClean="0"/>
              <a:t> </a:t>
            </a:r>
            <a:r>
              <a:rPr lang="pl-PL" dirty="0" smtClean="0"/>
              <a:t>učesnicima </a:t>
            </a:r>
            <a:r>
              <a:rPr lang="pl-PL" dirty="0"/>
              <a:t>na tržištu i drugim zainteresiranim licima?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poštuje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it-IT" dirty="0" smtClean="0"/>
              <a:t>objavljivanja</a:t>
            </a:r>
            <a:r>
              <a:rPr lang="it-IT" dirty="0"/>
              <a:t>? </a:t>
            </a:r>
            <a:endParaRPr lang="sr-Latn-ME" dirty="0" smtClean="0"/>
          </a:p>
          <a:p>
            <a:pPr algn="just"/>
            <a:r>
              <a:rPr lang="it-IT" dirty="0" smtClean="0"/>
              <a:t>Koji </a:t>
            </a:r>
            <a:r>
              <a:rPr lang="it-IT" dirty="0"/>
              <a:t>su sistemi uspostavljeni da se osigura </a:t>
            </a:r>
            <a:r>
              <a:rPr lang="it-IT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dođe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potpunog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blagovremenog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 smtClean="0"/>
              <a:t> </a:t>
            </a:r>
            <a:r>
              <a:rPr lang="it-IT" dirty="0"/>
              <a:t>Da li su članovi uprave i članovi nadzornog/upravnog </a:t>
            </a:r>
            <a:r>
              <a:rPr lang="it-IT" dirty="0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svjesni</a:t>
            </a:r>
            <a:r>
              <a:rPr lang="en-US" dirty="0"/>
              <a:t> </a:t>
            </a:r>
            <a:r>
              <a:rPr lang="en-US" dirty="0" err="1"/>
              <a:t>posljedica</a:t>
            </a:r>
            <a:r>
              <a:rPr lang="en-US" dirty="0"/>
              <a:t> </a:t>
            </a:r>
            <a:r>
              <a:rPr lang="en-US" dirty="0" err="1"/>
              <a:t>netačnog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nepotpunog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lično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 smtClean="0"/>
              <a:t>izvršni</a:t>
            </a:r>
            <a:r>
              <a:rPr lang="sr-Latn-ME" dirty="0" smtClean="0"/>
              <a:t> </a:t>
            </a:r>
            <a:r>
              <a:rPr lang="pl-PL" dirty="0" smtClean="0"/>
              <a:t>direktori </a:t>
            </a:r>
            <a:r>
              <a:rPr lang="pl-PL" dirty="0"/>
              <a:t>i članovi nadzornog/upravnog odbora </a:t>
            </a:r>
            <a:r>
              <a:rPr lang="pl-PL" dirty="0" smtClean="0"/>
              <a:t>postupaju na </a:t>
            </a:r>
            <a:r>
              <a:rPr lang="pl-PL" dirty="0"/>
              <a:t>način kako bi osigurali primjenu dobre prakse </a:t>
            </a:r>
            <a:r>
              <a:rPr lang="pl-PL" dirty="0" smtClean="0"/>
              <a:t>prilikom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98698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 smtClean="0"/>
              <a:t>privileg</a:t>
            </a:r>
            <a:r>
              <a:rPr lang="sr-Latn-ME" dirty="0" smtClean="0"/>
              <a:t>ovanih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privilegiranim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ne </a:t>
            </a:r>
            <a:r>
              <a:rPr lang="en-US" dirty="0" err="1"/>
              <a:t>smiju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 smtClean="0"/>
              <a:t>koristiti</a:t>
            </a:r>
            <a:r>
              <a:rPr lang="sr-Latn-ME" dirty="0" smtClean="0"/>
              <a:t> </a:t>
            </a:r>
            <a:r>
              <a:rPr lang="it-IT" dirty="0" smtClean="0"/>
              <a:t>za </a:t>
            </a:r>
            <a:r>
              <a:rPr lang="it-IT" dirty="0"/>
              <a:t>obavljanje poslova, niti mogu prenositi </a:t>
            </a:r>
            <a:r>
              <a:rPr lang="it-IT" dirty="0" smtClean="0"/>
              <a:t>privileg</a:t>
            </a:r>
            <a:r>
              <a:rPr lang="sr-Latn-ME" dirty="0" smtClean="0"/>
              <a:t>ovane </a:t>
            </a:r>
            <a:r>
              <a:rPr lang="it-IT" dirty="0" smtClean="0"/>
              <a:t> </a:t>
            </a:r>
            <a:r>
              <a:rPr lang="it-IT" dirty="0"/>
              <a:t>informacije trećem licu.</a:t>
            </a:r>
          </a:p>
          <a:p>
            <a:pPr algn="just"/>
            <a:r>
              <a:rPr lang="en-US" dirty="0" err="1"/>
              <a:t>Nezakonita</a:t>
            </a:r>
            <a:r>
              <a:rPr lang="en-US" dirty="0"/>
              <a:t> </a:t>
            </a:r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 smtClean="0"/>
              <a:t>privileg</a:t>
            </a:r>
            <a:r>
              <a:rPr lang="sr-Latn-ME" dirty="0" smtClean="0"/>
              <a:t>ovanih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nanijeti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 smtClean="0"/>
              <a:t>interesima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negativno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ugled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uopće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imati</a:t>
            </a:r>
            <a:r>
              <a:rPr lang="sr-Latn-ME" dirty="0" smtClean="0"/>
              <a:t> </a:t>
            </a:r>
            <a:r>
              <a:rPr lang="en-US" dirty="0" err="1" smtClean="0"/>
              <a:t>ustanovljenu</a:t>
            </a:r>
            <a:r>
              <a:rPr lang="en-US" dirty="0" smtClean="0"/>
              <a:t> </a:t>
            </a:r>
            <a:r>
              <a:rPr lang="en-US" dirty="0" err="1"/>
              <a:t>politiku</a:t>
            </a:r>
            <a:r>
              <a:rPr lang="en-US" dirty="0"/>
              <a:t> o </a:t>
            </a:r>
            <a:r>
              <a:rPr lang="en-US" dirty="0" err="1"/>
              <a:t>insajderskom</a:t>
            </a:r>
            <a:r>
              <a:rPr lang="en-US" dirty="0"/>
              <a:t> </a:t>
            </a:r>
            <a:r>
              <a:rPr lang="en-US" dirty="0" err="1"/>
              <a:t>trgovanju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energično</a:t>
            </a:r>
            <a:r>
              <a:rPr lang="en-US" dirty="0"/>
              <a:t> je </a:t>
            </a:r>
            <a:r>
              <a:rPr lang="en-US" dirty="0" err="1"/>
              <a:t>sprovoditi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Interni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pratiti</a:t>
            </a:r>
            <a:r>
              <a:rPr lang="en-US" dirty="0"/>
              <a:t> da li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uprava </a:t>
            </a:r>
            <a:r>
              <a:rPr lang="pl-PL" dirty="0"/>
              <a:t>i drugi rukovodioci postupaju u skladu sa zakonom i internim pravilima </a:t>
            </a:r>
            <a:r>
              <a:rPr lang="pl-PL" dirty="0" smtClean="0"/>
              <a:t>o </a:t>
            </a:r>
            <a:r>
              <a:rPr lang="en-US" dirty="0" err="1" smtClean="0"/>
              <a:t>insajderskom</a:t>
            </a:r>
            <a:r>
              <a:rPr lang="en-US" dirty="0" smtClean="0"/>
              <a:t> </a:t>
            </a:r>
            <a:r>
              <a:rPr lang="en-US" dirty="0" err="1"/>
              <a:t>trgovanju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8073911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Objavljivanje</a:t>
            </a:r>
            <a:r>
              <a:rPr lang="en-US" dirty="0"/>
              <a:t> u </a:t>
            </a:r>
            <a:r>
              <a:rPr lang="en-US" dirty="0" err="1"/>
              <a:t>otvorenim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/>
              <a:t>zatvorenim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endParaRPr lang="en-US" dirty="0"/>
          </a:p>
          <a:p>
            <a:pPr algn="just"/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čijim</a:t>
            </a:r>
            <a:r>
              <a:rPr lang="en-US" dirty="0"/>
              <a:t> se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zatvorena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Zatvorena</a:t>
            </a:r>
            <a:r>
              <a:rPr lang="en-US" dirty="0" smtClean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ovati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minimalne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obavezama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šu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 smtClean="0"/>
              <a:t>otvorena</a:t>
            </a:r>
            <a:r>
              <a:rPr lang="sr-Latn-ME" dirty="0" smtClean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karakteri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zakonsku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uključenja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javnost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nadležne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izvještavaju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 smtClean="0"/>
              <a:t>Zakona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podzakonskih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9352158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/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sr-Latn-ME" dirty="0"/>
              <a:t> </a:t>
            </a:r>
            <a:r>
              <a:rPr lang="en-US" dirty="0"/>
              <a:t>je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striktna</a:t>
            </a:r>
            <a:r>
              <a:rPr lang="en-US" dirty="0"/>
              <a:t> </a:t>
            </a:r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prevara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nastupiti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važnost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modernoj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, </a:t>
            </a:r>
            <a:r>
              <a:rPr lang="en-US" dirty="0" err="1"/>
              <a:t>vlast</a:t>
            </a:r>
            <a:r>
              <a:rPr lang="en-US" dirty="0"/>
              <a:t> je </a:t>
            </a:r>
            <a:r>
              <a:rPr lang="en-US" dirty="0" err="1"/>
              <a:t>razumljivo</a:t>
            </a:r>
            <a:r>
              <a:rPr lang="en-US" dirty="0"/>
              <a:t> </a:t>
            </a:r>
            <a:r>
              <a:rPr lang="en-US" dirty="0" err="1" smtClean="0"/>
              <a:t>zainteres</a:t>
            </a:r>
            <a:r>
              <a:rPr lang="sr-Latn-ME" dirty="0" smtClean="0"/>
              <a:t>ovana 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osigura</a:t>
            </a:r>
            <a:r>
              <a:rPr lang="en-US" dirty="0" smtClean="0"/>
              <a:t> </a:t>
            </a:r>
            <a:r>
              <a:rPr lang="en-US" dirty="0" err="1"/>
              <a:t>integritet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je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raspoloživa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0923202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spomenuto</a:t>
            </a:r>
            <a:r>
              <a:rPr lang="en-US" dirty="0"/>
              <a:t>,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 smtClean="0"/>
              <a:t>dioničkih</a:t>
            </a:r>
            <a:r>
              <a:rPr lang="en-US" dirty="0" smtClean="0"/>
              <a:t>/</a:t>
            </a:r>
            <a:r>
              <a:rPr lang="en-US" dirty="0" err="1" smtClean="0"/>
              <a:t>akcionarskih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(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nazvanih</a:t>
            </a:r>
            <a:r>
              <a:rPr lang="en-US" dirty="0"/>
              <a:t> “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”).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pl-PL" dirty="0" smtClean="0"/>
              <a:t>Zakona </a:t>
            </a:r>
            <a:r>
              <a:rPr lang="pl-PL" dirty="0"/>
              <a:t>o vrijednosnim papirima/Zakona o hartijama od vrijednosti ova </a:t>
            </a:r>
            <a:r>
              <a:rPr lang="pl-PL" dirty="0" smtClean="0"/>
              <a:t>pitanja </a:t>
            </a:r>
            <a:r>
              <a:rPr lang="en-US" dirty="0" err="1" smtClean="0"/>
              <a:t>bliže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podzakonskim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(</a:t>
            </a:r>
            <a:r>
              <a:rPr lang="en-US" dirty="0" err="1"/>
              <a:t>pravilnicima</a:t>
            </a:r>
            <a:r>
              <a:rPr lang="en-US" dirty="0"/>
              <a:t>)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vrijednosne</a:t>
            </a:r>
            <a:r>
              <a:rPr lang="sr-Latn-ME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sveukupno</a:t>
            </a:r>
            <a:r>
              <a:rPr lang="en-US" dirty="0"/>
              <a:t> </a:t>
            </a:r>
            <a:r>
              <a:rPr lang="en-US" dirty="0" err="1"/>
              <a:t>sagledavanje</a:t>
            </a:r>
            <a:r>
              <a:rPr lang="en-US" dirty="0"/>
              <a:t> </a:t>
            </a:r>
            <a:r>
              <a:rPr lang="en-US" dirty="0" err="1"/>
              <a:t>uređenja</a:t>
            </a:r>
            <a:r>
              <a:rPr lang="en-US" dirty="0"/>
              <a:t> </a:t>
            </a:r>
            <a:r>
              <a:rPr lang="en-US" dirty="0" err="1" smtClean="0"/>
              <a:t>pitanja</a:t>
            </a:r>
            <a:r>
              <a:rPr lang="sr-Latn-ME" dirty="0" smtClean="0"/>
              <a:t> </a:t>
            </a:r>
            <a:r>
              <a:rPr lang="en-US" dirty="0" err="1" smtClean="0"/>
              <a:t>izloženosti</a:t>
            </a:r>
            <a:r>
              <a:rPr lang="en-US" dirty="0" smtClean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primaran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2200536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Pravilnik o sadržini i formi prospekta i drugih dokumenata koji se </a:t>
            </a:r>
            <a:r>
              <a:rPr lang="pl-PL" dirty="0" smtClean="0"/>
              <a:t>podnose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 VP/HOV (u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: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prospektu</a:t>
            </a:r>
            <a:r>
              <a:rPr lang="en-US" dirty="0" smtClean="0"/>
              <a:t>)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Njim se, </a:t>
            </a:r>
            <a:r>
              <a:rPr lang="en-US" dirty="0" smtClean="0"/>
              <a:t>pored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forma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inicijalnog</a:t>
            </a:r>
            <a:r>
              <a:rPr lang="sr-Latn-ME" dirty="0" smtClean="0"/>
              <a:t> </a:t>
            </a:r>
            <a:r>
              <a:rPr lang="pl-PL" dirty="0" smtClean="0"/>
              <a:t>seta </a:t>
            </a:r>
            <a:r>
              <a:rPr lang="pl-PL" dirty="0"/>
              <a:t>podataka o izdavaocu i vrijednosnom papiru/hartiji od vrijednosti, </a:t>
            </a:r>
            <a:r>
              <a:rPr lang="pl-PL" dirty="0" smtClean="0"/>
              <a:t>koji </a:t>
            </a:r>
            <a:r>
              <a:rPr lang="en-US" dirty="0" err="1" smtClean="0"/>
              <a:t>investicionoj</a:t>
            </a:r>
            <a:r>
              <a:rPr lang="en-US" dirty="0" smtClean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/>
              <a:t>cjelovitu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o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 smtClean="0"/>
              <a:t>poslovanju</a:t>
            </a:r>
            <a:r>
              <a:rPr lang="sr-Latn-ME" dirty="0" smtClean="0"/>
              <a:t> </a:t>
            </a:r>
            <a:r>
              <a:rPr lang="en-US" dirty="0" err="1" smtClean="0"/>
              <a:t>izdavaoca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od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 smtClean="0"/>
              <a:t>investicione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obavještavanju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posjedovanju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sadržine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 smtClean="0"/>
              <a:t>izvještavanja</a:t>
            </a:r>
            <a:r>
              <a:rPr lang="sr-Latn-ME" dirty="0" smtClean="0"/>
              <a:t> </a:t>
            </a:r>
            <a:r>
              <a:rPr lang="en-US" dirty="0" err="1" smtClean="0"/>
              <a:t>javnih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 smtClean="0"/>
              <a:t>daljeg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života</a:t>
            </a:r>
            <a:r>
              <a:rPr lang="en-US" dirty="0"/>
              <a:t>”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emitiranih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43669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,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izdavalaca</a:t>
            </a:r>
            <a:r>
              <a:rPr lang="en-US" dirty="0"/>
              <a:t> </a:t>
            </a:r>
            <a:r>
              <a:rPr lang="en-US" dirty="0" err="1" smtClean="0"/>
              <a:t>razlikuju</a:t>
            </a:r>
            <a:r>
              <a:rPr lang="sr-Latn-ME" dirty="0" smtClean="0"/>
              <a:t> </a:t>
            </a:r>
            <a:r>
              <a:rPr lang="it-IT" dirty="0" smtClean="0"/>
              <a:t>se </a:t>
            </a:r>
            <a:r>
              <a:rPr lang="it-IT" dirty="0"/>
              <a:t>u zavisnosti od toga da li su njihovi vrijednosni papiri/hartije od </a:t>
            </a:r>
            <a:r>
              <a:rPr lang="it-IT" dirty="0" smtClean="0"/>
              <a:t>vrijednosti</a:t>
            </a:r>
            <a:r>
              <a:rPr lang="sr-Latn-ME" dirty="0" smtClean="0"/>
              <a:t> </a:t>
            </a:r>
            <a:r>
              <a:rPr lang="pl-PL" dirty="0" smtClean="0"/>
              <a:t>uključeni </a:t>
            </a:r>
            <a:r>
              <a:rPr lang="pl-PL" dirty="0"/>
              <a:t>na berzansko ili vanberzansko tržište, i to u smislu dodatnih </a:t>
            </a:r>
            <a:r>
              <a:rPr lang="pl-PL" dirty="0" smtClean="0"/>
              <a:t>obaveza </a:t>
            </a:r>
            <a:r>
              <a:rPr lang="en-US" dirty="0" err="1" smtClean="0"/>
              <a:t>izvještavanja</a:t>
            </a:r>
            <a:r>
              <a:rPr lang="en-US" dirty="0" smtClean="0"/>
              <a:t> </a:t>
            </a:r>
            <a:r>
              <a:rPr lang="en-US" dirty="0" err="1"/>
              <a:t>propisanih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izdavaoce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pl-PL" dirty="0" smtClean="0"/>
              <a:t>kojima </a:t>
            </a:r>
            <a:r>
              <a:rPr lang="pl-PL" dirty="0"/>
              <a:t>se trguje na berzanskom tržištu. </a:t>
            </a:r>
            <a:endParaRPr lang="pl-PL" dirty="0" smtClean="0"/>
          </a:p>
          <a:p>
            <a:pPr algn="just"/>
            <a:r>
              <a:rPr lang="pl-PL" dirty="0" smtClean="0"/>
              <a:t>One</a:t>
            </a:r>
            <a:r>
              <a:rPr lang="pl-PL" dirty="0"/>
              <a:t>, pored dodatnih obaveza </a:t>
            </a:r>
            <a:r>
              <a:rPr lang="pl-PL" dirty="0" smtClean="0"/>
              <a:t>propisanih </a:t>
            </a:r>
            <a:r>
              <a:rPr lang="en-US" dirty="0" err="1" smtClean="0"/>
              <a:t>Pravilnikom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izvještavanju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en-US" dirty="0" err="1" smtClean="0"/>
              <a:t>šestomjesečnih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),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izdavaoce</a:t>
            </a:r>
            <a:r>
              <a:rPr lang="en-US" dirty="0" smtClean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primljeni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listinga</a:t>
            </a:r>
            <a:r>
              <a:rPr lang="en-US" dirty="0" smtClean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organizatora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– </a:t>
            </a:r>
            <a:r>
              <a:rPr lang="en-US" dirty="0" err="1"/>
              <a:t>berze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545369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prijem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pretpostavlja</a:t>
            </a:r>
            <a:r>
              <a:rPr lang="en-US" dirty="0"/>
              <a:t> </a:t>
            </a:r>
            <a:r>
              <a:rPr lang="en-US" dirty="0" err="1"/>
              <a:t>volju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razliku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vanberzanskog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najvećem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 smtClean="0"/>
              <a:t>realizaciju</a:t>
            </a:r>
            <a:r>
              <a:rPr lang="sr-Latn-ME" dirty="0" smtClean="0"/>
              <a:t> </a:t>
            </a:r>
            <a:r>
              <a:rPr lang="en-US" dirty="0" err="1" smtClean="0"/>
              <a:t>zakonske</a:t>
            </a:r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uključenja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organizirano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), </a:t>
            </a:r>
            <a:r>
              <a:rPr lang="en-US" dirty="0" err="1"/>
              <a:t>ispunjenost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prihvatanje</a:t>
            </a:r>
            <a:r>
              <a:rPr lang="en-US" dirty="0"/>
              <a:t> </a:t>
            </a:r>
            <a:r>
              <a:rPr lang="en-US" dirty="0" err="1" smtClean="0"/>
              <a:t>dodatnih</a:t>
            </a:r>
            <a:r>
              <a:rPr lang="sr-Latn-ME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sanih </a:t>
            </a:r>
            <a:r>
              <a:rPr lang="en-US" dirty="0" smtClean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0126065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ova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sana 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Pravilnicima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listingu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kotaciji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/>
              <a:t>je,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prijem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listing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(Prime Market) </a:t>
            </a:r>
            <a:r>
              <a:rPr lang="en-US" dirty="0" err="1"/>
              <a:t>ili</a:t>
            </a:r>
            <a:r>
              <a:rPr lang="en-US" dirty="0"/>
              <a:t> listing B (Standard Market) </a:t>
            </a:r>
            <a:r>
              <a:rPr lang="en-US" dirty="0" err="1"/>
              <a:t>propisana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 smtClean="0"/>
              <a:t>kompanija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usvojen</a:t>
            </a:r>
            <a:r>
              <a:rPr lang="en-US" dirty="0"/>
              <a:t>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 smtClean="0"/>
              <a:t>prihvaćenu</a:t>
            </a:r>
            <a:r>
              <a:rPr lang="sr-Latn-ME" dirty="0" smtClean="0"/>
              <a:t> </a:t>
            </a:r>
            <a:r>
              <a:rPr lang="en-US" dirty="0" err="1" smtClean="0"/>
              <a:t>primjenu</a:t>
            </a:r>
            <a:r>
              <a:rPr lang="en-US" dirty="0" smtClean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izvještavanju</a:t>
            </a:r>
            <a:r>
              <a:rPr lang="en-US" dirty="0"/>
              <a:t>,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en-US" dirty="0" err="1" smtClean="0"/>
              <a:t>izdavaoca</a:t>
            </a:r>
            <a:r>
              <a:rPr lang="en-US" dirty="0" smtClean="0"/>
              <a:t> </a:t>
            </a:r>
            <a:r>
              <a:rPr lang="en-US" dirty="0"/>
              <a:t>VP/HOV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zavisiti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listinga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sadržane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ugovoru koji izdavalac zaključuje s berzom.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47248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/>
              <a:t>transparentnost</a:t>
            </a:r>
            <a:endParaRPr lang="en-US" dirty="0"/>
          </a:p>
          <a:p>
            <a:pPr algn="just"/>
            <a:r>
              <a:rPr lang="en-US" dirty="0" err="1"/>
              <a:t>Objavljivanje</a:t>
            </a:r>
            <a:r>
              <a:rPr lang="en-US" dirty="0"/>
              <a:t> se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miješa</a:t>
            </a:r>
            <a:r>
              <a:rPr lang="en-US" dirty="0"/>
              <a:t> s </a:t>
            </a:r>
            <a:r>
              <a:rPr lang="en-US" dirty="0" err="1"/>
              <a:t>transparentnošću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Nažalost</a:t>
            </a:r>
            <a:r>
              <a:rPr lang="en-US" dirty="0"/>
              <a:t>, 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it-IT" dirty="0" smtClean="0"/>
              <a:t>često </a:t>
            </a:r>
            <a:r>
              <a:rPr lang="it-IT" dirty="0"/>
              <a:t>i pogrešno koriste kao sinonimi. </a:t>
            </a:r>
            <a:endParaRPr lang="sr-Latn-ME" dirty="0" smtClean="0"/>
          </a:p>
          <a:p>
            <a:pPr algn="just"/>
            <a:r>
              <a:rPr lang="it-IT" dirty="0" smtClean="0"/>
              <a:t>Mada </a:t>
            </a:r>
            <a:r>
              <a:rPr lang="it-IT" dirty="0"/>
              <a:t>bi se na prvi pogled moglo činiti da </a:t>
            </a:r>
            <a:r>
              <a:rPr lang="it-IT" dirty="0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pojmovi</a:t>
            </a:r>
            <a:r>
              <a:rPr lang="en-US" dirty="0" smtClean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to </a:t>
            </a:r>
            <a:r>
              <a:rPr lang="en-US" dirty="0" err="1"/>
              <a:t>nisu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objavljivati</a:t>
            </a:r>
            <a:r>
              <a:rPr lang="sr-Latn-ME" dirty="0" smtClean="0"/>
              <a:t> </a:t>
            </a:r>
            <a:r>
              <a:rPr lang="pl-PL" dirty="0" smtClean="0"/>
              <a:t>veliku </a:t>
            </a:r>
            <a:r>
              <a:rPr lang="pl-PL" dirty="0"/>
              <a:t>količinu informacija koje nisu ni od kakve posebne vrijednosti za </a:t>
            </a:r>
            <a:r>
              <a:rPr lang="pl-PL" dirty="0" smtClean="0"/>
              <a:t>korisnike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, a da se 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ne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važni</a:t>
            </a:r>
            <a:r>
              <a:rPr lang="en-US" dirty="0"/>
              <a:t> </a:t>
            </a:r>
            <a:r>
              <a:rPr lang="en-US" dirty="0" err="1"/>
              <a:t>dijelovi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0960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 err="1"/>
              <a:t>Objavljivanje</a:t>
            </a:r>
            <a:r>
              <a:rPr lang="sr-Latn-ME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irelevantno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, </a:t>
            </a:r>
            <a:r>
              <a:rPr lang="en-US" dirty="0" err="1"/>
              <a:t>još</a:t>
            </a:r>
            <a:r>
              <a:rPr lang="en-US" dirty="0"/>
              <a:t> gore, </a:t>
            </a:r>
            <a:r>
              <a:rPr lang="en-US" dirty="0" err="1"/>
              <a:t>izgledati</a:t>
            </a:r>
            <a:r>
              <a:rPr lang="en-US" dirty="0"/>
              <a:t> da se </a:t>
            </a:r>
            <a:r>
              <a:rPr lang="en-US" dirty="0" err="1"/>
              <a:t>njime</a:t>
            </a:r>
            <a:r>
              <a:rPr lang="en-US" dirty="0"/>
              <a:t> </a:t>
            </a:r>
            <a:r>
              <a:rPr lang="en-US" dirty="0" err="1" smtClean="0"/>
              <a:t>manipuli</a:t>
            </a:r>
            <a:r>
              <a:rPr lang="sr-Latn-ME" dirty="0" smtClean="0"/>
              <a:t>salo 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da se</a:t>
            </a:r>
            <a:r>
              <a:rPr lang="sr-Latn-ME" dirty="0"/>
              <a:t> </a:t>
            </a:r>
            <a:r>
              <a:rPr lang="sv-SE" dirty="0"/>
              <a:t>prikrije stvarna slika stanja društva.</a:t>
            </a:r>
          </a:p>
          <a:p>
            <a:pPr algn="just"/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sr-Latn-ME" dirty="0"/>
              <a:t> </a:t>
            </a:r>
          </a:p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vlasničke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u </a:t>
            </a:r>
            <a:r>
              <a:rPr lang="en-US" dirty="0" err="1"/>
              <a:t>društvima</a:t>
            </a:r>
            <a:r>
              <a:rPr lang="en-US" dirty="0"/>
              <a:t> je </a:t>
            </a:r>
            <a:r>
              <a:rPr lang="en-US" dirty="0" err="1"/>
              <a:t>primjer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 err="1"/>
              <a:t>razlikovati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pravilno</a:t>
            </a:r>
            <a:r>
              <a:rPr lang="sr-Latn-ME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vlasničku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, </a:t>
            </a:r>
            <a:r>
              <a:rPr lang="en-US" dirty="0" err="1"/>
              <a:t>stvarni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sr-Latn-ME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</a:t>
            </a:r>
            <a:r>
              <a:rPr lang="en-US" dirty="0" err="1"/>
              <a:t>skriveni</a:t>
            </a:r>
            <a:r>
              <a:rPr lang="en-US" dirty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složenih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69338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je </a:t>
            </a:r>
            <a:r>
              <a:rPr lang="en-US" dirty="0" err="1" smtClean="0"/>
              <a:t>transparentna</a:t>
            </a:r>
            <a:r>
              <a:rPr lang="en-US" dirty="0" smtClean="0"/>
              <a:t> </a:t>
            </a:r>
            <a:r>
              <a:rPr lang="en-US" dirty="0" err="1" smtClean="0"/>
              <a:t>vlasnička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Koji </a:t>
            </a:r>
            <a:r>
              <a:rPr lang="en-US" dirty="0" err="1" smtClean="0"/>
              <a:t>koraci</a:t>
            </a:r>
            <a:r>
              <a:rPr lang="en-US" dirty="0" smtClean="0"/>
              <a:t> se </a:t>
            </a:r>
            <a:r>
              <a:rPr lang="en-US" dirty="0" err="1" smtClean="0"/>
              <a:t>preduzimaju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se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pošteno</a:t>
            </a:r>
            <a:r>
              <a:rPr lang="en-US" dirty="0" smtClean="0"/>
              <a:t> </a:t>
            </a:r>
            <a:r>
              <a:rPr lang="en-US" dirty="0" err="1" smtClean="0"/>
              <a:t>obavlja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en-US" dirty="0" smtClean="0"/>
              <a:t> Da li </a:t>
            </a:r>
            <a:r>
              <a:rPr lang="en-US" dirty="0" err="1" smtClean="0"/>
              <a:t>društvo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it-IT" dirty="0" smtClean="0"/>
              <a:t>primjer, osigurava da svi investitori dobijaju informacije u</a:t>
            </a:r>
            <a:r>
              <a:rPr lang="sr-Latn-ME" dirty="0" smtClean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, ne </a:t>
            </a:r>
            <a:r>
              <a:rPr lang="en-US" dirty="0" err="1" smtClean="0"/>
              <a:t>dajući</a:t>
            </a:r>
            <a:r>
              <a:rPr lang="en-US" dirty="0" smtClean="0"/>
              <a:t> </a:t>
            </a:r>
            <a:r>
              <a:rPr lang="en-US" dirty="0" err="1" smtClean="0"/>
              <a:t>privilegiran</a:t>
            </a:r>
            <a:r>
              <a:rPr lang="en-US" dirty="0" smtClean="0"/>
              <a:t> </a:t>
            </a:r>
            <a:r>
              <a:rPr lang="en-US" dirty="0" err="1" smtClean="0"/>
              <a:t>tretman</a:t>
            </a:r>
            <a:r>
              <a:rPr lang="en-US" dirty="0" smtClean="0"/>
              <a:t> </a:t>
            </a:r>
            <a:r>
              <a:rPr lang="en-US" dirty="0" err="1" smtClean="0"/>
              <a:t>određenom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sr-Latn-ME" dirty="0" smtClean="0"/>
              <a:t> </a:t>
            </a:r>
            <a:r>
              <a:rPr lang="en-US" dirty="0" err="1" smtClean="0"/>
              <a:t>individualnih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institucionalnih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usvojenu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o </a:t>
            </a:r>
            <a:r>
              <a:rPr lang="en-US" dirty="0" err="1" smtClean="0"/>
              <a:t>insajderskom</a:t>
            </a:r>
            <a:r>
              <a:rPr lang="en-US" dirty="0" smtClean="0"/>
              <a:t> </a:t>
            </a:r>
            <a:r>
              <a:rPr lang="en-US" dirty="0" err="1" smtClean="0"/>
              <a:t>trgovanju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da li sprovodi ovu politiku? </a:t>
            </a:r>
            <a:endParaRPr lang="sr-Latn-ME" dirty="0" smtClean="0"/>
          </a:p>
          <a:p>
            <a:pPr algn="just"/>
            <a:r>
              <a:rPr lang="it-IT" dirty="0" smtClean="0"/>
              <a:t>Koji su sistemi uspostavljeni da se</a:t>
            </a:r>
            <a:r>
              <a:rPr lang="sr-Latn-ME" dirty="0" smtClean="0"/>
              <a:t> </a:t>
            </a:r>
            <a:r>
              <a:rPr lang="en-US" dirty="0" err="1" smtClean="0"/>
              <a:t>upravlja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privilegiranih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osjetljivih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20863849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9012" y="1055883"/>
            <a:ext cx="10515600" cy="5108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neobjavljivanje</a:t>
            </a:r>
            <a:endParaRPr lang="en-US" dirty="0"/>
          </a:p>
          <a:p>
            <a:pPr algn="just"/>
            <a:r>
              <a:rPr lang="en-US" dirty="0"/>
              <a:t>Po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odgovorna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trećim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davanjem</a:t>
            </a:r>
            <a:r>
              <a:rPr lang="en-US" dirty="0"/>
              <a:t> </a:t>
            </a:r>
            <a:r>
              <a:rPr lang="en-US" dirty="0" err="1"/>
              <a:t>netačnih</a:t>
            </a:r>
            <a:r>
              <a:rPr lang="en-US" dirty="0"/>
              <a:t>, </a:t>
            </a:r>
            <a:r>
              <a:rPr lang="en-US" dirty="0" err="1"/>
              <a:t>nepotpunih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iskrivljenih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en-US" dirty="0"/>
              <a:t> </a:t>
            </a:r>
            <a:r>
              <a:rPr lang="en-US" dirty="0" err="1"/>
              <a:t>objavljivanjem</a:t>
            </a:r>
            <a:r>
              <a:rPr lang="en-US" dirty="0"/>
              <a:t> </a:t>
            </a:r>
            <a:r>
              <a:rPr lang="en-US" dirty="0" err="1"/>
              <a:t>nepotpunih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netačnih</a:t>
            </a:r>
            <a:r>
              <a:rPr lang="en-US" dirty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odgovorna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učestvovala</a:t>
            </a:r>
            <a:r>
              <a:rPr lang="en-US" dirty="0"/>
              <a:t> u </a:t>
            </a:r>
            <a:r>
              <a:rPr lang="en-US" dirty="0" err="1"/>
              <a:t>sačinjavanju</a:t>
            </a:r>
            <a:r>
              <a:rPr lang="en-US" dirty="0"/>
              <a:t> </a:t>
            </a:r>
            <a:r>
              <a:rPr lang="en-US" dirty="0" err="1" smtClean="0"/>
              <a:t>objavljenih</a:t>
            </a:r>
            <a:r>
              <a:rPr lang="sr-Latn-ME" dirty="0" smtClean="0"/>
              <a:t> </a:t>
            </a:r>
            <a:r>
              <a:rPr lang="pl-PL" dirty="0" smtClean="0"/>
              <a:t>informacija</a:t>
            </a:r>
            <a:r>
              <a:rPr lang="pl-PL" dirty="0"/>
              <a:t>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1435418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/>
          <a:lstStyle/>
          <a:p>
            <a:pPr algn="just"/>
            <a:r>
              <a:rPr lang="pl-PL" dirty="0"/>
              <a:t>Dodatni uslov za njihovu odgovornost je da su znali ili su po prirodi </a:t>
            </a:r>
            <a:r>
              <a:rPr lang="it-IT" dirty="0"/>
              <a:t>svog posla morali znati da su informacije netačne ili nepotpune (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it-IT" dirty="0" smtClean="0"/>
              <a:t>primjer</a:t>
            </a:r>
            <a:r>
              <a:rPr lang="it-IT" dirty="0"/>
              <a:t>,</a:t>
            </a:r>
            <a:r>
              <a:rPr lang="sr-Latn-ME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, </a:t>
            </a:r>
            <a:r>
              <a:rPr lang="en-US" dirty="0" err="1"/>
              <a:t>šef</a:t>
            </a:r>
            <a:r>
              <a:rPr lang="en-US" dirty="0"/>
              <a:t> </a:t>
            </a:r>
            <a:r>
              <a:rPr lang="en-US" dirty="0" err="1"/>
              <a:t>računovodstva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,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Oni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solidarno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izdavaocem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cjelokupnu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sr-Latn-ME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neistinitih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nepotpunih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sr-Latn-ME" dirty="0"/>
              <a:t> </a:t>
            </a:r>
            <a:r>
              <a:rPr lang="en-US" dirty="0"/>
              <a:t>da </a:t>
            </a:r>
            <a:r>
              <a:rPr lang="en-US" dirty="0" err="1"/>
              <a:t>im</a:t>
            </a:r>
            <a:r>
              <a:rPr lang="en-US" dirty="0"/>
              <a:t> je </a:t>
            </a:r>
            <a:r>
              <a:rPr lang="en-US" dirty="0" err="1"/>
              <a:t>prouzrokovana</a:t>
            </a:r>
            <a:r>
              <a:rPr lang="en-US" dirty="0"/>
              <a:t> </a:t>
            </a:r>
            <a:r>
              <a:rPr lang="en-US" dirty="0" err="1"/>
              <a:t>šteta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tužbu</a:t>
            </a:r>
            <a:r>
              <a:rPr lang="en-US" dirty="0"/>
              <a:t>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sudu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Lice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dalo</a:t>
            </a:r>
            <a:r>
              <a:rPr lang="en-US" dirty="0"/>
              <a:t> </a:t>
            </a:r>
            <a:r>
              <a:rPr lang="en-US" dirty="0" err="1"/>
              <a:t>netačne</a:t>
            </a:r>
            <a:r>
              <a:rPr lang="en-US" dirty="0"/>
              <a:t>, </a:t>
            </a:r>
            <a:r>
              <a:rPr lang="en-US" dirty="0" err="1"/>
              <a:t>nepotpune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iskrivljene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objavilo</a:t>
            </a:r>
            <a:r>
              <a:rPr lang="sr-Latn-ME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podliježe</a:t>
            </a:r>
            <a:r>
              <a:rPr lang="en-US" dirty="0"/>
              <a:t> </a:t>
            </a:r>
            <a:r>
              <a:rPr lang="en-US" dirty="0" err="1"/>
              <a:t>krivičnoj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74209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objavljuju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Principi </a:t>
            </a:r>
            <a:r>
              <a:rPr lang="pt-BR" dirty="0"/>
              <a:t>korporativnog upravljanja OECD-a (Principi OECD-a) </a:t>
            </a:r>
            <a:r>
              <a:rPr lang="pt-BR" dirty="0" smtClean="0"/>
              <a:t>sugeri</a:t>
            </a:r>
            <a:r>
              <a:rPr lang="sr-Latn-ME" dirty="0" smtClean="0"/>
              <a:t>šu </a:t>
            </a:r>
            <a:r>
              <a:rPr lang="pt-BR" dirty="0" smtClean="0"/>
              <a:t> </a:t>
            </a:r>
            <a:r>
              <a:rPr lang="pt-BR" dirty="0"/>
              <a:t>da </a:t>
            </a:r>
            <a:r>
              <a:rPr lang="pt-BR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“…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 smtClean="0"/>
              <a:t>značaja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dioničko</a:t>
            </a:r>
            <a:r>
              <a:rPr lang="en-US" dirty="0"/>
              <a:t>/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uspješnost</a:t>
            </a:r>
            <a:r>
              <a:rPr lang="en-US" dirty="0"/>
              <a:t>, </a:t>
            </a:r>
            <a:r>
              <a:rPr lang="en-US" dirty="0" err="1"/>
              <a:t>vlasničku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” </a:t>
            </a:r>
          </a:p>
          <a:p>
            <a:pPr algn="just"/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osnovi</a:t>
            </a:r>
            <a:r>
              <a:rPr lang="en-US" dirty="0"/>
              <a:t> OECD-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preporuke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 smtClean="0"/>
              <a:t>koncept</a:t>
            </a:r>
            <a:r>
              <a:rPr lang="sr-Latn-ME" dirty="0" smtClean="0"/>
              <a:t>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je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čije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izostavljanje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pogrešno</a:t>
            </a:r>
            <a:r>
              <a:rPr lang="en-US" dirty="0"/>
              <a:t> </a:t>
            </a:r>
            <a:r>
              <a:rPr lang="en-US" dirty="0" err="1"/>
              <a:t>prikazivanje</a:t>
            </a:r>
            <a:r>
              <a:rPr lang="en-US" dirty="0"/>
              <a:t> </a:t>
            </a:r>
            <a:r>
              <a:rPr lang="en-US" dirty="0" err="1"/>
              <a:t>moglo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Materijalni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slučaja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važnim</a:t>
            </a:r>
            <a:r>
              <a:rPr lang="en-US" dirty="0"/>
              <a:t> da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pl-PL" dirty="0" smtClean="0"/>
              <a:t>uticaj </a:t>
            </a:r>
            <a:r>
              <a:rPr lang="pl-PL" dirty="0"/>
              <a:t>na cijenu dionica/akcija društva.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64169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Primjena</a:t>
            </a:r>
            <a:r>
              <a:rPr lang="en-US" dirty="0"/>
              <a:t> </a:t>
            </a:r>
            <a:r>
              <a:rPr lang="en-US" dirty="0" err="1"/>
              <a:t>koncepta</a:t>
            </a:r>
            <a:r>
              <a:rPr lang="en-US" dirty="0"/>
              <a:t>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društvima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izbjegnu</a:t>
            </a:r>
            <a:r>
              <a:rPr lang="en-US" dirty="0"/>
              <a:t> </a:t>
            </a:r>
            <a:r>
              <a:rPr lang="en-US" dirty="0" err="1"/>
              <a:t>pretjerano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je, u </a:t>
            </a:r>
            <a:r>
              <a:rPr lang="en-US" dirty="0" err="1"/>
              <a:t>krajnjoj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, </a:t>
            </a:r>
            <a:r>
              <a:rPr lang="en-US" dirty="0" err="1"/>
              <a:t>nebitno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dioničare/akcionare.</a:t>
            </a:r>
          </a:p>
          <a:p>
            <a:pPr algn="just"/>
            <a:r>
              <a:rPr lang="pl-PL" dirty="0" smtClean="0"/>
              <a:t> Na primjer</a:t>
            </a:r>
            <a:r>
              <a:rPr lang="pl-PL" dirty="0"/>
              <a:t>, jasno je da je šteta u vrijednosti od 10.000 KM </a:t>
            </a:r>
            <a:r>
              <a:rPr lang="pl-PL" dirty="0" smtClean="0"/>
              <a:t>u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čijim</a:t>
            </a:r>
            <a:r>
              <a:rPr lang="en-US" dirty="0"/>
              <a:t> se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pl-PL" dirty="0" smtClean="0"/>
              <a:t>javno </a:t>
            </a:r>
            <a:r>
              <a:rPr lang="pl-PL" dirty="0"/>
              <a:t>trguje od male važnosti za investitora. </a:t>
            </a:r>
            <a:endParaRPr lang="pl-PL" dirty="0" smtClean="0"/>
          </a:p>
          <a:p>
            <a:pPr algn="just"/>
            <a:r>
              <a:rPr lang="pl-PL" dirty="0" smtClean="0"/>
              <a:t>S </a:t>
            </a:r>
            <a:r>
              <a:rPr lang="pl-PL" dirty="0"/>
              <a:t>druge strane, ona može biti </a:t>
            </a:r>
            <a:r>
              <a:rPr lang="pl-PL" dirty="0" smtClean="0"/>
              <a:t>od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malu</a:t>
            </a:r>
            <a:r>
              <a:rPr lang="en-US" dirty="0"/>
              <a:t> </a:t>
            </a:r>
            <a:r>
              <a:rPr lang="en-US" dirty="0" err="1"/>
              <a:t>štampariju</a:t>
            </a:r>
            <a:r>
              <a:rPr lang="en-US" dirty="0"/>
              <a:t> u </a:t>
            </a:r>
            <a:r>
              <a:rPr lang="en-US" dirty="0" err="1"/>
              <a:t>porodičnom</a:t>
            </a:r>
            <a:r>
              <a:rPr lang="en-US" dirty="0"/>
              <a:t> </a:t>
            </a:r>
            <a:r>
              <a:rPr lang="en-US" dirty="0" err="1"/>
              <a:t>vlasništvu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8763227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/>
            <a:r>
              <a:rPr lang="en-US" dirty="0" err="1"/>
              <a:t>Stoga</a:t>
            </a:r>
            <a:r>
              <a:rPr lang="en-US" dirty="0"/>
              <a:t> je</a:t>
            </a:r>
            <a:r>
              <a:rPr lang="sr-Latn-ME" dirty="0"/>
              <a:t> </a:t>
            </a:r>
            <a:r>
              <a:rPr lang="en-US" dirty="0" err="1"/>
              <a:t>materijalni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relativan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konkretnog</a:t>
            </a:r>
            <a:r>
              <a:rPr lang="en-US" dirty="0"/>
              <a:t> </a:t>
            </a:r>
            <a:r>
              <a:rPr lang="en-US" dirty="0" err="1"/>
              <a:t>slučaja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sr-Latn-ME" dirty="0"/>
              <a:t> </a:t>
            </a:r>
            <a:r>
              <a:rPr lang="en-US" dirty="0"/>
              <a:t>je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preciznošću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revizori</a:t>
            </a:r>
            <a:r>
              <a:rPr lang="en-US" dirty="0"/>
              <a:t>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 err="1"/>
              <a:t>primjenjivati</a:t>
            </a:r>
            <a:r>
              <a:rPr lang="en-US" dirty="0"/>
              <a:t> </a:t>
            </a:r>
            <a:r>
              <a:rPr lang="en-US" dirty="0" err="1"/>
              <a:t>izvjesne</a:t>
            </a:r>
            <a:r>
              <a:rPr lang="en-US" dirty="0"/>
              <a:t> </a:t>
            </a:r>
            <a:r>
              <a:rPr lang="en-US" dirty="0" err="1"/>
              <a:t>numeričke</a:t>
            </a:r>
            <a:r>
              <a:rPr lang="en-US" dirty="0"/>
              <a:t> </a:t>
            </a:r>
            <a:r>
              <a:rPr lang="en-US" dirty="0" err="1"/>
              <a:t>limite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je, </a:t>
            </a:r>
            <a:r>
              <a:rPr lang="en-US" dirty="0" err="1"/>
              <a:t>naprimjer</a:t>
            </a:r>
            <a:r>
              <a:rPr lang="en-US" dirty="0"/>
              <a:t>, 5% </a:t>
            </a:r>
            <a:r>
              <a:rPr lang="en-US" dirty="0" err="1"/>
              <a:t>prihoda</a:t>
            </a:r>
            <a:r>
              <a:rPr lang="en-US" dirty="0"/>
              <a:t>) da</a:t>
            </a:r>
            <a:r>
              <a:rPr lang="sr-Latn-ME" dirty="0"/>
              <a:t> </a:t>
            </a:r>
            <a:r>
              <a:rPr lang="en-US" dirty="0" err="1"/>
              <a:t>pojednostave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primjenu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limiti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služiti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polazna</a:t>
            </a:r>
            <a:r>
              <a:rPr lang="sr-Latn-ME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rigorozniju</a:t>
            </a:r>
            <a:r>
              <a:rPr lang="en-US" dirty="0"/>
              <a:t> </a:t>
            </a:r>
            <a:r>
              <a:rPr lang="en-US" dirty="0" err="1"/>
              <a:t>primjenu</a:t>
            </a:r>
            <a:r>
              <a:rPr lang="en-US" dirty="0"/>
              <a:t> </a:t>
            </a:r>
            <a:r>
              <a:rPr lang="en-US" dirty="0" err="1"/>
              <a:t>koncepta</a:t>
            </a:r>
            <a:r>
              <a:rPr lang="en-US" dirty="0"/>
              <a:t>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614337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poznaju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bh</a:t>
            </a:r>
            <a:r>
              <a:rPr lang="en-US" dirty="0"/>
              <a:t>.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pored </a:t>
            </a:r>
            <a:r>
              <a:rPr lang="en-US" dirty="0" err="1"/>
              <a:t>obaveznih</a:t>
            </a:r>
            <a:r>
              <a:rPr lang="en-US" dirty="0"/>
              <a:t>, </a:t>
            </a:r>
            <a:r>
              <a:rPr lang="en-US" dirty="0" err="1"/>
              <a:t>taksativno</a:t>
            </a:r>
            <a:r>
              <a:rPr lang="en-US" dirty="0"/>
              <a:t> </a:t>
            </a:r>
            <a:r>
              <a:rPr lang="en-US" dirty="0" err="1"/>
              <a:t>nabrojanih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 smtClean="0"/>
              <a:t>dokumenta</a:t>
            </a:r>
            <a:r>
              <a:rPr lang="sr-Latn-ME" dirty="0" smtClean="0"/>
              <a:t> </a:t>
            </a:r>
            <a:r>
              <a:rPr lang="en-US" dirty="0" err="1" smtClean="0"/>
              <a:t>namijenjenog</a:t>
            </a:r>
            <a:r>
              <a:rPr lang="en-US" dirty="0" smtClean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sanju </a:t>
            </a: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/>
              <a:t>javnosti</a:t>
            </a:r>
            <a:r>
              <a:rPr lang="en-US" dirty="0"/>
              <a:t>,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razumijevanje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,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prinosnog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 smtClean="0"/>
              <a:t>izdavaoca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samim</a:t>
            </a:r>
            <a:r>
              <a:rPr lang="en-US" dirty="0"/>
              <a:t> </a:t>
            </a:r>
            <a:r>
              <a:rPr lang="en-US" dirty="0" err="1" smtClean="0"/>
              <a:t>kompanijama</a:t>
            </a:r>
            <a:r>
              <a:rPr lang="sr-Latn-ME" dirty="0" smtClean="0"/>
              <a:t> </a:t>
            </a:r>
            <a:r>
              <a:rPr lang="en-US" dirty="0" err="1" smtClean="0"/>
              <a:t>ostavlja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procijene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“</a:t>
            </a:r>
            <a:r>
              <a:rPr lang="en-US" dirty="0" err="1"/>
              <a:t>značajniji</a:t>
            </a:r>
            <a:r>
              <a:rPr lang="en-US" dirty="0"/>
              <a:t>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sporovi</a:t>
            </a:r>
            <a:r>
              <a:rPr lang="en-US" dirty="0"/>
              <a:t>”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vrijednosnog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”, a </a:t>
            </a:r>
            <a:r>
              <a:rPr lang="en-US" dirty="0" err="1"/>
              <a:t>čiju</a:t>
            </a:r>
            <a:r>
              <a:rPr lang="en-US" dirty="0"/>
              <a:t> </a:t>
            </a:r>
            <a:r>
              <a:rPr lang="en-US" dirty="0" err="1"/>
              <a:t>dostupnost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088725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Principi</a:t>
            </a:r>
            <a:r>
              <a:rPr lang="en-US" dirty="0"/>
              <a:t> OECD-a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/>
              <a:t>oblasti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pl-PL" sz="3000" dirty="0"/>
              <a:t>• finansijski i poslovni rezultati društva;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ciljevi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dioničarska</a:t>
            </a:r>
            <a:r>
              <a:rPr lang="en-US" sz="3000" dirty="0"/>
              <a:t>/</a:t>
            </a:r>
            <a:r>
              <a:rPr lang="en-US" sz="3000" dirty="0" err="1"/>
              <a:t>akcionarska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vlasnička</a:t>
            </a:r>
            <a:r>
              <a:rPr lang="en-US" sz="3000" dirty="0"/>
              <a:t> </a:t>
            </a:r>
            <a:r>
              <a:rPr lang="en-US" sz="3000" dirty="0" err="1"/>
              <a:t>struktura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članovi</a:t>
            </a:r>
            <a:r>
              <a:rPr lang="en-US" sz="3000" dirty="0"/>
              <a:t> </a:t>
            </a:r>
            <a:r>
              <a:rPr lang="en-US" sz="3000" dirty="0" err="1"/>
              <a:t>nadzornog</a:t>
            </a:r>
            <a:r>
              <a:rPr lang="en-US" sz="3000" dirty="0"/>
              <a:t>/</a:t>
            </a:r>
            <a:r>
              <a:rPr lang="en-US" sz="3000" dirty="0" err="1"/>
              <a:t>upravnog</a:t>
            </a:r>
            <a:r>
              <a:rPr lang="en-US" sz="3000" dirty="0"/>
              <a:t> </a:t>
            </a:r>
            <a:r>
              <a:rPr lang="en-US" sz="3000" dirty="0" err="1"/>
              <a:t>odbora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ključni</a:t>
            </a:r>
            <a:r>
              <a:rPr lang="en-US" sz="3000" dirty="0"/>
              <a:t> </a:t>
            </a:r>
            <a:r>
              <a:rPr lang="en-US" sz="3000" dirty="0" err="1"/>
              <a:t>izvršni</a:t>
            </a:r>
            <a:r>
              <a:rPr lang="en-US" sz="3000" dirty="0"/>
              <a:t> </a:t>
            </a:r>
            <a:r>
              <a:rPr lang="en-US" sz="3000" dirty="0" err="1"/>
              <a:t>rukovodioci</a:t>
            </a:r>
            <a:r>
              <a:rPr lang="en-US" sz="3000" dirty="0"/>
              <a:t>,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 smtClean="0"/>
              <a:t>njihove</a:t>
            </a:r>
            <a:r>
              <a:rPr lang="sr-Latn-ME" sz="3000" dirty="0" smtClean="0"/>
              <a:t> </a:t>
            </a:r>
            <a:r>
              <a:rPr lang="en-US" sz="3000" dirty="0" err="1" smtClean="0"/>
              <a:t>naknade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 smtClean="0"/>
              <a:t>predvidivi</a:t>
            </a:r>
            <a:r>
              <a:rPr lang="en-US" sz="3000" dirty="0" smtClean="0"/>
              <a:t> </a:t>
            </a:r>
            <a:r>
              <a:rPr lang="en-US" sz="3000" dirty="0" err="1"/>
              <a:t>faktori</a:t>
            </a:r>
            <a:r>
              <a:rPr lang="en-US" sz="3000" dirty="0"/>
              <a:t> </a:t>
            </a:r>
            <a:r>
              <a:rPr lang="en-US" sz="3000" dirty="0" err="1"/>
              <a:t>rizika</a:t>
            </a:r>
            <a:r>
              <a:rPr lang="en-US" sz="3000" dirty="0"/>
              <a:t> od </a:t>
            </a:r>
            <a:r>
              <a:rPr lang="en-US" sz="3000" dirty="0" err="1"/>
              <a:t>materijalnog</a:t>
            </a:r>
            <a:r>
              <a:rPr lang="en-US" sz="3000" dirty="0"/>
              <a:t> </a:t>
            </a:r>
            <a:r>
              <a:rPr lang="en-US" sz="3000" dirty="0" err="1"/>
              <a:t>značaja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pl-PL" sz="3000" dirty="0"/>
              <a:t>• pitanja od materijalnog značaja koja se odnose na zaposlene i druge </a:t>
            </a:r>
            <a:r>
              <a:rPr lang="pl-PL" sz="3000" dirty="0" smtClean="0"/>
              <a:t>nosioce </a:t>
            </a:r>
            <a:r>
              <a:rPr lang="en-US" sz="3000" dirty="0" err="1" smtClean="0"/>
              <a:t>rizika</a:t>
            </a:r>
            <a:r>
              <a:rPr lang="en-US" sz="3000" dirty="0" smtClean="0"/>
              <a:t> </a:t>
            </a:r>
            <a:r>
              <a:rPr lang="en-US" sz="3000" dirty="0" err="1"/>
              <a:t>poslovanja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;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strukture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politike</a:t>
            </a:r>
            <a:r>
              <a:rPr lang="en-US" sz="3000" dirty="0"/>
              <a:t> </a:t>
            </a:r>
            <a:r>
              <a:rPr lang="en-US" sz="3000" dirty="0" err="1"/>
              <a:t>korporativnog</a:t>
            </a:r>
            <a:r>
              <a:rPr lang="en-US" sz="3000" dirty="0"/>
              <a:t> </a:t>
            </a:r>
            <a:r>
              <a:rPr lang="en-US" sz="3000" dirty="0" err="1"/>
              <a:t>upravljanja</a:t>
            </a:r>
            <a:r>
              <a:rPr lang="en-US" sz="3000" dirty="0" smtClean="0"/>
              <a:t>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18488693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spisak</a:t>
            </a:r>
            <a:r>
              <a:rPr lang="en-US" dirty="0" smtClean="0"/>
              <a:t>, </a:t>
            </a:r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 smtClean="0"/>
              <a:t>načelnog</a:t>
            </a:r>
            <a:r>
              <a:rPr lang="en-US" dirty="0" smtClean="0"/>
              <a:t> </a:t>
            </a:r>
            <a:r>
              <a:rPr lang="en-US" dirty="0" err="1" smtClean="0"/>
              <a:t>karaktera</a:t>
            </a:r>
            <a:r>
              <a:rPr lang="en-US" dirty="0" smtClean="0"/>
              <a:t>, </a:t>
            </a:r>
            <a:r>
              <a:rPr lang="en-US" dirty="0" err="1" smtClean="0"/>
              <a:t>sveobuhvatan</a:t>
            </a:r>
            <a:r>
              <a:rPr lang="en-US" dirty="0" smtClean="0"/>
              <a:t> je. </a:t>
            </a:r>
            <a:endParaRPr lang="sr-Latn-ME" dirty="0" smtClean="0"/>
          </a:p>
          <a:p>
            <a:pPr algn="just"/>
            <a:r>
              <a:rPr lang="en-US" dirty="0" err="1" smtClean="0"/>
              <a:t>Tehnički</a:t>
            </a:r>
            <a:r>
              <a:rPr lang="en-US" dirty="0" smtClean="0"/>
              <a:t> </a:t>
            </a:r>
            <a:r>
              <a:rPr lang="en-US" dirty="0" err="1" smtClean="0"/>
              <a:t>komitet</a:t>
            </a:r>
            <a:r>
              <a:rPr lang="en-US" dirty="0" smtClean="0"/>
              <a:t> </a:t>
            </a:r>
            <a:r>
              <a:rPr lang="en-US" dirty="0" err="1" smtClean="0"/>
              <a:t>Međunarodne</a:t>
            </a:r>
            <a:r>
              <a:rPr lang="sr-Latn-ME" dirty="0" smtClean="0"/>
              <a:t> </a:t>
            </a:r>
            <a:r>
              <a:rPr lang="pl-PL" dirty="0" smtClean="0"/>
              <a:t>organizacije komisija za vrijednosne papire/hartije od vrijednosti (IOSCO) razvio je </a:t>
            </a:r>
            <a:r>
              <a:rPr lang="en-US" dirty="0" err="1" smtClean="0"/>
              <a:t>detaljnije</a:t>
            </a:r>
            <a:r>
              <a:rPr lang="en-US" dirty="0" smtClean="0"/>
              <a:t> </a:t>
            </a:r>
            <a:r>
              <a:rPr lang="en-US" dirty="0" err="1" smtClean="0"/>
              <a:t>principe</a:t>
            </a:r>
            <a:r>
              <a:rPr lang="en-US" dirty="0" smtClean="0"/>
              <a:t> </a:t>
            </a:r>
            <a:r>
              <a:rPr lang="en-US" dirty="0" err="1" smtClean="0"/>
              <a:t>kontinuiranog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o </a:t>
            </a:r>
            <a:r>
              <a:rPr lang="en-US" dirty="0" err="1" smtClean="0"/>
              <a:t>kretanjima</a:t>
            </a:r>
            <a:r>
              <a:rPr lang="en-US" dirty="0" smtClean="0"/>
              <a:t> od </a:t>
            </a:r>
            <a:r>
              <a:rPr lang="en-US" dirty="0" err="1" smtClean="0"/>
              <a:t>materijalnog</a:t>
            </a:r>
            <a:r>
              <a:rPr lang="sr-Latn-ME" dirty="0" smtClean="0"/>
              <a:t> </a:t>
            </a:r>
            <a:r>
              <a:rPr lang="it-IT" dirty="0" smtClean="0"/>
              <a:t>značaja za kotirana društva. </a:t>
            </a:r>
            <a:endParaRPr lang="sr-Latn-ME" dirty="0" smtClean="0"/>
          </a:p>
          <a:p>
            <a:pPr algn="just"/>
            <a:r>
              <a:rPr lang="it-IT" dirty="0" smtClean="0"/>
              <a:t>Ovi principi su: </a:t>
            </a:r>
          </a:p>
          <a:p>
            <a:pPr marL="457200" lvl="1" indent="0" algn="just">
              <a:buNone/>
            </a:pPr>
            <a:r>
              <a:rPr lang="pl-PL" sz="2800" dirty="0" smtClean="0"/>
              <a:t>• materijalni značaj informacija za odluku investitora o investiranju;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blagovremeno</a:t>
            </a:r>
            <a:r>
              <a:rPr lang="en-US" sz="2800" dirty="0" smtClean="0"/>
              <a:t> </a:t>
            </a:r>
            <a:r>
              <a:rPr lang="en-US" sz="2800" dirty="0" err="1" smtClean="0"/>
              <a:t>objavljivanje</a:t>
            </a:r>
            <a:r>
              <a:rPr lang="en-US" sz="2800" dirty="0" smtClean="0"/>
              <a:t> – </a:t>
            </a:r>
            <a:r>
              <a:rPr lang="en-US" sz="2800" dirty="0" err="1" smtClean="0"/>
              <a:t>trenutno</a:t>
            </a:r>
            <a:r>
              <a:rPr lang="en-US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 smtClean="0"/>
              <a:t>periodično</a:t>
            </a:r>
            <a:r>
              <a:rPr lang="en-US" sz="28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20651807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identično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sr-Latn-ME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kotirani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širenje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efikasnih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blagovremenih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pošteni</a:t>
            </a:r>
            <a:r>
              <a:rPr lang="en-US" dirty="0"/>
              <a:t> </a:t>
            </a:r>
            <a:r>
              <a:rPr lang="en-US" dirty="0" err="1"/>
              <a:t>kriteriji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, bez </a:t>
            </a:r>
            <a:r>
              <a:rPr lang="en-US" dirty="0" err="1"/>
              <a:t>varljivog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obmanjivog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bez</a:t>
            </a:r>
            <a:r>
              <a:rPr lang="sr-Latn-ME" dirty="0"/>
              <a:t> </a:t>
            </a:r>
            <a:r>
              <a:rPr lang="en-US" dirty="0" err="1"/>
              <a:t>propusta</a:t>
            </a:r>
            <a:r>
              <a:rPr lang="en-US" dirty="0"/>
              <a:t> 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ravnopravan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– </a:t>
            </a:r>
            <a:r>
              <a:rPr lang="en-US" dirty="0" err="1"/>
              <a:t>izbjegavanje</a:t>
            </a:r>
            <a:r>
              <a:rPr lang="en-US" dirty="0"/>
              <a:t> </a:t>
            </a:r>
            <a:r>
              <a:rPr lang="en-US" dirty="0" err="1"/>
              <a:t>selektivnog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sr-Latn-ME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poštivanje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978855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dirty="0"/>
              <a:t>1. Finansijski i poslovni rezultati</a:t>
            </a:r>
          </a:p>
          <a:p>
            <a:pPr marL="0" indent="0" algn="just">
              <a:buNone/>
            </a:pPr>
            <a:r>
              <a:rPr lang="en-US" dirty="0"/>
              <a:t>a) </a:t>
            </a:r>
            <a:r>
              <a:rPr lang="en-US" dirty="0" err="1"/>
              <a:t>Prikazivanje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endParaRPr lang="en-US" dirty="0"/>
          </a:p>
          <a:p>
            <a:pPr algn="just"/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, </a:t>
            </a:r>
            <a:r>
              <a:rPr lang="en-US" dirty="0" err="1"/>
              <a:t>uspješnosti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stanju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poslovima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od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kreditore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nosioce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01672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dirty="0" smtClean="0"/>
              <a:t> Da li društvo shvata da je u njegovom vlastitom interesu da vrši</a:t>
            </a:r>
            <a:r>
              <a:rPr lang="sr-Latn-ME" dirty="0" smtClean="0"/>
              <a:t> </a:t>
            </a:r>
            <a:r>
              <a:rPr lang="pl-PL" dirty="0" smtClean="0"/>
              <a:t>dobrovoljna objavljivanja informacija na tržištu? </a:t>
            </a:r>
          </a:p>
          <a:p>
            <a:pPr algn="just"/>
            <a:r>
              <a:rPr lang="pl-PL" dirty="0" smtClean="0"/>
              <a:t>Ako je tako,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osigurava</a:t>
            </a:r>
            <a:r>
              <a:rPr lang="en-US" dirty="0" smtClean="0"/>
              <a:t> </a:t>
            </a:r>
            <a:r>
              <a:rPr lang="en-US" dirty="0" err="1" smtClean="0"/>
              <a:t>istinitost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njihovo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ne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korišteno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u </a:t>
            </a:r>
            <a:r>
              <a:rPr lang="en-US" dirty="0" err="1" smtClean="0"/>
              <a:t>marketinške</a:t>
            </a:r>
            <a:r>
              <a:rPr lang="en-US" dirty="0" smtClean="0"/>
              <a:t> </a:t>
            </a:r>
            <a:r>
              <a:rPr lang="en-US" dirty="0" err="1" smtClean="0"/>
              <a:t>svrhe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zaista</a:t>
            </a:r>
            <a:r>
              <a:rPr lang="en-US" dirty="0" smtClean="0"/>
              <a:t> </a:t>
            </a:r>
            <a:r>
              <a:rPr lang="en-US" dirty="0" err="1" smtClean="0"/>
              <a:t>razumije</a:t>
            </a:r>
            <a:r>
              <a:rPr lang="en-US" dirty="0" smtClean="0"/>
              <a:t> </a:t>
            </a:r>
            <a:r>
              <a:rPr lang="en-US" dirty="0" err="1" smtClean="0"/>
              <a:t>definiciju</a:t>
            </a:r>
            <a:r>
              <a:rPr lang="en-US" dirty="0" smtClean="0"/>
              <a:t> </a:t>
            </a:r>
            <a:r>
              <a:rPr lang="en-US" dirty="0" err="1" smtClean="0"/>
              <a:t>komercijalno</a:t>
            </a:r>
            <a:r>
              <a:rPr lang="en-US" dirty="0" smtClean="0"/>
              <a:t> </a:t>
            </a:r>
            <a:r>
              <a:rPr lang="en-US" dirty="0" err="1" smtClean="0"/>
              <a:t>osetljive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? Ili, da li se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krije</a:t>
            </a:r>
            <a:r>
              <a:rPr lang="en-US" dirty="0" smtClean="0"/>
              <a:t> </a:t>
            </a:r>
            <a:r>
              <a:rPr lang="en-US" dirty="0" err="1" smtClean="0"/>
              <a:t>iza</a:t>
            </a:r>
            <a:r>
              <a:rPr lang="en-US" dirty="0" smtClean="0"/>
              <a:t> </a:t>
            </a:r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predviđenih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osjetljive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da bi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 smtClean="0"/>
              <a:t>uskratilo</a:t>
            </a:r>
            <a:r>
              <a:rPr lang="en-US" dirty="0" smtClean="0"/>
              <a:t> </a:t>
            </a:r>
            <a:r>
              <a:rPr lang="en-US" dirty="0" err="1" smtClean="0"/>
              <a:t>važne</a:t>
            </a:r>
            <a:r>
              <a:rPr lang="en-US" dirty="0" smtClean="0"/>
              <a:t> </a:t>
            </a:r>
            <a:r>
              <a:rPr lang="en-US" dirty="0" err="1" smtClean="0"/>
              <a:t>činjenice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 smtClean="0"/>
              <a:t> Kakvo je objavljivanje informacija društva u odnosu na </a:t>
            </a:r>
            <a:r>
              <a:rPr lang="en-US" dirty="0" err="1" smtClean="0"/>
              <a:t>međunarodne</a:t>
            </a:r>
            <a:r>
              <a:rPr lang="en-US" dirty="0" smtClean="0"/>
              <a:t> </a:t>
            </a:r>
            <a:r>
              <a:rPr lang="en-US" dirty="0" err="1" smtClean="0"/>
              <a:t>standarde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u</a:t>
            </a:r>
            <a:r>
              <a:rPr lang="sr-Latn-ME" dirty="0" smtClean="0"/>
              <a:t> </a:t>
            </a:r>
            <a:r>
              <a:rPr lang="en-US" dirty="0" err="1" smtClean="0"/>
              <a:t>poređenju</a:t>
            </a:r>
            <a:r>
              <a:rPr lang="en-US" dirty="0" smtClean="0"/>
              <a:t> s </a:t>
            </a:r>
            <a:r>
              <a:rPr lang="en-US" dirty="0" err="1" smtClean="0"/>
              <a:t>Principima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OECD-a)?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05603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Bilans</a:t>
            </a:r>
            <a:r>
              <a:rPr lang="en-US" sz="2800" dirty="0"/>
              <a:t> </a:t>
            </a:r>
            <a:r>
              <a:rPr lang="en-US" sz="2800" dirty="0" err="1"/>
              <a:t>stanja</a:t>
            </a:r>
            <a:r>
              <a:rPr lang="en-US" sz="2800" dirty="0"/>
              <a:t> </a:t>
            </a:r>
            <a:r>
              <a:rPr lang="en-US" sz="2800" dirty="0" err="1"/>
              <a:t>daje</a:t>
            </a:r>
            <a:r>
              <a:rPr lang="en-US" sz="2800" dirty="0"/>
              <a:t> </a:t>
            </a:r>
            <a:r>
              <a:rPr lang="en-US" sz="2800" dirty="0" err="1"/>
              <a:t>pregled</a:t>
            </a:r>
            <a:r>
              <a:rPr lang="en-US" sz="2800" dirty="0"/>
              <a:t> </a:t>
            </a:r>
            <a:r>
              <a:rPr lang="en-US" sz="2800" dirty="0" err="1"/>
              <a:t>imovine</a:t>
            </a:r>
            <a:r>
              <a:rPr lang="en-US" sz="2800" dirty="0"/>
              <a:t>, </a:t>
            </a:r>
            <a:r>
              <a:rPr lang="en-US" sz="2800" dirty="0" err="1"/>
              <a:t>kapitala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obaveza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određeni</a:t>
            </a:r>
            <a:r>
              <a:rPr lang="en-US" sz="2800" dirty="0"/>
              <a:t> </a:t>
            </a:r>
            <a:r>
              <a:rPr lang="en-US" sz="2800" dirty="0" err="1"/>
              <a:t>dan.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 err="1" smtClean="0"/>
              <a:t>Kvalifi</a:t>
            </a:r>
            <a:r>
              <a:rPr lang="sr-Latn-ME" sz="2800" dirty="0" smtClean="0"/>
              <a:t>kovanim </a:t>
            </a:r>
            <a:r>
              <a:rPr lang="en-US" sz="2800" dirty="0" err="1" smtClean="0"/>
              <a:t>analitičarima</a:t>
            </a:r>
            <a:r>
              <a:rPr lang="en-US" sz="2800" dirty="0" smtClean="0"/>
              <a:t> </a:t>
            </a:r>
            <a:r>
              <a:rPr lang="en-US" sz="2800" dirty="0"/>
              <a:t>on </a:t>
            </a:r>
            <a:r>
              <a:rPr lang="en-US" sz="2800" dirty="0" err="1"/>
              <a:t>pruža</a:t>
            </a:r>
            <a:r>
              <a:rPr lang="en-US" sz="2800" dirty="0"/>
              <a:t> </a:t>
            </a:r>
            <a:r>
              <a:rPr lang="en-US" sz="2800" dirty="0" err="1"/>
              <a:t>važne</a:t>
            </a:r>
            <a:r>
              <a:rPr lang="en-US" sz="2800" dirty="0"/>
              <a:t> </a:t>
            </a:r>
            <a:r>
              <a:rPr lang="en-US" sz="2800" dirty="0" err="1"/>
              <a:t>informacije</a:t>
            </a:r>
            <a:r>
              <a:rPr lang="en-US" sz="2800" dirty="0"/>
              <a:t>,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ostalog</a:t>
            </a:r>
            <a:r>
              <a:rPr lang="en-US" sz="2800" dirty="0"/>
              <a:t>, o</a:t>
            </a:r>
            <a:r>
              <a:rPr lang="sr-Latn-ME" sz="2800" dirty="0"/>
              <a:t> </a:t>
            </a:r>
            <a:r>
              <a:rPr lang="en-US" sz="2800" dirty="0" err="1"/>
              <a:t>stepenu</a:t>
            </a:r>
            <a:r>
              <a:rPr lang="en-US" sz="2800" dirty="0"/>
              <a:t> </a:t>
            </a:r>
            <a:r>
              <a:rPr lang="en-US" sz="2800" dirty="0" err="1"/>
              <a:t>rizika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nosi</a:t>
            </a:r>
            <a:r>
              <a:rPr lang="en-US" sz="2800" dirty="0"/>
              <a:t> </a:t>
            </a:r>
            <a:r>
              <a:rPr lang="en-US" sz="2800" dirty="0" err="1"/>
              <a:t>ulaganje</a:t>
            </a:r>
            <a:r>
              <a:rPr lang="en-US" sz="2800" dirty="0"/>
              <a:t> u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o </a:t>
            </a:r>
            <a:r>
              <a:rPr lang="en-US" sz="2800" dirty="0" err="1"/>
              <a:t>sposobnosti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da </a:t>
            </a:r>
            <a:r>
              <a:rPr lang="en-US" sz="2800" dirty="0" err="1"/>
              <a:t>isplaćuje</a:t>
            </a:r>
            <a:r>
              <a:rPr lang="sr-Latn-ME" sz="2800" dirty="0"/>
              <a:t> </a:t>
            </a:r>
            <a:r>
              <a:rPr lang="en-US" sz="2800" dirty="0" err="1"/>
              <a:t>povjerioce</a:t>
            </a:r>
            <a:r>
              <a:rPr lang="en-US" sz="2800" dirty="0"/>
              <a:t>.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Bilans</a:t>
            </a:r>
            <a:r>
              <a:rPr lang="en-US" sz="2800" dirty="0"/>
              <a:t> </a:t>
            </a:r>
            <a:r>
              <a:rPr lang="en-US" sz="2800" dirty="0" err="1"/>
              <a:t>uspjeha</a:t>
            </a:r>
            <a:r>
              <a:rPr lang="en-US" sz="2800" dirty="0"/>
              <a:t> </a:t>
            </a:r>
            <a:r>
              <a:rPr lang="en-US" sz="2800" dirty="0" err="1"/>
              <a:t>pruža</a:t>
            </a:r>
            <a:r>
              <a:rPr lang="en-US" sz="2800" dirty="0"/>
              <a:t> </a:t>
            </a:r>
            <a:r>
              <a:rPr lang="en-US" sz="2800" dirty="0" err="1"/>
              <a:t>informacije</a:t>
            </a:r>
            <a:r>
              <a:rPr lang="en-US" sz="2800" dirty="0"/>
              <a:t> o </a:t>
            </a:r>
            <a:r>
              <a:rPr lang="en-US" sz="2800" dirty="0" err="1"/>
              <a:t>uspješnosti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tokom</a:t>
            </a:r>
            <a:r>
              <a:rPr lang="en-US" sz="2800" dirty="0"/>
              <a:t> </a:t>
            </a:r>
            <a:r>
              <a:rPr lang="en-US" sz="2800" dirty="0" err="1"/>
              <a:t>određenog</a:t>
            </a:r>
            <a:r>
              <a:rPr lang="sr-Latn-ME" sz="2800" dirty="0"/>
              <a:t> </a:t>
            </a:r>
            <a:r>
              <a:rPr lang="en-US" sz="2800" dirty="0" err="1"/>
              <a:t>perioda</a:t>
            </a:r>
            <a:r>
              <a:rPr lang="en-US" sz="2800" dirty="0"/>
              <a:t>. </a:t>
            </a:r>
            <a:endParaRPr lang="sr-Latn-ME" sz="2800" dirty="0"/>
          </a:p>
          <a:p>
            <a:pPr algn="just"/>
            <a:r>
              <a:rPr lang="en-US" dirty="0" err="1"/>
              <a:t>Bilansi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4277472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međunarodno</a:t>
            </a:r>
            <a:r>
              <a:rPr lang="en-US" dirty="0" smtClean="0"/>
              <a:t> </a:t>
            </a:r>
            <a:r>
              <a:rPr lang="en-US" dirty="0" err="1"/>
              <a:t>priznatoj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, </a:t>
            </a:r>
            <a:r>
              <a:rPr lang="en-US" dirty="0" err="1"/>
              <a:t>bilansi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prikazati</a:t>
            </a:r>
            <a:r>
              <a:rPr lang="en-US" dirty="0"/>
              <a:t>: 1)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promet</a:t>
            </a:r>
            <a:r>
              <a:rPr lang="en-US" dirty="0"/>
              <a:t>; 2)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; 3)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; 4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prihod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zajedničkih</a:t>
            </a:r>
            <a:r>
              <a:rPr lang="en-US" dirty="0"/>
              <a:t> </a:t>
            </a:r>
            <a:r>
              <a:rPr lang="en-US" dirty="0" err="1"/>
              <a:t>poduhvata</a:t>
            </a:r>
            <a:r>
              <a:rPr lang="en-US" dirty="0"/>
              <a:t>; 5) </a:t>
            </a:r>
            <a:r>
              <a:rPr lang="en-US" dirty="0" err="1"/>
              <a:t>poreze</a:t>
            </a:r>
            <a:r>
              <a:rPr lang="en-US" dirty="0"/>
              <a:t>; 6) </a:t>
            </a:r>
            <a:r>
              <a:rPr lang="en-US" dirty="0" err="1"/>
              <a:t>dobitak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gubitak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redovnog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7)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dobitak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gubitak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Bilans</a:t>
            </a:r>
            <a:r>
              <a:rPr lang="en-US" dirty="0" smtClean="0"/>
              <a:t> </a:t>
            </a:r>
            <a:r>
              <a:rPr lang="en-US" dirty="0" err="1"/>
              <a:t>uspjeha</a:t>
            </a:r>
            <a:r>
              <a:rPr lang="en-US" dirty="0"/>
              <a:t> </a:t>
            </a:r>
            <a:r>
              <a:rPr lang="en-US" dirty="0" err="1" smtClean="0"/>
              <a:t>pokazuje</a:t>
            </a:r>
            <a:r>
              <a:rPr lang="sr-Latn-ME" dirty="0" smtClean="0"/>
              <a:t> </a:t>
            </a:r>
            <a:r>
              <a:rPr lang="en-US" dirty="0" err="1" smtClean="0"/>
              <a:t>održivost</a:t>
            </a:r>
            <a:r>
              <a:rPr lang="en-US" dirty="0" smtClean="0"/>
              <a:t> </a:t>
            </a:r>
            <a:r>
              <a:rPr lang="en-US" dirty="0" err="1"/>
              <a:t>poslovanja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• Izvještaj o promjenama na vlastitom kapitalu prikazuje sve promjene </a:t>
            </a:r>
            <a:r>
              <a:rPr lang="pl-PL" dirty="0" smtClean="0"/>
              <a:t>u osnivačkom </a:t>
            </a:r>
            <a:r>
              <a:rPr lang="pl-PL" dirty="0"/>
              <a:t>aktu, rezervama i neraspoređenoj dobiti.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Pored </a:t>
            </a:r>
            <a:r>
              <a:rPr lang="pl-PL" dirty="0"/>
              <a:t>toga, on </a:t>
            </a:r>
            <a:r>
              <a:rPr lang="pl-PL" dirty="0" smtClean="0"/>
              <a:t>pruža informacije </a:t>
            </a:r>
            <a:r>
              <a:rPr lang="pl-PL" dirty="0"/>
              <a:t>o promjenama u statutarnim i drugim dodatnim fondovima </a:t>
            </a:r>
            <a:r>
              <a:rPr lang="pl-PL" dirty="0" smtClean="0"/>
              <a:t>i </a:t>
            </a:r>
            <a:r>
              <a:rPr lang="en-US" dirty="0" err="1" smtClean="0"/>
              <a:t>kratke</a:t>
            </a:r>
            <a:r>
              <a:rPr lang="en-US" dirty="0" smtClean="0"/>
              <a:t> </a:t>
            </a:r>
            <a:r>
              <a:rPr lang="en-US" dirty="0" err="1"/>
              <a:t>prikaze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208618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tokovima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 smtClean="0"/>
              <a:t>ilustr</a:t>
            </a:r>
            <a:r>
              <a:rPr lang="sr-Latn-ME" dirty="0" smtClean="0"/>
              <a:t>uje </a:t>
            </a:r>
            <a:r>
              <a:rPr lang="en-US" dirty="0" err="1" smtClean="0"/>
              <a:t>izvore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</a:t>
            </a:r>
            <a:r>
              <a:rPr lang="sr-Latn-ME" dirty="0" smtClean="0"/>
              <a:t> </a:t>
            </a:r>
            <a:r>
              <a:rPr lang="en-US" dirty="0" err="1" smtClean="0"/>
              <a:t>navodi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gotovinu</a:t>
            </a:r>
            <a:r>
              <a:rPr lang="en-US" dirty="0"/>
              <a:t> u </a:t>
            </a:r>
            <a:r>
              <a:rPr lang="en-US" dirty="0" err="1"/>
              <a:t>trima</a:t>
            </a:r>
            <a:r>
              <a:rPr lang="en-US" dirty="0"/>
              <a:t> </a:t>
            </a:r>
            <a:r>
              <a:rPr lang="en-US" dirty="0" err="1"/>
              <a:t>oblastima</a:t>
            </a:r>
            <a:r>
              <a:rPr lang="en-US" dirty="0"/>
              <a:t>: 1) </a:t>
            </a:r>
            <a:r>
              <a:rPr lang="en-US" dirty="0" err="1"/>
              <a:t>poslovanju</a:t>
            </a:r>
            <a:r>
              <a:rPr lang="en-US" dirty="0" smtClean="0"/>
              <a:t>;</a:t>
            </a:r>
            <a:r>
              <a:rPr lang="sr-Latn-ME" dirty="0" smtClean="0"/>
              <a:t> </a:t>
            </a: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investicijama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3) </a:t>
            </a:r>
            <a:r>
              <a:rPr lang="en-US" dirty="0" err="1"/>
              <a:t>finansiranju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: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 smtClean="0"/>
              <a:t>povećava</a:t>
            </a:r>
            <a:r>
              <a:rPr lang="sr-Latn-ME" dirty="0" smtClean="0"/>
              <a:t> </a:t>
            </a:r>
            <a:r>
              <a:rPr lang="pl-PL" dirty="0" smtClean="0"/>
              <a:t>gotovinu</a:t>
            </a:r>
            <a:r>
              <a:rPr lang="pl-PL" dirty="0"/>
              <a:t>, kupovina fabrike je investicija koja smanjuje gotovinu, a </a:t>
            </a:r>
            <a:r>
              <a:rPr lang="pl-PL" dirty="0" smtClean="0"/>
              <a:t>izdavanje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je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gotovinu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Napomene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pomažu</a:t>
            </a:r>
            <a:r>
              <a:rPr lang="en-US" dirty="0"/>
              <a:t> da se </a:t>
            </a:r>
            <a:r>
              <a:rPr lang="en-US" dirty="0" err="1"/>
              <a:t>obrazlože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 smtClean="0"/>
              <a:t>izvještaji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pružanjem</a:t>
            </a:r>
            <a:r>
              <a:rPr lang="en-US" dirty="0"/>
              <a:t> </a:t>
            </a:r>
            <a:r>
              <a:rPr lang="en-US" dirty="0" err="1"/>
              <a:t>važnih</a:t>
            </a:r>
            <a:r>
              <a:rPr lang="en-US" dirty="0"/>
              <a:t> </a:t>
            </a:r>
            <a:r>
              <a:rPr lang="en-US" dirty="0" err="1"/>
              <a:t>pojedinosti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u to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sačinilo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izvještaje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Statistički</a:t>
            </a:r>
            <a:r>
              <a:rPr lang="en-US" dirty="0"/>
              <a:t> </a:t>
            </a:r>
            <a:r>
              <a:rPr lang="en-US" dirty="0" err="1"/>
              <a:t>aneks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statističke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tiču</a:t>
            </a:r>
            <a:r>
              <a:rPr lang="sr-Latn-ME" dirty="0" smtClean="0"/>
              <a:t> </a:t>
            </a:r>
            <a:r>
              <a:rPr lang="en-US" dirty="0" err="1" smtClean="0"/>
              <a:t>statusa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801651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Objašnjenja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kratko</a:t>
            </a:r>
            <a:r>
              <a:rPr lang="en-US" dirty="0"/>
              <a:t> </a:t>
            </a:r>
            <a:r>
              <a:rPr lang="en-US" dirty="0" err="1"/>
              <a:t>opisuju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indikatore</a:t>
            </a:r>
            <a:r>
              <a:rPr lang="en-US" dirty="0"/>
              <a:t> </a:t>
            </a:r>
            <a:r>
              <a:rPr lang="en-US" dirty="0" err="1"/>
              <a:t>uspješnosti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uticali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reviziji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raspodjeli </a:t>
            </a:r>
            <a:r>
              <a:rPr lang="pl-PL" dirty="0"/>
              <a:t>neto dobiti. </a:t>
            </a:r>
            <a:endParaRPr lang="pl-PL" dirty="0" smtClean="0"/>
          </a:p>
          <a:p>
            <a:pPr algn="just"/>
            <a:r>
              <a:rPr lang="pl-PL" dirty="0" smtClean="0"/>
              <a:t>Ovo </a:t>
            </a:r>
            <a:r>
              <a:rPr lang="pl-PL" dirty="0"/>
              <a:t>se odnosi na sve bitne informacije koje bi </a:t>
            </a:r>
            <a:r>
              <a:rPr lang="pl-PL" dirty="0" smtClean="0"/>
              <a:t>mogle </a:t>
            </a:r>
            <a:r>
              <a:rPr lang="en-US" dirty="0" err="1" smtClean="0"/>
              <a:t>omogućiti</a:t>
            </a:r>
            <a:r>
              <a:rPr lang="en-US" dirty="0" smtClean="0"/>
              <a:t> </a:t>
            </a:r>
            <a:r>
              <a:rPr lang="en-US" dirty="0" err="1"/>
              <a:t>korisnicima</a:t>
            </a:r>
            <a:r>
              <a:rPr lang="en-US" dirty="0"/>
              <a:t> 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potpunu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objektivnu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stanja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izvještajni</a:t>
            </a:r>
            <a:r>
              <a:rPr lang="en-US" dirty="0"/>
              <a:t> period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 smtClean="0"/>
              <a:t>njegovog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stanja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8122112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Diskusije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Management Discussion and Analysis, MD&amp;A),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viđenje</a:t>
            </a:r>
            <a:r>
              <a:rPr lang="en-US" dirty="0"/>
              <a:t> </a:t>
            </a:r>
            <a:r>
              <a:rPr lang="en-US" dirty="0" err="1"/>
              <a:t>uspješnosti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buduće</a:t>
            </a:r>
            <a:r>
              <a:rPr lang="sr-Latn-ME" dirty="0" smtClean="0"/>
              <a:t> </a:t>
            </a:r>
            <a:r>
              <a:rPr lang="en-US" dirty="0" err="1" smtClean="0"/>
              <a:t>perspektive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MD&amp;A,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u </a:t>
            </a:r>
            <a:r>
              <a:rPr lang="en-US" dirty="0" err="1" smtClean="0"/>
              <a:t>godišnjem</a:t>
            </a:r>
            <a:r>
              <a:rPr lang="sr-Latn-ME" dirty="0" smtClean="0"/>
              <a:t> </a:t>
            </a:r>
            <a:r>
              <a:rPr lang="en-US" dirty="0" err="1" smtClean="0"/>
              <a:t>izvještaju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3000" dirty="0"/>
              <a:t>1) </a:t>
            </a:r>
            <a:r>
              <a:rPr lang="en-US" sz="3000" dirty="0" err="1"/>
              <a:t>upotpuniti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dopuniti</a:t>
            </a:r>
            <a:r>
              <a:rPr lang="en-US" sz="3000" dirty="0"/>
              <a:t> </a:t>
            </a:r>
            <a:r>
              <a:rPr lang="en-US" sz="3000" dirty="0" err="1"/>
              <a:t>finansijske</a:t>
            </a:r>
            <a:r>
              <a:rPr lang="en-US" sz="3000" dirty="0"/>
              <a:t> </a:t>
            </a:r>
            <a:r>
              <a:rPr lang="en-US" sz="3000" dirty="0" err="1"/>
              <a:t>izvještaje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fi-FI" sz="3000" dirty="0"/>
              <a:t>2) biti usmjerena ka budućnosti;</a:t>
            </a:r>
          </a:p>
          <a:p>
            <a:pPr marL="457200" lvl="1" indent="0" algn="just">
              <a:buNone/>
            </a:pPr>
            <a:r>
              <a:rPr lang="en-US" sz="3000" dirty="0"/>
              <a:t>3) </a:t>
            </a:r>
            <a:r>
              <a:rPr lang="en-US" sz="3000" dirty="0" err="1"/>
              <a:t>fokusirati</a:t>
            </a:r>
            <a:r>
              <a:rPr lang="en-US" sz="3000" dirty="0"/>
              <a:t> se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dugoročno</a:t>
            </a:r>
            <a:r>
              <a:rPr lang="en-US" sz="3000" dirty="0"/>
              <a:t> </a:t>
            </a:r>
            <a:r>
              <a:rPr lang="en-US" sz="3000" dirty="0" err="1"/>
              <a:t>stvaranje</a:t>
            </a:r>
            <a:r>
              <a:rPr lang="en-US" sz="3000" dirty="0"/>
              <a:t> </a:t>
            </a:r>
            <a:r>
              <a:rPr lang="en-US" sz="3000" dirty="0" err="1"/>
              <a:t>vrijednosti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4)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 smtClean="0"/>
              <a:t>ntegri</a:t>
            </a:r>
            <a:r>
              <a:rPr lang="sr-Latn-ME" sz="3000" dirty="0" smtClean="0"/>
              <a:t>sati </a:t>
            </a:r>
            <a:r>
              <a:rPr lang="en-US" sz="3000" dirty="0" smtClean="0"/>
              <a:t> </a:t>
            </a:r>
            <a:r>
              <a:rPr lang="en-US" sz="3000" dirty="0" err="1"/>
              <a:t>dugoročnu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kratkoročnu</a:t>
            </a:r>
            <a:r>
              <a:rPr lang="en-US" sz="3000" dirty="0"/>
              <a:t> </a:t>
            </a:r>
            <a:r>
              <a:rPr lang="en-US" sz="3000" dirty="0" err="1"/>
              <a:t>perspektivu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5) </a:t>
            </a:r>
            <a:r>
              <a:rPr lang="en-US" sz="3000" dirty="0" err="1"/>
              <a:t>prikazivati</a:t>
            </a:r>
            <a:r>
              <a:rPr lang="en-US" sz="3000" dirty="0"/>
              <a:t> </a:t>
            </a:r>
            <a:r>
              <a:rPr lang="en-US" sz="3000" dirty="0" err="1"/>
              <a:t>informacije</a:t>
            </a:r>
            <a:r>
              <a:rPr lang="en-US" sz="3000" dirty="0"/>
              <a:t> </a:t>
            </a:r>
            <a:r>
              <a:rPr lang="en-US" sz="3000" dirty="0" err="1"/>
              <a:t>koje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dirty="0" err="1"/>
              <a:t>značajne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potrebe</a:t>
            </a:r>
            <a:r>
              <a:rPr lang="en-US" sz="3000" dirty="0"/>
              <a:t> </a:t>
            </a:r>
            <a:r>
              <a:rPr lang="en-US" sz="3000" dirty="0" err="1"/>
              <a:t>odlučivanja</a:t>
            </a:r>
            <a:r>
              <a:rPr lang="en-US" sz="3000" dirty="0"/>
              <a:t> </a:t>
            </a:r>
            <a:r>
              <a:rPr lang="en-US" sz="3000" dirty="0" err="1"/>
              <a:t>korisnika</a:t>
            </a:r>
            <a:r>
              <a:rPr lang="en-US" sz="3000" dirty="0"/>
              <a:t>;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 algn="just">
              <a:buNone/>
            </a:pPr>
            <a:r>
              <a:rPr lang="en-US" sz="3000" dirty="0"/>
              <a:t>6) </a:t>
            </a:r>
            <a:r>
              <a:rPr lang="en-US" sz="3000" dirty="0" err="1"/>
              <a:t>oličavati</a:t>
            </a:r>
            <a:r>
              <a:rPr lang="en-US" sz="3000" dirty="0"/>
              <a:t> </a:t>
            </a:r>
            <a:r>
              <a:rPr lang="en-US" sz="3000" dirty="0" err="1"/>
              <a:t>osobine</a:t>
            </a:r>
            <a:r>
              <a:rPr lang="en-US" sz="3000" dirty="0"/>
              <a:t> </a:t>
            </a:r>
            <a:r>
              <a:rPr lang="en-US" sz="3000" dirty="0" err="1"/>
              <a:t>pouzdanosti</a:t>
            </a:r>
            <a:r>
              <a:rPr lang="en-US" sz="3000" dirty="0"/>
              <a:t>, </a:t>
            </a:r>
            <a:r>
              <a:rPr lang="en-US" sz="3000" dirty="0" err="1"/>
              <a:t>uporedivosti</a:t>
            </a:r>
            <a:r>
              <a:rPr lang="en-US" sz="3000" dirty="0"/>
              <a:t>, </a:t>
            </a:r>
            <a:r>
              <a:rPr lang="en-US" sz="3000" dirty="0" err="1"/>
              <a:t>dosljednosti</a:t>
            </a:r>
            <a:r>
              <a:rPr lang="en-US" sz="3000" dirty="0"/>
              <a:t>, </a:t>
            </a:r>
            <a:r>
              <a:rPr lang="en-US" sz="3000" dirty="0" err="1"/>
              <a:t>bitnosti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razumljivosti</a:t>
            </a:r>
            <a:r>
              <a:rPr lang="en-US" sz="3000" dirty="0"/>
              <a:t>.</a:t>
            </a:r>
          </a:p>
          <a:p>
            <a:pPr marL="457200" lvl="1" indent="0" algn="just">
              <a:buNone/>
            </a:pPr>
            <a:r>
              <a:rPr lang="en-US" sz="3000" dirty="0"/>
              <a:t>MD&amp;A </a:t>
            </a:r>
            <a:r>
              <a:rPr lang="en-US" sz="3000" dirty="0" err="1"/>
              <a:t>prikazuje</a:t>
            </a:r>
            <a:r>
              <a:rPr lang="en-US" sz="3000" dirty="0"/>
              <a:t> </a:t>
            </a:r>
            <a:r>
              <a:rPr lang="en-US" sz="3000" dirty="0" err="1"/>
              <a:t>više</a:t>
            </a:r>
            <a:r>
              <a:rPr lang="en-US" sz="3000" dirty="0"/>
              <a:t> </a:t>
            </a:r>
            <a:r>
              <a:rPr lang="en-US" sz="3000" dirty="0" err="1"/>
              <a:t>analitički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kvalitativan</a:t>
            </a:r>
            <a:r>
              <a:rPr lang="en-US" sz="3000" dirty="0"/>
              <a:t> </a:t>
            </a:r>
            <a:r>
              <a:rPr lang="en-US" sz="3000" dirty="0" err="1"/>
              <a:t>pogled</a:t>
            </a:r>
            <a:r>
              <a:rPr lang="en-US" sz="3000" dirty="0"/>
              <a:t> od </a:t>
            </a:r>
            <a:r>
              <a:rPr lang="en-US" sz="3000" dirty="0" err="1"/>
              <a:t>ostalih</a:t>
            </a:r>
            <a:r>
              <a:rPr lang="en-US" sz="3000" dirty="0"/>
              <a:t> </a:t>
            </a:r>
            <a:r>
              <a:rPr lang="en-US" sz="3000" dirty="0" err="1"/>
              <a:t>finansijskih</a:t>
            </a:r>
            <a:r>
              <a:rPr lang="en-US" sz="3000" dirty="0"/>
              <a:t> </a:t>
            </a:r>
            <a:r>
              <a:rPr lang="en-US" sz="3000" dirty="0" err="1"/>
              <a:t>izvještaja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976636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I </a:t>
            </a:r>
            <a:r>
              <a:rPr lang="en-US" dirty="0" err="1"/>
              <a:t>najzad</a:t>
            </a:r>
            <a:r>
              <a:rPr lang="en-US" dirty="0"/>
              <a:t>,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zaključcima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nezavisnom</a:t>
            </a:r>
            <a:r>
              <a:rPr lang="sr-Latn-ME" dirty="0" smtClean="0"/>
              <a:t> </a:t>
            </a:r>
            <a:r>
              <a:rPr lang="en-US" dirty="0" err="1" smtClean="0"/>
              <a:t>eksternom</a:t>
            </a:r>
            <a:r>
              <a:rPr lang="en-US" dirty="0" smtClean="0"/>
              <a:t> </a:t>
            </a:r>
            <a:r>
              <a:rPr lang="en-US" dirty="0" err="1"/>
              <a:t>revizoru</a:t>
            </a:r>
            <a:r>
              <a:rPr lang="en-US" dirty="0"/>
              <a:t> da </a:t>
            </a:r>
            <a:r>
              <a:rPr lang="en-US" dirty="0" err="1"/>
              <a:t>izrazi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tome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sačinjeni</a:t>
            </a:r>
            <a:r>
              <a:rPr lang="en-US" dirty="0"/>
              <a:t>,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materijalnim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identifi</a:t>
            </a:r>
            <a:r>
              <a:rPr lang="sr-Latn-ME" dirty="0" smtClean="0"/>
              <a:t>kovanim </a:t>
            </a:r>
            <a:r>
              <a:rPr lang="en-US" dirty="0" smtClean="0"/>
              <a:t> </a:t>
            </a:r>
            <a:r>
              <a:rPr lang="en-US" dirty="0" err="1" smtClean="0"/>
              <a:t>okvirom</a:t>
            </a:r>
            <a:r>
              <a:rPr lang="sr-Latn-ME" dirty="0" smtClean="0"/>
              <a:t> </a:t>
            </a:r>
            <a:r>
              <a:rPr lang="it-IT" dirty="0" smtClean="0"/>
              <a:t>finansijskog </a:t>
            </a:r>
            <a:r>
              <a:rPr lang="it-IT" dirty="0"/>
              <a:t>izvještavanja ili ne, i da li su pouzdani. </a:t>
            </a:r>
            <a:endParaRPr lang="sr-Latn-ME" dirty="0" smtClean="0"/>
          </a:p>
          <a:p>
            <a:pPr algn="just"/>
            <a:r>
              <a:rPr lang="it-IT" dirty="0" smtClean="0"/>
              <a:t>To </a:t>
            </a:r>
            <a:r>
              <a:rPr lang="it-IT" dirty="0"/>
              <a:t>dioničarima/akcionarima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rukovodiocima</a:t>
            </a:r>
            <a:r>
              <a:rPr lang="en-US" dirty="0"/>
              <a:t>,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učesnicima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nezavisno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izvrši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posvjedočiti</a:t>
            </a:r>
            <a:r>
              <a:rPr lang="en-US" dirty="0"/>
              <a:t> o </a:t>
            </a:r>
            <a:r>
              <a:rPr lang="en-US" dirty="0" err="1" smtClean="0"/>
              <a:t>tačnosti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2796038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Sačinjavanje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endParaRPr lang="en-US" dirty="0"/>
          </a:p>
          <a:p>
            <a:pPr algn="just"/>
            <a:r>
              <a:rPr lang="en-US" dirty="0" err="1"/>
              <a:t>Zakonodavstvo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/>
              <a:t>koncepte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principe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sr-Latn-ME" dirty="0" smtClean="0"/>
              <a:t>  </a:t>
            </a:r>
            <a:r>
              <a:rPr lang="en-US" dirty="0" smtClean="0"/>
              <a:t>• </a:t>
            </a:r>
            <a:r>
              <a:rPr lang="en-US" dirty="0" err="1"/>
              <a:t>Obračunsko</a:t>
            </a:r>
            <a:r>
              <a:rPr lang="en-US" dirty="0"/>
              <a:t> </a:t>
            </a:r>
            <a:r>
              <a:rPr lang="en-US" dirty="0" err="1"/>
              <a:t>računovodstvo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prihodi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rashodi</a:t>
            </a:r>
            <a:r>
              <a:rPr lang="en-US" dirty="0"/>
              <a:t> </a:t>
            </a:r>
            <a:r>
              <a:rPr lang="en-US" dirty="0" err="1" smtClean="0"/>
              <a:t>knjiže</a:t>
            </a:r>
            <a:r>
              <a:rPr lang="sr-Latn-ME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/>
              <a:t>vremena</a:t>
            </a:r>
            <a:r>
              <a:rPr lang="en-US" dirty="0"/>
              <a:t>, a ne u </a:t>
            </a:r>
            <a:r>
              <a:rPr lang="en-US" dirty="0" err="1"/>
              <a:t>momentu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prijema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iziskuje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period,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evidentiraju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nastanka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primljen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plaćen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32588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Pretpostavka</a:t>
            </a:r>
            <a:r>
              <a:rPr lang="en-US" dirty="0" smtClean="0"/>
              <a:t> </a:t>
            </a:r>
            <a:r>
              <a:rPr lang="en-US" dirty="0" err="1" smtClean="0"/>
              <a:t>stalnosti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da se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</a:t>
            </a:r>
            <a:r>
              <a:rPr lang="en-US" dirty="0" err="1" smtClean="0"/>
              <a:t>sačinjavaju</a:t>
            </a:r>
            <a:r>
              <a:rPr lang="en-US" dirty="0" smtClean="0"/>
              <a:t> pod</a:t>
            </a:r>
            <a:r>
              <a:rPr lang="sr-Latn-ME" dirty="0" smtClean="0"/>
              <a:t> </a:t>
            </a:r>
            <a:r>
              <a:rPr lang="en-US" dirty="0" err="1" smtClean="0"/>
              <a:t>pretpostavkom</a:t>
            </a:r>
            <a:r>
              <a:rPr lang="en-US" dirty="0" smtClean="0"/>
              <a:t> da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posluje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u </a:t>
            </a:r>
            <a:r>
              <a:rPr lang="en-US" dirty="0" err="1" smtClean="0"/>
              <a:t>budućnosti</a:t>
            </a:r>
            <a:r>
              <a:rPr lang="en-US" dirty="0" smtClean="0"/>
              <a:t> </a:t>
            </a:r>
            <a:r>
              <a:rPr lang="en-US" dirty="0" err="1" smtClean="0"/>
              <a:t>poslovati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namjeru</a:t>
            </a:r>
            <a:r>
              <a:rPr lang="en-US" dirty="0" smtClean="0"/>
              <a:t> </a:t>
            </a:r>
            <a:r>
              <a:rPr lang="en-US" dirty="0" err="1" smtClean="0"/>
              <a:t>niti</a:t>
            </a:r>
            <a:r>
              <a:rPr lang="en-US" dirty="0" smtClean="0"/>
              <a:t> </a:t>
            </a:r>
            <a:r>
              <a:rPr lang="en-US" dirty="0" err="1" smtClean="0"/>
              <a:t>potrebu</a:t>
            </a:r>
            <a:r>
              <a:rPr lang="en-US" dirty="0" smtClean="0"/>
              <a:t> da se </a:t>
            </a:r>
            <a:r>
              <a:rPr lang="en-US" dirty="0" err="1" smtClean="0"/>
              <a:t>likvidira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da </a:t>
            </a:r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 err="1" smtClean="0"/>
              <a:t>smanji</a:t>
            </a:r>
            <a:r>
              <a:rPr lang="en-US" dirty="0" smtClean="0"/>
              <a:t> </a:t>
            </a:r>
            <a:r>
              <a:rPr lang="en-US" dirty="0" err="1" smtClean="0"/>
              <a:t>obim</a:t>
            </a:r>
            <a:r>
              <a:rPr lang="en-US" dirty="0" smtClean="0"/>
              <a:t> </a:t>
            </a:r>
            <a:r>
              <a:rPr lang="en-US" dirty="0" err="1" smtClean="0"/>
              <a:t>svog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Pretpostavka</a:t>
            </a:r>
            <a:r>
              <a:rPr lang="en-US" dirty="0" smtClean="0"/>
              <a:t> </a:t>
            </a:r>
            <a:r>
              <a:rPr lang="en-US" dirty="0" err="1" smtClean="0"/>
              <a:t>stalnosti</a:t>
            </a:r>
            <a:r>
              <a:rPr lang="en-US" dirty="0" smtClean="0"/>
              <a:t> je </a:t>
            </a:r>
            <a:r>
              <a:rPr lang="en-US" dirty="0" err="1" smtClean="0"/>
              <a:t>fundamentalni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en-US" dirty="0" smtClean="0"/>
              <a:t> u </a:t>
            </a:r>
            <a:r>
              <a:rPr lang="en-US" dirty="0" err="1" smtClean="0"/>
              <a:t>sačinjavanju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tog </a:t>
            </a:r>
            <a:r>
              <a:rPr lang="en-US" dirty="0" err="1" smtClean="0"/>
              <a:t>razloga</a:t>
            </a:r>
            <a:r>
              <a:rPr lang="en-US" dirty="0" smtClean="0"/>
              <a:t> se </a:t>
            </a:r>
            <a:r>
              <a:rPr lang="en-US" dirty="0" err="1" smtClean="0"/>
              <a:t>priznaje</a:t>
            </a:r>
            <a:r>
              <a:rPr lang="en-US" dirty="0" smtClean="0"/>
              <a:t> da </a:t>
            </a:r>
            <a:r>
              <a:rPr lang="en-US" dirty="0" err="1" smtClean="0"/>
              <a:t>uprava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odgovornost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procijeni</a:t>
            </a:r>
            <a:r>
              <a:rPr lang="en-US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da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posluje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uspješan</a:t>
            </a:r>
            <a:r>
              <a:rPr lang="en-US" dirty="0" smtClean="0"/>
              <a:t> </a:t>
            </a:r>
            <a:r>
              <a:rPr lang="en-US" dirty="0" err="1" smtClean="0"/>
              <a:t>privredni</a:t>
            </a:r>
            <a:r>
              <a:rPr lang="sr-Latn-ME" dirty="0" smtClean="0"/>
              <a:t> </a:t>
            </a:r>
            <a:r>
              <a:rPr lang="en-US" dirty="0" err="1" smtClean="0"/>
              <a:t>subjekt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procjena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možda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uvijek</a:t>
            </a:r>
            <a:r>
              <a:rPr lang="en-US" dirty="0" smtClean="0"/>
              <a:t> </a:t>
            </a:r>
            <a:r>
              <a:rPr lang="en-US" dirty="0" err="1" smtClean="0"/>
              <a:t>uključivati</a:t>
            </a:r>
            <a:r>
              <a:rPr lang="en-US" dirty="0" smtClean="0"/>
              <a:t> </a:t>
            </a:r>
            <a:r>
              <a:rPr lang="en-US" dirty="0" err="1" smtClean="0"/>
              <a:t>detaljnu</a:t>
            </a:r>
            <a:r>
              <a:rPr lang="sr-Latn-ME" dirty="0" smtClean="0"/>
              <a:t> </a:t>
            </a:r>
            <a:r>
              <a:rPr lang="en-US" dirty="0" err="1" smtClean="0"/>
              <a:t>analizu</a:t>
            </a:r>
            <a:r>
              <a:rPr lang="en-US" dirty="0" smtClean="0"/>
              <a:t>,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historija</a:t>
            </a:r>
            <a:r>
              <a:rPr lang="en-US" dirty="0" smtClean="0"/>
              <a:t> </a:t>
            </a:r>
            <a:r>
              <a:rPr lang="en-US" dirty="0" err="1" smtClean="0"/>
              <a:t>profitabilnih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lakog</a:t>
            </a:r>
            <a:r>
              <a:rPr lang="en-US" dirty="0" smtClean="0"/>
              <a:t> </a:t>
            </a:r>
            <a:r>
              <a:rPr lang="en-US" dirty="0" err="1" smtClean="0"/>
              <a:t>pristupa</a:t>
            </a:r>
            <a:r>
              <a:rPr lang="sr-Latn-ME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resursima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877443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Dosljednost</a:t>
            </a:r>
            <a:r>
              <a:rPr lang="en-US" dirty="0"/>
              <a:t>, pod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podrazumijeva</a:t>
            </a:r>
            <a:r>
              <a:rPr lang="en-US" dirty="0"/>
              <a:t> da se </a:t>
            </a:r>
            <a:r>
              <a:rPr lang="en-US" dirty="0" err="1"/>
              <a:t>prikazivanje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klasifikacija</a:t>
            </a:r>
            <a:r>
              <a:rPr lang="sr-Latn-ME" dirty="0" smtClean="0"/>
              <a:t> </a:t>
            </a:r>
            <a:r>
              <a:rPr lang="en-US" dirty="0" err="1" smtClean="0"/>
              <a:t>stavki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zadržava</a:t>
            </a:r>
            <a:r>
              <a:rPr lang="en-US" dirty="0"/>
              <a:t> od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do </a:t>
            </a:r>
            <a:r>
              <a:rPr lang="en-US" dirty="0" err="1"/>
              <a:t>sljedećeg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ne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opravdana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nn-NO" dirty="0" smtClean="0"/>
              <a:t>zahtjeva </a:t>
            </a:r>
            <a:r>
              <a:rPr lang="nn-NO" dirty="0"/>
              <a:t>novog računovodstvenog standarda; i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Razdvajanje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razdvajaju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</a:p>
          <a:p>
            <a:pPr algn="just"/>
            <a:r>
              <a:rPr lang="sv-SE" dirty="0"/>
              <a:t>Pored toga, računovodstvena politika društva treba osigurati: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533500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Potpunost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sadrže</a:t>
            </a:r>
            <a:r>
              <a:rPr lang="sr-Latn-ME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objelodaniti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rezultate </a:t>
            </a:r>
            <a:r>
              <a:rPr lang="pl-PL" dirty="0"/>
              <a:t>od materijalnog značaja koje (stvarno i potencijalno) utiču </a:t>
            </a:r>
            <a:r>
              <a:rPr lang="pl-PL" dirty="0" smtClean="0"/>
              <a:t>na </a:t>
            </a:r>
            <a:r>
              <a:rPr lang="sv-SE" dirty="0" smtClean="0"/>
              <a:t>odlučivanje </a:t>
            </a:r>
            <a:r>
              <a:rPr lang="sv-SE" dirty="0"/>
              <a:t>korisnika ovih finansijskih izvještaja i sa stanovišta </a:t>
            </a:r>
            <a:r>
              <a:rPr lang="sv-SE" dirty="0" smtClean="0"/>
              <a:t>materijalnog</a:t>
            </a:r>
            <a:r>
              <a:rPr lang="sr-Latn-ME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stanovišta</a:t>
            </a:r>
            <a:r>
              <a:rPr lang="en-US" dirty="0"/>
              <a:t> </a:t>
            </a:r>
            <a:r>
              <a:rPr lang="en-US" dirty="0" err="1"/>
              <a:t>troška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sačinjavanja</a:t>
            </a:r>
            <a:r>
              <a:rPr lang="en-US" dirty="0"/>
              <a:t> (</a:t>
            </a:r>
            <a:r>
              <a:rPr lang="en-US" dirty="0" err="1" smtClean="0"/>
              <a:t>neki</a:t>
            </a:r>
            <a:r>
              <a:rPr lang="sr-Latn-ME" dirty="0" smtClean="0"/>
              <a:t> </a:t>
            </a:r>
            <a:r>
              <a:rPr lang="en-US" dirty="0" err="1" smtClean="0"/>
              <a:t>propust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prouzrokovati</a:t>
            </a:r>
            <a:r>
              <a:rPr lang="en-US" dirty="0"/>
              <a:t> da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netačne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varljive</a:t>
            </a:r>
            <a:r>
              <a:rPr lang="en-US" dirty="0"/>
              <a:t>, </a:t>
            </a:r>
            <a:r>
              <a:rPr lang="en-US" dirty="0" smtClean="0"/>
              <a:t>pa</a:t>
            </a:r>
            <a:r>
              <a:rPr lang="sr-Latn-ME" dirty="0" smtClean="0"/>
              <a:t> </a:t>
            </a:r>
            <a:r>
              <a:rPr lang="it-IT" dirty="0" smtClean="0"/>
              <a:t>prema </a:t>
            </a:r>
            <a:r>
              <a:rPr lang="it-IT" dirty="0"/>
              <a:t>tome nepouzdane i nepotpune sa stanovišta njihove bitnosti);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Blagovremenost</a:t>
            </a:r>
            <a:r>
              <a:rPr lang="en-US" dirty="0"/>
              <a:t> –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ažurne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1587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828"/>
            <a:ext cx="10515600" cy="4670135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Postoje dva osnovna oblika regulacije tržišta</a:t>
            </a:r>
            <a:r>
              <a:rPr lang="pl-PL" dirty="0" smtClean="0"/>
              <a:t>: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1) regulacija zasnovana </a:t>
            </a:r>
            <a:r>
              <a:rPr lang="pl-PL" dirty="0" smtClean="0"/>
              <a:t>na materijalnim </a:t>
            </a:r>
            <a:r>
              <a:rPr lang="pl-PL" dirty="0"/>
              <a:t>pravilima, </a:t>
            </a:r>
            <a:r>
              <a:rPr lang="pl-PL" dirty="0" smtClean="0"/>
              <a:t>i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2) regulacija zasnovana na objavljivanju. </a:t>
            </a:r>
            <a:endParaRPr lang="pl-PL" dirty="0" smtClean="0"/>
          </a:p>
          <a:p>
            <a:pPr algn="just"/>
            <a:r>
              <a:rPr lang="pl-PL" dirty="0" smtClean="0"/>
              <a:t>Oba regulatorna </a:t>
            </a:r>
            <a:r>
              <a:rPr lang="en-US" dirty="0" err="1" smtClean="0"/>
              <a:t>pristup</a:t>
            </a:r>
            <a:r>
              <a:rPr lang="sr-Latn-ME" dirty="0" smtClean="0"/>
              <a:t>k</a:t>
            </a:r>
            <a:r>
              <a:rPr lang="en-US" dirty="0" smtClean="0"/>
              <a:t>a </a:t>
            </a:r>
            <a:r>
              <a:rPr lang="en-US" dirty="0" err="1"/>
              <a:t>pokušavaju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Regulacija</a:t>
            </a:r>
            <a:r>
              <a:rPr lang="en-US" dirty="0" smtClean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, a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raditi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pokušava</a:t>
            </a:r>
            <a:r>
              <a:rPr lang="en-US" dirty="0"/>
              <a:t> </a:t>
            </a:r>
            <a:r>
              <a:rPr lang="en-US" dirty="0" err="1"/>
              <a:t>usvojiti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urediti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 smtClean="0"/>
              <a:t>veći</a:t>
            </a:r>
            <a:r>
              <a:rPr lang="sr-Latn-ME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67197598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pravovremene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korisnike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 smtClean="0"/>
              <a:t>nego</a:t>
            </a:r>
            <a:r>
              <a:rPr lang="sr-Latn-ME" dirty="0" smtClean="0"/>
              <a:t> </a:t>
            </a:r>
            <a:r>
              <a:rPr lang="pl-PL" dirty="0" smtClean="0"/>
              <a:t>one </a:t>
            </a:r>
            <a:r>
              <a:rPr lang="pl-PL" dirty="0"/>
              <a:t>zastarjele, koje su možda pretekli događaji;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Opreznost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iziskuje</a:t>
            </a:r>
            <a:r>
              <a:rPr lang="en-US" dirty="0"/>
              <a:t>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pravi</a:t>
            </a:r>
            <a:r>
              <a:rPr lang="en-US" dirty="0"/>
              <a:t> </a:t>
            </a:r>
            <a:r>
              <a:rPr lang="en-US" dirty="0" err="1"/>
              <a:t>obazriv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u </a:t>
            </a:r>
            <a:r>
              <a:rPr lang="en-US" dirty="0" err="1"/>
              <a:t>računovodstvu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procjenjuje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bi </a:t>
            </a:r>
            <a:r>
              <a:rPr lang="en-US" dirty="0" err="1"/>
              <a:t>budući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uticaje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njegove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uslove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Suština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forme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vjerno</a:t>
            </a:r>
            <a:r>
              <a:rPr lang="en-US" dirty="0"/>
              <a:t> </a:t>
            </a:r>
            <a:r>
              <a:rPr lang="en-US" dirty="0" err="1"/>
              <a:t>prikazivanje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da se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 </a:t>
            </a:r>
            <a:r>
              <a:rPr lang="en-US" dirty="0" err="1" smtClean="0"/>
              <a:t>računovodstveno</a:t>
            </a:r>
            <a:r>
              <a:rPr lang="sr-Latn-ME" dirty="0" smtClean="0"/>
              <a:t>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prikazuju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suštinom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ekonomskom</a:t>
            </a:r>
            <a:r>
              <a:rPr lang="sr-Latn-ME" dirty="0" smtClean="0"/>
              <a:t> </a:t>
            </a:r>
            <a:r>
              <a:rPr lang="en-US" dirty="0" err="1" smtClean="0"/>
              <a:t>realnošću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prevladati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formom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386868569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Analitika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zbir</a:t>
            </a:r>
            <a:r>
              <a:rPr lang="en-US" dirty="0"/>
              <a:t> </a:t>
            </a:r>
            <a:r>
              <a:rPr lang="en-US" dirty="0" err="1"/>
              <a:t>analitičkih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sintetičkom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Ravnoteža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složenost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širinu</a:t>
            </a:r>
            <a:r>
              <a:rPr lang="sr-Latn-ME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,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manjim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da </a:t>
            </a:r>
            <a:r>
              <a:rPr lang="en-US" dirty="0" err="1" smtClean="0"/>
              <a:t>svoje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prilagode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isplative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koncept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međutim</a:t>
            </a:r>
            <a:r>
              <a:rPr lang="pl-PL" dirty="0"/>
              <a:t>, ne treba koristiti za uskraćivanje informacija korisnicima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8826713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algn="just"/>
            <a:r>
              <a:rPr lang="en-US" dirty="0" err="1"/>
              <a:t>Pretpostavka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da se </a:t>
            </a:r>
            <a:r>
              <a:rPr lang="en-US" dirty="0" err="1"/>
              <a:t>korisnicima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računovodstveni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jasna</a:t>
            </a:r>
            <a:r>
              <a:rPr lang="sr-Latn-ME" dirty="0"/>
              <a:t> </a:t>
            </a:r>
            <a:r>
              <a:rPr lang="pl-PL" dirty="0"/>
              <a:t>indikacija da je cijena veća od koristi; i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Uparivanje</a:t>
            </a:r>
            <a:r>
              <a:rPr lang="en-US" dirty="0"/>
              <a:t>.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period </a:t>
            </a:r>
            <a:r>
              <a:rPr lang="en-US" dirty="0" err="1"/>
              <a:t>rashodi</a:t>
            </a:r>
            <a:r>
              <a:rPr lang="en-US" dirty="0"/>
              <a:t> (</a:t>
            </a:r>
            <a:r>
              <a:rPr lang="en-US" dirty="0" err="1"/>
              <a:t>troškovi</a:t>
            </a:r>
            <a:r>
              <a:rPr lang="en-US" dirty="0"/>
              <a:t>)</a:t>
            </a:r>
            <a:r>
              <a:rPr lang="sr-Latn-ME" dirty="0"/>
              <a:t> </a:t>
            </a:r>
            <a:r>
              <a:rPr lang="pt-BR" dirty="0"/>
              <a:t>se uparuju s odgovarajućim prihodima.</a:t>
            </a:r>
          </a:p>
          <a:p>
            <a:pPr algn="just"/>
            <a:r>
              <a:rPr lang="en-US" dirty="0" err="1"/>
              <a:t>Konkretan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format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utvrdit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zakonodavstvo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računovodstveni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Uzeti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poređeni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, </a:t>
            </a:r>
            <a:r>
              <a:rPr lang="en-US" dirty="0" err="1"/>
              <a:t>finansijski</a:t>
            </a:r>
            <a:r>
              <a:rPr lang="sr-Latn-ME" dirty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sveobuhvatnu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2102421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Dobra praksa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planira</a:t>
            </a:r>
            <a:r>
              <a:rPr lang="en-US" dirty="0"/>
              <a:t> </a:t>
            </a:r>
            <a:r>
              <a:rPr lang="en-US" dirty="0" err="1"/>
              <a:t>izaći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međunarodno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oboljšati</a:t>
            </a:r>
            <a:r>
              <a:rPr lang="sr-Latn-ME" dirty="0" smtClean="0"/>
              <a:t> </a:t>
            </a:r>
            <a:r>
              <a:rPr lang="en-US" dirty="0" err="1" smtClean="0"/>
              <a:t>kvalitet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, </a:t>
            </a:r>
            <a:r>
              <a:rPr lang="en-US" dirty="0" err="1"/>
              <a:t>morat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sačinjavati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međunarodno</a:t>
            </a:r>
            <a:r>
              <a:rPr lang="en-US" dirty="0" smtClean="0"/>
              <a:t> </a:t>
            </a:r>
            <a:r>
              <a:rPr lang="en-US" dirty="0" err="1"/>
              <a:t>prihvaćenim</a:t>
            </a:r>
            <a:r>
              <a:rPr lang="en-US" dirty="0"/>
              <a:t> </a:t>
            </a:r>
            <a:r>
              <a:rPr lang="en-US" dirty="0" err="1"/>
              <a:t>računovodstvenim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Najpriznatiji</a:t>
            </a:r>
            <a:r>
              <a:rPr lang="en-US" dirty="0"/>
              <a:t> </a:t>
            </a:r>
            <a:r>
              <a:rPr lang="en-US" dirty="0" err="1" smtClean="0"/>
              <a:t>standardi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Međunarodni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(MSFI)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Općeprihvaćeni</a:t>
            </a:r>
            <a:r>
              <a:rPr lang="sr-Latn-ME" dirty="0" smtClean="0"/>
              <a:t> </a:t>
            </a:r>
            <a:r>
              <a:rPr lang="en-US" dirty="0" err="1" smtClean="0"/>
              <a:t>računovodstveni</a:t>
            </a:r>
            <a:r>
              <a:rPr lang="en-US" dirty="0" smtClean="0"/>
              <a:t> </a:t>
            </a:r>
            <a:r>
              <a:rPr lang="en-US" dirty="0" err="1"/>
              <a:t>principi</a:t>
            </a:r>
            <a:r>
              <a:rPr lang="en-US" dirty="0"/>
              <a:t> SAD-a (U.S. GAAP). </a:t>
            </a:r>
          </a:p>
          <a:p>
            <a:pPr marL="0" indent="0" algn="just">
              <a:buNone/>
            </a:pPr>
            <a:r>
              <a:rPr lang="en-US" dirty="0"/>
              <a:t>• MSFI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jasnu</a:t>
            </a:r>
            <a:r>
              <a:rPr lang="en-US" dirty="0"/>
              <a:t> </a:t>
            </a:r>
            <a:r>
              <a:rPr lang="en-US" dirty="0" err="1"/>
              <a:t>ekonomsku</a:t>
            </a:r>
            <a:r>
              <a:rPr lang="en-US" dirty="0"/>
              <a:t> </a:t>
            </a:r>
            <a:r>
              <a:rPr lang="en-US" dirty="0" err="1"/>
              <a:t>logiku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upravi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/>
              <a:t>važeći</a:t>
            </a:r>
            <a:r>
              <a:rPr lang="en-US" dirty="0"/>
              <a:t> </a:t>
            </a:r>
            <a:r>
              <a:rPr lang="en-US" dirty="0" err="1"/>
              <a:t>bh</a:t>
            </a:r>
            <a:r>
              <a:rPr lang="en-US" dirty="0"/>
              <a:t>. </a:t>
            </a:r>
            <a:r>
              <a:rPr lang="en-US" dirty="0" err="1"/>
              <a:t>računovodstveni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, </a:t>
            </a:r>
            <a:r>
              <a:rPr lang="en-US" dirty="0" err="1"/>
              <a:t>omogućavajući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upoređivanje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odgovarajućom</a:t>
            </a:r>
            <a:r>
              <a:rPr lang="en-US" dirty="0" smtClean="0"/>
              <a:t> </a:t>
            </a:r>
            <a:r>
              <a:rPr lang="en-US" dirty="0" err="1"/>
              <a:t>grupom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85047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globalno</a:t>
            </a:r>
            <a:r>
              <a:rPr lang="en-US" dirty="0" smtClean="0"/>
              <a:t> </a:t>
            </a:r>
            <a:r>
              <a:rPr lang="en-US" dirty="0" err="1" smtClean="0"/>
              <a:t>približavanje</a:t>
            </a:r>
            <a:r>
              <a:rPr lang="en-US" dirty="0" smtClean="0"/>
              <a:t> </a:t>
            </a:r>
            <a:r>
              <a:rPr lang="en-US" dirty="0" err="1" smtClean="0"/>
              <a:t>nacionalnih</a:t>
            </a:r>
            <a:r>
              <a:rPr lang="en-US" dirty="0" smtClean="0"/>
              <a:t> </a:t>
            </a:r>
            <a:r>
              <a:rPr lang="en-US" dirty="0" err="1" smtClean="0"/>
              <a:t>standarda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MSFI;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kotirana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u </a:t>
            </a:r>
            <a:r>
              <a:rPr lang="en-US" dirty="0" err="1" smtClean="0"/>
              <a:t>Evropi</a:t>
            </a:r>
            <a:r>
              <a:rPr lang="en-US" dirty="0" smtClean="0"/>
              <a:t> s </a:t>
            </a:r>
            <a:r>
              <a:rPr lang="en-US" dirty="0" err="1" smtClean="0"/>
              <a:t>konsolid</a:t>
            </a:r>
            <a:r>
              <a:rPr lang="sr-Latn-ME" dirty="0" smtClean="0"/>
              <a:t>ovanim </a:t>
            </a:r>
            <a:r>
              <a:rPr lang="en-US" dirty="0" smtClean="0"/>
              <a:t> </a:t>
            </a:r>
            <a:r>
              <a:rPr lang="en-US" dirty="0" err="1" smtClean="0"/>
              <a:t>računima</a:t>
            </a:r>
            <a:r>
              <a:rPr lang="en-US" dirty="0" smtClean="0"/>
              <a:t> </a:t>
            </a:r>
            <a:r>
              <a:rPr lang="en-US" dirty="0" err="1" smtClean="0"/>
              <a:t>dužna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prikazivati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sr-Latn-ME" dirty="0" smtClean="0"/>
              <a:t> </a:t>
            </a:r>
            <a:r>
              <a:rPr lang="nn-NO" dirty="0" smtClean="0"/>
              <a:t>konsolid</a:t>
            </a:r>
            <a:r>
              <a:rPr lang="sr-Latn-ME" dirty="0" smtClean="0"/>
              <a:t>ovane </a:t>
            </a:r>
            <a:r>
              <a:rPr lang="nn-NO" dirty="0" smtClean="0"/>
              <a:t>finansijske izvještaje koristeći MSFI počevši od 2005. godine.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Unificiranje</a:t>
            </a:r>
            <a:r>
              <a:rPr lang="en-US" dirty="0" smtClean="0"/>
              <a:t> </a:t>
            </a:r>
            <a:r>
              <a:rPr lang="en-US" dirty="0" err="1" smtClean="0"/>
              <a:t>standarda</a:t>
            </a:r>
            <a:r>
              <a:rPr lang="en-US" dirty="0" smtClean="0"/>
              <a:t> </a:t>
            </a:r>
            <a:r>
              <a:rPr lang="en-US" dirty="0" err="1" smtClean="0"/>
              <a:t>omogućit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korisnicima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da “</a:t>
            </a:r>
            <a:r>
              <a:rPr lang="en-US" dirty="0" err="1" smtClean="0"/>
              <a:t>čitaju</a:t>
            </a:r>
            <a:r>
              <a:rPr lang="en-US" dirty="0" smtClean="0"/>
              <a:t>”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pl-PL" dirty="0" smtClean="0"/>
              <a:t>izvještaje po općim pravilima; i</a:t>
            </a:r>
          </a:p>
          <a:p>
            <a:pPr marL="0" indent="0" algn="just">
              <a:buNone/>
            </a:pPr>
            <a:r>
              <a:rPr lang="en-US" dirty="0" smtClean="0"/>
              <a:t>•</a:t>
            </a:r>
            <a:r>
              <a:rPr lang="en-US" dirty="0" err="1" smtClean="0"/>
              <a:t>Implementacija</a:t>
            </a:r>
            <a:r>
              <a:rPr lang="en-US" dirty="0" smtClean="0"/>
              <a:t> MSFI </a:t>
            </a:r>
            <a:r>
              <a:rPr lang="en-US" dirty="0" err="1" smtClean="0"/>
              <a:t>mogla</a:t>
            </a:r>
            <a:r>
              <a:rPr lang="en-US" dirty="0" smtClean="0"/>
              <a:t> bi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bh</a:t>
            </a:r>
            <a:r>
              <a:rPr lang="en-US" dirty="0" smtClean="0"/>
              <a:t>. </a:t>
            </a:r>
            <a:r>
              <a:rPr lang="en-US" dirty="0" err="1" smtClean="0"/>
              <a:t>društvima</a:t>
            </a:r>
            <a:r>
              <a:rPr lang="en-US" dirty="0" smtClean="0"/>
              <a:t> da </a:t>
            </a:r>
            <a:r>
              <a:rPr lang="en-US" dirty="0" err="1" smtClean="0"/>
              <a:t>smanje</a:t>
            </a:r>
            <a:r>
              <a:rPr lang="en-US" dirty="0" smtClean="0"/>
              <a:t> </a:t>
            </a:r>
            <a:r>
              <a:rPr lang="en-US" dirty="0" err="1" smtClean="0"/>
              <a:t>rashode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privlačenja</a:t>
            </a:r>
            <a:r>
              <a:rPr lang="en-US" dirty="0" smtClean="0"/>
              <a:t> </a:t>
            </a:r>
            <a:r>
              <a:rPr lang="en-US" dirty="0" err="1" smtClean="0"/>
              <a:t>investicija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sv-SE" dirty="0" smtClean="0"/>
              <a:t>Primjena MSFI obično ima sljedeći uticaj na bilans standardnog društva: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Potreba</a:t>
            </a:r>
            <a:r>
              <a:rPr lang="en-US" dirty="0" smtClean="0"/>
              <a:t> da se </a:t>
            </a:r>
            <a:r>
              <a:rPr lang="en-US" dirty="0" err="1" smtClean="0"/>
              <a:t>sačinjavaju</a:t>
            </a:r>
            <a:r>
              <a:rPr lang="en-US" dirty="0" smtClean="0"/>
              <a:t> </a:t>
            </a:r>
            <a:r>
              <a:rPr lang="en-US" dirty="0" err="1" smtClean="0"/>
              <a:t>konsolid</a:t>
            </a:r>
            <a:r>
              <a:rPr lang="sr-Latn-ME" dirty="0" smtClean="0"/>
              <a:t>ovani 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(MRS 27.7/11);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7363652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Zalihe</a:t>
            </a:r>
            <a:r>
              <a:rPr lang="en-US" dirty="0"/>
              <a:t> se </a:t>
            </a:r>
            <a:r>
              <a:rPr lang="en-US" dirty="0" err="1"/>
              <a:t>više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iskazivati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koštanja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nižoj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/>
              <a:t>dviju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: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koštanja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prodajne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(MRS 2.6);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Primjena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poštene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, a ne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historijskoj</a:t>
            </a:r>
            <a:r>
              <a:rPr lang="sr-Latn-ME" dirty="0" smtClean="0"/>
              <a:t> </a:t>
            </a:r>
            <a:r>
              <a:rPr lang="pl-PL" dirty="0" smtClean="0"/>
              <a:t>cijeni </a:t>
            </a:r>
            <a:r>
              <a:rPr lang="pl-PL" dirty="0"/>
              <a:t>za mnoga sredstva i obaveze;</a:t>
            </a:r>
          </a:p>
          <a:p>
            <a:pPr marL="0" indent="0" algn="just">
              <a:buNone/>
            </a:pPr>
            <a:r>
              <a:rPr lang="it-IT" dirty="0"/>
              <a:t>• Pojava novih finansijskih instrumenata, naročito derivata; </a:t>
            </a:r>
            <a:r>
              <a:rPr lang="it-IT" dirty="0" smtClean="0"/>
              <a:t>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68635570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9251"/>
            <a:ext cx="10515600" cy="4927712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Prepoznavanje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ne </a:t>
            </a:r>
            <a:r>
              <a:rPr lang="en-US" dirty="0" err="1"/>
              <a:t>potiče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bilans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se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stavke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, </a:t>
            </a:r>
            <a:r>
              <a:rPr lang="en-US" dirty="0" err="1"/>
              <a:t>ispravka</a:t>
            </a:r>
            <a:r>
              <a:rPr lang="sr-Latn-ME" dirty="0"/>
              <a:t> </a:t>
            </a:r>
            <a:r>
              <a:rPr lang="en-US" dirty="0" err="1"/>
              <a:t>poštene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priznavanje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ukidanje</a:t>
            </a:r>
            <a:r>
              <a:rPr lang="en-US" dirty="0"/>
              <a:t> </a:t>
            </a:r>
            <a:r>
              <a:rPr lang="en-US" dirty="0" err="1"/>
              <a:t>obezvređenja</a:t>
            </a:r>
            <a:r>
              <a:rPr lang="sr-Latn-ME" dirty="0"/>
              <a:t> </a:t>
            </a:r>
            <a:r>
              <a:rPr lang="nn-NO" dirty="0"/>
              <a:t>sredstava. </a:t>
            </a:r>
            <a:endParaRPr lang="sr-Latn-ME" dirty="0"/>
          </a:p>
          <a:p>
            <a:pPr marL="0" indent="0" algn="just">
              <a:buNone/>
            </a:pPr>
            <a:r>
              <a:rPr lang="nn-NO" dirty="0"/>
              <a:t>Objavljivanja </a:t>
            </a:r>
            <a:r>
              <a:rPr lang="nn-NO" dirty="0" smtClean="0"/>
              <a:t>takođe </a:t>
            </a:r>
            <a:r>
              <a:rPr lang="nn-NO" dirty="0"/>
              <a:t>postaju i u većoj mjeri informativna i </a:t>
            </a:r>
            <a:r>
              <a:rPr lang="nn-NO" dirty="0" smtClean="0"/>
              <a:t>orijenti</a:t>
            </a:r>
            <a:r>
              <a:rPr lang="sr-Latn-ME" dirty="0" smtClean="0"/>
              <a:t>sana </a:t>
            </a:r>
            <a:r>
              <a:rPr lang="nn-NO" dirty="0" smtClean="0"/>
              <a:t>ka</a:t>
            </a:r>
            <a:r>
              <a:rPr lang="sr-Latn-ME" dirty="0" smtClean="0"/>
              <a:t> </a:t>
            </a:r>
            <a:r>
              <a:rPr lang="en-US" dirty="0" err="1"/>
              <a:t>korisnicima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Zavisno</a:t>
            </a:r>
            <a:r>
              <a:rPr lang="en-US" dirty="0"/>
              <a:t> od toga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namjerava</a:t>
            </a:r>
            <a:r>
              <a:rPr lang="en-US" dirty="0"/>
              <a:t> </a:t>
            </a:r>
            <a:r>
              <a:rPr lang="en-US" dirty="0" err="1"/>
              <a:t>kotirati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morati</a:t>
            </a:r>
            <a:r>
              <a:rPr lang="en-US" dirty="0"/>
              <a:t> </a:t>
            </a:r>
            <a:r>
              <a:rPr lang="en-US" dirty="0" err="1"/>
              <a:t>sačinjavati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od </a:t>
            </a:r>
            <a:r>
              <a:rPr lang="en-US" dirty="0" err="1"/>
              <a:t>ovih</a:t>
            </a:r>
            <a:r>
              <a:rPr lang="sr-Latn-ME" dirty="0"/>
              <a:t> </a:t>
            </a:r>
            <a:r>
              <a:rPr lang="en-US" dirty="0" err="1"/>
              <a:t>dvaju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210116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endParaRPr lang="en-US" dirty="0"/>
          </a:p>
          <a:p>
            <a:pPr algn="just"/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prikazivati</a:t>
            </a:r>
            <a:r>
              <a:rPr lang="en-US" dirty="0"/>
              <a:t> 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formama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cijele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 smtClean="0"/>
              <a:t>rezultati</a:t>
            </a:r>
            <a:r>
              <a:rPr lang="sr-Latn-ME" dirty="0" smtClean="0"/>
              <a:t> </a:t>
            </a:r>
            <a:r>
              <a:rPr lang="en-US" dirty="0" err="1" smtClean="0"/>
              <a:t>pojavljivat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se u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polugodišnjim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Pravilnikom o prospektu KVP/KHOV utvrđeno je da se finansijski podaci </a:t>
            </a:r>
            <a:r>
              <a:rPr lang="pl-PL" dirty="0" smtClean="0"/>
              <a:t>u prospektu </a:t>
            </a:r>
            <a:r>
              <a:rPr lang="pl-PL" dirty="0"/>
              <a:t>daju prema finansijskim izvještajima izrađenim u skladu s propisima </a:t>
            </a:r>
            <a:r>
              <a:rPr lang="pl-PL" dirty="0" smtClean="0"/>
              <a:t>koji </a:t>
            </a:r>
            <a:r>
              <a:rPr lang="en-US" dirty="0" err="1" smtClean="0"/>
              <a:t>uređuju</a:t>
            </a:r>
            <a:r>
              <a:rPr lang="en-US" dirty="0" smtClean="0"/>
              <a:t> </a:t>
            </a:r>
            <a:r>
              <a:rPr lang="en-US" dirty="0" err="1"/>
              <a:t>računovodstvo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, a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 smtClean="0"/>
              <a:t>izdavalac</a:t>
            </a:r>
            <a:r>
              <a:rPr lang="sr-Latn-ME" dirty="0" smtClean="0"/>
              <a:t> </a:t>
            </a:r>
            <a:r>
              <a:rPr lang="en-US" dirty="0" smtClean="0"/>
              <a:t>VP/HOV </a:t>
            </a:r>
            <a:r>
              <a:rPr lang="en-US" dirty="0" err="1"/>
              <a:t>posluje</a:t>
            </a:r>
            <a:r>
              <a:rPr lang="en-US" dirty="0"/>
              <a:t> </a:t>
            </a:r>
            <a:r>
              <a:rPr lang="en-US" dirty="0" err="1"/>
              <a:t>kraće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cjelokupan</a:t>
            </a:r>
            <a:r>
              <a:rPr lang="en-US" dirty="0"/>
              <a:t> period od </a:t>
            </a:r>
            <a:r>
              <a:rPr lang="en-US" dirty="0" err="1"/>
              <a:t>osnivanja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Uputstvom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prilogu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Pravilnika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precizirane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sadržane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prospektu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1177252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, u </a:t>
            </a:r>
            <a:r>
              <a:rPr lang="en-US" dirty="0" err="1" smtClean="0"/>
              <a:t>propisanim</a:t>
            </a:r>
            <a:r>
              <a:rPr lang="sr-Latn-ME" dirty="0" smtClean="0"/>
              <a:t> </a:t>
            </a:r>
            <a:r>
              <a:rPr lang="en-US" dirty="0" err="1" smtClean="0"/>
              <a:t>rokovima</a:t>
            </a:r>
            <a:r>
              <a:rPr lang="en-US" dirty="0"/>
              <a:t>, </a:t>
            </a:r>
            <a:r>
              <a:rPr lang="en-US" dirty="0" err="1"/>
              <a:t>dostavljati</a:t>
            </a:r>
            <a:r>
              <a:rPr lang="en-US" dirty="0"/>
              <a:t> KVP/KHOV, </a:t>
            </a:r>
            <a:r>
              <a:rPr lang="en-US" dirty="0" err="1"/>
              <a:t>organizatoru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brokersko-dilerskom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usvojene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o </a:t>
            </a:r>
            <a:r>
              <a:rPr lang="en-US" dirty="0" err="1"/>
              <a:t>izvršenoj</a:t>
            </a:r>
            <a:r>
              <a:rPr lang="en-US" dirty="0"/>
              <a:t> </a:t>
            </a:r>
            <a:r>
              <a:rPr lang="en-US" dirty="0" err="1"/>
              <a:t>reviziji</a:t>
            </a:r>
            <a:r>
              <a:rPr lang="en-US" dirty="0"/>
              <a:t>, a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čijim</a:t>
            </a:r>
            <a:r>
              <a:rPr lang="en-US" dirty="0"/>
              <a:t> se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trguje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ova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utvrđena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inoviranja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 smtClean="0"/>
              <a:t>izdavaoca</a:t>
            </a:r>
            <a:r>
              <a:rPr lang="sr-Latn-ME" dirty="0" smtClean="0"/>
              <a:t> </a:t>
            </a:r>
            <a:r>
              <a:rPr lang="pl-PL" dirty="0" smtClean="0"/>
              <a:t>koji </a:t>
            </a:r>
            <a:r>
              <a:rPr lang="pl-PL" dirty="0"/>
              <a:t>je dostupan na organiziranom tržištu.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299371632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/>
          <a:lstStyle/>
          <a:p>
            <a:pPr algn="just"/>
            <a:r>
              <a:rPr lang="pl-PL" dirty="0"/>
              <a:t>Društva su obavezna i da sadržinski i na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propisan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KVP/KHOV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izvod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čitav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One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inicijalnog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sr-Latn-ME" dirty="0"/>
              <a:t> </a:t>
            </a:r>
            <a:r>
              <a:rPr lang="en-US" dirty="0" err="1"/>
              <a:t>namijenjenog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, a </a:t>
            </a:r>
            <a:r>
              <a:rPr lang="en-US" dirty="0" err="1"/>
              <a:t>nadalje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o</a:t>
            </a:r>
            <a:r>
              <a:rPr lang="sr-Latn-ME" dirty="0"/>
              <a:t>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podzakonskim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, </a:t>
            </a:r>
            <a:r>
              <a:rPr lang="en-US" dirty="0" err="1"/>
              <a:t>dionička</a:t>
            </a:r>
            <a:r>
              <a:rPr lang="en-US" dirty="0"/>
              <a:t>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5981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sr-Latn-ME" dirty="0"/>
              <a:t> </a:t>
            </a:r>
            <a:r>
              <a:rPr lang="pt-BR" dirty="0"/>
              <a:t>na objavljivanju više se oslanja na tržišne mehanizme “kažnjavanja” i “nagrađivanja”</a:t>
            </a:r>
            <a:r>
              <a:rPr lang="sr-Latn-ME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sr-Latn-ME" dirty="0"/>
              <a:t> </a:t>
            </a:r>
            <a:r>
              <a:rPr lang="en-US" dirty="0" err="1"/>
              <a:t>prebacuje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učesnike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pravilom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neka</a:t>
            </a:r>
            <a:r>
              <a:rPr lang="en-US" dirty="0"/>
              <a:t> se </a:t>
            </a:r>
            <a:r>
              <a:rPr lang="en-US" dirty="0" err="1"/>
              <a:t>kupac</a:t>
            </a:r>
            <a:r>
              <a:rPr lang="sr-Latn-ME" dirty="0"/>
              <a:t> </a:t>
            </a:r>
            <a:r>
              <a:rPr lang="en-US" dirty="0" err="1"/>
              <a:t>pazi</a:t>
            </a:r>
            <a:r>
              <a:rPr lang="en-US" dirty="0"/>
              <a:t>”. </a:t>
            </a:r>
            <a:endParaRPr lang="sr-Latn-ME" dirty="0"/>
          </a:p>
          <a:p>
            <a:pPr algn="just"/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djelimično</a:t>
            </a:r>
            <a:r>
              <a:rPr lang="en-US" dirty="0"/>
              <a:t> se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uvjerenju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bolja</a:t>
            </a:r>
            <a:r>
              <a:rPr lang="en-US" dirty="0"/>
              <a:t> u </a:t>
            </a:r>
            <a:r>
              <a:rPr lang="en-US" dirty="0" err="1"/>
              <a:t>sprečavanju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/>
              <a:t>zloupotreba</a:t>
            </a:r>
            <a:r>
              <a:rPr lang="en-US" dirty="0"/>
              <a:t> od </a:t>
            </a:r>
            <a:r>
              <a:rPr lang="en-US" dirty="0" err="1"/>
              <a:t>regulatornih</a:t>
            </a:r>
            <a:r>
              <a:rPr lang="en-US" dirty="0"/>
              <a:t> organa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/>
              <a:t>da je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jeftina</a:t>
            </a:r>
            <a:r>
              <a:rPr lang="en-US" dirty="0"/>
              <a:t> </a:t>
            </a:r>
            <a:r>
              <a:rPr lang="en-US" dirty="0" err="1"/>
              <a:t>zamjena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materijalnu</a:t>
            </a:r>
            <a:r>
              <a:rPr lang="en-US" dirty="0"/>
              <a:t> </a:t>
            </a:r>
            <a:r>
              <a:rPr lang="en-US" dirty="0" err="1"/>
              <a:t>regulaciju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, ova</a:t>
            </a:r>
            <a:r>
              <a:rPr lang="sr-Latn-ME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se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međusobnoj</a:t>
            </a:r>
            <a:r>
              <a:rPr lang="en-US" dirty="0"/>
              <a:t> </a:t>
            </a:r>
            <a:r>
              <a:rPr lang="en-US" dirty="0" err="1"/>
              <a:t>kombinaciji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je </a:t>
            </a:r>
            <a:r>
              <a:rPr lang="en-US" dirty="0" err="1"/>
              <a:t>činjenica</a:t>
            </a:r>
            <a:r>
              <a:rPr lang="sr-Latn-ME" dirty="0"/>
              <a:t> </a:t>
            </a:r>
            <a:r>
              <a:rPr lang="en-US" dirty="0"/>
              <a:t>da se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od </a:t>
            </a:r>
            <a:r>
              <a:rPr lang="en-US" dirty="0" err="1"/>
              <a:t>drugih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81037961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sačinjavati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,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/>
              <a:t>dostavljanja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KVP/KHOV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organizatoru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ostalog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obaveznu</a:t>
            </a:r>
            <a:r>
              <a:rPr lang="en-US" dirty="0" smtClean="0"/>
              <a:t> </a:t>
            </a:r>
            <a:r>
              <a:rPr lang="en-US" dirty="0" err="1"/>
              <a:t>sadržinu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isplaćenim</a:t>
            </a:r>
            <a:r>
              <a:rPr lang="en-US" dirty="0"/>
              <a:t> </a:t>
            </a:r>
            <a:r>
              <a:rPr lang="en-US" dirty="0" err="1"/>
              <a:t>naknadama</a:t>
            </a:r>
            <a:r>
              <a:rPr lang="en-US" dirty="0"/>
              <a:t>,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analizama</a:t>
            </a:r>
            <a:r>
              <a:rPr lang="sr-Latn-ME" dirty="0" smtClean="0"/>
              <a:t> </a:t>
            </a:r>
            <a:r>
              <a:rPr lang="en-US" dirty="0" err="1" smtClean="0"/>
              <a:t>realizacije</a:t>
            </a:r>
            <a:r>
              <a:rPr lang="en-US" dirty="0" smtClean="0"/>
              <a:t> </a:t>
            </a:r>
            <a:r>
              <a:rPr lang="en-US" dirty="0" err="1"/>
              <a:t>usvojene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ostvarenih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 smtClean="0"/>
              <a:t>značajnijim</a:t>
            </a:r>
            <a:r>
              <a:rPr lang="sr-Latn-ME" dirty="0" smtClean="0"/>
              <a:t> </a:t>
            </a:r>
            <a:r>
              <a:rPr lang="en-US" dirty="0" err="1" smtClean="0"/>
              <a:t>promjenama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imovini</a:t>
            </a:r>
            <a:r>
              <a:rPr lang="en-US" dirty="0"/>
              <a:t>,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 </a:t>
            </a:r>
            <a:endParaRPr lang="sr-Latn-ME" dirty="0" smtClean="0"/>
          </a:p>
          <a:p>
            <a:pPr algn="just"/>
            <a:r>
              <a:rPr lang="en-US" dirty="0" err="1" smtClean="0"/>
              <a:t>Propisana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sr-Latn-ME" dirty="0" smtClean="0"/>
              <a:t> </a:t>
            </a:r>
            <a:r>
              <a:rPr lang="en-US" dirty="0" err="1" smtClean="0"/>
              <a:t>obaveznih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 smtClean="0"/>
              <a:t>javnih</a:t>
            </a:r>
            <a:r>
              <a:rPr lang="sr-Latn-ME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/>
              <a:t>da u </a:t>
            </a:r>
            <a:r>
              <a:rPr lang="en-US" dirty="0" err="1"/>
              <a:t>izvještaje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uključe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od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razumijevanje</a:t>
            </a:r>
            <a:r>
              <a:rPr lang="en-US" dirty="0" smtClean="0"/>
              <a:t> </a:t>
            </a:r>
            <a:r>
              <a:rPr lang="en-US" dirty="0" err="1"/>
              <a:t>pravnog</a:t>
            </a:r>
            <a:r>
              <a:rPr lang="en-US" dirty="0"/>
              <a:t>,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prinosnog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primljeni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listing/</a:t>
            </a:r>
            <a:r>
              <a:rPr lang="en-US" dirty="0" err="1"/>
              <a:t>kotaciju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 smtClean="0"/>
              <a:t>izvještavanja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samu</a:t>
            </a:r>
            <a:r>
              <a:rPr lang="en-US" dirty="0"/>
              <a:t> </a:t>
            </a:r>
            <a:r>
              <a:rPr lang="en-US" dirty="0" err="1"/>
              <a:t>sadržinu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 smtClean="0"/>
              <a:t>izrade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sačinjavanje</a:t>
            </a:r>
            <a:r>
              <a:rPr lang="en-US" dirty="0"/>
              <a:t> </a:t>
            </a:r>
            <a:r>
              <a:rPr lang="en-US" dirty="0" err="1"/>
              <a:t>kvartalnih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52786946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Uporedna</a:t>
            </a:r>
            <a:r>
              <a:rPr lang="en-US" dirty="0"/>
              <a:t> </a:t>
            </a:r>
            <a:r>
              <a:rPr lang="en-US" dirty="0" err="1"/>
              <a:t>kompanijska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da se u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dokumentima</a:t>
            </a:r>
            <a:r>
              <a:rPr lang="en-US" dirty="0"/>
              <a:t>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posljednjih</a:t>
            </a:r>
            <a:r>
              <a:rPr lang="en-US" dirty="0"/>
              <a:t> pet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posljednji</a:t>
            </a:r>
            <a:r>
              <a:rPr lang="en-US" dirty="0"/>
              <a:t> </a:t>
            </a:r>
            <a:r>
              <a:rPr lang="en-US" dirty="0" err="1"/>
              <a:t>izvještajni</a:t>
            </a:r>
            <a:r>
              <a:rPr lang="en-US" dirty="0"/>
              <a:t> period: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glavne</a:t>
            </a:r>
            <a:r>
              <a:rPr lang="en-US" sz="2800" dirty="0"/>
              <a:t> </a:t>
            </a:r>
            <a:r>
              <a:rPr lang="en-US" sz="2800" dirty="0" err="1"/>
              <a:t>oblasti</a:t>
            </a:r>
            <a:r>
              <a:rPr lang="en-US" sz="2800" dirty="0"/>
              <a:t> </a:t>
            </a:r>
            <a:r>
              <a:rPr lang="en-US" sz="2800" dirty="0" err="1"/>
              <a:t>poslovanja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rezultati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svi</a:t>
            </a:r>
            <a:r>
              <a:rPr lang="en-US" sz="2800" dirty="0"/>
              <a:t> </a:t>
            </a:r>
            <a:r>
              <a:rPr lang="en-US" sz="2800" dirty="0" err="1"/>
              <a:t>važniji</a:t>
            </a:r>
            <a:r>
              <a:rPr lang="en-US" sz="2800" dirty="0"/>
              <a:t> </a:t>
            </a:r>
            <a:r>
              <a:rPr lang="en-US" sz="2800" dirty="0" err="1"/>
              <a:t>faktori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 smtClean="0"/>
              <a:t>utiču</a:t>
            </a:r>
            <a:r>
              <a:rPr lang="sr-Latn-ME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/>
              <a:t>prihod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pl-PL" sz="2800" dirty="0"/>
              <a:t>• finansijski i ekonomski koeficijenti društva;</a:t>
            </a:r>
          </a:p>
          <a:p>
            <a:pPr marL="457200" lvl="1" indent="0" algn="just">
              <a:buNone/>
            </a:pPr>
            <a:r>
              <a:rPr lang="pl-PL" sz="2800" dirty="0"/>
              <a:t>• tržišna kapitalizacija, likvidnost i obaveze;</a:t>
            </a:r>
          </a:p>
          <a:p>
            <a:pPr marL="457200" lvl="1" indent="0" algn="just">
              <a:buNone/>
            </a:pPr>
            <a:r>
              <a:rPr lang="pl-PL" sz="2800" dirty="0"/>
              <a:t>• struktura kapitala, uključujući i obrtni kapital;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sastav</a:t>
            </a:r>
            <a:r>
              <a:rPr lang="en-US" sz="2800" dirty="0"/>
              <a:t>, </a:t>
            </a:r>
            <a:r>
              <a:rPr lang="en-US" sz="2800" dirty="0" err="1"/>
              <a:t>struktura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vrijednost</a:t>
            </a:r>
            <a:r>
              <a:rPr lang="en-US" sz="2800" dirty="0"/>
              <a:t> </a:t>
            </a:r>
            <a:r>
              <a:rPr lang="en-US" sz="2800" dirty="0" err="1"/>
              <a:t>osnovnih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ukupan</a:t>
            </a:r>
            <a:r>
              <a:rPr lang="en-US" sz="2800" dirty="0"/>
              <a:t> </a:t>
            </a:r>
            <a:r>
              <a:rPr lang="en-US" sz="2800" dirty="0" err="1"/>
              <a:t>iznos</a:t>
            </a:r>
            <a:r>
              <a:rPr lang="en-US" sz="2800" dirty="0"/>
              <a:t> </a:t>
            </a:r>
            <a:r>
              <a:rPr lang="en-US" sz="2800" dirty="0" err="1"/>
              <a:t>izvoza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popis</a:t>
            </a:r>
            <a:r>
              <a:rPr lang="en-US" sz="2800" dirty="0"/>
              <a:t> </a:t>
            </a:r>
            <a:r>
              <a:rPr lang="en-US" sz="2800" dirty="0" err="1"/>
              <a:t>imovine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činiti</a:t>
            </a:r>
            <a:r>
              <a:rPr lang="en-US" dirty="0"/>
              <a:t>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takav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 da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učine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jasnijim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razumljivijim</a:t>
            </a:r>
            <a:r>
              <a:rPr lang="en-US" dirty="0"/>
              <a:t> </a:t>
            </a:r>
            <a:r>
              <a:rPr lang="en-US" dirty="0" err="1"/>
              <a:t>korisnicima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it-IT" dirty="0" smtClean="0"/>
              <a:t>trebaju </a:t>
            </a:r>
            <a:r>
              <a:rPr lang="it-IT" dirty="0"/>
              <a:t>pridržavati duha, a ne samo slova zakona, i ne trebaju se ograničiti na </a:t>
            </a:r>
            <a:r>
              <a:rPr lang="it-IT" dirty="0" smtClean="0"/>
              <a:t>zakonom</a:t>
            </a:r>
            <a:r>
              <a:rPr lang="sr-Latn-ME" dirty="0" smtClean="0"/>
              <a:t> </a:t>
            </a:r>
            <a:r>
              <a:rPr lang="pl-PL" dirty="0" smtClean="0"/>
              <a:t>propisane </a:t>
            </a:r>
            <a:r>
              <a:rPr lang="pl-PL" dirty="0"/>
              <a:t>minimalne standarde za objavljivanje.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880223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d) Finansijske informacije u grupama društava</a:t>
            </a:r>
          </a:p>
          <a:p>
            <a:pPr algn="just"/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,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uslova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konsolidiranih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presudan</a:t>
            </a:r>
            <a:r>
              <a:rPr lang="en-US" dirty="0"/>
              <a:t> je </a:t>
            </a:r>
            <a:r>
              <a:rPr lang="en-US" dirty="0" err="1"/>
              <a:t>preduslov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transparentno</a:t>
            </a:r>
            <a:r>
              <a:rPr lang="en-US" dirty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sanje  </a:t>
            </a:r>
            <a:r>
              <a:rPr lang="en-US" dirty="0" err="1" smtClean="0"/>
              <a:t>grupe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4213775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ME" sz="2000" dirty="0" smtClean="0"/>
              <a:t>Dobr</a:t>
            </a:r>
            <a:r>
              <a:rPr lang="en-US" sz="2000" dirty="0" smtClean="0"/>
              <a:t>a </a:t>
            </a:r>
            <a:r>
              <a:rPr lang="en-US" sz="2000" dirty="0" err="1"/>
              <a:t>praksa</a:t>
            </a:r>
            <a:r>
              <a:rPr lang="en-US" sz="2000" dirty="0"/>
              <a:t>:</a:t>
            </a:r>
          </a:p>
          <a:p>
            <a:pPr algn="just"/>
            <a:r>
              <a:rPr lang="en-US" sz="2000" dirty="0" err="1"/>
              <a:t>Prilikom</a:t>
            </a:r>
            <a:r>
              <a:rPr lang="en-US" sz="2000" dirty="0"/>
              <a:t> </a:t>
            </a:r>
            <a:r>
              <a:rPr lang="en-US" sz="2000" dirty="0" err="1"/>
              <a:t>sačinjavanja</a:t>
            </a:r>
            <a:r>
              <a:rPr lang="en-US" sz="2000" dirty="0"/>
              <a:t> </a:t>
            </a:r>
            <a:r>
              <a:rPr lang="en-US" sz="2000" dirty="0" err="1" smtClean="0"/>
              <a:t>konsolid</a:t>
            </a:r>
            <a:r>
              <a:rPr lang="sr-Latn-ME" sz="2000" dirty="0" smtClean="0"/>
              <a:t>ovanih r</a:t>
            </a:r>
            <a:r>
              <a:rPr lang="en-US" sz="2000" dirty="0" err="1" smtClean="0"/>
              <a:t>ačuna</a:t>
            </a:r>
            <a:r>
              <a:rPr lang="en-US" sz="2000" dirty="0"/>
              <a:t>,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trebaju</a:t>
            </a:r>
            <a:r>
              <a:rPr lang="en-US" sz="2000" dirty="0"/>
              <a:t> </a:t>
            </a:r>
            <a:r>
              <a:rPr lang="en-US" sz="2000" dirty="0" err="1"/>
              <a:t>slijediti</a:t>
            </a:r>
            <a:r>
              <a:rPr lang="en-US" sz="2000" dirty="0"/>
              <a:t> </a:t>
            </a:r>
            <a:r>
              <a:rPr lang="en-US" sz="2000" dirty="0" err="1" smtClean="0"/>
              <a:t>jedinstvenu</a:t>
            </a:r>
            <a:r>
              <a:rPr lang="sr-Latn-ME" sz="2000" dirty="0" smtClean="0"/>
              <a:t> </a:t>
            </a:r>
            <a:r>
              <a:rPr lang="en-US" sz="2000" dirty="0" err="1" smtClean="0"/>
              <a:t>računovodstvenu</a:t>
            </a:r>
            <a:r>
              <a:rPr lang="en-US" sz="2000" dirty="0" smtClean="0"/>
              <a:t> </a:t>
            </a:r>
            <a:r>
              <a:rPr lang="en-US" sz="2000" dirty="0" err="1"/>
              <a:t>praksu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matično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njegova</a:t>
            </a:r>
            <a:r>
              <a:rPr lang="en-US" sz="2000" dirty="0"/>
              <a:t> </a:t>
            </a:r>
            <a:r>
              <a:rPr lang="en-US" sz="2000" dirty="0" err="1"/>
              <a:t>zavisna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, </a:t>
            </a:r>
            <a:r>
              <a:rPr lang="en-US" sz="2000" dirty="0" err="1"/>
              <a:t>ako</a:t>
            </a:r>
            <a:r>
              <a:rPr lang="en-US" sz="2000" dirty="0"/>
              <a:t> to </a:t>
            </a:r>
            <a:r>
              <a:rPr lang="en-US" sz="2000" dirty="0" err="1" smtClean="0"/>
              <a:t>nije</a:t>
            </a:r>
            <a:r>
              <a:rPr lang="sr-Latn-ME" sz="2000" dirty="0" smtClean="0"/>
              <a:t> </a:t>
            </a:r>
            <a:r>
              <a:rPr lang="en-US" sz="2000" dirty="0" err="1" smtClean="0"/>
              <a:t>izvodljivo</a:t>
            </a:r>
            <a:r>
              <a:rPr lang="en-US" sz="2000" dirty="0"/>
              <a:t>, </a:t>
            </a:r>
            <a:r>
              <a:rPr lang="en-US" sz="2000" dirty="0" err="1"/>
              <a:t>društvo</a:t>
            </a:r>
            <a:r>
              <a:rPr lang="en-US" sz="2000" dirty="0"/>
              <a:t> mora </a:t>
            </a:r>
            <a:r>
              <a:rPr lang="en-US" sz="2000" dirty="0" err="1"/>
              <a:t>objelodaniti</a:t>
            </a:r>
            <a:r>
              <a:rPr lang="en-US" sz="2000" dirty="0"/>
              <a:t> </a:t>
            </a:r>
            <a:r>
              <a:rPr lang="en-US" sz="2000" dirty="0" err="1"/>
              <a:t>tu</a:t>
            </a:r>
            <a:r>
              <a:rPr lang="en-US" sz="2000" dirty="0"/>
              <a:t> </a:t>
            </a:r>
            <a:r>
              <a:rPr lang="en-US" sz="2000" dirty="0" err="1"/>
              <a:t>činjenicu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otkriti</a:t>
            </a:r>
            <a:r>
              <a:rPr lang="en-US" sz="2000" dirty="0"/>
              <a:t> u </a:t>
            </a:r>
            <a:r>
              <a:rPr lang="en-US" sz="2000" dirty="0" err="1"/>
              <a:t>kojim</a:t>
            </a:r>
            <a:r>
              <a:rPr lang="en-US" sz="2000" dirty="0"/>
              <a:t> </a:t>
            </a:r>
            <a:r>
              <a:rPr lang="en-US" sz="2000" dirty="0" err="1"/>
              <a:t>dijelovima</a:t>
            </a:r>
            <a:r>
              <a:rPr lang="en-US" sz="2000" dirty="0"/>
              <a:t> </a:t>
            </a:r>
            <a:r>
              <a:rPr lang="en-US" sz="2000" dirty="0" err="1" smtClean="0"/>
              <a:t>konsolidiranog</a:t>
            </a:r>
            <a:r>
              <a:rPr lang="sr-Latn-ME" sz="2000" dirty="0" smtClean="0"/>
              <a:t> </a:t>
            </a:r>
            <a:r>
              <a:rPr lang="en-US" sz="2000" dirty="0" err="1" smtClean="0"/>
              <a:t>finansijskog</a:t>
            </a:r>
            <a:r>
              <a:rPr lang="en-US" sz="2000" dirty="0" smtClean="0"/>
              <a:t> </a:t>
            </a:r>
            <a:r>
              <a:rPr lang="en-US" sz="2000" dirty="0" err="1"/>
              <a:t>izvještaja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primijenjeni</a:t>
            </a:r>
            <a:r>
              <a:rPr lang="en-US" sz="2000" dirty="0"/>
              <a:t> </a:t>
            </a:r>
            <a:r>
              <a:rPr lang="en-US" sz="2000" dirty="0" err="1"/>
              <a:t>drugačiji</a:t>
            </a:r>
            <a:r>
              <a:rPr lang="en-US" sz="2000" dirty="0"/>
              <a:t> </a:t>
            </a:r>
            <a:r>
              <a:rPr lang="en-US" sz="2000" dirty="0" err="1"/>
              <a:t>standardi</a:t>
            </a:r>
            <a:r>
              <a:rPr lang="en-US" sz="2000" dirty="0"/>
              <a:t>. </a:t>
            </a:r>
            <a:endParaRPr lang="sr-Latn-ME" sz="2000" dirty="0" smtClean="0"/>
          </a:p>
          <a:p>
            <a:pPr algn="just"/>
            <a:r>
              <a:rPr lang="en-US" sz="2000" dirty="0" smtClean="0"/>
              <a:t>U </a:t>
            </a:r>
            <a:r>
              <a:rPr lang="en-US" sz="2000" dirty="0" err="1"/>
              <a:t>posebnim</a:t>
            </a:r>
            <a:r>
              <a:rPr lang="en-US" sz="2000" dirty="0"/>
              <a:t> </a:t>
            </a:r>
            <a:r>
              <a:rPr lang="en-US" sz="2000" dirty="0" err="1" smtClean="0"/>
              <a:t>finansijskim</a:t>
            </a:r>
            <a:r>
              <a:rPr lang="sr-Latn-ME" sz="2000" dirty="0" smtClean="0"/>
              <a:t> </a:t>
            </a:r>
            <a:r>
              <a:rPr lang="en-US" sz="2000" dirty="0" err="1" smtClean="0"/>
              <a:t>izvještajima</a:t>
            </a:r>
            <a:r>
              <a:rPr lang="en-US" sz="2000" dirty="0" smtClean="0"/>
              <a:t> </a:t>
            </a:r>
            <a:r>
              <a:rPr lang="en-US" sz="2000" dirty="0" err="1"/>
              <a:t>matičnog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zavisna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se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prikazati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 smtClean="0"/>
              <a:t>nabavnoj</a:t>
            </a:r>
            <a:r>
              <a:rPr lang="sr-Latn-ME" sz="2000" dirty="0" smtClean="0"/>
              <a:t> </a:t>
            </a:r>
            <a:r>
              <a:rPr lang="en-US" sz="2000" dirty="0" err="1" smtClean="0"/>
              <a:t>vrijednosti</a:t>
            </a:r>
            <a:r>
              <a:rPr lang="en-US" sz="2000" dirty="0"/>
              <a:t>,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 smtClean="0"/>
              <a:t>revaloriz</a:t>
            </a:r>
            <a:r>
              <a:rPr lang="sr-Latn-ME" sz="2000" dirty="0" smtClean="0"/>
              <a:t>ovanim</a:t>
            </a:r>
            <a:r>
              <a:rPr lang="en-US" sz="2000" dirty="0" smtClean="0"/>
              <a:t> </a:t>
            </a:r>
            <a:r>
              <a:rPr lang="en-US" sz="2000" dirty="0" err="1"/>
              <a:t>iznosima</a:t>
            </a:r>
            <a:r>
              <a:rPr lang="en-US" sz="2000" dirty="0"/>
              <a:t>,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primjenom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učešća</a:t>
            </a:r>
            <a:r>
              <a:rPr lang="en-US" sz="2000" dirty="0"/>
              <a:t>. </a:t>
            </a:r>
            <a:endParaRPr lang="sr-Latn-ME" sz="2000" dirty="0" smtClean="0"/>
          </a:p>
          <a:p>
            <a:pPr algn="just"/>
            <a:r>
              <a:rPr lang="en-US" sz="2000" dirty="0" err="1" smtClean="0"/>
              <a:t>Prema</a:t>
            </a:r>
            <a:r>
              <a:rPr lang="en-US" sz="2000" dirty="0" smtClean="0"/>
              <a:t> </a:t>
            </a:r>
            <a:r>
              <a:rPr lang="en-US" sz="2000" dirty="0"/>
              <a:t>MSFI</a:t>
            </a:r>
            <a:r>
              <a:rPr lang="en-US" sz="2000" dirty="0" smtClean="0"/>
              <a:t>,</a:t>
            </a:r>
            <a:r>
              <a:rPr lang="sr-Latn-ME" sz="2000" dirty="0" smtClean="0"/>
              <a:t> </a:t>
            </a:r>
            <a:r>
              <a:rPr lang="en-US" sz="2000" dirty="0" err="1" smtClean="0"/>
              <a:t>konsolid</a:t>
            </a:r>
            <a:r>
              <a:rPr lang="sr-Latn-ME" sz="2000" dirty="0" smtClean="0"/>
              <a:t>ovani </a:t>
            </a:r>
            <a:r>
              <a:rPr lang="en-US" sz="2000" dirty="0" smtClean="0"/>
              <a:t> </a:t>
            </a:r>
            <a:r>
              <a:rPr lang="en-US" sz="2000" dirty="0" err="1"/>
              <a:t>računi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trebaju</a:t>
            </a:r>
            <a:r>
              <a:rPr lang="en-US" sz="2000" dirty="0"/>
              <a:t> </a:t>
            </a:r>
            <a:r>
              <a:rPr lang="en-US" sz="2000" dirty="0" err="1"/>
              <a:t>sadržavati</a:t>
            </a:r>
            <a:r>
              <a:rPr lang="en-US" sz="2000" dirty="0"/>
              <a:t>,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ostalog</a:t>
            </a:r>
            <a:r>
              <a:rPr lang="en-US" sz="2000" dirty="0"/>
              <a:t>: 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naziv</a:t>
            </a:r>
            <a:r>
              <a:rPr lang="en-US" sz="2000" dirty="0"/>
              <a:t>, </a:t>
            </a:r>
            <a:r>
              <a:rPr lang="en-US" sz="2000" dirty="0" err="1"/>
              <a:t>vlasništvo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procenat</a:t>
            </a:r>
            <a:r>
              <a:rPr lang="en-US" sz="2000" dirty="0"/>
              <a:t> </a:t>
            </a:r>
            <a:r>
              <a:rPr lang="en-US" sz="2000" dirty="0" err="1"/>
              <a:t>prava</a:t>
            </a:r>
            <a:r>
              <a:rPr lang="en-US" sz="2000" dirty="0"/>
              <a:t> </a:t>
            </a:r>
            <a:r>
              <a:rPr lang="en-US" sz="2000" dirty="0" err="1"/>
              <a:t>glasa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svako</a:t>
            </a:r>
            <a:r>
              <a:rPr lang="en-US" sz="2000" dirty="0"/>
              <a:t> </a:t>
            </a:r>
            <a:r>
              <a:rPr lang="en-US" sz="2000" dirty="0" err="1"/>
              <a:t>značajno</a:t>
            </a:r>
            <a:r>
              <a:rPr lang="en-US" sz="2000" dirty="0"/>
              <a:t> </a:t>
            </a:r>
            <a:r>
              <a:rPr lang="en-US" sz="2000" dirty="0" err="1"/>
              <a:t>zavisno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;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razlog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 smtClean="0"/>
              <a:t>nekonsolid</a:t>
            </a:r>
            <a:r>
              <a:rPr lang="sr-Latn-ME" sz="2000" dirty="0" smtClean="0"/>
              <a:t>ovanje </a:t>
            </a:r>
            <a:r>
              <a:rPr lang="en-US" sz="2000" dirty="0" smtClean="0"/>
              <a:t> </a:t>
            </a:r>
            <a:r>
              <a:rPr lang="en-US" sz="2000" dirty="0" err="1"/>
              <a:t>zavisnog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;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prirodu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 </a:t>
            </a:r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matično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 ne </a:t>
            </a:r>
            <a:r>
              <a:rPr lang="en-US" sz="2000" dirty="0" err="1"/>
              <a:t>posjeduje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od 50% </a:t>
            </a:r>
            <a:r>
              <a:rPr lang="en-US" sz="2000" dirty="0" err="1"/>
              <a:t>prava</a:t>
            </a:r>
            <a:r>
              <a:rPr lang="en-US" sz="2000" dirty="0"/>
              <a:t> </a:t>
            </a:r>
            <a:r>
              <a:rPr lang="en-US" sz="2000" dirty="0" err="1" smtClean="0"/>
              <a:t>glasa</a:t>
            </a:r>
            <a:r>
              <a:rPr lang="sr-Latn-ME" sz="2000" dirty="0" smtClean="0"/>
              <a:t> </a:t>
            </a:r>
            <a:r>
              <a:rPr lang="en-US" sz="2000" dirty="0" err="1" smtClean="0"/>
              <a:t>konsolid</a:t>
            </a:r>
            <a:r>
              <a:rPr lang="sr-Latn-ME" sz="2000" dirty="0" smtClean="0"/>
              <a:t>ovanog </a:t>
            </a:r>
            <a:r>
              <a:rPr lang="en-US" sz="2000" dirty="0" smtClean="0"/>
              <a:t> </a:t>
            </a:r>
            <a:r>
              <a:rPr lang="en-US" sz="2000" dirty="0" err="1"/>
              <a:t>zavisnog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;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prirodu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 </a:t>
            </a:r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matično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 </a:t>
            </a:r>
            <a:r>
              <a:rPr lang="en-US" sz="2000" dirty="0" err="1"/>
              <a:t>posjeduje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od 50% </a:t>
            </a:r>
            <a:r>
              <a:rPr lang="en-US" sz="2000" dirty="0" err="1"/>
              <a:t>prava</a:t>
            </a:r>
            <a:r>
              <a:rPr lang="en-US" sz="2000" dirty="0"/>
              <a:t> </a:t>
            </a:r>
            <a:r>
              <a:rPr lang="en-US" sz="2000" dirty="0" err="1" smtClean="0"/>
              <a:t>glasa</a:t>
            </a:r>
            <a:r>
              <a:rPr lang="sr-Latn-ME" sz="2000" dirty="0" smtClean="0"/>
              <a:t> </a:t>
            </a:r>
            <a:r>
              <a:rPr lang="en-US" sz="2000" dirty="0" err="1" smtClean="0"/>
              <a:t>zavisnog</a:t>
            </a:r>
            <a:r>
              <a:rPr lang="en-US" sz="2000" dirty="0" smtClean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izuzetog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konsolidacije</a:t>
            </a:r>
            <a:r>
              <a:rPr lang="en-US" sz="2000" dirty="0"/>
              <a:t>;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posljedice</a:t>
            </a:r>
            <a:r>
              <a:rPr lang="en-US" sz="2000" dirty="0"/>
              <a:t> </a:t>
            </a:r>
            <a:r>
              <a:rPr lang="en-US" sz="2000" dirty="0" err="1"/>
              <a:t>sticanja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otuđenja</a:t>
            </a:r>
            <a:r>
              <a:rPr lang="en-US" sz="2000" dirty="0"/>
              <a:t> </a:t>
            </a:r>
            <a:r>
              <a:rPr lang="en-US" sz="2000" dirty="0" err="1"/>
              <a:t>zavisnih</a:t>
            </a:r>
            <a:r>
              <a:rPr lang="en-US" sz="2000" dirty="0"/>
              <a:t> </a:t>
            </a:r>
            <a:r>
              <a:rPr lang="en-US" sz="2000" dirty="0" err="1"/>
              <a:t>društava</a:t>
            </a:r>
            <a:r>
              <a:rPr lang="en-US" sz="2000" dirty="0"/>
              <a:t> </a:t>
            </a:r>
            <a:r>
              <a:rPr lang="en-US" sz="2000" dirty="0" err="1"/>
              <a:t>tokom</a:t>
            </a:r>
            <a:r>
              <a:rPr lang="en-US" sz="2000" dirty="0"/>
              <a:t> tog </a:t>
            </a:r>
            <a:r>
              <a:rPr lang="en-US" sz="2000" dirty="0" err="1"/>
              <a:t>perioda</a:t>
            </a:r>
            <a:r>
              <a:rPr lang="en-US" sz="2000" dirty="0"/>
              <a:t>; </a:t>
            </a:r>
            <a:r>
              <a:rPr lang="en-US" sz="2000" dirty="0" err="1"/>
              <a:t>i</a:t>
            </a:r>
            <a:endParaRPr lang="en-US" sz="2000" dirty="0"/>
          </a:p>
          <a:p>
            <a:pPr marL="457200" lvl="1" indent="0" algn="just">
              <a:buNone/>
            </a:pPr>
            <a:r>
              <a:rPr lang="en-US" sz="2000" dirty="0"/>
              <a:t>• u </a:t>
            </a:r>
            <a:r>
              <a:rPr lang="en-US" sz="2000" dirty="0" err="1"/>
              <a:t>posebnim</a:t>
            </a:r>
            <a:r>
              <a:rPr lang="en-US" sz="2000" dirty="0"/>
              <a:t> </a:t>
            </a:r>
            <a:r>
              <a:rPr lang="en-US" sz="2000" dirty="0" err="1"/>
              <a:t>finansijskim</a:t>
            </a:r>
            <a:r>
              <a:rPr lang="en-US" sz="2000" dirty="0"/>
              <a:t> </a:t>
            </a:r>
            <a:r>
              <a:rPr lang="en-US" sz="2000" dirty="0" err="1"/>
              <a:t>izvještajima</a:t>
            </a:r>
            <a:r>
              <a:rPr lang="en-US" sz="2000" dirty="0"/>
              <a:t> </a:t>
            </a:r>
            <a:r>
              <a:rPr lang="en-US" sz="2000" dirty="0" err="1"/>
              <a:t>matičnog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, </a:t>
            </a:r>
            <a:r>
              <a:rPr lang="en-US" sz="2000" dirty="0" err="1"/>
              <a:t>opis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 smtClean="0"/>
              <a:t>primijenjene</a:t>
            </a:r>
            <a:r>
              <a:rPr lang="sr-Latn-ME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/>
              <a:t>računovodstveno</a:t>
            </a:r>
            <a:r>
              <a:rPr lang="en-US" sz="2000" dirty="0"/>
              <a:t> </a:t>
            </a:r>
            <a:r>
              <a:rPr lang="en-US" sz="2000" dirty="0" err="1"/>
              <a:t>obuhvatanje</a:t>
            </a:r>
            <a:r>
              <a:rPr lang="en-US" sz="2000" dirty="0"/>
              <a:t> </a:t>
            </a:r>
            <a:r>
              <a:rPr lang="en-US" sz="2000" dirty="0" err="1"/>
              <a:t>zavisnih</a:t>
            </a:r>
            <a:r>
              <a:rPr lang="en-US" sz="2000" dirty="0"/>
              <a:t> </a:t>
            </a:r>
            <a:r>
              <a:rPr lang="en-US" sz="2000" dirty="0" err="1"/>
              <a:t>društava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8783243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BiH</a:t>
            </a:r>
            <a:r>
              <a:rPr lang="en-US" dirty="0" smtClean="0"/>
              <a:t>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obavezuju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 smtClean="0"/>
              <a:t>konsolid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izvještaja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konsolidacije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sr-Latn-ME" dirty="0" smtClean="0"/>
              <a:t> </a:t>
            </a:r>
            <a:r>
              <a:rPr lang="en-US" dirty="0" err="1" smtClean="0"/>
              <a:t>podaci</a:t>
            </a:r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sadržine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izdavanje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obavezi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u </a:t>
            </a:r>
            <a:r>
              <a:rPr lang="en-US" dirty="0" err="1" smtClean="0"/>
              <a:t>procesu</a:t>
            </a:r>
            <a:r>
              <a:rPr lang="sr-Latn-ME" dirty="0" smtClean="0"/>
              <a:t> </a:t>
            </a:r>
            <a:r>
              <a:rPr lang="en-US" dirty="0" err="1" smtClean="0"/>
              <a:t>obaveznog</a:t>
            </a:r>
            <a:r>
              <a:rPr lang="en-US" dirty="0" smtClean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 smtClean="0"/>
              <a:t>Pravilnikom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izvještavanju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izvoda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sastavljaju</a:t>
            </a:r>
            <a:r>
              <a:rPr lang="en-US" dirty="0"/>
              <a:t> </a:t>
            </a:r>
            <a:r>
              <a:rPr lang="en-US" dirty="0" err="1" smtClean="0"/>
              <a:t>konsolid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, a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konsolidacije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pojedinačne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6134062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r>
              <a:rPr lang="en-US" dirty="0" err="1"/>
              <a:t>Važno</a:t>
            </a:r>
            <a:r>
              <a:rPr lang="en-US" dirty="0"/>
              <a:t> je da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nosioci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znaju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Saop</a:t>
            </a:r>
            <a:r>
              <a:rPr lang="sr-Latn-ME" dirty="0" smtClean="0"/>
              <a:t>št</a:t>
            </a:r>
            <a:r>
              <a:rPr lang="en-US" dirty="0" err="1" smtClean="0"/>
              <a:t>avanje</a:t>
            </a:r>
            <a:r>
              <a:rPr lang="en-US" dirty="0" smtClean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predstavljati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zakonske</a:t>
            </a:r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, a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5799424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Uporedno</a:t>
            </a:r>
            <a:r>
              <a:rPr lang="en-US" dirty="0"/>
              <a:t> </a:t>
            </a:r>
            <a:r>
              <a:rPr lang="en-US" dirty="0" err="1"/>
              <a:t>zakonodavstvo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da se u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planovi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zamjena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u </a:t>
            </a:r>
            <a:r>
              <a:rPr lang="en-US" dirty="0" err="1"/>
              <a:t>istraživanje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Pored toga, </a:t>
            </a:r>
            <a:r>
              <a:rPr lang="en-US" dirty="0" err="1"/>
              <a:t>kvartalni</a:t>
            </a:r>
            <a:r>
              <a:rPr lang="en-US" dirty="0"/>
              <a:t> (</a:t>
            </a:r>
            <a:r>
              <a:rPr lang="en-US" dirty="0" err="1"/>
              <a:t>polugodišnji</a:t>
            </a:r>
            <a:r>
              <a:rPr lang="en-US" dirty="0"/>
              <a:t>)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sadržati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budućim</a:t>
            </a:r>
            <a:r>
              <a:rPr lang="en-US" dirty="0" smtClean="0"/>
              <a:t> </a:t>
            </a:r>
            <a:r>
              <a:rPr lang="en-US" dirty="0" err="1"/>
              <a:t>planovima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, </a:t>
            </a:r>
            <a:r>
              <a:rPr lang="en-US" dirty="0" err="1"/>
              <a:t>planove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proizvodne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širenje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,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supstituciju</a:t>
            </a:r>
            <a:r>
              <a:rPr lang="en-US" dirty="0"/>
              <a:t> </a:t>
            </a:r>
            <a:r>
              <a:rPr lang="en-US" dirty="0" err="1"/>
              <a:t>starih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modernizaciju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popravku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modifikaciju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 smtClean="0"/>
              <a:t>poslovanja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mora u </a:t>
            </a:r>
            <a:r>
              <a:rPr lang="en-US" dirty="0" err="1"/>
              <a:t>kratkim</a:t>
            </a:r>
            <a:r>
              <a:rPr lang="en-US" dirty="0"/>
              <a:t> </a:t>
            </a:r>
            <a:r>
              <a:rPr lang="en-US" dirty="0" err="1"/>
              <a:t>crtama</a:t>
            </a:r>
            <a:r>
              <a:rPr lang="en-US" dirty="0"/>
              <a:t> </a:t>
            </a:r>
            <a:r>
              <a:rPr lang="en-US" dirty="0" err="1"/>
              <a:t>izložiti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privrednoj</a:t>
            </a:r>
            <a:r>
              <a:rPr lang="en-US" dirty="0" smtClean="0"/>
              <a:t> </a:t>
            </a:r>
            <a:r>
              <a:rPr lang="en-US" dirty="0" err="1"/>
              <a:t>grani</a:t>
            </a:r>
            <a:r>
              <a:rPr lang="en-US" dirty="0"/>
              <a:t>,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razvojne</a:t>
            </a:r>
            <a:r>
              <a:rPr lang="en-US" dirty="0"/>
              <a:t> </a:t>
            </a:r>
            <a:r>
              <a:rPr lang="en-US" dirty="0" err="1"/>
              <a:t>trendove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0160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obuhvatiti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,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etiku</a:t>
            </a:r>
            <a:r>
              <a:rPr lang="en-US" dirty="0"/>
              <a:t>,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 smtClean="0"/>
              <a:t>sredine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Ove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da se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procijeni</a:t>
            </a:r>
            <a:r>
              <a:rPr lang="en-US" dirty="0"/>
              <a:t>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 smtClean="0"/>
              <a:t>uspješnost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s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nosiocima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okruženjem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koraci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preduzelo</a:t>
            </a:r>
            <a:r>
              <a:rPr lang="en-US" dirty="0"/>
              <a:t> da </a:t>
            </a:r>
            <a:r>
              <a:rPr lang="en-US" dirty="0" err="1"/>
              <a:t>realizira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u </a:t>
            </a:r>
            <a:r>
              <a:rPr lang="en-US" dirty="0" err="1" smtClean="0"/>
              <a:t>velikoj</a:t>
            </a:r>
            <a:r>
              <a:rPr lang="sr-Latn-ME" dirty="0" smtClean="0"/>
              <a:t> </a:t>
            </a:r>
            <a:r>
              <a:rPr lang="en-US" dirty="0" err="1" smtClean="0"/>
              <a:t>mjeri</a:t>
            </a:r>
            <a:r>
              <a:rPr lang="en-US" dirty="0" smtClean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pridržavanja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prihvaćenog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1540363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odlučiti</a:t>
            </a:r>
            <a:r>
              <a:rPr lang="en-US" dirty="0"/>
              <a:t> da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kodeksu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etičkom</a:t>
            </a:r>
            <a:r>
              <a:rPr lang="en-US" dirty="0"/>
              <a:t> </a:t>
            </a:r>
            <a:r>
              <a:rPr lang="en-US" dirty="0" err="1"/>
              <a:t>kodeksu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izvještaju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formu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da </a:t>
            </a:r>
            <a:r>
              <a:rPr lang="en-US" dirty="0" err="1" smtClean="0"/>
              <a:t>ove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internet </a:t>
            </a:r>
            <a:r>
              <a:rPr lang="en-US" dirty="0" err="1"/>
              <a:t>siteovima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25392838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većinskim</a:t>
            </a:r>
            <a:r>
              <a:rPr lang="en-US" dirty="0"/>
              <a:t> </a:t>
            </a:r>
            <a:r>
              <a:rPr lang="en-US" dirty="0" err="1"/>
              <a:t>paketom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većinskim</a:t>
            </a:r>
            <a:r>
              <a:rPr lang="en-US" dirty="0"/>
              <a:t> </a:t>
            </a:r>
            <a:r>
              <a:rPr lang="en-US" dirty="0" err="1"/>
              <a:t>paketom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endParaRPr lang="en-US" dirty="0"/>
          </a:p>
          <a:p>
            <a:pPr algn="just"/>
            <a:r>
              <a:rPr lang="en-US" dirty="0" err="1"/>
              <a:t>Važno</a:t>
            </a:r>
            <a:r>
              <a:rPr lang="en-US" dirty="0"/>
              <a:t> je da se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obavijeste</a:t>
            </a:r>
            <a:r>
              <a:rPr lang="en-US" dirty="0"/>
              <a:t> o </a:t>
            </a:r>
            <a:r>
              <a:rPr lang="en-US" dirty="0" err="1"/>
              <a:t>strukturama</a:t>
            </a:r>
            <a:r>
              <a:rPr lang="en-US" dirty="0"/>
              <a:t> </a:t>
            </a:r>
            <a:r>
              <a:rPr lang="en-US" dirty="0" err="1" smtClean="0"/>
              <a:t>vlasništva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da bi </a:t>
            </a:r>
            <a:r>
              <a:rPr lang="en-US" dirty="0" err="1"/>
              <a:t>razumjeli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 err="1"/>
              <a:t>uticali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Zavisno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veličine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,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stepene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 smtClean="0"/>
              <a:t>procentu</a:t>
            </a:r>
            <a:r>
              <a:rPr lang="sr-Latn-ME" dirty="0" smtClean="0"/>
              <a:t> </a:t>
            </a:r>
            <a:r>
              <a:rPr lang="pl-PL" dirty="0" smtClean="0"/>
              <a:t>vlasništva govario sam u prethodnim predavanjima. </a:t>
            </a:r>
          </a:p>
          <a:p>
            <a:pPr algn="just"/>
            <a:r>
              <a:rPr lang="pl-PL" dirty="0" smtClean="0"/>
              <a:t>Jasno </a:t>
            </a:r>
            <a:r>
              <a:rPr lang="pl-PL" dirty="0"/>
              <a:t>je da je od ključne važnosti da se zna ko je u poziciji da donosi </a:t>
            </a:r>
            <a:r>
              <a:rPr lang="pl-PL" dirty="0" smtClean="0"/>
              <a:t>odluke (</a:t>
            </a:r>
            <a:r>
              <a:rPr lang="pl-PL" dirty="0"/>
              <a:t>ili utiče na njih) u jednom društvu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Zbog toga je presudna potpuna informacija 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761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regulacije</a:t>
            </a:r>
            <a:r>
              <a:rPr lang="en-US" dirty="0"/>
              <a:t> </a:t>
            </a:r>
            <a:r>
              <a:rPr lang="en-US" dirty="0" err="1"/>
              <a:t>zasnovane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mora se </a:t>
            </a:r>
            <a:r>
              <a:rPr lang="en-US" dirty="0" err="1"/>
              <a:t>uzimati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pl-PL" dirty="0" smtClean="0"/>
              <a:t>oprezom</a:t>
            </a:r>
            <a:r>
              <a:rPr lang="pl-PL" dirty="0"/>
              <a:t>, naročito u okolnostima u kojima se nalaze društva </a:t>
            </a:r>
            <a:r>
              <a:rPr lang="pl-PL" dirty="0" smtClean="0"/>
              <a:t>u zemljama u tranziciji (u BiH). </a:t>
            </a:r>
          </a:p>
          <a:p>
            <a:pPr algn="just"/>
            <a:r>
              <a:rPr lang="pl-PL" dirty="0" smtClean="0"/>
              <a:t>U odsustvu </a:t>
            </a:r>
            <a:r>
              <a:rPr lang="en-US" dirty="0" err="1" smtClean="0"/>
              <a:t>materijalno-pravnih</a:t>
            </a:r>
            <a:r>
              <a:rPr lang="en-US" dirty="0" smtClean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 smtClean="0"/>
              <a:t>njena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/>
              <a:t>suštinski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prilično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Početne</a:t>
            </a:r>
            <a:r>
              <a:rPr lang="en-US" dirty="0" smtClean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razvoja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nažalost</a:t>
            </a:r>
            <a:r>
              <a:rPr lang="en-US" dirty="0"/>
              <a:t>, bile </a:t>
            </a:r>
            <a:r>
              <a:rPr lang="en-US" dirty="0" err="1"/>
              <a:t>opterećene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insajderskog</a:t>
            </a:r>
            <a:r>
              <a:rPr lang="en-US" dirty="0" smtClean="0"/>
              <a:t> </a:t>
            </a:r>
            <a:r>
              <a:rPr lang="en-US" dirty="0" err="1"/>
              <a:t>trgovanja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kontrolnih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povezanih</a:t>
            </a:r>
            <a:r>
              <a:rPr lang="sr-Latn-ME" dirty="0" smtClean="0"/>
              <a:t> </a:t>
            </a:r>
            <a:r>
              <a:rPr lang="en-US" dirty="0" err="1" smtClean="0"/>
              <a:t>lica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izvlačili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4043017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/>
          <a:lstStyle/>
          <a:p>
            <a:pPr algn="just"/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upisanog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povećanjima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smanjenjima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 smtClean="0"/>
              <a:t>vezanim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kapital-učešćima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 smtClean="0"/>
              <a:t>vrše</a:t>
            </a:r>
            <a:r>
              <a:rPr lang="sr-Latn-ME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odlučivanjem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rezimirane</a:t>
            </a:r>
            <a:r>
              <a:rPr lang="en-US" dirty="0"/>
              <a:t>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162981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6157" y="1043189"/>
            <a:ext cx="11090912" cy="303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5546298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U praksi se često može ostvariti kontrola nad jednim društvom i </a:t>
            </a:r>
            <a:r>
              <a:rPr lang="pl-PL" dirty="0" smtClean="0"/>
              <a:t>uz </a:t>
            </a:r>
            <a:r>
              <a:rPr lang="en-US" dirty="0" err="1" smtClean="0"/>
              <a:t>posjedovanje</a:t>
            </a:r>
            <a:r>
              <a:rPr lang="en-US" dirty="0" smtClean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nižih</a:t>
            </a:r>
            <a:r>
              <a:rPr lang="en-US" dirty="0"/>
              <a:t> </a:t>
            </a:r>
            <a:r>
              <a:rPr lang="en-US" dirty="0" err="1"/>
              <a:t>kapital-učešća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Konkretno</a:t>
            </a:r>
            <a:r>
              <a:rPr lang="en-US" dirty="0"/>
              <a:t>, u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široko</a:t>
            </a:r>
            <a:r>
              <a:rPr lang="sr-Latn-ME" dirty="0" smtClean="0"/>
              <a:t> </a:t>
            </a:r>
            <a:r>
              <a:rPr lang="en-US" dirty="0" err="1" smtClean="0"/>
              <a:t>disperz</a:t>
            </a:r>
            <a:r>
              <a:rPr lang="sr-Latn-ME" dirty="0" smtClean="0"/>
              <a:t>ovanim </a:t>
            </a:r>
            <a:r>
              <a:rPr lang="en-US" dirty="0" smtClean="0"/>
              <a:t> </a:t>
            </a:r>
            <a:r>
              <a:rPr lang="en-US" dirty="0" err="1"/>
              <a:t>dioničarstvom</a:t>
            </a:r>
            <a:r>
              <a:rPr lang="en-US" dirty="0"/>
              <a:t>/</a:t>
            </a:r>
            <a:r>
              <a:rPr lang="en-US" dirty="0" err="1"/>
              <a:t>akcionarstvom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da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s-ES" dirty="0" err="1" smtClean="0"/>
              <a:t>akcionar</a:t>
            </a:r>
            <a:r>
              <a:rPr lang="es-ES" dirty="0" smtClean="0"/>
              <a:t> </a:t>
            </a:r>
            <a:r>
              <a:rPr lang="es-ES" dirty="0" err="1"/>
              <a:t>ima</a:t>
            </a:r>
            <a:r>
              <a:rPr lang="es-ES" dirty="0"/>
              <a:t> </a:t>
            </a:r>
            <a:r>
              <a:rPr lang="es-ES" dirty="0" err="1"/>
              <a:t>procente</a:t>
            </a:r>
            <a:r>
              <a:rPr lang="es-ES" dirty="0"/>
              <a:t> </a:t>
            </a:r>
            <a:r>
              <a:rPr lang="es-ES" dirty="0" err="1"/>
              <a:t>glasova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su </a:t>
            </a:r>
            <a:r>
              <a:rPr lang="es-ES" dirty="0" err="1"/>
              <a:t>navedeni</a:t>
            </a:r>
            <a:r>
              <a:rPr lang="es-ES" dirty="0"/>
              <a:t> u </a:t>
            </a:r>
            <a:r>
              <a:rPr lang="es-ES" dirty="0" err="1"/>
              <a:t>tabeli</a:t>
            </a:r>
            <a:r>
              <a:rPr lang="es-ES" dirty="0"/>
              <a:t> </a:t>
            </a:r>
            <a:r>
              <a:rPr lang="sr-Latn-ME" dirty="0" smtClean="0"/>
              <a:t>prethodnoj</a:t>
            </a:r>
            <a:r>
              <a:rPr lang="es-ES" dirty="0" smtClean="0"/>
              <a:t>, </a:t>
            </a:r>
            <a:r>
              <a:rPr lang="es-ES" dirty="0" err="1"/>
              <a:t>jer</a:t>
            </a:r>
            <a:r>
              <a:rPr lang="es-ES" dirty="0"/>
              <a:t> se </a:t>
            </a:r>
            <a:r>
              <a:rPr lang="es-ES" dirty="0" err="1"/>
              <a:t>većina</a:t>
            </a:r>
            <a:r>
              <a:rPr lang="es-ES" dirty="0"/>
              <a:t> </a:t>
            </a:r>
            <a:r>
              <a:rPr lang="es-ES" dirty="0" err="1"/>
              <a:t>za</a:t>
            </a:r>
            <a:r>
              <a:rPr lang="es-ES" dirty="0"/>
              <a:t> </a:t>
            </a:r>
            <a:r>
              <a:rPr lang="es-ES" dirty="0" err="1" smtClean="0"/>
              <a:t>donošenje</a:t>
            </a:r>
            <a:r>
              <a:rPr lang="sr-Latn-ME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sr-Latn-ME" dirty="0" smtClean="0"/>
              <a:t>skupštine dioničara7akcionara </a:t>
            </a:r>
            <a:r>
              <a:rPr lang="en-US" dirty="0" err="1" smtClean="0"/>
              <a:t>računa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Pošto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rijedak</a:t>
            </a:r>
            <a:r>
              <a:rPr lang="en-US" dirty="0" smtClean="0"/>
              <a:t> </a:t>
            </a:r>
            <a:r>
              <a:rPr lang="en-US" dirty="0" err="1"/>
              <a:t>slučaj</a:t>
            </a:r>
            <a:r>
              <a:rPr lang="en-US" dirty="0"/>
              <a:t> da u </a:t>
            </a:r>
            <a:r>
              <a:rPr lang="sr-Latn-ME" dirty="0" smtClean="0"/>
              <a:t>skupštini dioničara/akcionara </a:t>
            </a:r>
            <a:r>
              <a:rPr lang="en-US" dirty="0" smtClean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,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kapital-učešće</a:t>
            </a:r>
            <a:r>
              <a:rPr lang="en-US" dirty="0"/>
              <a:t>,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lakoća</a:t>
            </a:r>
            <a:r>
              <a:rPr lang="en-US" dirty="0"/>
              <a:t> s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7715362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Prema zakonskim propisima, podaci o zakonitim imaocima </a:t>
            </a:r>
            <a:r>
              <a:rPr lang="pl-PL" dirty="0" smtClean="0"/>
              <a:t>dionica/akcija </a:t>
            </a:r>
            <a:r>
              <a:rPr lang="en-US" dirty="0" err="1" smtClean="0"/>
              <a:t>upisanim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jesu</a:t>
            </a:r>
            <a:r>
              <a:rPr lang="sr-Latn-ME" dirty="0" smtClean="0"/>
              <a:t> </a:t>
            </a:r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 err="1"/>
              <a:t>podaci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zainteresirana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 smtClean="0"/>
              <a:t>kompletnu</a:t>
            </a:r>
            <a:r>
              <a:rPr lang="sr-Latn-ME" dirty="0" smtClean="0"/>
              <a:t> </a:t>
            </a:r>
            <a:r>
              <a:rPr lang="en-US" dirty="0" err="1" smtClean="0"/>
              <a:t>dioničarsku</a:t>
            </a:r>
            <a:r>
              <a:rPr lang="en-US" dirty="0" smtClean="0"/>
              <a:t>/</a:t>
            </a:r>
            <a:r>
              <a:rPr lang="en-US" dirty="0" err="1" smtClean="0"/>
              <a:t>akcionarsku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utvrđene</a:t>
            </a:r>
            <a:r>
              <a:rPr lang="en-US" dirty="0" smtClean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 smtClean="0"/>
              <a:t>dostigne</a:t>
            </a:r>
            <a:r>
              <a:rPr lang="sr-Latn-ME" dirty="0" smtClean="0"/>
              <a:t> </a:t>
            </a:r>
            <a:r>
              <a:rPr lang="it-IT" dirty="0" smtClean="0"/>
              <a:t>određene </a:t>
            </a:r>
            <a:r>
              <a:rPr lang="it-IT" dirty="0"/>
              <a:t>limite, premaši ih ili se spusti ispod njih.</a:t>
            </a:r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se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en-US" dirty="0" err="1" smtClean="0"/>
              <a:t>obavještavanja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postalo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prestalo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kontrolni</a:t>
            </a:r>
            <a:r>
              <a:rPr lang="en-US" dirty="0" smtClean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obavijestiti</a:t>
            </a:r>
            <a:r>
              <a:rPr lang="en-US" dirty="0" smtClean="0"/>
              <a:t> </a:t>
            </a:r>
            <a:r>
              <a:rPr lang="en-US" dirty="0" err="1"/>
              <a:t>dotično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KVP/KHOV.</a:t>
            </a:r>
          </a:p>
        </p:txBody>
      </p:sp>
    </p:spTree>
    <p:extLst>
      <p:ext uri="{BB962C8B-B14F-4D97-AF65-F5344CB8AC3E}">
        <p14:creationId xmlns:p14="http://schemas.microsoft.com/office/powerpoint/2010/main" xmlns="" val="22710492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identitetu</a:t>
            </a:r>
            <a:r>
              <a:rPr lang="en-US" dirty="0"/>
              <a:t> “</a:t>
            </a:r>
            <a:r>
              <a:rPr lang="en-US" dirty="0" err="1"/>
              <a:t>formalnih</a:t>
            </a:r>
            <a:r>
              <a:rPr lang="en-US" dirty="0"/>
              <a:t>”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preduslov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ostvarivati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 smtClean="0"/>
              <a:t>povezanu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Ali </a:t>
            </a:r>
            <a:r>
              <a:rPr lang="en-US" dirty="0"/>
              <a:t>to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da se </a:t>
            </a:r>
            <a:r>
              <a:rPr lang="en-US" dirty="0" err="1"/>
              <a:t>otkrije</a:t>
            </a:r>
            <a:r>
              <a:rPr lang="en-US" dirty="0"/>
              <a:t> </a:t>
            </a:r>
            <a:r>
              <a:rPr lang="en-US" dirty="0" err="1" smtClean="0"/>
              <a:t>stvarna</a:t>
            </a:r>
            <a:r>
              <a:rPr lang="sr-Latn-ME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“</a:t>
            </a:r>
            <a:r>
              <a:rPr lang="en-US" dirty="0" err="1"/>
              <a:t>formalnog</a:t>
            </a:r>
            <a:r>
              <a:rPr lang="en-US" dirty="0"/>
              <a:t>”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še </a:t>
            </a:r>
            <a:r>
              <a:rPr lang="en-US" dirty="0" err="1" smtClean="0"/>
              <a:t>drugo</a:t>
            </a:r>
            <a:r>
              <a:rPr lang="en-US" dirty="0" smtClean="0"/>
              <a:t> </a:t>
            </a:r>
            <a:r>
              <a:rPr lang="en-US" dirty="0"/>
              <a:t>lice (</a:t>
            </a:r>
            <a:r>
              <a:rPr lang="en-US" dirty="0" err="1"/>
              <a:t>zakoniti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), </a:t>
            </a:r>
            <a:r>
              <a:rPr lang="en-US" dirty="0" err="1"/>
              <a:t>zakoniti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 je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ponašanje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formalnih</a:t>
            </a:r>
            <a:r>
              <a:rPr lang="en-US" dirty="0"/>
              <a:t>”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važnije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isti</a:t>
            </a:r>
            <a:r>
              <a:rPr lang="en-US" dirty="0" smtClean="0"/>
              <a:t> </a:t>
            </a:r>
            <a:r>
              <a:rPr lang="en-US" dirty="0" err="1"/>
              <a:t>zakoniti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sati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formalnih</a:t>
            </a:r>
            <a:r>
              <a:rPr lang="en-US" dirty="0"/>
              <a:t>”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91241938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 smtClean="0"/>
              <a:t>takvom</a:t>
            </a:r>
            <a:r>
              <a:rPr lang="sr-Latn-ME" dirty="0" smtClean="0"/>
              <a:t> </a:t>
            </a:r>
            <a:r>
              <a:rPr lang="en-US" dirty="0" err="1" smtClean="0"/>
              <a:t>slučaju</a:t>
            </a:r>
            <a:r>
              <a:rPr lang="en-US" dirty="0"/>
              <a:t>, </a:t>
            </a:r>
            <a:r>
              <a:rPr lang="en-US" dirty="0" err="1"/>
              <a:t>stvarna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moć</a:t>
            </a:r>
            <a:r>
              <a:rPr lang="en-US" dirty="0"/>
              <a:t> </a:t>
            </a:r>
            <a:r>
              <a:rPr lang="en-US" dirty="0" err="1"/>
              <a:t>zakonitog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zbira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posjeduje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“</a:t>
            </a:r>
            <a:r>
              <a:rPr lang="en-US" dirty="0" err="1"/>
              <a:t>formalnih</a:t>
            </a:r>
            <a:r>
              <a:rPr lang="en-US" dirty="0"/>
              <a:t>” </a:t>
            </a:r>
            <a:r>
              <a:rPr lang="sr-Latn-ME" dirty="0" smtClean="0"/>
              <a:t>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potrebno</a:t>
            </a:r>
            <a:r>
              <a:rPr lang="en-US" dirty="0"/>
              <a:t> da se </a:t>
            </a:r>
            <a:r>
              <a:rPr lang="en-US" dirty="0" err="1"/>
              <a:t>zna</a:t>
            </a:r>
            <a:r>
              <a:rPr lang="en-US" dirty="0"/>
              <a:t> </a:t>
            </a:r>
            <a:r>
              <a:rPr lang="en-US" dirty="0" err="1" smtClean="0"/>
              <a:t>identitet</a:t>
            </a:r>
            <a:r>
              <a:rPr lang="sr-Latn-ME" dirty="0" smtClean="0"/>
              <a:t> </a:t>
            </a:r>
            <a:r>
              <a:rPr lang="en-US" dirty="0" err="1" smtClean="0"/>
              <a:t>zakonitog</a:t>
            </a:r>
            <a:r>
              <a:rPr lang="en-US" dirty="0" smtClean="0"/>
              <a:t> </a:t>
            </a:r>
            <a:r>
              <a:rPr lang="en-US" dirty="0" err="1"/>
              <a:t>imaoca</a:t>
            </a:r>
            <a:r>
              <a:rPr lang="en-US" dirty="0"/>
              <a:t>, pa da se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“</a:t>
            </a:r>
            <a:r>
              <a:rPr lang="en-US" dirty="0" err="1"/>
              <a:t>formalni</a:t>
            </a:r>
            <a:r>
              <a:rPr lang="en-US" dirty="0"/>
              <a:t>”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pripišu</a:t>
            </a:r>
            <a:r>
              <a:rPr lang="en-US" dirty="0"/>
              <a:t> </a:t>
            </a:r>
            <a:r>
              <a:rPr lang="en-US" dirty="0" err="1"/>
              <a:t>njemu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04570224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6518"/>
            <a:ext cx="10515600" cy="57004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željeti</a:t>
            </a:r>
            <a:r>
              <a:rPr lang="en-US" dirty="0"/>
              <a:t> </a:t>
            </a:r>
            <a:r>
              <a:rPr lang="en-US" dirty="0" err="1" smtClean="0"/>
              <a:t>slijediti</a:t>
            </a:r>
            <a:r>
              <a:rPr lang="sr-Latn-ME" dirty="0" smtClean="0"/>
              <a:t> </a:t>
            </a:r>
            <a:r>
              <a:rPr lang="en-US" dirty="0" err="1" smtClean="0"/>
              <a:t>primjere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SAD-a </a:t>
            </a:r>
            <a:r>
              <a:rPr lang="en-US" dirty="0" err="1"/>
              <a:t>i</a:t>
            </a:r>
            <a:r>
              <a:rPr lang="en-US" dirty="0"/>
              <a:t> EU. </a:t>
            </a:r>
            <a:endParaRPr lang="sr-Latn-ME" dirty="0" smtClean="0"/>
          </a:p>
          <a:p>
            <a:pPr algn="just"/>
            <a:r>
              <a:rPr lang="en-US" dirty="0" err="1" smtClean="0"/>
              <a:t>Propisi</a:t>
            </a:r>
            <a:r>
              <a:rPr lang="en-US" dirty="0" smtClean="0"/>
              <a:t> </a:t>
            </a:r>
            <a:r>
              <a:rPr lang="en-US" dirty="0"/>
              <a:t>SAD-a </a:t>
            </a:r>
            <a:r>
              <a:rPr lang="en-US" dirty="0" err="1" smtClean="0"/>
              <a:t>defini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zakonitog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svako</a:t>
            </a:r>
            <a:r>
              <a:rPr lang="sr-Latn-ME" dirty="0" smtClean="0"/>
              <a:t> </a:t>
            </a:r>
            <a:r>
              <a:rPr lang="en-US" dirty="0" smtClean="0"/>
              <a:t>lice </a:t>
            </a:r>
            <a:r>
              <a:rPr lang="en-US" dirty="0" err="1"/>
              <a:t>koje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kakvog</a:t>
            </a:r>
            <a:r>
              <a:rPr lang="en-US" dirty="0"/>
              <a:t> </a:t>
            </a:r>
            <a:r>
              <a:rPr lang="en-US" dirty="0" err="1"/>
              <a:t>ugovornog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, </a:t>
            </a:r>
            <a:r>
              <a:rPr lang="en-US" dirty="0" err="1"/>
              <a:t>sporazuma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odnosa </a:t>
            </a:r>
            <a:r>
              <a:rPr lang="pl-PL" dirty="0"/>
              <a:t>ili na drugi način ima ili dijeli: </a:t>
            </a:r>
          </a:p>
          <a:p>
            <a:pPr marL="457200" lvl="1" indent="0" algn="just">
              <a:buNone/>
            </a:pPr>
            <a:r>
              <a:rPr lang="en-US" sz="2600" dirty="0"/>
              <a:t>• </a:t>
            </a:r>
            <a:r>
              <a:rPr lang="en-US" sz="2600" dirty="0" err="1"/>
              <a:t>glasačku</a:t>
            </a:r>
            <a:r>
              <a:rPr lang="en-US" sz="2600" dirty="0"/>
              <a:t> </a:t>
            </a:r>
            <a:r>
              <a:rPr lang="en-US" sz="2600" dirty="0" err="1"/>
              <a:t>moć</a:t>
            </a:r>
            <a:r>
              <a:rPr lang="en-US" sz="2600" dirty="0"/>
              <a:t>, </a:t>
            </a:r>
            <a:r>
              <a:rPr lang="en-US" sz="2600" dirty="0" err="1"/>
              <a:t>koja</a:t>
            </a:r>
            <a:r>
              <a:rPr lang="en-US" sz="2600" dirty="0"/>
              <a:t> </a:t>
            </a:r>
            <a:r>
              <a:rPr lang="en-US" sz="2600" dirty="0" err="1"/>
              <a:t>uključuje</a:t>
            </a:r>
            <a:r>
              <a:rPr lang="en-US" sz="2600" dirty="0"/>
              <a:t> </a:t>
            </a:r>
            <a:r>
              <a:rPr lang="en-US" sz="2600" dirty="0" err="1"/>
              <a:t>moć</a:t>
            </a:r>
            <a:r>
              <a:rPr lang="en-US" sz="2600" dirty="0"/>
              <a:t> </a:t>
            </a:r>
            <a:r>
              <a:rPr lang="en-US" sz="2600" dirty="0" err="1"/>
              <a:t>glasanja</a:t>
            </a:r>
            <a:r>
              <a:rPr lang="en-US" sz="2600" dirty="0"/>
              <a:t> </a:t>
            </a:r>
            <a:r>
              <a:rPr lang="en-US" sz="2600" dirty="0" err="1"/>
              <a:t>ili</a:t>
            </a:r>
            <a:r>
              <a:rPr lang="en-US" sz="2600" dirty="0"/>
              <a:t> </a:t>
            </a:r>
            <a:r>
              <a:rPr lang="en-US" sz="2600" dirty="0" err="1"/>
              <a:t>usmjeravanja</a:t>
            </a:r>
            <a:r>
              <a:rPr lang="en-US" sz="2600" dirty="0"/>
              <a:t> </a:t>
            </a:r>
            <a:r>
              <a:rPr lang="en-US" sz="2600" dirty="0" err="1"/>
              <a:t>glasanja</a:t>
            </a:r>
            <a:r>
              <a:rPr lang="en-US" sz="2600" dirty="0"/>
              <a:t> </a:t>
            </a:r>
            <a:r>
              <a:rPr lang="en-US" sz="2600" dirty="0" err="1" smtClean="0"/>
              <a:t>po</a:t>
            </a:r>
            <a:r>
              <a:rPr lang="sr-Latn-ME" sz="2600" dirty="0" smtClean="0"/>
              <a:t> </a:t>
            </a:r>
            <a:r>
              <a:rPr lang="en-US" sz="2600" dirty="0" err="1" smtClean="0"/>
              <a:t>osnovu</a:t>
            </a:r>
            <a:r>
              <a:rPr lang="en-US" sz="2600" dirty="0" smtClean="0"/>
              <a:t> </a:t>
            </a:r>
            <a:r>
              <a:rPr lang="en-US" sz="2600" dirty="0" err="1"/>
              <a:t>takvog</a:t>
            </a:r>
            <a:r>
              <a:rPr lang="en-US" sz="2600" dirty="0"/>
              <a:t> </a:t>
            </a:r>
            <a:r>
              <a:rPr lang="en-US" sz="2600" dirty="0" err="1"/>
              <a:t>vrijednosnog</a:t>
            </a:r>
            <a:r>
              <a:rPr lang="en-US" sz="2600" dirty="0"/>
              <a:t> </a:t>
            </a:r>
            <a:r>
              <a:rPr lang="en-US" sz="2600" dirty="0" err="1"/>
              <a:t>papira</a:t>
            </a:r>
            <a:r>
              <a:rPr lang="en-US" sz="2600" dirty="0"/>
              <a:t>/</a:t>
            </a:r>
            <a:r>
              <a:rPr lang="en-US" sz="2600" dirty="0" err="1"/>
              <a:t>hartije</a:t>
            </a:r>
            <a:r>
              <a:rPr lang="en-US" sz="2600" dirty="0"/>
              <a:t> od </a:t>
            </a:r>
            <a:r>
              <a:rPr lang="en-US" sz="2600" dirty="0" err="1"/>
              <a:t>vrijednosti</a:t>
            </a:r>
            <a:r>
              <a:rPr lang="en-US" sz="2600" dirty="0"/>
              <a:t>; </a:t>
            </a:r>
            <a:r>
              <a:rPr lang="en-US" sz="2600" dirty="0" err="1" smtClean="0"/>
              <a:t>i</a:t>
            </a:r>
            <a:r>
              <a:rPr lang="en-US" sz="2600" dirty="0" smtClean="0"/>
              <a:t>/</a:t>
            </a:r>
            <a:r>
              <a:rPr lang="en-US" sz="2600" dirty="0" err="1" smtClean="0"/>
              <a:t>ili</a:t>
            </a:r>
            <a:r>
              <a:rPr lang="sr-Latn-ME" sz="2600" dirty="0" smtClean="0"/>
              <a:t> </a:t>
            </a:r>
          </a:p>
          <a:p>
            <a:pPr marL="457200" lvl="1" indent="0" algn="just">
              <a:buNone/>
            </a:pPr>
            <a:r>
              <a:rPr lang="en-US" sz="2600" dirty="0" smtClean="0"/>
              <a:t>• </a:t>
            </a:r>
            <a:r>
              <a:rPr lang="en-US" sz="2600" dirty="0" err="1" smtClean="0"/>
              <a:t>moć</a:t>
            </a:r>
            <a:r>
              <a:rPr lang="en-US" sz="2600" dirty="0" smtClean="0"/>
              <a:t> </a:t>
            </a:r>
            <a:r>
              <a:rPr lang="en-US" sz="2600" dirty="0" err="1" smtClean="0"/>
              <a:t>investiranja</a:t>
            </a:r>
            <a:r>
              <a:rPr lang="en-US" sz="2600" dirty="0" smtClean="0"/>
              <a:t>, </a:t>
            </a:r>
            <a:r>
              <a:rPr lang="en-US" sz="2600" dirty="0" err="1" smtClean="0"/>
              <a:t>koja</a:t>
            </a:r>
            <a:r>
              <a:rPr lang="en-US" sz="2600" dirty="0" smtClean="0"/>
              <a:t> </a:t>
            </a:r>
            <a:r>
              <a:rPr lang="en-US" sz="2600" dirty="0" err="1" smtClean="0"/>
              <a:t>uključuje</a:t>
            </a:r>
            <a:r>
              <a:rPr lang="en-US" sz="2600" dirty="0" smtClean="0"/>
              <a:t> </a:t>
            </a:r>
            <a:r>
              <a:rPr lang="en-US" sz="2600" dirty="0" err="1" smtClean="0"/>
              <a:t>moć</a:t>
            </a:r>
            <a:r>
              <a:rPr lang="en-US" sz="2600" dirty="0" smtClean="0"/>
              <a:t> </a:t>
            </a:r>
            <a:r>
              <a:rPr lang="en-US" sz="2600" dirty="0" err="1" smtClean="0"/>
              <a:t>raspolaganja</a:t>
            </a:r>
            <a:r>
              <a:rPr lang="en-US" sz="2600" dirty="0" smtClean="0"/>
              <a:t> </a:t>
            </a:r>
            <a:r>
              <a:rPr lang="en-US" sz="2600" dirty="0" err="1" smtClean="0"/>
              <a:t>ili</a:t>
            </a:r>
            <a:r>
              <a:rPr lang="en-US" sz="2600" dirty="0" smtClean="0"/>
              <a:t> </a:t>
            </a:r>
            <a:r>
              <a:rPr lang="en-US" sz="2600" dirty="0" err="1" smtClean="0"/>
              <a:t>usmjeravanja</a:t>
            </a:r>
            <a:r>
              <a:rPr lang="en-US" sz="2600" dirty="0" smtClean="0"/>
              <a:t> </a:t>
            </a:r>
            <a:r>
              <a:rPr lang="en-US" sz="2600" dirty="0" err="1" smtClean="0"/>
              <a:t>raspolaganja</a:t>
            </a:r>
            <a:r>
              <a:rPr lang="sr-Latn-ME" sz="2600" dirty="0" smtClean="0"/>
              <a:t> </a:t>
            </a:r>
            <a:r>
              <a:rPr lang="en-US" sz="2600" dirty="0" err="1" smtClean="0"/>
              <a:t>takvim</a:t>
            </a:r>
            <a:r>
              <a:rPr lang="en-US" sz="2600" dirty="0" smtClean="0"/>
              <a:t> </a:t>
            </a:r>
            <a:r>
              <a:rPr lang="en-US" sz="2600" dirty="0" err="1" smtClean="0"/>
              <a:t>vrijednosnim</a:t>
            </a:r>
            <a:r>
              <a:rPr lang="en-US" sz="2600" dirty="0" smtClean="0"/>
              <a:t> </a:t>
            </a:r>
            <a:r>
              <a:rPr lang="en-US" sz="2600" dirty="0" err="1" smtClean="0"/>
              <a:t>papirom</a:t>
            </a:r>
            <a:r>
              <a:rPr lang="en-US" sz="2600" dirty="0" smtClean="0"/>
              <a:t>/</a:t>
            </a:r>
            <a:r>
              <a:rPr lang="en-US" sz="2600" dirty="0" err="1" smtClean="0"/>
              <a:t>hartijom</a:t>
            </a:r>
            <a:r>
              <a:rPr lang="en-US" sz="2600" dirty="0" smtClean="0"/>
              <a:t> od </a:t>
            </a:r>
            <a:r>
              <a:rPr lang="en-US" sz="2600" dirty="0" err="1" smtClean="0"/>
              <a:t>vrijednosti</a:t>
            </a:r>
            <a:r>
              <a:rPr lang="en-US" sz="2600" dirty="0" smtClean="0"/>
              <a:t>.</a:t>
            </a:r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serijskih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SAD-a </a:t>
            </a:r>
            <a:r>
              <a:rPr lang="en-US" dirty="0" err="1" smtClean="0"/>
              <a:t>navodi</a:t>
            </a:r>
            <a:r>
              <a:rPr lang="en-US" dirty="0" smtClean="0"/>
              <a:t> da </a:t>
            </a:r>
            <a:r>
              <a:rPr lang="en-US" dirty="0" err="1" smtClean="0"/>
              <a:t>svako</a:t>
            </a:r>
            <a:r>
              <a:rPr lang="sr-Latn-ME" dirty="0" smtClean="0"/>
              <a:t> </a:t>
            </a:r>
            <a:r>
              <a:rPr lang="en-US" dirty="0" smtClean="0"/>
              <a:t>lice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indirektno</a:t>
            </a:r>
            <a:r>
              <a:rPr lang="en-US" dirty="0" smtClean="0"/>
              <a:t> </a:t>
            </a:r>
            <a:r>
              <a:rPr lang="en-US" dirty="0" err="1" smtClean="0"/>
              <a:t>zakoniti</a:t>
            </a:r>
            <a:r>
              <a:rPr lang="en-US" dirty="0" smtClean="0"/>
              <a:t> </a:t>
            </a:r>
            <a:r>
              <a:rPr lang="en-US" dirty="0" err="1" smtClean="0"/>
              <a:t>imalac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od 5%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sr-Latn-ME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obavještava</a:t>
            </a:r>
            <a:r>
              <a:rPr lang="en-US" dirty="0" smtClean="0"/>
              <a:t> o </a:t>
            </a:r>
            <a:r>
              <a:rPr lang="en-US" dirty="0" err="1" smtClean="0"/>
              <a:t>takvom</a:t>
            </a:r>
            <a:r>
              <a:rPr lang="en-US" dirty="0" smtClean="0"/>
              <a:t> </a:t>
            </a:r>
            <a:r>
              <a:rPr lang="en-US" dirty="0" err="1" smtClean="0"/>
              <a:t>sticanju</a:t>
            </a:r>
            <a:r>
              <a:rPr lang="en-US" dirty="0" smtClean="0"/>
              <a:t> </a:t>
            </a:r>
            <a:r>
              <a:rPr lang="en-US" dirty="0" err="1" smtClean="0"/>
              <a:t>izdavaoca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svaku</a:t>
            </a:r>
            <a:r>
              <a:rPr lang="en-US" dirty="0" smtClean="0"/>
              <a:t> </a:t>
            </a:r>
            <a:r>
              <a:rPr lang="en-US" dirty="0" err="1" smtClean="0"/>
              <a:t>berzu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kojoj</a:t>
            </a:r>
            <a:r>
              <a:rPr lang="en-US" dirty="0" smtClean="0"/>
              <a:t> se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sr-Latn-ME" dirty="0" smtClean="0"/>
              <a:t> </a:t>
            </a:r>
            <a:r>
              <a:rPr lang="pl-PL" dirty="0" smtClean="0"/>
              <a:t>vrijednosnim papirima/hartijama od vrijednosti u roku od 10 dana, kao i o svakom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smanjenju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1%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zakoniti</a:t>
            </a:r>
            <a:r>
              <a:rPr lang="en-US" dirty="0" smtClean="0"/>
              <a:t> </a:t>
            </a:r>
            <a:r>
              <a:rPr lang="en-US" dirty="0" err="1" smtClean="0"/>
              <a:t>imalac</a:t>
            </a:r>
            <a:r>
              <a:rPr lang="en-US" dirty="0" smtClean="0"/>
              <a:t> </a:t>
            </a:r>
            <a:r>
              <a:rPr lang="en-US" dirty="0" err="1" smtClean="0"/>
              <a:t>djeluje</a:t>
            </a:r>
            <a:r>
              <a:rPr lang="en-US" dirty="0" smtClean="0"/>
              <a:t> u </a:t>
            </a:r>
            <a:r>
              <a:rPr lang="en-US" dirty="0" err="1" smtClean="0"/>
              <a:t>dogovoru</a:t>
            </a:r>
            <a:r>
              <a:rPr lang="en-US" dirty="0" smtClean="0"/>
              <a:t> s</a:t>
            </a:r>
            <a:r>
              <a:rPr lang="sr-Latn-ME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institucijama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, </a:t>
            </a:r>
            <a:r>
              <a:rPr lang="en-US" dirty="0" err="1" smtClean="0"/>
              <a:t>moraju</a:t>
            </a:r>
            <a:r>
              <a:rPr lang="en-US" dirty="0" smtClean="0"/>
              <a:t> se </a:t>
            </a:r>
            <a:r>
              <a:rPr lang="en-US" dirty="0" err="1" smtClean="0"/>
              <a:t>objelodaniti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imena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zakonitim</a:t>
            </a:r>
            <a:r>
              <a:rPr lang="en-US" dirty="0" smtClean="0"/>
              <a:t> </a:t>
            </a:r>
            <a:r>
              <a:rPr lang="en-US" dirty="0" err="1" smtClean="0"/>
              <a:t>imaocem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583329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Direktiva</a:t>
            </a:r>
            <a:r>
              <a:rPr lang="en-US" dirty="0"/>
              <a:t> EU o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2001.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Ukratko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član</a:t>
            </a:r>
            <a:r>
              <a:rPr lang="en-US" dirty="0"/>
              <a:t> 9 </a:t>
            </a:r>
            <a:r>
              <a:rPr lang="en-US" dirty="0" err="1"/>
              <a:t>predviđa</a:t>
            </a:r>
            <a:r>
              <a:rPr lang="en-US" dirty="0"/>
              <a:t> da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otuđenje</a:t>
            </a:r>
            <a:r>
              <a:rPr lang="en-US" dirty="0"/>
              <a:t> </a:t>
            </a:r>
            <a:r>
              <a:rPr lang="en-US" dirty="0" err="1" smtClean="0"/>
              <a:t>većih</a:t>
            </a:r>
            <a:r>
              <a:rPr lang="sr-Latn-ME" dirty="0" smtClean="0"/>
              <a:t> </a:t>
            </a:r>
            <a:r>
              <a:rPr lang="pl-PL" dirty="0" smtClean="0"/>
              <a:t>udjela </a:t>
            </a:r>
            <a:r>
              <a:rPr lang="pl-PL" dirty="0"/>
              <a:t>u kotiranim društvima na osnovu limita koji počinju od 5% i </a:t>
            </a:r>
            <a:r>
              <a:rPr lang="pl-PL" dirty="0" smtClean="0"/>
              <a:t>kreću se </a:t>
            </a:r>
            <a:r>
              <a:rPr lang="pl-PL" dirty="0"/>
              <a:t>dalje u rasponima od 5% sve do 30% prava glasa ili osnovnog </a:t>
            </a:r>
            <a:r>
              <a:rPr lang="pl-PL" dirty="0" smtClean="0"/>
              <a:t>kapitala ili </a:t>
            </a:r>
            <a:r>
              <a:rPr lang="pl-PL" dirty="0"/>
              <a:t>i jednog i drugog;</a:t>
            </a:r>
          </a:p>
          <a:p>
            <a:pPr marL="0" indent="0" algn="just">
              <a:buNone/>
            </a:pPr>
            <a:r>
              <a:rPr lang="pl-PL" dirty="0"/>
              <a:t>2) član </a:t>
            </a:r>
            <a:r>
              <a:rPr lang="pl-PL" dirty="0" smtClean="0"/>
              <a:t>11(2</a:t>
            </a:r>
            <a:r>
              <a:rPr lang="pl-PL" dirty="0"/>
              <a:t>) skraćuje rok za obavezu izvještavanja, s jedne strane </a:t>
            </a:r>
            <a:r>
              <a:rPr lang="pl-PL" dirty="0" smtClean="0"/>
              <a:t>sticaoca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regulatornom</a:t>
            </a:r>
            <a:r>
              <a:rPr lang="en-US" dirty="0"/>
              <a:t> </a:t>
            </a:r>
            <a:r>
              <a:rPr lang="en-US" dirty="0" err="1"/>
              <a:t>organu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sedam</a:t>
            </a:r>
            <a:r>
              <a:rPr lang="en-US" dirty="0"/>
              <a:t> </a:t>
            </a:r>
            <a:r>
              <a:rPr lang="en-US" dirty="0" err="1" smtClean="0"/>
              <a:t>kalendarskih</a:t>
            </a:r>
            <a:r>
              <a:rPr lang="sr-Latn-ME" dirty="0" smtClean="0"/>
              <a:t> </a:t>
            </a:r>
            <a:r>
              <a:rPr lang="pl-PL" dirty="0" smtClean="0"/>
              <a:t>dana </a:t>
            </a:r>
            <a:r>
              <a:rPr lang="pl-PL" dirty="0"/>
              <a:t>na pet radnih dana, a s druge strane društva prema javnosti s </a:t>
            </a:r>
            <a:r>
              <a:rPr lang="pl-PL" dirty="0" smtClean="0"/>
              <a:t>devet kalendarskih </a:t>
            </a:r>
            <a:r>
              <a:rPr lang="pl-PL" dirty="0"/>
              <a:t>dana na tri radna dana;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član</a:t>
            </a:r>
            <a:r>
              <a:rPr lang="en-US" dirty="0"/>
              <a:t> 2 </a:t>
            </a:r>
            <a:r>
              <a:rPr lang="en-US" dirty="0" err="1"/>
              <a:t>proširuje</a:t>
            </a:r>
            <a:r>
              <a:rPr lang="en-US" dirty="0"/>
              <a:t> </a:t>
            </a:r>
            <a:r>
              <a:rPr lang="en-US" dirty="0" err="1"/>
              <a:t>definiciju</a:t>
            </a:r>
            <a:r>
              <a:rPr lang="en-US" dirty="0"/>
              <a:t> “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obuhvatila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i="1" dirty="0"/>
              <a:t>custody </a:t>
            </a:r>
            <a:r>
              <a:rPr lang="en-US" dirty="0" err="1"/>
              <a:t>djelatnost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kliringa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saldiranja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konačno</a:t>
            </a:r>
            <a:r>
              <a:rPr lang="en-US" dirty="0"/>
              <a:t>, </a:t>
            </a:r>
            <a:r>
              <a:rPr lang="en-US" dirty="0" err="1"/>
              <a:t>član</a:t>
            </a:r>
            <a:r>
              <a:rPr lang="en-US" dirty="0"/>
              <a:t> 11(5) </a:t>
            </a:r>
            <a:r>
              <a:rPr lang="en-US" dirty="0" err="1"/>
              <a:t>proširuje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obavještavanja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 smtClean="0"/>
              <a:t>klase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varanti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err="1" smtClean="0"/>
              <a:t>učešća</a:t>
            </a:r>
            <a:r>
              <a:rPr lang="sr-Latn-ME" dirty="0" smtClean="0"/>
              <a:t> </a:t>
            </a:r>
            <a:r>
              <a:rPr lang="it-IT" dirty="0" smtClean="0"/>
              <a:t>dostignu </a:t>
            </a:r>
            <a:r>
              <a:rPr lang="it-IT" dirty="0"/>
              <a:t>limite </a:t>
            </a:r>
            <a:r>
              <a:rPr lang="it-IT" dirty="0" smtClean="0"/>
              <a:t>defini</a:t>
            </a:r>
            <a:r>
              <a:rPr lang="sr-Latn-ME" dirty="0" smtClean="0"/>
              <a:t>sane </a:t>
            </a:r>
            <a:r>
              <a:rPr lang="it-IT" dirty="0" smtClean="0"/>
              <a:t> </a:t>
            </a:r>
            <a:r>
              <a:rPr lang="it-IT" dirty="0"/>
              <a:t>u članu 9 ili se spuste ispod njih.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196949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Jedan broj</a:t>
            </a:r>
            <a:r>
              <a:rPr lang="en-US" dirty="0" smtClean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EU je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podzakonskim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 smtClean="0"/>
              <a:t>implementiralo</a:t>
            </a:r>
            <a:r>
              <a:rPr lang="sr-Latn-ME" dirty="0" smtClean="0"/>
              <a:t> </a:t>
            </a:r>
            <a:r>
              <a:rPr lang="en-US" dirty="0" err="1" smtClean="0"/>
              <a:t>rješenja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Direktive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član</a:t>
            </a:r>
            <a:r>
              <a:rPr lang="en-US" dirty="0"/>
              <a:t> 10 </a:t>
            </a:r>
            <a:r>
              <a:rPr lang="en-US" dirty="0" err="1"/>
              <a:t>Direktive</a:t>
            </a:r>
            <a:r>
              <a:rPr lang="en-US" dirty="0"/>
              <a:t> EU o </a:t>
            </a:r>
            <a:r>
              <a:rPr lang="en-US" dirty="0" err="1"/>
              <a:t>javnim</a:t>
            </a:r>
            <a:r>
              <a:rPr lang="en-US" dirty="0"/>
              <a:t> </a:t>
            </a:r>
            <a:r>
              <a:rPr lang="en-US" dirty="0" err="1"/>
              <a:t>ponudama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 </a:t>
            </a:r>
            <a:r>
              <a:rPr lang="en-US" dirty="0" err="1"/>
              <a:t>regulira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 smtClean="0"/>
              <a:t>struktura</a:t>
            </a:r>
            <a:r>
              <a:rPr lang="sr-Latn-ME" dirty="0" smtClean="0"/>
              <a:t> </a:t>
            </a:r>
            <a:r>
              <a:rPr lang="en-US" dirty="0" err="1" smtClean="0"/>
              <a:t>zakonitih</a:t>
            </a:r>
            <a:r>
              <a:rPr lang="en-US" dirty="0" smtClean="0"/>
              <a:t> </a:t>
            </a:r>
            <a:r>
              <a:rPr lang="en-US" dirty="0" err="1"/>
              <a:t>imalaca</a:t>
            </a:r>
            <a:r>
              <a:rPr lang="en-US" dirty="0"/>
              <a:t>, pa se </a:t>
            </a:r>
            <a:r>
              <a:rPr lang="en-US" dirty="0" err="1"/>
              <a:t>tako</a:t>
            </a:r>
            <a:r>
              <a:rPr lang="en-US" dirty="0"/>
              <a:t> od </a:t>
            </a:r>
            <a:r>
              <a:rPr lang="en-US" dirty="0" err="1"/>
              <a:t>kotiranih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u EU </a:t>
            </a:r>
            <a:r>
              <a:rPr lang="en-US" dirty="0" err="1"/>
              <a:t>zahtijeva</a:t>
            </a:r>
            <a:r>
              <a:rPr lang="en-US" dirty="0"/>
              <a:t> da u </a:t>
            </a:r>
            <a:r>
              <a:rPr lang="en-US" dirty="0" err="1" smtClean="0"/>
              <a:t>svom</a:t>
            </a:r>
            <a:r>
              <a:rPr lang="sr-Latn-ME" dirty="0" smtClean="0"/>
              <a:t> </a:t>
            </a:r>
            <a:r>
              <a:rPr lang="en-US" dirty="0" err="1" smtClean="0"/>
              <a:t>godišnjem</a:t>
            </a:r>
            <a:r>
              <a:rPr lang="en-US" dirty="0" smtClean="0"/>
              <a:t> </a:t>
            </a:r>
            <a:r>
              <a:rPr lang="en-US" dirty="0" err="1"/>
              <a:t>izvještaju</a:t>
            </a:r>
            <a:r>
              <a:rPr lang="en-US" dirty="0"/>
              <a:t> </a:t>
            </a:r>
            <a:r>
              <a:rPr lang="en-US" dirty="0" err="1"/>
              <a:t>objavljuju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,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ograničenjima</a:t>
            </a:r>
            <a:r>
              <a:rPr lang="en-US" dirty="0"/>
              <a:t> </a:t>
            </a:r>
            <a:r>
              <a:rPr lang="en-US" dirty="0" err="1"/>
              <a:t>slobodne</a:t>
            </a:r>
            <a:r>
              <a:rPr lang="en-US" dirty="0"/>
              <a:t> </a:t>
            </a:r>
            <a:r>
              <a:rPr lang="en-US" dirty="0" err="1"/>
              <a:t>prenosivosti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direktnim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indirektnim</a:t>
            </a:r>
            <a:r>
              <a:rPr lang="en-US" dirty="0"/>
              <a:t> </a:t>
            </a:r>
            <a:r>
              <a:rPr lang="en-US" dirty="0" err="1"/>
              <a:t>kapital-učešćima</a:t>
            </a:r>
            <a:r>
              <a:rPr lang="en-US" dirty="0"/>
              <a:t> (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 smtClean="0"/>
              <a:t>piramidalne</a:t>
            </a:r>
            <a:r>
              <a:rPr lang="sr-Latn-ME" dirty="0" smtClean="0"/>
              <a:t> </a:t>
            </a:r>
            <a:r>
              <a:rPr lang="en-US" dirty="0" err="1" smtClean="0"/>
              <a:t>sheme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unakrsno</a:t>
            </a:r>
            <a:r>
              <a:rPr lang="en-US" dirty="0"/>
              <a:t> </a:t>
            </a:r>
            <a:r>
              <a:rPr lang="en-US" dirty="0" err="1"/>
              <a:t>dioničarstvo</a:t>
            </a:r>
            <a:r>
              <a:rPr lang="en-US" dirty="0"/>
              <a:t>/</a:t>
            </a:r>
            <a:r>
              <a:rPr lang="en-US" dirty="0" err="1"/>
              <a:t>akcionarstvo</a:t>
            </a:r>
            <a:r>
              <a:rPr lang="en-US" dirty="0" smtClean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111777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4)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s </a:t>
            </a:r>
            <a:r>
              <a:rPr lang="en-US" dirty="0" err="1" smtClean="0"/>
              <a:t>posebnim</a:t>
            </a:r>
            <a:r>
              <a:rPr lang="en-US" dirty="0" smtClean="0"/>
              <a:t> </a:t>
            </a:r>
            <a:r>
              <a:rPr lang="en-US" dirty="0" err="1" smtClean="0"/>
              <a:t>kontrolnim</a:t>
            </a:r>
            <a:r>
              <a:rPr lang="sr-Latn-ME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5) sistemu kontrole svakog plana dionica/akcija za zaposlene u slučajevima kada oni ne ostvaruju direktno prava kontrole;</a:t>
            </a:r>
          </a:p>
          <a:p>
            <a:pPr marL="0" indent="0" algn="just">
              <a:buNone/>
            </a:pPr>
            <a:r>
              <a:rPr lang="en-US" dirty="0" smtClean="0"/>
              <a:t>6) </a:t>
            </a:r>
            <a:r>
              <a:rPr lang="en-US" dirty="0" err="1" smtClean="0"/>
              <a:t>ograničenjima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7) dioničarskim/akcionarskim sporazumima koji su poznati društvu;</a:t>
            </a:r>
          </a:p>
          <a:p>
            <a:pPr marL="0" indent="0" algn="just">
              <a:buNone/>
            </a:pPr>
            <a:r>
              <a:rPr lang="pt-BR" dirty="0" smtClean="0"/>
              <a:t>8) pravilima koja reguliraju imenovanje i razrješenje članova nadzornog/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9) </a:t>
            </a:r>
            <a:r>
              <a:rPr lang="en-US" dirty="0" err="1" smtClean="0"/>
              <a:t>značajnim</a:t>
            </a:r>
            <a:r>
              <a:rPr lang="en-US" dirty="0" smtClean="0"/>
              <a:t> </a:t>
            </a:r>
            <a:r>
              <a:rPr lang="en-US" dirty="0" err="1" smtClean="0"/>
              <a:t>ugovorima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zaključilo</a:t>
            </a:r>
            <a:r>
              <a:rPr lang="en-US" dirty="0" smtClean="0"/>
              <a:t>, a </a:t>
            </a:r>
            <a:r>
              <a:rPr lang="en-US" dirty="0" err="1" smtClean="0"/>
              <a:t>čiji</a:t>
            </a:r>
            <a:r>
              <a:rPr lang="en-US" dirty="0" smtClean="0"/>
              <a:t> </a:t>
            </a:r>
            <a:r>
              <a:rPr lang="en-US" dirty="0" err="1" smtClean="0"/>
              <a:t>efekti</a:t>
            </a:r>
            <a:r>
              <a:rPr lang="en-US" dirty="0" smtClean="0"/>
              <a:t> </a:t>
            </a:r>
            <a:r>
              <a:rPr lang="en-US" dirty="0" err="1" smtClean="0"/>
              <a:t>nastupaju</a:t>
            </a:r>
            <a:r>
              <a:rPr lang="en-US" dirty="0" smtClean="0"/>
              <a:t> s</a:t>
            </a:r>
            <a:r>
              <a:rPr lang="sr-Latn-ME" dirty="0" smtClean="0"/>
              <a:t> </a:t>
            </a:r>
            <a:r>
              <a:rPr lang="en-US" dirty="0" err="1" smtClean="0"/>
              <a:t>promjenom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10) </a:t>
            </a:r>
            <a:r>
              <a:rPr lang="en-US" dirty="0" err="1" smtClean="0"/>
              <a:t>sporazumima</a:t>
            </a:r>
            <a:r>
              <a:rPr lang="en-US" dirty="0" smtClean="0"/>
              <a:t> o </a:t>
            </a:r>
            <a:r>
              <a:rPr lang="en-US" dirty="0" err="1" smtClean="0"/>
              <a:t>naknadi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uspjeha</a:t>
            </a:r>
            <a:r>
              <a:rPr lang="en-US" dirty="0" smtClean="0"/>
              <a:t>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1639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Da bi </a:t>
            </a:r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funkcionirala</a:t>
            </a:r>
            <a:r>
              <a:rPr lang="en-US" dirty="0"/>
              <a:t>, </a:t>
            </a:r>
            <a:r>
              <a:rPr lang="en-US" dirty="0" err="1" smtClean="0"/>
              <a:t>niz</a:t>
            </a:r>
            <a:r>
              <a:rPr lang="sr-Latn-ME" dirty="0" smtClean="0"/>
              <a:t> </a:t>
            </a:r>
            <a:r>
              <a:rPr lang="pl-PL" dirty="0" smtClean="0"/>
              <a:t>elemenata </a:t>
            </a:r>
            <a:r>
              <a:rPr lang="pl-PL" dirty="0"/>
              <a:t>i podsticaja mora funkcionirati zajedno. </a:t>
            </a:r>
            <a:endParaRPr lang="pl-PL" dirty="0" smtClean="0"/>
          </a:p>
          <a:p>
            <a:pPr algn="just"/>
            <a:r>
              <a:rPr lang="pl-PL" dirty="0" smtClean="0"/>
              <a:t>Oni </a:t>
            </a:r>
            <a:r>
              <a:rPr lang="pl-PL" dirty="0"/>
              <a:t>obuhvataju </a:t>
            </a:r>
            <a:r>
              <a:rPr lang="pl-PL" dirty="0" smtClean="0"/>
              <a:t>odgovarajuće </a:t>
            </a:r>
            <a:r>
              <a:rPr lang="en-US" dirty="0" err="1" smtClean="0"/>
              <a:t>zakonsko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regulatorno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 </a:t>
            </a:r>
            <a:r>
              <a:rPr lang="en-US" dirty="0" err="1" smtClean="0"/>
              <a:t>kombin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efikasnim</a:t>
            </a:r>
            <a:r>
              <a:rPr lang="en-US" dirty="0"/>
              <a:t> </a:t>
            </a:r>
            <a:r>
              <a:rPr lang="en-US" dirty="0" err="1" smtClean="0"/>
              <a:t>mehanizmima</a:t>
            </a:r>
            <a:r>
              <a:rPr lang="sr-Latn-ME" dirty="0" smtClean="0"/>
              <a:t> </a:t>
            </a:r>
            <a:r>
              <a:rPr lang="en-US" dirty="0" err="1" smtClean="0"/>
              <a:t>sprovođenja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regulatori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provjeravaju</a:t>
            </a:r>
            <a:r>
              <a:rPr lang="en-US" dirty="0"/>
              <a:t>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 </a:t>
            </a:r>
            <a:r>
              <a:rPr lang="en-US" dirty="0" err="1" smtClean="0"/>
              <a:t>pogrešno</a:t>
            </a:r>
            <a:r>
              <a:rPr lang="en-US" dirty="0" smtClean="0"/>
              <a:t> </a:t>
            </a:r>
            <a:r>
              <a:rPr lang="en-US" dirty="0" err="1"/>
              <a:t>prikazane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efikasnu</a:t>
            </a:r>
            <a:r>
              <a:rPr lang="en-US" dirty="0"/>
              <a:t> </a:t>
            </a:r>
            <a:r>
              <a:rPr lang="en-US" dirty="0" err="1"/>
              <a:t>korekciju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 smtClean="0"/>
              <a:t>eksterni</a:t>
            </a:r>
            <a:r>
              <a:rPr lang="sr-Latn-ME" dirty="0" smtClean="0"/>
              <a:t> </a:t>
            </a:r>
            <a:r>
              <a:rPr lang="en-US" dirty="0" err="1" smtClean="0"/>
              <a:t>revizori</a:t>
            </a:r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, </a:t>
            </a:r>
            <a:r>
              <a:rPr lang="en-US" dirty="0" err="1"/>
              <a:t>ulivajući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a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aktivni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zainteresirani</a:t>
            </a:r>
            <a:r>
              <a:rPr lang="en-US" dirty="0"/>
              <a:t> </a:t>
            </a:r>
            <a:r>
              <a:rPr lang="en-US" dirty="0" err="1"/>
              <a:t>mediji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stručno</a:t>
            </a:r>
            <a:r>
              <a:rPr lang="en-US" dirty="0"/>
              <a:t> </a:t>
            </a:r>
            <a:r>
              <a:rPr lang="en-US" dirty="0" err="1"/>
              <a:t>ispituju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saopćenja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21856768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Zakonodavstvo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ne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nikakvo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zakonitih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vlasnik</a:t>
            </a:r>
            <a:r>
              <a:rPr lang="sr-Latn-ME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)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nikakvu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 smtClean="0"/>
              <a:t>objelodani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licima</a:t>
            </a:r>
            <a:r>
              <a:rPr lang="en-US" dirty="0"/>
              <a:t> u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se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principu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474302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Netransparentne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dominiraju</a:t>
            </a:r>
            <a:r>
              <a:rPr lang="en-US" dirty="0"/>
              <a:t> u </a:t>
            </a:r>
            <a:r>
              <a:rPr lang="en-US" dirty="0" err="1"/>
              <a:t>raspravama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korporativnom</a:t>
            </a:r>
            <a:r>
              <a:rPr lang="sr-Latn-ME" dirty="0" smtClean="0"/>
              <a:t> </a:t>
            </a:r>
            <a:r>
              <a:rPr lang="en-US" dirty="0" err="1" smtClean="0"/>
              <a:t>upravljanju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Privredna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usklađena</a:t>
            </a:r>
            <a:r>
              <a:rPr lang="en-US" dirty="0"/>
              <a:t> s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 smtClean="0"/>
              <a:t>praksom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transparentan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 smtClean="0"/>
              <a:t>strukturu</a:t>
            </a:r>
            <a:r>
              <a:rPr lang="sr-Latn-ME" dirty="0" smtClean="0"/>
              <a:t> </a:t>
            </a:r>
            <a:r>
              <a:rPr lang="en-US" dirty="0" err="1" smtClean="0"/>
              <a:t>vlasništva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zakonite</a:t>
            </a:r>
            <a:r>
              <a:rPr lang="en-US" dirty="0"/>
              <a:t> </a:t>
            </a:r>
            <a:r>
              <a:rPr lang="en-US" dirty="0" err="1"/>
              <a:t>imaoce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b) </a:t>
            </a:r>
            <a:r>
              <a:rPr lang="en-US" b="1" dirty="0" err="1"/>
              <a:t>Indirektna</a:t>
            </a:r>
            <a:r>
              <a:rPr lang="en-US" b="1" dirty="0"/>
              <a:t> </a:t>
            </a:r>
            <a:r>
              <a:rPr lang="en-US" b="1" dirty="0" err="1"/>
              <a:t>kontrola</a:t>
            </a:r>
            <a:endParaRPr lang="en-US" b="1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</a:t>
            </a:r>
            <a:r>
              <a:rPr lang="en-US" dirty="0" err="1"/>
              <a:t>većine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vršiti</a:t>
            </a:r>
            <a:r>
              <a:rPr lang="en-US" dirty="0" smtClean="0"/>
              <a:t> </a:t>
            </a:r>
            <a:r>
              <a:rPr lang="en-US" dirty="0" err="1"/>
              <a:t>indirektnu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piramidalnih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uzajamnih</a:t>
            </a:r>
            <a:r>
              <a:rPr lang="sr-Latn-ME" dirty="0" smtClean="0"/>
              <a:t> </a:t>
            </a:r>
            <a:r>
              <a:rPr lang="en-US" dirty="0" err="1" smtClean="0"/>
              <a:t>kapital-učešća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Odnosi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također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promjenu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8729373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indirektnom</a:t>
            </a:r>
            <a:r>
              <a:rPr lang="en-US" dirty="0"/>
              <a:t> </a:t>
            </a:r>
            <a:r>
              <a:rPr lang="en-US" dirty="0" err="1"/>
              <a:t>vlasništvu</a:t>
            </a:r>
            <a:r>
              <a:rPr lang="en-US" dirty="0"/>
              <a:t>,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transakcijama</a:t>
            </a:r>
            <a:r>
              <a:rPr lang="en-US" dirty="0"/>
              <a:t> s </a:t>
            </a:r>
            <a:r>
              <a:rPr lang="en-US" dirty="0" err="1" smtClean="0"/>
              <a:t>povezanim</a:t>
            </a:r>
            <a:r>
              <a:rPr lang="sr-Latn-ME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objavljene</a:t>
            </a:r>
            <a:r>
              <a:rPr lang="en-US" dirty="0"/>
              <a:t>, a </a:t>
            </a:r>
            <a:r>
              <a:rPr lang="en-US" dirty="0" err="1"/>
              <a:t>posebno</a:t>
            </a:r>
            <a:r>
              <a:rPr lang="en-US" dirty="0"/>
              <a:t> u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izvještaju</a:t>
            </a:r>
            <a:r>
              <a:rPr lang="en-US" dirty="0"/>
              <a:t>, </a:t>
            </a:r>
            <a:r>
              <a:rPr lang="en-US" dirty="0" err="1" smtClean="0"/>
              <a:t>kvartalnim</a:t>
            </a:r>
            <a:r>
              <a:rPr lang="sr-Latn-ME" dirty="0" smtClean="0"/>
              <a:t> </a:t>
            </a:r>
            <a:r>
              <a:rPr lang="en-US" dirty="0" err="1" smtClean="0"/>
              <a:t>izvještajima</a:t>
            </a:r>
            <a:r>
              <a:rPr lang="en-US" dirty="0"/>
              <a:t>, </a:t>
            </a:r>
            <a:r>
              <a:rPr lang="en-US" dirty="0" err="1"/>
              <a:t>izvještaju</a:t>
            </a:r>
            <a:r>
              <a:rPr lang="en-US" dirty="0"/>
              <a:t> o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obavještenjima</a:t>
            </a:r>
            <a:r>
              <a:rPr lang="en-US" dirty="0"/>
              <a:t> </a:t>
            </a:r>
            <a:r>
              <a:rPr lang="en-US" dirty="0" err="1" smtClean="0"/>
              <a:t>regulatornim</a:t>
            </a:r>
            <a:r>
              <a:rPr lang="sr-Latn-ME" dirty="0" smtClean="0"/>
              <a:t> </a:t>
            </a:r>
            <a:r>
              <a:rPr lang="en-US" dirty="0" err="1" smtClean="0"/>
              <a:t>tijelima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188103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 smtClean="0"/>
              <a:t>Dioničarski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kcionarski</a:t>
            </a:r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maksimiziranje</a:t>
            </a:r>
            <a:r>
              <a:rPr lang="en-US" dirty="0"/>
              <a:t> </a:t>
            </a:r>
            <a:r>
              <a:rPr lang="en-US" dirty="0" err="1" smtClean="0"/>
              <a:t>glasačkih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endParaRPr lang="en-US" dirty="0"/>
          </a:p>
          <a:p>
            <a:pPr algn="just"/>
            <a:r>
              <a:rPr lang="en-US" dirty="0" err="1" smtClean="0"/>
              <a:t>Dioničarski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kcionarski</a:t>
            </a:r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maksimiziranje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pl-PL" dirty="0" smtClean="0"/>
              <a:t>takođe </a:t>
            </a:r>
            <a:r>
              <a:rPr lang="pl-PL" dirty="0"/>
              <a:t>mogu uticati na kontrolu.</a:t>
            </a:r>
          </a:p>
          <a:p>
            <a:pPr algn="just"/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ugovori</a:t>
            </a:r>
            <a:r>
              <a:rPr lang="en-US" dirty="0"/>
              <a:t> o </a:t>
            </a:r>
            <a:r>
              <a:rPr lang="en-US" dirty="0" err="1"/>
              <a:t>glasanju</a:t>
            </a:r>
            <a:r>
              <a:rPr lang="en-US" dirty="0"/>
              <a:t>) </a:t>
            </a:r>
            <a:r>
              <a:rPr lang="en-US" dirty="0" err="1"/>
              <a:t>uobičajeno</a:t>
            </a:r>
            <a:r>
              <a:rPr lang="en-US" dirty="0"/>
              <a:t> </a:t>
            </a:r>
            <a:r>
              <a:rPr lang="en-US" dirty="0" err="1" smtClean="0"/>
              <a:t>obavezuju</a:t>
            </a:r>
            <a:r>
              <a:rPr lang="sr-Latn-ME" dirty="0" smtClean="0"/>
              <a:t> </a:t>
            </a:r>
            <a:r>
              <a:rPr lang="it-IT" dirty="0" smtClean="0"/>
              <a:t>lica </a:t>
            </a:r>
            <a:r>
              <a:rPr lang="it-IT" dirty="0"/>
              <a:t>da glasaju na isti način, a mogu i davati prava preče kupovine </a:t>
            </a:r>
            <a:r>
              <a:rPr lang="it-IT" dirty="0" smtClean="0"/>
              <a:t>dionica/akcija</a:t>
            </a:r>
            <a:r>
              <a:rPr lang="sr-Latn-ME" dirty="0" smtClean="0"/>
              <a:t> </a:t>
            </a:r>
            <a:r>
              <a:rPr lang="en-US" dirty="0" err="1" smtClean="0"/>
              <a:t>drugom</a:t>
            </a:r>
            <a:r>
              <a:rPr lang="sr-Latn-ME" dirty="0" smtClean="0"/>
              <a:t> </a:t>
            </a:r>
            <a:r>
              <a:rPr lang="en-US" dirty="0" err="1" smtClean="0"/>
              <a:t>dioničaru</a:t>
            </a:r>
            <a:r>
              <a:rPr lang="en-US" dirty="0" smtClean="0"/>
              <a:t>/</a:t>
            </a:r>
            <a:r>
              <a:rPr lang="en-US" dirty="0" err="1" smtClean="0"/>
              <a:t>akcionaru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obuhvatiti</a:t>
            </a:r>
            <a:r>
              <a:rPr lang="sr-Latn-ME" dirty="0" smtClean="0"/>
              <a:t> </a:t>
            </a:r>
            <a:r>
              <a:rPr lang="en-US" dirty="0" err="1" smtClean="0"/>
              <a:t>brojna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kandidate</a:t>
            </a:r>
            <a:r>
              <a:rPr lang="en-US" dirty="0"/>
              <a:t> </a:t>
            </a:r>
            <a:r>
              <a:rPr lang="en-US" dirty="0" err="1"/>
              <a:t>predložiti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pl-PL" dirty="0" smtClean="0"/>
              <a:t>upravnog </a:t>
            </a:r>
            <a:r>
              <a:rPr lang="pl-PL" dirty="0"/>
              <a:t>odbora ili za izbor predsjednika nadzornog/upravnog odbora.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162220557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algn="just"/>
            <a:r>
              <a:rPr lang="pl-PL" dirty="0"/>
              <a:t>Sporazumi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očigledno</a:t>
            </a:r>
            <a:r>
              <a:rPr lang="en-US" dirty="0"/>
              <a:t> od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Mada</a:t>
            </a:r>
            <a:r>
              <a:rPr lang="sr-Latn-ME" dirty="0"/>
              <a:t> </a:t>
            </a:r>
            <a:r>
              <a:rPr lang="en-US" dirty="0" err="1"/>
              <a:t>ih</a:t>
            </a:r>
            <a:r>
              <a:rPr lang="en-US" dirty="0"/>
              <a:t> je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otkriti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uložiti</a:t>
            </a:r>
            <a:r>
              <a:rPr lang="en-US" dirty="0"/>
              <a:t> </a:t>
            </a:r>
            <a:r>
              <a:rPr lang="en-US" dirty="0" err="1"/>
              <a:t>razumne</a:t>
            </a:r>
            <a:r>
              <a:rPr lang="en-US" dirty="0"/>
              <a:t> </a:t>
            </a:r>
            <a:r>
              <a:rPr lang="en-US" dirty="0" err="1"/>
              <a:t>napore</a:t>
            </a:r>
            <a:r>
              <a:rPr lang="en-US" dirty="0"/>
              <a:t> da </a:t>
            </a:r>
            <a:r>
              <a:rPr lang="en-US" dirty="0" err="1"/>
              <a:t>pribave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sr-Latn-ME" dirty="0"/>
              <a:t> </a:t>
            </a:r>
            <a:r>
              <a:rPr lang="en-US" dirty="0"/>
              <a:t>o </a:t>
            </a:r>
            <a:r>
              <a:rPr lang="en-US" dirty="0" err="1"/>
              <a:t>postojanju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sporazuma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sr-Latn-ME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dioničarskog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sporazuma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4624761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sr-Latn-ME" dirty="0" err="1"/>
              <a:t>N</a:t>
            </a:r>
            <a:r>
              <a:rPr lang="en-US" dirty="0" err="1" smtClean="0"/>
              <a:t>alaže</a:t>
            </a:r>
            <a:r>
              <a:rPr lang="en-US" dirty="0" smtClean="0"/>
              <a:t> </a:t>
            </a:r>
            <a:r>
              <a:rPr lang="en-US" dirty="0"/>
              <a:t>da o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zaključenom</a:t>
            </a:r>
            <a:r>
              <a:rPr lang="en-US" dirty="0"/>
              <a:t> </a:t>
            </a:r>
            <a:r>
              <a:rPr lang="en-US" dirty="0" err="1"/>
              <a:t>ugovoru</a:t>
            </a:r>
            <a:r>
              <a:rPr lang="en-US" dirty="0"/>
              <a:t> o </a:t>
            </a:r>
            <a:r>
              <a:rPr lang="en-US" dirty="0" err="1"/>
              <a:t>glasanju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obaviještena</a:t>
            </a:r>
            <a:r>
              <a:rPr lang="en-US" dirty="0"/>
              <a:t> </a:t>
            </a:r>
            <a:r>
              <a:rPr lang="en-US" dirty="0" err="1" smtClean="0"/>
              <a:t>skupština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narednoj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Maksimiziranje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ograničava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faktički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Određivanje</a:t>
            </a:r>
            <a:r>
              <a:rPr lang="sr-Latn-ME" dirty="0" smtClean="0"/>
              <a:t> </a:t>
            </a:r>
            <a:r>
              <a:rPr lang="sv-SE" dirty="0" smtClean="0"/>
              <a:t>maksimalnog </a:t>
            </a:r>
            <a:r>
              <a:rPr lang="sv-SE" dirty="0"/>
              <a:t>broja glasova se protivi principu “jedna dionica/akcija – jedan glas</a:t>
            </a:r>
            <a:r>
              <a:rPr lang="sv-SE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proporcionalno</a:t>
            </a:r>
            <a:r>
              <a:rPr lang="en-US" dirty="0"/>
              <a:t> </a:t>
            </a:r>
            <a:r>
              <a:rPr lang="en-US" dirty="0" err="1"/>
              <a:t>kapital-učešću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Maksimalan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kontrolnih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/>
              <a:t>, a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rijetko</a:t>
            </a:r>
            <a:r>
              <a:rPr lang="en-US" dirty="0"/>
              <a:t> </a:t>
            </a:r>
            <a:r>
              <a:rPr lang="en-US" dirty="0" err="1"/>
              <a:t>podržavaju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ZPD </a:t>
            </a:r>
            <a:r>
              <a:rPr lang="en-US" dirty="0" err="1"/>
              <a:t>implicitno</a:t>
            </a:r>
            <a:r>
              <a:rPr lang="en-US" dirty="0"/>
              <a:t> </a:t>
            </a:r>
            <a:r>
              <a:rPr lang="en-US" dirty="0" err="1"/>
              <a:t>zabranjuje</a:t>
            </a:r>
            <a:r>
              <a:rPr lang="en-US" dirty="0"/>
              <a:t> </a:t>
            </a:r>
            <a:r>
              <a:rPr lang="en-US" dirty="0" err="1" smtClean="0"/>
              <a:t>maksimiziranje</a:t>
            </a:r>
            <a:r>
              <a:rPr lang="sr-Latn-ME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uvođenjem</a:t>
            </a:r>
            <a:r>
              <a:rPr lang="en-US" dirty="0"/>
              <a:t> </a:t>
            </a:r>
            <a:r>
              <a:rPr lang="en-US" dirty="0" err="1"/>
              <a:t>imperativnog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“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–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xmlns="" val="60050232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morati</a:t>
            </a:r>
            <a:r>
              <a:rPr lang="en-US" dirty="0"/>
              <a:t> </a:t>
            </a:r>
            <a:r>
              <a:rPr lang="en-US" dirty="0" err="1"/>
              <a:t>izvještavati</a:t>
            </a:r>
            <a:r>
              <a:rPr lang="en-US" dirty="0"/>
              <a:t> </a:t>
            </a:r>
            <a:r>
              <a:rPr lang="en-US" dirty="0" err="1"/>
              <a:t>regulatorne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, </a:t>
            </a:r>
            <a:r>
              <a:rPr lang="en-US" dirty="0" err="1"/>
              <a:t>odgovarati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zahtjeve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nosilaca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događaje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nastupili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pl-PL" dirty="0" smtClean="0"/>
              <a:t>segment </a:t>
            </a:r>
            <a:r>
              <a:rPr lang="pl-PL" dirty="0"/>
              <a:t>posebno je značajan za dionička/akcionarska društva i druga </a:t>
            </a:r>
            <a:r>
              <a:rPr lang="pl-PL" dirty="0" smtClean="0"/>
              <a:t>pravna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 smtClean="0"/>
              <a:t>ponudom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), </a:t>
            </a:r>
            <a:r>
              <a:rPr lang="en-US" dirty="0" err="1"/>
              <a:t>te</a:t>
            </a:r>
            <a:r>
              <a:rPr lang="en-US" dirty="0"/>
              <a:t> je u tom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ovo</a:t>
            </a:r>
            <a:r>
              <a:rPr lang="sr-Latn-ME" dirty="0" smtClean="0"/>
              <a:t>m</a:t>
            </a:r>
            <a:r>
              <a:rPr lang="en-US" dirty="0" smtClean="0"/>
              <a:t> p</a:t>
            </a:r>
            <a:r>
              <a:rPr lang="sr-Latn-ME" dirty="0" smtClean="0"/>
              <a:t>itanju </a:t>
            </a:r>
            <a:r>
              <a:rPr lang="en-US" dirty="0" smtClean="0"/>
              <a:t> </a:t>
            </a:r>
            <a:r>
              <a:rPr lang="en-US" dirty="0" err="1" smtClean="0"/>
              <a:t>posvećeno</a:t>
            </a:r>
            <a:r>
              <a:rPr lang="sr-Latn-ME" dirty="0" smtClean="0"/>
              <a:t> kao</a:t>
            </a:r>
            <a:r>
              <a:rPr lang="en-US" dirty="0" smtClean="0"/>
              <a:t> </a:t>
            </a:r>
            <a:r>
              <a:rPr lang="en-US" dirty="0" err="1"/>
              <a:t>obaveznim</a:t>
            </a:r>
            <a:r>
              <a:rPr lang="en-US" dirty="0"/>
              <a:t> </a:t>
            </a:r>
            <a:r>
              <a:rPr lang="en-US" dirty="0" err="1" smtClean="0"/>
              <a:t>oblicima</a:t>
            </a:r>
            <a:r>
              <a:rPr lang="sr-Latn-ME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propisanim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subjekte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sagledavanje</a:t>
            </a:r>
            <a:r>
              <a:rPr lang="sr-Latn-ME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223111518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/>
          <a:lstStyle/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,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izjave</a:t>
            </a:r>
            <a:r>
              <a:rPr lang="en-US" dirty="0"/>
              <a:t> o </a:t>
            </a:r>
            <a:r>
              <a:rPr lang="en-US" dirty="0" err="1"/>
              <a:t>šestomjesečnom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• izvještaji o bitnim događajima; i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obavještavanje</a:t>
            </a:r>
            <a:r>
              <a:rPr lang="en-US" dirty="0"/>
              <a:t> </a:t>
            </a:r>
            <a:r>
              <a:rPr lang="en-US" dirty="0" err="1"/>
              <a:t>nadzornih</a:t>
            </a:r>
            <a:r>
              <a:rPr lang="en-US" dirty="0"/>
              <a:t> organa o </a:t>
            </a:r>
            <a:r>
              <a:rPr lang="en-US" dirty="0" err="1"/>
              <a:t>posjedovanju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5793535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vrijednosti – prospekt, skraćeni prospekt i javni </a:t>
            </a:r>
            <a:r>
              <a:rPr lang="pl-PL" dirty="0" smtClean="0"/>
              <a:t>poziv </a:t>
            </a:r>
            <a:r>
              <a:rPr lang="en-US" dirty="0" err="1" smtClean="0"/>
              <a:t>Javna</a:t>
            </a:r>
            <a:r>
              <a:rPr lang="en-US" dirty="0" smtClean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KVP/KHOV. </a:t>
            </a:r>
            <a:endParaRPr lang="sr-Latn-ME" dirty="0" smtClean="0"/>
          </a:p>
          <a:p>
            <a:pPr algn="just"/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 err="1" smtClean="0"/>
              <a:t>osigurava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o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donositi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punu</a:t>
            </a:r>
            <a:r>
              <a:rPr lang="en-US" dirty="0"/>
              <a:t> </a:t>
            </a:r>
            <a:r>
              <a:rPr lang="en-US" dirty="0" err="1"/>
              <a:t>obaviještenost</a:t>
            </a:r>
            <a:r>
              <a:rPr lang="en-US" dirty="0"/>
              <a:t> o </a:t>
            </a:r>
            <a:r>
              <a:rPr lang="en-US" dirty="0" err="1"/>
              <a:t>kvalitetu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Prospekti</a:t>
            </a:r>
            <a:r>
              <a:rPr lang="sr-Latn-ME" dirty="0" smtClean="0"/>
              <a:t> </a:t>
            </a:r>
            <a:r>
              <a:rPr lang="en-US" dirty="0" err="1" smtClean="0"/>
              <a:t>objašnjavaju</a:t>
            </a:r>
            <a:r>
              <a:rPr lang="en-US" dirty="0" smtClean="0"/>
              <a:t> </a:t>
            </a:r>
            <a:r>
              <a:rPr lang="en-US" dirty="0" err="1"/>
              <a:t>prirodu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Investitorima</a:t>
            </a:r>
            <a:r>
              <a:rPr lang="en-US" dirty="0"/>
              <a:t> se </a:t>
            </a:r>
            <a:r>
              <a:rPr lang="en-US" dirty="0" err="1"/>
              <a:t>prospekt</a:t>
            </a:r>
            <a:r>
              <a:rPr lang="en-US" dirty="0"/>
              <a:t> mora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9722751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podrazumijeva</a:t>
            </a:r>
            <a:r>
              <a:rPr lang="sr-Latn-ME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/>
              <a:t>upućivanja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u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listu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distribuira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cijeloj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sr-Latn-ME" dirty="0" smtClean="0"/>
              <a:t>države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, u </a:t>
            </a:r>
            <a:r>
              <a:rPr lang="en-US" dirty="0" err="1" smtClean="0"/>
              <a:t>istom</a:t>
            </a:r>
            <a:r>
              <a:rPr lang="sr-Latn-ME" dirty="0" smtClean="0"/>
              <a:t> </a:t>
            </a:r>
            <a:r>
              <a:rPr lang="pl-PL" dirty="0" smtClean="0"/>
              <a:t>dnevnom </a:t>
            </a:r>
            <a:r>
              <a:rPr lang="pl-PL" dirty="0"/>
              <a:t>listu, u formi jedinstvenog oglasa, i to najkasnije u roku do 30 dana </a:t>
            </a:r>
            <a:r>
              <a:rPr lang="pl-PL" dirty="0" smtClean="0"/>
              <a:t>od </a:t>
            </a:r>
            <a:r>
              <a:rPr lang="en-US" dirty="0" smtClean="0"/>
              <a:t>dana </a:t>
            </a:r>
            <a:r>
              <a:rPr lang="en-US" dirty="0" err="1"/>
              <a:t>prijema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KVP/KHOV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00377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9256</Words>
  <Application>Microsoft Office PowerPoint</Application>
  <PresentationFormat>Custom</PresentationFormat>
  <Paragraphs>464</Paragraphs>
  <Slides>108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108</vt:i4>
      </vt:variant>
    </vt:vector>
  </HeadingPairs>
  <TitlesOfParts>
    <vt:vector size="109" baseType="lpstr">
      <vt:lpstr>Office Theme</vt:lpstr>
      <vt:lpstr>KORPORATIVNO UPRAVLJANJE</vt:lpstr>
      <vt:lpstr>Sadržaj </vt:lpstr>
      <vt:lpstr>Slide 3</vt:lpstr>
      <vt:lpstr>Slide 4</vt:lpstr>
      <vt:lpstr>Slide 5</vt:lpstr>
      <vt:lpstr>Uvod </vt:lpstr>
      <vt:lpstr>Slide 7</vt:lpstr>
      <vt:lpstr>Slide 8</vt:lpstr>
      <vt:lpstr>Slide 9</vt:lpstr>
      <vt:lpstr>Slide 10</vt:lpstr>
      <vt:lpstr>Slide 11</vt:lpstr>
      <vt:lpstr>A -  Objavljivanje informacija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B - Informacije koje se objavljuju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C - Obavezno objavljivanje</vt:lpstr>
      <vt:lpstr>Slide 97</vt:lpstr>
      <vt:lpstr>Slide 98</vt:lpstr>
      <vt:lpstr>Slide 99</vt:lpstr>
      <vt:lpstr>Slide 100</vt:lpstr>
      <vt:lpstr>Slide 101</vt:lpstr>
      <vt:lpstr>Slide 102</vt:lpstr>
      <vt:lpstr>Slide 103</vt:lpstr>
      <vt:lpstr>Slide 104</vt:lpstr>
      <vt:lpstr>D - Dobrovoljno objavljivanje</vt:lpstr>
      <vt:lpstr>Slide 106</vt:lpstr>
      <vt:lpstr>Slide 107</vt:lpstr>
      <vt:lpstr>Slide 108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61</cp:revision>
  <dcterms:created xsi:type="dcterms:W3CDTF">2019-05-18T16:36:22Z</dcterms:created>
  <dcterms:modified xsi:type="dcterms:W3CDTF">2019-06-05T16:42:30Z</dcterms:modified>
</cp:coreProperties>
</file>