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0"/>
  </p:notesMasterIdLst>
  <p:sldIdLst>
    <p:sldId id="256" r:id="rId2"/>
    <p:sldId id="257" r:id="rId3"/>
    <p:sldId id="263" r:id="rId4"/>
    <p:sldId id="335" r:id="rId5"/>
    <p:sldId id="258" r:id="rId6"/>
    <p:sldId id="259" r:id="rId7"/>
    <p:sldId id="260" r:id="rId8"/>
    <p:sldId id="261" r:id="rId9"/>
    <p:sldId id="346" r:id="rId10"/>
    <p:sldId id="262" r:id="rId11"/>
    <p:sldId id="264" r:id="rId12"/>
    <p:sldId id="265" r:id="rId13"/>
    <p:sldId id="34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341" r:id="rId27"/>
    <p:sldId id="278" r:id="rId28"/>
    <p:sldId id="279" r:id="rId29"/>
    <p:sldId id="280" r:id="rId30"/>
    <p:sldId id="281" r:id="rId31"/>
    <p:sldId id="347" r:id="rId32"/>
    <p:sldId id="282" r:id="rId33"/>
    <p:sldId id="344" r:id="rId34"/>
    <p:sldId id="283" r:id="rId35"/>
    <p:sldId id="284" r:id="rId36"/>
    <p:sldId id="285" r:id="rId37"/>
    <p:sldId id="342" r:id="rId38"/>
    <p:sldId id="286" r:id="rId39"/>
    <p:sldId id="287" r:id="rId40"/>
    <p:sldId id="288" r:id="rId41"/>
    <p:sldId id="289" r:id="rId42"/>
    <p:sldId id="290" r:id="rId43"/>
    <p:sldId id="291" r:id="rId44"/>
    <p:sldId id="349" r:id="rId45"/>
    <p:sldId id="292" r:id="rId46"/>
    <p:sldId id="293" r:id="rId47"/>
    <p:sldId id="296" r:id="rId48"/>
    <p:sldId id="336" r:id="rId49"/>
    <p:sldId id="297" r:id="rId50"/>
    <p:sldId id="298" r:id="rId51"/>
    <p:sldId id="299" r:id="rId52"/>
    <p:sldId id="343" r:id="rId53"/>
    <p:sldId id="300" r:id="rId54"/>
    <p:sldId id="301" r:id="rId55"/>
    <p:sldId id="302" r:id="rId56"/>
    <p:sldId id="337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0" r:id="rId65"/>
    <p:sldId id="311" r:id="rId66"/>
    <p:sldId id="338" r:id="rId67"/>
    <p:sldId id="312" r:id="rId68"/>
    <p:sldId id="313" r:id="rId69"/>
    <p:sldId id="314" r:id="rId70"/>
    <p:sldId id="315" r:id="rId71"/>
    <p:sldId id="316" r:id="rId72"/>
    <p:sldId id="348" r:id="rId73"/>
    <p:sldId id="317" r:id="rId74"/>
    <p:sldId id="318" r:id="rId75"/>
    <p:sldId id="320" r:id="rId76"/>
    <p:sldId id="321" r:id="rId77"/>
    <p:sldId id="322" r:id="rId78"/>
    <p:sldId id="323" r:id="rId79"/>
    <p:sldId id="324" r:id="rId80"/>
    <p:sldId id="326" r:id="rId81"/>
    <p:sldId id="327" r:id="rId82"/>
    <p:sldId id="328" r:id="rId83"/>
    <p:sldId id="339" r:id="rId84"/>
    <p:sldId id="329" r:id="rId85"/>
    <p:sldId id="330" r:id="rId86"/>
    <p:sldId id="331" r:id="rId87"/>
    <p:sldId id="332" r:id="rId88"/>
    <p:sldId id="333" r:id="rId8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>
        <p:scale>
          <a:sx n="85" d="100"/>
          <a:sy n="85" d="100"/>
        </p:scale>
        <p:origin x="-14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DB698-0E7B-49C9-93E9-BABF8793FF95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FD60A-3F06-4F01-ADA2-FCA0ACBD2C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8904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FD60A-3F06-4F01-ADA2-FCA0ACBD2C3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4209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03DE-EBD9-41BC-9966-5B479F7B50E2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2460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037-9E19-4A48-9E67-4E516CAD62D2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748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A3044-811F-449F-8966-F381619D7067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1257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4296-91B7-49BE-AF97-B877E01D754E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7871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EDE86-50BD-4BAD-A3B8-285BF19AE840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776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9CD0-6FBD-44B8-A90A-B755A8FAC6B9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629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7A88-F004-41D5-9CC7-CFEED40B7293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691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2366-7665-4758-A487-B17C7132F6AF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021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D2E9-FCB9-4169-BCF7-9DA5C191BAF2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381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E211-9CDE-4C3F-847D-581720893C45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563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3C7F-7797-48BE-B20B-9FB17C202ADE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448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A2C2F-C9C6-4E6E-ABDD-17C266CCCDC3}" type="datetime1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3F12F-FB8C-4C43-84CC-F33FB9140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694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r-Latn-ME" sz="3600" dirty="0"/>
              <a:t>UTICAJ HARTIJA OD VRIJEDNOSTI NA KORPORATIVNO </a:t>
            </a:r>
            <a:r>
              <a:rPr lang="sr-Latn-ME" sz="3600" dirty="0" smtClean="0"/>
              <a:t>UPRAVLJANJE</a:t>
            </a:r>
          </a:p>
          <a:p>
            <a:r>
              <a:rPr lang="sr-Latn-ME" sz="3600" dirty="0" smtClean="0"/>
              <a:t>Prof. Dr Halil Kalač</a:t>
            </a:r>
            <a:endParaRPr lang="en-US" sz="3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158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A- Uloga vrijednosnih papira/hartija od </a:t>
            </a:r>
            <a:r>
              <a:rPr lang="en-US" sz="3600" dirty="0" err="1" smtClean="0">
                <a:latin typeface="+mn-lt"/>
              </a:rPr>
              <a:t>vrijednosti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društva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500" dirty="0" smtClean="0"/>
              <a:t>1</a:t>
            </a:r>
            <a:r>
              <a:rPr lang="en-US" sz="3500" dirty="0"/>
              <a:t>. </a:t>
            </a:r>
            <a:r>
              <a:rPr lang="en-US" sz="3500" dirty="0" err="1" smtClean="0"/>
              <a:t>Osnovn</a:t>
            </a:r>
            <a:r>
              <a:rPr lang="sr-Latn-ME" sz="3500" dirty="0"/>
              <a:t>e</a:t>
            </a:r>
            <a:r>
              <a:rPr lang="en-US" sz="3500" dirty="0" smtClean="0"/>
              <a:t>  </a:t>
            </a:r>
            <a:r>
              <a:rPr lang="sr-Latn-ME" sz="3500" dirty="0" smtClean="0"/>
              <a:t>grupe </a:t>
            </a:r>
            <a:r>
              <a:rPr lang="en-US" sz="3500" dirty="0" err="1" smtClean="0"/>
              <a:t>vrijednosnih</a:t>
            </a:r>
            <a:r>
              <a:rPr lang="en-US" sz="3500" dirty="0" smtClean="0"/>
              <a:t> </a:t>
            </a:r>
            <a:r>
              <a:rPr lang="en-US" sz="3500" dirty="0" err="1"/>
              <a:t>papira</a:t>
            </a:r>
            <a:r>
              <a:rPr lang="en-US" sz="3500" dirty="0"/>
              <a:t>/</a:t>
            </a:r>
            <a:r>
              <a:rPr lang="en-US" sz="3500" dirty="0" err="1"/>
              <a:t>hartija</a:t>
            </a:r>
            <a:r>
              <a:rPr lang="en-US" sz="3500" dirty="0"/>
              <a:t> od </a:t>
            </a:r>
            <a:r>
              <a:rPr lang="en-US" sz="3500" dirty="0" err="1" smtClean="0"/>
              <a:t>vrijednosti</a:t>
            </a:r>
            <a:endParaRPr lang="en-US" sz="3500" dirty="0"/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pribavila</a:t>
            </a:r>
            <a:r>
              <a:rPr lang="en-US" dirty="0"/>
              <a:t> </a:t>
            </a:r>
            <a:r>
              <a:rPr lang="en-US" dirty="0" err="1"/>
              <a:t>neophodan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: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dužnički</a:t>
            </a:r>
            <a:r>
              <a:rPr lang="sr-Latn-ME" dirty="0" smtClean="0"/>
              <a:t> (obveznice)</a:t>
            </a:r>
            <a:r>
              <a:rPr lang="en-US" dirty="0" smtClean="0"/>
              <a:t> </a:t>
            </a:r>
            <a:r>
              <a:rPr lang="en-US" dirty="0" err="1" smtClean="0"/>
              <a:t>vrijednosni</a:t>
            </a:r>
            <a:r>
              <a:rPr lang="sr-Latn-ME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korporativni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zakonitom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svojinska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dijelom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vlasničkim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dužnički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bligacionopravni</a:t>
            </a:r>
            <a:r>
              <a:rPr lang="sr-Latn-ME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podrazumijevaju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dužničko-povjerilačkog</a:t>
            </a:r>
            <a:r>
              <a:rPr lang="en-US" dirty="0"/>
              <a:t> </a:t>
            </a:r>
            <a:r>
              <a:rPr lang="en-US" dirty="0" err="1" smtClean="0"/>
              <a:t>odnosa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17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Latn-ME" dirty="0" smtClean="0"/>
              <a:t>Z</a:t>
            </a:r>
            <a:r>
              <a:rPr lang="en-US" dirty="0" err="1" smtClean="0"/>
              <a:t>akonodavstvo</a:t>
            </a:r>
            <a:r>
              <a:rPr lang="sr-Latn-ME" dirty="0" smtClean="0"/>
              <a:t> BiH</a:t>
            </a:r>
            <a:r>
              <a:rPr lang="en-US" dirty="0" smtClean="0"/>
              <a:t> </a:t>
            </a:r>
            <a:r>
              <a:rPr lang="sr-Latn-ME" dirty="0" smtClean="0"/>
              <a:t>kod</a:t>
            </a:r>
            <a:r>
              <a:rPr lang="en-US" dirty="0" smtClean="0"/>
              <a:t> </a:t>
            </a:r>
            <a:r>
              <a:rPr lang="en-US" dirty="0" err="1"/>
              <a:t>klasifikacije</a:t>
            </a:r>
            <a:r>
              <a:rPr lang="en-US" dirty="0"/>
              <a:t> </a:t>
            </a:r>
            <a:r>
              <a:rPr lang="en-US" dirty="0" err="1" smtClean="0"/>
              <a:t>dužničkih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o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dospijeća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ovim</a:t>
            </a:r>
            <a:r>
              <a:rPr lang="sr-Latn-ME" dirty="0" smtClean="0"/>
              <a:t> </a:t>
            </a:r>
            <a:r>
              <a:rPr lang="pl-PL" dirty="0" smtClean="0"/>
              <a:t>vrijednosnim </a:t>
            </a:r>
            <a:r>
              <a:rPr lang="pl-PL" dirty="0"/>
              <a:t>papirima/hartijama od vrijednosti, te u tom smislu poznaje kratkoročne </a:t>
            </a:r>
            <a:r>
              <a:rPr lang="pl-PL" dirty="0" smtClean="0"/>
              <a:t>i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/>
              <a:t>dužničke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kratkoročnih</a:t>
            </a:r>
            <a:r>
              <a:rPr lang="sr-Latn-ME" dirty="0" smtClean="0"/>
              <a:t> </a:t>
            </a:r>
            <a:r>
              <a:rPr lang="en-US" dirty="0" err="1" smtClean="0"/>
              <a:t>dužničkih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dospijevati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 smtClean="0"/>
              <a:t>dužem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/>
              <a:t>365 dana. </a:t>
            </a:r>
            <a:endParaRPr lang="sr-Latn-ME" dirty="0" smtClean="0"/>
          </a:p>
          <a:p>
            <a:pPr algn="just"/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dužničkih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ne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dospijevati</a:t>
            </a:r>
            <a:r>
              <a:rPr lang="en-US" dirty="0" smtClean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isteka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od 30 dana. </a:t>
            </a:r>
            <a:endParaRPr lang="sr-Latn-ME" dirty="0" smtClean="0"/>
          </a:p>
          <a:p>
            <a:pPr algn="just"/>
            <a:r>
              <a:rPr lang="en-US" dirty="0" err="1" smtClean="0"/>
              <a:t>Osnovnu</a:t>
            </a:r>
            <a:r>
              <a:rPr lang="en-US" dirty="0" smtClean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dužničkih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o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redavanju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više</a:t>
            </a:r>
            <a:r>
              <a:rPr lang="sr-Latn-ME" dirty="0" smtClean="0"/>
              <a:t> </a:t>
            </a:r>
            <a:r>
              <a:rPr lang="en-US" dirty="0" err="1" smtClean="0"/>
              <a:t>riječi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svojinska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</a:t>
            </a:r>
            <a:r>
              <a:rPr lang="en-US" dirty="0" err="1" smtClean="0"/>
              <a:t>društvom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(</a:t>
            </a:r>
            <a:r>
              <a:rPr lang="en-US" dirty="0" err="1"/>
              <a:t>određenim</a:t>
            </a:r>
            <a:r>
              <a:rPr lang="en-US" dirty="0"/>
              <a:t>) </a:t>
            </a:r>
            <a:r>
              <a:rPr lang="en-US" dirty="0" err="1" smtClean="0"/>
              <a:t>poslovima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dužničko-povjerilačkog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2376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predviđaju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periodično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 smtClean="0"/>
              <a:t>kamate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dospijeća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prestaje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(</a:t>
            </a:r>
            <a:r>
              <a:rPr lang="en-US" dirty="0" err="1"/>
              <a:t>društva</a:t>
            </a:r>
            <a:r>
              <a:rPr lang="en-US" dirty="0"/>
              <a:t>) da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dalja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sr-Latn-ME" dirty="0" smtClean="0"/>
              <a:t> </a:t>
            </a:r>
            <a:r>
              <a:rPr lang="en-US" dirty="0" err="1" smtClean="0"/>
              <a:t>glavnice</a:t>
            </a:r>
            <a:r>
              <a:rPr lang="en-US" dirty="0" smtClean="0"/>
              <a:t>/</a:t>
            </a:r>
            <a:r>
              <a:rPr lang="en-US" dirty="0" err="1" smtClean="0"/>
              <a:t>kamate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strukturirane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bez </a:t>
            </a:r>
            <a:r>
              <a:rPr lang="en-US" dirty="0" err="1"/>
              <a:t>kupona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predviđeno</a:t>
            </a:r>
            <a:r>
              <a:rPr lang="sr-Latn-ME" dirty="0" smtClean="0"/>
              <a:t> </a:t>
            </a:r>
            <a:r>
              <a:rPr lang="en-US" dirty="0" err="1" smtClean="0"/>
              <a:t>plaćanje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takvom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 smtClean="0"/>
              <a:t>diskont</a:t>
            </a:r>
            <a:r>
              <a:rPr lang="sr-Latn-ME" dirty="0" smtClean="0"/>
              <a:t>ovanu  </a:t>
            </a:r>
            <a:r>
              <a:rPr lang="en-US" dirty="0" err="1" smtClean="0"/>
              <a:t>kupovnu</a:t>
            </a:r>
            <a:r>
              <a:rPr lang="en-US" dirty="0" smtClean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postepeno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datum</a:t>
            </a:r>
            <a:r>
              <a:rPr lang="sr-Latn-ME" dirty="0" smtClean="0"/>
              <a:t> </a:t>
            </a:r>
            <a:r>
              <a:rPr lang="en-US" dirty="0" err="1" smtClean="0"/>
              <a:t>dospijeća</a:t>
            </a:r>
            <a:r>
              <a:rPr lang="en-US" dirty="0" smtClean="0"/>
              <a:t> </a:t>
            </a:r>
            <a:r>
              <a:rPr lang="en-US" dirty="0" err="1"/>
              <a:t>otkupljuje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4070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Uprkos</a:t>
            </a:r>
            <a:r>
              <a:rPr lang="en-US" dirty="0"/>
              <a:t>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razlikama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element – </a:t>
            </a:r>
            <a:r>
              <a:rPr lang="en-US" dirty="0" err="1" smtClean="0"/>
              <a:t>predvidivu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utvrđenu</a:t>
            </a:r>
            <a:r>
              <a:rPr lang="en-US" dirty="0"/>
              <a:t> </a:t>
            </a:r>
            <a:r>
              <a:rPr lang="en-US" dirty="0" err="1"/>
              <a:t>otplatu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drugačije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dionički</a:t>
            </a:r>
            <a:r>
              <a:rPr lang="en-US" dirty="0"/>
              <a:t>/</a:t>
            </a:r>
            <a:r>
              <a:rPr lang="en-US" dirty="0" err="1"/>
              <a:t>akcijski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neodređeno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vraćanja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investiciju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sr-Latn-ME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dobitaka</a:t>
            </a:r>
            <a:r>
              <a:rPr lang="en-US" dirty="0"/>
              <a:t> (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sr-Latn-ME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razultat</a:t>
            </a:r>
            <a:r>
              <a:rPr lang="en-US" dirty="0" smtClean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Sa </a:t>
            </a:r>
            <a:r>
              <a:rPr lang="en-US" dirty="0" err="1"/>
              <a:t>stanovišta</a:t>
            </a:r>
            <a:r>
              <a:rPr lang="en-US" dirty="0"/>
              <a:t> </a:t>
            </a:r>
            <a:r>
              <a:rPr lang="en-US" dirty="0" err="1" smtClean="0"/>
              <a:t>investitora</a:t>
            </a:r>
            <a:r>
              <a:rPr lang="sr-Latn-ME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rizičnije</a:t>
            </a:r>
            <a:r>
              <a:rPr lang="en-US" dirty="0"/>
              <a:t> od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6198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Kapitalni</a:t>
            </a:r>
            <a:r>
              <a:rPr lang="en-US" dirty="0" smtClean="0"/>
              <a:t> </a:t>
            </a:r>
            <a:r>
              <a:rPr lang="en-US" dirty="0" err="1"/>
              <a:t>dobici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nikada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garant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sr-Latn-ME" dirty="0" smtClean="0"/>
              <a:t>mogu rasti ili padati</a:t>
            </a:r>
            <a:r>
              <a:rPr lang="en-US" dirty="0" smtClean="0"/>
              <a:t>), </a:t>
            </a:r>
            <a:r>
              <a:rPr lang="en-US" dirty="0"/>
              <a:t>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nemaju</a:t>
            </a:r>
            <a:r>
              <a:rPr lang="sr-Latn-ME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kakvih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da se </a:t>
            </a:r>
            <a:r>
              <a:rPr lang="en-US" dirty="0" err="1" smtClean="0"/>
              <a:t>kontroli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dionički</a:t>
            </a:r>
            <a:r>
              <a:rPr lang="en-US" dirty="0"/>
              <a:t>/</a:t>
            </a:r>
            <a:r>
              <a:rPr lang="en-US" dirty="0" err="1"/>
              <a:t>akcijski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se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(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povlaštenih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ograničena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osigura</a:t>
            </a:r>
            <a:r>
              <a:rPr lang="en-US" dirty="0" smtClean="0"/>
              <a:t> </a:t>
            </a:r>
            <a:r>
              <a:rPr lang="en-US" dirty="0" err="1" smtClean="0"/>
              <a:t>pošt</a:t>
            </a:r>
            <a:r>
              <a:rPr lang="sr-Latn-ME" dirty="0" smtClean="0"/>
              <a:t>ovanje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Dobra</a:t>
            </a:r>
            <a:r>
              <a:rPr lang="sr-Latn-ME" dirty="0" smtClean="0"/>
              <a:t> </a:t>
            </a:r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tome </a:t>
            </a:r>
            <a:r>
              <a:rPr lang="en-US" dirty="0" err="1"/>
              <a:t>težiti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8553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Važna implikacija razlike u riziku jeste da je dionički/akcijski kapital za </a:t>
            </a:r>
            <a:r>
              <a:rPr lang="pl-PL" dirty="0" smtClean="0"/>
              <a:t>društvo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/>
              <a:t>skuplji</a:t>
            </a:r>
            <a:r>
              <a:rPr lang="en-US" dirty="0"/>
              <a:t> od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Jedno</a:t>
            </a:r>
            <a:r>
              <a:rPr lang="en-US" dirty="0"/>
              <a:t> od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sr-Latn-ME" dirty="0" smtClean="0"/>
              <a:t> </a:t>
            </a:r>
            <a:r>
              <a:rPr lang="en-US" dirty="0" err="1" smtClean="0"/>
              <a:t>glasi</a:t>
            </a:r>
            <a:r>
              <a:rPr lang="en-US" dirty="0"/>
              <a:t>: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to je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očekivati</a:t>
            </a:r>
            <a:r>
              <a:rPr lang="en-US" dirty="0"/>
              <a:t> (</a:t>
            </a:r>
            <a:r>
              <a:rPr lang="en-US" dirty="0" err="1"/>
              <a:t>tražiti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razlika</a:t>
            </a:r>
            <a:r>
              <a:rPr lang="en-US" dirty="0"/>
              <a:t> u </a:t>
            </a:r>
            <a:r>
              <a:rPr lang="en-US" dirty="0" err="1"/>
              <a:t>riziku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 u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/>
              <a:t>spremni</a:t>
            </a:r>
            <a:r>
              <a:rPr lang="en-US" dirty="0"/>
              <a:t>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“</a:t>
            </a:r>
            <a:r>
              <a:rPr lang="en-US" dirty="0" err="1" smtClean="0"/>
              <a:t>premije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rizik” koju će ista obuhvatiti, a koja je za dionice/akcije, po pravilu, viša s </a:t>
            </a:r>
            <a:r>
              <a:rPr lang="pl-PL" dirty="0" smtClean="0"/>
              <a:t>obzirom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vezuje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 smtClean="0"/>
              <a:t>razlika</a:t>
            </a:r>
            <a:r>
              <a:rPr lang="sr-Latn-ME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izražaja</a:t>
            </a:r>
            <a:r>
              <a:rPr lang="en-US" dirty="0"/>
              <a:t> 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 smtClean="0"/>
              <a:t>ispunjenja</a:t>
            </a:r>
            <a:r>
              <a:rPr lang="sr-Latn-ME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dužničkim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garancijom</a:t>
            </a:r>
            <a:r>
              <a:rPr lang="sr-Latn-ME" dirty="0" smtClean="0"/>
              <a:t> </a:t>
            </a:r>
            <a:r>
              <a:rPr lang="pl-PL" dirty="0" smtClean="0"/>
              <a:t>trećih </a:t>
            </a:r>
            <a:r>
              <a:rPr lang="pl-PL" dirty="0"/>
              <a:t>lica ili na drugi način.</a:t>
            </a:r>
          </a:p>
          <a:p>
            <a:pPr algn="just"/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nedostatke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investitore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društva, a kratko su izložene u tabeli </a:t>
            </a:r>
            <a:r>
              <a:rPr lang="pl-PL" dirty="0" smtClean="0"/>
              <a:t>narednoj.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1347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848" y="45745"/>
            <a:ext cx="11437895" cy="62906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7624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730" y="238168"/>
            <a:ext cx="11397802" cy="621893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9749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901" y="631065"/>
            <a:ext cx="10031403" cy="537049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6733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2. </a:t>
            </a:r>
            <a:r>
              <a:rPr lang="en-US" sz="3600" dirty="0" err="1" smtClean="0">
                <a:latin typeface="+mn-lt"/>
              </a:rPr>
              <a:t>Materijaliz</a:t>
            </a:r>
            <a:r>
              <a:rPr lang="sr-Latn-ME" sz="3600" dirty="0" smtClean="0">
                <a:latin typeface="+mn-lt"/>
              </a:rPr>
              <a:t>ovani 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i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dematerijaliz</a:t>
            </a:r>
            <a:r>
              <a:rPr lang="sr-Latn-ME" sz="3600" dirty="0" smtClean="0">
                <a:latin typeface="+mn-lt"/>
              </a:rPr>
              <a:t>ovani </a:t>
            </a:r>
            <a:r>
              <a:rPr lang="en-US" sz="3600" dirty="0" err="1" smtClean="0">
                <a:latin typeface="+mn-lt"/>
              </a:rPr>
              <a:t>vrijednosni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papiri</a:t>
            </a:r>
            <a:r>
              <a:rPr lang="en-US" sz="3600" dirty="0" smtClean="0">
                <a:latin typeface="+mn-lt"/>
              </a:rPr>
              <a:t>/</a:t>
            </a:r>
            <a:r>
              <a:rPr lang="en-US" sz="3600" dirty="0" err="1" smtClean="0">
                <a:latin typeface="+mn-lt"/>
              </a:rPr>
              <a:t>hartije</a:t>
            </a:r>
            <a:r>
              <a:rPr lang="sr-Latn-ME" sz="3600" dirty="0" smtClean="0">
                <a:latin typeface="+mn-lt"/>
              </a:rPr>
              <a:t> </a:t>
            </a:r>
            <a:r>
              <a:rPr lang="en-US" sz="3600" dirty="0" smtClean="0">
                <a:latin typeface="+mn-lt"/>
              </a:rPr>
              <a:t>od </a:t>
            </a:r>
            <a:r>
              <a:rPr lang="en-US" sz="3600" dirty="0" err="1">
                <a:latin typeface="+mn-lt"/>
              </a:rPr>
              <a:t>vrijednosti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Vrijednosni</a:t>
            </a:r>
            <a:r>
              <a:rPr lang="en-US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podložni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forme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usklađeni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Vrijednosni</a:t>
            </a:r>
            <a:r>
              <a:rPr lang="en-US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: </a:t>
            </a:r>
            <a:r>
              <a:rPr lang="en-US" dirty="0" err="1"/>
              <a:t>materijalizirani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izdati</a:t>
            </a:r>
            <a:r>
              <a:rPr lang="en-US" dirty="0"/>
              <a:t> u </a:t>
            </a:r>
            <a:r>
              <a:rPr lang="en-US" dirty="0" err="1"/>
              <a:t>papirnoj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nematerijalizirani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(</a:t>
            </a:r>
            <a:r>
              <a:rPr lang="en-US" dirty="0" err="1"/>
              <a:t>poznati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“</a:t>
            </a:r>
            <a:r>
              <a:rPr lang="en-US" dirty="0" err="1"/>
              <a:t>nepapirni</a:t>
            </a:r>
            <a:r>
              <a:rPr lang="en-US" dirty="0"/>
              <a:t>” </a:t>
            </a:r>
            <a:r>
              <a:rPr lang="en-US" dirty="0" err="1"/>
              <a:t>ili</a:t>
            </a:r>
            <a:r>
              <a:rPr lang="en-US" dirty="0"/>
              <a:t> “</a:t>
            </a:r>
            <a:r>
              <a:rPr lang="en-US" dirty="0" err="1"/>
              <a:t>dematerijalizirani</a:t>
            </a:r>
            <a:r>
              <a:rPr lang="en-US" dirty="0"/>
              <a:t> </a:t>
            </a:r>
            <a:r>
              <a:rPr lang="en-US" dirty="0" err="1" smtClean="0"/>
              <a:t>vrijednosni</a:t>
            </a:r>
            <a:r>
              <a:rPr lang="sr-Latn-ME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 smtClean="0"/>
              <a:t>”).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materijaliziranih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sadržana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samom</a:t>
            </a:r>
            <a:r>
              <a:rPr lang="en-US" dirty="0"/>
              <a:t> </a:t>
            </a:r>
            <a:r>
              <a:rPr lang="en-US" dirty="0" err="1"/>
              <a:t>papiru</a:t>
            </a:r>
            <a:r>
              <a:rPr lang="en-US" dirty="0"/>
              <a:t>/</a:t>
            </a:r>
            <a:r>
              <a:rPr lang="en-US" dirty="0" err="1"/>
              <a:t>hartiji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imalaca</a:t>
            </a:r>
            <a:r>
              <a:rPr lang="sr-Latn-ME" dirty="0" smtClean="0"/>
              <a:t> </a:t>
            </a:r>
            <a:r>
              <a:rPr lang="en-US" dirty="0" err="1" smtClean="0"/>
              <a:t>dematerijaliziranih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zasnivaju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upisu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slično</a:t>
            </a:r>
            <a:r>
              <a:rPr lang="en-US" dirty="0"/>
              <a:t> </a:t>
            </a:r>
            <a:r>
              <a:rPr lang="en-US" dirty="0" err="1"/>
              <a:t>upisu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bankovni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odražava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ulagača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3817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Uvod i ključna pitanja</a:t>
            </a:r>
          </a:p>
          <a:p>
            <a:pPr marL="0" indent="0">
              <a:buNone/>
            </a:pPr>
            <a:r>
              <a:rPr lang="sr-Latn-ME" dirty="0" smtClean="0"/>
              <a:t>A – Uloga  vrijedonosnih  papira/HOV</a:t>
            </a:r>
          </a:p>
          <a:p>
            <a:pPr marL="0" indent="0">
              <a:buNone/>
            </a:pPr>
            <a:r>
              <a:rPr lang="sr-Latn-ME" dirty="0" smtClean="0"/>
              <a:t>1.  Osnovne grupe vijedonosnih papira/HVO</a:t>
            </a:r>
          </a:p>
          <a:p>
            <a:pPr marL="0" indent="0">
              <a:buNone/>
            </a:pPr>
            <a:r>
              <a:rPr lang="sr-Latn-ME" dirty="0" smtClean="0"/>
              <a:t>2.  Materijalizovani i dematerijalizovani vrijedonosni papiri/HOV</a:t>
            </a:r>
          </a:p>
          <a:p>
            <a:pPr marL="0" indent="0">
              <a:buNone/>
            </a:pPr>
            <a:r>
              <a:rPr lang="sr-Latn-ME" dirty="0" smtClean="0"/>
              <a:t>B – Važnost za dioničko/akcionarsko društvo vlasničkih i duzničkih  HOV/VP</a:t>
            </a:r>
          </a:p>
          <a:p>
            <a:pPr marL="0" indent="0">
              <a:buNone/>
            </a:pPr>
            <a:r>
              <a:rPr lang="sr-Latn-ME" dirty="0" smtClean="0"/>
              <a:t>C – Izdavanje HOV/VP</a:t>
            </a:r>
          </a:p>
          <a:p>
            <a:pPr marL="0" indent="0">
              <a:buNone/>
            </a:pPr>
            <a:r>
              <a:rPr lang="sr-Latn-ME" dirty="0" smtClean="0"/>
              <a:t>D-  Zamjena HOV/VP</a:t>
            </a:r>
          </a:p>
          <a:p>
            <a:pPr marL="0" indent="0">
              <a:buNone/>
            </a:pPr>
            <a:r>
              <a:rPr lang="sr-Latn-ME" dirty="0" smtClean="0"/>
              <a:t>E – Podjela i spajanje dionica/akcija</a:t>
            </a:r>
          </a:p>
          <a:p>
            <a:pPr marL="0" indent="0">
              <a:buNone/>
            </a:pPr>
            <a:r>
              <a:rPr lang="sr-Latn-ME" dirty="0" smtClean="0"/>
              <a:t>F – Dioničke/akcijske opcije u korporativnoj praksi</a:t>
            </a:r>
          </a:p>
          <a:p>
            <a:pPr marL="0" indent="0">
              <a:buNone/>
            </a:pPr>
            <a:r>
              <a:rPr lang="sr-Latn-ME" dirty="0" smtClean="0"/>
              <a:t>G – Prikupljanje kapitala na međunarodnim tržištima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2868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U BiH, dionice/akcije i drugi vrijednosni papiri/hartije od </a:t>
            </a:r>
            <a:r>
              <a:rPr lang="pl-PL" dirty="0" smtClean="0"/>
              <a:t>vrijednosti </a:t>
            </a:r>
            <a:r>
              <a:rPr lang="en-US" dirty="0" smtClean="0"/>
              <a:t>(</a:t>
            </a:r>
            <a:r>
              <a:rPr lang="en-US" dirty="0" err="1"/>
              <a:t>varanti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)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dematerijaliziranom</a:t>
            </a:r>
            <a:r>
              <a:rPr lang="en-US" dirty="0"/>
              <a:t> (</a:t>
            </a:r>
            <a:r>
              <a:rPr lang="en-US" dirty="0" err="1"/>
              <a:t>nepapirnom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elektronskom</a:t>
            </a:r>
            <a:r>
              <a:rPr lang="en-US" dirty="0"/>
              <a:t>) </a:t>
            </a:r>
            <a:r>
              <a:rPr lang="en-US" dirty="0" err="1"/>
              <a:t>obliku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sani 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prenosivi</a:t>
            </a:r>
            <a:r>
              <a:rPr lang="en-US" dirty="0" smtClean="0"/>
              <a:t> </a:t>
            </a:r>
            <a:r>
              <a:rPr lang="en-US" dirty="0" err="1"/>
              <a:t>elektronski</a:t>
            </a:r>
            <a:r>
              <a:rPr lang="en-US" dirty="0"/>
              <a:t> </a:t>
            </a:r>
            <a:r>
              <a:rPr lang="en-US" dirty="0" err="1"/>
              <a:t>dokumenti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/>
              <a:t>evidentirati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elektronskog</a:t>
            </a:r>
            <a:r>
              <a:rPr lang="en-US" dirty="0"/>
              <a:t> </a:t>
            </a:r>
            <a:r>
              <a:rPr lang="en-US" dirty="0" err="1" smtClean="0"/>
              <a:t>zapisa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informacionom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odgovarajućeg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, </a:t>
            </a:r>
            <a:r>
              <a:rPr lang="en-US" dirty="0" err="1"/>
              <a:t>depoa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kliringa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22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500" dirty="0"/>
              <a:t>3. </a:t>
            </a:r>
            <a:r>
              <a:rPr lang="en-US" sz="3500" dirty="0" err="1"/>
              <a:t>Domaći</a:t>
            </a:r>
            <a:r>
              <a:rPr lang="en-US" sz="3500" dirty="0"/>
              <a:t> </a:t>
            </a:r>
            <a:r>
              <a:rPr lang="en-US" sz="3500" dirty="0" err="1"/>
              <a:t>izdavaoci</a:t>
            </a:r>
            <a:r>
              <a:rPr lang="en-US" sz="3500" dirty="0"/>
              <a:t> </a:t>
            </a:r>
            <a:r>
              <a:rPr lang="en-US" sz="3500" dirty="0" err="1"/>
              <a:t>vrijednosnih</a:t>
            </a:r>
            <a:r>
              <a:rPr lang="en-US" sz="3500" dirty="0"/>
              <a:t> </a:t>
            </a:r>
            <a:r>
              <a:rPr lang="en-US" sz="3500" dirty="0" err="1"/>
              <a:t>papira</a:t>
            </a:r>
            <a:r>
              <a:rPr lang="en-US" sz="3500" dirty="0"/>
              <a:t>/</a:t>
            </a:r>
            <a:r>
              <a:rPr lang="en-US" sz="3500" dirty="0" err="1"/>
              <a:t>hartija</a:t>
            </a:r>
            <a:r>
              <a:rPr lang="en-US" sz="3500" dirty="0"/>
              <a:t> od </a:t>
            </a:r>
            <a:r>
              <a:rPr lang="en-US" sz="3500" dirty="0" err="1" smtClean="0"/>
              <a:t>vrijednosti</a:t>
            </a:r>
            <a:r>
              <a:rPr lang="sr-Latn-ME" sz="3500" dirty="0" smtClean="0"/>
              <a:t> </a:t>
            </a:r>
            <a:r>
              <a:rPr lang="pl-PL" sz="3500" dirty="0" smtClean="0"/>
              <a:t>na </a:t>
            </a:r>
            <a:r>
              <a:rPr lang="pl-PL" sz="3500" dirty="0"/>
              <a:t>međunarodnom tržištu i vrijednosni papiri/hartije </a:t>
            </a:r>
            <a:r>
              <a:rPr lang="pl-PL" sz="3500" dirty="0" smtClean="0"/>
              <a:t>od vrijednosti </a:t>
            </a:r>
            <a:r>
              <a:rPr lang="pl-PL" sz="3500" dirty="0"/>
              <a:t>stranih izdavalaca na domaćem tržištu </a:t>
            </a:r>
            <a:r>
              <a:rPr lang="pl-PL" sz="3500" dirty="0" smtClean="0"/>
              <a:t>kapitala </a:t>
            </a:r>
          </a:p>
          <a:p>
            <a:pPr algn="just"/>
            <a:r>
              <a:rPr lang="pl-PL" sz="3000" dirty="0" smtClean="0"/>
              <a:t>Društva </a:t>
            </a:r>
            <a:r>
              <a:rPr lang="pl-PL" sz="3000" dirty="0"/>
              <a:t>mogu odlučiti da osiguraju kapital kako na domaćim, tako i na </a:t>
            </a:r>
            <a:r>
              <a:rPr lang="pl-PL" sz="3000" dirty="0" smtClean="0"/>
              <a:t>međunarodnim </a:t>
            </a:r>
            <a:r>
              <a:rPr lang="en-US" sz="3000" dirty="0" err="1" smtClean="0"/>
              <a:t>tržištima</a:t>
            </a:r>
            <a:r>
              <a:rPr lang="en-US" sz="3000" dirty="0" smtClean="0"/>
              <a:t> </a:t>
            </a:r>
            <a:r>
              <a:rPr lang="en-US" sz="3000" dirty="0" err="1"/>
              <a:t>kapitala</a:t>
            </a:r>
            <a:r>
              <a:rPr lang="en-US" sz="3000" dirty="0"/>
              <a:t>. </a:t>
            </a:r>
            <a:endParaRPr lang="sr-Latn-ME" sz="3000" dirty="0" smtClean="0"/>
          </a:p>
          <a:p>
            <a:pPr algn="just"/>
            <a:r>
              <a:rPr lang="en-US" sz="3000" dirty="0" err="1" smtClean="0"/>
              <a:t>Pritom</a:t>
            </a:r>
            <a:r>
              <a:rPr lang="en-US" sz="3000" dirty="0" smtClean="0"/>
              <a:t> </a:t>
            </a:r>
            <a:r>
              <a:rPr lang="en-US" sz="3000" dirty="0" err="1"/>
              <a:t>učešće</a:t>
            </a:r>
            <a:r>
              <a:rPr lang="en-US" sz="3000" dirty="0"/>
              <a:t>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en-US" sz="3000" dirty="0" err="1"/>
              <a:t>inostranim</a:t>
            </a:r>
            <a:r>
              <a:rPr lang="en-US" sz="3000" dirty="0"/>
              <a:t> </a:t>
            </a:r>
            <a:r>
              <a:rPr lang="en-US" sz="3000" dirty="0" err="1"/>
              <a:t>tržištima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 </a:t>
            </a:r>
            <a:r>
              <a:rPr lang="en-US" sz="3000" dirty="0" err="1"/>
              <a:t>mogu</a:t>
            </a:r>
            <a:r>
              <a:rPr lang="en-US" sz="3000" dirty="0"/>
              <a:t> </a:t>
            </a:r>
            <a:r>
              <a:rPr lang="en-US" sz="3000" dirty="0" err="1" smtClean="0"/>
              <a:t>realiz</a:t>
            </a:r>
            <a:r>
              <a:rPr lang="sr-Latn-ME" sz="3000" dirty="0" smtClean="0"/>
              <a:t>ovati  </a:t>
            </a:r>
            <a:r>
              <a:rPr lang="en-US" sz="3000" dirty="0" err="1" smtClean="0"/>
              <a:t>direktnim</a:t>
            </a:r>
            <a:r>
              <a:rPr lang="en-US" sz="3000" dirty="0" smtClean="0"/>
              <a:t> </a:t>
            </a:r>
            <a:r>
              <a:rPr lang="en-US" sz="3000" dirty="0" err="1"/>
              <a:t>izdavanjem</a:t>
            </a:r>
            <a:r>
              <a:rPr lang="en-US" sz="3000" dirty="0"/>
              <a:t> </a:t>
            </a:r>
            <a:r>
              <a:rPr lang="en-US" sz="3000" dirty="0" err="1"/>
              <a:t>vrijednosnih</a:t>
            </a:r>
            <a:r>
              <a:rPr lang="en-US" sz="3000" dirty="0"/>
              <a:t> </a:t>
            </a:r>
            <a:r>
              <a:rPr lang="en-US" sz="3000" dirty="0" err="1"/>
              <a:t>papira</a:t>
            </a:r>
            <a:r>
              <a:rPr lang="en-US" sz="3000" dirty="0"/>
              <a:t>/</a:t>
            </a:r>
            <a:r>
              <a:rPr lang="en-US" sz="3000" dirty="0" err="1"/>
              <a:t>hartija</a:t>
            </a:r>
            <a:r>
              <a:rPr lang="en-US" sz="3000" dirty="0"/>
              <a:t> od </a:t>
            </a:r>
            <a:r>
              <a:rPr lang="en-US" sz="3000" dirty="0" err="1"/>
              <a:t>vrijednosti</a:t>
            </a:r>
            <a:r>
              <a:rPr lang="en-US" sz="3000" dirty="0"/>
              <a:t>, 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indirektno</a:t>
            </a:r>
            <a:r>
              <a:rPr lang="en-US" sz="3000" dirty="0"/>
              <a:t>, </a:t>
            </a:r>
            <a:r>
              <a:rPr lang="en-US" sz="3000" dirty="0" err="1" smtClean="0"/>
              <a:t>preko</a:t>
            </a:r>
            <a:r>
              <a:rPr lang="sr-Latn-ME" sz="3000" dirty="0" smtClean="0"/>
              <a:t> </a:t>
            </a:r>
            <a:r>
              <a:rPr lang="en-US" sz="3000" dirty="0" err="1" smtClean="0"/>
              <a:t>depozitnih</a:t>
            </a:r>
            <a:r>
              <a:rPr lang="en-US" sz="3000" dirty="0" smtClean="0"/>
              <a:t> </a:t>
            </a:r>
            <a:r>
              <a:rPr lang="en-US" sz="3000" dirty="0" err="1"/>
              <a:t>potvrda</a:t>
            </a:r>
            <a:r>
              <a:rPr lang="en-US" sz="3000" dirty="0"/>
              <a:t>. </a:t>
            </a:r>
            <a:endParaRPr lang="sr-Latn-ME" sz="3000" dirty="0" smtClean="0"/>
          </a:p>
          <a:p>
            <a:pPr algn="just"/>
            <a:r>
              <a:rPr lang="en-US" sz="3000" dirty="0" err="1" smtClean="0"/>
              <a:t>Depozitne</a:t>
            </a:r>
            <a:r>
              <a:rPr lang="en-US" sz="3000" dirty="0" smtClean="0"/>
              <a:t> </a:t>
            </a:r>
            <a:r>
              <a:rPr lang="en-US" sz="3000" dirty="0" err="1"/>
              <a:t>potvrde</a:t>
            </a:r>
            <a:r>
              <a:rPr lang="en-US" sz="3000" dirty="0"/>
              <a:t> </a:t>
            </a:r>
            <a:r>
              <a:rPr lang="en-US" sz="3000" dirty="0" err="1"/>
              <a:t>iziskuju</a:t>
            </a:r>
            <a:r>
              <a:rPr lang="en-US" sz="3000" dirty="0"/>
              <a:t> </a:t>
            </a:r>
            <a:r>
              <a:rPr lang="en-US" sz="3000" dirty="0" err="1" smtClean="0"/>
              <a:t>registr</a:t>
            </a:r>
            <a:r>
              <a:rPr lang="sr-Latn-ME" sz="3000" dirty="0" smtClean="0"/>
              <a:t>ovanje </a:t>
            </a:r>
            <a:r>
              <a:rPr lang="en-US" sz="3000" dirty="0" err="1" smtClean="0"/>
              <a:t>osnovnog</a:t>
            </a:r>
            <a:r>
              <a:rPr lang="en-US" sz="3000" dirty="0" smtClean="0"/>
              <a:t> </a:t>
            </a:r>
            <a:r>
              <a:rPr lang="en-US" sz="3000" dirty="0" err="1" smtClean="0"/>
              <a:t>vrijednosnog</a:t>
            </a:r>
            <a:r>
              <a:rPr lang="sr-Latn-ME" sz="3000" dirty="0" smtClean="0"/>
              <a:t> </a:t>
            </a:r>
            <a:r>
              <a:rPr lang="en-US" sz="3000" dirty="0" err="1" smtClean="0"/>
              <a:t>papira</a:t>
            </a:r>
            <a:r>
              <a:rPr lang="en-US" sz="3000" dirty="0" smtClean="0"/>
              <a:t>/</a:t>
            </a:r>
            <a:r>
              <a:rPr lang="en-US" sz="3000" dirty="0" err="1" smtClean="0"/>
              <a:t>hartije</a:t>
            </a:r>
            <a:r>
              <a:rPr lang="en-US" sz="3000" dirty="0" smtClean="0"/>
              <a:t> </a:t>
            </a:r>
            <a:r>
              <a:rPr lang="en-US" sz="3000" dirty="0"/>
              <a:t>od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en-US" sz="3000" dirty="0" err="1"/>
              <a:t>ime</a:t>
            </a:r>
            <a:r>
              <a:rPr lang="en-US" sz="3000" dirty="0"/>
              <a:t> </a:t>
            </a:r>
            <a:r>
              <a:rPr lang="en-US" sz="3000" dirty="0" err="1"/>
              <a:t>stranog</a:t>
            </a:r>
            <a:r>
              <a:rPr lang="en-US" sz="3000" dirty="0"/>
              <a:t> </a:t>
            </a:r>
            <a:r>
              <a:rPr lang="en-US" sz="3000" dirty="0" err="1"/>
              <a:t>povjereničkog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 </a:t>
            </a:r>
            <a:r>
              <a:rPr lang="en-US" sz="3000" dirty="0" err="1"/>
              <a:t>ili</a:t>
            </a:r>
            <a:r>
              <a:rPr lang="en-US" sz="3000" dirty="0"/>
              <a:t>, </a:t>
            </a:r>
            <a:r>
              <a:rPr lang="en-US" sz="3000" dirty="0" err="1"/>
              <a:t>češće</a:t>
            </a:r>
            <a:r>
              <a:rPr lang="en-US" sz="3000" dirty="0"/>
              <a:t>, </a:t>
            </a:r>
            <a:r>
              <a:rPr lang="en-US" sz="3000" dirty="0" err="1"/>
              <a:t>banke</a:t>
            </a:r>
            <a:r>
              <a:rPr lang="en-US" sz="3000" dirty="0"/>
              <a:t>.</a:t>
            </a:r>
          </a:p>
          <a:p>
            <a:pPr algn="just"/>
            <a:r>
              <a:rPr lang="en-US" sz="3000" dirty="0"/>
              <a:t>Banka </a:t>
            </a:r>
            <a:r>
              <a:rPr lang="en-US" sz="3000" dirty="0" err="1"/>
              <a:t>čuva</a:t>
            </a:r>
            <a:r>
              <a:rPr lang="en-US" sz="3000" dirty="0"/>
              <a:t> </a:t>
            </a:r>
            <a:r>
              <a:rPr lang="en-US" sz="3000" dirty="0" err="1"/>
              <a:t>dionice</a:t>
            </a:r>
            <a:r>
              <a:rPr lang="en-US" sz="3000" dirty="0"/>
              <a:t>/</a:t>
            </a:r>
            <a:r>
              <a:rPr lang="en-US" sz="3000" dirty="0" err="1"/>
              <a:t>akcije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izdaje</a:t>
            </a:r>
            <a:r>
              <a:rPr lang="en-US" sz="3000" dirty="0"/>
              <a:t> </a:t>
            </a:r>
            <a:r>
              <a:rPr lang="en-US" sz="3000" dirty="0" err="1"/>
              <a:t>potvrde</a:t>
            </a:r>
            <a:r>
              <a:rPr lang="en-US" sz="3000" dirty="0"/>
              <a:t> </a:t>
            </a:r>
            <a:r>
              <a:rPr lang="en-US" sz="3000" dirty="0" err="1"/>
              <a:t>po</a:t>
            </a:r>
            <a:r>
              <a:rPr lang="en-US" sz="3000" dirty="0"/>
              <a:t> </a:t>
            </a:r>
            <a:r>
              <a:rPr lang="en-US" sz="3000" dirty="0" err="1"/>
              <a:t>osnovu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. </a:t>
            </a:r>
            <a:endParaRPr lang="sr-Latn-ME" sz="3000" dirty="0" smtClean="0"/>
          </a:p>
          <a:p>
            <a:pPr algn="just"/>
            <a:r>
              <a:rPr lang="en-US" sz="3000" dirty="0" smtClean="0"/>
              <a:t>Ove </a:t>
            </a:r>
            <a:r>
              <a:rPr lang="en-US" sz="3000" dirty="0"/>
              <a:t>se </a:t>
            </a:r>
            <a:r>
              <a:rPr lang="en-US" sz="3000" dirty="0" err="1" smtClean="0"/>
              <a:t>potvrde</a:t>
            </a:r>
            <a:r>
              <a:rPr lang="sr-Latn-ME" sz="3000" dirty="0" smtClean="0"/>
              <a:t> </a:t>
            </a:r>
            <a:r>
              <a:rPr lang="en-US" sz="3000" dirty="0" err="1" smtClean="0"/>
              <a:t>nazivaju</a:t>
            </a:r>
            <a:r>
              <a:rPr lang="en-US" sz="3000" dirty="0" smtClean="0"/>
              <a:t> </a:t>
            </a:r>
            <a:r>
              <a:rPr lang="en-US" sz="3000" dirty="0"/>
              <a:t>“</a:t>
            </a:r>
            <a:r>
              <a:rPr lang="en-US" sz="3000" dirty="0" err="1"/>
              <a:t>depozitne</a:t>
            </a:r>
            <a:r>
              <a:rPr lang="en-US" sz="3000" dirty="0"/>
              <a:t> </a:t>
            </a:r>
            <a:r>
              <a:rPr lang="en-US" sz="3000" dirty="0" err="1"/>
              <a:t>potvrde</a:t>
            </a:r>
            <a:r>
              <a:rPr lang="en-US" sz="3000" dirty="0"/>
              <a:t>”.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7623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je </a:t>
            </a:r>
            <a:r>
              <a:rPr lang="en-US" dirty="0" err="1"/>
              <a:t>razvijen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najvećim</a:t>
            </a:r>
            <a:r>
              <a:rPr lang="en-US" dirty="0"/>
              <a:t> </a:t>
            </a:r>
            <a:r>
              <a:rPr lang="en-US" dirty="0" err="1"/>
              <a:t>svjetskim</a:t>
            </a:r>
            <a:r>
              <a:rPr lang="en-US" dirty="0"/>
              <a:t> </a:t>
            </a:r>
            <a:r>
              <a:rPr lang="en-US" dirty="0" err="1" smtClean="0"/>
              <a:t>tržištima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otkrili</a:t>
            </a:r>
            <a:r>
              <a:rPr lang="en-US" dirty="0"/>
              <a:t> da 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mjeseci</a:t>
            </a:r>
            <a:r>
              <a:rPr lang="en-US" dirty="0"/>
              <a:t> da se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 smtClean="0"/>
              <a:t>stranih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registriraju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atraktivan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/>
              <a:t>prisustvo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 smtClean="0"/>
              <a:t>tržištima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da ne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proći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čitav</a:t>
            </a:r>
            <a:r>
              <a:rPr lang="en-US" dirty="0"/>
              <a:t> </a:t>
            </a:r>
            <a:r>
              <a:rPr lang="en-US" dirty="0" err="1" smtClean="0"/>
              <a:t>postupak</a:t>
            </a:r>
            <a:r>
              <a:rPr lang="sr-Latn-ME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Implikacije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 smtClean="0"/>
              <a:t>izdavaoci</a:t>
            </a:r>
            <a:r>
              <a:rPr lang="sr-Latn-ME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/>
              <a:t>potvrda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različitom</a:t>
            </a:r>
            <a:r>
              <a:rPr lang="en-US" dirty="0"/>
              <a:t> </a:t>
            </a:r>
            <a:r>
              <a:rPr lang="en-US" dirty="0" err="1"/>
              <a:t>stepenu</a:t>
            </a:r>
            <a:r>
              <a:rPr lang="en-US" dirty="0"/>
              <a:t> </a:t>
            </a:r>
            <a:r>
              <a:rPr lang="en-US" dirty="0" err="1"/>
              <a:t>usklađeni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 smtClean="0"/>
              <a:t>standardima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onima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primjenjivi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domaće</a:t>
            </a:r>
            <a:r>
              <a:rPr lang="sr-Latn-ME" dirty="0" smtClean="0"/>
              <a:t>m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76683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/>
          <a:lstStyle/>
          <a:p>
            <a:pPr algn="just"/>
            <a:r>
              <a:rPr lang="en-US" dirty="0"/>
              <a:t>S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domaćeg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sr-Latn-ME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 smtClean="0"/>
              <a:t>inostranstvu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/>
              <a:t>s</a:t>
            </a:r>
            <a:r>
              <a:rPr lang="en-US" dirty="0" err="1"/>
              <a:t>matraju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inostranim</a:t>
            </a:r>
            <a:r>
              <a:rPr lang="en-US" dirty="0" smtClean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Dodatni element koji </a:t>
            </a:r>
            <a:r>
              <a:rPr lang="pl-PL" dirty="0" smtClean="0"/>
              <a:t>tretira pravo u BiH </a:t>
            </a:r>
            <a:r>
              <a:rPr lang="pl-PL" dirty="0"/>
              <a:t>odnosi se na valutu u kojoj </a:t>
            </a:r>
            <a:r>
              <a:rPr lang="pl-PL" dirty="0" smtClean="0"/>
              <a:t>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Naime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vrijednosni</a:t>
            </a:r>
            <a:r>
              <a:rPr lang="en-US" dirty="0" smtClean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 smtClean="0"/>
              <a:t>lica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trguje </a:t>
            </a:r>
            <a:r>
              <a:rPr lang="pl-PL" dirty="0"/>
              <a:t>u BiH izražavaju se u KM.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2036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55817" cy="13255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B</a:t>
            </a:r>
            <a:r>
              <a:rPr lang="sr-Latn-ME" sz="3600" dirty="0" smtClean="0">
                <a:latin typeface="+mn-lt"/>
              </a:rPr>
              <a:t> – Karakteristike vlasničkih  i dužničkih  hartija od vrijednosti/vrijedonosnih papira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500" dirty="0" smtClean="0"/>
              <a:t>1</a:t>
            </a:r>
            <a:r>
              <a:rPr lang="en-US" sz="3500" dirty="0"/>
              <a:t>. </a:t>
            </a:r>
            <a:r>
              <a:rPr lang="en-US" sz="3500" dirty="0" err="1" smtClean="0"/>
              <a:t>Dionice</a:t>
            </a:r>
            <a:r>
              <a:rPr lang="en-US" sz="3500" dirty="0" smtClean="0"/>
              <a:t>/</a:t>
            </a:r>
            <a:r>
              <a:rPr lang="sr-Latn-ME" sz="3500" dirty="0" err="1"/>
              <a:t>a</a:t>
            </a:r>
            <a:r>
              <a:rPr lang="en-US" sz="3500" dirty="0" err="1" smtClean="0"/>
              <a:t>kcije</a:t>
            </a:r>
            <a:endParaRPr lang="en-US" sz="3500" dirty="0"/>
          </a:p>
          <a:p>
            <a:pPr algn="just"/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Ime</a:t>
            </a:r>
            <a:r>
              <a:rPr lang="en-US" b="1" dirty="0"/>
              <a:t> </a:t>
            </a:r>
            <a:r>
              <a:rPr lang="sr-Latn-ME" b="1" dirty="0" smtClean="0"/>
              <a:t>vlasnika</a:t>
            </a:r>
            <a:r>
              <a:rPr lang="en-US" b="1" dirty="0" smtClean="0"/>
              <a:t>: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sr-Latn-ME" dirty="0" smtClean="0"/>
              <a:t>po</a:t>
            </a:r>
            <a:r>
              <a:rPr lang="en-US" dirty="0" smtClean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pl-PL" dirty="0" smtClean="0"/>
              <a:t>vrijednosni </a:t>
            </a:r>
            <a:r>
              <a:rPr lang="pl-PL" dirty="0"/>
              <a:t>papiri/hartije od vrijednosti na ime.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znači da je </a:t>
            </a:r>
            <a:r>
              <a:rPr lang="pl-PL" dirty="0" smtClean="0"/>
              <a:t>identifikacija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 err="1"/>
              <a:t>identitet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se </a:t>
            </a:r>
            <a:r>
              <a:rPr lang="en-US" dirty="0" err="1"/>
              <a:t>upisuje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Vrijednosni</a:t>
            </a:r>
            <a:r>
              <a:rPr lang="en-US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ime</a:t>
            </a:r>
            <a:r>
              <a:rPr lang="sr-Latn-ME" dirty="0" smtClean="0"/>
              <a:t> </a:t>
            </a:r>
            <a:r>
              <a:rPr lang="en-US" dirty="0" err="1" smtClean="0"/>
              <a:t>pomažu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učini</a:t>
            </a:r>
            <a:r>
              <a:rPr lang="en-US" dirty="0"/>
              <a:t> </a:t>
            </a:r>
            <a:r>
              <a:rPr lang="en-US" dirty="0" err="1"/>
              <a:t>transparentnijom</a:t>
            </a:r>
            <a:r>
              <a:rPr lang="en-US" dirty="0"/>
              <a:t>, a </a:t>
            </a:r>
            <a:r>
              <a:rPr lang="en-US" dirty="0" err="1" smtClean="0"/>
              <a:t>značajni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2161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/>
              <a:t>Prava</a:t>
            </a:r>
            <a:r>
              <a:rPr lang="en-US" b="1" dirty="0"/>
              <a:t> </a:t>
            </a:r>
            <a:r>
              <a:rPr lang="en-US" b="1" dirty="0" err="1"/>
              <a:t>vlasnika</a:t>
            </a:r>
            <a:r>
              <a:rPr lang="en-US" b="1" dirty="0"/>
              <a:t>: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povlaštene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odnose </a:t>
            </a:r>
            <a:r>
              <a:rPr lang="pl-PL" dirty="0"/>
              <a:t>na određene dionice/akcije propisana su u osnivačkom aktu, </a:t>
            </a:r>
            <a:r>
              <a:rPr lang="pl-PL" dirty="0" smtClean="0"/>
              <a:t>odluci skupštine dioničara/akcionara  </a:t>
            </a:r>
            <a:r>
              <a:rPr lang="pl-PL" dirty="0"/>
              <a:t>ili odluci nadzornog/upravnog odbora (zavisno od činjenice ko </a:t>
            </a:r>
            <a:r>
              <a:rPr lang="pl-PL" dirty="0" smtClean="0"/>
              <a:t>je </a:t>
            </a:r>
            <a:r>
              <a:rPr lang="en-US" dirty="0" err="1" smtClean="0"/>
              <a:t>nadležan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donese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).</a:t>
            </a:r>
          </a:p>
          <a:p>
            <a:pPr marL="0" indent="0" algn="just">
              <a:buNone/>
            </a:pPr>
            <a:r>
              <a:rPr lang="sr-Latn-ME" dirty="0" smtClean="0"/>
              <a:t> </a:t>
            </a:r>
            <a:r>
              <a:rPr lang="en-US" dirty="0" smtClean="0"/>
              <a:t>• </a:t>
            </a:r>
            <a:r>
              <a:rPr lang="en-US" b="1" dirty="0" err="1"/>
              <a:t>Nominalna</a:t>
            </a:r>
            <a:r>
              <a:rPr lang="en-US" b="1" dirty="0"/>
              <a:t>, </a:t>
            </a:r>
            <a:r>
              <a:rPr lang="en-US" b="1" dirty="0" err="1"/>
              <a:t>odnosno</a:t>
            </a:r>
            <a:r>
              <a:rPr lang="en-US" b="1" dirty="0"/>
              <a:t> </a:t>
            </a:r>
            <a:r>
              <a:rPr lang="en-US" b="1" dirty="0" err="1"/>
              <a:t>računovodstvena</a:t>
            </a:r>
            <a:r>
              <a:rPr lang="en-US" b="1" dirty="0"/>
              <a:t> </a:t>
            </a:r>
            <a:r>
              <a:rPr lang="en-US" b="1" dirty="0" err="1"/>
              <a:t>vrijednost</a:t>
            </a:r>
            <a:r>
              <a:rPr lang="en-US" b="1" dirty="0"/>
              <a:t>: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obična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povlaštena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se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koristi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izračunavanje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pl-PL" dirty="0" smtClean="0"/>
              <a:t>ne </a:t>
            </a:r>
            <a:r>
              <a:rPr lang="pl-PL" dirty="0"/>
              <a:t>može biti manja od iznosa od 10 KM u FBiH ili 5 KM u </a:t>
            </a:r>
            <a:r>
              <a:rPr lang="pl-PL" dirty="0" smtClean="0"/>
              <a:t>RS.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74190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Zakoni u </a:t>
            </a:r>
            <a:r>
              <a:rPr lang="pl-PL" dirty="0"/>
              <a:t>BiH ne propisuju maksimalnu nominalnu vrijednost dionica/akcija.</a:t>
            </a:r>
          </a:p>
          <a:p>
            <a:pPr algn="just"/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ista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Povlaštene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 smtClean="0"/>
              <a:t>nominalnu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cijeni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niža</a:t>
            </a:r>
            <a:r>
              <a:rPr lang="en-US" dirty="0"/>
              <a:t> od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računovodstvene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Poslije</a:t>
            </a:r>
            <a:r>
              <a:rPr lang="sr-Latn-ME" dirty="0" smtClean="0"/>
              <a:t>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en-US" dirty="0" err="1"/>
              <a:t>osnivanja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pl-PL" dirty="0"/>
              <a:t>po cijeni jednakoj njihovoj tržišnoj cijeni, dokle god ta vrijednost nije manja od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065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Promjena</a:t>
            </a:r>
            <a:r>
              <a:rPr lang="en-US" dirty="0" smtClean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potrebe povećanja, smanjenja ili restrukturiranja kapitala </a:t>
            </a:r>
            <a:r>
              <a:rPr lang="pl-PL" dirty="0" smtClean="0"/>
              <a:t>društva, </a:t>
            </a:r>
            <a:r>
              <a:rPr lang="pl-PL" dirty="0"/>
              <a:t>mora biti </a:t>
            </a:r>
            <a:r>
              <a:rPr lang="pl-PL" dirty="0" smtClean="0"/>
              <a:t>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postupkom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Nominalna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rijetko</a:t>
            </a:r>
            <a:r>
              <a:rPr lang="en-US" dirty="0"/>
              <a:t> </a:t>
            </a:r>
            <a:r>
              <a:rPr lang="en-US" dirty="0" err="1"/>
              <a:t>odražava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Razlike</a:t>
            </a:r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ogromne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Pored toga,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 smtClean="0"/>
              <a:t>konstantno</a:t>
            </a:r>
            <a:r>
              <a:rPr lang="sr-Latn-ME" dirty="0" smtClean="0"/>
              <a:t> </a:t>
            </a:r>
            <a:r>
              <a:rPr lang="pl-PL" dirty="0" smtClean="0"/>
              <a:t>osciliraju </a:t>
            </a:r>
            <a:r>
              <a:rPr lang="pl-PL" dirty="0"/>
              <a:t>i zavise od niza faktora koji utiču na obim i cijene ponude i tražnje.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41447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Radi određivanja vrijednosti dionica/akcija investitori i lica koja </a:t>
            </a:r>
            <a:r>
              <a:rPr lang="it-IT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profesionalno</a:t>
            </a:r>
            <a:r>
              <a:rPr lang="en-US" dirty="0" smtClean="0"/>
              <a:t>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analitičke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uzimajući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raznovrsne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od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investicionu</a:t>
            </a:r>
            <a:r>
              <a:rPr lang="sr-Latn-ME" dirty="0" smtClean="0"/>
              <a:t> </a:t>
            </a:r>
            <a:r>
              <a:rPr lang="en-US" dirty="0" err="1" smtClean="0"/>
              <a:t>odluku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uspješnost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reputacija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njegove </a:t>
            </a:r>
            <a:r>
              <a:rPr lang="pl-PL" dirty="0"/>
              <a:t>uprave, makroekonomska politika i drugo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U tom smislu, jedan od </a:t>
            </a:r>
            <a:r>
              <a:rPr lang="pl-PL" dirty="0" smtClean="0"/>
              <a:t>veoma </a:t>
            </a:r>
            <a:r>
              <a:rPr lang="en-US" dirty="0" err="1" smtClean="0"/>
              <a:t>važnih</a:t>
            </a:r>
            <a:r>
              <a:rPr lang="en-US" dirty="0" smtClean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pozitivnu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/>
              <a:t>potencijalnog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u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, od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</a:t>
            </a:r>
            <a:r>
              <a:rPr lang="en-US" dirty="0" err="1" smtClean="0"/>
              <a:t>mogućnost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kvalitetno</a:t>
            </a:r>
            <a:r>
              <a:rPr lang="en-US" dirty="0"/>
              <a:t> </a:t>
            </a:r>
            <a:r>
              <a:rPr lang="en-US" dirty="0" err="1"/>
              <a:t>realizira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 smtClean="0"/>
              <a:t>kapitalu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03228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 smtClean="0"/>
              <a:t>Obveznice</a:t>
            </a:r>
            <a:r>
              <a:rPr lang="sr-Latn-ME" dirty="0" smtClean="0"/>
              <a:t> i dužnički kapital</a:t>
            </a:r>
            <a:endParaRPr lang="en-US" dirty="0"/>
          </a:p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nb-NO" dirty="0" smtClean="0"/>
              <a:t>osiguravaju </a:t>
            </a:r>
            <a:r>
              <a:rPr lang="nb-NO" dirty="0"/>
              <a:t>tzv. dužnički kapital. </a:t>
            </a:r>
            <a:endParaRPr lang="sr-Latn-ME" dirty="0" smtClean="0"/>
          </a:p>
          <a:p>
            <a:pPr algn="just"/>
            <a:r>
              <a:rPr lang="nb-NO" dirty="0" smtClean="0"/>
              <a:t>One </a:t>
            </a:r>
            <a:r>
              <a:rPr lang="nb-NO" dirty="0"/>
              <a:t>imaju sljedeće zakonske karakteristike:</a:t>
            </a:r>
          </a:p>
          <a:p>
            <a:pPr marL="0" indent="0" algn="just">
              <a:buNone/>
            </a:pPr>
            <a:r>
              <a:rPr lang="pl-PL" b="1" dirty="0"/>
              <a:t>a) Obveznice na ime i obveznice na donosioca</a:t>
            </a:r>
          </a:p>
          <a:p>
            <a:pPr algn="just"/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pt-BR" dirty="0" smtClean="0"/>
              <a:t>hartije </a:t>
            </a:r>
            <a:r>
              <a:rPr lang="pt-BR" dirty="0"/>
              <a:t>od vrijednosti na ime. </a:t>
            </a:r>
            <a:endParaRPr lang="sr-Latn-ME" dirty="0" smtClean="0"/>
          </a:p>
          <a:p>
            <a:pPr algn="just"/>
            <a:r>
              <a:rPr lang="pt-BR" dirty="0" smtClean="0"/>
              <a:t>U </a:t>
            </a:r>
            <a:r>
              <a:rPr lang="pt-BR" dirty="0"/>
              <a:t>takvim slučajevima, imalac obveznice se </a:t>
            </a:r>
            <a:r>
              <a:rPr lang="pt-BR" dirty="0" smtClean="0"/>
              <a:t>evidentira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elektronskog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u </a:t>
            </a:r>
            <a:r>
              <a:rPr lang="en-US" dirty="0" err="1"/>
              <a:t>informacionom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vodi</a:t>
            </a:r>
            <a:r>
              <a:rPr lang="sr-Latn-ME" dirty="0" smtClean="0"/>
              <a:t>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588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Uvod i </a:t>
            </a:r>
            <a:r>
              <a:rPr lang="sr-Latn-ME" sz="3600" dirty="0">
                <a:latin typeface="+mn-lt"/>
              </a:rPr>
              <a:t>k</a:t>
            </a:r>
            <a:r>
              <a:rPr lang="en-US" sz="3600" dirty="0" err="1" smtClean="0">
                <a:latin typeface="+mn-lt"/>
              </a:rPr>
              <a:t>ljučna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pitanja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sr-Latn-ME" dirty="0"/>
              <a:t>P</a:t>
            </a:r>
            <a:r>
              <a:rPr lang="sr-Latn-ME" dirty="0" smtClean="0"/>
              <a:t>itanja -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sr-Latn-ME" dirty="0" smtClean="0"/>
              <a:t>dioničko/akcionarsko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posljednji</a:t>
            </a:r>
            <a:r>
              <a:rPr lang="en-US" dirty="0"/>
              <a:t> put </a:t>
            </a:r>
            <a:r>
              <a:rPr lang="en-US" dirty="0" err="1"/>
              <a:t>temeljno</a:t>
            </a:r>
            <a:r>
              <a:rPr lang="en-US" dirty="0"/>
              <a:t> </a:t>
            </a:r>
            <a:r>
              <a:rPr lang="en-US" dirty="0" err="1"/>
              <a:t>ispitalo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potrebe</a:t>
            </a:r>
            <a:r>
              <a:rPr lang="en-US" dirty="0"/>
              <a:t>?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eksterno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it-IT" dirty="0" smtClean="0"/>
              <a:t>izvori </a:t>
            </a:r>
            <a:r>
              <a:rPr lang="it-IT" dirty="0"/>
              <a:t>mogu alternativno koristiti</a:t>
            </a:r>
            <a:r>
              <a:rPr lang="it-IT" dirty="0" smtClean="0"/>
              <a:t>?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Koje su prednosti i </a:t>
            </a:r>
            <a:r>
              <a:rPr lang="it-IT" dirty="0" smtClean="0"/>
              <a:t>mane</a:t>
            </a:r>
            <a:r>
              <a:rPr lang="sr-Latn-ME" dirty="0" smtClean="0"/>
              <a:t> </a:t>
            </a:r>
            <a:r>
              <a:rPr lang="pl-PL" dirty="0" smtClean="0"/>
              <a:t>finansiranja </a:t>
            </a:r>
            <a:r>
              <a:rPr lang="pl-PL" dirty="0"/>
              <a:t>zaduživanjem u odnosu na finansiranje </a:t>
            </a:r>
            <a:r>
              <a:rPr lang="pl-PL" dirty="0" smtClean="0"/>
              <a:t>putem </a:t>
            </a:r>
            <a:r>
              <a:rPr lang="en-US" dirty="0" err="1" smtClean="0"/>
              <a:t>uloga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kapital</a:t>
            </a:r>
            <a:r>
              <a:rPr lang="en-US" dirty="0" smtClean="0"/>
              <a:t>?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Koji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smtClean="0"/>
              <a:t>Koji </a:t>
            </a:r>
            <a:r>
              <a:rPr lang="en-US" dirty="0"/>
              <a:t>je </a:t>
            </a:r>
            <a:r>
              <a:rPr lang="en-US" dirty="0" err="1"/>
              <a:t>optimalan</a:t>
            </a:r>
            <a:r>
              <a:rPr lang="en-US" dirty="0"/>
              <a:t> </a:t>
            </a:r>
            <a:r>
              <a:rPr lang="en-US" dirty="0" err="1" smtClean="0"/>
              <a:t>koeficijent</a:t>
            </a:r>
            <a:r>
              <a:rPr lang="sr-Latn-ME" dirty="0" smtClean="0"/>
              <a:t> </a:t>
            </a:r>
            <a:r>
              <a:rPr lang="pl-PL" dirty="0" smtClean="0"/>
              <a:t>zaduženosti </a:t>
            </a:r>
            <a:r>
              <a:rPr lang="pl-PL" dirty="0"/>
              <a:t>društva u odnosu na kapital</a:t>
            </a:r>
            <a:r>
              <a:rPr lang="pl-PL" dirty="0" smtClean="0"/>
              <a:t>?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Koje su </a:t>
            </a:r>
            <a:r>
              <a:rPr lang="pl-PL" dirty="0" smtClean="0"/>
              <a:t>implikacije </a:t>
            </a:r>
            <a:r>
              <a:rPr lang="sv-SE" dirty="0" smtClean="0"/>
              <a:t>svake </a:t>
            </a:r>
            <a:r>
              <a:rPr lang="sv-SE" dirty="0"/>
              <a:t>od alternativa na korporativno upravljanje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50181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/>
              <a:t>c) </a:t>
            </a:r>
            <a:r>
              <a:rPr lang="en-US" b="1" dirty="0" err="1"/>
              <a:t>Prava</a:t>
            </a:r>
            <a:r>
              <a:rPr lang="en-US" b="1" dirty="0"/>
              <a:t> </a:t>
            </a:r>
            <a:r>
              <a:rPr lang="en-US" b="1" dirty="0" err="1"/>
              <a:t>imalaca</a:t>
            </a:r>
            <a:r>
              <a:rPr lang="en-US" b="1" dirty="0"/>
              <a:t> </a:t>
            </a:r>
            <a:r>
              <a:rPr lang="en-US" b="1" dirty="0" err="1"/>
              <a:t>obveznica</a:t>
            </a:r>
            <a:endParaRPr lang="en-US" b="1" dirty="0"/>
          </a:p>
          <a:p>
            <a:pPr algn="just"/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povjerioca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Zahtijevati</a:t>
            </a:r>
            <a:r>
              <a:rPr lang="en-US" b="1" dirty="0"/>
              <a:t> </a:t>
            </a:r>
            <a:r>
              <a:rPr lang="en-US" b="1" dirty="0" err="1"/>
              <a:t>isplatu</a:t>
            </a:r>
            <a:r>
              <a:rPr lang="en-US" b="1" dirty="0"/>
              <a:t> </a:t>
            </a:r>
            <a:r>
              <a:rPr lang="en-US" b="1" dirty="0" err="1"/>
              <a:t>nominalne</a:t>
            </a:r>
            <a:r>
              <a:rPr lang="en-US" b="1" dirty="0"/>
              <a:t> </a:t>
            </a:r>
            <a:r>
              <a:rPr lang="en-US" b="1" dirty="0" err="1"/>
              <a:t>vrijednosti</a:t>
            </a:r>
            <a:r>
              <a:rPr lang="en-US" b="1" dirty="0"/>
              <a:t> </a:t>
            </a:r>
            <a:r>
              <a:rPr lang="en-US" b="1" dirty="0" err="1"/>
              <a:t>obveznice</a:t>
            </a:r>
            <a:r>
              <a:rPr lang="en-US" b="1" dirty="0"/>
              <a:t> (</a:t>
            </a:r>
            <a:r>
              <a:rPr lang="en-US" b="1" dirty="0" err="1"/>
              <a:t>glavnice</a:t>
            </a:r>
            <a:r>
              <a:rPr lang="en-US" b="1" dirty="0"/>
              <a:t>) </a:t>
            </a:r>
            <a:r>
              <a:rPr lang="en-US" b="1" dirty="0" err="1" smtClean="0"/>
              <a:t>po</a:t>
            </a:r>
            <a:r>
              <a:rPr lang="sr-Latn-ME" b="1" dirty="0" smtClean="0"/>
              <a:t> </a:t>
            </a:r>
            <a:r>
              <a:rPr lang="en-US" b="1" dirty="0" err="1" smtClean="0"/>
              <a:t>dospijeću</a:t>
            </a:r>
            <a:r>
              <a:rPr lang="en-US" b="1" dirty="0"/>
              <a:t>. </a:t>
            </a:r>
            <a:endParaRPr lang="sr-Latn-ME" b="1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s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alternativama</a:t>
            </a:r>
            <a:r>
              <a:rPr lang="en-US" dirty="0"/>
              <a:t> </a:t>
            </a:r>
            <a:r>
              <a:rPr lang="en-US" dirty="0" err="1" smtClean="0"/>
              <a:t>isplate</a:t>
            </a:r>
            <a:r>
              <a:rPr lang="sr-Latn-ME" dirty="0" smtClean="0"/>
              <a:t> </a:t>
            </a:r>
            <a:r>
              <a:rPr lang="en-US" dirty="0" err="1" smtClean="0"/>
              <a:t>glavnice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dospijeća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ih</a:t>
            </a:r>
            <a:r>
              <a:rPr lang="sr-Latn-ME" dirty="0" smtClean="0"/>
              <a:t> </a:t>
            </a:r>
            <a:r>
              <a:rPr lang="en-US" dirty="0" err="1" smtClean="0"/>
              <a:t>izdavati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 smtClean="0"/>
              <a:t>mogućnost</a:t>
            </a:r>
            <a:r>
              <a:rPr lang="sr-Latn-ME" dirty="0" smtClean="0"/>
              <a:t> </a:t>
            </a:r>
            <a:r>
              <a:rPr lang="en-US" dirty="0" err="1" smtClean="0"/>
              <a:t>prijevremenog</a:t>
            </a:r>
            <a:r>
              <a:rPr lang="en-US" dirty="0" smtClean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26258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Zahtijevati</a:t>
            </a:r>
            <a:r>
              <a:rPr lang="en-US" b="1" dirty="0"/>
              <a:t> </a:t>
            </a:r>
            <a:r>
              <a:rPr lang="en-US" b="1" dirty="0" err="1"/>
              <a:t>isplatu</a:t>
            </a:r>
            <a:r>
              <a:rPr lang="en-US" b="1" dirty="0"/>
              <a:t> </a:t>
            </a:r>
            <a:r>
              <a:rPr lang="en-US" b="1" dirty="0" err="1"/>
              <a:t>kamate</a:t>
            </a:r>
            <a:r>
              <a:rPr lang="en-US" b="1" dirty="0"/>
              <a:t>.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ostvaruju</a:t>
            </a:r>
            <a:r>
              <a:rPr lang="sr-Latn-ME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kupona</a:t>
            </a:r>
            <a:r>
              <a:rPr lang="en-US" dirty="0"/>
              <a:t> (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historiju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izdavale</a:t>
            </a:r>
            <a:r>
              <a:rPr lang="en-US" dirty="0"/>
              <a:t> </a:t>
            </a:r>
            <a:r>
              <a:rPr lang="en-US" dirty="0" err="1"/>
              <a:t>odvojeno</a:t>
            </a:r>
            <a:r>
              <a:rPr lang="en-US" dirty="0"/>
              <a:t> od</a:t>
            </a:r>
            <a:r>
              <a:rPr lang="sr-Latn-ME" dirty="0"/>
              <a:t> </a:t>
            </a:r>
            <a:r>
              <a:rPr lang="pl-PL" dirty="0"/>
              <a:t>kupona, koji su se podnosili u zamjenu za isplatu kamata).</a:t>
            </a:r>
          </a:p>
          <a:p>
            <a:pPr algn="just"/>
            <a:r>
              <a:rPr lang="en-US" dirty="0" err="1"/>
              <a:t>Budući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/>
              <a:t>prenosive</a:t>
            </a:r>
            <a:r>
              <a:rPr lang="en-US" dirty="0"/>
              <a:t>,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sr-Latn-ME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obveznicu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investitoru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Kao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sr-Latn-ME" dirty="0"/>
              <a:t> </a:t>
            </a:r>
            <a:r>
              <a:rPr lang="en-US" dirty="0" err="1"/>
              <a:t>mehanizmu</a:t>
            </a:r>
            <a:r>
              <a:rPr lang="en-US" dirty="0"/>
              <a:t> </a:t>
            </a:r>
            <a:r>
              <a:rPr lang="en-US" dirty="0" err="1"/>
              <a:t>tržišnog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konstantno</a:t>
            </a:r>
            <a:r>
              <a:rPr lang="sr-Latn-ME" dirty="0"/>
              <a:t> </a:t>
            </a:r>
            <a:r>
              <a:rPr lang="en-US" dirty="0" err="1"/>
              <a:t>osciliraju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zaraditi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izgubiti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kupovinom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91956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d) Osigurane i neosigurane obveznice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neosigurane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Osigurane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u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koristiti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Zalaganje</a:t>
            </a:r>
            <a:r>
              <a:rPr lang="en-US" b="1" dirty="0"/>
              <a:t> </a:t>
            </a:r>
            <a:r>
              <a:rPr lang="en-US" b="1" dirty="0" err="1"/>
              <a:t>imovine</a:t>
            </a:r>
            <a:r>
              <a:rPr lang="en-US" b="1" dirty="0"/>
              <a:t>.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/>
              <a:t>zaloga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osigurani</a:t>
            </a:r>
            <a:r>
              <a:rPr lang="en-US" dirty="0"/>
              <a:t>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ista</a:t>
            </a:r>
            <a:r>
              <a:rPr lang="sr-Latn-ME" dirty="0" smtClean="0"/>
              <a:t> </a:t>
            </a:r>
            <a:r>
              <a:rPr lang="pl-PL" dirty="0" smtClean="0"/>
              <a:t>prava </a:t>
            </a:r>
            <a:r>
              <a:rPr lang="pl-PL" dirty="0"/>
              <a:t>u pogledu založene imovine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22304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Garancija</a:t>
            </a:r>
            <a:r>
              <a:rPr lang="en-US" b="1" dirty="0"/>
              <a:t> </a:t>
            </a:r>
            <a:r>
              <a:rPr lang="en-US" b="1" dirty="0" err="1"/>
              <a:t>trećeg</a:t>
            </a:r>
            <a:r>
              <a:rPr lang="en-US" b="1" dirty="0"/>
              <a:t> </a:t>
            </a:r>
            <a:r>
              <a:rPr lang="en-US" b="1" dirty="0" err="1"/>
              <a:t>lica</a:t>
            </a:r>
            <a:r>
              <a:rPr lang="en-US" b="1" dirty="0"/>
              <a:t>. </a:t>
            </a:r>
            <a:r>
              <a:rPr lang="en-US" dirty="0"/>
              <a:t>To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bankarska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pl-PL" dirty="0" smtClean="0"/>
              <a:t>(na primjer</a:t>
            </a:r>
            <a:r>
              <a:rPr lang="pl-PL" dirty="0"/>
              <a:t>, koju podnosi matično društvo za obveznice koje izdaje </a:t>
            </a:r>
            <a:r>
              <a:rPr lang="pl-PL" dirty="0" smtClean="0"/>
              <a:t>zavisno </a:t>
            </a:r>
            <a:r>
              <a:rPr lang="en-US" dirty="0" err="1" smtClean="0"/>
              <a:t>društvo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lična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jamstvo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Garant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solidarno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supsidijarno</a:t>
            </a:r>
            <a:r>
              <a:rPr lang="en-US" dirty="0" smtClean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glavnica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 smtClean="0"/>
              <a:t>imaocima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osiguranih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da, pored </a:t>
            </a:r>
            <a:r>
              <a:rPr lang="en-US" dirty="0" err="1"/>
              <a:t>uobičajenih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vezuju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ispunjeni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 smtClean="0"/>
              <a:t>davanja</a:t>
            </a:r>
            <a:r>
              <a:rPr lang="sr-Latn-ME" dirty="0" smtClean="0"/>
              <a:t> </a:t>
            </a:r>
            <a:r>
              <a:rPr lang="en-US" dirty="0" err="1" smtClean="0"/>
              <a:t>osiguranja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zaloga</a:t>
            </a:r>
            <a:r>
              <a:rPr lang="en-US" dirty="0"/>
              <a:t>, </a:t>
            </a:r>
            <a:r>
              <a:rPr lang="en-US" dirty="0" err="1"/>
              <a:t>hipoteka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osigurati</a:t>
            </a:r>
            <a:r>
              <a:rPr lang="sr-Latn-ME" dirty="0" smtClean="0"/>
              <a:t> </a:t>
            </a:r>
            <a:r>
              <a:rPr lang="en-US" dirty="0" err="1" smtClean="0"/>
              <a:t>formiranjem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održavanjem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,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ostalog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92177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b="1" dirty="0"/>
              <a:t>e) </a:t>
            </a:r>
            <a:r>
              <a:rPr lang="en-US" b="1" dirty="0" err="1"/>
              <a:t>Zamjenjive</a:t>
            </a:r>
            <a:r>
              <a:rPr lang="en-US" b="1" dirty="0"/>
              <a:t> </a:t>
            </a:r>
            <a:r>
              <a:rPr lang="en-US" b="1" dirty="0" err="1"/>
              <a:t>obveznice</a:t>
            </a:r>
            <a:endParaRPr lang="en-US" b="1" dirty="0"/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zamijeniti</a:t>
            </a:r>
            <a:r>
              <a:rPr lang="en-US" dirty="0"/>
              <a:t> u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uporednoj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, </a:t>
            </a: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: 1)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 smtClean="0"/>
              <a:t>zamjenjive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; </a:t>
            </a:r>
            <a:r>
              <a:rPr lang="en-US" dirty="0" err="1"/>
              <a:t>ili</a:t>
            </a:r>
            <a:r>
              <a:rPr lang="en-US" dirty="0"/>
              <a:t> 2) </a:t>
            </a:r>
            <a:r>
              <a:rPr lang="en-US" dirty="0" err="1"/>
              <a:t>isplative</a:t>
            </a:r>
            <a:r>
              <a:rPr lang="en-US" dirty="0"/>
              <a:t> u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količina</a:t>
            </a:r>
            <a:r>
              <a:rPr lang="en-US" dirty="0"/>
              <a:t> </a:t>
            </a:r>
            <a:r>
              <a:rPr lang="en-US" dirty="0" err="1" smtClean="0"/>
              <a:t>odobrenih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nedovoljna</a:t>
            </a:r>
            <a:r>
              <a:rPr lang="en-US" dirty="0"/>
              <a:t> da bi se </a:t>
            </a:r>
            <a:r>
              <a:rPr lang="en-US" dirty="0" err="1"/>
              <a:t>izvršila</a:t>
            </a:r>
            <a:r>
              <a:rPr lang="en-US" dirty="0"/>
              <a:t> </a:t>
            </a:r>
            <a:r>
              <a:rPr lang="en-US" dirty="0" err="1"/>
              <a:t>zamjena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Zamjenjive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manja</a:t>
            </a:r>
            <a:r>
              <a:rPr lang="en-US" dirty="0"/>
              <a:t> od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pl-PL" dirty="0" smtClean="0"/>
              <a:t>akcija </a:t>
            </a:r>
            <a:r>
              <a:rPr lang="pl-PL" dirty="0"/>
              <a:t>za koje se zamjenjuju.</a:t>
            </a:r>
          </a:p>
          <a:p>
            <a:pPr marL="0" indent="0" algn="just">
              <a:buNone/>
            </a:pPr>
            <a:r>
              <a:rPr lang="en-US" b="1" dirty="0"/>
              <a:t>f) </a:t>
            </a:r>
            <a:r>
              <a:rPr lang="en-US" b="1" dirty="0" err="1"/>
              <a:t>Razlike</a:t>
            </a:r>
            <a:r>
              <a:rPr lang="en-US" b="1" dirty="0"/>
              <a:t> </a:t>
            </a:r>
            <a:r>
              <a:rPr lang="en-US" b="1" dirty="0" err="1"/>
              <a:t>između</a:t>
            </a:r>
            <a:r>
              <a:rPr lang="en-US" b="1" dirty="0"/>
              <a:t> </a:t>
            </a:r>
            <a:r>
              <a:rPr lang="en-US" b="1" dirty="0" err="1"/>
              <a:t>interesa</a:t>
            </a:r>
            <a:r>
              <a:rPr lang="en-US" b="1" dirty="0"/>
              <a:t> </a:t>
            </a:r>
            <a:r>
              <a:rPr lang="en-US" b="1" dirty="0" err="1"/>
              <a:t>imalaca</a:t>
            </a:r>
            <a:r>
              <a:rPr lang="en-US" b="1" dirty="0"/>
              <a:t> </a:t>
            </a:r>
            <a:r>
              <a:rPr lang="en-US" b="1" dirty="0" err="1"/>
              <a:t>obveznica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dioničara</a:t>
            </a:r>
            <a:r>
              <a:rPr lang="en-US" b="1" dirty="0"/>
              <a:t>/</a:t>
            </a:r>
            <a:r>
              <a:rPr lang="en-US" b="1" dirty="0" err="1"/>
              <a:t>akcionara</a:t>
            </a:r>
            <a:endParaRPr lang="en-US" b="1" dirty="0"/>
          </a:p>
          <a:p>
            <a:pPr algn="just"/>
            <a:r>
              <a:rPr lang="en-US" dirty="0"/>
              <a:t>I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zainteres</a:t>
            </a:r>
            <a:r>
              <a:rPr lang="sr-Latn-ME" dirty="0" smtClean="0"/>
              <a:t>ovani 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profitabilnost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adekvatno</a:t>
            </a:r>
            <a:r>
              <a:rPr lang="en-US" dirty="0" smtClean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01801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 smtClean="0"/>
              <a:t>posluje</a:t>
            </a:r>
            <a:r>
              <a:rPr lang="sr-Latn-ME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/>
              <a:t>dobit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odražava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porast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finansijskoj</a:t>
            </a:r>
            <a:r>
              <a:rPr lang="en-US" dirty="0"/>
              <a:t>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err="1"/>
              <a:t>češće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plaćati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 smtClean="0"/>
              <a:t>nego</a:t>
            </a:r>
            <a:r>
              <a:rPr lang="sr-Latn-ME" dirty="0" smtClean="0"/>
              <a:t> </a:t>
            </a:r>
            <a:r>
              <a:rPr lang="pl-PL" dirty="0" smtClean="0"/>
              <a:t>ona </a:t>
            </a:r>
            <a:r>
              <a:rPr lang="pl-PL" dirty="0"/>
              <a:t>koja to nisu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Za imaoce obveznica, društvo koje je u dobrom stanju smanjuje </a:t>
            </a:r>
            <a:r>
              <a:rPr lang="pl-PL" dirty="0" smtClean="0"/>
              <a:t>rizik </a:t>
            </a:r>
            <a:r>
              <a:rPr lang="en-US" dirty="0" smtClean="0"/>
              <a:t>od </a:t>
            </a:r>
            <a:r>
              <a:rPr lang="en-US" dirty="0" err="1"/>
              <a:t>neizvršenja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obveznicama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Ukratko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jedne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, </a:t>
            </a:r>
            <a:r>
              <a:rPr lang="en-US" dirty="0" err="1"/>
              <a:t>uspješno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profitabilno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 smtClean="0"/>
              <a:t>tržišne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 smtClean="0"/>
              <a:t>izdalo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80687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dviju</a:t>
            </a:r>
            <a:r>
              <a:rPr lang="en-US" dirty="0"/>
              <a:t> </a:t>
            </a:r>
            <a:r>
              <a:rPr lang="en-US" dirty="0" err="1" smtClean="0"/>
              <a:t>vrsta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• </a:t>
            </a:r>
            <a:r>
              <a:rPr lang="pl-PL" b="1" dirty="0"/>
              <a:t>Interesi se najjasnije razilaze u stečajnom postupku. </a:t>
            </a:r>
            <a:endParaRPr lang="pl-PL" b="1" dirty="0" smtClean="0"/>
          </a:p>
          <a:p>
            <a:pPr algn="just"/>
            <a:r>
              <a:rPr lang="pl-PL" dirty="0" smtClean="0"/>
              <a:t>U stečajnom </a:t>
            </a:r>
            <a:r>
              <a:rPr lang="en-US" dirty="0" err="1" smtClean="0"/>
              <a:t>postupku</a:t>
            </a:r>
            <a:r>
              <a:rPr lang="en-US" dirty="0"/>
              <a:t>,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stepene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naplati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(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 smtClean="0"/>
              <a:t>potraživanja</a:t>
            </a:r>
            <a:r>
              <a:rPr lang="sr-Latn-ME" dirty="0" smtClean="0"/>
              <a:t> </a:t>
            </a:r>
            <a:r>
              <a:rPr lang="en-US" dirty="0" err="1" smtClean="0"/>
              <a:t>imalaca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) </a:t>
            </a:r>
            <a:r>
              <a:rPr lang="en-US" dirty="0" err="1"/>
              <a:t>uvijek</a:t>
            </a:r>
            <a:r>
              <a:rPr lang="en-US" dirty="0"/>
              <a:t> se </a:t>
            </a:r>
            <a:r>
              <a:rPr lang="en-US" dirty="0" err="1"/>
              <a:t>namiruju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rezidualnim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51437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/>
              <a:t>Druga </a:t>
            </a:r>
            <a:r>
              <a:rPr lang="en-US" b="1" dirty="0" err="1"/>
              <a:t>razlika</a:t>
            </a:r>
            <a:r>
              <a:rPr lang="en-US" b="1" dirty="0"/>
              <a:t> je u </a:t>
            </a:r>
            <a:r>
              <a:rPr lang="en-US" b="1" dirty="0" err="1"/>
              <a:t>zamjeni</a:t>
            </a:r>
            <a:r>
              <a:rPr lang="en-US" b="1" dirty="0"/>
              <a:t> </a:t>
            </a:r>
            <a:r>
              <a:rPr lang="en-US" b="1" dirty="0" err="1"/>
              <a:t>obveznica</a:t>
            </a:r>
            <a:r>
              <a:rPr lang="en-US" b="1" dirty="0"/>
              <a:t>.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uvijek</a:t>
            </a:r>
            <a:r>
              <a:rPr lang="sr-Latn-ME" dirty="0" smtClean="0"/>
              <a:t> </a:t>
            </a:r>
            <a:r>
              <a:rPr lang="en-US" dirty="0" err="1" smtClean="0"/>
              <a:t>zainteres</a:t>
            </a:r>
            <a:r>
              <a:rPr lang="sr-Latn-ME" dirty="0" smtClean="0"/>
              <a:t>ovani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svođenje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najmanju</a:t>
            </a:r>
            <a:r>
              <a:rPr lang="en-US" dirty="0"/>
              <a:t> </a:t>
            </a:r>
            <a:r>
              <a:rPr lang="en-US" dirty="0" err="1"/>
              <a:t>moguću</a:t>
            </a:r>
            <a:r>
              <a:rPr lang="en-US" dirty="0"/>
              <a:t> </a:t>
            </a:r>
            <a:r>
              <a:rPr lang="en-US" dirty="0" err="1"/>
              <a:t>mjeru</a:t>
            </a:r>
            <a:r>
              <a:rPr lang="en-US" dirty="0"/>
              <a:t> </a:t>
            </a:r>
            <a:r>
              <a:rPr lang="en-US" dirty="0" err="1" smtClean="0"/>
              <a:t>razvodnjavanja</a:t>
            </a:r>
            <a:r>
              <a:rPr lang="sr-Latn-ME" dirty="0" smtClean="0"/>
              <a:t> </a:t>
            </a:r>
            <a:r>
              <a:rPr lang="pl-PL" dirty="0" smtClean="0"/>
              <a:t>kapital-učešća </a:t>
            </a:r>
            <a:r>
              <a:rPr lang="pl-PL" dirty="0"/>
              <a:t>koje posjeduju.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i razlog zbog kojeg oni imaju </a:t>
            </a:r>
            <a:r>
              <a:rPr lang="pl-PL" dirty="0" smtClean="0"/>
              <a:t>pravo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sr-Latn-ME" dirty="0" smtClean="0"/>
              <a:t>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a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</a:t>
            </a:r>
            <a:r>
              <a:rPr lang="en-US" dirty="0" err="1" smtClean="0"/>
              <a:t>prouzrokovale</a:t>
            </a:r>
            <a:r>
              <a:rPr lang="sr-Latn-ME" dirty="0" smtClean="0"/>
              <a:t> </a:t>
            </a:r>
            <a:r>
              <a:rPr lang="en-US" dirty="0" err="1" smtClean="0"/>
              <a:t>razvodnjavanje</a:t>
            </a:r>
            <a:r>
              <a:rPr lang="en-US" dirty="0" smtClean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akcijskog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 smtClean="0"/>
              <a:t>odobrenju</a:t>
            </a:r>
            <a:r>
              <a:rPr lang="sr-Latn-ME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Slično</a:t>
            </a:r>
            <a:r>
              <a:rPr lang="en-US" dirty="0" smtClean="0"/>
              <a:t> </a:t>
            </a:r>
            <a:r>
              <a:rPr lang="en-US" dirty="0"/>
              <a:t>tome,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zamjenjivih</a:t>
            </a:r>
            <a:r>
              <a:rPr lang="en-US" dirty="0"/>
              <a:t> </a:t>
            </a:r>
            <a:r>
              <a:rPr lang="en-US" dirty="0" err="1" smtClean="0"/>
              <a:t>obveznica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zainteresirani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sprečavanje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otkupa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to </a:t>
            </a:r>
            <a:r>
              <a:rPr lang="en-US" dirty="0" err="1"/>
              <a:t>sukobljava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ostvarivanjem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zamjenu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34861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/>
              <a:t>Interesi</a:t>
            </a:r>
            <a:r>
              <a:rPr lang="en-US" b="1" dirty="0"/>
              <a:t> </a:t>
            </a:r>
            <a:r>
              <a:rPr lang="en-US" b="1" dirty="0" err="1"/>
              <a:t>dioničara</a:t>
            </a:r>
            <a:r>
              <a:rPr lang="en-US" b="1" dirty="0"/>
              <a:t>/</a:t>
            </a:r>
            <a:r>
              <a:rPr lang="en-US" b="1" dirty="0" err="1"/>
              <a:t>akcionara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imalaca</a:t>
            </a:r>
            <a:r>
              <a:rPr lang="en-US" b="1" dirty="0"/>
              <a:t> </a:t>
            </a:r>
            <a:r>
              <a:rPr lang="en-US" b="1" dirty="0" err="1"/>
              <a:t>obveznica</a:t>
            </a:r>
            <a:r>
              <a:rPr lang="en-US" b="1" dirty="0"/>
              <a:t> </a:t>
            </a:r>
            <a:r>
              <a:rPr lang="en-US" b="1" dirty="0" err="1"/>
              <a:t>razilaze</a:t>
            </a:r>
            <a:r>
              <a:rPr lang="en-US" b="1" dirty="0"/>
              <a:t> se </a:t>
            </a:r>
            <a:r>
              <a:rPr lang="en-US" b="1" dirty="0" err="1"/>
              <a:t>i</a:t>
            </a:r>
            <a:r>
              <a:rPr lang="en-US" b="1" dirty="0"/>
              <a:t> u </a:t>
            </a:r>
            <a:r>
              <a:rPr lang="en-US" b="1" dirty="0" err="1" smtClean="0"/>
              <a:t>pogledu</a:t>
            </a:r>
            <a:r>
              <a:rPr lang="sr-Latn-ME" b="1" dirty="0" smtClean="0"/>
              <a:t> </a:t>
            </a:r>
            <a:r>
              <a:rPr lang="en-US" b="1" dirty="0" err="1" smtClean="0"/>
              <a:t>rizika</a:t>
            </a:r>
            <a:r>
              <a:rPr lang="en-US" b="1" dirty="0" smtClean="0"/>
              <a:t>.</a:t>
            </a:r>
            <a:endParaRPr lang="sr-Latn-ME" b="1" dirty="0" smtClean="0"/>
          </a:p>
          <a:p>
            <a:pPr algn="just"/>
            <a:r>
              <a:rPr lang="en-US" b="1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prihvataju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od </a:t>
            </a:r>
            <a:r>
              <a:rPr lang="en-US" dirty="0" err="1" smtClean="0"/>
              <a:t>imalaca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potencijalno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uspješno</a:t>
            </a:r>
            <a:r>
              <a:rPr lang="sr-Latn-ME" dirty="0" smtClean="0"/>
              <a:t> </a:t>
            </a:r>
            <a:r>
              <a:rPr lang="en-US" dirty="0" err="1" smtClean="0"/>
              <a:t>odgovori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, </a:t>
            </a:r>
            <a:r>
              <a:rPr lang="en-US" dirty="0" err="1"/>
              <a:t>prinosi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doživi</a:t>
            </a:r>
            <a:r>
              <a:rPr lang="en-US" dirty="0" smtClean="0"/>
              <a:t> </a:t>
            </a:r>
            <a:r>
              <a:rPr lang="en-US" dirty="0" err="1"/>
              <a:t>neuspjeh</a:t>
            </a:r>
            <a:r>
              <a:rPr lang="en-US" dirty="0"/>
              <a:t>, </a:t>
            </a:r>
            <a:r>
              <a:rPr lang="en-US" dirty="0" err="1"/>
              <a:t>gubici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Imaoci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,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 smtClean="0"/>
              <a:t>uvijek</a:t>
            </a:r>
            <a:r>
              <a:rPr lang="sr-Latn-ME" dirty="0" smtClean="0"/>
              <a:t> </a:t>
            </a:r>
            <a:r>
              <a:rPr lang="en-US" dirty="0" err="1" smtClean="0"/>
              <a:t>dobijati</a:t>
            </a:r>
            <a:r>
              <a:rPr lang="en-US" dirty="0" smtClean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određen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 smtClean="0"/>
              <a:t>projekata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preduzima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Imaoci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poziciji</a:t>
            </a:r>
            <a:r>
              <a:rPr lang="en-US" dirty="0"/>
              <a:t> da </a:t>
            </a:r>
            <a:r>
              <a:rPr lang="en-US" dirty="0" err="1"/>
              <a:t>izgube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pl-PL" dirty="0" smtClean="0"/>
              <a:t>stepen </a:t>
            </a:r>
            <a:r>
              <a:rPr lang="pl-PL" dirty="0"/>
              <a:t>rizika za društvo na kraju prouzrokuje pokretanje stečajnog postupka.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imaoce</a:t>
            </a:r>
            <a:r>
              <a:rPr lang="en-US" dirty="0"/>
              <a:t> </a:t>
            </a:r>
            <a:r>
              <a:rPr lang="en-US" dirty="0" err="1"/>
              <a:t>neosiguranih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uvijek</a:t>
            </a:r>
            <a:r>
              <a:rPr lang="en-US" dirty="0" smtClean="0"/>
              <a:t> </a:t>
            </a:r>
            <a:r>
              <a:rPr lang="en-US" dirty="0" err="1"/>
              <a:t>nadaju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predvidljive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stabilne</a:t>
            </a:r>
            <a:r>
              <a:rPr lang="en-US" dirty="0"/>
              <a:t> </a:t>
            </a:r>
            <a:r>
              <a:rPr lang="en-US" dirty="0" err="1"/>
              <a:t>prihode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moguće</a:t>
            </a:r>
            <a:r>
              <a:rPr lang="en-US" dirty="0"/>
              <a:t>,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u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68509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+mn-lt"/>
              </a:rPr>
              <a:t>C</a:t>
            </a:r>
            <a:r>
              <a:rPr lang="sr-Latn-ME" sz="4000" dirty="0" smtClean="0">
                <a:latin typeface="+mn-lt"/>
              </a:rPr>
              <a:t> -</a:t>
            </a:r>
            <a:r>
              <a:rPr lang="en-US" sz="4000" dirty="0" smtClean="0">
                <a:latin typeface="+mn-lt"/>
              </a:rPr>
              <a:t> </a:t>
            </a:r>
            <a:r>
              <a:rPr lang="en-US" sz="4000" dirty="0" err="1">
                <a:latin typeface="+mn-lt"/>
              </a:rPr>
              <a:t>Izdavanje</a:t>
            </a:r>
            <a:r>
              <a:rPr lang="en-US" sz="4000" dirty="0">
                <a:latin typeface="+mn-lt"/>
              </a:rPr>
              <a:t> </a:t>
            </a:r>
            <a:r>
              <a:rPr lang="en-US" sz="4000" dirty="0" err="1">
                <a:latin typeface="+mn-lt"/>
              </a:rPr>
              <a:t>vrijednosnih</a:t>
            </a:r>
            <a:r>
              <a:rPr lang="en-US" sz="4000" dirty="0">
                <a:latin typeface="+mn-lt"/>
              </a:rPr>
              <a:t> </a:t>
            </a:r>
            <a:r>
              <a:rPr lang="en-US" sz="4000" dirty="0" err="1">
                <a:latin typeface="+mn-lt"/>
              </a:rPr>
              <a:t>papira</a:t>
            </a:r>
            <a:r>
              <a:rPr lang="en-US" sz="4000" dirty="0">
                <a:latin typeface="+mn-lt"/>
              </a:rPr>
              <a:t>/</a:t>
            </a:r>
            <a:r>
              <a:rPr lang="en-US" sz="4000" dirty="0" err="1">
                <a:latin typeface="+mn-lt"/>
              </a:rPr>
              <a:t>hartija</a:t>
            </a:r>
            <a:r>
              <a:rPr lang="en-US" sz="4000" dirty="0">
                <a:latin typeface="+mn-lt"/>
              </a:rPr>
              <a:t> od</a:t>
            </a:r>
            <a:br>
              <a:rPr lang="en-US" sz="4000" dirty="0">
                <a:latin typeface="+mn-lt"/>
              </a:rPr>
            </a:br>
            <a:r>
              <a:rPr lang="en-US" sz="4000" dirty="0" err="1">
                <a:latin typeface="+mn-lt"/>
              </a:rPr>
              <a:t>vrijednosti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Izdavanje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je </a:t>
            </a:r>
            <a:r>
              <a:rPr lang="en-US" dirty="0" err="1"/>
              <a:t>složen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uključuje</a:t>
            </a:r>
            <a:r>
              <a:rPr lang="sr-Latn-ME" dirty="0" smtClean="0"/>
              <a:t> </a:t>
            </a:r>
            <a:r>
              <a:rPr lang="en-US" dirty="0" err="1" smtClean="0"/>
              <a:t>prijenos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kontrolna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imovinska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pomažu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da </a:t>
            </a:r>
            <a:r>
              <a:rPr lang="en-US" dirty="0" err="1"/>
              <a:t>prikupe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produktivne</a:t>
            </a:r>
            <a:r>
              <a:rPr lang="en-US" dirty="0"/>
              <a:t> </a:t>
            </a:r>
            <a:r>
              <a:rPr lang="en-US" dirty="0" err="1"/>
              <a:t>svrhe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 err="1" smtClean="0"/>
              <a:t>također</a:t>
            </a:r>
            <a:r>
              <a:rPr lang="sr-Latn-ME" dirty="0" smtClean="0"/>
              <a:t> </a:t>
            </a:r>
            <a:r>
              <a:rPr lang="en-US" dirty="0" err="1" smtClean="0"/>
              <a:t>dozvoljavaju</a:t>
            </a:r>
            <a:r>
              <a:rPr lang="en-US" dirty="0" smtClean="0"/>
              <a:t> </a:t>
            </a:r>
            <a:r>
              <a:rPr lang="en-US" dirty="0" err="1"/>
              <a:t>investitorima</a:t>
            </a:r>
            <a:r>
              <a:rPr lang="en-US" dirty="0"/>
              <a:t> da </a:t>
            </a:r>
            <a:r>
              <a:rPr lang="en-US" dirty="0" err="1" smtClean="0"/>
              <a:t>ubir</a:t>
            </a:r>
            <a:r>
              <a:rPr lang="sr-Latn-ME" dirty="0" smtClean="0"/>
              <a:t>aj</a:t>
            </a:r>
            <a:r>
              <a:rPr lang="en-US" dirty="0" smtClean="0"/>
              <a:t>u </a:t>
            </a:r>
            <a:r>
              <a:rPr lang="en-US" dirty="0" err="1"/>
              <a:t>prihode</a:t>
            </a:r>
            <a:r>
              <a:rPr lang="en-US" dirty="0"/>
              <a:t> od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bi u </a:t>
            </a:r>
            <a:r>
              <a:rPr lang="en-US" dirty="0" err="1" smtClean="0"/>
              <a:t>suprotnom</a:t>
            </a:r>
            <a:r>
              <a:rPr lang="sr-Latn-ME" dirty="0" smtClean="0"/>
              <a:t> </a:t>
            </a:r>
            <a:r>
              <a:rPr lang="en-US" dirty="0" err="1" smtClean="0"/>
              <a:t>ležao</a:t>
            </a:r>
            <a:r>
              <a:rPr lang="en-US" dirty="0" smtClean="0"/>
              <a:t> </a:t>
            </a:r>
            <a:r>
              <a:rPr lang="en-US" dirty="0" err="1"/>
              <a:t>neiskorišten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biraju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odgovaraju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željenom</a:t>
            </a:r>
            <a:r>
              <a:rPr lang="en-US" dirty="0"/>
              <a:t> </a:t>
            </a:r>
            <a:r>
              <a:rPr lang="en-US" dirty="0" err="1" smtClean="0"/>
              <a:t>nivou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6710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Koja </a:t>
            </a:r>
            <a:r>
              <a:rPr lang="pl-PL" dirty="0"/>
              <a:t>je najprikladnija metoda finansiranja za društvo i zašto?</a:t>
            </a:r>
          </a:p>
          <a:p>
            <a:pPr algn="just"/>
            <a:r>
              <a:rPr lang="en-US" dirty="0" smtClean="0"/>
              <a:t>Da </a:t>
            </a:r>
            <a:r>
              <a:rPr lang="en-US" dirty="0"/>
              <a:t>li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ispitalo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međunarodnog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?</a:t>
            </a:r>
          </a:p>
          <a:p>
            <a:pPr algn="just"/>
            <a:r>
              <a:rPr lang="pl-PL" dirty="0" smtClean="0"/>
              <a:t>Koje </a:t>
            </a:r>
            <a:r>
              <a:rPr lang="pl-PL" dirty="0"/>
              <a:t>su prednosti i mane prikupljanja kapitala na </a:t>
            </a:r>
            <a:r>
              <a:rPr lang="pl-PL" dirty="0" smtClean="0"/>
              <a:t>stranim </a:t>
            </a:r>
            <a:r>
              <a:rPr lang="en-US" dirty="0" err="1" smtClean="0"/>
              <a:t>tržištima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implikacije</a:t>
            </a:r>
            <a:r>
              <a:rPr lang="en-US" dirty="0"/>
              <a:t> </a:t>
            </a:r>
            <a:r>
              <a:rPr lang="en-US" dirty="0" err="1"/>
              <a:t>kotiranja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stranim</a:t>
            </a:r>
            <a:r>
              <a:rPr lang="sr-Latn-ME" dirty="0" smtClean="0"/>
              <a:t> </a:t>
            </a:r>
            <a:r>
              <a:rPr lang="en-US" dirty="0" err="1" smtClean="0"/>
              <a:t>berzama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?</a:t>
            </a:r>
          </a:p>
          <a:p>
            <a:pPr algn="just"/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mane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akcijskih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?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93712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okupljati</a:t>
            </a:r>
            <a:r>
              <a:rPr lang="en-US" dirty="0"/>
              <a:t> </a:t>
            </a:r>
            <a:r>
              <a:rPr lang="en-US" dirty="0" err="1"/>
              <a:t>korisnike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davaoce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/>
              <a:t>ta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podložna</a:t>
            </a:r>
            <a:r>
              <a:rPr lang="en-US" dirty="0"/>
              <a:t> </a:t>
            </a:r>
            <a:r>
              <a:rPr lang="en-US" dirty="0" err="1"/>
              <a:t>zloupotrebama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Nažalost</a:t>
            </a:r>
            <a:r>
              <a:rPr lang="en-US" dirty="0"/>
              <a:t>, </a:t>
            </a:r>
            <a:r>
              <a:rPr lang="en-US" dirty="0" err="1"/>
              <a:t>historija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puna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/>
              <a:t>primjera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pt-BR" dirty="0" smtClean="0"/>
              <a:t>u </a:t>
            </a:r>
            <a:r>
              <a:rPr lang="pt-BR" dirty="0"/>
              <a:t>velikoj mjeri se razvilo kao odgovor na zloupotrebe i </a:t>
            </a:r>
            <a:r>
              <a:rPr lang="pt-BR" dirty="0" smtClean="0"/>
              <a:t>nefunkcioni</a:t>
            </a:r>
            <a:r>
              <a:rPr lang="sr-Latn-ME" dirty="0" smtClean="0"/>
              <a:t>sanje </a:t>
            </a:r>
            <a:r>
              <a:rPr lang="pt-BR" dirty="0" smtClean="0"/>
              <a:t> </a:t>
            </a:r>
            <a:r>
              <a:rPr lang="pt-BR" dirty="0"/>
              <a:t>tržišta</a:t>
            </a:r>
            <a:r>
              <a:rPr lang="pt-BR" dirty="0" smtClean="0"/>
              <a:t>.</a:t>
            </a:r>
          </a:p>
          <a:p>
            <a:pPr algn="just"/>
            <a:r>
              <a:rPr lang="en-US" dirty="0" err="1" smtClean="0"/>
              <a:t>Njegova</a:t>
            </a:r>
            <a:r>
              <a:rPr lang="en-US" dirty="0" smtClean="0"/>
              <a:t> </a:t>
            </a:r>
            <a:r>
              <a:rPr lang="en-US" dirty="0" err="1" smtClean="0"/>
              <a:t>svrha</a:t>
            </a:r>
            <a:r>
              <a:rPr lang="en-US" dirty="0" smtClean="0"/>
              <a:t> je da </a:t>
            </a:r>
            <a:r>
              <a:rPr lang="en-US" dirty="0" err="1" smtClean="0"/>
              <a:t>zaštiti</a:t>
            </a:r>
            <a:r>
              <a:rPr lang="en-US" dirty="0" smtClean="0"/>
              <a:t> </a:t>
            </a:r>
            <a:r>
              <a:rPr lang="en-US" dirty="0" err="1" smtClean="0"/>
              <a:t>interese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poboljša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efikasnost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šu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uređeni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načini</a:t>
            </a:r>
            <a:r>
              <a:rPr lang="en-US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instrumenata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javnom</a:t>
            </a:r>
            <a:r>
              <a:rPr lang="en-US" dirty="0" smtClean="0"/>
              <a:t> </a:t>
            </a:r>
            <a:r>
              <a:rPr lang="en-US" dirty="0" err="1" smtClean="0"/>
              <a:t>ponudom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postupka</a:t>
            </a:r>
            <a:r>
              <a:rPr lang="en-US" dirty="0" smtClean="0"/>
              <a:t> </a:t>
            </a:r>
            <a:r>
              <a:rPr lang="en-US" dirty="0" err="1" smtClean="0"/>
              <a:t>značajna</a:t>
            </a:r>
            <a:r>
              <a:rPr lang="en-US" dirty="0" smtClean="0"/>
              <a:t> </a:t>
            </a:r>
            <a:r>
              <a:rPr lang="en-US" dirty="0" err="1" smtClean="0"/>
              <a:t>ovlaštenja</a:t>
            </a:r>
            <a:r>
              <a:rPr lang="en-US" dirty="0" smtClean="0"/>
              <a:t> u </a:t>
            </a:r>
            <a:r>
              <a:rPr lang="en-US" dirty="0" err="1" smtClean="0"/>
              <a:t>osiguranju</a:t>
            </a:r>
            <a:r>
              <a:rPr lang="en-US" dirty="0" smtClean="0"/>
              <a:t> </a:t>
            </a:r>
            <a:r>
              <a:rPr lang="en-US" dirty="0" err="1" smtClean="0"/>
              <a:t>transparentnosti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zakonitosti</a:t>
            </a:r>
            <a:r>
              <a:rPr lang="sr-Latn-ME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(KVP/KHOV).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49291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Spomenutim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uređeni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odstupiti</a:t>
            </a:r>
            <a:r>
              <a:rPr lang="en-US" dirty="0"/>
              <a:t> od </a:t>
            </a:r>
            <a:r>
              <a:rPr lang="en-US" dirty="0" err="1" smtClean="0"/>
              <a:t>obaveze</a:t>
            </a:r>
            <a:r>
              <a:rPr lang="sr-Latn-ME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/>
              <a:t>odobrenja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/>
              <a:t>značajno</a:t>
            </a:r>
            <a:r>
              <a:rPr lang="en-US" dirty="0"/>
              <a:t> je </a:t>
            </a:r>
            <a:r>
              <a:rPr lang="en-US" dirty="0" err="1"/>
              <a:t>imati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, </a:t>
            </a:r>
            <a:r>
              <a:rPr lang="en-US" dirty="0" err="1" smtClean="0"/>
              <a:t>ovim</a:t>
            </a:r>
            <a:r>
              <a:rPr lang="sr-Latn-ME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 </a:t>
            </a:r>
            <a:r>
              <a:rPr lang="en-US" dirty="0" err="1"/>
              <a:t>obuhvaćene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praksi</a:t>
            </a:r>
            <a:r>
              <a:rPr lang="en-US" dirty="0" smtClean="0"/>
              <a:t> </a:t>
            </a:r>
            <a:r>
              <a:rPr lang="en-US" dirty="0" err="1"/>
              <a:t>ogleda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ova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realiz</a:t>
            </a:r>
            <a:r>
              <a:rPr lang="sr-Latn-ME" dirty="0" smtClean="0"/>
              <a:t>ovati  </a:t>
            </a:r>
            <a:r>
              <a:rPr lang="en-US" dirty="0" err="1" smtClean="0"/>
              <a:t>zatvorene</a:t>
            </a:r>
            <a:r>
              <a:rPr lang="en-US" dirty="0" smtClean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zatvorena</a:t>
            </a:r>
            <a:r>
              <a:rPr lang="en-US" dirty="0"/>
              <a:t>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.</a:t>
            </a:r>
          </a:p>
          <a:p>
            <a:pPr algn="just"/>
            <a:r>
              <a:rPr lang="sr-Latn-ME" dirty="0" smtClean="0"/>
              <a:t>Z</a:t>
            </a:r>
            <a:r>
              <a:rPr lang="en-US" dirty="0" err="1" smtClean="0"/>
              <a:t>akonski</a:t>
            </a:r>
            <a:r>
              <a:rPr lang="en-US" dirty="0" smtClean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razlikuju</a:t>
            </a:r>
            <a:r>
              <a:rPr lang="en-US" dirty="0"/>
              <a:t> se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/>
              <a:t>plasmana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da li je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zatvoreno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otvoreno</a:t>
            </a:r>
            <a:r>
              <a:rPr lang="sr-Latn-ME" dirty="0" smtClean="0"/>
              <a:t> </a:t>
            </a:r>
            <a:r>
              <a:rPr lang="en-US" dirty="0" err="1" smtClean="0"/>
              <a:t>dioničko</a:t>
            </a:r>
            <a:r>
              <a:rPr lang="en-US" dirty="0" smtClean="0"/>
              <a:t>/</a:t>
            </a:r>
            <a:r>
              <a:rPr lang="en-US" dirty="0" err="1" smtClean="0"/>
              <a:t>akcionarsko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 smtClean="0"/>
              <a:t>.</a:t>
            </a:r>
            <a:r>
              <a:rPr lang="sr-Latn-ME" dirty="0" smtClean="0"/>
              <a:t> Naredna slika to ilustruje.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80331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990" y="450761"/>
            <a:ext cx="11545754" cy="585982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8765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obveznicama</a:t>
            </a:r>
            <a:r>
              <a:rPr lang="en-US" dirty="0"/>
              <a:t>,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 smtClean="0"/>
              <a:t>takođe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primjenu</a:t>
            </a:r>
            <a:r>
              <a:rPr lang="sr-Latn-ME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tom</a:t>
            </a:r>
            <a:r>
              <a:rPr lang="sr-Latn-ME" dirty="0" smtClean="0"/>
              <a:t> </a:t>
            </a:r>
            <a:r>
              <a:rPr lang="en-US" dirty="0" err="1" smtClean="0"/>
              <a:t>smislu</a:t>
            </a:r>
            <a:r>
              <a:rPr lang="en-US" dirty="0" smtClean="0"/>
              <a:t> </a:t>
            </a:r>
            <a:r>
              <a:rPr lang="en-US" dirty="0" err="1"/>
              <a:t>zakonski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vrijednosti javnom ponudom, kao i izuzetke od obaveze odobrenja prospekta </a:t>
            </a:r>
            <a:r>
              <a:rPr lang="pl-PL" dirty="0" smtClean="0"/>
              <a:t>i </a:t>
            </a:r>
            <a:r>
              <a:rPr lang="en-US" dirty="0" err="1" smtClean="0"/>
              <a:t>trgovine</a:t>
            </a:r>
            <a:r>
              <a:rPr lang="en-US" dirty="0" smtClean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Pored </a:t>
            </a:r>
            <a:r>
              <a:rPr lang="en-US" dirty="0" err="1"/>
              <a:t>zakonskih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, s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realizacije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 smtClean="0"/>
              <a:t>komisija</a:t>
            </a:r>
            <a:r>
              <a:rPr lang="sr-Latn-ME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88610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ME" dirty="0"/>
              <a:t>Nima se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reguli</a:t>
            </a:r>
            <a:r>
              <a:rPr lang="sr-Latn-ME" dirty="0"/>
              <a:t>šu 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sr-Latn-ME" dirty="0"/>
              <a:t> </a:t>
            </a:r>
            <a:r>
              <a:rPr lang="en-US" dirty="0" err="1"/>
              <a:t>sadržine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forme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je </a:t>
            </a:r>
            <a:r>
              <a:rPr lang="en-US" dirty="0" err="1"/>
              <a:t>izrada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</a:t>
            </a:r>
            <a:r>
              <a:rPr lang="sr-Latn-ME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uslovljeno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odgovarajućim</a:t>
            </a:r>
            <a:r>
              <a:rPr lang="sr-Latn-ME" dirty="0"/>
              <a:t> </a:t>
            </a:r>
            <a:r>
              <a:rPr lang="pl-PL" dirty="0"/>
              <a:t>rješenjem Komisije za vrijednosne papire/hartije od vrijednosti.</a:t>
            </a:r>
          </a:p>
          <a:p>
            <a:pPr algn="just"/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sr-Latn-ME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koraka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prikazano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/>
              <a:t>narednoj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Oni </a:t>
            </a:r>
            <a:r>
              <a:rPr lang="en-US" dirty="0" err="1"/>
              <a:t>zavise</a:t>
            </a:r>
            <a:r>
              <a:rPr lang="en-US" dirty="0"/>
              <a:t> od </a:t>
            </a:r>
            <a:r>
              <a:rPr lang="en-US" dirty="0" err="1"/>
              <a:t>izdavaoca</a:t>
            </a:r>
            <a:r>
              <a:rPr lang="en-US" dirty="0"/>
              <a:t>,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 smtClean="0"/>
              <a:t>Naredna slika to ilustruje.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74881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2586" y="218675"/>
            <a:ext cx="8139448" cy="633100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0117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Istovjetni</a:t>
            </a:r>
            <a:r>
              <a:rPr lang="en-US" dirty="0"/>
              <a:t> </a:t>
            </a:r>
            <a:r>
              <a:rPr lang="en-US" dirty="0" err="1"/>
              <a:t>koraci</a:t>
            </a:r>
            <a:r>
              <a:rPr lang="en-US" dirty="0"/>
              <a:t> </a:t>
            </a:r>
            <a:r>
              <a:rPr lang="en-US" dirty="0" err="1"/>
              <a:t>prikazani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slici</a:t>
            </a:r>
            <a:r>
              <a:rPr lang="en-US" dirty="0" smtClean="0"/>
              <a:t> </a:t>
            </a:r>
            <a:r>
              <a:rPr lang="en-US" dirty="0" err="1"/>
              <a:t>primjenjuju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  <a:p>
            <a:pPr algn="just"/>
            <a:r>
              <a:rPr lang="sr-Latn-ME" dirty="0" smtClean="0"/>
              <a:t>U nastavku predavanja</a:t>
            </a:r>
            <a:r>
              <a:rPr lang="en-US" dirty="0" smtClean="0"/>
              <a:t> </a:t>
            </a:r>
            <a:r>
              <a:rPr lang="en-US" dirty="0" err="1"/>
              <a:t>detaljnije</a:t>
            </a:r>
            <a:r>
              <a:rPr lang="en-US" dirty="0"/>
              <a:t> </a:t>
            </a:r>
            <a:r>
              <a:rPr lang="sr-Latn-ME" dirty="0" smtClean="0"/>
              <a:t>se </a:t>
            </a:r>
            <a:r>
              <a:rPr lang="en-US" dirty="0" err="1" smtClean="0"/>
              <a:t>razmatra</a:t>
            </a:r>
            <a:r>
              <a:rPr lang="sr-Latn-ME" dirty="0" smtClean="0"/>
              <a:t>ju</a:t>
            </a:r>
            <a:r>
              <a:rPr lang="en-US" dirty="0" smtClean="0"/>
              <a:t> </a:t>
            </a:r>
            <a:r>
              <a:rPr lang="en-US" dirty="0"/>
              <a:t>gore </a:t>
            </a:r>
            <a:r>
              <a:rPr lang="en-US" dirty="0" err="1" smtClean="0"/>
              <a:t>spomenut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korak</a:t>
            </a:r>
            <a:r>
              <a:rPr lang="sr-Latn-ME" dirty="0" smtClean="0"/>
              <a:t>ci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istič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razlike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</a:t>
            </a:r>
            <a:r>
              <a:rPr lang="sr-Latn-ME" dirty="0"/>
              <a:t> </a:t>
            </a:r>
            <a:r>
              <a:rPr lang="en-US" dirty="0" err="1"/>
              <a:t>vrijednosti</a:t>
            </a:r>
            <a:endParaRPr lang="en-US" dirty="0"/>
          </a:p>
          <a:p>
            <a:pPr algn="just"/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sr-Latn-ME" dirty="0"/>
              <a:t>skupština dioničara/ akcionara    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, </a:t>
            </a:r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sadržine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sr-Latn-ME" dirty="0"/>
              <a:t>. 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20852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sr-Latn-ME" dirty="0" smtClean="0"/>
              <a:t>skupština dioničara/akcionara 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pl-PL" dirty="0" smtClean="0"/>
              <a:t>papira/hartija </a:t>
            </a:r>
            <a:r>
              <a:rPr lang="pl-PL" dirty="0"/>
              <a:t>od vrijednosti i društva.</a:t>
            </a:r>
          </a:p>
          <a:p>
            <a:pPr algn="just"/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sadržina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sadržati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emitentu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imenu</a:t>
            </a:r>
            <a:r>
              <a:rPr lang="en-US" dirty="0"/>
              <a:t>, </a:t>
            </a:r>
            <a:r>
              <a:rPr lang="en-US" dirty="0" err="1"/>
              <a:t>sjedištu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odluci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datumu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organu </a:t>
            </a:r>
            <a:r>
              <a:rPr lang="pl-PL" dirty="0"/>
              <a:t>koji ju je usvojio</a:t>
            </a:r>
            <a:r>
              <a:rPr lang="pl-PL" dirty="0" smtClean="0"/>
              <a:t>;</a:t>
            </a:r>
            <a:endParaRPr lang="pl-P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779387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nominalnoj</a:t>
            </a:r>
            <a:r>
              <a:rPr lang="en-US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i broju koji se izdaje; </a:t>
            </a:r>
            <a:r>
              <a:rPr lang="pl-PL" dirty="0" smtClean="0"/>
              <a:t>i 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odluka</a:t>
            </a:r>
            <a:r>
              <a:rPr lang="en-US" dirty="0"/>
              <a:t> mora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457200" lvl="1" indent="0" algn="just">
              <a:buNone/>
            </a:pPr>
            <a:r>
              <a:rPr lang="pl-PL" sz="2800" dirty="0"/>
              <a:t>• obliku izvršenja obaveza po osnovu obveznica (u novcu ili u naturi);</a:t>
            </a:r>
          </a:p>
          <a:p>
            <a:pPr marL="457200" lvl="1" indent="0" algn="just">
              <a:buNone/>
            </a:pPr>
            <a:r>
              <a:rPr lang="pl-PL" sz="2800" dirty="0"/>
              <a:t>• datumu dospijeća (i podatke koji se odnose na prijevremeni otkup, gdje je </a:t>
            </a:r>
            <a:r>
              <a:rPr lang="pl-PL" sz="2800" dirty="0" smtClean="0"/>
              <a:t>to </a:t>
            </a:r>
            <a:r>
              <a:rPr lang="en-US" sz="2800" dirty="0" err="1" smtClean="0"/>
              <a:t>primjenjivo</a:t>
            </a:r>
            <a:r>
              <a:rPr lang="en-US" sz="2800" dirty="0"/>
              <a:t>);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ostalim</a:t>
            </a:r>
            <a:r>
              <a:rPr lang="en-US" sz="2800" dirty="0"/>
              <a:t> </a:t>
            </a:r>
            <a:r>
              <a:rPr lang="en-US" sz="2800" dirty="0" err="1"/>
              <a:t>uslovima</a:t>
            </a:r>
            <a:r>
              <a:rPr lang="en-US" sz="2800" dirty="0"/>
              <a:t> </a:t>
            </a:r>
            <a:r>
              <a:rPr lang="en-US" sz="2800" dirty="0" err="1"/>
              <a:t>otkupa</a:t>
            </a:r>
            <a:r>
              <a:rPr lang="en-US" sz="2800" dirty="0"/>
              <a:t>, </a:t>
            </a:r>
            <a:r>
              <a:rPr lang="en-US" sz="2800" dirty="0" err="1"/>
              <a:t>tj</a:t>
            </a:r>
            <a:r>
              <a:rPr lang="en-US" sz="2800" dirty="0"/>
              <a:t>. </a:t>
            </a:r>
            <a:r>
              <a:rPr lang="en-US" sz="2800" dirty="0" err="1"/>
              <a:t>vrijednosti</a:t>
            </a:r>
            <a:r>
              <a:rPr lang="en-US" sz="2800" dirty="0"/>
              <a:t> </a:t>
            </a:r>
            <a:r>
              <a:rPr lang="en-US" sz="2800" dirty="0" err="1"/>
              <a:t>isplate</a:t>
            </a:r>
            <a:r>
              <a:rPr lang="en-US" sz="2800" dirty="0"/>
              <a:t>, </a:t>
            </a:r>
            <a:r>
              <a:rPr lang="en-US" sz="2800" dirty="0" err="1"/>
              <a:t>ako</a:t>
            </a:r>
            <a:r>
              <a:rPr lang="en-US" sz="2800" dirty="0"/>
              <a:t> je </a:t>
            </a:r>
            <a:r>
              <a:rPr lang="en-US" sz="2800" dirty="0" err="1"/>
              <a:t>prijevremeni</a:t>
            </a:r>
            <a:r>
              <a:rPr lang="en-US" sz="2800" dirty="0"/>
              <a:t> </a:t>
            </a:r>
            <a:r>
              <a:rPr lang="en-US" sz="2800" dirty="0" err="1" smtClean="0"/>
              <a:t>otkup</a:t>
            </a:r>
            <a:r>
              <a:rPr lang="sr-Latn-ME" sz="2800" dirty="0" smtClean="0"/>
              <a:t> </a:t>
            </a:r>
            <a:r>
              <a:rPr lang="en-US" sz="2800" dirty="0" err="1"/>
              <a:t>moguć</a:t>
            </a:r>
            <a:r>
              <a:rPr lang="en-US" sz="2800" dirty="0"/>
              <a:t>;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74459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/>
              <a:t>ako</a:t>
            </a:r>
            <a:r>
              <a:rPr lang="en-US" sz="2800" dirty="0"/>
              <a:t> se </a:t>
            </a:r>
            <a:r>
              <a:rPr lang="en-US" sz="2800" dirty="0" err="1"/>
              <a:t>izdaju</a:t>
            </a:r>
            <a:r>
              <a:rPr lang="en-US" sz="2800" dirty="0"/>
              <a:t> </a:t>
            </a:r>
            <a:r>
              <a:rPr lang="en-US" sz="2800" dirty="0" err="1"/>
              <a:t>zamjenjive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, </a:t>
            </a:r>
            <a:r>
              <a:rPr lang="en-US" sz="2800" dirty="0" err="1"/>
              <a:t>postupku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njihovu</a:t>
            </a:r>
            <a:r>
              <a:rPr lang="en-US" sz="2800" dirty="0"/>
              <a:t> </a:t>
            </a:r>
            <a:r>
              <a:rPr lang="en-US" sz="2800" dirty="0" err="1"/>
              <a:t>zamjenu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 smtClean="0"/>
              <a:t>dionice</a:t>
            </a:r>
            <a:r>
              <a:rPr lang="en-US" sz="2800" dirty="0" smtClean="0"/>
              <a:t>/</a:t>
            </a:r>
            <a:r>
              <a:rPr lang="en-US" sz="2800" dirty="0" err="1" smtClean="0"/>
              <a:t>akcije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ako</a:t>
            </a:r>
            <a:r>
              <a:rPr lang="en-US" sz="2800" dirty="0"/>
              <a:t> se </a:t>
            </a:r>
            <a:r>
              <a:rPr lang="en-US" sz="2800" dirty="0" err="1"/>
              <a:t>izdaju</a:t>
            </a:r>
            <a:r>
              <a:rPr lang="en-US" sz="2800" dirty="0"/>
              <a:t> </a:t>
            </a:r>
            <a:r>
              <a:rPr lang="en-US" sz="2800" dirty="0" err="1"/>
              <a:t>osigurane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, </a:t>
            </a:r>
            <a:r>
              <a:rPr lang="en-US" sz="2800" dirty="0" err="1"/>
              <a:t>informacije</a:t>
            </a:r>
            <a:r>
              <a:rPr lang="en-US" sz="2800" dirty="0"/>
              <a:t> o </a:t>
            </a:r>
            <a:r>
              <a:rPr lang="en-US" sz="2800" dirty="0" err="1"/>
              <a:t>osiguranju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licu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 smtClean="0"/>
              <a:t>daje</a:t>
            </a:r>
            <a:r>
              <a:rPr lang="sr-Latn-ME" sz="2800" dirty="0" smtClean="0"/>
              <a:t> </a:t>
            </a:r>
            <a:r>
              <a:rPr lang="en-US" sz="2800" dirty="0" err="1" smtClean="0"/>
              <a:t>garanciju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uslovima</a:t>
            </a:r>
            <a:r>
              <a:rPr lang="en-US" sz="2800" dirty="0"/>
              <a:t> </a:t>
            </a:r>
            <a:r>
              <a:rPr lang="en-US" sz="2800" dirty="0" err="1"/>
              <a:t>garancije</a:t>
            </a:r>
            <a:r>
              <a:rPr lang="en-US" sz="2800" dirty="0"/>
              <a:t> (u </a:t>
            </a:r>
            <a:r>
              <a:rPr lang="en-US" sz="2800" dirty="0" err="1"/>
              <a:t>ovom</a:t>
            </a:r>
            <a:r>
              <a:rPr lang="en-US" sz="2800" dirty="0"/>
              <a:t> </a:t>
            </a:r>
            <a:r>
              <a:rPr lang="en-US" sz="2800" dirty="0" err="1"/>
              <a:t>potonjem</a:t>
            </a:r>
            <a:r>
              <a:rPr lang="en-US" sz="2800" dirty="0"/>
              <a:t> </a:t>
            </a:r>
            <a:r>
              <a:rPr lang="en-US" sz="2800" dirty="0" err="1"/>
              <a:t>slučaju</a:t>
            </a:r>
            <a:r>
              <a:rPr lang="en-US" sz="2800" dirty="0"/>
              <a:t>, </a:t>
            </a:r>
            <a:r>
              <a:rPr lang="en-US" sz="2800" dirty="0" err="1"/>
              <a:t>odluku</a:t>
            </a:r>
            <a:r>
              <a:rPr lang="en-US" sz="2800" dirty="0"/>
              <a:t> </a:t>
            </a:r>
            <a:r>
              <a:rPr lang="en-US" sz="2800" dirty="0" err="1" smtClean="0"/>
              <a:t>takođe</a:t>
            </a:r>
            <a:r>
              <a:rPr lang="sr-Latn-ME" sz="2800" dirty="0" smtClean="0"/>
              <a:t> </a:t>
            </a:r>
            <a:r>
              <a:rPr lang="en-US" sz="2800" dirty="0" smtClean="0"/>
              <a:t>mora </a:t>
            </a:r>
            <a:r>
              <a:rPr lang="en-US" sz="2800" dirty="0" err="1"/>
              <a:t>potpisati</a:t>
            </a:r>
            <a:r>
              <a:rPr lang="en-US" sz="2800" dirty="0"/>
              <a:t> </a:t>
            </a:r>
            <a:r>
              <a:rPr lang="en-US" sz="2800" dirty="0" err="1"/>
              <a:t>garant</a:t>
            </a:r>
            <a:r>
              <a:rPr lang="en-US" sz="2800" dirty="0"/>
              <a:t>).</a:t>
            </a:r>
          </a:p>
          <a:p>
            <a:pPr algn="just"/>
            <a:r>
              <a:rPr lang="en-US" dirty="0" err="1"/>
              <a:t>Spomenutim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 KVP/KHOV </a:t>
            </a:r>
            <a:r>
              <a:rPr lang="en-US" dirty="0" err="1"/>
              <a:t>bliže</a:t>
            </a:r>
            <a:r>
              <a:rPr lang="en-US" dirty="0"/>
              <a:t> je </a:t>
            </a:r>
            <a:r>
              <a:rPr lang="en-US" dirty="0" err="1"/>
              <a:t>uređena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 smtClean="0"/>
              <a:t>sadržina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je </a:t>
            </a:r>
            <a:r>
              <a:rPr lang="en-US" dirty="0" err="1" smtClean="0"/>
              <a:t>zakonito</a:t>
            </a:r>
            <a:r>
              <a:rPr lang="sr-Latn-ME" dirty="0" smtClean="0"/>
              <a:t> </a:t>
            </a:r>
            <a:r>
              <a:rPr lang="en-US" dirty="0" err="1" smtClean="0"/>
              <a:t>izdavanje</a:t>
            </a:r>
            <a:r>
              <a:rPr lang="en-US" dirty="0" smtClean="0"/>
              <a:t> </a:t>
            </a:r>
            <a:r>
              <a:rPr lang="en-US" dirty="0" err="1"/>
              <a:t>uslovljeno</a:t>
            </a:r>
            <a:r>
              <a:rPr lang="en-US" dirty="0"/>
              <a:t> </a:t>
            </a:r>
            <a:r>
              <a:rPr lang="en-US" dirty="0" err="1"/>
              <a:t>prethodnim</a:t>
            </a:r>
            <a:r>
              <a:rPr lang="en-US" dirty="0"/>
              <a:t> </a:t>
            </a:r>
            <a:r>
              <a:rPr lang="en-US" dirty="0" err="1"/>
              <a:t>rješenjem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 smtClean="0"/>
              <a:t>izdavanja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9048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ME" dirty="0" smtClean="0"/>
              <a:t>Uvod -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alternativa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načina</a:t>
            </a:r>
            <a:r>
              <a:rPr lang="en-US" dirty="0" smtClean="0"/>
              <a:t> </a:t>
            </a:r>
            <a:r>
              <a:rPr lang="en-US" dirty="0" err="1"/>
              <a:t>finansiranja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finansirati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investicijama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interno</a:t>
            </a:r>
            <a:r>
              <a:rPr lang="sr-Latn-ME" dirty="0" smtClean="0"/>
              <a:t> </a:t>
            </a:r>
            <a:r>
              <a:rPr lang="en-US" dirty="0" err="1" smtClean="0"/>
              <a:t>stvorenog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en-US" dirty="0" err="1"/>
              <a:t>eksternih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nn-NO" dirty="0" smtClean="0"/>
              <a:t>eksternih </a:t>
            </a:r>
            <a:r>
              <a:rPr lang="nn-NO" dirty="0"/>
              <a:t>izvora obuhvataju bankarske kredite i prikupljanje kapitala </a:t>
            </a:r>
            <a:r>
              <a:rPr lang="nn-NO" dirty="0" smtClean="0"/>
              <a:t>izdavanjem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01742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 smtClean="0"/>
              <a:t>Registr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endParaRPr lang="en-US" dirty="0"/>
          </a:p>
          <a:p>
            <a:pPr algn="just"/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akcijskog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mora se </a:t>
            </a:r>
            <a:r>
              <a:rPr lang="en-US" dirty="0" err="1" smtClean="0"/>
              <a:t>registr</a:t>
            </a:r>
            <a:r>
              <a:rPr lang="sr-Latn-ME" dirty="0" smtClean="0"/>
              <a:t>ovati 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objaviti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Sa </a:t>
            </a:r>
            <a:r>
              <a:rPr lang="en-US" dirty="0" err="1"/>
              <a:t>upisom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početi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 smtClean="0"/>
              <a:t>njene</a:t>
            </a:r>
            <a:r>
              <a:rPr lang="sr-Latn-ME" dirty="0" smtClean="0"/>
              <a:t> </a:t>
            </a:r>
            <a:r>
              <a:rPr lang="en-US" dirty="0" err="1" smtClean="0"/>
              <a:t>registracije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registr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isteku</a:t>
            </a:r>
            <a:r>
              <a:rPr lang="en-US" dirty="0"/>
              <a:t> </a:t>
            </a:r>
            <a:r>
              <a:rPr lang="en-US" dirty="0" err="1" smtClean="0"/>
              <a:t>šest</a:t>
            </a:r>
            <a:r>
              <a:rPr lang="sr-Latn-ME" dirty="0" smtClean="0"/>
              <a:t> </a:t>
            </a:r>
            <a:r>
              <a:rPr lang="en-US" dirty="0" err="1" smtClean="0"/>
              <a:t>mjeseci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usvajanja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469969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Sastavljanje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 smtClean="0"/>
              <a:t>izdavanja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 smtClean="0"/>
              <a:t>ponudom</a:t>
            </a:r>
            <a:r>
              <a:rPr lang="sr-Latn-ME" dirty="0" smtClean="0"/>
              <a:t> </a:t>
            </a:r>
            <a:endParaRPr lang="en-US" dirty="0"/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namjerava</a:t>
            </a:r>
            <a:r>
              <a:rPr lang="en-US" dirty="0"/>
              <a:t> </a:t>
            </a:r>
            <a:r>
              <a:rPr lang="en-US" dirty="0" err="1"/>
              <a:t>izdati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javnom</a:t>
            </a:r>
            <a:r>
              <a:rPr lang="sr-Latn-ME" dirty="0" smtClean="0"/>
              <a:t> </a:t>
            </a:r>
            <a:r>
              <a:rPr lang="en-US" dirty="0" err="1" smtClean="0"/>
              <a:t>ponudom</a:t>
            </a:r>
            <a:r>
              <a:rPr lang="en-US" dirty="0" smtClean="0"/>
              <a:t> </a:t>
            </a:r>
            <a:r>
              <a:rPr lang="en-US" dirty="0"/>
              <a:t>mora KVP/KHOV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skraćeni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neophodnu</a:t>
            </a:r>
            <a:r>
              <a:rPr lang="en-US" dirty="0"/>
              <a:t> </a:t>
            </a:r>
            <a:r>
              <a:rPr lang="en-US" dirty="0" err="1"/>
              <a:t>dokumentaciju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Javna</a:t>
            </a:r>
            <a:r>
              <a:rPr lang="sr-Latn-ME" dirty="0" smtClean="0"/>
              <a:t> </a:t>
            </a:r>
            <a:r>
              <a:rPr lang="en-US" dirty="0" err="1" smtClean="0"/>
              <a:t>ponuda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poslije</a:t>
            </a:r>
            <a:r>
              <a:rPr lang="sr-Latn-ME" dirty="0" smtClean="0"/>
              <a:t> </a:t>
            </a:r>
            <a:r>
              <a:rPr lang="en-US" dirty="0" err="1" smtClean="0"/>
              <a:t>rješenja</a:t>
            </a:r>
            <a:r>
              <a:rPr lang="en-US" dirty="0" smtClean="0"/>
              <a:t> </a:t>
            </a:r>
            <a:r>
              <a:rPr lang="en-US" dirty="0"/>
              <a:t>KVP/KHOV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99626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Prospekt</a:t>
            </a:r>
            <a:r>
              <a:rPr lang="en-US" dirty="0"/>
              <a:t> je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</a:t>
            </a:r>
            <a:r>
              <a:rPr lang="en-US" dirty="0" err="1" smtClean="0"/>
              <a:t>dobiju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položaju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o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proizlaze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pl-PL" dirty="0" smtClean="0"/>
              <a:t>hartija </a:t>
            </a:r>
            <a:r>
              <a:rPr lang="pl-PL" dirty="0"/>
              <a:t>od vrijednosti na koje se prospekt odnosi, kao i druge podatke od </a:t>
            </a:r>
            <a:r>
              <a:rPr lang="pl-PL" dirty="0" smtClean="0"/>
              <a:t>značaja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upućivanja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pripremi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skraćeni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19625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sastavljanje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žele</a:t>
            </a:r>
            <a:r>
              <a:rPr lang="en-US" dirty="0" smtClean="0"/>
              <a:t> </a:t>
            </a:r>
            <a:r>
              <a:rPr lang="en-US" dirty="0" err="1"/>
              <a:t>izbjeći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važnije</a:t>
            </a:r>
            <a:r>
              <a:rPr lang="en-US" dirty="0"/>
              <a:t> od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uštede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 smtClean="0"/>
              <a:t>pripreme</a:t>
            </a:r>
            <a:r>
              <a:rPr lang="sr-Latn-ME" dirty="0" smtClean="0"/>
              <a:t> </a:t>
            </a:r>
            <a:r>
              <a:rPr lang="en-US" dirty="0" err="1" smtClean="0"/>
              <a:t>prospekta</a:t>
            </a:r>
            <a:r>
              <a:rPr lang="en-US" dirty="0" smtClean="0"/>
              <a:t> </a:t>
            </a:r>
            <a:r>
              <a:rPr lang="en-US" dirty="0" err="1"/>
              <a:t>jesu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niža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)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postići</a:t>
            </a:r>
            <a:r>
              <a:rPr lang="sr-Latn-ME" dirty="0" smtClean="0"/>
              <a:t> </a:t>
            </a:r>
            <a:r>
              <a:rPr lang="en-US" dirty="0" err="1" smtClean="0"/>
              <a:t>objavljivanjem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Interesi investitora štite se informacijama koje prospekt mora </a:t>
            </a:r>
            <a:r>
              <a:rPr lang="sr-Latn-ME" dirty="0" smtClean="0"/>
              <a:t>da </a:t>
            </a:r>
            <a:r>
              <a:rPr lang="it-IT" dirty="0" smtClean="0"/>
              <a:t>sadrž</a:t>
            </a:r>
            <a:r>
              <a:rPr lang="sr-Latn-ME" dirty="0" smtClean="0"/>
              <a:t>i</a:t>
            </a:r>
            <a:r>
              <a:rPr lang="it-IT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pravilima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potpisala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obavezom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 smtClean="0"/>
              <a:t>prospekta</a:t>
            </a:r>
            <a:r>
              <a:rPr lang="sr-Latn-ME" dirty="0" smtClean="0"/>
              <a:t> </a:t>
            </a:r>
            <a:r>
              <a:rPr lang="en-US" dirty="0" err="1" smtClean="0"/>
              <a:t>odlukom</a:t>
            </a:r>
            <a:r>
              <a:rPr lang="en-US" dirty="0" smtClean="0"/>
              <a:t> </a:t>
            </a:r>
            <a:r>
              <a:rPr lang="en-US" dirty="0" err="1"/>
              <a:t>državnog</a:t>
            </a:r>
            <a:r>
              <a:rPr lang="en-US" dirty="0"/>
              <a:t> organa,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registracijom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objavljivanjem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95792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 smtClean="0"/>
              <a:t>detaljne</a:t>
            </a:r>
            <a:r>
              <a:rPr lang="sr-Latn-ME" dirty="0" smtClean="0"/>
              <a:t> </a:t>
            </a:r>
            <a:r>
              <a:rPr lang="pl-PL" dirty="0" smtClean="0"/>
              <a:t>odredbe </a:t>
            </a:r>
            <a:r>
              <a:rPr lang="pl-PL" dirty="0"/>
              <a:t>o obaveznim informacijama u prospektu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Prospekt se sastoji od </a:t>
            </a:r>
            <a:r>
              <a:rPr lang="pl-PL" dirty="0" smtClean="0"/>
              <a:t>uvodnog </a:t>
            </a:r>
            <a:r>
              <a:rPr lang="en-US" dirty="0" err="1" smtClean="0"/>
              <a:t>dijela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1) Uvodni dio prospekta se sastoji od: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smtClean="0"/>
              <a:t>op</a:t>
            </a:r>
            <a:r>
              <a:rPr lang="sr-Latn-ME" sz="2800" dirty="0" smtClean="0"/>
              <a:t>štih </a:t>
            </a:r>
            <a:r>
              <a:rPr lang="en-US" sz="2800" dirty="0" smtClean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o </a:t>
            </a:r>
            <a:r>
              <a:rPr lang="en-US" sz="2800" dirty="0" err="1"/>
              <a:t>društvu</a:t>
            </a:r>
            <a:r>
              <a:rPr lang="en-US" sz="2800" dirty="0"/>
              <a:t> </a:t>
            </a:r>
            <a:r>
              <a:rPr lang="en-US" sz="2800" dirty="0" err="1"/>
              <a:t>emitentu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podatke</a:t>
            </a:r>
            <a:r>
              <a:rPr lang="en-US" sz="2800" dirty="0"/>
              <a:t> o </a:t>
            </a:r>
            <a:r>
              <a:rPr lang="en-US" sz="2800" dirty="0" err="1"/>
              <a:t>vrijednosnim</a:t>
            </a:r>
            <a:r>
              <a:rPr lang="en-US" sz="2800" dirty="0"/>
              <a:t> </a:t>
            </a:r>
            <a:r>
              <a:rPr lang="en-US" sz="2800" dirty="0" err="1"/>
              <a:t>papirima</a:t>
            </a:r>
            <a:r>
              <a:rPr lang="en-US" sz="2800" dirty="0"/>
              <a:t>/</a:t>
            </a:r>
            <a:r>
              <a:rPr lang="en-US" sz="2800" dirty="0" err="1"/>
              <a:t>hartijama</a:t>
            </a:r>
            <a:r>
              <a:rPr lang="en-US" sz="2800" dirty="0"/>
              <a:t> od </a:t>
            </a:r>
            <a:r>
              <a:rPr lang="en-US" sz="2800" dirty="0" err="1"/>
              <a:t>vrijednosti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smtClean="0"/>
              <a:t>se</a:t>
            </a:r>
            <a:r>
              <a:rPr lang="sr-Latn-ME" sz="2800" dirty="0" smtClean="0"/>
              <a:t> </a:t>
            </a:r>
            <a:r>
              <a:rPr lang="en-US" sz="2800" dirty="0" err="1" smtClean="0"/>
              <a:t>namjeravaju</a:t>
            </a:r>
            <a:r>
              <a:rPr lang="en-US" sz="2800" dirty="0" smtClean="0"/>
              <a:t> </a:t>
            </a:r>
            <a:r>
              <a:rPr lang="en-US" sz="2800" dirty="0" err="1"/>
              <a:t>izdati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podatke</a:t>
            </a:r>
            <a:r>
              <a:rPr lang="en-US" sz="2800" dirty="0"/>
              <a:t> o </a:t>
            </a:r>
            <a:r>
              <a:rPr lang="en-US" sz="2800" dirty="0" err="1"/>
              <a:t>namjeni</a:t>
            </a:r>
            <a:r>
              <a:rPr lang="en-US" sz="2800" dirty="0"/>
              <a:t> </a:t>
            </a:r>
            <a:r>
              <a:rPr lang="en-US" sz="2800" dirty="0" err="1"/>
              <a:t>sredstava</a:t>
            </a:r>
            <a:r>
              <a:rPr lang="en-US" sz="2800" dirty="0"/>
              <a:t> </a:t>
            </a:r>
            <a:r>
              <a:rPr lang="en-US" sz="2800" dirty="0" err="1"/>
              <a:t>dobijenih</a:t>
            </a:r>
            <a:r>
              <a:rPr lang="en-US" sz="2800" dirty="0"/>
              <a:t> </a:t>
            </a:r>
            <a:r>
              <a:rPr lang="en-US" sz="2800" dirty="0" err="1"/>
              <a:t>izdavanjem</a:t>
            </a:r>
            <a:r>
              <a:rPr lang="en-US" sz="2800" dirty="0"/>
              <a:t> </a:t>
            </a:r>
            <a:r>
              <a:rPr lang="en-US" sz="2800" dirty="0" err="1" smtClean="0"/>
              <a:t>vrijednosnih</a:t>
            </a:r>
            <a:r>
              <a:rPr lang="sr-Latn-ME" sz="2800" dirty="0" smtClean="0"/>
              <a:t> </a:t>
            </a:r>
            <a:r>
              <a:rPr lang="en-US" sz="2800" dirty="0" err="1" smtClean="0"/>
              <a:t>papira</a:t>
            </a:r>
            <a:r>
              <a:rPr lang="en-US" sz="2800" dirty="0" smtClean="0"/>
              <a:t>/</a:t>
            </a:r>
            <a:r>
              <a:rPr lang="en-US" sz="2800" dirty="0" err="1" smtClean="0"/>
              <a:t>hartija</a:t>
            </a:r>
            <a:r>
              <a:rPr lang="en-US" sz="2800" dirty="0" smtClean="0"/>
              <a:t> </a:t>
            </a:r>
            <a:r>
              <a:rPr lang="en-US" sz="2800" dirty="0"/>
              <a:t>od </a:t>
            </a:r>
            <a:r>
              <a:rPr lang="en-US" sz="2800" dirty="0" err="1"/>
              <a:t>vrijednosti</a:t>
            </a:r>
            <a:r>
              <a:rPr lang="en-US" sz="28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08106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2) Osnovni prospekt sastoji se od:</a:t>
            </a:r>
          </a:p>
          <a:p>
            <a:pPr algn="just"/>
            <a:r>
              <a:rPr lang="en-US" dirty="0" err="1" smtClean="0"/>
              <a:t>detaljnih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izdavaocu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članovima</a:t>
            </a:r>
            <a:r>
              <a:rPr lang="en-US" dirty="0"/>
              <a:t> organa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bankovnim</a:t>
            </a:r>
            <a:r>
              <a:rPr lang="en-US" dirty="0"/>
              <a:t> </a:t>
            </a:r>
            <a:r>
              <a:rPr lang="en-US" dirty="0" err="1"/>
              <a:t>računima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organima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šu 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eksternom</a:t>
            </a:r>
            <a:r>
              <a:rPr lang="en-US" dirty="0"/>
              <a:t> </a:t>
            </a:r>
            <a:r>
              <a:rPr lang="en-US" dirty="0" err="1"/>
              <a:t>revizoru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imovini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obavezama</a:t>
            </a:r>
            <a:r>
              <a:rPr lang="en-US" dirty="0"/>
              <a:t>, </a:t>
            </a:r>
            <a:r>
              <a:rPr lang="en-US" dirty="0" err="1"/>
              <a:t>razvojnoj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,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poslovanju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transakcijama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činjenicama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investiciono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47121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detaljnih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izdatim</a:t>
            </a:r>
            <a:r>
              <a:rPr lang="en-US" dirty="0"/>
              <a:t> a </a:t>
            </a:r>
            <a:r>
              <a:rPr lang="en-US" dirty="0" err="1"/>
              <a:t>nepovučenim</a:t>
            </a:r>
            <a:r>
              <a:rPr lang="en-US" dirty="0"/>
              <a:t> </a:t>
            </a:r>
            <a:r>
              <a:rPr lang="en-US" dirty="0" err="1" smtClean="0"/>
              <a:t>vrijednosnim</a:t>
            </a:r>
            <a:r>
              <a:rPr lang="sr-Latn-ME" dirty="0" smtClean="0"/>
              <a:t> </a:t>
            </a:r>
            <a:r>
              <a:rPr lang="en-US" dirty="0" err="1" smtClean="0"/>
              <a:t>papirima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Skraćeni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je </a:t>
            </a:r>
            <a:r>
              <a:rPr lang="en-US" dirty="0" err="1"/>
              <a:t>izvod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sadrži</a:t>
            </a:r>
            <a:r>
              <a:rPr lang="sr-Latn-ME" dirty="0" smtClean="0"/>
              <a:t> </a:t>
            </a:r>
            <a:r>
              <a:rPr lang="pl-PL" dirty="0" smtClean="0"/>
              <a:t>samo </a:t>
            </a:r>
            <a:r>
              <a:rPr lang="pl-PL" dirty="0"/>
              <a:t>podatke iz uvodnog dijela prospekta.</a:t>
            </a:r>
          </a:p>
          <a:p>
            <a:pPr algn="just"/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sr-Latn-ME" dirty="0" smtClean="0"/>
              <a:t>da </a:t>
            </a:r>
            <a:r>
              <a:rPr lang="en-US" dirty="0" err="1" smtClean="0"/>
              <a:t>sadrž</a:t>
            </a:r>
            <a:r>
              <a:rPr lang="sr-Latn-ME" dirty="0" smtClean="0"/>
              <a:t>i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osiguranih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mora </a:t>
            </a:r>
            <a:r>
              <a:rPr lang="sr-Latn-ME" dirty="0" smtClean="0"/>
              <a:t>da </a:t>
            </a:r>
            <a:r>
              <a:rPr lang="en-US" dirty="0" err="1" smtClean="0"/>
              <a:t>sadrž</a:t>
            </a:r>
            <a:r>
              <a:rPr lang="sr-Latn-ME" dirty="0" smtClean="0"/>
              <a:t>i  </a:t>
            </a:r>
            <a:r>
              <a:rPr lang="pt-BR" dirty="0" smtClean="0"/>
              <a:t>informacije </a:t>
            </a:r>
            <a:r>
              <a:rPr lang="pt-BR" dirty="0"/>
              <a:t>o osiguranju i uslovima osiguranja, a kada je osiguranje lično, garant </a:t>
            </a:r>
            <a:r>
              <a:rPr lang="pt-BR" dirty="0" smtClean="0"/>
              <a:t>ga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potpisati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35305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Prilozima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naprijed</a:t>
            </a:r>
            <a:r>
              <a:rPr lang="en-US" dirty="0"/>
              <a:t> </a:t>
            </a:r>
            <a:r>
              <a:rPr lang="en-US" dirty="0" err="1"/>
              <a:t>navedenog</a:t>
            </a:r>
            <a:r>
              <a:rPr lang="en-US" dirty="0"/>
              <a:t> </a:t>
            </a:r>
            <a:r>
              <a:rPr lang="en-US" dirty="0" err="1" smtClean="0"/>
              <a:t>Pravilnika</a:t>
            </a:r>
            <a:r>
              <a:rPr lang="sr-Latn-ME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/>
              <a:t>obuhvaćena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uputstva</a:t>
            </a:r>
            <a:r>
              <a:rPr lang="en-US" dirty="0"/>
              <a:t> o </a:t>
            </a:r>
            <a:r>
              <a:rPr lang="en-US" dirty="0" err="1"/>
              <a:t>sadržini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prospekata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vrsti</a:t>
            </a:r>
            <a:r>
              <a:rPr lang="sr-Latn-ME" dirty="0" smtClean="0"/>
              <a:t> </a:t>
            </a:r>
            <a:r>
              <a:rPr lang="en-US" dirty="0" err="1" smtClean="0"/>
              <a:t>prospekta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detaljno</a:t>
            </a:r>
            <a:r>
              <a:rPr lang="en-US" dirty="0" smtClean="0"/>
              <a:t> </a:t>
            </a:r>
            <a:r>
              <a:rPr lang="en-US" dirty="0" err="1"/>
              <a:t>uređena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minimum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sadržane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prospektu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32774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/>
              <a:t>b) Odobravanje prospekta od strane društva</a:t>
            </a:r>
          </a:p>
          <a:p>
            <a:pPr algn="just"/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Izdavalac je odgovoran za istinitost i potpunost podataka </a:t>
            </a:r>
            <a:r>
              <a:rPr lang="pl-PL" dirty="0" smtClean="0"/>
              <a:t>objavljenih </a:t>
            </a:r>
            <a:r>
              <a:rPr lang="en-US" dirty="0" smtClean="0"/>
              <a:t>u </a:t>
            </a:r>
            <a:r>
              <a:rPr lang="en-US" dirty="0" err="1"/>
              <a:t>prospektu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/>
              <a:t>izdavaoca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prouzrokovanu</a:t>
            </a:r>
            <a:r>
              <a:rPr lang="en-US" dirty="0"/>
              <a:t> </a:t>
            </a:r>
            <a:r>
              <a:rPr lang="en-US" dirty="0" err="1"/>
              <a:t>objavljivanjem</a:t>
            </a:r>
            <a:r>
              <a:rPr lang="en-US" dirty="0"/>
              <a:t> </a:t>
            </a:r>
            <a:r>
              <a:rPr lang="en-US" dirty="0" err="1"/>
              <a:t>netačnih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nepotpunih </a:t>
            </a:r>
            <a:r>
              <a:rPr lang="pl-PL" dirty="0"/>
              <a:t>podataka u prospektu odgovaraju i sva druga lica koja su učestvovala </a:t>
            </a:r>
            <a:r>
              <a:rPr lang="pl-PL" dirty="0" smtClean="0"/>
              <a:t>u </a:t>
            </a:r>
            <a:r>
              <a:rPr lang="en-US" dirty="0" err="1" smtClean="0"/>
              <a:t>pripremi</a:t>
            </a:r>
            <a:r>
              <a:rPr lang="en-US" dirty="0" smtClean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skraćenog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Dodatni</a:t>
            </a:r>
            <a:r>
              <a:rPr lang="en-US" dirty="0" smtClean="0"/>
              <a:t> </a:t>
            </a:r>
            <a:r>
              <a:rPr lang="en-US" dirty="0" err="1"/>
              <a:t>uslov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 smtClean="0"/>
              <a:t>odgovornost</a:t>
            </a:r>
            <a:r>
              <a:rPr lang="sr-Latn-ME" dirty="0" smtClean="0"/>
              <a:t> </a:t>
            </a:r>
            <a:r>
              <a:rPr lang="it-IT" dirty="0" smtClean="0"/>
              <a:t>jeste </a:t>
            </a:r>
            <a:r>
              <a:rPr lang="it-IT" dirty="0"/>
              <a:t>da su znali ili su po prirodi svog posla morali znati da su informacije netačne </a:t>
            </a:r>
            <a:r>
              <a:rPr lang="it-IT" dirty="0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nepotpune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, </a:t>
            </a:r>
            <a:r>
              <a:rPr lang="en-US" dirty="0" err="1"/>
              <a:t>šef</a:t>
            </a:r>
            <a:r>
              <a:rPr lang="en-US" dirty="0"/>
              <a:t> </a:t>
            </a:r>
            <a:r>
              <a:rPr lang="en-US" dirty="0" err="1"/>
              <a:t>računovodstva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 smtClean="0"/>
              <a:t>ovu</a:t>
            </a:r>
            <a:r>
              <a:rPr lang="sr-Latn-ME" dirty="0" smtClean="0"/>
              <a:t> </a:t>
            </a:r>
            <a:r>
              <a:rPr lang="en-US" dirty="0" err="1" smtClean="0"/>
              <a:t>funkciju</a:t>
            </a:r>
            <a:r>
              <a:rPr lang="en-US" dirty="0"/>
              <a:t>,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solidarno</a:t>
            </a:r>
            <a:r>
              <a:rPr lang="en-US" dirty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emitentom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 smtClean="0"/>
              <a:t>štetu</a:t>
            </a:r>
            <a:r>
              <a:rPr lang="sr-Latn-ME" dirty="0" smtClean="0"/>
              <a:t> </a:t>
            </a:r>
            <a:r>
              <a:rPr lang="en-US" dirty="0" err="1" smtClean="0"/>
              <a:t>izazvanu</a:t>
            </a:r>
            <a:r>
              <a:rPr lang="en-US" dirty="0" smtClean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neistinitih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nepotpunih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smatraju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pretrpjeli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tužbu</a:t>
            </a:r>
            <a:r>
              <a:rPr lang="en-US" dirty="0"/>
              <a:t> </a:t>
            </a:r>
            <a:r>
              <a:rPr lang="en-US" dirty="0" err="1"/>
              <a:t>sudu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688699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c) </a:t>
            </a:r>
            <a:r>
              <a:rPr lang="en-US" b="1" dirty="0" err="1"/>
              <a:t>Odobravanje</a:t>
            </a:r>
            <a:r>
              <a:rPr lang="en-US" b="1" dirty="0"/>
              <a:t> </a:t>
            </a:r>
            <a:r>
              <a:rPr lang="en-US" b="1" dirty="0" err="1"/>
              <a:t>prospekta</a:t>
            </a:r>
            <a:r>
              <a:rPr lang="en-US" b="1" dirty="0"/>
              <a:t> od </a:t>
            </a:r>
            <a:r>
              <a:rPr lang="en-US" b="1" dirty="0" err="1"/>
              <a:t>strane</a:t>
            </a:r>
            <a:r>
              <a:rPr lang="en-US" b="1" dirty="0"/>
              <a:t> KVP/KHOV</a:t>
            </a:r>
          </a:p>
          <a:p>
            <a:pPr algn="just"/>
            <a:r>
              <a:rPr lang="pl-PL" dirty="0"/>
              <a:t>Odobrenje i registracija prospekta od strane KVP/KHOV je </a:t>
            </a:r>
            <a:r>
              <a:rPr lang="pl-PL" dirty="0" smtClean="0"/>
              <a:t>značajan mehanizam </a:t>
            </a:r>
            <a:r>
              <a:rPr lang="pl-PL" dirty="0"/>
              <a:t>zaštite investitora.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oblik državne kontrole nad </a:t>
            </a:r>
            <a:r>
              <a:rPr lang="pl-PL" dirty="0" smtClean="0"/>
              <a:t>postupkom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Vrijednosni</a:t>
            </a:r>
            <a:r>
              <a:rPr lang="en-US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bez </a:t>
            </a:r>
            <a:r>
              <a:rPr lang="en-US" dirty="0" err="1"/>
              <a:t>propisnog</a:t>
            </a:r>
            <a:r>
              <a:rPr lang="en-US" dirty="0"/>
              <a:t> </a:t>
            </a:r>
            <a:r>
              <a:rPr lang="en-US" dirty="0" err="1" smtClean="0"/>
              <a:t>odobrenja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KVP/KHOV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rješenje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izdavanje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utvrdi</a:t>
            </a:r>
            <a:r>
              <a:rPr lang="en-US" dirty="0"/>
              <a:t> da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pl-PL" dirty="0" smtClean="0"/>
              <a:t>podatke </a:t>
            </a:r>
            <a:r>
              <a:rPr lang="pl-PL" dirty="0"/>
              <a:t>u skladu sa zakonom i da je priložena zakonom propisana dokumentacija.</a:t>
            </a:r>
          </a:p>
          <a:p>
            <a:pPr algn="just"/>
            <a:r>
              <a:rPr lang="en-US" dirty="0"/>
              <a:t>KVP/KHOV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odgovorna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istinitost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potpunost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sadrži</a:t>
            </a:r>
            <a:r>
              <a:rPr lang="sr-Latn-ME" dirty="0" smtClean="0"/>
              <a:t> </a:t>
            </a:r>
            <a:r>
              <a:rPr lang="en-US" dirty="0" err="1" smtClean="0"/>
              <a:t>prospekt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skraćeni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KVP/KHOV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6077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prilično</a:t>
            </a:r>
            <a:r>
              <a:rPr lang="en-US" dirty="0"/>
              <a:t> </a:t>
            </a:r>
            <a:r>
              <a:rPr lang="en-US" dirty="0" err="1"/>
              <a:t>složene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Način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(e)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odabere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finansira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zavisit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od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eksternih</a:t>
            </a:r>
            <a:r>
              <a:rPr lang="sr-Latn-ME" dirty="0" smtClean="0"/>
              <a:t> </a:t>
            </a:r>
            <a:r>
              <a:rPr lang="pl-PL" dirty="0" smtClean="0"/>
              <a:t>faktora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Neki </a:t>
            </a:r>
            <a:r>
              <a:rPr lang="pl-PL" dirty="0"/>
              <a:t>od faktora specifičnih za konkretno društvo obuhvataju </a:t>
            </a:r>
            <a:r>
              <a:rPr lang="pl-PL" dirty="0" smtClean="0"/>
              <a:t>planiranu </a:t>
            </a:r>
            <a:r>
              <a:rPr lang="en-US" dirty="0" err="1" smtClean="0"/>
              <a:t>upotrebu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(da li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kratkoročnog</a:t>
            </a:r>
            <a:r>
              <a:rPr lang="en-US" dirty="0"/>
              <a:t> </a:t>
            </a:r>
            <a:r>
              <a:rPr lang="en-US" dirty="0" err="1"/>
              <a:t>obrtnog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dugoročne</a:t>
            </a:r>
            <a:r>
              <a:rPr lang="sr-Latn-ME" dirty="0" smtClean="0"/>
              <a:t> </a:t>
            </a:r>
            <a:r>
              <a:rPr lang="en-US" dirty="0" err="1" smtClean="0"/>
              <a:t>kapitalne</a:t>
            </a:r>
            <a:r>
              <a:rPr lang="en-US" dirty="0" smtClean="0"/>
              <a:t> </a:t>
            </a:r>
            <a:r>
              <a:rPr lang="en-US" dirty="0" err="1"/>
              <a:t>investicije</a:t>
            </a:r>
            <a:r>
              <a:rPr lang="en-US" dirty="0"/>
              <a:t>),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, </a:t>
            </a:r>
            <a:r>
              <a:rPr lang="sr-Latn-ME" dirty="0" err="1"/>
              <a:t>u</a:t>
            </a:r>
            <a:r>
              <a:rPr lang="en-US" dirty="0" smtClean="0"/>
              <a:t> </a:t>
            </a:r>
            <a:r>
              <a:rPr lang="en-US" dirty="0" err="1"/>
              <a:t>prirodu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Važni</a:t>
            </a:r>
            <a:r>
              <a:rPr lang="en-US" dirty="0" smtClean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političku</a:t>
            </a:r>
            <a:r>
              <a:rPr lang="en-US" dirty="0" smtClean="0"/>
              <a:t> </a:t>
            </a:r>
            <a:r>
              <a:rPr lang="en-US" dirty="0" err="1"/>
              <a:t>stabilnost</a:t>
            </a:r>
            <a:r>
              <a:rPr lang="en-US" dirty="0"/>
              <a:t>,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razvijenost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284693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endParaRPr lang="en-US" dirty="0"/>
          </a:p>
          <a:p>
            <a:pPr algn="just"/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započeti</a:t>
            </a:r>
            <a:r>
              <a:rPr lang="en-US" dirty="0"/>
              <a:t> s </a:t>
            </a:r>
            <a:r>
              <a:rPr lang="en-US" dirty="0" err="1"/>
              <a:t>postupkom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a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KVP/KHOV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 smtClean="0"/>
              <a:t>odnos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sr-Latn-ME" dirty="0" smtClean="0"/>
              <a:t>dioničkog/akcionarskog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podliježe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postaje</a:t>
            </a:r>
            <a:r>
              <a:rPr lang="en-US" dirty="0" smtClean="0"/>
              <a:t> </a:t>
            </a:r>
            <a:r>
              <a:rPr lang="en-US" dirty="0" err="1"/>
              <a:t>punovažno</a:t>
            </a:r>
            <a:r>
              <a:rPr lang="en-US" dirty="0"/>
              <a:t> </a:t>
            </a:r>
            <a:r>
              <a:rPr lang="en-US" dirty="0" err="1" smtClean="0"/>
              <a:t>registrir</a:t>
            </a:r>
            <a:r>
              <a:rPr lang="sr-Latn-ME" dirty="0" smtClean="0"/>
              <a:t>ovanjem </a:t>
            </a:r>
            <a:r>
              <a:rPr lang="en-US" dirty="0" smtClean="0"/>
              <a:t> </a:t>
            </a:r>
            <a:r>
              <a:rPr lang="en-US" dirty="0" err="1"/>
              <a:t>ishoda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, o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sr-Latn-ME" dirty="0" smtClean="0"/>
              <a:t>dalje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riječi</a:t>
            </a:r>
            <a:r>
              <a:rPr lang="sr-Latn-ME" dirty="0" smtClean="0"/>
              <a:t>. </a:t>
            </a:r>
            <a:endParaRPr lang="en-US" dirty="0"/>
          </a:p>
          <a:p>
            <a:pPr marL="0" indent="0" algn="just">
              <a:buNone/>
            </a:pPr>
            <a:r>
              <a:rPr lang="en-US" b="1" dirty="0"/>
              <a:t>a) </a:t>
            </a:r>
            <a:r>
              <a:rPr lang="en-US" b="1" dirty="0" err="1"/>
              <a:t>Broj</a:t>
            </a:r>
            <a:r>
              <a:rPr lang="en-US" b="1" dirty="0"/>
              <a:t> </a:t>
            </a:r>
            <a:r>
              <a:rPr lang="en-US" b="1" dirty="0" err="1"/>
              <a:t>vrijednosnih</a:t>
            </a:r>
            <a:r>
              <a:rPr lang="en-US" b="1" dirty="0"/>
              <a:t> </a:t>
            </a:r>
            <a:r>
              <a:rPr lang="en-US" b="1" dirty="0" err="1"/>
              <a:t>papira</a:t>
            </a:r>
            <a:r>
              <a:rPr lang="en-US" b="1" dirty="0"/>
              <a:t>/</a:t>
            </a:r>
            <a:r>
              <a:rPr lang="en-US" b="1" dirty="0" err="1"/>
              <a:t>hartija</a:t>
            </a:r>
            <a:r>
              <a:rPr lang="en-US" b="1" dirty="0"/>
              <a:t> od </a:t>
            </a:r>
            <a:r>
              <a:rPr lang="en-US" b="1" dirty="0" err="1"/>
              <a:t>vrijednosti</a:t>
            </a:r>
            <a:r>
              <a:rPr lang="en-US" b="1" dirty="0"/>
              <a:t> </a:t>
            </a:r>
            <a:r>
              <a:rPr lang="en-US" b="1" dirty="0" err="1"/>
              <a:t>koji</a:t>
            </a:r>
            <a:r>
              <a:rPr lang="en-US" b="1" dirty="0"/>
              <a:t> se </a:t>
            </a:r>
            <a:r>
              <a:rPr lang="en-US" b="1" dirty="0" err="1"/>
              <a:t>izdaju</a:t>
            </a:r>
            <a:endParaRPr lang="en-US" b="1" dirty="0"/>
          </a:p>
          <a:p>
            <a:pPr algn="just"/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 ne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od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398616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izdaju</a:t>
            </a:r>
            <a:r>
              <a:rPr lang="sr-Latn-ME" dirty="0" smtClean="0"/>
              <a:t> </a:t>
            </a:r>
            <a:r>
              <a:rPr lang="pl-PL" dirty="0" smtClean="0"/>
              <a:t>može </a:t>
            </a:r>
            <a:r>
              <a:rPr lang="pl-PL" dirty="0"/>
              <a:t>biti manji od broja koji je naznačen u prospektu.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praksi, sposobnost </a:t>
            </a:r>
            <a:r>
              <a:rPr lang="pl-PL" dirty="0" smtClean="0"/>
              <a:t>društva </a:t>
            </a:r>
            <a:r>
              <a:rPr lang="en-US" dirty="0" smtClean="0"/>
              <a:t>da </a:t>
            </a:r>
            <a:r>
              <a:rPr lang="en-US" dirty="0" err="1"/>
              <a:t>proda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Stvaran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mora se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izvještaju </a:t>
            </a:r>
            <a:r>
              <a:rPr lang="pl-PL" dirty="0"/>
              <a:t>o ishodu javne ponude.</a:t>
            </a:r>
          </a:p>
          <a:p>
            <a:pPr marL="0" indent="0" algn="just">
              <a:buNone/>
            </a:pPr>
            <a:r>
              <a:rPr lang="en-US" b="1" dirty="0"/>
              <a:t>b) </a:t>
            </a:r>
            <a:r>
              <a:rPr lang="en-US" b="1" dirty="0" err="1"/>
              <a:t>Rokovi</a:t>
            </a:r>
            <a:r>
              <a:rPr lang="en-US" b="1" dirty="0"/>
              <a:t> </a:t>
            </a:r>
            <a:r>
              <a:rPr lang="en-US" b="1" dirty="0" err="1"/>
              <a:t>javne</a:t>
            </a:r>
            <a:r>
              <a:rPr lang="en-US" b="1" dirty="0"/>
              <a:t> </a:t>
            </a:r>
            <a:r>
              <a:rPr lang="en-US" b="1" dirty="0" err="1"/>
              <a:t>ponude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upis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uplatu</a:t>
            </a:r>
            <a:r>
              <a:rPr lang="en-US" b="1" dirty="0"/>
              <a:t> </a:t>
            </a:r>
            <a:r>
              <a:rPr lang="en-US" b="1" dirty="0" err="1"/>
              <a:t>vrijednosnih</a:t>
            </a:r>
            <a:r>
              <a:rPr lang="en-US" b="1" dirty="0"/>
              <a:t> </a:t>
            </a:r>
            <a:r>
              <a:rPr lang="en-US" b="1" dirty="0" err="1" smtClean="0"/>
              <a:t>papira</a:t>
            </a:r>
            <a:r>
              <a:rPr lang="en-US" b="1" dirty="0" smtClean="0"/>
              <a:t>/</a:t>
            </a:r>
            <a:r>
              <a:rPr lang="en-US" b="1" dirty="0" err="1" smtClean="0"/>
              <a:t>hartija</a:t>
            </a:r>
            <a:r>
              <a:rPr lang="sr-Latn-ME" b="1" dirty="0" smtClean="0"/>
              <a:t> </a:t>
            </a:r>
            <a:r>
              <a:rPr lang="en-US" b="1" dirty="0" smtClean="0"/>
              <a:t>od </a:t>
            </a:r>
            <a:r>
              <a:rPr lang="en-US" b="1" dirty="0" err="1"/>
              <a:t>vrijednosti</a:t>
            </a:r>
            <a:endParaRPr lang="en-US" b="1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Objavljivanje</a:t>
            </a:r>
            <a:r>
              <a:rPr lang="en-US" b="1" dirty="0"/>
              <a:t> </a:t>
            </a:r>
            <a:r>
              <a:rPr lang="en-US" b="1" dirty="0" err="1"/>
              <a:t>javnog</a:t>
            </a:r>
            <a:r>
              <a:rPr lang="en-US" b="1" dirty="0"/>
              <a:t> </a:t>
            </a:r>
            <a:r>
              <a:rPr lang="en-US" b="1" dirty="0" err="1"/>
              <a:t>poziva</a:t>
            </a:r>
            <a:r>
              <a:rPr lang="en-US" dirty="0"/>
              <a:t>: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,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se ne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objaviti</a:t>
            </a:r>
            <a:r>
              <a:rPr lang="en-US" dirty="0" smtClean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KVP/KHOV </a:t>
            </a:r>
            <a:r>
              <a:rPr lang="en-US" dirty="0" err="1"/>
              <a:t>donese</a:t>
            </a:r>
            <a:r>
              <a:rPr lang="en-US" dirty="0"/>
              <a:t> </a:t>
            </a:r>
            <a:r>
              <a:rPr lang="en-US" dirty="0" err="1"/>
              <a:t>rješenje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766589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Emitent</a:t>
            </a:r>
            <a:r>
              <a:rPr lang="en-US" dirty="0"/>
              <a:t> je </a:t>
            </a:r>
            <a:r>
              <a:rPr lang="en-US" dirty="0" err="1"/>
              <a:t>obavezan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pl-PL" dirty="0"/>
              <a:t>hartija od vrijednosti u roku od 30 dana od dana prijema rješenja o odobrenju </a:t>
            </a:r>
            <a:r>
              <a:rPr lang="en-US" dirty="0" err="1"/>
              <a:t>prospekta</a:t>
            </a:r>
            <a:r>
              <a:rPr lang="en-US" dirty="0"/>
              <a:t>.</a:t>
            </a:r>
          </a:p>
          <a:p>
            <a:pPr algn="just"/>
            <a:r>
              <a:rPr lang="en-US" b="1" dirty="0" err="1" smtClean="0"/>
              <a:t>Početak</a:t>
            </a:r>
            <a:r>
              <a:rPr lang="en-US" b="1" dirty="0" smtClean="0"/>
              <a:t> </a:t>
            </a:r>
            <a:r>
              <a:rPr lang="en-US" b="1" dirty="0" err="1"/>
              <a:t>upisa</a:t>
            </a:r>
            <a:r>
              <a:rPr lang="en-US" dirty="0"/>
              <a:t>: </a:t>
            </a:r>
            <a:r>
              <a:rPr lang="en-US" dirty="0" err="1"/>
              <a:t>Početak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utvrđuje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• </a:t>
            </a:r>
            <a:r>
              <a:rPr lang="pl-PL" b="1" dirty="0"/>
              <a:t>Kraj upisa</a:t>
            </a:r>
            <a:r>
              <a:rPr lang="pl-PL" dirty="0"/>
              <a:t>: Rok za upis i uplatu vrijednosnih papira/hartija od </a:t>
            </a:r>
            <a:r>
              <a:rPr lang="pl-PL" dirty="0" smtClean="0"/>
              <a:t>vrijednosti mora </a:t>
            </a:r>
            <a:r>
              <a:rPr lang="pl-PL" dirty="0"/>
              <a:t>se završiti najkasnije u roku od </a:t>
            </a:r>
            <a:r>
              <a:rPr lang="pl-PL" dirty="0" smtClean="0"/>
              <a:t>90  </a:t>
            </a:r>
            <a:r>
              <a:rPr lang="pl-PL" dirty="0"/>
              <a:t>dana koji je u </a:t>
            </a:r>
            <a:r>
              <a:rPr lang="pl-PL" dirty="0" smtClean="0"/>
              <a:t>javnoj </a:t>
            </a:r>
            <a:r>
              <a:rPr lang="en-US" dirty="0" err="1" smtClean="0"/>
              <a:t>ponudi</a:t>
            </a:r>
            <a:r>
              <a:rPr lang="en-US" dirty="0" smtClean="0"/>
              <a:t>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početka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da </a:t>
            </a:r>
            <a:r>
              <a:rPr lang="en-US" dirty="0" err="1" smtClean="0"/>
              <a:t>osigura</a:t>
            </a:r>
            <a:r>
              <a:rPr lang="sr-Latn-ME" dirty="0" smtClean="0"/>
              <a:t> </a:t>
            </a:r>
            <a:r>
              <a:rPr lang="it-IT" dirty="0" smtClean="0"/>
              <a:t>minimalan </a:t>
            </a:r>
            <a:r>
              <a:rPr lang="it-IT" dirty="0"/>
              <a:t>period za investitore da se uspješno upoznaju sa </a:t>
            </a:r>
            <a:r>
              <a:rPr lang="it-IT" dirty="0" smtClean="0"/>
              <a:t>uslovima</a:t>
            </a:r>
            <a:r>
              <a:rPr lang="sr-Latn-ME" dirty="0" smtClean="0"/>
              <a:t> </a:t>
            </a:r>
            <a:r>
              <a:rPr lang="en-US" dirty="0" err="1" smtClean="0"/>
              <a:t>investicije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40683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Emisiona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endParaRPr lang="en-US" dirty="0"/>
          </a:p>
          <a:p>
            <a:pPr algn="just"/>
            <a:r>
              <a:rPr lang="en-US" dirty="0" smtClean="0"/>
              <a:t>S</a:t>
            </a:r>
            <a:r>
              <a:rPr lang="sr-Latn-ME" dirty="0" smtClean="0"/>
              <a:t>kupština dioničara</a:t>
            </a:r>
            <a:r>
              <a:rPr lang="en-US" dirty="0" smtClean="0"/>
              <a:t>/</a:t>
            </a:r>
            <a:r>
              <a:rPr lang="sr-Latn-ME" dirty="0" smtClean="0"/>
              <a:t>akcionara 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emisionu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zakonodavstva</a:t>
            </a:r>
            <a:r>
              <a:rPr lang="en-US" dirty="0"/>
              <a:t> </a:t>
            </a:r>
            <a:r>
              <a:rPr lang="en-US" dirty="0" err="1"/>
              <a:t>uobičajeno</a:t>
            </a:r>
            <a:r>
              <a:rPr lang="en-US" dirty="0"/>
              <a:t> </a:t>
            </a:r>
            <a:r>
              <a:rPr lang="en-US" dirty="0" err="1" smtClean="0"/>
              <a:t>ograničavaju</a:t>
            </a:r>
            <a:r>
              <a:rPr lang="sr-Latn-ME" dirty="0" smtClean="0"/>
              <a:t> </a:t>
            </a:r>
            <a:r>
              <a:rPr lang="en-US" dirty="0" smtClean="0"/>
              <a:t>ova </a:t>
            </a:r>
            <a:r>
              <a:rPr lang="en-US" dirty="0" err="1"/>
              <a:t>diskreciona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veliki</a:t>
            </a:r>
            <a:r>
              <a:rPr lang="sr-Latn-ME" dirty="0" smtClean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spriječili</a:t>
            </a:r>
            <a:r>
              <a:rPr lang="en-US" dirty="0"/>
              <a:t> da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ispod</a:t>
            </a:r>
            <a:r>
              <a:rPr lang="en-US" dirty="0" smtClean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(</a:t>
            </a:r>
            <a:r>
              <a:rPr lang="en-US" dirty="0" err="1"/>
              <a:t>vidjeti</a:t>
            </a:r>
            <a:r>
              <a:rPr lang="en-US" dirty="0"/>
              <a:t> </a:t>
            </a:r>
            <a:r>
              <a:rPr lang="sr-Latn-ME" dirty="0" smtClean="0"/>
              <a:t>narednu </a:t>
            </a:r>
            <a:r>
              <a:rPr lang="en-US" dirty="0" err="1" smtClean="0"/>
              <a:t>tabelu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035021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6377" y="425004"/>
            <a:ext cx="10805092" cy="6208068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466579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6. Nadzor nad izdavanjem vrijednosnih papira/hartija </a:t>
            </a:r>
            <a:r>
              <a:rPr lang="pl-PL" dirty="0" smtClean="0"/>
              <a:t>od </a:t>
            </a:r>
            <a:r>
              <a:rPr lang="en-US" dirty="0" err="1" smtClean="0"/>
              <a:t>vrijednosti</a:t>
            </a:r>
            <a:endParaRPr lang="en-US" dirty="0"/>
          </a:p>
          <a:p>
            <a:pPr algn="just"/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osigurati</a:t>
            </a:r>
            <a:r>
              <a:rPr lang="en-US" sz="2800" dirty="0"/>
              <a:t> </a:t>
            </a:r>
            <a:r>
              <a:rPr lang="en-US" sz="2800" dirty="0" err="1"/>
              <a:t>kvalitet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raspoloživost</a:t>
            </a:r>
            <a:r>
              <a:rPr lang="en-US" sz="2800" dirty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</a:t>
            </a:r>
            <a:r>
              <a:rPr lang="en-US" sz="2800" dirty="0" err="1"/>
              <a:t>investicionoj</a:t>
            </a:r>
            <a:r>
              <a:rPr lang="en-US" sz="2800" dirty="0"/>
              <a:t> </a:t>
            </a:r>
            <a:r>
              <a:rPr lang="en-US" sz="2800" dirty="0" err="1"/>
              <a:t>javnosti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podsticati</a:t>
            </a:r>
            <a:r>
              <a:rPr lang="en-US" sz="2800" dirty="0"/>
              <a:t> </a:t>
            </a:r>
            <a:r>
              <a:rPr lang="en-US" sz="2800" dirty="0" err="1"/>
              <a:t>blagovremenu</a:t>
            </a:r>
            <a:r>
              <a:rPr lang="en-US" sz="2800" dirty="0"/>
              <a:t> </a:t>
            </a:r>
            <a:r>
              <a:rPr lang="en-US" sz="2800" dirty="0" err="1"/>
              <a:t>registraciju</a:t>
            </a:r>
            <a:r>
              <a:rPr lang="en-US" sz="2800" dirty="0"/>
              <a:t> </a:t>
            </a:r>
            <a:r>
              <a:rPr lang="en-US" sz="2800" dirty="0" err="1"/>
              <a:t>emisija</a:t>
            </a:r>
            <a:r>
              <a:rPr lang="en-US" sz="2800" dirty="0"/>
              <a:t> </a:t>
            </a:r>
            <a:r>
              <a:rPr lang="en-US" sz="2800" dirty="0" err="1"/>
              <a:t>vrijednosnih</a:t>
            </a:r>
            <a:r>
              <a:rPr lang="en-US" sz="2800" dirty="0"/>
              <a:t> </a:t>
            </a:r>
            <a:r>
              <a:rPr lang="en-US" sz="2800" dirty="0" err="1" smtClean="0"/>
              <a:t>papira</a:t>
            </a:r>
            <a:r>
              <a:rPr lang="en-US" sz="2800" dirty="0" smtClean="0"/>
              <a:t>/</a:t>
            </a:r>
            <a:r>
              <a:rPr lang="en-US" sz="2800" dirty="0" err="1" smtClean="0"/>
              <a:t>hartija</a:t>
            </a:r>
            <a:r>
              <a:rPr lang="sr-Latn-ME" sz="2800" dirty="0" smtClean="0"/>
              <a:t> </a:t>
            </a:r>
            <a:r>
              <a:rPr lang="pl-PL" sz="2800" dirty="0" smtClean="0"/>
              <a:t>od </a:t>
            </a:r>
            <a:r>
              <a:rPr lang="pl-PL" sz="2800" dirty="0"/>
              <a:t>vrijednosti, što je bitno za poslovanje;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dozvoliti</a:t>
            </a:r>
            <a:r>
              <a:rPr lang="en-US" sz="2800" dirty="0"/>
              <a:t> </a:t>
            </a:r>
            <a:r>
              <a:rPr lang="en-US" sz="2800" dirty="0" err="1"/>
              <a:t>društvima</a:t>
            </a:r>
            <a:r>
              <a:rPr lang="en-US" sz="2800" dirty="0"/>
              <a:t> da </a:t>
            </a:r>
            <a:r>
              <a:rPr lang="en-US" sz="2800" dirty="0" err="1"/>
              <a:t>isprave</a:t>
            </a:r>
            <a:r>
              <a:rPr lang="en-US" sz="2800" dirty="0"/>
              <a:t> </a:t>
            </a:r>
            <a:r>
              <a:rPr lang="en-US" sz="2800" dirty="0" err="1"/>
              <a:t>manje</a:t>
            </a:r>
            <a:r>
              <a:rPr lang="en-US" sz="2800" dirty="0"/>
              <a:t> </a:t>
            </a:r>
            <a:r>
              <a:rPr lang="en-US" sz="2800" dirty="0" err="1"/>
              <a:t>nedostatke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taj</a:t>
            </a:r>
            <a:r>
              <a:rPr lang="en-US" sz="2800" dirty="0"/>
              <a:t> </a:t>
            </a:r>
            <a:r>
              <a:rPr lang="en-US" sz="2800" dirty="0" err="1"/>
              <a:t>način</a:t>
            </a:r>
            <a:r>
              <a:rPr lang="en-US" sz="2800" dirty="0"/>
              <a:t> </a:t>
            </a:r>
            <a:r>
              <a:rPr lang="en-US" sz="2800" dirty="0" err="1" smtClean="0"/>
              <a:t>odlože</a:t>
            </a:r>
            <a:r>
              <a:rPr lang="sr-Latn-ME" sz="2800" dirty="0" smtClean="0"/>
              <a:t> </a:t>
            </a:r>
            <a:r>
              <a:rPr lang="pl-PL" sz="2800" dirty="0" smtClean="0"/>
              <a:t>eventualno </a:t>
            </a:r>
            <a:r>
              <a:rPr lang="pl-PL" sz="2800" dirty="0"/>
              <a:t>odbijanje zahtjeva za registraciju; i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 smtClean="0"/>
              <a:t>garant</a:t>
            </a:r>
            <a:r>
              <a:rPr lang="sr-Latn-ME" sz="2800" dirty="0" smtClean="0"/>
              <a:t>ovati </a:t>
            </a:r>
            <a:r>
              <a:rPr lang="en-US" sz="2800" dirty="0" smtClean="0"/>
              <a:t> </a:t>
            </a:r>
            <a:r>
              <a:rPr lang="en-US" sz="2800" dirty="0" err="1"/>
              <a:t>društvima</a:t>
            </a:r>
            <a:r>
              <a:rPr lang="en-US" sz="2800" dirty="0"/>
              <a:t> </a:t>
            </a:r>
            <a:r>
              <a:rPr lang="en-US" sz="2800" dirty="0" err="1"/>
              <a:t>zaštitu</a:t>
            </a:r>
            <a:r>
              <a:rPr lang="en-US" sz="2800" dirty="0"/>
              <a:t> (</a:t>
            </a:r>
            <a:r>
              <a:rPr lang="en-US" sz="2800" dirty="0" err="1"/>
              <a:t>pravo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žalbu</a:t>
            </a:r>
            <a:r>
              <a:rPr lang="en-US" sz="2800" dirty="0"/>
              <a:t>) u </a:t>
            </a:r>
            <a:r>
              <a:rPr lang="en-US" sz="2800" dirty="0" err="1"/>
              <a:t>slučaju</a:t>
            </a:r>
            <a:r>
              <a:rPr lang="en-US" sz="2800" dirty="0"/>
              <a:t> </a:t>
            </a:r>
            <a:r>
              <a:rPr lang="en-US" sz="2800" dirty="0" err="1" smtClean="0"/>
              <a:t>proizvoljnog</a:t>
            </a:r>
            <a:r>
              <a:rPr lang="sr-Latn-ME" sz="2800" dirty="0" smtClean="0"/>
              <a:t> </a:t>
            </a:r>
            <a:r>
              <a:rPr lang="pl-PL" sz="2800" dirty="0" smtClean="0"/>
              <a:t>odbijanja </a:t>
            </a:r>
            <a:r>
              <a:rPr lang="pl-PL" sz="2800" dirty="0"/>
              <a:t>davanja odobrenja za izdavanje</a:t>
            </a:r>
            <a:r>
              <a:rPr lang="pl-PL" sz="2800" dirty="0" smtClean="0"/>
              <a:t>.</a:t>
            </a:r>
            <a:endParaRPr lang="pl-PL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569902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KVP/KHOV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postupkom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provjeri</a:t>
            </a:r>
            <a:r>
              <a:rPr lang="en-US" dirty="0"/>
              <a:t> da li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ispunjeni</a:t>
            </a:r>
            <a:r>
              <a:rPr lang="en-US" dirty="0" smtClean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Emitent</a:t>
            </a:r>
            <a:r>
              <a:rPr lang="en-US" dirty="0"/>
              <a:t> je </a:t>
            </a:r>
            <a:r>
              <a:rPr lang="en-US" dirty="0" err="1"/>
              <a:t>obavezan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KVP/KHOV </a:t>
            </a:r>
            <a:r>
              <a:rPr lang="en-US" dirty="0" err="1"/>
              <a:t>dokaz</a:t>
            </a:r>
            <a:r>
              <a:rPr lang="en-US" dirty="0"/>
              <a:t> o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upisanih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uplaćenih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 smtClean="0"/>
              <a:t>odobrenja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izdavanju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Kontrola</a:t>
            </a:r>
            <a:r>
              <a:rPr lang="en-US" dirty="0" smtClean="0"/>
              <a:t> </a:t>
            </a:r>
            <a:r>
              <a:rPr lang="en-US" dirty="0"/>
              <a:t>KVP/KHOV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postupcima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se ne </a:t>
            </a:r>
            <a:r>
              <a:rPr lang="en-US" dirty="0" err="1"/>
              <a:t>ograničava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izdavanja</a:t>
            </a:r>
            <a:r>
              <a:rPr lang="sr-Latn-ME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664241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otkrije</a:t>
            </a:r>
            <a:r>
              <a:rPr lang="en-US" dirty="0"/>
              <a:t> </a:t>
            </a:r>
            <a:r>
              <a:rPr lang="en-US" dirty="0" err="1"/>
              <a:t>nepravilnosti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 smtClean="0"/>
              <a:t>trajanja</a:t>
            </a:r>
            <a:r>
              <a:rPr lang="sr-Latn-ME" dirty="0" smtClean="0"/>
              <a:t> </a:t>
            </a:r>
            <a:r>
              <a:rPr lang="en-US" dirty="0" err="1" smtClean="0"/>
              <a:t>postupka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, KVP/KHOV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privremeno</a:t>
            </a:r>
            <a:r>
              <a:rPr lang="en-US" dirty="0"/>
              <a:t> </a:t>
            </a:r>
            <a:r>
              <a:rPr lang="en-US" dirty="0" err="1"/>
              <a:t>obustaviti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uplate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uočeni</a:t>
            </a:r>
            <a:r>
              <a:rPr lang="en-US" dirty="0"/>
              <a:t> </a:t>
            </a:r>
            <a:r>
              <a:rPr lang="en-US" dirty="0" err="1"/>
              <a:t>nedostaci</a:t>
            </a:r>
            <a:r>
              <a:rPr lang="en-US" dirty="0"/>
              <a:t> ne </a:t>
            </a:r>
            <a:r>
              <a:rPr lang="en-US" dirty="0" err="1"/>
              <a:t>otklone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nedostaci</a:t>
            </a:r>
            <a:r>
              <a:rPr lang="en-US" dirty="0"/>
              <a:t> ne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otkloniti</a:t>
            </a:r>
            <a:r>
              <a:rPr lang="en-US" dirty="0"/>
              <a:t>, KVP/KHOV </a:t>
            </a:r>
            <a:r>
              <a:rPr lang="en-US" dirty="0" err="1"/>
              <a:t>poništava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poništavanja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/>
              <a:t>vraćaju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izdavaocu</a:t>
            </a:r>
            <a:r>
              <a:rPr lang="en-US" dirty="0"/>
              <a:t>, a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dužan</a:t>
            </a:r>
            <a:r>
              <a:rPr lang="en-US" dirty="0" smtClean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izvršila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vratiti</a:t>
            </a:r>
            <a:r>
              <a:rPr lang="en-US" dirty="0" smtClean="0"/>
              <a:t> </a:t>
            </a:r>
            <a:r>
              <a:rPr lang="en-US" dirty="0" err="1"/>
              <a:t>uplaćane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s </a:t>
            </a:r>
            <a:r>
              <a:rPr lang="en-US" dirty="0" err="1"/>
              <a:t>kamatom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nadoknaditi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Da bi se </a:t>
            </a:r>
            <a:r>
              <a:rPr lang="en-US" dirty="0" err="1"/>
              <a:t>zakonito</a:t>
            </a:r>
            <a:r>
              <a:rPr lang="en-US" dirty="0"/>
              <a:t> </a:t>
            </a:r>
            <a:r>
              <a:rPr lang="en-US" dirty="0" err="1"/>
              <a:t>izdali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ispoštovati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rokovi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ilustrirano</a:t>
            </a:r>
            <a:r>
              <a:rPr lang="en-US" dirty="0"/>
              <a:t> </a:t>
            </a:r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748158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0310" y="532232"/>
            <a:ext cx="9762186" cy="626596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281509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306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D</a:t>
            </a:r>
            <a:r>
              <a:rPr lang="sr-Latn-ME" sz="3600" dirty="0" smtClean="0">
                <a:latin typeface="+mn-lt"/>
              </a:rPr>
              <a:t> - 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Zamjena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vrijednosnih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papira</a:t>
            </a:r>
            <a:r>
              <a:rPr lang="en-US" sz="3600" dirty="0">
                <a:latin typeface="+mn-lt"/>
              </a:rPr>
              <a:t>/</a:t>
            </a:r>
            <a:r>
              <a:rPr lang="en-US" sz="3600" dirty="0" err="1">
                <a:latin typeface="+mn-lt"/>
              </a:rPr>
              <a:t>hartija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smtClean="0">
                <a:latin typeface="+mn-lt"/>
              </a:rPr>
              <a:t>od</a:t>
            </a:r>
            <a:r>
              <a:rPr lang="sr-Latn-ME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vrijednosti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 smtClean="0"/>
              <a:t>pokušavaju</a:t>
            </a:r>
            <a:r>
              <a:rPr lang="sr-Latn-ME" dirty="0" smtClean="0"/>
              <a:t> </a:t>
            </a:r>
            <a:r>
              <a:rPr lang="en-US" dirty="0" err="1" smtClean="0"/>
              <a:t>prikupiti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postojeći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sadržana</a:t>
            </a:r>
            <a:r>
              <a:rPr lang="en-US" dirty="0"/>
              <a:t> u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mijenjati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Zamjena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događa</a:t>
            </a:r>
            <a:r>
              <a:rPr lang="en-US" dirty="0"/>
              <a:t> se u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sr-Latn-ME" dirty="0" smtClean="0"/>
              <a:t>slučajevima</a:t>
            </a:r>
            <a:r>
              <a:rPr lang="en-US" dirty="0" smtClean="0"/>
              <a:t>:</a:t>
            </a:r>
            <a:endParaRPr lang="en-US" dirty="0"/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povećanje</a:t>
            </a:r>
            <a:r>
              <a:rPr lang="en-US" sz="3000" dirty="0"/>
              <a:t> </a:t>
            </a:r>
            <a:r>
              <a:rPr lang="en-US" sz="3000" dirty="0" err="1"/>
              <a:t>osnovnog</a:t>
            </a:r>
            <a:r>
              <a:rPr lang="en-US" sz="3000" dirty="0"/>
              <a:t> </a:t>
            </a:r>
            <a:r>
              <a:rPr lang="en-US" sz="3000" dirty="0" err="1"/>
              <a:t>kapitala</a:t>
            </a:r>
            <a:r>
              <a:rPr lang="en-US" sz="3000" dirty="0"/>
              <a:t> </a:t>
            </a:r>
            <a:r>
              <a:rPr lang="en-US" sz="3000" dirty="0" err="1"/>
              <a:t>povećanjem</a:t>
            </a:r>
            <a:r>
              <a:rPr lang="en-US" sz="3000" dirty="0"/>
              <a:t> </a:t>
            </a:r>
            <a:r>
              <a:rPr lang="en-US" sz="3000" dirty="0" err="1"/>
              <a:t>nominalne</a:t>
            </a:r>
            <a:r>
              <a:rPr lang="en-US" sz="3000" dirty="0"/>
              <a:t>, </a:t>
            </a:r>
            <a:r>
              <a:rPr lang="en-US" sz="3000" dirty="0" err="1" smtClean="0"/>
              <a:t>odnosno</a:t>
            </a:r>
            <a:r>
              <a:rPr lang="sr-Latn-ME" sz="3000" dirty="0" smtClean="0"/>
              <a:t> </a:t>
            </a:r>
            <a:r>
              <a:rPr lang="en-US" sz="3000" dirty="0" err="1" smtClean="0"/>
              <a:t>računovodstvene</a:t>
            </a:r>
            <a:r>
              <a:rPr lang="en-US" sz="3000" dirty="0" smtClean="0"/>
              <a:t>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smanjenje</a:t>
            </a:r>
            <a:r>
              <a:rPr lang="en-US" sz="3000" dirty="0"/>
              <a:t> </a:t>
            </a:r>
            <a:r>
              <a:rPr lang="en-US" sz="3000" dirty="0" err="1"/>
              <a:t>osnovnog</a:t>
            </a:r>
            <a:r>
              <a:rPr lang="en-US" sz="3000" dirty="0"/>
              <a:t> </a:t>
            </a:r>
            <a:r>
              <a:rPr lang="en-US" sz="3000" dirty="0" err="1"/>
              <a:t>kapitala</a:t>
            </a:r>
            <a:r>
              <a:rPr lang="en-US" sz="3000" dirty="0"/>
              <a:t> </a:t>
            </a:r>
            <a:r>
              <a:rPr lang="en-US" sz="3000" dirty="0" err="1"/>
              <a:t>smanjenjem</a:t>
            </a:r>
            <a:r>
              <a:rPr lang="en-US" sz="3000" dirty="0"/>
              <a:t> </a:t>
            </a:r>
            <a:r>
              <a:rPr lang="en-US" sz="3000" dirty="0" err="1"/>
              <a:t>nominalne</a:t>
            </a:r>
            <a:r>
              <a:rPr lang="en-US" sz="3000" dirty="0"/>
              <a:t>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 smtClean="0"/>
              <a:t>ili</a:t>
            </a:r>
            <a:r>
              <a:rPr lang="sr-Latn-ME" sz="3000" dirty="0" smtClean="0"/>
              <a:t> </a:t>
            </a:r>
            <a:r>
              <a:rPr lang="en-US" sz="3000" dirty="0" err="1" smtClean="0"/>
              <a:t>računovodstvene</a:t>
            </a:r>
            <a:r>
              <a:rPr lang="en-US" sz="3000" dirty="0" smtClean="0"/>
              <a:t>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spajanje</a:t>
            </a:r>
            <a:r>
              <a:rPr lang="en-US" sz="3000" dirty="0"/>
              <a:t> 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podjela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 smtClean="0"/>
              <a:t>;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8004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/>
              <a:t>Svaka od opcija finansiranja (bez obzira da li je u pitanju kredit banke </a:t>
            </a:r>
            <a:r>
              <a:rPr lang="pl-PL" dirty="0" smtClean="0"/>
              <a:t>ili </a:t>
            </a:r>
            <a:r>
              <a:rPr lang="en-US" dirty="0" smtClean="0"/>
              <a:t>emit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)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implikacije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ima</a:t>
            </a:r>
            <a:r>
              <a:rPr lang="sr-Latn-ME" dirty="0" smtClean="0"/>
              <a:t> </a:t>
            </a:r>
            <a:r>
              <a:rPr lang="en-US" dirty="0" err="1" smtClean="0"/>
              <a:t>različitu</a:t>
            </a:r>
            <a:r>
              <a:rPr lang="en-US" dirty="0" smtClean="0"/>
              <a:t> </a:t>
            </a:r>
            <a:r>
              <a:rPr lang="en-US" dirty="0" err="1"/>
              <a:t>cijenu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unošenja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u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 smtClean="0"/>
              <a:t>pogodnosti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najjeftiniji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unošenja</a:t>
            </a:r>
            <a:r>
              <a:rPr lang="en-US" dirty="0" smtClean="0"/>
              <a:t> </a:t>
            </a:r>
            <a:r>
              <a:rPr lang="en-US" dirty="0" err="1"/>
              <a:t>uloga</a:t>
            </a:r>
            <a:r>
              <a:rPr lang="en-US" dirty="0"/>
              <a:t> je u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da </a:t>
            </a:r>
            <a:r>
              <a:rPr lang="en-US" dirty="0" err="1"/>
              <a:t>trajno</a:t>
            </a:r>
            <a:r>
              <a:rPr lang="en-US" dirty="0"/>
              <a:t> </a:t>
            </a:r>
            <a:r>
              <a:rPr lang="en-US" dirty="0" err="1"/>
              <a:t>raspolaže</a:t>
            </a:r>
            <a:r>
              <a:rPr lang="en-US" dirty="0"/>
              <a:t> </a:t>
            </a:r>
            <a:r>
              <a:rPr lang="en-US" dirty="0" err="1"/>
              <a:t>prikupljenim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ne </a:t>
            </a:r>
            <a:r>
              <a:rPr lang="en-US" dirty="0" err="1"/>
              <a:t>vraća</a:t>
            </a:r>
            <a:r>
              <a:rPr lang="en-US" dirty="0"/>
              <a:t> </a:t>
            </a:r>
            <a:r>
              <a:rPr lang="en-US" dirty="0" err="1"/>
              <a:t>ulagačima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to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zaduživanjem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517700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5465763"/>
          </a:xfrm>
        </p:spPr>
        <p:txBody>
          <a:bodyPr>
            <a:normAutofit fontScale="92500" lnSpcReduction="20000"/>
          </a:bodyPr>
          <a:lstStyle/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zamjena</a:t>
            </a:r>
            <a:r>
              <a:rPr lang="en-US" sz="3000" dirty="0"/>
              <a:t> </a:t>
            </a:r>
            <a:r>
              <a:rPr lang="en-US" sz="3000" dirty="0" err="1"/>
              <a:t>jedne</a:t>
            </a:r>
            <a:r>
              <a:rPr lang="en-US" sz="3000" dirty="0"/>
              <a:t> </a:t>
            </a:r>
            <a:r>
              <a:rPr lang="en-US" sz="3000" dirty="0" err="1"/>
              <a:t>vrste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klase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 </a:t>
            </a:r>
            <a:r>
              <a:rPr lang="en-US" sz="3000" dirty="0" err="1"/>
              <a:t>drugom</a:t>
            </a:r>
            <a:r>
              <a:rPr lang="en-US" sz="3000" dirty="0"/>
              <a:t> </a:t>
            </a:r>
            <a:r>
              <a:rPr lang="en-US" sz="3000" dirty="0" err="1"/>
              <a:t>vrstom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klasom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pl-PL" sz="3000" dirty="0"/>
              <a:t>• zamjena obveznica i varanata za dionice/akcije; i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reorganiz</a:t>
            </a:r>
            <a:r>
              <a:rPr lang="sr-Latn-ME" sz="3000" dirty="0"/>
              <a:t>acija 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.</a:t>
            </a:r>
          </a:p>
          <a:p>
            <a:pPr algn="just"/>
            <a:r>
              <a:rPr lang="en-US" sz="3000" dirty="0" smtClean="0"/>
              <a:t>U </a:t>
            </a:r>
            <a:r>
              <a:rPr lang="en-US" sz="3000" dirty="0" err="1"/>
              <a:t>svim</a:t>
            </a:r>
            <a:r>
              <a:rPr lang="en-US" sz="3000" dirty="0"/>
              <a:t> </a:t>
            </a:r>
            <a:r>
              <a:rPr lang="en-US" sz="3000" dirty="0" err="1"/>
              <a:t>ovim</a:t>
            </a:r>
            <a:r>
              <a:rPr lang="en-US" sz="3000" dirty="0"/>
              <a:t> </a:t>
            </a:r>
            <a:r>
              <a:rPr lang="en-US" sz="3000" dirty="0" err="1"/>
              <a:t>slučajevima</a:t>
            </a:r>
            <a:r>
              <a:rPr lang="en-US" sz="3000" dirty="0"/>
              <a:t> ne </a:t>
            </a:r>
            <a:r>
              <a:rPr lang="en-US" sz="3000" dirty="0" err="1"/>
              <a:t>učestvuju</a:t>
            </a:r>
            <a:r>
              <a:rPr lang="en-US" sz="3000" dirty="0"/>
              <a:t> </a:t>
            </a:r>
            <a:r>
              <a:rPr lang="en-US" sz="3000" dirty="0" err="1"/>
              <a:t>novi</a:t>
            </a:r>
            <a:r>
              <a:rPr lang="en-US" sz="3000" dirty="0"/>
              <a:t> </a:t>
            </a:r>
            <a:r>
              <a:rPr lang="en-US" sz="3000" dirty="0" err="1"/>
              <a:t>investitori</a:t>
            </a:r>
            <a:r>
              <a:rPr lang="en-US" sz="3000" dirty="0"/>
              <a:t>. </a:t>
            </a:r>
            <a:endParaRPr lang="sr-Latn-ME" sz="3000" dirty="0" smtClean="0"/>
          </a:p>
          <a:p>
            <a:pPr algn="just"/>
            <a:r>
              <a:rPr lang="en-US" sz="3000" dirty="0" err="1" smtClean="0"/>
              <a:t>Dionice</a:t>
            </a:r>
            <a:r>
              <a:rPr lang="en-US" sz="3000" dirty="0" smtClean="0"/>
              <a:t>/</a:t>
            </a:r>
            <a:r>
              <a:rPr lang="sr-Latn-ME" sz="3000" dirty="0" err="1"/>
              <a:t>a</a:t>
            </a:r>
            <a:r>
              <a:rPr lang="en-US" sz="3000" dirty="0" err="1" smtClean="0"/>
              <a:t>kcije</a:t>
            </a:r>
            <a:r>
              <a:rPr lang="sr-Latn-ME" sz="3000" dirty="0" smtClean="0"/>
              <a:t> </a:t>
            </a:r>
            <a:r>
              <a:rPr lang="en-US" sz="3000" dirty="0" smtClean="0"/>
              <a:t>se </a:t>
            </a:r>
            <a:r>
              <a:rPr lang="en-US" sz="3000" dirty="0" err="1"/>
              <a:t>izdaju</a:t>
            </a:r>
            <a:r>
              <a:rPr lang="en-US" sz="3000" dirty="0"/>
              <a:t> </a:t>
            </a:r>
            <a:r>
              <a:rPr lang="en-US" sz="3000" dirty="0" err="1"/>
              <a:t>radi</a:t>
            </a:r>
            <a:r>
              <a:rPr lang="en-US" sz="3000" dirty="0"/>
              <a:t> </a:t>
            </a:r>
            <a:r>
              <a:rPr lang="en-US" sz="3000" dirty="0" err="1"/>
              <a:t>dodjele</a:t>
            </a:r>
            <a:r>
              <a:rPr lang="en-US" sz="3000" dirty="0"/>
              <a:t> </a:t>
            </a:r>
            <a:r>
              <a:rPr lang="en-US" sz="3000" dirty="0" err="1"/>
              <a:t>postojećim</a:t>
            </a:r>
            <a:r>
              <a:rPr lang="en-US" sz="3000" dirty="0"/>
              <a:t> </a:t>
            </a:r>
            <a:r>
              <a:rPr lang="en-US" sz="3000" dirty="0" err="1"/>
              <a:t>dioničarima</a:t>
            </a:r>
            <a:r>
              <a:rPr lang="en-US" sz="3000" dirty="0"/>
              <a:t>/</a:t>
            </a:r>
            <a:r>
              <a:rPr lang="en-US" sz="3000" dirty="0" err="1"/>
              <a:t>akcionarima</a:t>
            </a:r>
            <a:r>
              <a:rPr lang="en-US" sz="3000" dirty="0"/>
              <a:t> 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drugim</a:t>
            </a:r>
            <a:r>
              <a:rPr lang="en-US" sz="3000" dirty="0"/>
              <a:t> </a:t>
            </a:r>
            <a:r>
              <a:rPr lang="en-US" sz="3000" dirty="0" err="1" smtClean="0"/>
              <a:t>zakonitim</a:t>
            </a:r>
            <a:r>
              <a:rPr lang="sr-Latn-ME" sz="3000" dirty="0" smtClean="0"/>
              <a:t> </a:t>
            </a:r>
            <a:r>
              <a:rPr lang="en-US" sz="3000" dirty="0" err="1" smtClean="0"/>
              <a:t>imaocima</a:t>
            </a:r>
            <a:r>
              <a:rPr lang="en-US" sz="3000" dirty="0" smtClean="0"/>
              <a:t> </a:t>
            </a:r>
            <a:r>
              <a:rPr lang="en-US" sz="3000" dirty="0" err="1"/>
              <a:t>vrijednosnih</a:t>
            </a:r>
            <a:r>
              <a:rPr lang="en-US" sz="3000" dirty="0"/>
              <a:t> </a:t>
            </a:r>
            <a:r>
              <a:rPr lang="en-US" sz="3000" dirty="0" err="1"/>
              <a:t>papira</a:t>
            </a:r>
            <a:r>
              <a:rPr lang="en-US" sz="3000" dirty="0"/>
              <a:t>/</a:t>
            </a:r>
            <a:r>
              <a:rPr lang="en-US" sz="3000" dirty="0" err="1"/>
              <a:t>hartija</a:t>
            </a:r>
            <a:r>
              <a:rPr lang="en-US" sz="3000" dirty="0"/>
              <a:t> od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/>
              <a:t>koji</a:t>
            </a:r>
            <a:r>
              <a:rPr lang="en-US" sz="3000" dirty="0"/>
              <a:t> </a:t>
            </a:r>
            <a:r>
              <a:rPr lang="en-US" sz="3000" dirty="0" err="1"/>
              <a:t>im</a:t>
            </a:r>
            <a:r>
              <a:rPr lang="en-US" sz="3000" dirty="0"/>
              <a:t> </a:t>
            </a:r>
            <a:r>
              <a:rPr lang="en-US" sz="3000" dirty="0" err="1"/>
              <a:t>daju</a:t>
            </a:r>
            <a:r>
              <a:rPr lang="en-US" sz="3000" dirty="0"/>
              <a:t> </a:t>
            </a:r>
            <a:r>
              <a:rPr lang="en-US" sz="3000" dirty="0" err="1"/>
              <a:t>pravo</a:t>
            </a:r>
            <a:r>
              <a:rPr lang="en-US" sz="3000" dirty="0"/>
              <a:t>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en-US" sz="3000" dirty="0" err="1"/>
              <a:t>zamjenu</a:t>
            </a:r>
            <a:r>
              <a:rPr lang="en-US" sz="3000" dirty="0"/>
              <a:t>.</a:t>
            </a:r>
          </a:p>
          <a:p>
            <a:pPr algn="just"/>
            <a:r>
              <a:rPr lang="en-US" sz="3000" dirty="0" err="1"/>
              <a:t>Postupak</a:t>
            </a:r>
            <a:r>
              <a:rPr lang="en-US" sz="3000" dirty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izdavanje</a:t>
            </a:r>
            <a:r>
              <a:rPr lang="en-US" sz="3000" dirty="0"/>
              <a:t> </a:t>
            </a:r>
            <a:r>
              <a:rPr lang="en-US" sz="3000" dirty="0" err="1"/>
              <a:t>novih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 </a:t>
            </a:r>
            <a:r>
              <a:rPr lang="en-US" sz="3000" dirty="0" err="1"/>
              <a:t>radi</a:t>
            </a:r>
            <a:r>
              <a:rPr lang="en-US" sz="3000" dirty="0"/>
              <a:t> </a:t>
            </a:r>
            <a:r>
              <a:rPr lang="en-US" sz="3000" dirty="0" err="1"/>
              <a:t>zamjene</a:t>
            </a:r>
            <a:r>
              <a:rPr lang="en-US" sz="3000" dirty="0"/>
              <a:t> </a:t>
            </a:r>
            <a:r>
              <a:rPr lang="en-US" sz="3000" dirty="0" err="1"/>
              <a:t>postojećih</a:t>
            </a:r>
            <a:r>
              <a:rPr lang="en-US" sz="3000" dirty="0"/>
              <a:t> </a:t>
            </a:r>
            <a:r>
              <a:rPr lang="en-US" sz="3000" dirty="0" err="1" smtClean="0"/>
              <a:t>vrijednosnih</a:t>
            </a:r>
            <a:r>
              <a:rPr lang="sr-Latn-ME" sz="3000" dirty="0" smtClean="0"/>
              <a:t> </a:t>
            </a:r>
            <a:r>
              <a:rPr lang="en-US" sz="3000" dirty="0" err="1" smtClean="0"/>
              <a:t>papira</a:t>
            </a:r>
            <a:r>
              <a:rPr lang="en-US" sz="3000" dirty="0" smtClean="0"/>
              <a:t>/</a:t>
            </a:r>
            <a:r>
              <a:rPr lang="en-US" sz="3000" dirty="0" err="1" smtClean="0"/>
              <a:t>hartija</a:t>
            </a:r>
            <a:r>
              <a:rPr lang="en-US" sz="3000" dirty="0" smtClean="0"/>
              <a:t> </a:t>
            </a:r>
            <a:r>
              <a:rPr lang="en-US" sz="3000" dirty="0"/>
              <a:t>od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/>
              <a:t>jednostavniji</a:t>
            </a:r>
            <a:r>
              <a:rPr lang="en-US" sz="3000" dirty="0"/>
              <a:t> je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brži</a:t>
            </a:r>
            <a:r>
              <a:rPr lang="en-US" sz="3000" dirty="0"/>
              <a:t> </a:t>
            </a:r>
            <a:r>
              <a:rPr lang="en-US" sz="3000" dirty="0" err="1"/>
              <a:t>nego</a:t>
            </a:r>
            <a:r>
              <a:rPr lang="en-US" sz="3000" dirty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izdavanje</a:t>
            </a:r>
            <a:r>
              <a:rPr lang="en-US" sz="3000" dirty="0"/>
              <a:t> </a:t>
            </a:r>
            <a:r>
              <a:rPr lang="en-US" sz="3000" dirty="0" err="1"/>
              <a:t>novih</a:t>
            </a:r>
            <a:r>
              <a:rPr lang="en-US" sz="3000" dirty="0"/>
              <a:t> </a:t>
            </a:r>
            <a:r>
              <a:rPr lang="en-US" sz="3000" dirty="0" err="1" smtClean="0"/>
              <a:t>dionica</a:t>
            </a:r>
            <a:r>
              <a:rPr lang="en-US" sz="3000" dirty="0" smtClean="0"/>
              <a:t>/</a:t>
            </a:r>
            <a:r>
              <a:rPr lang="en-US" sz="3000" dirty="0" err="1" smtClean="0"/>
              <a:t>akcija</a:t>
            </a:r>
            <a:r>
              <a:rPr lang="en-US" sz="3000" dirty="0"/>
              <a:t>, </a:t>
            </a:r>
            <a:r>
              <a:rPr lang="en-US" sz="3000" dirty="0" err="1"/>
              <a:t>jer</a:t>
            </a:r>
            <a:r>
              <a:rPr lang="en-US" sz="3000" dirty="0"/>
              <a:t> </a:t>
            </a:r>
            <a:r>
              <a:rPr lang="en-US" sz="3000" dirty="0" err="1"/>
              <a:t>nije</a:t>
            </a:r>
            <a:r>
              <a:rPr lang="en-US" sz="3000" dirty="0"/>
              <a:t> </a:t>
            </a:r>
            <a:r>
              <a:rPr lang="en-US" sz="3000" dirty="0" err="1"/>
              <a:t>potrebno</a:t>
            </a:r>
            <a:r>
              <a:rPr lang="en-US" sz="3000" dirty="0"/>
              <a:t> </a:t>
            </a:r>
            <a:r>
              <a:rPr lang="en-US" sz="3000" dirty="0" err="1"/>
              <a:t>odobrenje</a:t>
            </a:r>
            <a:r>
              <a:rPr lang="en-US" sz="3000" dirty="0"/>
              <a:t> </a:t>
            </a:r>
            <a:r>
              <a:rPr lang="en-US" sz="3000" dirty="0" err="1"/>
              <a:t>prospekta</a:t>
            </a:r>
            <a:r>
              <a:rPr lang="en-US" sz="3000" dirty="0"/>
              <a:t>. </a:t>
            </a:r>
            <a:endParaRPr lang="sr-Latn-ME" sz="3000" dirty="0" smtClean="0"/>
          </a:p>
          <a:p>
            <a:pPr algn="just"/>
            <a:r>
              <a:rPr lang="en-US" sz="3000" dirty="0" err="1" smtClean="0"/>
              <a:t>Izdavanje</a:t>
            </a:r>
            <a:r>
              <a:rPr lang="en-US" sz="3000" dirty="0" smtClean="0"/>
              <a:t> </a:t>
            </a:r>
            <a:r>
              <a:rPr lang="en-US" sz="3000" dirty="0"/>
              <a:t>se </a:t>
            </a:r>
            <a:r>
              <a:rPr lang="en-US" sz="3000" dirty="0" err="1"/>
              <a:t>vrši</a:t>
            </a:r>
            <a:r>
              <a:rPr lang="en-US" sz="3000" dirty="0"/>
              <a:t> bez </a:t>
            </a:r>
            <a:r>
              <a:rPr lang="en-US" sz="3000" dirty="0" err="1"/>
              <a:t>javne</a:t>
            </a:r>
            <a:r>
              <a:rPr lang="en-US" sz="3000" dirty="0"/>
              <a:t> </a:t>
            </a:r>
            <a:r>
              <a:rPr lang="en-US" sz="3000" dirty="0" err="1"/>
              <a:t>ponude</a:t>
            </a:r>
            <a:r>
              <a:rPr lang="en-US" sz="3000" dirty="0"/>
              <a:t>, </a:t>
            </a:r>
            <a:r>
              <a:rPr lang="en-US" sz="3000" dirty="0" smtClean="0"/>
              <a:t>a</a:t>
            </a:r>
            <a:r>
              <a:rPr lang="sr-Latn-ME" sz="3000" dirty="0" smtClean="0"/>
              <a:t> </a:t>
            </a:r>
            <a:r>
              <a:rPr lang="pl-PL" sz="3000" dirty="0" smtClean="0"/>
              <a:t>podliježe </a:t>
            </a:r>
            <a:r>
              <a:rPr lang="pl-PL" sz="3000" dirty="0"/>
              <a:t>prethodnom odobrenju izdavanja od strane Komisije za vrijednosne </a:t>
            </a:r>
            <a:r>
              <a:rPr lang="pl-PL" sz="3000" dirty="0" smtClean="0"/>
              <a:t>papire/</a:t>
            </a:r>
            <a:r>
              <a:rPr lang="en-US" sz="3000" dirty="0" err="1" smtClean="0"/>
              <a:t>hartije</a:t>
            </a:r>
            <a:r>
              <a:rPr lang="en-US" sz="3000" dirty="0" smtClean="0"/>
              <a:t> </a:t>
            </a:r>
            <a:r>
              <a:rPr lang="en-US" sz="3000" dirty="0"/>
              <a:t>od </a:t>
            </a:r>
            <a:r>
              <a:rPr lang="en-US" sz="3000" dirty="0" err="1"/>
              <a:t>vrijednosti</a:t>
            </a:r>
            <a:r>
              <a:rPr lang="en-US" sz="30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719671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9123"/>
          </a:xfrm>
        </p:spPr>
        <p:txBody>
          <a:bodyPr>
            <a:normAutofit fontScale="90000"/>
          </a:bodyPr>
          <a:lstStyle/>
          <a:p>
            <a:r>
              <a:rPr lang="pl-PL" sz="3600" dirty="0" smtClean="0">
                <a:latin typeface="+mn-lt"/>
              </a:rPr>
              <a:t/>
            </a:r>
            <a:br>
              <a:rPr lang="pl-PL" sz="3600" dirty="0" smtClean="0">
                <a:latin typeface="+mn-lt"/>
              </a:rPr>
            </a:br>
            <a:r>
              <a:rPr lang="pl-PL" sz="3600" dirty="0" smtClean="0">
                <a:latin typeface="+mn-lt"/>
              </a:rPr>
              <a:t>E - </a:t>
            </a:r>
            <a:r>
              <a:rPr lang="pl-PL" sz="3600" dirty="0">
                <a:latin typeface="+mn-lt"/>
              </a:rPr>
              <a:t>Podjela i spajanje dionica/akcija</a:t>
            </a:r>
            <a:r>
              <a:rPr lang="pl-PL" dirty="0"/>
              <a:t/>
            </a:r>
            <a:br>
              <a:rPr lang="pl-PL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utvrđenoj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računovodstvenoj</a:t>
            </a:r>
            <a:r>
              <a:rPr lang="en-US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Ipak</a:t>
            </a:r>
            <a:r>
              <a:rPr lang="en-US" dirty="0"/>
              <a:t>,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nominalna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računovodstvena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mijenjati</a:t>
            </a:r>
            <a:r>
              <a:rPr lang="en-US" dirty="0"/>
              <a:t> bez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Ovo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desiti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dijele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zamjenjuje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 smtClean="0"/>
              <a:t>dionicu</a:t>
            </a:r>
            <a:r>
              <a:rPr lang="en-US" dirty="0" smtClean="0"/>
              <a:t>/</a:t>
            </a:r>
            <a:r>
              <a:rPr lang="en-US" dirty="0" err="1" smtClean="0"/>
              <a:t>akciju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636904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Rezultat</a:t>
            </a:r>
            <a:r>
              <a:rPr lang="en-US" dirty="0"/>
              <a:t> je </a:t>
            </a:r>
            <a:r>
              <a:rPr lang="en-US" dirty="0" err="1"/>
              <a:t>povećanje</a:t>
            </a:r>
            <a:r>
              <a:rPr lang="sr-Latn-ME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manjom</a:t>
            </a:r>
            <a:r>
              <a:rPr lang="en-US" dirty="0"/>
              <a:t> </a:t>
            </a:r>
            <a:r>
              <a:rPr lang="en-US" dirty="0" err="1"/>
              <a:t>nominalnom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računovodstvenom</a:t>
            </a:r>
            <a:r>
              <a:rPr lang="sr-Latn-ME" dirty="0" smtClean="0"/>
              <a:t> </a:t>
            </a:r>
            <a:r>
              <a:rPr lang="en-US" dirty="0" err="1" smtClean="0"/>
              <a:t>vrijednošću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manjom</a:t>
            </a:r>
            <a:r>
              <a:rPr lang="en-US" dirty="0"/>
              <a:t> </a:t>
            </a:r>
            <a:r>
              <a:rPr lang="en-US" dirty="0" err="1"/>
              <a:t>tržišnom</a:t>
            </a:r>
            <a:r>
              <a:rPr lang="en-US" dirty="0"/>
              <a:t> </a:t>
            </a:r>
            <a:r>
              <a:rPr lang="en-US" dirty="0" err="1"/>
              <a:t>vrijednošću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dionici</a:t>
            </a:r>
            <a:r>
              <a:rPr lang="en-US" dirty="0"/>
              <a:t>/</a:t>
            </a:r>
            <a:r>
              <a:rPr lang="en-US" dirty="0" err="1"/>
              <a:t>akciji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 smtClean="0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spajaju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razmjenjuje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Rezultat</a:t>
            </a:r>
            <a:r>
              <a:rPr lang="en-US" dirty="0"/>
              <a:t> je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sr-Latn-ME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većom</a:t>
            </a:r>
            <a:r>
              <a:rPr lang="en-US" dirty="0"/>
              <a:t> </a:t>
            </a:r>
            <a:r>
              <a:rPr lang="en-US" dirty="0" err="1"/>
              <a:t>nominalnom</a:t>
            </a:r>
            <a:r>
              <a:rPr lang="en-US" dirty="0"/>
              <a:t> (</a:t>
            </a:r>
            <a:r>
              <a:rPr lang="en-US" dirty="0" err="1"/>
              <a:t>računovodstvenom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tržišnom</a:t>
            </a:r>
            <a:r>
              <a:rPr lang="sr-Latn-ME" dirty="0"/>
              <a:t> </a:t>
            </a:r>
            <a:r>
              <a:rPr lang="en-US" dirty="0" err="1"/>
              <a:t>vrijednošću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dionici</a:t>
            </a:r>
            <a:r>
              <a:rPr lang="en-US" dirty="0"/>
              <a:t>/</a:t>
            </a:r>
            <a:r>
              <a:rPr lang="en-US" dirty="0" err="1"/>
              <a:t>akciji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Postoje</a:t>
            </a:r>
            <a:r>
              <a:rPr lang="en-US" dirty="0"/>
              <a:t> tri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podjelu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: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pristupačnost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slanje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poruke</a:t>
            </a:r>
            <a:r>
              <a:rPr lang="en-US" dirty="0"/>
              <a:t> </a:t>
            </a:r>
            <a:r>
              <a:rPr lang="en-US" dirty="0" err="1"/>
              <a:t>investicionoj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, a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prisutni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psihološki</a:t>
            </a:r>
            <a:r>
              <a:rPr lang="sr-Latn-ME" dirty="0"/>
              <a:t> </a:t>
            </a:r>
            <a:r>
              <a:rPr lang="en-US" dirty="0" err="1"/>
              <a:t>razlozi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914462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8222"/>
            <a:ext cx="10515600" cy="487874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Podjele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pristupačnijima</a:t>
            </a:r>
            <a:r>
              <a:rPr lang="en-US" dirty="0"/>
              <a:t> </a:t>
            </a:r>
            <a:r>
              <a:rPr lang="en-US" dirty="0" err="1" smtClean="0"/>
              <a:t>malim</a:t>
            </a:r>
            <a:r>
              <a:rPr lang="sr-Latn-ME" dirty="0" smtClean="0"/>
              <a:t> </a:t>
            </a:r>
            <a:r>
              <a:rPr lang="en-US" dirty="0" err="1" smtClean="0"/>
              <a:t>investitorima</a:t>
            </a:r>
            <a:r>
              <a:rPr lang="en-US" dirty="0"/>
              <a:t>, a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poboljšati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Osim</a:t>
            </a:r>
            <a:r>
              <a:rPr lang="sr-Latn-ME" dirty="0" smtClean="0"/>
              <a:t> </a:t>
            </a:r>
            <a:r>
              <a:rPr lang="en-US" dirty="0" smtClean="0"/>
              <a:t>toga</a:t>
            </a:r>
            <a:r>
              <a:rPr lang="en-US" dirty="0"/>
              <a:t>, </a:t>
            </a:r>
            <a:r>
              <a:rPr lang="en-US" dirty="0" err="1"/>
              <a:t>podjele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da </a:t>
            </a:r>
            <a:r>
              <a:rPr lang="en-US" dirty="0" err="1"/>
              <a:t>pošalju</a:t>
            </a:r>
            <a:r>
              <a:rPr lang="en-US" dirty="0"/>
              <a:t> “</a:t>
            </a:r>
            <a:r>
              <a:rPr lang="en-US" dirty="0" err="1"/>
              <a:t>poruku</a:t>
            </a:r>
            <a:r>
              <a:rPr lang="en-US" dirty="0"/>
              <a:t>” </a:t>
            </a:r>
            <a:r>
              <a:rPr lang="en-US" dirty="0" err="1"/>
              <a:t>tržištima</a:t>
            </a:r>
            <a:r>
              <a:rPr lang="en-US" dirty="0"/>
              <a:t> da je </a:t>
            </a:r>
            <a:r>
              <a:rPr lang="en-US" dirty="0" err="1"/>
              <a:t>uprava</a:t>
            </a:r>
            <a:r>
              <a:rPr lang="en-US" dirty="0"/>
              <a:t> </a:t>
            </a:r>
            <a:r>
              <a:rPr lang="en-US" dirty="0" err="1"/>
              <a:t>sigurna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budućnost</a:t>
            </a:r>
            <a:r>
              <a:rPr lang="en-US" dirty="0" smtClean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očekuje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postojati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psihološka</a:t>
            </a:r>
            <a:r>
              <a:rPr lang="en-US" dirty="0"/>
              <a:t> </a:t>
            </a:r>
            <a:r>
              <a:rPr lang="en-US" dirty="0" err="1"/>
              <a:t>korist</a:t>
            </a:r>
            <a:r>
              <a:rPr lang="en-US" dirty="0"/>
              <a:t> u tome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)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Podjela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podliježe</a:t>
            </a:r>
            <a:r>
              <a:rPr lang="en-US" dirty="0"/>
              <a:t> </a:t>
            </a:r>
            <a:r>
              <a:rPr lang="en-US" dirty="0" err="1"/>
              <a:t>posebnom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, </a:t>
            </a:r>
            <a:r>
              <a:rPr lang="en-US" dirty="0" err="1" smtClean="0"/>
              <a:t>ilustriranom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93727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8642" y="11354"/>
            <a:ext cx="9478851" cy="683340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198120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stavljanje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</a:t>
            </a:r>
            <a:r>
              <a:rPr lang="en-US" dirty="0"/>
              <a:t>red</a:t>
            </a:r>
          </a:p>
          <a:p>
            <a:pPr algn="just"/>
            <a:r>
              <a:rPr lang="en-US" dirty="0" err="1" smtClean="0"/>
              <a:t>Odluku</a:t>
            </a:r>
            <a:r>
              <a:rPr lang="en-US" dirty="0" smtClean="0"/>
              <a:t> o </a:t>
            </a:r>
            <a:r>
              <a:rPr lang="en-US" dirty="0" err="1" smtClean="0"/>
              <a:t>podjeli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spajanju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mora </a:t>
            </a:r>
            <a:r>
              <a:rPr lang="en-US" dirty="0" err="1" smtClean="0"/>
              <a:t>odobriti</a:t>
            </a:r>
            <a:r>
              <a:rPr lang="en-US" dirty="0" smtClean="0"/>
              <a:t> </a:t>
            </a:r>
            <a:r>
              <a:rPr lang="sr-Latn-ME" dirty="0" smtClean="0"/>
              <a:t>skupština dioničara/akcionara.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nadležan</a:t>
            </a:r>
            <a:r>
              <a:rPr lang="en-US" dirty="0"/>
              <a:t> da </a:t>
            </a:r>
            <a:r>
              <a:rPr lang="en-US" dirty="0" err="1"/>
              <a:t>uvrsti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podjelu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</a:t>
            </a:r>
            <a:r>
              <a:rPr lang="sr-Latn-ME" dirty="0" smtClean="0"/>
              <a:t> skupštine dioničara/akcionara.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Odluku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prosta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statut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800226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dirty="0"/>
              <a:t>2. Odluka o podjeli ili spajanju dionica/akcija</a:t>
            </a:r>
          </a:p>
          <a:p>
            <a:pPr algn="just"/>
            <a:r>
              <a:rPr lang="en-US" dirty="0" smtClean="0"/>
              <a:t>S</a:t>
            </a:r>
            <a:r>
              <a:rPr lang="sr-Latn-ME" dirty="0" smtClean="0"/>
              <a:t>kupština dioničara/akcionara </a:t>
            </a:r>
            <a:r>
              <a:rPr lang="en-US" dirty="0" err="1" smtClean="0"/>
              <a:t>odobrava</a:t>
            </a:r>
            <a:r>
              <a:rPr lang="en-US" dirty="0" smtClean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podjeli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 smtClean="0"/>
              <a:t>glasova</a:t>
            </a:r>
            <a:r>
              <a:rPr lang="sr-Latn-ME" dirty="0" smtClean="0"/>
              <a:t> </a:t>
            </a:r>
            <a:r>
              <a:rPr lang="en-US" dirty="0" err="1" smtClean="0"/>
              <a:t>prisutnih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spada</a:t>
            </a:r>
            <a:r>
              <a:rPr lang="en-US" dirty="0"/>
              <a:t> u </a:t>
            </a:r>
            <a:r>
              <a:rPr lang="en-US" dirty="0" err="1"/>
              <a:t>izuzetke</a:t>
            </a:r>
            <a:r>
              <a:rPr lang="en-US" dirty="0"/>
              <a:t> od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 smtClean="0"/>
              <a:t>javne</a:t>
            </a:r>
            <a:r>
              <a:rPr lang="sr-Latn-ME" dirty="0" smtClean="0"/>
              <a:t> </a:t>
            </a:r>
            <a:r>
              <a:rPr lang="en-US" dirty="0" err="1" smtClean="0"/>
              <a:t>ponude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podvesti</a:t>
            </a:r>
            <a:r>
              <a:rPr lang="en-US" dirty="0"/>
              <a:t> pod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zamjene</a:t>
            </a:r>
            <a:r>
              <a:rPr lang="en-US" dirty="0"/>
              <a:t> </a:t>
            </a:r>
            <a:r>
              <a:rPr lang="en-US" dirty="0" err="1" smtClean="0"/>
              <a:t>postojećih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Obavezni</a:t>
            </a:r>
            <a:r>
              <a:rPr lang="en-US" dirty="0" smtClean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izdavanju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propisani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Pravilnikom</a:t>
            </a:r>
            <a:r>
              <a:rPr lang="en-US" dirty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HOV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 smtClean="0"/>
              <a:t>obaveznih</a:t>
            </a:r>
            <a:r>
              <a:rPr lang="sr-Latn-ME" dirty="0" smtClean="0"/>
              <a:t> </a:t>
            </a:r>
            <a:r>
              <a:rPr lang="en-US" dirty="0" err="1" smtClean="0"/>
              <a:t>elemenata</a:t>
            </a:r>
            <a:r>
              <a:rPr lang="en-US" dirty="0"/>
              <a:t>, ova </a:t>
            </a:r>
            <a:r>
              <a:rPr lang="en-US" dirty="0" err="1"/>
              <a:t>odluka</a:t>
            </a:r>
            <a:r>
              <a:rPr lang="en-US" dirty="0"/>
              <a:t> mora </a:t>
            </a:r>
            <a:r>
              <a:rPr lang="en-US" dirty="0" err="1" smtClean="0"/>
              <a:t>sadržati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neophodne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 smtClean="0"/>
              <a:t>koeficijenta</a:t>
            </a:r>
            <a:r>
              <a:rPr lang="sr-Latn-ME" dirty="0" smtClean="0"/>
              <a:t> </a:t>
            </a:r>
            <a:r>
              <a:rPr lang="en-US" dirty="0" err="1" smtClean="0"/>
              <a:t>spajanja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795982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7244"/>
            <a:ext cx="10515600" cy="47997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Odobrenje</a:t>
            </a:r>
            <a:r>
              <a:rPr lang="en-US" dirty="0"/>
              <a:t> KVP/KHOV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endParaRPr lang="en-US" dirty="0"/>
          </a:p>
          <a:p>
            <a:pPr algn="just"/>
            <a:r>
              <a:rPr lang="en-US" dirty="0" err="1"/>
              <a:t>Izdavalac</a:t>
            </a:r>
            <a:r>
              <a:rPr lang="en-US" dirty="0"/>
              <a:t> je </a:t>
            </a:r>
            <a:r>
              <a:rPr lang="en-US" dirty="0" err="1"/>
              <a:t>obavezan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KVP/KHOV </a:t>
            </a:r>
            <a:r>
              <a:rPr lang="en-US" dirty="0" err="1"/>
              <a:t>obavještenje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pl-PL" dirty="0" smtClean="0"/>
              <a:t>akcija </a:t>
            </a:r>
            <a:r>
              <a:rPr lang="pl-PL" dirty="0"/>
              <a:t>bez javne ponude, odluku o izdavanju dionica/akcija bez javne ponude i </a:t>
            </a:r>
            <a:r>
              <a:rPr lang="pl-PL" dirty="0" smtClean="0"/>
              <a:t>drugu potrebnu </a:t>
            </a:r>
            <a:r>
              <a:rPr lang="pl-PL" dirty="0"/>
              <a:t>dokumentaciju.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roku od sedam dana od donošenja odluke o podjeli </a:t>
            </a:r>
            <a:r>
              <a:rPr lang="pl-PL" dirty="0" smtClean="0"/>
              <a:t>ili </a:t>
            </a:r>
            <a:r>
              <a:rPr lang="en-US" dirty="0" err="1" smtClean="0"/>
              <a:t>spajanju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izdavalac</a:t>
            </a:r>
            <a:r>
              <a:rPr lang="en-US" dirty="0"/>
              <a:t> je </a:t>
            </a:r>
            <a:r>
              <a:rPr lang="en-US" dirty="0" err="1"/>
              <a:t>dužan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KVP/KHOV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dobijanje</a:t>
            </a:r>
            <a:r>
              <a:rPr lang="sr-Latn-ME" dirty="0" smtClean="0"/>
              <a:t> </a:t>
            </a:r>
            <a:r>
              <a:rPr lang="en-US" dirty="0" err="1" smtClean="0"/>
              <a:t>odobrenja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KVP/KHOV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odobriti</a:t>
            </a:r>
            <a:r>
              <a:rPr lang="en-US" dirty="0" smtClean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utvrdi</a:t>
            </a:r>
            <a:r>
              <a:rPr lang="en-US" dirty="0"/>
              <a:t> da je </a:t>
            </a:r>
            <a:r>
              <a:rPr lang="en-US" dirty="0" err="1" smtClean="0"/>
              <a:t>odluka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priložena</a:t>
            </a:r>
            <a:r>
              <a:rPr lang="en-US" dirty="0" smtClean="0"/>
              <a:t> </a:t>
            </a:r>
            <a:r>
              <a:rPr lang="en-US" dirty="0" err="1"/>
              <a:t>propisana</a:t>
            </a:r>
            <a:r>
              <a:rPr lang="en-US" dirty="0"/>
              <a:t> </a:t>
            </a:r>
            <a:r>
              <a:rPr lang="en-US" dirty="0" err="1"/>
              <a:t>dokumentacija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181336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nn-NO" dirty="0"/>
              <a:t>4. Izmjene i dopune osnivačkog akta i registracija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 smtClean="0"/>
              <a:t>sprovede</a:t>
            </a:r>
            <a:r>
              <a:rPr lang="sr-Latn-ME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izmijeniti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dopuniti</a:t>
            </a:r>
            <a:r>
              <a:rPr lang="en-US" dirty="0" smtClean="0"/>
              <a:t> </a:t>
            </a:r>
            <a:r>
              <a:rPr lang="en-US" dirty="0" err="1" smtClean="0"/>
              <a:t>kvalifi</a:t>
            </a:r>
            <a:r>
              <a:rPr lang="sr-Latn-ME" dirty="0" smtClean="0"/>
              <a:t>kovanom </a:t>
            </a:r>
            <a:r>
              <a:rPr lang="en-US" dirty="0" smtClean="0"/>
              <a:t> </a:t>
            </a:r>
            <a:r>
              <a:rPr lang="en-US" dirty="0" err="1"/>
              <a:t>dvotrećinskom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 smtClean="0"/>
              <a:t>pravom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183745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F - Dioničke/akcijske </a:t>
            </a:r>
            <a:r>
              <a:rPr lang="pl-PL" sz="3600" dirty="0">
                <a:latin typeface="+mn-lt"/>
              </a:rPr>
              <a:t>opcije u </a:t>
            </a:r>
            <a:r>
              <a:rPr lang="pl-PL" sz="3600" dirty="0" smtClean="0">
                <a:latin typeface="+mn-lt"/>
              </a:rPr>
              <a:t>uporednoj </a:t>
            </a:r>
            <a:r>
              <a:rPr lang="en-US" sz="3600" dirty="0" err="1" smtClean="0">
                <a:latin typeface="+mn-lt"/>
              </a:rPr>
              <a:t>korporativnoj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praksi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Opcije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složeni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rizični</a:t>
            </a:r>
            <a:r>
              <a:rPr lang="en-US" dirty="0"/>
              <a:t> </a:t>
            </a:r>
            <a:r>
              <a:rPr lang="en-US" dirty="0" err="1" smtClean="0"/>
              <a:t>standardi</a:t>
            </a:r>
            <a:r>
              <a:rPr lang="sr-Latn-ME" dirty="0" smtClean="0"/>
              <a:t>zovani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derivati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ugla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dioničke</a:t>
            </a:r>
            <a:r>
              <a:rPr lang="en-US" dirty="0"/>
              <a:t>/</a:t>
            </a:r>
            <a:r>
              <a:rPr lang="en-US" dirty="0" err="1"/>
              <a:t>akcijske</a:t>
            </a:r>
            <a:r>
              <a:rPr lang="en-US" dirty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najznačajnija</a:t>
            </a:r>
            <a:r>
              <a:rPr lang="sr-Latn-ME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 smtClean="0"/>
              <a:t>standardiz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derivata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One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igrati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sr-Latn-ME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izvršnim</a:t>
            </a:r>
            <a:r>
              <a:rPr lang="en-US" dirty="0"/>
              <a:t> </a:t>
            </a:r>
            <a:r>
              <a:rPr lang="en-US" dirty="0" err="1"/>
              <a:t>direktorima</a:t>
            </a:r>
            <a:r>
              <a:rPr lang="en-US" dirty="0"/>
              <a:t>, pa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implikacije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Zbog</a:t>
            </a:r>
            <a:r>
              <a:rPr lang="en-US" dirty="0"/>
              <a:t> toga je </a:t>
            </a:r>
            <a:r>
              <a:rPr lang="en-US" dirty="0" err="1"/>
              <a:t>korisno</a:t>
            </a:r>
            <a:r>
              <a:rPr lang="en-US" dirty="0"/>
              <a:t> </a:t>
            </a:r>
            <a:r>
              <a:rPr lang="en-US" dirty="0" err="1"/>
              <a:t>osvrnuti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uporednu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sr-Latn-ME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rasprostranjene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 </a:t>
            </a:r>
            <a:r>
              <a:rPr lang="en-US" dirty="0" err="1"/>
              <a:t>nagrađivanja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sr-Latn-ME" dirty="0"/>
              <a:t> </a:t>
            </a:r>
            <a:r>
              <a:rPr lang="pl-PL" dirty="0"/>
              <a:t>uprave putem opcija za kupovinu dionica/akcija društva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9472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ogromnom</a:t>
            </a:r>
            <a:r>
              <a:rPr lang="en-US" dirty="0"/>
              <a:t> </a:t>
            </a:r>
            <a:r>
              <a:rPr lang="en-US" dirty="0" err="1"/>
              <a:t>potencijalu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milionima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tradicionalno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sana</a:t>
            </a:r>
            <a:r>
              <a:rPr lang="en-US" dirty="0" smtClean="0"/>
              <a:t>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ograničio</a:t>
            </a:r>
            <a:r>
              <a:rPr lang="en-US" dirty="0"/>
              <a:t> </a:t>
            </a:r>
            <a:r>
              <a:rPr lang="en-US" dirty="0" err="1"/>
              <a:t>očigledan</a:t>
            </a:r>
            <a:r>
              <a:rPr lang="en-US" dirty="0"/>
              <a:t>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zloupotrebe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se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 smtClean="0"/>
              <a:t>postavljaju</a:t>
            </a:r>
            <a:r>
              <a:rPr lang="sr-Latn-ME" dirty="0" smtClean="0"/>
              <a:t> </a:t>
            </a:r>
            <a:r>
              <a:rPr lang="en-US" dirty="0" err="1" smtClean="0"/>
              <a:t>brojni</a:t>
            </a:r>
            <a:r>
              <a:rPr lang="en-US" dirty="0" smtClean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ulazak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opstanak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872657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err="1"/>
              <a:t>objašnjenje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 smtClean="0"/>
              <a:t>imaocu</a:t>
            </a:r>
            <a:r>
              <a:rPr lang="sr-Latn-ME" dirty="0" smtClean="0"/>
              <a:t> </a:t>
            </a:r>
            <a:r>
              <a:rPr lang="en-US" dirty="0" err="1" smtClean="0"/>
              <a:t>daje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kupi</a:t>
            </a:r>
            <a:r>
              <a:rPr lang="en-US" dirty="0"/>
              <a:t> </a:t>
            </a:r>
            <a:r>
              <a:rPr lang="en-US" dirty="0" err="1"/>
              <a:t>dionicu</a:t>
            </a:r>
            <a:r>
              <a:rPr lang="en-US" dirty="0"/>
              <a:t>/</a:t>
            </a:r>
            <a:r>
              <a:rPr lang="en-US" dirty="0" err="1"/>
              <a:t>akciju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unaprijed</a:t>
            </a:r>
            <a:r>
              <a:rPr lang="en-US" dirty="0"/>
              <a:t> </a:t>
            </a:r>
            <a:r>
              <a:rPr lang="en-US" dirty="0" err="1"/>
              <a:t>utvrđenoj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kupi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sadašnjoj</a:t>
            </a:r>
            <a:r>
              <a:rPr lang="en-US" dirty="0"/>
              <a:t> </a:t>
            </a:r>
            <a:r>
              <a:rPr lang="en-US" dirty="0" err="1" smtClean="0"/>
              <a:t>cijeni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npr</a:t>
            </a:r>
            <a:r>
              <a:rPr lang="en-US" dirty="0"/>
              <a:t>. 100 KM) </a:t>
            </a:r>
            <a:r>
              <a:rPr lang="en-US" dirty="0" err="1"/>
              <a:t>poslije</a:t>
            </a:r>
            <a:r>
              <a:rPr lang="en-US" dirty="0"/>
              <a:t> tri </a:t>
            </a:r>
            <a:r>
              <a:rPr lang="en-US" dirty="0" err="1"/>
              <a:t>mjeseca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periodu</a:t>
            </a:r>
            <a:r>
              <a:rPr lang="en-US" dirty="0" smtClean="0"/>
              <a:t> </a:t>
            </a:r>
            <a:r>
              <a:rPr lang="en-US" dirty="0" err="1"/>
              <a:t>važenja</a:t>
            </a:r>
            <a:r>
              <a:rPr lang="en-US" dirty="0"/>
              <a:t> </a:t>
            </a:r>
            <a:r>
              <a:rPr lang="en-US" dirty="0" err="1"/>
              <a:t>opcije</a:t>
            </a:r>
            <a:r>
              <a:rPr lang="en-US" dirty="0"/>
              <a:t>,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ostvariti</a:t>
            </a:r>
            <a:r>
              <a:rPr lang="en-US" dirty="0"/>
              <a:t> </a:t>
            </a:r>
            <a:r>
              <a:rPr lang="en-US" dirty="0" err="1"/>
              <a:t>zaradu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 smtClean="0"/>
              <a:t>cijeni</a:t>
            </a:r>
            <a:r>
              <a:rPr lang="sr-Latn-ME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kojoj</a:t>
            </a:r>
            <a:r>
              <a:rPr lang="en-US" dirty="0"/>
              <a:t> je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kupio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Sposobnim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sr-Latn-ME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/>
              <a:t>vid </a:t>
            </a:r>
            <a:r>
              <a:rPr lang="en-US" dirty="0" err="1"/>
              <a:t>nagrađivanja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dodatnu</a:t>
            </a:r>
            <a:r>
              <a:rPr lang="en-US" dirty="0"/>
              <a:t> </a:t>
            </a:r>
            <a:r>
              <a:rPr lang="en-US" dirty="0" err="1"/>
              <a:t>kapitalnu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 smtClean="0"/>
              <a:t>kroz</a:t>
            </a:r>
            <a:r>
              <a:rPr lang="sr-Latn-ME" dirty="0" smtClean="0"/>
              <a:t> </a:t>
            </a:r>
            <a:r>
              <a:rPr lang="en-US" dirty="0" err="1" smtClean="0"/>
              <a:t>efekte</a:t>
            </a:r>
            <a:r>
              <a:rPr lang="en-US" dirty="0" smtClean="0"/>
              <a:t> </a:t>
            </a:r>
            <a:r>
              <a:rPr lang="en-US" dirty="0" err="1"/>
              <a:t>uspješnog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652038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svakodnevan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 smtClean="0"/>
              <a:t>opcije</a:t>
            </a:r>
            <a:r>
              <a:rPr lang="sr-Latn-ME" dirty="0" smtClean="0"/>
              <a:t> </a:t>
            </a:r>
            <a:r>
              <a:rPr lang="en-US" dirty="0" smtClean="0"/>
              <a:t>– </a:t>
            </a:r>
            <a:r>
              <a:rPr lang="en-US" dirty="0" err="1"/>
              <a:t>podsticajna</a:t>
            </a:r>
            <a:r>
              <a:rPr lang="en-US" dirty="0"/>
              <a:t>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akcijska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– </a:t>
            </a:r>
            <a:r>
              <a:rPr lang="en-US" dirty="0" err="1"/>
              <a:t>koristi</a:t>
            </a:r>
            <a:r>
              <a:rPr lang="en-US" dirty="0"/>
              <a:t> se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smtClean="0"/>
              <a:t>stimuli</a:t>
            </a:r>
            <a:r>
              <a:rPr lang="sr-Latn-ME" dirty="0" smtClean="0"/>
              <a:t>sanja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vlastiti</a:t>
            </a:r>
            <a:r>
              <a:rPr lang="en-US" dirty="0"/>
              <a:t> </a:t>
            </a:r>
            <a:r>
              <a:rPr lang="en-US" dirty="0" err="1"/>
              <a:t>učinak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,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najznačajnija</a:t>
            </a:r>
            <a:r>
              <a:rPr lang="en-US" dirty="0" smtClean="0"/>
              <a:t> </a:t>
            </a:r>
            <a:r>
              <a:rPr lang="en-US" dirty="0" err="1"/>
              <a:t>komponenta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izvršne</a:t>
            </a:r>
            <a:r>
              <a:rPr lang="en-US" dirty="0"/>
              <a:t> </a:t>
            </a:r>
            <a:r>
              <a:rPr lang="en-US" dirty="0" err="1"/>
              <a:t>direktore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popularne</a:t>
            </a:r>
            <a:r>
              <a:rPr lang="sr-Latn-ME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izrazito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, one </a:t>
            </a:r>
            <a:r>
              <a:rPr lang="en-US" dirty="0" err="1"/>
              <a:t>prividno</a:t>
            </a:r>
            <a:r>
              <a:rPr lang="en-US" dirty="0"/>
              <a:t> </a:t>
            </a:r>
            <a:r>
              <a:rPr lang="en-US" dirty="0" err="1"/>
              <a:t>izjednačavaju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a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(</a:t>
            </a:r>
            <a:r>
              <a:rPr lang="en-US" dirty="0" err="1"/>
              <a:t>razvodnjavanje</a:t>
            </a:r>
            <a:r>
              <a:rPr lang="en-US" dirty="0"/>
              <a:t> </a:t>
            </a:r>
            <a:r>
              <a:rPr lang="en-US" dirty="0" err="1" smtClean="0"/>
              <a:t>vlasništva</a:t>
            </a:r>
            <a:r>
              <a:rPr lang="sr-Latn-ME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vidljiva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sadašnjim</a:t>
            </a:r>
            <a:r>
              <a:rPr lang="en-US" dirty="0"/>
              <a:t> </a:t>
            </a:r>
            <a:r>
              <a:rPr lang="en-US" dirty="0" err="1" smtClean="0"/>
              <a:t>računovodstvenim</a:t>
            </a:r>
            <a:r>
              <a:rPr lang="sr-Latn-ME" dirty="0" smtClean="0"/>
              <a:t> </a:t>
            </a:r>
            <a:r>
              <a:rPr lang="en-US" dirty="0" err="1" smtClean="0"/>
              <a:t>standardima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396223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Naknada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akcijskih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je </a:t>
            </a:r>
            <a:r>
              <a:rPr lang="en-US" dirty="0" err="1"/>
              <a:t>složena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sporna</a:t>
            </a:r>
            <a:r>
              <a:rPr lang="en-US" dirty="0"/>
              <a:t> </a:t>
            </a:r>
            <a:r>
              <a:rPr lang="en-US" dirty="0" err="1"/>
              <a:t>tehnika</a:t>
            </a:r>
            <a:r>
              <a:rPr lang="en-US" dirty="0"/>
              <a:t> </a:t>
            </a:r>
            <a:r>
              <a:rPr lang="en-US" dirty="0" err="1"/>
              <a:t>nagrađivanja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ispitivanje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 smtClean="0"/>
              <a:t>uključivanje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detaljnog</a:t>
            </a:r>
            <a:r>
              <a:rPr lang="sr-Latn-ME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godišnjim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mora </a:t>
            </a:r>
            <a:r>
              <a:rPr lang="en-US" dirty="0" err="1"/>
              <a:t>pratiti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izdavanje</a:t>
            </a:r>
            <a:r>
              <a:rPr lang="sr-Latn-ME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mora se </a:t>
            </a:r>
            <a:r>
              <a:rPr lang="en-US" dirty="0" err="1" smtClean="0"/>
              <a:t>realiz</a:t>
            </a:r>
            <a:r>
              <a:rPr lang="sr-Latn-ME" dirty="0" smtClean="0"/>
              <a:t>ovati 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pravilima</a:t>
            </a:r>
            <a:r>
              <a:rPr lang="en-US" dirty="0"/>
              <a:t> o </a:t>
            </a:r>
            <a:r>
              <a:rPr lang="en-US" dirty="0" err="1"/>
              <a:t>zamjenjivim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333979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derivata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Snaga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derivata</a:t>
            </a:r>
            <a:r>
              <a:rPr lang="en-US" dirty="0"/>
              <a:t> </a:t>
            </a:r>
            <a:r>
              <a:rPr lang="en-US" dirty="0" err="1"/>
              <a:t>leži</a:t>
            </a:r>
            <a:r>
              <a:rPr lang="en-US" dirty="0"/>
              <a:t> u </a:t>
            </a:r>
            <a:r>
              <a:rPr lang="en-US" dirty="0" err="1"/>
              <a:t>njihovoj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da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prilagode</a:t>
            </a:r>
            <a:r>
              <a:rPr lang="sr-Latn-ME" dirty="0" smtClean="0"/>
              <a:t> </a:t>
            </a:r>
            <a:r>
              <a:rPr lang="en-US" dirty="0" err="1" smtClean="0"/>
              <a:t>novonastaloj</a:t>
            </a:r>
            <a:r>
              <a:rPr lang="en-US" dirty="0" smtClean="0"/>
              <a:t> </a:t>
            </a:r>
            <a:r>
              <a:rPr lang="en-US" dirty="0" err="1"/>
              <a:t>situaciji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špekulativne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konzervativne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One se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izdavati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ciljevima</a:t>
            </a:r>
            <a:r>
              <a:rPr lang="en-US" dirty="0"/>
              <a:t>, od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od </a:t>
            </a:r>
            <a:r>
              <a:rPr lang="en-US" dirty="0" err="1"/>
              <a:t>promjena</a:t>
            </a:r>
            <a:r>
              <a:rPr lang="en-US" dirty="0"/>
              <a:t> u </a:t>
            </a:r>
            <a:r>
              <a:rPr lang="en-US" dirty="0" err="1"/>
              <a:t>cijenama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 </a:t>
            </a:r>
            <a:r>
              <a:rPr lang="en-US" dirty="0" err="1" smtClean="0"/>
              <a:t>kockanja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trendom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derivati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srodni</a:t>
            </a:r>
            <a:r>
              <a:rPr lang="en-US" dirty="0"/>
              <a:t>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složeni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rizični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poznata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 smtClean="0"/>
              <a:t>oni</a:t>
            </a:r>
            <a:r>
              <a:rPr lang="sr-Latn-ME" dirty="0" smtClean="0"/>
              <a:t> </a:t>
            </a:r>
            <a:r>
              <a:rPr lang="en-US" dirty="0" err="1" smtClean="0"/>
              <a:t>potencijalno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izložiti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neočekivanim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447833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+mn-lt"/>
              </a:rPr>
              <a:t>G</a:t>
            </a:r>
            <a:r>
              <a:rPr lang="sr-Latn-ME" sz="3600" dirty="0" smtClean="0">
                <a:latin typeface="+mn-lt"/>
              </a:rPr>
              <a:t> -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Prikupljanje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kapitala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na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međunarodnim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tržištima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r>
              <a:rPr lang="pl-PL" sz="3600" dirty="0">
                <a:latin typeface="+mn-lt"/>
              </a:rPr>
              <a:t>i inostrani vrijednosni papiri/hartije od </a:t>
            </a:r>
            <a:r>
              <a:rPr lang="pl-PL" sz="3600" dirty="0" smtClean="0">
                <a:latin typeface="+mn-lt"/>
              </a:rPr>
              <a:t>vrijednosti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prikupljati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Kotiranje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(</a:t>
            </a:r>
            <a:r>
              <a:rPr lang="en-US" dirty="0" err="1"/>
              <a:t>niža</a:t>
            </a:r>
            <a:r>
              <a:rPr lang="en-US" dirty="0"/>
              <a:t> </a:t>
            </a:r>
            <a:r>
              <a:rPr lang="en-US" dirty="0" err="1" smtClean="0"/>
              <a:t>cijena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,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,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prestiž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Najveća</a:t>
            </a:r>
            <a:r>
              <a:rPr lang="en-US" dirty="0" smtClean="0"/>
              <a:t> </a:t>
            </a:r>
            <a:r>
              <a:rPr lang="en-US" dirty="0" err="1"/>
              <a:t>svjetska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primjenjuju</a:t>
            </a:r>
            <a:r>
              <a:rPr lang="en-US" dirty="0"/>
              <a:t> </a:t>
            </a:r>
            <a:r>
              <a:rPr lang="en-US" dirty="0" err="1" smtClean="0"/>
              <a:t>više</a:t>
            </a:r>
            <a:r>
              <a:rPr lang="sr-Latn-ME" dirty="0" smtClean="0"/>
              <a:t> </a:t>
            </a:r>
            <a:r>
              <a:rPr lang="en-US" dirty="0" err="1" smtClean="0"/>
              <a:t>standarde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od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Najpopularnija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/>
              <a:t>SAD-u,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kontinentalnoj</a:t>
            </a:r>
            <a:r>
              <a:rPr lang="en-US" dirty="0"/>
              <a:t> </a:t>
            </a:r>
            <a:r>
              <a:rPr lang="en-US" dirty="0" err="1"/>
              <a:t>Evropi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najrigoroznijih</a:t>
            </a:r>
            <a:r>
              <a:rPr lang="en-US" dirty="0" smtClean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svijetu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to </a:t>
            </a:r>
            <a:r>
              <a:rPr lang="en-US" dirty="0" err="1" smtClean="0"/>
              <a:t>istovremeno</a:t>
            </a:r>
            <a:r>
              <a:rPr lang="sr-Latn-ME" dirty="0" smtClean="0"/>
              <a:t> </a:t>
            </a:r>
            <a:r>
              <a:rPr lang="en-US" dirty="0" err="1" smtClean="0"/>
              <a:t>znači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ispune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standarde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ulazak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opstanak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957392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4044"/>
            <a:ext cx="10515600" cy="500291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glavna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da </a:t>
            </a:r>
            <a:r>
              <a:rPr lang="en-US" dirty="0" err="1"/>
              <a:t>postanu</a:t>
            </a:r>
            <a:r>
              <a:rPr lang="en-US" dirty="0"/>
              <a:t> </a:t>
            </a:r>
            <a:r>
              <a:rPr lang="en-US" dirty="0" err="1"/>
              <a:t>prisutna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međunarodnim</a:t>
            </a:r>
            <a:r>
              <a:rPr lang="sr-Latn-ME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 err="1"/>
              <a:t>mogu</a:t>
            </a:r>
            <a:r>
              <a:rPr lang="en-US" dirty="0"/>
              <a:t>: 1)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 smtClean="0"/>
              <a:t>izdavati</a:t>
            </a:r>
            <a:r>
              <a:rPr lang="sr-Latn-ME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; </a:t>
            </a:r>
            <a:r>
              <a:rPr lang="en-US" dirty="0" err="1"/>
              <a:t>ili</a:t>
            </a:r>
            <a:r>
              <a:rPr lang="en-US" dirty="0"/>
              <a:t> 2)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Depozitne</a:t>
            </a:r>
            <a:r>
              <a:rPr lang="sr-Latn-ME" dirty="0" smtClean="0"/>
              <a:t> </a:t>
            </a:r>
            <a:r>
              <a:rPr lang="en-US" dirty="0" err="1" smtClean="0"/>
              <a:t>potvrde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 smtClean="0"/>
              <a:t>trguje</a:t>
            </a:r>
            <a:r>
              <a:rPr lang="sr-Latn-ME" dirty="0" smtClean="0"/>
              <a:t> </a:t>
            </a:r>
            <a:r>
              <a:rPr lang="en-US" dirty="0" err="1" smtClean="0"/>
              <a:t>potvrdama</a:t>
            </a:r>
            <a:r>
              <a:rPr lang="en-US" dirty="0" smtClean="0"/>
              <a:t> </a:t>
            </a:r>
            <a:r>
              <a:rPr lang="en-US" dirty="0" err="1"/>
              <a:t>umjesto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potvrde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popularniji</a:t>
            </a:r>
            <a:r>
              <a:rPr lang="en-US" dirty="0"/>
              <a:t> </a:t>
            </a:r>
            <a:r>
              <a:rPr lang="en-US" dirty="0" err="1" smtClean="0"/>
              <a:t>oblik</a:t>
            </a:r>
            <a:r>
              <a:rPr lang="sr-Latn-ME" dirty="0" smtClean="0"/>
              <a:t> </a:t>
            </a:r>
            <a:r>
              <a:rPr lang="en-US" dirty="0" err="1" smtClean="0"/>
              <a:t>dolaženja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potvrde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 smtClean="0"/>
              <a:t>imaocima</a:t>
            </a:r>
            <a:r>
              <a:rPr lang="sr-Latn-ME" dirty="0" smtClean="0"/>
              <a:t> </a:t>
            </a:r>
            <a:r>
              <a:rPr lang="en-US" dirty="0" err="1" smtClean="0"/>
              <a:t>pružile</a:t>
            </a:r>
            <a:r>
              <a:rPr lang="en-US" dirty="0" smtClean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oslanjanja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je </a:t>
            </a:r>
            <a:r>
              <a:rPr lang="en-US" dirty="0" err="1"/>
              <a:t>poznato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 smtClean="0"/>
              <a:t>potvrde</a:t>
            </a:r>
            <a:r>
              <a:rPr lang="sr-Latn-ME" dirty="0" smtClean="0"/>
              <a:t> </a:t>
            </a:r>
            <a:r>
              <a:rPr lang="en-US" dirty="0" err="1" smtClean="0"/>
              <a:t>također</a:t>
            </a:r>
            <a:r>
              <a:rPr lang="en-US" dirty="0" smtClean="0"/>
              <a:t>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je </a:t>
            </a:r>
            <a:r>
              <a:rPr lang="en-US" dirty="0" smtClean="0"/>
              <a:t>emit</a:t>
            </a:r>
            <a:r>
              <a:rPr lang="sr-Latn-ME" dirty="0" smtClean="0"/>
              <a:t>ovalo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90990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depozitnih</a:t>
            </a:r>
            <a:r>
              <a:rPr lang="en-US" dirty="0"/>
              <a:t> </a:t>
            </a:r>
            <a:r>
              <a:rPr lang="en-US" dirty="0" err="1"/>
              <a:t>potvrda</a:t>
            </a:r>
            <a:r>
              <a:rPr lang="en-US" dirty="0"/>
              <a:t>, </a:t>
            </a:r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 </a:t>
            </a:r>
            <a:r>
              <a:rPr lang="en-US" dirty="0" err="1"/>
              <a:t>trguje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Američke</a:t>
            </a:r>
            <a:r>
              <a:rPr lang="en-US" dirty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 (ADR) u </a:t>
            </a:r>
            <a:r>
              <a:rPr lang="en-US" dirty="0" err="1"/>
              <a:t>opticaju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SAD-u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evropske</a:t>
            </a:r>
            <a:r>
              <a:rPr lang="en-US" dirty="0" smtClean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 (EDR) u </a:t>
            </a:r>
            <a:r>
              <a:rPr lang="en-US" dirty="0" err="1"/>
              <a:t>opticaju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evropskim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, a </a:t>
            </a:r>
            <a:r>
              <a:rPr lang="en-US" dirty="0" err="1" smtClean="0"/>
              <a:t>globalne</a:t>
            </a:r>
            <a:r>
              <a:rPr lang="sr-Latn-ME" dirty="0" smtClean="0"/>
              <a:t> </a:t>
            </a:r>
            <a:r>
              <a:rPr lang="pl-PL" dirty="0" smtClean="0"/>
              <a:t>depozitne </a:t>
            </a:r>
            <a:r>
              <a:rPr lang="pl-PL" dirty="0"/>
              <a:t>potvrde (GDR) u opticaju su na oba tržišta.</a:t>
            </a:r>
          </a:p>
          <a:p>
            <a:pPr algn="just"/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depozitnih</a:t>
            </a:r>
            <a:r>
              <a:rPr lang="en-US" dirty="0"/>
              <a:t> </a:t>
            </a:r>
            <a:r>
              <a:rPr lang="en-US" dirty="0" err="1"/>
              <a:t>potvrda</a:t>
            </a:r>
            <a:r>
              <a:rPr lang="en-US" dirty="0"/>
              <a:t> </a:t>
            </a:r>
            <a:r>
              <a:rPr lang="en-US" dirty="0" err="1"/>
              <a:t>dogovara</a:t>
            </a:r>
            <a:r>
              <a:rPr lang="en-US" dirty="0"/>
              <a:t> se s </a:t>
            </a:r>
            <a:r>
              <a:rPr lang="en-US" dirty="0" err="1"/>
              <a:t>konkretnim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deponovanje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popularne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u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 smtClean="0"/>
              <a:t>zbog</a:t>
            </a:r>
            <a:r>
              <a:rPr lang="sr-Latn-ME" dirty="0" smtClean="0"/>
              <a:t> </a:t>
            </a:r>
            <a:r>
              <a:rPr lang="en-US" dirty="0" err="1" smtClean="0"/>
              <a:t>dodatnog</a:t>
            </a:r>
            <a:r>
              <a:rPr lang="en-US" dirty="0" smtClean="0"/>
              <a:t> </a:t>
            </a:r>
            <a:r>
              <a:rPr lang="en-US" dirty="0" err="1"/>
              <a:t>kredibiliteta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emitenti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smtClean="0"/>
              <a:t>de</a:t>
            </a:r>
            <a:r>
              <a:rPr lang="sr-Latn-ME" dirty="0" smtClean="0"/>
              <a:t> </a:t>
            </a:r>
            <a:r>
              <a:rPr lang="en-US" dirty="0" smtClean="0"/>
              <a:t>facto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potvrde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 smtClean="0"/>
              <a:t>direktnim</a:t>
            </a:r>
            <a:r>
              <a:rPr lang="sr-Latn-ME" dirty="0" smtClean="0"/>
              <a:t> </a:t>
            </a:r>
            <a:r>
              <a:rPr lang="en-US" dirty="0" err="1" smtClean="0"/>
              <a:t>emisijama</a:t>
            </a:r>
            <a:r>
              <a:rPr lang="en-US" dirty="0"/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394105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stranih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inostranih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izdavaocima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matična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poznaju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 smtClean="0"/>
              <a:t>standarde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kvalitetan</a:t>
            </a:r>
            <a:r>
              <a:rPr lang="en-US" dirty="0"/>
              <a:t> </a:t>
            </a:r>
            <a:r>
              <a:rPr lang="en-US" dirty="0" err="1"/>
              <a:t>doprinos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unapređenju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domaćem</a:t>
            </a:r>
            <a:r>
              <a:rPr lang="en-US" dirty="0" smtClean="0"/>
              <a:t> </a:t>
            </a:r>
            <a:r>
              <a:rPr lang="en-US" dirty="0" err="1"/>
              <a:t>okruženju</a:t>
            </a:r>
            <a:r>
              <a:rPr lang="en-US" dirty="0"/>
              <a:t>,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težnju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izdavalaca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u </a:t>
            </a:r>
            <a:r>
              <a:rPr lang="en-US" dirty="0" err="1" smtClean="0"/>
              <a:t>tržišnoj</a:t>
            </a:r>
            <a:r>
              <a:rPr lang="sr-Latn-ME" dirty="0" smtClean="0"/>
              <a:t> </a:t>
            </a:r>
            <a:r>
              <a:rPr lang="en-US" dirty="0" err="1" smtClean="0"/>
              <a:t>utakmici</a:t>
            </a:r>
            <a:r>
              <a:rPr lang="en-US" dirty="0" smtClean="0"/>
              <a:t> </a:t>
            </a:r>
            <a:r>
              <a:rPr lang="en-US" dirty="0" err="1"/>
              <a:t>dostignu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osiguraju</a:t>
            </a:r>
            <a:r>
              <a:rPr lang="en-US" dirty="0"/>
              <a:t> </a:t>
            </a:r>
            <a:r>
              <a:rPr lang="en-US" dirty="0" err="1"/>
              <a:t>bolji</a:t>
            </a:r>
            <a:r>
              <a:rPr lang="en-US" dirty="0"/>
              <a:t> </a:t>
            </a:r>
            <a:r>
              <a:rPr lang="en-US" dirty="0" err="1"/>
              <a:t>rejting</a:t>
            </a:r>
            <a:r>
              <a:rPr lang="en-US" dirty="0"/>
              <a:t> u </a:t>
            </a:r>
            <a:r>
              <a:rPr lang="en-US" dirty="0" err="1"/>
              <a:t>očima</a:t>
            </a:r>
            <a:r>
              <a:rPr lang="en-US" dirty="0"/>
              <a:t> </a:t>
            </a:r>
            <a:r>
              <a:rPr lang="en-US" dirty="0" err="1" smtClean="0"/>
              <a:t>potencijalnih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08004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posljedice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deponovane</a:t>
            </a:r>
            <a:r>
              <a:rPr lang="en-US" dirty="0"/>
              <a:t>, a ne </a:t>
            </a:r>
            <a:r>
              <a:rPr lang="en-US" dirty="0" err="1" smtClean="0"/>
              <a:t>imaoci</a:t>
            </a:r>
            <a:r>
              <a:rPr lang="sr-Latn-ME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potvrde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/>
              <a:t>činjenica</a:t>
            </a:r>
            <a:r>
              <a:rPr lang="en-US" dirty="0"/>
              <a:t> bi </a:t>
            </a:r>
            <a:r>
              <a:rPr lang="en-US" dirty="0" err="1"/>
              <a:t>mogla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spojiti</a:t>
            </a:r>
            <a:r>
              <a:rPr lang="en-US" dirty="0"/>
              <a:t> </a:t>
            </a:r>
            <a:r>
              <a:rPr lang="en-US" dirty="0" err="1" smtClean="0"/>
              <a:t>glasove</a:t>
            </a:r>
            <a:r>
              <a:rPr lang="sr-Latn-ME" dirty="0" smtClean="0"/>
              <a:t> </a:t>
            </a:r>
            <a:r>
              <a:rPr lang="en-US" dirty="0" err="1" smtClean="0"/>
              <a:t>mnogih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efikasnije</a:t>
            </a:r>
            <a:r>
              <a:rPr lang="en-US" dirty="0"/>
              <a:t> u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/>
              <a:t>, to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mana,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investitor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nametnuti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</a:t>
            </a:r>
            <a:r>
              <a:rPr lang="sr-Latn-ME" dirty="0" smtClean="0"/>
              <a:t> </a:t>
            </a:r>
            <a:r>
              <a:rPr lang="en-US" dirty="0" smtClean="0"/>
              <a:t>toga</a:t>
            </a:r>
            <a:r>
              <a:rPr lang="en-US" dirty="0"/>
              <a:t>,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običaju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prijedlozima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Usluge</a:t>
            </a:r>
            <a:r>
              <a:rPr lang="en-US" dirty="0" smtClean="0"/>
              <a:t> </a:t>
            </a:r>
            <a:r>
              <a:rPr lang="en-US" dirty="0" err="1" smtClean="0"/>
              <a:t>depozitnih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krajnjeg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nastanka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en-US" dirty="0" smtClean="0"/>
              <a:t>instrument </a:t>
            </a:r>
            <a:r>
              <a:rPr lang="en-US" dirty="0" err="1"/>
              <a:t>investiranja</a:t>
            </a:r>
            <a:r>
              <a:rPr lang="en-US" dirty="0"/>
              <a:t>, </a:t>
            </a:r>
            <a:r>
              <a:rPr lang="en-US" dirty="0" err="1"/>
              <a:t>iziskuju</a:t>
            </a:r>
            <a:r>
              <a:rPr lang="en-US" dirty="0"/>
              <a:t> </a:t>
            </a:r>
            <a:r>
              <a:rPr lang="en-US" dirty="0" err="1"/>
              <a:t>pažljivu</a:t>
            </a:r>
            <a:r>
              <a:rPr lang="en-US" dirty="0"/>
              <a:t> </a:t>
            </a:r>
            <a:r>
              <a:rPr lang="en-US" dirty="0" err="1"/>
              <a:t>procjenu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, </a:t>
            </a:r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investitora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3839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Od </a:t>
            </a:r>
            <a:r>
              <a:rPr lang="en-US" dirty="0" err="1"/>
              <a:t>društava</a:t>
            </a:r>
            <a:r>
              <a:rPr lang="en-US" dirty="0"/>
              <a:t> se </a:t>
            </a:r>
            <a:r>
              <a:rPr lang="en-US" dirty="0" err="1"/>
              <a:t>traži</a:t>
            </a:r>
            <a:r>
              <a:rPr lang="en-US" dirty="0"/>
              <a:t> da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it-IT" dirty="0"/>
              <a:t>kao i da se sve učini u pravcu zaštite prava investitora. </a:t>
            </a:r>
            <a:endParaRPr lang="sr-Latn-ME" dirty="0"/>
          </a:p>
          <a:p>
            <a:pPr algn="just"/>
            <a:r>
              <a:rPr lang="it-IT" dirty="0"/>
              <a:t>Iako se organizatori tržišta često</a:t>
            </a:r>
            <a:r>
              <a:rPr lang="sr-Latn-ME" dirty="0"/>
              <a:t> </a:t>
            </a:r>
            <a:r>
              <a:rPr lang="en-US" dirty="0" err="1" smtClean="0"/>
              <a:t>kriti</a:t>
            </a:r>
            <a:r>
              <a:rPr lang="sr-Latn-ME" dirty="0" smtClean="0"/>
              <a:t>kuju </a:t>
            </a:r>
            <a:r>
              <a:rPr lang="en-US" dirty="0" smtClean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opterećenja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nameću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, </a:t>
            </a:r>
            <a:r>
              <a:rPr lang="en-US" dirty="0" err="1"/>
              <a:t>stvarne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zloupotrebe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krajnjoj</a:t>
            </a:r>
            <a:r>
              <a:rPr lang="en-US" dirty="0"/>
              <a:t> </a:t>
            </a:r>
            <a:r>
              <a:rPr lang="en-US" dirty="0" err="1"/>
              <a:t>liniji</a:t>
            </a:r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nametanje</a:t>
            </a:r>
            <a:r>
              <a:rPr lang="en-US" dirty="0"/>
              <a:t> </a:t>
            </a:r>
            <a:r>
              <a:rPr lang="en-US" dirty="0" err="1"/>
              <a:t>brojnih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sr-Latn-ME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redavanje</a:t>
            </a:r>
            <a:r>
              <a:rPr lang="en-US" dirty="0" smtClean="0"/>
              <a:t> </a:t>
            </a:r>
            <a:r>
              <a:rPr lang="en-US" dirty="0" err="1"/>
              <a:t>razmatra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sr-Latn-ME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7338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6982</Words>
  <Application>Microsoft Office PowerPoint</Application>
  <PresentationFormat>Custom</PresentationFormat>
  <Paragraphs>454</Paragraphs>
  <Slides>88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89" baseType="lpstr">
      <vt:lpstr>Office Theme</vt:lpstr>
      <vt:lpstr>KORPORATIVNO UPRAVLJANJE</vt:lpstr>
      <vt:lpstr>Sadržaj </vt:lpstr>
      <vt:lpstr>Uvod i ključna pitanja</vt:lpstr>
      <vt:lpstr>Slide 4</vt:lpstr>
      <vt:lpstr>Slide 5</vt:lpstr>
      <vt:lpstr>Slide 6</vt:lpstr>
      <vt:lpstr>Slide 7</vt:lpstr>
      <vt:lpstr>Slide 8</vt:lpstr>
      <vt:lpstr>Slide 9</vt:lpstr>
      <vt:lpstr>A- Uloga vrijednosnih papira/hartija od vrijednosti društva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2. Materijalizovani  i dematerijalizovani vrijednosni papiri/hartije od vrijednosti</vt:lpstr>
      <vt:lpstr>Slide 20</vt:lpstr>
      <vt:lpstr>Slide 21</vt:lpstr>
      <vt:lpstr>Slide 22</vt:lpstr>
      <vt:lpstr>Slide 23</vt:lpstr>
      <vt:lpstr>B – Karakteristike vlasničkih  i dužničkih  hartija od vrijednosti/vrijedonosnih papira 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C - Izdavanje vrijednosnih papira/hartija od vrijednosti 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D -  Zamjena vrijednosnih papira/hartija od vrijednosti</vt:lpstr>
      <vt:lpstr>Slide 70</vt:lpstr>
      <vt:lpstr> E - Podjela i spajanje dionica/akcija 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F - Dioničke/akcijske opcije u uporednoj korporativnoj praksi</vt:lpstr>
      <vt:lpstr>Slide 80</vt:lpstr>
      <vt:lpstr>Slide 81</vt:lpstr>
      <vt:lpstr>Slide 82</vt:lpstr>
      <vt:lpstr>Slide 83</vt:lpstr>
      <vt:lpstr>G - Prikupljanje kapitala na međunarodnim tržištima i inostrani vrijednosni papiri/hartije od vrijednosti</vt:lpstr>
      <vt:lpstr>Slide 85</vt:lpstr>
      <vt:lpstr>Slide 86</vt:lpstr>
      <vt:lpstr>Slide 87</vt:lpstr>
      <vt:lpstr>Slide 88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68</cp:revision>
  <dcterms:created xsi:type="dcterms:W3CDTF">2019-05-13T14:27:09Z</dcterms:created>
  <dcterms:modified xsi:type="dcterms:W3CDTF">2019-05-22T16:29:39Z</dcterms:modified>
</cp:coreProperties>
</file>