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14.5.2019.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utiču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Zakonska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:  </a:t>
            </a:r>
            <a:r>
              <a:rPr lang="sr-Latn-ME" dirty="0" smtClean="0"/>
              <a:t>a) p</a:t>
            </a:r>
            <a:r>
              <a:rPr lang="en-US" dirty="0" err="1" smtClean="0"/>
              <a:t>ravilo</a:t>
            </a:r>
            <a:r>
              <a:rPr lang="en-US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,</a:t>
            </a:r>
            <a:r>
              <a:rPr lang="en-US" dirty="0" smtClean="0"/>
              <a:t>  </a:t>
            </a:r>
            <a:r>
              <a:rPr lang="sr-Latn-ME" dirty="0" smtClean="0"/>
              <a:t>b) p</a:t>
            </a:r>
            <a:r>
              <a:rPr lang="en-US" dirty="0" err="1" smtClean="0"/>
              <a:t>ravilo</a:t>
            </a:r>
            <a:r>
              <a:rPr lang="en-US" dirty="0" smtClean="0"/>
              <a:t> </a:t>
            </a:r>
            <a:r>
              <a:rPr lang="en-US" dirty="0" err="1" smtClean="0"/>
              <a:t>insolventnosti</a:t>
            </a:r>
            <a:r>
              <a:rPr lang="sr-Latn-ME" dirty="0" smtClean="0"/>
              <a:t>,</a:t>
            </a:r>
            <a:r>
              <a:rPr lang="en-US" dirty="0" smtClean="0"/>
              <a:t>   </a:t>
            </a:r>
            <a:r>
              <a:rPr lang="sr-Latn-ME" dirty="0" smtClean="0"/>
              <a:t>c) p</a:t>
            </a:r>
            <a:r>
              <a:rPr lang="en-US" dirty="0" err="1" smtClean="0"/>
              <a:t>ravilo</a:t>
            </a:r>
            <a:r>
              <a:rPr lang="en-US" dirty="0" smtClean="0"/>
              <a:t> o </a:t>
            </a:r>
            <a:r>
              <a:rPr lang="en-US" dirty="0" err="1" smtClean="0"/>
              <a:t>višku</a:t>
            </a:r>
            <a:r>
              <a:rPr lang="en-US" dirty="0" smtClean="0"/>
              <a:t>  </a:t>
            </a:r>
            <a:r>
              <a:rPr lang="en-US" dirty="0" err="1" smtClean="0"/>
              <a:t>zadržane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sr-Latn-ME" dirty="0" smtClean="0"/>
              <a:t>, d ) kontrola. 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2.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potrebna</a:t>
            </a:r>
            <a:r>
              <a:rPr lang="en-US" dirty="0" smtClean="0"/>
              <a:t> </a:t>
            </a:r>
            <a:r>
              <a:rPr lang="en-US" dirty="0" err="1" smtClean="0"/>
              <a:t>preduzeću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sr-Latn-ME" dirty="0" smtClean="0"/>
              <a:t>s</a:t>
            </a:r>
            <a:r>
              <a:rPr lang="en-US" dirty="0" err="1" smtClean="0"/>
              <a:t>posobnost</a:t>
            </a:r>
            <a:r>
              <a:rPr lang="en-US" dirty="0" smtClean="0"/>
              <a:t> </a:t>
            </a:r>
            <a:r>
              <a:rPr lang="en-US" dirty="0" err="1" smtClean="0"/>
              <a:t>pozajmljivanja</a:t>
            </a:r>
            <a:r>
              <a:rPr lang="sr-Latn-ME" dirty="0" smtClean="0"/>
              <a:t>, o</a:t>
            </a:r>
            <a:r>
              <a:rPr lang="en-US" dirty="0" err="1" smtClean="0"/>
              <a:t>graničenja</a:t>
            </a:r>
            <a:r>
              <a:rPr lang="en-US" dirty="0" smtClean="0"/>
              <a:t> u </a:t>
            </a:r>
            <a:r>
              <a:rPr lang="en-US" dirty="0" err="1" smtClean="0"/>
              <a:t>ugovorima</a:t>
            </a:r>
            <a:r>
              <a:rPr lang="en-US" dirty="0" smtClean="0"/>
              <a:t>  </a:t>
            </a:r>
            <a:r>
              <a:rPr lang="en-US" dirty="0" err="1" smtClean="0"/>
              <a:t>duga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1. </a:t>
            </a:r>
            <a:r>
              <a:rPr lang="en-US" dirty="0" err="1" smtClean="0"/>
              <a:t>Zakonska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: </a:t>
            </a:r>
            <a:endParaRPr lang="sr-Latn-ME" dirty="0" smtClean="0"/>
          </a:p>
          <a:p>
            <a:pPr marL="514350" indent="-514350" algn="just">
              <a:buAutoNum type="alphaLcParenR"/>
            </a:pPr>
            <a:r>
              <a:rPr lang="en-US" dirty="0" err="1" smtClean="0"/>
              <a:t>Pravilo</a:t>
            </a:r>
            <a:r>
              <a:rPr lang="en-US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–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zakoni</a:t>
            </a:r>
            <a:r>
              <a:rPr lang="en-US" dirty="0" smtClean="0"/>
              <a:t> u </a:t>
            </a:r>
            <a:r>
              <a:rPr lang="en-US" dirty="0" err="1" smtClean="0"/>
              <a:t>državama</a:t>
            </a:r>
            <a:r>
              <a:rPr lang="en-US" dirty="0" smtClean="0"/>
              <a:t> </a:t>
            </a:r>
            <a:r>
              <a:rPr lang="en-US" dirty="0" err="1" smtClean="0"/>
              <a:t>razlikuju</a:t>
            </a:r>
            <a:r>
              <a:rPr lang="en-US" dirty="0" smtClean="0"/>
              <a:t>, </a:t>
            </a:r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zabranjuje</a:t>
            </a:r>
            <a:r>
              <a:rPr lang="en-US" dirty="0" smtClean="0"/>
              <a:t> </a:t>
            </a:r>
            <a:r>
              <a:rPr lang="en-US" dirty="0" err="1" smtClean="0"/>
              <a:t>isplatu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smanjuju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. </a:t>
            </a:r>
            <a:r>
              <a:rPr lang="en-US" dirty="0" err="1" smtClean="0"/>
              <a:t>Svrha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je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poverioca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b) </a:t>
            </a:r>
            <a:r>
              <a:rPr lang="en-US" dirty="0" err="1" smtClean="0"/>
              <a:t>Pravilo</a:t>
            </a:r>
            <a:r>
              <a:rPr lang="en-US" dirty="0" smtClean="0"/>
              <a:t> </a:t>
            </a:r>
            <a:r>
              <a:rPr lang="en-US" dirty="0" err="1" smtClean="0"/>
              <a:t>insolventnosti</a:t>
            </a:r>
            <a:r>
              <a:rPr lang="en-US" dirty="0" smtClean="0"/>
              <a:t> – </a:t>
            </a:r>
            <a:r>
              <a:rPr lang="en-US" dirty="0" err="1" smtClean="0"/>
              <a:t>Neke</a:t>
            </a:r>
            <a:r>
              <a:rPr lang="en-US" dirty="0" smtClean="0"/>
              <a:t> </a:t>
            </a:r>
            <a:r>
              <a:rPr lang="en-US" dirty="0" err="1" smtClean="0"/>
              <a:t>držav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zabranjuju</a:t>
            </a:r>
            <a:r>
              <a:rPr lang="en-US" dirty="0" smtClean="0"/>
              <a:t> </a:t>
            </a:r>
            <a:r>
              <a:rPr lang="en-US" dirty="0" err="1" smtClean="0"/>
              <a:t>isplatu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kompanija</a:t>
            </a:r>
            <a:r>
              <a:rPr lang="en-US" dirty="0" smtClean="0"/>
              <a:t> </a:t>
            </a:r>
            <a:r>
              <a:rPr lang="en-US" dirty="0" err="1" smtClean="0"/>
              <a:t>insolventna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3. </a:t>
            </a:r>
            <a:r>
              <a:rPr lang="en-US" dirty="0" smtClean="0"/>
              <a:t>OP</a:t>
            </a:r>
            <a:r>
              <a:rPr lang="sr-Latn-ME" dirty="0" smtClean="0"/>
              <a:t>ŠT</a:t>
            </a:r>
            <a:r>
              <a:rPr lang="en-US" dirty="0" smtClean="0"/>
              <a:t>E ODREDBE O DIVIDENDAMA</a:t>
            </a:r>
            <a:r>
              <a:rPr lang="sr-Latn-ME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Uspješna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stvaraju</a:t>
            </a:r>
            <a:r>
              <a:rPr lang="en-US" dirty="0" smtClean="0"/>
              <a:t> </a:t>
            </a:r>
            <a:r>
              <a:rPr lang="en-US" dirty="0" err="1" smtClean="0"/>
              <a:t>dobit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zadržati</a:t>
            </a:r>
            <a:r>
              <a:rPr lang="en-US" dirty="0" smtClean="0"/>
              <a:t> u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se </a:t>
            </a:r>
            <a:r>
              <a:rPr lang="en-US" dirty="0" err="1" smtClean="0"/>
              <a:t>raspodijeliti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</a:t>
            </a:r>
            <a:r>
              <a:rPr lang="sr-Latn-ME" dirty="0" smtClean="0"/>
              <a:t> ZEMLJAMA U TRANZICIJI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očekivanje</a:t>
            </a:r>
            <a:r>
              <a:rPr lang="en-US" dirty="0" smtClean="0"/>
              <a:t>,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među</a:t>
            </a:r>
            <a:r>
              <a:rPr lang="sr-Latn-ME" dirty="0" smtClean="0"/>
              <a:t> </a:t>
            </a:r>
            <a:r>
              <a:rPr lang="pt-BR" dirty="0" smtClean="0"/>
              <a:t>manjinskim dioničarima/akcionarima, da društva isplaćuju dividende (u razumnom</a:t>
            </a:r>
            <a:r>
              <a:rPr lang="sr-Latn-ME" dirty="0" smtClean="0"/>
              <a:t> </a:t>
            </a:r>
            <a:r>
              <a:rPr lang="en-US" dirty="0" err="1" smtClean="0"/>
              <a:t>iznosu</a:t>
            </a:r>
            <a:r>
              <a:rPr lang="en-US" dirty="0" smtClean="0"/>
              <a:t>), a ne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 smtClean="0"/>
              <a:t>reinvestiraju</a:t>
            </a:r>
            <a:r>
              <a:rPr lang="en-US" dirty="0" smtClean="0"/>
              <a:t> </a:t>
            </a:r>
            <a:r>
              <a:rPr lang="en-US" dirty="0" err="1" smtClean="0"/>
              <a:t>svoju</a:t>
            </a:r>
            <a:r>
              <a:rPr lang="en-US" dirty="0" smtClean="0"/>
              <a:t> </a:t>
            </a:r>
            <a:r>
              <a:rPr lang="en-US" dirty="0" err="1" smtClean="0"/>
              <a:t>dobit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Ogromnoj</a:t>
            </a:r>
            <a:r>
              <a:rPr lang="en-US" dirty="0" smtClean="0"/>
              <a:t> </a:t>
            </a:r>
            <a:r>
              <a:rPr lang="en-US" dirty="0" err="1" smtClean="0"/>
              <a:t>većini</a:t>
            </a:r>
            <a:r>
              <a:rPr lang="en-US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u </a:t>
            </a:r>
            <a:r>
              <a:rPr lang="en-US" dirty="0" err="1" smtClean="0"/>
              <a:t>BiH</a:t>
            </a:r>
            <a:r>
              <a:rPr lang="sr-Latn-ME" dirty="0" smtClean="0"/>
              <a:t> </a:t>
            </a:r>
            <a:r>
              <a:rPr lang="en-US" dirty="0" err="1" smtClean="0"/>
              <a:t>potreban</a:t>
            </a:r>
            <a:r>
              <a:rPr lang="en-US" dirty="0" smtClean="0"/>
              <a:t> je </a:t>
            </a:r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odmah</a:t>
            </a:r>
            <a:r>
              <a:rPr lang="en-US" dirty="0" smtClean="0"/>
              <a:t> </a:t>
            </a:r>
            <a:r>
              <a:rPr lang="en-US" dirty="0" err="1" smtClean="0"/>
              <a:t>alternativni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interno</a:t>
            </a:r>
            <a:r>
              <a:rPr lang="en-US" dirty="0" smtClean="0"/>
              <a:t> </a:t>
            </a:r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malobrojnih</a:t>
            </a:r>
            <a:r>
              <a:rPr lang="en-US" dirty="0" smtClean="0"/>
              <a:t> </a:t>
            </a:r>
            <a:r>
              <a:rPr lang="en-US" dirty="0" err="1" smtClean="0"/>
              <a:t>izvodljivih</a:t>
            </a:r>
            <a:r>
              <a:rPr lang="en-US" dirty="0" smtClean="0"/>
              <a:t> </a:t>
            </a:r>
            <a:r>
              <a:rPr lang="en-US" dirty="0" err="1" smtClean="0"/>
              <a:t>izvora</a:t>
            </a:r>
            <a:r>
              <a:rPr lang="sr-Latn-ME" dirty="0" smtClean="0"/>
              <a:t> </a:t>
            </a:r>
            <a:r>
              <a:rPr lang="en-US" dirty="0" err="1" smtClean="0"/>
              <a:t>finansiranja</a:t>
            </a:r>
            <a:r>
              <a:rPr lang="en-US" dirty="0" smtClean="0"/>
              <a:t>,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je </a:t>
            </a:r>
            <a:r>
              <a:rPr lang="en-US" dirty="0" err="1" smtClean="0"/>
              <a:t>teška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sr-Latn-ME" dirty="0" smtClean="0"/>
              <a:t>predavanje</a:t>
            </a:r>
            <a:r>
              <a:rPr lang="en-US" dirty="0" smtClean="0"/>
              <a:t> </a:t>
            </a:r>
            <a:r>
              <a:rPr lang="sr-Latn-ME" dirty="0" smtClean="0"/>
              <a:t>obrađuje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sr-Latn-ME" dirty="0" smtClean="0"/>
              <a:t>u BiH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perspektive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povjerilaca</a:t>
            </a:r>
            <a:r>
              <a:rPr lang="en-US" dirty="0" smtClean="0"/>
              <a:t>,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isplatu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</a:t>
            </a:r>
            <a:r>
              <a:rPr lang="sr-Latn-ME" dirty="0" smtClean="0"/>
              <a:t> -</a:t>
            </a:r>
            <a:r>
              <a:rPr lang="pt-BR" dirty="0" smtClean="0"/>
              <a:t> Op</a:t>
            </a:r>
            <a:r>
              <a:rPr lang="sr-Latn-ME" dirty="0" smtClean="0"/>
              <a:t>št</a:t>
            </a:r>
            <a:r>
              <a:rPr lang="pt-BR" dirty="0" smtClean="0"/>
              <a:t>e odredbe o dividendama</a:t>
            </a:r>
            <a:r>
              <a:rPr lang="sr-Latn-ME" dirty="0" smtClean="0"/>
              <a:t>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sr-Latn-ME" dirty="0" smtClean="0"/>
              <a:t> u ZPD</a:t>
            </a:r>
            <a:endParaRPr lang="en-US" dirty="0" smtClean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smtClean="0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udio</a:t>
            </a:r>
            <a:r>
              <a:rPr lang="en-US" dirty="0" smtClean="0"/>
              <a:t> u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to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ostvariti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: </a:t>
            </a:r>
            <a:r>
              <a:rPr lang="en-US" dirty="0" err="1" smtClean="0"/>
              <a:t>posredno</a:t>
            </a:r>
            <a:r>
              <a:rPr lang="en-US" dirty="0" smtClean="0"/>
              <a:t>,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ostvarivanja</a:t>
            </a:r>
            <a:r>
              <a:rPr lang="en-US" dirty="0" smtClean="0"/>
              <a:t> </a:t>
            </a:r>
            <a:r>
              <a:rPr lang="en-US" dirty="0" err="1" smtClean="0"/>
              <a:t>kapitalnih</a:t>
            </a:r>
            <a:r>
              <a:rPr lang="en-US" dirty="0" smtClean="0"/>
              <a:t> </a:t>
            </a:r>
            <a:r>
              <a:rPr lang="en-US" dirty="0" err="1" smtClean="0"/>
              <a:t>dobitaka</a:t>
            </a:r>
            <a:r>
              <a:rPr lang="en-US" dirty="0" smtClean="0"/>
              <a:t> (</a:t>
            </a:r>
            <a:r>
              <a:rPr lang="en-US" dirty="0" err="1" smtClean="0"/>
              <a:t>povećanje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u </a:t>
            </a:r>
            <a:r>
              <a:rPr lang="en-US" dirty="0" err="1" smtClean="0"/>
              <a:t>društvu</a:t>
            </a:r>
            <a:r>
              <a:rPr lang="en-US" dirty="0" smtClean="0"/>
              <a:t>),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neposredno</a:t>
            </a:r>
            <a:r>
              <a:rPr lang="en-US" dirty="0" smtClean="0"/>
              <a:t>,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isplaćenih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Posmatrano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perspektive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sr-Latn-ME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važno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.</a:t>
            </a:r>
          </a:p>
          <a:p>
            <a:pPr algn="just"/>
            <a:r>
              <a:rPr lang="it-IT" dirty="0" smtClean="0"/>
              <a:t>S druge strane, isplata dividendi podrazumijeva, po pravilu, isplatu</a:t>
            </a:r>
            <a:r>
              <a:rPr lang="sr-Latn-ME" dirty="0" smtClean="0"/>
              <a:t> </a:t>
            </a:r>
            <a:r>
              <a:rPr lang="en-US" dirty="0" err="1" smtClean="0"/>
              <a:t>gotovine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umanjiti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potrebna</a:t>
            </a:r>
            <a:r>
              <a:rPr lang="sr-Latn-ME" dirty="0" smtClean="0"/>
              <a:t> </a:t>
            </a:r>
            <a:r>
              <a:rPr lang="it-IT" dirty="0" smtClean="0"/>
              <a:t>za blagovremeno servisiranje dugova. </a:t>
            </a:r>
            <a:endParaRPr lang="sr-Latn-ME" dirty="0" smtClean="0"/>
          </a:p>
          <a:p>
            <a:pPr algn="just"/>
            <a:r>
              <a:rPr lang="it-IT" dirty="0" smtClean="0"/>
              <a:t>Sa ove tačke gledišta, dividende se mogu</a:t>
            </a:r>
            <a:r>
              <a:rPr lang="sr-Latn-ME" dirty="0" smtClean="0"/>
              <a:t> </a:t>
            </a:r>
            <a:r>
              <a:rPr lang="en-US" dirty="0" err="1" smtClean="0"/>
              <a:t>posmatrati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svjetlu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povjerilaca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zahtijeva</a:t>
            </a:r>
            <a:r>
              <a:rPr lang="en-US" dirty="0" smtClean="0"/>
              <a:t> </a:t>
            </a:r>
            <a:r>
              <a:rPr lang="en-US" dirty="0" err="1" smtClean="0"/>
              <a:t>poštivanje</a:t>
            </a:r>
            <a:r>
              <a:rPr lang="sr-Latn-ME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zaštitilo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povjerilaca</a:t>
            </a:r>
            <a:r>
              <a:rPr lang="en-US" dirty="0" smtClean="0"/>
              <a:t>, </a:t>
            </a:r>
            <a:r>
              <a:rPr lang="en-US" dirty="0" err="1" smtClean="0"/>
              <a:t>zakonodavstvo</a:t>
            </a:r>
            <a:r>
              <a:rPr lang="sr-Latn-ME" dirty="0" smtClean="0"/>
              <a:t> BiH</a:t>
            </a:r>
            <a:r>
              <a:rPr lang="en-US" dirty="0" smtClean="0"/>
              <a:t> </a:t>
            </a:r>
            <a:r>
              <a:rPr lang="en-US" dirty="0" err="1" smtClean="0"/>
              <a:t>nameće</a:t>
            </a:r>
            <a:r>
              <a:rPr lang="en-US" dirty="0" smtClean="0"/>
              <a:t> </a:t>
            </a:r>
            <a:r>
              <a:rPr lang="en-US" dirty="0" err="1" smtClean="0"/>
              <a:t>određena</a:t>
            </a:r>
            <a:r>
              <a:rPr lang="sr-Latn-ME" dirty="0" smtClean="0"/>
              <a:t> </a:t>
            </a:r>
            <a:r>
              <a:rPr lang="pt-BR" dirty="0" smtClean="0"/>
              <a:t>ograničenja u vezi s vrstama i isplatom dividendi.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</a:t>
            </a:r>
            <a:r>
              <a:rPr lang="sr-Latn-ME" dirty="0" smtClean="0"/>
              <a:t> -</a:t>
            </a:r>
            <a:r>
              <a:rPr lang="pt-BR" dirty="0" smtClean="0"/>
              <a:t> Op</a:t>
            </a:r>
            <a:r>
              <a:rPr lang="sr-Latn-ME" dirty="0" smtClean="0"/>
              <a:t>št</a:t>
            </a:r>
            <a:r>
              <a:rPr lang="pt-BR" dirty="0" smtClean="0"/>
              <a:t>e odredbe o dividendama</a:t>
            </a:r>
            <a:r>
              <a:rPr lang="sr-Latn-ME" dirty="0" smtClean="0"/>
              <a:t>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2. Dobit raspoloživa za diobu</a:t>
            </a:r>
          </a:p>
          <a:p>
            <a:pPr algn="just"/>
            <a:r>
              <a:rPr lang="en-US" dirty="0" err="1" smtClean="0"/>
              <a:t>Računovodstveni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uređuju</a:t>
            </a:r>
            <a:r>
              <a:rPr lang="en-US" dirty="0" smtClean="0"/>
              <a:t> </a:t>
            </a:r>
            <a:r>
              <a:rPr lang="en-US" dirty="0" err="1" smtClean="0"/>
              <a:t>kompanijsko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računovodstveni</a:t>
            </a:r>
            <a:r>
              <a:rPr lang="en-US" dirty="0" smtClean="0"/>
              <a:t> </a:t>
            </a:r>
            <a:r>
              <a:rPr lang="en-US" dirty="0" err="1" smtClean="0"/>
              <a:t>standardi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Dividende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isplatiti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</a:p>
          <a:p>
            <a:pPr algn="just"/>
            <a:r>
              <a:rPr lang="it-IT" dirty="0" smtClean="0"/>
              <a:t>Neto dobit obuhvata, pored dobiti iz tekuće poslovne godine, i </a:t>
            </a:r>
            <a:r>
              <a:rPr lang="sr-Latn-ME" dirty="0" smtClean="0"/>
              <a:t> n</a:t>
            </a:r>
            <a:r>
              <a:rPr lang="it-IT" dirty="0" smtClean="0"/>
              <a:t>eraspoređenu dobit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prethodnih</a:t>
            </a:r>
            <a:r>
              <a:rPr lang="en-US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povlaštene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isplaćivati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fondova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ustanovljeni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svrhu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se </a:t>
            </a:r>
            <a:r>
              <a:rPr lang="en-US" dirty="0" err="1" smtClean="0"/>
              <a:t>ni</a:t>
            </a:r>
            <a:r>
              <a:rPr lang="en-US" dirty="0" smtClean="0"/>
              <a:t> pod</a:t>
            </a:r>
            <a:r>
              <a:rPr lang="sr-Latn-ME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 err="1" smtClean="0"/>
              <a:t>okolnostima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isplaćivati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</a:t>
            </a:r>
            <a:r>
              <a:rPr lang="sr-Latn-ME" dirty="0" smtClean="0"/>
              <a:t> -</a:t>
            </a:r>
            <a:r>
              <a:rPr lang="pt-BR" dirty="0" smtClean="0"/>
              <a:t> Op</a:t>
            </a:r>
            <a:r>
              <a:rPr lang="sr-Latn-ME" dirty="0" smtClean="0"/>
              <a:t>št</a:t>
            </a:r>
            <a:r>
              <a:rPr lang="pt-BR" dirty="0" smtClean="0"/>
              <a:t>e odredbe o dividendama</a:t>
            </a:r>
            <a:r>
              <a:rPr lang="sr-Latn-ME" dirty="0" smtClean="0"/>
              <a:t>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dividendu</a:t>
            </a:r>
            <a:endParaRPr lang="en-US" dirty="0" smtClean="0"/>
          </a:p>
          <a:p>
            <a:pPr algn="just"/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 smtClean="0"/>
              <a:t>običnih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povlaštenih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različita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Raspodjela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 smtClean="0"/>
              <a:t>običnih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je u </a:t>
            </a:r>
            <a:r>
              <a:rPr lang="en-US" dirty="0" err="1" smtClean="0"/>
              <a:t>potpunoj</a:t>
            </a:r>
            <a:r>
              <a:rPr lang="en-US" dirty="0" smtClean="0"/>
              <a:t> </a:t>
            </a:r>
            <a:r>
              <a:rPr lang="en-US" dirty="0" err="1" smtClean="0"/>
              <a:t>diskreciji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 smtClean="0"/>
              <a:t>povlaštenih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isplatu</a:t>
            </a:r>
            <a:r>
              <a:rPr lang="sr-Latn-ME" dirty="0" smtClean="0"/>
              <a:t> </a:t>
            </a:r>
            <a:r>
              <a:rPr lang="it-IT" dirty="0" smtClean="0"/>
              <a:t>dividendi. </a:t>
            </a:r>
            <a:endParaRPr lang="sr-Latn-ME" dirty="0" smtClean="0"/>
          </a:p>
          <a:p>
            <a:pPr algn="just"/>
            <a:r>
              <a:rPr lang="it-IT" dirty="0" smtClean="0"/>
              <a:t>Ako društvo ne isplati dividende, ili isplati samo djelimičnu dividendu</a:t>
            </a:r>
            <a:r>
              <a:rPr lang="sr-Latn-ME" dirty="0" smtClean="0"/>
              <a:t>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 smtClean="0"/>
              <a:t>povlaštenih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,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privremeno</a:t>
            </a:r>
            <a:r>
              <a:rPr lang="en-US" dirty="0" smtClean="0"/>
              <a:t>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 smtClean="0"/>
              <a:t>običnih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skupštini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</a:t>
            </a:r>
            <a:r>
              <a:rPr lang="sr-Latn-ME" dirty="0" smtClean="0"/>
              <a:t> -</a:t>
            </a:r>
            <a:r>
              <a:rPr lang="pt-BR" dirty="0" smtClean="0"/>
              <a:t> Op</a:t>
            </a:r>
            <a:r>
              <a:rPr lang="sr-Latn-ME" dirty="0" smtClean="0"/>
              <a:t>št</a:t>
            </a:r>
            <a:r>
              <a:rPr lang="pt-BR" dirty="0" smtClean="0"/>
              <a:t>e odredbe o dividendama</a:t>
            </a:r>
            <a:r>
              <a:rPr lang="sr-Latn-ME" dirty="0" smtClean="0"/>
              <a:t>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Vlastite dionice/akcije društva ne daju pravo na dividendu.</a:t>
            </a:r>
          </a:p>
          <a:p>
            <a:pPr algn="just"/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djelimično</a:t>
            </a:r>
            <a:r>
              <a:rPr lang="en-US" dirty="0" smtClean="0"/>
              <a:t> </a:t>
            </a:r>
            <a:r>
              <a:rPr lang="en-US" dirty="0" err="1" smtClean="0"/>
              <a:t>plaćenih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ograničena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uplaćeni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, </a:t>
            </a:r>
            <a:r>
              <a:rPr lang="en-US" dirty="0" err="1" smtClean="0"/>
              <a:t>računajući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endParaRPr lang="en-US" dirty="0" smtClean="0"/>
          </a:p>
          <a:p>
            <a:pPr algn="just"/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imaoce</a:t>
            </a:r>
            <a:r>
              <a:rPr lang="en-US" dirty="0" smtClean="0"/>
              <a:t> </a:t>
            </a:r>
            <a:r>
              <a:rPr lang="en-US" dirty="0" err="1" smtClean="0"/>
              <a:t>običnih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povlaštenih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pl-PL" dirty="0" smtClean="0"/>
              <a:t>akcija prikazane su na slici narednoj.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endParaRPr lang="en-US" dirty="0" smtClean="0"/>
          </a:p>
          <a:p>
            <a:r>
              <a:rPr lang="en-US" dirty="0" err="1" smtClean="0"/>
              <a:t>Najčešća</a:t>
            </a:r>
            <a:r>
              <a:rPr lang="en-US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isplaćuju</a:t>
            </a:r>
            <a:r>
              <a:rPr lang="en-US" dirty="0" smtClean="0"/>
              <a:t> u </a:t>
            </a:r>
            <a:r>
              <a:rPr lang="en-US" dirty="0" err="1" smtClean="0"/>
              <a:t>novcu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dozvoljeni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drugi oblici isplate dividendi (na</a:t>
            </a:r>
            <a:r>
              <a:rPr lang="sr-Latn-ME" dirty="0" smtClean="0"/>
              <a:t> </a:t>
            </a:r>
            <a:r>
              <a:rPr lang="it-IT" dirty="0" smtClean="0"/>
              <a:t>primjer, dividende se mogu isplatiti u dionicama/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vrijednosnim</a:t>
            </a:r>
            <a:r>
              <a:rPr lang="en-US" dirty="0" smtClean="0"/>
              <a:t> </a:t>
            </a:r>
            <a:r>
              <a:rPr lang="en-US" dirty="0" err="1" smtClean="0"/>
              <a:t>papirima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drugoj</a:t>
            </a:r>
            <a:r>
              <a:rPr lang="en-US" dirty="0" smtClean="0"/>
              <a:t> </a:t>
            </a:r>
            <a:r>
              <a:rPr lang="en-US" dirty="0" err="1" smtClean="0"/>
              <a:t>imovini</a:t>
            </a:r>
            <a:r>
              <a:rPr lang="en-US" dirty="0" smtClean="0"/>
              <a:t>),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osnivačkim</a:t>
            </a:r>
            <a:r>
              <a:rPr lang="en-US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drugačije</a:t>
            </a:r>
            <a:r>
              <a:rPr lang="en-US" dirty="0" smtClean="0"/>
              <a:t> </a:t>
            </a:r>
            <a:r>
              <a:rPr lang="en-US" dirty="0" err="1" smtClean="0"/>
              <a:t>predviđeno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</a:t>
            </a:r>
            <a:r>
              <a:rPr lang="sr-Latn-ME" dirty="0" smtClean="0"/>
              <a:t> -</a:t>
            </a:r>
            <a:r>
              <a:rPr lang="pt-BR" dirty="0" smtClean="0"/>
              <a:t> Op</a:t>
            </a:r>
            <a:r>
              <a:rPr lang="sr-Latn-ME" dirty="0" smtClean="0"/>
              <a:t>št</a:t>
            </a:r>
            <a:r>
              <a:rPr lang="pt-BR" dirty="0" smtClean="0"/>
              <a:t>e odredbe o dividendama</a:t>
            </a:r>
            <a:r>
              <a:rPr lang="sr-Latn-ME" dirty="0" smtClean="0"/>
              <a:t>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6. Organ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odlučuje</a:t>
            </a:r>
            <a:r>
              <a:rPr lang="en-US" dirty="0" smtClean="0"/>
              <a:t> o </a:t>
            </a:r>
            <a:r>
              <a:rPr lang="en-US" dirty="0" err="1" smtClean="0"/>
              <a:t>raspodjeli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endParaRPr lang="en-US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smtClean="0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predlaže</a:t>
            </a:r>
            <a:r>
              <a:rPr lang="en-US" dirty="0" smtClean="0"/>
              <a:t> </a:t>
            </a:r>
            <a:r>
              <a:rPr lang="en-US" dirty="0" err="1" smtClean="0"/>
              <a:t>skupštini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 </a:t>
            </a:r>
            <a:r>
              <a:rPr lang="en-US" dirty="0" err="1" smtClean="0"/>
              <a:t>iznos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isplatu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raspodjelu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je u </a:t>
            </a:r>
            <a:r>
              <a:rPr lang="en-US" dirty="0" err="1" smtClean="0"/>
              <a:t>rukama</a:t>
            </a:r>
            <a:r>
              <a:rPr lang="en-US" dirty="0" smtClean="0"/>
              <a:t> </a:t>
            </a:r>
            <a:r>
              <a:rPr lang="sr-Latn-ME" dirty="0" smtClean="0"/>
              <a:t>skupštine dioničara/akcionara </a:t>
            </a:r>
            <a:r>
              <a:rPr lang="en-US" dirty="0" smtClean="0"/>
              <a:t>.</a:t>
            </a:r>
          </a:p>
          <a:p>
            <a:pPr algn="just"/>
            <a:r>
              <a:rPr lang="sr-Latn-ME" dirty="0" smtClean="0"/>
              <a:t>Skupština dioničara/akcionara</a:t>
            </a:r>
            <a:r>
              <a:rPr lang="en-US" dirty="0" smtClean="0"/>
              <a:t> </a:t>
            </a:r>
            <a:r>
              <a:rPr lang="en-US" dirty="0" err="1" smtClean="0"/>
              <a:t>usvaja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ne </a:t>
            </a:r>
            <a:r>
              <a:rPr lang="en-US" dirty="0" err="1" smtClean="0"/>
              <a:t>usvaja</a:t>
            </a:r>
            <a:r>
              <a:rPr lang="en-US" dirty="0" smtClean="0"/>
              <a:t> </a:t>
            </a:r>
            <a:r>
              <a:rPr lang="en-US" dirty="0" err="1" smtClean="0"/>
              <a:t>prijedlog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prostom</a:t>
            </a:r>
            <a:r>
              <a:rPr lang="en-US" dirty="0" smtClean="0"/>
              <a:t> </a:t>
            </a:r>
            <a:r>
              <a:rPr lang="en-US" dirty="0" err="1" smtClean="0"/>
              <a:t>većinom</a:t>
            </a:r>
            <a:r>
              <a:rPr lang="sr-Latn-ME" dirty="0" smtClean="0"/>
              <a:t> </a:t>
            </a:r>
            <a:r>
              <a:rPr lang="en-US" dirty="0" err="1" smtClean="0"/>
              <a:t>glasova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učestvuju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skupštinskoj</a:t>
            </a:r>
            <a:r>
              <a:rPr lang="en-US" dirty="0" smtClean="0"/>
              <a:t> </a:t>
            </a:r>
            <a:r>
              <a:rPr lang="en-US" dirty="0" err="1" smtClean="0"/>
              <a:t>sjednici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smtClean="0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donijeti</a:t>
            </a:r>
            <a:r>
              <a:rPr lang="en-US" dirty="0" smtClean="0"/>
              <a:t> </a:t>
            </a:r>
            <a:r>
              <a:rPr lang="en-US" dirty="0" err="1" smtClean="0"/>
              <a:t>odluku</a:t>
            </a:r>
            <a:r>
              <a:rPr lang="en-US" dirty="0" smtClean="0"/>
              <a:t> o </a:t>
            </a:r>
            <a:r>
              <a:rPr lang="en-US" dirty="0" err="1" smtClean="0"/>
              <a:t>odobrenju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</a:t>
            </a:r>
            <a:r>
              <a:rPr lang="sr-Latn-ME" dirty="0" smtClean="0"/>
              <a:t> -</a:t>
            </a:r>
            <a:r>
              <a:rPr lang="pt-BR" dirty="0" smtClean="0"/>
              <a:t> Op</a:t>
            </a:r>
            <a:r>
              <a:rPr lang="sr-Latn-ME" dirty="0" smtClean="0"/>
              <a:t>št</a:t>
            </a:r>
            <a:r>
              <a:rPr lang="pt-BR" dirty="0" smtClean="0"/>
              <a:t>e odredbe o dividendama</a:t>
            </a:r>
            <a:r>
              <a:rPr lang="sr-Latn-ME" dirty="0" smtClean="0"/>
              <a:t>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7.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endParaRPr lang="en-US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težiti</a:t>
            </a:r>
            <a:r>
              <a:rPr lang="en-US" dirty="0" smtClean="0"/>
              <a:t> tome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maksimizira</a:t>
            </a:r>
            <a:r>
              <a:rPr lang="en-US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en-US" dirty="0" err="1" smtClean="0"/>
              <a:t>akcionare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formulira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prijedlog</a:t>
            </a:r>
            <a:r>
              <a:rPr lang="en-US" dirty="0" smtClean="0"/>
              <a:t> o </a:t>
            </a:r>
            <a:r>
              <a:rPr lang="en-US" dirty="0" err="1" smtClean="0"/>
              <a:t>visini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raspodjelu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Krajnji</a:t>
            </a:r>
            <a:r>
              <a:rPr lang="sr-Latn-ME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– </a:t>
            </a:r>
            <a:r>
              <a:rPr lang="en-US" dirty="0" err="1" smtClean="0"/>
              <a:t>definiran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isplatiti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– </a:t>
            </a:r>
            <a:r>
              <a:rPr lang="en-US" dirty="0" err="1" smtClean="0"/>
              <a:t>treba</a:t>
            </a:r>
            <a:r>
              <a:rPr lang="en-US" dirty="0" smtClean="0"/>
              <a:t> se </a:t>
            </a:r>
            <a:r>
              <a:rPr lang="en-US" dirty="0" err="1" smtClean="0"/>
              <a:t>zasnivati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željama</a:t>
            </a:r>
            <a:r>
              <a:rPr lang="en-US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Konkretnije</a:t>
            </a:r>
            <a:r>
              <a:rPr lang="en-US" dirty="0" smtClean="0"/>
              <a:t>,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sagledati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 smtClean="0"/>
              <a:t>preferiraju</a:t>
            </a:r>
            <a:r>
              <a:rPr lang="en-US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 smtClean="0"/>
              <a:t>dobitke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korištenje</a:t>
            </a:r>
            <a:r>
              <a:rPr lang="en-US" dirty="0" smtClean="0"/>
              <a:t> </a:t>
            </a:r>
            <a:r>
              <a:rPr lang="en-US" dirty="0" err="1" smtClean="0"/>
              <a:t>viška</a:t>
            </a:r>
            <a:r>
              <a:rPr lang="en-US" dirty="0" smtClean="0"/>
              <a:t> </a:t>
            </a:r>
            <a:r>
              <a:rPr lang="en-US" dirty="0" err="1" smtClean="0"/>
              <a:t>gotovine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 smtClean="0"/>
              <a:t>vlastitih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reinvestiranje</a:t>
            </a:r>
            <a:r>
              <a:rPr lang="sr-Latn-ME" dirty="0" smtClean="0"/>
              <a:t> </a:t>
            </a:r>
            <a:r>
              <a:rPr lang="pl-PL" dirty="0" smtClean="0"/>
              <a:t>u društvo) ili da dobiju dividende.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</a:t>
            </a:r>
            <a:r>
              <a:rPr lang="sr-Latn-ME" dirty="0" smtClean="0"/>
              <a:t> -</a:t>
            </a:r>
            <a:r>
              <a:rPr lang="pt-BR" dirty="0" smtClean="0"/>
              <a:t> Op</a:t>
            </a:r>
            <a:r>
              <a:rPr lang="sr-Latn-ME" dirty="0" smtClean="0"/>
              <a:t>št</a:t>
            </a:r>
            <a:r>
              <a:rPr lang="pt-BR" dirty="0" smtClean="0"/>
              <a:t>e odredbe o dividendama</a:t>
            </a:r>
            <a:r>
              <a:rPr lang="sr-Latn-ME" dirty="0" smtClean="0"/>
              <a:t>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8. Značaj stabilnosti isplate dividendi</a:t>
            </a:r>
          </a:p>
          <a:p>
            <a:pPr algn="just"/>
            <a:r>
              <a:rPr lang="it-IT" dirty="0" smtClean="0"/>
              <a:t>Dioničarima/</a:t>
            </a:r>
            <a:r>
              <a:rPr lang="sr-Latn-ME" dirty="0" smtClean="0"/>
              <a:t>a</a:t>
            </a:r>
            <a:r>
              <a:rPr lang="it-IT" dirty="0" smtClean="0"/>
              <a:t>kcionarima je važna stabilnost isplate dividendi. </a:t>
            </a:r>
            <a:endParaRPr lang="sr-Latn-ME" dirty="0" smtClean="0"/>
          </a:p>
          <a:p>
            <a:pPr algn="just"/>
            <a:r>
              <a:rPr lang="it-IT" dirty="0" smtClean="0"/>
              <a:t>Isplate dividendi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tendenciju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mijenjaju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 smtClean="0"/>
              <a:t>tokovi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osciliraju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mnogi</a:t>
            </a:r>
            <a:r>
              <a:rPr lang="en-US" dirty="0" smtClean="0"/>
              <a:t>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se </a:t>
            </a:r>
            <a:r>
              <a:rPr lang="en-US" dirty="0" err="1" smtClean="0"/>
              <a:t>oslanjaju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pokrivanje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, pa bi </a:t>
            </a:r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pretrpjeti</a:t>
            </a:r>
            <a:r>
              <a:rPr lang="en-US" dirty="0" smtClean="0"/>
              <a:t> </a:t>
            </a:r>
            <a:r>
              <a:rPr lang="en-US" dirty="0" err="1" smtClean="0"/>
              <a:t>znatnu</a:t>
            </a:r>
            <a:r>
              <a:rPr lang="en-US" dirty="0" smtClean="0"/>
              <a:t> </a:t>
            </a:r>
            <a:r>
              <a:rPr lang="en-US" dirty="0" err="1" smtClean="0"/>
              <a:t>štetu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isplata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sr-Latn-ME" dirty="0" smtClean="0"/>
              <a:t> </a:t>
            </a:r>
            <a:r>
              <a:rPr lang="en-US" dirty="0" err="1" smtClean="0"/>
              <a:t>nestabilna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pažljivo</a:t>
            </a:r>
            <a:r>
              <a:rPr lang="en-US" dirty="0" smtClean="0"/>
              <a:t> </a:t>
            </a:r>
            <a:r>
              <a:rPr lang="en-US" dirty="0" err="1" smtClean="0"/>
              <a:t>napraviti</a:t>
            </a:r>
            <a:r>
              <a:rPr lang="en-US" dirty="0" smtClean="0"/>
              <a:t> </a:t>
            </a:r>
            <a:r>
              <a:rPr lang="en-US" dirty="0" err="1" smtClean="0"/>
              <a:t>balans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stabilnosti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pouzdanosti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5400" dirty="0" smtClean="0"/>
              <a:t>B</a:t>
            </a:r>
            <a:r>
              <a:rPr lang="sr-Latn-ME" sz="5400" dirty="0" smtClean="0"/>
              <a:t>-</a:t>
            </a:r>
            <a:r>
              <a:rPr lang="it-IT" sz="5400" dirty="0" smtClean="0"/>
              <a:t> Postupak za utvrđivanje i isplatu dividendi</a:t>
            </a:r>
            <a:r>
              <a:rPr lang="it-IT" dirty="0" smtClean="0"/>
              <a:t/>
            </a:r>
            <a:br>
              <a:rPr lang="it-IT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3461740"/>
            <a:ext cx="7772400" cy="33962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25146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Da</a:t>
            </a:r>
            <a:r>
              <a:rPr lang="en-US" dirty="0" smtClean="0"/>
              <a:t> bi </a:t>
            </a:r>
            <a:r>
              <a:rPr lang="en-US" dirty="0" err="1" smtClean="0"/>
              <a:t>utvrdilo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isplatilo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,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slijediti</a:t>
            </a:r>
            <a:r>
              <a:rPr lang="en-US" dirty="0" smtClean="0"/>
              <a:t> </a:t>
            </a:r>
            <a:r>
              <a:rPr lang="en-US" dirty="0" err="1" smtClean="0"/>
              <a:t>konkretne</a:t>
            </a:r>
            <a:r>
              <a:rPr lang="en-US" dirty="0" smtClean="0"/>
              <a:t> </a:t>
            </a:r>
            <a:r>
              <a:rPr lang="en-US" dirty="0" err="1" smtClean="0"/>
              <a:t>korake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prikazani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slici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</a:t>
            </a:r>
            <a:r>
              <a:rPr lang="sr-Latn-ME" sz="3200" dirty="0" smtClean="0"/>
              <a:t>-</a:t>
            </a:r>
            <a:r>
              <a:rPr lang="pt-BR" sz="3200" dirty="0" smtClean="0"/>
              <a:t> Objavljivanje informacija o dividendama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uređuje</a:t>
            </a:r>
            <a:r>
              <a:rPr lang="en-US" dirty="0" smtClean="0"/>
              <a:t> </a:t>
            </a:r>
            <a:r>
              <a:rPr lang="en-US" dirty="0" err="1" smtClean="0"/>
              <a:t>zakonodavstvo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staviti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raspolaganje</a:t>
            </a:r>
            <a:r>
              <a:rPr lang="en-US" dirty="0" smtClean="0"/>
              <a:t> </a:t>
            </a:r>
            <a:r>
              <a:rPr lang="en-US" dirty="0" err="1" smtClean="0"/>
              <a:t>prijedlog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raspoređivanja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,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sr-Latn-ME" dirty="0" smtClean="0"/>
              <a:t> </a:t>
            </a:r>
            <a:r>
              <a:rPr lang="en-US" dirty="0" err="1" smtClean="0"/>
              <a:t>predloženih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postupak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isplatu</a:t>
            </a:r>
            <a:r>
              <a:rPr lang="en-US" dirty="0" smtClean="0"/>
              <a:t> </a:t>
            </a:r>
            <a:r>
              <a:rPr lang="en-US" dirty="0" err="1" smtClean="0"/>
              <a:t>takvih</a:t>
            </a:r>
            <a:r>
              <a:rPr lang="sr-Latn-ME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je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 smtClean="0"/>
              <a:t>završnom</a:t>
            </a:r>
            <a:r>
              <a:rPr lang="en-US" dirty="0" smtClean="0"/>
              <a:t> </a:t>
            </a:r>
            <a:r>
              <a:rPr lang="en-US" dirty="0" err="1" smtClean="0"/>
              <a:t>računu</a:t>
            </a:r>
            <a:r>
              <a:rPr lang="en-US" dirty="0" smtClean="0"/>
              <a:t> </a:t>
            </a:r>
            <a:r>
              <a:rPr lang="en-US" dirty="0" err="1" smtClean="0"/>
              <a:t>osigura</a:t>
            </a:r>
            <a:r>
              <a:rPr lang="en-US" dirty="0" smtClean="0"/>
              <a:t> </a:t>
            </a:r>
            <a:r>
              <a:rPr lang="en-US" dirty="0" err="1" smtClean="0"/>
              <a:t>izvještaj</a:t>
            </a:r>
            <a:r>
              <a:rPr lang="en-US" dirty="0" smtClean="0"/>
              <a:t> o </a:t>
            </a:r>
            <a:r>
              <a:rPr lang="en-US" dirty="0" err="1" smtClean="0"/>
              <a:t>historiji</a:t>
            </a:r>
            <a:r>
              <a:rPr lang="sr-Latn-ME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je </a:t>
            </a:r>
            <a:r>
              <a:rPr lang="en-US" dirty="0" err="1" smtClean="0"/>
              <a:t>najpogodnije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usvoje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 smtClean="0"/>
              <a:t>formuliranu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racionalnu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Primjer </a:t>
            </a:r>
            <a:r>
              <a:rPr lang="en-US" dirty="0" err="1" smtClean="0"/>
              <a:t>bolj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praks</a:t>
            </a:r>
            <a:r>
              <a:rPr lang="sr-Latn-ME" dirty="0" smtClean="0"/>
              <a:t>e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 smtClean="0"/>
              <a:t>obavijestiti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o </a:t>
            </a:r>
            <a:r>
              <a:rPr lang="en-US" dirty="0" err="1" smtClean="0"/>
              <a:t>svojoj</a:t>
            </a:r>
            <a:r>
              <a:rPr lang="en-US" dirty="0" smtClean="0"/>
              <a:t> </a:t>
            </a:r>
            <a:r>
              <a:rPr lang="en-US" dirty="0" err="1" smtClean="0"/>
              <a:t>politici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en-US" dirty="0" err="1" smtClean="0"/>
              <a:t>štampanih</a:t>
            </a:r>
            <a:r>
              <a:rPr lang="en-US" dirty="0" smtClean="0"/>
              <a:t> </a:t>
            </a:r>
            <a:r>
              <a:rPr lang="en-US" dirty="0" err="1" smtClean="0"/>
              <a:t>medija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u </a:t>
            </a:r>
            <a:r>
              <a:rPr lang="en-US" dirty="0" err="1" smtClean="0"/>
              <a:t>istoj</a:t>
            </a:r>
            <a:r>
              <a:rPr lang="en-US" dirty="0" smtClean="0"/>
              <a:t> </a:t>
            </a:r>
            <a:r>
              <a:rPr lang="en-US" dirty="0" err="1" smtClean="0"/>
              <a:t>publikaciji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obavještenja</a:t>
            </a:r>
            <a:r>
              <a:rPr lang="en-US" dirty="0" smtClean="0"/>
              <a:t> o </a:t>
            </a:r>
            <a:r>
              <a:rPr lang="sr-Latn-ME" dirty="0" smtClean="0"/>
              <a:t>skupštini dioničara/akcionara. 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razmotriti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korištenje</a:t>
            </a:r>
            <a:r>
              <a:rPr lang="en-US" dirty="0" smtClean="0"/>
              <a:t> </a:t>
            </a:r>
            <a:r>
              <a:rPr lang="en-US" dirty="0" err="1" smtClean="0"/>
              <a:t>interneta</a:t>
            </a:r>
            <a:r>
              <a:rPr lang="en-US" dirty="0" smtClean="0"/>
              <a:t> u </a:t>
            </a:r>
            <a:r>
              <a:rPr lang="en-US" dirty="0" err="1" smtClean="0"/>
              <a:t>ovu</a:t>
            </a:r>
            <a:r>
              <a:rPr lang="en-US" dirty="0" smtClean="0"/>
              <a:t> </a:t>
            </a:r>
            <a:r>
              <a:rPr lang="en-US" smtClean="0"/>
              <a:t>svrhu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 smtClean="0"/>
              <a:t>UVOD – </a:t>
            </a:r>
            <a:r>
              <a:rPr lang="en-US" b="1" dirty="0" smtClean="0"/>
              <a:t>R</a:t>
            </a:r>
            <a:r>
              <a:rPr lang="sr-Latn-ME" b="1" dirty="0" smtClean="0"/>
              <a:t>ASPODJELA  NETO DOBITI</a:t>
            </a:r>
          </a:p>
          <a:p>
            <a:pPr marL="0" indent="0">
              <a:buNone/>
            </a:pPr>
            <a:r>
              <a:rPr lang="sr-Latn-ME" dirty="0" smtClean="0"/>
              <a:t>1- </a:t>
            </a:r>
            <a:r>
              <a:rPr lang="en-US" dirty="0" smtClean="0"/>
              <a:t>POLITIKA DIVIDENDI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2. </a:t>
            </a:r>
            <a:r>
              <a:rPr lang="en-US" dirty="0" smtClean="0"/>
              <a:t>PASIVNA </a:t>
            </a:r>
            <a:r>
              <a:rPr lang="sr-Latn-ME" dirty="0" smtClean="0"/>
              <a:t>I</a:t>
            </a:r>
            <a:r>
              <a:rPr lang="en-US" dirty="0" smtClean="0"/>
              <a:t> AKTIVN</a:t>
            </a:r>
            <a:r>
              <a:rPr lang="sr-Latn-ME" dirty="0" smtClean="0"/>
              <a:t>A</a:t>
            </a:r>
            <a:r>
              <a:rPr lang="en-US" dirty="0" smtClean="0"/>
              <a:t> POLITIK</a:t>
            </a:r>
            <a:r>
              <a:rPr lang="sr-Latn-ME" dirty="0" smtClean="0"/>
              <a:t>A</a:t>
            </a:r>
            <a:r>
              <a:rPr lang="en-US" dirty="0" smtClean="0"/>
              <a:t> DIVIDENDI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3. </a:t>
            </a:r>
            <a:r>
              <a:rPr lang="en-US" dirty="0" smtClean="0"/>
              <a:t>OP</a:t>
            </a:r>
            <a:r>
              <a:rPr lang="sr-Latn-ME" dirty="0" smtClean="0"/>
              <a:t>ŠT</a:t>
            </a:r>
            <a:r>
              <a:rPr lang="en-US" dirty="0" smtClean="0"/>
              <a:t>E ODREDBE O DIVIDENDAMA</a:t>
            </a:r>
            <a:r>
              <a:rPr lang="sr-Latn-ME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pt-BR" dirty="0" smtClean="0"/>
              <a:t>A</a:t>
            </a:r>
            <a:r>
              <a:rPr lang="sr-Latn-ME" dirty="0" smtClean="0"/>
              <a:t> -</a:t>
            </a:r>
            <a:r>
              <a:rPr lang="pt-BR" dirty="0" smtClean="0"/>
              <a:t> Op</a:t>
            </a:r>
            <a:r>
              <a:rPr lang="sr-Latn-ME" dirty="0" smtClean="0"/>
              <a:t>št</a:t>
            </a:r>
            <a:r>
              <a:rPr lang="pt-BR" dirty="0" smtClean="0"/>
              <a:t>e odredbe o dividendama</a:t>
            </a:r>
            <a:r>
              <a:rPr lang="sr-Latn-ME" dirty="0" smtClean="0"/>
              <a:t> u  BiH</a:t>
            </a:r>
          </a:p>
          <a:p>
            <a:pPr marL="0" indent="0">
              <a:buNone/>
            </a:pPr>
            <a:r>
              <a:rPr lang="it-IT" dirty="0" smtClean="0"/>
              <a:t>B</a:t>
            </a:r>
            <a:r>
              <a:rPr lang="sr-Latn-ME" dirty="0" smtClean="0"/>
              <a:t> -</a:t>
            </a:r>
            <a:r>
              <a:rPr lang="it-IT" dirty="0" smtClean="0"/>
              <a:t> Postupak za utvrđivanje i isplatu dividendi</a:t>
            </a:r>
            <a:endParaRPr lang="sr-Latn-ME" dirty="0" smtClean="0"/>
          </a:p>
          <a:p>
            <a:pPr marL="0" indent="0">
              <a:buNone/>
            </a:pPr>
            <a:r>
              <a:rPr lang="pt-BR" dirty="0" smtClean="0"/>
              <a:t>C</a:t>
            </a:r>
            <a:r>
              <a:rPr lang="sr-Latn-ME" dirty="0" smtClean="0"/>
              <a:t> -</a:t>
            </a:r>
            <a:r>
              <a:rPr lang="pt-BR" dirty="0" smtClean="0"/>
              <a:t> Objavljivanje informacija o dividendama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endParaRPr lang="sr-Latn-ME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/>
              <a:t>UVOD – </a:t>
            </a:r>
            <a:r>
              <a:rPr lang="en-US" b="1" dirty="0" smtClean="0"/>
              <a:t>R</a:t>
            </a:r>
            <a:r>
              <a:rPr lang="sr-Latn-ME" b="1" dirty="0" smtClean="0"/>
              <a:t>ASPODJELA NETO DOBITI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err="1" smtClean="0"/>
              <a:t>Neto</a:t>
            </a:r>
            <a:r>
              <a:rPr lang="en-US" dirty="0" smtClean="0"/>
              <a:t> </a:t>
            </a:r>
            <a:r>
              <a:rPr lang="en-US" b="1" dirty="0" err="1" smtClean="0"/>
              <a:t>dobit</a:t>
            </a:r>
            <a:r>
              <a:rPr lang="en-US" dirty="0" smtClean="0"/>
              <a:t>  - </a:t>
            </a:r>
            <a:r>
              <a:rPr lang="sr-Latn-ME" dirty="0" smtClean="0"/>
              <a:t> je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iskazanog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ostaje</a:t>
            </a:r>
            <a:r>
              <a:rPr lang="en-US" dirty="0" smtClean="0"/>
              <a:t> </a:t>
            </a:r>
            <a:r>
              <a:rPr lang="en-US" dirty="0" err="1" smtClean="0"/>
              <a:t>preduzeću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 </a:t>
            </a:r>
            <a:r>
              <a:rPr lang="en-US" dirty="0" err="1" smtClean="0"/>
              <a:t>raspolaganju</a:t>
            </a:r>
            <a:r>
              <a:rPr lang="en-US" dirty="0" smtClean="0"/>
              <a:t>.</a:t>
            </a:r>
            <a:endParaRPr lang="sr-Latn-RS" dirty="0" smtClean="0"/>
          </a:p>
          <a:p>
            <a:pPr algn="just"/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Neto dobit predstavlja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sr-Latn-RS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liku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između bruto dobiti i obaveznih izdvajanja iz dobiti.</a:t>
            </a:r>
          </a:p>
          <a:p>
            <a:r>
              <a:rPr lang="sr-Latn-RS" dirty="0" smtClean="0"/>
              <a:t>Računski: </a:t>
            </a:r>
            <a:r>
              <a:rPr lang="en-US" dirty="0" err="1" smtClean="0"/>
              <a:t>Dn</a:t>
            </a:r>
            <a:r>
              <a:rPr lang="sr-Latn-RS" dirty="0" smtClean="0"/>
              <a:t>= Db - Di</a:t>
            </a:r>
          </a:p>
          <a:p>
            <a:pPr marL="0" indent="0">
              <a:buNone/>
            </a:pPr>
            <a:r>
              <a:rPr lang="en-US" dirty="0" smtClean="0"/>
              <a:t>G</a:t>
            </a:r>
            <a:r>
              <a:rPr lang="sr-Latn-RS" dirty="0" smtClean="0"/>
              <a:t>de je:</a:t>
            </a:r>
          </a:p>
          <a:p>
            <a:pPr>
              <a:buNone/>
            </a:pPr>
            <a:r>
              <a:rPr lang="vi-VN" dirty="0" smtClean="0"/>
              <a:t>Dn = neto dobit</a:t>
            </a:r>
            <a:endParaRPr lang="en-US" dirty="0" smtClean="0"/>
          </a:p>
          <a:p>
            <a:pPr>
              <a:buNone/>
            </a:pPr>
            <a:r>
              <a:rPr lang="vi-VN" dirty="0" smtClean="0"/>
              <a:t>Db = bruto dobitI</a:t>
            </a:r>
            <a:endParaRPr lang="en-US" dirty="0" smtClean="0"/>
          </a:p>
          <a:p>
            <a:pPr>
              <a:buNone/>
            </a:pPr>
            <a:r>
              <a:rPr lang="sr-Latn-ME" dirty="0" smtClean="0"/>
              <a:t>Di</a:t>
            </a:r>
            <a:r>
              <a:rPr lang="vi-VN" dirty="0" smtClean="0"/>
              <a:t> = obavezna izdvajanja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/>
              <a:t>UVOD – </a:t>
            </a:r>
            <a:r>
              <a:rPr lang="en-US" b="1" dirty="0" smtClean="0"/>
              <a:t>R</a:t>
            </a:r>
            <a:r>
              <a:rPr lang="sr-Latn-ME" b="1" dirty="0" smtClean="0"/>
              <a:t>ASPODJELA NETO DOBITI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eaLnBrk="0" hangingPunct="0">
              <a:lnSpc>
                <a:spcPct val="100000"/>
              </a:lnSpc>
              <a:spcBef>
                <a:spcPct val="0"/>
              </a:spcBef>
              <a:buNone/>
            </a:pPr>
            <a:r>
              <a:rPr lang="sr-Latn-CS" dirty="0" smtClean="0"/>
              <a:t>NETO DOBIT = Dobit prije oporezivanja (Bruto dobit) – Porez na dobit</a:t>
            </a:r>
          </a:p>
          <a:p>
            <a:pPr marL="0" indent="0" algn="just" eaLnBrk="0" hangingPunct="0">
              <a:lnSpc>
                <a:spcPct val="100000"/>
              </a:lnSpc>
              <a:spcBef>
                <a:spcPct val="0"/>
              </a:spcBef>
              <a:buNone/>
            </a:pPr>
            <a:endParaRPr lang="sr-Latn-CS" dirty="0" smtClean="0"/>
          </a:p>
          <a:p>
            <a:pPr algn="just" eaLnBrk="0" hangingPunct="0">
              <a:lnSpc>
                <a:spcPct val="100000"/>
              </a:lnSpc>
              <a:spcBef>
                <a:spcPct val="0"/>
              </a:spcBef>
              <a:buSzPct val="72000"/>
            </a:pPr>
            <a:r>
              <a:rPr lang="en-US" dirty="0" smtClean="0"/>
              <a:t>U </a:t>
            </a:r>
            <a:r>
              <a:rPr lang="en-US" dirty="0" err="1" smtClean="0"/>
              <a:t>akcionarskim</a:t>
            </a:r>
            <a:r>
              <a:rPr lang="sr-Latn-CS" dirty="0" smtClean="0"/>
              <a:t> </a:t>
            </a:r>
            <a:r>
              <a:rPr lang="en-US" dirty="0" err="1" smtClean="0"/>
              <a:t>preduzećima</a:t>
            </a:r>
            <a:r>
              <a:rPr lang="sr-Latn-RS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dobitka</a:t>
            </a:r>
            <a:r>
              <a:rPr lang="en-US" dirty="0" smtClean="0"/>
              <a:t>,</a:t>
            </a:r>
            <a:r>
              <a:rPr lang="sr-Latn-CS" dirty="0" smtClean="0"/>
              <a:t> p</a:t>
            </a:r>
            <a:r>
              <a:rPr lang="en-US" dirty="0" err="1" smtClean="0"/>
              <a:t>osl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CS" dirty="0" smtClean="0"/>
              <a:t> </a:t>
            </a:r>
            <a:r>
              <a:rPr lang="en-US" dirty="0" err="1" smtClean="0"/>
              <a:t>oporezivanja</a:t>
            </a:r>
            <a:r>
              <a:rPr lang="en-US" dirty="0" smtClean="0"/>
              <a:t>,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eljuje</a:t>
            </a:r>
            <a:r>
              <a:rPr lang="en-US" dirty="0" smtClean="0"/>
              <a:t> se </a:t>
            </a:r>
            <a:r>
              <a:rPr lang="en-US" dirty="0" err="1" smtClean="0"/>
              <a:t>akcionarima</a:t>
            </a:r>
            <a:r>
              <a:rPr lang="en-US" dirty="0" smtClean="0"/>
              <a:t> (u </a:t>
            </a:r>
            <a:r>
              <a:rPr lang="en-US" dirty="0" err="1" smtClean="0"/>
              <a:t>vidu</a:t>
            </a:r>
            <a:r>
              <a:rPr lang="sr-Latn-C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ponekad</a:t>
            </a:r>
            <a:r>
              <a:rPr lang="en-US" dirty="0" smtClean="0"/>
              <a:t> </a:t>
            </a:r>
            <a:r>
              <a:rPr lang="en-US" dirty="0" err="1" smtClean="0"/>
              <a:t>zaposlenima</a:t>
            </a:r>
            <a:r>
              <a:rPr lang="en-US" dirty="0" smtClean="0"/>
              <a:t> (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nagrad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sr-Latn-CS" dirty="0" smtClean="0"/>
              <a:t>z</a:t>
            </a:r>
            <a:r>
              <a:rPr lang="en-US" dirty="0" smtClean="0"/>
              <a:t>a</a:t>
            </a:r>
            <a:r>
              <a:rPr lang="sr-Latn-CS" dirty="0" smtClean="0"/>
              <a:t> </a:t>
            </a:r>
            <a:r>
              <a:rPr lang="en-US" dirty="0" err="1" smtClean="0"/>
              <a:t>uspešno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).</a:t>
            </a:r>
            <a:endParaRPr lang="sr-Latn-ME" dirty="0" smtClean="0"/>
          </a:p>
          <a:p>
            <a:pPr marL="0" indent="0" algn="just" eaLnBrk="0" hangingPunct="0">
              <a:lnSpc>
                <a:spcPct val="100000"/>
              </a:lnSpc>
              <a:spcBef>
                <a:spcPct val="0"/>
              </a:spcBef>
              <a:buSzPct val="72000"/>
              <a:buNone/>
            </a:pPr>
            <a:r>
              <a:rPr lang="en-US" dirty="0" smtClean="0"/>
              <a:t> </a:t>
            </a:r>
            <a:endParaRPr lang="sr-Latn-CS" dirty="0" smtClean="0"/>
          </a:p>
          <a:p>
            <a:pPr marL="571500" indent="-571500"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dirty="0" err="1" smtClean="0"/>
              <a:t>Drugi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dobitka</a:t>
            </a:r>
            <a:r>
              <a:rPr lang="en-US" dirty="0" smtClean="0"/>
              <a:t> </a:t>
            </a:r>
            <a:r>
              <a:rPr lang="en-US" dirty="0" err="1" smtClean="0"/>
              <a:t>ostaje</a:t>
            </a:r>
            <a:r>
              <a:rPr lang="en-US" dirty="0" smtClean="0"/>
              <a:t> u</a:t>
            </a:r>
            <a:r>
              <a:rPr lang="sr-Latn-CS" dirty="0" smtClean="0"/>
              <a:t> p</a:t>
            </a:r>
            <a:r>
              <a:rPr lang="en-US" dirty="0" err="1" smtClean="0"/>
              <a:t>reduzeću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: </a:t>
            </a:r>
            <a:endParaRPr lang="sr-Latn-CS" dirty="0" smtClean="0"/>
          </a:p>
          <a:p>
            <a:pPr marL="1028700" lvl="1" indent="-571500"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sr-Latn-RS" sz="2800" dirty="0" smtClean="0"/>
              <a:t>R</a:t>
            </a:r>
            <a:r>
              <a:rPr lang="en-US" sz="2800" dirty="0" err="1" smtClean="0"/>
              <a:t>ezerv</a:t>
            </a:r>
            <a:r>
              <a:rPr lang="sr-Latn-ME" sz="2800" dirty="0" smtClean="0"/>
              <a:t>e,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endParaRPr lang="sr-Latn-ME" sz="2800" dirty="0" smtClean="0"/>
          </a:p>
          <a:p>
            <a:pPr marL="1028700" lvl="1" indent="-571500" algn="just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2800" dirty="0" err="1" smtClean="0"/>
              <a:t>Neraspo</a:t>
            </a:r>
            <a:r>
              <a:rPr lang="sr-Latn-ME" sz="2800" dirty="0" smtClean="0"/>
              <a:t>ređena</a:t>
            </a:r>
            <a:r>
              <a:rPr lang="sr-Latn-CS" sz="2800" dirty="0" smtClean="0"/>
              <a:t> </a:t>
            </a:r>
            <a:r>
              <a:rPr lang="en-US" sz="2800" dirty="0" err="1" smtClean="0"/>
              <a:t>dobi</a:t>
            </a:r>
            <a:r>
              <a:rPr lang="sr-Latn-ME" sz="2800" dirty="0" smtClean="0"/>
              <a:t>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/>
              <a:t>UVOD – </a:t>
            </a:r>
            <a:r>
              <a:rPr lang="en-US" b="1" dirty="0" smtClean="0"/>
              <a:t>R</a:t>
            </a:r>
            <a:r>
              <a:rPr lang="sr-Latn-ME" b="1" dirty="0" smtClean="0"/>
              <a:t>ASPODJELA NETO DOBITI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Neto dobitak se dijeli na: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D</a:t>
            </a:r>
            <a:r>
              <a:rPr lang="sr-Latn-RS" b="1" dirty="0" smtClean="0"/>
              <a:t>ividendu</a:t>
            </a:r>
            <a:r>
              <a:rPr lang="sr-Latn-RS" dirty="0" smtClean="0"/>
              <a:t>  - prinos na akcije, odnosno novčana primanja koja dobijaju akcionari za kapital koji su uložili u preduzeće, kupujući akcije.</a:t>
            </a:r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A</a:t>
            </a:r>
            <a:r>
              <a:rPr lang="sr-Latn-RS" b="1" dirty="0" smtClean="0"/>
              <a:t>kumulirani dobitak (rezerve, neraspređena dobit)</a:t>
            </a:r>
            <a:r>
              <a:rPr lang="sr-Latn-RS" dirty="0" smtClean="0"/>
              <a:t> – dio neto dobitka koji ostaje u preduzeću. 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dirty="0" smtClean="0"/>
              <a:t>To je dio sopstvenog kapitala, odnosno interni izvor finansiranja preduzeća. </a:t>
            </a:r>
          </a:p>
          <a:p>
            <a:r>
              <a:rPr lang="en-US" dirty="0" err="1" smtClean="0"/>
              <a:t>Akumulirani</a:t>
            </a:r>
            <a:r>
              <a:rPr lang="en-US" dirty="0" smtClean="0"/>
              <a:t> </a:t>
            </a:r>
            <a:r>
              <a:rPr lang="en-US" dirty="0" err="1" smtClean="0"/>
              <a:t>dobitak</a:t>
            </a:r>
            <a:r>
              <a:rPr lang="en-US" dirty="0" smtClean="0"/>
              <a:t> je </a:t>
            </a:r>
            <a:r>
              <a:rPr lang="en-US" dirty="0" err="1" smtClean="0"/>
              <a:t>onaj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dobitka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ne</a:t>
            </a:r>
            <a:r>
              <a:rPr lang="sr-Latn-RS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isplatiti</a:t>
            </a:r>
            <a:r>
              <a:rPr lang="en-US" dirty="0" smtClean="0"/>
              <a:t> u </a:t>
            </a:r>
            <a:r>
              <a:rPr lang="en-US" dirty="0" err="1" smtClean="0"/>
              <a:t>teku</a:t>
            </a:r>
            <a:r>
              <a:rPr lang="sr-Latn-RS" dirty="0" smtClean="0"/>
              <a:t>ć</a:t>
            </a:r>
            <a:r>
              <a:rPr lang="en-US" dirty="0" err="1" smtClean="0"/>
              <a:t>oj</a:t>
            </a:r>
            <a:r>
              <a:rPr lang="en-US" dirty="0" smtClean="0"/>
              <a:t> </a:t>
            </a:r>
            <a:r>
              <a:rPr lang="en-US" dirty="0" err="1" smtClean="0"/>
              <a:t>godini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sr-Latn-RS" dirty="0" smtClean="0"/>
              <a:t>ć</a:t>
            </a:r>
            <a:r>
              <a:rPr lang="en-US" dirty="0" smtClean="0"/>
              <a:t> </a:t>
            </a:r>
            <a:r>
              <a:rPr lang="sr-Latn-RS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akumuliran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daljih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1- </a:t>
            </a:r>
            <a:r>
              <a:rPr lang="en-US" dirty="0" smtClean="0"/>
              <a:t>POLITIKA DIVIDENDI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P</a:t>
            </a:r>
            <a:r>
              <a:rPr lang="sr-Latn-ME" dirty="0" smtClean="0"/>
              <a:t>olitika dividendi je </a:t>
            </a:r>
            <a:r>
              <a:rPr lang="en-US" dirty="0" smtClean="0"/>
              <a:t> </a:t>
            </a:r>
            <a:r>
              <a:rPr lang="en-US" dirty="0" err="1" smtClean="0"/>
              <a:t>satavni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odluke</a:t>
            </a:r>
            <a:r>
              <a:rPr lang="en-US" dirty="0" smtClean="0"/>
              <a:t> o </a:t>
            </a:r>
            <a:r>
              <a:rPr lang="en-US" dirty="0" err="1" smtClean="0"/>
              <a:t>finansiranju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zadržati</a:t>
            </a:r>
            <a:r>
              <a:rPr lang="en-US" dirty="0" smtClean="0"/>
              <a:t> u </a:t>
            </a:r>
            <a:r>
              <a:rPr lang="en-US" dirty="0" err="1" smtClean="0"/>
              <a:t>preduzeću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refinansiranje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Zadržavanje</a:t>
            </a:r>
            <a:r>
              <a:rPr lang="en-US" dirty="0" smtClean="0"/>
              <a:t> </a:t>
            </a:r>
            <a:r>
              <a:rPr lang="en-US" dirty="0" err="1" smtClean="0"/>
              <a:t>većeg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tekuće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u </a:t>
            </a:r>
            <a:r>
              <a:rPr lang="en-US" dirty="0" err="1" smtClean="0"/>
              <a:t>preduzeću</a:t>
            </a:r>
            <a:r>
              <a:rPr lang="en-US" dirty="0" smtClean="0"/>
              <a:t>,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err="1" smtClean="0"/>
              <a:t>raspoloživog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isplatu</a:t>
            </a:r>
            <a:r>
              <a:rPr lang="en-US" dirty="0" smtClean="0"/>
              <a:t> dividend</a:t>
            </a:r>
            <a:r>
              <a:rPr lang="sr-Latn-ME" dirty="0" smtClean="0"/>
              <a:t>i.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je </a:t>
            </a:r>
            <a:r>
              <a:rPr lang="en-US" dirty="0" err="1" smtClean="0"/>
              <a:t>utvrđivanje</a:t>
            </a:r>
            <a:r>
              <a:rPr lang="en-US" dirty="0" smtClean="0"/>
              <a:t> </a:t>
            </a:r>
            <a:r>
              <a:rPr lang="en-US" dirty="0" err="1" smtClean="0"/>
              <a:t>odgovarajuće</a:t>
            </a:r>
            <a:r>
              <a:rPr lang="en-US" dirty="0" smtClean="0"/>
              <a:t> </a:t>
            </a:r>
            <a:r>
              <a:rPr lang="en-US" dirty="0" err="1" smtClean="0"/>
              <a:t>alokacije</a:t>
            </a:r>
            <a:r>
              <a:rPr lang="en-US" dirty="0" smtClean="0"/>
              <a:t> </a:t>
            </a:r>
            <a:r>
              <a:rPr lang="en-US" dirty="0" err="1" smtClean="0"/>
              <a:t>profita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zadržane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relevantna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vezana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: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, </a:t>
            </a:r>
            <a:r>
              <a:rPr lang="en-US" dirty="0" err="1" smtClean="0"/>
              <a:t>stabilnosti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, </a:t>
            </a:r>
            <a:r>
              <a:rPr lang="en-US" dirty="0" err="1" smtClean="0"/>
              <a:t>akcijske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eljivost</a:t>
            </a:r>
            <a:r>
              <a:rPr lang="en-US" dirty="0" smtClean="0"/>
              <a:t>, </a:t>
            </a:r>
            <a:r>
              <a:rPr lang="en-US" dirty="0" err="1" smtClean="0"/>
              <a:t>otkup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administrativni</a:t>
            </a:r>
            <a:r>
              <a:rPr lang="en-US" dirty="0" smtClean="0"/>
              <a:t> </a:t>
            </a:r>
            <a:r>
              <a:rPr lang="en-US" dirty="0" err="1" smtClean="0"/>
              <a:t>motivi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1- </a:t>
            </a:r>
            <a:r>
              <a:rPr lang="en-US" dirty="0" smtClean="0"/>
              <a:t>POLITIKA DIVIDENDI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dividendu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vlasnici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en-US" dirty="0" err="1" smtClean="0"/>
              <a:t>Dividende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isplaćivati</a:t>
            </a:r>
            <a:r>
              <a:rPr lang="en-US" dirty="0" smtClean="0"/>
              <a:t> </a:t>
            </a:r>
            <a:r>
              <a:rPr lang="en-US" dirty="0" err="1" smtClean="0"/>
              <a:t>kvartalno</a:t>
            </a:r>
            <a:r>
              <a:rPr lang="en-US" dirty="0" smtClean="0"/>
              <a:t>, </a:t>
            </a:r>
            <a:r>
              <a:rPr lang="en-US" dirty="0" err="1" smtClean="0"/>
              <a:t>polugodišnje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isteku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u </a:t>
            </a:r>
            <a:r>
              <a:rPr lang="en-US" dirty="0" err="1" smtClean="0"/>
              <a:t>iznosu</a:t>
            </a:r>
            <a:r>
              <a:rPr lang="en-US" dirty="0" smtClean="0"/>
              <a:t>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godišnjem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O </a:t>
            </a:r>
            <a:r>
              <a:rPr lang="en-US" dirty="0" err="1" smtClean="0"/>
              <a:t>isplati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, </a:t>
            </a:r>
            <a:r>
              <a:rPr lang="en-US" dirty="0" err="1" smtClean="0"/>
              <a:t>njihovom</a:t>
            </a:r>
            <a:r>
              <a:rPr lang="en-US" dirty="0" smtClean="0"/>
              <a:t> </a:t>
            </a:r>
            <a:r>
              <a:rPr lang="en-US" dirty="0" err="1" smtClean="0"/>
              <a:t>iznosu</a:t>
            </a:r>
            <a:r>
              <a:rPr lang="en-US" dirty="0" smtClean="0"/>
              <a:t>,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smanjenju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odlučuje</a:t>
            </a:r>
            <a:r>
              <a:rPr lang="en-US" dirty="0" smtClean="0"/>
              <a:t> </a:t>
            </a:r>
            <a:r>
              <a:rPr lang="sr-Latn-ME" dirty="0" smtClean="0"/>
              <a:t>nadzorni/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Isplata</a:t>
            </a:r>
            <a:r>
              <a:rPr lang="en-US" dirty="0" smtClean="0"/>
              <a:t>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maksimalno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do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 smtClean="0"/>
              <a:t>ostvarene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ne bi </a:t>
            </a:r>
            <a:r>
              <a:rPr lang="en-US" dirty="0" err="1" smtClean="0"/>
              <a:t>došlo</a:t>
            </a:r>
            <a:r>
              <a:rPr lang="en-US" dirty="0" smtClean="0"/>
              <a:t> do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postojećeg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Isplata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ograničena</a:t>
            </a:r>
            <a:r>
              <a:rPr lang="en-US" dirty="0" smtClean="0"/>
              <a:t> </a:t>
            </a:r>
            <a:r>
              <a:rPr lang="sr-Latn-ME" dirty="0" smtClean="0"/>
              <a:t>i/</a:t>
            </a:r>
            <a:r>
              <a:rPr lang="en-US" dirty="0" err="1" smtClean="0"/>
              <a:t>ili</a:t>
            </a:r>
            <a:r>
              <a:rPr lang="en-US" dirty="0" smtClean="0"/>
              <a:t>  </a:t>
            </a:r>
            <a:r>
              <a:rPr lang="en-US" dirty="0" err="1" smtClean="0"/>
              <a:t>obustavljena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Mnoge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 smtClean="0"/>
              <a:t>ograničile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vid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preduzeće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u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nelikvidnosti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neblagovremenog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dugova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štiteći</a:t>
            </a:r>
            <a:r>
              <a:rPr lang="en-US" dirty="0" smtClean="0"/>
              <a:t>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erioce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Kreditori</a:t>
            </a:r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u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davanja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traže</a:t>
            </a:r>
            <a:r>
              <a:rPr lang="en-US" dirty="0" smtClean="0"/>
              <a:t> </a:t>
            </a:r>
            <a:r>
              <a:rPr lang="en-US" dirty="0" err="1" smtClean="0"/>
              <a:t>neisplaćivanje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do </a:t>
            </a:r>
            <a:r>
              <a:rPr lang="en-US" dirty="0" err="1" smtClean="0"/>
              <a:t>povratka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sr-Latn-ME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200" dirty="0" smtClean="0"/>
              <a:t>2. </a:t>
            </a:r>
            <a:r>
              <a:rPr lang="en-US" sz="3200" dirty="0" smtClean="0"/>
              <a:t>PASIVNA </a:t>
            </a:r>
            <a:r>
              <a:rPr lang="sr-Latn-ME" sz="3200" dirty="0" smtClean="0"/>
              <a:t>I </a:t>
            </a:r>
            <a:r>
              <a:rPr lang="en-US" sz="3200" dirty="0" smtClean="0"/>
              <a:t>AKTIVN</a:t>
            </a:r>
            <a:r>
              <a:rPr lang="sr-Latn-ME" sz="3200" dirty="0" smtClean="0"/>
              <a:t>A</a:t>
            </a:r>
            <a:r>
              <a:rPr lang="en-US" sz="3200" dirty="0" smtClean="0"/>
              <a:t> POLITIK</a:t>
            </a:r>
            <a:r>
              <a:rPr lang="sr-Latn-ME" sz="3200" dirty="0" smtClean="0"/>
              <a:t>A</a:t>
            </a:r>
            <a:r>
              <a:rPr lang="en-US" sz="3200" dirty="0" smtClean="0"/>
              <a:t> DIVIDENDI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Suština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se </a:t>
            </a:r>
            <a:r>
              <a:rPr lang="en-US" dirty="0" err="1" smtClean="0"/>
              <a:t>kreće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razmatranja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 smtClean="0"/>
              <a:t>važne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nevažne</a:t>
            </a:r>
            <a:r>
              <a:rPr lang="en-US" dirty="0" smtClean="0"/>
              <a:t> u </a:t>
            </a:r>
            <a:r>
              <a:rPr lang="en-US" dirty="0" err="1" smtClean="0"/>
              <a:t>kontekstu</a:t>
            </a:r>
            <a:r>
              <a:rPr lang="en-US" dirty="0" smtClean="0"/>
              <a:t> 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isplata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bogatstvo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to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maksimizira</a:t>
            </a:r>
            <a:r>
              <a:rPr lang="en-US" dirty="0" smtClean="0"/>
              <a:t> </a:t>
            </a:r>
            <a:r>
              <a:rPr lang="en-US" dirty="0" err="1" smtClean="0"/>
              <a:t>bogatstvo</a:t>
            </a:r>
            <a:r>
              <a:rPr lang="en-US" dirty="0" smtClean="0"/>
              <a:t> </a:t>
            </a:r>
            <a:r>
              <a:rPr lang="en-US" dirty="0" err="1" smtClean="0"/>
              <a:t>akcionara</a:t>
            </a:r>
            <a:r>
              <a:rPr lang="en-US" dirty="0" smtClean="0"/>
              <a:t> ? </a:t>
            </a:r>
            <a:endParaRPr lang="sr-Latn-ME" dirty="0" smtClean="0"/>
          </a:p>
          <a:p>
            <a:pPr algn="just"/>
            <a:r>
              <a:rPr lang="en-US" dirty="0" err="1" smtClean="0"/>
              <a:t>Ovd</a:t>
            </a:r>
            <a:r>
              <a:rPr lang="sr-Latn-ME" dirty="0" smtClean="0"/>
              <a:t>j</a:t>
            </a:r>
            <a:r>
              <a:rPr lang="en-US" dirty="0" smtClean="0"/>
              <a:t>e se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 </a:t>
            </a:r>
            <a:r>
              <a:rPr lang="en-US" dirty="0" err="1" smtClean="0"/>
              <a:t>posmatra</a:t>
            </a:r>
            <a:r>
              <a:rPr lang="en-US" dirty="0" smtClean="0"/>
              <a:t> u </a:t>
            </a:r>
            <a:r>
              <a:rPr lang="en-US" dirty="0" err="1" smtClean="0"/>
              <a:t>kontekstu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o </a:t>
            </a:r>
            <a:r>
              <a:rPr lang="en-US" dirty="0" err="1" smtClean="0"/>
              <a:t>zadržavanju</a:t>
            </a:r>
            <a:r>
              <a:rPr lang="en-US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1465</TotalTime>
  <Words>1717</Words>
  <Application>Microsoft Office PowerPoint</Application>
  <PresentationFormat>On-screen Show (4:3)</PresentationFormat>
  <Paragraphs>135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 PRAVNI FAKULTET  KORPORATIVNO UPRAVLJANJE autor-prof.dr.sc. Darko Tipurić i saradnici, izdanje 2008 g. </vt:lpstr>
      <vt:lpstr>                                      VJEŽBE 11  UVOD </vt:lpstr>
      <vt:lpstr>CILJ PREDAVANJA</vt:lpstr>
      <vt:lpstr>UVOD – RASPODJELA NETO DOBITI </vt:lpstr>
      <vt:lpstr>UVOD – RASPODJELA NETO DOBITI </vt:lpstr>
      <vt:lpstr>UVOD – RASPODJELA NETO DOBITI </vt:lpstr>
      <vt:lpstr>1- POLITIKA DIVIDENDI</vt:lpstr>
      <vt:lpstr>1- POLITIKA DIVIDENDI</vt:lpstr>
      <vt:lpstr>2. PASIVNA I AKTIVNA POLITIKA DIVIDENDI </vt:lpstr>
      <vt:lpstr>Faktori koji utiču na politiku dividendi  </vt:lpstr>
      <vt:lpstr>3. OPŠTE ODREDBE O DIVIDENDAMA </vt:lpstr>
      <vt:lpstr>A - Opšte odredbe o dividendama u BiH</vt:lpstr>
      <vt:lpstr>A - Opšte odredbe o dividendama u BiH</vt:lpstr>
      <vt:lpstr>A - Opšte odredbe o dividendama u BiH</vt:lpstr>
      <vt:lpstr>A - Opšte odredbe o dividendama u BiH</vt:lpstr>
      <vt:lpstr>A - Opšte odredbe o dividendama u BiH</vt:lpstr>
      <vt:lpstr>A - Opšte odredbe o dividendama u BiH</vt:lpstr>
      <vt:lpstr>A - Opšte odredbe o dividendama u BiH</vt:lpstr>
      <vt:lpstr>B- Postupak za utvrđivanje i isplatu dividendi </vt:lpstr>
      <vt:lpstr>C- Objavljivanje informacija o dividendama</vt:lpstr>
      <vt:lpstr>D - Politika dividendi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188</cp:revision>
  <dcterms:created xsi:type="dcterms:W3CDTF">2016-02-04T23:36:05Z</dcterms:created>
  <dcterms:modified xsi:type="dcterms:W3CDTF">2019-05-14T16:29:15Z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