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23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F7760F-0501-4D38-9C5E-88C3C14C4B4B}" type="datetimeFigureOut">
              <a:rPr lang="hr-HR" smtClean="0"/>
              <a:pPr/>
              <a:t>14.5.2019.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C2B63F-D6E6-488C-8240-A2687CFBB818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912869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849345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155459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1D3F211-2906-482D-879F-5372067048EC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1D3F211-2906-482D-879F-5372067048EC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1D3F211-2906-482D-879F-5372067048EC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1D3F211-2906-482D-879F-5372067048EC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MSIPCM8e564cf8bcdd0d30fe1a14b6" descr="{&quot;HashCode&quot;:2022693539,&quot;Placement&quot;:&quot;Footer&quot;,&quot;Top&quot;:524.725769,&quot;Left&quot;:0.0,&quot;SlideWidth&quot;:720,&quot;SlideHeight&quot;:540}"/>
          <p:cNvSpPr txBox="1"/>
          <p:nvPr userDrawn="1"/>
        </p:nvSpPr>
        <p:spPr>
          <a:xfrm>
            <a:off x="0" y="6664017"/>
            <a:ext cx="1191689" cy="19398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hr-HR" sz="600" smtClean="0">
                <a:solidFill>
                  <a:srgbClr val="000000"/>
                </a:solidFill>
                <a:latin typeface="Calibri" panose="020F0502020204030204" pitchFamily="34" charset="0"/>
              </a:rPr>
              <a:t>SBERBANK BH - Povjerljivost C1
</a:t>
            </a:r>
            <a:endParaRPr lang="hr-HR" sz="6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KORPORATIVNO UPRAVLJANJE</a:t>
            </a:r>
            <a:r>
              <a:rPr lang="hr-B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autor-prof.dr.sc. Darko Tipurić i </a:t>
            </a:r>
            <a:r>
              <a:rPr lang="hr-BA" sz="1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saradnici</a:t>
            </a:r>
            <a:r>
              <a:rPr lang="hr-BA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izdanje 2008 g.</a:t>
            </a:r>
            <a:r>
              <a:rPr lang="hr-H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423120"/>
          </a:xfrm>
        </p:spPr>
        <p:txBody>
          <a:bodyPr>
            <a:normAutofit/>
          </a:bodyPr>
          <a:lstStyle/>
          <a:p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Halil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Kalač</a:t>
            </a:r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iši asistent na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ekonomskopravnoj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naučnoj oblasti</a:t>
            </a:r>
            <a:endParaRPr lang="hr-HR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s-Latn-BA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UNT logo NOVI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5700" y="5486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Faktori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utiču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politiku</a:t>
            </a:r>
            <a:r>
              <a:rPr lang="en-US" dirty="0" smtClean="0"/>
              <a:t> </a:t>
            </a:r>
            <a:r>
              <a:rPr lang="en-US" dirty="0" err="1" smtClean="0"/>
              <a:t>dividendi</a:t>
            </a:r>
            <a:r>
              <a:rPr lang="sr-Latn-ME" dirty="0" smtClean="0"/>
              <a:t> </a:t>
            </a:r>
            <a:br>
              <a:rPr lang="sr-Latn-ME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n-US" dirty="0" smtClean="0"/>
              <a:t>1</a:t>
            </a:r>
            <a:r>
              <a:rPr lang="en-US" dirty="0" smtClean="0"/>
              <a:t>. </a:t>
            </a:r>
            <a:r>
              <a:rPr lang="en-US" dirty="0" err="1" smtClean="0"/>
              <a:t>Zakonska</a:t>
            </a:r>
            <a:r>
              <a:rPr lang="en-US" dirty="0" smtClean="0"/>
              <a:t> </a:t>
            </a:r>
            <a:r>
              <a:rPr lang="en-US" dirty="0" err="1" smtClean="0"/>
              <a:t>pravila</a:t>
            </a:r>
            <a:r>
              <a:rPr lang="en-US" dirty="0" smtClean="0"/>
              <a:t>:  </a:t>
            </a:r>
            <a:r>
              <a:rPr lang="sr-Latn-ME" dirty="0" smtClean="0"/>
              <a:t>a) p</a:t>
            </a:r>
            <a:r>
              <a:rPr lang="en-US" dirty="0" err="1" smtClean="0"/>
              <a:t>ravilo</a:t>
            </a:r>
            <a:r>
              <a:rPr lang="en-US" dirty="0" smtClean="0"/>
              <a:t> </a:t>
            </a:r>
            <a:r>
              <a:rPr lang="en-US" dirty="0" err="1" smtClean="0"/>
              <a:t>smanjenja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sr-Latn-ME" dirty="0" smtClean="0"/>
              <a:t>,</a:t>
            </a:r>
            <a:r>
              <a:rPr lang="en-US" dirty="0" smtClean="0"/>
              <a:t>  </a:t>
            </a:r>
            <a:r>
              <a:rPr lang="sr-Latn-ME" dirty="0" smtClean="0"/>
              <a:t>b) p</a:t>
            </a:r>
            <a:r>
              <a:rPr lang="en-US" dirty="0" err="1" smtClean="0"/>
              <a:t>ravilo</a:t>
            </a:r>
            <a:r>
              <a:rPr lang="en-US" dirty="0" smtClean="0"/>
              <a:t> </a:t>
            </a:r>
            <a:r>
              <a:rPr lang="en-US" dirty="0" err="1" smtClean="0"/>
              <a:t>insolventnosti</a:t>
            </a:r>
            <a:r>
              <a:rPr lang="sr-Latn-ME" dirty="0" smtClean="0"/>
              <a:t>,</a:t>
            </a:r>
            <a:r>
              <a:rPr lang="en-US" dirty="0" smtClean="0"/>
              <a:t>   </a:t>
            </a:r>
            <a:r>
              <a:rPr lang="sr-Latn-ME" dirty="0" smtClean="0"/>
              <a:t>c) p</a:t>
            </a:r>
            <a:r>
              <a:rPr lang="en-US" dirty="0" err="1" smtClean="0"/>
              <a:t>ravilo</a:t>
            </a:r>
            <a:r>
              <a:rPr lang="en-US" dirty="0" smtClean="0"/>
              <a:t> o </a:t>
            </a:r>
            <a:r>
              <a:rPr lang="en-US" dirty="0" err="1" smtClean="0"/>
              <a:t>višku</a:t>
            </a:r>
            <a:r>
              <a:rPr lang="en-US" dirty="0" smtClean="0"/>
              <a:t>  </a:t>
            </a:r>
            <a:r>
              <a:rPr lang="en-US" dirty="0" err="1" smtClean="0"/>
              <a:t>zadržane</a:t>
            </a:r>
            <a:r>
              <a:rPr lang="en-US" dirty="0" smtClean="0"/>
              <a:t> </a:t>
            </a:r>
            <a:r>
              <a:rPr lang="en-US" dirty="0" err="1" smtClean="0"/>
              <a:t>dobiti</a:t>
            </a:r>
            <a:r>
              <a:rPr lang="sr-Latn-ME" dirty="0" smtClean="0"/>
              <a:t>, d ) kontrola. </a:t>
            </a:r>
            <a:r>
              <a:rPr lang="en-US" dirty="0" smtClean="0"/>
              <a:t>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 2.</a:t>
            </a:r>
            <a:r>
              <a:rPr lang="sr-Latn-ME" dirty="0" smtClean="0"/>
              <a:t> </a:t>
            </a:r>
            <a:r>
              <a:rPr lang="en-US" dirty="0" err="1" smtClean="0"/>
              <a:t>Sredstva</a:t>
            </a:r>
            <a:r>
              <a:rPr lang="en-US" dirty="0" smtClean="0"/>
              <a:t> </a:t>
            </a:r>
            <a:r>
              <a:rPr lang="en-US" dirty="0" err="1" smtClean="0"/>
              <a:t>potrebna</a:t>
            </a:r>
            <a:r>
              <a:rPr lang="en-US" dirty="0" smtClean="0"/>
              <a:t> </a:t>
            </a:r>
            <a:r>
              <a:rPr lang="en-US" dirty="0" err="1" smtClean="0"/>
              <a:t>preduzeću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sr-Latn-ME" dirty="0" smtClean="0"/>
              <a:t>s</a:t>
            </a:r>
            <a:r>
              <a:rPr lang="en-US" dirty="0" err="1" smtClean="0"/>
              <a:t>posobnost</a:t>
            </a:r>
            <a:r>
              <a:rPr lang="en-US" dirty="0" smtClean="0"/>
              <a:t> </a:t>
            </a:r>
            <a:r>
              <a:rPr lang="en-US" dirty="0" err="1" smtClean="0"/>
              <a:t>pozajmljivanja</a:t>
            </a:r>
            <a:r>
              <a:rPr lang="sr-Latn-ME" dirty="0" smtClean="0"/>
              <a:t>, o</a:t>
            </a:r>
            <a:r>
              <a:rPr lang="en-US" dirty="0" err="1" smtClean="0"/>
              <a:t>graničenja</a:t>
            </a:r>
            <a:r>
              <a:rPr lang="en-US" dirty="0" smtClean="0"/>
              <a:t> u </a:t>
            </a:r>
            <a:r>
              <a:rPr lang="en-US" dirty="0" err="1" smtClean="0"/>
              <a:t>ugovorima</a:t>
            </a:r>
            <a:r>
              <a:rPr lang="en-US" dirty="0" smtClean="0"/>
              <a:t>  </a:t>
            </a:r>
            <a:r>
              <a:rPr lang="en-US" dirty="0" err="1" smtClean="0"/>
              <a:t>duga</a:t>
            </a:r>
            <a:r>
              <a:rPr lang="sr-Latn-ME" dirty="0" smtClean="0"/>
              <a:t>.</a:t>
            </a:r>
            <a:r>
              <a:rPr lang="en-US" dirty="0" smtClean="0"/>
              <a:t> </a:t>
            </a:r>
            <a:endParaRPr lang="sr-Latn-ME" dirty="0" smtClean="0"/>
          </a:p>
          <a:p>
            <a:pPr marL="0" indent="0" algn="just">
              <a:buNone/>
            </a:pPr>
            <a:r>
              <a:rPr lang="sr-Latn-ME" dirty="0" smtClean="0"/>
              <a:t>1. </a:t>
            </a:r>
            <a:r>
              <a:rPr lang="en-US" dirty="0" err="1" smtClean="0"/>
              <a:t>Zakonska</a:t>
            </a:r>
            <a:r>
              <a:rPr lang="en-US" dirty="0" smtClean="0"/>
              <a:t> </a:t>
            </a:r>
            <a:r>
              <a:rPr lang="en-US" dirty="0" err="1" smtClean="0"/>
              <a:t>pravila</a:t>
            </a:r>
            <a:r>
              <a:rPr lang="en-US" dirty="0" smtClean="0"/>
              <a:t>: </a:t>
            </a:r>
            <a:endParaRPr lang="sr-Latn-ME" dirty="0" smtClean="0"/>
          </a:p>
          <a:p>
            <a:pPr marL="514350" indent="-514350" algn="just">
              <a:buAutoNum type="alphaLcParenR"/>
            </a:pPr>
            <a:r>
              <a:rPr lang="en-US" dirty="0" err="1" smtClean="0"/>
              <a:t>Pravilo</a:t>
            </a:r>
            <a:r>
              <a:rPr lang="en-US" dirty="0" smtClean="0"/>
              <a:t> </a:t>
            </a:r>
            <a:r>
              <a:rPr lang="en-US" dirty="0" err="1" smtClean="0"/>
              <a:t>smanjenja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–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se </a:t>
            </a:r>
            <a:r>
              <a:rPr lang="en-US" dirty="0" err="1" smtClean="0"/>
              <a:t>zakoni</a:t>
            </a:r>
            <a:r>
              <a:rPr lang="en-US" dirty="0" smtClean="0"/>
              <a:t> u </a:t>
            </a:r>
            <a:r>
              <a:rPr lang="en-US" dirty="0" err="1" smtClean="0"/>
              <a:t>državama</a:t>
            </a:r>
            <a:r>
              <a:rPr lang="en-US" dirty="0" smtClean="0"/>
              <a:t> </a:t>
            </a:r>
            <a:r>
              <a:rPr lang="en-US" dirty="0" err="1" smtClean="0"/>
              <a:t>razlikuju</a:t>
            </a:r>
            <a:r>
              <a:rPr lang="en-US" dirty="0" smtClean="0"/>
              <a:t>, </a:t>
            </a:r>
            <a:r>
              <a:rPr lang="en-US" dirty="0" err="1" smtClean="0"/>
              <a:t>većina</a:t>
            </a:r>
            <a:r>
              <a:rPr lang="en-US" dirty="0" smtClean="0"/>
              <a:t> </a:t>
            </a:r>
            <a:r>
              <a:rPr lang="en-US" dirty="0" err="1" smtClean="0"/>
              <a:t>država</a:t>
            </a:r>
            <a:r>
              <a:rPr lang="en-US" dirty="0" smtClean="0"/>
              <a:t> </a:t>
            </a:r>
            <a:r>
              <a:rPr lang="en-US" dirty="0" err="1" smtClean="0"/>
              <a:t>zabranjuje</a:t>
            </a:r>
            <a:r>
              <a:rPr lang="en-US" dirty="0" smtClean="0"/>
              <a:t> </a:t>
            </a:r>
            <a:r>
              <a:rPr lang="en-US" dirty="0" err="1" smtClean="0"/>
              <a:t>isplatu</a:t>
            </a:r>
            <a:r>
              <a:rPr lang="en-US" dirty="0" smtClean="0"/>
              <a:t> </a:t>
            </a:r>
            <a:r>
              <a:rPr lang="en-US" dirty="0" err="1" smtClean="0"/>
              <a:t>dividendi</a:t>
            </a:r>
            <a:r>
              <a:rPr lang="en-US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dividende</a:t>
            </a:r>
            <a:r>
              <a:rPr lang="en-US" dirty="0" smtClean="0"/>
              <a:t> </a:t>
            </a:r>
            <a:r>
              <a:rPr lang="en-US" dirty="0" err="1" smtClean="0"/>
              <a:t>smanjuju</a:t>
            </a:r>
            <a:r>
              <a:rPr lang="en-US" dirty="0" smtClean="0"/>
              <a:t> </a:t>
            </a:r>
            <a:r>
              <a:rPr lang="en-US" dirty="0" err="1" smtClean="0"/>
              <a:t>kapital</a:t>
            </a:r>
            <a:r>
              <a:rPr lang="en-US" dirty="0" smtClean="0"/>
              <a:t> </a:t>
            </a:r>
            <a:r>
              <a:rPr lang="en-US" dirty="0" err="1" smtClean="0"/>
              <a:t>preduzeća</a:t>
            </a:r>
            <a:r>
              <a:rPr lang="en-US" dirty="0" smtClean="0"/>
              <a:t>. </a:t>
            </a:r>
            <a:r>
              <a:rPr lang="en-US" dirty="0" err="1" smtClean="0"/>
              <a:t>Svrha</a:t>
            </a:r>
            <a:r>
              <a:rPr lang="en-US" dirty="0" smtClean="0"/>
              <a:t> </a:t>
            </a:r>
            <a:r>
              <a:rPr lang="en-US" dirty="0" err="1" smtClean="0"/>
              <a:t>zakona</a:t>
            </a:r>
            <a:r>
              <a:rPr lang="en-US" dirty="0" smtClean="0"/>
              <a:t> je </a:t>
            </a:r>
            <a:r>
              <a:rPr lang="en-US" dirty="0" err="1" smtClean="0"/>
              <a:t>zaštita</a:t>
            </a:r>
            <a:r>
              <a:rPr lang="en-US" dirty="0" smtClean="0"/>
              <a:t> </a:t>
            </a:r>
            <a:r>
              <a:rPr lang="en-US" dirty="0" err="1" smtClean="0"/>
              <a:t>poverioca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 b) </a:t>
            </a:r>
            <a:r>
              <a:rPr lang="en-US" dirty="0" err="1" smtClean="0"/>
              <a:t>Pravilo</a:t>
            </a:r>
            <a:r>
              <a:rPr lang="en-US" dirty="0" smtClean="0"/>
              <a:t> </a:t>
            </a:r>
            <a:r>
              <a:rPr lang="en-US" dirty="0" err="1" smtClean="0"/>
              <a:t>insolventnosti</a:t>
            </a:r>
            <a:r>
              <a:rPr lang="en-US" dirty="0" smtClean="0"/>
              <a:t> – </a:t>
            </a:r>
            <a:r>
              <a:rPr lang="en-US" dirty="0" err="1" smtClean="0"/>
              <a:t>Neke</a:t>
            </a:r>
            <a:r>
              <a:rPr lang="en-US" dirty="0" smtClean="0"/>
              <a:t> </a:t>
            </a:r>
            <a:r>
              <a:rPr lang="en-US" dirty="0" err="1" smtClean="0"/>
              <a:t>držav</a:t>
            </a:r>
            <a:r>
              <a:rPr lang="sr-Latn-ME" dirty="0" smtClean="0"/>
              <a:t>e</a:t>
            </a:r>
            <a:r>
              <a:rPr lang="en-US" dirty="0" smtClean="0"/>
              <a:t> </a:t>
            </a:r>
            <a:r>
              <a:rPr lang="en-US" dirty="0" err="1" smtClean="0"/>
              <a:t>zabranjuju</a:t>
            </a:r>
            <a:r>
              <a:rPr lang="en-US" dirty="0" smtClean="0"/>
              <a:t> </a:t>
            </a:r>
            <a:r>
              <a:rPr lang="en-US" dirty="0" err="1" smtClean="0"/>
              <a:t>isplatu</a:t>
            </a:r>
            <a:r>
              <a:rPr lang="en-US" dirty="0" smtClean="0"/>
              <a:t> </a:t>
            </a:r>
            <a:r>
              <a:rPr lang="en-US" dirty="0" err="1" smtClean="0"/>
              <a:t>novčanih</a:t>
            </a:r>
            <a:r>
              <a:rPr lang="en-US" dirty="0" smtClean="0"/>
              <a:t> </a:t>
            </a:r>
            <a:r>
              <a:rPr lang="en-US" dirty="0" err="1" smtClean="0"/>
              <a:t>dividendi</a:t>
            </a:r>
            <a:r>
              <a:rPr lang="en-US" dirty="0" smtClean="0"/>
              <a:t> </a:t>
            </a:r>
            <a:r>
              <a:rPr lang="en-US" dirty="0" err="1" smtClean="0"/>
              <a:t>ukoliko</a:t>
            </a:r>
            <a:r>
              <a:rPr lang="en-US" dirty="0" smtClean="0"/>
              <a:t> je </a:t>
            </a:r>
            <a:r>
              <a:rPr lang="en-US" dirty="0" err="1" smtClean="0"/>
              <a:t>kompanija</a:t>
            </a:r>
            <a:r>
              <a:rPr lang="en-US" dirty="0" smtClean="0"/>
              <a:t> </a:t>
            </a:r>
            <a:r>
              <a:rPr lang="en-US" dirty="0" err="1" smtClean="0"/>
              <a:t>insolventna</a:t>
            </a:r>
            <a:r>
              <a:rPr lang="en-US" dirty="0" smtClean="0"/>
              <a:t>. </a:t>
            </a:r>
            <a:endParaRPr lang="sr-Latn-ME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3. </a:t>
            </a:r>
            <a:r>
              <a:rPr lang="en-US" dirty="0" smtClean="0"/>
              <a:t>OP</a:t>
            </a:r>
            <a:r>
              <a:rPr lang="sr-Latn-ME" dirty="0" smtClean="0"/>
              <a:t>ŠT</a:t>
            </a:r>
            <a:r>
              <a:rPr lang="en-US" dirty="0" smtClean="0"/>
              <a:t>E ODREDBE O DIVIDENDAMA</a:t>
            </a:r>
            <a:r>
              <a:rPr lang="sr-Latn-ME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dirty="0" err="1" smtClean="0"/>
              <a:t>Uspješna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stvaraju</a:t>
            </a:r>
            <a:r>
              <a:rPr lang="en-US" dirty="0" smtClean="0"/>
              <a:t> </a:t>
            </a:r>
            <a:r>
              <a:rPr lang="en-US" dirty="0" err="1" smtClean="0"/>
              <a:t>dobit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se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zadržati</a:t>
            </a:r>
            <a:r>
              <a:rPr lang="en-US" dirty="0" smtClean="0"/>
              <a:t> u </a:t>
            </a:r>
            <a:r>
              <a:rPr lang="en-US" dirty="0" err="1" smtClean="0"/>
              <a:t>društvu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se </a:t>
            </a:r>
            <a:r>
              <a:rPr lang="en-US" dirty="0" err="1" smtClean="0"/>
              <a:t>raspodijeliti</a:t>
            </a:r>
            <a:r>
              <a:rPr lang="sr-Latn-ME" dirty="0" smtClean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ime</a:t>
            </a:r>
            <a:r>
              <a:rPr lang="en-US" dirty="0" smtClean="0"/>
              <a:t> </a:t>
            </a:r>
            <a:r>
              <a:rPr lang="en-US" dirty="0" err="1" smtClean="0"/>
              <a:t>dividendi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U</a:t>
            </a:r>
            <a:r>
              <a:rPr lang="sr-Latn-ME" dirty="0" smtClean="0"/>
              <a:t> ZEMLJAMA U TRANZICIJI</a:t>
            </a:r>
            <a:r>
              <a:rPr lang="en-US" dirty="0" smtClean="0"/>
              <a:t> </a:t>
            </a:r>
            <a:r>
              <a:rPr lang="en-US" dirty="0" err="1" smtClean="0"/>
              <a:t>postoji</a:t>
            </a:r>
            <a:r>
              <a:rPr lang="en-US" dirty="0" smtClean="0"/>
              <a:t> </a:t>
            </a:r>
            <a:r>
              <a:rPr lang="en-US" dirty="0" err="1" smtClean="0"/>
              <a:t>očekivanje</a:t>
            </a:r>
            <a:r>
              <a:rPr lang="en-US" dirty="0" smtClean="0"/>
              <a:t>, </a:t>
            </a:r>
            <a:r>
              <a:rPr lang="en-US" dirty="0" err="1" smtClean="0"/>
              <a:t>naročito</a:t>
            </a:r>
            <a:r>
              <a:rPr lang="en-US" dirty="0" smtClean="0"/>
              <a:t> </a:t>
            </a:r>
            <a:r>
              <a:rPr lang="en-US" dirty="0" err="1" smtClean="0"/>
              <a:t>među</a:t>
            </a:r>
            <a:r>
              <a:rPr lang="sr-Latn-ME" dirty="0" smtClean="0"/>
              <a:t> </a:t>
            </a:r>
            <a:r>
              <a:rPr lang="pt-BR" dirty="0" smtClean="0"/>
              <a:t>manjinskim dioničarima/akcionarima, da društva isplaćuju dividende (u razumnom</a:t>
            </a:r>
            <a:r>
              <a:rPr lang="sr-Latn-ME" dirty="0" smtClean="0"/>
              <a:t> </a:t>
            </a:r>
            <a:r>
              <a:rPr lang="en-US" dirty="0" err="1" smtClean="0"/>
              <a:t>iznosu</a:t>
            </a:r>
            <a:r>
              <a:rPr lang="en-US" dirty="0" smtClean="0"/>
              <a:t>), a ne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isključivo</a:t>
            </a:r>
            <a:r>
              <a:rPr lang="en-US" dirty="0" smtClean="0"/>
              <a:t> </a:t>
            </a:r>
            <a:r>
              <a:rPr lang="en-US" dirty="0" err="1" smtClean="0"/>
              <a:t>reinvestiraju</a:t>
            </a:r>
            <a:r>
              <a:rPr lang="en-US" dirty="0" smtClean="0"/>
              <a:t> </a:t>
            </a:r>
            <a:r>
              <a:rPr lang="en-US" dirty="0" err="1" smtClean="0"/>
              <a:t>svoju</a:t>
            </a:r>
            <a:r>
              <a:rPr lang="en-US" dirty="0" smtClean="0"/>
              <a:t> </a:t>
            </a:r>
            <a:r>
              <a:rPr lang="en-US" dirty="0" err="1" smtClean="0"/>
              <a:t>dobit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Ogromnoj</a:t>
            </a:r>
            <a:r>
              <a:rPr lang="en-US" dirty="0" smtClean="0"/>
              <a:t> </a:t>
            </a:r>
            <a:r>
              <a:rPr lang="en-US" dirty="0" err="1" smtClean="0"/>
              <a:t>većini</a:t>
            </a:r>
            <a:r>
              <a:rPr lang="en-US" dirty="0" smtClean="0"/>
              <a:t> </a:t>
            </a:r>
            <a:r>
              <a:rPr lang="en-US" dirty="0" err="1" smtClean="0"/>
              <a:t>društava</a:t>
            </a:r>
            <a:r>
              <a:rPr lang="en-US" dirty="0" smtClean="0"/>
              <a:t> u </a:t>
            </a:r>
            <a:r>
              <a:rPr lang="en-US" dirty="0" err="1" smtClean="0"/>
              <a:t>BiH</a:t>
            </a:r>
            <a:r>
              <a:rPr lang="sr-Latn-ME" dirty="0" smtClean="0"/>
              <a:t> </a:t>
            </a:r>
            <a:r>
              <a:rPr lang="en-US" dirty="0" err="1" smtClean="0"/>
              <a:t>potreban</a:t>
            </a:r>
            <a:r>
              <a:rPr lang="en-US" dirty="0" smtClean="0"/>
              <a:t> je </a:t>
            </a:r>
            <a:r>
              <a:rPr lang="en-US" dirty="0" err="1" smtClean="0"/>
              <a:t>dodatni</a:t>
            </a:r>
            <a:r>
              <a:rPr lang="en-US" dirty="0" smtClean="0"/>
              <a:t> </a:t>
            </a:r>
            <a:r>
              <a:rPr lang="en-US" dirty="0" err="1" smtClean="0"/>
              <a:t>kapital</a:t>
            </a:r>
            <a:r>
              <a:rPr lang="en-US" dirty="0" smtClean="0"/>
              <a:t>,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ne </a:t>
            </a:r>
            <a:r>
              <a:rPr lang="en-US" dirty="0" err="1" smtClean="0"/>
              <a:t>postoji</a:t>
            </a:r>
            <a:r>
              <a:rPr lang="en-US" dirty="0" smtClean="0"/>
              <a:t> </a:t>
            </a:r>
            <a:r>
              <a:rPr lang="en-US" dirty="0" err="1" smtClean="0"/>
              <a:t>odmah</a:t>
            </a:r>
            <a:r>
              <a:rPr lang="en-US" dirty="0" smtClean="0"/>
              <a:t> </a:t>
            </a:r>
            <a:r>
              <a:rPr lang="en-US" dirty="0" err="1" smtClean="0"/>
              <a:t>alternativni</a:t>
            </a:r>
            <a:r>
              <a:rPr lang="en-US" dirty="0" smtClean="0"/>
              <a:t> </a:t>
            </a:r>
            <a:r>
              <a:rPr lang="en-US" dirty="0" err="1" smtClean="0"/>
              <a:t>izvor</a:t>
            </a:r>
            <a:r>
              <a:rPr lang="en-US" dirty="0" smtClean="0"/>
              <a:t> </a:t>
            </a:r>
            <a:r>
              <a:rPr lang="en-US" dirty="0" err="1" smtClean="0"/>
              <a:t>osim</a:t>
            </a:r>
            <a:r>
              <a:rPr lang="en-US" dirty="0" smtClean="0"/>
              <a:t> </a:t>
            </a:r>
            <a:r>
              <a:rPr lang="en-US" dirty="0" err="1" smtClean="0"/>
              <a:t>dobiti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Budući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je </a:t>
            </a:r>
            <a:r>
              <a:rPr lang="en-US" dirty="0" err="1" smtClean="0"/>
              <a:t>interno</a:t>
            </a:r>
            <a:r>
              <a:rPr lang="en-US" dirty="0" smtClean="0"/>
              <a:t> </a:t>
            </a:r>
            <a:r>
              <a:rPr lang="en-US" dirty="0" err="1" smtClean="0"/>
              <a:t>finansiranje</a:t>
            </a:r>
            <a:r>
              <a:rPr lang="en-US" dirty="0" smtClean="0"/>
              <a:t> </a:t>
            </a:r>
            <a:r>
              <a:rPr lang="en-US" dirty="0" err="1" smtClean="0"/>
              <a:t>jedan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malobrojnih</a:t>
            </a:r>
            <a:r>
              <a:rPr lang="en-US" dirty="0" smtClean="0"/>
              <a:t> </a:t>
            </a:r>
            <a:r>
              <a:rPr lang="en-US" dirty="0" err="1" smtClean="0"/>
              <a:t>izvodljivih</a:t>
            </a:r>
            <a:r>
              <a:rPr lang="en-US" dirty="0" smtClean="0"/>
              <a:t> </a:t>
            </a:r>
            <a:r>
              <a:rPr lang="en-US" dirty="0" err="1" smtClean="0"/>
              <a:t>izvora</a:t>
            </a:r>
            <a:r>
              <a:rPr lang="sr-Latn-ME" dirty="0" smtClean="0"/>
              <a:t> </a:t>
            </a:r>
            <a:r>
              <a:rPr lang="en-US" dirty="0" err="1" smtClean="0"/>
              <a:t>finansiranja</a:t>
            </a:r>
            <a:r>
              <a:rPr lang="en-US" dirty="0" smtClean="0"/>
              <a:t>, </a:t>
            </a:r>
            <a:r>
              <a:rPr lang="en-US" dirty="0" err="1" smtClean="0"/>
              <a:t>odluka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isplate</a:t>
            </a:r>
            <a:r>
              <a:rPr lang="en-US" dirty="0" smtClean="0"/>
              <a:t> </a:t>
            </a:r>
            <a:r>
              <a:rPr lang="en-US" dirty="0" err="1" smtClean="0"/>
              <a:t>dividende</a:t>
            </a:r>
            <a:r>
              <a:rPr lang="en-US" dirty="0" smtClean="0"/>
              <a:t> </a:t>
            </a:r>
            <a:r>
              <a:rPr lang="en-US" dirty="0" err="1" smtClean="0"/>
              <a:t>često</a:t>
            </a:r>
            <a:r>
              <a:rPr lang="en-US" dirty="0" smtClean="0"/>
              <a:t> je </a:t>
            </a:r>
            <a:r>
              <a:rPr lang="en-US" dirty="0" err="1" smtClean="0"/>
              <a:t>teška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sr-Latn-ME" dirty="0" smtClean="0"/>
              <a:t>predavanje</a:t>
            </a:r>
            <a:r>
              <a:rPr lang="en-US" dirty="0" smtClean="0"/>
              <a:t> </a:t>
            </a:r>
            <a:r>
              <a:rPr lang="sr-Latn-ME" dirty="0" smtClean="0"/>
              <a:t>obrađuje</a:t>
            </a:r>
            <a:r>
              <a:rPr lang="en-US" dirty="0" smtClean="0"/>
              <a:t> </a:t>
            </a:r>
            <a:r>
              <a:rPr lang="en-US" dirty="0" err="1" smtClean="0"/>
              <a:t>dividende</a:t>
            </a:r>
            <a:r>
              <a:rPr lang="en-US" dirty="0" smtClean="0"/>
              <a:t> </a:t>
            </a:r>
            <a:r>
              <a:rPr lang="sr-Latn-ME" dirty="0" smtClean="0"/>
              <a:t>u BiH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perspektive</a:t>
            </a:r>
            <a:r>
              <a:rPr lang="en-US" dirty="0" smtClean="0"/>
              <a:t> </a:t>
            </a:r>
            <a:r>
              <a:rPr lang="en-US" dirty="0" err="1" smtClean="0"/>
              <a:t>zaštite</a:t>
            </a:r>
            <a:r>
              <a:rPr lang="en-US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povjerilaca</a:t>
            </a:r>
            <a:r>
              <a:rPr lang="en-US" dirty="0" smtClean="0"/>
              <a:t>, </a:t>
            </a:r>
            <a:r>
              <a:rPr lang="en-US" dirty="0" err="1" smtClean="0"/>
              <a:t>postupak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objavljivanje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isplatu</a:t>
            </a:r>
            <a:r>
              <a:rPr lang="en-US" dirty="0" smtClean="0"/>
              <a:t> </a:t>
            </a:r>
            <a:r>
              <a:rPr lang="en-US" dirty="0" err="1" smtClean="0"/>
              <a:t>dividendi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politiku</a:t>
            </a:r>
            <a:r>
              <a:rPr lang="en-US" dirty="0" smtClean="0"/>
              <a:t> </a:t>
            </a:r>
            <a:r>
              <a:rPr lang="en-US" dirty="0" err="1" smtClean="0"/>
              <a:t>isplate</a:t>
            </a:r>
            <a:r>
              <a:rPr lang="sr-Latn-ME" dirty="0" smtClean="0"/>
              <a:t> </a:t>
            </a:r>
            <a:r>
              <a:rPr lang="en-US" dirty="0" err="1" smtClean="0"/>
              <a:t>dividendi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</a:t>
            </a:r>
            <a:r>
              <a:rPr lang="sr-Latn-ME" dirty="0" smtClean="0"/>
              <a:t> -</a:t>
            </a:r>
            <a:r>
              <a:rPr lang="pt-BR" dirty="0" smtClean="0"/>
              <a:t> Op</a:t>
            </a:r>
            <a:r>
              <a:rPr lang="sr-Latn-ME" dirty="0" smtClean="0"/>
              <a:t>št</a:t>
            </a:r>
            <a:r>
              <a:rPr lang="pt-BR" dirty="0" smtClean="0"/>
              <a:t>e odredbe o dividendama</a:t>
            </a:r>
            <a:r>
              <a:rPr lang="sr-Latn-ME" dirty="0" smtClean="0"/>
              <a:t> u BiH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en-US" dirty="0" smtClean="0"/>
              <a:t>1. </a:t>
            </a:r>
            <a:r>
              <a:rPr lang="en-US" dirty="0" err="1" smtClean="0"/>
              <a:t>Pojam</a:t>
            </a:r>
            <a:r>
              <a:rPr lang="en-US" dirty="0" smtClean="0"/>
              <a:t> </a:t>
            </a:r>
            <a:r>
              <a:rPr lang="en-US" dirty="0" err="1" smtClean="0"/>
              <a:t>dividende</a:t>
            </a:r>
            <a:r>
              <a:rPr lang="sr-Latn-ME" dirty="0" smtClean="0"/>
              <a:t> u ZPD</a:t>
            </a:r>
            <a:endParaRPr lang="en-US" dirty="0" smtClean="0"/>
          </a:p>
          <a:p>
            <a:pPr algn="just"/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sr-Latn-ME" dirty="0" smtClean="0"/>
              <a:t>a</a:t>
            </a:r>
            <a:r>
              <a:rPr lang="en-US" dirty="0" err="1" smtClean="0"/>
              <a:t>kcionari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udio</a:t>
            </a:r>
            <a:r>
              <a:rPr lang="en-US" dirty="0" smtClean="0"/>
              <a:t> u </a:t>
            </a:r>
            <a:r>
              <a:rPr lang="en-US" dirty="0" err="1" smtClean="0"/>
              <a:t>dobiti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Oni to </a:t>
            </a:r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ostvariti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dva</a:t>
            </a:r>
            <a:r>
              <a:rPr lang="en-US" dirty="0" smtClean="0"/>
              <a:t> </a:t>
            </a:r>
            <a:r>
              <a:rPr lang="en-US" dirty="0" err="1" smtClean="0"/>
              <a:t>načina</a:t>
            </a:r>
            <a:r>
              <a:rPr lang="en-US" dirty="0" smtClean="0"/>
              <a:t>: </a:t>
            </a:r>
            <a:r>
              <a:rPr lang="en-US" dirty="0" err="1" smtClean="0"/>
              <a:t>posredno</a:t>
            </a:r>
            <a:r>
              <a:rPr lang="en-US" dirty="0" smtClean="0"/>
              <a:t>, </a:t>
            </a:r>
            <a:r>
              <a:rPr lang="en-US" dirty="0" err="1" smtClean="0"/>
              <a:t>putem</a:t>
            </a:r>
            <a:r>
              <a:rPr lang="en-US" dirty="0" smtClean="0"/>
              <a:t> </a:t>
            </a:r>
            <a:r>
              <a:rPr lang="en-US" dirty="0" err="1" smtClean="0"/>
              <a:t>ostvarivanja</a:t>
            </a:r>
            <a:r>
              <a:rPr lang="en-US" dirty="0" smtClean="0"/>
              <a:t> </a:t>
            </a:r>
            <a:r>
              <a:rPr lang="en-US" dirty="0" err="1" smtClean="0"/>
              <a:t>kapitalnih</a:t>
            </a:r>
            <a:r>
              <a:rPr lang="en-US" dirty="0" smtClean="0"/>
              <a:t> </a:t>
            </a:r>
            <a:r>
              <a:rPr lang="en-US" dirty="0" err="1" smtClean="0"/>
              <a:t>dobitaka</a:t>
            </a:r>
            <a:r>
              <a:rPr lang="en-US" dirty="0" smtClean="0"/>
              <a:t> (</a:t>
            </a:r>
            <a:r>
              <a:rPr lang="en-US" dirty="0" err="1" smtClean="0"/>
              <a:t>povećanje</a:t>
            </a:r>
            <a:r>
              <a:rPr lang="en-US" dirty="0" smtClean="0"/>
              <a:t> </a:t>
            </a:r>
            <a:r>
              <a:rPr lang="en-US" dirty="0" err="1" smtClean="0"/>
              <a:t>tržišne</a:t>
            </a:r>
            <a:r>
              <a:rPr lang="sr-Latn-ME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u </a:t>
            </a:r>
            <a:r>
              <a:rPr lang="en-US" dirty="0" err="1" smtClean="0"/>
              <a:t>društvu</a:t>
            </a:r>
            <a:r>
              <a:rPr lang="en-US" dirty="0" smtClean="0"/>
              <a:t>), </a:t>
            </a:r>
            <a:r>
              <a:rPr lang="en-US" dirty="0" err="1" smtClean="0"/>
              <a:t>i</a:t>
            </a:r>
            <a:r>
              <a:rPr lang="en-US" dirty="0" smtClean="0"/>
              <a:t>/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neposredno</a:t>
            </a:r>
            <a:r>
              <a:rPr lang="en-US" dirty="0" smtClean="0"/>
              <a:t>, </a:t>
            </a:r>
            <a:r>
              <a:rPr lang="en-US" dirty="0" err="1" smtClean="0"/>
              <a:t>preko</a:t>
            </a:r>
            <a:r>
              <a:rPr lang="en-US" dirty="0" smtClean="0"/>
              <a:t> </a:t>
            </a:r>
            <a:r>
              <a:rPr lang="en-US" dirty="0" err="1" smtClean="0"/>
              <a:t>isplaćenih</a:t>
            </a:r>
            <a:r>
              <a:rPr lang="sr-Latn-ME" dirty="0" smtClean="0"/>
              <a:t> </a:t>
            </a:r>
            <a:r>
              <a:rPr lang="en-US" dirty="0" err="1" smtClean="0"/>
              <a:t>dividendi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Posmatrano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perspektive</a:t>
            </a:r>
            <a:r>
              <a:rPr lang="en-US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, </a:t>
            </a:r>
            <a:r>
              <a:rPr lang="en-US" dirty="0" err="1" smtClean="0"/>
              <a:t>dividende</a:t>
            </a:r>
            <a:r>
              <a:rPr lang="en-US" dirty="0" smtClean="0"/>
              <a:t> </a:t>
            </a:r>
            <a:r>
              <a:rPr lang="en-US" dirty="0" err="1" smtClean="0"/>
              <a:t>predstavljaju</a:t>
            </a:r>
            <a:r>
              <a:rPr lang="sr-Latn-ME" dirty="0" smtClean="0"/>
              <a:t> </a:t>
            </a:r>
            <a:r>
              <a:rPr lang="en-US" dirty="0" err="1" smtClean="0"/>
              <a:t>njihovo</a:t>
            </a:r>
            <a:r>
              <a:rPr lang="en-US" dirty="0" smtClean="0"/>
              <a:t> </a:t>
            </a:r>
            <a:r>
              <a:rPr lang="en-US" dirty="0" err="1" smtClean="0"/>
              <a:t>važno</a:t>
            </a:r>
            <a:r>
              <a:rPr lang="en-US" dirty="0" smtClean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.</a:t>
            </a:r>
          </a:p>
          <a:p>
            <a:pPr algn="just"/>
            <a:r>
              <a:rPr lang="it-IT" dirty="0" smtClean="0"/>
              <a:t>S druge strane, isplata dividendi podrazumijeva, po pravilu, isplatu</a:t>
            </a:r>
            <a:r>
              <a:rPr lang="sr-Latn-ME" dirty="0" smtClean="0"/>
              <a:t> </a:t>
            </a:r>
            <a:r>
              <a:rPr lang="en-US" dirty="0" err="1" smtClean="0"/>
              <a:t>gotovine</a:t>
            </a:r>
            <a:r>
              <a:rPr lang="en-US" dirty="0" smtClean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 smtClean="0"/>
              <a:t>,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umanjiti</a:t>
            </a:r>
            <a:r>
              <a:rPr lang="en-US" dirty="0" smtClean="0"/>
              <a:t> </a:t>
            </a:r>
            <a:r>
              <a:rPr lang="en-US" dirty="0" err="1" smtClean="0"/>
              <a:t>sredstva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potrebna</a:t>
            </a:r>
            <a:r>
              <a:rPr lang="sr-Latn-ME" dirty="0" smtClean="0"/>
              <a:t> </a:t>
            </a:r>
            <a:r>
              <a:rPr lang="it-IT" dirty="0" smtClean="0"/>
              <a:t>za blagovremeno servisiranje dugova. </a:t>
            </a:r>
            <a:endParaRPr lang="sr-Latn-ME" dirty="0" smtClean="0"/>
          </a:p>
          <a:p>
            <a:pPr algn="just"/>
            <a:r>
              <a:rPr lang="it-IT" dirty="0" smtClean="0"/>
              <a:t>Sa ove tačke gledišta, dividende se mogu</a:t>
            </a:r>
            <a:r>
              <a:rPr lang="sr-Latn-ME" dirty="0" smtClean="0"/>
              <a:t> </a:t>
            </a:r>
            <a:r>
              <a:rPr lang="en-US" dirty="0" err="1" smtClean="0"/>
              <a:t>posmatrati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u </a:t>
            </a:r>
            <a:r>
              <a:rPr lang="en-US" dirty="0" err="1" smtClean="0"/>
              <a:t>svjetlu</a:t>
            </a:r>
            <a:r>
              <a:rPr lang="en-US" dirty="0" smtClean="0"/>
              <a:t> </a:t>
            </a:r>
            <a:r>
              <a:rPr lang="en-US" dirty="0" err="1" smtClean="0"/>
              <a:t>zaštite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povjerilaca</a:t>
            </a:r>
            <a:r>
              <a:rPr lang="en-US" dirty="0" smtClean="0"/>
              <a:t>, </a:t>
            </a:r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 smtClean="0"/>
              <a:t>čega</a:t>
            </a:r>
            <a:r>
              <a:rPr lang="en-US" dirty="0" smtClean="0"/>
              <a:t> se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zahtijeva</a:t>
            </a:r>
            <a:r>
              <a:rPr lang="en-US" dirty="0" smtClean="0"/>
              <a:t> </a:t>
            </a:r>
            <a:r>
              <a:rPr lang="en-US" dirty="0" err="1" smtClean="0"/>
              <a:t>poštivanje</a:t>
            </a:r>
            <a:r>
              <a:rPr lang="sr-Latn-ME" dirty="0" smtClean="0"/>
              <a:t> </a:t>
            </a:r>
            <a:r>
              <a:rPr lang="en-US" dirty="0" err="1" smtClean="0"/>
              <a:t>određenih</a:t>
            </a:r>
            <a:r>
              <a:rPr lang="en-US" dirty="0" smtClean="0"/>
              <a:t> </a:t>
            </a:r>
            <a:r>
              <a:rPr lang="en-US" dirty="0" err="1" smtClean="0"/>
              <a:t>pravila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Da</a:t>
            </a:r>
            <a:r>
              <a:rPr lang="en-US" dirty="0" smtClean="0"/>
              <a:t> bi </a:t>
            </a:r>
            <a:r>
              <a:rPr lang="en-US" dirty="0" err="1" smtClean="0"/>
              <a:t>zaštitilo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povjerilaca</a:t>
            </a:r>
            <a:r>
              <a:rPr lang="en-US" dirty="0" smtClean="0"/>
              <a:t>, </a:t>
            </a:r>
            <a:r>
              <a:rPr lang="en-US" dirty="0" err="1" smtClean="0"/>
              <a:t>zakonodavstvo</a:t>
            </a:r>
            <a:r>
              <a:rPr lang="sr-Latn-ME" dirty="0" smtClean="0"/>
              <a:t> BiH</a:t>
            </a:r>
            <a:r>
              <a:rPr lang="en-US" dirty="0" smtClean="0"/>
              <a:t> </a:t>
            </a:r>
            <a:r>
              <a:rPr lang="en-US" dirty="0" err="1" smtClean="0"/>
              <a:t>nameće</a:t>
            </a:r>
            <a:r>
              <a:rPr lang="en-US" dirty="0" smtClean="0"/>
              <a:t> </a:t>
            </a:r>
            <a:r>
              <a:rPr lang="en-US" dirty="0" err="1" smtClean="0"/>
              <a:t>određena</a:t>
            </a:r>
            <a:r>
              <a:rPr lang="sr-Latn-ME" dirty="0" smtClean="0"/>
              <a:t> </a:t>
            </a:r>
            <a:r>
              <a:rPr lang="pt-BR" dirty="0" smtClean="0"/>
              <a:t>ograničenja u vezi s vrstama i isplatom dividendi.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</a:t>
            </a:r>
            <a:r>
              <a:rPr lang="sr-Latn-ME" dirty="0" smtClean="0"/>
              <a:t> -</a:t>
            </a:r>
            <a:r>
              <a:rPr lang="pt-BR" dirty="0" smtClean="0"/>
              <a:t> Op</a:t>
            </a:r>
            <a:r>
              <a:rPr lang="sr-Latn-ME" dirty="0" smtClean="0"/>
              <a:t>št</a:t>
            </a:r>
            <a:r>
              <a:rPr lang="pt-BR" dirty="0" smtClean="0"/>
              <a:t>e odredbe o dividendama</a:t>
            </a:r>
            <a:r>
              <a:rPr lang="sr-Latn-ME" dirty="0" smtClean="0"/>
              <a:t> u BiH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dirty="0" smtClean="0"/>
              <a:t>2. Dobit raspoloživa za diobu</a:t>
            </a:r>
          </a:p>
          <a:p>
            <a:pPr algn="just"/>
            <a:r>
              <a:rPr lang="en-US" dirty="0" err="1" smtClean="0"/>
              <a:t>Računovodstveni</a:t>
            </a:r>
            <a:r>
              <a:rPr lang="en-US" dirty="0" smtClean="0"/>
              <a:t> </a:t>
            </a:r>
            <a:r>
              <a:rPr lang="en-US" dirty="0" err="1" smtClean="0"/>
              <a:t>tretman</a:t>
            </a:r>
            <a:r>
              <a:rPr lang="en-US" dirty="0" smtClean="0"/>
              <a:t> </a:t>
            </a:r>
            <a:r>
              <a:rPr lang="en-US" dirty="0" err="1" smtClean="0"/>
              <a:t>isplate</a:t>
            </a:r>
            <a:r>
              <a:rPr lang="en-US" dirty="0" smtClean="0"/>
              <a:t> </a:t>
            </a:r>
            <a:r>
              <a:rPr lang="en-US" dirty="0" err="1" smtClean="0"/>
              <a:t>dividendi</a:t>
            </a:r>
            <a:r>
              <a:rPr lang="en-US" dirty="0" smtClean="0"/>
              <a:t> </a:t>
            </a:r>
            <a:r>
              <a:rPr lang="en-US" dirty="0" err="1" smtClean="0"/>
              <a:t>uređuju</a:t>
            </a:r>
            <a:r>
              <a:rPr lang="en-US" dirty="0" smtClean="0"/>
              <a:t> </a:t>
            </a:r>
            <a:r>
              <a:rPr lang="en-US" dirty="0" err="1" smtClean="0"/>
              <a:t>kompanijsko</a:t>
            </a:r>
            <a:r>
              <a:rPr lang="en-US" dirty="0" smtClean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računovodstveni</a:t>
            </a:r>
            <a:r>
              <a:rPr lang="en-US" dirty="0" smtClean="0"/>
              <a:t> </a:t>
            </a:r>
            <a:r>
              <a:rPr lang="en-US" dirty="0" err="1" smtClean="0"/>
              <a:t>standardi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Dividende</a:t>
            </a:r>
            <a:r>
              <a:rPr lang="en-US" dirty="0" smtClean="0"/>
              <a:t> se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isplatiti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neto</a:t>
            </a:r>
            <a:r>
              <a:rPr lang="en-US" dirty="0" smtClean="0"/>
              <a:t> </a:t>
            </a:r>
            <a:r>
              <a:rPr lang="en-US" dirty="0" err="1" smtClean="0"/>
              <a:t>dobiti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.</a:t>
            </a:r>
          </a:p>
          <a:p>
            <a:pPr algn="just"/>
            <a:r>
              <a:rPr lang="it-IT" dirty="0" smtClean="0"/>
              <a:t>Neto dobit obuhvata, pored dobiti iz tekuće poslovne godine, i </a:t>
            </a:r>
            <a:r>
              <a:rPr lang="sr-Latn-ME" dirty="0" smtClean="0"/>
              <a:t> n</a:t>
            </a:r>
            <a:r>
              <a:rPr lang="it-IT" dirty="0" smtClean="0"/>
              <a:t>eraspoređenu dobit</a:t>
            </a:r>
            <a:r>
              <a:rPr lang="sr-Latn-ME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prethodnih</a:t>
            </a:r>
            <a:r>
              <a:rPr lang="en-US" dirty="0" smtClean="0"/>
              <a:t> </a:t>
            </a:r>
            <a:r>
              <a:rPr lang="en-US" dirty="0" err="1" smtClean="0"/>
              <a:t>godina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 smtClean="0"/>
              <a:t>, </a:t>
            </a:r>
            <a:r>
              <a:rPr lang="en-US" dirty="0" err="1" smtClean="0"/>
              <a:t>dividende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povlaštene</a:t>
            </a:r>
            <a:r>
              <a:rPr lang="en-US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se</a:t>
            </a:r>
            <a:r>
              <a:rPr lang="sr-Latn-ME" dirty="0" smtClean="0"/>
              <a:t> </a:t>
            </a:r>
            <a:r>
              <a:rPr lang="en-US" dirty="0" err="1" smtClean="0"/>
              <a:t>isplaćivati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fondova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posebno</a:t>
            </a:r>
            <a:r>
              <a:rPr lang="en-US" dirty="0" smtClean="0"/>
              <a:t> </a:t>
            </a:r>
            <a:r>
              <a:rPr lang="en-US" dirty="0" err="1" smtClean="0"/>
              <a:t>ustanovljeni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 smtClean="0"/>
              <a:t>svrhu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Dividende</a:t>
            </a:r>
            <a:r>
              <a:rPr lang="en-US" dirty="0" smtClean="0"/>
              <a:t> se </a:t>
            </a:r>
            <a:r>
              <a:rPr lang="en-US" dirty="0" err="1" smtClean="0"/>
              <a:t>ni</a:t>
            </a:r>
            <a:r>
              <a:rPr lang="en-US" dirty="0" smtClean="0"/>
              <a:t> pod</a:t>
            </a:r>
            <a:r>
              <a:rPr lang="sr-Latn-ME" dirty="0" smtClean="0"/>
              <a:t> </a:t>
            </a:r>
            <a:r>
              <a:rPr lang="en-US" dirty="0" err="1" smtClean="0"/>
              <a:t>kojim</a:t>
            </a:r>
            <a:r>
              <a:rPr lang="en-US" dirty="0" smtClean="0"/>
              <a:t> </a:t>
            </a:r>
            <a:r>
              <a:rPr lang="en-US" dirty="0" err="1" smtClean="0"/>
              <a:t>okolnostima</a:t>
            </a:r>
            <a:r>
              <a:rPr lang="en-US" dirty="0" smtClean="0"/>
              <a:t> ne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isplaćivati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</a:t>
            </a:r>
            <a:r>
              <a:rPr lang="sr-Latn-ME" dirty="0" smtClean="0"/>
              <a:t> -</a:t>
            </a:r>
            <a:r>
              <a:rPr lang="pt-BR" dirty="0" smtClean="0"/>
              <a:t> Op</a:t>
            </a:r>
            <a:r>
              <a:rPr lang="sr-Latn-ME" dirty="0" smtClean="0"/>
              <a:t>št</a:t>
            </a:r>
            <a:r>
              <a:rPr lang="pt-BR" dirty="0" smtClean="0"/>
              <a:t>e odredbe o dividendama</a:t>
            </a:r>
            <a:r>
              <a:rPr lang="sr-Latn-ME" dirty="0" smtClean="0"/>
              <a:t> u BiH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3. </a:t>
            </a:r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dividendu</a:t>
            </a:r>
            <a:endParaRPr lang="en-US" dirty="0" smtClean="0"/>
          </a:p>
          <a:p>
            <a:pPr algn="just"/>
            <a:r>
              <a:rPr lang="en-US" dirty="0" err="1" smtClean="0"/>
              <a:t>Imaoci</a:t>
            </a:r>
            <a:r>
              <a:rPr lang="en-US" dirty="0" smtClean="0"/>
              <a:t> </a:t>
            </a:r>
            <a:r>
              <a:rPr lang="en-US" dirty="0" err="1" smtClean="0"/>
              <a:t>običnih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povlaštenih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različita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dividende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Raspodjela</a:t>
            </a:r>
            <a:r>
              <a:rPr lang="en-US" dirty="0" smtClean="0"/>
              <a:t> </a:t>
            </a:r>
            <a:r>
              <a:rPr lang="en-US" dirty="0" err="1" smtClean="0"/>
              <a:t>dividendi</a:t>
            </a:r>
            <a:r>
              <a:rPr lang="en-US" dirty="0" smtClean="0"/>
              <a:t> </a:t>
            </a:r>
            <a:r>
              <a:rPr lang="en-US" dirty="0" err="1" smtClean="0"/>
              <a:t>imaocima</a:t>
            </a:r>
            <a:r>
              <a:rPr lang="en-US" dirty="0" smtClean="0"/>
              <a:t> </a:t>
            </a:r>
            <a:r>
              <a:rPr lang="en-US" dirty="0" err="1" smtClean="0"/>
              <a:t>običnih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je u </a:t>
            </a:r>
            <a:r>
              <a:rPr lang="en-US" dirty="0" err="1" smtClean="0"/>
              <a:t>potpunoj</a:t>
            </a:r>
            <a:r>
              <a:rPr lang="en-US" dirty="0" smtClean="0"/>
              <a:t> </a:t>
            </a:r>
            <a:r>
              <a:rPr lang="en-US" dirty="0" err="1" smtClean="0"/>
              <a:t>diskreciji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S </a:t>
            </a:r>
            <a:r>
              <a:rPr lang="en-US" dirty="0" err="1" smtClean="0"/>
              <a:t>druge</a:t>
            </a:r>
            <a:r>
              <a:rPr lang="en-US" dirty="0" smtClean="0"/>
              <a:t> </a:t>
            </a:r>
            <a:r>
              <a:rPr lang="en-US" dirty="0" err="1" smtClean="0"/>
              <a:t>strane</a:t>
            </a:r>
            <a:r>
              <a:rPr lang="en-US" dirty="0" smtClean="0"/>
              <a:t>, </a:t>
            </a:r>
            <a:r>
              <a:rPr lang="en-US" dirty="0" err="1" smtClean="0"/>
              <a:t>imaoci</a:t>
            </a:r>
            <a:r>
              <a:rPr lang="en-US" dirty="0" smtClean="0"/>
              <a:t> </a:t>
            </a:r>
            <a:r>
              <a:rPr lang="en-US" dirty="0" err="1" smtClean="0"/>
              <a:t>povlaštenih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isplatu</a:t>
            </a:r>
            <a:r>
              <a:rPr lang="sr-Latn-ME" dirty="0" smtClean="0"/>
              <a:t> </a:t>
            </a:r>
            <a:r>
              <a:rPr lang="it-IT" dirty="0" smtClean="0"/>
              <a:t>dividendi. </a:t>
            </a:r>
            <a:endParaRPr lang="sr-Latn-ME" dirty="0" smtClean="0"/>
          </a:p>
          <a:p>
            <a:pPr algn="just"/>
            <a:r>
              <a:rPr lang="it-IT" dirty="0" smtClean="0"/>
              <a:t>Ako društvo ne isplati dividende, ili isplati samo djelimičnu dividendu</a:t>
            </a:r>
            <a:r>
              <a:rPr lang="sr-Latn-ME" dirty="0" smtClean="0"/>
              <a:t> </a:t>
            </a:r>
            <a:r>
              <a:rPr lang="en-US" dirty="0" err="1" smtClean="0"/>
              <a:t>imaocima</a:t>
            </a:r>
            <a:r>
              <a:rPr lang="en-US" dirty="0" smtClean="0"/>
              <a:t> </a:t>
            </a:r>
            <a:r>
              <a:rPr lang="en-US" dirty="0" err="1" smtClean="0"/>
              <a:t>povlaštenih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, </a:t>
            </a:r>
            <a:r>
              <a:rPr lang="en-US" dirty="0" err="1" smtClean="0"/>
              <a:t>ove</a:t>
            </a:r>
            <a:r>
              <a:rPr lang="en-US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 smtClean="0"/>
              <a:t>privremeno</a:t>
            </a:r>
            <a:r>
              <a:rPr lang="en-US" dirty="0" smtClean="0"/>
              <a:t> </a:t>
            </a:r>
            <a:r>
              <a:rPr lang="en-US" dirty="0" err="1" smtClean="0"/>
              <a:t>daju</a:t>
            </a:r>
            <a:r>
              <a:rPr lang="en-US" dirty="0" smtClean="0"/>
              <a:t> </a:t>
            </a:r>
            <a:r>
              <a:rPr lang="en-US" dirty="0" err="1" smtClean="0"/>
              <a:t>pravo</a:t>
            </a:r>
            <a:r>
              <a:rPr lang="sr-Latn-ME" dirty="0" smtClean="0"/>
              <a:t> </a:t>
            </a:r>
            <a:r>
              <a:rPr lang="en-US" dirty="0" err="1" smtClean="0"/>
              <a:t>glasa</a:t>
            </a:r>
            <a:r>
              <a:rPr lang="en-US" dirty="0" smtClean="0"/>
              <a:t> </a:t>
            </a:r>
            <a:r>
              <a:rPr lang="en-US" dirty="0" err="1" smtClean="0"/>
              <a:t>imaocima</a:t>
            </a:r>
            <a:r>
              <a:rPr lang="en-US" dirty="0" smtClean="0"/>
              <a:t> </a:t>
            </a:r>
            <a:r>
              <a:rPr lang="en-US" dirty="0" err="1" smtClean="0"/>
              <a:t>običnih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skupštini</a:t>
            </a:r>
            <a:r>
              <a:rPr lang="en-US" dirty="0" smtClean="0"/>
              <a:t> </a:t>
            </a:r>
            <a:r>
              <a:rPr lang="sr-Latn-ME" dirty="0" smtClean="0"/>
              <a:t> </a:t>
            </a:r>
            <a:r>
              <a:rPr lang="en-US" dirty="0" err="1" smtClean="0"/>
              <a:t>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, </a:t>
            </a:r>
            <a:r>
              <a:rPr lang="en-US" dirty="0" err="1" smtClean="0"/>
              <a:t>ako</a:t>
            </a:r>
            <a:r>
              <a:rPr lang="en-US" dirty="0" smtClean="0"/>
              <a:t> je </a:t>
            </a:r>
            <a:r>
              <a:rPr lang="en-US" dirty="0" err="1" smtClean="0"/>
              <a:t>tako</a:t>
            </a:r>
            <a:r>
              <a:rPr lang="sr-Latn-ME" dirty="0" smtClean="0"/>
              <a:t> </a:t>
            </a:r>
            <a:r>
              <a:rPr lang="en-US" dirty="0" err="1" smtClean="0"/>
              <a:t>određeno</a:t>
            </a:r>
            <a:r>
              <a:rPr lang="en-US" dirty="0" smtClean="0"/>
              <a:t> </a:t>
            </a:r>
            <a:r>
              <a:rPr lang="en-US" dirty="0" err="1" smtClean="0"/>
              <a:t>osnivačkim</a:t>
            </a:r>
            <a:r>
              <a:rPr lang="en-US" dirty="0" smtClean="0"/>
              <a:t> </a:t>
            </a:r>
            <a:r>
              <a:rPr lang="en-US" dirty="0" err="1" smtClean="0"/>
              <a:t>aktom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</a:t>
            </a:r>
            <a:r>
              <a:rPr lang="sr-Latn-ME" dirty="0" smtClean="0"/>
              <a:t> -</a:t>
            </a:r>
            <a:r>
              <a:rPr lang="pt-BR" dirty="0" smtClean="0"/>
              <a:t> Op</a:t>
            </a:r>
            <a:r>
              <a:rPr lang="sr-Latn-ME" dirty="0" smtClean="0"/>
              <a:t>št</a:t>
            </a:r>
            <a:r>
              <a:rPr lang="pt-BR" dirty="0" smtClean="0"/>
              <a:t>e odredbe o dividendama</a:t>
            </a:r>
            <a:r>
              <a:rPr lang="sr-Latn-ME" dirty="0" smtClean="0"/>
              <a:t> u BiH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it-IT" dirty="0" smtClean="0"/>
              <a:t>Vlastite dionice/akcije društva ne daju pravo na dividendu.</a:t>
            </a:r>
          </a:p>
          <a:p>
            <a:pPr algn="just"/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dividende</a:t>
            </a:r>
            <a:r>
              <a:rPr lang="en-US" dirty="0" smtClean="0"/>
              <a:t> </a:t>
            </a:r>
            <a:r>
              <a:rPr lang="en-US" dirty="0" err="1" smtClean="0"/>
              <a:t>djelimično</a:t>
            </a:r>
            <a:r>
              <a:rPr lang="en-US" dirty="0" smtClean="0"/>
              <a:t> </a:t>
            </a:r>
            <a:r>
              <a:rPr lang="en-US" dirty="0" err="1" smtClean="0"/>
              <a:t>plaćenih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 smtClean="0"/>
              <a:t>ograničena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uplaćeni</a:t>
            </a:r>
            <a:r>
              <a:rPr lang="en-US" dirty="0" smtClean="0"/>
              <a:t> </a:t>
            </a:r>
            <a:r>
              <a:rPr lang="en-US" dirty="0" err="1" smtClean="0"/>
              <a:t>dio</a:t>
            </a:r>
            <a:r>
              <a:rPr lang="en-US" dirty="0" smtClean="0"/>
              <a:t>, </a:t>
            </a:r>
            <a:r>
              <a:rPr lang="en-US" dirty="0" err="1" smtClean="0"/>
              <a:t>računajući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dana</a:t>
            </a:r>
            <a:r>
              <a:rPr lang="en-US" dirty="0" smtClean="0"/>
              <a:t> </a:t>
            </a:r>
            <a:r>
              <a:rPr lang="en-US" dirty="0" err="1" smtClean="0"/>
              <a:t>sticanja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dividende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4. </a:t>
            </a:r>
            <a:r>
              <a:rPr lang="en-US" dirty="0" err="1" smtClean="0"/>
              <a:t>Vrste</a:t>
            </a:r>
            <a:r>
              <a:rPr lang="en-US" dirty="0" smtClean="0"/>
              <a:t> </a:t>
            </a:r>
            <a:r>
              <a:rPr lang="en-US" dirty="0" err="1" smtClean="0"/>
              <a:t>dividendi</a:t>
            </a:r>
            <a:endParaRPr lang="en-US" dirty="0" smtClean="0"/>
          </a:p>
          <a:p>
            <a:pPr algn="just"/>
            <a:r>
              <a:rPr lang="en-US" dirty="0" err="1" smtClean="0"/>
              <a:t>Vrste</a:t>
            </a:r>
            <a:r>
              <a:rPr lang="en-US" dirty="0" smtClean="0"/>
              <a:t> </a:t>
            </a:r>
            <a:r>
              <a:rPr lang="en-US" dirty="0" err="1" smtClean="0"/>
              <a:t>dividendi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utvrditi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imaoce</a:t>
            </a:r>
            <a:r>
              <a:rPr lang="en-US" dirty="0" smtClean="0"/>
              <a:t> </a:t>
            </a:r>
            <a:r>
              <a:rPr lang="en-US" dirty="0" err="1" smtClean="0"/>
              <a:t>običnih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povlaštenih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pl-PL" dirty="0" smtClean="0"/>
              <a:t>akcija prikazane su na slici narednoj.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5. </a:t>
            </a:r>
            <a:r>
              <a:rPr lang="en-US" dirty="0" err="1" smtClean="0"/>
              <a:t>Načini</a:t>
            </a:r>
            <a:r>
              <a:rPr lang="en-US" dirty="0" smtClean="0"/>
              <a:t> </a:t>
            </a:r>
            <a:r>
              <a:rPr lang="en-US" dirty="0" err="1" smtClean="0"/>
              <a:t>isplate</a:t>
            </a:r>
            <a:r>
              <a:rPr lang="en-US" dirty="0" smtClean="0"/>
              <a:t> </a:t>
            </a:r>
            <a:r>
              <a:rPr lang="en-US" dirty="0" err="1" smtClean="0"/>
              <a:t>dividendi</a:t>
            </a:r>
            <a:endParaRPr lang="en-US" dirty="0" smtClean="0"/>
          </a:p>
          <a:p>
            <a:r>
              <a:rPr lang="en-US" dirty="0" err="1" smtClean="0"/>
              <a:t>Najčešća</a:t>
            </a:r>
            <a:r>
              <a:rPr lang="en-US" dirty="0" smtClean="0"/>
              <a:t> </a:t>
            </a:r>
            <a:r>
              <a:rPr lang="en-US" dirty="0" err="1" smtClean="0"/>
              <a:t>praksa</a:t>
            </a:r>
            <a:r>
              <a:rPr lang="en-US" dirty="0" smtClean="0"/>
              <a:t> je </a:t>
            </a:r>
            <a:r>
              <a:rPr lang="en-US" dirty="0" err="1" smtClean="0"/>
              <a:t>da</a:t>
            </a:r>
            <a:r>
              <a:rPr lang="en-US" dirty="0" smtClean="0"/>
              <a:t> se </a:t>
            </a:r>
            <a:r>
              <a:rPr lang="en-US" dirty="0" err="1" smtClean="0"/>
              <a:t>dividende</a:t>
            </a:r>
            <a:r>
              <a:rPr lang="en-US" dirty="0" smtClean="0"/>
              <a:t> </a:t>
            </a:r>
            <a:r>
              <a:rPr lang="en-US" dirty="0" err="1" smtClean="0"/>
              <a:t>isplaćuju</a:t>
            </a:r>
            <a:r>
              <a:rPr lang="en-US" dirty="0" smtClean="0"/>
              <a:t> u </a:t>
            </a:r>
            <a:r>
              <a:rPr lang="en-US" dirty="0" err="1" smtClean="0"/>
              <a:t>novcu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 smtClean="0"/>
              <a:t>, </a:t>
            </a:r>
            <a:r>
              <a:rPr lang="en-US" dirty="0" err="1" smtClean="0"/>
              <a:t>dozvoljeni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it-IT" dirty="0" smtClean="0"/>
              <a:t>drugi oblici isplate dividendi (na</a:t>
            </a:r>
            <a:r>
              <a:rPr lang="sr-Latn-ME" dirty="0" smtClean="0"/>
              <a:t> </a:t>
            </a:r>
            <a:r>
              <a:rPr lang="it-IT" dirty="0" smtClean="0"/>
              <a:t>primjer, dividende se mogu isplatiti u dionicama/</a:t>
            </a:r>
            <a:r>
              <a:rPr lang="en-US" dirty="0" err="1" smtClean="0"/>
              <a:t>akcijama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drugim</a:t>
            </a:r>
            <a:r>
              <a:rPr lang="en-US" dirty="0" smtClean="0"/>
              <a:t> </a:t>
            </a:r>
            <a:r>
              <a:rPr lang="en-US" dirty="0" err="1" smtClean="0"/>
              <a:t>vrijednosnim</a:t>
            </a:r>
            <a:r>
              <a:rPr lang="en-US" dirty="0" smtClean="0"/>
              <a:t> </a:t>
            </a:r>
            <a:r>
              <a:rPr lang="en-US" dirty="0" err="1" smtClean="0"/>
              <a:t>papirima</a:t>
            </a:r>
            <a:r>
              <a:rPr lang="en-US" dirty="0" smtClean="0"/>
              <a:t>/</a:t>
            </a:r>
            <a:r>
              <a:rPr lang="en-US" dirty="0" err="1" smtClean="0"/>
              <a:t>hartijama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en-US" dirty="0" err="1" smtClean="0"/>
              <a:t>drugoj</a:t>
            </a:r>
            <a:r>
              <a:rPr lang="en-US" dirty="0" smtClean="0"/>
              <a:t> </a:t>
            </a:r>
            <a:r>
              <a:rPr lang="en-US" dirty="0" err="1" smtClean="0"/>
              <a:t>imovini</a:t>
            </a:r>
            <a:r>
              <a:rPr lang="en-US" dirty="0" smtClean="0"/>
              <a:t>), </a:t>
            </a:r>
            <a:r>
              <a:rPr lang="en-US" dirty="0" err="1" smtClean="0"/>
              <a:t>osim</a:t>
            </a:r>
            <a:r>
              <a:rPr lang="en-US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osnivačkim</a:t>
            </a:r>
            <a:r>
              <a:rPr lang="en-US" dirty="0" smtClean="0"/>
              <a:t> </a:t>
            </a:r>
            <a:r>
              <a:rPr lang="en-US" dirty="0" err="1" smtClean="0"/>
              <a:t>aktom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drugačije</a:t>
            </a:r>
            <a:r>
              <a:rPr lang="en-US" dirty="0" smtClean="0"/>
              <a:t> </a:t>
            </a:r>
            <a:r>
              <a:rPr lang="en-US" dirty="0" err="1" smtClean="0"/>
              <a:t>predviđeno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</a:t>
            </a:r>
            <a:r>
              <a:rPr lang="sr-Latn-ME" dirty="0" smtClean="0"/>
              <a:t> -</a:t>
            </a:r>
            <a:r>
              <a:rPr lang="pt-BR" dirty="0" smtClean="0"/>
              <a:t> Op</a:t>
            </a:r>
            <a:r>
              <a:rPr lang="sr-Latn-ME" dirty="0" smtClean="0"/>
              <a:t>št</a:t>
            </a:r>
            <a:r>
              <a:rPr lang="pt-BR" dirty="0" smtClean="0"/>
              <a:t>e odredbe o dividendama</a:t>
            </a:r>
            <a:r>
              <a:rPr lang="sr-Latn-ME" dirty="0" smtClean="0"/>
              <a:t> u BiH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6. Organ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odlučuje</a:t>
            </a:r>
            <a:r>
              <a:rPr lang="en-US" dirty="0" smtClean="0"/>
              <a:t> o </a:t>
            </a:r>
            <a:r>
              <a:rPr lang="en-US" dirty="0" err="1" smtClean="0"/>
              <a:t>raspodjeli</a:t>
            </a:r>
            <a:r>
              <a:rPr lang="en-US" dirty="0" smtClean="0"/>
              <a:t> </a:t>
            </a:r>
            <a:r>
              <a:rPr lang="en-US" dirty="0" err="1" smtClean="0"/>
              <a:t>dividendi</a:t>
            </a:r>
            <a:endParaRPr lang="en-US" dirty="0" smtClean="0"/>
          </a:p>
          <a:p>
            <a:pPr algn="just"/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sr-Latn-ME" dirty="0" smtClean="0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 smtClean="0"/>
              <a:t>predlaže</a:t>
            </a:r>
            <a:r>
              <a:rPr lang="en-US" dirty="0" smtClean="0"/>
              <a:t> </a:t>
            </a:r>
            <a:r>
              <a:rPr lang="en-US" dirty="0" err="1" smtClean="0"/>
              <a:t>skupštini</a:t>
            </a:r>
            <a:r>
              <a:rPr lang="en-US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 </a:t>
            </a:r>
            <a:r>
              <a:rPr lang="en-US" dirty="0" err="1" smtClean="0"/>
              <a:t>iznos</a:t>
            </a:r>
            <a:r>
              <a:rPr lang="sr-Latn-ME" dirty="0" smtClean="0"/>
              <a:t> </a:t>
            </a:r>
            <a:r>
              <a:rPr lang="en-US" dirty="0" err="1" smtClean="0"/>
              <a:t>dividendi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isplatu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 smtClean="0"/>
              <a:t>, </a:t>
            </a:r>
            <a:r>
              <a:rPr lang="en-US" dirty="0" err="1" smtClean="0"/>
              <a:t>nadležnost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raspodjelu</a:t>
            </a:r>
            <a:r>
              <a:rPr lang="en-US" dirty="0" smtClean="0"/>
              <a:t> </a:t>
            </a:r>
            <a:r>
              <a:rPr lang="en-US" dirty="0" err="1" smtClean="0"/>
              <a:t>dobiti</a:t>
            </a:r>
            <a:r>
              <a:rPr lang="en-US" dirty="0" smtClean="0"/>
              <a:t> je u </a:t>
            </a:r>
            <a:r>
              <a:rPr lang="en-US" dirty="0" err="1" smtClean="0"/>
              <a:t>rukama</a:t>
            </a:r>
            <a:r>
              <a:rPr lang="en-US" dirty="0" smtClean="0"/>
              <a:t> </a:t>
            </a:r>
            <a:r>
              <a:rPr lang="sr-Latn-ME" dirty="0" smtClean="0"/>
              <a:t>skupštine dioničara/akcionara </a:t>
            </a:r>
            <a:r>
              <a:rPr lang="en-US" dirty="0" smtClean="0"/>
              <a:t>.</a:t>
            </a:r>
          </a:p>
          <a:p>
            <a:pPr algn="just"/>
            <a:r>
              <a:rPr lang="sr-Latn-ME" dirty="0" smtClean="0"/>
              <a:t>Skupština dioničara/akcionara</a:t>
            </a:r>
            <a:r>
              <a:rPr lang="en-US" dirty="0" smtClean="0"/>
              <a:t> </a:t>
            </a:r>
            <a:r>
              <a:rPr lang="en-US" dirty="0" err="1" smtClean="0"/>
              <a:t>usvaja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ne </a:t>
            </a:r>
            <a:r>
              <a:rPr lang="en-US" dirty="0" err="1" smtClean="0"/>
              <a:t>usvaja</a:t>
            </a:r>
            <a:r>
              <a:rPr lang="en-US" dirty="0" smtClean="0"/>
              <a:t> </a:t>
            </a:r>
            <a:r>
              <a:rPr lang="en-US" dirty="0" err="1" smtClean="0"/>
              <a:t>prijedlog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prostom</a:t>
            </a:r>
            <a:r>
              <a:rPr lang="en-US" dirty="0" smtClean="0"/>
              <a:t> </a:t>
            </a:r>
            <a:r>
              <a:rPr lang="en-US" dirty="0" err="1" smtClean="0"/>
              <a:t>većinom</a:t>
            </a:r>
            <a:r>
              <a:rPr lang="sr-Latn-ME" dirty="0" smtClean="0"/>
              <a:t> </a:t>
            </a:r>
            <a:r>
              <a:rPr lang="en-US" dirty="0" err="1" smtClean="0"/>
              <a:t>glasova</a:t>
            </a:r>
            <a:r>
              <a:rPr lang="en-US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učestvuju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skupštinskoj</a:t>
            </a:r>
            <a:r>
              <a:rPr lang="en-US" dirty="0" smtClean="0"/>
              <a:t> </a:t>
            </a:r>
            <a:r>
              <a:rPr lang="en-US" dirty="0" err="1" smtClean="0"/>
              <a:t>sjednici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sr-Latn-ME" dirty="0" smtClean="0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donijeti</a:t>
            </a:r>
            <a:r>
              <a:rPr lang="en-US" dirty="0" smtClean="0"/>
              <a:t> </a:t>
            </a:r>
            <a:r>
              <a:rPr lang="en-US" dirty="0" err="1" smtClean="0"/>
              <a:t>odluku</a:t>
            </a:r>
            <a:r>
              <a:rPr lang="en-US" dirty="0" smtClean="0"/>
              <a:t> o </a:t>
            </a:r>
            <a:r>
              <a:rPr lang="en-US" dirty="0" err="1" smtClean="0"/>
              <a:t>odobrenju</a:t>
            </a:r>
            <a:r>
              <a:rPr lang="en-US" dirty="0" smtClean="0"/>
              <a:t> </a:t>
            </a:r>
            <a:r>
              <a:rPr lang="en-US" dirty="0" err="1" smtClean="0"/>
              <a:t>isplate</a:t>
            </a:r>
            <a:r>
              <a:rPr lang="en-US" dirty="0" smtClean="0"/>
              <a:t> </a:t>
            </a:r>
            <a:r>
              <a:rPr lang="en-US" dirty="0" err="1" smtClean="0"/>
              <a:t>dividendi</a:t>
            </a:r>
            <a:r>
              <a:rPr lang="sr-Latn-ME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: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</a:t>
            </a:r>
            <a:r>
              <a:rPr lang="sr-Latn-ME" dirty="0" smtClean="0"/>
              <a:t> -</a:t>
            </a:r>
            <a:r>
              <a:rPr lang="pt-BR" dirty="0" smtClean="0"/>
              <a:t> Op</a:t>
            </a:r>
            <a:r>
              <a:rPr lang="sr-Latn-ME" dirty="0" smtClean="0"/>
              <a:t>št</a:t>
            </a:r>
            <a:r>
              <a:rPr lang="pt-BR" dirty="0" smtClean="0"/>
              <a:t>e odredbe o dividendama</a:t>
            </a:r>
            <a:r>
              <a:rPr lang="sr-Latn-ME" dirty="0" smtClean="0"/>
              <a:t> u BiH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n-US" dirty="0" smtClean="0"/>
              <a:t>7. </a:t>
            </a:r>
            <a:r>
              <a:rPr lang="en-US" dirty="0" err="1" smtClean="0"/>
              <a:t>Iznos</a:t>
            </a:r>
            <a:r>
              <a:rPr lang="en-US" dirty="0" smtClean="0"/>
              <a:t> </a:t>
            </a:r>
            <a:r>
              <a:rPr lang="en-US" dirty="0" err="1" smtClean="0"/>
              <a:t>dividende</a:t>
            </a:r>
            <a:endParaRPr lang="en-US" dirty="0" smtClean="0"/>
          </a:p>
          <a:p>
            <a:pPr algn="just"/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težiti</a:t>
            </a:r>
            <a:r>
              <a:rPr lang="en-US" dirty="0" smtClean="0"/>
              <a:t> tome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maksimizira</a:t>
            </a:r>
            <a:r>
              <a:rPr lang="en-US" dirty="0" smtClean="0"/>
              <a:t> </a:t>
            </a:r>
            <a:r>
              <a:rPr lang="en-US" dirty="0" err="1" smtClean="0"/>
              <a:t>vrijednost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dioničare</a:t>
            </a:r>
            <a:r>
              <a:rPr lang="en-US" dirty="0" smtClean="0"/>
              <a:t>/</a:t>
            </a:r>
            <a:r>
              <a:rPr lang="en-US" dirty="0" err="1" smtClean="0"/>
              <a:t>akcionare</a:t>
            </a:r>
            <a:r>
              <a:rPr lang="en-US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formulira</a:t>
            </a:r>
            <a:r>
              <a:rPr lang="en-US" dirty="0" smtClean="0"/>
              <a:t> </a:t>
            </a:r>
            <a:r>
              <a:rPr lang="en-US" dirty="0" err="1" smtClean="0"/>
              <a:t>svoj</a:t>
            </a:r>
            <a:r>
              <a:rPr lang="en-US" dirty="0" smtClean="0"/>
              <a:t> </a:t>
            </a:r>
            <a:r>
              <a:rPr lang="en-US" dirty="0" err="1" smtClean="0"/>
              <a:t>prijedlog</a:t>
            </a:r>
            <a:r>
              <a:rPr lang="en-US" dirty="0" smtClean="0"/>
              <a:t> o </a:t>
            </a:r>
            <a:r>
              <a:rPr lang="en-US" dirty="0" err="1" smtClean="0"/>
              <a:t>visini</a:t>
            </a:r>
            <a:r>
              <a:rPr lang="en-US" dirty="0" smtClean="0"/>
              <a:t> </a:t>
            </a:r>
            <a:r>
              <a:rPr lang="en-US" dirty="0" err="1" smtClean="0"/>
              <a:t>dividendi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raspodjelu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Krajnji</a:t>
            </a:r>
            <a:r>
              <a:rPr lang="sr-Latn-ME" dirty="0" smtClean="0"/>
              <a:t> </a:t>
            </a:r>
            <a:r>
              <a:rPr lang="en-US" dirty="0" err="1" smtClean="0"/>
              <a:t>procenat</a:t>
            </a:r>
            <a:r>
              <a:rPr lang="en-US" dirty="0" smtClean="0"/>
              <a:t> </a:t>
            </a:r>
            <a:r>
              <a:rPr lang="en-US" dirty="0" err="1" smtClean="0"/>
              <a:t>isplate</a:t>
            </a:r>
            <a:r>
              <a:rPr lang="en-US" dirty="0" smtClean="0"/>
              <a:t> – </a:t>
            </a:r>
            <a:r>
              <a:rPr lang="en-US" dirty="0" err="1" smtClean="0"/>
              <a:t>definiran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procenat</a:t>
            </a:r>
            <a:r>
              <a:rPr lang="en-US" dirty="0" smtClean="0"/>
              <a:t> </a:t>
            </a:r>
            <a:r>
              <a:rPr lang="en-US" dirty="0" err="1" smtClean="0"/>
              <a:t>neto</a:t>
            </a:r>
            <a:r>
              <a:rPr lang="en-US" dirty="0" smtClean="0"/>
              <a:t> </a:t>
            </a:r>
            <a:r>
              <a:rPr lang="en-US" dirty="0" err="1" smtClean="0"/>
              <a:t>dobiti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se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isplatiti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ime</a:t>
            </a:r>
            <a:r>
              <a:rPr lang="sr-Latn-ME" dirty="0" smtClean="0"/>
              <a:t> </a:t>
            </a:r>
            <a:r>
              <a:rPr lang="en-US" dirty="0" err="1" smtClean="0"/>
              <a:t>dividende</a:t>
            </a:r>
            <a:r>
              <a:rPr lang="en-US" dirty="0" smtClean="0"/>
              <a:t> – </a:t>
            </a:r>
            <a:r>
              <a:rPr lang="en-US" dirty="0" err="1" smtClean="0"/>
              <a:t>treba</a:t>
            </a:r>
            <a:r>
              <a:rPr lang="en-US" dirty="0" smtClean="0"/>
              <a:t> se </a:t>
            </a:r>
            <a:r>
              <a:rPr lang="en-US" dirty="0" err="1" smtClean="0"/>
              <a:t>zasnivati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željama</a:t>
            </a:r>
            <a:r>
              <a:rPr lang="en-US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Konkretnije</a:t>
            </a:r>
            <a:r>
              <a:rPr lang="en-US" dirty="0" smtClean="0"/>
              <a:t>,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sagledati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li</a:t>
            </a:r>
            <a:r>
              <a:rPr lang="en-US" dirty="0" smtClean="0"/>
              <a:t>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 smtClean="0"/>
              <a:t>preferiraju</a:t>
            </a:r>
            <a:r>
              <a:rPr lang="en-US" dirty="0" smtClean="0"/>
              <a:t> </a:t>
            </a:r>
            <a:r>
              <a:rPr lang="en-US" dirty="0" err="1" smtClean="0"/>
              <a:t>kapitalne</a:t>
            </a:r>
            <a:r>
              <a:rPr lang="en-US" dirty="0" smtClean="0"/>
              <a:t> </a:t>
            </a:r>
            <a:r>
              <a:rPr lang="en-US" dirty="0" err="1" smtClean="0"/>
              <a:t>dobitke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 smtClean="0"/>
              <a:t>, </a:t>
            </a:r>
            <a:r>
              <a:rPr lang="en-US" dirty="0" err="1" smtClean="0"/>
              <a:t>korištenje</a:t>
            </a:r>
            <a:r>
              <a:rPr lang="en-US" dirty="0" smtClean="0"/>
              <a:t> </a:t>
            </a:r>
            <a:r>
              <a:rPr lang="en-US" dirty="0" err="1" smtClean="0"/>
              <a:t>viška</a:t>
            </a:r>
            <a:r>
              <a:rPr lang="en-US" dirty="0" smtClean="0"/>
              <a:t> </a:t>
            </a:r>
            <a:r>
              <a:rPr lang="en-US" dirty="0" err="1" smtClean="0"/>
              <a:t>gotovine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sticanje</a:t>
            </a:r>
            <a:r>
              <a:rPr lang="en-US" dirty="0" smtClean="0"/>
              <a:t> </a:t>
            </a:r>
            <a:r>
              <a:rPr lang="en-US" dirty="0" err="1" smtClean="0"/>
              <a:t>vlastitih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reinvestiranje</a:t>
            </a:r>
            <a:r>
              <a:rPr lang="sr-Latn-ME" dirty="0" smtClean="0"/>
              <a:t> </a:t>
            </a:r>
            <a:r>
              <a:rPr lang="pl-PL" dirty="0" smtClean="0"/>
              <a:t>u društvo) ili da dobiju dividende.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</a:t>
            </a:r>
            <a:r>
              <a:rPr lang="sr-Latn-ME" dirty="0" smtClean="0"/>
              <a:t> -</a:t>
            </a:r>
            <a:r>
              <a:rPr lang="pt-BR" dirty="0" smtClean="0"/>
              <a:t> Op</a:t>
            </a:r>
            <a:r>
              <a:rPr lang="sr-Latn-ME" dirty="0" smtClean="0"/>
              <a:t>št</a:t>
            </a:r>
            <a:r>
              <a:rPr lang="pt-BR" dirty="0" smtClean="0"/>
              <a:t>e odredbe o dividendama</a:t>
            </a:r>
            <a:r>
              <a:rPr lang="sr-Latn-ME" dirty="0" smtClean="0"/>
              <a:t> u BiH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it-IT" dirty="0" smtClean="0"/>
              <a:t>8. Značaj stabilnosti isplate dividendi</a:t>
            </a:r>
          </a:p>
          <a:p>
            <a:pPr algn="just"/>
            <a:r>
              <a:rPr lang="it-IT" dirty="0" smtClean="0"/>
              <a:t>Dioničarima/</a:t>
            </a:r>
            <a:r>
              <a:rPr lang="sr-Latn-ME" dirty="0" smtClean="0"/>
              <a:t>a</a:t>
            </a:r>
            <a:r>
              <a:rPr lang="it-IT" dirty="0" smtClean="0"/>
              <a:t>kcionarima je važna stabilnost isplate dividendi. </a:t>
            </a:r>
            <a:endParaRPr lang="sr-Latn-ME" dirty="0" smtClean="0"/>
          </a:p>
          <a:p>
            <a:pPr algn="just"/>
            <a:r>
              <a:rPr lang="it-IT" dirty="0" smtClean="0"/>
              <a:t>Isplate dividendi</a:t>
            </a:r>
            <a:r>
              <a:rPr lang="sr-Latn-ME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tendenciju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se </a:t>
            </a:r>
            <a:r>
              <a:rPr lang="en-US" dirty="0" err="1" smtClean="0"/>
              <a:t>tokom</a:t>
            </a:r>
            <a:r>
              <a:rPr lang="en-US" dirty="0" smtClean="0"/>
              <a:t> </a:t>
            </a:r>
            <a:r>
              <a:rPr lang="en-US" dirty="0" err="1" smtClean="0"/>
              <a:t>vremena</a:t>
            </a:r>
            <a:r>
              <a:rPr lang="en-US" dirty="0" smtClean="0"/>
              <a:t> </a:t>
            </a:r>
            <a:r>
              <a:rPr lang="en-US" dirty="0" err="1" smtClean="0"/>
              <a:t>mijenjaju</a:t>
            </a:r>
            <a:r>
              <a:rPr lang="en-US" dirty="0" smtClean="0"/>
              <a:t>, </a:t>
            </a:r>
            <a:r>
              <a:rPr lang="en-US" dirty="0" err="1" smtClean="0"/>
              <a:t>jer</a:t>
            </a:r>
            <a:r>
              <a:rPr lang="en-US" dirty="0" smtClean="0"/>
              <a:t> </a:t>
            </a:r>
            <a:r>
              <a:rPr lang="en-US" dirty="0" err="1" smtClean="0"/>
              <a:t>novčani</a:t>
            </a:r>
            <a:r>
              <a:rPr lang="en-US" dirty="0" smtClean="0"/>
              <a:t> </a:t>
            </a:r>
            <a:r>
              <a:rPr lang="en-US" dirty="0" err="1" smtClean="0"/>
              <a:t>tokovi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osciliraju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Međutim</a:t>
            </a:r>
            <a:r>
              <a:rPr lang="en-US" dirty="0" smtClean="0"/>
              <a:t>, </a:t>
            </a:r>
            <a:r>
              <a:rPr lang="en-US" dirty="0" err="1" smtClean="0"/>
              <a:t>mnogi</a:t>
            </a:r>
            <a:r>
              <a:rPr lang="en-US" dirty="0" smtClean="0"/>
              <a:t>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</a:t>
            </a:r>
            <a:r>
              <a:rPr lang="en-US" dirty="0" smtClean="0"/>
              <a:t> se </a:t>
            </a:r>
            <a:r>
              <a:rPr lang="en-US" dirty="0" err="1" smtClean="0"/>
              <a:t>oslanjaju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dividende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pokrivanje</a:t>
            </a:r>
            <a:r>
              <a:rPr lang="en-US" dirty="0" smtClean="0"/>
              <a:t> </a:t>
            </a:r>
            <a:r>
              <a:rPr lang="en-US" dirty="0" err="1" smtClean="0"/>
              <a:t>svojih</a:t>
            </a:r>
            <a:r>
              <a:rPr lang="sr-Latn-ME" dirty="0" smtClean="0"/>
              <a:t> </a:t>
            </a:r>
            <a:r>
              <a:rPr lang="en-US" dirty="0" err="1" smtClean="0"/>
              <a:t>troškova</a:t>
            </a:r>
            <a:r>
              <a:rPr lang="en-US" dirty="0" smtClean="0"/>
              <a:t>, pa bi </a:t>
            </a:r>
            <a:r>
              <a:rPr lang="en-US" dirty="0" err="1" smtClean="0"/>
              <a:t>stoga</a:t>
            </a:r>
            <a:r>
              <a:rPr lang="en-US" dirty="0" smtClean="0"/>
              <a:t> </a:t>
            </a:r>
            <a:r>
              <a:rPr lang="en-US" dirty="0" err="1" smtClean="0"/>
              <a:t>mogli</a:t>
            </a:r>
            <a:r>
              <a:rPr lang="en-US" dirty="0" smtClean="0"/>
              <a:t> </a:t>
            </a:r>
            <a:r>
              <a:rPr lang="en-US" dirty="0" err="1" smtClean="0"/>
              <a:t>pretrpjeti</a:t>
            </a:r>
            <a:r>
              <a:rPr lang="en-US" dirty="0" smtClean="0"/>
              <a:t> </a:t>
            </a:r>
            <a:r>
              <a:rPr lang="en-US" dirty="0" err="1" smtClean="0"/>
              <a:t>znatnu</a:t>
            </a:r>
            <a:r>
              <a:rPr lang="en-US" dirty="0" smtClean="0"/>
              <a:t> </a:t>
            </a:r>
            <a:r>
              <a:rPr lang="en-US" dirty="0" err="1" smtClean="0"/>
              <a:t>štetu</a:t>
            </a:r>
            <a:r>
              <a:rPr lang="en-US" dirty="0" smtClean="0"/>
              <a:t> u </a:t>
            </a:r>
            <a:r>
              <a:rPr lang="en-US" dirty="0" err="1" smtClean="0"/>
              <a:t>slučaju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je </a:t>
            </a:r>
            <a:r>
              <a:rPr lang="en-US" dirty="0" err="1" smtClean="0"/>
              <a:t>isplata</a:t>
            </a:r>
            <a:r>
              <a:rPr lang="en-US" dirty="0" smtClean="0"/>
              <a:t> </a:t>
            </a:r>
            <a:r>
              <a:rPr lang="en-US" dirty="0" err="1" smtClean="0"/>
              <a:t>dividendi</a:t>
            </a:r>
            <a:r>
              <a:rPr lang="sr-Latn-ME" dirty="0" smtClean="0"/>
              <a:t> </a:t>
            </a:r>
            <a:r>
              <a:rPr lang="en-US" dirty="0" err="1" smtClean="0"/>
              <a:t>nestabilna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pažljivo</a:t>
            </a:r>
            <a:r>
              <a:rPr lang="en-US" dirty="0" smtClean="0"/>
              <a:t> </a:t>
            </a:r>
            <a:r>
              <a:rPr lang="en-US" dirty="0" err="1" smtClean="0"/>
              <a:t>napraviti</a:t>
            </a:r>
            <a:r>
              <a:rPr lang="en-US" dirty="0" smtClean="0"/>
              <a:t> </a:t>
            </a:r>
            <a:r>
              <a:rPr lang="en-US" dirty="0" err="1" smtClean="0"/>
              <a:t>balans</a:t>
            </a:r>
            <a:r>
              <a:rPr lang="en-US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 smtClean="0"/>
              <a:t>stabilnosti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pouzdanosti</a:t>
            </a:r>
            <a:r>
              <a:rPr lang="sr-Latn-ME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 smtClean="0"/>
              <a:t>politike</a:t>
            </a:r>
            <a:r>
              <a:rPr lang="en-US" dirty="0" smtClean="0"/>
              <a:t> </a:t>
            </a:r>
            <a:r>
              <a:rPr lang="en-US" dirty="0" err="1" smtClean="0"/>
              <a:t>dividendi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5400" dirty="0" smtClean="0"/>
              <a:t>B</a:t>
            </a:r>
            <a:r>
              <a:rPr lang="sr-Latn-ME" sz="5400" dirty="0" smtClean="0"/>
              <a:t>-</a:t>
            </a:r>
            <a:r>
              <a:rPr lang="it-IT" sz="5400" dirty="0" smtClean="0"/>
              <a:t> Postupak za utvrđivanje i isplatu dividendi</a:t>
            </a:r>
            <a:r>
              <a:rPr lang="it-IT" dirty="0" smtClean="0"/>
              <a:t/>
            </a:r>
            <a:br>
              <a:rPr lang="it-IT" dirty="0" smtClean="0"/>
            </a:b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3400" y="3461740"/>
            <a:ext cx="7772400" cy="339625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09600" y="2514600"/>
            <a:ext cx="7848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Da</a:t>
            </a:r>
            <a:r>
              <a:rPr lang="en-US" dirty="0" smtClean="0"/>
              <a:t> bi </a:t>
            </a:r>
            <a:r>
              <a:rPr lang="en-US" dirty="0" err="1" smtClean="0"/>
              <a:t>utvrdilo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isplatilo</a:t>
            </a:r>
            <a:r>
              <a:rPr lang="en-US" dirty="0" smtClean="0"/>
              <a:t> </a:t>
            </a:r>
            <a:r>
              <a:rPr lang="en-US" dirty="0" err="1" smtClean="0"/>
              <a:t>dividende</a:t>
            </a:r>
            <a:r>
              <a:rPr lang="en-US" dirty="0" smtClean="0"/>
              <a:t>,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mora</a:t>
            </a:r>
            <a:r>
              <a:rPr lang="en-US" dirty="0" smtClean="0"/>
              <a:t> </a:t>
            </a:r>
            <a:r>
              <a:rPr lang="en-US" dirty="0" err="1" smtClean="0"/>
              <a:t>slijediti</a:t>
            </a:r>
            <a:r>
              <a:rPr lang="en-US" dirty="0" smtClean="0"/>
              <a:t> </a:t>
            </a:r>
            <a:r>
              <a:rPr lang="en-US" dirty="0" err="1" smtClean="0"/>
              <a:t>konkretne</a:t>
            </a:r>
            <a:r>
              <a:rPr lang="en-US" dirty="0" smtClean="0"/>
              <a:t> </a:t>
            </a:r>
            <a:r>
              <a:rPr lang="en-US" dirty="0" err="1" smtClean="0"/>
              <a:t>korake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prikazani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slici</a:t>
            </a:r>
            <a:r>
              <a:rPr lang="en-US" dirty="0" smtClean="0"/>
              <a:t> 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VJEŽBE</a:t>
            </a:r>
            <a:r>
              <a:rPr lang="en-US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b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bs-Latn-BA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Korporativno upravljanje ima za cilj:</a:t>
            </a:r>
          </a:p>
          <a:p>
            <a:pPr marL="109728" indent="0">
              <a:buNone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sistemom upravljanja malim i srednjim </a:t>
            </a:r>
            <a:r>
              <a:rPr lang="bs-Latn-B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preduzećima</a:t>
            </a: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velikim korporacijama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Pravima osoba u statusu vlasnika dijela kapitala sa različitim omjerom učešća u ukupnom kapitalu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 naglaskom na male dioničare i njihovim pravima</a:t>
            </a:r>
            <a:endParaRPr lang="bs-Latn-B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studenti </a:t>
            </a:r>
            <a:r>
              <a:rPr lang="bs-Latn-BA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stiču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znanja o načinu osnivanja kompanije, pravilima i uslovima poslovanja u </a:t>
            </a:r>
            <a:r>
              <a:rPr lang="bs-Latn-BA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okruženju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zakonskim regulativama vezanim za korporaciju“</a:t>
            </a:r>
          </a:p>
          <a:p>
            <a:pPr>
              <a:buFont typeface="Arial" panose="020B0604020202020204" pitchFamily="34" charset="0"/>
              <a:buChar char="•"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7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dirty="0" smtClean="0"/>
              <a:t>C</a:t>
            </a:r>
            <a:r>
              <a:rPr lang="sr-Latn-ME" sz="3200" dirty="0" smtClean="0"/>
              <a:t>-</a:t>
            </a:r>
            <a:r>
              <a:rPr lang="pt-BR" sz="3200" dirty="0" smtClean="0"/>
              <a:t> Objavljivanje informacija o dividendama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Objavljivanje</a:t>
            </a:r>
            <a:r>
              <a:rPr lang="en-US" dirty="0" smtClean="0"/>
              <a:t> </a:t>
            </a:r>
            <a:r>
              <a:rPr lang="en-US" dirty="0" err="1" smtClean="0"/>
              <a:t>informacija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se </a:t>
            </a:r>
            <a:r>
              <a:rPr lang="en-US" dirty="0" err="1" smtClean="0"/>
              <a:t>odnose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dividende</a:t>
            </a:r>
            <a:r>
              <a:rPr lang="en-US" dirty="0" smtClean="0"/>
              <a:t> </a:t>
            </a:r>
            <a:r>
              <a:rPr lang="en-US" dirty="0" err="1" smtClean="0"/>
              <a:t>obično</a:t>
            </a:r>
            <a:r>
              <a:rPr lang="en-US" dirty="0" smtClean="0"/>
              <a:t> </a:t>
            </a:r>
            <a:r>
              <a:rPr lang="en-US" dirty="0" err="1" smtClean="0"/>
              <a:t>uređuje</a:t>
            </a:r>
            <a:r>
              <a:rPr lang="en-US" dirty="0" smtClean="0"/>
              <a:t> </a:t>
            </a:r>
            <a:r>
              <a:rPr lang="en-US" dirty="0" err="1" smtClean="0"/>
              <a:t>zakonodavstvo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svim</a:t>
            </a:r>
            <a:r>
              <a:rPr lang="en-US" dirty="0" smtClean="0"/>
              <a:t> </a:t>
            </a:r>
            <a:r>
              <a:rPr lang="en-US" dirty="0" err="1" smtClean="0"/>
              <a:t>svojim</a:t>
            </a:r>
            <a:r>
              <a:rPr lang="en-US" dirty="0" smtClean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 err="1" smtClean="0"/>
              <a:t>mora</a:t>
            </a:r>
            <a:r>
              <a:rPr lang="en-US" dirty="0" smtClean="0"/>
              <a:t> </a:t>
            </a:r>
            <a:r>
              <a:rPr lang="en-US" dirty="0" err="1" smtClean="0"/>
              <a:t>staviti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raspolaganje</a:t>
            </a:r>
            <a:r>
              <a:rPr lang="en-US" dirty="0" smtClean="0"/>
              <a:t> </a:t>
            </a:r>
            <a:r>
              <a:rPr lang="en-US" dirty="0" err="1" smtClean="0"/>
              <a:t>prijedlog</a:t>
            </a:r>
            <a:r>
              <a:rPr lang="sr-Latn-ME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u </a:t>
            </a:r>
            <a:r>
              <a:rPr lang="en-US" dirty="0" err="1" smtClean="0"/>
              <a:t>pogledu</a:t>
            </a:r>
            <a:r>
              <a:rPr lang="en-US" dirty="0" smtClean="0"/>
              <a:t> </a:t>
            </a:r>
            <a:r>
              <a:rPr lang="en-US" dirty="0" err="1" smtClean="0"/>
              <a:t>raspoređivanja</a:t>
            </a:r>
            <a:r>
              <a:rPr lang="en-US" dirty="0" smtClean="0"/>
              <a:t> </a:t>
            </a:r>
            <a:r>
              <a:rPr lang="en-US" dirty="0" err="1" smtClean="0"/>
              <a:t>dobiti</a:t>
            </a:r>
            <a:r>
              <a:rPr lang="en-US" dirty="0" smtClean="0"/>
              <a:t>, </a:t>
            </a:r>
            <a:r>
              <a:rPr lang="en-US" dirty="0" err="1" smtClean="0"/>
              <a:t>uključujući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iznos</a:t>
            </a:r>
            <a:r>
              <a:rPr lang="sr-Latn-ME" dirty="0" smtClean="0"/>
              <a:t> </a:t>
            </a:r>
            <a:r>
              <a:rPr lang="en-US" dirty="0" err="1" smtClean="0"/>
              <a:t>predloženih</a:t>
            </a:r>
            <a:r>
              <a:rPr lang="en-US" dirty="0" smtClean="0"/>
              <a:t> </a:t>
            </a:r>
            <a:r>
              <a:rPr lang="en-US" dirty="0" err="1" smtClean="0"/>
              <a:t>dividendi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vrste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klase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postupak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isplatu</a:t>
            </a:r>
            <a:r>
              <a:rPr lang="en-US" dirty="0" smtClean="0"/>
              <a:t> </a:t>
            </a:r>
            <a:r>
              <a:rPr lang="en-US" dirty="0" err="1" smtClean="0"/>
              <a:t>takvih</a:t>
            </a:r>
            <a:r>
              <a:rPr lang="sr-Latn-ME" dirty="0" smtClean="0"/>
              <a:t> </a:t>
            </a:r>
            <a:r>
              <a:rPr lang="en-US" dirty="0" err="1" smtClean="0"/>
              <a:t>dividendi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Društvo</a:t>
            </a:r>
            <a:r>
              <a:rPr lang="en-US" dirty="0" smtClean="0"/>
              <a:t> je </a:t>
            </a:r>
            <a:r>
              <a:rPr lang="en-US" dirty="0" err="1" smtClean="0"/>
              <a:t>obavezno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u </a:t>
            </a:r>
            <a:r>
              <a:rPr lang="en-US" dirty="0" err="1" smtClean="0"/>
              <a:t>svom</a:t>
            </a:r>
            <a:r>
              <a:rPr lang="en-US" dirty="0" smtClean="0"/>
              <a:t> </a:t>
            </a:r>
            <a:r>
              <a:rPr lang="en-US" dirty="0" err="1" smtClean="0"/>
              <a:t>završnom</a:t>
            </a:r>
            <a:r>
              <a:rPr lang="en-US" dirty="0" smtClean="0"/>
              <a:t> </a:t>
            </a:r>
            <a:r>
              <a:rPr lang="en-US" dirty="0" err="1" smtClean="0"/>
              <a:t>računu</a:t>
            </a:r>
            <a:r>
              <a:rPr lang="en-US" dirty="0" smtClean="0"/>
              <a:t> </a:t>
            </a:r>
            <a:r>
              <a:rPr lang="en-US" dirty="0" err="1" smtClean="0"/>
              <a:t>osigura</a:t>
            </a:r>
            <a:r>
              <a:rPr lang="en-US" dirty="0" smtClean="0"/>
              <a:t> </a:t>
            </a:r>
            <a:r>
              <a:rPr lang="en-US" dirty="0" err="1" smtClean="0"/>
              <a:t>izvještaj</a:t>
            </a:r>
            <a:r>
              <a:rPr lang="en-US" dirty="0" smtClean="0"/>
              <a:t> o </a:t>
            </a:r>
            <a:r>
              <a:rPr lang="en-US" dirty="0" err="1" smtClean="0"/>
              <a:t>historiji</a:t>
            </a:r>
            <a:r>
              <a:rPr lang="sr-Latn-ME" dirty="0" smtClean="0"/>
              <a:t> </a:t>
            </a:r>
            <a:r>
              <a:rPr lang="en-US" dirty="0" err="1" smtClean="0"/>
              <a:t>isplate</a:t>
            </a:r>
            <a:r>
              <a:rPr lang="en-US" dirty="0" smtClean="0"/>
              <a:t> </a:t>
            </a:r>
            <a:r>
              <a:rPr lang="en-US" dirty="0" err="1" smtClean="0"/>
              <a:t>dividendi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</a:t>
            </a:r>
            <a:r>
              <a:rPr lang="sr-Latn-ME" dirty="0" smtClean="0"/>
              <a:t> -</a:t>
            </a:r>
            <a:r>
              <a:rPr lang="en-US" dirty="0" smtClean="0"/>
              <a:t> </a:t>
            </a:r>
            <a:r>
              <a:rPr lang="en-US" dirty="0" err="1" smtClean="0"/>
              <a:t>Politika</a:t>
            </a:r>
            <a:r>
              <a:rPr lang="en-US" dirty="0" smtClean="0"/>
              <a:t> </a:t>
            </a:r>
            <a:r>
              <a:rPr lang="en-US" dirty="0" err="1" smtClean="0"/>
              <a:t>dividendi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je </a:t>
            </a:r>
            <a:r>
              <a:rPr lang="en-US" dirty="0" err="1" smtClean="0"/>
              <a:t>najpogodnije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usvoje</a:t>
            </a:r>
            <a:r>
              <a:rPr lang="en-US" dirty="0" smtClean="0"/>
              <a:t> </a:t>
            </a:r>
            <a:r>
              <a:rPr lang="en-US" dirty="0" err="1" smtClean="0"/>
              <a:t>jasno</a:t>
            </a:r>
            <a:r>
              <a:rPr lang="en-US" dirty="0" smtClean="0"/>
              <a:t> </a:t>
            </a:r>
            <a:r>
              <a:rPr lang="en-US" dirty="0" err="1" smtClean="0"/>
              <a:t>formuliranu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racionalnu</a:t>
            </a:r>
            <a:r>
              <a:rPr lang="en-US" dirty="0" smtClean="0"/>
              <a:t> </a:t>
            </a:r>
            <a:r>
              <a:rPr lang="en-US" dirty="0" err="1" smtClean="0"/>
              <a:t>politiku</a:t>
            </a:r>
            <a:r>
              <a:rPr lang="en-US" dirty="0" smtClean="0"/>
              <a:t> </a:t>
            </a:r>
            <a:r>
              <a:rPr lang="en-US" dirty="0" err="1" smtClean="0"/>
              <a:t>dividendi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sr-Latn-ME" dirty="0" smtClean="0"/>
              <a:t>Primjer </a:t>
            </a:r>
            <a:r>
              <a:rPr lang="en-US" dirty="0" err="1" smtClean="0"/>
              <a:t>bolj</a:t>
            </a:r>
            <a:r>
              <a:rPr lang="sr-Latn-ME" dirty="0" smtClean="0"/>
              <a:t>e</a:t>
            </a:r>
            <a:r>
              <a:rPr lang="en-US" dirty="0" smtClean="0"/>
              <a:t> </a:t>
            </a:r>
            <a:r>
              <a:rPr lang="en-US" dirty="0" err="1" smtClean="0"/>
              <a:t>praks</a:t>
            </a:r>
            <a:r>
              <a:rPr lang="sr-Latn-ME" dirty="0" smtClean="0"/>
              <a:t>e</a:t>
            </a:r>
            <a:r>
              <a:rPr lang="en-US" dirty="0" smtClean="0"/>
              <a:t>:</a:t>
            </a:r>
          </a:p>
          <a:p>
            <a:pPr algn="just"/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trebaju</a:t>
            </a:r>
            <a:r>
              <a:rPr lang="en-US" dirty="0" smtClean="0"/>
              <a:t> </a:t>
            </a:r>
            <a:r>
              <a:rPr lang="en-US" dirty="0" err="1" smtClean="0"/>
              <a:t>obavijestiti</a:t>
            </a:r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 o </a:t>
            </a:r>
            <a:r>
              <a:rPr lang="en-US" dirty="0" err="1" smtClean="0"/>
              <a:t>svojoj</a:t>
            </a:r>
            <a:r>
              <a:rPr lang="en-US" dirty="0" smtClean="0"/>
              <a:t> </a:t>
            </a:r>
            <a:r>
              <a:rPr lang="en-US" dirty="0" err="1" smtClean="0"/>
              <a:t>politici</a:t>
            </a:r>
            <a:r>
              <a:rPr lang="en-US" dirty="0" smtClean="0"/>
              <a:t> </a:t>
            </a:r>
            <a:r>
              <a:rPr lang="en-US" dirty="0" err="1" smtClean="0"/>
              <a:t>dividendi</a:t>
            </a:r>
            <a:r>
              <a:rPr lang="en-US" dirty="0" smtClean="0"/>
              <a:t>,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 smtClean="0"/>
              <a:t> </a:t>
            </a:r>
            <a:r>
              <a:rPr lang="en-US" dirty="0" err="1" smtClean="0"/>
              <a:t>putem</a:t>
            </a:r>
            <a:r>
              <a:rPr lang="sr-Latn-ME" dirty="0" smtClean="0"/>
              <a:t> </a:t>
            </a:r>
            <a:r>
              <a:rPr lang="en-US" dirty="0" err="1" smtClean="0"/>
              <a:t>štampanih</a:t>
            </a:r>
            <a:r>
              <a:rPr lang="en-US" dirty="0" smtClean="0"/>
              <a:t> </a:t>
            </a:r>
            <a:r>
              <a:rPr lang="en-US" dirty="0" err="1" smtClean="0"/>
              <a:t>medija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 err="1" smtClean="0"/>
              <a:t>objavljivanje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u </a:t>
            </a:r>
            <a:r>
              <a:rPr lang="en-US" dirty="0" err="1" smtClean="0"/>
              <a:t>istoj</a:t>
            </a:r>
            <a:r>
              <a:rPr lang="en-US" dirty="0" smtClean="0"/>
              <a:t> </a:t>
            </a:r>
            <a:r>
              <a:rPr lang="en-US" dirty="0" err="1" smtClean="0"/>
              <a:t>publikaciji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je </a:t>
            </a:r>
            <a:r>
              <a:rPr lang="en-US" dirty="0" err="1" smtClean="0"/>
              <a:t>osnivačkim</a:t>
            </a:r>
            <a:r>
              <a:rPr lang="sr-Latn-ME" dirty="0" smtClean="0"/>
              <a:t> </a:t>
            </a:r>
            <a:r>
              <a:rPr lang="en-US" dirty="0" err="1" smtClean="0"/>
              <a:t>aktom</a:t>
            </a:r>
            <a:r>
              <a:rPr lang="en-US" dirty="0" smtClean="0"/>
              <a:t> </a:t>
            </a:r>
            <a:r>
              <a:rPr lang="en-US" dirty="0" err="1" smtClean="0"/>
              <a:t>određena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objavljivanje</a:t>
            </a:r>
            <a:r>
              <a:rPr lang="en-US" dirty="0" smtClean="0"/>
              <a:t> </a:t>
            </a:r>
            <a:r>
              <a:rPr lang="en-US" dirty="0" err="1" smtClean="0"/>
              <a:t>obavještenja</a:t>
            </a:r>
            <a:r>
              <a:rPr lang="en-US" dirty="0" smtClean="0"/>
              <a:t> o </a:t>
            </a:r>
            <a:r>
              <a:rPr lang="sr-Latn-ME" dirty="0" smtClean="0"/>
              <a:t>skupštini dioničara/akcionara. 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razmotriti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korištenje</a:t>
            </a:r>
            <a:r>
              <a:rPr lang="en-US" dirty="0" smtClean="0"/>
              <a:t> </a:t>
            </a:r>
            <a:r>
              <a:rPr lang="en-US" dirty="0" err="1" smtClean="0"/>
              <a:t>interneta</a:t>
            </a:r>
            <a:r>
              <a:rPr lang="en-US" dirty="0" smtClean="0"/>
              <a:t> u </a:t>
            </a:r>
            <a:r>
              <a:rPr lang="en-US" dirty="0" err="1" smtClean="0"/>
              <a:t>ovu</a:t>
            </a:r>
            <a:r>
              <a:rPr lang="en-US" dirty="0" smtClean="0"/>
              <a:t> </a:t>
            </a:r>
            <a:r>
              <a:rPr lang="en-US" smtClean="0"/>
              <a:t>svrhu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CILJ PREDAVANJA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r-Latn-ME" b="1" dirty="0" smtClean="0"/>
              <a:t>UVOD – </a:t>
            </a:r>
            <a:r>
              <a:rPr lang="en-US" b="1" dirty="0" smtClean="0"/>
              <a:t>R</a:t>
            </a:r>
            <a:r>
              <a:rPr lang="sr-Latn-ME" b="1" dirty="0" smtClean="0"/>
              <a:t>ASPODJELA  NETO DOBITI</a:t>
            </a:r>
          </a:p>
          <a:p>
            <a:pPr marL="0" indent="0">
              <a:buNone/>
            </a:pPr>
            <a:r>
              <a:rPr lang="sr-Latn-ME" dirty="0" smtClean="0"/>
              <a:t>1- </a:t>
            </a:r>
            <a:r>
              <a:rPr lang="en-US" dirty="0" smtClean="0"/>
              <a:t>POLITIKA DIVIDENDI</a:t>
            </a:r>
            <a:endParaRPr lang="sr-Latn-ME" dirty="0" smtClean="0"/>
          </a:p>
          <a:p>
            <a:pPr marL="0" indent="0">
              <a:buNone/>
            </a:pPr>
            <a:r>
              <a:rPr lang="sr-Latn-ME" dirty="0" smtClean="0"/>
              <a:t>2. </a:t>
            </a:r>
            <a:r>
              <a:rPr lang="en-US" dirty="0" smtClean="0"/>
              <a:t>PASIVNA </a:t>
            </a:r>
            <a:r>
              <a:rPr lang="sr-Latn-ME" dirty="0" smtClean="0"/>
              <a:t>I</a:t>
            </a:r>
            <a:r>
              <a:rPr lang="en-US" dirty="0" smtClean="0"/>
              <a:t> AKTIVN</a:t>
            </a:r>
            <a:r>
              <a:rPr lang="sr-Latn-ME" dirty="0" smtClean="0"/>
              <a:t>A</a:t>
            </a:r>
            <a:r>
              <a:rPr lang="en-US" dirty="0" smtClean="0"/>
              <a:t> POLITIK</a:t>
            </a:r>
            <a:r>
              <a:rPr lang="sr-Latn-ME" dirty="0" smtClean="0"/>
              <a:t>A</a:t>
            </a:r>
            <a:r>
              <a:rPr lang="en-US" dirty="0" smtClean="0"/>
              <a:t> DIVIDENDI</a:t>
            </a:r>
            <a:endParaRPr lang="sr-Latn-ME" dirty="0" smtClean="0"/>
          </a:p>
          <a:p>
            <a:pPr marL="0" indent="0">
              <a:buNone/>
            </a:pPr>
            <a:r>
              <a:rPr lang="sr-Latn-ME" dirty="0" smtClean="0"/>
              <a:t>3. </a:t>
            </a:r>
            <a:r>
              <a:rPr lang="en-US" dirty="0" smtClean="0"/>
              <a:t>OP</a:t>
            </a:r>
            <a:r>
              <a:rPr lang="sr-Latn-ME" dirty="0" smtClean="0"/>
              <a:t>ŠT</a:t>
            </a:r>
            <a:r>
              <a:rPr lang="en-US" dirty="0" smtClean="0"/>
              <a:t>E ODREDBE O DIVIDENDAMA</a:t>
            </a:r>
            <a:r>
              <a:rPr lang="sr-Latn-ME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pt-BR" dirty="0" smtClean="0"/>
              <a:t>A</a:t>
            </a:r>
            <a:r>
              <a:rPr lang="sr-Latn-ME" dirty="0" smtClean="0"/>
              <a:t> -</a:t>
            </a:r>
            <a:r>
              <a:rPr lang="pt-BR" dirty="0" smtClean="0"/>
              <a:t> Op</a:t>
            </a:r>
            <a:r>
              <a:rPr lang="sr-Latn-ME" dirty="0" smtClean="0"/>
              <a:t>št</a:t>
            </a:r>
            <a:r>
              <a:rPr lang="pt-BR" dirty="0" smtClean="0"/>
              <a:t>e odredbe o dividendama</a:t>
            </a:r>
            <a:r>
              <a:rPr lang="sr-Latn-ME" dirty="0" smtClean="0"/>
              <a:t> u  BiH</a:t>
            </a:r>
          </a:p>
          <a:p>
            <a:pPr marL="0" indent="0">
              <a:buNone/>
            </a:pPr>
            <a:r>
              <a:rPr lang="it-IT" dirty="0" smtClean="0"/>
              <a:t>B</a:t>
            </a:r>
            <a:r>
              <a:rPr lang="sr-Latn-ME" dirty="0" smtClean="0"/>
              <a:t> -</a:t>
            </a:r>
            <a:r>
              <a:rPr lang="it-IT" dirty="0" smtClean="0"/>
              <a:t> Postupak za utvrđivanje i isplatu dividendi</a:t>
            </a:r>
            <a:endParaRPr lang="sr-Latn-ME" dirty="0" smtClean="0"/>
          </a:p>
          <a:p>
            <a:pPr marL="0" indent="0">
              <a:buNone/>
            </a:pPr>
            <a:r>
              <a:rPr lang="pt-BR" dirty="0" smtClean="0"/>
              <a:t>C</a:t>
            </a:r>
            <a:r>
              <a:rPr lang="sr-Latn-ME" dirty="0" smtClean="0"/>
              <a:t> -</a:t>
            </a:r>
            <a:r>
              <a:rPr lang="pt-BR" dirty="0" smtClean="0"/>
              <a:t> Objavljivanje informacija o dividendama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D</a:t>
            </a:r>
            <a:r>
              <a:rPr lang="sr-Latn-ME" dirty="0" smtClean="0"/>
              <a:t> -</a:t>
            </a:r>
            <a:r>
              <a:rPr lang="en-US" dirty="0" smtClean="0"/>
              <a:t> </a:t>
            </a:r>
            <a:r>
              <a:rPr lang="en-US" dirty="0" err="1" smtClean="0"/>
              <a:t>Politika</a:t>
            </a:r>
            <a:r>
              <a:rPr lang="en-US" dirty="0" smtClean="0"/>
              <a:t> </a:t>
            </a:r>
            <a:r>
              <a:rPr lang="en-US" dirty="0" err="1" smtClean="0"/>
              <a:t>dividendi</a:t>
            </a:r>
            <a:endParaRPr lang="sr-Latn-ME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b="1" dirty="0" smtClean="0"/>
              <a:t>UVOD – </a:t>
            </a:r>
            <a:r>
              <a:rPr lang="en-US" b="1" dirty="0" smtClean="0"/>
              <a:t>R</a:t>
            </a:r>
            <a:r>
              <a:rPr lang="sr-Latn-ME" b="1" dirty="0" smtClean="0"/>
              <a:t>ASPODJELA NETO DOBITI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b="1" dirty="0" err="1" smtClean="0"/>
              <a:t>Neto</a:t>
            </a:r>
            <a:r>
              <a:rPr lang="en-US" dirty="0" smtClean="0"/>
              <a:t> </a:t>
            </a:r>
            <a:r>
              <a:rPr lang="en-US" b="1" dirty="0" err="1" smtClean="0"/>
              <a:t>dobit</a:t>
            </a:r>
            <a:r>
              <a:rPr lang="en-US" dirty="0" smtClean="0"/>
              <a:t>  - </a:t>
            </a:r>
            <a:r>
              <a:rPr lang="sr-Latn-ME" dirty="0" smtClean="0"/>
              <a:t> je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 smtClean="0"/>
              <a:t>iskazanog</a:t>
            </a:r>
            <a:r>
              <a:rPr lang="en-US" dirty="0" smtClean="0"/>
              <a:t>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 err="1" smtClean="0"/>
              <a:t>rezultata</a:t>
            </a:r>
            <a:r>
              <a:rPr lang="en-US" dirty="0" smtClean="0"/>
              <a:t> </a:t>
            </a:r>
            <a:r>
              <a:rPr lang="en-US" dirty="0" err="1" smtClean="0"/>
              <a:t>poslovanja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ostaje</a:t>
            </a:r>
            <a:r>
              <a:rPr lang="en-US" dirty="0" smtClean="0"/>
              <a:t> </a:t>
            </a:r>
            <a:r>
              <a:rPr lang="en-US" dirty="0" err="1" smtClean="0"/>
              <a:t>preduzeću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 </a:t>
            </a:r>
            <a:r>
              <a:rPr lang="en-US" dirty="0" err="1" smtClean="0"/>
              <a:t>raspolaganju</a:t>
            </a:r>
            <a:r>
              <a:rPr lang="en-US" dirty="0" smtClean="0"/>
              <a:t>.</a:t>
            </a:r>
            <a:endParaRPr lang="sr-Latn-RS" dirty="0" smtClean="0"/>
          </a:p>
          <a:p>
            <a:pPr algn="just"/>
            <a:r>
              <a:rPr lang="vi-VN" dirty="0" smtClean="0">
                <a:latin typeface="Calibri" panose="020F0502020204030204" pitchFamily="34" charset="0"/>
                <a:cs typeface="Calibri" panose="020F0502020204030204" pitchFamily="34" charset="0"/>
              </a:rPr>
              <a:t>Neto dobit predstavlja </a:t>
            </a: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ra</a:t>
            </a:r>
            <a:r>
              <a:rPr lang="sr-Latn-RS" dirty="0" smtClean="0">
                <a:latin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liku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dirty="0" smtClean="0">
                <a:latin typeface="Calibri" panose="020F0502020204030204" pitchFamily="34" charset="0"/>
                <a:cs typeface="Calibri" panose="020F0502020204030204" pitchFamily="34" charset="0"/>
              </a:rPr>
              <a:t>između bruto dobiti i obaveznih izdvajanja iz dobiti.</a:t>
            </a:r>
          </a:p>
          <a:p>
            <a:r>
              <a:rPr lang="sr-Latn-RS" dirty="0" smtClean="0"/>
              <a:t>Računski: </a:t>
            </a:r>
            <a:r>
              <a:rPr lang="en-US" dirty="0" err="1" smtClean="0"/>
              <a:t>Dn</a:t>
            </a:r>
            <a:r>
              <a:rPr lang="sr-Latn-RS" dirty="0" smtClean="0"/>
              <a:t>= Db - Di</a:t>
            </a:r>
          </a:p>
          <a:p>
            <a:pPr marL="0" indent="0">
              <a:buNone/>
            </a:pPr>
            <a:r>
              <a:rPr lang="en-US" dirty="0" smtClean="0"/>
              <a:t>G</a:t>
            </a:r>
            <a:r>
              <a:rPr lang="sr-Latn-RS" dirty="0" smtClean="0"/>
              <a:t>de je:</a:t>
            </a:r>
          </a:p>
          <a:p>
            <a:pPr>
              <a:buNone/>
            </a:pPr>
            <a:r>
              <a:rPr lang="vi-VN" dirty="0" smtClean="0"/>
              <a:t>Dn = neto dobit</a:t>
            </a:r>
            <a:endParaRPr lang="en-US" dirty="0" smtClean="0"/>
          </a:p>
          <a:p>
            <a:pPr>
              <a:buNone/>
            </a:pPr>
            <a:r>
              <a:rPr lang="vi-VN" dirty="0" smtClean="0"/>
              <a:t>Db = bruto dobitI</a:t>
            </a:r>
            <a:endParaRPr lang="en-US" dirty="0" smtClean="0"/>
          </a:p>
          <a:p>
            <a:pPr>
              <a:buNone/>
            </a:pPr>
            <a:r>
              <a:rPr lang="sr-Latn-ME" dirty="0" smtClean="0"/>
              <a:t>Di</a:t>
            </a:r>
            <a:r>
              <a:rPr lang="vi-VN" dirty="0" smtClean="0"/>
              <a:t> = obavezna izdvajanja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b="1" dirty="0" smtClean="0"/>
              <a:t>UVOD – </a:t>
            </a:r>
            <a:r>
              <a:rPr lang="en-US" b="1" dirty="0" smtClean="0"/>
              <a:t>R</a:t>
            </a:r>
            <a:r>
              <a:rPr lang="sr-Latn-ME" b="1" dirty="0" smtClean="0"/>
              <a:t>ASPODJELA NETO DOBITI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 eaLnBrk="0" hangingPunct="0">
              <a:lnSpc>
                <a:spcPct val="100000"/>
              </a:lnSpc>
              <a:spcBef>
                <a:spcPct val="0"/>
              </a:spcBef>
              <a:buNone/>
            </a:pPr>
            <a:r>
              <a:rPr lang="sr-Latn-CS" dirty="0" smtClean="0"/>
              <a:t>NETO DOBIT = Dobit prije oporezivanja (Bruto dobit) – Porez na dobit</a:t>
            </a:r>
          </a:p>
          <a:p>
            <a:pPr marL="0" indent="0" algn="just" eaLnBrk="0" hangingPunct="0">
              <a:lnSpc>
                <a:spcPct val="100000"/>
              </a:lnSpc>
              <a:spcBef>
                <a:spcPct val="0"/>
              </a:spcBef>
              <a:buNone/>
            </a:pPr>
            <a:endParaRPr lang="sr-Latn-CS" dirty="0" smtClean="0"/>
          </a:p>
          <a:p>
            <a:pPr algn="just" eaLnBrk="0" hangingPunct="0">
              <a:lnSpc>
                <a:spcPct val="100000"/>
              </a:lnSpc>
              <a:spcBef>
                <a:spcPct val="0"/>
              </a:spcBef>
              <a:buSzPct val="72000"/>
            </a:pPr>
            <a:r>
              <a:rPr lang="en-US" dirty="0" smtClean="0"/>
              <a:t>U </a:t>
            </a:r>
            <a:r>
              <a:rPr lang="en-US" dirty="0" err="1" smtClean="0"/>
              <a:t>akcionarskim</a:t>
            </a:r>
            <a:r>
              <a:rPr lang="sr-Latn-CS" dirty="0" smtClean="0"/>
              <a:t> </a:t>
            </a:r>
            <a:r>
              <a:rPr lang="en-US" dirty="0" err="1" smtClean="0"/>
              <a:t>preduzećima</a:t>
            </a:r>
            <a:r>
              <a:rPr lang="sr-Latn-RS" dirty="0" smtClean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 smtClean="0"/>
              <a:t>dobitka</a:t>
            </a:r>
            <a:r>
              <a:rPr lang="en-US" dirty="0" smtClean="0"/>
              <a:t>,</a:t>
            </a:r>
            <a:r>
              <a:rPr lang="sr-Latn-CS" dirty="0" smtClean="0"/>
              <a:t> p</a:t>
            </a:r>
            <a:r>
              <a:rPr lang="en-US" dirty="0" err="1" smtClean="0"/>
              <a:t>osl</a:t>
            </a:r>
            <a:r>
              <a:rPr lang="sr-Latn-ME" dirty="0" smtClean="0"/>
              <a:t>ij</a:t>
            </a:r>
            <a:r>
              <a:rPr lang="en-US" dirty="0" smtClean="0"/>
              <a:t>e</a:t>
            </a:r>
            <a:r>
              <a:rPr lang="sr-Latn-CS" dirty="0" smtClean="0"/>
              <a:t> </a:t>
            </a:r>
            <a:r>
              <a:rPr lang="en-US" dirty="0" err="1" smtClean="0"/>
              <a:t>oporezivanja</a:t>
            </a:r>
            <a:r>
              <a:rPr lang="en-US" dirty="0" smtClean="0"/>
              <a:t>, </a:t>
            </a:r>
            <a:r>
              <a:rPr lang="en-US" dirty="0" err="1" smtClean="0"/>
              <a:t>raspod</a:t>
            </a:r>
            <a:r>
              <a:rPr lang="sr-Latn-ME" dirty="0" smtClean="0"/>
              <a:t>j</a:t>
            </a:r>
            <a:r>
              <a:rPr lang="en-US" dirty="0" err="1" smtClean="0"/>
              <a:t>eljuje</a:t>
            </a:r>
            <a:r>
              <a:rPr lang="en-US" dirty="0" smtClean="0"/>
              <a:t> se </a:t>
            </a:r>
            <a:r>
              <a:rPr lang="en-US" dirty="0" err="1" smtClean="0"/>
              <a:t>akcionarima</a:t>
            </a:r>
            <a:r>
              <a:rPr lang="en-US" dirty="0" smtClean="0"/>
              <a:t> (u </a:t>
            </a:r>
            <a:r>
              <a:rPr lang="en-US" dirty="0" err="1" smtClean="0"/>
              <a:t>vidu</a:t>
            </a:r>
            <a:r>
              <a:rPr lang="sr-Latn-CS" dirty="0" smtClean="0"/>
              <a:t> </a:t>
            </a:r>
            <a:r>
              <a:rPr lang="en-US" dirty="0" err="1" smtClean="0"/>
              <a:t>dividendi</a:t>
            </a:r>
            <a:r>
              <a:rPr lang="en-US" dirty="0" smtClean="0"/>
              <a:t>)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ponekad</a:t>
            </a:r>
            <a:r>
              <a:rPr lang="en-US" dirty="0" smtClean="0"/>
              <a:t> </a:t>
            </a:r>
            <a:r>
              <a:rPr lang="en-US" dirty="0" err="1" smtClean="0"/>
              <a:t>zaposlenima</a:t>
            </a:r>
            <a:r>
              <a:rPr lang="en-US" dirty="0" smtClean="0"/>
              <a:t> (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nagrad</a:t>
            </a:r>
            <a:r>
              <a:rPr lang="sr-Latn-RS" dirty="0" smtClean="0"/>
              <a:t>a</a:t>
            </a:r>
            <a:r>
              <a:rPr lang="en-US" dirty="0" smtClean="0"/>
              <a:t> </a:t>
            </a:r>
            <a:r>
              <a:rPr lang="sr-Latn-CS" dirty="0" smtClean="0"/>
              <a:t>z</a:t>
            </a:r>
            <a:r>
              <a:rPr lang="en-US" dirty="0" smtClean="0"/>
              <a:t>a</a:t>
            </a:r>
            <a:r>
              <a:rPr lang="sr-Latn-CS" dirty="0" smtClean="0"/>
              <a:t> </a:t>
            </a:r>
            <a:r>
              <a:rPr lang="en-US" dirty="0" err="1" smtClean="0"/>
              <a:t>uspešno</a:t>
            </a:r>
            <a:r>
              <a:rPr lang="en-US" dirty="0" smtClean="0"/>
              <a:t> </a:t>
            </a:r>
            <a:r>
              <a:rPr lang="en-US" dirty="0" err="1" smtClean="0"/>
              <a:t>poslovanje</a:t>
            </a:r>
            <a:r>
              <a:rPr lang="en-US" dirty="0" smtClean="0"/>
              <a:t>).</a:t>
            </a:r>
            <a:endParaRPr lang="sr-Latn-ME" dirty="0" smtClean="0"/>
          </a:p>
          <a:p>
            <a:pPr marL="0" indent="0" algn="just" eaLnBrk="0" hangingPunct="0">
              <a:lnSpc>
                <a:spcPct val="100000"/>
              </a:lnSpc>
              <a:spcBef>
                <a:spcPct val="0"/>
              </a:spcBef>
              <a:buSzPct val="72000"/>
              <a:buNone/>
            </a:pPr>
            <a:r>
              <a:rPr lang="en-US" dirty="0" smtClean="0"/>
              <a:t> </a:t>
            </a:r>
            <a:endParaRPr lang="sr-Latn-CS" dirty="0" smtClean="0"/>
          </a:p>
          <a:p>
            <a:pPr marL="571500" indent="-571500" algn="just" eaLnBrk="0" hangingPunct="0">
              <a:lnSpc>
                <a:spcPct val="100000"/>
              </a:lnSpc>
              <a:spcBef>
                <a:spcPct val="0"/>
              </a:spcBef>
            </a:pPr>
            <a:r>
              <a:rPr lang="en-US" dirty="0" err="1" smtClean="0"/>
              <a:t>Drugi</a:t>
            </a:r>
            <a:r>
              <a:rPr lang="en-US" dirty="0" smtClean="0"/>
              <a:t> 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 smtClean="0"/>
              <a:t>dobitka</a:t>
            </a:r>
            <a:r>
              <a:rPr lang="en-US" dirty="0" smtClean="0"/>
              <a:t> </a:t>
            </a:r>
            <a:r>
              <a:rPr lang="en-US" dirty="0" err="1" smtClean="0"/>
              <a:t>ostaje</a:t>
            </a:r>
            <a:r>
              <a:rPr lang="en-US" dirty="0" smtClean="0"/>
              <a:t> u</a:t>
            </a:r>
            <a:r>
              <a:rPr lang="sr-Latn-CS" dirty="0" smtClean="0"/>
              <a:t> p</a:t>
            </a:r>
            <a:r>
              <a:rPr lang="en-US" dirty="0" err="1" smtClean="0"/>
              <a:t>reduzeću</a:t>
            </a:r>
            <a:r>
              <a:rPr lang="en-US" dirty="0" smtClean="0"/>
              <a:t> u </a:t>
            </a:r>
            <a:r>
              <a:rPr lang="en-US" dirty="0" err="1" smtClean="0"/>
              <a:t>vidu</a:t>
            </a:r>
            <a:r>
              <a:rPr lang="en-US" dirty="0" smtClean="0"/>
              <a:t>: </a:t>
            </a:r>
            <a:endParaRPr lang="sr-Latn-CS" dirty="0" smtClean="0"/>
          </a:p>
          <a:p>
            <a:pPr marL="1028700" lvl="1" indent="-571500" algn="just" eaLnBrk="0" hangingPunct="0">
              <a:lnSpc>
                <a:spcPct val="100000"/>
              </a:lnSpc>
              <a:spcBef>
                <a:spcPct val="0"/>
              </a:spcBef>
            </a:pPr>
            <a:r>
              <a:rPr lang="sr-Latn-RS" sz="2800" dirty="0" smtClean="0"/>
              <a:t>R</a:t>
            </a:r>
            <a:r>
              <a:rPr lang="en-US" sz="2800" dirty="0" err="1" smtClean="0"/>
              <a:t>ezerv</a:t>
            </a:r>
            <a:r>
              <a:rPr lang="sr-Latn-ME" sz="2800" dirty="0" smtClean="0"/>
              <a:t>e,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endParaRPr lang="sr-Latn-ME" sz="2800" dirty="0" smtClean="0"/>
          </a:p>
          <a:p>
            <a:pPr marL="1028700" lvl="1" indent="-571500" algn="just" eaLnBrk="0" hangingPunct="0">
              <a:lnSpc>
                <a:spcPct val="100000"/>
              </a:lnSpc>
              <a:spcBef>
                <a:spcPct val="0"/>
              </a:spcBef>
            </a:pPr>
            <a:r>
              <a:rPr lang="en-US" sz="2800" dirty="0" err="1" smtClean="0"/>
              <a:t>Neraspo</a:t>
            </a:r>
            <a:r>
              <a:rPr lang="sr-Latn-ME" sz="2800" dirty="0" smtClean="0"/>
              <a:t>ređena</a:t>
            </a:r>
            <a:r>
              <a:rPr lang="sr-Latn-CS" sz="2800" dirty="0" smtClean="0"/>
              <a:t> </a:t>
            </a:r>
            <a:r>
              <a:rPr lang="en-US" sz="2800" dirty="0" err="1" smtClean="0"/>
              <a:t>dobi</a:t>
            </a:r>
            <a:r>
              <a:rPr lang="sr-Latn-ME" sz="2800" dirty="0" smtClean="0"/>
              <a:t>t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b="1" dirty="0" smtClean="0"/>
              <a:t>UVOD – </a:t>
            </a:r>
            <a:r>
              <a:rPr lang="en-US" b="1" dirty="0" smtClean="0"/>
              <a:t>R</a:t>
            </a:r>
            <a:r>
              <a:rPr lang="sr-Latn-ME" b="1" dirty="0" smtClean="0"/>
              <a:t>ASPODJELA NETO DOBITI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dirty="0" smtClean="0"/>
              <a:t>Neto dobitak se dijeli na:</a:t>
            </a:r>
          </a:p>
          <a:p>
            <a:pPr marL="624078" indent="-514350">
              <a:buFont typeface="+mj-lt"/>
              <a:buAutoNum type="arabicPeriod"/>
            </a:pPr>
            <a:r>
              <a:rPr lang="en-US" b="1" dirty="0" smtClean="0"/>
              <a:t>D</a:t>
            </a:r>
            <a:r>
              <a:rPr lang="sr-Latn-RS" b="1" dirty="0" smtClean="0"/>
              <a:t>ividendu</a:t>
            </a:r>
            <a:r>
              <a:rPr lang="sr-Latn-RS" dirty="0" smtClean="0"/>
              <a:t>  - prinos na akcije, odnosno novčana primanja koja dobijaju akcionari za kapital koji su uložili u preduzeće, kupujući akcije.</a:t>
            </a:r>
          </a:p>
          <a:p>
            <a:pPr marL="624078" indent="-514350">
              <a:buFont typeface="+mj-lt"/>
              <a:buAutoNum type="arabicPeriod"/>
            </a:pPr>
            <a:r>
              <a:rPr lang="en-US" b="1" dirty="0" smtClean="0"/>
              <a:t>A</a:t>
            </a:r>
            <a:r>
              <a:rPr lang="sr-Latn-RS" b="1" dirty="0" smtClean="0"/>
              <a:t>kumulirani dobitak (rezerve, neraspređena dobit)</a:t>
            </a:r>
            <a:r>
              <a:rPr lang="sr-Latn-RS" dirty="0" smtClean="0"/>
              <a:t> – dio neto dobitka koji ostaje u preduzeću. </a:t>
            </a:r>
          </a:p>
          <a:p>
            <a:pPr marL="624078" indent="-514350">
              <a:buFont typeface="+mj-lt"/>
              <a:buAutoNum type="arabicPeriod"/>
            </a:pPr>
            <a:r>
              <a:rPr lang="sr-Latn-RS" dirty="0" smtClean="0"/>
              <a:t>To je dio sopstvenog kapitala, odnosno interni izvor finansiranja preduzeća. </a:t>
            </a:r>
          </a:p>
          <a:p>
            <a:r>
              <a:rPr lang="en-US" dirty="0" err="1" smtClean="0"/>
              <a:t>Akumulirani</a:t>
            </a:r>
            <a:r>
              <a:rPr lang="en-US" dirty="0" smtClean="0"/>
              <a:t> </a:t>
            </a:r>
            <a:r>
              <a:rPr lang="en-US" dirty="0" err="1" smtClean="0"/>
              <a:t>dobitak</a:t>
            </a:r>
            <a:r>
              <a:rPr lang="en-US" dirty="0" smtClean="0"/>
              <a:t> je </a:t>
            </a:r>
            <a:r>
              <a:rPr lang="en-US" dirty="0" err="1" smtClean="0"/>
              <a:t>onaj</a:t>
            </a:r>
            <a:r>
              <a:rPr lang="en-US" dirty="0" smtClean="0"/>
              <a:t> 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 smtClean="0"/>
              <a:t>neto</a:t>
            </a:r>
            <a:r>
              <a:rPr lang="en-US" dirty="0" smtClean="0"/>
              <a:t> </a:t>
            </a:r>
            <a:r>
              <a:rPr lang="en-US" dirty="0" err="1" smtClean="0"/>
              <a:t>dobitka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se ne</a:t>
            </a:r>
            <a:r>
              <a:rPr lang="sr-Latn-RS" dirty="0" smtClean="0"/>
              <a:t>ć</a:t>
            </a:r>
            <a:r>
              <a:rPr lang="en-US" dirty="0" smtClean="0"/>
              <a:t>e </a:t>
            </a:r>
            <a:r>
              <a:rPr lang="en-US" dirty="0" err="1" smtClean="0"/>
              <a:t>isplatiti</a:t>
            </a:r>
            <a:r>
              <a:rPr lang="en-US" dirty="0" smtClean="0"/>
              <a:t> u </a:t>
            </a:r>
            <a:r>
              <a:rPr lang="en-US" dirty="0" err="1" smtClean="0"/>
              <a:t>teku</a:t>
            </a:r>
            <a:r>
              <a:rPr lang="sr-Latn-RS" dirty="0" smtClean="0"/>
              <a:t>ć</a:t>
            </a:r>
            <a:r>
              <a:rPr lang="en-US" dirty="0" err="1" smtClean="0"/>
              <a:t>oj</a:t>
            </a:r>
            <a:r>
              <a:rPr lang="en-US" dirty="0" smtClean="0"/>
              <a:t> </a:t>
            </a:r>
            <a:r>
              <a:rPr lang="en-US" dirty="0" err="1" smtClean="0"/>
              <a:t>godini</a:t>
            </a:r>
            <a:r>
              <a:rPr lang="en-US" dirty="0" smtClean="0"/>
              <a:t> u </a:t>
            </a:r>
            <a:r>
              <a:rPr lang="en-US" dirty="0" err="1" smtClean="0"/>
              <a:t>vidu</a:t>
            </a:r>
            <a:r>
              <a:rPr lang="en-US" dirty="0" smtClean="0"/>
              <a:t> </a:t>
            </a:r>
            <a:r>
              <a:rPr lang="en-US" dirty="0" err="1" smtClean="0"/>
              <a:t>dividende</a:t>
            </a:r>
            <a:r>
              <a:rPr lang="en-US" dirty="0" smtClean="0"/>
              <a:t>, </a:t>
            </a:r>
            <a:r>
              <a:rPr lang="en-US" dirty="0" err="1" smtClean="0"/>
              <a:t>ve</a:t>
            </a:r>
            <a:r>
              <a:rPr lang="sr-Latn-RS" dirty="0" smtClean="0"/>
              <a:t>ć</a:t>
            </a:r>
            <a:r>
              <a:rPr lang="en-US" dirty="0" smtClean="0"/>
              <a:t> </a:t>
            </a:r>
            <a:r>
              <a:rPr lang="sr-Latn-RS" dirty="0" smtClean="0"/>
              <a:t>ć</a:t>
            </a:r>
            <a:r>
              <a:rPr lang="en-US" dirty="0" smtClean="0"/>
              <a:t>e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akumuliran</a:t>
            </a:r>
            <a:r>
              <a:rPr lang="en-US" dirty="0" smtClean="0"/>
              <a:t> </a:t>
            </a:r>
            <a:r>
              <a:rPr lang="en-US" dirty="0" err="1" smtClean="0"/>
              <a:t>radi</a:t>
            </a:r>
            <a:r>
              <a:rPr lang="en-US" dirty="0" smtClean="0"/>
              <a:t> </a:t>
            </a:r>
            <a:r>
              <a:rPr lang="en-US" dirty="0" err="1" smtClean="0"/>
              <a:t>daljih</a:t>
            </a:r>
            <a:r>
              <a:rPr lang="en-US" dirty="0" smtClean="0"/>
              <a:t> </a:t>
            </a:r>
            <a:r>
              <a:rPr lang="en-US" dirty="0" err="1" smtClean="0"/>
              <a:t>ulaganja</a:t>
            </a:r>
            <a:r>
              <a:rPr lang="en-US" dirty="0" smtClean="0"/>
              <a:t>.</a:t>
            </a:r>
            <a:endParaRPr lang="sr-Latn-R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1- </a:t>
            </a:r>
            <a:r>
              <a:rPr lang="en-US" dirty="0" smtClean="0"/>
              <a:t>POLITIKA DIVIDENDI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dirty="0" smtClean="0"/>
              <a:t>P</a:t>
            </a:r>
            <a:r>
              <a:rPr lang="sr-Latn-ME" dirty="0" smtClean="0"/>
              <a:t>olitika dividendi je </a:t>
            </a:r>
            <a:r>
              <a:rPr lang="en-US" dirty="0" smtClean="0"/>
              <a:t> </a:t>
            </a:r>
            <a:r>
              <a:rPr lang="en-US" dirty="0" err="1" smtClean="0"/>
              <a:t>satavni</a:t>
            </a:r>
            <a:r>
              <a:rPr lang="en-US" dirty="0" smtClean="0"/>
              <a:t> 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 smtClean="0"/>
              <a:t>odluke</a:t>
            </a:r>
            <a:r>
              <a:rPr lang="en-US" dirty="0" smtClean="0"/>
              <a:t> o </a:t>
            </a:r>
            <a:r>
              <a:rPr lang="en-US" dirty="0" err="1" smtClean="0"/>
              <a:t>finansiranju</a:t>
            </a:r>
            <a:r>
              <a:rPr lang="en-US" dirty="0" smtClean="0"/>
              <a:t> </a:t>
            </a:r>
            <a:r>
              <a:rPr lang="en-US" dirty="0" err="1" smtClean="0"/>
              <a:t>preduzeća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en-US" dirty="0" err="1" smtClean="0"/>
              <a:t>Odnos</a:t>
            </a:r>
            <a:r>
              <a:rPr lang="en-US" dirty="0" smtClean="0"/>
              <a:t> </a:t>
            </a:r>
            <a:r>
              <a:rPr lang="en-US" dirty="0" err="1" smtClean="0"/>
              <a:t>isplate</a:t>
            </a:r>
            <a:r>
              <a:rPr lang="en-US" dirty="0" smtClean="0"/>
              <a:t> </a:t>
            </a:r>
            <a:r>
              <a:rPr lang="en-US" dirty="0" err="1" smtClean="0"/>
              <a:t>dividendi</a:t>
            </a:r>
            <a:r>
              <a:rPr lang="en-US" dirty="0" smtClean="0"/>
              <a:t> </a:t>
            </a:r>
            <a:r>
              <a:rPr lang="en-US" dirty="0" err="1" smtClean="0"/>
              <a:t>pokazuje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se 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 smtClean="0"/>
              <a:t>dobiti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zadržati</a:t>
            </a:r>
            <a:r>
              <a:rPr lang="en-US" dirty="0" smtClean="0"/>
              <a:t> u </a:t>
            </a:r>
            <a:r>
              <a:rPr lang="en-US" dirty="0" err="1" smtClean="0"/>
              <a:t>preduzeću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refinansiranje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Zadržavanje</a:t>
            </a:r>
            <a:r>
              <a:rPr lang="en-US" dirty="0" smtClean="0"/>
              <a:t> </a:t>
            </a:r>
            <a:r>
              <a:rPr lang="en-US" dirty="0" err="1" smtClean="0"/>
              <a:t>većeg</a:t>
            </a:r>
            <a:r>
              <a:rPr lang="en-US" dirty="0" smtClean="0"/>
              <a:t> </a:t>
            </a:r>
            <a:r>
              <a:rPr lang="en-US" dirty="0" err="1" smtClean="0"/>
              <a:t>iznosa</a:t>
            </a:r>
            <a:r>
              <a:rPr lang="en-US" dirty="0" smtClean="0"/>
              <a:t> </a:t>
            </a:r>
            <a:r>
              <a:rPr lang="en-US" dirty="0" err="1" smtClean="0"/>
              <a:t>tekuće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kapitalne</a:t>
            </a:r>
            <a:r>
              <a:rPr lang="en-US" dirty="0" smtClean="0"/>
              <a:t> </a:t>
            </a:r>
            <a:r>
              <a:rPr lang="en-US" dirty="0" err="1" smtClean="0"/>
              <a:t>dobiti</a:t>
            </a:r>
            <a:r>
              <a:rPr lang="en-US" dirty="0" smtClean="0"/>
              <a:t> u </a:t>
            </a:r>
            <a:r>
              <a:rPr lang="en-US" dirty="0" err="1" smtClean="0"/>
              <a:t>preduzeću</a:t>
            </a:r>
            <a:r>
              <a:rPr lang="en-US" dirty="0" smtClean="0"/>
              <a:t>, </a:t>
            </a:r>
            <a:r>
              <a:rPr lang="en-US" dirty="0" err="1" smtClean="0"/>
              <a:t>znači</a:t>
            </a:r>
            <a:r>
              <a:rPr lang="en-US" dirty="0" smtClean="0"/>
              <a:t> </a:t>
            </a:r>
            <a:r>
              <a:rPr lang="en-US" dirty="0" err="1" smtClean="0"/>
              <a:t>manje</a:t>
            </a:r>
            <a:r>
              <a:rPr lang="en-US" dirty="0" smtClean="0"/>
              <a:t> </a:t>
            </a:r>
            <a:r>
              <a:rPr lang="en-US" dirty="0" err="1" smtClean="0"/>
              <a:t>raspoloživog</a:t>
            </a:r>
            <a:r>
              <a:rPr lang="en-US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isplatu</a:t>
            </a:r>
            <a:r>
              <a:rPr lang="en-US" dirty="0" smtClean="0"/>
              <a:t> dividend</a:t>
            </a:r>
            <a:r>
              <a:rPr lang="sr-Latn-ME" dirty="0" smtClean="0"/>
              <a:t>i.</a:t>
            </a:r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Glavni</a:t>
            </a:r>
            <a:r>
              <a:rPr lang="en-US" dirty="0" smtClean="0"/>
              <a:t> </a:t>
            </a:r>
            <a:r>
              <a:rPr lang="en-US" dirty="0" err="1" smtClean="0"/>
              <a:t>aspekt</a:t>
            </a:r>
            <a:r>
              <a:rPr lang="en-US" dirty="0" smtClean="0"/>
              <a:t> </a:t>
            </a:r>
            <a:r>
              <a:rPr lang="en-US" dirty="0" err="1" smtClean="0"/>
              <a:t>politike</a:t>
            </a:r>
            <a:r>
              <a:rPr lang="en-US" dirty="0" smtClean="0"/>
              <a:t> </a:t>
            </a:r>
            <a:r>
              <a:rPr lang="en-US" dirty="0" err="1" smtClean="0"/>
              <a:t>dividendi</a:t>
            </a:r>
            <a:r>
              <a:rPr lang="en-US" dirty="0" smtClean="0"/>
              <a:t> je </a:t>
            </a:r>
            <a:r>
              <a:rPr lang="en-US" dirty="0" err="1" smtClean="0"/>
              <a:t>utvrđivanje</a:t>
            </a:r>
            <a:r>
              <a:rPr lang="en-US" dirty="0" smtClean="0"/>
              <a:t> </a:t>
            </a:r>
            <a:r>
              <a:rPr lang="en-US" dirty="0" err="1" smtClean="0"/>
              <a:t>odgovarajuće</a:t>
            </a:r>
            <a:r>
              <a:rPr lang="en-US" dirty="0" smtClean="0"/>
              <a:t> </a:t>
            </a:r>
            <a:r>
              <a:rPr lang="en-US" dirty="0" err="1" smtClean="0"/>
              <a:t>alokacije</a:t>
            </a:r>
            <a:r>
              <a:rPr lang="en-US" dirty="0" smtClean="0"/>
              <a:t> </a:t>
            </a:r>
            <a:r>
              <a:rPr lang="en-US" dirty="0" err="1" smtClean="0"/>
              <a:t>profita</a:t>
            </a:r>
            <a:r>
              <a:rPr lang="en-US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 smtClean="0"/>
              <a:t>isplate</a:t>
            </a:r>
            <a:r>
              <a:rPr lang="en-US" dirty="0" smtClean="0"/>
              <a:t> </a:t>
            </a:r>
            <a:r>
              <a:rPr lang="en-US" dirty="0" err="1" smtClean="0"/>
              <a:t>dividendi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povećanja</a:t>
            </a:r>
            <a:r>
              <a:rPr lang="en-US" dirty="0" smtClean="0"/>
              <a:t> </a:t>
            </a:r>
            <a:r>
              <a:rPr lang="en-US" dirty="0" err="1" smtClean="0"/>
              <a:t>zadržane</a:t>
            </a:r>
            <a:r>
              <a:rPr lang="en-US" dirty="0" smtClean="0"/>
              <a:t> </a:t>
            </a:r>
            <a:r>
              <a:rPr lang="en-US" dirty="0" err="1" smtClean="0"/>
              <a:t>dobiti</a:t>
            </a:r>
            <a:r>
              <a:rPr lang="en-US" dirty="0" smtClean="0"/>
              <a:t> </a:t>
            </a:r>
            <a:r>
              <a:rPr lang="en-US" dirty="0" err="1" smtClean="0"/>
              <a:t>preduzeća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Isto</a:t>
            </a:r>
            <a:r>
              <a:rPr lang="en-US" dirty="0" smtClean="0"/>
              <a:t> </a:t>
            </a:r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 err="1" smtClean="0"/>
              <a:t>relevantna</a:t>
            </a:r>
            <a:r>
              <a:rPr lang="en-US" dirty="0" smtClean="0"/>
              <a:t> </a:t>
            </a:r>
            <a:r>
              <a:rPr lang="en-US" dirty="0" err="1" smtClean="0"/>
              <a:t>pitanja</a:t>
            </a:r>
            <a:r>
              <a:rPr lang="en-US" dirty="0" smtClean="0"/>
              <a:t> </a:t>
            </a:r>
            <a:r>
              <a:rPr lang="en-US" dirty="0" err="1" smtClean="0"/>
              <a:t>vezana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politiku</a:t>
            </a:r>
            <a:r>
              <a:rPr lang="en-US" dirty="0" smtClean="0"/>
              <a:t> </a:t>
            </a:r>
            <a:r>
              <a:rPr lang="en-US" dirty="0" err="1" smtClean="0"/>
              <a:t>dividendi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pitanja</a:t>
            </a:r>
            <a:r>
              <a:rPr lang="en-US" dirty="0" smtClean="0"/>
              <a:t>: </a:t>
            </a:r>
            <a:r>
              <a:rPr lang="en-US" dirty="0" err="1" smtClean="0"/>
              <a:t>likvidnosti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kontrole</a:t>
            </a:r>
            <a:r>
              <a:rPr lang="en-US" dirty="0" smtClean="0"/>
              <a:t>, </a:t>
            </a:r>
            <a:r>
              <a:rPr lang="en-US" dirty="0" err="1" smtClean="0"/>
              <a:t>stabilnosti</a:t>
            </a:r>
            <a:r>
              <a:rPr lang="en-US" dirty="0" smtClean="0"/>
              <a:t> </a:t>
            </a:r>
            <a:r>
              <a:rPr lang="en-US" dirty="0" err="1" smtClean="0"/>
              <a:t>dividendi</a:t>
            </a:r>
            <a:r>
              <a:rPr lang="en-US" dirty="0" smtClean="0"/>
              <a:t>, </a:t>
            </a:r>
            <a:r>
              <a:rPr lang="en-US" dirty="0" err="1" smtClean="0"/>
              <a:t>akcijske</a:t>
            </a:r>
            <a:r>
              <a:rPr lang="en-US" dirty="0" smtClean="0"/>
              <a:t> </a:t>
            </a:r>
            <a:r>
              <a:rPr lang="en-US" dirty="0" err="1" smtClean="0"/>
              <a:t>dividende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njihova</a:t>
            </a:r>
            <a:r>
              <a:rPr lang="en-US" dirty="0" smtClean="0"/>
              <a:t> d</a:t>
            </a:r>
            <a:r>
              <a:rPr lang="sr-Latn-ME" dirty="0" smtClean="0"/>
              <a:t>j</a:t>
            </a:r>
            <a:r>
              <a:rPr lang="en-US" dirty="0" err="1" smtClean="0"/>
              <a:t>eljivost</a:t>
            </a:r>
            <a:r>
              <a:rPr lang="en-US" dirty="0" smtClean="0"/>
              <a:t>, </a:t>
            </a:r>
            <a:r>
              <a:rPr lang="en-US" dirty="0" err="1" smtClean="0"/>
              <a:t>otkup</a:t>
            </a:r>
            <a:r>
              <a:rPr lang="en-US" dirty="0" smtClean="0"/>
              <a:t> </a:t>
            </a:r>
            <a:r>
              <a:rPr lang="en-US" dirty="0" err="1" smtClean="0"/>
              <a:t>akcija</a:t>
            </a:r>
            <a:r>
              <a:rPr lang="en-US" dirty="0" smtClean="0"/>
              <a:t>,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administrativni</a:t>
            </a:r>
            <a:r>
              <a:rPr lang="en-US" dirty="0" smtClean="0"/>
              <a:t> </a:t>
            </a:r>
            <a:r>
              <a:rPr lang="en-US" dirty="0" err="1" smtClean="0"/>
              <a:t>motivi</a:t>
            </a:r>
            <a:r>
              <a:rPr lang="en-US" dirty="0" smtClean="0"/>
              <a:t>.</a:t>
            </a:r>
            <a:endParaRPr lang="sr-Latn-ME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1- </a:t>
            </a:r>
            <a:r>
              <a:rPr lang="en-US" dirty="0" smtClean="0"/>
              <a:t>POLITIKA DIVIDENDI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dividendu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vlasnici</a:t>
            </a:r>
            <a:r>
              <a:rPr lang="en-US" dirty="0" smtClean="0"/>
              <a:t> 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en-US" dirty="0" err="1" smtClean="0"/>
              <a:t>Dividende</a:t>
            </a:r>
            <a:r>
              <a:rPr lang="en-US" dirty="0" smtClean="0"/>
              <a:t> se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isplaćivati</a:t>
            </a:r>
            <a:r>
              <a:rPr lang="en-US" dirty="0" smtClean="0"/>
              <a:t> </a:t>
            </a:r>
            <a:r>
              <a:rPr lang="en-US" dirty="0" err="1" smtClean="0"/>
              <a:t>kvartalno</a:t>
            </a:r>
            <a:r>
              <a:rPr lang="en-US" dirty="0" smtClean="0"/>
              <a:t>, </a:t>
            </a:r>
            <a:r>
              <a:rPr lang="en-US" dirty="0" err="1" smtClean="0"/>
              <a:t>polugodišnje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isteku</a:t>
            </a:r>
            <a:r>
              <a:rPr lang="en-US" dirty="0" smtClean="0"/>
              <a:t> </a:t>
            </a:r>
            <a:r>
              <a:rPr lang="en-US" dirty="0" err="1" smtClean="0"/>
              <a:t>godine</a:t>
            </a:r>
            <a:r>
              <a:rPr lang="en-US" dirty="0" smtClean="0"/>
              <a:t> u </a:t>
            </a:r>
            <a:r>
              <a:rPr lang="en-US" dirty="0" err="1" smtClean="0"/>
              <a:t>iznosu</a:t>
            </a:r>
            <a:r>
              <a:rPr lang="en-US" dirty="0" smtClean="0"/>
              <a:t> </a:t>
            </a:r>
            <a:r>
              <a:rPr lang="en-US" dirty="0" err="1" smtClean="0"/>
              <a:t>određenom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godišnjem</a:t>
            </a:r>
            <a:r>
              <a:rPr lang="en-US" dirty="0" smtClean="0"/>
              <a:t> </a:t>
            </a:r>
            <a:r>
              <a:rPr lang="en-US" dirty="0" err="1" smtClean="0"/>
              <a:t>nivou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O </a:t>
            </a:r>
            <a:r>
              <a:rPr lang="en-US" dirty="0" err="1" smtClean="0"/>
              <a:t>isplati</a:t>
            </a:r>
            <a:r>
              <a:rPr lang="en-US" dirty="0" smtClean="0"/>
              <a:t> </a:t>
            </a:r>
            <a:r>
              <a:rPr lang="en-US" dirty="0" err="1" smtClean="0"/>
              <a:t>dividendi</a:t>
            </a:r>
            <a:r>
              <a:rPr lang="en-US" dirty="0" smtClean="0"/>
              <a:t>, </a:t>
            </a:r>
            <a:r>
              <a:rPr lang="en-US" dirty="0" err="1" smtClean="0"/>
              <a:t>njihovom</a:t>
            </a:r>
            <a:r>
              <a:rPr lang="en-US" dirty="0" smtClean="0"/>
              <a:t> </a:t>
            </a:r>
            <a:r>
              <a:rPr lang="en-US" dirty="0" err="1" smtClean="0"/>
              <a:t>iznosu</a:t>
            </a:r>
            <a:r>
              <a:rPr lang="en-US" dirty="0" smtClean="0"/>
              <a:t>, </a:t>
            </a:r>
            <a:r>
              <a:rPr lang="en-US" dirty="0" err="1" smtClean="0"/>
              <a:t>povećanju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smanjenju</a:t>
            </a:r>
            <a:r>
              <a:rPr lang="en-US" dirty="0" smtClean="0"/>
              <a:t> </a:t>
            </a:r>
            <a:r>
              <a:rPr lang="en-US" dirty="0" err="1" smtClean="0"/>
              <a:t>iznosa</a:t>
            </a:r>
            <a:r>
              <a:rPr lang="en-US" dirty="0" smtClean="0"/>
              <a:t> </a:t>
            </a:r>
            <a:r>
              <a:rPr lang="en-US" dirty="0" err="1" smtClean="0"/>
              <a:t>odlučuje</a:t>
            </a:r>
            <a:r>
              <a:rPr lang="en-US" dirty="0" smtClean="0"/>
              <a:t> </a:t>
            </a:r>
            <a:r>
              <a:rPr lang="sr-Latn-ME" dirty="0" smtClean="0"/>
              <a:t>nadzorni/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 smtClean="0"/>
              <a:t>kompanije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Isplata</a:t>
            </a:r>
            <a:r>
              <a:rPr lang="en-US" dirty="0" smtClean="0"/>
              <a:t> </a:t>
            </a:r>
            <a:r>
              <a:rPr lang="en-US" dirty="0" err="1" smtClean="0"/>
              <a:t>ukupnog</a:t>
            </a:r>
            <a:r>
              <a:rPr lang="en-US" dirty="0" smtClean="0"/>
              <a:t> </a:t>
            </a:r>
            <a:r>
              <a:rPr lang="en-US" dirty="0" err="1" smtClean="0"/>
              <a:t>iznosa</a:t>
            </a:r>
            <a:r>
              <a:rPr lang="en-US" dirty="0" smtClean="0"/>
              <a:t> </a:t>
            </a:r>
            <a:r>
              <a:rPr lang="en-US" dirty="0" err="1" smtClean="0"/>
              <a:t>dividendi</a:t>
            </a:r>
            <a:r>
              <a:rPr lang="en-US" dirty="0" smtClean="0"/>
              <a:t> </a:t>
            </a:r>
            <a:r>
              <a:rPr lang="en-US" dirty="0" err="1" smtClean="0"/>
              <a:t>maksimalno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bude</a:t>
            </a:r>
            <a:r>
              <a:rPr lang="en-US" dirty="0" smtClean="0"/>
              <a:t> do </a:t>
            </a:r>
            <a:r>
              <a:rPr lang="en-US" dirty="0" err="1" smtClean="0"/>
              <a:t>iznosa</a:t>
            </a:r>
            <a:r>
              <a:rPr lang="en-US" dirty="0" smtClean="0"/>
              <a:t> </a:t>
            </a:r>
            <a:r>
              <a:rPr lang="en-US" dirty="0" err="1" smtClean="0"/>
              <a:t>ostvarene</a:t>
            </a:r>
            <a:r>
              <a:rPr lang="en-US" dirty="0" smtClean="0"/>
              <a:t> </a:t>
            </a:r>
            <a:r>
              <a:rPr lang="en-US" dirty="0" err="1" smtClean="0"/>
              <a:t>neto</a:t>
            </a:r>
            <a:r>
              <a:rPr lang="en-US" dirty="0" smtClean="0"/>
              <a:t> </a:t>
            </a:r>
            <a:r>
              <a:rPr lang="en-US" dirty="0" err="1" smtClean="0"/>
              <a:t>dobiti</a:t>
            </a:r>
            <a:r>
              <a:rPr lang="en-US" dirty="0" smtClean="0"/>
              <a:t>, </a:t>
            </a:r>
            <a:r>
              <a:rPr lang="en-US" dirty="0" err="1" smtClean="0"/>
              <a:t>da</a:t>
            </a:r>
            <a:r>
              <a:rPr lang="en-US" dirty="0" smtClean="0"/>
              <a:t> ne bi </a:t>
            </a:r>
            <a:r>
              <a:rPr lang="en-US" dirty="0" err="1" smtClean="0"/>
              <a:t>došlo</a:t>
            </a:r>
            <a:r>
              <a:rPr lang="en-US" dirty="0" smtClean="0"/>
              <a:t> do </a:t>
            </a:r>
            <a:r>
              <a:rPr lang="en-US" dirty="0" err="1" smtClean="0"/>
              <a:t>smanjenja</a:t>
            </a:r>
            <a:r>
              <a:rPr lang="en-US" dirty="0" smtClean="0"/>
              <a:t> </a:t>
            </a:r>
            <a:r>
              <a:rPr lang="en-US" dirty="0" err="1" smtClean="0"/>
              <a:t>postojećeg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Isplata</a:t>
            </a:r>
            <a:r>
              <a:rPr lang="en-US" dirty="0" smtClean="0"/>
              <a:t> </a:t>
            </a:r>
            <a:r>
              <a:rPr lang="en-US" dirty="0" err="1" smtClean="0"/>
              <a:t>dividendi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bude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ograničena</a:t>
            </a:r>
            <a:r>
              <a:rPr lang="en-US" dirty="0" smtClean="0"/>
              <a:t> </a:t>
            </a:r>
            <a:r>
              <a:rPr lang="sr-Latn-ME" dirty="0" smtClean="0"/>
              <a:t>i/</a:t>
            </a:r>
            <a:r>
              <a:rPr lang="en-US" dirty="0" err="1" smtClean="0"/>
              <a:t>ili</a:t>
            </a:r>
            <a:r>
              <a:rPr lang="en-US" dirty="0" smtClean="0"/>
              <a:t>  </a:t>
            </a:r>
            <a:r>
              <a:rPr lang="en-US" dirty="0" err="1" smtClean="0"/>
              <a:t>obustavljena</a:t>
            </a:r>
            <a:r>
              <a:rPr lang="en-US" dirty="0" smtClean="0"/>
              <a:t>. </a:t>
            </a:r>
          </a:p>
          <a:p>
            <a:pPr algn="just"/>
            <a:r>
              <a:rPr lang="en-US" dirty="0" err="1" smtClean="0"/>
              <a:t>Mnoge</a:t>
            </a:r>
            <a:r>
              <a:rPr lang="en-US" dirty="0" smtClean="0"/>
              <a:t> </a:t>
            </a:r>
            <a:r>
              <a:rPr lang="en-US" dirty="0" err="1" smtClean="0"/>
              <a:t>zemlje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propisima</a:t>
            </a:r>
            <a:r>
              <a:rPr lang="en-US" dirty="0" smtClean="0"/>
              <a:t> </a:t>
            </a:r>
            <a:r>
              <a:rPr lang="en-US" dirty="0" err="1" smtClean="0"/>
              <a:t>ograničile</a:t>
            </a:r>
            <a:r>
              <a:rPr lang="en-US" dirty="0" smtClean="0"/>
              <a:t> </a:t>
            </a:r>
            <a:r>
              <a:rPr lang="en-US" dirty="0" err="1" smtClean="0"/>
              <a:t>bilo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vid</a:t>
            </a:r>
            <a:r>
              <a:rPr lang="en-US" dirty="0" smtClean="0"/>
              <a:t> </a:t>
            </a:r>
            <a:r>
              <a:rPr lang="en-US" dirty="0" err="1" smtClean="0"/>
              <a:t>isplate</a:t>
            </a:r>
            <a:r>
              <a:rPr lang="en-US" dirty="0" smtClean="0"/>
              <a:t> </a:t>
            </a:r>
            <a:r>
              <a:rPr lang="en-US" dirty="0" err="1" smtClean="0"/>
              <a:t>dividendi</a:t>
            </a:r>
            <a:r>
              <a:rPr lang="en-US" dirty="0" smtClean="0"/>
              <a:t>,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preduzeće</a:t>
            </a:r>
            <a:r>
              <a:rPr lang="en-US" dirty="0" smtClean="0"/>
              <a:t> </a:t>
            </a:r>
            <a:r>
              <a:rPr lang="en-US" dirty="0" err="1" smtClean="0"/>
              <a:t>dovodi</a:t>
            </a:r>
            <a:r>
              <a:rPr lang="en-US" dirty="0" smtClean="0"/>
              <a:t> u </a:t>
            </a:r>
            <a:r>
              <a:rPr lang="en-US" dirty="0" err="1" smtClean="0"/>
              <a:t>stanje</a:t>
            </a:r>
            <a:r>
              <a:rPr lang="en-US" dirty="0" smtClean="0"/>
              <a:t> </a:t>
            </a:r>
            <a:r>
              <a:rPr lang="en-US" dirty="0" err="1" smtClean="0"/>
              <a:t>nelikvidnosti</a:t>
            </a:r>
            <a:r>
              <a:rPr lang="en-US" dirty="0" smtClean="0"/>
              <a:t> </a:t>
            </a:r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 smtClean="0"/>
              <a:t>neblagovremenog</a:t>
            </a:r>
            <a:r>
              <a:rPr lang="en-US" dirty="0" smtClean="0"/>
              <a:t> </a:t>
            </a:r>
            <a:r>
              <a:rPr lang="en-US" dirty="0" err="1" smtClean="0"/>
              <a:t>plaćanja</a:t>
            </a:r>
            <a:r>
              <a:rPr lang="en-US" dirty="0" smtClean="0"/>
              <a:t> </a:t>
            </a:r>
            <a:r>
              <a:rPr lang="en-US" dirty="0" err="1" smtClean="0"/>
              <a:t>dugova</a:t>
            </a:r>
            <a:r>
              <a:rPr lang="en-US" dirty="0" smtClean="0"/>
              <a:t>, </a:t>
            </a:r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 err="1" smtClean="0"/>
              <a:t>štiteći</a:t>
            </a:r>
            <a:r>
              <a:rPr lang="en-US" dirty="0" smtClean="0"/>
              <a:t> </a:t>
            </a:r>
            <a:r>
              <a:rPr lang="en-US" dirty="0" err="1" smtClean="0"/>
              <a:t>razne</a:t>
            </a:r>
            <a:r>
              <a:rPr lang="en-US" dirty="0" smtClean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erioce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Kreditori</a:t>
            </a:r>
            <a:r>
              <a:rPr lang="en-US" dirty="0" smtClean="0"/>
              <a:t> </a:t>
            </a:r>
            <a:r>
              <a:rPr lang="en-US" dirty="0" err="1" smtClean="0"/>
              <a:t>takođe</a:t>
            </a:r>
            <a:r>
              <a:rPr lang="en-US" dirty="0" smtClean="0"/>
              <a:t> u </a:t>
            </a:r>
            <a:r>
              <a:rPr lang="en-US" dirty="0" err="1" smtClean="0"/>
              <a:t>uslovima</a:t>
            </a:r>
            <a:r>
              <a:rPr lang="en-US" dirty="0" smtClean="0"/>
              <a:t> </a:t>
            </a:r>
            <a:r>
              <a:rPr lang="en-US" dirty="0" err="1" smtClean="0"/>
              <a:t>davanja</a:t>
            </a:r>
            <a:r>
              <a:rPr lang="en-US" dirty="0" smtClean="0"/>
              <a:t> </a:t>
            </a:r>
            <a:r>
              <a:rPr lang="en-US" dirty="0" err="1" smtClean="0"/>
              <a:t>kredita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traže</a:t>
            </a:r>
            <a:r>
              <a:rPr lang="en-US" dirty="0" smtClean="0"/>
              <a:t> </a:t>
            </a:r>
            <a:r>
              <a:rPr lang="en-US" dirty="0" err="1" smtClean="0"/>
              <a:t>neisplaćivanje</a:t>
            </a:r>
            <a:r>
              <a:rPr lang="en-US" dirty="0" smtClean="0"/>
              <a:t> </a:t>
            </a:r>
            <a:r>
              <a:rPr lang="en-US" dirty="0" err="1" smtClean="0"/>
              <a:t>dividendi</a:t>
            </a:r>
            <a:r>
              <a:rPr lang="en-US" dirty="0" smtClean="0"/>
              <a:t> do </a:t>
            </a:r>
            <a:r>
              <a:rPr lang="en-US" dirty="0" err="1" smtClean="0"/>
              <a:t>povratka</a:t>
            </a:r>
            <a:r>
              <a:rPr lang="en-US" dirty="0" smtClean="0"/>
              <a:t> </a:t>
            </a:r>
            <a:r>
              <a:rPr lang="en-US" dirty="0" err="1" smtClean="0"/>
              <a:t>duga</a:t>
            </a:r>
            <a:r>
              <a:rPr lang="sr-Latn-ME" dirty="0" smtClean="0"/>
              <a:t>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200" dirty="0" smtClean="0"/>
              <a:t>2. </a:t>
            </a:r>
            <a:r>
              <a:rPr lang="en-US" sz="3200" dirty="0" smtClean="0"/>
              <a:t>PASIVNA </a:t>
            </a:r>
            <a:r>
              <a:rPr lang="sr-Latn-ME" sz="3200" dirty="0" smtClean="0"/>
              <a:t>I </a:t>
            </a:r>
            <a:r>
              <a:rPr lang="en-US" sz="3200" dirty="0" smtClean="0"/>
              <a:t>AKTIVN</a:t>
            </a:r>
            <a:r>
              <a:rPr lang="sr-Latn-ME" sz="3200" dirty="0" smtClean="0"/>
              <a:t>A</a:t>
            </a:r>
            <a:r>
              <a:rPr lang="en-US" sz="3200" dirty="0" smtClean="0"/>
              <a:t> POLITIK</a:t>
            </a:r>
            <a:r>
              <a:rPr lang="sr-Latn-ME" sz="3200" dirty="0" smtClean="0"/>
              <a:t>A</a:t>
            </a:r>
            <a:r>
              <a:rPr lang="en-US" sz="3200" dirty="0" smtClean="0"/>
              <a:t> DIVIDENDI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Suština</a:t>
            </a:r>
            <a:r>
              <a:rPr lang="en-US" dirty="0" smtClean="0"/>
              <a:t> </a:t>
            </a:r>
            <a:r>
              <a:rPr lang="en-US" dirty="0" err="1" smtClean="0"/>
              <a:t>ovih</a:t>
            </a:r>
            <a:r>
              <a:rPr lang="en-US" dirty="0" smtClean="0"/>
              <a:t> </a:t>
            </a:r>
            <a:r>
              <a:rPr lang="en-US" dirty="0" err="1" smtClean="0"/>
              <a:t>politika</a:t>
            </a:r>
            <a:r>
              <a:rPr lang="en-US" dirty="0" smtClean="0"/>
              <a:t> se </a:t>
            </a:r>
            <a:r>
              <a:rPr lang="en-US" dirty="0" err="1" smtClean="0"/>
              <a:t>kreće</a:t>
            </a:r>
            <a:r>
              <a:rPr lang="en-US" dirty="0" smtClean="0"/>
              <a:t> u </a:t>
            </a:r>
            <a:r>
              <a:rPr lang="en-US" dirty="0" err="1" smtClean="0"/>
              <a:t>okviru</a:t>
            </a:r>
            <a:r>
              <a:rPr lang="en-US" dirty="0" smtClean="0"/>
              <a:t> </a:t>
            </a:r>
            <a:r>
              <a:rPr lang="en-US" dirty="0" err="1" smtClean="0"/>
              <a:t>razmatranja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dividende</a:t>
            </a:r>
            <a:r>
              <a:rPr lang="en-US" dirty="0" smtClean="0"/>
              <a:t> </a:t>
            </a:r>
            <a:r>
              <a:rPr lang="en-US" dirty="0" err="1" smtClean="0"/>
              <a:t>važne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nevažne</a:t>
            </a:r>
            <a:r>
              <a:rPr lang="en-US" dirty="0" smtClean="0"/>
              <a:t> u </a:t>
            </a:r>
            <a:r>
              <a:rPr lang="en-US" dirty="0" err="1" smtClean="0"/>
              <a:t>kontekstu</a:t>
            </a:r>
            <a:r>
              <a:rPr lang="en-US" dirty="0" smtClean="0"/>
              <a:t> </a:t>
            </a:r>
            <a:r>
              <a:rPr lang="en-US" dirty="0" err="1" smtClean="0"/>
              <a:t>povećanja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 smtClean="0"/>
              <a:t>kompanije</a:t>
            </a:r>
            <a:r>
              <a:rPr lang="en-US" dirty="0" smtClean="0"/>
              <a:t> </a:t>
            </a:r>
            <a:r>
              <a:rPr lang="en-US" dirty="0" err="1" smtClean="0"/>
              <a:t>tj</a:t>
            </a:r>
            <a:r>
              <a:rPr lang="sr-Latn-ME" dirty="0" smtClean="0"/>
              <a:t>.</a:t>
            </a:r>
            <a:r>
              <a:rPr lang="en-US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li</a:t>
            </a:r>
            <a:r>
              <a:rPr lang="en-US" dirty="0" smtClean="0"/>
              <a:t> </a:t>
            </a:r>
            <a:r>
              <a:rPr lang="en-US" dirty="0" err="1" smtClean="0"/>
              <a:t>isplata</a:t>
            </a:r>
            <a:r>
              <a:rPr lang="en-US" dirty="0" smtClean="0"/>
              <a:t> </a:t>
            </a:r>
            <a:r>
              <a:rPr lang="en-US" dirty="0" err="1" smtClean="0"/>
              <a:t>dividendi</a:t>
            </a:r>
            <a:r>
              <a:rPr lang="en-US" dirty="0" smtClean="0"/>
              <a:t> </a:t>
            </a:r>
            <a:r>
              <a:rPr lang="en-US" dirty="0" err="1" smtClean="0"/>
              <a:t>uticati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bogatstvo</a:t>
            </a:r>
            <a:r>
              <a:rPr lang="en-US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, </a:t>
            </a:r>
            <a:r>
              <a:rPr lang="en-US" dirty="0" err="1" smtClean="0"/>
              <a:t>koji</a:t>
            </a:r>
            <a:r>
              <a:rPr lang="en-US" dirty="0" smtClean="0"/>
              <a:t> to </a:t>
            </a:r>
            <a:r>
              <a:rPr lang="en-US" dirty="0" err="1" smtClean="0"/>
              <a:t>odnos</a:t>
            </a:r>
            <a:r>
              <a:rPr lang="en-US" dirty="0" smtClean="0"/>
              <a:t> </a:t>
            </a:r>
            <a:r>
              <a:rPr lang="en-US" dirty="0" err="1" smtClean="0"/>
              <a:t>isplate</a:t>
            </a:r>
            <a:r>
              <a:rPr lang="en-US" dirty="0" smtClean="0"/>
              <a:t> </a:t>
            </a:r>
            <a:r>
              <a:rPr lang="en-US" dirty="0" err="1" smtClean="0"/>
              <a:t>dividendi</a:t>
            </a:r>
            <a:r>
              <a:rPr lang="en-US" dirty="0" smtClean="0"/>
              <a:t> </a:t>
            </a:r>
            <a:r>
              <a:rPr lang="en-US" dirty="0" err="1" smtClean="0"/>
              <a:t>maksimizira</a:t>
            </a:r>
            <a:r>
              <a:rPr lang="en-US" dirty="0" smtClean="0"/>
              <a:t> </a:t>
            </a:r>
            <a:r>
              <a:rPr lang="en-US" dirty="0" err="1" smtClean="0"/>
              <a:t>bogatstvo</a:t>
            </a:r>
            <a:r>
              <a:rPr lang="en-US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 ? </a:t>
            </a:r>
            <a:endParaRPr lang="sr-Latn-ME" dirty="0" smtClean="0"/>
          </a:p>
          <a:p>
            <a:pPr algn="just"/>
            <a:r>
              <a:rPr lang="en-US" dirty="0" err="1" smtClean="0"/>
              <a:t>Ovd</a:t>
            </a:r>
            <a:r>
              <a:rPr lang="sr-Latn-ME" dirty="0" smtClean="0"/>
              <a:t>j</a:t>
            </a:r>
            <a:r>
              <a:rPr lang="en-US" dirty="0" smtClean="0"/>
              <a:t>e se </a:t>
            </a:r>
            <a:r>
              <a:rPr lang="en-US" dirty="0" err="1" smtClean="0"/>
              <a:t>politika</a:t>
            </a:r>
            <a:r>
              <a:rPr lang="en-US" dirty="0" smtClean="0"/>
              <a:t> </a:t>
            </a:r>
            <a:r>
              <a:rPr lang="en-US" dirty="0" err="1" smtClean="0"/>
              <a:t>dividendi</a:t>
            </a:r>
            <a:r>
              <a:rPr lang="en-US" dirty="0" smtClean="0"/>
              <a:t> </a:t>
            </a:r>
            <a:r>
              <a:rPr lang="en-US" dirty="0" err="1" smtClean="0"/>
              <a:t>posmatra</a:t>
            </a:r>
            <a:r>
              <a:rPr lang="en-US" dirty="0" smtClean="0"/>
              <a:t> u </a:t>
            </a:r>
            <a:r>
              <a:rPr lang="en-US" dirty="0" err="1" smtClean="0"/>
              <a:t>kontekstu</a:t>
            </a:r>
            <a:r>
              <a:rPr lang="en-US" dirty="0" smtClean="0"/>
              <a:t> </a:t>
            </a:r>
            <a:r>
              <a:rPr lang="en-US" dirty="0" err="1" smtClean="0"/>
              <a:t>finansijske</a:t>
            </a:r>
            <a:r>
              <a:rPr lang="en-US" dirty="0" smtClean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obuhvata</a:t>
            </a:r>
            <a:r>
              <a:rPr lang="en-US" dirty="0" smtClean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 o </a:t>
            </a:r>
            <a:r>
              <a:rPr lang="en-US" dirty="0" err="1" smtClean="0"/>
              <a:t>zadržavanju</a:t>
            </a:r>
            <a:r>
              <a:rPr lang="en-US" dirty="0" smtClean="0"/>
              <a:t> </a:t>
            </a:r>
            <a:r>
              <a:rPr lang="en-US" dirty="0" err="1" smtClean="0"/>
              <a:t>dobiti</a:t>
            </a:r>
            <a:r>
              <a:rPr lang="en-US" dirty="0" smtClean="0"/>
              <a:t>. </a:t>
            </a:r>
            <a:endParaRPr lang="sr-Latn-ME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1465</TotalTime>
  <Words>1717</Words>
  <Application>Microsoft Office PowerPoint</Application>
  <PresentationFormat>On-screen Show (4:3)</PresentationFormat>
  <Paragraphs>135</Paragraphs>
  <Slides>21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Urban</vt:lpstr>
      <vt:lpstr> PRAVNI FAKULTET  KORPORATIVNO UPRAVLJANJE autor-prof.dr.sc. Darko Tipurić i saradnici, izdanje 2008 g. </vt:lpstr>
      <vt:lpstr>                                      VJEŽBE 11  UVOD </vt:lpstr>
      <vt:lpstr>CILJ PREDAVANJA</vt:lpstr>
      <vt:lpstr>UVOD – RASPODJELA NETO DOBITI </vt:lpstr>
      <vt:lpstr>UVOD – RASPODJELA NETO DOBITI </vt:lpstr>
      <vt:lpstr>UVOD – RASPODJELA NETO DOBITI </vt:lpstr>
      <vt:lpstr>1- POLITIKA DIVIDENDI</vt:lpstr>
      <vt:lpstr>1- POLITIKA DIVIDENDI</vt:lpstr>
      <vt:lpstr>2. PASIVNA I AKTIVNA POLITIKA DIVIDENDI </vt:lpstr>
      <vt:lpstr>Faktori koji utiču na politiku dividendi  </vt:lpstr>
      <vt:lpstr>3. OPŠTE ODREDBE O DIVIDENDAMA </vt:lpstr>
      <vt:lpstr>A - Opšte odredbe o dividendama u BiH</vt:lpstr>
      <vt:lpstr>A - Opšte odredbe o dividendama u BiH</vt:lpstr>
      <vt:lpstr>A - Opšte odredbe o dividendama u BiH</vt:lpstr>
      <vt:lpstr>A - Opšte odredbe o dividendama u BiH</vt:lpstr>
      <vt:lpstr>A - Opšte odredbe o dividendama u BiH</vt:lpstr>
      <vt:lpstr>A - Opšte odredbe o dividendama u BiH</vt:lpstr>
      <vt:lpstr>A - Opšte odredbe o dividendama u BiH</vt:lpstr>
      <vt:lpstr>B- Postupak za utvrđivanje i isplatu dividendi </vt:lpstr>
      <vt:lpstr>C- Objavljivanje informacija o dividendama</vt:lpstr>
      <vt:lpstr>D - Politika dividendi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Haris</dc:creator>
  <cp:lastModifiedBy>Windows User</cp:lastModifiedBy>
  <cp:revision>188</cp:revision>
  <dcterms:created xsi:type="dcterms:W3CDTF">2016-02-04T23:36:05Z</dcterms:created>
  <dcterms:modified xsi:type="dcterms:W3CDTF">2019-05-14T16:29:15Z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eccaca9-c565-4687-ab89-670d7189269d_Enabled">
    <vt:lpwstr>True</vt:lpwstr>
  </property>
  <property fmtid="{D5CDD505-2E9C-101B-9397-08002B2CF9AE}" pid="3" name="MSIP_Label_aeccaca9-c565-4687-ab89-670d7189269d_SiteId">
    <vt:lpwstr>2e1b18c0-6ae4-42f1-8d17-123e592a2480</vt:lpwstr>
  </property>
  <property fmtid="{D5CDD505-2E9C-101B-9397-08002B2CF9AE}" pid="4" name="MSIP_Label_aeccaca9-c565-4687-ab89-670d7189269d_Ref">
    <vt:lpwstr>https://api.informationprotection.azure.com/api/2e1b18c0-6ae4-42f1-8d17-123e592a2480</vt:lpwstr>
  </property>
  <property fmtid="{D5CDD505-2E9C-101B-9397-08002B2CF9AE}" pid="5" name="MSIP_Label_aeccaca9-c565-4687-ab89-670d7189269d_Owner">
    <vt:lpwstr>harisko@vbba.volksbank.ba</vt:lpwstr>
  </property>
  <property fmtid="{D5CDD505-2E9C-101B-9397-08002B2CF9AE}" pid="6" name="MSIP_Label_aeccaca9-c565-4687-ab89-670d7189269d_SetDate">
    <vt:lpwstr>2018-03-06T08:44:01.8161003+01:00</vt:lpwstr>
  </property>
  <property fmtid="{D5CDD505-2E9C-101B-9397-08002B2CF9AE}" pid="7" name="MSIP_Label_aeccaca9-c565-4687-ab89-670d7189269d_Name">
    <vt:lpwstr>Povjerljivost C1</vt:lpwstr>
  </property>
  <property fmtid="{D5CDD505-2E9C-101B-9397-08002B2CF9AE}" pid="8" name="MSIP_Label_aeccaca9-c565-4687-ab89-670d7189269d_Application">
    <vt:lpwstr>Microsoft Azure Information Protection</vt:lpwstr>
  </property>
  <property fmtid="{D5CDD505-2E9C-101B-9397-08002B2CF9AE}" pid="9" name="MSIP_Label_aeccaca9-c565-4687-ab89-670d7189269d_Extended_MSFT_Method">
    <vt:lpwstr>Automatic</vt:lpwstr>
  </property>
  <property fmtid="{D5CDD505-2E9C-101B-9397-08002B2CF9AE}" pid="10" name="Sensitivity">
    <vt:lpwstr>Povjerljivost C1</vt:lpwstr>
  </property>
</Properties>
</file>