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14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F7760F-0501-4D38-9C5E-88C3C14C4B4B}" type="datetimeFigureOut">
              <a:rPr lang="hr-HR" smtClean="0"/>
              <a:pPr/>
              <a:t>9.5.2019.</a:t>
            </a:fld>
            <a:endParaRPr lang="hr-H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C2B63F-D6E6-488C-8240-A2687CFBB818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39128696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C2B63F-D6E6-488C-8240-A2687CFBB818}" type="slidenum">
              <a:rPr lang="hr-HR" smtClean="0"/>
              <a:pPr/>
              <a:t>1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18493454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C2B63F-D6E6-488C-8240-A2687CFBB818}" type="slidenum">
              <a:rPr lang="hr-HR" smtClean="0"/>
              <a:pPr/>
              <a:t>2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21554590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91D3F211-2906-482D-879F-5372067048EC}" type="datetimeFigureOut">
              <a:rPr lang="en-US" smtClean="0"/>
              <a:pPr/>
              <a:t>5/9/2019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5/9/2019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5/9/2019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5/9/2019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5/9/2019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5/9/2019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1D3F211-2906-482D-879F-5372067048EC}" type="datetimeFigureOut">
              <a:rPr lang="en-US" smtClean="0"/>
              <a:pPr/>
              <a:t>5/9/2019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91D3F211-2906-482D-879F-5372067048EC}" type="datetimeFigureOut">
              <a:rPr lang="en-US" smtClean="0"/>
              <a:pPr/>
              <a:t>5/9/2019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5/9/2019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5/9/2019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5/9/2019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91D3F211-2906-482D-879F-5372067048EC}" type="datetimeFigureOut">
              <a:rPr lang="en-US" smtClean="0"/>
              <a:pPr/>
              <a:t>5/9/2019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MSIPCM8e564cf8bcdd0d30fe1a14b6" descr="{&quot;HashCode&quot;:2022693539,&quot;Placement&quot;:&quot;Footer&quot;,&quot;Top&quot;:524.725769,&quot;Left&quot;:0.0,&quot;SlideWidth&quot;:720,&quot;SlideHeight&quot;:540}"/>
          <p:cNvSpPr txBox="1"/>
          <p:nvPr userDrawn="1"/>
        </p:nvSpPr>
        <p:spPr>
          <a:xfrm>
            <a:off x="0" y="6664017"/>
            <a:ext cx="1191689" cy="193983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hr-HR" sz="600" smtClean="0">
                <a:solidFill>
                  <a:srgbClr val="000000"/>
                </a:solidFill>
                <a:latin typeface="Calibri" panose="020F0502020204030204" pitchFamily="34" charset="0"/>
              </a:rPr>
              <a:t>SBERBANK BH - Povjerljivost C1
</a:t>
            </a:r>
            <a:endParaRPr lang="hr-HR" sz="6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hr-H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H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PRAVNI </a:t>
            </a:r>
            <a:r>
              <a:rPr lang="hr-BA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FAKULTET</a:t>
            </a:r>
            <a:br>
              <a:rPr lang="hr-BA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BA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KORPORATIVNO UPRAVLJANJE</a:t>
            </a:r>
            <a:r>
              <a:rPr lang="hr-BA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BA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autor-prof.dr.sc. Darko Tipurić i </a:t>
            </a:r>
            <a:r>
              <a:rPr lang="hr-BA" sz="1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saradnici</a:t>
            </a:r>
            <a:r>
              <a:rPr lang="hr-BA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izdanje 2008 g.</a:t>
            </a:r>
            <a:r>
              <a:rPr lang="hr-HR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HR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2423120"/>
          </a:xfrm>
        </p:spPr>
        <p:txBody>
          <a:bodyPr>
            <a:normAutofit/>
          </a:bodyPr>
          <a:lstStyle/>
          <a:p>
            <a:endParaRPr lang="hr-HR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Prof.dr</a:t>
            </a:r>
            <a:r>
              <a:rPr lang="hr-H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hr-HR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Halil</a:t>
            </a:r>
            <a:r>
              <a:rPr lang="hr-H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r-HR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Kalač</a:t>
            </a:r>
            <a:endParaRPr lang="hr-HR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hr-HR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Haris Kozlo MA</a:t>
            </a:r>
          </a:p>
          <a:p>
            <a:r>
              <a:rPr lang="hr-H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hr-H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iši asistent na </a:t>
            </a:r>
            <a:r>
              <a:rPr lang="hr-HR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ekonomskopravnoj</a:t>
            </a:r>
            <a:r>
              <a:rPr lang="hr-H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naučnoj oblasti</a:t>
            </a:r>
            <a:endParaRPr lang="hr-HR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bs-Latn-BA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UNT logo NOVI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95700" y="548680"/>
            <a:ext cx="1752600" cy="1182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</a:t>
            </a:r>
            <a:r>
              <a:rPr lang="sr-Latn-ME" dirty="0" smtClean="0"/>
              <a:t>-</a:t>
            </a:r>
            <a:r>
              <a:rPr lang="en-US" dirty="0" smtClean="0"/>
              <a:t> </a:t>
            </a:r>
            <a:r>
              <a:rPr lang="en-US" dirty="0" err="1" smtClean="0"/>
              <a:t>Povećanje</a:t>
            </a:r>
            <a:r>
              <a:rPr lang="en-US" dirty="0" smtClean="0"/>
              <a:t> </a:t>
            </a:r>
            <a:r>
              <a:rPr lang="en-US" dirty="0" err="1" smtClean="0"/>
              <a:t>osnovnog</a:t>
            </a:r>
            <a:r>
              <a:rPr lang="en-US" dirty="0" smtClean="0"/>
              <a:t> </a:t>
            </a:r>
            <a:r>
              <a:rPr lang="en-US" dirty="0" err="1" smtClean="0"/>
              <a:t>kapitala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 err="1" smtClean="0"/>
              <a:t>Zaštita</a:t>
            </a:r>
            <a:r>
              <a:rPr lang="en-US" dirty="0" smtClean="0"/>
              <a:t> </a:t>
            </a:r>
            <a:r>
              <a:rPr lang="en-US" dirty="0" err="1" smtClean="0"/>
              <a:t>svojinskih</a:t>
            </a:r>
            <a:r>
              <a:rPr lang="en-US" dirty="0" smtClean="0"/>
              <a:t> </a:t>
            </a:r>
            <a:r>
              <a:rPr lang="en-US" dirty="0" err="1" smtClean="0"/>
              <a:t>prava</a:t>
            </a:r>
            <a:r>
              <a:rPr lang="en-US" dirty="0" smtClean="0"/>
              <a:t> </a:t>
            </a:r>
            <a:r>
              <a:rPr lang="en-US" dirty="0" err="1" smtClean="0"/>
              <a:t>prilikom</a:t>
            </a:r>
            <a:r>
              <a:rPr lang="en-US" dirty="0" smtClean="0"/>
              <a:t> </a:t>
            </a:r>
            <a:r>
              <a:rPr lang="en-US" dirty="0" err="1" smtClean="0"/>
              <a:t>povećanja</a:t>
            </a:r>
            <a:r>
              <a:rPr lang="en-US" dirty="0" smtClean="0"/>
              <a:t> </a:t>
            </a:r>
            <a:r>
              <a:rPr lang="en-US" dirty="0" err="1" smtClean="0"/>
              <a:t>osnovnog</a:t>
            </a:r>
            <a:r>
              <a:rPr lang="en-US" dirty="0" smtClean="0"/>
              <a:t> </a:t>
            </a:r>
            <a:r>
              <a:rPr lang="en-US" dirty="0" err="1" smtClean="0"/>
              <a:t>kapitala</a:t>
            </a:r>
            <a:endParaRPr lang="en-US" dirty="0" smtClean="0"/>
          </a:p>
          <a:p>
            <a:r>
              <a:rPr lang="en-US" b="1" dirty="0" err="1" smtClean="0"/>
              <a:t>Povećanje</a:t>
            </a:r>
            <a:r>
              <a:rPr lang="en-US" b="1" dirty="0" smtClean="0"/>
              <a:t> </a:t>
            </a:r>
            <a:r>
              <a:rPr lang="en-US" b="1" dirty="0" err="1" smtClean="0"/>
              <a:t>osnovnog</a:t>
            </a:r>
            <a:r>
              <a:rPr lang="en-US" b="1" dirty="0" smtClean="0"/>
              <a:t> </a:t>
            </a:r>
            <a:r>
              <a:rPr lang="en-US" b="1" dirty="0" err="1" smtClean="0"/>
              <a:t>kapitala</a:t>
            </a:r>
            <a:r>
              <a:rPr lang="en-US" b="1" dirty="0" smtClean="0"/>
              <a:t> u </a:t>
            </a:r>
            <a:r>
              <a:rPr lang="en-US" b="1" dirty="0" err="1" smtClean="0"/>
              <a:t>FBiH</a:t>
            </a:r>
            <a:endParaRPr lang="en-US" b="1" dirty="0" smtClean="0"/>
          </a:p>
          <a:p>
            <a:r>
              <a:rPr lang="en-US" b="1" dirty="0" err="1" smtClean="0"/>
              <a:t>Emisija</a:t>
            </a:r>
            <a:r>
              <a:rPr lang="en-US" b="1" dirty="0" smtClean="0"/>
              <a:t> </a:t>
            </a:r>
            <a:r>
              <a:rPr lang="en-US" b="1" dirty="0" err="1" smtClean="0"/>
              <a:t>novih</a:t>
            </a:r>
            <a:r>
              <a:rPr lang="en-US" b="1" dirty="0" smtClean="0"/>
              <a:t> </a:t>
            </a:r>
            <a:r>
              <a:rPr lang="en-US" b="1" dirty="0" err="1" smtClean="0"/>
              <a:t>dionica</a:t>
            </a:r>
            <a:endParaRPr lang="en-US" b="1" dirty="0" smtClean="0"/>
          </a:p>
          <a:p>
            <a:r>
              <a:rPr lang="en-US" b="1" dirty="0" err="1" smtClean="0"/>
              <a:t>Povećanje</a:t>
            </a:r>
            <a:r>
              <a:rPr lang="en-US" b="1" dirty="0" smtClean="0"/>
              <a:t> </a:t>
            </a:r>
            <a:r>
              <a:rPr lang="en-US" b="1" dirty="0" err="1" smtClean="0"/>
              <a:t>nominalne</a:t>
            </a:r>
            <a:r>
              <a:rPr lang="en-US" b="1" dirty="0" smtClean="0"/>
              <a:t> </a:t>
            </a:r>
            <a:r>
              <a:rPr lang="en-US" b="1" dirty="0" err="1" smtClean="0"/>
              <a:t>vrijednosti</a:t>
            </a:r>
            <a:r>
              <a:rPr lang="en-US" b="1" dirty="0" smtClean="0"/>
              <a:t> </a:t>
            </a:r>
            <a:r>
              <a:rPr lang="en-US" b="1" dirty="0" err="1" smtClean="0"/>
              <a:t>dionica</a:t>
            </a:r>
            <a:endParaRPr lang="en-US" b="1" dirty="0" smtClean="0"/>
          </a:p>
          <a:p>
            <a:r>
              <a:rPr lang="en-US" b="1" dirty="0" err="1" smtClean="0"/>
              <a:t>Uslovno</a:t>
            </a:r>
            <a:r>
              <a:rPr lang="en-US" b="1" dirty="0" smtClean="0"/>
              <a:t> </a:t>
            </a:r>
            <a:r>
              <a:rPr lang="en-US" b="1" dirty="0" err="1" smtClean="0"/>
              <a:t>povećanje</a:t>
            </a:r>
            <a:r>
              <a:rPr lang="en-US" b="1" dirty="0" smtClean="0"/>
              <a:t> </a:t>
            </a:r>
            <a:r>
              <a:rPr lang="en-US" b="1" dirty="0" err="1" smtClean="0"/>
              <a:t>osnovnog</a:t>
            </a:r>
            <a:r>
              <a:rPr lang="en-US" b="1" dirty="0" smtClean="0"/>
              <a:t> </a:t>
            </a:r>
            <a:r>
              <a:rPr lang="en-US" b="1" dirty="0" err="1" smtClean="0"/>
              <a:t>kapitala</a:t>
            </a:r>
            <a:endParaRPr lang="en-US" b="1" dirty="0" smtClean="0"/>
          </a:p>
          <a:p>
            <a:r>
              <a:rPr lang="en-US" b="1" dirty="0" err="1" smtClean="0"/>
              <a:t>Povećanje</a:t>
            </a:r>
            <a:r>
              <a:rPr lang="en-US" b="1" dirty="0" smtClean="0"/>
              <a:t> </a:t>
            </a:r>
            <a:r>
              <a:rPr lang="en-US" b="1" dirty="0" err="1" smtClean="0"/>
              <a:t>iz</a:t>
            </a:r>
            <a:r>
              <a:rPr lang="en-US" b="1" dirty="0" smtClean="0"/>
              <a:t> </a:t>
            </a:r>
            <a:r>
              <a:rPr lang="en-US" b="1" dirty="0" err="1" smtClean="0"/>
              <a:t>vlastitih</a:t>
            </a:r>
            <a:r>
              <a:rPr lang="en-US" b="1" dirty="0" smtClean="0"/>
              <a:t> </a:t>
            </a:r>
            <a:r>
              <a:rPr lang="en-US" b="1" dirty="0" err="1" smtClean="0"/>
              <a:t>sredstava</a:t>
            </a:r>
            <a:endParaRPr lang="en-US" b="1" dirty="0" smtClean="0"/>
          </a:p>
          <a:p>
            <a:r>
              <a:rPr lang="en-US" b="1" dirty="0" err="1" smtClean="0"/>
              <a:t>Integrirano</a:t>
            </a:r>
            <a:r>
              <a:rPr lang="en-US" b="1" dirty="0" smtClean="0"/>
              <a:t> </a:t>
            </a:r>
            <a:r>
              <a:rPr lang="en-US" b="1" dirty="0" err="1" smtClean="0"/>
              <a:t>povećanje</a:t>
            </a:r>
            <a:endParaRPr lang="en-US" b="1" dirty="0" smtClean="0"/>
          </a:p>
          <a:p>
            <a:r>
              <a:rPr lang="pl-PL" b="1" dirty="0" smtClean="0"/>
              <a:t>Povećanje osnovnog kapitala u RS-u</a:t>
            </a:r>
            <a:endParaRPr lang="en-US" b="1" dirty="0" smtClean="0"/>
          </a:p>
          <a:p>
            <a:r>
              <a:rPr lang="en-US" b="1" dirty="0" err="1" smtClean="0"/>
              <a:t>Uslovno</a:t>
            </a:r>
            <a:r>
              <a:rPr lang="en-US" b="1" dirty="0" smtClean="0"/>
              <a:t> </a:t>
            </a:r>
            <a:r>
              <a:rPr lang="en-US" b="1" dirty="0" err="1" smtClean="0"/>
              <a:t>povećanje</a:t>
            </a:r>
            <a:r>
              <a:rPr lang="en-US" b="1" dirty="0" smtClean="0"/>
              <a:t> </a:t>
            </a:r>
            <a:r>
              <a:rPr lang="en-US" b="1" dirty="0" err="1" smtClean="0"/>
              <a:t>osnovnog</a:t>
            </a:r>
            <a:r>
              <a:rPr lang="en-US" b="1" dirty="0" smtClean="0"/>
              <a:t> </a:t>
            </a:r>
            <a:r>
              <a:rPr lang="en-US" b="1" dirty="0" err="1" smtClean="0"/>
              <a:t>kapitala</a:t>
            </a:r>
            <a:endParaRPr lang="en-US" b="1" dirty="0" smtClean="0"/>
          </a:p>
          <a:p>
            <a:r>
              <a:rPr lang="en-US" b="1" dirty="0" err="1" smtClean="0"/>
              <a:t>Ovlašteni</a:t>
            </a:r>
            <a:r>
              <a:rPr lang="en-US" b="1" dirty="0" smtClean="0"/>
              <a:t> </a:t>
            </a:r>
            <a:r>
              <a:rPr lang="en-US" b="1" dirty="0" err="1" smtClean="0"/>
              <a:t>kapital</a:t>
            </a:r>
            <a:endParaRPr lang="en-US" b="1" dirty="0" smtClean="0"/>
          </a:p>
          <a:p>
            <a:r>
              <a:rPr lang="en-US" b="1" dirty="0" err="1" smtClean="0"/>
              <a:t>Povećanje</a:t>
            </a:r>
            <a:r>
              <a:rPr lang="en-US" b="1" dirty="0" smtClean="0"/>
              <a:t> </a:t>
            </a:r>
            <a:r>
              <a:rPr lang="en-US" b="1" dirty="0" err="1" smtClean="0"/>
              <a:t>osnovnog</a:t>
            </a:r>
            <a:r>
              <a:rPr lang="en-US" b="1" dirty="0" smtClean="0"/>
              <a:t> </a:t>
            </a:r>
            <a:r>
              <a:rPr lang="en-US" b="1" dirty="0" err="1" smtClean="0"/>
              <a:t>kapitala</a:t>
            </a:r>
            <a:r>
              <a:rPr lang="en-US" b="1" dirty="0" smtClean="0"/>
              <a:t> </a:t>
            </a:r>
            <a:r>
              <a:rPr lang="en-US" b="1" dirty="0" err="1" smtClean="0"/>
              <a:t>iz</a:t>
            </a:r>
            <a:r>
              <a:rPr lang="en-US" b="1" dirty="0" smtClean="0"/>
              <a:t> </a:t>
            </a:r>
            <a:r>
              <a:rPr lang="en-US" b="1" dirty="0" err="1" smtClean="0"/>
              <a:t>rezervi</a:t>
            </a:r>
            <a:r>
              <a:rPr lang="en-US" b="1" dirty="0" smtClean="0"/>
              <a:t> </a:t>
            </a:r>
            <a:r>
              <a:rPr lang="en-US" b="1" dirty="0" err="1" smtClean="0"/>
              <a:t>društva</a:t>
            </a:r>
            <a:endParaRPr lang="en-US" b="1" dirty="0" smtClean="0"/>
          </a:p>
          <a:p>
            <a:r>
              <a:rPr lang="en-US" b="1" dirty="0" err="1" smtClean="0"/>
              <a:t>Pretvaranje</a:t>
            </a:r>
            <a:r>
              <a:rPr lang="en-US" b="1" dirty="0" smtClean="0"/>
              <a:t> </a:t>
            </a:r>
            <a:r>
              <a:rPr lang="en-US" b="1" dirty="0" err="1" smtClean="0"/>
              <a:t>rezervi</a:t>
            </a:r>
            <a:r>
              <a:rPr lang="en-US" b="1" dirty="0" smtClean="0"/>
              <a:t> </a:t>
            </a:r>
            <a:r>
              <a:rPr lang="en-US" b="1" dirty="0" err="1" smtClean="0"/>
              <a:t>i</a:t>
            </a:r>
            <a:r>
              <a:rPr lang="en-US" b="1" dirty="0" smtClean="0"/>
              <a:t> </a:t>
            </a:r>
            <a:r>
              <a:rPr lang="en-US" b="1" dirty="0" err="1" smtClean="0"/>
              <a:t>neraspoređene</a:t>
            </a:r>
            <a:r>
              <a:rPr lang="en-US" b="1" dirty="0" smtClean="0"/>
              <a:t> </a:t>
            </a:r>
            <a:r>
              <a:rPr lang="en-US" b="1" dirty="0" err="1" smtClean="0"/>
              <a:t>dobiti</a:t>
            </a:r>
            <a:r>
              <a:rPr lang="en-US" b="1" dirty="0" smtClean="0"/>
              <a:t> u </a:t>
            </a:r>
            <a:r>
              <a:rPr lang="en-US" b="1" dirty="0" err="1" smtClean="0"/>
              <a:t>osnovni</a:t>
            </a:r>
            <a:r>
              <a:rPr lang="en-US" b="1" dirty="0" smtClean="0"/>
              <a:t> </a:t>
            </a:r>
            <a:r>
              <a:rPr lang="en-US" b="1" dirty="0" err="1" smtClean="0"/>
              <a:t>kapital</a:t>
            </a:r>
            <a:endParaRPr lang="en-US" b="1" dirty="0" smtClean="0"/>
          </a:p>
          <a:p>
            <a:r>
              <a:rPr lang="en-US" b="1" dirty="0" err="1" smtClean="0"/>
              <a:t>Uloga</a:t>
            </a:r>
            <a:r>
              <a:rPr lang="en-US" b="1" dirty="0" smtClean="0"/>
              <a:t> </a:t>
            </a:r>
            <a:r>
              <a:rPr lang="en-US" b="1" dirty="0" err="1" smtClean="0"/>
              <a:t>skupštine</a:t>
            </a:r>
            <a:r>
              <a:rPr lang="en-US" b="1" dirty="0" smtClean="0"/>
              <a:t> </a:t>
            </a:r>
            <a:r>
              <a:rPr lang="en-US" b="1" dirty="0" err="1" smtClean="0"/>
              <a:t>dioničara</a:t>
            </a:r>
            <a:r>
              <a:rPr lang="en-US" b="1" dirty="0" smtClean="0"/>
              <a:t>/</a:t>
            </a:r>
            <a:r>
              <a:rPr lang="en-US" b="1" dirty="0" err="1" smtClean="0"/>
              <a:t>akcionara</a:t>
            </a:r>
            <a:r>
              <a:rPr lang="en-US" b="1" dirty="0" smtClean="0"/>
              <a:t> </a:t>
            </a:r>
            <a:r>
              <a:rPr lang="en-US" b="1" dirty="0" err="1" smtClean="0"/>
              <a:t>i</a:t>
            </a:r>
            <a:r>
              <a:rPr lang="en-US" b="1" dirty="0" smtClean="0"/>
              <a:t> </a:t>
            </a:r>
            <a:r>
              <a:rPr lang="en-US" b="1" dirty="0" err="1" smtClean="0"/>
              <a:t>nadzornog</a:t>
            </a:r>
            <a:r>
              <a:rPr lang="en-US" b="1" dirty="0" smtClean="0"/>
              <a:t>/</a:t>
            </a:r>
            <a:r>
              <a:rPr lang="en-US" b="1" dirty="0" err="1" smtClean="0"/>
              <a:t>upravnog</a:t>
            </a:r>
            <a:r>
              <a:rPr lang="sr-Latn-ME" b="1" dirty="0" smtClean="0"/>
              <a:t> </a:t>
            </a:r>
            <a:r>
              <a:rPr lang="pl-PL" b="1" dirty="0" smtClean="0"/>
              <a:t>odbora u povećanju osnovnog kapitala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</a:t>
            </a:r>
            <a:r>
              <a:rPr lang="sr-Latn-ME" dirty="0" smtClean="0"/>
              <a:t>-</a:t>
            </a:r>
            <a:r>
              <a:rPr lang="en-US" dirty="0" smtClean="0"/>
              <a:t> </a:t>
            </a:r>
            <a:r>
              <a:rPr lang="en-US" dirty="0" err="1" smtClean="0"/>
              <a:t>Zaštita</a:t>
            </a:r>
            <a:r>
              <a:rPr lang="en-US" dirty="0" smtClean="0"/>
              <a:t> </a:t>
            </a:r>
            <a:r>
              <a:rPr lang="en-US" dirty="0" err="1" smtClean="0"/>
              <a:t>osnovnog</a:t>
            </a:r>
            <a:r>
              <a:rPr lang="en-US" dirty="0" smtClean="0"/>
              <a:t> </a:t>
            </a:r>
            <a:r>
              <a:rPr lang="en-US" dirty="0" err="1" smtClean="0"/>
              <a:t>kapitala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en-US" dirty="0" err="1" smtClean="0"/>
              <a:t>Jedna</a:t>
            </a:r>
            <a:r>
              <a:rPr lang="en-US" dirty="0" smtClean="0"/>
              <a:t> </a:t>
            </a:r>
            <a:r>
              <a:rPr lang="en-US" dirty="0" err="1" smtClean="0"/>
              <a:t>od</a:t>
            </a:r>
            <a:r>
              <a:rPr lang="en-US" dirty="0" smtClean="0"/>
              <a:t> </a:t>
            </a:r>
            <a:r>
              <a:rPr lang="en-US" dirty="0" err="1" smtClean="0"/>
              <a:t>svrha</a:t>
            </a:r>
            <a:r>
              <a:rPr lang="en-US" dirty="0" smtClean="0"/>
              <a:t> </a:t>
            </a:r>
            <a:r>
              <a:rPr lang="en-US" dirty="0" err="1" smtClean="0"/>
              <a:t>osnovnog</a:t>
            </a:r>
            <a:r>
              <a:rPr lang="en-US" dirty="0" smtClean="0"/>
              <a:t> </a:t>
            </a:r>
            <a:r>
              <a:rPr lang="en-US" dirty="0" err="1" smtClean="0"/>
              <a:t>kapitala</a:t>
            </a:r>
            <a:r>
              <a:rPr lang="en-US" dirty="0" smtClean="0"/>
              <a:t> je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pruži</a:t>
            </a:r>
            <a:r>
              <a:rPr lang="en-US" dirty="0" smtClean="0"/>
              <a:t> </a:t>
            </a:r>
            <a:r>
              <a:rPr lang="en-US" dirty="0" err="1" smtClean="0"/>
              <a:t>minimalnu</a:t>
            </a:r>
            <a:r>
              <a:rPr lang="en-US" dirty="0" smtClean="0"/>
              <a:t> </a:t>
            </a:r>
            <a:r>
              <a:rPr lang="en-US" dirty="0" err="1" smtClean="0"/>
              <a:t>garanciju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će</a:t>
            </a:r>
            <a:r>
              <a:rPr lang="en-US" dirty="0" smtClean="0"/>
              <a:t> </a:t>
            </a:r>
            <a:r>
              <a:rPr lang="en-US" dirty="0" err="1" smtClean="0"/>
              <a:t>društvo</a:t>
            </a:r>
            <a:r>
              <a:rPr lang="sr-Latn-ME" dirty="0" smtClean="0"/>
              <a:t> </a:t>
            </a:r>
            <a:r>
              <a:rPr lang="en-US" dirty="0" err="1" smtClean="0"/>
              <a:t>ispuniti</a:t>
            </a:r>
            <a:r>
              <a:rPr lang="en-US" dirty="0" smtClean="0"/>
              <a:t> </a:t>
            </a:r>
            <a:r>
              <a:rPr lang="en-US" dirty="0" err="1" smtClean="0"/>
              <a:t>svoje</a:t>
            </a:r>
            <a:r>
              <a:rPr lang="en-US" dirty="0" smtClean="0"/>
              <a:t> </a:t>
            </a:r>
            <a:r>
              <a:rPr lang="en-US" dirty="0" err="1" smtClean="0"/>
              <a:t>obaveze</a:t>
            </a:r>
            <a:r>
              <a:rPr lang="en-US" dirty="0" smtClean="0"/>
              <a:t> </a:t>
            </a:r>
            <a:r>
              <a:rPr lang="en-US" dirty="0" err="1" smtClean="0"/>
              <a:t>prema</a:t>
            </a:r>
            <a:r>
              <a:rPr lang="en-US" dirty="0" smtClean="0"/>
              <a:t> </a:t>
            </a:r>
            <a:r>
              <a:rPr lang="en-US" dirty="0" err="1" smtClean="0"/>
              <a:t>povjeriocima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Međutim</a:t>
            </a:r>
            <a:r>
              <a:rPr lang="en-US" dirty="0" smtClean="0"/>
              <a:t>, ova </a:t>
            </a:r>
            <a:r>
              <a:rPr lang="en-US" dirty="0" err="1" smtClean="0"/>
              <a:t>funkcija</a:t>
            </a:r>
            <a:r>
              <a:rPr lang="en-US" dirty="0" smtClean="0"/>
              <a:t> </a:t>
            </a:r>
            <a:r>
              <a:rPr lang="en-US" dirty="0" err="1" smtClean="0"/>
              <a:t>će</a:t>
            </a:r>
            <a:r>
              <a:rPr lang="en-US" dirty="0" smtClean="0"/>
              <a:t> </a:t>
            </a:r>
            <a:r>
              <a:rPr lang="en-US" dirty="0" err="1" smtClean="0"/>
              <a:t>postojati</a:t>
            </a:r>
            <a:r>
              <a:rPr lang="en-US" dirty="0" smtClean="0"/>
              <a:t> </a:t>
            </a:r>
            <a:r>
              <a:rPr lang="en-US" dirty="0" err="1" smtClean="0"/>
              <a:t>samo</a:t>
            </a:r>
            <a:r>
              <a:rPr lang="en-US" dirty="0" smtClean="0"/>
              <a:t> u</a:t>
            </a:r>
            <a:r>
              <a:rPr lang="sr-Latn-ME" dirty="0" smtClean="0"/>
              <a:t> </a:t>
            </a:r>
            <a:r>
              <a:rPr lang="en-US" dirty="0" err="1" smtClean="0"/>
              <a:t>teoriji</a:t>
            </a:r>
            <a:r>
              <a:rPr lang="en-US" dirty="0" smtClean="0"/>
              <a:t> </a:t>
            </a:r>
            <a:r>
              <a:rPr lang="en-US" dirty="0" err="1" smtClean="0"/>
              <a:t>ako</a:t>
            </a:r>
            <a:r>
              <a:rPr lang="en-US" dirty="0" smtClean="0"/>
              <a:t> </a:t>
            </a:r>
            <a:r>
              <a:rPr lang="en-US" dirty="0" err="1" smtClean="0"/>
              <a:t>nije</a:t>
            </a:r>
            <a:r>
              <a:rPr lang="en-US" dirty="0" smtClean="0"/>
              <a:t> </a:t>
            </a:r>
            <a:r>
              <a:rPr lang="en-US" dirty="0" err="1" smtClean="0"/>
              <a:t>povezana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održavanjem</a:t>
            </a:r>
            <a:r>
              <a:rPr lang="en-US" dirty="0" smtClean="0"/>
              <a:t> </a:t>
            </a:r>
            <a:r>
              <a:rPr lang="en-US" dirty="0" err="1" smtClean="0"/>
              <a:t>minimalnog</a:t>
            </a:r>
            <a:r>
              <a:rPr lang="en-US" dirty="0" smtClean="0"/>
              <a:t> </a:t>
            </a:r>
            <a:r>
              <a:rPr lang="en-US" dirty="0" err="1" smtClean="0"/>
              <a:t>nivoa</a:t>
            </a:r>
            <a:r>
              <a:rPr lang="en-US" dirty="0" smtClean="0"/>
              <a:t> </a:t>
            </a:r>
            <a:r>
              <a:rPr lang="en-US" dirty="0" err="1" smtClean="0"/>
              <a:t>imovine</a:t>
            </a:r>
            <a:r>
              <a:rPr lang="en-US" dirty="0" smtClean="0"/>
              <a:t> </a:t>
            </a:r>
            <a:r>
              <a:rPr lang="en-US" dirty="0" err="1" smtClean="0"/>
              <a:t>društva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Zakoni</a:t>
            </a:r>
            <a:r>
              <a:rPr lang="sr-Latn-ME" dirty="0" smtClean="0"/>
              <a:t> </a:t>
            </a:r>
            <a:r>
              <a:rPr lang="en-US" dirty="0" smtClean="0"/>
              <a:t>o </a:t>
            </a:r>
            <a:r>
              <a:rPr lang="en-US" dirty="0" err="1" smtClean="0"/>
              <a:t>privrednim</a:t>
            </a:r>
            <a:r>
              <a:rPr lang="en-US" dirty="0" smtClean="0"/>
              <a:t> </a:t>
            </a:r>
            <a:r>
              <a:rPr lang="en-US" dirty="0" err="1" smtClean="0"/>
              <a:t>društvima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preduzećima</a:t>
            </a:r>
            <a:r>
              <a:rPr lang="en-US" dirty="0" smtClean="0"/>
              <a:t> </a:t>
            </a:r>
            <a:r>
              <a:rPr lang="en-US" dirty="0" err="1" smtClean="0"/>
              <a:t>predviđaju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vrijednost</a:t>
            </a:r>
            <a:r>
              <a:rPr lang="en-US" dirty="0" smtClean="0"/>
              <a:t> </a:t>
            </a:r>
            <a:r>
              <a:rPr lang="en-US" dirty="0" err="1" smtClean="0"/>
              <a:t>neto</a:t>
            </a:r>
            <a:r>
              <a:rPr lang="en-US" dirty="0" smtClean="0"/>
              <a:t> </a:t>
            </a:r>
            <a:r>
              <a:rPr lang="en-US" dirty="0" err="1" smtClean="0"/>
              <a:t>imovine</a:t>
            </a:r>
            <a:r>
              <a:rPr lang="en-US" dirty="0" smtClean="0"/>
              <a:t> </a:t>
            </a:r>
            <a:r>
              <a:rPr lang="en-US" dirty="0" err="1" smtClean="0"/>
              <a:t>društva</a:t>
            </a:r>
            <a:r>
              <a:rPr lang="sr-Latn-ME" dirty="0" smtClean="0"/>
              <a:t> </a:t>
            </a:r>
            <a:r>
              <a:rPr lang="en-US" dirty="0" smtClean="0"/>
              <a:t>ne </a:t>
            </a:r>
            <a:r>
              <a:rPr lang="en-US" dirty="0" err="1" smtClean="0"/>
              <a:t>može</a:t>
            </a:r>
            <a:r>
              <a:rPr lang="en-US" dirty="0" smtClean="0"/>
              <a:t> </a:t>
            </a:r>
            <a:r>
              <a:rPr lang="en-US" dirty="0" err="1" smtClean="0"/>
              <a:t>biti</a:t>
            </a:r>
            <a:r>
              <a:rPr lang="en-US" dirty="0" smtClean="0"/>
              <a:t> </a:t>
            </a:r>
            <a:r>
              <a:rPr lang="en-US" dirty="0" err="1" smtClean="0"/>
              <a:t>niža</a:t>
            </a:r>
            <a:r>
              <a:rPr lang="en-US" dirty="0" smtClean="0"/>
              <a:t> </a:t>
            </a:r>
            <a:r>
              <a:rPr lang="en-US" dirty="0" err="1" smtClean="0"/>
              <a:t>od</a:t>
            </a:r>
            <a:r>
              <a:rPr lang="en-US" dirty="0" smtClean="0"/>
              <a:t> </a:t>
            </a:r>
            <a:r>
              <a:rPr lang="en-US" dirty="0" err="1" smtClean="0"/>
              <a:t>vrijednosti</a:t>
            </a:r>
            <a:r>
              <a:rPr lang="en-US" dirty="0" smtClean="0"/>
              <a:t> </a:t>
            </a:r>
            <a:r>
              <a:rPr lang="en-US" dirty="0" err="1" smtClean="0"/>
              <a:t>osnovnog</a:t>
            </a:r>
            <a:r>
              <a:rPr lang="en-US" dirty="0" smtClean="0"/>
              <a:t> </a:t>
            </a:r>
            <a:r>
              <a:rPr lang="en-US" dirty="0" err="1" smtClean="0"/>
              <a:t>kapitala</a:t>
            </a:r>
            <a:r>
              <a:rPr lang="en-US" dirty="0" smtClean="0"/>
              <a:t> </a:t>
            </a:r>
            <a:r>
              <a:rPr lang="en-US" dirty="0" err="1" smtClean="0"/>
              <a:t>društva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Ukoliko</a:t>
            </a:r>
            <a:r>
              <a:rPr lang="en-US" dirty="0" smtClean="0"/>
              <a:t> se to </a:t>
            </a:r>
            <a:r>
              <a:rPr lang="en-US" dirty="0" err="1" smtClean="0"/>
              <a:t>dogodi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društvo</a:t>
            </a:r>
            <a:r>
              <a:rPr lang="en-US" dirty="0" smtClean="0"/>
              <a:t> </a:t>
            </a:r>
            <a:r>
              <a:rPr lang="en-US" dirty="0" err="1" smtClean="0"/>
              <a:t>može</a:t>
            </a:r>
            <a:r>
              <a:rPr lang="en-US" dirty="0" smtClean="0"/>
              <a:t> </a:t>
            </a:r>
            <a:r>
              <a:rPr lang="en-US" dirty="0" err="1" smtClean="0"/>
              <a:t>smanjiti</a:t>
            </a:r>
            <a:r>
              <a:rPr lang="en-US" dirty="0" smtClean="0"/>
              <a:t> </a:t>
            </a:r>
            <a:r>
              <a:rPr lang="en-US" dirty="0" err="1" smtClean="0"/>
              <a:t>svoj</a:t>
            </a:r>
            <a:r>
              <a:rPr lang="en-US" dirty="0" smtClean="0"/>
              <a:t> </a:t>
            </a:r>
            <a:r>
              <a:rPr lang="en-US" dirty="0" err="1" smtClean="0"/>
              <a:t>osnovni</a:t>
            </a:r>
            <a:r>
              <a:rPr lang="en-US" dirty="0" smtClean="0"/>
              <a:t> </a:t>
            </a:r>
            <a:r>
              <a:rPr lang="en-US" dirty="0" err="1" smtClean="0"/>
              <a:t>kapital</a:t>
            </a:r>
            <a:r>
              <a:rPr lang="en-US" dirty="0" smtClean="0"/>
              <a:t> u </a:t>
            </a:r>
            <a:r>
              <a:rPr lang="en-US" dirty="0" err="1" smtClean="0"/>
              <a:t>pojednostavljenom</a:t>
            </a:r>
            <a:r>
              <a:rPr lang="en-US" dirty="0" smtClean="0"/>
              <a:t> </a:t>
            </a:r>
            <a:r>
              <a:rPr lang="en-US" dirty="0" err="1" smtClean="0"/>
              <a:t>postupku</a:t>
            </a:r>
            <a:r>
              <a:rPr lang="en-US" dirty="0" smtClean="0"/>
              <a:t>, a </a:t>
            </a:r>
            <a:r>
              <a:rPr lang="en-US" dirty="0" err="1" smtClean="0"/>
              <a:t>najviše</a:t>
            </a:r>
            <a:r>
              <a:rPr lang="sr-Latn-ME" dirty="0" smtClean="0"/>
              <a:t> </a:t>
            </a:r>
            <a:r>
              <a:rPr lang="en-US" dirty="0" smtClean="0"/>
              <a:t>do </a:t>
            </a:r>
            <a:r>
              <a:rPr lang="en-US" dirty="0" err="1" smtClean="0"/>
              <a:t>iznosa</a:t>
            </a:r>
            <a:r>
              <a:rPr lang="en-US" dirty="0" smtClean="0"/>
              <a:t> </a:t>
            </a:r>
            <a:r>
              <a:rPr lang="en-US" dirty="0" err="1" smtClean="0"/>
              <a:t>minimalnog</a:t>
            </a:r>
            <a:r>
              <a:rPr lang="en-US" dirty="0" smtClean="0"/>
              <a:t> </a:t>
            </a:r>
            <a:r>
              <a:rPr lang="en-US" dirty="0" err="1" smtClean="0"/>
              <a:t>osnovnog</a:t>
            </a:r>
            <a:r>
              <a:rPr lang="en-US" dirty="0" smtClean="0"/>
              <a:t> </a:t>
            </a:r>
            <a:r>
              <a:rPr lang="en-US" dirty="0" err="1" smtClean="0"/>
              <a:t>kapitala</a:t>
            </a:r>
            <a:r>
              <a:rPr lang="en-US" dirty="0" smtClean="0"/>
              <a:t> </a:t>
            </a:r>
            <a:r>
              <a:rPr lang="en-US" dirty="0" err="1" smtClean="0"/>
              <a:t>predviđenog</a:t>
            </a:r>
            <a:r>
              <a:rPr lang="en-US" dirty="0" smtClean="0"/>
              <a:t> </a:t>
            </a:r>
            <a:r>
              <a:rPr lang="en-US" dirty="0" err="1" smtClean="0"/>
              <a:t>zakonom</a:t>
            </a:r>
            <a:r>
              <a:rPr lang="en-US" dirty="0" smtClean="0"/>
              <a:t>. </a:t>
            </a:r>
            <a:endParaRPr lang="sr-Latn-ME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D-  Obavezne i statutarne rezerve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 err="1" smtClean="0"/>
              <a:t>Zaštita</a:t>
            </a:r>
            <a:r>
              <a:rPr lang="en-US" dirty="0" smtClean="0"/>
              <a:t> </a:t>
            </a:r>
            <a:r>
              <a:rPr lang="en-US" dirty="0" err="1" smtClean="0"/>
              <a:t>osnovnog</a:t>
            </a:r>
            <a:r>
              <a:rPr lang="en-US" dirty="0" smtClean="0"/>
              <a:t> </a:t>
            </a:r>
            <a:r>
              <a:rPr lang="en-US" dirty="0" err="1" smtClean="0"/>
              <a:t>kapitala</a:t>
            </a:r>
            <a:r>
              <a:rPr lang="en-US" dirty="0" smtClean="0"/>
              <a:t> u </a:t>
            </a:r>
            <a:r>
              <a:rPr lang="en-US" dirty="0" err="1" smtClean="0"/>
              <a:t>cilju</a:t>
            </a:r>
            <a:r>
              <a:rPr lang="en-US" dirty="0" smtClean="0"/>
              <a:t> </a:t>
            </a:r>
            <a:r>
              <a:rPr lang="en-US" dirty="0" err="1" smtClean="0"/>
              <a:t>zaštite</a:t>
            </a:r>
            <a:r>
              <a:rPr lang="en-US" dirty="0" smtClean="0"/>
              <a:t> </a:t>
            </a:r>
            <a:r>
              <a:rPr lang="en-US" dirty="0" err="1" smtClean="0"/>
              <a:t>prava</a:t>
            </a:r>
            <a:r>
              <a:rPr lang="en-US" dirty="0" smtClean="0"/>
              <a:t> </a:t>
            </a:r>
            <a:r>
              <a:rPr lang="en-US" dirty="0" err="1" smtClean="0"/>
              <a:t>povjerilaca</a:t>
            </a:r>
            <a:r>
              <a:rPr lang="en-US" dirty="0" smtClean="0"/>
              <a:t> </a:t>
            </a:r>
            <a:r>
              <a:rPr lang="en-US" dirty="0" err="1" smtClean="0"/>
              <a:t>dodatno</a:t>
            </a:r>
            <a:r>
              <a:rPr lang="en-US" dirty="0" smtClean="0"/>
              <a:t> se </a:t>
            </a:r>
            <a:r>
              <a:rPr lang="en-US" dirty="0" err="1" smtClean="0"/>
              <a:t>proširuje</a:t>
            </a:r>
            <a:r>
              <a:rPr lang="sr-Latn-ME" dirty="0" smtClean="0"/>
              <a:t> </a:t>
            </a:r>
            <a:r>
              <a:rPr lang="en-US" dirty="0" err="1" smtClean="0"/>
              <a:t>mogućnošću</a:t>
            </a:r>
            <a:r>
              <a:rPr lang="en-US" dirty="0" smtClean="0"/>
              <a:t> </a:t>
            </a:r>
            <a:r>
              <a:rPr lang="en-US" dirty="0" err="1" smtClean="0"/>
              <a:t>kreiranja</a:t>
            </a:r>
            <a:r>
              <a:rPr lang="en-US" dirty="0" smtClean="0"/>
              <a:t> </a:t>
            </a:r>
            <a:r>
              <a:rPr lang="en-US" dirty="0" err="1" smtClean="0"/>
              <a:t>određenih</a:t>
            </a:r>
            <a:r>
              <a:rPr lang="en-US" dirty="0" smtClean="0"/>
              <a:t> </a:t>
            </a:r>
            <a:r>
              <a:rPr lang="en-US" dirty="0" err="1" smtClean="0"/>
              <a:t>dodatnih</a:t>
            </a:r>
            <a:r>
              <a:rPr lang="en-US" dirty="0" smtClean="0"/>
              <a:t> </a:t>
            </a:r>
            <a:r>
              <a:rPr lang="en-US" dirty="0" err="1" smtClean="0"/>
              <a:t>rezervi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 smtClean="0"/>
              <a:t>Slično</a:t>
            </a:r>
            <a:r>
              <a:rPr lang="en-US" dirty="0" smtClean="0"/>
              <a:t> </a:t>
            </a:r>
            <a:r>
              <a:rPr lang="en-US" dirty="0" err="1" smtClean="0"/>
              <a:t>osnovnom</a:t>
            </a:r>
            <a:r>
              <a:rPr lang="en-US" dirty="0" smtClean="0"/>
              <a:t> </a:t>
            </a:r>
            <a:r>
              <a:rPr lang="en-US" dirty="0" err="1" smtClean="0"/>
              <a:t>kapitalu</a:t>
            </a:r>
            <a:r>
              <a:rPr lang="en-US" dirty="0" smtClean="0"/>
              <a:t>, </a:t>
            </a:r>
            <a:r>
              <a:rPr lang="en-US" dirty="0" err="1" smtClean="0"/>
              <a:t>takve</a:t>
            </a:r>
            <a:r>
              <a:rPr lang="sr-Latn-ME" dirty="0" smtClean="0"/>
              <a:t> </a:t>
            </a:r>
            <a:r>
              <a:rPr lang="en-US" dirty="0" err="1" smtClean="0"/>
              <a:t>rezerve</a:t>
            </a:r>
            <a:r>
              <a:rPr lang="en-US" dirty="0" smtClean="0"/>
              <a:t> </a:t>
            </a:r>
            <a:r>
              <a:rPr lang="en-US" dirty="0" err="1" smtClean="0"/>
              <a:t>postoje</a:t>
            </a:r>
            <a:r>
              <a:rPr lang="en-US" dirty="0" smtClean="0"/>
              <a:t> </a:t>
            </a:r>
            <a:r>
              <a:rPr lang="en-US" dirty="0" err="1" smtClean="0"/>
              <a:t>samo</a:t>
            </a:r>
            <a:r>
              <a:rPr lang="en-US" dirty="0" smtClean="0"/>
              <a:t> </a:t>
            </a:r>
            <a:r>
              <a:rPr lang="en-US" dirty="0" err="1" smtClean="0"/>
              <a:t>računovodstveno</a:t>
            </a:r>
            <a:r>
              <a:rPr lang="en-US" dirty="0" smtClean="0"/>
              <a:t>.</a:t>
            </a:r>
          </a:p>
          <a:p>
            <a:pPr marL="0" indent="0" algn="just">
              <a:buNone/>
            </a:pPr>
            <a:r>
              <a:rPr lang="en-US" dirty="0" smtClean="0"/>
              <a:t>1. </a:t>
            </a:r>
            <a:r>
              <a:rPr lang="en-US" dirty="0" err="1" smtClean="0"/>
              <a:t>Obavezna</a:t>
            </a:r>
            <a:r>
              <a:rPr lang="en-US" dirty="0" smtClean="0"/>
              <a:t> (</a:t>
            </a:r>
            <a:r>
              <a:rPr lang="en-US" dirty="0" err="1" smtClean="0"/>
              <a:t>zakonska</a:t>
            </a:r>
            <a:r>
              <a:rPr lang="en-US" dirty="0" smtClean="0"/>
              <a:t>) </a:t>
            </a:r>
            <a:r>
              <a:rPr lang="en-US" dirty="0" err="1" smtClean="0"/>
              <a:t>rezerva</a:t>
            </a:r>
            <a:endParaRPr lang="en-US" dirty="0" smtClean="0"/>
          </a:p>
          <a:p>
            <a:pPr algn="just"/>
            <a:r>
              <a:rPr lang="en-US" dirty="0" err="1" smtClean="0"/>
              <a:t>Zakoni</a:t>
            </a:r>
            <a:r>
              <a:rPr lang="en-US" dirty="0" smtClean="0"/>
              <a:t> o </a:t>
            </a:r>
            <a:r>
              <a:rPr lang="en-US" dirty="0" err="1" smtClean="0"/>
              <a:t>privrednim</a:t>
            </a:r>
            <a:r>
              <a:rPr lang="en-US" dirty="0" smtClean="0"/>
              <a:t> </a:t>
            </a:r>
            <a:r>
              <a:rPr lang="en-US" dirty="0" err="1" smtClean="0"/>
              <a:t>društvima</a:t>
            </a:r>
            <a:r>
              <a:rPr lang="en-US" dirty="0" smtClean="0"/>
              <a:t> (</a:t>
            </a:r>
            <a:r>
              <a:rPr lang="en-US" dirty="0" err="1" smtClean="0"/>
              <a:t>preduzećima</a:t>
            </a:r>
            <a:r>
              <a:rPr lang="en-US" dirty="0" smtClean="0"/>
              <a:t>) u </a:t>
            </a:r>
            <a:r>
              <a:rPr lang="en-US" dirty="0" err="1" smtClean="0"/>
              <a:t>BiH</a:t>
            </a:r>
            <a:r>
              <a:rPr lang="en-US" dirty="0" smtClean="0"/>
              <a:t> </a:t>
            </a:r>
            <a:r>
              <a:rPr lang="en-US" dirty="0" err="1" smtClean="0"/>
              <a:t>zahtijevaju</a:t>
            </a:r>
            <a:r>
              <a:rPr lang="en-US" dirty="0" smtClean="0"/>
              <a:t> </a:t>
            </a:r>
            <a:r>
              <a:rPr lang="en-US" dirty="0" err="1" smtClean="0"/>
              <a:t>od</a:t>
            </a:r>
            <a:r>
              <a:rPr lang="en-US" dirty="0" smtClean="0"/>
              <a:t> </a:t>
            </a:r>
            <a:r>
              <a:rPr lang="en-US" dirty="0" err="1" smtClean="0"/>
              <a:t>društava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sr-Latn-ME" dirty="0" smtClean="0"/>
              <a:t> </a:t>
            </a:r>
            <a:r>
              <a:rPr lang="en-US" dirty="0" err="1" smtClean="0"/>
              <a:t>imaju</a:t>
            </a:r>
            <a:r>
              <a:rPr lang="en-US" dirty="0" smtClean="0"/>
              <a:t> </a:t>
            </a:r>
            <a:r>
              <a:rPr lang="en-US" dirty="0" err="1" smtClean="0"/>
              <a:t>obavezne</a:t>
            </a:r>
            <a:r>
              <a:rPr lang="en-US" dirty="0" smtClean="0"/>
              <a:t> </a:t>
            </a:r>
            <a:r>
              <a:rPr lang="en-US" dirty="0" err="1" smtClean="0"/>
              <a:t>rezerve</a:t>
            </a:r>
            <a:r>
              <a:rPr lang="en-US" dirty="0" smtClean="0"/>
              <a:t> (</a:t>
            </a:r>
            <a:r>
              <a:rPr lang="en-US" dirty="0" err="1" smtClean="0"/>
              <a:t>zakonske</a:t>
            </a:r>
            <a:r>
              <a:rPr lang="en-US" dirty="0" smtClean="0"/>
              <a:t> </a:t>
            </a:r>
            <a:r>
              <a:rPr lang="en-US" dirty="0" err="1" smtClean="0"/>
              <a:t>rezerve</a:t>
            </a:r>
            <a:r>
              <a:rPr lang="en-US" dirty="0" smtClean="0"/>
              <a:t>). </a:t>
            </a:r>
            <a:endParaRPr lang="sr-Latn-ME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VJEŽBE</a:t>
            </a:r>
            <a:r>
              <a:rPr lang="en-US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UVOD</a:t>
            </a:r>
            <a:br>
              <a:rPr lang="hr-H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hr-H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bs-Latn-BA" sz="2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Predmet Korporativno upravljanje ima za cilj:</a:t>
            </a:r>
          </a:p>
          <a:p>
            <a:pPr marL="109728" indent="0">
              <a:buNone/>
            </a:pPr>
            <a:endParaRPr lang="bs-Latn-BA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bs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 studente upozna sa sistemom upravljanja malim i srednjim </a:t>
            </a:r>
            <a:r>
              <a:rPr lang="bs-Latn-BA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preduzećima</a:t>
            </a:r>
            <a:r>
              <a:rPr lang="bs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 velikim korporacijama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bs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Pravima osoba u statusu vlasnika dijela kapitala sa različitim omjerom učešća u ukupnom kapitalu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bs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 naglaskom na male dioničare i njihovim pravima</a:t>
            </a:r>
            <a:endParaRPr lang="bs-Latn-BA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endParaRPr lang="bs-Latn-BA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ctr">
              <a:buNone/>
            </a:pPr>
            <a:r>
              <a:rPr lang="bs-Latn-BA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,,</a:t>
            </a:r>
            <a:r>
              <a:rPr lang="bs-Latn-BA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studenti </a:t>
            </a:r>
            <a:r>
              <a:rPr lang="bs-Latn-BA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stiču</a:t>
            </a:r>
            <a:r>
              <a:rPr lang="bs-Latn-BA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znanja o načinu osnivanja kompanije, pravilima i uslovima poslovanja u </a:t>
            </a:r>
            <a:r>
              <a:rPr lang="bs-Latn-BA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okruženju</a:t>
            </a:r>
            <a:r>
              <a:rPr lang="bs-Latn-BA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zakonskim regulativama vezanim za korporaciju“</a:t>
            </a:r>
          </a:p>
          <a:p>
            <a:pPr>
              <a:buFont typeface="Arial" panose="020B0604020202020204" pitchFamily="34" charset="0"/>
              <a:buChar char="•"/>
            </a:pPr>
            <a:endParaRPr lang="bs-Latn-BA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377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CILJ PREDAVANJA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sr-Latn-ME" sz="2400" dirty="0" smtClean="0"/>
              <a:t>A – Opšte odredbe koje se odnose na osnovni kapital</a:t>
            </a:r>
          </a:p>
          <a:p>
            <a:pPr marL="0" indent="0">
              <a:buNone/>
            </a:pPr>
            <a:r>
              <a:rPr lang="sr-Latn-ME" sz="2400" dirty="0" smtClean="0"/>
              <a:t>B – povećanje osnovnog kapitala</a:t>
            </a:r>
          </a:p>
          <a:p>
            <a:pPr marL="0" indent="0">
              <a:buNone/>
            </a:pPr>
            <a:r>
              <a:rPr lang="sr-Latn-ME" sz="2400" dirty="0" smtClean="0"/>
              <a:t>C – Zaštita osnovnog kapitala</a:t>
            </a:r>
          </a:p>
          <a:p>
            <a:pPr marL="0" indent="0">
              <a:buNone/>
            </a:pPr>
            <a:r>
              <a:rPr lang="sr-Latn-ME" sz="2400" dirty="0" smtClean="0"/>
              <a:t>D- Obavezne i statutarne rezerve</a:t>
            </a:r>
            <a:endParaRPr lang="en-US" sz="2400" dirty="0" smtClean="0"/>
          </a:p>
          <a:p>
            <a:pPr marL="0" indent="0"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A- Opšte odredbe koje se odnose na osnovni kapital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 smtClean="0"/>
              <a:t>Osnovni</a:t>
            </a:r>
            <a:r>
              <a:rPr lang="en-US" dirty="0" smtClean="0"/>
              <a:t> </a:t>
            </a:r>
            <a:r>
              <a:rPr lang="en-US" dirty="0" err="1" smtClean="0"/>
              <a:t>kapital</a:t>
            </a:r>
            <a:r>
              <a:rPr lang="en-US" dirty="0" smtClean="0"/>
              <a:t> </a:t>
            </a:r>
            <a:r>
              <a:rPr lang="en-US" dirty="0" err="1" smtClean="0"/>
              <a:t>ima</a:t>
            </a:r>
            <a:r>
              <a:rPr lang="en-US" dirty="0" smtClean="0"/>
              <a:t> </a:t>
            </a:r>
            <a:r>
              <a:rPr lang="en-US" dirty="0" err="1" smtClean="0"/>
              <a:t>važne</a:t>
            </a:r>
            <a:r>
              <a:rPr lang="en-US" dirty="0" smtClean="0"/>
              <a:t> </a:t>
            </a:r>
            <a:r>
              <a:rPr lang="en-US" dirty="0" err="1" smtClean="0"/>
              <a:t>pravne</a:t>
            </a:r>
            <a:r>
              <a:rPr lang="en-US" dirty="0" smtClean="0"/>
              <a:t> </a:t>
            </a:r>
            <a:r>
              <a:rPr lang="en-US" dirty="0" err="1" smtClean="0"/>
              <a:t>posljedice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:</a:t>
            </a:r>
          </a:p>
          <a:p>
            <a:pPr marL="457200" lvl="1" indent="0">
              <a:buNone/>
            </a:pPr>
            <a:r>
              <a:rPr lang="en-US" sz="2800" dirty="0" smtClean="0">
                <a:solidFill>
                  <a:schemeClr val="tx1"/>
                </a:solidFill>
              </a:rPr>
              <a:t>• </a:t>
            </a:r>
            <a:r>
              <a:rPr lang="en-US" sz="2800" dirty="0" err="1" smtClean="0">
                <a:solidFill>
                  <a:schemeClr val="tx1"/>
                </a:solidFill>
              </a:rPr>
              <a:t>utvrđivanje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minimalnog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iznosa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odgovornosti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dioničara</a:t>
            </a:r>
            <a:r>
              <a:rPr lang="en-US" sz="2800" dirty="0" smtClean="0">
                <a:solidFill>
                  <a:schemeClr val="tx1"/>
                </a:solidFill>
              </a:rPr>
              <a:t>/</a:t>
            </a:r>
            <a:r>
              <a:rPr lang="en-US" sz="2800" dirty="0" err="1" smtClean="0">
                <a:solidFill>
                  <a:schemeClr val="tx1"/>
                </a:solidFill>
              </a:rPr>
              <a:t>akcionara</a:t>
            </a:r>
            <a:r>
              <a:rPr lang="en-US" sz="2800" dirty="0" smtClean="0">
                <a:solidFill>
                  <a:schemeClr val="tx1"/>
                </a:solidFill>
              </a:rPr>
              <a:t>;</a:t>
            </a:r>
          </a:p>
          <a:p>
            <a:pPr marL="457200" lvl="1" indent="0" algn="just">
              <a:buNone/>
            </a:pPr>
            <a:r>
              <a:rPr lang="en-US" sz="2800" dirty="0" smtClean="0">
                <a:solidFill>
                  <a:schemeClr val="tx1"/>
                </a:solidFill>
              </a:rPr>
              <a:t>• </a:t>
            </a:r>
            <a:r>
              <a:rPr lang="en-US" sz="2800" dirty="0" err="1" smtClean="0">
                <a:solidFill>
                  <a:schemeClr val="tx1"/>
                </a:solidFill>
              </a:rPr>
              <a:t>utvrđivanje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prava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dioničara</a:t>
            </a:r>
            <a:r>
              <a:rPr lang="en-US" sz="2800" dirty="0" smtClean="0">
                <a:solidFill>
                  <a:schemeClr val="tx1"/>
                </a:solidFill>
              </a:rPr>
              <a:t>/</a:t>
            </a:r>
            <a:r>
              <a:rPr lang="en-US" sz="2800" dirty="0" err="1" smtClean="0">
                <a:solidFill>
                  <a:schemeClr val="tx1"/>
                </a:solidFill>
              </a:rPr>
              <a:t>akcionara</a:t>
            </a:r>
            <a:r>
              <a:rPr lang="en-US" sz="2800" dirty="0" smtClean="0">
                <a:solidFill>
                  <a:schemeClr val="tx1"/>
                </a:solidFill>
              </a:rPr>
              <a:t> u </a:t>
            </a:r>
            <a:r>
              <a:rPr lang="en-US" sz="2800" dirty="0" err="1" smtClean="0">
                <a:solidFill>
                  <a:schemeClr val="tx1"/>
                </a:solidFill>
              </a:rPr>
              <a:t>odnosu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na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njihov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proporcionalni</a:t>
            </a:r>
            <a:r>
              <a:rPr lang="sr-Latn-ME" sz="2800" dirty="0" smtClean="0">
                <a:solidFill>
                  <a:schemeClr val="tx1"/>
                </a:solidFill>
              </a:rPr>
              <a:t> </a:t>
            </a:r>
            <a:r>
              <a:rPr lang="pl-PL" sz="2800" dirty="0" smtClean="0">
                <a:solidFill>
                  <a:schemeClr val="tx1"/>
                </a:solidFill>
              </a:rPr>
              <a:t>udio u osnovnom kapitalu; i</a:t>
            </a:r>
          </a:p>
          <a:p>
            <a:pPr marL="457200" lvl="1" indent="0" algn="just">
              <a:buNone/>
            </a:pPr>
            <a:r>
              <a:rPr lang="en-US" sz="2800" dirty="0" smtClean="0">
                <a:solidFill>
                  <a:schemeClr val="tx1"/>
                </a:solidFill>
              </a:rPr>
              <a:t>• </a:t>
            </a:r>
            <a:r>
              <a:rPr lang="en-US" sz="2800" dirty="0" err="1" smtClean="0">
                <a:solidFill>
                  <a:schemeClr val="tx1"/>
                </a:solidFill>
              </a:rPr>
              <a:t>pružanje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zaštite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pravima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povjerilaca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određivanjem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minimalnog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iznosa</a:t>
            </a:r>
            <a:r>
              <a:rPr lang="sr-Latn-ME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osnovnog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kapitala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koji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jedno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društvo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mora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imati</a:t>
            </a:r>
            <a:r>
              <a:rPr lang="en-US" sz="2800" dirty="0" smtClean="0">
                <a:solidFill>
                  <a:schemeClr val="tx1"/>
                </a:solidFill>
              </a:rPr>
              <a:t>; </a:t>
            </a:r>
            <a:r>
              <a:rPr lang="en-US" sz="2800" dirty="0" err="1" smtClean="0">
                <a:solidFill>
                  <a:schemeClr val="tx1"/>
                </a:solidFill>
              </a:rPr>
              <a:t>ovo</a:t>
            </a:r>
            <a:r>
              <a:rPr lang="en-US" sz="2800" dirty="0" smtClean="0">
                <a:solidFill>
                  <a:schemeClr val="tx1"/>
                </a:solidFill>
              </a:rPr>
              <a:t> je </a:t>
            </a:r>
            <a:r>
              <a:rPr lang="en-US" sz="2800" dirty="0" err="1" smtClean="0">
                <a:solidFill>
                  <a:schemeClr val="tx1"/>
                </a:solidFill>
              </a:rPr>
              <a:t>jedan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od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pravnih</a:t>
            </a:r>
            <a:r>
              <a:rPr lang="sr-Latn-ME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instrumenata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na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koje</a:t>
            </a:r>
            <a:r>
              <a:rPr lang="en-US" sz="2800" dirty="0" smtClean="0">
                <a:solidFill>
                  <a:schemeClr val="tx1"/>
                </a:solidFill>
              </a:rPr>
              <a:t> se </a:t>
            </a:r>
            <a:r>
              <a:rPr lang="en-US" sz="2800" dirty="0" err="1" smtClean="0">
                <a:solidFill>
                  <a:schemeClr val="tx1"/>
                </a:solidFill>
              </a:rPr>
              <a:t>mogu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osloniti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povjerioci</a:t>
            </a:r>
            <a:r>
              <a:rPr lang="en-US" sz="2800" dirty="0" smtClean="0">
                <a:solidFill>
                  <a:schemeClr val="tx1"/>
                </a:solidFill>
              </a:rPr>
              <a:t> u </a:t>
            </a:r>
            <a:r>
              <a:rPr lang="en-US" sz="2800" dirty="0" err="1" smtClean="0">
                <a:solidFill>
                  <a:schemeClr val="tx1"/>
                </a:solidFill>
              </a:rPr>
              <a:t>smislu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osiguranja</a:t>
            </a:r>
            <a:r>
              <a:rPr lang="sr-Latn-ME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ispunjenja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ugovornih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obaveza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od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strane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društva</a:t>
            </a:r>
            <a:r>
              <a:rPr lang="en-US" sz="2800" dirty="0" smtClean="0">
                <a:solidFill>
                  <a:schemeClr val="tx1"/>
                </a:solidFill>
              </a:rPr>
              <a:t>.</a:t>
            </a: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1. </a:t>
            </a:r>
            <a:r>
              <a:rPr lang="en-US" dirty="0" err="1" smtClean="0"/>
              <a:t>Pojam</a:t>
            </a:r>
            <a:r>
              <a:rPr lang="en-US" dirty="0" smtClean="0"/>
              <a:t> </a:t>
            </a:r>
            <a:r>
              <a:rPr lang="en-US" dirty="0" err="1" smtClean="0"/>
              <a:t>osnovnog</a:t>
            </a:r>
            <a:r>
              <a:rPr lang="en-US" dirty="0" smtClean="0"/>
              <a:t> </a:t>
            </a:r>
            <a:r>
              <a:rPr lang="en-US" dirty="0" err="1" smtClean="0"/>
              <a:t>kapitala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pt-BR" dirty="0" smtClean="0"/>
              <a:t>Osnovni kapital defini</a:t>
            </a:r>
            <a:r>
              <a:rPr lang="sr-Latn-ME" dirty="0" smtClean="0"/>
              <a:t>še </a:t>
            </a:r>
            <a:r>
              <a:rPr lang="pt-BR" dirty="0" smtClean="0"/>
              <a:t> se kao:</a:t>
            </a:r>
          </a:p>
          <a:p>
            <a:pPr marL="0" indent="0" algn="just">
              <a:buNone/>
            </a:pPr>
            <a:r>
              <a:rPr lang="en-US" dirty="0" smtClean="0"/>
              <a:t>1) </a:t>
            </a:r>
            <a:r>
              <a:rPr lang="en-US" dirty="0" err="1" smtClean="0"/>
              <a:t>razlika</a:t>
            </a:r>
            <a:r>
              <a:rPr lang="en-US" dirty="0" smtClean="0"/>
              <a:t> </a:t>
            </a:r>
            <a:r>
              <a:rPr lang="en-US" dirty="0" err="1" smtClean="0"/>
              <a:t>između</a:t>
            </a:r>
            <a:r>
              <a:rPr lang="en-US" dirty="0" smtClean="0"/>
              <a:t> </a:t>
            </a:r>
            <a:r>
              <a:rPr lang="en-US" dirty="0" err="1" smtClean="0"/>
              <a:t>ukupne</a:t>
            </a:r>
            <a:r>
              <a:rPr lang="en-US" dirty="0" smtClean="0"/>
              <a:t> </a:t>
            </a:r>
            <a:r>
              <a:rPr lang="en-US" dirty="0" err="1" smtClean="0"/>
              <a:t>vrijednosti</a:t>
            </a:r>
            <a:r>
              <a:rPr lang="en-US" dirty="0" smtClean="0"/>
              <a:t> </a:t>
            </a:r>
            <a:r>
              <a:rPr lang="en-US" dirty="0" err="1" smtClean="0"/>
              <a:t>imovine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ukupnih</a:t>
            </a:r>
            <a:r>
              <a:rPr lang="en-US" dirty="0" smtClean="0"/>
              <a:t> </a:t>
            </a:r>
            <a:r>
              <a:rPr lang="en-US" dirty="0" err="1" smtClean="0"/>
              <a:t>obaveza</a:t>
            </a:r>
            <a:r>
              <a:rPr lang="en-US" dirty="0" smtClean="0"/>
              <a:t> </a:t>
            </a:r>
            <a:r>
              <a:rPr lang="en-US" dirty="0" err="1" smtClean="0"/>
              <a:t>društva</a:t>
            </a:r>
            <a:r>
              <a:rPr lang="en-US" dirty="0" smtClean="0"/>
              <a:t>; </a:t>
            </a:r>
            <a:r>
              <a:rPr lang="en-US" dirty="0" err="1" smtClean="0"/>
              <a:t>ili</a:t>
            </a:r>
            <a:endParaRPr lang="en-US" dirty="0" smtClean="0"/>
          </a:p>
          <a:p>
            <a:pPr marL="0" indent="0" algn="just">
              <a:buNone/>
            </a:pPr>
            <a:r>
              <a:rPr lang="en-US" dirty="0" smtClean="0"/>
              <a:t>2) </a:t>
            </a:r>
            <a:r>
              <a:rPr lang="en-US" dirty="0" err="1" smtClean="0"/>
              <a:t>ukupna</a:t>
            </a:r>
            <a:r>
              <a:rPr lang="en-US" dirty="0" smtClean="0"/>
              <a:t> </a:t>
            </a:r>
            <a:r>
              <a:rPr lang="en-US" dirty="0" err="1" smtClean="0"/>
              <a:t>vrijednost</a:t>
            </a:r>
            <a:r>
              <a:rPr lang="en-US" dirty="0" smtClean="0"/>
              <a:t> </a:t>
            </a:r>
            <a:r>
              <a:rPr lang="en-US" dirty="0" err="1" smtClean="0"/>
              <a:t>dionica</a:t>
            </a:r>
            <a:r>
              <a:rPr lang="en-US" dirty="0" smtClean="0"/>
              <a:t>/</a:t>
            </a:r>
            <a:r>
              <a:rPr lang="en-US" dirty="0" err="1" smtClean="0"/>
              <a:t>akcija</a:t>
            </a:r>
            <a:r>
              <a:rPr lang="en-US" dirty="0" smtClean="0"/>
              <a:t> </a:t>
            </a:r>
            <a:r>
              <a:rPr lang="en-US" dirty="0" err="1" smtClean="0"/>
              <a:t>društva</a:t>
            </a:r>
            <a:r>
              <a:rPr lang="en-US" dirty="0" smtClean="0"/>
              <a:t> </a:t>
            </a:r>
            <a:r>
              <a:rPr lang="en-US" dirty="0" err="1" smtClean="0"/>
              <a:t>koje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izdate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koje</a:t>
            </a:r>
            <a:r>
              <a:rPr lang="en-US" dirty="0" smtClean="0"/>
              <a:t> se </a:t>
            </a:r>
            <a:r>
              <a:rPr lang="en-US" dirty="0" err="1" smtClean="0"/>
              <a:t>nalaze</a:t>
            </a:r>
            <a:r>
              <a:rPr lang="en-US" dirty="0" smtClean="0"/>
              <a:t> u</a:t>
            </a:r>
            <a:r>
              <a:rPr lang="sr-Latn-ME" dirty="0" smtClean="0"/>
              <a:t> </a:t>
            </a:r>
            <a:r>
              <a:rPr lang="en-US" dirty="0" err="1" smtClean="0"/>
              <a:t>opticaju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err="1" smtClean="0"/>
              <a:t>Osnovni</a:t>
            </a:r>
            <a:r>
              <a:rPr lang="en-US" dirty="0" smtClean="0"/>
              <a:t> </a:t>
            </a:r>
            <a:r>
              <a:rPr lang="en-US" dirty="0" err="1" smtClean="0"/>
              <a:t>kapital</a:t>
            </a:r>
            <a:r>
              <a:rPr lang="en-US" dirty="0" smtClean="0"/>
              <a:t> </a:t>
            </a:r>
            <a:r>
              <a:rPr lang="en-US" dirty="0" err="1" smtClean="0"/>
              <a:t>čine</a:t>
            </a:r>
            <a:r>
              <a:rPr lang="en-US" dirty="0" smtClean="0"/>
              <a:t> </a:t>
            </a:r>
            <a:r>
              <a:rPr lang="en-US" dirty="0" err="1" smtClean="0"/>
              <a:t>samo</a:t>
            </a:r>
            <a:r>
              <a:rPr lang="en-US" dirty="0" smtClean="0"/>
              <a:t> </a:t>
            </a:r>
            <a:r>
              <a:rPr lang="en-US" dirty="0" err="1" smtClean="0"/>
              <a:t>dionice</a:t>
            </a:r>
            <a:r>
              <a:rPr lang="en-US" dirty="0" smtClean="0"/>
              <a:t>/</a:t>
            </a:r>
            <a:r>
              <a:rPr lang="en-US" dirty="0" err="1" smtClean="0"/>
              <a:t>akcije</a:t>
            </a:r>
            <a:r>
              <a:rPr lang="en-US" dirty="0" smtClean="0"/>
              <a:t> </a:t>
            </a:r>
            <a:r>
              <a:rPr lang="en-US" dirty="0" err="1" smtClean="0"/>
              <a:t>koje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izdate</a:t>
            </a:r>
            <a:r>
              <a:rPr lang="en-US" dirty="0" smtClean="0"/>
              <a:t>. </a:t>
            </a:r>
            <a:endParaRPr lang="sr-Latn-ME" dirty="0" smtClean="0"/>
          </a:p>
          <a:p>
            <a:pPr marL="0" indent="0" algn="just">
              <a:buNone/>
            </a:pPr>
            <a:r>
              <a:rPr lang="en-US" dirty="0" smtClean="0"/>
              <a:t>One </a:t>
            </a:r>
            <a:r>
              <a:rPr lang="en-US" dirty="0" err="1" smtClean="0"/>
              <a:t>obuhvataju</a:t>
            </a:r>
            <a:r>
              <a:rPr lang="sr-Latn-ME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stečene</a:t>
            </a:r>
            <a:r>
              <a:rPr lang="en-US" dirty="0" smtClean="0"/>
              <a:t> </a:t>
            </a:r>
            <a:r>
              <a:rPr lang="en-US" dirty="0" err="1" smtClean="0"/>
              <a:t>vlastite</a:t>
            </a:r>
            <a:r>
              <a:rPr lang="en-US" dirty="0" smtClean="0"/>
              <a:t> </a:t>
            </a:r>
            <a:r>
              <a:rPr lang="en-US" dirty="0" err="1" smtClean="0"/>
              <a:t>dionice</a:t>
            </a:r>
            <a:r>
              <a:rPr lang="en-US" dirty="0" smtClean="0"/>
              <a:t>/</a:t>
            </a:r>
            <a:r>
              <a:rPr lang="en-US" dirty="0" err="1" smtClean="0"/>
              <a:t>akcije</a:t>
            </a:r>
            <a:r>
              <a:rPr lang="en-US" dirty="0" smtClean="0"/>
              <a:t>, </a:t>
            </a:r>
            <a:r>
              <a:rPr lang="en-US" dirty="0" err="1" smtClean="0"/>
              <a:t>tj</a:t>
            </a:r>
            <a:r>
              <a:rPr lang="en-US" dirty="0" smtClean="0"/>
              <a:t>. </a:t>
            </a:r>
            <a:r>
              <a:rPr lang="en-US" dirty="0" err="1" smtClean="0"/>
              <a:t>dionice</a:t>
            </a:r>
            <a:r>
              <a:rPr lang="en-US" dirty="0" smtClean="0"/>
              <a:t>/</a:t>
            </a:r>
            <a:r>
              <a:rPr lang="en-US" dirty="0" err="1" smtClean="0"/>
              <a:t>akcije</a:t>
            </a:r>
            <a:r>
              <a:rPr lang="en-US" dirty="0" smtClean="0"/>
              <a:t> </a:t>
            </a:r>
            <a:r>
              <a:rPr lang="en-US" dirty="0" err="1" smtClean="0"/>
              <a:t>koje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ponovo</a:t>
            </a:r>
            <a:r>
              <a:rPr lang="en-US" dirty="0" smtClean="0"/>
              <a:t> </a:t>
            </a:r>
            <a:r>
              <a:rPr lang="en-US" dirty="0" err="1" smtClean="0"/>
              <a:t>kupljene</a:t>
            </a:r>
            <a:r>
              <a:rPr lang="en-US" dirty="0" smtClean="0"/>
              <a:t> </a:t>
            </a:r>
            <a:r>
              <a:rPr lang="en-US" dirty="0" err="1" smtClean="0"/>
              <a:t>od</a:t>
            </a:r>
            <a:r>
              <a:rPr lang="sr-Latn-ME" dirty="0" smtClean="0"/>
              <a:t> </a:t>
            </a:r>
            <a:r>
              <a:rPr lang="en-US" dirty="0" err="1" smtClean="0"/>
              <a:t>strane</a:t>
            </a:r>
            <a:r>
              <a:rPr lang="en-US" dirty="0" smtClean="0"/>
              <a:t> </a:t>
            </a:r>
            <a:r>
              <a:rPr lang="en-US" dirty="0" err="1" smtClean="0"/>
              <a:t>društva</a:t>
            </a:r>
            <a:r>
              <a:rPr lang="en-US" dirty="0" smtClean="0"/>
              <a:t> </a:t>
            </a:r>
            <a:r>
              <a:rPr lang="en-US" dirty="0" err="1" smtClean="0"/>
              <a:t>radi</a:t>
            </a:r>
            <a:r>
              <a:rPr lang="en-US" dirty="0" smtClean="0"/>
              <a:t> </a:t>
            </a:r>
            <a:r>
              <a:rPr lang="en-US" dirty="0" err="1" smtClean="0"/>
              <a:t>ponovne</a:t>
            </a:r>
            <a:r>
              <a:rPr lang="en-US" dirty="0" smtClean="0"/>
              <a:t> </a:t>
            </a:r>
            <a:r>
              <a:rPr lang="en-US" dirty="0" err="1" smtClean="0"/>
              <a:t>prodaje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poništavanja</a:t>
            </a:r>
            <a:r>
              <a:rPr lang="en-US" dirty="0" smtClean="0"/>
              <a:t>.</a:t>
            </a:r>
            <a:endParaRPr lang="sr-Latn-ME" dirty="0" smtClean="0"/>
          </a:p>
          <a:p>
            <a:pPr marL="0" indent="0">
              <a:buNone/>
            </a:pPr>
            <a:r>
              <a:rPr lang="en-US" dirty="0" smtClean="0"/>
              <a:t> </a:t>
            </a:r>
            <a:r>
              <a:rPr lang="en-US" dirty="0" err="1" smtClean="0"/>
              <a:t>Obveznice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drugi</a:t>
            </a:r>
            <a:r>
              <a:rPr lang="en-US" dirty="0" smtClean="0"/>
              <a:t> </a:t>
            </a:r>
            <a:r>
              <a:rPr lang="en-US" dirty="0" err="1" smtClean="0"/>
              <a:t>kreditni</a:t>
            </a:r>
            <a:r>
              <a:rPr lang="sr-Latn-ME" dirty="0" smtClean="0"/>
              <a:t> </a:t>
            </a:r>
            <a:r>
              <a:rPr lang="en-US" dirty="0" err="1" smtClean="0"/>
              <a:t>instrumenti</a:t>
            </a:r>
            <a:r>
              <a:rPr lang="en-US" dirty="0" smtClean="0"/>
              <a:t> </a:t>
            </a:r>
            <a:r>
              <a:rPr lang="en-US" dirty="0" err="1" smtClean="0"/>
              <a:t>nisu</a:t>
            </a:r>
            <a:r>
              <a:rPr lang="en-US" dirty="0" smtClean="0"/>
              <a:t> </a:t>
            </a:r>
            <a:r>
              <a:rPr lang="en-US" dirty="0" err="1" smtClean="0"/>
              <a:t>dio</a:t>
            </a:r>
            <a:r>
              <a:rPr lang="en-US" dirty="0" smtClean="0"/>
              <a:t> </a:t>
            </a:r>
            <a:r>
              <a:rPr lang="en-US" dirty="0" err="1" smtClean="0"/>
              <a:t>osnovnog</a:t>
            </a:r>
            <a:r>
              <a:rPr lang="en-US" dirty="0" smtClean="0"/>
              <a:t> </a:t>
            </a:r>
            <a:r>
              <a:rPr lang="en-US" dirty="0" err="1" smtClean="0"/>
              <a:t>kapitala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</a:t>
            </a:r>
            <a:r>
              <a:rPr lang="sr-Latn-ME" dirty="0" smtClean="0"/>
              <a:t>-</a:t>
            </a:r>
            <a:r>
              <a:rPr lang="en-US" dirty="0" smtClean="0"/>
              <a:t> </a:t>
            </a:r>
            <a:r>
              <a:rPr lang="en-US" dirty="0" err="1" smtClean="0"/>
              <a:t>Povećanje</a:t>
            </a:r>
            <a:r>
              <a:rPr lang="en-US" dirty="0" smtClean="0"/>
              <a:t> </a:t>
            </a:r>
            <a:r>
              <a:rPr lang="en-US" dirty="0" err="1" smtClean="0"/>
              <a:t>osnovnog</a:t>
            </a:r>
            <a:r>
              <a:rPr lang="en-US" dirty="0" smtClean="0"/>
              <a:t> </a:t>
            </a:r>
            <a:r>
              <a:rPr lang="en-US" dirty="0" err="1" smtClean="0"/>
              <a:t>kapitala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en-US" dirty="0" err="1" smtClean="0"/>
              <a:t>Niz</a:t>
            </a:r>
            <a:r>
              <a:rPr lang="en-US" dirty="0" smtClean="0"/>
              <a:t> </a:t>
            </a:r>
            <a:r>
              <a:rPr lang="en-US" dirty="0" err="1" smtClean="0"/>
              <a:t>različitih</a:t>
            </a:r>
            <a:r>
              <a:rPr lang="en-US" dirty="0" smtClean="0"/>
              <a:t> </a:t>
            </a:r>
            <a:r>
              <a:rPr lang="en-US" dirty="0" err="1" smtClean="0"/>
              <a:t>faktora</a:t>
            </a:r>
            <a:r>
              <a:rPr lang="en-US" dirty="0" smtClean="0"/>
              <a:t>, </a:t>
            </a:r>
            <a:r>
              <a:rPr lang="en-US" dirty="0" err="1" smtClean="0"/>
              <a:t>kao</a:t>
            </a:r>
            <a:r>
              <a:rPr lang="en-US" dirty="0" smtClean="0"/>
              <a:t> </a:t>
            </a:r>
            <a:r>
              <a:rPr lang="en-US" dirty="0" err="1" smtClean="0"/>
              <a:t>što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tržišni</a:t>
            </a:r>
            <a:r>
              <a:rPr lang="en-US" dirty="0" smtClean="0"/>
              <a:t> </a:t>
            </a:r>
            <a:r>
              <a:rPr lang="en-US" dirty="0" err="1" smtClean="0"/>
              <a:t>uslovi</a:t>
            </a:r>
            <a:r>
              <a:rPr lang="en-US" dirty="0" smtClean="0"/>
              <a:t>, </a:t>
            </a:r>
            <a:r>
              <a:rPr lang="en-US" dirty="0" err="1" smtClean="0"/>
              <a:t>reorganizacija</a:t>
            </a:r>
            <a:r>
              <a:rPr lang="en-US" dirty="0" smtClean="0"/>
              <a:t>, </a:t>
            </a:r>
            <a:r>
              <a:rPr lang="en-US" dirty="0" err="1" smtClean="0"/>
              <a:t>razvojni</a:t>
            </a:r>
            <a:r>
              <a:rPr lang="en-US" dirty="0" smtClean="0"/>
              <a:t> </a:t>
            </a:r>
            <a:r>
              <a:rPr lang="en-US" dirty="0" err="1" smtClean="0"/>
              <a:t>programi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privredni</a:t>
            </a:r>
            <a:r>
              <a:rPr lang="en-US" dirty="0" smtClean="0"/>
              <a:t> </a:t>
            </a:r>
            <a:r>
              <a:rPr lang="en-US" dirty="0" err="1" smtClean="0"/>
              <a:t>rast</a:t>
            </a:r>
            <a:r>
              <a:rPr lang="en-US" dirty="0" smtClean="0"/>
              <a:t>, </a:t>
            </a:r>
            <a:r>
              <a:rPr lang="en-US" dirty="0" err="1" smtClean="0"/>
              <a:t>mogu</a:t>
            </a:r>
            <a:r>
              <a:rPr lang="en-US" dirty="0" smtClean="0"/>
              <a:t> </a:t>
            </a:r>
            <a:r>
              <a:rPr lang="en-US" dirty="0" err="1" smtClean="0"/>
              <a:t>stvoriti</a:t>
            </a:r>
            <a:r>
              <a:rPr lang="en-US" dirty="0" smtClean="0"/>
              <a:t> </a:t>
            </a:r>
            <a:r>
              <a:rPr lang="en-US" dirty="0" err="1" smtClean="0"/>
              <a:t>potrebu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povećanjem</a:t>
            </a:r>
            <a:r>
              <a:rPr lang="en-US" dirty="0" smtClean="0"/>
              <a:t> </a:t>
            </a:r>
            <a:r>
              <a:rPr lang="en-US" dirty="0" err="1" smtClean="0"/>
              <a:t>osnovnog</a:t>
            </a:r>
            <a:r>
              <a:rPr lang="en-US" dirty="0" smtClean="0"/>
              <a:t> </a:t>
            </a:r>
            <a:r>
              <a:rPr lang="en-US" dirty="0" err="1" smtClean="0"/>
              <a:t>kapitala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Društvo</a:t>
            </a:r>
            <a:r>
              <a:rPr lang="en-US" dirty="0" smtClean="0"/>
              <a:t> </a:t>
            </a:r>
            <a:r>
              <a:rPr lang="en-US" dirty="0" err="1" smtClean="0"/>
              <a:t>može</a:t>
            </a:r>
            <a:r>
              <a:rPr lang="sr-Latn-ME" dirty="0" smtClean="0"/>
              <a:t> </a:t>
            </a:r>
            <a:r>
              <a:rPr lang="en-US" dirty="0" err="1" smtClean="0"/>
              <a:t>povećati</a:t>
            </a:r>
            <a:r>
              <a:rPr lang="en-US" dirty="0" smtClean="0"/>
              <a:t> </a:t>
            </a:r>
            <a:r>
              <a:rPr lang="en-US" dirty="0" err="1" smtClean="0"/>
              <a:t>osnovni</a:t>
            </a:r>
            <a:r>
              <a:rPr lang="en-US" dirty="0" smtClean="0"/>
              <a:t> </a:t>
            </a:r>
            <a:r>
              <a:rPr lang="en-US" dirty="0" err="1" smtClean="0"/>
              <a:t>kapital</a:t>
            </a:r>
            <a:r>
              <a:rPr lang="en-US" dirty="0" smtClean="0"/>
              <a:t> </a:t>
            </a:r>
            <a:r>
              <a:rPr lang="en-US" dirty="0" err="1" smtClean="0"/>
              <a:t>iz</a:t>
            </a:r>
            <a:r>
              <a:rPr lang="en-US" dirty="0" smtClean="0"/>
              <a:t>:</a:t>
            </a:r>
          </a:p>
          <a:p>
            <a:pPr marL="457200" lvl="1" indent="0" algn="just">
              <a:buNone/>
            </a:pPr>
            <a:r>
              <a:rPr lang="en-US" sz="2800" dirty="0" smtClean="0">
                <a:solidFill>
                  <a:schemeClr val="tx1"/>
                </a:solidFill>
              </a:rPr>
              <a:t>• </a:t>
            </a:r>
            <a:r>
              <a:rPr lang="en-US" sz="2800" dirty="0" err="1" smtClean="0">
                <a:solidFill>
                  <a:schemeClr val="tx1"/>
                </a:solidFill>
              </a:rPr>
              <a:t>eksternih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izvora</a:t>
            </a:r>
            <a:r>
              <a:rPr lang="en-US" sz="2800" dirty="0" smtClean="0">
                <a:solidFill>
                  <a:schemeClr val="tx1"/>
                </a:solidFill>
              </a:rPr>
              <a:t> - </a:t>
            </a:r>
            <a:r>
              <a:rPr lang="en-US" sz="2800" dirty="0" err="1" smtClean="0">
                <a:solidFill>
                  <a:schemeClr val="tx1"/>
                </a:solidFill>
              </a:rPr>
              <a:t>korištenjem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npr</a:t>
            </a:r>
            <a:r>
              <a:rPr lang="en-US" sz="2800" dirty="0" smtClean="0">
                <a:solidFill>
                  <a:schemeClr val="tx1"/>
                </a:solidFill>
              </a:rPr>
              <a:t>. </a:t>
            </a:r>
            <a:r>
              <a:rPr lang="en-US" sz="2800" dirty="0" err="1" smtClean="0">
                <a:solidFill>
                  <a:schemeClr val="tx1"/>
                </a:solidFill>
              </a:rPr>
              <a:t>finansijskih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izvora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od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postojećih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dioničara</a:t>
            </a:r>
            <a:r>
              <a:rPr lang="en-US" sz="2800" dirty="0" smtClean="0">
                <a:solidFill>
                  <a:schemeClr val="tx1"/>
                </a:solidFill>
              </a:rPr>
              <a:t>/</a:t>
            </a:r>
            <a:r>
              <a:rPr lang="en-US" sz="2800" dirty="0" err="1" smtClean="0">
                <a:solidFill>
                  <a:schemeClr val="tx1"/>
                </a:solidFill>
              </a:rPr>
              <a:t>akcionara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ili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trećih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lica</a:t>
            </a:r>
            <a:r>
              <a:rPr lang="en-US" sz="2800" dirty="0" smtClean="0">
                <a:solidFill>
                  <a:schemeClr val="tx1"/>
                </a:solidFill>
              </a:rPr>
              <a:t>; </a:t>
            </a:r>
            <a:r>
              <a:rPr lang="en-US" sz="2800" dirty="0" err="1" smtClean="0">
                <a:solidFill>
                  <a:schemeClr val="tx1"/>
                </a:solidFill>
              </a:rPr>
              <a:t>i</a:t>
            </a:r>
            <a:endParaRPr lang="en-US" sz="2800" dirty="0" smtClean="0">
              <a:solidFill>
                <a:schemeClr val="tx1"/>
              </a:solidFill>
            </a:endParaRPr>
          </a:p>
          <a:p>
            <a:pPr marL="457200" lvl="1" indent="0" algn="just">
              <a:buNone/>
            </a:pPr>
            <a:r>
              <a:rPr lang="en-US" sz="2800" dirty="0" smtClean="0">
                <a:solidFill>
                  <a:schemeClr val="tx1"/>
                </a:solidFill>
              </a:rPr>
              <a:t>• </a:t>
            </a:r>
            <a:r>
              <a:rPr lang="en-US" sz="2800" dirty="0" err="1" smtClean="0">
                <a:solidFill>
                  <a:schemeClr val="tx1"/>
                </a:solidFill>
              </a:rPr>
              <a:t>internih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izvora</a:t>
            </a:r>
            <a:r>
              <a:rPr lang="en-US" sz="2800" dirty="0" smtClean="0">
                <a:solidFill>
                  <a:schemeClr val="tx1"/>
                </a:solidFill>
              </a:rPr>
              <a:t> - </a:t>
            </a:r>
            <a:r>
              <a:rPr lang="en-US" sz="2800" dirty="0" err="1" smtClean="0">
                <a:solidFill>
                  <a:schemeClr val="tx1"/>
                </a:solidFill>
              </a:rPr>
              <a:t>korištenjem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sredstava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internih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rezervi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kao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načina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kapitalizacije</a:t>
            </a:r>
            <a:r>
              <a:rPr lang="en-US" sz="2800" dirty="0" smtClean="0">
                <a:solidFill>
                  <a:schemeClr val="tx1"/>
                </a:solidFill>
              </a:rPr>
              <a:t>.</a:t>
            </a:r>
          </a:p>
          <a:p>
            <a:pPr algn="just"/>
            <a:r>
              <a:rPr lang="en-US" dirty="0" smtClean="0"/>
              <a:t>U </a:t>
            </a:r>
            <a:r>
              <a:rPr lang="en-US" dirty="0" err="1" smtClean="0"/>
              <a:t>daljnjem</a:t>
            </a:r>
            <a:r>
              <a:rPr lang="en-US" dirty="0" smtClean="0"/>
              <a:t> </a:t>
            </a:r>
            <a:r>
              <a:rPr lang="en-US" dirty="0" err="1" smtClean="0"/>
              <a:t>tekstu</a:t>
            </a:r>
            <a:r>
              <a:rPr lang="en-US" dirty="0" smtClean="0"/>
              <a:t> </a:t>
            </a:r>
            <a:r>
              <a:rPr lang="en-US" dirty="0" err="1" smtClean="0"/>
              <a:t>ovog</a:t>
            </a:r>
            <a:r>
              <a:rPr lang="en-US" dirty="0" smtClean="0"/>
              <a:t> </a:t>
            </a:r>
            <a:r>
              <a:rPr lang="sr-Latn-ME" dirty="0" smtClean="0"/>
              <a:t>predavanja</a:t>
            </a:r>
            <a:r>
              <a:rPr lang="en-US" dirty="0" smtClean="0"/>
              <a:t> </a:t>
            </a:r>
            <a:r>
              <a:rPr lang="en-US" dirty="0" err="1" smtClean="0"/>
              <a:t>razmatraju</a:t>
            </a:r>
            <a:r>
              <a:rPr lang="en-US" dirty="0" smtClean="0"/>
              <a:t> se </a:t>
            </a:r>
            <a:r>
              <a:rPr lang="en-US" dirty="0" err="1" smtClean="0"/>
              <a:t>najznačajnija</a:t>
            </a:r>
            <a:r>
              <a:rPr lang="en-US" dirty="0" smtClean="0"/>
              <a:t> </a:t>
            </a:r>
            <a:r>
              <a:rPr lang="en-US" dirty="0" err="1" smtClean="0"/>
              <a:t>pitanja</a:t>
            </a:r>
            <a:r>
              <a:rPr lang="en-US" dirty="0" smtClean="0"/>
              <a:t> </a:t>
            </a:r>
            <a:r>
              <a:rPr lang="en-US" dirty="0" err="1" smtClean="0"/>
              <a:t>koja</a:t>
            </a:r>
            <a:r>
              <a:rPr lang="sr-Latn-ME" dirty="0" smtClean="0"/>
              <a:t> </a:t>
            </a:r>
            <a:r>
              <a:rPr lang="en-US" dirty="0" smtClean="0"/>
              <a:t>se </a:t>
            </a:r>
            <a:r>
              <a:rPr lang="en-US" dirty="0" err="1" smtClean="0"/>
              <a:t>odnose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povećanje</a:t>
            </a:r>
            <a:r>
              <a:rPr lang="en-US" dirty="0" smtClean="0"/>
              <a:t> </a:t>
            </a:r>
            <a:r>
              <a:rPr lang="en-US" dirty="0" err="1" smtClean="0"/>
              <a:t>osnovnog</a:t>
            </a:r>
            <a:r>
              <a:rPr lang="en-US" dirty="0" smtClean="0"/>
              <a:t> </a:t>
            </a:r>
            <a:r>
              <a:rPr lang="en-US" dirty="0" err="1" smtClean="0"/>
              <a:t>kapitala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U tom </a:t>
            </a:r>
            <a:r>
              <a:rPr lang="en-US" dirty="0" err="1" smtClean="0"/>
              <a:t>smislu</a:t>
            </a:r>
            <a:r>
              <a:rPr lang="en-US" dirty="0" smtClean="0"/>
              <a:t> ova </a:t>
            </a:r>
            <a:r>
              <a:rPr lang="en-US" dirty="0" err="1" smtClean="0"/>
              <a:t>pitanja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tretirana</a:t>
            </a:r>
            <a:r>
              <a:rPr lang="en-US" dirty="0" smtClean="0"/>
              <a:t> </a:t>
            </a:r>
            <a:r>
              <a:rPr lang="en-US" dirty="0" err="1" smtClean="0"/>
              <a:t>uz</a:t>
            </a:r>
            <a:r>
              <a:rPr lang="sr-Latn-ME" dirty="0" smtClean="0"/>
              <a:t> </a:t>
            </a:r>
            <a:r>
              <a:rPr lang="en-US" dirty="0" err="1" smtClean="0"/>
              <a:t>uvažavanje</a:t>
            </a:r>
            <a:r>
              <a:rPr lang="en-US" dirty="0" smtClean="0"/>
              <a:t> </a:t>
            </a:r>
            <a:r>
              <a:rPr lang="en-US" dirty="0" err="1" smtClean="0"/>
              <a:t>relevantnih</a:t>
            </a:r>
            <a:r>
              <a:rPr lang="en-US" dirty="0" smtClean="0"/>
              <a:t> </a:t>
            </a:r>
            <a:r>
              <a:rPr lang="en-US" dirty="0" err="1" smtClean="0"/>
              <a:t>propisa</a:t>
            </a:r>
            <a:r>
              <a:rPr lang="en-US" dirty="0" smtClean="0"/>
              <a:t> </a:t>
            </a:r>
            <a:r>
              <a:rPr lang="en-US" dirty="0" err="1" smtClean="0"/>
              <a:t>kojima</a:t>
            </a:r>
            <a:r>
              <a:rPr lang="en-US" dirty="0" smtClean="0"/>
              <a:t> se </a:t>
            </a:r>
            <a:r>
              <a:rPr lang="en-US" dirty="0" err="1" smtClean="0"/>
              <a:t>reguli</a:t>
            </a:r>
            <a:r>
              <a:rPr lang="sr-Latn-ME" dirty="0" smtClean="0"/>
              <a:t>še </a:t>
            </a:r>
            <a:r>
              <a:rPr lang="en-US" dirty="0" smtClean="0"/>
              <a:t> </a:t>
            </a:r>
            <a:r>
              <a:rPr lang="en-US" dirty="0" err="1" smtClean="0"/>
              <a:t>organizacija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poslovanje</a:t>
            </a:r>
            <a:r>
              <a:rPr lang="en-US" dirty="0" smtClean="0"/>
              <a:t> </a:t>
            </a:r>
            <a:r>
              <a:rPr lang="en-US" dirty="0" err="1" smtClean="0"/>
              <a:t>privrednih</a:t>
            </a:r>
            <a:r>
              <a:rPr lang="sr-Latn-ME" dirty="0" smtClean="0"/>
              <a:t> </a:t>
            </a:r>
            <a:r>
              <a:rPr lang="en-US" dirty="0" err="1" smtClean="0"/>
              <a:t>društava</a:t>
            </a:r>
            <a:r>
              <a:rPr lang="en-US" dirty="0" smtClean="0"/>
              <a:t>, </a:t>
            </a:r>
            <a:r>
              <a:rPr lang="en-US" dirty="0" err="1" smtClean="0"/>
              <a:t>te</a:t>
            </a:r>
            <a:r>
              <a:rPr lang="en-US" dirty="0" smtClean="0"/>
              <a:t> </a:t>
            </a:r>
            <a:r>
              <a:rPr lang="en-US" dirty="0" err="1" smtClean="0"/>
              <a:t>propisa</a:t>
            </a:r>
            <a:r>
              <a:rPr lang="en-US" dirty="0" smtClean="0"/>
              <a:t> </a:t>
            </a:r>
            <a:r>
              <a:rPr lang="en-US" dirty="0" err="1" smtClean="0"/>
              <a:t>kojima</a:t>
            </a:r>
            <a:r>
              <a:rPr lang="en-US" dirty="0" smtClean="0"/>
              <a:t> je </a:t>
            </a:r>
            <a:r>
              <a:rPr lang="en-US" dirty="0" err="1" smtClean="0"/>
              <a:t>reguli</a:t>
            </a:r>
            <a:r>
              <a:rPr lang="sr-Latn-ME" dirty="0" smtClean="0"/>
              <a:t>sano </a:t>
            </a:r>
            <a:r>
              <a:rPr lang="en-US" dirty="0" smtClean="0"/>
              <a:t> </a:t>
            </a:r>
            <a:r>
              <a:rPr lang="en-US" dirty="0" err="1" smtClean="0"/>
              <a:t>tržište</a:t>
            </a:r>
            <a:r>
              <a:rPr lang="en-US" dirty="0" smtClean="0"/>
              <a:t> </a:t>
            </a:r>
            <a:r>
              <a:rPr lang="en-US" dirty="0" err="1" smtClean="0"/>
              <a:t>vrijednosnih</a:t>
            </a:r>
            <a:r>
              <a:rPr lang="en-US" dirty="0" smtClean="0"/>
              <a:t> </a:t>
            </a:r>
            <a:r>
              <a:rPr lang="en-US" dirty="0" err="1" smtClean="0"/>
              <a:t>papira</a:t>
            </a:r>
            <a:r>
              <a:rPr lang="en-US" dirty="0" smtClean="0"/>
              <a:t>/</a:t>
            </a:r>
            <a:r>
              <a:rPr lang="en-US" dirty="0" err="1" smtClean="0"/>
              <a:t>hartija</a:t>
            </a:r>
            <a:r>
              <a:rPr lang="en-US" dirty="0" smtClean="0"/>
              <a:t> </a:t>
            </a:r>
            <a:r>
              <a:rPr lang="en-US" dirty="0" err="1" smtClean="0"/>
              <a:t>od</a:t>
            </a:r>
            <a:r>
              <a:rPr lang="sr-Latn-ME" dirty="0" smtClean="0"/>
              <a:t> </a:t>
            </a:r>
            <a:r>
              <a:rPr lang="en-US" dirty="0" err="1" smtClean="0"/>
              <a:t>vrijednosti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</a:t>
            </a:r>
            <a:r>
              <a:rPr lang="sr-Latn-ME" dirty="0" smtClean="0"/>
              <a:t>-</a:t>
            </a:r>
            <a:r>
              <a:rPr lang="en-US" dirty="0" smtClean="0"/>
              <a:t> </a:t>
            </a:r>
            <a:r>
              <a:rPr lang="en-US" dirty="0" err="1" smtClean="0"/>
              <a:t>Povećanje</a:t>
            </a:r>
            <a:r>
              <a:rPr lang="en-US" dirty="0" smtClean="0"/>
              <a:t> </a:t>
            </a:r>
            <a:r>
              <a:rPr lang="en-US" dirty="0" err="1" smtClean="0"/>
              <a:t>osnovnog</a:t>
            </a:r>
            <a:r>
              <a:rPr lang="en-US" dirty="0" smtClean="0"/>
              <a:t> </a:t>
            </a:r>
            <a:r>
              <a:rPr lang="en-US" dirty="0" err="1" smtClean="0"/>
              <a:t>kapitala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en-US" dirty="0" smtClean="0"/>
              <a:t>1. </a:t>
            </a:r>
            <a:r>
              <a:rPr lang="en-US" dirty="0" err="1" smtClean="0"/>
              <a:t>Načini</a:t>
            </a:r>
            <a:r>
              <a:rPr lang="en-US" dirty="0" smtClean="0"/>
              <a:t> </a:t>
            </a:r>
            <a:r>
              <a:rPr lang="en-US" dirty="0" err="1" smtClean="0"/>
              <a:t>povećanja</a:t>
            </a:r>
            <a:r>
              <a:rPr lang="en-US" dirty="0" smtClean="0"/>
              <a:t> </a:t>
            </a:r>
            <a:r>
              <a:rPr lang="en-US" dirty="0" err="1" smtClean="0"/>
              <a:t>osnovnog</a:t>
            </a:r>
            <a:r>
              <a:rPr lang="en-US" dirty="0" smtClean="0"/>
              <a:t> </a:t>
            </a:r>
            <a:r>
              <a:rPr lang="en-US" dirty="0" err="1" smtClean="0"/>
              <a:t>kapitala</a:t>
            </a:r>
            <a:endParaRPr lang="en-US" dirty="0" smtClean="0"/>
          </a:p>
          <a:p>
            <a:pPr marL="0" indent="0" algn="just">
              <a:buNone/>
            </a:pPr>
            <a:r>
              <a:rPr lang="en-US" dirty="0" smtClean="0"/>
              <a:t>Tri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načina</a:t>
            </a:r>
            <a:r>
              <a:rPr lang="en-US" dirty="0" smtClean="0"/>
              <a:t> </a:t>
            </a:r>
            <a:r>
              <a:rPr lang="en-US" dirty="0" err="1" smtClean="0"/>
              <a:t>povećanja</a:t>
            </a:r>
            <a:r>
              <a:rPr lang="en-US" dirty="0" smtClean="0"/>
              <a:t> </a:t>
            </a:r>
            <a:r>
              <a:rPr lang="en-US" dirty="0" err="1" smtClean="0"/>
              <a:t>osnovnog</a:t>
            </a:r>
            <a:r>
              <a:rPr lang="en-US" dirty="0" smtClean="0"/>
              <a:t> </a:t>
            </a:r>
            <a:r>
              <a:rPr lang="en-US" dirty="0" err="1" smtClean="0"/>
              <a:t>kapitala</a:t>
            </a:r>
            <a:r>
              <a:rPr lang="en-US" dirty="0" smtClean="0"/>
              <a:t> </a:t>
            </a:r>
            <a:r>
              <a:rPr lang="en-US" dirty="0" err="1" smtClean="0"/>
              <a:t>dioničkog</a:t>
            </a:r>
            <a:r>
              <a:rPr lang="en-US" dirty="0" smtClean="0"/>
              <a:t>/</a:t>
            </a:r>
            <a:r>
              <a:rPr lang="en-US" dirty="0" err="1" smtClean="0"/>
              <a:t>akcionarskog</a:t>
            </a:r>
            <a:r>
              <a:rPr lang="en-US" dirty="0" smtClean="0"/>
              <a:t> </a:t>
            </a:r>
            <a:r>
              <a:rPr lang="en-US" dirty="0" err="1" smtClean="0"/>
              <a:t>društva</a:t>
            </a:r>
            <a:r>
              <a:rPr lang="en-US" dirty="0" smtClean="0"/>
              <a:t>:</a:t>
            </a:r>
          </a:p>
          <a:p>
            <a:pPr marL="0" indent="0" algn="just">
              <a:buNone/>
            </a:pPr>
            <a:r>
              <a:rPr lang="en-US" dirty="0" smtClean="0"/>
              <a:t>1) </a:t>
            </a:r>
            <a:r>
              <a:rPr lang="en-US" dirty="0" err="1" smtClean="0"/>
              <a:t>povećanje</a:t>
            </a:r>
            <a:r>
              <a:rPr lang="en-US" dirty="0" smtClean="0"/>
              <a:t> </a:t>
            </a:r>
            <a:r>
              <a:rPr lang="en-US" dirty="0" err="1" smtClean="0"/>
              <a:t>osnovnog</a:t>
            </a:r>
            <a:r>
              <a:rPr lang="en-US" dirty="0" smtClean="0"/>
              <a:t> </a:t>
            </a:r>
            <a:r>
              <a:rPr lang="en-US" dirty="0" err="1" smtClean="0"/>
              <a:t>kapitala</a:t>
            </a:r>
            <a:r>
              <a:rPr lang="en-US" dirty="0" smtClean="0"/>
              <a:t> </a:t>
            </a:r>
            <a:r>
              <a:rPr lang="en-US" dirty="0" err="1" smtClean="0"/>
              <a:t>novim</a:t>
            </a:r>
            <a:r>
              <a:rPr lang="en-US" dirty="0" smtClean="0"/>
              <a:t> </a:t>
            </a:r>
            <a:r>
              <a:rPr lang="en-US" dirty="0" err="1" smtClean="0"/>
              <a:t>ulozima</a:t>
            </a:r>
            <a:r>
              <a:rPr lang="en-US" dirty="0" smtClean="0"/>
              <a:t>;</a:t>
            </a:r>
          </a:p>
          <a:p>
            <a:pPr marL="0" indent="0" algn="just">
              <a:buNone/>
            </a:pPr>
            <a:r>
              <a:rPr lang="en-US" dirty="0" smtClean="0"/>
              <a:t>2) </a:t>
            </a:r>
            <a:r>
              <a:rPr lang="en-US" dirty="0" err="1" smtClean="0"/>
              <a:t>uslovno</a:t>
            </a:r>
            <a:r>
              <a:rPr lang="en-US" dirty="0" smtClean="0"/>
              <a:t> </a:t>
            </a:r>
            <a:r>
              <a:rPr lang="en-US" dirty="0" err="1" smtClean="0"/>
              <a:t>povećanje</a:t>
            </a:r>
            <a:r>
              <a:rPr lang="en-US" dirty="0" smtClean="0"/>
              <a:t> </a:t>
            </a:r>
            <a:r>
              <a:rPr lang="en-US" dirty="0" err="1" smtClean="0"/>
              <a:t>kapitala</a:t>
            </a:r>
            <a:r>
              <a:rPr lang="en-US" dirty="0" smtClean="0"/>
              <a:t>; </a:t>
            </a:r>
            <a:r>
              <a:rPr lang="en-US" dirty="0" err="1" smtClean="0"/>
              <a:t>i</a:t>
            </a:r>
            <a:endParaRPr lang="en-US" dirty="0" smtClean="0"/>
          </a:p>
          <a:p>
            <a:pPr marL="0" indent="0" algn="just">
              <a:buNone/>
            </a:pPr>
            <a:r>
              <a:rPr lang="en-US" dirty="0" smtClean="0"/>
              <a:t>3) </a:t>
            </a:r>
            <a:r>
              <a:rPr lang="en-US" dirty="0" err="1" smtClean="0"/>
              <a:t>povećanje</a:t>
            </a:r>
            <a:r>
              <a:rPr lang="en-US" dirty="0" smtClean="0"/>
              <a:t> </a:t>
            </a:r>
            <a:r>
              <a:rPr lang="en-US" dirty="0" err="1" smtClean="0"/>
              <a:t>kapitala</a:t>
            </a:r>
            <a:r>
              <a:rPr lang="en-US" dirty="0" smtClean="0"/>
              <a:t> </a:t>
            </a:r>
            <a:r>
              <a:rPr lang="en-US" dirty="0" err="1" smtClean="0"/>
              <a:t>iz</a:t>
            </a:r>
            <a:r>
              <a:rPr lang="en-US" dirty="0" smtClean="0"/>
              <a:t> </a:t>
            </a:r>
            <a:r>
              <a:rPr lang="en-US" dirty="0" err="1" smtClean="0"/>
              <a:t>sredstava</a:t>
            </a:r>
            <a:r>
              <a:rPr lang="en-US" dirty="0" smtClean="0"/>
              <a:t> </a:t>
            </a:r>
            <a:r>
              <a:rPr lang="en-US" dirty="0" err="1" smtClean="0"/>
              <a:t>društva</a:t>
            </a:r>
            <a:r>
              <a:rPr lang="en-US" dirty="0" smtClean="0"/>
              <a:t>.</a:t>
            </a:r>
          </a:p>
          <a:p>
            <a:pPr marL="0" indent="0" algn="just">
              <a:buNone/>
            </a:pPr>
            <a:r>
              <a:rPr lang="en-US" dirty="0" err="1" smtClean="0"/>
              <a:t>Svaki</a:t>
            </a:r>
            <a:r>
              <a:rPr lang="en-US" dirty="0" smtClean="0"/>
              <a:t> </a:t>
            </a:r>
            <a:r>
              <a:rPr lang="en-US" dirty="0" err="1" smtClean="0"/>
              <a:t>način</a:t>
            </a:r>
            <a:r>
              <a:rPr lang="en-US" dirty="0" smtClean="0"/>
              <a:t> </a:t>
            </a:r>
            <a:r>
              <a:rPr lang="en-US" dirty="0" err="1" smtClean="0"/>
              <a:t>povećanja</a:t>
            </a:r>
            <a:r>
              <a:rPr lang="en-US" dirty="0" smtClean="0"/>
              <a:t> </a:t>
            </a:r>
            <a:r>
              <a:rPr lang="en-US" dirty="0" err="1" smtClean="0"/>
              <a:t>osnovnog</a:t>
            </a:r>
            <a:r>
              <a:rPr lang="en-US" dirty="0" smtClean="0"/>
              <a:t> </a:t>
            </a:r>
            <a:r>
              <a:rPr lang="en-US" dirty="0" err="1" smtClean="0"/>
              <a:t>kapitala</a:t>
            </a:r>
            <a:r>
              <a:rPr lang="en-US" dirty="0" smtClean="0"/>
              <a:t> </a:t>
            </a:r>
            <a:r>
              <a:rPr lang="en-US" dirty="0" err="1" smtClean="0"/>
              <a:t>tehnički</a:t>
            </a:r>
            <a:r>
              <a:rPr lang="en-US" dirty="0" smtClean="0"/>
              <a:t> se </a:t>
            </a:r>
            <a:r>
              <a:rPr lang="en-US" dirty="0" err="1" smtClean="0"/>
              <a:t>može</a:t>
            </a:r>
            <a:r>
              <a:rPr lang="en-US" dirty="0" smtClean="0"/>
              <a:t> </a:t>
            </a:r>
            <a:r>
              <a:rPr lang="en-US" dirty="0" err="1" smtClean="0"/>
              <a:t>sprovesti</a:t>
            </a:r>
            <a:r>
              <a:rPr lang="en-US" dirty="0" smtClean="0"/>
              <a:t>:</a:t>
            </a:r>
          </a:p>
          <a:p>
            <a:pPr marL="0" indent="0" algn="just">
              <a:buNone/>
            </a:pPr>
            <a:r>
              <a:rPr lang="en-US" dirty="0" smtClean="0"/>
              <a:t>1) </a:t>
            </a:r>
            <a:r>
              <a:rPr lang="en-US" dirty="0" err="1" smtClean="0"/>
              <a:t>izdavanjem</a:t>
            </a:r>
            <a:r>
              <a:rPr lang="en-US" dirty="0" smtClean="0"/>
              <a:t> </a:t>
            </a:r>
            <a:r>
              <a:rPr lang="en-US" dirty="0" err="1" smtClean="0"/>
              <a:t>novih</a:t>
            </a:r>
            <a:r>
              <a:rPr lang="en-US" dirty="0" smtClean="0"/>
              <a:t> </a:t>
            </a:r>
            <a:r>
              <a:rPr lang="en-US" dirty="0" err="1" smtClean="0"/>
              <a:t>dionica</a:t>
            </a:r>
            <a:r>
              <a:rPr lang="en-US" dirty="0" smtClean="0"/>
              <a:t>/</a:t>
            </a:r>
            <a:r>
              <a:rPr lang="en-US" dirty="0" err="1" smtClean="0"/>
              <a:t>akcija</a:t>
            </a:r>
            <a:r>
              <a:rPr lang="en-US" dirty="0" smtClean="0"/>
              <a:t>; </a:t>
            </a:r>
            <a:r>
              <a:rPr lang="en-US" dirty="0" err="1" smtClean="0"/>
              <a:t>ili</a:t>
            </a:r>
            <a:endParaRPr lang="en-US" dirty="0" smtClean="0"/>
          </a:p>
          <a:p>
            <a:pPr marL="0" indent="0" algn="just">
              <a:buNone/>
            </a:pPr>
            <a:r>
              <a:rPr lang="en-US" dirty="0" smtClean="0"/>
              <a:t>2) </a:t>
            </a:r>
            <a:r>
              <a:rPr lang="en-US" dirty="0" err="1" smtClean="0"/>
              <a:t>povećavanjem</a:t>
            </a:r>
            <a:r>
              <a:rPr lang="en-US" dirty="0" smtClean="0"/>
              <a:t> </a:t>
            </a:r>
            <a:r>
              <a:rPr lang="en-US" dirty="0" err="1" smtClean="0"/>
              <a:t>nominalne</a:t>
            </a:r>
            <a:r>
              <a:rPr lang="en-US" dirty="0" smtClean="0"/>
              <a:t> </a:t>
            </a:r>
            <a:r>
              <a:rPr lang="en-US" dirty="0" err="1" smtClean="0"/>
              <a:t>vrijednosti</a:t>
            </a:r>
            <a:r>
              <a:rPr lang="en-US" dirty="0" smtClean="0"/>
              <a:t> </a:t>
            </a:r>
            <a:r>
              <a:rPr lang="en-US" dirty="0" err="1" smtClean="0"/>
              <a:t>postojećih</a:t>
            </a:r>
            <a:r>
              <a:rPr lang="en-US" dirty="0" smtClean="0"/>
              <a:t> </a:t>
            </a:r>
            <a:r>
              <a:rPr lang="en-US" dirty="0" err="1" smtClean="0"/>
              <a:t>dionica</a:t>
            </a:r>
            <a:r>
              <a:rPr lang="en-US" dirty="0" smtClean="0"/>
              <a:t>/</a:t>
            </a:r>
            <a:r>
              <a:rPr lang="en-US" dirty="0" err="1" smtClean="0"/>
              <a:t>akcija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</a:t>
            </a:r>
            <a:r>
              <a:rPr lang="sr-Latn-ME" dirty="0" smtClean="0"/>
              <a:t>-</a:t>
            </a:r>
            <a:r>
              <a:rPr lang="en-US" dirty="0" smtClean="0"/>
              <a:t> </a:t>
            </a:r>
            <a:r>
              <a:rPr lang="en-US" dirty="0" err="1" smtClean="0"/>
              <a:t>Povećanje</a:t>
            </a:r>
            <a:r>
              <a:rPr lang="en-US" dirty="0" smtClean="0"/>
              <a:t> </a:t>
            </a:r>
            <a:r>
              <a:rPr lang="en-US" dirty="0" err="1" smtClean="0"/>
              <a:t>osnovnog</a:t>
            </a:r>
            <a:r>
              <a:rPr lang="en-US" dirty="0" smtClean="0"/>
              <a:t> </a:t>
            </a:r>
            <a:r>
              <a:rPr lang="en-US" dirty="0" err="1" smtClean="0"/>
              <a:t>kapitala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2. </a:t>
            </a:r>
            <a:r>
              <a:rPr lang="en-US" dirty="0" err="1" smtClean="0"/>
              <a:t>Načini</a:t>
            </a:r>
            <a:r>
              <a:rPr lang="en-US" dirty="0" smtClean="0"/>
              <a:t> </a:t>
            </a:r>
            <a:r>
              <a:rPr lang="en-US" dirty="0" err="1" smtClean="0"/>
              <a:t>sticanja</a:t>
            </a:r>
            <a:r>
              <a:rPr lang="en-US" dirty="0" smtClean="0"/>
              <a:t> </a:t>
            </a:r>
            <a:r>
              <a:rPr lang="en-US" dirty="0" err="1" smtClean="0"/>
              <a:t>dionica</a:t>
            </a:r>
            <a:r>
              <a:rPr lang="en-US" dirty="0" smtClean="0"/>
              <a:t>/</a:t>
            </a:r>
            <a:r>
              <a:rPr lang="en-US" dirty="0" err="1" smtClean="0"/>
              <a:t>akcija</a:t>
            </a:r>
            <a:r>
              <a:rPr lang="en-US" dirty="0" smtClean="0"/>
              <a:t> </a:t>
            </a:r>
            <a:r>
              <a:rPr lang="en-US" dirty="0" err="1" smtClean="0"/>
              <a:t>prilikom</a:t>
            </a:r>
            <a:r>
              <a:rPr lang="en-US" dirty="0" smtClean="0"/>
              <a:t> </a:t>
            </a:r>
            <a:r>
              <a:rPr lang="en-US" dirty="0" err="1" smtClean="0"/>
              <a:t>povećanja</a:t>
            </a:r>
            <a:r>
              <a:rPr lang="en-US" dirty="0" smtClean="0"/>
              <a:t> </a:t>
            </a:r>
            <a:r>
              <a:rPr lang="en-US" dirty="0" err="1" smtClean="0"/>
              <a:t>osnovnog</a:t>
            </a:r>
            <a:r>
              <a:rPr lang="sr-Latn-ME" dirty="0" smtClean="0"/>
              <a:t> k</a:t>
            </a:r>
            <a:r>
              <a:rPr lang="en-US" dirty="0" err="1" smtClean="0"/>
              <a:t>apitala</a:t>
            </a:r>
            <a:r>
              <a:rPr lang="sr-Latn-ME" dirty="0" smtClean="0"/>
              <a:t> </a:t>
            </a:r>
          </a:p>
          <a:p>
            <a:pPr marL="0" indent="0" algn="just">
              <a:buNone/>
            </a:pPr>
            <a:r>
              <a:rPr lang="pl-PL" dirty="0" smtClean="0"/>
              <a:t>Postoje tri načina sticanja dionica/akcija prilikom povećanja osnovnog kapitala </a:t>
            </a:r>
            <a:r>
              <a:rPr lang="en-US" dirty="0" smtClean="0"/>
              <a:t>(</a:t>
            </a:r>
            <a:r>
              <a:rPr lang="en-US" dirty="0" err="1" smtClean="0"/>
              <a:t>tzv</a:t>
            </a:r>
            <a:r>
              <a:rPr lang="en-US" dirty="0" smtClean="0"/>
              <a:t>. </a:t>
            </a:r>
            <a:r>
              <a:rPr lang="en-US" dirty="0" err="1" smtClean="0"/>
              <a:t>plasiranje</a:t>
            </a:r>
            <a:r>
              <a:rPr lang="en-US" dirty="0" smtClean="0"/>
              <a:t> </a:t>
            </a:r>
            <a:r>
              <a:rPr lang="en-US" dirty="0" err="1" smtClean="0"/>
              <a:t>dionica</a:t>
            </a:r>
            <a:r>
              <a:rPr lang="en-US" dirty="0" smtClean="0"/>
              <a:t>/</a:t>
            </a:r>
            <a:r>
              <a:rPr lang="en-US" dirty="0" err="1" smtClean="0"/>
              <a:t>akcija</a:t>
            </a:r>
            <a:r>
              <a:rPr lang="en-US" dirty="0" smtClean="0"/>
              <a:t>):</a:t>
            </a:r>
          </a:p>
          <a:p>
            <a:pPr marL="0" indent="0" algn="just">
              <a:buNone/>
            </a:pPr>
            <a:r>
              <a:rPr lang="en-US" dirty="0" smtClean="0"/>
              <a:t>1) </a:t>
            </a:r>
            <a:r>
              <a:rPr lang="en-US" dirty="0" err="1" smtClean="0"/>
              <a:t>raspodjela</a:t>
            </a:r>
            <a:r>
              <a:rPr lang="en-US" dirty="0" smtClean="0"/>
              <a:t> </a:t>
            </a:r>
            <a:r>
              <a:rPr lang="en-US" dirty="0" err="1" smtClean="0"/>
              <a:t>među</a:t>
            </a:r>
            <a:r>
              <a:rPr lang="en-US" dirty="0" smtClean="0"/>
              <a:t> </a:t>
            </a:r>
            <a:r>
              <a:rPr lang="en-US" dirty="0" err="1" smtClean="0"/>
              <a:t>dioničarima</a:t>
            </a:r>
            <a:r>
              <a:rPr lang="en-US" dirty="0" smtClean="0"/>
              <a:t>/</a:t>
            </a:r>
            <a:r>
              <a:rPr lang="en-US" dirty="0" err="1" smtClean="0"/>
              <a:t>akcionarima</a:t>
            </a:r>
            <a:r>
              <a:rPr lang="en-US" dirty="0" smtClean="0"/>
              <a:t>;</a:t>
            </a:r>
          </a:p>
          <a:p>
            <a:pPr marL="0" indent="0" algn="just">
              <a:buNone/>
            </a:pPr>
            <a:r>
              <a:rPr lang="en-US" dirty="0" smtClean="0"/>
              <a:t>2) </a:t>
            </a:r>
            <a:r>
              <a:rPr lang="en-US" dirty="0" err="1" smtClean="0"/>
              <a:t>zamjena</a:t>
            </a:r>
            <a:r>
              <a:rPr lang="en-US" dirty="0" smtClean="0"/>
              <a:t> </a:t>
            </a:r>
            <a:r>
              <a:rPr lang="en-US" dirty="0" err="1" smtClean="0"/>
              <a:t>varanata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zamjenjivih</a:t>
            </a:r>
            <a:r>
              <a:rPr lang="en-US" dirty="0" smtClean="0"/>
              <a:t> </a:t>
            </a:r>
            <a:r>
              <a:rPr lang="en-US" dirty="0" err="1" smtClean="0"/>
              <a:t>obveznica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dionice</a:t>
            </a:r>
            <a:r>
              <a:rPr lang="en-US" dirty="0" smtClean="0"/>
              <a:t>/</a:t>
            </a:r>
            <a:r>
              <a:rPr lang="en-US" dirty="0" err="1" smtClean="0"/>
              <a:t>akcije</a:t>
            </a:r>
            <a:r>
              <a:rPr lang="en-US" dirty="0" smtClean="0"/>
              <a:t> </a:t>
            </a:r>
            <a:r>
              <a:rPr lang="en-US" dirty="0" err="1" smtClean="0"/>
              <a:t>društva</a:t>
            </a:r>
            <a:r>
              <a:rPr lang="en-US" dirty="0" smtClean="0"/>
              <a:t>; </a:t>
            </a:r>
            <a:r>
              <a:rPr lang="en-US" dirty="0" err="1" smtClean="0"/>
              <a:t>i</a:t>
            </a:r>
            <a:endParaRPr lang="en-US" dirty="0" smtClean="0"/>
          </a:p>
          <a:p>
            <a:pPr marL="0" indent="0" algn="just">
              <a:buNone/>
            </a:pPr>
            <a:r>
              <a:rPr lang="en-US" dirty="0" smtClean="0"/>
              <a:t>3) </a:t>
            </a:r>
            <a:r>
              <a:rPr lang="en-US" dirty="0" err="1" smtClean="0"/>
              <a:t>upis</a:t>
            </a:r>
            <a:r>
              <a:rPr lang="en-US" dirty="0" smtClean="0"/>
              <a:t> </a:t>
            </a:r>
            <a:r>
              <a:rPr lang="en-US" dirty="0" err="1" smtClean="0"/>
              <a:t>od</a:t>
            </a:r>
            <a:r>
              <a:rPr lang="en-US" dirty="0" smtClean="0"/>
              <a:t> </a:t>
            </a:r>
            <a:r>
              <a:rPr lang="en-US" dirty="0" err="1" smtClean="0"/>
              <a:t>strane</a:t>
            </a:r>
            <a:r>
              <a:rPr lang="en-US" dirty="0" smtClean="0"/>
              <a:t> </a:t>
            </a:r>
            <a:r>
              <a:rPr lang="en-US" dirty="0" err="1" smtClean="0"/>
              <a:t>postojećih</a:t>
            </a:r>
            <a:r>
              <a:rPr lang="en-US" dirty="0" smtClean="0"/>
              <a:t> </a:t>
            </a:r>
            <a:r>
              <a:rPr lang="en-US" dirty="0" err="1" smtClean="0"/>
              <a:t>dioničara</a:t>
            </a:r>
            <a:r>
              <a:rPr lang="en-US" dirty="0" smtClean="0"/>
              <a:t>/</a:t>
            </a:r>
            <a:r>
              <a:rPr lang="en-US" dirty="0" err="1" smtClean="0"/>
              <a:t>akcionara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trećih</a:t>
            </a:r>
            <a:r>
              <a:rPr lang="en-US" dirty="0" smtClean="0"/>
              <a:t> </a:t>
            </a:r>
            <a:r>
              <a:rPr lang="en-US" dirty="0" err="1" smtClean="0"/>
              <a:t>lica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</a:t>
            </a:r>
            <a:r>
              <a:rPr lang="sr-Latn-ME" dirty="0" smtClean="0"/>
              <a:t>-</a:t>
            </a:r>
            <a:r>
              <a:rPr lang="en-US" dirty="0" smtClean="0"/>
              <a:t> </a:t>
            </a:r>
            <a:r>
              <a:rPr lang="en-US" dirty="0" err="1" smtClean="0"/>
              <a:t>Povećanje</a:t>
            </a:r>
            <a:r>
              <a:rPr lang="en-US" dirty="0" smtClean="0"/>
              <a:t> </a:t>
            </a:r>
            <a:r>
              <a:rPr lang="en-US" dirty="0" err="1" smtClean="0"/>
              <a:t>osnovnog</a:t>
            </a:r>
            <a:r>
              <a:rPr lang="en-US" dirty="0" smtClean="0"/>
              <a:t> </a:t>
            </a:r>
            <a:r>
              <a:rPr lang="en-US" dirty="0" err="1" smtClean="0"/>
              <a:t>kapitala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smtClean="0"/>
              <a:t>3. </a:t>
            </a:r>
            <a:r>
              <a:rPr lang="en-US" dirty="0" err="1" smtClean="0"/>
              <a:t>Interni</a:t>
            </a:r>
            <a:r>
              <a:rPr lang="en-US" dirty="0" smtClean="0"/>
              <a:t> </a:t>
            </a:r>
            <a:r>
              <a:rPr lang="en-US" dirty="0" err="1" smtClean="0"/>
              <a:t>izvori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povećanje</a:t>
            </a:r>
            <a:r>
              <a:rPr lang="en-US" dirty="0" smtClean="0"/>
              <a:t> </a:t>
            </a:r>
            <a:r>
              <a:rPr lang="en-US" dirty="0" err="1" smtClean="0"/>
              <a:t>osnovnog</a:t>
            </a:r>
            <a:r>
              <a:rPr lang="en-US" dirty="0" smtClean="0"/>
              <a:t> </a:t>
            </a:r>
            <a:r>
              <a:rPr lang="en-US" dirty="0" err="1" smtClean="0"/>
              <a:t>kapitala</a:t>
            </a:r>
            <a:endParaRPr lang="en-US" dirty="0" smtClean="0"/>
          </a:p>
          <a:p>
            <a:pPr algn="just"/>
            <a:r>
              <a:rPr lang="en-US" dirty="0" err="1" smtClean="0"/>
              <a:t>Zavisno</a:t>
            </a:r>
            <a:r>
              <a:rPr lang="en-US" dirty="0" smtClean="0"/>
              <a:t> </a:t>
            </a:r>
            <a:r>
              <a:rPr lang="en-US" dirty="0" err="1" smtClean="0"/>
              <a:t>od</a:t>
            </a:r>
            <a:r>
              <a:rPr lang="en-US" dirty="0" smtClean="0"/>
              <a:t> </a:t>
            </a:r>
            <a:r>
              <a:rPr lang="en-US" dirty="0" err="1" smtClean="0"/>
              <a:t>načina</a:t>
            </a:r>
            <a:r>
              <a:rPr lang="en-US" dirty="0" smtClean="0"/>
              <a:t> </a:t>
            </a:r>
            <a:r>
              <a:rPr lang="en-US" dirty="0" err="1" smtClean="0"/>
              <a:t>izabranog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povećanje</a:t>
            </a:r>
            <a:r>
              <a:rPr lang="en-US" dirty="0" smtClean="0"/>
              <a:t> </a:t>
            </a:r>
            <a:r>
              <a:rPr lang="en-US" dirty="0" err="1" smtClean="0"/>
              <a:t>osnovnog</a:t>
            </a:r>
            <a:r>
              <a:rPr lang="en-US" dirty="0" smtClean="0"/>
              <a:t> </a:t>
            </a:r>
            <a:r>
              <a:rPr lang="en-US" dirty="0" err="1" smtClean="0"/>
              <a:t>kapitala</a:t>
            </a:r>
            <a:r>
              <a:rPr lang="en-US" dirty="0" smtClean="0"/>
              <a:t>, </a:t>
            </a:r>
            <a:r>
              <a:rPr lang="en-US" dirty="0" err="1" smtClean="0"/>
              <a:t>društvo</a:t>
            </a:r>
            <a:r>
              <a:rPr lang="en-US" dirty="0" smtClean="0"/>
              <a:t> </a:t>
            </a:r>
            <a:r>
              <a:rPr lang="en-US" dirty="0" err="1" smtClean="0"/>
              <a:t>može</a:t>
            </a:r>
            <a:r>
              <a:rPr lang="en-US" dirty="0" smtClean="0"/>
              <a:t> </a:t>
            </a:r>
            <a:r>
              <a:rPr lang="en-US" dirty="0" err="1" smtClean="0"/>
              <a:t>koristiti</a:t>
            </a:r>
            <a:r>
              <a:rPr lang="sr-Latn-ME" dirty="0" smtClean="0"/>
              <a:t> </a:t>
            </a:r>
            <a:r>
              <a:rPr lang="en-US" dirty="0" err="1" smtClean="0"/>
              <a:t>finansijska</a:t>
            </a:r>
            <a:r>
              <a:rPr lang="en-US" dirty="0" smtClean="0"/>
              <a:t> </a:t>
            </a:r>
            <a:r>
              <a:rPr lang="en-US" dirty="0" err="1" smtClean="0"/>
              <a:t>sredstva</a:t>
            </a:r>
            <a:r>
              <a:rPr lang="en-US" dirty="0" smtClean="0"/>
              <a:t> </a:t>
            </a:r>
            <a:r>
              <a:rPr lang="en-US" dirty="0" err="1" smtClean="0"/>
              <a:t>dioničara</a:t>
            </a:r>
            <a:r>
              <a:rPr lang="en-US" dirty="0" smtClean="0"/>
              <a:t>/</a:t>
            </a:r>
            <a:r>
              <a:rPr lang="en-US" dirty="0" err="1" smtClean="0"/>
              <a:t>akcionara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/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trećih</a:t>
            </a:r>
            <a:r>
              <a:rPr lang="en-US" dirty="0" smtClean="0"/>
              <a:t> </a:t>
            </a:r>
            <a:r>
              <a:rPr lang="en-US" dirty="0" err="1" smtClean="0"/>
              <a:t>lica</a:t>
            </a:r>
            <a:r>
              <a:rPr lang="en-US" dirty="0" smtClean="0"/>
              <a:t>, </a:t>
            </a:r>
            <a:r>
              <a:rPr lang="en-US" dirty="0" err="1" smtClean="0"/>
              <a:t>odnosno</a:t>
            </a:r>
            <a:r>
              <a:rPr lang="en-US" dirty="0" smtClean="0"/>
              <a:t> </a:t>
            </a:r>
            <a:r>
              <a:rPr lang="en-US" dirty="0" err="1" smtClean="0"/>
              <a:t>može</a:t>
            </a:r>
            <a:r>
              <a:rPr lang="en-US" dirty="0" smtClean="0"/>
              <a:t> </a:t>
            </a:r>
            <a:r>
              <a:rPr lang="en-US" dirty="0" err="1" smtClean="0"/>
              <a:t>odlučiti</a:t>
            </a:r>
            <a:r>
              <a:rPr lang="sr-Latn-ME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vrši</a:t>
            </a:r>
            <a:r>
              <a:rPr lang="en-US" dirty="0" smtClean="0"/>
              <a:t> </a:t>
            </a:r>
            <a:r>
              <a:rPr lang="en-US" dirty="0" err="1" smtClean="0"/>
              <a:t>kapitalizaciju</a:t>
            </a:r>
            <a:r>
              <a:rPr lang="en-US" dirty="0" smtClean="0"/>
              <a:t> </a:t>
            </a:r>
            <a:r>
              <a:rPr lang="en-US" dirty="0" err="1" smtClean="0"/>
              <a:t>korištenjem</a:t>
            </a:r>
            <a:r>
              <a:rPr lang="en-US" dirty="0" smtClean="0"/>
              <a:t> </a:t>
            </a:r>
            <a:r>
              <a:rPr lang="en-US" dirty="0" err="1" smtClean="0"/>
              <a:t>internih</a:t>
            </a:r>
            <a:r>
              <a:rPr lang="en-US" dirty="0" smtClean="0"/>
              <a:t> </a:t>
            </a:r>
            <a:r>
              <a:rPr lang="en-US" dirty="0" err="1" smtClean="0"/>
              <a:t>izvora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Društvo</a:t>
            </a:r>
            <a:r>
              <a:rPr lang="en-US" dirty="0" smtClean="0"/>
              <a:t> </a:t>
            </a:r>
            <a:r>
              <a:rPr lang="en-US" dirty="0" err="1" smtClean="0"/>
              <a:t>može</a:t>
            </a:r>
            <a:r>
              <a:rPr lang="en-US" dirty="0" smtClean="0"/>
              <a:t> </a:t>
            </a:r>
            <a:r>
              <a:rPr lang="en-US" dirty="0" err="1" smtClean="0"/>
              <a:t>koristiti</a:t>
            </a:r>
            <a:r>
              <a:rPr lang="en-US" dirty="0" smtClean="0"/>
              <a:t> </a:t>
            </a:r>
            <a:r>
              <a:rPr lang="en-US" dirty="0" err="1" smtClean="0"/>
              <a:t>sljedeće</a:t>
            </a:r>
            <a:r>
              <a:rPr lang="sr-Latn-ME" dirty="0" smtClean="0"/>
              <a:t> </a:t>
            </a:r>
            <a:r>
              <a:rPr lang="pl-PL" dirty="0" smtClean="0"/>
              <a:t>interne izvore u svrhu kapitalizacije:</a:t>
            </a:r>
          </a:p>
          <a:p>
            <a:pPr marL="457200" lvl="1" indent="0" algn="just">
              <a:buNone/>
            </a:pPr>
            <a:r>
              <a:rPr lang="en-US" sz="2800" dirty="0" smtClean="0">
                <a:solidFill>
                  <a:schemeClr val="tx1"/>
                </a:solidFill>
              </a:rPr>
              <a:t>• </a:t>
            </a:r>
            <a:r>
              <a:rPr lang="en-US" sz="2800" dirty="0" err="1" smtClean="0">
                <a:solidFill>
                  <a:schemeClr val="tx1"/>
                </a:solidFill>
              </a:rPr>
              <a:t>nenamjenske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rezerve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društva</a:t>
            </a:r>
            <a:r>
              <a:rPr lang="en-US" sz="2800" dirty="0" smtClean="0">
                <a:solidFill>
                  <a:schemeClr val="tx1"/>
                </a:solidFill>
              </a:rPr>
              <a:t>;</a:t>
            </a:r>
          </a:p>
          <a:p>
            <a:pPr marL="457200" lvl="1" indent="0" algn="just">
              <a:buNone/>
            </a:pPr>
            <a:r>
              <a:rPr lang="en-US" sz="2800" dirty="0" smtClean="0">
                <a:solidFill>
                  <a:schemeClr val="tx1"/>
                </a:solidFill>
              </a:rPr>
              <a:t>• </a:t>
            </a:r>
            <a:r>
              <a:rPr lang="en-US" sz="2800" dirty="0" err="1" smtClean="0">
                <a:solidFill>
                  <a:schemeClr val="tx1"/>
                </a:solidFill>
              </a:rPr>
              <a:t>namjenske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rezerve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društva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ako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kapitalizacija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nije</a:t>
            </a:r>
            <a:r>
              <a:rPr lang="en-US" sz="2800" dirty="0" smtClean="0">
                <a:solidFill>
                  <a:schemeClr val="tx1"/>
                </a:solidFill>
              </a:rPr>
              <a:t> u </a:t>
            </a:r>
            <a:r>
              <a:rPr lang="en-US" sz="2800" dirty="0" err="1" smtClean="0">
                <a:solidFill>
                  <a:schemeClr val="tx1"/>
                </a:solidFill>
              </a:rPr>
              <a:t>suprotnosti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sa</a:t>
            </a:r>
            <a:r>
              <a:rPr lang="sr-Latn-ME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utvrđenom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namjenom</a:t>
            </a:r>
            <a:r>
              <a:rPr lang="en-US" sz="2800" dirty="0" smtClean="0">
                <a:solidFill>
                  <a:schemeClr val="tx1"/>
                </a:solidFill>
              </a:rPr>
              <a:t>; </a:t>
            </a:r>
            <a:r>
              <a:rPr lang="en-US" sz="2800" dirty="0" err="1" smtClean="0">
                <a:solidFill>
                  <a:schemeClr val="tx1"/>
                </a:solidFill>
              </a:rPr>
              <a:t>i</a:t>
            </a:r>
            <a:r>
              <a:rPr lang="sr-Latn-ME" sz="2800" dirty="0" smtClean="0">
                <a:solidFill>
                  <a:schemeClr val="tx1"/>
                </a:solidFill>
              </a:rPr>
              <a:t> </a:t>
            </a:r>
          </a:p>
          <a:p>
            <a:pPr marL="457200" lvl="1" indent="0" algn="just">
              <a:buNone/>
            </a:pPr>
            <a:r>
              <a:rPr lang="en-US" sz="2800" dirty="0" smtClean="0">
                <a:solidFill>
                  <a:schemeClr val="tx1"/>
                </a:solidFill>
              </a:rPr>
              <a:t>• </a:t>
            </a:r>
            <a:r>
              <a:rPr lang="en-US" sz="2800" dirty="0" err="1" smtClean="0">
                <a:solidFill>
                  <a:schemeClr val="tx1"/>
                </a:solidFill>
              </a:rPr>
              <a:t>neraspoređena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dobit</a:t>
            </a:r>
            <a:r>
              <a:rPr lang="en-US" sz="2800" dirty="0" smtClean="0">
                <a:solidFill>
                  <a:schemeClr val="tx1"/>
                </a:solidFill>
              </a:rPr>
              <a:t>.</a:t>
            </a: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1448</TotalTime>
  <Words>808</Words>
  <Application>Microsoft Office PowerPoint</Application>
  <PresentationFormat>On-screen Show (4:3)</PresentationFormat>
  <Paragraphs>87</Paragraphs>
  <Slides>12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Urban</vt:lpstr>
      <vt:lpstr> PRAVNI FAKULTET  KORPORATIVNO UPRAVLJANJE autor-prof.dr.sc. Darko Tipurić i saradnici, izdanje 2008 g. </vt:lpstr>
      <vt:lpstr>                                      VJEŽBE 10  UVOD </vt:lpstr>
      <vt:lpstr>CILJ PREDAVANJA</vt:lpstr>
      <vt:lpstr>A- Opšte odredbe koje se odnose na osnovni kapital</vt:lpstr>
      <vt:lpstr>1. Pojam osnovnog kapitala </vt:lpstr>
      <vt:lpstr>B- Povećanje osnovnog kapitala</vt:lpstr>
      <vt:lpstr>B- Povećanje osnovnog kapitala</vt:lpstr>
      <vt:lpstr>B- Povećanje osnovnog kapitala</vt:lpstr>
      <vt:lpstr>B- Povećanje osnovnog kapitala</vt:lpstr>
      <vt:lpstr>B- Povećanje osnovnog kapitala</vt:lpstr>
      <vt:lpstr>C- Zaštita osnovnog kapitala</vt:lpstr>
      <vt:lpstr>D-  Obavezne i statutarne rezerve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Haris</dc:creator>
  <cp:lastModifiedBy>Windows User</cp:lastModifiedBy>
  <cp:revision>184</cp:revision>
  <dcterms:created xsi:type="dcterms:W3CDTF">2016-02-04T23:36:05Z</dcterms:created>
  <dcterms:modified xsi:type="dcterms:W3CDTF">2019-05-09T10:01:00Z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aeccaca9-c565-4687-ab89-670d7189269d_Enabled">
    <vt:lpwstr>True</vt:lpwstr>
  </property>
  <property fmtid="{D5CDD505-2E9C-101B-9397-08002B2CF9AE}" pid="3" name="MSIP_Label_aeccaca9-c565-4687-ab89-670d7189269d_SiteId">
    <vt:lpwstr>2e1b18c0-6ae4-42f1-8d17-123e592a2480</vt:lpwstr>
  </property>
  <property fmtid="{D5CDD505-2E9C-101B-9397-08002B2CF9AE}" pid="4" name="MSIP_Label_aeccaca9-c565-4687-ab89-670d7189269d_Ref">
    <vt:lpwstr>https://api.informationprotection.azure.com/api/2e1b18c0-6ae4-42f1-8d17-123e592a2480</vt:lpwstr>
  </property>
  <property fmtid="{D5CDD505-2E9C-101B-9397-08002B2CF9AE}" pid="5" name="MSIP_Label_aeccaca9-c565-4687-ab89-670d7189269d_Owner">
    <vt:lpwstr>harisko@vbba.volksbank.ba</vt:lpwstr>
  </property>
  <property fmtid="{D5CDD505-2E9C-101B-9397-08002B2CF9AE}" pid="6" name="MSIP_Label_aeccaca9-c565-4687-ab89-670d7189269d_SetDate">
    <vt:lpwstr>2018-03-06T08:44:01.8161003+01:00</vt:lpwstr>
  </property>
  <property fmtid="{D5CDD505-2E9C-101B-9397-08002B2CF9AE}" pid="7" name="MSIP_Label_aeccaca9-c565-4687-ab89-670d7189269d_Name">
    <vt:lpwstr>Povjerljivost C1</vt:lpwstr>
  </property>
  <property fmtid="{D5CDD505-2E9C-101B-9397-08002B2CF9AE}" pid="8" name="MSIP_Label_aeccaca9-c565-4687-ab89-670d7189269d_Application">
    <vt:lpwstr>Microsoft Azure Information Protection</vt:lpwstr>
  </property>
  <property fmtid="{D5CDD505-2E9C-101B-9397-08002B2CF9AE}" pid="9" name="MSIP_Label_aeccaca9-c565-4687-ab89-670d7189269d_Extended_MSFT_Method">
    <vt:lpwstr>Automatic</vt:lpwstr>
  </property>
  <property fmtid="{D5CDD505-2E9C-101B-9397-08002B2CF9AE}" pid="10" name="Sensitivity">
    <vt:lpwstr>Povjerljivost C1</vt:lpwstr>
  </property>
</Properties>
</file>