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9.5.2019.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svojinskih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 smtClean="0"/>
          </a:p>
          <a:p>
            <a:r>
              <a:rPr lang="en-US" b="1" dirty="0" err="1" smtClean="0"/>
              <a:t>Povećanje</a:t>
            </a:r>
            <a:r>
              <a:rPr lang="en-US" b="1" dirty="0" smtClean="0"/>
              <a:t> </a:t>
            </a:r>
            <a:r>
              <a:rPr lang="en-US" b="1" dirty="0" err="1" smtClean="0"/>
              <a:t>osnovnog</a:t>
            </a:r>
            <a:r>
              <a:rPr lang="en-US" b="1" dirty="0" smtClean="0"/>
              <a:t> </a:t>
            </a:r>
            <a:r>
              <a:rPr lang="en-US" b="1" dirty="0" err="1" smtClean="0"/>
              <a:t>kapitala</a:t>
            </a:r>
            <a:r>
              <a:rPr lang="en-US" b="1" dirty="0" smtClean="0"/>
              <a:t> u </a:t>
            </a:r>
            <a:r>
              <a:rPr lang="en-US" b="1" dirty="0" err="1" smtClean="0"/>
              <a:t>FBiH</a:t>
            </a:r>
            <a:endParaRPr lang="en-US" b="1" dirty="0" smtClean="0"/>
          </a:p>
          <a:p>
            <a:r>
              <a:rPr lang="en-US" b="1" dirty="0" err="1" smtClean="0"/>
              <a:t>Emisija</a:t>
            </a:r>
            <a:r>
              <a:rPr lang="en-US" b="1" dirty="0" smtClean="0"/>
              <a:t> </a:t>
            </a:r>
            <a:r>
              <a:rPr lang="en-US" b="1" dirty="0" err="1" smtClean="0"/>
              <a:t>novih</a:t>
            </a:r>
            <a:r>
              <a:rPr lang="en-US" b="1" dirty="0" smtClean="0"/>
              <a:t> </a:t>
            </a:r>
            <a:r>
              <a:rPr lang="en-US" b="1" dirty="0" err="1" smtClean="0"/>
              <a:t>dionica</a:t>
            </a:r>
            <a:endParaRPr lang="en-US" b="1" dirty="0" smtClean="0"/>
          </a:p>
          <a:p>
            <a:r>
              <a:rPr lang="en-US" b="1" dirty="0" err="1" smtClean="0"/>
              <a:t>Povećanje</a:t>
            </a:r>
            <a:r>
              <a:rPr lang="en-US" b="1" dirty="0" smtClean="0"/>
              <a:t> </a:t>
            </a:r>
            <a:r>
              <a:rPr lang="en-US" b="1" dirty="0" err="1" smtClean="0"/>
              <a:t>nominalne</a:t>
            </a:r>
            <a:r>
              <a:rPr lang="en-US" b="1" dirty="0" smtClean="0"/>
              <a:t> </a:t>
            </a:r>
            <a:r>
              <a:rPr lang="en-US" b="1" dirty="0" err="1" smtClean="0"/>
              <a:t>vrijednosti</a:t>
            </a:r>
            <a:r>
              <a:rPr lang="en-US" b="1" dirty="0" smtClean="0"/>
              <a:t> </a:t>
            </a:r>
            <a:r>
              <a:rPr lang="en-US" b="1" dirty="0" err="1" smtClean="0"/>
              <a:t>dionica</a:t>
            </a:r>
            <a:endParaRPr lang="en-US" b="1" dirty="0" smtClean="0"/>
          </a:p>
          <a:p>
            <a:r>
              <a:rPr lang="en-US" b="1" dirty="0" err="1" smtClean="0"/>
              <a:t>Uslovno</a:t>
            </a:r>
            <a:r>
              <a:rPr lang="en-US" b="1" dirty="0" smtClean="0"/>
              <a:t> </a:t>
            </a:r>
            <a:r>
              <a:rPr lang="en-US" b="1" dirty="0" err="1" smtClean="0"/>
              <a:t>povećanje</a:t>
            </a:r>
            <a:r>
              <a:rPr lang="en-US" b="1" dirty="0" smtClean="0"/>
              <a:t> </a:t>
            </a:r>
            <a:r>
              <a:rPr lang="en-US" b="1" dirty="0" err="1" smtClean="0"/>
              <a:t>osnovnog</a:t>
            </a:r>
            <a:r>
              <a:rPr lang="en-US" b="1" dirty="0" smtClean="0"/>
              <a:t> </a:t>
            </a:r>
            <a:r>
              <a:rPr lang="en-US" b="1" dirty="0" err="1" smtClean="0"/>
              <a:t>kapitala</a:t>
            </a:r>
            <a:endParaRPr lang="en-US" b="1" dirty="0" smtClean="0"/>
          </a:p>
          <a:p>
            <a:r>
              <a:rPr lang="en-US" b="1" dirty="0" err="1" smtClean="0"/>
              <a:t>Povećanje</a:t>
            </a:r>
            <a:r>
              <a:rPr lang="en-US" b="1" dirty="0" smtClean="0"/>
              <a:t> </a:t>
            </a:r>
            <a:r>
              <a:rPr lang="en-US" b="1" dirty="0" err="1" smtClean="0"/>
              <a:t>iz</a:t>
            </a:r>
            <a:r>
              <a:rPr lang="en-US" b="1" dirty="0" smtClean="0"/>
              <a:t> </a:t>
            </a:r>
            <a:r>
              <a:rPr lang="en-US" b="1" dirty="0" err="1" smtClean="0"/>
              <a:t>vlastitih</a:t>
            </a:r>
            <a:r>
              <a:rPr lang="en-US" b="1" dirty="0" smtClean="0"/>
              <a:t> </a:t>
            </a:r>
            <a:r>
              <a:rPr lang="en-US" b="1" dirty="0" err="1" smtClean="0"/>
              <a:t>sredstava</a:t>
            </a:r>
            <a:endParaRPr lang="en-US" b="1" dirty="0" smtClean="0"/>
          </a:p>
          <a:p>
            <a:r>
              <a:rPr lang="en-US" b="1" dirty="0" err="1" smtClean="0"/>
              <a:t>Integrirano</a:t>
            </a:r>
            <a:r>
              <a:rPr lang="en-US" b="1" dirty="0" smtClean="0"/>
              <a:t> </a:t>
            </a:r>
            <a:r>
              <a:rPr lang="en-US" b="1" dirty="0" err="1" smtClean="0"/>
              <a:t>povećanje</a:t>
            </a:r>
            <a:endParaRPr lang="en-US" b="1" dirty="0" smtClean="0"/>
          </a:p>
          <a:p>
            <a:r>
              <a:rPr lang="pl-PL" b="1" dirty="0" smtClean="0"/>
              <a:t>Povećanje osnovnog kapitala u RS-u</a:t>
            </a:r>
            <a:endParaRPr lang="en-US" b="1" dirty="0" smtClean="0"/>
          </a:p>
          <a:p>
            <a:r>
              <a:rPr lang="en-US" b="1" dirty="0" err="1" smtClean="0"/>
              <a:t>Uslovno</a:t>
            </a:r>
            <a:r>
              <a:rPr lang="en-US" b="1" dirty="0" smtClean="0"/>
              <a:t> </a:t>
            </a:r>
            <a:r>
              <a:rPr lang="en-US" b="1" dirty="0" err="1" smtClean="0"/>
              <a:t>povećanje</a:t>
            </a:r>
            <a:r>
              <a:rPr lang="en-US" b="1" dirty="0" smtClean="0"/>
              <a:t> </a:t>
            </a:r>
            <a:r>
              <a:rPr lang="en-US" b="1" dirty="0" err="1" smtClean="0"/>
              <a:t>osnovnog</a:t>
            </a:r>
            <a:r>
              <a:rPr lang="en-US" b="1" dirty="0" smtClean="0"/>
              <a:t> </a:t>
            </a:r>
            <a:r>
              <a:rPr lang="en-US" b="1" dirty="0" err="1" smtClean="0"/>
              <a:t>kapitala</a:t>
            </a:r>
            <a:endParaRPr lang="en-US" b="1" dirty="0" smtClean="0"/>
          </a:p>
          <a:p>
            <a:r>
              <a:rPr lang="en-US" b="1" dirty="0" err="1" smtClean="0"/>
              <a:t>Ovlašteni</a:t>
            </a:r>
            <a:r>
              <a:rPr lang="en-US" b="1" dirty="0" smtClean="0"/>
              <a:t> </a:t>
            </a:r>
            <a:r>
              <a:rPr lang="en-US" b="1" dirty="0" err="1" smtClean="0"/>
              <a:t>kapital</a:t>
            </a:r>
            <a:endParaRPr lang="en-US" b="1" dirty="0" smtClean="0"/>
          </a:p>
          <a:p>
            <a:r>
              <a:rPr lang="en-US" b="1" dirty="0" err="1" smtClean="0"/>
              <a:t>Povećanje</a:t>
            </a:r>
            <a:r>
              <a:rPr lang="en-US" b="1" dirty="0" smtClean="0"/>
              <a:t> </a:t>
            </a:r>
            <a:r>
              <a:rPr lang="en-US" b="1" dirty="0" err="1" smtClean="0"/>
              <a:t>osnovnog</a:t>
            </a:r>
            <a:r>
              <a:rPr lang="en-US" b="1" dirty="0" smtClean="0"/>
              <a:t> </a:t>
            </a:r>
            <a:r>
              <a:rPr lang="en-US" b="1" dirty="0" err="1" smtClean="0"/>
              <a:t>kapitala</a:t>
            </a:r>
            <a:r>
              <a:rPr lang="en-US" b="1" dirty="0" smtClean="0"/>
              <a:t> </a:t>
            </a:r>
            <a:r>
              <a:rPr lang="en-US" b="1" dirty="0" err="1" smtClean="0"/>
              <a:t>iz</a:t>
            </a:r>
            <a:r>
              <a:rPr lang="en-US" b="1" dirty="0" smtClean="0"/>
              <a:t> </a:t>
            </a:r>
            <a:r>
              <a:rPr lang="en-US" b="1" dirty="0" err="1" smtClean="0"/>
              <a:t>rezervi</a:t>
            </a:r>
            <a:r>
              <a:rPr lang="en-US" b="1" dirty="0" smtClean="0"/>
              <a:t> </a:t>
            </a:r>
            <a:r>
              <a:rPr lang="en-US" b="1" dirty="0" err="1" smtClean="0"/>
              <a:t>društva</a:t>
            </a:r>
            <a:endParaRPr lang="en-US" b="1" dirty="0" smtClean="0"/>
          </a:p>
          <a:p>
            <a:r>
              <a:rPr lang="en-US" b="1" dirty="0" err="1" smtClean="0"/>
              <a:t>Pretvaranje</a:t>
            </a:r>
            <a:r>
              <a:rPr lang="en-US" b="1" dirty="0" smtClean="0"/>
              <a:t> </a:t>
            </a:r>
            <a:r>
              <a:rPr lang="en-US" b="1" dirty="0" err="1" smtClean="0"/>
              <a:t>rezervi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neraspoređene</a:t>
            </a:r>
            <a:r>
              <a:rPr lang="en-US" b="1" dirty="0" smtClean="0"/>
              <a:t> </a:t>
            </a:r>
            <a:r>
              <a:rPr lang="en-US" b="1" dirty="0" err="1" smtClean="0"/>
              <a:t>dobiti</a:t>
            </a:r>
            <a:r>
              <a:rPr lang="en-US" b="1" dirty="0" smtClean="0"/>
              <a:t> u </a:t>
            </a:r>
            <a:r>
              <a:rPr lang="en-US" b="1" dirty="0" err="1" smtClean="0"/>
              <a:t>osnovni</a:t>
            </a:r>
            <a:r>
              <a:rPr lang="en-US" b="1" dirty="0" smtClean="0"/>
              <a:t> </a:t>
            </a:r>
            <a:r>
              <a:rPr lang="en-US" b="1" dirty="0" err="1" smtClean="0"/>
              <a:t>kapital</a:t>
            </a:r>
            <a:endParaRPr lang="en-US" b="1" dirty="0" smtClean="0"/>
          </a:p>
          <a:p>
            <a:r>
              <a:rPr lang="en-US" b="1" dirty="0" err="1" smtClean="0"/>
              <a:t>Uloga</a:t>
            </a:r>
            <a:r>
              <a:rPr lang="en-US" b="1" dirty="0" smtClean="0"/>
              <a:t> </a:t>
            </a:r>
            <a:r>
              <a:rPr lang="en-US" b="1" dirty="0" err="1" smtClean="0"/>
              <a:t>skupštine</a:t>
            </a:r>
            <a:r>
              <a:rPr lang="en-US" b="1" dirty="0" smtClean="0"/>
              <a:t> </a:t>
            </a:r>
            <a:r>
              <a:rPr lang="en-US" b="1" dirty="0" err="1" smtClean="0"/>
              <a:t>dioničara</a:t>
            </a:r>
            <a:r>
              <a:rPr lang="en-US" b="1" dirty="0" smtClean="0"/>
              <a:t>/</a:t>
            </a:r>
            <a:r>
              <a:rPr lang="en-US" b="1" dirty="0" err="1" smtClean="0"/>
              <a:t>akcionara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nadzornog</a:t>
            </a:r>
            <a:r>
              <a:rPr lang="en-US" b="1" dirty="0" smtClean="0"/>
              <a:t>/</a:t>
            </a:r>
            <a:r>
              <a:rPr lang="en-US" b="1" dirty="0" err="1" smtClean="0"/>
              <a:t>upravnog</a:t>
            </a:r>
            <a:r>
              <a:rPr lang="sr-Latn-ME" b="1" dirty="0" smtClean="0"/>
              <a:t> </a:t>
            </a:r>
            <a:r>
              <a:rPr lang="pl-PL" b="1" dirty="0" smtClean="0"/>
              <a:t>odbora u povećanju osnovnog kapitala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je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pruži</a:t>
            </a:r>
            <a:r>
              <a:rPr lang="en-US" dirty="0" smtClean="0"/>
              <a:t> </a:t>
            </a:r>
            <a:r>
              <a:rPr lang="en-US" dirty="0" err="1" smtClean="0"/>
              <a:t>minimalnu</a:t>
            </a:r>
            <a:r>
              <a:rPr lang="en-US" dirty="0" smtClean="0"/>
              <a:t> </a:t>
            </a:r>
            <a:r>
              <a:rPr lang="en-US" dirty="0" err="1" smtClean="0"/>
              <a:t>garanciju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ispuniti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povjeriocima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ova </a:t>
            </a:r>
            <a:r>
              <a:rPr lang="en-US" dirty="0" err="1" smtClean="0"/>
              <a:t>funkcija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postojati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teoriji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povezana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održavanjem</a:t>
            </a:r>
            <a:r>
              <a:rPr lang="en-US" dirty="0" smtClean="0"/>
              <a:t> </a:t>
            </a:r>
            <a:r>
              <a:rPr lang="en-US" dirty="0" err="1" smtClean="0"/>
              <a:t>minimalnog</a:t>
            </a:r>
            <a:r>
              <a:rPr lang="en-US" dirty="0" smtClean="0"/>
              <a:t> </a:t>
            </a:r>
            <a:r>
              <a:rPr lang="en-US" dirty="0" err="1" smtClean="0"/>
              <a:t>nivoa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Zakoni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preduzećima</a:t>
            </a:r>
            <a:r>
              <a:rPr lang="en-US" dirty="0" smtClean="0"/>
              <a:t> </a:t>
            </a:r>
            <a:r>
              <a:rPr lang="en-US" dirty="0" err="1" smtClean="0"/>
              <a:t>predviđaju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niža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se to </a:t>
            </a:r>
            <a:r>
              <a:rPr lang="en-US" dirty="0" err="1" smtClean="0"/>
              <a:t>dogodi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smanjiti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u </a:t>
            </a:r>
            <a:r>
              <a:rPr lang="en-US" dirty="0" err="1" smtClean="0"/>
              <a:t>pojednostavljenom</a:t>
            </a:r>
            <a:r>
              <a:rPr lang="en-US" dirty="0" smtClean="0"/>
              <a:t> </a:t>
            </a:r>
            <a:r>
              <a:rPr lang="en-US" dirty="0" err="1" smtClean="0"/>
              <a:t>postupku</a:t>
            </a:r>
            <a:r>
              <a:rPr lang="en-US" dirty="0" smtClean="0"/>
              <a:t>, a </a:t>
            </a:r>
            <a:r>
              <a:rPr lang="en-US" dirty="0" err="1" smtClean="0"/>
              <a:t>najviše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minimalnog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predviđenog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D-  Obavezne i statutarne rezerve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povjerilaca</a:t>
            </a:r>
            <a:r>
              <a:rPr lang="en-US" dirty="0" smtClean="0"/>
              <a:t> </a:t>
            </a:r>
            <a:r>
              <a:rPr lang="en-US" dirty="0" err="1" smtClean="0"/>
              <a:t>dodatno</a:t>
            </a:r>
            <a:r>
              <a:rPr lang="en-US" dirty="0" smtClean="0"/>
              <a:t> se </a:t>
            </a:r>
            <a:r>
              <a:rPr lang="en-US" dirty="0" err="1" smtClean="0"/>
              <a:t>proširuje</a:t>
            </a:r>
            <a:r>
              <a:rPr lang="sr-Latn-ME" dirty="0" smtClean="0"/>
              <a:t> </a:t>
            </a:r>
            <a:r>
              <a:rPr lang="en-US" dirty="0" err="1" smtClean="0"/>
              <a:t>mogućnošću</a:t>
            </a:r>
            <a:r>
              <a:rPr lang="en-US" dirty="0" smtClean="0"/>
              <a:t> </a:t>
            </a:r>
            <a:r>
              <a:rPr lang="en-US" dirty="0" err="1" smtClean="0"/>
              <a:t>kreiranja</a:t>
            </a:r>
            <a:r>
              <a:rPr lang="en-US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 smtClean="0"/>
              <a:t>dodatnih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Slično</a:t>
            </a:r>
            <a:r>
              <a:rPr lang="en-US" dirty="0" smtClean="0"/>
              <a:t> </a:t>
            </a:r>
            <a:r>
              <a:rPr lang="en-US" dirty="0" err="1" smtClean="0"/>
              <a:t>osnovnom</a:t>
            </a:r>
            <a:r>
              <a:rPr lang="en-US" dirty="0" smtClean="0"/>
              <a:t> </a:t>
            </a:r>
            <a:r>
              <a:rPr lang="en-US" dirty="0" err="1" smtClean="0"/>
              <a:t>kapitalu</a:t>
            </a:r>
            <a:r>
              <a:rPr lang="en-US" dirty="0" smtClean="0"/>
              <a:t>, </a:t>
            </a:r>
            <a:r>
              <a:rPr lang="en-US" dirty="0" err="1" smtClean="0"/>
              <a:t>takve</a:t>
            </a:r>
            <a:r>
              <a:rPr lang="sr-Latn-ME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računovodstveno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Obavezna</a:t>
            </a:r>
            <a:r>
              <a:rPr lang="en-US" dirty="0" smtClean="0"/>
              <a:t> (</a:t>
            </a:r>
            <a:r>
              <a:rPr lang="en-US" dirty="0" err="1" smtClean="0"/>
              <a:t>zakonska</a:t>
            </a:r>
            <a:r>
              <a:rPr lang="en-US" dirty="0" smtClean="0"/>
              <a:t>) </a:t>
            </a:r>
            <a:r>
              <a:rPr lang="en-US" dirty="0" err="1" smtClean="0"/>
              <a:t>rezerva</a:t>
            </a:r>
            <a:endParaRPr lang="en-US" dirty="0" smtClean="0"/>
          </a:p>
          <a:p>
            <a:pPr algn="just"/>
            <a:r>
              <a:rPr lang="en-US" dirty="0" err="1" smtClean="0"/>
              <a:t>Zakoni</a:t>
            </a:r>
            <a:r>
              <a:rPr lang="en-US" dirty="0" smtClean="0"/>
              <a:t> o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 (</a:t>
            </a:r>
            <a:r>
              <a:rPr lang="en-US" dirty="0" err="1" smtClean="0"/>
              <a:t>preduzećima</a:t>
            </a:r>
            <a:r>
              <a:rPr lang="en-US" dirty="0" smtClean="0"/>
              <a:t>) u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zahtijevaju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(</a:t>
            </a:r>
            <a:r>
              <a:rPr lang="en-US" dirty="0" err="1" smtClean="0"/>
              <a:t>zakonske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).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sz="2400" dirty="0" smtClean="0"/>
              <a:t>A – Opšte odredbe koje se odnose na osnovni kapital</a:t>
            </a:r>
          </a:p>
          <a:p>
            <a:pPr marL="0" indent="0">
              <a:buNone/>
            </a:pPr>
            <a:r>
              <a:rPr lang="sr-Latn-ME" sz="2400" dirty="0" smtClean="0"/>
              <a:t>B – povećanje osnovnog kapitala</a:t>
            </a:r>
          </a:p>
          <a:p>
            <a:pPr marL="0" indent="0">
              <a:buNone/>
            </a:pPr>
            <a:r>
              <a:rPr lang="sr-Latn-ME" sz="2400" dirty="0" smtClean="0"/>
              <a:t>C – Zaštita osnovnog kapitala</a:t>
            </a:r>
          </a:p>
          <a:p>
            <a:pPr marL="0" indent="0">
              <a:buNone/>
            </a:pPr>
            <a:r>
              <a:rPr lang="sr-Latn-ME" sz="2400" dirty="0" smtClean="0"/>
              <a:t>D- Obavezne i statutarne rezerve</a:t>
            </a:r>
            <a:endParaRPr lang="en-US" sz="2400" dirty="0" smtClean="0"/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A- Opšte odredbe koje se odnose na osnovni kapital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važne</a:t>
            </a:r>
            <a:r>
              <a:rPr lang="en-US" dirty="0" smtClean="0"/>
              <a:t> </a:t>
            </a:r>
            <a:r>
              <a:rPr lang="en-US" dirty="0" err="1" smtClean="0"/>
              <a:t>pravne</a:t>
            </a:r>
            <a:r>
              <a:rPr lang="en-US" dirty="0" smtClean="0"/>
              <a:t> </a:t>
            </a:r>
            <a:r>
              <a:rPr lang="en-US" dirty="0" err="1" smtClean="0"/>
              <a:t>posljedice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</a:rPr>
              <a:t>utvrđivanje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minimalnog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iznosa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odgovornosti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dioničara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akcionara</a:t>
            </a:r>
            <a:r>
              <a:rPr lang="en-US" sz="2800" dirty="0" smtClean="0">
                <a:solidFill>
                  <a:schemeClr val="tx1"/>
                </a:solidFill>
              </a:rPr>
              <a:t>;</a:t>
            </a: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</a:rPr>
              <a:t>utvrđivanje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prava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dioničara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akcionara</a:t>
            </a:r>
            <a:r>
              <a:rPr lang="en-US" sz="2800" dirty="0" smtClean="0">
                <a:solidFill>
                  <a:schemeClr val="tx1"/>
                </a:solidFill>
              </a:rPr>
              <a:t> u </a:t>
            </a:r>
            <a:r>
              <a:rPr lang="en-US" sz="2800" dirty="0" err="1" smtClean="0">
                <a:solidFill>
                  <a:schemeClr val="tx1"/>
                </a:solidFill>
              </a:rPr>
              <a:t>odnosu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njihov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proporcionalni</a:t>
            </a:r>
            <a:r>
              <a:rPr lang="sr-Latn-ME" sz="2800" dirty="0" smtClean="0">
                <a:solidFill>
                  <a:schemeClr val="tx1"/>
                </a:solidFill>
              </a:rPr>
              <a:t> </a:t>
            </a:r>
            <a:r>
              <a:rPr lang="pl-PL" sz="2800" dirty="0" smtClean="0">
                <a:solidFill>
                  <a:schemeClr val="tx1"/>
                </a:solidFill>
              </a:rPr>
              <a:t>udio u osnovnom kapitalu; i</a:t>
            </a: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</a:rPr>
              <a:t>pružanje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zaštite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pravima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povjerilaca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određivanjem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minimalnog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iznosa</a:t>
            </a:r>
            <a:r>
              <a:rPr lang="sr-Latn-ME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osnovnog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kapitala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koji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jedno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društvo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mora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imati</a:t>
            </a:r>
            <a:r>
              <a:rPr lang="en-US" sz="2800" dirty="0" smtClean="0">
                <a:solidFill>
                  <a:schemeClr val="tx1"/>
                </a:solidFill>
              </a:rPr>
              <a:t>; </a:t>
            </a:r>
            <a:r>
              <a:rPr lang="en-US" sz="2800" dirty="0" err="1" smtClean="0">
                <a:solidFill>
                  <a:schemeClr val="tx1"/>
                </a:solidFill>
              </a:rPr>
              <a:t>ovo</a:t>
            </a:r>
            <a:r>
              <a:rPr lang="en-US" sz="2800" dirty="0" smtClean="0">
                <a:solidFill>
                  <a:schemeClr val="tx1"/>
                </a:solidFill>
              </a:rPr>
              <a:t> je </a:t>
            </a:r>
            <a:r>
              <a:rPr lang="en-US" sz="2800" dirty="0" err="1" smtClean="0">
                <a:solidFill>
                  <a:schemeClr val="tx1"/>
                </a:solidFill>
              </a:rPr>
              <a:t>jedan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od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pravnih</a:t>
            </a:r>
            <a:r>
              <a:rPr lang="sr-Latn-ME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instrumenata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koje</a:t>
            </a:r>
            <a:r>
              <a:rPr lang="en-US" sz="2800" dirty="0" smtClean="0">
                <a:solidFill>
                  <a:schemeClr val="tx1"/>
                </a:solidFill>
              </a:rPr>
              <a:t> se </a:t>
            </a:r>
            <a:r>
              <a:rPr lang="en-US" sz="2800" dirty="0" err="1" smtClean="0">
                <a:solidFill>
                  <a:schemeClr val="tx1"/>
                </a:solidFill>
              </a:rPr>
              <a:t>mogu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osloniti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povjerioci</a:t>
            </a:r>
            <a:r>
              <a:rPr lang="en-US" sz="2800" dirty="0" smtClean="0">
                <a:solidFill>
                  <a:schemeClr val="tx1"/>
                </a:solidFill>
              </a:rPr>
              <a:t> u </a:t>
            </a:r>
            <a:r>
              <a:rPr lang="en-US" sz="2800" dirty="0" err="1" smtClean="0">
                <a:solidFill>
                  <a:schemeClr val="tx1"/>
                </a:solidFill>
              </a:rPr>
              <a:t>smislu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osiguranja</a:t>
            </a:r>
            <a:r>
              <a:rPr lang="sr-Latn-ME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ispunjenja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ugovornih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obaveza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od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strane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društva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Pojam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 smtClean="0"/>
              <a:t>Osnovni kapital defini</a:t>
            </a:r>
            <a:r>
              <a:rPr lang="sr-Latn-ME" dirty="0" smtClean="0"/>
              <a:t>še </a:t>
            </a:r>
            <a:r>
              <a:rPr lang="pt-BR" dirty="0" smtClean="0"/>
              <a:t> se kao:</a:t>
            </a:r>
          </a:p>
          <a:p>
            <a:pPr marL="0" indent="0" algn="just">
              <a:buNone/>
            </a:pPr>
            <a:r>
              <a:rPr lang="en-US" dirty="0" smtClean="0"/>
              <a:t>1) </a:t>
            </a:r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ukupne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ukupnih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 </a:t>
            </a:r>
            <a:r>
              <a:rPr lang="en-US" dirty="0" err="1" smtClean="0"/>
              <a:t>ili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ukupna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nalaze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opticaju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One </a:t>
            </a:r>
            <a:r>
              <a:rPr lang="en-US" dirty="0" err="1" smtClean="0"/>
              <a:t>obuhvataju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stečene</a:t>
            </a:r>
            <a:r>
              <a:rPr lang="en-US" dirty="0" smtClean="0"/>
              <a:t> </a:t>
            </a:r>
            <a:r>
              <a:rPr lang="en-US" dirty="0" err="1" smtClean="0"/>
              <a:t>vlastite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ponovo</a:t>
            </a:r>
            <a:r>
              <a:rPr lang="en-US" dirty="0" smtClean="0"/>
              <a:t> </a:t>
            </a:r>
            <a:r>
              <a:rPr lang="en-US" dirty="0" err="1" smtClean="0"/>
              <a:t>kupljene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ponovne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poništavanja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sr-Latn-ME" dirty="0" smtClean="0"/>
              <a:t> </a:t>
            </a:r>
            <a:r>
              <a:rPr lang="en-US" dirty="0" err="1" smtClean="0"/>
              <a:t>instrumenti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Niz</a:t>
            </a:r>
            <a:r>
              <a:rPr lang="en-US" dirty="0" smtClean="0"/>
              <a:t>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faktora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tržišni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, </a:t>
            </a:r>
            <a:r>
              <a:rPr lang="en-US" dirty="0" err="1" smtClean="0"/>
              <a:t>reorganizacija</a:t>
            </a:r>
            <a:r>
              <a:rPr lang="en-US" dirty="0" smtClean="0"/>
              <a:t>, </a:t>
            </a:r>
            <a:r>
              <a:rPr lang="en-US" dirty="0" err="1" smtClean="0"/>
              <a:t>razvojni</a:t>
            </a:r>
            <a:r>
              <a:rPr lang="en-US" dirty="0" smtClean="0"/>
              <a:t> </a:t>
            </a:r>
            <a:r>
              <a:rPr lang="en-US" dirty="0" err="1" smtClean="0"/>
              <a:t>programi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privredni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,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stvoriti</a:t>
            </a:r>
            <a:r>
              <a:rPr lang="en-US" dirty="0" smtClean="0"/>
              <a:t> </a:t>
            </a:r>
            <a:r>
              <a:rPr lang="en-US" dirty="0" err="1" smtClean="0"/>
              <a:t>potrebu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povećanjem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povećati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:</a:t>
            </a: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</a:rPr>
              <a:t>eksternih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izvora</a:t>
            </a:r>
            <a:r>
              <a:rPr lang="en-US" sz="2800" dirty="0" smtClean="0">
                <a:solidFill>
                  <a:schemeClr val="tx1"/>
                </a:solidFill>
              </a:rPr>
              <a:t> - </a:t>
            </a:r>
            <a:r>
              <a:rPr lang="en-US" sz="2800" dirty="0" err="1" smtClean="0">
                <a:solidFill>
                  <a:schemeClr val="tx1"/>
                </a:solidFill>
              </a:rPr>
              <a:t>korištenjem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npr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</a:rPr>
              <a:t>finansijskih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izvora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od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postojećih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dioničara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akcionara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ili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trećih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lica</a:t>
            </a:r>
            <a:r>
              <a:rPr lang="en-US" sz="2800" dirty="0" smtClean="0">
                <a:solidFill>
                  <a:schemeClr val="tx1"/>
                </a:solidFill>
              </a:rPr>
              <a:t>; </a:t>
            </a:r>
            <a:r>
              <a:rPr lang="en-US" sz="2800" dirty="0" err="1" smtClean="0">
                <a:solidFill>
                  <a:schemeClr val="tx1"/>
                </a:solidFill>
              </a:rPr>
              <a:t>i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</a:rPr>
              <a:t>internih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izvora</a:t>
            </a:r>
            <a:r>
              <a:rPr lang="en-US" sz="2800" dirty="0" smtClean="0">
                <a:solidFill>
                  <a:schemeClr val="tx1"/>
                </a:solidFill>
              </a:rPr>
              <a:t> - </a:t>
            </a:r>
            <a:r>
              <a:rPr lang="en-US" sz="2800" dirty="0" err="1" smtClean="0">
                <a:solidFill>
                  <a:schemeClr val="tx1"/>
                </a:solidFill>
              </a:rPr>
              <a:t>korištenjem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sredstava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internih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rezervi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kao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načina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kapitalizacije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daljnjem</a:t>
            </a:r>
            <a:r>
              <a:rPr lang="en-US" dirty="0" smtClean="0"/>
              <a:t> </a:t>
            </a:r>
            <a:r>
              <a:rPr lang="en-US" dirty="0" err="1" smtClean="0"/>
              <a:t>tekstu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sr-Latn-ME" dirty="0" smtClean="0"/>
              <a:t>predavanja</a:t>
            </a:r>
            <a:r>
              <a:rPr lang="en-US" dirty="0" smtClean="0"/>
              <a:t> </a:t>
            </a:r>
            <a:r>
              <a:rPr lang="en-US" dirty="0" err="1" smtClean="0"/>
              <a:t>razmatraju</a:t>
            </a:r>
            <a:r>
              <a:rPr lang="en-US" dirty="0" smtClean="0"/>
              <a:t> se </a:t>
            </a:r>
            <a:r>
              <a:rPr lang="en-US" dirty="0" err="1" smtClean="0"/>
              <a:t>najznačajnija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tom </a:t>
            </a:r>
            <a:r>
              <a:rPr lang="en-US" dirty="0" err="1" smtClean="0"/>
              <a:t>smislu</a:t>
            </a:r>
            <a:r>
              <a:rPr lang="en-US" dirty="0" smtClean="0"/>
              <a:t> ova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tretirana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uvažavanje</a:t>
            </a:r>
            <a:r>
              <a:rPr lang="en-US" dirty="0" smtClean="0"/>
              <a:t> </a:t>
            </a:r>
            <a:r>
              <a:rPr lang="en-US" dirty="0" err="1" smtClean="0"/>
              <a:t>relevantnih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reguli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 smtClean="0"/>
              <a:t>organizacija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sr-Latn-ME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je </a:t>
            </a:r>
            <a:r>
              <a:rPr lang="en-US" dirty="0" err="1" smtClean="0"/>
              <a:t>reguli</a:t>
            </a:r>
            <a:r>
              <a:rPr lang="sr-Latn-ME" dirty="0" smtClean="0"/>
              <a:t>sano 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Načini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Tri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1)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novim</a:t>
            </a:r>
            <a:r>
              <a:rPr lang="en-US" dirty="0" smtClean="0"/>
              <a:t> </a:t>
            </a:r>
            <a:r>
              <a:rPr lang="en-US" dirty="0" err="1" smtClean="0"/>
              <a:t>ulozima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uslovno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tehnički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sprovesti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1) </a:t>
            </a:r>
            <a:r>
              <a:rPr lang="en-US" dirty="0" err="1" smtClean="0"/>
              <a:t>izdavanjem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; </a:t>
            </a:r>
            <a:r>
              <a:rPr lang="en-US" dirty="0" err="1" smtClean="0"/>
              <a:t>ili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povećavanjem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postojećih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Načini</a:t>
            </a:r>
            <a:r>
              <a:rPr lang="en-US" dirty="0" smtClean="0"/>
              <a:t> </a:t>
            </a:r>
            <a:r>
              <a:rPr lang="en-US" dirty="0" err="1" smtClean="0"/>
              <a:t>sticanja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k</a:t>
            </a:r>
            <a:r>
              <a:rPr lang="en-US" dirty="0" err="1" smtClean="0"/>
              <a:t>apitala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pl-PL" dirty="0" smtClean="0"/>
              <a:t>Postoje tri načina sticanja dionica/akcija prilikom povećanja osnovnog kapitala </a:t>
            </a:r>
            <a:r>
              <a:rPr lang="en-US" dirty="0" smtClean="0"/>
              <a:t>(</a:t>
            </a:r>
            <a:r>
              <a:rPr lang="en-US" dirty="0" err="1" smtClean="0"/>
              <a:t>tzv</a:t>
            </a:r>
            <a:r>
              <a:rPr lang="en-US" dirty="0" smtClean="0"/>
              <a:t>. </a:t>
            </a:r>
            <a:r>
              <a:rPr lang="en-US" dirty="0" err="1" smtClean="0"/>
              <a:t>plasiranje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):</a:t>
            </a:r>
          </a:p>
          <a:p>
            <a:pPr marL="0" indent="0" algn="just">
              <a:buNone/>
            </a:pPr>
            <a:r>
              <a:rPr lang="en-US" dirty="0" smtClean="0"/>
              <a:t>1) </a:t>
            </a:r>
            <a:r>
              <a:rPr lang="en-US" dirty="0" err="1" smtClean="0"/>
              <a:t>raspodjela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zamjena</a:t>
            </a:r>
            <a:r>
              <a:rPr lang="en-US" dirty="0" smtClean="0"/>
              <a:t> </a:t>
            </a:r>
            <a:r>
              <a:rPr lang="en-US" dirty="0" err="1" smtClean="0"/>
              <a:t>varanata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zamjenjivih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postojećih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trećih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izvori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 smtClean="0"/>
          </a:p>
          <a:p>
            <a:pPr algn="just"/>
            <a:r>
              <a:rPr lang="en-US" dirty="0" err="1" smtClean="0"/>
              <a:t>Zavisno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 smtClean="0"/>
              <a:t>izabranog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,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koristiti</a:t>
            </a:r>
            <a:r>
              <a:rPr lang="sr-Latn-ME" dirty="0" smtClean="0"/>
              <a:t>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trećih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odlučiti</a:t>
            </a:r>
            <a:r>
              <a:rPr lang="sr-Latn-ME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kapitalizaciju</a:t>
            </a:r>
            <a:r>
              <a:rPr lang="en-US" dirty="0" smtClean="0"/>
              <a:t> </a:t>
            </a:r>
            <a:r>
              <a:rPr lang="en-US" dirty="0" err="1" smtClean="0"/>
              <a:t>korištenjem</a:t>
            </a:r>
            <a:r>
              <a:rPr lang="en-US" dirty="0" smtClean="0"/>
              <a:t> </a:t>
            </a:r>
            <a:r>
              <a:rPr lang="en-US" dirty="0" err="1" smtClean="0"/>
              <a:t>internih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pl-PL" dirty="0" smtClean="0"/>
              <a:t>interne izvore u svrhu kapitalizacije:</a:t>
            </a: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</a:rPr>
              <a:t>nenamjenske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rezerve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društva</a:t>
            </a:r>
            <a:r>
              <a:rPr lang="en-US" sz="2800" dirty="0" smtClean="0">
                <a:solidFill>
                  <a:schemeClr val="tx1"/>
                </a:solidFill>
              </a:rPr>
              <a:t>;</a:t>
            </a: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</a:rPr>
              <a:t>namjenske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rezerve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društva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ako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kapitalizacija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nije</a:t>
            </a:r>
            <a:r>
              <a:rPr lang="en-US" sz="2800" dirty="0" smtClean="0">
                <a:solidFill>
                  <a:schemeClr val="tx1"/>
                </a:solidFill>
              </a:rPr>
              <a:t> u </a:t>
            </a:r>
            <a:r>
              <a:rPr lang="en-US" sz="2800" dirty="0" err="1" smtClean="0">
                <a:solidFill>
                  <a:schemeClr val="tx1"/>
                </a:solidFill>
              </a:rPr>
              <a:t>suprotnosti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</a:t>
            </a:r>
            <a:r>
              <a:rPr lang="sr-Latn-ME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utvrđenom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namjenom</a:t>
            </a:r>
            <a:r>
              <a:rPr lang="en-US" sz="2800" dirty="0" smtClean="0">
                <a:solidFill>
                  <a:schemeClr val="tx1"/>
                </a:solidFill>
              </a:rPr>
              <a:t>; </a:t>
            </a:r>
            <a:r>
              <a:rPr lang="en-US" sz="2800" dirty="0" err="1" smtClean="0">
                <a:solidFill>
                  <a:schemeClr val="tx1"/>
                </a:solidFill>
              </a:rPr>
              <a:t>i</a:t>
            </a:r>
            <a:r>
              <a:rPr lang="sr-Latn-ME" sz="2800" dirty="0" smtClean="0">
                <a:solidFill>
                  <a:schemeClr val="tx1"/>
                </a:solidFill>
              </a:rPr>
              <a:t> </a:t>
            </a: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</a:rPr>
              <a:t>neraspoređena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dobit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1448</TotalTime>
  <Words>808</Words>
  <Application>Microsoft Office PowerPoint</Application>
  <PresentationFormat>On-screen Show (4:3)</PresentationFormat>
  <Paragraphs>87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 PRAVNI FAKULTET  KORPORATIVNO UPRAVLJANJE autor-prof.dr.sc. Darko Tipurić i saradnici, izdanje 2008 g. </vt:lpstr>
      <vt:lpstr>                                      VJEŽBE 10  UVOD </vt:lpstr>
      <vt:lpstr>CILJ PREDAVANJA</vt:lpstr>
      <vt:lpstr>A- Opšte odredbe koje se odnose na osnovni kapital</vt:lpstr>
      <vt:lpstr>1. Pojam osnovnog kapitala </vt:lpstr>
      <vt:lpstr>B- Povećanje osnovnog kapitala</vt:lpstr>
      <vt:lpstr>B- Povećanje osnovnog kapitala</vt:lpstr>
      <vt:lpstr>B- Povećanje osnovnog kapitala</vt:lpstr>
      <vt:lpstr>B- Povećanje osnovnog kapitala</vt:lpstr>
      <vt:lpstr>B- Povećanje osnovnog kapitala</vt:lpstr>
      <vt:lpstr>C- Zaštita osnovnog kapitala</vt:lpstr>
      <vt:lpstr>D-  Obavezne i statutarne rezerve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184</cp:revision>
  <dcterms:created xsi:type="dcterms:W3CDTF">2016-02-04T23:36:05Z</dcterms:created>
  <dcterms:modified xsi:type="dcterms:W3CDTF">2019-05-09T10:01:00Z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