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320" r:id="rId24"/>
    <p:sldId id="278" r:id="rId25"/>
    <p:sldId id="279" r:id="rId26"/>
    <p:sldId id="321" r:id="rId27"/>
    <p:sldId id="280" r:id="rId28"/>
    <p:sldId id="281" r:id="rId29"/>
    <p:sldId id="322" r:id="rId30"/>
    <p:sldId id="282" r:id="rId31"/>
    <p:sldId id="323" r:id="rId32"/>
    <p:sldId id="283" r:id="rId33"/>
    <p:sldId id="324" r:id="rId34"/>
    <p:sldId id="284" r:id="rId35"/>
    <p:sldId id="325" r:id="rId36"/>
    <p:sldId id="285" r:id="rId37"/>
    <p:sldId id="286" r:id="rId38"/>
    <p:sldId id="287" r:id="rId39"/>
    <p:sldId id="289" r:id="rId40"/>
    <p:sldId id="326" r:id="rId41"/>
    <p:sldId id="288" r:id="rId42"/>
    <p:sldId id="291" r:id="rId43"/>
    <p:sldId id="292" r:id="rId44"/>
    <p:sldId id="293" r:id="rId45"/>
    <p:sldId id="327" r:id="rId46"/>
    <p:sldId id="294" r:id="rId47"/>
    <p:sldId id="295" r:id="rId48"/>
    <p:sldId id="296" r:id="rId49"/>
    <p:sldId id="297" r:id="rId50"/>
    <p:sldId id="328" r:id="rId51"/>
    <p:sldId id="298" r:id="rId52"/>
    <p:sldId id="299" r:id="rId53"/>
    <p:sldId id="300" r:id="rId54"/>
    <p:sldId id="301" r:id="rId55"/>
    <p:sldId id="302" r:id="rId56"/>
    <p:sldId id="303" r:id="rId57"/>
    <p:sldId id="304" r:id="rId58"/>
    <p:sldId id="329" r:id="rId59"/>
    <p:sldId id="305" r:id="rId60"/>
    <p:sldId id="330" r:id="rId61"/>
    <p:sldId id="306" r:id="rId62"/>
    <p:sldId id="307" r:id="rId63"/>
    <p:sldId id="308" r:id="rId64"/>
    <p:sldId id="309" r:id="rId65"/>
    <p:sldId id="310" r:id="rId66"/>
    <p:sldId id="332" r:id="rId67"/>
    <p:sldId id="311" r:id="rId68"/>
    <p:sldId id="313" r:id="rId69"/>
    <p:sldId id="314" r:id="rId70"/>
    <p:sldId id="315" r:id="rId71"/>
    <p:sldId id="316" r:id="rId72"/>
    <p:sldId id="317" r:id="rId73"/>
    <p:sldId id="331" r:id="rId74"/>
    <p:sldId id="318" r:id="rId7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44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1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042B73-82DC-47DE-B52F-B19D4F414C00}" type="datetimeFigureOut">
              <a:rPr lang="en-US" smtClean="0"/>
              <a:pPr/>
              <a:t>5/9/2019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605B87-41CD-442B-9FB1-41899E52A02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79208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605B87-41CD-442B-9FB1-41899E52A027}" type="slidenum">
              <a:rPr lang="en-US" smtClean="0"/>
              <a:pPr/>
              <a:t>74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53429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03429-C91D-4BD6-85E6-439ED65AF82B}" type="datetime1">
              <a:rPr lang="en-US" smtClean="0"/>
              <a:pPr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86747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846DC-F6A0-44C7-A3AD-A9BCF1EBE8AE}" type="datetime1">
              <a:rPr lang="en-US" smtClean="0"/>
              <a:pPr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1422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0BAD7-2BAE-4808-8674-C33771A2C206}" type="datetime1">
              <a:rPr lang="en-US" smtClean="0"/>
              <a:pPr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94877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27060-1928-432E-8A74-90CF32430065}" type="datetime1">
              <a:rPr lang="en-US" smtClean="0"/>
              <a:pPr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73486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4E735-9636-4A42-A96C-41181C12C74C}" type="datetime1">
              <a:rPr lang="en-US" smtClean="0"/>
              <a:pPr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6152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A2A3F-1BCA-41E2-8324-2F41700E4AAA}" type="datetime1">
              <a:rPr lang="en-US" smtClean="0"/>
              <a:pPr/>
              <a:t>5/9/2019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87488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A0AFA-2CDF-4548-A51A-C31BC68A09FB}" type="datetime1">
              <a:rPr lang="en-US" smtClean="0"/>
              <a:pPr/>
              <a:t>5/9/2019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35548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2809CF-432B-4417-A44B-544F77B9B47D}" type="datetime1">
              <a:rPr lang="en-US" smtClean="0"/>
              <a:pPr/>
              <a:t>5/9/2019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06974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1905A-C46D-47EC-943C-10554BB11CB1}" type="datetime1">
              <a:rPr lang="en-US" smtClean="0"/>
              <a:pPr/>
              <a:t>5/9/2019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7586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EC2A4-1F81-4CD9-B8DB-7108D5B1C2BA}" type="datetime1">
              <a:rPr lang="en-US" smtClean="0"/>
              <a:pPr/>
              <a:t>5/9/2019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84973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71F9A-693A-47B6-8A0C-0EFB6054DD3C}" type="datetime1">
              <a:rPr lang="en-US" smtClean="0"/>
              <a:pPr/>
              <a:t>5/9/2019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75894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0959C6-6249-46F0-9169-8201B8130438}" type="datetime1">
              <a:rPr lang="en-US" smtClean="0"/>
              <a:pPr/>
              <a:t>5/9/2019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FF480-A138-4F77-8CCA-2E10CFBE70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36103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KORPORATIVNO UPRAVLJANJE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sr-Latn-ME" sz="3600" dirty="0"/>
              <a:t>IMPLIKACIJE OSNOVNOG KAPITALA NA KORPORATIVNO </a:t>
            </a:r>
            <a:r>
              <a:rPr lang="sr-Latn-ME" sz="3600" dirty="0" smtClean="0"/>
              <a:t>UPRAVLJANJE</a:t>
            </a:r>
          </a:p>
          <a:p>
            <a:pPr lvl="0"/>
            <a:r>
              <a:rPr lang="sr-Latn-ME" dirty="0" smtClean="0"/>
              <a:t>Prof. Dr Halil Kalač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436930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</a:t>
            </a:r>
            <a:r>
              <a:rPr lang="sr-Latn-ME" dirty="0" smtClean="0"/>
              <a:t>-</a:t>
            </a:r>
            <a:r>
              <a:rPr lang="en-US" dirty="0" smtClean="0"/>
              <a:t> </a:t>
            </a:r>
            <a:r>
              <a:rPr lang="en-US" dirty="0" err="1" smtClean="0"/>
              <a:t>Povećanje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84856"/>
            <a:ext cx="10515600" cy="499210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 smtClean="0"/>
              <a:t>Niz</a:t>
            </a:r>
            <a:r>
              <a:rPr lang="en-US" dirty="0" smtClean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faktora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tržišni</a:t>
            </a:r>
            <a:r>
              <a:rPr lang="en-US" dirty="0"/>
              <a:t> </a:t>
            </a:r>
            <a:r>
              <a:rPr lang="en-US" dirty="0" err="1"/>
              <a:t>uslovi</a:t>
            </a:r>
            <a:r>
              <a:rPr lang="en-US" dirty="0"/>
              <a:t>, </a:t>
            </a:r>
            <a:r>
              <a:rPr lang="en-US" dirty="0" err="1"/>
              <a:t>reorganizacija</a:t>
            </a:r>
            <a:r>
              <a:rPr lang="en-US" dirty="0"/>
              <a:t>, </a:t>
            </a:r>
            <a:r>
              <a:rPr lang="en-US" dirty="0" err="1"/>
              <a:t>razvojni</a:t>
            </a:r>
            <a:r>
              <a:rPr lang="en-US" dirty="0"/>
              <a:t> </a:t>
            </a:r>
            <a:r>
              <a:rPr lang="en-US" dirty="0" err="1"/>
              <a:t>programi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privredni</a:t>
            </a:r>
            <a:r>
              <a:rPr lang="en-US" dirty="0" smtClean="0"/>
              <a:t> </a:t>
            </a:r>
            <a:r>
              <a:rPr lang="en-US" dirty="0" err="1"/>
              <a:t>rast</a:t>
            </a:r>
            <a:r>
              <a:rPr lang="en-US" dirty="0"/>
              <a:t>,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stvoriti</a:t>
            </a:r>
            <a:r>
              <a:rPr lang="en-US" dirty="0"/>
              <a:t> </a:t>
            </a:r>
            <a:r>
              <a:rPr lang="en-US" dirty="0" err="1"/>
              <a:t>potrebu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povećanjem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sr-Latn-ME" dirty="0" smtClean="0"/>
              <a:t> </a:t>
            </a:r>
            <a:r>
              <a:rPr lang="en-US" dirty="0" err="1" smtClean="0"/>
              <a:t>povećati</a:t>
            </a:r>
            <a:r>
              <a:rPr lang="en-US" dirty="0" smtClean="0"/>
              <a:t> </a:t>
            </a:r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: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eksternih</a:t>
            </a:r>
            <a:r>
              <a:rPr lang="en-US" sz="2800" dirty="0"/>
              <a:t> </a:t>
            </a:r>
            <a:r>
              <a:rPr lang="en-US" sz="2800" dirty="0" err="1"/>
              <a:t>izvora</a:t>
            </a:r>
            <a:r>
              <a:rPr lang="en-US" sz="2800" dirty="0"/>
              <a:t> - </a:t>
            </a:r>
            <a:r>
              <a:rPr lang="en-US" sz="2800" dirty="0" err="1"/>
              <a:t>korištenjem</a:t>
            </a:r>
            <a:r>
              <a:rPr lang="en-US" sz="2800" dirty="0"/>
              <a:t> </a:t>
            </a:r>
            <a:r>
              <a:rPr lang="en-US" sz="2800" dirty="0" err="1"/>
              <a:t>npr</a:t>
            </a:r>
            <a:r>
              <a:rPr lang="en-US" sz="2800" dirty="0"/>
              <a:t>. </a:t>
            </a:r>
            <a:r>
              <a:rPr lang="en-US" sz="2800" dirty="0" err="1"/>
              <a:t>finansijskih</a:t>
            </a:r>
            <a:r>
              <a:rPr lang="en-US" sz="2800" dirty="0"/>
              <a:t> </a:t>
            </a:r>
            <a:r>
              <a:rPr lang="en-US" sz="2800" dirty="0" err="1"/>
              <a:t>izvora</a:t>
            </a:r>
            <a:r>
              <a:rPr lang="en-US" sz="2800" dirty="0"/>
              <a:t> od </a:t>
            </a:r>
            <a:r>
              <a:rPr lang="en-US" sz="2800" dirty="0" err="1"/>
              <a:t>postojećih</a:t>
            </a:r>
            <a:r>
              <a:rPr lang="en-US" sz="2800" dirty="0"/>
              <a:t> </a:t>
            </a:r>
            <a:r>
              <a:rPr lang="en-US" sz="2800" dirty="0" err="1" smtClean="0"/>
              <a:t>dioničara</a:t>
            </a:r>
            <a:r>
              <a:rPr lang="en-US" sz="2800" dirty="0" smtClean="0"/>
              <a:t>/</a:t>
            </a:r>
            <a:r>
              <a:rPr lang="en-US" sz="2800" dirty="0" err="1" smtClean="0"/>
              <a:t>akcionara</a:t>
            </a:r>
            <a:r>
              <a:rPr lang="en-US" sz="2800" dirty="0" smtClean="0"/>
              <a:t> </a:t>
            </a:r>
            <a:r>
              <a:rPr lang="en-US" sz="2800" dirty="0" err="1"/>
              <a:t>ili</a:t>
            </a:r>
            <a:r>
              <a:rPr lang="en-US" sz="2800" dirty="0"/>
              <a:t> </a:t>
            </a:r>
            <a:r>
              <a:rPr lang="en-US" sz="2800" dirty="0" err="1"/>
              <a:t>trećih</a:t>
            </a:r>
            <a:r>
              <a:rPr lang="en-US" sz="2800" dirty="0"/>
              <a:t> </a:t>
            </a:r>
            <a:r>
              <a:rPr lang="en-US" sz="2800" dirty="0" err="1"/>
              <a:t>lica</a:t>
            </a:r>
            <a:r>
              <a:rPr lang="en-US" sz="2800" dirty="0"/>
              <a:t>; </a:t>
            </a:r>
            <a:r>
              <a:rPr lang="en-US" sz="2800" dirty="0" err="1"/>
              <a:t>i</a:t>
            </a:r>
            <a:endParaRPr lang="en-US" sz="2800" dirty="0"/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internih</a:t>
            </a:r>
            <a:r>
              <a:rPr lang="en-US" sz="2800" dirty="0"/>
              <a:t> </a:t>
            </a:r>
            <a:r>
              <a:rPr lang="en-US" sz="2800" dirty="0" err="1"/>
              <a:t>izvora</a:t>
            </a:r>
            <a:r>
              <a:rPr lang="en-US" sz="2800" dirty="0"/>
              <a:t> - </a:t>
            </a:r>
            <a:r>
              <a:rPr lang="en-US" sz="2800" dirty="0" err="1"/>
              <a:t>korištenjem</a:t>
            </a:r>
            <a:r>
              <a:rPr lang="en-US" sz="2800" dirty="0"/>
              <a:t> </a:t>
            </a:r>
            <a:r>
              <a:rPr lang="en-US" sz="2800" dirty="0" err="1"/>
              <a:t>sredstava</a:t>
            </a:r>
            <a:r>
              <a:rPr lang="en-US" sz="2800" dirty="0"/>
              <a:t> </a:t>
            </a:r>
            <a:r>
              <a:rPr lang="en-US" sz="2800" dirty="0" err="1"/>
              <a:t>internih</a:t>
            </a:r>
            <a:r>
              <a:rPr lang="en-US" sz="2800" dirty="0"/>
              <a:t> </a:t>
            </a:r>
            <a:r>
              <a:rPr lang="en-US" sz="2800" dirty="0" err="1"/>
              <a:t>rezervi</a:t>
            </a:r>
            <a:r>
              <a:rPr lang="en-US" sz="2800" dirty="0"/>
              <a:t> </a:t>
            </a:r>
            <a:r>
              <a:rPr lang="en-US" sz="2800" dirty="0" err="1"/>
              <a:t>kao</a:t>
            </a:r>
            <a:r>
              <a:rPr lang="en-US" sz="2800" dirty="0"/>
              <a:t> </a:t>
            </a:r>
            <a:r>
              <a:rPr lang="en-US" sz="2800" dirty="0" err="1"/>
              <a:t>načina</a:t>
            </a:r>
            <a:r>
              <a:rPr lang="en-US" sz="2800" dirty="0"/>
              <a:t> </a:t>
            </a:r>
            <a:r>
              <a:rPr lang="en-US" sz="2800" dirty="0" err="1"/>
              <a:t>kapitalizacije</a:t>
            </a:r>
            <a:r>
              <a:rPr lang="en-US" sz="2800" dirty="0"/>
              <a:t>.</a:t>
            </a:r>
          </a:p>
          <a:p>
            <a:pPr algn="just"/>
            <a:r>
              <a:rPr lang="en-US" dirty="0"/>
              <a:t>U </a:t>
            </a:r>
            <a:r>
              <a:rPr lang="en-US" dirty="0" err="1"/>
              <a:t>daljnjem</a:t>
            </a:r>
            <a:r>
              <a:rPr lang="en-US" dirty="0"/>
              <a:t> </a:t>
            </a:r>
            <a:r>
              <a:rPr lang="en-US" dirty="0" err="1"/>
              <a:t>tekstu</a:t>
            </a:r>
            <a:r>
              <a:rPr lang="en-US" dirty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sr-Latn-ME" dirty="0" smtClean="0"/>
              <a:t>predavanja</a:t>
            </a:r>
            <a:r>
              <a:rPr lang="en-US" dirty="0" smtClean="0"/>
              <a:t> </a:t>
            </a:r>
            <a:r>
              <a:rPr lang="en-US" dirty="0" err="1"/>
              <a:t>razmatraju</a:t>
            </a:r>
            <a:r>
              <a:rPr lang="en-US" dirty="0"/>
              <a:t> se </a:t>
            </a:r>
            <a:r>
              <a:rPr lang="en-US" dirty="0" err="1"/>
              <a:t>najznačajnija</a:t>
            </a:r>
            <a:r>
              <a:rPr lang="en-US" dirty="0"/>
              <a:t>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 smtClean="0"/>
              <a:t>koja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odnose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/>
              <a:t>tom </a:t>
            </a:r>
            <a:r>
              <a:rPr lang="en-US" dirty="0" err="1"/>
              <a:t>smislu</a:t>
            </a:r>
            <a:r>
              <a:rPr lang="en-US" dirty="0"/>
              <a:t> ova </a:t>
            </a:r>
            <a:r>
              <a:rPr lang="en-US" dirty="0" err="1"/>
              <a:t>pitanja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tretirana</a:t>
            </a:r>
            <a:r>
              <a:rPr lang="en-US" dirty="0"/>
              <a:t> </a:t>
            </a:r>
            <a:r>
              <a:rPr lang="en-US" dirty="0" err="1" smtClean="0"/>
              <a:t>uz</a:t>
            </a:r>
            <a:r>
              <a:rPr lang="sr-Latn-ME" dirty="0" smtClean="0"/>
              <a:t> </a:t>
            </a:r>
            <a:r>
              <a:rPr lang="en-US" dirty="0" err="1" smtClean="0"/>
              <a:t>uvažavanje</a:t>
            </a:r>
            <a:r>
              <a:rPr lang="en-US" dirty="0" smtClean="0"/>
              <a:t> </a:t>
            </a:r>
            <a:r>
              <a:rPr lang="en-US" dirty="0" err="1"/>
              <a:t>relevantnih</a:t>
            </a:r>
            <a:r>
              <a:rPr lang="en-US" dirty="0"/>
              <a:t> </a:t>
            </a:r>
            <a:r>
              <a:rPr lang="en-US" dirty="0" err="1"/>
              <a:t>propisa</a:t>
            </a:r>
            <a:r>
              <a:rPr lang="en-US" dirty="0"/>
              <a:t> </a:t>
            </a:r>
            <a:r>
              <a:rPr lang="en-US" dirty="0" err="1"/>
              <a:t>kojima</a:t>
            </a:r>
            <a:r>
              <a:rPr lang="en-US" dirty="0"/>
              <a:t> se </a:t>
            </a:r>
            <a:r>
              <a:rPr lang="en-US" dirty="0" err="1" smtClean="0"/>
              <a:t>reguli</a:t>
            </a:r>
            <a:r>
              <a:rPr lang="sr-Latn-ME" dirty="0" smtClean="0"/>
              <a:t>še </a:t>
            </a:r>
            <a:r>
              <a:rPr lang="en-US" dirty="0" smtClean="0"/>
              <a:t> </a:t>
            </a:r>
            <a:r>
              <a:rPr lang="en-US" dirty="0" err="1"/>
              <a:t>organizacija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poslovanje</a:t>
            </a:r>
            <a:r>
              <a:rPr lang="en-US" dirty="0"/>
              <a:t> </a:t>
            </a:r>
            <a:r>
              <a:rPr lang="en-US" dirty="0" err="1" smtClean="0"/>
              <a:t>privrednih</a:t>
            </a:r>
            <a:r>
              <a:rPr lang="sr-Latn-ME" dirty="0" smtClean="0"/>
              <a:t> </a:t>
            </a:r>
            <a:r>
              <a:rPr lang="en-US" dirty="0" err="1" smtClean="0"/>
              <a:t>društava</a:t>
            </a:r>
            <a:r>
              <a:rPr lang="en-US" dirty="0"/>
              <a:t>,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propisa</a:t>
            </a:r>
            <a:r>
              <a:rPr lang="en-US" dirty="0"/>
              <a:t> </a:t>
            </a:r>
            <a:r>
              <a:rPr lang="en-US" dirty="0" err="1"/>
              <a:t>kojima</a:t>
            </a:r>
            <a:r>
              <a:rPr lang="en-US" dirty="0"/>
              <a:t> je </a:t>
            </a:r>
            <a:r>
              <a:rPr lang="en-US" dirty="0" err="1" smtClean="0"/>
              <a:t>reguli</a:t>
            </a:r>
            <a:r>
              <a:rPr lang="sr-Latn-ME" dirty="0" smtClean="0"/>
              <a:t>sano </a:t>
            </a:r>
            <a:r>
              <a:rPr lang="en-US" dirty="0" smtClean="0"/>
              <a:t> </a:t>
            </a:r>
            <a:r>
              <a:rPr lang="en-US" dirty="0" err="1"/>
              <a:t>tržište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vrijednosti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91809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60612"/>
            <a:ext cx="10515600" cy="531635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/>
              <a:t>1. </a:t>
            </a:r>
            <a:r>
              <a:rPr lang="en-US" dirty="0" err="1"/>
              <a:t>Načini</a:t>
            </a:r>
            <a:r>
              <a:rPr lang="en-US" dirty="0"/>
              <a:t> </a:t>
            </a:r>
            <a:r>
              <a:rPr lang="en-US" dirty="0" err="1"/>
              <a:t>povećanja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Tri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načina</a:t>
            </a:r>
            <a:r>
              <a:rPr lang="en-US" dirty="0"/>
              <a:t> </a:t>
            </a:r>
            <a:r>
              <a:rPr lang="en-US" dirty="0" err="1"/>
              <a:t>povećanja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dioničkog</a:t>
            </a:r>
            <a:r>
              <a:rPr lang="en-US" dirty="0"/>
              <a:t>/</a:t>
            </a:r>
            <a:r>
              <a:rPr lang="en-US" dirty="0" err="1"/>
              <a:t>akcionarskog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en-US" dirty="0"/>
              <a:t>1) </a:t>
            </a:r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novim</a:t>
            </a:r>
            <a:r>
              <a:rPr lang="en-US" dirty="0"/>
              <a:t> </a:t>
            </a:r>
            <a:r>
              <a:rPr lang="en-US" dirty="0" err="1"/>
              <a:t>ulozima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2) </a:t>
            </a:r>
            <a:r>
              <a:rPr lang="en-US" dirty="0" err="1"/>
              <a:t>uslovno</a:t>
            </a:r>
            <a:r>
              <a:rPr lang="en-US" dirty="0"/>
              <a:t> </a:t>
            </a:r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; </a:t>
            </a:r>
            <a:r>
              <a:rPr lang="en-US" dirty="0" err="1"/>
              <a:t>i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3) </a:t>
            </a:r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sredstava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 err="1"/>
              <a:t>Svaki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povećanja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tehnički</a:t>
            </a:r>
            <a:r>
              <a:rPr lang="en-US" dirty="0"/>
              <a:t> 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sprovesti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en-US" dirty="0"/>
              <a:t>1) </a:t>
            </a:r>
            <a:r>
              <a:rPr lang="en-US" dirty="0" err="1"/>
              <a:t>izdavanjem</a:t>
            </a:r>
            <a:r>
              <a:rPr lang="en-US" dirty="0"/>
              <a:t> </a:t>
            </a:r>
            <a:r>
              <a:rPr lang="en-US" dirty="0" err="1"/>
              <a:t>novih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; </a:t>
            </a:r>
            <a:r>
              <a:rPr lang="en-US" dirty="0" err="1"/>
              <a:t>ili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2) </a:t>
            </a:r>
            <a:r>
              <a:rPr lang="en-US" dirty="0" err="1"/>
              <a:t>povećavanjem</a:t>
            </a:r>
            <a:r>
              <a:rPr lang="en-US" dirty="0"/>
              <a:t> </a:t>
            </a:r>
            <a:r>
              <a:rPr lang="en-US" dirty="0" err="1"/>
              <a:t>nominalne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postojećih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načini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rezimirani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u </a:t>
            </a:r>
            <a:r>
              <a:rPr lang="en-US" dirty="0" err="1"/>
              <a:t>tabeli</a:t>
            </a:r>
            <a:r>
              <a:rPr lang="en-US" dirty="0"/>
              <a:t> </a:t>
            </a:r>
            <a:r>
              <a:rPr lang="sr-Latn-ME" dirty="0" smtClean="0"/>
              <a:t>narednoj: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729551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9788" y="344867"/>
            <a:ext cx="7853083" cy="13660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8766" y="1690688"/>
            <a:ext cx="8095128" cy="4723559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814411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95082"/>
            <a:ext cx="10515600" cy="518188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Načini</a:t>
            </a:r>
            <a:r>
              <a:rPr lang="en-US" dirty="0"/>
              <a:t> </a:t>
            </a:r>
            <a:r>
              <a:rPr lang="en-US" dirty="0" err="1"/>
              <a:t>sticanja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prilikom</a:t>
            </a:r>
            <a:r>
              <a:rPr lang="en-US" dirty="0"/>
              <a:t> </a:t>
            </a:r>
            <a:r>
              <a:rPr lang="en-US" dirty="0" err="1"/>
              <a:t>povećanja</a:t>
            </a:r>
            <a:r>
              <a:rPr lang="en-US" dirty="0"/>
              <a:t> </a:t>
            </a:r>
            <a:r>
              <a:rPr lang="en-US" dirty="0" err="1" smtClean="0"/>
              <a:t>osnovnog</a:t>
            </a:r>
            <a:r>
              <a:rPr lang="sr-Latn-ME" dirty="0" smtClean="0"/>
              <a:t> k</a:t>
            </a:r>
            <a:r>
              <a:rPr lang="en-US" dirty="0" err="1" smtClean="0"/>
              <a:t>apitala</a:t>
            </a:r>
            <a:r>
              <a:rPr lang="sr-Latn-ME" dirty="0" smtClean="0"/>
              <a:t> </a:t>
            </a:r>
          </a:p>
          <a:p>
            <a:pPr marL="0" indent="0" algn="just">
              <a:buNone/>
            </a:pPr>
            <a:r>
              <a:rPr lang="pl-PL" dirty="0" smtClean="0"/>
              <a:t>Postoje </a:t>
            </a:r>
            <a:r>
              <a:rPr lang="pl-PL" dirty="0"/>
              <a:t>tri načina sticanja dionica/akcija prilikom povećanja osnovnog </a:t>
            </a:r>
            <a:r>
              <a:rPr lang="pl-PL" dirty="0" smtClean="0"/>
              <a:t>kapitala </a:t>
            </a:r>
            <a:r>
              <a:rPr lang="en-US" dirty="0" smtClean="0"/>
              <a:t>(</a:t>
            </a:r>
            <a:r>
              <a:rPr lang="en-US" dirty="0" err="1"/>
              <a:t>tzv</a:t>
            </a:r>
            <a:r>
              <a:rPr lang="en-US" dirty="0"/>
              <a:t>. </a:t>
            </a:r>
            <a:r>
              <a:rPr lang="en-US" dirty="0" err="1"/>
              <a:t>plasiranje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):</a:t>
            </a:r>
          </a:p>
          <a:p>
            <a:pPr marL="0" indent="0" algn="just">
              <a:buNone/>
            </a:pPr>
            <a:r>
              <a:rPr lang="en-US" dirty="0"/>
              <a:t>1) </a:t>
            </a:r>
            <a:r>
              <a:rPr lang="en-US" dirty="0" err="1"/>
              <a:t>raspodjela</a:t>
            </a:r>
            <a:r>
              <a:rPr lang="en-US" dirty="0"/>
              <a:t> </a:t>
            </a:r>
            <a:r>
              <a:rPr lang="en-US" dirty="0" err="1"/>
              <a:t>među</a:t>
            </a:r>
            <a:r>
              <a:rPr lang="en-US" dirty="0"/>
              <a:t>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2) </a:t>
            </a:r>
            <a:r>
              <a:rPr lang="en-US" dirty="0" err="1"/>
              <a:t>zamjena</a:t>
            </a:r>
            <a:r>
              <a:rPr lang="en-US" dirty="0"/>
              <a:t> </a:t>
            </a:r>
            <a:r>
              <a:rPr lang="en-US" dirty="0" err="1"/>
              <a:t>varanata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zamjenjivih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; </a:t>
            </a:r>
            <a:r>
              <a:rPr lang="en-US" dirty="0" err="1"/>
              <a:t>i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3) </a:t>
            </a:r>
            <a:r>
              <a:rPr lang="en-US" dirty="0" err="1"/>
              <a:t>upis</a:t>
            </a:r>
            <a:r>
              <a:rPr lang="en-US" dirty="0"/>
              <a:t> od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postojećih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trećih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784453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47165"/>
            <a:ext cx="10515600" cy="53297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3. </a:t>
            </a:r>
            <a:r>
              <a:rPr lang="en-US" dirty="0" err="1"/>
              <a:t>Interni</a:t>
            </a:r>
            <a:r>
              <a:rPr lang="en-US" dirty="0"/>
              <a:t> </a:t>
            </a:r>
            <a:r>
              <a:rPr lang="en-US" dirty="0" err="1"/>
              <a:t>izvori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endParaRPr lang="en-US" dirty="0"/>
          </a:p>
          <a:p>
            <a:pPr algn="just"/>
            <a:r>
              <a:rPr lang="en-US" dirty="0" err="1"/>
              <a:t>Zavisno</a:t>
            </a:r>
            <a:r>
              <a:rPr lang="en-US" dirty="0"/>
              <a:t> od </a:t>
            </a:r>
            <a:r>
              <a:rPr lang="en-US" dirty="0" err="1"/>
              <a:t>načina</a:t>
            </a:r>
            <a:r>
              <a:rPr lang="en-US" dirty="0"/>
              <a:t> </a:t>
            </a:r>
            <a:r>
              <a:rPr lang="en-US" dirty="0" err="1"/>
              <a:t>izabranog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,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 smtClean="0"/>
              <a:t>koristiti</a:t>
            </a:r>
            <a:r>
              <a:rPr lang="sr-Latn-ME" dirty="0" smtClean="0"/>
              <a:t> </a:t>
            </a:r>
            <a:r>
              <a:rPr lang="en-US" dirty="0" err="1" smtClean="0"/>
              <a:t>finansijska</a:t>
            </a:r>
            <a:r>
              <a:rPr lang="en-US" dirty="0" smtClean="0"/>
              <a:t> </a:t>
            </a:r>
            <a:r>
              <a:rPr lang="en-US" dirty="0" err="1"/>
              <a:t>sredstva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/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trećih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 smtClean="0"/>
              <a:t>odlučiti</a:t>
            </a:r>
            <a:r>
              <a:rPr lang="sr-Latn-ME" dirty="0" smtClean="0"/>
              <a:t> </a:t>
            </a:r>
            <a:r>
              <a:rPr lang="en-US" dirty="0" smtClean="0"/>
              <a:t>da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kapitalizaciju</a:t>
            </a:r>
            <a:r>
              <a:rPr lang="en-US" dirty="0"/>
              <a:t> </a:t>
            </a:r>
            <a:r>
              <a:rPr lang="en-US" dirty="0" err="1"/>
              <a:t>korištenjem</a:t>
            </a:r>
            <a:r>
              <a:rPr lang="en-US" dirty="0"/>
              <a:t> </a:t>
            </a:r>
            <a:r>
              <a:rPr lang="en-US" dirty="0" err="1"/>
              <a:t>internih</a:t>
            </a:r>
            <a:r>
              <a:rPr lang="en-US" dirty="0"/>
              <a:t> </a:t>
            </a:r>
            <a:r>
              <a:rPr lang="en-US" dirty="0" err="1"/>
              <a:t>izvora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koristiti</a:t>
            </a:r>
            <a:r>
              <a:rPr lang="en-US" dirty="0"/>
              <a:t> </a:t>
            </a:r>
            <a:r>
              <a:rPr lang="en-US" dirty="0" err="1" smtClean="0"/>
              <a:t>sljedeće</a:t>
            </a:r>
            <a:r>
              <a:rPr lang="sr-Latn-ME" dirty="0" smtClean="0"/>
              <a:t> </a:t>
            </a:r>
            <a:r>
              <a:rPr lang="pl-PL" dirty="0" smtClean="0"/>
              <a:t>interne </a:t>
            </a:r>
            <a:r>
              <a:rPr lang="pl-PL" dirty="0"/>
              <a:t>izvore u svrhu kapitalizacije: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nenamjenske</a:t>
            </a:r>
            <a:r>
              <a:rPr lang="en-US" sz="2800" dirty="0"/>
              <a:t> </a:t>
            </a:r>
            <a:r>
              <a:rPr lang="en-US" sz="2800" dirty="0" err="1"/>
              <a:t>rezerve</a:t>
            </a:r>
            <a:r>
              <a:rPr lang="en-US" sz="2800" dirty="0"/>
              <a:t> </a:t>
            </a:r>
            <a:r>
              <a:rPr lang="en-US" sz="2800" dirty="0" err="1"/>
              <a:t>društva</a:t>
            </a:r>
            <a:r>
              <a:rPr lang="en-US" sz="2800" dirty="0"/>
              <a:t>;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namjenske</a:t>
            </a:r>
            <a:r>
              <a:rPr lang="en-US" sz="2800" dirty="0"/>
              <a:t> </a:t>
            </a:r>
            <a:r>
              <a:rPr lang="en-US" sz="2800" dirty="0" err="1"/>
              <a:t>rezerve</a:t>
            </a:r>
            <a:r>
              <a:rPr lang="en-US" sz="2800" dirty="0"/>
              <a:t> </a:t>
            </a:r>
            <a:r>
              <a:rPr lang="en-US" sz="2800" dirty="0" err="1"/>
              <a:t>društva</a:t>
            </a:r>
            <a:r>
              <a:rPr lang="en-US" sz="2800" dirty="0"/>
              <a:t> </a:t>
            </a:r>
            <a:r>
              <a:rPr lang="en-US" sz="2800" dirty="0" err="1"/>
              <a:t>ako</a:t>
            </a:r>
            <a:r>
              <a:rPr lang="en-US" sz="2800" dirty="0"/>
              <a:t> </a:t>
            </a:r>
            <a:r>
              <a:rPr lang="en-US" sz="2800" dirty="0" err="1"/>
              <a:t>kapitalizacija</a:t>
            </a:r>
            <a:r>
              <a:rPr lang="en-US" sz="2800" dirty="0"/>
              <a:t> </a:t>
            </a:r>
            <a:r>
              <a:rPr lang="en-US" sz="2800" dirty="0" err="1"/>
              <a:t>nije</a:t>
            </a:r>
            <a:r>
              <a:rPr lang="en-US" sz="2800" dirty="0"/>
              <a:t> u </a:t>
            </a:r>
            <a:r>
              <a:rPr lang="en-US" sz="2800" dirty="0" err="1"/>
              <a:t>suprotnosti</a:t>
            </a:r>
            <a:r>
              <a:rPr lang="en-US" sz="2800" dirty="0"/>
              <a:t> </a:t>
            </a:r>
            <a:r>
              <a:rPr lang="en-US" sz="2800" dirty="0" err="1" smtClean="0"/>
              <a:t>sa</a:t>
            </a:r>
            <a:r>
              <a:rPr lang="sr-Latn-ME" sz="2800" dirty="0" smtClean="0"/>
              <a:t> </a:t>
            </a:r>
            <a:r>
              <a:rPr lang="en-US" sz="2800" dirty="0" err="1" smtClean="0"/>
              <a:t>utvrđenom</a:t>
            </a:r>
            <a:r>
              <a:rPr lang="en-US" sz="2800" dirty="0" smtClean="0"/>
              <a:t> </a:t>
            </a:r>
            <a:r>
              <a:rPr lang="en-US" sz="2800" dirty="0" err="1"/>
              <a:t>namjenom</a:t>
            </a:r>
            <a:r>
              <a:rPr lang="en-US" sz="2800" dirty="0"/>
              <a:t>; </a:t>
            </a:r>
            <a:r>
              <a:rPr lang="en-US" sz="2800" dirty="0" err="1" smtClean="0"/>
              <a:t>i</a:t>
            </a:r>
            <a:r>
              <a:rPr lang="sr-Latn-ME" sz="2800" dirty="0" smtClean="0"/>
              <a:t> </a:t>
            </a:r>
          </a:p>
          <a:p>
            <a:pPr marL="457200" lvl="1" indent="0" algn="just">
              <a:buNone/>
            </a:pPr>
            <a:r>
              <a:rPr lang="en-US" sz="2800" dirty="0" smtClean="0"/>
              <a:t>• </a:t>
            </a:r>
            <a:r>
              <a:rPr lang="en-US" sz="2800" dirty="0" err="1"/>
              <a:t>neraspoređena</a:t>
            </a:r>
            <a:r>
              <a:rPr lang="en-US" sz="2800" dirty="0"/>
              <a:t> </a:t>
            </a:r>
            <a:r>
              <a:rPr lang="en-US" sz="2800" dirty="0" err="1"/>
              <a:t>dobit</a:t>
            </a:r>
            <a:r>
              <a:rPr lang="en-US" sz="2800" dirty="0" smtClean="0"/>
              <a:t>.</a:t>
            </a:r>
            <a:endParaRPr lang="en-US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189315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03412"/>
            <a:ext cx="10515600" cy="5773551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 err="1" smtClean="0"/>
              <a:t>Pravo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besplatne</a:t>
            </a:r>
            <a:r>
              <a:rPr lang="en-US" dirty="0" smtClean="0"/>
              <a:t> </a:t>
            </a:r>
            <a:r>
              <a:rPr lang="en-US" dirty="0" err="1" smtClean="0"/>
              <a:t>dionice</a:t>
            </a:r>
            <a:r>
              <a:rPr lang="en-US" dirty="0" smtClean="0"/>
              <a:t>/</a:t>
            </a:r>
            <a:r>
              <a:rPr lang="en-US" dirty="0" err="1" smtClean="0"/>
              <a:t>akcije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osnovu</a:t>
            </a:r>
            <a:r>
              <a:rPr lang="en-US" dirty="0" smtClean="0"/>
              <a:t> </a:t>
            </a:r>
            <a:r>
              <a:rPr lang="en-US" dirty="0" err="1" smtClean="0"/>
              <a:t>povećanja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internih</a:t>
            </a:r>
            <a:r>
              <a:rPr lang="en-US" dirty="0" smtClean="0"/>
              <a:t> </a:t>
            </a:r>
            <a:r>
              <a:rPr lang="en-US" dirty="0" err="1" smtClean="0"/>
              <a:t>izvora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raspolaganju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takve</a:t>
            </a:r>
            <a:r>
              <a:rPr lang="en-US" dirty="0" smtClean="0"/>
              <a:t> </a:t>
            </a:r>
            <a:r>
              <a:rPr lang="en-US" dirty="0" err="1" smtClean="0"/>
              <a:t>svrhe</a:t>
            </a:r>
            <a:r>
              <a:rPr lang="en-US" dirty="0" smtClean="0"/>
              <a:t> </a:t>
            </a:r>
            <a:r>
              <a:rPr lang="en-US" dirty="0" err="1" smtClean="0"/>
              <a:t>rezervi</a:t>
            </a:r>
            <a:r>
              <a:rPr lang="sr-Latn-ME" dirty="0" smtClean="0"/>
              <a:t>sano </a:t>
            </a:r>
            <a:r>
              <a:rPr lang="en-US" dirty="0" smtClean="0"/>
              <a:t> je</a:t>
            </a:r>
            <a:r>
              <a:rPr lang="sr-Latn-ME" dirty="0" smtClean="0"/>
              <a:t> </a:t>
            </a:r>
            <a:r>
              <a:rPr lang="en-US" dirty="0" err="1" smtClean="0"/>
              <a:t>isključivo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dioničare</a:t>
            </a:r>
            <a:r>
              <a:rPr lang="en-US" dirty="0" smtClean="0"/>
              <a:t>/</a:t>
            </a:r>
            <a:r>
              <a:rPr lang="en-US" dirty="0" err="1" smtClean="0"/>
              <a:t>akcionare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donošenja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odluke</a:t>
            </a:r>
            <a:r>
              <a:rPr lang="en-US" dirty="0" smtClean="0"/>
              <a:t> </a:t>
            </a:r>
            <a:r>
              <a:rPr lang="en-US" dirty="0" err="1" smtClean="0"/>
              <a:t>prema</a:t>
            </a:r>
            <a:r>
              <a:rPr lang="sr-Latn-ME" dirty="0" smtClean="0"/>
              <a:t> </a:t>
            </a:r>
            <a:r>
              <a:rPr lang="pl-PL" dirty="0" smtClean="0"/>
              <a:t>evidenciji u Registru vrijednosnih papira/hartija od vrijednosti, odnosno za </a:t>
            </a:r>
            <a:r>
              <a:rPr lang="en-US" dirty="0" err="1" smtClean="0"/>
              <a:t>dioničare</a:t>
            </a:r>
            <a:r>
              <a:rPr lang="en-US" dirty="0" smtClean="0"/>
              <a:t>/</a:t>
            </a:r>
            <a:r>
              <a:rPr lang="en-US" dirty="0" err="1" smtClean="0"/>
              <a:t>akcionare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utvrđen</a:t>
            </a:r>
            <a:r>
              <a:rPr lang="en-US" dirty="0" smtClean="0"/>
              <a:t> u </a:t>
            </a:r>
            <a:r>
              <a:rPr lang="en-US" dirty="0" err="1" smtClean="0"/>
              <a:t>toj</a:t>
            </a:r>
            <a:r>
              <a:rPr lang="en-US" dirty="0" smtClean="0"/>
              <a:t> </a:t>
            </a:r>
            <a:r>
              <a:rPr lang="en-US" dirty="0" err="1" smtClean="0"/>
              <a:t>odluci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kcionari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sr-Latn-ME" dirty="0" smtClean="0"/>
              <a:t> </a:t>
            </a:r>
            <a:r>
              <a:rPr lang="en-US" dirty="0" smtClean="0"/>
              <a:t>to </a:t>
            </a:r>
            <a:r>
              <a:rPr lang="en-US" dirty="0" err="1" smtClean="0"/>
              <a:t>pravo</a:t>
            </a:r>
            <a:r>
              <a:rPr lang="en-US" dirty="0" smtClean="0"/>
              <a:t> </a:t>
            </a:r>
            <a:r>
              <a:rPr lang="en-US" dirty="0" err="1" smtClean="0"/>
              <a:t>srazmjerno</a:t>
            </a:r>
            <a:r>
              <a:rPr lang="en-US" dirty="0" smtClean="0"/>
              <a:t> </a:t>
            </a:r>
            <a:r>
              <a:rPr lang="en-US" dirty="0" err="1" smtClean="0"/>
              <a:t>njihovom</a:t>
            </a:r>
            <a:r>
              <a:rPr lang="en-US" dirty="0" smtClean="0"/>
              <a:t> </a:t>
            </a:r>
            <a:r>
              <a:rPr lang="en-US" dirty="0" err="1" smtClean="0"/>
              <a:t>udjelu</a:t>
            </a:r>
            <a:r>
              <a:rPr lang="en-US" dirty="0" smtClean="0"/>
              <a:t> u </a:t>
            </a:r>
            <a:r>
              <a:rPr lang="en-US" dirty="0" err="1" smtClean="0"/>
              <a:t>postojećem</a:t>
            </a:r>
            <a:r>
              <a:rPr lang="en-US" dirty="0" smtClean="0"/>
              <a:t> </a:t>
            </a:r>
            <a:r>
              <a:rPr lang="en-US" dirty="0" err="1" smtClean="0"/>
              <a:t>osnovnom</a:t>
            </a:r>
            <a:r>
              <a:rPr lang="en-US" dirty="0" smtClean="0"/>
              <a:t> </a:t>
            </a:r>
            <a:r>
              <a:rPr lang="en-US" dirty="0" err="1" smtClean="0"/>
              <a:t>kapitalu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Odluka</a:t>
            </a:r>
            <a:r>
              <a:rPr lang="en-US" dirty="0" smtClean="0"/>
              <a:t> </a:t>
            </a:r>
            <a:r>
              <a:rPr lang="en-US" dirty="0" err="1" smtClean="0"/>
              <a:t>skupštine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nije</a:t>
            </a:r>
            <a:r>
              <a:rPr lang="en-US" dirty="0" smtClean="0"/>
              <a:t> u </a:t>
            </a:r>
            <a:r>
              <a:rPr lang="en-US" dirty="0" err="1" smtClean="0"/>
              <a:t>skladu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ovim</a:t>
            </a:r>
            <a:r>
              <a:rPr lang="en-US" dirty="0" smtClean="0"/>
              <a:t> </a:t>
            </a:r>
            <a:r>
              <a:rPr lang="en-US" dirty="0" err="1" smtClean="0"/>
              <a:t>pravilima</a:t>
            </a:r>
            <a:r>
              <a:rPr lang="en-US" dirty="0" smtClean="0"/>
              <a:t> </a:t>
            </a:r>
            <a:r>
              <a:rPr lang="en-US" dirty="0" err="1" smtClean="0"/>
              <a:t>ništavna</a:t>
            </a:r>
            <a:r>
              <a:rPr lang="en-US" dirty="0" smtClean="0"/>
              <a:t> je.</a:t>
            </a:r>
          </a:p>
          <a:p>
            <a:pPr algn="just"/>
            <a:r>
              <a:rPr lang="en-US" dirty="0" err="1" smtClean="0"/>
              <a:t>Rezerve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neraspoređena</a:t>
            </a:r>
            <a:r>
              <a:rPr lang="en-US" dirty="0" smtClean="0"/>
              <a:t> </a:t>
            </a:r>
            <a:r>
              <a:rPr lang="en-US" dirty="0" err="1" smtClean="0"/>
              <a:t>dobit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ne </a:t>
            </a:r>
            <a:r>
              <a:rPr lang="en-US" dirty="0" err="1" smtClean="0"/>
              <a:t>mogu</a:t>
            </a:r>
            <a:r>
              <a:rPr lang="en-US" dirty="0" smtClean="0"/>
              <a:t> se </a:t>
            </a:r>
            <a:r>
              <a:rPr lang="en-US" dirty="0" err="1" smtClean="0"/>
              <a:t>pretvoriti</a:t>
            </a:r>
            <a:r>
              <a:rPr lang="en-US" dirty="0" smtClean="0"/>
              <a:t> u </a:t>
            </a:r>
            <a:r>
              <a:rPr lang="en-US" dirty="0" err="1" smtClean="0"/>
              <a:t>osnovni</a:t>
            </a:r>
            <a:r>
              <a:rPr lang="sr-Latn-ME" dirty="0" smtClean="0"/>
              <a:t> </a:t>
            </a:r>
            <a:r>
              <a:rPr lang="pl-PL" dirty="0" smtClean="0"/>
              <a:t>kapital ako je u bilansu uspjeha na kome se odluka zasniva iskazan gubitak. </a:t>
            </a:r>
          </a:p>
          <a:p>
            <a:pPr algn="just"/>
            <a:r>
              <a:rPr lang="pl-PL" dirty="0" smtClean="0"/>
              <a:t>Odluka </a:t>
            </a:r>
            <a:r>
              <a:rPr lang="en-US" dirty="0" smtClean="0"/>
              <a:t>da se </a:t>
            </a:r>
            <a:r>
              <a:rPr lang="en-US" dirty="0" err="1" smtClean="0"/>
              <a:t>poveća</a:t>
            </a:r>
            <a:r>
              <a:rPr lang="en-US" dirty="0" smtClean="0"/>
              <a:t> </a:t>
            </a:r>
            <a:r>
              <a:rPr lang="en-US" dirty="0" err="1" smtClean="0"/>
              <a:t>osnovni</a:t>
            </a:r>
            <a:r>
              <a:rPr lang="en-US" dirty="0" smtClean="0"/>
              <a:t> </a:t>
            </a:r>
            <a:r>
              <a:rPr lang="en-US" dirty="0" err="1" smtClean="0"/>
              <a:t>kapital</a:t>
            </a:r>
            <a:r>
              <a:rPr lang="en-US" dirty="0" smtClean="0"/>
              <a:t> </a:t>
            </a:r>
            <a:r>
              <a:rPr lang="en-US" dirty="0" err="1" smtClean="0"/>
              <a:t>zasniva</a:t>
            </a:r>
            <a:r>
              <a:rPr lang="en-US" dirty="0" smtClean="0"/>
              <a:t> se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posljednjim</a:t>
            </a:r>
            <a:r>
              <a:rPr lang="en-US" dirty="0" smtClean="0"/>
              <a:t> </a:t>
            </a:r>
            <a:r>
              <a:rPr lang="en-US" dirty="0" err="1" smtClean="0"/>
              <a:t>finansijskim</a:t>
            </a:r>
            <a:r>
              <a:rPr lang="en-US" dirty="0" smtClean="0"/>
              <a:t> </a:t>
            </a:r>
            <a:r>
              <a:rPr lang="en-US" dirty="0" err="1" smtClean="0"/>
              <a:t>izvještajima</a:t>
            </a:r>
            <a:r>
              <a:rPr lang="sr-Latn-ME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prethodnu</a:t>
            </a:r>
            <a:r>
              <a:rPr lang="en-US" dirty="0" smtClean="0"/>
              <a:t> </a:t>
            </a:r>
            <a:r>
              <a:rPr lang="en-US" dirty="0" err="1" smtClean="0"/>
              <a:t>fiskalnu</a:t>
            </a:r>
            <a:r>
              <a:rPr lang="en-US" dirty="0" smtClean="0"/>
              <a:t> </a:t>
            </a:r>
            <a:r>
              <a:rPr lang="en-US" dirty="0" err="1" smtClean="0"/>
              <a:t>godinu</a:t>
            </a:r>
            <a:r>
              <a:rPr lang="en-US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potvrđeni</a:t>
            </a:r>
            <a:r>
              <a:rPr lang="en-US" dirty="0" smtClean="0"/>
              <a:t> od </a:t>
            </a:r>
            <a:r>
              <a:rPr lang="en-US" dirty="0" err="1" smtClean="0"/>
              <a:t>revizora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usvojeni</a:t>
            </a:r>
            <a:r>
              <a:rPr lang="en-US" dirty="0" smtClean="0"/>
              <a:t> </a:t>
            </a:r>
            <a:r>
              <a:rPr lang="en-US" dirty="0" err="1" smtClean="0"/>
              <a:t>najviše</a:t>
            </a:r>
            <a:r>
              <a:rPr lang="en-US" dirty="0" smtClean="0"/>
              <a:t> </a:t>
            </a:r>
            <a:r>
              <a:rPr lang="en-US" dirty="0" err="1" smtClean="0"/>
              <a:t>šest</a:t>
            </a:r>
            <a:r>
              <a:rPr lang="sr-Latn-ME" dirty="0" smtClean="0"/>
              <a:t> </a:t>
            </a:r>
            <a:r>
              <a:rPr lang="en-US" dirty="0" err="1" smtClean="0"/>
              <a:t>mjeseci</a:t>
            </a:r>
            <a:r>
              <a:rPr lang="en-US" dirty="0" smtClean="0"/>
              <a:t> </a:t>
            </a:r>
            <a:r>
              <a:rPr lang="en-US" dirty="0" err="1" smtClean="0"/>
              <a:t>prije</a:t>
            </a:r>
            <a:r>
              <a:rPr lang="en-US" dirty="0" smtClean="0"/>
              <a:t> </a:t>
            </a:r>
            <a:r>
              <a:rPr lang="en-US" dirty="0" err="1" smtClean="0"/>
              <a:t>podnošenja</a:t>
            </a:r>
            <a:r>
              <a:rPr lang="en-US" dirty="0" smtClean="0"/>
              <a:t> </a:t>
            </a:r>
            <a:r>
              <a:rPr lang="en-US" dirty="0" err="1" smtClean="0"/>
              <a:t>prijave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registraciju</a:t>
            </a:r>
            <a:r>
              <a:rPr lang="en-US" dirty="0" smtClean="0"/>
              <a:t> </a:t>
            </a:r>
            <a:r>
              <a:rPr lang="en-US" dirty="0" err="1" smtClean="0"/>
              <a:t>ove</a:t>
            </a:r>
            <a:r>
              <a:rPr lang="en-US" dirty="0" smtClean="0"/>
              <a:t> </a:t>
            </a:r>
            <a:r>
              <a:rPr lang="en-US" dirty="0" err="1" smtClean="0"/>
              <a:t>odluke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233913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9929"/>
            <a:ext cx="10515600" cy="539703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dirty="0"/>
              <a:t>4. </a:t>
            </a:r>
            <a:r>
              <a:rPr lang="en-US" dirty="0" err="1"/>
              <a:t>Zaštita</a:t>
            </a:r>
            <a:r>
              <a:rPr lang="en-US" dirty="0"/>
              <a:t> </a:t>
            </a:r>
            <a:r>
              <a:rPr lang="en-US" dirty="0" err="1"/>
              <a:t>svojinskih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prilikom</a:t>
            </a:r>
            <a:r>
              <a:rPr lang="en-US" dirty="0"/>
              <a:t> </a:t>
            </a:r>
            <a:r>
              <a:rPr lang="en-US" dirty="0" err="1"/>
              <a:t>povećanja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endParaRPr lang="en-US" dirty="0"/>
          </a:p>
          <a:p>
            <a:pPr marL="0" indent="0" algn="just">
              <a:buNone/>
            </a:pPr>
            <a:r>
              <a:rPr lang="en-US" dirty="0" err="1"/>
              <a:t>Struktura</a:t>
            </a:r>
            <a:r>
              <a:rPr lang="en-US" dirty="0"/>
              <a:t> </a:t>
            </a:r>
            <a:r>
              <a:rPr lang="en-US" dirty="0" err="1"/>
              <a:t>vlasništva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vjerovatno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promijeniti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se </a:t>
            </a:r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 smtClean="0"/>
              <a:t>kapital</a:t>
            </a:r>
            <a:r>
              <a:rPr lang="sr-Latn-ME" dirty="0" smtClean="0"/>
              <a:t> </a:t>
            </a:r>
            <a:r>
              <a:rPr lang="en-US" dirty="0" err="1" smtClean="0"/>
              <a:t>povećava</a:t>
            </a:r>
            <a:r>
              <a:rPr lang="en-US" dirty="0" smtClean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eksternih</a:t>
            </a:r>
            <a:r>
              <a:rPr lang="en-US" dirty="0"/>
              <a:t> </a:t>
            </a:r>
            <a:r>
              <a:rPr lang="en-US" dirty="0" err="1"/>
              <a:t>izvora</a:t>
            </a:r>
            <a:r>
              <a:rPr lang="en-US" dirty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Kao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rečeno</a:t>
            </a:r>
            <a:r>
              <a:rPr lang="en-US" dirty="0"/>
              <a:t>, </a:t>
            </a:r>
            <a:r>
              <a:rPr lang="en-US" dirty="0" err="1"/>
              <a:t>izdavanje</a:t>
            </a:r>
            <a:r>
              <a:rPr lang="en-US" dirty="0"/>
              <a:t> </a:t>
            </a:r>
            <a:r>
              <a:rPr lang="en-US" dirty="0" err="1"/>
              <a:t>novih</a:t>
            </a:r>
            <a:r>
              <a:rPr lang="en-US" dirty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sr-Latn-ME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rezultat</a:t>
            </a:r>
            <a:r>
              <a:rPr lang="en-US" dirty="0"/>
              <a:t> </a:t>
            </a:r>
            <a:r>
              <a:rPr lang="en-US" dirty="0" err="1"/>
              <a:t>razvodnjavanje</a:t>
            </a:r>
            <a:r>
              <a:rPr lang="en-US" dirty="0"/>
              <a:t> </a:t>
            </a:r>
            <a:r>
              <a:rPr lang="en-US" dirty="0" err="1"/>
              <a:t>vlasničkih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postojećih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 err="1"/>
              <a:t>Stoga</a:t>
            </a:r>
            <a:r>
              <a:rPr lang="en-US" dirty="0"/>
              <a:t> je </a:t>
            </a:r>
            <a:r>
              <a:rPr lang="en-US" dirty="0" err="1"/>
              <a:t>dispozitivno</a:t>
            </a:r>
            <a:r>
              <a:rPr lang="en-US" dirty="0"/>
              <a:t> </a:t>
            </a:r>
            <a:r>
              <a:rPr lang="en-US" dirty="0" err="1"/>
              <a:t>pravilo</a:t>
            </a:r>
            <a:r>
              <a:rPr lang="en-US" dirty="0"/>
              <a:t> da </a:t>
            </a:r>
            <a:r>
              <a:rPr lang="en-US" dirty="0" err="1"/>
              <a:t>postojeći</a:t>
            </a:r>
            <a:r>
              <a:rPr lang="en-US" dirty="0"/>
              <a:t>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 smtClean="0"/>
              <a:t>prečeg</a:t>
            </a:r>
            <a:r>
              <a:rPr lang="sr-Latn-ME" dirty="0" smtClean="0"/>
              <a:t> </a:t>
            </a:r>
            <a:r>
              <a:rPr lang="en-US" dirty="0" err="1" smtClean="0"/>
              <a:t>upisa</a:t>
            </a:r>
            <a:r>
              <a:rPr lang="en-US" dirty="0" smtClean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novih</a:t>
            </a:r>
            <a:r>
              <a:rPr lang="en-US" dirty="0"/>
              <a:t> </a:t>
            </a:r>
            <a:r>
              <a:rPr lang="en-US" dirty="0" err="1"/>
              <a:t>emisija</a:t>
            </a:r>
            <a:r>
              <a:rPr lang="en-US" dirty="0"/>
              <a:t>, </a:t>
            </a:r>
            <a:r>
              <a:rPr lang="en-US" dirty="0" err="1"/>
              <a:t>kako</a:t>
            </a:r>
            <a:r>
              <a:rPr lang="en-US" dirty="0"/>
              <a:t> bi se </a:t>
            </a:r>
            <a:r>
              <a:rPr lang="en-US" dirty="0" err="1"/>
              <a:t>zaštitili</a:t>
            </a:r>
            <a:r>
              <a:rPr lang="en-US" dirty="0"/>
              <a:t> od </a:t>
            </a:r>
            <a:r>
              <a:rPr lang="en-US" dirty="0" err="1"/>
              <a:t>razvodnjavanja</a:t>
            </a:r>
            <a:r>
              <a:rPr lang="en-US" dirty="0"/>
              <a:t>, </a:t>
            </a:r>
            <a:r>
              <a:rPr lang="en-US" dirty="0" err="1" smtClean="0"/>
              <a:t>odnosno</a:t>
            </a:r>
            <a:r>
              <a:rPr lang="sr-Latn-ME" dirty="0" smtClean="0"/>
              <a:t> </a:t>
            </a:r>
            <a:r>
              <a:rPr lang="pl-PL" dirty="0" smtClean="0"/>
              <a:t>održali </a:t>
            </a:r>
            <a:r>
              <a:rPr lang="pl-PL" dirty="0"/>
              <a:t>svoje procentualno učešće u vlasništvu u odnosu na ukupan kapital društva</a:t>
            </a:r>
            <a:r>
              <a:rPr lang="pl-PL" dirty="0" smtClean="0"/>
              <a:t>.</a:t>
            </a:r>
            <a:endParaRPr lang="en-US" i="1" dirty="0"/>
          </a:p>
          <a:p>
            <a:pPr marL="0" indent="0" algn="just">
              <a:buNone/>
            </a:pP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/>
              <a:t>povećava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internih</a:t>
            </a:r>
            <a:r>
              <a:rPr lang="en-US" dirty="0"/>
              <a:t> </a:t>
            </a:r>
            <a:r>
              <a:rPr lang="en-US" dirty="0" err="1"/>
              <a:t>izvora</a:t>
            </a:r>
            <a:r>
              <a:rPr lang="en-US" dirty="0"/>
              <a:t>, </a:t>
            </a:r>
            <a:r>
              <a:rPr lang="en-US" dirty="0" err="1"/>
              <a:t>nove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moraju</a:t>
            </a:r>
            <a:r>
              <a:rPr lang="en-US" dirty="0" smtClean="0"/>
              <a:t> </a:t>
            </a:r>
            <a:r>
              <a:rPr lang="en-US" dirty="0" err="1"/>
              <a:t>raspodijeliti</a:t>
            </a:r>
            <a:r>
              <a:rPr lang="en-US" dirty="0"/>
              <a:t>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imaocima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svake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klase</a:t>
            </a:r>
            <a:r>
              <a:rPr lang="en-US" dirty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Pored </a:t>
            </a:r>
            <a:r>
              <a:rPr lang="en-US" dirty="0"/>
              <a:t>toga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/>
              <a:t>novih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svake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klase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raspodjeljuju</a:t>
            </a:r>
            <a:r>
              <a:rPr lang="en-US" dirty="0"/>
              <a:t> </a:t>
            </a:r>
            <a:r>
              <a:rPr lang="en-US" dirty="0" err="1"/>
              <a:t>svakom</a:t>
            </a:r>
            <a:r>
              <a:rPr lang="en-US" dirty="0"/>
              <a:t> </a:t>
            </a:r>
            <a:r>
              <a:rPr lang="en-US" dirty="0" err="1" smtClean="0"/>
              <a:t>dioničaru</a:t>
            </a:r>
            <a:r>
              <a:rPr lang="en-US" dirty="0" smtClean="0"/>
              <a:t>/</a:t>
            </a:r>
            <a:r>
              <a:rPr lang="en-US" dirty="0" err="1" smtClean="0"/>
              <a:t>akcionaru</a:t>
            </a:r>
            <a:r>
              <a:rPr lang="en-US" dirty="0" smtClean="0"/>
              <a:t> </a:t>
            </a:r>
            <a:r>
              <a:rPr lang="en-US" dirty="0"/>
              <a:t>mora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proporcionalan</a:t>
            </a:r>
            <a:r>
              <a:rPr lang="en-US" dirty="0"/>
              <a:t> </a:t>
            </a:r>
            <a:r>
              <a:rPr lang="en-US" dirty="0" err="1"/>
              <a:t>broju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on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err="1" smtClean="0"/>
              <a:t>Stoga</a:t>
            </a:r>
            <a:r>
              <a:rPr lang="sr-Latn-ME" dirty="0" smtClean="0"/>
              <a:t> </a:t>
            </a:r>
            <a:r>
              <a:rPr lang="en-US" dirty="0" err="1" smtClean="0"/>
              <a:t>svaki</a:t>
            </a:r>
            <a:r>
              <a:rPr lang="en-US" dirty="0" smtClean="0"/>
              <a:t> </a:t>
            </a:r>
            <a:r>
              <a:rPr lang="en-US" dirty="0" err="1"/>
              <a:t>dioničar</a:t>
            </a:r>
            <a:r>
              <a:rPr lang="en-US" dirty="0"/>
              <a:t>/</a:t>
            </a:r>
            <a:r>
              <a:rPr lang="en-US" dirty="0" err="1"/>
              <a:t>akcionar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posjeduje</a:t>
            </a:r>
            <a:r>
              <a:rPr lang="en-US" dirty="0"/>
              <a:t> </a:t>
            </a:r>
            <a:r>
              <a:rPr lang="en-US" dirty="0" err="1"/>
              <a:t>frakcione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mora </a:t>
            </a:r>
            <a:r>
              <a:rPr lang="en-US" dirty="0" err="1" smtClean="0"/>
              <a:t>dobiti</a:t>
            </a:r>
            <a:r>
              <a:rPr lang="sr-Latn-ME" dirty="0" smtClean="0"/>
              <a:t> </a:t>
            </a:r>
            <a:r>
              <a:rPr lang="en-US" dirty="0" err="1" smtClean="0"/>
              <a:t>srazmjeran</a:t>
            </a:r>
            <a:r>
              <a:rPr lang="en-US" dirty="0" smtClean="0"/>
              <a:t>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cijele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klase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510022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27847"/>
            <a:ext cx="10515600" cy="5249116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Zakoni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uređuju</a:t>
            </a:r>
            <a:r>
              <a:rPr lang="en-US" dirty="0"/>
              <a:t> </a:t>
            </a:r>
            <a:r>
              <a:rPr lang="en-US" dirty="0" err="1"/>
              <a:t>organizaciju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poslovanje</a:t>
            </a:r>
            <a:r>
              <a:rPr lang="en-US" dirty="0"/>
              <a:t> </a:t>
            </a:r>
            <a:r>
              <a:rPr lang="en-US" dirty="0" err="1"/>
              <a:t>privrednih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tržište</a:t>
            </a:r>
            <a:r>
              <a:rPr lang="en-US" dirty="0"/>
              <a:t> </a:t>
            </a:r>
            <a:r>
              <a:rPr lang="en-US" dirty="0" err="1" smtClean="0"/>
              <a:t>vrijednosnih</a:t>
            </a:r>
            <a:r>
              <a:rPr lang="sr-Latn-ME" dirty="0" smtClean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/</a:t>
            </a:r>
            <a:r>
              <a:rPr lang="en-US" dirty="0" err="1" smtClean="0"/>
              <a:t>hartija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predviđaju</a:t>
            </a:r>
            <a:r>
              <a:rPr lang="en-US" dirty="0"/>
              <a:t> </a:t>
            </a:r>
            <a:r>
              <a:rPr lang="en-US" dirty="0" err="1"/>
              <a:t>detaljne</a:t>
            </a:r>
            <a:r>
              <a:rPr lang="en-US" dirty="0"/>
              <a:t> </a:t>
            </a:r>
            <a:r>
              <a:rPr lang="en-US" dirty="0" err="1"/>
              <a:t>postupke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 smtClean="0"/>
              <a:t>dionička</a:t>
            </a:r>
            <a:r>
              <a:rPr lang="en-US" dirty="0" smtClean="0"/>
              <a:t>/</a:t>
            </a:r>
            <a:r>
              <a:rPr lang="en-US" dirty="0" err="1" smtClean="0"/>
              <a:t>akcionarska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slijediti</a:t>
            </a:r>
            <a:r>
              <a:rPr lang="en-US" dirty="0"/>
              <a:t> u </a:t>
            </a:r>
            <a:r>
              <a:rPr lang="en-US" dirty="0" err="1"/>
              <a:t>slučaju</a:t>
            </a:r>
            <a:r>
              <a:rPr lang="en-US" dirty="0"/>
              <a:t> </a:t>
            </a:r>
            <a:r>
              <a:rPr lang="en-US" dirty="0" err="1"/>
              <a:t>povećanja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Ovi</a:t>
            </a:r>
            <a:r>
              <a:rPr lang="en-US" dirty="0" smtClean="0"/>
              <a:t> </a:t>
            </a:r>
            <a:r>
              <a:rPr lang="en-US" dirty="0" err="1"/>
              <a:t>postupci</a:t>
            </a:r>
            <a:r>
              <a:rPr lang="en-US" dirty="0"/>
              <a:t> </a:t>
            </a:r>
            <a:r>
              <a:rPr lang="en-US" dirty="0" err="1" smtClean="0"/>
              <a:t>imaju</a:t>
            </a:r>
            <a:r>
              <a:rPr lang="sr-Latn-ME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cilj</a:t>
            </a:r>
            <a:r>
              <a:rPr lang="en-US" dirty="0"/>
              <a:t> </a:t>
            </a:r>
            <a:r>
              <a:rPr lang="en-US" dirty="0" err="1" smtClean="0"/>
              <a:t>garant</a:t>
            </a:r>
            <a:r>
              <a:rPr lang="sr-Latn-ME" dirty="0" smtClean="0"/>
              <a:t>ovanje </a:t>
            </a:r>
            <a:r>
              <a:rPr lang="en-US" dirty="0" err="1" smtClean="0"/>
              <a:t>zaštite</a:t>
            </a:r>
            <a:r>
              <a:rPr lang="en-US" dirty="0" smtClean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Komisija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vrijednosne</a:t>
            </a:r>
            <a:r>
              <a:rPr lang="en-US" dirty="0"/>
              <a:t> </a:t>
            </a:r>
            <a:r>
              <a:rPr lang="en-US" dirty="0" err="1" smtClean="0"/>
              <a:t>papire</a:t>
            </a:r>
            <a:r>
              <a:rPr lang="en-US" dirty="0" smtClean="0"/>
              <a:t>/</a:t>
            </a:r>
            <a:r>
              <a:rPr lang="en-US" dirty="0" err="1" smtClean="0"/>
              <a:t>hartije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vrijednosti</a:t>
            </a:r>
            <a:r>
              <a:rPr lang="en-US" dirty="0"/>
              <a:t>, </a:t>
            </a:r>
            <a:r>
              <a:rPr lang="en-US" dirty="0" err="1"/>
              <a:t>davanjem</a:t>
            </a:r>
            <a:r>
              <a:rPr lang="en-US" dirty="0"/>
              <a:t> </a:t>
            </a:r>
            <a:r>
              <a:rPr lang="en-US" dirty="0" err="1"/>
              <a:t>odobrenja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izdavanje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, </a:t>
            </a:r>
            <a:r>
              <a:rPr lang="en-US" dirty="0" err="1"/>
              <a:t>igra</a:t>
            </a:r>
            <a:r>
              <a:rPr lang="en-US" dirty="0"/>
              <a:t> </a:t>
            </a:r>
            <a:r>
              <a:rPr lang="en-US" dirty="0" err="1" smtClean="0"/>
              <a:t>važnu</a:t>
            </a:r>
            <a:r>
              <a:rPr lang="sr-Latn-ME" dirty="0" smtClean="0"/>
              <a:t> </a:t>
            </a:r>
            <a:r>
              <a:rPr lang="en-US" dirty="0" err="1" smtClean="0"/>
              <a:t>ulogu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nadgledanju</a:t>
            </a:r>
            <a:r>
              <a:rPr lang="en-US" dirty="0"/>
              <a:t> </a:t>
            </a:r>
            <a:r>
              <a:rPr lang="en-US" dirty="0" err="1"/>
              <a:t>zakonitosti</a:t>
            </a:r>
            <a:r>
              <a:rPr lang="en-US" dirty="0"/>
              <a:t> </a:t>
            </a:r>
            <a:r>
              <a:rPr lang="en-US" dirty="0" err="1"/>
              <a:t>povećanja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, </a:t>
            </a:r>
            <a:r>
              <a:rPr lang="en-US" dirty="0" err="1"/>
              <a:t>sprovodeći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taj</a:t>
            </a:r>
            <a:r>
              <a:rPr lang="sr-Latn-ME" dirty="0" smtClean="0"/>
              <a:t> </a:t>
            </a:r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/>
              <a:t>pravilnu</a:t>
            </a:r>
            <a:r>
              <a:rPr lang="en-US" dirty="0"/>
              <a:t> </a:t>
            </a:r>
            <a:r>
              <a:rPr lang="en-US" dirty="0" err="1"/>
              <a:t>praksu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u </a:t>
            </a:r>
            <a:r>
              <a:rPr lang="en-US" dirty="0" err="1"/>
              <a:t>takvim</a:t>
            </a:r>
            <a:r>
              <a:rPr lang="en-US" dirty="0"/>
              <a:t> </a:t>
            </a:r>
            <a:r>
              <a:rPr lang="en-US" dirty="0" err="1"/>
              <a:t>slučajevima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Slijedi</a:t>
            </a:r>
            <a:r>
              <a:rPr lang="en-US" dirty="0" smtClean="0"/>
              <a:t> </a:t>
            </a:r>
            <a:r>
              <a:rPr lang="en-US" dirty="0" err="1" smtClean="0"/>
              <a:t>prikaz</a:t>
            </a:r>
            <a:r>
              <a:rPr lang="sr-Latn-ME" dirty="0" smtClean="0"/>
              <a:t> </a:t>
            </a:r>
            <a:r>
              <a:rPr lang="pl-PL" dirty="0" smtClean="0"/>
              <a:t>načina </a:t>
            </a:r>
            <a:r>
              <a:rPr lang="pl-PL" dirty="0"/>
              <a:t>i procedura za povećanje osnovnog kapitala u FBiH i RS-u: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72397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21976"/>
            <a:ext cx="10515600" cy="51549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 </a:t>
            </a:r>
            <a:r>
              <a:rPr lang="en-US" sz="3200" b="1" dirty="0" err="1"/>
              <a:t>Povećanje</a:t>
            </a:r>
            <a:r>
              <a:rPr lang="en-US" sz="3200" b="1" dirty="0"/>
              <a:t> </a:t>
            </a:r>
            <a:r>
              <a:rPr lang="en-US" sz="3200" b="1" dirty="0" err="1"/>
              <a:t>osnovnog</a:t>
            </a:r>
            <a:r>
              <a:rPr lang="en-US" sz="3200" b="1" dirty="0"/>
              <a:t> </a:t>
            </a:r>
            <a:r>
              <a:rPr lang="en-US" sz="3200" b="1" dirty="0" err="1"/>
              <a:t>kapitala</a:t>
            </a:r>
            <a:r>
              <a:rPr lang="en-US" sz="3200" b="1" dirty="0"/>
              <a:t> u </a:t>
            </a:r>
            <a:r>
              <a:rPr lang="en-US" sz="3200" b="1" dirty="0" err="1"/>
              <a:t>FBiH</a:t>
            </a:r>
            <a:endParaRPr lang="en-US" sz="3200" b="1" dirty="0"/>
          </a:p>
          <a:p>
            <a:pPr algn="just"/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prijedlog</a:t>
            </a:r>
            <a:r>
              <a:rPr lang="sr-Latn-ME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/>
              <a:t>donosi</a:t>
            </a:r>
            <a:r>
              <a:rPr lang="en-US" dirty="0"/>
              <a:t> </a:t>
            </a:r>
            <a:r>
              <a:rPr lang="en-US" dirty="0" err="1"/>
              <a:t>skupština</a:t>
            </a:r>
            <a:r>
              <a:rPr lang="en-US" dirty="0"/>
              <a:t> </a:t>
            </a:r>
            <a:r>
              <a:rPr lang="en-US" dirty="0" err="1"/>
              <a:t>dioničkog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dvotrećinskom</a:t>
            </a:r>
            <a:r>
              <a:rPr lang="en-US" dirty="0"/>
              <a:t> </a:t>
            </a:r>
            <a:r>
              <a:rPr lang="en-US" dirty="0" err="1" smtClean="0"/>
              <a:t>većinom</a:t>
            </a:r>
            <a:r>
              <a:rPr lang="sr-Latn-ME" dirty="0" smtClean="0"/>
              <a:t> </a:t>
            </a:r>
            <a:r>
              <a:rPr lang="en-US" dirty="0" err="1" smtClean="0"/>
              <a:t>zastupljenih</a:t>
            </a:r>
            <a:r>
              <a:rPr lang="en-US" dirty="0" smtClean="0"/>
              <a:t> </a:t>
            </a:r>
            <a:r>
              <a:rPr lang="en-US" dirty="0" err="1"/>
              <a:t>dionica</a:t>
            </a:r>
            <a:r>
              <a:rPr lang="en-US" dirty="0"/>
              <a:t> s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/>
              <a:t>glasa</a:t>
            </a:r>
            <a:r>
              <a:rPr lang="en-US" dirty="0"/>
              <a:t>,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svakoj</a:t>
            </a:r>
            <a:r>
              <a:rPr lang="en-US" dirty="0"/>
              <a:t> </a:t>
            </a:r>
            <a:r>
              <a:rPr lang="en-US" dirty="0" err="1"/>
              <a:t>klasi</a:t>
            </a:r>
            <a:r>
              <a:rPr lang="en-US" dirty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Nadzorni</a:t>
            </a:r>
            <a:r>
              <a:rPr lang="en-US" dirty="0" smtClean="0"/>
              <a:t> </a:t>
            </a:r>
            <a:r>
              <a:rPr lang="en-US" dirty="0" err="1" smtClean="0"/>
              <a:t>odbor</a:t>
            </a:r>
            <a:r>
              <a:rPr lang="sr-Latn-ME" dirty="0" smtClean="0"/>
              <a:t> </a:t>
            </a:r>
            <a:r>
              <a:rPr lang="en-US" dirty="0" err="1" smtClean="0"/>
              <a:t>dioničkog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statutom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odlukom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ovlašten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donošenje</a:t>
            </a:r>
            <a:r>
              <a:rPr lang="sr-Latn-ME" dirty="0" smtClean="0"/>
              <a:t> </a:t>
            </a:r>
            <a:r>
              <a:rPr lang="pl-PL" dirty="0" smtClean="0"/>
              <a:t>odluke </a:t>
            </a:r>
            <a:r>
              <a:rPr lang="pl-PL" dirty="0"/>
              <a:t>o povećanju osnovnog kapitala, i to:</a:t>
            </a:r>
          </a:p>
          <a:p>
            <a:pPr marL="0" indent="0">
              <a:buNone/>
            </a:pPr>
            <a:r>
              <a:rPr lang="en-US" dirty="0"/>
              <a:t>1) </a:t>
            </a:r>
            <a:r>
              <a:rPr lang="en-US" dirty="0" err="1"/>
              <a:t>emisijom</a:t>
            </a:r>
            <a:r>
              <a:rPr lang="en-US" dirty="0"/>
              <a:t> </a:t>
            </a:r>
            <a:r>
              <a:rPr lang="en-US" dirty="0" err="1"/>
              <a:t>novih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2)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fonda</a:t>
            </a:r>
            <a:r>
              <a:rPr lang="en-US" dirty="0"/>
              <a:t> </a:t>
            </a:r>
            <a:r>
              <a:rPr lang="en-US" dirty="0" err="1"/>
              <a:t>rezervi</a:t>
            </a:r>
            <a:r>
              <a:rPr lang="en-US" dirty="0"/>
              <a:t> </a:t>
            </a:r>
            <a:r>
              <a:rPr lang="en-US" dirty="0" err="1"/>
              <a:t>iznad</a:t>
            </a:r>
            <a:r>
              <a:rPr lang="en-US" dirty="0"/>
              <a:t> </a:t>
            </a:r>
            <a:r>
              <a:rPr lang="en-US" dirty="0" err="1"/>
              <a:t>iznosa</a:t>
            </a:r>
            <a:r>
              <a:rPr lang="en-US" dirty="0"/>
              <a:t> </a:t>
            </a:r>
            <a:r>
              <a:rPr lang="en-US" dirty="0" err="1"/>
              <a:t>obaveznih</a:t>
            </a:r>
            <a:r>
              <a:rPr lang="en-US" dirty="0"/>
              <a:t> </a:t>
            </a:r>
            <a:r>
              <a:rPr lang="en-US" dirty="0" err="1"/>
              <a:t>rezervi</a:t>
            </a:r>
            <a:r>
              <a:rPr lang="en-US" dirty="0"/>
              <a:t>; </a:t>
            </a:r>
            <a:r>
              <a:rPr lang="en-US" dirty="0" err="1"/>
              <a:t>i</a:t>
            </a:r>
            <a:endParaRPr lang="en-US" dirty="0"/>
          </a:p>
          <a:p>
            <a:pPr marL="0" indent="0">
              <a:buNone/>
            </a:pPr>
            <a:r>
              <a:rPr lang="pl-PL" dirty="0"/>
              <a:t>3) emisijom dionica za zaposlene iz dobiti.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494887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74059"/>
            <a:ext cx="10515600" cy="5302904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 err="1"/>
              <a:t>Prijedlog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o </a:t>
            </a:r>
            <a:r>
              <a:rPr lang="en-US" dirty="0" err="1"/>
              <a:t>povećanju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dioničkog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obavezno</a:t>
            </a:r>
            <a:r>
              <a:rPr lang="en-US" dirty="0"/>
              <a:t> </a:t>
            </a:r>
            <a:r>
              <a:rPr lang="en-US" dirty="0" err="1"/>
              <a:t>sadrži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en-US" dirty="0"/>
              <a:t>1) </a:t>
            </a:r>
            <a:r>
              <a:rPr lang="en-US" dirty="0" err="1"/>
              <a:t>razloge</a:t>
            </a:r>
            <a:r>
              <a:rPr lang="en-US" dirty="0"/>
              <a:t>, </a:t>
            </a:r>
            <a:r>
              <a:rPr lang="en-US" dirty="0" err="1"/>
              <a:t>obim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povećanja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2) </a:t>
            </a:r>
            <a:r>
              <a:rPr lang="en-US" dirty="0" err="1"/>
              <a:t>novu</a:t>
            </a:r>
            <a:r>
              <a:rPr lang="en-US" dirty="0"/>
              <a:t> </a:t>
            </a:r>
            <a:r>
              <a:rPr lang="en-US" dirty="0" err="1"/>
              <a:t>nominalnu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povećanja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3) </a:t>
            </a:r>
            <a:r>
              <a:rPr lang="en-US" dirty="0" err="1"/>
              <a:t>klasu</a:t>
            </a:r>
            <a:r>
              <a:rPr lang="en-US" dirty="0"/>
              <a:t>,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nominalnu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nove</a:t>
            </a:r>
            <a:r>
              <a:rPr lang="en-US" dirty="0"/>
              <a:t> </a:t>
            </a:r>
            <a:r>
              <a:rPr lang="en-US" dirty="0" err="1"/>
              <a:t>emisije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4) </a:t>
            </a:r>
            <a:r>
              <a:rPr lang="en-US" dirty="0" err="1"/>
              <a:t>rok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upis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cijenu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emisije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njenog</a:t>
            </a:r>
            <a:r>
              <a:rPr lang="en-US" dirty="0"/>
              <a:t> </a:t>
            </a:r>
            <a:r>
              <a:rPr lang="en-US" dirty="0" err="1"/>
              <a:t>određivanja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5) </a:t>
            </a:r>
            <a:r>
              <a:rPr lang="en-US" dirty="0" err="1"/>
              <a:t>opis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sadržanih</a:t>
            </a:r>
            <a:r>
              <a:rPr lang="en-US" dirty="0"/>
              <a:t> u </a:t>
            </a:r>
            <a:r>
              <a:rPr lang="en-US" dirty="0" err="1"/>
              <a:t>dionicama</a:t>
            </a:r>
            <a:r>
              <a:rPr lang="en-US" dirty="0"/>
              <a:t> </a:t>
            </a:r>
            <a:r>
              <a:rPr lang="en-US" dirty="0" err="1"/>
              <a:t>nove</a:t>
            </a:r>
            <a:r>
              <a:rPr lang="en-US" dirty="0"/>
              <a:t> </a:t>
            </a:r>
            <a:r>
              <a:rPr lang="en-US" dirty="0" err="1"/>
              <a:t>emisije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posljedice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prava</a:t>
            </a:r>
            <a:r>
              <a:rPr lang="sr-Latn-ME" dirty="0" smtClean="0"/>
              <a:t> </a:t>
            </a:r>
            <a:r>
              <a:rPr lang="en-US" dirty="0" err="1" smtClean="0"/>
              <a:t>sadržana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dionicama</a:t>
            </a:r>
            <a:r>
              <a:rPr lang="en-US" dirty="0"/>
              <a:t> </a:t>
            </a:r>
            <a:r>
              <a:rPr lang="en-US" dirty="0" err="1"/>
              <a:t>ranijih</a:t>
            </a:r>
            <a:r>
              <a:rPr lang="en-US" dirty="0"/>
              <a:t> </a:t>
            </a:r>
            <a:r>
              <a:rPr lang="en-US" dirty="0" err="1"/>
              <a:t>emisija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6) </a:t>
            </a:r>
            <a:r>
              <a:rPr lang="en-US" dirty="0" err="1"/>
              <a:t>ograničenje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isključenje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preče</a:t>
            </a:r>
            <a:r>
              <a:rPr lang="en-US" dirty="0"/>
              <a:t> </a:t>
            </a:r>
            <a:r>
              <a:rPr lang="en-US" dirty="0" err="1"/>
              <a:t>kupnje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nove</a:t>
            </a:r>
            <a:r>
              <a:rPr lang="en-US" dirty="0"/>
              <a:t> </a:t>
            </a:r>
            <a:r>
              <a:rPr lang="en-US" dirty="0" err="1"/>
              <a:t>emisije</a:t>
            </a:r>
            <a:r>
              <a:rPr lang="en-US" dirty="0"/>
              <a:t>; </a:t>
            </a:r>
            <a:r>
              <a:rPr lang="en-US" dirty="0" err="1"/>
              <a:t>i</a:t>
            </a:r>
            <a:endParaRPr lang="en-US" dirty="0"/>
          </a:p>
          <a:p>
            <a:pPr marL="0" indent="0" algn="just">
              <a:buNone/>
            </a:pPr>
            <a:r>
              <a:rPr lang="it-IT" dirty="0"/>
              <a:t>7) mogućnosti uplate dionica nove emisije unosom stvari i prava i </a:t>
            </a:r>
            <a:r>
              <a:rPr lang="it-IT" dirty="0" smtClean="0"/>
              <a:t>način</a:t>
            </a:r>
            <a:r>
              <a:rPr lang="sr-Latn-ME" dirty="0" smtClean="0"/>
              <a:t> </a:t>
            </a:r>
            <a:r>
              <a:rPr lang="en-US" dirty="0" err="1" smtClean="0"/>
              <a:t>procjene</a:t>
            </a:r>
            <a:r>
              <a:rPr lang="en-US" dirty="0" smtClean="0"/>
              <a:t> </a:t>
            </a:r>
            <a:r>
              <a:rPr lang="en-US" dirty="0" err="1"/>
              <a:t>njihove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01612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Sadržaj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r-Latn-ME" sz="3600" dirty="0" smtClean="0"/>
              <a:t>A – Opšte odredbe koje se odnose na osnovni kapital</a:t>
            </a:r>
          </a:p>
          <a:p>
            <a:pPr marL="0" indent="0">
              <a:buNone/>
            </a:pPr>
            <a:r>
              <a:rPr lang="sr-Latn-ME" sz="3600" dirty="0" smtClean="0"/>
              <a:t>B – povećanje osnovnog kapitala</a:t>
            </a:r>
          </a:p>
          <a:p>
            <a:pPr marL="0" indent="0">
              <a:buNone/>
            </a:pPr>
            <a:r>
              <a:rPr lang="sr-Latn-ME" sz="3600" dirty="0" smtClean="0"/>
              <a:t>C – Zaštita osnovnog kapitala</a:t>
            </a:r>
          </a:p>
          <a:p>
            <a:pPr marL="0" indent="0">
              <a:buNone/>
            </a:pPr>
            <a:r>
              <a:rPr lang="sr-Latn-ME" sz="3600" dirty="0" smtClean="0"/>
              <a:t>D- Obavezne i statutarne rezerve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440972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47165"/>
            <a:ext cx="10515600" cy="5329798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postaje</a:t>
            </a:r>
            <a:r>
              <a:rPr lang="en-US" dirty="0"/>
              <a:t> </a:t>
            </a:r>
            <a:r>
              <a:rPr lang="en-US" dirty="0" err="1"/>
              <a:t>pravno</a:t>
            </a:r>
            <a:r>
              <a:rPr lang="en-US" dirty="0"/>
              <a:t> </a:t>
            </a:r>
            <a:r>
              <a:rPr lang="en-US" dirty="0" err="1"/>
              <a:t>valjano</a:t>
            </a:r>
            <a:r>
              <a:rPr lang="en-US" dirty="0"/>
              <a:t> </a:t>
            </a:r>
            <a:r>
              <a:rPr lang="en-US" dirty="0" err="1"/>
              <a:t>upisom</a:t>
            </a:r>
            <a:r>
              <a:rPr lang="en-US" dirty="0"/>
              <a:t> u </a:t>
            </a:r>
            <a:r>
              <a:rPr lang="en-US" dirty="0" err="1" smtClean="0"/>
              <a:t>registar</a:t>
            </a:r>
            <a:r>
              <a:rPr lang="sr-Latn-ME" dirty="0" smtClean="0"/>
              <a:t> </a:t>
            </a:r>
            <a:r>
              <a:rPr lang="en-US" dirty="0" err="1" smtClean="0"/>
              <a:t>emitenata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Uplata</a:t>
            </a:r>
            <a:r>
              <a:rPr lang="en-US" dirty="0" smtClean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nove</a:t>
            </a:r>
            <a:r>
              <a:rPr lang="en-US" dirty="0"/>
              <a:t> </a:t>
            </a:r>
            <a:r>
              <a:rPr lang="en-US" dirty="0" err="1"/>
              <a:t>emisije</a:t>
            </a:r>
            <a:r>
              <a:rPr lang="en-US" dirty="0"/>
              <a:t> u </a:t>
            </a:r>
            <a:r>
              <a:rPr lang="en-US" dirty="0" err="1"/>
              <a:t>novcu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vršiti</a:t>
            </a:r>
            <a:r>
              <a:rPr lang="en-US" dirty="0"/>
              <a:t> u </a:t>
            </a:r>
            <a:r>
              <a:rPr lang="en-US" dirty="0" err="1"/>
              <a:t>ratama</a:t>
            </a:r>
            <a:r>
              <a:rPr lang="en-US" dirty="0"/>
              <a:t>, u </a:t>
            </a:r>
            <a:r>
              <a:rPr lang="en-US" dirty="0" err="1" smtClean="0"/>
              <a:t>roku</a:t>
            </a:r>
            <a:r>
              <a:rPr lang="sr-Latn-ME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/>
              <a:t>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duži</a:t>
            </a:r>
            <a:r>
              <a:rPr lang="en-US" dirty="0"/>
              <a:t> od </a:t>
            </a:r>
            <a:r>
              <a:rPr lang="en-US" dirty="0" err="1"/>
              <a:t>godinu</a:t>
            </a:r>
            <a:r>
              <a:rPr lang="en-US" dirty="0"/>
              <a:t> dana od dana </a:t>
            </a:r>
            <a:r>
              <a:rPr lang="en-US" dirty="0" err="1"/>
              <a:t>donošenja</a:t>
            </a:r>
            <a:r>
              <a:rPr lang="en-US" dirty="0"/>
              <a:t> </a:t>
            </a:r>
            <a:r>
              <a:rPr lang="en-US" dirty="0" err="1"/>
              <a:t>rješenja</a:t>
            </a:r>
            <a:r>
              <a:rPr lang="en-US" dirty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vrijednosne</a:t>
            </a:r>
            <a:r>
              <a:rPr lang="en-US" dirty="0" smtClean="0"/>
              <a:t> </a:t>
            </a:r>
            <a:r>
              <a:rPr lang="en-US" dirty="0" err="1"/>
              <a:t>papire</a:t>
            </a:r>
            <a:r>
              <a:rPr lang="en-US" dirty="0"/>
              <a:t> </a:t>
            </a:r>
            <a:r>
              <a:rPr lang="en-US" dirty="0" err="1"/>
              <a:t>FBiH</a:t>
            </a:r>
            <a:r>
              <a:rPr lang="en-US" dirty="0"/>
              <a:t> o </a:t>
            </a:r>
            <a:r>
              <a:rPr lang="en-US" dirty="0" err="1"/>
              <a:t>uspjeloj</a:t>
            </a:r>
            <a:r>
              <a:rPr lang="en-US" dirty="0"/>
              <a:t> </a:t>
            </a:r>
            <a:r>
              <a:rPr lang="en-US" dirty="0" err="1"/>
              <a:t>emisiji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Uplaćenim</a:t>
            </a:r>
            <a:r>
              <a:rPr lang="en-US" dirty="0" smtClean="0"/>
              <a:t> </a:t>
            </a:r>
            <a:r>
              <a:rPr lang="en-US" dirty="0" err="1"/>
              <a:t>ratama</a:t>
            </a:r>
            <a:r>
              <a:rPr lang="en-US" dirty="0"/>
              <a:t> </a:t>
            </a:r>
            <a:r>
              <a:rPr lang="en-US" dirty="0" err="1"/>
              <a:t>prvo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pl-PL" dirty="0" smtClean="0"/>
              <a:t>izmiruje </a:t>
            </a:r>
            <a:r>
              <a:rPr lang="pl-PL" dirty="0"/>
              <a:t>dionička premija za sve upisane dionice, a zatim nominalna </a:t>
            </a:r>
            <a:r>
              <a:rPr lang="pl-PL" dirty="0" smtClean="0"/>
              <a:t>vrijednost </a:t>
            </a:r>
            <a:r>
              <a:rPr lang="en-US" dirty="0" err="1" smtClean="0"/>
              <a:t>pojedinačnih</a:t>
            </a:r>
            <a:r>
              <a:rPr lang="en-US" dirty="0" smtClean="0"/>
              <a:t> </a:t>
            </a:r>
            <a:r>
              <a:rPr lang="en-US" dirty="0" err="1"/>
              <a:t>dionica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Plaćanje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vršiti</a:t>
            </a:r>
            <a:r>
              <a:rPr lang="en-US" dirty="0"/>
              <a:t> </a:t>
            </a:r>
            <a:r>
              <a:rPr lang="en-US" dirty="0" err="1"/>
              <a:t>prebijanjem</a:t>
            </a:r>
            <a:r>
              <a:rPr lang="en-US" dirty="0"/>
              <a:t> </a:t>
            </a:r>
            <a:r>
              <a:rPr lang="en-US" dirty="0" err="1" smtClean="0"/>
              <a:t>potraživanja</a:t>
            </a:r>
            <a:r>
              <a:rPr lang="sr-Latn-ME" dirty="0" smtClean="0"/>
              <a:t> </a:t>
            </a:r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/>
              <a:t>dioničkom</a:t>
            </a:r>
            <a:r>
              <a:rPr lang="en-US" dirty="0"/>
              <a:t> </a:t>
            </a:r>
            <a:r>
              <a:rPr lang="en-US" dirty="0" err="1"/>
              <a:t>društvu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b="1" dirty="0" smtClean="0"/>
              <a:t> </a:t>
            </a:r>
            <a:r>
              <a:rPr lang="en-US" b="1" dirty="0" err="1"/>
              <a:t>Emisija</a:t>
            </a:r>
            <a:r>
              <a:rPr lang="en-US" b="1" dirty="0"/>
              <a:t> </a:t>
            </a:r>
            <a:r>
              <a:rPr lang="en-US" b="1" dirty="0" err="1"/>
              <a:t>novih</a:t>
            </a:r>
            <a:r>
              <a:rPr lang="en-US" b="1" dirty="0"/>
              <a:t> </a:t>
            </a:r>
            <a:r>
              <a:rPr lang="en-US" b="1" dirty="0" err="1"/>
              <a:t>dionica</a:t>
            </a:r>
            <a:endParaRPr lang="en-US" b="1" dirty="0"/>
          </a:p>
          <a:p>
            <a:pPr algn="just"/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 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povećati</a:t>
            </a:r>
            <a:r>
              <a:rPr lang="en-US" dirty="0"/>
              <a:t> </a:t>
            </a:r>
            <a:r>
              <a:rPr lang="en-US" dirty="0" err="1"/>
              <a:t>emisijom</a:t>
            </a:r>
            <a:r>
              <a:rPr lang="en-US" dirty="0"/>
              <a:t> </a:t>
            </a:r>
            <a:r>
              <a:rPr lang="en-US" dirty="0" err="1"/>
              <a:t>novih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dionice</a:t>
            </a:r>
            <a:r>
              <a:rPr lang="sr-Latn-ME" dirty="0" smtClean="0"/>
              <a:t> </a:t>
            </a:r>
            <a:r>
              <a:rPr lang="en-US" dirty="0" err="1"/>
              <a:t>ranijih</a:t>
            </a:r>
            <a:r>
              <a:rPr lang="en-US" dirty="0"/>
              <a:t> </a:t>
            </a:r>
            <a:r>
              <a:rPr lang="en-US" dirty="0" err="1"/>
              <a:t>emisija</a:t>
            </a:r>
            <a:r>
              <a:rPr lang="en-US" dirty="0"/>
              <a:t> </a:t>
            </a:r>
            <a:r>
              <a:rPr lang="en-US" dirty="0" err="1"/>
              <a:t>uplaćene</a:t>
            </a:r>
            <a:r>
              <a:rPr lang="en-US" dirty="0"/>
              <a:t> u </a:t>
            </a:r>
            <a:r>
              <a:rPr lang="en-US" dirty="0" err="1"/>
              <a:t>cjelini</a:t>
            </a:r>
            <a:r>
              <a:rPr lang="en-US" dirty="0"/>
              <a:t>, </a:t>
            </a:r>
            <a:r>
              <a:rPr lang="en-US" dirty="0" err="1"/>
              <a:t>osim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se </a:t>
            </a:r>
            <a:r>
              <a:rPr lang="en-US" dirty="0" err="1"/>
              <a:t>dionice</a:t>
            </a:r>
            <a:r>
              <a:rPr lang="en-US" dirty="0"/>
              <a:t> </a:t>
            </a:r>
            <a:r>
              <a:rPr lang="en-US" dirty="0" err="1"/>
              <a:t>nove</a:t>
            </a:r>
            <a:r>
              <a:rPr lang="en-US" dirty="0"/>
              <a:t> </a:t>
            </a:r>
            <a:r>
              <a:rPr lang="en-US" dirty="0" err="1"/>
              <a:t>emisije</a:t>
            </a:r>
            <a:r>
              <a:rPr lang="en-US" dirty="0"/>
              <a:t> </a:t>
            </a:r>
            <a:r>
              <a:rPr lang="en-US" dirty="0" err="1"/>
              <a:t>plaćaju</a:t>
            </a:r>
            <a:r>
              <a:rPr lang="en-US" dirty="0"/>
              <a:t> </a:t>
            </a:r>
            <a:r>
              <a:rPr lang="en-US" dirty="0" err="1"/>
              <a:t>isključivo</a:t>
            </a:r>
            <a:r>
              <a:rPr lang="sr-Latn-ME" dirty="0"/>
              <a:t> </a:t>
            </a:r>
            <a:r>
              <a:rPr lang="en-US" dirty="0" err="1"/>
              <a:t>unosom</a:t>
            </a:r>
            <a:r>
              <a:rPr lang="en-US" dirty="0"/>
              <a:t> </a:t>
            </a:r>
            <a:r>
              <a:rPr lang="en-US" dirty="0" err="1"/>
              <a:t>stvari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u </a:t>
            </a:r>
            <a:r>
              <a:rPr lang="en-US" dirty="0" err="1"/>
              <a:t>dioničko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.</a:t>
            </a:r>
            <a:endParaRPr lang="sr-Latn-ME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342615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93376"/>
            <a:ext cx="10515600" cy="538358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err="1" smtClean="0"/>
              <a:t>Odluka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povećanju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 smtClean="0"/>
              <a:t>kapitala</a:t>
            </a:r>
            <a:r>
              <a:rPr lang="sr-Latn-ME" dirty="0" smtClean="0"/>
              <a:t> </a:t>
            </a:r>
            <a:r>
              <a:rPr lang="en-US" dirty="0" err="1" smtClean="0"/>
              <a:t>emisijom</a:t>
            </a:r>
            <a:r>
              <a:rPr lang="en-US" dirty="0" smtClean="0"/>
              <a:t> </a:t>
            </a:r>
            <a:r>
              <a:rPr lang="en-US" dirty="0" err="1"/>
              <a:t>novih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obavezno</a:t>
            </a:r>
            <a:r>
              <a:rPr lang="en-US" dirty="0"/>
              <a:t> </a:t>
            </a:r>
            <a:r>
              <a:rPr lang="en-US" dirty="0" err="1"/>
              <a:t>sadrži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en-US" dirty="0"/>
              <a:t>1) </a:t>
            </a:r>
            <a:r>
              <a:rPr lang="en-US" dirty="0" err="1"/>
              <a:t>iznos</a:t>
            </a:r>
            <a:r>
              <a:rPr lang="en-US" dirty="0"/>
              <a:t> </a:t>
            </a:r>
            <a:r>
              <a:rPr lang="en-US" dirty="0" err="1"/>
              <a:t>povećanja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2) </a:t>
            </a:r>
            <a:r>
              <a:rPr lang="en-US" dirty="0" err="1"/>
              <a:t>mogućnost</a:t>
            </a:r>
            <a:r>
              <a:rPr lang="en-US" dirty="0"/>
              <a:t> </a:t>
            </a:r>
            <a:r>
              <a:rPr lang="en-US" dirty="0" err="1"/>
              <a:t>upisa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utvrđivanja</a:t>
            </a:r>
            <a:r>
              <a:rPr lang="en-US" dirty="0"/>
              <a:t> </a:t>
            </a:r>
            <a:r>
              <a:rPr lang="en-US" dirty="0" err="1"/>
              <a:t>iznosa</a:t>
            </a:r>
            <a:r>
              <a:rPr lang="en-US" dirty="0"/>
              <a:t> </a:t>
            </a:r>
            <a:r>
              <a:rPr lang="en-US" dirty="0" err="1"/>
              <a:t>upisanog</a:t>
            </a:r>
            <a:r>
              <a:rPr lang="en-US" dirty="0"/>
              <a:t> </a:t>
            </a:r>
            <a:r>
              <a:rPr lang="en-US" dirty="0" err="1" smtClean="0"/>
              <a:t>iznad</a:t>
            </a:r>
            <a:r>
              <a:rPr lang="sr-Latn-ME" dirty="0" smtClean="0"/>
              <a:t> </a:t>
            </a:r>
            <a:r>
              <a:rPr lang="en-US" dirty="0" err="1" smtClean="0"/>
              <a:t>povećanja</a:t>
            </a:r>
            <a:r>
              <a:rPr lang="en-US" dirty="0" smtClean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utvrđenog</a:t>
            </a:r>
            <a:r>
              <a:rPr lang="en-US" dirty="0"/>
              <a:t> </a:t>
            </a:r>
            <a:r>
              <a:rPr lang="en-US" dirty="0" err="1"/>
              <a:t>odlukom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pl-PL" dirty="0"/>
              <a:t>3) klasu, broj i nominalnu vrijednost dionica;</a:t>
            </a:r>
          </a:p>
          <a:p>
            <a:pPr marL="0" indent="0" algn="just">
              <a:buNone/>
            </a:pPr>
            <a:r>
              <a:rPr lang="it-IT" dirty="0"/>
              <a:t>4) prava sadržana u dionici nove klase;</a:t>
            </a:r>
          </a:p>
          <a:p>
            <a:pPr marL="0" indent="0" algn="just">
              <a:buNone/>
            </a:pPr>
            <a:r>
              <a:rPr lang="en-US" dirty="0"/>
              <a:t>5) </a:t>
            </a:r>
            <a:r>
              <a:rPr lang="en-US" dirty="0" err="1"/>
              <a:t>mjesto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rok</a:t>
            </a:r>
            <a:r>
              <a:rPr lang="en-US" dirty="0"/>
              <a:t> </a:t>
            </a:r>
            <a:r>
              <a:rPr lang="en-US" dirty="0" err="1"/>
              <a:t>upisa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6)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preče</a:t>
            </a:r>
            <a:r>
              <a:rPr lang="en-US" dirty="0"/>
              <a:t> </a:t>
            </a:r>
            <a:r>
              <a:rPr lang="en-US" dirty="0" err="1"/>
              <a:t>kupnje</a:t>
            </a:r>
            <a:r>
              <a:rPr lang="en-US" dirty="0"/>
              <a:t>, </a:t>
            </a:r>
            <a:r>
              <a:rPr lang="en-US" dirty="0" err="1"/>
              <a:t>način</a:t>
            </a:r>
            <a:r>
              <a:rPr lang="en-US" dirty="0"/>
              <a:t>, </a:t>
            </a:r>
            <a:r>
              <a:rPr lang="en-US" dirty="0" err="1"/>
              <a:t>mjesto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rok</a:t>
            </a:r>
            <a:r>
              <a:rPr lang="en-US" dirty="0"/>
              <a:t> </a:t>
            </a:r>
            <a:r>
              <a:rPr lang="en-US" dirty="0" err="1"/>
              <a:t>upisa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tog </a:t>
            </a:r>
            <a:r>
              <a:rPr lang="en-US" dirty="0" err="1"/>
              <a:t>prava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7) </a:t>
            </a:r>
            <a:r>
              <a:rPr lang="en-US" dirty="0" err="1"/>
              <a:t>cijenu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emisije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njenog</a:t>
            </a:r>
            <a:r>
              <a:rPr lang="en-US" dirty="0"/>
              <a:t> </a:t>
            </a:r>
            <a:r>
              <a:rPr lang="en-US" dirty="0" err="1"/>
              <a:t>određivanja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8) </a:t>
            </a:r>
            <a:r>
              <a:rPr lang="en-US" dirty="0" err="1"/>
              <a:t>naziv</a:t>
            </a:r>
            <a:r>
              <a:rPr lang="en-US" dirty="0"/>
              <a:t> </a:t>
            </a:r>
            <a:r>
              <a:rPr lang="en-US" dirty="0" err="1"/>
              <a:t>banke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upisnik</a:t>
            </a:r>
            <a:r>
              <a:rPr lang="en-US" dirty="0"/>
              <a:t> </a:t>
            </a:r>
            <a:r>
              <a:rPr lang="en-US" dirty="0" err="1"/>
              <a:t>plaća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9) </a:t>
            </a:r>
            <a:r>
              <a:rPr lang="en-US" dirty="0" err="1"/>
              <a:t>opis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procijenjenu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/>
              <a:t>stvari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kojima</a:t>
            </a:r>
            <a:r>
              <a:rPr lang="en-US" dirty="0"/>
              <a:t> se </a:t>
            </a:r>
            <a:r>
              <a:rPr lang="en-US" dirty="0" err="1"/>
              <a:t>plaćaju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; </a:t>
            </a:r>
            <a:r>
              <a:rPr lang="en-US" dirty="0" err="1"/>
              <a:t>i</a:t>
            </a:r>
            <a:endParaRPr lang="en-US" dirty="0"/>
          </a:p>
          <a:p>
            <a:pPr marL="0" indent="0" algn="just">
              <a:buNone/>
            </a:pPr>
            <a:r>
              <a:rPr lang="pl-PL" dirty="0"/>
              <a:t>10) mjesto i rok za predaju stvari i prava kojima se plaćaju dionice.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611950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10515600" cy="5491163"/>
          </a:xfrm>
        </p:spPr>
        <p:txBody>
          <a:bodyPr>
            <a:normAutofit/>
          </a:bodyPr>
          <a:lstStyle/>
          <a:p>
            <a:pPr algn="just"/>
            <a:r>
              <a:rPr lang="pl-PL" dirty="0"/>
              <a:t>Cijena dionica nakon emisije ili način njenog određivanja mora biti isti </a:t>
            </a:r>
            <a:r>
              <a:rPr lang="pl-PL" dirty="0" smtClean="0"/>
              <a:t>za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/>
              <a:t>upisnike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emisijom</a:t>
            </a:r>
            <a:r>
              <a:rPr lang="en-US" dirty="0"/>
              <a:t> </a:t>
            </a:r>
            <a:r>
              <a:rPr lang="en-US" dirty="0" err="1"/>
              <a:t>novih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obavlja</a:t>
            </a:r>
            <a:r>
              <a:rPr lang="en-US" dirty="0"/>
              <a:t> se </a:t>
            </a:r>
            <a:r>
              <a:rPr lang="en-US" dirty="0" err="1" smtClean="0"/>
              <a:t>putem</a:t>
            </a:r>
            <a:r>
              <a:rPr lang="sr-Latn-ME" dirty="0" smtClean="0"/>
              <a:t> </a:t>
            </a:r>
            <a:r>
              <a:rPr lang="en-US" dirty="0" err="1" smtClean="0"/>
              <a:t>javne</a:t>
            </a:r>
            <a:r>
              <a:rPr lang="en-US" dirty="0" smtClean="0"/>
              <a:t> </a:t>
            </a:r>
            <a:r>
              <a:rPr lang="en-US" dirty="0" err="1"/>
              <a:t>ponude</a:t>
            </a:r>
            <a:r>
              <a:rPr lang="en-US" dirty="0"/>
              <a:t>,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odlukom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izričito</a:t>
            </a:r>
            <a:r>
              <a:rPr lang="en-US" dirty="0"/>
              <a:t> </a:t>
            </a:r>
            <a:r>
              <a:rPr lang="en-US" dirty="0" err="1"/>
              <a:t>drugačije</a:t>
            </a:r>
            <a:r>
              <a:rPr lang="en-US" dirty="0"/>
              <a:t> utvrđeno3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Nadzorni</a:t>
            </a:r>
            <a:r>
              <a:rPr lang="en-US" dirty="0"/>
              <a:t> </a:t>
            </a:r>
            <a:r>
              <a:rPr lang="en-US" dirty="0" err="1" smtClean="0"/>
              <a:t>odbor</a:t>
            </a:r>
            <a:r>
              <a:rPr lang="sr-Latn-ME" dirty="0" smtClean="0"/>
              <a:t> </a:t>
            </a:r>
            <a:r>
              <a:rPr lang="en-US" dirty="0" err="1" smtClean="0"/>
              <a:t>dioničkog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je </a:t>
            </a:r>
            <a:r>
              <a:rPr lang="en-US" dirty="0" err="1"/>
              <a:t>dužan</a:t>
            </a:r>
            <a:r>
              <a:rPr lang="en-US" dirty="0"/>
              <a:t> </a:t>
            </a:r>
            <a:r>
              <a:rPr lang="en-US" dirty="0" err="1"/>
              <a:t>podnijeti</a:t>
            </a:r>
            <a:r>
              <a:rPr lang="en-US" dirty="0"/>
              <a:t> </a:t>
            </a:r>
            <a:r>
              <a:rPr lang="en-US" dirty="0" err="1"/>
              <a:t>Komisiji</a:t>
            </a:r>
            <a:r>
              <a:rPr lang="en-US" dirty="0"/>
              <a:t> </a:t>
            </a:r>
            <a:r>
              <a:rPr lang="en-US" dirty="0" err="1"/>
              <a:t>zahtjev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odobravanje</a:t>
            </a:r>
            <a:r>
              <a:rPr lang="en-US" dirty="0"/>
              <a:t> </a:t>
            </a:r>
            <a:r>
              <a:rPr lang="en-US" dirty="0" err="1"/>
              <a:t>javne</a:t>
            </a:r>
            <a:r>
              <a:rPr lang="en-US" dirty="0"/>
              <a:t> </a:t>
            </a:r>
            <a:r>
              <a:rPr lang="en-US" dirty="0" err="1" smtClean="0"/>
              <a:t>ponude</a:t>
            </a:r>
            <a:r>
              <a:rPr lang="sr-Latn-ME" dirty="0" smtClean="0"/>
              <a:t> </a:t>
            </a:r>
            <a:r>
              <a:rPr lang="en-US" dirty="0" err="1" smtClean="0"/>
              <a:t>dionica</a:t>
            </a:r>
            <a:r>
              <a:rPr lang="en-US" dirty="0"/>
              <a:t>, </a:t>
            </a:r>
            <a:r>
              <a:rPr lang="en-US" dirty="0" err="1"/>
              <a:t>najkasnije</a:t>
            </a:r>
            <a:r>
              <a:rPr lang="en-US" dirty="0"/>
              <a:t> 30 dana od dana </a:t>
            </a:r>
            <a:r>
              <a:rPr lang="en-US" dirty="0" err="1"/>
              <a:t>donošenja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o </a:t>
            </a:r>
            <a:r>
              <a:rPr lang="en-US" dirty="0" err="1"/>
              <a:t>povećanju</a:t>
            </a:r>
            <a:r>
              <a:rPr lang="en-US" dirty="0"/>
              <a:t> </a:t>
            </a:r>
            <a:r>
              <a:rPr lang="en-US" dirty="0" err="1" smtClean="0"/>
              <a:t>osnovnog</a:t>
            </a:r>
            <a:r>
              <a:rPr lang="sr-Latn-ME" dirty="0" smtClean="0"/>
              <a:t> </a:t>
            </a:r>
            <a:r>
              <a:rPr lang="en-US" dirty="0" err="1" smtClean="0"/>
              <a:t>kapitala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Upis</a:t>
            </a:r>
            <a:r>
              <a:rPr lang="en-US" dirty="0" smtClean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nove</a:t>
            </a:r>
            <a:r>
              <a:rPr lang="en-US" dirty="0"/>
              <a:t> </a:t>
            </a:r>
            <a:r>
              <a:rPr lang="en-US" dirty="0" err="1"/>
              <a:t>emisije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rješenja</a:t>
            </a:r>
            <a:r>
              <a:rPr lang="en-US" dirty="0"/>
              <a:t> </a:t>
            </a:r>
            <a:r>
              <a:rPr lang="en-US" dirty="0" err="1"/>
              <a:t>Komisije</a:t>
            </a:r>
            <a:r>
              <a:rPr lang="en-US" dirty="0"/>
              <a:t> o </a:t>
            </a:r>
            <a:r>
              <a:rPr lang="en-US" dirty="0" err="1" smtClean="0"/>
              <a:t>odobrenju</a:t>
            </a:r>
            <a:r>
              <a:rPr lang="sr-Latn-ME" dirty="0" smtClean="0"/>
              <a:t> </a:t>
            </a:r>
            <a:r>
              <a:rPr lang="en-US" dirty="0" err="1" smtClean="0"/>
              <a:t>javne</a:t>
            </a:r>
            <a:r>
              <a:rPr lang="en-US" dirty="0" smtClean="0"/>
              <a:t> </a:t>
            </a:r>
            <a:r>
              <a:rPr lang="en-US" dirty="0" err="1"/>
              <a:t>ponude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objavljenog</a:t>
            </a:r>
            <a:r>
              <a:rPr lang="en-US" dirty="0"/>
              <a:t> </a:t>
            </a:r>
            <a:r>
              <a:rPr lang="en-US" dirty="0" err="1"/>
              <a:t>javnog</a:t>
            </a:r>
            <a:r>
              <a:rPr lang="en-US" dirty="0"/>
              <a:t> </a:t>
            </a:r>
            <a:r>
              <a:rPr lang="en-US" dirty="0" err="1"/>
              <a:t>poziva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upis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uplatu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prijave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362335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39588"/>
            <a:ext cx="10515600" cy="5437375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zatvorene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, u </a:t>
            </a:r>
            <a:r>
              <a:rPr lang="en-US" dirty="0" err="1" smtClean="0"/>
              <a:t>skladu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odredbama</a:t>
            </a:r>
            <a:r>
              <a:rPr lang="en-US" dirty="0" smtClean="0"/>
              <a:t> ZPD-a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zakona</a:t>
            </a:r>
            <a:r>
              <a:rPr lang="en-US" dirty="0" smtClean="0"/>
              <a:t> </a:t>
            </a:r>
            <a:r>
              <a:rPr lang="en-US" dirty="0" err="1" smtClean="0"/>
              <a:t>kojim</a:t>
            </a:r>
            <a:r>
              <a:rPr lang="en-US" dirty="0" smtClean="0"/>
              <a:t> se </a:t>
            </a:r>
            <a:r>
              <a:rPr lang="en-US" dirty="0" err="1" smtClean="0"/>
              <a:t>uređuje</a:t>
            </a:r>
            <a:r>
              <a:rPr lang="en-US" dirty="0" smtClean="0"/>
              <a:t> </a:t>
            </a:r>
            <a:r>
              <a:rPr lang="en-US" dirty="0" err="1" smtClean="0"/>
              <a:t>emisija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promet</a:t>
            </a:r>
            <a:r>
              <a:rPr lang="en-US" dirty="0" smtClean="0"/>
              <a:t> </a:t>
            </a:r>
            <a:r>
              <a:rPr lang="en-US" dirty="0" err="1" smtClean="0"/>
              <a:t>vrijednosnih</a:t>
            </a:r>
            <a:r>
              <a:rPr lang="en-US" dirty="0" smtClean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.</a:t>
            </a:r>
          </a:p>
          <a:p>
            <a:pPr algn="just"/>
            <a:r>
              <a:rPr lang="pt-BR" dirty="0" smtClean="0"/>
              <a:t>Uplata dionica nove emisije vrši se u rokovima utvrđenim odlukom, s tim</a:t>
            </a:r>
            <a:r>
              <a:rPr lang="sr-Latn-ME" dirty="0" smtClean="0"/>
              <a:t> </a:t>
            </a:r>
            <a:r>
              <a:rPr lang="en-US" dirty="0" smtClean="0"/>
              <a:t>da </a:t>
            </a:r>
            <a:r>
              <a:rPr lang="en-US" dirty="0" err="1" smtClean="0"/>
              <a:t>prije</a:t>
            </a:r>
            <a:r>
              <a:rPr lang="en-US" dirty="0" smtClean="0"/>
              <a:t> </a:t>
            </a:r>
            <a:r>
              <a:rPr lang="en-US" dirty="0" err="1" smtClean="0"/>
              <a:t>upisa</a:t>
            </a:r>
            <a:r>
              <a:rPr lang="en-US" dirty="0" smtClean="0"/>
              <a:t> </a:t>
            </a:r>
            <a:r>
              <a:rPr lang="en-US" dirty="0" err="1" smtClean="0"/>
              <a:t>povećanja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u </a:t>
            </a:r>
            <a:r>
              <a:rPr lang="en-US" dirty="0" err="1" smtClean="0"/>
              <a:t>registar</a:t>
            </a:r>
            <a:r>
              <a:rPr lang="en-US" dirty="0" smtClean="0"/>
              <a:t> </a:t>
            </a:r>
            <a:r>
              <a:rPr lang="en-US" dirty="0" err="1" smtClean="0"/>
              <a:t>emitenata</a:t>
            </a:r>
            <a:r>
              <a:rPr lang="en-US" dirty="0" smtClean="0"/>
              <a:t> mora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plaćen</a:t>
            </a:r>
            <a:r>
              <a:rPr lang="sr-Latn-ME" dirty="0" smtClean="0"/>
              <a:t> </a:t>
            </a:r>
            <a:r>
              <a:rPr lang="en-US" dirty="0" err="1" smtClean="0"/>
              <a:t>iznos</a:t>
            </a:r>
            <a:r>
              <a:rPr lang="en-US" dirty="0" smtClean="0"/>
              <a:t> </a:t>
            </a:r>
            <a:r>
              <a:rPr lang="en-US" dirty="0" err="1" smtClean="0"/>
              <a:t>dioničke</a:t>
            </a:r>
            <a:r>
              <a:rPr lang="en-US" dirty="0" smtClean="0"/>
              <a:t> </a:t>
            </a:r>
            <a:r>
              <a:rPr lang="en-US" dirty="0" err="1" smtClean="0"/>
              <a:t>premije</a:t>
            </a:r>
            <a:r>
              <a:rPr lang="en-US" dirty="0" smtClean="0"/>
              <a:t> u </a:t>
            </a:r>
            <a:r>
              <a:rPr lang="en-US" dirty="0" err="1" smtClean="0"/>
              <a:t>cjelini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najmanje</a:t>
            </a:r>
            <a:r>
              <a:rPr lang="en-US" dirty="0" smtClean="0"/>
              <a:t> 30% </a:t>
            </a:r>
            <a:r>
              <a:rPr lang="en-US" dirty="0" err="1" smtClean="0"/>
              <a:t>nominalne</a:t>
            </a:r>
            <a:r>
              <a:rPr lang="en-US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, a</a:t>
            </a:r>
            <a:r>
              <a:rPr lang="sr-Latn-ME" dirty="0" smtClean="0"/>
              <a:t> </a:t>
            </a:r>
            <a:r>
              <a:rPr lang="en-US" dirty="0" err="1" smtClean="0"/>
              <a:t>stvari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kojima</a:t>
            </a:r>
            <a:r>
              <a:rPr lang="en-US" dirty="0" smtClean="0"/>
              <a:t> se </a:t>
            </a:r>
            <a:r>
              <a:rPr lang="en-US" dirty="0" err="1" smtClean="0"/>
              <a:t>plaćaju</a:t>
            </a:r>
            <a:r>
              <a:rPr lang="en-US" dirty="0" smtClean="0"/>
              <a:t> </a:t>
            </a:r>
            <a:r>
              <a:rPr lang="en-US" dirty="0" err="1" smtClean="0"/>
              <a:t>dionice</a:t>
            </a:r>
            <a:r>
              <a:rPr lang="en-US" dirty="0" smtClean="0"/>
              <a:t> </a:t>
            </a:r>
            <a:r>
              <a:rPr lang="en-US" dirty="0" err="1" smtClean="0"/>
              <a:t>moraju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u </a:t>
            </a:r>
            <a:r>
              <a:rPr lang="en-US" dirty="0" err="1" smtClean="0"/>
              <a:t>cjelini</a:t>
            </a:r>
            <a:r>
              <a:rPr lang="en-US" dirty="0" smtClean="0"/>
              <a:t> </a:t>
            </a:r>
            <a:r>
              <a:rPr lang="en-US" dirty="0" err="1" smtClean="0"/>
              <a:t>uneseni</a:t>
            </a:r>
            <a:r>
              <a:rPr lang="en-US" dirty="0" smtClean="0"/>
              <a:t> u </a:t>
            </a:r>
            <a:r>
              <a:rPr lang="en-US" dirty="0" err="1" smtClean="0"/>
              <a:t>društvo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Pravo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dividendu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osnovu</a:t>
            </a:r>
            <a:r>
              <a:rPr lang="en-US" dirty="0" smtClean="0"/>
              <a:t> </a:t>
            </a:r>
            <a:r>
              <a:rPr lang="en-US" dirty="0" err="1" smtClean="0"/>
              <a:t>novih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 </a:t>
            </a:r>
            <a:r>
              <a:rPr lang="en-US" dirty="0" err="1" smtClean="0"/>
              <a:t>stiče</a:t>
            </a:r>
            <a:r>
              <a:rPr lang="en-US" dirty="0" smtClean="0"/>
              <a:t> se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godinu</a:t>
            </a:r>
            <a:r>
              <a:rPr lang="en-US" dirty="0" smtClean="0"/>
              <a:t> u </a:t>
            </a:r>
            <a:r>
              <a:rPr lang="en-US" dirty="0" err="1" smtClean="0"/>
              <a:t>kojoj</a:t>
            </a:r>
            <a:r>
              <a:rPr lang="en-US" dirty="0" smtClean="0"/>
              <a:t> je</a:t>
            </a:r>
            <a:r>
              <a:rPr lang="sr-Latn-ME" dirty="0" smtClean="0"/>
              <a:t> </a:t>
            </a:r>
            <a:r>
              <a:rPr lang="en-US" dirty="0" err="1" smtClean="0"/>
              <a:t>osnovni</a:t>
            </a:r>
            <a:r>
              <a:rPr lang="en-US" dirty="0" smtClean="0"/>
              <a:t> </a:t>
            </a:r>
            <a:r>
              <a:rPr lang="en-US" dirty="0" err="1" smtClean="0"/>
              <a:t>kapital</a:t>
            </a:r>
            <a:r>
              <a:rPr lang="en-US" dirty="0" smtClean="0"/>
              <a:t> </a:t>
            </a:r>
            <a:r>
              <a:rPr lang="en-US" dirty="0" err="1" smtClean="0"/>
              <a:t>povećan</a:t>
            </a:r>
            <a:r>
              <a:rPr lang="en-US" dirty="0" smtClean="0"/>
              <a:t>, </a:t>
            </a: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statutom</a:t>
            </a:r>
            <a:r>
              <a:rPr lang="en-US" dirty="0" smtClean="0"/>
              <a:t> </a:t>
            </a:r>
            <a:r>
              <a:rPr lang="en-US" dirty="0" err="1" smtClean="0"/>
              <a:t>dioničkog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 err="1" smtClean="0"/>
              <a:t>drugačije</a:t>
            </a:r>
            <a:r>
              <a:rPr lang="en-US" dirty="0" smtClean="0"/>
              <a:t> </a:t>
            </a:r>
            <a:r>
              <a:rPr lang="en-US" dirty="0" err="1" smtClean="0"/>
              <a:t>utvrđeno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smtClean="0"/>
              <a:t>datum </a:t>
            </a:r>
            <a:r>
              <a:rPr lang="en-US" dirty="0" err="1" smtClean="0"/>
              <a:t>isplate</a:t>
            </a:r>
            <a:r>
              <a:rPr lang="en-US" dirty="0" smtClean="0"/>
              <a:t> </a:t>
            </a:r>
            <a:r>
              <a:rPr lang="en-US" dirty="0" err="1" smtClean="0"/>
              <a:t>dividende</a:t>
            </a:r>
            <a:r>
              <a:rPr lang="en-US" dirty="0" smtClean="0"/>
              <a:t>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 err="1" smtClean="0"/>
              <a:t>unaprijed</a:t>
            </a:r>
            <a:r>
              <a:rPr lang="en-US" dirty="0" smtClean="0"/>
              <a:t> </a:t>
            </a:r>
            <a:r>
              <a:rPr lang="en-US" dirty="0" err="1" smtClean="0"/>
              <a:t>određen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042327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64776"/>
            <a:ext cx="10515600" cy="56121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 </a:t>
            </a:r>
            <a:r>
              <a:rPr lang="en-US" b="1" dirty="0" err="1"/>
              <a:t>Povećanje</a:t>
            </a:r>
            <a:r>
              <a:rPr lang="en-US" b="1" dirty="0"/>
              <a:t> </a:t>
            </a:r>
            <a:r>
              <a:rPr lang="en-US" b="1" dirty="0" err="1"/>
              <a:t>nominalne</a:t>
            </a:r>
            <a:r>
              <a:rPr lang="en-US" b="1" dirty="0"/>
              <a:t> </a:t>
            </a:r>
            <a:r>
              <a:rPr lang="en-US" b="1" dirty="0" err="1"/>
              <a:t>vrijednosti</a:t>
            </a:r>
            <a:r>
              <a:rPr lang="en-US" b="1" dirty="0"/>
              <a:t> </a:t>
            </a:r>
            <a:r>
              <a:rPr lang="en-US" b="1" dirty="0" err="1"/>
              <a:t>dionica</a:t>
            </a:r>
            <a:endParaRPr lang="en-US" b="1" dirty="0"/>
          </a:p>
          <a:p>
            <a:pPr algn="just"/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povećanjem</a:t>
            </a:r>
            <a:r>
              <a:rPr lang="en-US" dirty="0"/>
              <a:t> </a:t>
            </a:r>
            <a:r>
              <a:rPr lang="en-US" dirty="0" err="1"/>
              <a:t>nominalne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emitiranih</a:t>
            </a:r>
            <a:r>
              <a:rPr lang="en-US" dirty="0"/>
              <a:t> </a:t>
            </a:r>
            <a:r>
              <a:rPr lang="en-US" dirty="0" err="1" smtClean="0"/>
              <a:t>dionica</a:t>
            </a:r>
            <a:r>
              <a:rPr lang="sr-Latn-ME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vršiti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teret</a:t>
            </a:r>
            <a:r>
              <a:rPr lang="en-US" dirty="0"/>
              <a:t> </a:t>
            </a:r>
            <a:r>
              <a:rPr lang="en-US" dirty="0" err="1"/>
              <a:t>fonda</a:t>
            </a:r>
            <a:r>
              <a:rPr lang="en-US" dirty="0"/>
              <a:t> </a:t>
            </a:r>
            <a:r>
              <a:rPr lang="en-US" dirty="0" err="1"/>
              <a:t>rezervi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to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iznos</a:t>
            </a:r>
            <a:r>
              <a:rPr lang="en-US" dirty="0"/>
              <a:t> </a:t>
            </a:r>
            <a:r>
              <a:rPr lang="en-US" dirty="0" err="1"/>
              <a:t>iznad</a:t>
            </a:r>
            <a:r>
              <a:rPr lang="en-US" dirty="0"/>
              <a:t> </a:t>
            </a:r>
            <a:r>
              <a:rPr lang="en-US" dirty="0" err="1"/>
              <a:t>obavezne</a:t>
            </a:r>
            <a:r>
              <a:rPr lang="en-US" dirty="0"/>
              <a:t> </a:t>
            </a:r>
            <a:r>
              <a:rPr lang="en-US" dirty="0" err="1"/>
              <a:t>visine</a:t>
            </a:r>
            <a:r>
              <a:rPr lang="en-US" dirty="0"/>
              <a:t> </a:t>
            </a:r>
            <a:r>
              <a:rPr lang="en-US" dirty="0" err="1" smtClean="0"/>
              <a:t>fonda</a:t>
            </a:r>
            <a:r>
              <a:rPr lang="sr-Latn-ME" dirty="0" smtClean="0"/>
              <a:t> </a:t>
            </a:r>
            <a:r>
              <a:rPr lang="en-US" dirty="0" err="1" smtClean="0"/>
              <a:t>rezervi</a:t>
            </a:r>
            <a:r>
              <a:rPr lang="en-US" dirty="0" smtClean="0"/>
              <a:t> </a:t>
            </a:r>
            <a:r>
              <a:rPr lang="en-US" dirty="0" err="1"/>
              <a:t>utvrđene</a:t>
            </a:r>
            <a:r>
              <a:rPr lang="en-US" dirty="0"/>
              <a:t> </a:t>
            </a:r>
            <a:r>
              <a:rPr lang="en-US" dirty="0" err="1"/>
              <a:t>odredbama</a:t>
            </a:r>
            <a:r>
              <a:rPr lang="en-US" dirty="0"/>
              <a:t> ZPD-a. </a:t>
            </a:r>
            <a:endParaRPr lang="sr-Latn-ME" dirty="0" smtClean="0"/>
          </a:p>
          <a:p>
            <a:pPr algn="just"/>
            <a:r>
              <a:rPr lang="en-US" dirty="0" err="1" smtClean="0"/>
              <a:t>Dioničari</a:t>
            </a:r>
            <a:r>
              <a:rPr lang="en-US" dirty="0" smtClean="0"/>
              <a:t> </a:t>
            </a:r>
            <a:r>
              <a:rPr lang="en-US" dirty="0" err="1"/>
              <a:t>snose</a:t>
            </a:r>
            <a:r>
              <a:rPr lang="en-US" dirty="0"/>
              <a:t> </a:t>
            </a:r>
            <a:r>
              <a:rPr lang="en-US" dirty="0" err="1"/>
              <a:t>troškove</a:t>
            </a:r>
            <a:r>
              <a:rPr lang="en-US" dirty="0"/>
              <a:t> </a:t>
            </a:r>
            <a:r>
              <a:rPr lang="en-US" dirty="0" err="1"/>
              <a:t>povećanja</a:t>
            </a:r>
            <a:r>
              <a:rPr lang="en-US" dirty="0"/>
              <a:t> </a:t>
            </a:r>
            <a:r>
              <a:rPr lang="en-US" dirty="0" err="1" smtClean="0"/>
              <a:t>nominalne</a:t>
            </a:r>
            <a:r>
              <a:rPr lang="sr-Latn-ME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 err="1"/>
              <a:t>dionica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Dioničko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, </a:t>
            </a:r>
            <a:r>
              <a:rPr lang="en-US" dirty="0" err="1"/>
              <a:t>umjesto</a:t>
            </a:r>
            <a:r>
              <a:rPr lang="en-US" dirty="0"/>
              <a:t> </a:t>
            </a:r>
            <a:r>
              <a:rPr lang="en-US" dirty="0" err="1"/>
              <a:t>povećanja</a:t>
            </a:r>
            <a:r>
              <a:rPr lang="en-US" dirty="0"/>
              <a:t> </a:t>
            </a:r>
            <a:r>
              <a:rPr lang="en-US" dirty="0" err="1"/>
              <a:t>nominalne</a:t>
            </a:r>
            <a:r>
              <a:rPr lang="en-US" dirty="0"/>
              <a:t> </a:t>
            </a:r>
            <a:r>
              <a:rPr lang="en-US" dirty="0" err="1" smtClean="0"/>
              <a:t>vrijednosti</a:t>
            </a:r>
            <a:r>
              <a:rPr lang="sr-Latn-ME" dirty="0" smtClean="0"/>
              <a:t> </a:t>
            </a:r>
            <a:r>
              <a:rPr lang="en-US" dirty="0" err="1" smtClean="0"/>
              <a:t>postojećih</a:t>
            </a:r>
            <a:r>
              <a:rPr lang="en-US" dirty="0" smtClean="0"/>
              <a:t> </a:t>
            </a:r>
            <a:r>
              <a:rPr lang="en-US" dirty="0" err="1"/>
              <a:t>dionica</a:t>
            </a:r>
            <a:r>
              <a:rPr lang="en-US" dirty="0"/>
              <a:t>, </a:t>
            </a:r>
            <a:r>
              <a:rPr lang="en-US" dirty="0" err="1"/>
              <a:t>emitirati</a:t>
            </a:r>
            <a:r>
              <a:rPr lang="en-US" dirty="0"/>
              <a:t> </a:t>
            </a:r>
            <a:r>
              <a:rPr lang="en-US" dirty="0" err="1"/>
              <a:t>besplatne</a:t>
            </a:r>
            <a:r>
              <a:rPr lang="en-US" dirty="0"/>
              <a:t> </a:t>
            </a:r>
            <a:r>
              <a:rPr lang="en-US" dirty="0" err="1"/>
              <a:t>nove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Besplatne</a:t>
            </a:r>
            <a:r>
              <a:rPr lang="en-US" dirty="0" smtClean="0"/>
              <a:t> </a:t>
            </a:r>
            <a:r>
              <a:rPr lang="en-US" dirty="0" err="1"/>
              <a:t>dionice</a:t>
            </a:r>
            <a:r>
              <a:rPr lang="en-US" dirty="0"/>
              <a:t> </a:t>
            </a:r>
            <a:r>
              <a:rPr lang="en-US" dirty="0" err="1"/>
              <a:t>sadrže</a:t>
            </a:r>
            <a:r>
              <a:rPr lang="en-US" dirty="0"/>
              <a:t> </a:t>
            </a:r>
            <a:r>
              <a:rPr lang="en-US" dirty="0" err="1" smtClean="0"/>
              <a:t>prava</a:t>
            </a:r>
            <a:r>
              <a:rPr lang="sr-Latn-ME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obične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Dioničko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je </a:t>
            </a:r>
            <a:r>
              <a:rPr lang="en-US" dirty="0" err="1"/>
              <a:t>dužno</a:t>
            </a:r>
            <a:r>
              <a:rPr lang="en-US" dirty="0"/>
              <a:t> </a:t>
            </a:r>
            <a:r>
              <a:rPr lang="en-US" dirty="0" err="1"/>
              <a:t>prijaviti</a:t>
            </a:r>
            <a:r>
              <a:rPr lang="en-US" dirty="0"/>
              <a:t> </a:t>
            </a:r>
            <a:r>
              <a:rPr lang="en-US" dirty="0" err="1"/>
              <a:t>Registru</a:t>
            </a:r>
            <a:r>
              <a:rPr lang="en-US" dirty="0"/>
              <a:t> </a:t>
            </a:r>
            <a:r>
              <a:rPr lang="en-US" dirty="0" err="1" smtClean="0"/>
              <a:t>vrijednosnih</a:t>
            </a:r>
            <a:r>
              <a:rPr lang="sr-Latn-ME" dirty="0" smtClean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 </a:t>
            </a:r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/>
              <a:t>nominalne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emisiju</a:t>
            </a:r>
            <a:r>
              <a:rPr lang="en-US" dirty="0"/>
              <a:t> </a:t>
            </a:r>
            <a:r>
              <a:rPr lang="en-US" dirty="0" err="1"/>
              <a:t>besplatnih</a:t>
            </a:r>
            <a:r>
              <a:rPr lang="en-US" dirty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266934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06824"/>
            <a:ext cx="10515600" cy="53701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 </a:t>
            </a:r>
            <a:r>
              <a:rPr lang="en-US" b="1" dirty="0" err="1"/>
              <a:t>Uslovno</a:t>
            </a:r>
            <a:r>
              <a:rPr lang="en-US" b="1" dirty="0"/>
              <a:t> </a:t>
            </a:r>
            <a:r>
              <a:rPr lang="en-US" b="1" dirty="0" err="1"/>
              <a:t>povećanje</a:t>
            </a:r>
            <a:r>
              <a:rPr lang="en-US" b="1" dirty="0"/>
              <a:t> </a:t>
            </a:r>
            <a:r>
              <a:rPr lang="en-US" b="1" dirty="0" err="1"/>
              <a:t>osnovnog</a:t>
            </a:r>
            <a:r>
              <a:rPr lang="en-US" b="1" dirty="0"/>
              <a:t> </a:t>
            </a:r>
            <a:r>
              <a:rPr lang="en-US" b="1" dirty="0" err="1"/>
              <a:t>kapitala</a:t>
            </a:r>
            <a:endParaRPr lang="en-US" b="1" dirty="0"/>
          </a:p>
          <a:p>
            <a:r>
              <a:rPr lang="en-US" dirty="0" err="1"/>
              <a:t>Odluku</a:t>
            </a:r>
            <a:r>
              <a:rPr lang="en-US" dirty="0"/>
              <a:t> o </a:t>
            </a:r>
            <a:r>
              <a:rPr lang="en-US" dirty="0" err="1"/>
              <a:t>uslovnom</a:t>
            </a:r>
            <a:r>
              <a:rPr lang="en-US" dirty="0"/>
              <a:t> </a:t>
            </a:r>
            <a:r>
              <a:rPr lang="en-US" dirty="0" err="1"/>
              <a:t>povećanju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skupština</a:t>
            </a:r>
            <a:r>
              <a:rPr lang="en-US" dirty="0"/>
              <a:t> </a:t>
            </a:r>
            <a:r>
              <a:rPr lang="en-US" dirty="0" err="1"/>
              <a:t>dioničkog</a:t>
            </a:r>
            <a:r>
              <a:rPr lang="en-US" dirty="0"/>
              <a:t> </a:t>
            </a:r>
            <a:r>
              <a:rPr lang="en-US" dirty="0" err="1" smtClean="0"/>
              <a:t>društva</a:t>
            </a:r>
            <a:r>
              <a:rPr lang="sr-Latn-ME" dirty="0" smtClean="0"/>
              <a:t> </a:t>
            </a:r>
            <a:r>
              <a:rPr lang="en-US" dirty="0" err="1" smtClean="0"/>
              <a:t>donosi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slučaju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1) </a:t>
            </a:r>
            <a:r>
              <a:rPr lang="en-US" dirty="0" err="1"/>
              <a:t>emisije</a:t>
            </a:r>
            <a:r>
              <a:rPr lang="en-US" dirty="0"/>
              <a:t> </a:t>
            </a:r>
            <a:r>
              <a:rPr lang="en-US" dirty="0" err="1"/>
              <a:t>zamjenjivih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 s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/>
              <a:t>preče</a:t>
            </a:r>
            <a:r>
              <a:rPr lang="en-US" dirty="0"/>
              <a:t> </a:t>
            </a:r>
            <a:r>
              <a:rPr lang="en-US" dirty="0" err="1" smtClean="0"/>
              <a:t>kup</a:t>
            </a:r>
            <a:r>
              <a:rPr lang="sr-Latn-ME" dirty="0" smtClean="0"/>
              <a:t>ovine</a:t>
            </a:r>
            <a:r>
              <a:rPr lang="en-US" dirty="0" smtClean="0"/>
              <a:t>, u</a:t>
            </a:r>
            <a:r>
              <a:rPr lang="sr-Latn-ME" dirty="0" smtClean="0"/>
              <a:t> </a:t>
            </a:r>
            <a:r>
              <a:rPr lang="en-US" dirty="0" err="1" smtClean="0"/>
              <a:t>obimu</a:t>
            </a:r>
            <a:r>
              <a:rPr lang="en-US" dirty="0" smtClean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proizlaze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ovih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2) </a:t>
            </a:r>
            <a:r>
              <a:rPr lang="en-US" dirty="0" err="1"/>
              <a:t>spajanja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pripajanja</a:t>
            </a:r>
            <a:r>
              <a:rPr lang="en-US" dirty="0"/>
              <a:t> </a:t>
            </a:r>
            <a:r>
              <a:rPr lang="en-US" dirty="0" err="1"/>
              <a:t>dioničkih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; </a:t>
            </a:r>
            <a:r>
              <a:rPr lang="en-US" dirty="0" err="1"/>
              <a:t>i</a:t>
            </a:r>
            <a:endParaRPr lang="en-US" dirty="0"/>
          </a:p>
          <a:p>
            <a:pPr marL="0" indent="0" algn="just">
              <a:buNone/>
            </a:pPr>
            <a:r>
              <a:rPr lang="pl-PL" dirty="0"/>
              <a:t>3) upisa novih dionica od strane zaposlenih, u skladu s planom </a:t>
            </a:r>
            <a:r>
              <a:rPr lang="pl-PL" dirty="0" smtClean="0"/>
              <a:t>raspodjele </a:t>
            </a:r>
            <a:r>
              <a:rPr lang="en-US" dirty="0" err="1" smtClean="0"/>
              <a:t>dobiti</a:t>
            </a:r>
            <a:r>
              <a:rPr lang="en-US" dirty="0" smtClean="0"/>
              <a:t> </a:t>
            </a:r>
            <a:r>
              <a:rPr lang="en-US" dirty="0" err="1"/>
              <a:t>dioničkog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740957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39588"/>
            <a:ext cx="10515600" cy="5437375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Uslovno</a:t>
            </a:r>
            <a:r>
              <a:rPr lang="en-US" dirty="0" smtClean="0"/>
              <a:t> </a:t>
            </a:r>
            <a:r>
              <a:rPr lang="en-US" dirty="0" err="1" smtClean="0"/>
              <a:t>povećanje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iznositi</a:t>
            </a:r>
            <a:r>
              <a:rPr lang="en-US" dirty="0" smtClean="0"/>
              <a:t> </a:t>
            </a:r>
            <a:r>
              <a:rPr lang="en-US" dirty="0" err="1" smtClean="0"/>
              <a:t>više</a:t>
            </a:r>
            <a:r>
              <a:rPr lang="en-US" dirty="0" smtClean="0"/>
              <a:t> od 50% </a:t>
            </a:r>
            <a:r>
              <a:rPr lang="en-US" dirty="0" err="1" smtClean="0"/>
              <a:t>iznosa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sr-Latn-ME" dirty="0" smtClean="0"/>
              <a:t> </a:t>
            </a:r>
            <a:r>
              <a:rPr lang="pl-PL" dirty="0" smtClean="0"/>
              <a:t>kapitala upisanog u registar emitenata na dan donošenja odluke samo ako je ta </a:t>
            </a:r>
            <a:r>
              <a:rPr lang="en-US" dirty="0" err="1" smtClean="0"/>
              <a:t>odluka</a:t>
            </a:r>
            <a:r>
              <a:rPr lang="en-US" dirty="0" smtClean="0"/>
              <a:t> </a:t>
            </a:r>
            <a:r>
              <a:rPr lang="en-US" dirty="0" err="1" smtClean="0"/>
              <a:t>donesena</a:t>
            </a:r>
            <a:r>
              <a:rPr lang="en-US" dirty="0" smtClean="0"/>
              <a:t> </a:t>
            </a:r>
            <a:r>
              <a:rPr lang="en-US" dirty="0" err="1" smtClean="0"/>
              <a:t>dvotrećinskom</a:t>
            </a:r>
            <a:r>
              <a:rPr lang="en-US" dirty="0" smtClean="0"/>
              <a:t> </a:t>
            </a:r>
            <a:r>
              <a:rPr lang="en-US" dirty="0" err="1" smtClean="0"/>
              <a:t>većinom</a:t>
            </a:r>
            <a:r>
              <a:rPr lang="en-US" dirty="0" smtClean="0"/>
              <a:t> </a:t>
            </a:r>
            <a:r>
              <a:rPr lang="en-US" dirty="0" err="1" smtClean="0"/>
              <a:t>ukupnog</a:t>
            </a:r>
            <a:r>
              <a:rPr lang="en-US" dirty="0" smtClean="0"/>
              <a:t> </a:t>
            </a:r>
            <a:r>
              <a:rPr lang="en-US" dirty="0" err="1" smtClean="0"/>
              <a:t>broja</a:t>
            </a:r>
            <a:r>
              <a:rPr lang="en-US" dirty="0" smtClean="0"/>
              <a:t> </a:t>
            </a:r>
            <a:r>
              <a:rPr lang="en-US" dirty="0" err="1" smtClean="0"/>
              <a:t>zastupljenih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 s</a:t>
            </a:r>
            <a:r>
              <a:rPr lang="sr-Latn-ME" dirty="0" smtClean="0"/>
              <a:t> </a:t>
            </a:r>
            <a:r>
              <a:rPr lang="en-US" dirty="0" err="1" smtClean="0"/>
              <a:t>pravom</a:t>
            </a:r>
            <a:r>
              <a:rPr lang="en-US" dirty="0" smtClean="0"/>
              <a:t> </a:t>
            </a:r>
            <a:r>
              <a:rPr lang="en-US" dirty="0" err="1" smtClean="0"/>
              <a:t>glasa</a:t>
            </a:r>
            <a:r>
              <a:rPr lang="en-US" dirty="0" smtClean="0"/>
              <a:t>,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svakoj</a:t>
            </a:r>
            <a:r>
              <a:rPr lang="en-US" dirty="0" smtClean="0"/>
              <a:t> </a:t>
            </a:r>
            <a:r>
              <a:rPr lang="en-US" dirty="0" err="1" smtClean="0"/>
              <a:t>klasi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.</a:t>
            </a:r>
            <a:endParaRPr lang="sr-Latn-ME" dirty="0" smtClean="0"/>
          </a:p>
          <a:p>
            <a:r>
              <a:rPr lang="en-US" dirty="0" smtClean="0"/>
              <a:t> </a:t>
            </a:r>
            <a:r>
              <a:rPr lang="en-US" dirty="0" err="1" smtClean="0"/>
              <a:t>Odluka</a:t>
            </a:r>
            <a:r>
              <a:rPr lang="en-US" dirty="0" smtClean="0"/>
              <a:t> </a:t>
            </a:r>
            <a:r>
              <a:rPr lang="en-US" dirty="0" err="1" smtClean="0"/>
              <a:t>obavezno</a:t>
            </a:r>
            <a:r>
              <a:rPr lang="en-US" dirty="0" smtClean="0"/>
              <a:t> </a:t>
            </a:r>
            <a:r>
              <a:rPr lang="en-US" dirty="0" err="1" smtClean="0"/>
              <a:t>sadrži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1) </a:t>
            </a:r>
            <a:r>
              <a:rPr lang="en-US" dirty="0" err="1" smtClean="0"/>
              <a:t>iznos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razloge</a:t>
            </a:r>
            <a:r>
              <a:rPr lang="en-US" dirty="0" smtClean="0"/>
              <a:t> </a:t>
            </a:r>
            <a:r>
              <a:rPr lang="en-US" dirty="0" err="1" smtClean="0"/>
              <a:t>uslovnog</a:t>
            </a:r>
            <a:r>
              <a:rPr lang="en-US" dirty="0" smtClean="0"/>
              <a:t> </a:t>
            </a:r>
            <a:r>
              <a:rPr lang="en-US" dirty="0" err="1" smtClean="0"/>
              <a:t>povećanja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;</a:t>
            </a:r>
          </a:p>
          <a:p>
            <a:pPr marL="0" indent="0" algn="just">
              <a:buNone/>
            </a:pPr>
            <a:r>
              <a:rPr lang="en-US" dirty="0" smtClean="0"/>
              <a:t>2) </a:t>
            </a:r>
            <a:r>
              <a:rPr lang="en-US" dirty="0" err="1" smtClean="0"/>
              <a:t>naznaku</a:t>
            </a:r>
            <a:r>
              <a:rPr lang="en-US" dirty="0" smtClean="0"/>
              <a:t> da se </a:t>
            </a:r>
            <a:r>
              <a:rPr lang="en-US" dirty="0" err="1" smtClean="0"/>
              <a:t>radi</a:t>
            </a:r>
            <a:r>
              <a:rPr lang="en-US" dirty="0" smtClean="0"/>
              <a:t> o </a:t>
            </a:r>
            <a:r>
              <a:rPr lang="en-US" dirty="0" err="1" smtClean="0"/>
              <a:t>uslovnom</a:t>
            </a:r>
            <a:r>
              <a:rPr lang="en-US" dirty="0" smtClean="0"/>
              <a:t> </a:t>
            </a:r>
            <a:r>
              <a:rPr lang="en-US" dirty="0" err="1" smtClean="0"/>
              <a:t>povećanju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osnovu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zamjene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pl-PL" dirty="0" smtClean="0"/>
              <a:t>prava preče kupnje, ili upisu dionica od strane zaposlenih; i</a:t>
            </a:r>
          </a:p>
          <a:p>
            <a:pPr marL="0" indent="0" algn="just">
              <a:buNone/>
            </a:pPr>
            <a:r>
              <a:rPr lang="en-US" dirty="0" smtClean="0"/>
              <a:t>3) </a:t>
            </a:r>
            <a:r>
              <a:rPr lang="en-US" dirty="0" err="1" smtClean="0"/>
              <a:t>klasu</a:t>
            </a:r>
            <a:r>
              <a:rPr lang="en-US" dirty="0" smtClean="0"/>
              <a:t>, </a:t>
            </a:r>
            <a:r>
              <a:rPr lang="en-US" dirty="0" err="1" smtClean="0"/>
              <a:t>broj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nominalnu</a:t>
            </a:r>
            <a:r>
              <a:rPr lang="en-US" dirty="0" smtClean="0"/>
              <a:t> </a:t>
            </a:r>
            <a:r>
              <a:rPr lang="en-US" dirty="0" err="1" smtClean="0"/>
              <a:t>vrijednost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se </a:t>
            </a:r>
            <a:r>
              <a:rPr lang="en-US" dirty="0" err="1" smtClean="0"/>
              <a:t>mogu</a:t>
            </a:r>
            <a:r>
              <a:rPr lang="en-US" dirty="0" smtClean="0"/>
              <a:t> emit</a:t>
            </a:r>
            <a:r>
              <a:rPr lang="sr-Latn-ME" dirty="0" smtClean="0"/>
              <a:t>ovati 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sr-Latn-ME" dirty="0" smtClean="0"/>
              <a:t> </a:t>
            </a:r>
            <a:r>
              <a:rPr lang="en-US" dirty="0" err="1" smtClean="0"/>
              <a:t>osnovu</a:t>
            </a:r>
            <a:r>
              <a:rPr lang="en-US" dirty="0" smtClean="0"/>
              <a:t> </a:t>
            </a:r>
            <a:r>
              <a:rPr lang="en-US" dirty="0" err="1" smtClean="0"/>
              <a:t>uslovnog</a:t>
            </a:r>
            <a:r>
              <a:rPr lang="en-US" dirty="0" smtClean="0"/>
              <a:t> </a:t>
            </a:r>
            <a:r>
              <a:rPr lang="en-US" dirty="0" err="1" smtClean="0"/>
              <a:t>povećanja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573154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2318"/>
            <a:ext cx="10515600" cy="5114645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Odlukom</a:t>
            </a:r>
            <a:r>
              <a:rPr lang="en-US" dirty="0"/>
              <a:t> o </a:t>
            </a:r>
            <a:r>
              <a:rPr lang="en-US" dirty="0" err="1"/>
              <a:t>uslovnom</a:t>
            </a:r>
            <a:r>
              <a:rPr lang="en-US" dirty="0"/>
              <a:t> </a:t>
            </a:r>
            <a:r>
              <a:rPr lang="en-US" dirty="0" err="1"/>
              <a:t>povećanju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utvrđuje</a:t>
            </a:r>
            <a:r>
              <a:rPr lang="en-US" dirty="0"/>
              <a:t> se </a:t>
            </a:r>
            <a:r>
              <a:rPr lang="en-US" dirty="0" err="1"/>
              <a:t>rok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emisiju</a:t>
            </a:r>
            <a:r>
              <a:rPr lang="sr-Latn-ME" dirty="0" smtClean="0"/>
              <a:t> </a:t>
            </a:r>
            <a:r>
              <a:rPr lang="en-US" dirty="0" err="1" smtClean="0"/>
              <a:t>novih</a:t>
            </a:r>
            <a:r>
              <a:rPr lang="en-US" dirty="0" smtClean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tom </a:t>
            </a:r>
            <a:r>
              <a:rPr lang="en-US" dirty="0" err="1"/>
              <a:t>osnovu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duži</a:t>
            </a:r>
            <a:r>
              <a:rPr lang="en-US" dirty="0"/>
              <a:t> od pet </a:t>
            </a:r>
            <a:r>
              <a:rPr lang="en-US" dirty="0" err="1"/>
              <a:t>godina</a:t>
            </a:r>
            <a:r>
              <a:rPr lang="en-US" dirty="0"/>
              <a:t> od dana </a:t>
            </a:r>
            <a:r>
              <a:rPr lang="en-US" dirty="0" err="1" smtClean="0"/>
              <a:t>donošenja</a:t>
            </a:r>
            <a:r>
              <a:rPr lang="sr-Latn-ME" dirty="0" smtClean="0"/>
              <a:t> </a:t>
            </a:r>
            <a:r>
              <a:rPr lang="en-US" dirty="0" err="1" smtClean="0"/>
              <a:t>odluke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Dioničko</a:t>
            </a:r>
            <a:r>
              <a:rPr lang="en-US" dirty="0" smtClean="0"/>
              <a:t> </a:t>
            </a:r>
            <a:r>
              <a:rPr lang="en-US" dirty="0" err="1"/>
              <a:t>društvo</a:t>
            </a:r>
            <a:r>
              <a:rPr lang="en-US" dirty="0"/>
              <a:t> je </a:t>
            </a:r>
            <a:r>
              <a:rPr lang="en-US" dirty="0" err="1"/>
              <a:t>dužno</a:t>
            </a:r>
            <a:r>
              <a:rPr lang="en-US" dirty="0"/>
              <a:t> </a:t>
            </a:r>
            <a:r>
              <a:rPr lang="en-US" dirty="0" err="1"/>
              <a:t>podnijeti</a:t>
            </a:r>
            <a:r>
              <a:rPr lang="en-US" dirty="0"/>
              <a:t> </a:t>
            </a:r>
            <a:r>
              <a:rPr lang="en-US" dirty="0" err="1"/>
              <a:t>Komisiji</a:t>
            </a:r>
            <a:r>
              <a:rPr lang="en-US" dirty="0"/>
              <a:t> </a:t>
            </a:r>
            <a:r>
              <a:rPr lang="en-US" dirty="0" err="1"/>
              <a:t>zahtjev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odobravanje</a:t>
            </a:r>
            <a:r>
              <a:rPr lang="en-US" dirty="0"/>
              <a:t> </a:t>
            </a:r>
            <a:r>
              <a:rPr lang="en-US" dirty="0" err="1" smtClean="0"/>
              <a:t>uslovnog</a:t>
            </a:r>
            <a:r>
              <a:rPr lang="sr-Latn-ME" dirty="0" smtClean="0"/>
              <a:t> </a:t>
            </a:r>
            <a:r>
              <a:rPr lang="en-US" dirty="0" err="1" smtClean="0"/>
              <a:t>povećanja</a:t>
            </a:r>
            <a:r>
              <a:rPr lang="en-US" dirty="0" smtClean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, </a:t>
            </a:r>
            <a:r>
              <a:rPr lang="en-US" dirty="0" err="1"/>
              <a:t>najkasnije</a:t>
            </a:r>
            <a:r>
              <a:rPr lang="en-US" dirty="0"/>
              <a:t> 30 dana od dana </a:t>
            </a:r>
            <a:r>
              <a:rPr lang="en-US" dirty="0" err="1"/>
              <a:t>donošenja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Upis</a:t>
            </a:r>
            <a:r>
              <a:rPr lang="sr-Latn-ME" dirty="0" smtClean="0"/>
              <a:t> </a:t>
            </a:r>
            <a:r>
              <a:rPr lang="en-US" dirty="0" err="1" smtClean="0"/>
              <a:t>zamjenjivih</a:t>
            </a:r>
            <a:r>
              <a:rPr lang="en-US" dirty="0" smtClean="0"/>
              <a:t> </a:t>
            </a:r>
            <a:r>
              <a:rPr lang="en-US" dirty="0" err="1"/>
              <a:t>obveznica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 s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/>
              <a:t>preče</a:t>
            </a:r>
            <a:r>
              <a:rPr lang="en-US" dirty="0"/>
              <a:t> </a:t>
            </a:r>
            <a:r>
              <a:rPr lang="en-US" dirty="0" err="1" smtClean="0"/>
              <a:t>kup</a:t>
            </a:r>
            <a:r>
              <a:rPr lang="sr-Latn-ME" dirty="0" smtClean="0"/>
              <a:t>ovine </a:t>
            </a:r>
            <a:r>
              <a:rPr lang="en-US" dirty="0" smtClean="0"/>
              <a:t>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vršiti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 smtClean="0"/>
              <a:t>dobijanja</a:t>
            </a:r>
            <a:r>
              <a:rPr lang="sr-Latn-ME" dirty="0" smtClean="0"/>
              <a:t> </a:t>
            </a:r>
            <a:r>
              <a:rPr lang="en-US" dirty="0" err="1" smtClean="0"/>
              <a:t>rješenja</a:t>
            </a:r>
            <a:r>
              <a:rPr lang="en-US" dirty="0" smtClean="0"/>
              <a:t> </a:t>
            </a:r>
            <a:r>
              <a:rPr lang="en-US" dirty="0" err="1"/>
              <a:t>Komisije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objavljivanja</a:t>
            </a:r>
            <a:r>
              <a:rPr lang="en-US" dirty="0"/>
              <a:t> </a:t>
            </a:r>
            <a:r>
              <a:rPr lang="en-US" dirty="0" err="1"/>
              <a:t>javnog</a:t>
            </a:r>
            <a:r>
              <a:rPr lang="en-US" dirty="0"/>
              <a:t> </a:t>
            </a:r>
            <a:r>
              <a:rPr lang="en-US" dirty="0" err="1"/>
              <a:t>poziva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upis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uplatu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Pravo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zamjenu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ostvaruje</a:t>
            </a:r>
            <a:r>
              <a:rPr lang="en-US" dirty="0" smtClean="0"/>
              <a:t> </a:t>
            </a:r>
            <a:r>
              <a:rPr lang="en-US" dirty="0" err="1"/>
              <a:t>pisanim</a:t>
            </a:r>
            <a:r>
              <a:rPr lang="en-US" dirty="0"/>
              <a:t> </a:t>
            </a:r>
            <a:r>
              <a:rPr lang="en-US" dirty="0" err="1"/>
              <a:t>zahtjevom</a:t>
            </a:r>
            <a:r>
              <a:rPr lang="en-US" dirty="0"/>
              <a:t> </a:t>
            </a:r>
            <a:r>
              <a:rPr lang="en-US" dirty="0" err="1"/>
              <a:t>dioničkom</a:t>
            </a:r>
            <a:r>
              <a:rPr lang="en-US" dirty="0"/>
              <a:t> </a:t>
            </a:r>
            <a:r>
              <a:rPr lang="en-US" dirty="0" err="1"/>
              <a:t>društvu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zamjenu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 u </a:t>
            </a:r>
            <a:r>
              <a:rPr lang="en-US" dirty="0" err="1"/>
              <a:t>dionice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511145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26141"/>
            <a:ext cx="10515600" cy="54508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 smtClean="0"/>
              <a:t>Povećanje</a:t>
            </a:r>
            <a:r>
              <a:rPr lang="en-US" b="1" dirty="0" smtClean="0"/>
              <a:t> </a:t>
            </a:r>
            <a:r>
              <a:rPr lang="en-US" b="1" dirty="0" err="1"/>
              <a:t>iz</a:t>
            </a:r>
            <a:r>
              <a:rPr lang="en-US" b="1" dirty="0"/>
              <a:t> </a:t>
            </a:r>
            <a:r>
              <a:rPr lang="en-US" b="1" dirty="0" err="1"/>
              <a:t>vlastitih</a:t>
            </a:r>
            <a:r>
              <a:rPr lang="en-US" b="1" dirty="0"/>
              <a:t> </a:t>
            </a:r>
            <a:r>
              <a:rPr lang="en-US" b="1" dirty="0" err="1"/>
              <a:t>sredstava</a:t>
            </a:r>
            <a:endParaRPr lang="en-US" b="1" dirty="0"/>
          </a:p>
          <a:p>
            <a:pPr algn="just"/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usvajanja</a:t>
            </a:r>
            <a:r>
              <a:rPr lang="en-US" dirty="0"/>
              <a:t> </a:t>
            </a:r>
            <a:r>
              <a:rPr lang="en-US" dirty="0" err="1"/>
              <a:t>godišnjeg</a:t>
            </a:r>
            <a:r>
              <a:rPr lang="en-US" dirty="0"/>
              <a:t>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/>
              <a:t>izvještaja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izvještajem</a:t>
            </a:r>
            <a:r>
              <a:rPr lang="en-US" dirty="0"/>
              <a:t> </a:t>
            </a:r>
            <a:r>
              <a:rPr lang="en-US" dirty="0" err="1"/>
              <a:t>revizije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izvršenog</a:t>
            </a:r>
            <a:r>
              <a:rPr lang="sr-Latn-ME" dirty="0" smtClean="0"/>
              <a:t> </a:t>
            </a:r>
            <a:r>
              <a:rPr lang="en-US" dirty="0" err="1" smtClean="0"/>
              <a:t>obaveznog</a:t>
            </a:r>
            <a:r>
              <a:rPr lang="en-US" dirty="0" smtClean="0"/>
              <a:t> </a:t>
            </a:r>
            <a:r>
              <a:rPr lang="en-US" dirty="0" err="1"/>
              <a:t>izdvajanja</a:t>
            </a:r>
            <a:r>
              <a:rPr lang="en-US" dirty="0"/>
              <a:t> u fond </a:t>
            </a:r>
            <a:r>
              <a:rPr lang="en-US" dirty="0" err="1"/>
              <a:t>rezervi</a:t>
            </a:r>
            <a:r>
              <a:rPr lang="en-US" dirty="0"/>
              <a:t>, </a:t>
            </a:r>
            <a:r>
              <a:rPr lang="en-US" dirty="0" err="1"/>
              <a:t>skupština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donijeti</a:t>
            </a:r>
            <a:r>
              <a:rPr lang="en-US" dirty="0"/>
              <a:t> </a:t>
            </a:r>
            <a:r>
              <a:rPr lang="en-US" dirty="0" err="1"/>
              <a:t>odluku</a:t>
            </a:r>
            <a:r>
              <a:rPr lang="en-US" dirty="0"/>
              <a:t> da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 smtClean="0"/>
              <a:t>dobiti</a:t>
            </a:r>
            <a:r>
              <a:rPr lang="sr-Latn-ME" dirty="0" smtClean="0"/>
              <a:t> </a:t>
            </a:r>
            <a:r>
              <a:rPr lang="en-US" dirty="0" err="1" smtClean="0"/>
              <a:t>koristi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Odluka</a:t>
            </a:r>
            <a:r>
              <a:rPr lang="en-US" dirty="0" smtClean="0"/>
              <a:t> </a:t>
            </a:r>
            <a:r>
              <a:rPr lang="en-US" dirty="0" err="1"/>
              <a:t>obavezno</a:t>
            </a:r>
            <a:r>
              <a:rPr lang="en-US" dirty="0"/>
              <a:t> </a:t>
            </a:r>
            <a:r>
              <a:rPr lang="en-US" dirty="0" err="1"/>
              <a:t>sadrži</a:t>
            </a:r>
            <a:r>
              <a:rPr lang="en-US" dirty="0"/>
              <a:t> </a:t>
            </a:r>
            <a:r>
              <a:rPr lang="en-US" dirty="0" err="1"/>
              <a:t>iznos</a:t>
            </a:r>
            <a:r>
              <a:rPr lang="en-US" dirty="0"/>
              <a:t> </a:t>
            </a:r>
            <a:r>
              <a:rPr lang="en-US" dirty="0" err="1" smtClean="0"/>
              <a:t>povećanja</a:t>
            </a:r>
            <a:r>
              <a:rPr lang="sr-Latn-ME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određenje</a:t>
            </a:r>
            <a:r>
              <a:rPr lang="en-US" dirty="0"/>
              <a:t> da li se </a:t>
            </a:r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povećanjem</a:t>
            </a:r>
            <a:r>
              <a:rPr lang="en-US" dirty="0"/>
              <a:t> </a:t>
            </a:r>
            <a:r>
              <a:rPr lang="en-US" dirty="0" err="1" smtClean="0"/>
              <a:t>nominalne</a:t>
            </a:r>
            <a:r>
              <a:rPr lang="sr-Latn-ME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emisijom</a:t>
            </a:r>
            <a:r>
              <a:rPr lang="en-US" dirty="0"/>
              <a:t> </a:t>
            </a:r>
            <a:r>
              <a:rPr lang="en-US" dirty="0" err="1"/>
              <a:t>novih</a:t>
            </a:r>
            <a:r>
              <a:rPr lang="en-US" dirty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250665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83341"/>
            <a:ext cx="10515600" cy="4993622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Povećanje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vlastitih</a:t>
            </a:r>
            <a:r>
              <a:rPr lang="en-US" dirty="0" smtClean="0"/>
              <a:t> </a:t>
            </a:r>
            <a:r>
              <a:rPr lang="en-US" dirty="0" err="1" smtClean="0"/>
              <a:t>sredstava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se </a:t>
            </a:r>
            <a:r>
              <a:rPr lang="en-US" dirty="0" err="1" smtClean="0"/>
              <a:t>vršiti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sr-Latn-ME" dirty="0" smtClean="0"/>
              <a:t> </a:t>
            </a:r>
            <a:r>
              <a:rPr lang="en-US" dirty="0" err="1" smtClean="0"/>
              <a:t>fonda</a:t>
            </a:r>
            <a:r>
              <a:rPr lang="en-US" dirty="0" smtClean="0"/>
              <a:t> </a:t>
            </a:r>
            <a:r>
              <a:rPr lang="en-US" dirty="0" err="1" smtClean="0"/>
              <a:t>rezervi</a:t>
            </a:r>
            <a:r>
              <a:rPr lang="en-US" dirty="0" smtClean="0"/>
              <a:t>,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iznos</a:t>
            </a:r>
            <a:r>
              <a:rPr lang="en-US" dirty="0" smtClean="0"/>
              <a:t> </a:t>
            </a:r>
            <a:r>
              <a:rPr lang="en-US" dirty="0" err="1" smtClean="0"/>
              <a:t>iznad</a:t>
            </a:r>
            <a:r>
              <a:rPr lang="en-US" dirty="0" smtClean="0"/>
              <a:t> </a:t>
            </a:r>
            <a:r>
              <a:rPr lang="en-US" dirty="0" err="1" smtClean="0"/>
              <a:t>obavezne</a:t>
            </a:r>
            <a:r>
              <a:rPr lang="en-US" dirty="0" smtClean="0"/>
              <a:t> </a:t>
            </a:r>
            <a:r>
              <a:rPr lang="en-US" dirty="0" err="1" smtClean="0"/>
              <a:t>visine</a:t>
            </a:r>
            <a:r>
              <a:rPr lang="en-US" dirty="0" smtClean="0"/>
              <a:t> </a:t>
            </a:r>
            <a:r>
              <a:rPr lang="en-US" dirty="0" err="1" smtClean="0"/>
              <a:t>fonda</a:t>
            </a:r>
            <a:r>
              <a:rPr lang="en-US" dirty="0" smtClean="0"/>
              <a:t> </a:t>
            </a:r>
            <a:r>
              <a:rPr lang="en-US" dirty="0" err="1" smtClean="0"/>
              <a:t>rezervi</a:t>
            </a:r>
            <a:r>
              <a:rPr lang="en-US" dirty="0" smtClean="0"/>
              <a:t> </a:t>
            </a:r>
            <a:r>
              <a:rPr lang="en-US" dirty="0" err="1" smtClean="0"/>
              <a:t>utvrđene</a:t>
            </a:r>
            <a:r>
              <a:rPr lang="en-US" dirty="0" smtClean="0"/>
              <a:t> </a:t>
            </a:r>
            <a:r>
              <a:rPr lang="en-US" dirty="0" err="1" smtClean="0"/>
              <a:t>odredbama</a:t>
            </a:r>
            <a:r>
              <a:rPr lang="sr-Latn-ME" dirty="0" smtClean="0"/>
              <a:t>  </a:t>
            </a:r>
            <a:r>
              <a:rPr lang="en-US" dirty="0" smtClean="0"/>
              <a:t>ZPD-a. </a:t>
            </a:r>
            <a:endParaRPr lang="sr-Latn-ME" dirty="0" smtClean="0"/>
          </a:p>
          <a:p>
            <a:pPr algn="just"/>
            <a:r>
              <a:rPr lang="en-US" dirty="0" err="1" smtClean="0"/>
              <a:t>Dio</a:t>
            </a:r>
            <a:r>
              <a:rPr lang="en-US" dirty="0" smtClean="0"/>
              <a:t> </a:t>
            </a:r>
            <a:r>
              <a:rPr lang="en-US" dirty="0" err="1" smtClean="0"/>
              <a:t>fonda</a:t>
            </a:r>
            <a:r>
              <a:rPr lang="en-US" dirty="0" smtClean="0"/>
              <a:t> </a:t>
            </a:r>
            <a:r>
              <a:rPr lang="en-US" dirty="0" err="1" smtClean="0"/>
              <a:t>rezervi</a:t>
            </a:r>
            <a:r>
              <a:rPr lang="en-US" dirty="0" smtClean="0"/>
              <a:t> </a:t>
            </a:r>
            <a:r>
              <a:rPr lang="en-US" dirty="0" err="1" smtClean="0"/>
              <a:t>namijenjen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naknadu</a:t>
            </a:r>
            <a:r>
              <a:rPr lang="en-US" dirty="0" smtClean="0"/>
              <a:t> </a:t>
            </a:r>
            <a:r>
              <a:rPr lang="en-US" dirty="0" err="1" smtClean="0"/>
              <a:t>gubitka</a:t>
            </a:r>
            <a:r>
              <a:rPr lang="en-US" dirty="0" smtClean="0"/>
              <a:t> ne </a:t>
            </a:r>
            <a:r>
              <a:rPr lang="en-US" dirty="0" err="1" smtClean="0"/>
              <a:t>može</a:t>
            </a:r>
            <a:r>
              <a:rPr lang="en-US" dirty="0" smtClean="0"/>
              <a:t> se </a:t>
            </a:r>
            <a:r>
              <a:rPr lang="en-US" dirty="0" err="1" smtClean="0"/>
              <a:t>koristiti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povećanje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</a:t>
            </a:r>
            <a:r>
              <a:rPr lang="en-US" dirty="0" err="1" smtClean="0"/>
              <a:t>dioničkog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vlastitih</a:t>
            </a:r>
            <a:r>
              <a:rPr lang="en-US" dirty="0" smtClean="0"/>
              <a:t> </a:t>
            </a:r>
            <a:r>
              <a:rPr lang="en-US" dirty="0" err="1" smtClean="0"/>
              <a:t>sredstava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Povećanje</a:t>
            </a:r>
            <a:r>
              <a:rPr lang="sr-Latn-ME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vlastitih</a:t>
            </a:r>
            <a:r>
              <a:rPr lang="en-US" dirty="0" smtClean="0"/>
              <a:t> </a:t>
            </a:r>
            <a:r>
              <a:rPr lang="en-US" dirty="0" err="1" smtClean="0"/>
              <a:t>sredstava</a:t>
            </a:r>
            <a:r>
              <a:rPr lang="en-US" dirty="0" smtClean="0"/>
              <a:t> </a:t>
            </a:r>
            <a:r>
              <a:rPr lang="en-US" dirty="0" err="1" smtClean="0"/>
              <a:t>raspoređuje</a:t>
            </a:r>
            <a:r>
              <a:rPr lang="en-US" dirty="0" smtClean="0"/>
              <a:t> se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dionice</a:t>
            </a:r>
            <a:r>
              <a:rPr lang="en-US" dirty="0" smtClean="0"/>
              <a:t> </a:t>
            </a:r>
            <a:r>
              <a:rPr lang="en-US" dirty="0" err="1" smtClean="0"/>
              <a:t>srazmjerno</a:t>
            </a:r>
            <a:r>
              <a:rPr lang="sr-Latn-ME" dirty="0" smtClean="0"/>
              <a:t> </a:t>
            </a:r>
            <a:r>
              <a:rPr lang="en-US" dirty="0" err="1" smtClean="0"/>
              <a:t>nominalnoj</a:t>
            </a:r>
            <a:r>
              <a:rPr lang="en-US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Promjena</a:t>
            </a:r>
            <a:r>
              <a:rPr lang="en-US" dirty="0" smtClean="0"/>
              <a:t> </a:t>
            </a:r>
            <a:r>
              <a:rPr lang="en-US" dirty="0" err="1" smtClean="0"/>
              <a:t>nominalne</a:t>
            </a:r>
            <a:r>
              <a:rPr lang="en-US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 </a:t>
            </a:r>
            <a:r>
              <a:rPr lang="en-US" dirty="0" err="1" smtClean="0"/>
              <a:t>upisuje</a:t>
            </a:r>
            <a:r>
              <a:rPr lang="en-US" dirty="0" smtClean="0"/>
              <a:t> se </a:t>
            </a:r>
            <a:r>
              <a:rPr lang="en-US" dirty="0" err="1" smtClean="0"/>
              <a:t>kod</a:t>
            </a:r>
            <a:r>
              <a:rPr lang="sr-Latn-ME" dirty="0" smtClean="0"/>
              <a:t> </a:t>
            </a:r>
            <a:r>
              <a:rPr lang="en-US" dirty="0" err="1" smtClean="0"/>
              <a:t>Registra</a:t>
            </a:r>
            <a:r>
              <a:rPr lang="en-US" dirty="0" smtClean="0"/>
              <a:t> </a:t>
            </a:r>
            <a:r>
              <a:rPr lang="en-US" dirty="0" err="1" smtClean="0"/>
              <a:t>vrijednosnih</a:t>
            </a:r>
            <a:r>
              <a:rPr lang="en-US" dirty="0" smtClean="0"/>
              <a:t> </a:t>
            </a:r>
            <a:r>
              <a:rPr lang="en-US" dirty="0" err="1" smtClean="0"/>
              <a:t>papira</a:t>
            </a:r>
            <a:r>
              <a:rPr lang="en-US" dirty="0" smtClean="0"/>
              <a:t>,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osnovu</a:t>
            </a:r>
            <a:r>
              <a:rPr lang="en-US" dirty="0" smtClean="0"/>
              <a:t> </a:t>
            </a:r>
            <a:r>
              <a:rPr lang="en-US" dirty="0" err="1" smtClean="0"/>
              <a:t>prijave</a:t>
            </a:r>
            <a:r>
              <a:rPr lang="en-US" dirty="0" smtClean="0"/>
              <a:t> </a:t>
            </a:r>
            <a:r>
              <a:rPr lang="en-US" dirty="0" err="1" smtClean="0"/>
              <a:t>dioničkog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izvoda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registra</a:t>
            </a:r>
            <a:r>
              <a:rPr lang="sr-Latn-ME" dirty="0" smtClean="0"/>
              <a:t> </a:t>
            </a:r>
            <a:r>
              <a:rPr lang="en-US" dirty="0" err="1" smtClean="0"/>
              <a:t>emitenata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06037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46244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A- Opšte odredbe koje se odnose na osnovni kapital</a:t>
            </a:r>
            <a:endParaRPr lang="pl-P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6975" y="1068946"/>
            <a:ext cx="10606825" cy="5108017"/>
          </a:xfrm>
        </p:spPr>
        <p:txBody>
          <a:bodyPr>
            <a:noAutofit/>
          </a:bodyPr>
          <a:lstStyle/>
          <a:p>
            <a:pPr algn="just"/>
            <a:r>
              <a:rPr lang="en-US" dirty="0" err="1" smtClean="0"/>
              <a:t>Osnovni</a:t>
            </a:r>
            <a:r>
              <a:rPr lang="en-US" dirty="0" smtClean="0"/>
              <a:t> </a:t>
            </a:r>
            <a:r>
              <a:rPr lang="en-US" dirty="0" err="1"/>
              <a:t>kapital</a:t>
            </a:r>
            <a:r>
              <a:rPr lang="en-US" dirty="0"/>
              <a:t> je </a:t>
            </a:r>
            <a:r>
              <a:rPr lang="en-US" dirty="0" err="1"/>
              <a:t>važan</a:t>
            </a:r>
            <a:r>
              <a:rPr lang="en-US" dirty="0"/>
              <a:t> element </a:t>
            </a:r>
            <a:r>
              <a:rPr lang="en-US" dirty="0" err="1"/>
              <a:t>pravne</a:t>
            </a:r>
            <a:r>
              <a:rPr lang="en-US" dirty="0"/>
              <a:t> </a:t>
            </a:r>
            <a:r>
              <a:rPr lang="en-US" dirty="0" err="1"/>
              <a:t>definicije</a:t>
            </a:r>
            <a:r>
              <a:rPr lang="en-US" dirty="0"/>
              <a:t> </a:t>
            </a:r>
            <a:r>
              <a:rPr lang="sr-Latn-ME" dirty="0" smtClean="0"/>
              <a:t>d</a:t>
            </a:r>
            <a:r>
              <a:rPr lang="en-US" dirty="0" err="1" smtClean="0"/>
              <a:t>ioničkog</a:t>
            </a:r>
            <a:r>
              <a:rPr lang="en-US" dirty="0" smtClean="0"/>
              <a:t>/</a:t>
            </a:r>
            <a:r>
              <a:rPr lang="en-US" dirty="0" err="1" smtClean="0"/>
              <a:t>akcionarskog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 smtClean="0"/>
              <a:t>defini</a:t>
            </a:r>
            <a:r>
              <a:rPr lang="sr-Latn-ME" dirty="0" smtClean="0"/>
              <a:t>še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/>
              <a:t>privredno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čiji</a:t>
            </a:r>
            <a:r>
              <a:rPr lang="en-US" dirty="0"/>
              <a:t> je </a:t>
            </a:r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/>
              <a:t>utvrđen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podijeljen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određeni</a:t>
            </a:r>
            <a:r>
              <a:rPr lang="en-US" dirty="0" smtClean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,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potvrđuju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u </a:t>
            </a:r>
            <a:r>
              <a:rPr lang="en-US" dirty="0" err="1" smtClean="0"/>
              <a:t>odnosu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društvo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Osnovni</a:t>
            </a:r>
            <a:r>
              <a:rPr lang="en-US" dirty="0" smtClean="0"/>
              <a:t>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važne</a:t>
            </a:r>
            <a:r>
              <a:rPr lang="en-US" dirty="0"/>
              <a:t> </a:t>
            </a:r>
            <a:r>
              <a:rPr lang="en-US" dirty="0" err="1"/>
              <a:t>pravne</a:t>
            </a:r>
            <a:r>
              <a:rPr lang="en-US" dirty="0"/>
              <a:t> </a:t>
            </a:r>
            <a:r>
              <a:rPr lang="en-US" dirty="0" err="1"/>
              <a:t>posljedice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:</a:t>
            </a:r>
          </a:p>
          <a:p>
            <a:pPr marL="457200" lvl="1" indent="0">
              <a:buNone/>
            </a:pPr>
            <a:r>
              <a:rPr lang="en-US" sz="2800" dirty="0"/>
              <a:t>• </a:t>
            </a:r>
            <a:r>
              <a:rPr lang="en-US" sz="2800" dirty="0" err="1"/>
              <a:t>utvrđivanje</a:t>
            </a:r>
            <a:r>
              <a:rPr lang="en-US" sz="2800" dirty="0"/>
              <a:t> </a:t>
            </a:r>
            <a:r>
              <a:rPr lang="en-US" sz="2800" dirty="0" err="1"/>
              <a:t>minimalnog</a:t>
            </a:r>
            <a:r>
              <a:rPr lang="en-US" sz="2800" dirty="0"/>
              <a:t> </a:t>
            </a:r>
            <a:r>
              <a:rPr lang="en-US" sz="2800" dirty="0" err="1"/>
              <a:t>iznosa</a:t>
            </a:r>
            <a:r>
              <a:rPr lang="en-US" sz="2800" dirty="0"/>
              <a:t> </a:t>
            </a:r>
            <a:r>
              <a:rPr lang="en-US" sz="2800" dirty="0" err="1"/>
              <a:t>odgovornosti</a:t>
            </a:r>
            <a:r>
              <a:rPr lang="en-US" sz="2800" dirty="0"/>
              <a:t> </a:t>
            </a:r>
            <a:r>
              <a:rPr lang="en-US" sz="2800" dirty="0" err="1"/>
              <a:t>dioničara</a:t>
            </a:r>
            <a:r>
              <a:rPr lang="en-US" sz="2800" dirty="0"/>
              <a:t>/</a:t>
            </a:r>
            <a:r>
              <a:rPr lang="en-US" sz="2800" dirty="0" err="1"/>
              <a:t>akcionara</a:t>
            </a:r>
            <a:r>
              <a:rPr lang="en-US" sz="2800" dirty="0"/>
              <a:t>;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utvrđivanje</a:t>
            </a:r>
            <a:r>
              <a:rPr lang="en-US" sz="2800" dirty="0"/>
              <a:t> </a:t>
            </a:r>
            <a:r>
              <a:rPr lang="en-US" sz="2800" dirty="0" err="1"/>
              <a:t>prava</a:t>
            </a:r>
            <a:r>
              <a:rPr lang="en-US" sz="2800" dirty="0"/>
              <a:t> </a:t>
            </a:r>
            <a:r>
              <a:rPr lang="en-US" sz="2800" dirty="0" err="1"/>
              <a:t>dioničara</a:t>
            </a:r>
            <a:r>
              <a:rPr lang="en-US" sz="2800" dirty="0"/>
              <a:t>/</a:t>
            </a:r>
            <a:r>
              <a:rPr lang="en-US" sz="2800" dirty="0" err="1"/>
              <a:t>akcionara</a:t>
            </a:r>
            <a:r>
              <a:rPr lang="en-US" sz="2800" dirty="0"/>
              <a:t> u </a:t>
            </a:r>
            <a:r>
              <a:rPr lang="en-US" sz="2800" dirty="0" err="1"/>
              <a:t>odnosu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njihov</a:t>
            </a:r>
            <a:r>
              <a:rPr lang="en-US" sz="2800" dirty="0"/>
              <a:t> </a:t>
            </a:r>
            <a:r>
              <a:rPr lang="en-US" sz="2800" dirty="0" err="1" smtClean="0"/>
              <a:t>proporcionalni</a:t>
            </a:r>
            <a:r>
              <a:rPr lang="sr-Latn-ME" sz="2800" dirty="0" smtClean="0"/>
              <a:t> </a:t>
            </a:r>
            <a:r>
              <a:rPr lang="pl-PL" sz="2800" dirty="0" smtClean="0"/>
              <a:t>udio </a:t>
            </a:r>
            <a:r>
              <a:rPr lang="pl-PL" sz="2800" dirty="0"/>
              <a:t>u osnovnom kapitalu; </a:t>
            </a:r>
            <a:r>
              <a:rPr lang="pl-PL" sz="2800" dirty="0" smtClean="0"/>
              <a:t>i</a:t>
            </a:r>
          </a:p>
          <a:p>
            <a:pPr marL="457200" lvl="1" indent="0" algn="just">
              <a:buNone/>
            </a:pPr>
            <a:r>
              <a:rPr lang="en-US" sz="2800" dirty="0"/>
              <a:t>• </a:t>
            </a:r>
            <a:r>
              <a:rPr lang="en-US" sz="2800" dirty="0" err="1"/>
              <a:t>pružanje</a:t>
            </a:r>
            <a:r>
              <a:rPr lang="en-US" sz="2800" dirty="0"/>
              <a:t> </a:t>
            </a:r>
            <a:r>
              <a:rPr lang="en-US" sz="2800" dirty="0" err="1"/>
              <a:t>zaštite</a:t>
            </a:r>
            <a:r>
              <a:rPr lang="en-US" sz="2800" dirty="0"/>
              <a:t> </a:t>
            </a:r>
            <a:r>
              <a:rPr lang="en-US" sz="2800" dirty="0" err="1"/>
              <a:t>pravima</a:t>
            </a:r>
            <a:r>
              <a:rPr lang="en-US" sz="2800" dirty="0"/>
              <a:t> </a:t>
            </a:r>
            <a:r>
              <a:rPr lang="en-US" sz="2800" dirty="0" err="1"/>
              <a:t>povjerilaca</a:t>
            </a:r>
            <a:r>
              <a:rPr lang="en-US" sz="2800" dirty="0"/>
              <a:t> </a:t>
            </a:r>
            <a:r>
              <a:rPr lang="en-US" sz="2800" dirty="0" err="1"/>
              <a:t>određivanjem</a:t>
            </a:r>
            <a:r>
              <a:rPr lang="en-US" sz="2800" dirty="0"/>
              <a:t> </a:t>
            </a:r>
            <a:r>
              <a:rPr lang="en-US" sz="2800" dirty="0" err="1"/>
              <a:t>minimalnog</a:t>
            </a:r>
            <a:r>
              <a:rPr lang="en-US" sz="2800" dirty="0"/>
              <a:t> </a:t>
            </a:r>
            <a:r>
              <a:rPr lang="en-US" sz="2800" dirty="0" err="1"/>
              <a:t>iznosa</a:t>
            </a:r>
            <a:r>
              <a:rPr lang="sr-Latn-ME" sz="2800" dirty="0"/>
              <a:t> </a:t>
            </a:r>
            <a:r>
              <a:rPr lang="en-US" sz="2800" dirty="0" err="1"/>
              <a:t>osnovnog</a:t>
            </a:r>
            <a:r>
              <a:rPr lang="en-US" sz="2800" dirty="0"/>
              <a:t> </a:t>
            </a:r>
            <a:r>
              <a:rPr lang="en-US" sz="2800" dirty="0" err="1"/>
              <a:t>kapitala</a:t>
            </a:r>
            <a:r>
              <a:rPr lang="en-US" sz="2800" dirty="0"/>
              <a:t> </a:t>
            </a:r>
            <a:r>
              <a:rPr lang="en-US" sz="2800" dirty="0" err="1"/>
              <a:t>koji</a:t>
            </a:r>
            <a:r>
              <a:rPr lang="en-US" sz="2800" dirty="0"/>
              <a:t> </a:t>
            </a:r>
            <a:r>
              <a:rPr lang="en-US" sz="2800" dirty="0" err="1"/>
              <a:t>jedno</a:t>
            </a:r>
            <a:r>
              <a:rPr lang="en-US" sz="2800" dirty="0"/>
              <a:t> </a:t>
            </a:r>
            <a:r>
              <a:rPr lang="en-US" sz="2800" dirty="0" err="1"/>
              <a:t>društvo</a:t>
            </a:r>
            <a:r>
              <a:rPr lang="en-US" sz="2800" dirty="0"/>
              <a:t> mora </a:t>
            </a:r>
            <a:r>
              <a:rPr lang="en-US" sz="2800" dirty="0" err="1"/>
              <a:t>imati</a:t>
            </a:r>
            <a:r>
              <a:rPr lang="en-US" sz="2800" dirty="0"/>
              <a:t>; </a:t>
            </a:r>
            <a:r>
              <a:rPr lang="en-US" sz="2800" dirty="0" err="1"/>
              <a:t>ovo</a:t>
            </a:r>
            <a:r>
              <a:rPr lang="en-US" sz="2800" dirty="0"/>
              <a:t> je </a:t>
            </a:r>
            <a:r>
              <a:rPr lang="en-US" sz="2800" dirty="0" err="1"/>
              <a:t>jedan</a:t>
            </a:r>
            <a:r>
              <a:rPr lang="en-US" sz="2800" dirty="0"/>
              <a:t> od </a:t>
            </a:r>
            <a:r>
              <a:rPr lang="en-US" sz="2800" dirty="0" err="1"/>
              <a:t>pravnih</a:t>
            </a:r>
            <a:r>
              <a:rPr lang="sr-Latn-ME" sz="2800" dirty="0"/>
              <a:t> </a:t>
            </a:r>
            <a:r>
              <a:rPr lang="en-US" sz="2800" dirty="0" err="1"/>
              <a:t>instrumenata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/>
              <a:t>koje</a:t>
            </a:r>
            <a:r>
              <a:rPr lang="en-US" sz="2800" dirty="0"/>
              <a:t> se </a:t>
            </a:r>
            <a:r>
              <a:rPr lang="en-US" sz="2800" dirty="0" err="1"/>
              <a:t>mogu</a:t>
            </a:r>
            <a:r>
              <a:rPr lang="en-US" sz="2800" dirty="0"/>
              <a:t> </a:t>
            </a:r>
            <a:r>
              <a:rPr lang="en-US" sz="2800" dirty="0" err="1"/>
              <a:t>osloniti</a:t>
            </a:r>
            <a:r>
              <a:rPr lang="en-US" sz="2800" dirty="0"/>
              <a:t> </a:t>
            </a:r>
            <a:r>
              <a:rPr lang="en-US" sz="2800" dirty="0" err="1"/>
              <a:t>povjerioci</a:t>
            </a:r>
            <a:r>
              <a:rPr lang="en-US" sz="2800" dirty="0"/>
              <a:t> u </a:t>
            </a:r>
            <a:r>
              <a:rPr lang="en-US" sz="2800" dirty="0" err="1"/>
              <a:t>smislu</a:t>
            </a:r>
            <a:r>
              <a:rPr lang="en-US" sz="2800" dirty="0"/>
              <a:t> </a:t>
            </a:r>
            <a:r>
              <a:rPr lang="en-US" sz="2800" dirty="0" err="1"/>
              <a:t>osiguranja</a:t>
            </a:r>
            <a:r>
              <a:rPr lang="sr-Latn-ME" sz="2800" dirty="0"/>
              <a:t> </a:t>
            </a:r>
            <a:r>
              <a:rPr lang="en-US" sz="2800" dirty="0" err="1"/>
              <a:t>ispunjenja</a:t>
            </a:r>
            <a:r>
              <a:rPr lang="en-US" sz="2800" dirty="0"/>
              <a:t> </a:t>
            </a:r>
            <a:r>
              <a:rPr lang="en-US" sz="2800" dirty="0" err="1"/>
              <a:t>ugovornih</a:t>
            </a:r>
            <a:r>
              <a:rPr lang="en-US" sz="2800" dirty="0"/>
              <a:t> </a:t>
            </a:r>
            <a:r>
              <a:rPr lang="en-US" sz="2800" dirty="0" err="1"/>
              <a:t>obaveza</a:t>
            </a:r>
            <a:r>
              <a:rPr lang="en-US" sz="2800" dirty="0"/>
              <a:t> od </a:t>
            </a:r>
            <a:r>
              <a:rPr lang="en-US" sz="2800" dirty="0" err="1"/>
              <a:t>strane</a:t>
            </a:r>
            <a:r>
              <a:rPr lang="en-US" sz="2800" dirty="0"/>
              <a:t> </a:t>
            </a:r>
            <a:r>
              <a:rPr lang="en-US" sz="2800" dirty="0" err="1"/>
              <a:t>društva</a:t>
            </a:r>
            <a:r>
              <a:rPr lang="en-US" sz="2800" dirty="0"/>
              <a:t>.</a:t>
            </a:r>
          </a:p>
          <a:p>
            <a:pPr marL="457200" lvl="1" indent="0" algn="just">
              <a:buNone/>
            </a:pPr>
            <a:endParaRPr lang="pl-PL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023101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27847"/>
            <a:ext cx="10515600" cy="52491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 smtClean="0"/>
              <a:t>Integrirano</a:t>
            </a:r>
            <a:r>
              <a:rPr lang="en-US" b="1" dirty="0" smtClean="0"/>
              <a:t> </a:t>
            </a:r>
            <a:r>
              <a:rPr lang="en-US" b="1" dirty="0" err="1"/>
              <a:t>povećanje</a:t>
            </a:r>
            <a:endParaRPr lang="en-US" b="1" dirty="0"/>
          </a:p>
          <a:p>
            <a:pPr algn="just"/>
            <a:r>
              <a:rPr lang="en-US" dirty="0" err="1"/>
              <a:t>Dioničko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dužno</a:t>
            </a:r>
            <a:r>
              <a:rPr lang="en-US" dirty="0"/>
              <a:t> je, </a:t>
            </a:r>
            <a:r>
              <a:rPr lang="en-US" dirty="0" err="1"/>
              <a:t>prilikom</a:t>
            </a:r>
            <a:r>
              <a:rPr lang="en-US" dirty="0"/>
              <a:t> </a:t>
            </a:r>
            <a:r>
              <a:rPr lang="en-US" dirty="0" err="1"/>
              <a:t>povećanja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,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vlastitih</a:t>
            </a:r>
            <a:r>
              <a:rPr lang="en-US" dirty="0"/>
              <a:t> </a:t>
            </a:r>
            <a:r>
              <a:rPr lang="en-US" dirty="0" err="1" smtClean="0"/>
              <a:t>izvora</a:t>
            </a:r>
            <a:r>
              <a:rPr lang="sr-Latn-ME" dirty="0" smtClean="0"/>
              <a:t> </a:t>
            </a:r>
            <a:r>
              <a:rPr lang="en-US" dirty="0" err="1" smtClean="0"/>
              <a:t>platiti</a:t>
            </a:r>
            <a:r>
              <a:rPr lang="en-US" dirty="0" smtClean="0"/>
              <a:t>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cijene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emisije</a:t>
            </a:r>
            <a:r>
              <a:rPr lang="en-US" dirty="0"/>
              <a:t> u </a:t>
            </a:r>
            <a:r>
              <a:rPr lang="en-US" dirty="0" err="1"/>
              <a:t>slučaju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 u </a:t>
            </a:r>
            <a:r>
              <a:rPr lang="en-US" dirty="0" err="1"/>
              <a:t>prometu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berzi</a:t>
            </a:r>
            <a:r>
              <a:rPr lang="sr-Latn-ME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/>
              <a:t>drugom</a:t>
            </a:r>
            <a:r>
              <a:rPr lang="en-US" dirty="0"/>
              <a:t> </a:t>
            </a:r>
            <a:r>
              <a:rPr lang="en-US" dirty="0" err="1"/>
              <a:t>uređenom</a:t>
            </a:r>
            <a:r>
              <a:rPr lang="en-US" dirty="0"/>
              <a:t> </a:t>
            </a:r>
            <a:r>
              <a:rPr lang="en-US" dirty="0" err="1"/>
              <a:t>javnom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donošenja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cijenu</a:t>
            </a:r>
            <a:r>
              <a:rPr lang="en-US" dirty="0"/>
              <a:t> </a:t>
            </a:r>
            <a:r>
              <a:rPr lang="en-US" dirty="0" err="1" smtClean="0"/>
              <a:t>nižu</a:t>
            </a:r>
            <a:r>
              <a:rPr lang="sr-Latn-ME" dirty="0" smtClean="0"/>
              <a:t> </a:t>
            </a:r>
            <a:r>
              <a:rPr lang="en-US" dirty="0" smtClean="0"/>
              <a:t>od </a:t>
            </a:r>
            <a:r>
              <a:rPr lang="en-US" dirty="0" err="1"/>
              <a:t>nominalne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en-US" dirty="0"/>
              <a:t> se </a:t>
            </a:r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upisom</a:t>
            </a:r>
            <a:r>
              <a:rPr lang="en-US" dirty="0"/>
              <a:t> </a:t>
            </a:r>
            <a:r>
              <a:rPr lang="en-US" dirty="0" err="1" smtClean="0"/>
              <a:t>dionica</a:t>
            </a:r>
            <a:r>
              <a:rPr lang="sr-Latn-ME" dirty="0" smtClean="0"/>
              <a:t> </a:t>
            </a:r>
            <a:r>
              <a:rPr lang="en-US" dirty="0" err="1" smtClean="0"/>
              <a:t>zaposlenih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Uplata</a:t>
            </a:r>
            <a:r>
              <a:rPr lang="en-US" dirty="0" smtClean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se </a:t>
            </a:r>
            <a:r>
              <a:rPr lang="en-US" dirty="0" err="1"/>
              <a:t>isključivo</a:t>
            </a:r>
            <a:r>
              <a:rPr lang="en-US" dirty="0"/>
              <a:t> u </a:t>
            </a:r>
            <a:r>
              <a:rPr lang="en-US" dirty="0" err="1"/>
              <a:t>novcu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Odluka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povećanju</a:t>
            </a:r>
            <a:r>
              <a:rPr lang="en-US" dirty="0"/>
              <a:t> </a:t>
            </a:r>
            <a:r>
              <a:rPr lang="en-US" dirty="0" err="1" smtClean="0"/>
              <a:t>osnovnog</a:t>
            </a:r>
            <a:r>
              <a:rPr lang="sr-Latn-ME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</a:t>
            </a:r>
            <a:r>
              <a:rPr lang="en-US" dirty="0" err="1"/>
              <a:t>obavezno</a:t>
            </a:r>
            <a:r>
              <a:rPr lang="en-US" dirty="0"/>
              <a:t> </a:t>
            </a:r>
            <a:r>
              <a:rPr lang="en-US" dirty="0" err="1" smtClean="0"/>
              <a:t>sadrži</a:t>
            </a:r>
            <a:r>
              <a:rPr lang="en-US" dirty="0" smtClean="0"/>
              <a:t>: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1) </a:t>
            </a:r>
            <a:r>
              <a:rPr lang="en-US" dirty="0" err="1"/>
              <a:t>iznos</a:t>
            </a:r>
            <a:r>
              <a:rPr lang="en-US" dirty="0"/>
              <a:t> </a:t>
            </a:r>
            <a:r>
              <a:rPr lang="en-US" dirty="0" err="1"/>
              <a:t>povećanja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pl-PL" dirty="0"/>
              <a:t>2) klasu, broj i nominalnu vrijednost dionica</a:t>
            </a:r>
            <a:r>
              <a:rPr lang="pl-PL" dirty="0" smtClean="0"/>
              <a:t>;</a:t>
            </a:r>
            <a:endParaRPr lang="pl-P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23474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02659"/>
            <a:ext cx="10515600" cy="5074304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n-US" dirty="0" smtClean="0"/>
              <a:t>3) </a:t>
            </a:r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nisu</a:t>
            </a:r>
            <a:r>
              <a:rPr lang="en-US" dirty="0" smtClean="0"/>
              <a:t> </a:t>
            </a:r>
            <a:r>
              <a:rPr lang="en-US" dirty="0" err="1" smtClean="0"/>
              <a:t>upisane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osnovu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preče</a:t>
            </a:r>
            <a:r>
              <a:rPr lang="en-US" dirty="0" smtClean="0"/>
              <a:t> </a:t>
            </a:r>
            <a:r>
              <a:rPr lang="en-US" dirty="0" err="1" smtClean="0"/>
              <a:t>kup</a:t>
            </a:r>
            <a:r>
              <a:rPr lang="sr-Latn-ME" dirty="0" smtClean="0"/>
              <a:t>ovine</a:t>
            </a:r>
            <a:r>
              <a:rPr lang="en-US" dirty="0" smtClean="0"/>
              <a:t>;</a:t>
            </a:r>
          </a:p>
          <a:p>
            <a:pPr marL="0" indent="0" algn="just">
              <a:buNone/>
            </a:pPr>
            <a:r>
              <a:rPr lang="en-US" dirty="0" smtClean="0"/>
              <a:t>4) </a:t>
            </a:r>
            <a:r>
              <a:rPr lang="en-US" dirty="0" err="1" smtClean="0"/>
              <a:t>mjesto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rok</a:t>
            </a:r>
            <a:r>
              <a:rPr lang="en-US" dirty="0" smtClean="0"/>
              <a:t> </a:t>
            </a:r>
            <a:r>
              <a:rPr lang="en-US" dirty="0" err="1" smtClean="0"/>
              <a:t>upisa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dioničare</a:t>
            </a:r>
            <a:r>
              <a:rPr lang="en-US" dirty="0" smtClean="0"/>
              <a:t> bez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preče</a:t>
            </a:r>
            <a:r>
              <a:rPr lang="en-US" dirty="0" smtClean="0"/>
              <a:t> </a:t>
            </a:r>
            <a:r>
              <a:rPr lang="en-US" dirty="0" err="1" smtClean="0"/>
              <a:t>kup</a:t>
            </a:r>
            <a:r>
              <a:rPr lang="sr-Latn-ME" dirty="0" smtClean="0"/>
              <a:t>ovine</a:t>
            </a:r>
            <a:r>
              <a:rPr lang="en-US" dirty="0" smtClean="0"/>
              <a:t>, </a:t>
            </a:r>
            <a:r>
              <a:rPr lang="en-US" dirty="0" err="1" smtClean="0"/>
              <a:t>cijenu</a:t>
            </a:r>
            <a:r>
              <a:rPr lang="sr-Latn-ME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 </a:t>
            </a:r>
            <a:r>
              <a:rPr lang="en-US" dirty="0" err="1" smtClean="0"/>
              <a:t>nakon</a:t>
            </a:r>
            <a:r>
              <a:rPr lang="en-US" dirty="0" smtClean="0"/>
              <a:t> </a:t>
            </a:r>
            <a:r>
              <a:rPr lang="en-US" dirty="0" err="1" smtClean="0"/>
              <a:t>emisije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 smtClean="0"/>
              <a:t>njenog</a:t>
            </a:r>
            <a:r>
              <a:rPr lang="en-US" dirty="0" smtClean="0"/>
              <a:t> </a:t>
            </a:r>
            <a:r>
              <a:rPr lang="en-US" dirty="0" err="1" smtClean="0"/>
              <a:t>određivanja</a:t>
            </a:r>
            <a:r>
              <a:rPr lang="en-US" dirty="0" smtClean="0"/>
              <a:t>;</a:t>
            </a:r>
          </a:p>
          <a:p>
            <a:pPr marL="0" indent="0" algn="just">
              <a:buNone/>
            </a:pPr>
            <a:r>
              <a:rPr lang="en-US" dirty="0" smtClean="0"/>
              <a:t>5) </a:t>
            </a:r>
            <a:r>
              <a:rPr lang="en-US" dirty="0" err="1" smtClean="0"/>
              <a:t>naziv</a:t>
            </a:r>
            <a:r>
              <a:rPr lang="en-US" dirty="0" smtClean="0"/>
              <a:t> </a:t>
            </a:r>
            <a:r>
              <a:rPr lang="en-US" dirty="0" err="1" smtClean="0"/>
              <a:t>banke</a:t>
            </a:r>
            <a:r>
              <a:rPr lang="en-US" dirty="0" smtClean="0"/>
              <a:t> </a:t>
            </a:r>
            <a:r>
              <a:rPr lang="en-US" dirty="0" err="1" smtClean="0"/>
              <a:t>kod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upisnik</a:t>
            </a:r>
            <a:r>
              <a:rPr lang="en-US" dirty="0" smtClean="0"/>
              <a:t> </a:t>
            </a:r>
            <a:r>
              <a:rPr lang="en-US" dirty="0" err="1" smtClean="0"/>
              <a:t>plaća</a:t>
            </a:r>
            <a:r>
              <a:rPr lang="en-US" dirty="0" smtClean="0"/>
              <a:t> </a:t>
            </a:r>
            <a:r>
              <a:rPr lang="en-US" dirty="0" err="1" smtClean="0"/>
              <a:t>dionice</a:t>
            </a:r>
            <a:r>
              <a:rPr lang="en-US" dirty="0" smtClean="0"/>
              <a:t> </a:t>
            </a:r>
            <a:r>
              <a:rPr lang="en-US" dirty="0" err="1" smtClean="0"/>
              <a:t>nakon</a:t>
            </a:r>
            <a:r>
              <a:rPr lang="en-US" dirty="0" smtClean="0"/>
              <a:t> </a:t>
            </a:r>
            <a:r>
              <a:rPr lang="en-US" dirty="0" err="1" smtClean="0"/>
              <a:t>emisije</a:t>
            </a:r>
            <a:r>
              <a:rPr lang="en-US" dirty="0" smtClean="0"/>
              <a:t>;</a:t>
            </a:r>
          </a:p>
          <a:p>
            <a:pPr marL="0" indent="0" algn="just">
              <a:buNone/>
            </a:pPr>
            <a:r>
              <a:rPr lang="en-US" dirty="0" smtClean="0"/>
              <a:t>6) </a:t>
            </a:r>
            <a:r>
              <a:rPr lang="en-US" dirty="0" err="1" smtClean="0"/>
              <a:t>opis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sadržanih</a:t>
            </a:r>
            <a:r>
              <a:rPr lang="en-US" dirty="0" smtClean="0"/>
              <a:t> u </a:t>
            </a:r>
            <a:r>
              <a:rPr lang="en-US" dirty="0" err="1" smtClean="0"/>
              <a:t>dionicama</a:t>
            </a:r>
            <a:r>
              <a:rPr lang="en-US" dirty="0" smtClean="0"/>
              <a:t> </a:t>
            </a:r>
            <a:r>
              <a:rPr lang="en-US" dirty="0" err="1" smtClean="0"/>
              <a:t>nove</a:t>
            </a:r>
            <a:r>
              <a:rPr lang="en-US" dirty="0" smtClean="0"/>
              <a:t> </a:t>
            </a:r>
            <a:r>
              <a:rPr lang="en-US" dirty="0" err="1" smtClean="0"/>
              <a:t>klase</a:t>
            </a:r>
            <a:r>
              <a:rPr lang="en-US" dirty="0" smtClean="0"/>
              <a:t>;</a:t>
            </a:r>
          </a:p>
          <a:p>
            <a:pPr marL="0" indent="0" algn="just">
              <a:buNone/>
            </a:pPr>
            <a:r>
              <a:rPr lang="en-US" dirty="0" smtClean="0"/>
              <a:t>7) </a:t>
            </a:r>
            <a:r>
              <a:rPr lang="en-US" dirty="0" err="1" smtClean="0"/>
              <a:t>mogućnost</a:t>
            </a:r>
            <a:r>
              <a:rPr lang="en-US" dirty="0" smtClean="0"/>
              <a:t> </a:t>
            </a:r>
            <a:r>
              <a:rPr lang="en-US" dirty="0" err="1" smtClean="0"/>
              <a:t>upisa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 </a:t>
            </a:r>
            <a:r>
              <a:rPr lang="en-US" dirty="0" err="1" smtClean="0"/>
              <a:t>iznad</a:t>
            </a:r>
            <a:r>
              <a:rPr lang="en-US" dirty="0" smtClean="0"/>
              <a:t> </a:t>
            </a:r>
            <a:r>
              <a:rPr lang="en-US" dirty="0" err="1" smtClean="0"/>
              <a:t>iznosa</a:t>
            </a:r>
            <a:r>
              <a:rPr lang="en-US" dirty="0" smtClean="0"/>
              <a:t> </a:t>
            </a:r>
            <a:r>
              <a:rPr lang="en-US" dirty="0" err="1" smtClean="0"/>
              <a:t>utvrđenog</a:t>
            </a:r>
            <a:r>
              <a:rPr lang="en-US" dirty="0" smtClean="0"/>
              <a:t> </a:t>
            </a:r>
            <a:r>
              <a:rPr lang="en-US" dirty="0" err="1" smtClean="0"/>
              <a:t>odlukom</a:t>
            </a:r>
            <a:r>
              <a:rPr lang="en-US" dirty="0" smtClean="0"/>
              <a:t> o </a:t>
            </a:r>
            <a:r>
              <a:rPr lang="en-US" dirty="0" err="1" smtClean="0"/>
              <a:t>integri</a:t>
            </a:r>
            <a:r>
              <a:rPr lang="sr-Latn-ME" dirty="0" smtClean="0"/>
              <a:t>sanom </a:t>
            </a:r>
            <a:endParaRPr lang="en-US" dirty="0" smtClean="0"/>
          </a:p>
          <a:p>
            <a:pPr marL="0" indent="0" algn="just">
              <a:buNone/>
            </a:pPr>
            <a:r>
              <a:rPr lang="en-US" dirty="0" err="1" smtClean="0"/>
              <a:t>povećanju</a:t>
            </a:r>
            <a:r>
              <a:rPr lang="en-US" dirty="0" smtClean="0"/>
              <a:t>; </a:t>
            </a:r>
            <a:r>
              <a:rPr lang="en-US" dirty="0" err="1" smtClean="0"/>
              <a:t>i</a:t>
            </a:r>
            <a:endParaRPr lang="en-US" dirty="0" smtClean="0"/>
          </a:p>
          <a:p>
            <a:pPr marL="0" indent="0" algn="just">
              <a:buNone/>
            </a:pPr>
            <a:r>
              <a:rPr lang="en-US" dirty="0" smtClean="0"/>
              <a:t>8) </a:t>
            </a:r>
            <a:r>
              <a:rPr lang="en-US" dirty="0" err="1" smtClean="0"/>
              <a:t>dio</a:t>
            </a:r>
            <a:r>
              <a:rPr lang="en-US" dirty="0" smtClean="0"/>
              <a:t> </a:t>
            </a:r>
            <a:r>
              <a:rPr lang="en-US" dirty="0" err="1" smtClean="0"/>
              <a:t>cijene</a:t>
            </a:r>
            <a:r>
              <a:rPr lang="en-US" dirty="0" smtClean="0"/>
              <a:t> </a:t>
            </a:r>
            <a:r>
              <a:rPr lang="en-US" dirty="0" err="1" smtClean="0"/>
              <a:t>dionice</a:t>
            </a:r>
            <a:r>
              <a:rPr lang="en-US" dirty="0" smtClean="0"/>
              <a:t> </a:t>
            </a:r>
            <a:r>
              <a:rPr lang="en-US" dirty="0" err="1" smtClean="0"/>
              <a:t>nakon</a:t>
            </a:r>
            <a:r>
              <a:rPr lang="en-US" dirty="0" smtClean="0"/>
              <a:t> </a:t>
            </a:r>
            <a:r>
              <a:rPr lang="en-US" dirty="0" err="1" smtClean="0"/>
              <a:t>emisije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plaća</a:t>
            </a:r>
            <a:r>
              <a:rPr lang="en-US" dirty="0" smtClean="0"/>
              <a:t>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izvor</a:t>
            </a:r>
            <a:r>
              <a:rPr lang="en-US" dirty="0" smtClean="0"/>
              <a:t> </a:t>
            </a:r>
            <a:r>
              <a:rPr lang="en-US" dirty="0" err="1" smtClean="0"/>
              <a:t>sredstava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 err="1" smtClean="0"/>
              <a:t>Upisnici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 emit</a:t>
            </a:r>
            <a:r>
              <a:rPr lang="sr-Latn-ME" dirty="0" smtClean="0"/>
              <a:t>ovanih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osnovu</a:t>
            </a:r>
            <a:r>
              <a:rPr lang="en-US" dirty="0" smtClean="0"/>
              <a:t> </a:t>
            </a:r>
            <a:r>
              <a:rPr lang="en-US" dirty="0" err="1" smtClean="0"/>
              <a:t>integri</a:t>
            </a:r>
            <a:r>
              <a:rPr lang="sr-Latn-ME" dirty="0" smtClean="0"/>
              <a:t>sanog </a:t>
            </a:r>
            <a:r>
              <a:rPr lang="en-US" dirty="0" err="1" smtClean="0"/>
              <a:t>povećanja</a:t>
            </a:r>
            <a:r>
              <a:rPr lang="en-US" dirty="0" smtClean="0"/>
              <a:t> </a:t>
            </a:r>
            <a:r>
              <a:rPr lang="en-US" dirty="0" err="1" smtClean="0"/>
              <a:t>dužni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najmanje</a:t>
            </a:r>
            <a:r>
              <a:rPr lang="en-US" dirty="0" smtClean="0"/>
              <a:t> 50%</a:t>
            </a:r>
            <a:r>
              <a:rPr lang="sr-Latn-ME" dirty="0" smtClean="0"/>
              <a:t> </a:t>
            </a:r>
            <a:r>
              <a:rPr lang="en-US" dirty="0" err="1" smtClean="0"/>
              <a:t>cijene</a:t>
            </a:r>
            <a:r>
              <a:rPr lang="en-US" dirty="0" smtClean="0"/>
              <a:t> </a:t>
            </a:r>
            <a:r>
              <a:rPr lang="en-US" dirty="0" err="1" smtClean="0"/>
              <a:t>dionice</a:t>
            </a:r>
            <a:r>
              <a:rPr lang="en-US" dirty="0" smtClean="0"/>
              <a:t> </a:t>
            </a:r>
            <a:r>
              <a:rPr lang="en-US" dirty="0" err="1" smtClean="0"/>
              <a:t>uplatiti</a:t>
            </a:r>
            <a:r>
              <a:rPr lang="en-US" dirty="0" smtClean="0"/>
              <a:t> </a:t>
            </a:r>
            <a:r>
              <a:rPr lang="en-US" dirty="0" err="1" smtClean="0"/>
              <a:t>prije</a:t>
            </a:r>
            <a:r>
              <a:rPr lang="en-US" dirty="0" smtClean="0"/>
              <a:t> </a:t>
            </a:r>
            <a:r>
              <a:rPr lang="en-US" dirty="0" err="1" smtClean="0"/>
              <a:t>upisa</a:t>
            </a:r>
            <a:r>
              <a:rPr lang="en-US" dirty="0" smtClean="0"/>
              <a:t> </a:t>
            </a:r>
            <a:r>
              <a:rPr lang="en-US" dirty="0" err="1" smtClean="0"/>
              <a:t>povećanja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u </a:t>
            </a:r>
            <a:r>
              <a:rPr lang="en-US" dirty="0" err="1" smtClean="0"/>
              <a:t>registar</a:t>
            </a:r>
            <a:r>
              <a:rPr lang="en-US" dirty="0" smtClean="0"/>
              <a:t> </a:t>
            </a:r>
            <a:r>
              <a:rPr lang="en-US" dirty="0" err="1" smtClean="0"/>
              <a:t>emitenata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700334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06824"/>
            <a:ext cx="10515600" cy="53701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b="1" dirty="0" smtClean="0"/>
              <a:t> </a:t>
            </a:r>
            <a:r>
              <a:rPr lang="pl-PL" sz="3200" b="1" dirty="0"/>
              <a:t>Povećanje osnovnog kapitala u RS-u</a:t>
            </a:r>
          </a:p>
          <a:p>
            <a:pPr algn="just"/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/>
              <a:t>akcionarskog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povećava</a:t>
            </a:r>
            <a:r>
              <a:rPr lang="en-US" dirty="0"/>
              <a:t> se </a:t>
            </a:r>
            <a:r>
              <a:rPr lang="en-US" dirty="0" err="1"/>
              <a:t>izdavanjem</a:t>
            </a:r>
            <a:r>
              <a:rPr lang="en-US" dirty="0"/>
              <a:t> </a:t>
            </a:r>
            <a:r>
              <a:rPr lang="en-US" dirty="0" err="1"/>
              <a:t>novih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 smtClean="0"/>
              <a:t>osnovu</a:t>
            </a:r>
            <a:r>
              <a:rPr lang="sr-Latn-ME" dirty="0" smtClean="0"/>
              <a:t> </a:t>
            </a:r>
            <a:r>
              <a:rPr lang="en-US" dirty="0" err="1" smtClean="0"/>
              <a:t>novih</a:t>
            </a:r>
            <a:r>
              <a:rPr lang="en-US" dirty="0" smtClean="0"/>
              <a:t> </a:t>
            </a:r>
            <a:r>
              <a:rPr lang="en-US" dirty="0" err="1" smtClean="0"/>
              <a:t>uloga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klasa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, a </a:t>
            </a:r>
            <a:r>
              <a:rPr lang="en-US" dirty="0" err="1"/>
              <a:t>povećanjem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 smtClean="0"/>
              <a:t>mijenjaju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utvrđena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određene</a:t>
            </a:r>
            <a:r>
              <a:rPr lang="en-US" dirty="0"/>
              <a:t> </a:t>
            </a:r>
            <a:r>
              <a:rPr lang="en-US" dirty="0" err="1"/>
              <a:t>klase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,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punovažnost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 smtClean="0"/>
              <a:t>skupštine</a:t>
            </a:r>
            <a:r>
              <a:rPr lang="sr-Latn-ME" dirty="0" smtClean="0"/>
              <a:t> </a:t>
            </a:r>
            <a:r>
              <a:rPr lang="en-US" dirty="0" err="1" smtClean="0"/>
              <a:t>potrebna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saglasnost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klase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daje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ZOP-</a:t>
            </a:r>
            <a:r>
              <a:rPr lang="en-US" dirty="0" err="1"/>
              <a:t>om.</a:t>
            </a:r>
            <a:r>
              <a:rPr lang="en-US" dirty="0"/>
              <a:t> </a:t>
            </a:r>
            <a:endParaRPr lang="sr-Latn-ME" dirty="0" smtClean="0"/>
          </a:p>
          <a:p>
            <a:pPr algn="just"/>
            <a:r>
              <a:rPr lang="en-US" dirty="0" err="1" smtClean="0"/>
              <a:t>Akcionarsko</a:t>
            </a:r>
            <a:r>
              <a:rPr lang="sr-Latn-ME" dirty="0" smtClean="0"/>
              <a:t>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povećati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je </a:t>
            </a:r>
            <a:r>
              <a:rPr lang="en-US" dirty="0" err="1"/>
              <a:t>nominalna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 smtClean="0"/>
              <a:t>ranije</a:t>
            </a:r>
            <a:r>
              <a:rPr lang="sr-Latn-ME" dirty="0" smtClean="0"/>
              <a:t> </a:t>
            </a:r>
            <a:r>
              <a:rPr lang="en-US" dirty="0" err="1" smtClean="0"/>
              <a:t>upisanih</a:t>
            </a:r>
            <a:r>
              <a:rPr lang="en-US" dirty="0" smtClean="0"/>
              <a:t> </a:t>
            </a:r>
            <a:r>
              <a:rPr lang="en-US" dirty="0" err="1"/>
              <a:t>akcija</a:t>
            </a:r>
            <a:r>
              <a:rPr lang="en-US" dirty="0"/>
              <a:t> u </a:t>
            </a:r>
            <a:r>
              <a:rPr lang="en-US" dirty="0" err="1"/>
              <a:t>cjelini</a:t>
            </a:r>
            <a:r>
              <a:rPr lang="en-US" dirty="0"/>
              <a:t> </a:t>
            </a:r>
            <a:r>
              <a:rPr lang="en-US" dirty="0" err="1"/>
              <a:t>uplaćena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Akcionarsko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objavljuje</a:t>
            </a:r>
            <a:r>
              <a:rPr lang="en-US" dirty="0"/>
              <a:t> </a:t>
            </a:r>
            <a:r>
              <a:rPr lang="en-US" dirty="0" err="1"/>
              <a:t>javni</a:t>
            </a:r>
            <a:r>
              <a:rPr lang="en-US" dirty="0"/>
              <a:t> </a:t>
            </a:r>
            <a:r>
              <a:rPr lang="en-US" dirty="0" err="1"/>
              <a:t>poziv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upis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uplatu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(</a:t>
            </a:r>
            <a:r>
              <a:rPr lang="en-US" dirty="0" err="1"/>
              <a:t>prospekt</a:t>
            </a:r>
            <a:r>
              <a:rPr lang="en-US" dirty="0"/>
              <a:t>)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povećati</a:t>
            </a:r>
            <a:r>
              <a:rPr lang="en-US" dirty="0"/>
              <a:t> </a:t>
            </a:r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odobrenje</a:t>
            </a:r>
            <a:r>
              <a:rPr lang="en-US" dirty="0"/>
              <a:t> </a:t>
            </a:r>
            <a:r>
              <a:rPr lang="en-US" dirty="0" err="1" smtClean="0"/>
              <a:t>nadležnog</a:t>
            </a:r>
            <a:r>
              <a:rPr lang="sr-Latn-ME" dirty="0" smtClean="0"/>
              <a:t> </a:t>
            </a:r>
            <a:r>
              <a:rPr lang="pl-PL" dirty="0" smtClean="0"/>
              <a:t>organa</a:t>
            </a:r>
            <a:r>
              <a:rPr lang="pl-PL" dirty="0"/>
              <a:t>, u skladu s odredbama zakona kojim se uređuju hartije od </a:t>
            </a:r>
            <a:r>
              <a:rPr lang="pl-PL" dirty="0" smtClean="0"/>
              <a:t>vrijednosti.</a:t>
            </a:r>
            <a:endParaRPr lang="pl-PL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9648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99247"/>
            <a:ext cx="10515600" cy="5477716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 smtClean="0"/>
              <a:t>Odluka</a:t>
            </a:r>
            <a:r>
              <a:rPr lang="en-US" dirty="0" smtClean="0"/>
              <a:t> o </a:t>
            </a:r>
            <a:r>
              <a:rPr lang="en-US" dirty="0" err="1" smtClean="0"/>
              <a:t>povećanju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</a:t>
            </a:r>
            <a:r>
              <a:rPr lang="en-US" dirty="0" err="1" smtClean="0"/>
              <a:t>upisuje</a:t>
            </a:r>
            <a:r>
              <a:rPr lang="en-US" dirty="0" smtClean="0"/>
              <a:t> se u </a:t>
            </a:r>
            <a:r>
              <a:rPr lang="en-US" dirty="0" err="1" smtClean="0"/>
              <a:t>Registar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Uz</a:t>
            </a:r>
            <a:r>
              <a:rPr lang="en-US" dirty="0" smtClean="0"/>
              <a:t> </a:t>
            </a:r>
            <a:r>
              <a:rPr lang="en-US" dirty="0" err="1" smtClean="0"/>
              <a:t>prijavu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upis</a:t>
            </a:r>
            <a:r>
              <a:rPr lang="en-US" dirty="0" smtClean="0"/>
              <a:t> </a:t>
            </a:r>
            <a:r>
              <a:rPr lang="en-US" dirty="0" err="1" smtClean="0"/>
              <a:t>odluke</a:t>
            </a:r>
            <a:r>
              <a:rPr lang="en-US" dirty="0" smtClean="0"/>
              <a:t> </a:t>
            </a:r>
            <a:r>
              <a:rPr lang="en-US" dirty="0" err="1" smtClean="0"/>
              <a:t>prilaže</a:t>
            </a:r>
            <a:r>
              <a:rPr lang="en-US" dirty="0" smtClean="0"/>
              <a:t> se </a:t>
            </a:r>
            <a:r>
              <a:rPr lang="en-US" dirty="0" err="1" smtClean="0"/>
              <a:t>izvještaj</a:t>
            </a:r>
            <a:r>
              <a:rPr lang="en-US" dirty="0" smtClean="0"/>
              <a:t> </a:t>
            </a:r>
            <a:r>
              <a:rPr lang="en-US" dirty="0" err="1" smtClean="0"/>
              <a:t>ovlaštenog</a:t>
            </a:r>
            <a:r>
              <a:rPr lang="en-US" dirty="0" smtClean="0"/>
              <a:t> </a:t>
            </a:r>
            <a:r>
              <a:rPr lang="en-US" dirty="0" err="1" smtClean="0"/>
              <a:t>procjenjivača</a:t>
            </a:r>
            <a:r>
              <a:rPr lang="en-US" dirty="0" smtClean="0"/>
              <a:t> o </a:t>
            </a:r>
            <a:r>
              <a:rPr lang="en-US" dirty="0" err="1" smtClean="0"/>
              <a:t>procjeni</a:t>
            </a:r>
            <a:r>
              <a:rPr lang="en-US" dirty="0" smtClean="0"/>
              <a:t> </a:t>
            </a:r>
            <a:r>
              <a:rPr lang="en-US" dirty="0" err="1" smtClean="0"/>
              <a:t>uloga</a:t>
            </a:r>
            <a:r>
              <a:rPr lang="en-US" dirty="0" smtClean="0"/>
              <a:t> u </a:t>
            </a:r>
            <a:r>
              <a:rPr lang="en-US" dirty="0" err="1" smtClean="0"/>
              <a:t>stvarima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pravima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Iznos</a:t>
            </a:r>
            <a:r>
              <a:rPr lang="en-US" dirty="0" smtClean="0"/>
              <a:t> </a:t>
            </a:r>
            <a:r>
              <a:rPr lang="en-US" dirty="0" err="1" smtClean="0"/>
              <a:t>povećanog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</a:t>
            </a:r>
            <a:r>
              <a:rPr lang="en-US" dirty="0" err="1" smtClean="0"/>
              <a:t>prijavljuje</a:t>
            </a:r>
            <a:r>
              <a:rPr lang="en-US" dirty="0" smtClean="0"/>
              <a:t> se </a:t>
            </a:r>
            <a:r>
              <a:rPr lang="en-US" dirty="0" err="1" smtClean="0"/>
              <a:t>radi</a:t>
            </a:r>
            <a:r>
              <a:rPr lang="en-US" dirty="0" smtClean="0"/>
              <a:t> </a:t>
            </a:r>
            <a:r>
              <a:rPr lang="en-US" dirty="0" err="1" smtClean="0"/>
              <a:t>upisa</a:t>
            </a:r>
            <a:r>
              <a:rPr lang="en-US" dirty="0" smtClean="0"/>
              <a:t> u </a:t>
            </a:r>
            <a:r>
              <a:rPr lang="en-US" dirty="0" err="1" smtClean="0"/>
              <a:t>Registar</a:t>
            </a:r>
            <a:r>
              <a:rPr lang="en-US" dirty="0" smtClean="0"/>
              <a:t> u</a:t>
            </a:r>
            <a:r>
              <a:rPr lang="sr-Latn-ME" dirty="0" smtClean="0"/>
              <a:t> </a:t>
            </a:r>
            <a:r>
              <a:rPr lang="pl-PL" dirty="0" smtClean="0"/>
              <a:t>roku od 15 dana od dana sprovođenja odluke o povećanju kapitala. </a:t>
            </a:r>
          </a:p>
          <a:p>
            <a:pPr algn="just"/>
            <a:r>
              <a:rPr lang="pl-PL" dirty="0" smtClean="0"/>
              <a:t>Upis povećanja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</a:t>
            </a:r>
            <a:r>
              <a:rPr lang="en-US" dirty="0" err="1" smtClean="0"/>
              <a:t>objavljuje</a:t>
            </a:r>
            <a:r>
              <a:rPr lang="en-US" dirty="0" smtClean="0"/>
              <a:t> se u “</a:t>
            </a:r>
            <a:r>
              <a:rPr lang="en-US" dirty="0" err="1" smtClean="0"/>
              <a:t>Službenom</a:t>
            </a:r>
            <a:r>
              <a:rPr lang="en-US" dirty="0" smtClean="0"/>
              <a:t> </a:t>
            </a:r>
            <a:r>
              <a:rPr lang="en-US" dirty="0" err="1" smtClean="0"/>
              <a:t>glasniku</a:t>
            </a:r>
            <a:r>
              <a:rPr lang="en-US" dirty="0" smtClean="0"/>
              <a:t> </a:t>
            </a:r>
            <a:r>
              <a:rPr lang="en-US" dirty="0" err="1" smtClean="0"/>
              <a:t>Republike</a:t>
            </a:r>
            <a:r>
              <a:rPr lang="en-US" dirty="0" smtClean="0"/>
              <a:t> </a:t>
            </a:r>
            <a:r>
              <a:rPr lang="en-US" dirty="0" err="1" smtClean="0"/>
              <a:t>Srpske</a:t>
            </a:r>
            <a:r>
              <a:rPr lang="en-US" dirty="0" smtClean="0"/>
              <a:t>” u </a:t>
            </a:r>
            <a:r>
              <a:rPr lang="en-US" dirty="0" err="1" smtClean="0"/>
              <a:t>roku</a:t>
            </a:r>
            <a:r>
              <a:rPr lang="sr-Latn-ME" dirty="0" smtClean="0"/>
              <a:t> </a:t>
            </a:r>
            <a:r>
              <a:rPr lang="pl-PL" dirty="0" smtClean="0"/>
              <a:t>od 15 dana od dana upisa u Registar. </a:t>
            </a:r>
          </a:p>
          <a:p>
            <a:pPr algn="just"/>
            <a:r>
              <a:rPr lang="pl-PL" dirty="0" smtClean="0"/>
              <a:t>Povećanje osnovnog kapitala punovažno je od </a:t>
            </a:r>
            <a:r>
              <a:rPr lang="en-US" dirty="0" smtClean="0"/>
              <a:t>dana </a:t>
            </a:r>
            <a:r>
              <a:rPr lang="en-US" dirty="0" err="1" smtClean="0"/>
              <a:t>upisa</a:t>
            </a:r>
            <a:r>
              <a:rPr lang="en-US" dirty="0" smtClean="0"/>
              <a:t> u </a:t>
            </a:r>
            <a:r>
              <a:rPr lang="en-US" dirty="0" err="1" smtClean="0"/>
              <a:t>Registar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Akcije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privremene</a:t>
            </a:r>
            <a:r>
              <a:rPr lang="en-US" dirty="0" smtClean="0"/>
              <a:t> </a:t>
            </a:r>
            <a:r>
              <a:rPr lang="en-US" dirty="0" err="1" smtClean="0"/>
              <a:t>akcije</a:t>
            </a:r>
            <a:r>
              <a:rPr lang="en-US" dirty="0" smtClean="0"/>
              <a:t> ne </a:t>
            </a:r>
            <a:r>
              <a:rPr lang="en-US" dirty="0" err="1" smtClean="0"/>
              <a:t>mogu</a:t>
            </a:r>
            <a:r>
              <a:rPr lang="en-US" dirty="0" smtClean="0"/>
              <a:t> se </a:t>
            </a:r>
            <a:r>
              <a:rPr lang="en-US" dirty="0" err="1" smtClean="0"/>
              <a:t>izdavati</a:t>
            </a:r>
            <a:r>
              <a:rPr lang="en-US" dirty="0" smtClean="0"/>
              <a:t> </a:t>
            </a:r>
            <a:r>
              <a:rPr lang="en-US" dirty="0" err="1" smtClean="0"/>
              <a:t>prije</a:t>
            </a:r>
            <a:r>
              <a:rPr lang="en-US" dirty="0" smtClean="0"/>
              <a:t> </a:t>
            </a:r>
            <a:r>
              <a:rPr lang="en-US" dirty="0" err="1" smtClean="0"/>
              <a:t>upisa</a:t>
            </a:r>
            <a:r>
              <a:rPr lang="en-US" dirty="0" smtClean="0"/>
              <a:t> u</a:t>
            </a:r>
            <a:r>
              <a:rPr lang="sr-Latn-ME" dirty="0" smtClean="0"/>
              <a:t> </a:t>
            </a:r>
            <a:r>
              <a:rPr lang="en-US" dirty="0" err="1" smtClean="0"/>
              <a:t>Registar</a:t>
            </a:r>
            <a:r>
              <a:rPr lang="en-US" dirty="0" smtClean="0"/>
              <a:t> </a:t>
            </a:r>
            <a:r>
              <a:rPr lang="en-US" dirty="0" err="1" smtClean="0"/>
              <a:t>povećanja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</a:t>
            </a:r>
            <a:r>
              <a:rPr lang="en-US" dirty="0" err="1" smtClean="0"/>
              <a:t>novim</a:t>
            </a:r>
            <a:r>
              <a:rPr lang="en-US" dirty="0" smtClean="0"/>
              <a:t> </a:t>
            </a:r>
            <a:r>
              <a:rPr lang="en-US" dirty="0" err="1" smtClean="0"/>
              <a:t>ulozima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Nove</a:t>
            </a:r>
            <a:r>
              <a:rPr lang="en-US" dirty="0" smtClean="0"/>
              <a:t> </a:t>
            </a:r>
            <a:r>
              <a:rPr lang="en-US" dirty="0" err="1" smtClean="0"/>
              <a:t>akcije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privremene</a:t>
            </a:r>
            <a:r>
              <a:rPr lang="en-US" dirty="0" smtClean="0"/>
              <a:t> </a:t>
            </a:r>
            <a:r>
              <a:rPr lang="en-US" dirty="0" err="1" smtClean="0"/>
              <a:t>akcije</a:t>
            </a:r>
            <a:r>
              <a:rPr lang="sr-Latn-ME" dirty="0" smtClean="0"/>
              <a:t> </a:t>
            </a:r>
            <a:r>
              <a:rPr lang="en-US" dirty="0" err="1" smtClean="0"/>
              <a:t>izdate</a:t>
            </a:r>
            <a:r>
              <a:rPr lang="en-US" dirty="0" smtClean="0"/>
              <a:t> </a:t>
            </a:r>
            <a:r>
              <a:rPr lang="en-US" dirty="0" err="1" smtClean="0"/>
              <a:t>prije</a:t>
            </a:r>
            <a:r>
              <a:rPr lang="en-US" dirty="0" smtClean="0"/>
              <a:t> </a:t>
            </a:r>
            <a:r>
              <a:rPr lang="en-US" dirty="0" err="1" smtClean="0"/>
              <a:t>upisa</a:t>
            </a:r>
            <a:r>
              <a:rPr lang="en-US" dirty="0" smtClean="0"/>
              <a:t> u </a:t>
            </a:r>
            <a:r>
              <a:rPr lang="en-US" dirty="0" err="1" smtClean="0"/>
              <a:t>Registar</a:t>
            </a:r>
            <a:r>
              <a:rPr lang="en-US" dirty="0" smtClean="0"/>
              <a:t> </a:t>
            </a:r>
            <a:r>
              <a:rPr lang="en-US" dirty="0" err="1" smtClean="0"/>
              <a:t>ništavne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, a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štetu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takvog</a:t>
            </a:r>
            <a:r>
              <a:rPr lang="en-US" dirty="0" smtClean="0"/>
              <a:t> </a:t>
            </a:r>
            <a:r>
              <a:rPr lang="en-US" dirty="0" err="1" smtClean="0"/>
              <a:t>izdavanja</a:t>
            </a:r>
            <a:r>
              <a:rPr lang="en-US" dirty="0" smtClean="0"/>
              <a:t> </a:t>
            </a:r>
            <a:r>
              <a:rPr lang="en-US" dirty="0" err="1" smtClean="0"/>
              <a:t>imaocima</a:t>
            </a:r>
            <a:r>
              <a:rPr lang="en-US" dirty="0" smtClean="0"/>
              <a:t> </a:t>
            </a:r>
            <a:r>
              <a:rPr lang="en-US" dirty="0" err="1" smtClean="0"/>
              <a:t>akcija</a:t>
            </a:r>
            <a:r>
              <a:rPr lang="sr-Latn-ME" dirty="0" smtClean="0"/>
              <a:t> </a:t>
            </a:r>
            <a:r>
              <a:rPr lang="en-US" dirty="0" err="1" smtClean="0"/>
              <a:t>solidarno</a:t>
            </a:r>
            <a:r>
              <a:rPr lang="en-US" dirty="0" smtClean="0"/>
              <a:t> </a:t>
            </a:r>
            <a:r>
              <a:rPr lang="en-US" dirty="0" err="1" smtClean="0"/>
              <a:t>odgovaraju</a:t>
            </a:r>
            <a:r>
              <a:rPr lang="en-US" dirty="0" smtClean="0"/>
              <a:t> </a:t>
            </a:r>
            <a:r>
              <a:rPr lang="en-US" dirty="0" err="1" smtClean="0"/>
              <a:t>izdavaoci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859845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69894"/>
            <a:ext cx="10515600" cy="50070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 smtClean="0"/>
              <a:t>Uslovno</a:t>
            </a:r>
            <a:r>
              <a:rPr lang="en-US" b="1" dirty="0" smtClean="0"/>
              <a:t> </a:t>
            </a:r>
            <a:r>
              <a:rPr lang="en-US" b="1" dirty="0" err="1"/>
              <a:t>povećanje</a:t>
            </a:r>
            <a:r>
              <a:rPr lang="en-US" b="1" dirty="0"/>
              <a:t> </a:t>
            </a:r>
            <a:r>
              <a:rPr lang="en-US" b="1" dirty="0" err="1"/>
              <a:t>osnovnog</a:t>
            </a:r>
            <a:r>
              <a:rPr lang="en-US" b="1" dirty="0"/>
              <a:t> </a:t>
            </a:r>
            <a:r>
              <a:rPr lang="en-US" b="1" dirty="0" err="1"/>
              <a:t>kapitala</a:t>
            </a:r>
            <a:endParaRPr lang="en-US" b="1" dirty="0"/>
          </a:p>
          <a:p>
            <a:pPr algn="just"/>
            <a:r>
              <a:rPr lang="en-US" dirty="0" err="1"/>
              <a:t>Uslovno</a:t>
            </a:r>
            <a:r>
              <a:rPr lang="en-US" dirty="0"/>
              <a:t> </a:t>
            </a:r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vršiti</a:t>
            </a:r>
            <a:r>
              <a:rPr lang="en-US" dirty="0"/>
              <a:t> </a:t>
            </a:r>
            <a:r>
              <a:rPr lang="en-US" dirty="0" err="1" smtClean="0"/>
              <a:t>radi</a:t>
            </a:r>
            <a:r>
              <a:rPr lang="en-US" dirty="0" smtClean="0"/>
              <a:t>:</a:t>
            </a:r>
            <a:endParaRPr lang="en-US" dirty="0"/>
          </a:p>
          <a:p>
            <a:pPr marL="0" indent="0" algn="just">
              <a:buNone/>
            </a:pPr>
            <a:r>
              <a:rPr lang="pt-BR" dirty="0"/>
              <a:t>1) garantovanja prava imaocima obveznica koje se mogu pretvoriti u akcije;</a:t>
            </a:r>
          </a:p>
          <a:p>
            <a:pPr marL="0" indent="0" algn="just">
              <a:buNone/>
            </a:pPr>
            <a:r>
              <a:rPr lang="en-US" dirty="0"/>
              <a:t>2) </a:t>
            </a:r>
            <a:r>
              <a:rPr lang="en-US" dirty="0" err="1"/>
              <a:t>garantovanja</a:t>
            </a:r>
            <a:r>
              <a:rPr lang="en-US" dirty="0"/>
              <a:t> </a:t>
            </a:r>
            <a:r>
              <a:rPr lang="en-US" dirty="0" err="1"/>
              <a:t>prioritetnih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akcionarima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kupovinu</a:t>
            </a:r>
            <a:r>
              <a:rPr lang="en-US" dirty="0"/>
              <a:t> </a:t>
            </a:r>
            <a:r>
              <a:rPr lang="en-US" dirty="0" err="1"/>
              <a:t>novih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zamjenu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pretvaranje</a:t>
            </a:r>
            <a:r>
              <a:rPr lang="en-US" dirty="0"/>
              <a:t> u </a:t>
            </a:r>
            <a:r>
              <a:rPr lang="en-US" dirty="0" err="1"/>
              <a:t>ulog</a:t>
            </a:r>
            <a:r>
              <a:rPr lang="en-US" dirty="0"/>
              <a:t> </a:t>
            </a:r>
            <a:r>
              <a:rPr lang="en-US" dirty="0" err="1"/>
              <a:t>novčanih</a:t>
            </a:r>
            <a:r>
              <a:rPr lang="en-US" dirty="0"/>
              <a:t> </a:t>
            </a:r>
            <a:r>
              <a:rPr lang="en-US" dirty="0" err="1"/>
              <a:t>potraživanja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pripadaju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 smtClean="0"/>
              <a:t>osnovu</a:t>
            </a:r>
            <a:r>
              <a:rPr lang="sr-Latn-ME" dirty="0" smtClean="0"/>
              <a:t> </a:t>
            </a:r>
            <a:r>
              <a:rPr lang="en-US" dirty="0" err="1" smtClean="0"/>
              <a:t>učešća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dobiti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3) </a:t>
            </a:r>
            <a:r>
              <a:rPr lang="en-US" dirty="0" err="1"/>
              <a:t>ostvarivanja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povjerilaca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konverziju</a:t>
            </a:r>
            <a:r>
              <a:rPr lang="en-US" dirty="0"/>
              <a:t> </a:t>
            </a:r>
            <a:r>
              <a:rPr lang="en-US" dirty="0" err="1"/>
              <a:t>potraživanja</a:t>
            </a:r>
            <a:r>
              <a:rPr lang="en-US" dirty="0"/>
              <a:t> u </a:t>
            </a:r>
            <a:r>
              <a:rPr lang="en-US" dirty="0" err="1"/>
              <a:t>ulog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995334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16106"/>
            <a:ext cx="10515600" cy="5060857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Nominalni</a:t>
            </a:r>
            <a:r>
              <a:rPr lang="en-US" dirty="0" smtClean="0"/>
              <a:t> </a:t>
            </a:r>
            <a:r>
              <a:rPr lang="en-US" dirty="0" err="1" smtClean="0"/>
              <a:t>iznos</a:t>
            </a:r>
            <a:r>
              <a:rPr lang="en-US" dirty="0" smtClean="0"/>
              <a:t> </a:t>
            </a:r>
            <a:r>
              <a:rPr lang="en-US" dirty="0" err="1" smtClean="0"/>
              <a:t>uslovnog</a:t>
            </a:r>
            <a:r>
              <a:rPr lang="en-US" dirty="0" smtClean="0"/>
              <a:t> </a:t>
            </a:r>
            <a:r>
              <a:rPr lang="en-US" dirty="0" err="1" smtClean="0"/>
              <a:t>povećanja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ne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veći</a:t>
            </a:r>
            <a:r>
              <a:rPr lang="en-US" dirty="0" smtClean="0"/>
              <a:t> od </a:t>
            </a:r>
            <a:r>
              <a:rPr lang="en-US" dirty="0" err="1" smtClean="0"/>
              <a:t>polovine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sr-Latn-ME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postoji</a:t>
            </a:r>
            <a:r>
              <a:rPr lang="en-US" dirty="0" smtClean="0"/>
              <a:t> u </a:t>
            </a:r>
            <a:r>
              <a:rPr lang="en-US" dirty="0" err="1" smtClean="0"/>
              <a:t>vrijeme</a:t>
            </a:r>
            <a:r>
              <a:rPr lang="en-US" dirty="0" smtClean="0"/>
              <a:t> </a:t>
            </a:r>
            <a:r>
              <a:rPr lang="en-US" dirty="0" err="1" smtClean="0"/>
              <a:t>odlučivanja</a:t>
            </a:r>
            <a:r>
              <a:rPr lang="en-US" dirty="0" smtClean="0"/>
              <a:t> o </a:t>
            </a:r>
            <a:r>
              <a:rPr lang="en-US" dirty="0" err="1" smtClean="0"/>
              <a:t>uslovnom</a:t>
            </a:r>
            <a:r>
              <a:rPr lang="en-US" dirty="0" smtClean="0"/>
              <a:t> </a:t>
            </a:r>
            <a:r>
              <a:rPr lang="en-US" dirty="0" err="1" smtClean="0"/>
              <a:t>povećanju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.</a:t>
            </a:r>
          </a:p>
          <a:p>
            <a:pPr algn="just"/>
            <a:r>
              <a:rPr lang="pl-PL" dirty="0" smtClean="0"/>
              <a:t>Odluka o uslovnom povećanju kapitala upisuje se u Registar u roku od </a:t>
            </a:r>
            <a:r>
              <a:rPr lang="en-US" dirty="0" smtClean="0"/>
              <a:t>15 dana od dana </a:t>
            </a:r>
            <a:r>
              <a:rPr lang="en-US" dirty="0" err="1" smtClean="0"/>
              <a:t>donošenja</a:t>
            </a:r>
            <a:r>
              <a:rPr lang="en-US" dirty="0" smtClean="0"/>
              <a:t> </a:t>
            </a:r>
            <a:r>
              <a:rPr lang="en-US" dirty="0" err="1" smtClean="0"/>
              <a:t>odluke</a:t>
            </a:r>
            <a:r>
              <a:rPr lang="en-US" dirty="0" smtClean="0"/>
              <a:t> o </a:t>
            </a:r>
            <a:r>
              <a:rPr lang="en-US" dirty="0" err="1" smtClean="0"/>
              <a:t>uslovnom</a:t>
            </a:r>
            <a:r>
              <a:rPr lang="en-US" dirty="0" smtClean="0"/>
              <a:t> </a:t>
            </a:r>
            <a:r>
              <a:rPr lang="en-US" dirty="0" err="1" smtClean="0"/>
              <a:t>povećanju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Sudu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vodi</a:t>
            </a:r>
            <a:r>
              <a:rPr lang="sr-Latn-ME" dirty="0" smtClean="0"/>
              <a:t> </a:t>
            </a:r>
            <a:r>
              <a:rPr lang="pl-PL" dirty="0" smtClean="0"/>
              <a:t>Registar prijavljuje se, u roku od 15 dana od dana usvajanja godišnjeg obračuna za </a:t>
            </a:r>
            <a:r>
              <a:rPr lang="en-US" dirty="0" err="1" smtClean="0"/>
              <a:t>prethodnu</a:t>
            </a:r>
            <a:r>
              <a:rPr lang="en-US" dirty="0" smtClean="0"/>
              <a:t> </a:t>
            </a:r>
            <a:r>
              <a:rPr lang="en-US" dirty="0" err="1" smtClean="0"/>
              <a:t>godinu</a:t>
            </a:r>
            <a:r>
              <a:rPr lang="en-US" dirty="0" smtClean="0"/>
              <a:t>, </a:t>
            </a:r>
            <a:r>
              <a:rPr lang="en-US" dirty="0" err="1" smtClean="0"/>
              <a:t>ukupan</a:t>
            </a:r>
            <a:r>
              <a:rPr lang="en-US" dirty="0" smtClean="0"/>
              <a:t> </a:t>
            </a:r>
            <a:r>
              <a:rPr lang="en-US" dirty="0" err="1" smtClean="0"/>
              <a:t>iznos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izdate</a:t>
            </a:r>
            <a:r>
              <a:rPr lang="en-US" dirty="0" smtClean="0"/>
              <a:t> </a:t>
            </a:r>
            <a:r>
              <a:rPr lang="en-US" dirty="0" err="1" smtClean="0"/>
              <a:t>akcije</a:t>
            </a:r>
            <a:r>
              <a:rPr lang="en-US" dirty="0" smtClean="0"/>
              <a:t> u </a:t>
            </a:r>
            <a:r>
              <a:rPr lang="en-US" dirty="0" err="1" smtClean="0"/>
              <a:t>prethodnoj</a:t>
            </a:r>
            <a:r>
              <a:rPr lang="en-US" dirty="0" smtClean="0"/>
              <a:t> </a:t>
            </a:r>
            <a:r>
              <a:rPr lang="en-US" dirty="0" err="1" smtClean="0"/>
              <a:t>poslovnoj</a:t>
            </a:r>
            <a:r>
              <a:rPr lang="en-US" dirty="0" smtClean="0"/>
              <a:t> </a:t>
            </a:r>
            <a:r>
              <a:rPr lang="en-US" dirty="0" err="1" smtClean="0"/>
              <a:t>godini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osnovu</a:t>
            </a:r>
            <a:r>
              <a:rPr lang="en-US" dirty="0" smtClean="0"/>
              <a:t> </a:t>
            </a:r>
            <a:r>
              <a:rPr lang="en-US" dirty="0" err="1" smtClean="0"/>
              <a:t>zamjene</a:t>
            </a:r>
            <a:r>
              <a:rPr lang="en-US" dirty="0" smtClean="0"/>
              <a:t> </a:t>
            </a:r>
            <a:r>
              <a:rPr lang="en-US" dirty="0" err="1" smtClean="0"/>
              <a:t>obveznica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se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pretvoriti</a:t>
            </a:r>
            <a:r>
              <a:rPr lang="en-US" dirty="0" smtClean="0"/>
              <a:t> u </a:t>
            </a:r>
            <a:r>
              <a:rPr lang="en-US" dirty="0" err="1" smtClean="0"/>
              <a:t>akcije</a:t>
            </a:r>
            <a:r>
              <a:rPr lang="en-US" dirty="0" smtClean="0"/>
              <a:t>, </a:t>
            </a:r>
            <a:r>
              <a:rPr lang="en-US" dirty="0" err="1" smtClean="0"/>
              <a:t>odnosno</a:t>
            </a:r>
            <a:r>
              <a:rPr lang="en-US" dirty="0" smtClean="0"/>
              <a:t> </a:t>
            </a:r>
            <a:r>
              <a:rPr lang="en-US" dirty="0" err="1" smtClean="0"/>
              <a:t>ostvarivanja</a:t>
            </a:r>
            <a:r>
              <a:rPr lang="sr-Latn-ME" dirty="0" smtClean="0"/>
              <a:t> </a:t>
            </a:r>
            <a:r>
              <a:rPr lang="en-US" dirty="0" err="1" smtClean="0"/>
              <a:t>prioritetnog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kupovinu</a:t>
            </a:r>
            <a:r>
              <a:rPr lang="en-US" dirty="0" smtClean="0"/>
              <a:t> </a:t>
            </a:r>
            <a:r>
              <a:rPr lang="en-US" dirty="0" err="1" smtClean="0"/>
              <a:t>novih</a:t>
            </a:r>
            <a:r>
              <a:rPr lang="en-US" dirty="0" smtClean="0"/>
              <a:t> </a:t>
            </a:r>
            <a:r>
              <a:rPr lang="en-US" dirty="0" err="1" smtClean="0"/>
              <a:t>akcija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411859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60612"/>
            <a:ext cx="10515600" cy="53163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err="1" smtClean="0"/>
              <a:t>Ovlašteni</a:t>
            </a:r>
            <a:r>
              <a:rPr lang="en-US" b="1" dirty="0" smtClean="0"/>
              <a:t> </a:t>
            </a:r>
            <a:r>
              <a:rPr lang="en-US" b="1" dirty="0" err="1"/>
              <a:t>kapital</a:t>
            </a:r>
            <a:endParaRPr lang="en-US" b="1" dirty="0"/>
          </a:p>
          <a:p>
            <a:pPr algn="just"/>
            <a:r>
              <a:rPr lang="en-US" dirty="0" err="1"/>
              <a:t>Statutom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odlukom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ovlastiti</a:t>
            </a:r>
            <a:r>
              <a:rPr lang="en-US" dirty="0"/>
              <a:t> </a:t>
            </a:r>
            <a:r>
              <a:rPr lang="en-US" dirty="0" err="1"/>
              <a:t>uprava</a:t>
            </a:r>
            <a:r>
              <a:rPr lang="en-US" dirty="0"/>
              <a:t> da, u </a:t>
            </a:r>
            <a:r>
              <a:rPr lang="en-US" dirty="0" err="1"/>
              <a:t>roku</a:t>
            </a:r>
            <a:r>
              <a:rPr lang="en-US" dirty="0"/>
              <a:t> od </a:t>
            </a:r>
            <a:r>
              <a:rPr lang="en-US" dirty="0" smtClean="0"/>
              <a:t>pet</a:t>
            </a:r>
            <a:r>
              <a:rPr lang="sr-Latn-ME" dirty="0" smtClean="0"/>
              <a:t> </a:t>
            </a:r>
            <a:r>
              <a:rPr lang="en-US" dirty="0" err="1" smtClean="0"/>
              <a:t>godina</a:t>
            </a:r>
            <a:r>
              <a:rPr lang="en-US" dirty="0" smtClean="0"/>
              <a:t> </a:t>
            </a:r>
            <a:r>
              <a:rPr lang="en-US" dirty="0"/>
              <a:t>od dana </a:t>
            </a:r>
            <a:r>
              <a:rPr lang="en-US" dirty="0" err="1"/>
              <a:t>upisa</a:t>
            </a:r>
            <a:r>
              <a:rPr lang="en-US" dirty="0"/>
              <a:t> </a:t>
            </a:r>
            <a:r>
              <a:rPr lang="en-US" dirty="0" err="1"/>
              <a:t>akcionarskog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u </a:t>
            </a:r>
            <a:r>
              <a:rPr lang="en-US" dirty="0" err="1"/>
              <a:t>Registar</a:t>
            </a:r>
            <a:r>
              <a:rPr lang="en-US" dirty="0"/>
              <a:t>, </a:t>
            </a:r>
            <a:r>
              <a:rPr lang="en-US" dirty="0" err="1"/>
              <a:t>izdavanjem</a:t>
            </a:r>
            <a:r>
              <a:rPr lang="en-US" dirty="0"/>
              <a:t> </a:t>
            </a:r>
            <a:r>
              <a:rPr lang="en-US" dirty="0" err="1"/>
              <a:t>novih</a:t>
            </a:r>
            <a:r>
              <a:rPr lang="en-US" dirty="0"/>
              <a:t> </a:t>
            </a:r>
            <a:r>
              <a:rPr lang="en-US" dirty="0" err="1" smtClean="0"/>
              <a:t>akcija</a:t>
            </a:r>
            <a:r>
              <a:rPr lang="sr-Latn-ME" dirty="0" smtClean="0"/>
              <a:t> </a:t>
            </a:r>
            <a:r>
              <a:rPr lang="en-US" dirty="0" err="1" smtClean="0"/>
              <a:t>poveća</a:t>
            </a:r>
            <a:r>
              <a:rPr lang="en-US" dirty="0" smtClean="0"/>
              <a:t> </a:t>
            </a:r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 do </a:t>
            </a:r>
            <a:r>
              <a:rPr lang="en-US" dirty="0" err="1"/>
              <a:t>određenog</a:t>
            </a:r>
            <a:r>
              <a:rPr lang="en-US" dirty="0"/>
              <a:t> </a:t>
            </a:r>
            <a:r>
              <a:rPr lang="en-US" dirty="0" err="1"/>
              <a:t>iznosa</a:t>
            </a:r>
            <a:r>
              <a:rPr lang="en-US" dirty="0"/>
              <a:t> (</a:t>
            </a:r>
            <a:r>
              <a:rPr lang="en-US" dirty="0" err="1"/>
              <a:t>ovlašteni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), a </a:t>
            </a:r>
            <a:r>
              <a:rPr lang="en-US" dirty="0" err="1"/>
              <a:t>najviše</a:t>
            </a:r>
            <a:r>
              <a:rPr lang="en-US" dirty="0"/>
              <a:t> do </a:t>
            </a:r>
            <a:r>
              <a:rPr lang="en-US" dirty="0" err="1" smtClean="0"/>
              <a:t>polovine</a:t>
            </a:r>
            <a:r>
              <a:rPr lang="sr-Latn-ME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postoji</a:t>
            </a:r>
            <a:r>
              <a:rPr lang="en-US" dirty="0"/>
              <a:t> u </a:t>
            </a:r>
            <a:r>
              <a:rPr lang="en-US" dirty="0" err="1"/>
              <a:t>trenutku</a:t>
            </a:r>
            <a:r>
              <a:rPr lang="en-US" dirty="0"/>
              <a:t> </a:t>
            </a:r>
            <a:r>
              <a:rPr lang="en-US" dirty="0" err="1"/>
              <a:t>davanja</a:t>
            </a:r>
            <a:r>
              <a:rPr lang="en-US" dirty="0"/>
              <a:t> </a:t>
            </a:r>
            <a:r>
              <a:rPr lang="en-US" dirty="0" err="1"/>
              <a:t>ovlaštenja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Statutom</a:t>
            </a:r>
            <a:r>
              <a:rPr lang="en-US" dirty="0"/>
              <a:t>, </a:t>
            </a:r>
            <a:r>
              <a:rPr lang="en-US" dirty="0" err="1" smtClean="0"/>
              <a:t>odnosno</a:t>
            </a:r>
            <a:r>
              <a:rPr lang="sr-Latn-ME" dirty="0" smtClean="0"/>
              <a:t> </a:t>
            </a:r>
            <a:r>
              <a:rPr lang="nb-NO" dirty="0" smtClean="0"/>
              <a:t>odlukom </a:t>
            </a:r>
            <a:r>
              <a:rPr lang="nb-NO" dirty="0"/>
              <a:t>skupštine, može se utvrditi da se akcije ovlaštenog kapitala izdaju </a:t>
            </a:r>
            <a:r>
              <a:rPr lang="nb-NO" dirty="0" smtClean="0"/>
              <a:t>samo</a:t>
            </a:r>
            <a:r>
              <a:rPr lang="sr-Latn-ME" dirty="0" smtClean="0"/>
              <a:t> </a:t>
            </a:r>
            <a:r>
              <a:rPr lang="en-US" dirty="0" err="1" smtClean="0"/>
              <a:t>zaposlenima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akcionarskom</a:t>
            </a:r>
            <a:r>
              <a:rPr lang="en-US" dirty="0"/>
              <a:t> </a:t>
            </a:r>
            <a:r>
              <a:rPr lang="en-US" dirty="0" err="1"/>
              <a:t>društvu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povezanim</a:t>
            </a:r>
            <a:r>
              <a:rPr lang="en-US" dirty="0"/>
              <a:t> </a:t>
            </a:r>
            <a:r>
              <a:rPr lang="en-US" dirty="0" err="1" smtClean="0"/>
              <a:t>društvima</a:t>
            </a:r>
            <a:r>
              <a:rPr lang="en-US" dirty="0" smtClean="0"/>
              <a:t>.</a:t>
            </a:r>
            <a:endParaRPr lang="en-US" dirty="0"/>
          </a:p>
          <a:p>
            <a:pPr marL="0" indent="0" algn="just">
              <a:buNone/>
            </a:pPr>
            <a:r>
              <a:rPr lang="en-US" b="1" dirty="0" smtClean="0"/>
              <a:t> </a:t>
            </a:r>
            <a:r>
              <a:rPr lang="en-US" b="1" dirty="0" err="1"/>
              <a:t>Povećanje</a:t>
            </a:r>
            <a:r>
              <a:rPr lang="en-US" b="1" dirty="0"/>
              <a:t> </a:t>
            </a:r>
            <a:r>
              <a:rPr lang="en-US" b="1" dirty="0" err="1"/>
              <a:t>osnovnog</a:t>
            </a:r>
            <a:r>
              <a:rPr lang="en-US" b="1" dirty="0"/>
              <a:t> </a:t>
            </a:r>
            <a:r>
              <a:rPr lang="en-US" b="1" dirty="0" err="1"/>
              <a:t>kapitala</a:t>
            </a:r>
            <a:r>
              <a:rPr lang="en-US" b="1" dirty="0"/>
              <a:t> </a:t>
            </a:r>
            <a:r>
              <a:rPr lang="en-US" b="1" dirty="0" err="1"/>
              <a:t>iz</a:t>
            </a:r>
            <a:r>
              <a:rPr lang="en-US" b="1" dirty="0"/>
              <a:t> </a:t>
            </a:r>
            <a:r>
              <a:rPr lang="en-US" b="1" dirty="0" err="1"/>
              <a:t>rezervi</a:t>
            </a:r>
            <a:r>
              <a:rPr lang="en-US" b="1" dirty="0"/>
              <a:t> </a:t>
            </a:r>
            <a:r>
              <a:rPr lang="en-US" b="1" dirty="0" err="1"/>
              <a:t>društva</a:t>
            </a:r>
            <a:endParaRPr lang="en-US" b="1" dirty="0"/>
          </a:p>
          <a:p>
            <a:pPr algn="just"/>
            <a:r>
              <a:rPr lang="en-US" dirty="0" err="1"/>
              <a:t>Skupština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, </a:t>
            </a:r>
            <a:r>
              <a:rPr lang="en-US" dirty="0" err="1"/>
              <a:t>poslije</a:t>
            </a:r>
            <a:r>
              <a:rPr lang="en-US" dirty="0"/>
              <a:t> </a:t>
            </a:r>
            <a:r>
              <a:rPr lang="en-US" dirty="0" err="1"/>
              <a:t>usvajanja</a:t>
            </a:r>
            <a:r>
              <a:rPr lang="en-US" dirty="0"/>
              <a:t> </a:t>
            </a:r>
            <a:r>
              <a:rPr lang="en-US" dirty="0" err="1"/>
              <a:t>računovodstvenih</a:t>
            </a:r>
            <a:r>
              <a:rPr lang="en-US" dirty="0"/>
              <a:t> </a:t>
            </a:r>
            <a:r>
              <a:rPr lang="en-US" dirty="0" err="1"/>
              <a:t>iskaza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prethodnu</a:t>
            </a:r>
            <a:r>
              <a:rPr lang="en-US" dirty="0"/>
              <a:t> </a:t>
            </a:r>
            <a:r>
              <a:rPr lang="en-US" dirty="0" err="1"/>
              <a:t>godinu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odlučiti</a:t>
            </a:r>
            <a:r>
              <a:rPr lang="en-US" dirty="0" smtClean="0"/>
              <a:t> </a:t>
            </a:r>
            <a:r>
              <a:rPr lang="en-US" dirty="0"/>
              <a:t>da se </a:t>
            </a:r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/>
              <a:t>poveća</a:t>
            </a:r>
            <a:r>
              <a:rPr lang="en-US" dirty="0"/>
              <a:t> </a:t>
            </a:r>
            <a:r>
              <a:rPr lang="en-US" dirty="0" err="1"/>
              <a:t>pretvaranjem</a:t>
            </a:r>
            <a:r>
              <a:rPr lang="en-US" dirty="0"/>
              <a:t> </a:t>
            </a:r>
            <a:r>
              <a:rPr lang="en-US" dirty="0" err="1"/>
              <a:t>raspoloživih</a:t>
            </a:r>
            <a:r>
              <a:rPr lang="en-US" dirty="0"/>
              <a:t> </a:t>
            </a:r>
            <a:r>
              <a:rPr lang="en-US" dirty="0" err="1"/>
              <a:t>rezervi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neraspoređene</a:t>
            </a:r>
            <a:r>
              <a:rPr lang="sr-Latn-ME" dirty="0" smtClean="0"/>
              <a:t> </a:t>
            </a:r>
            <a:r>
              <a:rPr lang="en-US" dirty="0" err="1" smtClean="0"/>
              <a:t>dobiti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 smtClean="0"/>
              <a:t>kapital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984382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64776"/>
            <a:ext cx="10515600" cy="56121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 smtClean="0"/>
              <a:t>Pretvaranje</a:t>
            </a:r>
            <a:r>
              <a:rPr lang="en-US" b="1" dirty="0" smtClean="0"/>
              <a:t> </a:t>
            </a:r>
            <a:r>
              <a:rPr lang="en-US" b="1" dirty="0" err="1"/>
              <a:t>rezervi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neraspoređene</a:t>
            </a:r>
            <a:r>
              <a:rPr lang="en-US" b="1" dirty="0"/>
              <a:t> </a:t>
            </a:r>
            <a:r>
              <a:rPr lang="en-US" b="1" dirty="0" err="1"/>
              <a:t>dobiti</a:t>
            </a:r>
            <a:r>
              <a:rPr lang="en-US" b="1" dirty="0"/>
              <a:t> u </a:t>
            </a:r>
            <a:r>
              <a:rPr lang="en-US" b="1" dirty="0" err="1"/>
              <a:t>osnovni</a:t>
            </a:r>
            <a:r>
              <a:rPr lang="en-US" b="1" dirty="0"/>
              <a:t> </a:t>
            </a:r>
            <a:r>
              <a:rPr lang="en-US" b="1" dirty="0" err="1"/>
              <a:t>kapital</a:t>
            </a:r>
            <a:endParaRPr lang="en-US" b="1" dirty="0"/>
          </a:p>
          <a:p>
            <a:pPr algn="just"/>
            <a:r>
              <a:rPr lang="en-US" dirty="0" err="1"/>
              <a:t>Rezerve</a:t>
            </a:r>
            <a:r>
              <a:rPr lang="en-US" dirty="0"/>
              <a:t> </a:t>
            </a:r>
            <a:r>
              <a:rPr lang="en-US" dirty="0" err="1"/>
              <a:t>akcionarskog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u </a:t>
            </a:r>
            <a:r>
              <a:rPr lang="en-US" dirty="0" err="1"/>
              <a:t>dijelu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premašuje</a:t>
            </a:r>
            <a:r>
              <a:rPr lang="en-US" dirty="0"/>
              <a:t> </a:t>
            </a:r>
            <a:r>
              <a:rPr lang="en-US" dirty="0" err="1"/>
              <a:t>desetinu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statutom</a:t>
            </a:r>
            <a:r>
              <a:rPr lang="en-US" dirty="0" smtClean="0"/>
              <a:t> </a:t>
            </a:r>
            <a:r>
              <a:rPr lang="en-US" dirty="0" err="1"/>
              <a:t>utvrđen</a:t>
            </a:r>
            <a:r>
              <a:rPr lang="en-US" dirty="0"/>
              <a:t> </a:t>
            </a:r>
            <a:r>
              <a:rPr lang="en-US" dirty="0" err="1"/>
              <a:t>veći</a:t>
            </a:r>
            <a:r>
              <a:rPr lang="en-US" dirty="0"/>
              <a:t> </a:t>
            </a:r>
            <a:r>
              <a:rPr lang="en-US" dirty="0" err="1"/>
              <a:t>dio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neraspoređena</a:t>
            </a:r>
            <a:r>
              <a:rPr lang="en-US" dirty="0"/>
              <a:t> </a:t>
            </a:r>
            <a:r>
              <a:rPr lang="en-US" dirty="0" err="1"/>
              <a:t>dobit</a:t>
            </a:r>
            <a:r>
              <a:rPr lang="en-US" dirty="0"/>
              <a:t>, </a:t>
            </a:r>
            <a:r>
              <a:rPr lang="en-US" dirty="0" err="1"/>
              <a:t>mogu</a:t>
            </a:r>
            <a:r>
              <a:rPr lang="en-US" dirty="0"/>
              <a:t> se </a:t>
            </a:r>
            <a:r>
              <a:rPr lang="en-US" dirty="0" err="1"/>
              <a:t>pretvoriti</a:t>
            </a:r>
            <a:r>
              <a:rPr lang="en-US" dirty="0"/>
              <a:t> u </a:t>
            </a:r>
            <a:r>
              <a:rPr lang="en-US" dirty="0" err="1" smtClean="0"/>
              <a:t>osnovni</a:t>
            </a:r>
            <a:r>
              <a:rPr lang="sr-Latn-ME" dirty="0" smtClean="0"/>
              <a:t> </a:t>
            </a:r>
            <a:r>
              <a:rPr lang="en-US" dirty="0" err="1" smtClean="0"/>
              <a:t>kapital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Rezerve</a:t>
            </a:r>
            <a:r>
              <a:rPr lang="en-US" dirty="0" smtClean="0"/>
              <a:t> </a:t>
            </a:r>
            <a:r>
              <a:rPr lang="en-US" dirty="0" err="1"/>
              <a:t>akcionarskog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neraspoređena</a:t>
            </a:r>
            <a:r>
              <a:rPr lang="en-US" dirty="0"/>
              <a:t> </a:t>
            </a:r>
            <a:r>
              <a:rPr lang="en-US" dirty="0" err="1"/>
              <a:t>dobit</a:t>
            </a:r>
            <a:r>
              <a:rPr lang="en-US" dirty="0"/>
              <a:t> ne </a:t>
            </a:r>
            <a:r>
              <a:rPr lang="en-US" dirty="0" err="1"/>
              <a:t>mogu</a:t>
            </a:r>
            <a:r>
              <a:rPr lang="en-US" dirty="0"/>
              <a:t> se </a:t>
            </a:r>
            <a:r>
              <a:rPr lang="en-US" dirty="0" err="1"/>
              <a:t>pretvoriti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osnovni</a:t>
            </a:r>
            <a:r>
              <a:rPr lang="en-US" dirty="0" smtClean="0"/>
              <a:t>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gubitak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pl-PL" b="1" dirty="0" smtClean="0"/>
              <a:t> </a:t>
            </a:r>
            <a:r>
              <a:rPr lang="pl-PL" b="1" dirty="0"/>
              <a:t>Posebno pravilo za jednočlano društvo</a:t>
            </a:r>
          </a:p>
          <a:p>
            <a:pPr algn="just"/>
            <a:r>
              <a:rPr lang="en-US" dirty="0" err="1"/>
              <a:t>Ako</a:t>
            </a:r>
            <a:r>
              <a:rPr lang="en-US" dirty="0"/>
              <a:t> se u </a:t>
            </a:r>
            <a:r>
              <a:rPr lang="en-US" dirty="0" err="1"/>
              <a:t>jednočlanom</a:t>
            </a:r>
            <a:r>
              <a:rPr lang="en-US" dirty="0"/>
              <a:t> </a:t>
            </a:r>
            <a:r>
              <a:rPr lang="en-US" dirty="0" err="1"/>
              <a:t>akcionarskom</a:t>
            </a:r>
            <a:r>
              <a:rPr lang="en-US" dirty="0"/>
              <a:t> </a:t>
            </a:r>
            <a:r>
              <a:rPr lang="en-US" dirty="0" err="1"/>
              <a:t>društvu</a:t>
            </a:r>
            <a:r>
              <a:rPr lang="en-US" dirty="0"/>
              <a:t> </a:t>
            </a:r>
            <a:r>
              <a:rPr lang="en-US" dirty="0" err="1"/>
              <a:t>poveća</a:t>
            </a:r>
            <a:r>
              <a:rPr lang="en-US" dirty="0"/>
              <a:t> </a:t>
            </a:r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/>
              <a:t>ulozima</a:t>
            </a:r>
            <a:r>
              <a:rPr lang="en-US" dirty="0"/>
              <a:t> </a:t>
            </a:r>
            <a:r>
              <a:rPr lang="en-US" dirty="0" err="1" smtClean="0"/>
              <a:t>novih</a:t>
            </a:r>
            <a:r>
              <a:rPr lang="sr-Latn-ME" dirty="0" smtClean="0"/>
              <a:t> </a:t>
            </a:r>
            <a:r>
              <a:rPr lang="en-US" dirty="0" err="1" smtClean="0"/>
              <a:t>akcionara</a:t>
            </a:r>
            <a:r>
              <a:rPr lang="en-US" dirty="0"/>
              <a:t>,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nastavlja</a:t>
            </a:r>
            <a:r>
              <a:rPr lang="en-US" dirty="0"/>
              <a:t> s </a:t>
            </a:r>
            <a:r>
              <a:rPr lang="en-US" dirty="0" err="1"/>
              <a:t>radom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akcionarsko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, u </a:t>
            </a:r>
            <a:r>
              <a:rPr lang="en-US" dirty="0" err="1"/>
              <a:t>skladu</a:t>
            </a:r>
            <a:r>
              <a:rPr lang="en-US" dirty="0"/>
              <a:t> s </a:t>
            </a:r>
            <a:r>
              <a:rPr lang="en-US" dirty="0" err="1" smtClean="0"/>
              <a:t>odredbama</a:t>
            </a:r>
            <a:r>
              <a:rPr lang="sr-Latn-ME" dirty="0" smtClean="0"/>
              <a:t> </a:t>
            </a:r>
            <a:r>
              <a:rPr lang="en-US" dirty="0" smtClean="0"/>
              <a:t>ZOP-a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se </a:t>
            </a:r>
            <a:r>
              <a:rPr lang="en-US" dirty="0" err="1"/>
              <a:t>upisuje</a:t>
            </a:r>
            <a:r>
              <a:rPr lang="en-US" dirty="0"/>
              <a:t> u </a:t>
            </a:r>
            <a:r>
              <a:rPr lang="en-US" dirty="0" err="1"/>
              <a:t>Registar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061295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24435"/>
            <a:ext cx="10515600" cy="56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ME" b="1" dirty="0" smtClean="0"/>
              <a:t>5. </a:t>
            </a:r>
            <a:r>
              <a:rPr lang="en-US" b="1" dirty="0" smtClean="0"/>
              <a:t> </a:t>
            </a:r>
            <a:r>
              <a:rPr lang="en-US" b="1" dirty="0" err="1"/>
              <a:t>Uloga</a:t>
            </a:r>
            <a:r>
              <a:rPr lang="en-US" b="1" dirty="0"/>
              <a:t> </a:t>
            </a:r>
            <a:r>
              <a:rPr lang="en-US" b="1" dirty="0" err="1"/>
              <a:t>skupštine</a:t>
            </a:r>
            <a:r>
              <a:rPr lang="en-US" b="1" dirty="0"/>
              <a:t> </a:t>
            </a:r>
            <a:r>
              <a:rPr lang="en-US" b="1" dirty="0" err="1"/>
              <a:t>dioničara</a:t>
            </a:r>
            <a:r>
              <a:rPr lang="en-US" b="1" dirty="0"/>
              <a:t>/</a:t>
            </a:r>
            <a:r>
              <a:rPr lang="en-US" b="1" dirty="0" err="1"/>
              <a:t>akcionara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 smtClean="0"/>
              <a:t>nadzornog</a:t>
            </a:r>
            <a:r>
              <a:rPr lang="en-US" b="1" dirty="0" smtClean="0"/>
              <a:t>/</a:t>
            </a:r>
            <a:r>
              <a:rPr lang="en-US" b="1" dirty="0" err="1" smtClean="0"/>
              <a:t>upravnog</a:t>
            </a:r>
            <a:r>
              <a:rPr lang="sr-Latn-ME" b="1" dirty="0" smtClean="0"/>
              <a:t> </a:t>
            </a:r>
            <a:r>
              <a:rPr lang="pl-PL" b="1" dirty="0" smtClean="0"/>
              <a:t>odbora </a:t>
            </a:r>
            <a:r>
              <a:rPr lang="pl-PL" b="1" dirty="0"/>
              <a:t>u povećanju osnovnog kapitala</a:t>
            </a:r>
          </a:p>
          <a:p>
            <a:pPr algn="just"/>
            <a:r>
              <a:rPr lang="en-US" dirty="0"/>
              <a:t>Na </a:t>
            </a:r>
            <a:r>
              <a:rPr lang="en-US" dirty="0" err="1"/>
              <a:t>nivou</a:t>
            </a:r>
            <a:r>
              <a:rPr lang="en-US" dirty="0"/>
              <a:t> </a:t>
            </a:r>
            <a:r>
              <a:rPr lang="en-US" dirty="0" err="1"/>
              <a:t>dioničkog</a:t>
            </a:r>
            <a:r>
              <a:rPr lang="en-US" dirty="0"/>
              <a:t>/</a:t>
            </a:r>
            <a:r>
              <a:rPr lang="en-US" dirty="0" err="1"/>
              <a:t>akcionarskog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vodeću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 u </a:t>
            </a:r>
            <a:r>
              <a:rPr lang="en-US" dirty="0" err="1"/>
              <a:t>povećanju</a:t>
            </a:r>
            <a:r>
              <a:rPr lang="en-US" dirty="0"/>
              <a:t> </a:t>
            </a:r>
            <a:r>
              <a:rPr lang="en-US" dirty="0" err="1" smtClean="0"/>
              <a:t>osnovnog</a:t>
            </a:r>
            <a:r>
              <a:rPr lang="sr-Latn-ME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</a:t>
            </a:r>
            <a:r>
              <a:rPr lang="en-US" dirty="0" err="1" smtClean="0"/>
              <a:t>igra</a:t>
            </a:r>
            <a:r>
              <a:rPr lang="sr-Latn-ME" dirty="0" smtClean="0"/>
              <a:t> skupština dioničara/akcionara 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, </a:t>
            </a:r>
            <a:r>
              <a:rPr lang="en-US" dirty="0" err="1"/>
              <a:t>zavisno</a:t>
            </a:r>
            <a:r>
              <a:rPr lang="en-US" dirty="0"/>
              <a:t> od </a:t>
            </a:r>
            <a:r>
              <a:rPr lang="en-US" dirty="0" err="1"/>
              <a:t>odabranog</a:t>
            </a:r>
            <a:r>
              <a:rPr lang="en-US" dirty="0"/>
              <a:t> </a:t>
            </a:r>
            <a:r>
              <a:rPr lang="en-US" dirty="0" err="1"/>
              <a:t>načina</a:t>
            </a:r>
            <a:r>
              <a:rPr lang="en-US" dirty="0"/>
              <a:t>, </a:t>
            </a:r>
            <a:r>
              <a:rPr lang="en-US" dirty="0" err="1"/>
              <a:t>tj</a:t>
            </a:r>
            <a:r>
              <a:rPr lang="en-US" dirty="0" smtClean="0"/>
              <a:t>.</a:t>
            </a:r>
            <a:r>
              <a:rPr lang="sr-Latn-ME" dirty="0" smtClean="0"/>
              <a:t> </a:t>
            </a:r>
            <a:r>
              <a:rPr lang="en-US" dirty="0" err="1" smtClean="0"/>
              <a:t>ovlaštenja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odlučivanje</a:t>
            </a:r>
            <a:r>
              <a:rPr lang="en-US" dirty="0"/>
              <a:t> u </a:t>
            </a:r>
            <a:r>
              <a:rPr lang="en-US" dirty="0" err="1"/>
              <a:t>postupku</a:t>
            </a:r>
            <a:r>
              <a:rPr lang="en-US" dirty="0"/>
              <a:t> </a:t>
            </a:r>
            <a:r>
              <a:rPr lang="en-US" dirty="0" err="1"/>
              <a:t>povećanja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 smtClean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704581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75765"/>
            <a:ext cx="10515600" cy="51011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b="1" dirty="0" smtClean="0"/>
              <a:t>a) Odluka </a:t>
            </a:r>
            <a:r>
              <a:rPr lang="sr-Latn-ME" b="1" dirty="0" smtClean="0"/>
              <a:t>skupštine dioničara/akcionara </a:t>
            </a:r>
            <a:r>
              <a:rPr lang="pt-BR" b="1" dirty="0" smtClean="0"/>
              <a:t> o emitiranju dionica/akcija</a:t>
            </a:r>
          </a:p>
          <a:p>
            <a:pPr algn="just"/>
            <a:r>
              <a:rPr lang="en-US" dirty="0" err="1" smtClean="0"/>
              <a:t>Odluku</a:t>
            </a:r>
            <a:r>
              <a:rPr lang="en-US" dirty="0" smtClean="0"/>
              <a:t> da se </a:t>
            </a:r>
            <a:r>
              <a:rPr lang="en-US" dirty="0" err="1" smtClean="0"/>
              <a:t>poveća</a:t>
            </a:r>
            <a:r>
              <a:rPr lang="en-US" dirty="0" smtClean="0"/>
              <a:t> </a:t>
            </a:r>
            <a:r>
              <a:rPr lang="en-US" dirty="0" err="1" smtClean="0"/>
              <a:t>osnovni</a:t>
            </a:r>
            <a:r>
              <a:rPr lang="en-US" dirty="0" smtClean="0"/>
              <a:t> </a:t>
            </a:r>
            <a:r>
              <a:rPr lang="en-US" dirty="0" err="1" smtClean="0"/>
              <a:t>kapital</a:t>
            </a:r>
            <a:r>
              <a:rPr lang="en-US" dirty="0" smtClean="0"/>
              <a:t> </a:t>
            </a:r>
            <a:r>
              <a:rPr lang="en-US" dirty="0" err="1" smtClean="0"/>
              <a:t>povećanjem</a:t>
            </a:r>
            <a:r>
              <a:rPr lang="en-US" dirty="0" smtClean="0"/>
              <a:t> </a:t>
            </a:r>
            <a:r>
              <a:rPr lang="en-US" dirty="0" err="1" smtClean="0"/>
              <a:t>nominalne</a:t>
            </a:r>
            <a:r>
              <a:rPr lang="en-US" dirty="0" smtClean="0"/>
              <a:t> </a:t>
            </a:r>
            <a:r>
              <a:rPr lang="en-US" dirty="0" err="1" smtClean="0"/>
              <a:t>vrijednosti</a:t>
            </a:r>
            <a:r>
              <a:rPr lang="sr-Latn-ME" dirty="0" smtClean="0"/>
              <a:t> </a:t>
            </a:r>
            <a:r>
              <a:rPr lang="en-US" dirty="0" err="1" smtClean="0"/>
              <a:t>ranije</a:t>
            </a:r>
            <a:r>
              <a:rPr lang="en-US" dirty="0" smtClean="0"/>
              <a:t> </a:t>
            </a:r>
            <a:r>
              <a:rPr lang="en-US" dirty="0" err="1" smtClean="0"/>
              <a:t>izdatih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izdavanjem</a:t>
            </a:r>
            <a:r>
              <a:rPr lang="en-US" dirty="0" smtClean="0"/>
              <a:t> </a:t>
            </a:r>
            <a:r>
              <a:rPr lang="en-US" dirty="0" err="1" smtClean="0"/>
              <a:t>novih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 smtClean="0"/>
              <a:t>donosi</a:t>
            </a:r>
            <a:r>
              <a:rPr lang="en-US" dirty="0" smtClean="0"/>
              <a:t> </a:t>
            </a:r>
            <a:r>
              <a:rPr lang="sr-Latn-ME" dirty="0" smtClean="0"/>
              <a:t>skupština dioničara/akcionara 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načine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povećanje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mora </a:t>
            </a:r>
            <a:r>
              <a:rPr lang="en-US" dirty="0" err="1" smtClean="0"/>
              <a:t>odobriti</a:t>
            </a:r>
            <a:r>
              <a:rPr lang="en-US" dirty="0" smtClean="0"/>
              <a:t> </a:t>
            </a:r>
            <a:r>
              <a:rPr lang="sr-Latn-ME" dirty="0" smtClean="0"/>
              <a:t>skupština dioničara/akcionara. </a:t>
            </a:r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Jedini</a:t>
            </a:r>
            <a:r>
              <a:rPr lang="en-US" dirty="0" smtClean="0"/>
              <a:t> </a:t>
            </a:r>
            <a:r>
              <a:rPr lang="en-US" dirty="0" err="1" smtClean="0"/>
              <a:t>izuzetak</a:t>
            </a:r>
            <a:r>
              <a:rPr lang="sr-Latn-ME" dirty="0" smtClean="0"/>
              <a:t> </a:t>
            </a:r>
            <a:r>
              <a:rPr lang="en-US" dirty="0" err="1" smtClean="0"/>
              <a:t>vezan</a:t>
            </a:r>
            <a:r>
              <a:rPr lang="en-US" dirty="0" smtClean="0"/>
              <a:t> je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povećanje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</a:t>
            </a:r>
            <a:r>
              <a:rPr lang="en-US" dirty="0" err="1" smtClean="0"/>
              <a:t>novim</a:t>
            </a:r>
            <a:r>
              <a:rPr lang="en-US" dirty="0" smtClean="0"/>
              <a:t> </a:t>
            </a:r>
            <a:r>
              <a:rPr lang="en-US" dirty="0" err="1" smtClean="0"/>
              <a:t>ulozima</a:t>
            </a:r>
            <a:r>
              <a:rPr lang="en-US" dirty="0" smtClean="0"/>
              <a:t> </a:t>
            </a:r>
            <a:r>
              <a:rPr lang="en-US" dirty="0" err="1" smtClean="0"/>
              <a:t>kada</a:t>
            </a:r>
            <a:r>
              <a:rPr lang="en-US" dirty="0" smtClean="0"/>
              <a:t> je </a:t>
            </a:r>
            <a:r>
              <a:rPr lang="en-US" dirty="0" err="1" smtClean="0"/>
              <a:t>osnivačkim</a:t>
            </a:r>
            <a:r>
              <a:rPr lang="en-US" dirty="0" smtClean="0"/>
              <a:t> </a:t>
            </a:r>
            <a:r>
              <a:rPr lang="en-US" dirty="0" err="1" smtClean="0"/>
              <a:t>aktom</a:t>
            </a:r>
            <a:r>
              <a:rPr lang="sr-Latn-ME" dirty="0" smtClean="0"/>
              <a:t> </a:t>
            </a:r>
            <a:r>
              <a:rPr lang="en-US" dirty="0" err="1" smtClean="0"/>
              <a:t>nadležnost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donošenje</a:t>
            </a:r>
            <a:r>
              <a:rPr lang="en-US" dirty="0" smtClean="0"/>
              <a:t> </a:t>
            </a:r>
            <a:r>
              <a:rPr lang="en-US" dirty="0" err="1" smtClean="0"/>
              <a:t>ove</a:t>
            </a:r>
            <a:r>
              <a:rPr lang="en-US" dirty="0" smtClean="0"/>
              <a:t> </a:t>
            </a:r>
            <a:r>
              <a:rPr lang="en-US" dirty="0" err="1" smtClean="0"/>
              <a:t>odluke</a:t>
            </a:r>
            <a:r>
              <a:rPr lang="en-US" dirty="0" smtClean="0"/>
              <a:t> </a:t>
            </a:r>
            <a:r>
              <a:rPr lang="en-US" dirty="0" err="1" smtClean="0"/>
              <a:t>povjerena</a:t>
            </a:r>
            <a:r>
              <a:rPr lang="en-US" dirty="0" smtClean="0"/>
              <a:t> </a:t>
            </a:r>
            <a:r>
              <a:rPr lang="en-US" dirty="0" err="1" smtClean="0"/>
              <a:t>nadzornom</a:t>
            </a:r>
            <a:r>
              <a:rPr lang="en-US" dirty="0" smtClean="0"/>
              <a:t>/</a:t>
            </a:r>
            <a:r>
              <a:rPr lang="en-US" dirty="0" err="1" smtClean="0"/>
              <a:t>upravnom</a:t>
            </a:r>
            <a:r>
              <a:rPr lang="en-US" dirty="0" smtClean="0"/>
              <a:t> </a:t>
            </a:r>
            <a:r>
              <a:rPr lang="en-US" dirty="0" err="1" smtClean="0"/>
              <a:t>odboru</a:t>
            </a:r>
            <a:r>
              <a:rPr lang="en-US" dirty="0" smtClean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95849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31065"/>
            <a:ext cx="10515600" cy="5545898"/>
          </a:xfrm>
        </p:spPr>
        <p:txBody>
          <a:bodyPr>
            <a:normAutofit lnSpcReduction="10000"/>
          </a:bodyPr>
          <a:lstStyle/>
          <a:p>
            <a:endParaRPr lang="sr-Latn-ME" dirty="0" smtClean="0"/>
          </a:p>
          <a:p>
            <a:pPr marL="0" indent="0">
              <a:buNone/>
            </a:pPr>
            <a:r>
              <a:rPr lang="en-US" dirty="0" smtClean="0"/>
              <a:t>1</a:t>
            </a:r>
            <a:r>
              <a:rPr lang="en-US" dirty="0"/>
              <a:t>. </a:t>
            </a:r>
            <a:r>
              <a:rPr lang="en-US" dirty="0" err="1"/>
              <a:t>Pojam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endParaRPr lang="en-US" dirty="0"/>
          </a:p>
          <a:p>
            <a:pPr marL="0" indent="0">
              <a:buNone/>
            </a:pPr>
            <a:r>
              <a:rPr lang="pt-BR" dirty="0"/>
              <a:t>Osnovni kapital </a:t>
            </a:r>
            <a:r>
              <a:rPr lang="pt-BR" dirty="0" smtClean="0"/>
              <a:t>defini</a:t>
            </a:r>
            <a:r>
              <a:rPr lang="sr-Latn-ME" dirty="0" smtClean="0"/>
              <a:t>še </a:t>
            </a:r>
            <a:r>
              <a:rPr lang="pt-BR" dirty="0" smtClean="0"/>
              <a:t> </a:t>
            </a:r>
            <a:r>
              <a:rPr lang="pt-BR" dirty="0"/>
              <a:t>se kao:</a:t>
            </a:r>
          </a:p>
          <a:p>
            <a:pPr marL="0" indent="0" algn="just">
              <a:buNone/>
            </a:pPr>
            <a:r>
              <a:rPr lang="en-US" dirty="0"/>
              <a:t>1) </a:t>
            </a:r>
            <a:r>
              <a:rPr lang="en-US" dirty="0" err="1"/>
              <a:t>razlika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ukupne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imovine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ukupnih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; </a:t>
            </a:r>
            <a:r>
              <a:rPr lang="en-US" dirty="0" err="1"/>
              <a:t>ili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2) </a:t>
            </a:r>
            <a:r>
              <a:rPr lang="en-US" dirty="0" err="1"/>
              <a:t>ukupna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izdate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nalaze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opticaju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/>
              <a:t>čine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izdate</a:t>
            </a:r>
            <a:r>
              <a:rPr lang="en-US" dirty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One </a:t>
            </a:r>
            <a:r>
              <a:rPr lang="en-US" dirty="0" err="1" smtClean="0"/>
              <a:t>obuhvataju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stečene</a:t>
            </a:r>
            <a:r>
              <a:rPr lang="en-US" dirty="0"/>
              <a:t> </a:t>
            </a:r>
            <a:r>
              <a:rPr lang="en-US" dirty="0" err="1"/>
              <a:t>vlastite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,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ponovo</a:t>
            </a:r>
            <a:r>
              <a:rPr lang="en-US" dirty="0"/>
              <a:t> </a:t>
            </a:r>
            <a:r>
              <a:rPr lang="en-US" dirty="0" err="1"/>
              <a:t>kupljene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strane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ponovne</a:t>
            </a:r>
            <a:r>
              <a:rPr lang="en-US" dirty="0"/>
              <a:t> </a:t>
            </a:r>
            <a:r>
              <a:rPr lang="en-US" dirty="0" err="1"/>
              <a:t>prodaje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poništavanja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err="1"/>
              <a:t>Obveznice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 smtClean="0"/>
              <a:t>kreditni</a:t>
            </a:r>
            <a:r>
              <a:rPr lang="sr-Latn-ME" dirty="0" smtClean="0"/>
              <a:t> </a:t>
            </a:r>
            <a:r>
              <a:rPr lang="en-US" dirty="0" err="1" smtClean="0"/>
              <a:t>instrumenti</a:t>
            </a:r>
            <a:r>
              <a:rPr lang="en-US" dirty="0" smtClean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551791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81635"/>
            <a:ext cx="10515600" cy="5195328"/>
          </a:xfrm>
        </p:spPr>
        <p:txBody>
          <a:bodyPr>
            <a:normAutofit/>
          </a:bodyPr>
          <a:lstStyle/>
          <a:p>
            <a:pPr algn="just"/>
            <a:r>
              <a:rPr lang="pl-PL" dirty="0" smtClean="0"/>
              <a:t>Ako odluka o povećanju osnovnog kapitala spada u nadležnost skupštine dioničara/akcionara, </a:t>
            </a:r>
            <a:r>
              <a:rPr lang="en-US" dirty="0" err="1" smtClean="0"/>
              <a:t>zakonodavstvo</a:t>
            </a:r>
            <a:r>
              <a:rPr lang="en-US" dirty="0" smtClean="0"/>
              <a:t> </a:t>
            </a:r>
            <a:r>
              <a:rPr lang="en-US" dirty="0" err="1" smtClean="0"/>
              <a:t>zahtijeva</a:t>
            </a:r>
            <a:r>
              <a:rPr lang="en-US" dirty="0" smtClean="0"/>
              <a:t> da </a:t>
            </a:r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en-US" dirty="0" err="1" smtClean="0"/>
              <a:t>upravni</a:t>
            </a:r>
            <a:r>
              <a:rPr lang="en-US" dirty="0" smtClean="0"/>
              <a:t> </a:t>
            </a:r>
            <a:r>
              <a:rPr lang="en-US" dirty="0" err="1" smtClean="0"/>
              <a:t>odbor</a:t>
            </a:r>
            <a:r>
              <a:rPr lang="en-US" dirty="0" smtClean="0"/>
              <a:t> </a:t>
            </a:r>
            <a:r>
              <a:rPr lang="en-US" dirty="0" err="1" smtClean="0"/>
              <a:t>prijedlog</a:t>
            </a:r>
            <a:r>
              <a:rPr lang="en-US" dirty="0" smtClean="0"/>
              <a:t> (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inicijativu</a:t>
            </a:r>
            <a:r>
              <a:rPr lang="en-US" dirty="0" smtClean="0"/>
              <a:t>) da se</a:t>
            </a:r>
            <a:r>
              <a:rPr lang="sr-Latn-ME" dirty="0" smtClean="0"/>
              <a:t> </a:t>
            </a:r>
            <a:r>
              <a:rPr lang="en-US" dirty="0" err="1" smtClean="0"/>
              <a:t>poveća</a:t>
            </a:r>
            <a:r>
              <a:rPr lang="en-US" dirty="0" smtClean="0"/>
              <a:t> </a:t>
            </a:r>
            <a:r>
              <a:rPr lang="en-US" dirty="0" err="1" smtClean="0"/>
              <a:t>osnovni</a:t>
            </a:r>
            <a:r>
              <a:rPr lang="en-US" dirty="0" smtClean="0"/>
              <a:t> </a:t>
            </a:r>
            <a:r>
              <a:rPr lang="en-US" dirty="0" err="1" smtClean="0"/>
              <a:t>kapital</a:t>
            </a:r>
            <a:r>
              <a:rPr lang="en-US" dirty="0" smtClean="0"/>
              <a:t> </a:t>
            </a:r>
            <a:r>
              <a:rPr lang="en-US" dirty="0" err="1" smtClean="0"/>
              <a:t>stavi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dnevni</a:t>
            </a:r>
            <a:r>
              <a:rPr lang="en-US" dirty="0" smtClean="0"/>
              <a:t> red </a:t>
            </a:r>
            <a:r>
              <a:rPr lang="sr-Latn-ME" dirty="0" smtClean="0"/>
              <a:t>skupštine dioničara/akcionara. </a:t>
            </a:r>
            <a:r>
              <a:rPr lang="en-US" dirty="0" smtClean="0"/>
              <a:t> </a:t>
            </a:r>
            <a:endParaRPr lang="sr-Latn-ME" dirty="0" smtClean="0"/>
          </a:p>
          <a:p>
            <a:pPr algn="just"/>
            <a:r>
              <a:rPr lang="en-US" dirty="0" err="1" smtClean="0"/>
              <a:t>Prijedlog</a:t>
            </a:r>
            <a:r>
              <a:rPr lang="en-US" dirty="0" smtClean="0"/>
              <a:t> mora </a:t>
            </a:r>
            <a:r>
              <a:rPr lang="en-US" dirty="0" err="1" smtClean="0"/>
              <a:t>odobriti</a:t>
            </a:r>
            <a:r>
              <a:rPr lang="en-US" dirty="0" smtClean="0"/>
              <a:t> </a:t>
            </a:r>
            <a:r>
              <a:rPr lang="en-US" dirty="0" err="1" smtClean="0"/>
              <a:t>prosta</a:t>
            </a:r>
            <a:r>
              <a:rPr lang="sr-Latn-ME" dirty="0" smtClean="0"/>
              <a:t> </a:t>
            </a:r>
            <a:r>
              <a:rPr lang="en-US" dirty="0" err="1" smtClean="0"/>
              <a:t>većina</a:t>
            </a:r>
            <a:r>
              <a:rPr lang="en-US" dirty="0" smtClean="0"/>
              <a:t> </a:t>
            </a:r>
            <a:r>
              <a:rPr lang="en-US" dirty="0" err="1" smtClean="0"/>
              <a:t>glasova</a:t>
            </a:r>
            <a:r>
              <a:rPr lang="en-US" dirty="0" smtClean="0"/>
              <a:t> </a:t>
            </a:r>
            <a:r>
              <a:rPr lang="en-US" dirty="0" err="1" smtClean="0"/>
              <a:t>članova</a:t>
            </a:r>
            <a:r>
              <a:rPr lang="en-US" dirty="0" smtClean="0"/>
              <a:t> </a:t>
            </a:r>
            <a:r>
              <a:rPr lang="en-US" dirty="0" err="1" smtClean="0"/>
              <a:t>nadzornog</a:t>
            </a:r>
            <a:r>
              <a:rPr lang="en-US" dirty="0" smtClean="0"/>
              <a:t>/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učestvuju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sjednici</a:t>
            </a:r>
            <a:r>
              <a:rPr lang="sr-Latn-ME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, </a:t>
            </a:r>
            <a:r>
              <a:rPr lang="en-US" dirty="0" err="1" smtClean="0"/>
              <a:t>ukoliko</a:t>
            </a:r>
            <a:r>
              <a:rPr lang="en-US" dirty="0" smtClean="0"/>
              <a:t> </a:t>
            </a:r>
            <a:r>
              <a:rPr lang="en-US" dirty="0" err="1" smtClean="0"/>
              <a:t>osnivački</a:t>
            </a:r>
            <a:r>
              <a:rPr lang="en-US" dirty="0" smtClean="0"/>
              <a:t> </a:t>
            </a:r>
            <a:r>
              <a:rPr lang="en-US" dirty="0" err="1" smtClean="0"/>
              <a:t>akt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statut</a:t>
            </a:r>
            <a:r>
              <a:rPr lang="en-US" dirty="0" smtClean="0"/>
              <a:t> ne </a:t>
            </a:r>
            <a:r>
              <a:rPr lang="en-US" dirty="0" err="1" smtClean="0"/>
              <a:t>zahtijevaju</a:t>
            </a:r>
            <a:r>
              <a:rPr lang="en-US" dirty="0" smtClean="0"/>
              <a:t> </a:t>
            </a:r>
            <a:r>
              <a:rPr lang="en-US" dirty="0" err="1" smtClean="0"/>
              <a:t>veći</a:t>
            </a:r>
            <a:r>
              <a:rPr lang="en-US" dirty="0" smtClean="0"/>
              <a:t> </a:t>
            </a:r>
            <a:r>
              <a:rPr lang="en-US" dirty="0" err="1" smtClean="0"/>
              <a:t>procenat</a:t>
            </a:r>
            <a:r>
              <a:rPr lang="en-US" dirty="0" smtClean="0"/>
              <a:t> </a:t>
            </a:r>
            <a:r>
              <a:rPr lang="en-US" dirty="0" err="1" smtClean="0"/>
              <a:t>glasova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Odlukom</a:t>
            </a:r>
            <a:r>
              <a:rPr lang="en-US" dirty="0" smtClean="0"/>
              <a:t> o </a:t>
            </a:r>
            <a:r>
              <a:rPr lang="en-US" dirty="0" err="1" smtClean="0"/>
              <a:t>povećanju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</a:t>
            </a:r>
            <a:r>
              <a:rPr lang="en-US" dirty="0" err="1" smtClean="0"/>
              <a:t>otvorenog</a:t>
            </a:r>
            <a:r>
              <a:rPr lang="en-US" dirty="0" smtClean="0"/>
              <a:t> </a:t>
            </a:r>
            <a:r>
              <a:rPr lang="en-US" dirty="0" err="1" smtClean="0"/>
              <a:t>dioničkog</a:t>
            </a:r>
            <a:r>
              <a:rPr lang="en-US" dirty="0" smtClean="0"/>
              <a:t>/</a:t>
            </a:r>
            <a:r>
              <a:rPr lang="en-US" dirty="0" err="1" smtClean="0"/>
              <a:t>akcionarskog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sr-Latn-ME" dirty="0" smtClean="0"/>
              <a:t> </a:t>
            </a:r>
            <a:r>
              <a:rPr lang="en-US" dirty="0" err="1" smtClean="0"/>
              <a:t>obavezno</a:t>
            </a:r>
            <a:r>
              <a:rPr lang="en-US" dirty="0" smtClean="0"/>
              <a:t> se </a:t>
            </a:r>
            <a:r>
              <a:rPr lang="en-US" dirty="0" err="1" smtClean="0"/>
              <a:t>mijenja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osnivački</a:t>
            </a:r>
            <a:r>
              <a:rPr lang="en-US" dirty="0" smtClean="0"/>
              <a:t> </a:t>
            </a:r>
            <a:r>
              <a:rPr lang="en-US" dirty="0" err="1" smtClean="0"/>
              <a:t>akt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297679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87506"/>
            <a:ext cx="10515600" cy="5289457"/>
          </a:xfrm>
        </p:spPr>
        <p:txBody>
          <a:bodyPr/>
          <a:lstStyle/>
          <a:p>
            <a:pPr marL="0" indent="0" algn="just">
              <a:buNone/>
            </a:pPr>
            <a:r>
              <a:rPr lang="en-US" b="1" dirty="0" smtClean="0"/>
              <a:t>b) </a:t>
            </a:r>
            <a:r>
              <a:rPr lang="en-US" b="1" dirty="0" err="1" smtClean="0"/>
              <a:t>Odluka</a:t>
            </a:r>
            <a:r>
              <a:rPr lang="en-US" b="1" dirty="0" smtClean="0"/>
              <a:t> </a:t>
            </a:r>
            <a:r>
              <a:rPr lang="en-US" b="1" dirty="0" err="1" smtClean="0"/>
              <a:t>nadzornog</a:t>
            </a:r>
            <a:r>
              <a:rPr lang="en-US" b="1" dirty="0" smtClean="0"/>
              <a:t>/</a:t>
            </a:r>
            <a:r>
              <a:rPr lang="en-US" b="1" dirty="0" err="1" smtClean="0"/>
              <a:t>upravnog</a:t>
            </a:r>
            <a:r>
              <a:rPr lang="en-US" b="1" dirty="0" smtClean="0"/>
              <a:t> </a:t>
            </a:r>
            <a:r>
              <a:rPr lang="en-US" b="1" dirty="0" err="1" smtClean="0"/>
              <a:t>odbora</a:t>
            </a:r>
            <a:r>
              <a:rPr lang="en-US" b="1" dirty="0" smtClean="0"/>
              <a:t> o </a:t>
            </a:r>
            <a:r>
              <a:rPr lang="en-US" b="1" dirty="0" err="1" smtClean="0"/>
              <a:t>izdavanju</a:t>
            </a:r>
            <a:r>
              <a:rPr lang="en-US" b="1" dirty="0" smtClean="0"/>
              <a:t> </a:t>
            </a:r>
            <a:r>
              <a:rPr lang="en-US" b="1" dirty="0" err="1" smtClean="0"/>
              <a:t>dionica</a:t>
            </a:r>
            <a:r>
              <a:rPr lang="en-US" b="1" dirty="0" smtClean="0"/>
              <a:t>/</a:t>
            </a:r>
            <a:r>
              <a:rPr lang="en-US" b="1" dirty="0" err="1" smtClean="0"/>
              <a:t>akcija</a:t>
            </a:r>
            <a:endParaRPr lang="en-US" b="1" dirty="0" smtClean="0"/>
          </a:p>
          <a:p>
            <a:pPr algn="just"/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sr-Latn-ME" dirty="0" err="1"/>
              <a:t>u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 smtClean="0"/>
              <a:t>odbor</a:t>
            </a:r>
            <a:r>
              <a:rPr lang="en-US" dirty="0" smtClean="0"/>
              <a:t> </a:t>
            </a:r>
            <a:r>
              <a:rPr lang="en-US" dirty="0" err="1" smtClean="0"/>
              <a:t>odlučuje</a:t>
            </a:r>
            <a:r>
              <a:rPr lang="en-US" dirty="0" smtClean="0"/>
              <a:t> o </a:t>
            </a:r>
            <a:r>
              <a:rPr lang="en-US" dirty="0" err="1" smtClean="0"/>
              <a:t>izdavanju</a:t>
            </a:r>
            <a:r>
              <a:rPr lang="en-US" dirty="0" smtClean="0"/>
              <a:t> </a:t>
            </a:r>
            <a:r>
              <a:rPr lang="en-US" dirty="0" err="1" smtClean="0"/>
              <a:t>novih</a:t>
            </a:r>
            <a:r>
              <a:rPr lang="en-US" dirty="0" smtClean="0"/>
              <a:t> </a:t>
            </a:r>
            <a:r>
              <a:rPr lang="en-US" dirty="0" err="1" smtClean="0"/>
              <a:t>emisija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sr-Latn-ME" dirty="0" smtClean="0"/>
              <a:t> 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 smtClean="0"/>
              <a:t>ukoliko</a:t>
            </a:r>
            <a:r>
              <a:rPr lang="en-US" dirty="0" smtClean="0"/>
              <a:t> je </a:t>
            </a:r>
            <a:r>
              <a:rPr lang="en-US" dirty="0" err="1" smtClean="0"/>
              <a:t>na</a:t>
            </a:r>
            <a:r>
              <a:rPr lang="en-US" dirty="0" smtClean="0"/>
              <a:t> to </a:t>
            </a:r>
            <a:r>
              <a:rPr lang="en-US" dirty="0" err="1" smtClean="0"/>
              <a:t>ovlašten</a:t>
            </a:r>
            <a:r>
              <a:rPr lang="en-US" dirty="0" smtClean="0"/>
              <a:t> </a:t>
            </a:r>
            <a:r>
              <a:rPr lang="en-US" dirty="0" err="1" smtClean="0"/>
              <a:t>osnivačkim</a:t>
            </a:r>
            <a:r>
              <a:rPr lang="en-US" dirty="0" smtClean="0"/>
              <a:t> </a:t>
            </a:r>
            <a:r>
              <a:rPr lang="en-US" dirty="0" err="1" smtClean="0"/>
              <a:t>aktom</a:t>
            </a:r>
            <a:r>
              <a:rPr lang="en-US" dirty="0" smtClean="0"/>
              <a:t>, a </a:t>
            </a:r>
            <a:r>
              <a:rPr lang="en-US" dirty="0" err="1" smtClean="0"/>
              <a:t>radi</a:t>
            </a:r>
            <a:r>
              <a:rPr lang="en-US" dirty="0" smtClean="0"/>
              <a:t> </a:t>
            </a:r>
            <a:r>
              <a:rPr lang="en-US" dirty="0" err="1" smtClean="0"/>
              <a:t>izdavanja</a:t>
            </a:r>
            <a:r>
              <a:rPr lang="en-US" dirty="0" smtClean="0"/>
              <a:t> </a:t>
            </a:r>
            <a:r>
              <a:rPr lang="en-US" dirty="0" err="1" smtClean="0"/>
              <a:t>tzv</a:t>
            </a:r>
            <a:r>
              <a:rPr lang="en-US" dirty="0" smtClean="0"/>
              <a:t>. </a:t>
            </a:r>
            <a:r>
              <a:rPr lang="en-US" dirty="0" err="1" smtClean="0"/>
              <a:t>odobrenih</a:t>
            </a:r>
            <a:r>
              <a:rPr lang="en-US" dirty="0" smtClean="0"/>
              <a:t>, a</a:t>
            </a:r>
            <a:r>
              <a:rPr lang="sr-Latn-ME" dirty="0" smtClean="0"/>
              <a:t> </a:t>
            </a:r>
            <a:r>
              <a:rPr lang="en-US" dirty="0" err="1" smtClean="0"/>
              <a:t>neizdatih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(</a:t>
            </a:r>
            <a:r>
              <a:rPr lang="en-US" dirty="0" err="1" smtClean="0"/>
              <a:t>ovlaštene</a:t>
            </a:r>
            <a:r>
              <a:rPr lang="en-US" dirty="0" smtClean="0"/>
              <a:t> </a:t>
            </a:r>
            <a:r>
              <a:rPr lang="en-US" dirty="0" err="1" smtClean="0"/>
              <a:t>dionice</a:t>
            </a:r>
            <a:r>
              <a:rPr lang="en-US" dirty="0" smtClean="0"/>
              <a:t>/</a:t>
            </a:r>
            <a:r>
              <a:rPr lang="en-US" dirty="0" err="1" smtClean="0"/>
              <a:t>akcije</a:t>
            </a:r>
            <a:r>
              <a:rPr lang="en-US" dirty="0" smtClean="0"/>
              <a:t>) </a:t>
            </a:r>
            <a:r>
              <a:rPr lang="en-US" dirty="0" err="1" smtClean="0"/>
              <a:t>i</a:t>
            </a:r>
            <a:r>
              <a:rPr lang="en-US" dirty="0" smtClean="0"/>
              <a:t> to </a:t>
            </a:r>
            <a:r>
              <a:rPr lang="en-US" dirty="0" err="1" smtClean="0"/>
              <a:t>maksimalno</a:t>
            </a:r>
            <a:r>
              <a:rPr lang="en-US" dirty="0" smtClean="0"/>
              <a:t> do </a:t>
            </a:r>
            <a:r>
              <a:rPr lang="en-US" dirty="0" err="1" smtClean="0"/>
              <a:t>broja</a:t>
            </a:r>
            <a:r>
              <a:rPr lang="en-US" dirty="0" smtClean="0"/>
              <a:t> </a:t>
            </a:r>
            <a:r>
              <a:rPr lang="en-US" dirty="0" err="1" smtClean="0"/>
              <a:t>utvrđenog</a:t>
            </a:r>
            <a:r>
              <a:rPr lang="sr-Latn-ME" dirty="0" smtClean="0"/>
              <a:t> </a:t>
            </a:r>
            <a:r>
              <a:rPr lang="en-US" dirty="0" err="1" smtClean="0"/>
              <a:t>osnivačkim</a:t>
            </a:r>
            <a:r>
              <a:rPr lang="en-US" dirty="0" smtClean="0"/>
              <a:t> </a:t>
            </a:r>
            <a:r>
              <a:rPr lang="en-US" dirty="0" err="1" smtClean="0"/>
              <a:t>aktom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b="1" dirty="0"/>
              <a:t>c) </a:t>
            </a:r>
            <a:r>
              <a:rPr lang="en-US" b="1" dirty="0" err="1"/>
              <a:t>Informacije</a:t>
            </a:r>
            <a:r>
              <a:rPr lang="en-US" b="1" dirty="0"/>
              <a:t> </a:t>
            </a:r>
            <a:r>
              <a:rPr lang="en-US" b="1" dirty="0" err="1"/>
              <a:t>koje</a:t>
            </a:r>
            <a:r>
              <a:rPr lang="en-US" b="1" dirty="0"/>
              <a:t> mora </a:t>
            </a:r>
            <a:r>
              <a:rPr lang="en-US" b="1" dirty="0" err="1"/>
              <a:t>sadržavati</a:t>
            </a:r>
            <a:r>
              <a:rPr lang="en-US" b="1" dirty="0"/>
              <a:t> </a:t>
            </a:r>
            <a:r>
              <a:rPr lang="en-US" b="1" dirty="0" err="1"/>
              <a:t>odluka</a:t>
            </a:r>
            <a:r>
              <a:rPr lang="en-US" b="1" dirty="0"/>
              <a:t> o </a:t>
            </a:r>
            <a:r>
              <a:rPr lang="en-US" b="1" dirty="0" err="1"/>
              <a:t>izdavanju</a:t>
            </a:r>
            <a:r>
              <a:rPr lang="en-US" b="1" dirty="0"/>
              <a:t> </a:t>
            </a:r>
            <a:r>
              <a:rPr lang="en-US" b="1" dirty="0" err="1"/>
              <a:t>dionica</a:t>
            </a:r>
            <a:r>
              <a:rPr lang="en-US" b="1" dirty="0"/>
              <a:t>/</a:t>
            </a:r>
            <a:r>
              <a:rPr lang="en-US" b="1" dirty="0" err="1"/>
              <a:t>akcija</a:t>
            </a:r>
            <a:endParaRPr lang="en-US" b="1" dirty="0"/>
          </a:p>
          <a:p>
            <a:pPr algn="just"/>
            <a:r>
              <a:rPr lang="en-US" dirty="0" err="1"/>
              <a:t>Zavisno</a:t>
            </a:r>
            <a:r>
              <a:rPr lang="en-US" dirty="0"/>
              <a:t> od </a:t>
            </a:r>
            <a:r>
              <a:rPr lang="en-US" dirty="0" err="1"/>
              <a:t>načina</a:t>
            </a:r>
            <a:r>
              <a:rPr lang="en-US" dirty="0"/>
              <a:t> </a:t>
            </a:r>
            <a:r>
              <a:rPr lang="en-US" dirty="0" err="1"/>
              <a:t>sticanja</a:t>
            </a:r>
            <a:r>
              <a:rPr lang="en-US" dirty="0"/>
              <a:t>, </a:t>
            </a:r>
            <a:r>
              <a:rPr lang="en-US" dirty="0" err="1"/>
              <a:t>odluka</a:t>
            </a:r>
            <a:r>
              <a:rPr lang="en-US" dirty="0"/>
              <a:t> da se </a:t>
            </a:r>
            <a:r>
              <a:rPr lang="en-US" dirty="0" err="1"/>
              <a:t>izdaju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mora </a:t>
            </a:r>
            <a:r>
              <a:rPr lang="en-US" dirty="0" err="1"/>
              <a:t>sadržavati</a:t>
            </a:r>
            <a:r>
              <a:rPr lang="sr-Latn-ME" dirty="0"/>
              <a:t> </a:t>
            </a:r>
            <a:r>
              <a:rPr lang="pl-PL" dirty="0"/>
              <a:t>informacije prikazane u tabeli </a:t>
            </a:r>
            <a:r>
              <a:rPr lang="pl-PL" dirty="0" smtClean="0"/>
              <a:t>narednoj.</a:t>
            </a:r>
            <a:endParaRPr lang="en-US" dirty="0"/>
          </a:p>
          <a:p>
            <a:pPr algn="just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234434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5423" y="349624"/>
            <a:ext cx="10125635" cy="6285017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317506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74059"/>
            <a:ext cx="10515600" cy="530290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l-PL" dirty="0"/>
              <a:t>Stoga, potrebno je uzeti u obzir cjelokupnu zakonsku i podzakonsku regulativu </a:t>
            </a:r>
            <a:r>
              <a:rPr lang="pl-PL" dirty="0" smtClean="0"/>
              <a:t>prilikom </a:t>
            </a:r>
            <a:r>
              <a:rPr lang="en-US" dirty="0" err="1" smtClean="0"/>
              <a:t>donošenja</a:t>
            </a:r>
            <a:r>
              <a:rPr lang="en-US" dirty="0" smtClean="0"/>
              <a:t> </a:t>
            </a:r>
            <a:r>
              <a:rPr lang="en-US" dirty="0" err="1"/>
              <a:t>odgovarajućih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sačinjavanja</a:t>
            </a:r>
            <a:r>
              <a:rPr lang="en-US" dirty="0"/>
              <a:t> </a:t>
            </a:r>
            <a:r>
              <a:rPr lang="en-US" dirty="0" err="1"/>
              <a:t>propisane</a:t>
            </a:r>
            <a:r>
              <a:rPr lang="en-US" dirty="0"/>
              <a:t> </a:t>
            </a:r>
            <a:r>
              <a:rPr lang="en-US" dirty="0" err="1"/>
              <a:t>dokumentacije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 smtClean="0"/>
              <a:t>povećanja</a:t>
            </a:r>
            <a:r>
              <a:rPr lang="sr-Latn-ME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</a:t>
            </a:r>
            <a:r>
              <a:rPr lang="en-US" dirty="0" err="1"/>
              <a:t>otvorenih</a:t>
            </a:r>
            <a:r>
              <a:rPr lang="en-US" dirty="0"/>
              <a:t> </a:t>
            </a:r>
            <a:r>
              <a:rPr lang="en-US" dirty="0" err="1"/>
              <a:t>dioničkih</a:t>
            </a:r>
            <a:r>
              <a:rPr lang="en-US" dirty="0"/>
              <a:t>/</a:t>
            </a:r>
            <a:r>
              <a:rPr lang="en-US" dirty="0" err="1"/>
              <a:t>akcionarskih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,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postupak</a:t>
            </a:r>
            <a:r>
              <a:rPr lang="en-US" dirty="0"/>
              <a:t> bio </a:t>
            </a:r>
            <a:r>
              <a:rPr lang="en-US" dirty="0" err="1" smtClean="0"/>
              <a:t>uspješno</a:t>
            </a:r>
            <a:r>
              <a:rPr lang="sr-Latn-ME" dirty="0" smtClean="0"/>
              <a:t> </a:t>
            </a:r>
            <a:r>
              <a:rPr lang="en-US" dirty="0" err="1" smtClean="0"/>
              <a:t>sproveden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b="1" dirty="0"/>
              <a:t>d) </a:t>
            </a:r>
            <a:r>
              <a:rPr lang="en-US" b="1" dirty="0" err="1"/>
              <a:t>Izdavanje</a:t>
            </a:r>
            <a:r>
              <a:rPr lang="en-US" b="1" dirty="0"/>
              <a:t> </a:t>
            </a:r>
            <a:r>
              <a:rPr lang="en-US" b="1" dirty="0" err="1"/>
              <a:t>dionica</a:t>
            </a:r>
            <a:r>
              <a:rPr lang="en-US" b="1" dirty="0"/>
              <a:t>/</a:t>
            </a:r>
            <a:r>
              <a:rPr lang="en-US" b="1" dirty="0" err="1"/>
              <a:t>akcija</a:t>
            </a:r>
            <a:r>
              <a:rPr lang="en-US" b="1" dirty="0"/>
              <a:t> </a:t>
            </a:r>
            <a:r>
              <a:rPr lang="en-US" b="1" dirty="0" err="1"/>
              <a:t>za</a:t>
            </a:r>
            <a:r>
              <a:rPr lang="en-US" b="1" dirty="0"/>
              <a:t> </a:t>
            </a:r>
            <a:r>
              <a:rPr lang="en-US" b="1" dirty="0" err="1"/>
              <a:t>nenovčane</a:t>
            </a:r>
            <a:r>
              <a:rPr lang="en-US" b="1" dirty="0"/>
              <a:t> </a:t>
            </a:r>
            <a:r>
              <a:rPr lang="en-US" b="1" dirty="0" err="1"/>
              <a:t>uloge</a:t>
            </a:r>
            <a:endParaRPr lang="en-US" b="1" dirty="0"/>
          </a:p>
          <a:p>
            <a:pPr algn="just"/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 o </a:t>
            </a:r>
            <a:r>
              <a:rPr lang="en-US" dirty="0" err="1"/>
              <a:t>emitiranju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dozvoljava</a:t>
            </a:r>
            <a:r>
              <a:rPr lang="en-US" dirty="0"/>
              <a:t>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 </a:t>
            </a:r>
            <a:r>
              <a:rPr lang="en-US" dirty="0" smtClean="0"/>
              <a:t>da</a:t>
            </a:r>
            <a:r>
              <a:rPr lang="sr-Latn-ME" dirty="0" smtClean="0"/>
              <a:t> </a:t>
            </a:r>
            <a:r>
              <a:rPr lang="en-US" dirty="0" err="1" smtClean="0"/>
              <a:t>nove</a:t>
            </a:r>
            <a:r>
              <a:rPr lang="en-US" dirty="0" smtClean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plate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vrijednosnim</a:t>
            </a:r>
            <a:r>
              <a:rPr lang="en-US" dirty="0"/>
              <a:t> </a:t>
            </a:r>
            <a:r>
              <a:rPr lang="en-US" dirty="0" err="1"/>
              <a:t>papirima</a:t>
            </a:r>
            <a:r>
              <a:rPr lang="en-US" dirty="0"/>
              <a:t>/</a:t>
            </a:r>
            <a:r>
              <a:rPr lang="en-US" dirty="0" err="1"/>
              <a:t>hartijama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 smtClean="0"/>
              <a:t>ili</a:t>
            </a:r>
            <a:r>
              <a:rPr lang="sr-Latn-ME" dirty="0" smtClean="0"/>
              <a:t> </a:t>
            </a:r>
            <a:r>
              <a:rPr lang="en-US" dirty="0" err="1" smtClean="0"/>
              <a:t>drugim</a:t>
            </a:r>
            <a:r>
              <a:rPr lang="en-US" dirty="0" smtClean="0"/>
              <a:t> </a:t>
            </a:r>
            <a:r>
              <a:rPr lang="en-US" dirty="0" err="1"/>
              <a:t>sredstvima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novčanu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, </a:t>
            </a:r>
            <a:r>
              <a:rPr lang="en-US" dirty="0" err="1"/>
              <a:t>takva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 mora </a:t>
            </a:r>
            <a:r>
              <a:rPr lang="en-US" dirty="0" err="1"/>
              <a:t>sadržavati</a:t>
            </a:r>
            <a:r>
              <a:rPr lang="en-US" dirty="0"/>
              <a:t> i:</a:t>
            </a:r>
          </a:p>
          <a:p>
            <a:pPr marL="457200" lvl="1" indent="0">
              <a:buNone/>
            </a:pPr>
            <a:r>
              <a:rPr lang="en-US" sz="3100" dirty="0"/>
              <a:t>• </a:t>
            </a:r>
            <a:r>
              <a:rPr lang="en-US" sz="3100" dirty="0" err="1"/>
              <a:t>detaljan</a:t>
            </a:r>
            <a:r>
              <a:rPr lang="en-US" sz="3100" dirty="0"/>
              <a:t> </a:t>
            </a:r>
            <a:r>
              <a:rPr lang="en-US" sz="3100" dirty="0" err="1"/>
              <a:t>opis</a:t>
            </a:r>
            <a:r>
              <a:rPr lang="en-US" sz="3100" dirty="0"/>
              <a:t> </a:t>
            </a:r>
            <a:r>
              <a:rPr lang="en-US" sz="3100" dirty="0" err="1"/>
              <a:t>nenovčanog</a:t>
            </a:r>
            <a:r>
              <a:rPr lang="en-US" sz="3100" dirty="0"/>
              <a:t> </a:t>
            </a:r>
            <a:r>
              <a:rPr lang="en-US" sz="3100" dirty="0" err="1"/>
              <a:t>uloga</a:t>
            </a:r>
            <a:r>
              <a:rPr lang="en-US" sz="3100" dirty="0"/>
              <a:t> (</a:t>
            </a:r>
            <a:r>
              <a:rPr lang="en-US" sz="3100" dirty="0" err="1"/>
              <a:t>predmet</a:t>
            </a:r>
            <a:r>
              <a:rPr lang="en-US" sz="3100" dirty="0"/>
              <a:t> </a:t>
            </a:r>
            <a:r>
              <a:rPr lang="en-US" sz="3100" dirty="0" err="1"/>
              <a:t>ili</a:t>
            </a:r>
            <a:r>
              <a:rPr lang="en-US" sz="3100" dirty="0"/>
              <a:t> </a:t>
            </a:r>
            <a:r>
              <a:rPr lang="en-US" sz="3100" dirty="0" err="1"/>
              <a:t>pravo</a:t>
            </a:r>
            <a:r>
              <a:rPr lang="en-US" sz="3100" dirty="0"/>
              <a:t> </a:t>
            </a:r>
            <a:r>
              <a:rPr lang="en-US" sz="3100" dirty="0" err="1"/>
              <a:t>koje</a:t>
            </a:r>
            <a:r>
              <a:rPr lang="en-US" sz="3100" dirty="0"/>
              <a:t> </a:t>
            </a:r>
            <a:r>
              <a:rPr lang="en-US" sz="3100" dirty="0" err="1"/>
              <a:t>društvo</a:t>
            </a:r>
            <a:r>
              <a:rPr lang="en-US" sz="3100" dirty="0"/>
              <a:t> </a:t>
            </a:r>
            <a:r>
              <a:rPr lang="en-US" sz="3100" dirty="0" err="1"/>
              <a:t>stiče</a:t>
            </a:r>
            <a:r>
              <a:rPr lang="en-US" sz="3100" dirty="0"/>
              <a:t> </a:t>
            </a:r>
            <a:r>
              <a:rPr lang="en-US" sz="3100" dirty="0" err="1"/>
              <a:t>ulaganjem</a:t>
            </a:r>
            <a:r>
              <a:rPr lang="en-US" sz="3100" dirty="0"/>
              <a:t>);</a:t>
            </a:r>
          </a:p>
          <a:p>
            <a:pPr marL="457200" lvl="1" indent="0">
              <a:buNone/>
            </a:pPr>
            <a:r>
              <a:rPr lang="pl-PL" sz="3100" dirty="0"/>
              <a:t>• lice od kojeg ih društvo stiče; i</a:t>
            </a:r>
          </a:p>
          <a:p>
            <a:pPr marL="457200" lvl="1" indent="0" algn="just">
              <a:buNone/>
            </a:pPr>
            <a:r>
              <a:rPr lang="en-US" sz="3100" dirty="0"/>
              <a:t>• </a:t>
            </a:r>
            <a:r>
              <a:rPr lang="en-US" sz="3100" dirty="0" err="1"/>
              <a:t>broj</a:t>
            </a:r>
            <a:r>
              <a:rPr lang="en-US" sz="3100" dirty="0"/>
              <a:t> </a:t>
            </a:r>
            <a:r>
              <a:rPr lang="en-US" sz="3100" dirty="0" err="1"/>
              <a:t>i</a:t>
            </a:r>
            <a:r>
              <a:rPr lang="en-US" sz="3100" dirty="0"/>
              <a:t> </a:t>
            </a:r>
            <a:r>
              <a:rPr lang="en-US" sz="3100" dirty="0" err="1"/>
              <a:t>nominalnu</a:t>
            </a:r>
            <a:r>
              <a:rPr lang="en-US" sz="3100" dirty="0"/>
              <a:t> </a:t>
            </a:r>
            <a:r>
              <a:rPr lang="en-US" sz="3100" dirty="0" err="1"/>
              <a:t>vrijednost</a:t>
            </a:r>
            <a:r>
              <a:rPr lang="en-US" sz="3100" dirty="0"/>
              <a:t>, </a:t>
            </a:r>
            <a:r>
              <a:rPr lang="en-US" sz="3100" dirty="0" err="1"/>
              <a:t>odnosno</a:t>
            </a:r>
            <a:r>
              <a:rPr lang="en-US" sz="3100" dirty="0"/>
              <a:t> </a:t>
            </a:r>
            <a:r>
              <a:rPr lang="en-US" sz="3100" dirty="0" err="1"/>
              <a:t>računovodstvenu</a:t>
            </a:r>
            <a:r>
              <a:rPr lang="en-US" sz="3100" dirty="0"/>
              <a:t> </a:t>
            </a:r>
            <a:r>
              <a:rPr lang="en-US" sz="3100" dirty="0" err="1"/>
              <a:t>vrijednost</a:t>
            </a:r>
            <a:r>
              <a:rPr lang="en-US" sz="3100" dirty="0"/>
              <a:t> u </a:t>
            </a:r>
            <a:r>
              <a:rPr lang="en-US" sz="3100" dirty="0" err="1" smtClean="0"/>
              <a:t>slučaju</a:t>
            </a:r>
            <a:r>
              <a:rPr lang="sr-Latn-ME" sz="3100" dirty="0" smtClean="0"/>
              <a:t> </a:t>
            </a:r>
            <a:r>
              <a:rPr lang="en-US" sz="3100" dirty="0" err="1" smtClean="0"/>
              <a:t>dionica</a:t>
            </a:r>
            <a:r>
              <a:rPr lang="en-US" sz="3100" dirty="0" smtClean="0"/>
              <a:t>/</a:t>
            </a:r>
            <a:r>
              <a:rPr lang="en-US" sz="3100" dirty="0" err="1" smtClean="0"/>
              <a:t>akcija</a:t>
            </a:r>
            <a:r>
              <a:rPr lang="en-US" sz="3100" dirty="0" smtClean="0"/>
              <a:t> </a:t>
            </a:r>
            <a:r>
              <a:rPr lang="en-US" sz="3100" dirty="0"/>
              <a:t>bez </a:t>
            </a:r>
            <a:r>
              <a:rPr lang="en-US" sz="3100" dirty="0" err="1"/>
              <a:t>nominalne</a:t>
            </a:r>
            <a:r>
              <a:rPr lang="en-US" sz="3100" dirty="0"/>
              <a:t> </a:t>
            </a:r>
            <a:r>
              <a:rPr lang="en-US" sz="3100" dirty="0" err="1"/>
              <a:t>vrijednosti</a:t>
            </a:r>
            <a:r>
              <a:rPr lang="en-US" sz="3100" dirty="0"/>
              <a:t>, </a:t>
            </a:r>
            <a:r>
              <a:rPr lang="en-US" sz="3100" dirty="0" err="1"/>
              <a:t>koje</a:t>
            </a:r>
            <a:r>
              <a:rPr lang="en-US" sz="3100" dirty="0"/>
              <a:t> se </a:t>
            </a:r>
            <a:r>
              <a:rPr lang="en-US" sz="3100" dirty="0" err="1"/>
              <a:t>trebaju</a:t>
            </a:r>
            <a:r>
              <a:rPr lang="en-US" sz="3100" dirty="0"/>
              <a:t> </a:t>
            </a:r>
            <a:r>
              <a:rPr lang="en-US" sz="3100" dirty="0" err="1"/>
              <a:t>steći</a:t>
            </a:r>
            <a:r>
              <a:rPr lang="en-US" sz="3100" dirty="0"/>
              <a:t> </a:t>
            </a:r>
            <a:r>
              <a:rPr lang="en-US" sz="3100" dirty="0" err="1"/>
              <a:t>takvim</a:t>
            </a:r>
            <a:r>
              <a:rPr lang="en-US" sz="3100" dirty="0"/>
              <a:t> </a:t>
            </a:r>
            <a:r>
              <a:rPr lang="en-US" sz="3100" dirty="0" err="1"/>
              <a:t>ulogom</a:t>
            </a:r>
            <a:r>
              <a:rPr lang="en-US" sz="3100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376846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</a:t>
            </a:r>
            <a:r>
              <a:rPr lang="sr-Latn-ME" dirty="0" smtClean="0"/>
              <a:t>-</a:t>
            </a:r>
            <a:r>
              <a:rPr lang="en-US" dirty="0" smtClean="0"/>
              <a:t> </a:t>
            </a:r>
            <a:r>
              <a:rPr lang="en-US" dirty="0" err="1" smtClean="0"/>
              <a:t>Zaštita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56447"/>
            <a:ext cx="10515600" cy="5020516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Jedna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svrha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je da </a:t>
            </a:r>
            <a:r>
              <a:rPr lang="en-US" dirty="0" err="1"/>
              <a:t>pruži</a:t>
            </a:r>
            <a:r>
              <a:rPr lang="en-US" dirty="0"/>
              <a:t> </a:t>
            </a:r>
            <a:r>
              <a:rPr lang="en-US" dirty="0" err="1"/>
              <a:t>minimalnu</a:t>
            </a:r>
            <a:r>
              <a:rPr lang="en-US" dirty="0"/>
              <a:t> </a:t>
            </a:r>
            <a:r>
              <a:rPr lang="en-US" dirty="0" err="1"/>
              <a:t>garanciju</a:t>
            </a:r>
            <a:r>
              <a:rPr lang="en-US" dirty="0"/>
              <a:t> da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 smtClean="0"/>
              <a:t>društvo</a:t>
            </a:r>
            <a:r>
              <a:rPr lang="sr-Latn-ME" dirty="0" smtClean="0"/>
              <a:t> </a:t>
            </a:r>
            <a:r>
              <a:rPr lang="en-US" dirty="0" err="1" smtClean="0"/>
              <a:t>ispuniti</a:t>
            </a:r>
            <a:r>
              <a:rPr lang="en-US" dirty="0" smtClean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povjeriocima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Međutim</a:t>
            </a:r>
            <a:r>
              <a:rPr lang="en-US" dirty="0"/>
              <a:t>, ova </a:t>
            </a:r>
            <a:r>
              <a:rPr lang="en-US" dirty="0" err="1"/>
              <a:t>funkcija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postojati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teoriji</a:t>
            </a:r>
            <a:r>
              <a:rPr lang="en-US" dirty="0" smtClean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povezana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održavanjem</a:t>
            </a:r>
            <a:r>
              <a:rPr lang="en-US" dirty="0"/>
              <a:t> </a:t>
            </a:r>
            <a:r>
              <a:rPr lang="en-US" dirty="0" err="1"/>
              <a:t>minimalnog</a:t>
            </a:r>
            <a:r>
              <a:rPr lang="en-US" dirty="0"/>
              <a:t> </a:t>
            </a:r>
            <a:r>
              <a:rPr lang="en-US" dirty="0" err="1"/>
              <a:t>nivoa</a:t>
            </a:r>
            <a:r>
              <a:rPr lang="en-US" dirty="0"/>
              <a:t> </a:t>
            </a:r>
            <a:r>
              <a:rPr lang="en-US" dirty="0" err="1"/>
              <a:t>imovine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Zakoni</a:t>
            </a:r>
            <a:r>
              <a:rPr lang="sr-Latn-ME" dirty="0" smtClean="0"/>
              <a:t> </a:t>
            </a:r>
            <a:r>
              <a:rPr lang="en-US" dirty="0" smtClean="0"/>
              <a:t>o </a:t>
            </a:r>
            <a:r>
              <a:rPr lang="en-US" dirty="0" err="1"/>
              <a:t>privrednim</a:t>
            </a:r>
            <a:r>
              <a:rPr lang="en-US" dirty="0"/>
              <a:t> </a:t>
            </a:r>
            <a:r>
              <a:rPr lang="en-US" dirty="0" err="1"/>
              <a:t>društvima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preduzećima</a:t>
            </a:r>
            <a:r>
              <a:rPr lang="en-US" dirty="0"/>
              <a:t> </a:t>
            </a:r>
            <a:r>
              <a:rPr lang="en-US" dirty="0" err="1"/>
              <a:t>predviđaju</a:t>
            </a:r>
            <a:r>
              <a:rPr lang="en-US" dirty="0"/>
              <a:t> da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/>
              <a:t>neto</a:t>
            </a:r>
            <a:r>
              <a:rPr lang="en-US" dirty="0"/>
              <a:t> </a:t>
            </a:r>
            <a:r>
              <a:rPr lang="en-US" dirty="0" err="1"/>
              <a:t>imovine</a:t>
            </a:r>
            <a:r>
              <a:rPr lang="en-US" dirty="0"/>
              <a:t> </a:t>
            </a:r>
            <a:r>
              <a:rPr lang="en-US" dirty="0" err="1" smtClean="0"/>
              <a:t>društva</a:t>
            </a:r>
            <a:r>
              <a:rPr lang="sr-Latn-ME" dirty="0" smtClean="0"/>
              <a:t> </a:t>
            </a:r>
            <a:r>
              <a:rPr lang="en-US" dirty="0" smtClean="0"/>
              <a:t>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niža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Ukoliko</a:t>
            </a:r>
            <a:r>
              <a:rPr lang="en-US" dirty="0" smtClean="0"/>
              <a:t> </a:t>
            </a:r>
            <a:r>
              <a:rPr lang="en-US" dirty="0"/>
              <a:t>se to </a:t>
            </a:r>
            <a:r>
              <a:rPr lang="en-US" dirty="0" err="1"/>
              <a:t>dogodi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smanjiti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 u </a:t>
            </a:r>
            <a:r>
              <a:rPr lang="en-US" dirty="0" err="1"/>
              <a:t>pojednostavljenom</a:t>
            </a:r>
            <a:r>
              <a:rPr lang="en-US" dirty="0"/>
              <a:t> </a:t>
            </a:r>
            <a:r>
              <a:rPr lang="en-US" dirty="0" err="1"/>
              <a:t>postupku</a:t>
            </a:r>
            <a:r>
              <a:rPr lang="en-US" dirty="0"/>
              <a:t>, a </a:t>
            </a:r>
            <a:r>
              <a:rPr lang="en-US" dirty="0" err="1" smtClean="0"/>
              <a:t>najviše</a:t>
            </a:r>
            <a:r>
              <a:rPr lang="sr-Latn-ME" dirty="0" smtClean="0"/>
              <a:t> </a:t>
            </a:r>
            <a:r>
              <a:rPr lang="en-US" dirty="0" smtClean="0"/>
              <a:t>do </a:t>
            </a:r>
            <a:r>
              <a:rPr lang="en-US" dirty="0" err="1"/>
              <a:t>iznosa</a:t>
            </a:r>
            <a:r>
              <a:rPr lang="en-US" dirty="0"/>
              <a:t> </a:t>
            </a:r>
            <a:r>
              <a:rPr lang="en-US" dirty="0" err="1"/>
              <a:t>minimalnog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predviđenog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67646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54741"/>
            <a:ext cx="10515600" cy="5222222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vrijednost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sr-Latn-ME" dirty="0" smtClean="0"/>
              <a:t> </a:t>
            </a:r>
            <a:r>
              <a:rPr lang="en-US" dirty="0" err="1" smtClean="0"/>
              <a:t>imovine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padne</a:t>
            </a:r>
            <a:r>
              <a:rPr lang="en-US" dirty="0" smtClean="0"/>
              <a:t> </a:t>
            </a:r>
            <a:r>
              <a:rPr lang="en-US" dirty="0" err="1" smtClean="0"/>
              <a:t>ispod</a:t>
            </a:r>
            <a:r>
              <a:rPr lang="en-US" dirty="0" smtClean="0"/>
              <a:t> </a:t>
            </a:r>
            <a:r>
              <a:rPr lang="en-US" dirty="0" err="1" smtClean="0"/>
              <a:t>minimalnog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, </a:t>
            </a:r>
            <a:r>
              <a:rPr lang="en-US" dirty="0" err="1" smtClean="0"/>
              <a:t>društvo</a:t>
            </a:r>
            <a:r>
              <a:rPr lang="en-US" dirty="0" smtClean="0"/>
              <a:t> je </a:t>
            </a:r>
            <a:r>
              <a:rPr lang="en-US" dirty="0" err="1" smtClean="0"/>
              <a:t>dužno</a:t>
            </a:r>
            <a:r>
              <a:rPr lang="en-US" dirty="0" smtClean="0"/>
              <a:t> da</a:t>
            </a:r>
            <a:r>
              <a:rPr lang="sr-Latn-ME" dirty="0" smtClean="0"/>
              <a:t> </a:t>
            </a:r>
            <a:r>
              <a:rPr lang="pl-PL" dirty="0" smtClean="0"/>
              <a:t>ga osigura u roku od šest mjeseci od dana tog smanjenja, osim ako u međuvremenu </a:t>
            </a:r>
            <a:r>
              <a:rPr lang="en-US" dirty="0" smtClean="0"/>
              <a:t>ne </a:t>
            </a:r>
            <a:r>
              <a:rPr lang="en-US" dirty="0" err="1" smtClean="0"/>
              <a:t>promijeni</a:t>
            </a:r>
            <a:r>
              <a:rPr lang="en-US" dirty="0" smtClean="0"/>
              <a:t> </a:t>
            </a:r>
            <a:r>
              <a:rPr lang="en-US" dirty="0" err="1" smtClean="0"/>
              <a:t>svoju</a:t>
            </a:r>
            <a:r>
              <a:rPr lang="en-US" dirty="0" smtClean="0"/>
              <a:t> </a:t>
            </a:r>
            <a:r>
              <a:rPr lang="en-US" dirty="0" err="1" smtClean="0"/>
              <a:t>pravnu</a:t>
            </a:r>
            <a:r>
              <a:rPr lang="en-US" dirty="0" smtClean="0"/>
              <a:t> </a:t>
            </a:r>
            <a:r>
              <a:rPr lang="en-US" dirty="0" err="1" smtClean="0"/>
              <a:t>formu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društvo</a:t>
            </a:r>
            <a:r>
              <a:rPr lang="en-US" dirty="0" smtClean="0"/>
              <a:t> ne </a:t>
            </a:r>
            <a:r>
              <a:rPr lang="en-US" dirty="0" err="1" smtClean="0"/>
              <a:t>donese</a:t>
            </a:r>
            <a:r>
              <a:rPr lang="en-US" dirty="0" smtClean="0"/>
              <a:t> </a:t>
            </a:r>
            <a:r>
              <a:rPr lang="en-US" dirty="0" err="1" smtClean="0"/>
              <a:t>odluku</a:t>
            </a:r>
            <a:r>
              <a:rPr lang="en-US" dirty="0" smtClean="0"/>
              <a:t> da </a:t>
            </a:r>
            <a:r>
              <a:rPr lang="en-US" dirty="0" err="1" smtClean="0"/>
              <a:t>smanji</a:t>
            </a:r>
            <a:r>
              <a:rPr lang="en-US" dirty="0" smtClean="0"/>
              <a:t> </a:t>
            </a:r>
            <a:r>
              <a:rPr lang="en-US" dirty="0" err="1" smtClean="0"/>
              <a:t>osnovni</a:t>
            </a:r>
            <a:r>
              <a:rPr lang="sr-Latn-ME" dirty="0" smtClean="0"/>
              <a:t> </a:t>
            </a:r>
            <a:r>
              <a:rPr lang="en-US" dirty="0" err="1" smtClean="0"/>
              <a:t>kapital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da se </a:t>
            </a:r>
            <a:r>
              <a:rPr lang="en-US" dirty="0" err="1" smtClean="0"/>
              <a:t>transformira</a:t>
            </a:r>
            <a:r>
              <a:rPr lang="en-US" dirty="0" smtClean="0"/>
              <a:t> u </a:t>
            </a:r>
            <a:r>
              <a:rPr lang="en-US" dirty="0" err="1" smtClean="0"/>
              <a:t>drugo</a:t>
            </a:r>
            <a:r>
              <a:rPr lang="en-US" dirty="0" smtClean="0"/>
              <a:t> </a:t>
            </a:r>
            <a:r>
              <a:rPr lang="en-US" dirty="0" err="1" smtClean="0"/>
              <a:t>pravno</a:t>
            </a:r>
            <a:r>
              <a:rPr lang="en-US" dirty="0" smtClean="0"/>
              <a:t> lice u </a:t>
            </a:r>
            <a:r>
              <a:rPr lang="en-US" dirty="0" err="1" smtClean="0"/>
              <a:t>razumnom</a:t>
            </a:r>
            <a:r>
              <a:rPr lang="en-US" dirty="0" smtClean="0"/>
              <a:t> </a:t>
            </a:r>
            <a:r>
              <a:rPr lang="en-US" dirty="0" err="1" smtClean="0"/>
              <a:t>vremenskom</a:t>
            </a:r>
            <a:r>
              <a:rPr lang="en-US" dirty="0" smtClean="0"/>
              <a:t> </a:t>
            </a:r>
            <a:r>
              <a:rPr lang="en-US" dirty="0" err="1" smtClean="0"/>
              <a:t>roku</a:t>
            </a:r>
            <a:r>
              <a:rPr lang="en-US" dirty="0" smtClean="0"/>
              <a:t> (</a:t>
            </a:r>
            <a:r>
              <a:rPr lang="en-US" dirty="0" err="1" smtClean="0"/>
              <a:t>šest</a:t>
            </a:r>
            <a:r>
              <a:rPr lang="sr-Latn-ME" dirty="0" smtClean="0"/>
              <a:t> </a:t>
            </a:r>
            <a:r>
              <a:rPr lang="en-US" dirty="0" err="1" smtClean="0"/>
              <a:t>mjeseci</a:t>
            </a:r>
            <a:r>
              <a:rPr lang="en-US" dirty="0" smtClean="0"/>
              <a:t>) </a:t>
            </a:r>
            <a:r>
              <a:rPr lang="en-US" dirty="0" err="1" smtClean="0"/>
              <a:t>pokreće</a:t>
            </a:r>
            <a:r>
              <a:rPr lang="en-US" dirty="0" smtClean="0"/>
              <a:t> se </a:t>
            </a:r>
            <a:r>
              <a:rPr lang="en-US" dirty="0" err="1" smtClean="0"/>
              <a:t>postupak</a:t>
            </a:r>
            <a:r>
              <a:rPr lang="en-US" dirty="0" smtClean="0"/>
              <a:t> </a:t>
            </a:r>
            <a:r>
              <a:rPr lang="en-US" dirty="0" err="1" smtClean="0"/>
              <a:t>likvidacije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Postoje</a:t>
            </a:r>
            <a:r>
              <a:rPr lang="en-US" dirty="0" smtClean="0"/>
              <a:t> </a:t>
            </a:r>
            <a:r>
              <a:rPr lang="en-US" dirty="0" err="1" smtClean="0"/>
              <a:t>brojne</a:t>
            </a:r>
            <a:r>
              <a:rPr lang="en-US" dirty="0" smtClean="0"/>
              <a:t> </a:t>
            </a:r>
            <a:r>
              <a:rPr lang="en-US" dirty="0" err="1" smtClean="0"/>
              <a:t>korporativne</a:t>
            </a:r>
            <a:r>
              <a:rPr lang="en-US" dirty="0" smtClean="0"/>
              <a:t> </a:t>
            </a:r>
            <a:r>
              <a:rPr lang="en-US" dirty="0" err="1" smtClean="0"/>
              <a:t>radnje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različite</a:t>
            </a:r>
            <a:r>
              <a:rPr lang="en-US" dirty="0" smtClean="0"/>
              <a:t> </a:t>
            </a:r>
            <a:r>
              <a:rPr lang="en-US" dirty="0" err="1" smtClean="0"/>
              <a:t>načine</a:t>
            </a:r>
            <a:r>
              <a:rPr lang="en-US" dirty="0" smtClean="0"/>
              <a:t> </a:t>
            </a:r>
            <a:r>
              <a:rPr lang="en-US" dirty="0" err="1" smtClean="0"/>
              <a:t>utiču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osnovni</a:t>
            </a:r>
            <a:r>
              <a:rPr lang="sr-Latn-ME" dirty="0" smtClean="0"/>
              <a:t> </a:t>
            </a:r>
            <a:r>
              <a:rPr lang="en-US" dirty="0" err="1" smtClean="0"/>
              <a:t>kapital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neto</a:t>
            </a:r>
            <a:r>
              <a:rPr lang="en-US" dirty="0" smtClean="0"/>
              <a:t> </a:t>
            </a:r>
            <a:r>
              <a:rPr lang="en-US" dirty="0" err="1" smtClean="0"/>
              <a:t>imovinu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Takve</a:t>
            </a:r>
            <a:r>
              <a:rPr lang="en-US" dirty="0" smtClean="0"/>
              <a:t> </a:t>
            </a:r>
            <a:r>
              <a:rPr lang="en-US" dirty="0" err="1" smtClean="0"/>
              <a:t>radnje</a:t>
            </a:r>
            <a:r>
              <a:rPr lang="en-US" dirty="0" smtClean="0"/>
              <a:t>,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štite</a:t>
            </a:r>
            <a:r>
              <a:rPr lang="en-US" dirty="0" smtClean="0"/>
              <a:t> od </a:t>
            </a:r>
            <a:r>
              <a:rPr lang="en-US" dirty="0" err="1" smtClean="0"/>
              <a:t>raspodjele</a:t>
            </a:r>
            <a:r>
              <a:rPr lang="en-US" dirty="0" smtClean="0"/>
              <a:t> </a:t>
            </a:r>
            <a:r>
              <a:rPr lang="en-US" dirty="0" err="1" smtClean="0"/>
              <a:t>imovine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sr-Latn-ME" dirty="0" smtClean="0"/>
              <a:t>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en-US" dirty="0" err="1" smtClean="0"/>
              <a:t>akcionarima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drugim</a:t>
            </a:r>
            <a:r>
              <a:rPr lang="en-US" dirty="0" smtClean="0"/>
              <a:t> </a:t>
            </a:r>
            <a:r>
              <a:rPr lang="en-US" dirty="0" err="1" smtClean="0"/>
              <a:t>licima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štetu</a:t>
            </a:r>
            <a:r>
              <a:rPr lang="en-US" dirty="0" smtClean="0"/>
              <a:t> </a:t>
            </a:r>
            <a:r>
              <a:rPr lang="en-US" dirty="0" err="1" smtClean="0"/>
              <a:t>povjerilaca</a:t>
            </a:r>
            <a:r>
              <a:rPr lang="en-US" dirty="0" smtClean="0"/>
              <a:t>, </a:t>
            </a:r>
            <a:r>
              <a:rPr lang="en-US" dirty="0" err="1" smtClean="0"/>
              <a:t>nabrojane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slici</a:t>
            </a:r>
            <a:r>
              <a:rPr lang="en-US" dirty="0" smtClean="0"/>
              <a:t> </a:t>
            </a:r>
            <a:r>
              <a:rPr lang="sr-Latn-ME" dirty="0" smtClean="0"/>
              <a:t>narednoj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129967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9588" y="1143001"/>
            <a:ext cx="10515600" cy="516367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427007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51329"/>
            <a:ext cx="10515600" cy="5625634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1. </a:t>
            </a:r>
            <a:r>
              <a:rPr lang="en-US" b="1" dirty="0" err="1"/>
              <a:t>Osvrt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smanjenje</a:t>
            </a:r>
            <a:r>
              <a:rPr lang="en-US" b="1" dirty="0"/>
              <a:t> </a:t>
            </a:r>
            <a:r>
              <a:rPr lang="en-US" b="1" dirty="0" err="1"/>
              <a:t>osnovnog</a:t>
            </a:r>
            <a:r>
              <a:rPr lang="en-US" b="1" dirty="0"/>
              <a:t> </a:t>
            </a:r>
            <a:r>
              <a:rPr lang="en-US" b="1" dirty="0" err="1"/>
              <a:t>kapitala</a:t>
            </a:r>
            <a:endParaRPr lang="en-US" b="1" dirty="0"/>
          </a:p>
          <a:p>
            <a:pPr algn="just"/>
            <a:r>
              <a:rPr lang="en-US" dirty="0" err="1"/>
              <a:t>Pitanje</a:t>
            </a:r>
            <a:r>
              <a:rPr lang="en-US" dirty="0"/>
              <a:t> </a:t>
            </a:r>
            <a:r>
              <a:rPr lang="en-US" dirty="0" err="1"/>
              <a:t>smanjenja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zaslužuje</a:t>
            </a:r>
            <a:r>
              <a:rPr lang="en-US" dirty="0"/>
              <a:t> </a:t>
            </a:r>
            <a:r>
              <a:rPr lang="en-US" dirty="0" err="1"/>
              <a:t>posebnu</a:t>
            </a:r>
            <a:r>
              <a:rPr lang="en-US" dirty="0"/>
              <a:t> </a:t>
            </a:r>
            <a:r>
              <a:rPr lang="en-US" dirty="0" err="1"/>
              <a:t>pažnju</a:t>
            </a:r>
            <a:r>
              <a:rPr lang="en-US" dirty="0"/>
              <a:t> s </a:t>
            </a:r>
            <a:r>
              <a:rPr lang="en-US" dirty="0" err="1"/>
              <a:t>obzirom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mogućnost</a:t>
            </a:r>
            <a:r>
              <a:rPr lang="sr-Latn-ME" dirty="0" smtClean="0"/>
              <a:t> </a:t>
            </a:r>
            <a:r>
              <a:rPr lang="en-US" dirty="0" err="1" smtClean="0"/>
              <a:t>njegove</a:t>
            </a:r>
            <a:r>
              <a:rPr lang="en-US" dirty="0" smtClean="0"/>
              <a:t> </a:t>
            </a:r>
            <a:r>
              <a:rPr lang="en-US" dirty="0" err="1"/>
              <a:t>zloupotrebe</a:t>
            </a:r>
            <a:r>
              <a:rPr lang="en-US" dirty="0"/>
              <a:t> u </a:t>
            </a:r>
            <a:r>
              <a:rPr lang="en-US" dirty="0" err="1"/>
              <a:t>praksi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načina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raspodjelu</a:t>
            </a:r>
            <a:r>
              <a:rPr lang="en-US" dirty="0"/>
              <a:t> </a:t>
            </a:r>
            <a:r>
              <a:rPr lang="en-US" dirty="0" err="1"/>
              <a:t>sredstava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en-US" dirty="0" err="1" smtClean="0"/>
              <a:t>akcionarima</a:t>
            </a:r>
            <a:r>
              <a:rPr lang="en-US" dirty="0" smtClean="0"/>
              <a:t> </a:t>
            </a:r>
            <a:r>
              <a:rPr lang="en-US" dirty="0"/>
              <a:t>bez </a:t>
            </a:r>
            <a:r>
              <a:rPr lang="en-US" dirty="0" err="1"/>
              <a:t>isplate</a:t>
            </a:r>
            <a:r>
              <a:rPr lang="en-US" dirty="0"/>
              <a:t> </a:t>
            </a:r>
            <a:r>
              <a:rPr lang="en-US" dirty="0" err="1"/>
              <a:t>dividendi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Naime</a:t>
            </a:r>
            <a:r>
              <a:rPr lang="en-US" dirty="0"/>
              <a:t>, </a:t>
            </a:r>
            <a:r>
              <a:rPr lang="en-US" dirty="0" err="1"/>
              <a:t>njime</a:t>
            </a:r>
            <a:r>
              <a:rPr lang="en-US" dirty="0"/>
              <a:t> 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izvršiti</a:t>
            </a:r>
            <a:r>
              <a:rPr lang="en-US" dirty="0"/>
              <a:t> </a:t>
            </a:r>
            <a:r>
              <a:rPr lang="en-US" dirty="0" err="1"/>
              <a:t>favorizacija</a:t>
            </a:r>
            <a:r>
              <a:rPr lang="en-US" dirty="0"/>
              <a:t> </a:t>
            </a:r>
            <a:r>
              <a:rPr lang="en-US" dirty="0" err="1" smtClean="0"/>
              <a:t>nekih</a:t>
            </a:r>
            <a:r>
              <a:rPr lang="sr-Latn-ME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štetu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Zbog</a:t>
            </a:r>
            <a:r>
              <a:rPr lang="en-US" dirty="0" smtClean="0"/>
              <a:t> </a:t>
            </a:r>
            <a:r>
              <a:rPr lang="en-US" dirty="0"/>
              <a:t>toga je </a:t>
            </a:r>
            <a:r>
              <a:rPr lang="en-US" dirty="0" err="1"/>
              <a:t>važno</a:t>
            </a:r>
            <a:r>
              <a:rPr lang="en-US" dirty="0"/>
              <a:t> da se </a:t>
            </a:r>
            <a:r>
              <a:rPr lang="en-US" dirty="0" err="1"/>
              <a:t>prilikom</a:t>
            </a:r>
            <a:r>
              <a:rPr lang="en-US" dirty="0"/>
              <a:t> </a:t>
            </a:r>
            <a:r>
              <a:rPr lang="en-US" dirty="0" err="1" smtClean="0"/>
              <a:t>smanjenja</a:t>
            </a:r>
            <a:r>
              <a:rPr lang="sr-Latn-ME" dirty="0" smtClean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osigura</a:t>
            </a:r>
            <a:r>
              <a:rPr lang="en-US" dirty="0"/>
              <a:t> </a:t>
            </a:r>
            <a:r>
              <a:rPr lang="en-US" dirty="0" err="1"/>
              <a:t>pravičan</a:t>
            </a:r>
            <a:r>
              <a:rPr lang="en-US" dirty="0"/>
              <a:t> </a:t>
            </a:r>
            <a:r>
              <a:rPr lang="en-US" dirty="0" err="1"/>
              <a:t>tretman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. </a:t>
            </a:r>
            <a:endParaRPr lang="sr-Latn-ME" dirty="0"/>
          </a:p>
          <a:p>
            <a:pPr algn="just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4826049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27847"/>
            <a:ext cx="10515600" cy="5249116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 smtClean="0"/>
              <a:t>Ovo</a:t>
            </a:r>
            <a:r>
              <a:rPr lang="en-US" dirty="0" smtClean="0"/>
              <a:t> </a:t>
            </a:r>
            <a:r>
              <a:rPr lang="en-US" dirty="0" err="1" smtClean="0"/>
              <a:t>važi</a:t>
            </a:r>
            <a:r>
              <a:rPr lang="sr-Latn-ME" dirty="0" smtClean="0"/>
              <a:t> </a:t>
            </a:r>
            <a:r>
              <a:rPr lang="en-US" dirty="0" err="1" smtClean="0"/>
              <a:t>naročito</a:t>
            </a:r>
            <a:r>
              <a:rPr lang="en-US" dirty="0" smtClean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nekoliko</a:t>
            </a:r>
            <a:r>
              <a:rPr lang="en-US" dirty="0"/>
              <a:t> </a:t>
            </a:r>
            <a:r>
              <a:rPr lang="en-US" dirty="0" err="1"/>
              <a:t>klasa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s </a:t>
            </a:r>
            <a:r>
              <a:rPr lang="en-US" dirty="0" err="1"/>
              <a:t>različitim</a:t>
            </a:r>
            <a:r>
              <a:rPr lang="en-US" dirty="0"/>
              <a:t> </a:t>
            </a:r>
            <a:r>
              <a:rPr lang="en-US" dirty="0" err="1"/>
              <a:t>pravima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Istovremeno</a:t>
            </a:r>
            <a:r>
              <a:rPr lang="en-US" dirty="0"/>
              <a:t>, </a:t>
            </a:r>
            <a:r>
              <a:rPr lang="en-US" dirty="0" err="1"/>
              <a:t>smanjenje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smanjuje</a:t>
            </a:r>
            <a:r>
              <a:rPr lang="en-US" dirty="0"/>
              <a:t> </a:t>
            </a:r>
            <a:r>
              <a:rPr lang="en-US" dirty="0" err="1"/>
              <a:t>nivo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minimalan</a:t>
            </a:r>
            <a:r>
              <a:rPr lang="en-US" dirty="0"/>
              <a:t> </a:t>
            </a:r>
            <a:r>
              <a:rPr lang="en-US" dirty="0" err="1"/>
              <a:t>iznos</a:t>
            </a:r>
            <a:r>
              <a:rPr lang="en-US" dirty="0"/>
              <a:t> </a:t>
            </a:r>
            <a:r>
              <a:rPr lang="en-US" dirty="0" err="1"/>
              <a:t>imovine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služi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garancija</a:t>
            </a:r>
            <a:r>
              <a:rPr lang="en-US" dirty="0"/>
              <a:t> da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 smtClean="0"/>
              <a:t>ispuniti</a:t>
            </a:r>
            <a:r>
              <a:rPr lang="sr-Latn-ME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povjeriocima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Dakle</a:t>
            </a:r>
            <a:r>
              <a:rPr lang="en-US" dirty="0"/>
              <a:t>,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smanjenje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b="1" dirty="0" err="1"/>
              <a:t>Stvarno</a:t>
            </a:r>
            <a:r>
              <a:rPr lang="en-US" dirty="0"/>
              <a:t>,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uključuje</a:t>
            </a:r>
            <a:r>
              <a:rPr lang="en-US" dirty="0"/>
              <a:t> </a:t>
            </a:r>
            <a:r>
              <a:rPr lang="en-US" dirty="0" err="1"/>
              <a:t>povlačenje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poništavanje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u </a:t>
            </a:r>
            <a:r>
              <a:rPr lang="en-US" dirty="0" err="1" smtClean="0"/>
              <a:t>posjedu</a:t>
            </a:r>
            <a:r>
              <a:rPr lang="sr-Latn-ME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/>
              <a:t>; </a:t>
            </a:r>
            <a:r>
              <a:rPr lang="en-US" dirty="0" err="1"/>
              <a:t>ili</a:t>
            </a:r>
            <a:endParaRPr lang="en-US" dirty="0"/>
          </a:p>
          <a:p>
            <a:pPr marL="0" indent="0" algn="just">
              <a:buNone/>
            </a:pPr>
            <a:r>
              <a:rPr lang="en-US" b="1" dirty="0"/>
              <a:t>• </a:t>
            </a:r>
            <a:r>
              <a:rPr lang="en-US" b="1" dirty="0" err="1"/>
              <a:t>Nominalno</a:t>
            </a:r>
            <a:r>
              <a:rPr lang="en-US" dirty="0"/>
              <a:t>,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/>
              <a:t>smanjuje</a:t>
            </a:r>
            <a:r>
              <a:rPr lang="en-US" dirty="0"/>
              <a:t> </a:t>
            </a:r>
            <a:r>
              <a:rPr lang="en-US" dirty="0" err="1"/>
              <a:t>otpisom</a:t>
            </a:r>
            <a:r>
              <a:rPr lang="en-US" dirty="0"/>
              <a:t> </a:t>
            </a:r>
            <a:r>
              <a:rPr lang="en-US" dirty="0" err="1"/>
              <a:t>gubitaka</a:t>
            </a:r>
            <a:r>
              <a:rPr lang="en-US" dirty="0"/>
              <a:t>, s </a:t>
            </a:r>
            <a:r>
              <a:rPr lang="en-US" dirty="0" err="1" smtClean="0"/>
              <a:t>namjenom</a:t>
            </a:r>
            <a:r>
              <a:rPr lang="sr-Latn-ME" dirty="0" smtClean="0"/>
              <a:t> </a:t>
            </a:r>
            <a:r>
              <a:rPr lang="en-US" dirty="0" smtClean="0"/>
              <a:t>da </a:t>
            </a:r>
            <a:r>
              <a:rPr lang="en-US" dirty="0"/>
              <a:t>se </a:t>
            </a:r>
            <a:r>
              <a:rPr lang="en-US" dirty="0" err="1" smtClean="0"/>
              <a:t>reorganiz</a:t>
            </a:r>
            <a:r>
              <a:rPr lang="sr-Latn-ME" dirty="0" smtClean="0"/>
              <a:t>uje </a:t>
            </a:r>
            <a:r>
              <a:rPr lang="en-US" dirty="0" smtClean="0"/>
              <a:t> </a:t>
            </a:r>
            <a:r>
              <a:rPr lang="en-US" dirty="0" err="1"/>
              <a:t>finansijsko</a:t>
            </a:r>
            <a:r>
              <a:rPr lang="en-US" dirty="0"/>
              <a:t> </a:t>
            </a:r>
            <a:r>
              <a:rPr lang="en-US" dirty="0" err="1"/>
              <a:t>stanje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 smtClean="0"/>
              <a:t>pretvara</a:t>
            </a:r>
            <a:r>
              <a:rPr lang="sr-Latn-ME" dirty="0" smtClean="0"/>
              <a:t> </a:t>
            </a:r>
            <a:r>
              <a:rPr lang="pl-PL" dirty="0" smtClean="0"/>
              <a:t>u </a:t>
            </a:r>
            <a:r>
              <a:rPr lang="pl-PL" dirty="0"/>
              <a:t>rezerve, koje se mogu upotrijebiti za buduću raspodjelu.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620806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41294"/>
            <a:ext cx="10515600" cy="52356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/>
              <a:t>Smanjenje</a:t>
            </a:r>
            <a:r>
              <a:rPr lang="en-US" b="1" dirty="0"/>
              <a:t> </a:t>
            </a:r>
            <a:r>
              <a:rPr lang="en-US" b="1" dirty="0" err="1"/>
              <a:t>osnovnog</a:t>
            </a:r>
            <a:r>
              <a:rPr lang="en-US" b="1" dirty="0"/>
              <a:t> </a:t>
            </a:r>
            <a:r>
              <a:rPr lang="en-US" b="1" dirty="0" err="1"/>
              <a:t>kapitala</a:t>
            </a:r>
            <a:r>
              <a:rPr lang="en-US" b="1" dirty="0"/>
              <a:t> u </a:t>
            </a:r>
            <a:r>
              <a:rPr lang="en-US" b="1" dirty="0" err="1"/>
              <a:t>FBiH</a:t>
            </a:r>
            <a:endParaRPr lang="en-US" b="1" dirty="0"/>
          </a:p>
          <a:p>
            <a:pPr algn="just"/>
            <a:r>
              <a:rPr lang="en-US" dirty="0" err="1"/>
              <a:t>Smanjenje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donesene</a:t>
            </a:r>
            <a:r>
              <a:rPr lang="en-US" dirty="0"/>
              <a:t> </a:t>
            </a:r>
            <a:r>
              <a:rPr lang="en-US" dirty="0" err="1" smtClean="0"/>
              <a:t>dvotrećinskom</a:t>
            </a:r>
            <a:r>
              <a:rPr lang="sr-Latn-ME" dirty="0" smtClean="0"/>
              <a:t> </a:t>
            </a:r>
            <a:r>
              <a:rPr lang="en-US" dirty="0" err="1" smtClean="0"/>
              <a:t>većinom</a:t>
            </a:r>
            <a:r>
              <a:rPr lang="en-US" dirty="0" smtClean="0"/>
              <a:t> </a:t>
            </a:r>
            <a:r>
              <a:rPr lang="en-US" dirty="0" err="1"/>
              <a:t>zastupljenih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s </a:t>
            </a:r>
            <a:r>
              <a:rPr lang="en-US" dirty="0" err="1"/>
              <a:t>pravom</a:t>
            </a:r>
            <a:r>
              <a:rPr lang="en-US" dirty="0"/>
              <a:t> </a:t>
            </a:r>
            <a:r>
              <a:rPr lang="en-US" dirty="0" err="1" smtClean="0"/>
              <a:t>glasa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Odluka</a:t>
            </a:r>
            <a:r>
              <a:rPr lang="en-US" dirty="0"/>
              <a:t> o </a:t>
            </a:r>
            <a:r>
              <a:rPr lang="en-US" dirty="0" err="1"/>
              <a:t>smanjenju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 smtClean="0"/>
              <a:t>kapitala</a:t>
            </a:r>
            <a:r>
              <a:rPr lang="sr-Latn-ME" dirty="0" smtClean="0"/>
              <a:t> </a:t>
            </a:r>
            <a:r>
              <a:rPr lang="en-US" dirty="0" err="1" smtClean="0"/>
              <a:t>donosi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odvojenim</a:t>
            </a:r>
            <a:r>
              <a:rPr lang="en-US" dirty="0"/>
              <a:t> </a:t>
            </a:r>
            <a:r>
              <a:rPr lang="en-US" dirty="0" err="1"/>
              <a:t>glasanjem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svaku</a:t>
            </a:r>
            <a:r>
              <a:rPr lang="en-US" dirty="0"/>
              <a:t> </a:t>
            </a:r>
            <a:r>
              <a:rPr lang="en-US" dirty="0" err="1"/>
              <a:t>klasu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objavljuje</a:t>
            </a:r>
            <a:r>
              <a:rPr lang="en-US" dirty="0"/>
              <a:t> se </a:t>
            </a:r>
            <a:r>
              <a:rPr lang="en-US" dirty="0" err="1"/>
              <a:t>najmanje</a:t>
            </a:r>
            <a:r>
              <a:rPr lang="en-US" dirty="0"/>
              <a:t> u </a:t>
            </a:r>
            <a:r>
              <a:rPr lang="en-US" dirty="0" err="1" smtClean="0"/>
              <a:t>jednom</a:t>
            </a:r>
            <a:r>
              <a:rPr lang="sr-Latn-ME" dirty="0" smtClean="0"/>
              <a:t> </a:t>
            </a:r>
            <a:r>
              <a:rPr lang="pl-PL" dirty="0" smtClean="0"/>
              <a:t>domaćem </a:t>
            </a:r>
            <a:r>
              <a:rPr lang="pl-PL" dirty="0"/>
              <a:t>dnevnom listu, dva puta u roku od 30 dana od dana donošenja. </a:t>
            </a:r>
            <a:endParaRPr lang="pl-PL" dirty="0" smtClean="0"/>
          </a:p>
          <a:p>
            <a:pPr algn="just"/>
            <a:r>
              <a:rPr lang="pl-PL" dirty="0" smtClean="0"/>
              <a:t>Osnovni </a:t>
            </a:r>
            <a:r>
              <a:rPr lang="en-US" dirty="0" err="1" smtClean="0"/>
              <a:t>kapital</a:t>
            </a:r>
            <a:r>
              <a:rPr lang="en-US" dirty="0" smtClean="0"/>
              <a:t> </a:t>
            </a:r>
            <a:r>
              <a:rPr lang="en-US" dirty="0"/>
              <a:t>se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smanjiti</a:t>
            </a:r>
            <a:r>
              <a:rPr lang="en-US" dirty="0"/>
              <a:t> </a:t>
            </a:r>
            <a:r>
              <a:rPr lang="en-US" dirty="0" err="1"/>
              <a:t>ispod</a:t>
            </a:r>
            <a:r>
              <a:rPr lang="en-US" dirty="0"/>
              <a:t> </a:t>
            </a:r>
            <a:r>
              <a:rPr lang="en-US" dirty="0" err="1"/>
              <a:t>minimalnog</a:t>
            </a:r>
            <a:r>
              <a:rPr lang="en-US" dirty="0"/>
              <a:t> </a:t>
            </a:r>
            <a:r>
              <a:rPr lang="en-US" dirty="0" err="1"/>
              <a:t>iznosa</a:t>
            </a:r>
            <a:r>
              <a:rPr lang="en-US" dirty="0"/>
              <a:t> </a:t>
            </a:r>
            <a:r>
              <a:rPr lang="en-US" dirty="0" err="1"/>
              <a:t>predviđenog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Smanjenje</a:t>
            </a:r>
            <a:r>
              <a:rPr lang="sr-Latn-ME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/>
              <a:t>kapitala</a:t>
            </a:r>
            <a:r>
              <a:rPr lang="en-US" dirty="0"/>
              <a:t> ne </a:t>
            </a:r>
            <a:r>
              <a:rPr lang="en-US" dirty="0" err="1"/>
              <a:t>smije</a:t>
            </a:r>
            <a:r>
              <a:rPr lang="en-US" dirty="0"/>
              <a:t> </a:t>
            </a:r>
            <a:r>
              <a:rPr lang="en-US" dirty="0" err="1"/>
              <a:t>uticati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izvršavanje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povjeriocima</a:t>
            </a:r>
            <a:r>
              <a:rPr lang="en-US" dirty="0"/>
              <a:t> </a:t>
            </a:r>
            <a:r>
              <a:rPr lang="en-US" dirty="0" err="1" smtClean="0"/>
              <a:t>dioničkog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24695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6577" y="820655"/>
            <a:ext cx="10515600" cy="534324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Minimalni</a:t>
            </a:r>
            <a:r>
              <a:rPr lang="en-US" dirty="0"/>
              <a:t> </a:t>
            </a:r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smtClean="0"/>
              <a:t>capital</a:t>
            </a:r>
            <a:endParaRPr lang="sr-Latn-ME" dirty="0" smtClean="0"/>
          </a:p>
          <a:p>
            <a:r>
              <a:rPr lang="pl-PL" dirty="0" smtClean="0"/>
              <a:t>Zakonom </a:t>
            </a:r>
            <a:r>
              <a:rPr lang="pl-PL" dirty="0"/>
              <a:t>je propisano da svako društvo mora imati minimalni osnovni kapital</a:t>
            </a:r>
            <a:r>
              <a:rPr lang="pl-PL" dirty="0" smtClean="0"/>
              <a:t>.</a:t>
            </a:r>
          </a:p>
          <a:p>
            <a:pPr algn="just"/>
            <a:r>
              <a:rPr lang="en-US" dirty="0" err="1" smtClean="0"/>
              <a:t>Novčani</a:t>
            </a:r>
            <a:r>
              <a:rPr lang="en-US" dirty="0" smtClean="0"/>
              <a:t> </a:t>
            </a:r>
            <a:r>
              <a:rPr lang="en-US" dirty="0" err="1"/>
              <a:t>ulog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dionička</a:t>
            </a:r>
            <a:r>
              <a:rPr lang="en-US" dirty="0"/>
              <a:t>/</a:t>
            </a:r>
            <a:r>
              <a:rPr lang="en-US" dirty="0" err="1"/>
              <a:t>akcionarska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mora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dan</a:t>
            </a:r>
            <a:r>
              <a:rPr lang="sr-Latn-ME" dirty="0" smtClean="0"/>
              <a:t> </a:t>
            </a:r>
            <a:r>
              <a:rPr lang="en-US" dirty="0" err="1" smtClean="0"/>
              <a:t>uplate</a:t>
            </a:r>
            <a:r>
              <a:rPr lang="en-US" dirty="0" smtClean="0"/>
              <a:t> </a:t>
            </a:r>
            <a:r>
              <a:rPr lang="en-US" dirty="0" err="1"/>
              <a:t>iznositi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• U </a:t>
            </a:r>
            <a:r>
              <a:rPr lang="en-US" dirty="0" err="1"/>
              <a:t>FBiH</a:t>
            </a:r>
            <a:r>
              <a:rPr lang="en-US" dirty="0"/>
              <a:t> </a:t>
            </a:r>
            <a:r>
              <a:rPr lang="en-US" dirty="0" err="1"/>
              <a:t>najmanje</a:t>
            </a:r>
            <a:r>
              <a:rPr lang="en-US" dirty="0"/>
              <a:t> 50.000 </a:t>
            </a:r>
            <a:r>
              <a:rPr lang="en-US" dirty="0" err="1"/>
              <a:t>konvertibilnih</a:t>
            </a:r>
            <a:r>
              <a:rPr lang="en-US" dirty="0"/>
              <a:t> </a:t>
            </a:r>
            <a:r>
              <a:rPr lang="en-US" dirty="0" err="1"/>
              <a:t>maraka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/>
              <a:t>• U RS-u </a:t>
            </a:r>
            <a:r>
              <a:rPr lang="en-US" dirty="0" err="1"/>
              <a:t>novčani</a:t>
            </a:r>
            <a:r>
              <a:rPr lang="en-US" dirty="0"/>
              <a:t>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akcionarskog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 smtClean="0"/>
              <a:t>osniva</a:t>
            </a:r>
            <a:r>
              <a:rPr lang="sr-Latn-ME" dirty="0" smtClean="0"/>
              <a:t> </a:t>
            </a:r>
            <a:r>
              <a:rPr lang="en-US" dirty="0" err="1" smtClean="0"/>
              <a:t>simultanim</a:t>
            </a:r>
            <a:r>
              <a:rPr lang="en-US" dirty="0" smtClean="0"/>
              <a:t> </a:t>
            </a:r>
            <a:r>
              <a:rPr lang="en-US" dirty="0" err="1"/>
              <a:t>osnivanjem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manji</a:t>
            </a:r>
            <a:r>
              <a:rPr lang="en-US" dirty="0"/>
              <a:t> od 10.000 </a:t>
            </a:r>
            <a:r>
              <a:rPr lang="en-US" dirty="0" err="1" smtClean="0"/>
              <a:t>konvertibilnih</a:t>
            </a:r>
            <a:r>
              <a:rPr lang="sr-Latn-ME" dirty="0" smtClean="0"/>
              <a:t> </a:t>
            </a:r>
            <a:r>
              <a:rPr lang="en-US" dirty="0" err="1" smtClean="0"/>
              <a:t>maraka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Novčani</a:t>
            </a:r>
            <a:r>
              <a:rPr lang="en-US" dirty="0"/>
              <a:t>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akcionarskog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 smtClean="0"/>
              <a:t>osniva</a:t>
            </a:r>
            <a:r>
              <a:rPr lang="sr-Latn-ME" dirty="0" smtClean="0"/>
              <a:t> </a:t>
            </a:r>
            <a:r>
              <a:rPr lang="en-US" dirty="0" err="1" smtClean="0"/>
              <a:t>sukcesivnim</a:t>
            </a:r>
            <a:r>
              <a:rPr lang="en-US" dirty="0" smtClean="0"/>
              <a:t> </a:t>
            </a:r>
            <a:r>
              <a:rPr lang="en-US" dirty="0" err="1"/>
              <a:t>osnivanjem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manji</a:t>
            </a:r>
            <a:r>
              <a:rPr lang="en-US" dirty="0"/>
              <a:t> od 20.000 </a:t>
            </a:r>
            <a:r>
              <a:rPr lang="en-US" dirty="0" err="1"/>
              <a:t>konvertibilnih</a:t>
            </a:r>
            <a:r>
              <a:rPr lang="en-US" dirty="0"/>
              <a:t> </a:t>
            </a:r>
            <a:r>
              <a:rPr lang="en-US" dirty="0" err="1"/>
              <a:t>maraka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Cilj</a:t>
            </a:r>
            <a:r>
              <a:rPr lang="en-US" dirty="0"/>
              <a:t> </a:t>
            </a:r>
            <a:r>
              <a:rPr lang="en-US" dirty="0" err="1"/>
              <a:t>ustanovljenih</a:t>
            </a:r>
            <a:r>
              <a:rPr lang="en-US" dirty="0"/>
              <a:t> </a:t>
            </a:r>
            <a:r>
              <a:rPr lang="en-US" dirty="0" err="1"/>
              <a:t>iznosa</a:t>
            </a:r>
            <a:r>
              <a:rPr lang="en-US" dirty="0"/>
              <a:t> </a:t>
            </a:r>
            <a:r>
              <a:rPr lang="en-US" dirty="0" err="1"/>
              <a:t>jeste</a:t>
            </a:r>
            <a:r>
              <a:rPr lang="en-US" dirty="0"/>
              <a:t> da </a:t>
            </a:r>
            <a:r>
              <a:rPr lang="en-US" dirty="0" err="1"/>
              <a:t>odvrate</a:t>
            </a:r>
            <a:r>
              <a:rPr lang="en-US" dirty="0"/>
              <a:t> </a:t>
            </a:r>
            <a:r>
              <a:rPr lang="en-US" dirty="0" err="1"/>
              <a:t>manja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od toga da se </a:t>
            </a:r>
            <a:r>
              <a:rPr lang="en-US" dirty="0" err="1" smtClean="0"/>
              <a:t>registrir</a:t>
            </a:r>
            <a:r>
              <a:rPr lang="sr-Latn-ME" dirty="0" smtClean="0"/>
              <a:t>uju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/>
              <a:t>dionička</a:t>
            </a:r>
            <a:r>
              <a:rPr lang="en-US" dirty="0"/>
              <a:t>/</a:t>
            </a:r>
            <a:r>
              <a:rPr lang="en-US" dirty="0" err="1"/>
              <a:t>akcionarska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da </a:t>
            </a:r>
            <a:r>
              <a:rPr lang="en-US" dirty="0" err="1"/>
              <a:t>novoosnovanim</a:t>
            </a:r>
            <a:r>
              <a:rPr lang="en-US" dirty="0"/>
              <a:t> </a:t>
            </a:r>
            <a:r>
              <a:rPr lang="en-US" dirty="0" err="1"/>
              <a:t>društvima</a:t>
            </a:r>
            <a:r>
              <a:rPr lang="en-US" dirty="0"/>
              <a:t> </a:t>
            </a:r>
            <a:r>
              <a:rPr lang="en-US" dirty="0" err="1" smtClean="0"/>
              <a:t>osiguraju</a:t>
            </a:r>
            <a:r>
              <a:rPr lang="sr-Latn-ME" dirty="0" smtClean="0"/>
              <a:t> </a:t>
            </a:r>
            <a:r>
              <a:rPr lang="en-US" dirty="0" err="1" smtClean="0"/>
              <a:t>početni</a:t>
            </a:r>
            <a:r>
              <a:rPr lang="en-US" dirty="0" smtClean="0"/>
              <a:t>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raspodijeliti</a:t>
            </a:r>
            <a:r>
              <a:rPr lang="en-US" dirty="0"/>
              <a:t>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192781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33718"/>
            <a:ext cx="10515600" cy="5343245"/>
          </a:xfrm>
        </p:spPr>
        <p:txBody>
          <a:bodyPr>
            <a:normAutofit/>
          </a:bodyPr>
          <a:lstStyle/>
          <a:p>
            <a:r>
              <a:rPr lang="en-US" dirty="0" err="1" smtClean="0"/>
              <a:t>Odluka</a:t>
            </a:r>
            <a:r>
              <a:rPr lang="en-US" dirty="0" smtClean="0"/>
              <a:t> </a:t>
            </a:r>
            <a:r>
              <a:rPr lang="en-US" dirty="0" err="1" smtClean="0"/>
              <a:t>obavezno</a:t>
            </a:r>
            <a:r>
              <a:rPr lang="en-US" dirty="0" smtClean="0"/>
              <a:t> </a:t>
            </a:r>
            <a:r>
              <a:rPr lang="en-US" dirty="0" err="1" smtClean="0"/>
              <a:t>sadrži</a:t>
            </a:r>
            <a:r>
              <a:rPr lang="en-US" dirty="0" smtClean="0"/>
              <a:t>:</a:t>
            </a:r>
          </a:p>
          <a:p>
            <a:pPr marL="0" indent="0" algn="just">
              <a:buNone/>
            </a:pPr>
            <a:r>
              <a:rPr lang="sv-SE" dirty="0" smtClean="0"/>
              <a:t>1) iznos i razlog smanjenja osnovnog kapitala;</a:t>
            </a:r>
          </a:p>
          <a:p>
            <a:pPr marL="0" indent="0" algn="just">
              <a:buNone/>
            </a:pPr>
            <a:r>
              <a:rPr lang="en-US" dirty="0" smtClean="0"/>
              <a:t>2) </a:t>
            </a:r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 smtClean="0"/>
              <a:t>smanjenja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; </a:t>
            </a:r>
            <a:r>
              <a:rPr lang="en-US" dirty="0" err="1" smtClean="0"/>
              <a:t>i</a:t>
            </a:r>
            <a:endParaRPr lang="en-US" dirty="0" smtClean="0"/>
          </a:p>
          <a:p>
            <a:pPr marL="0" indent="0" algn="just">
              <a:buNone/>
            </a:pPr>
            <a:r>
              <a:rPr lang="en-US" dirty="0" smtClean="0"/>
              <a:t>3) </a:t>
            </a:r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 smtClean="0"/>
              <a:t>povlačenja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, </a:t>
            </a:r>
            <a:r>
              <a:rPr lang="en-US" dirty="0" err="1" smtClean="0"/>
              <a:t>cijenu</a:t>
            </a:r>
            <a:r>
              <a:rPr lang="en-US" dirty="0" smtClean="0"/>
              <a:t> </a:t>
            </a:r>
            <a:r>
              <a:rPr lang="en-US" dirty="0" err="1" smtClean="0"/>
              <a:t>povučene</a:t>
            </a:r>
            <a:r>
              <a:rPr lang="en-US" dirty="0" smtClean="0"/>
              <a:t> </a:t>
            </a:r>
            <a:r>
              <a:rPr lang="en-US" dirty="0" err="1" smtClean="0"/>
              <a:t>dionice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način</a:t>
            </a:r>
            <a:r>
              <a:rPr lang="en-US" dirty="0" smtClean="0"/>
              <a:t> </a:t>
            </a:r>
            <a:r>
              <a:rPr lang="en-US" dirty="0" err="1" smtClean="0"/>
              <a:t>njenog</a:t>
            </a:r>
            <a:r>
              <a:rPr lang="sr-Latn-ME" dirty="0" smtClean="0"/>
              <a:t> </a:t>
            </a:r>
            <a:r>
              <a:rPr lang="en-US" dirty="0" err="1" smtClean="0"/>
              <a:t>određivanja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Smanjivanje</a:t>
            </a:r>
            <a:r>
              <a:rPr lang="en-US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</a:t>
            </a:r>
            <a:r>
              <a:rPr lang="en-US" dirty="0" err="1" smtClean="0"/>
              <a:t>povlačenjem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se </a:t>
            </a:r>
            <a:r>
              <a:rPr lang="en-US" dirty="0" err="1" smtClean="0"/>
              <a:t>vršiti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sr-Latn-ME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je </a:t>
            </a:r>
            <a:r>
              <a:rPr lang="en-US" dirty="0" err="1" smtClean="0"/>
              <a:t>mogućnost</a:t>
            </a:r>
            <a:r>
              <a:rPr lang="en-US" dirty="0" smtClean="0"/>
              <a:t> </a:t>
            </a:r>
            <a:r>
              <a:rPr lang="en-US" dirty="0" err="1" smtClean="0"/>
              <a:t>povlačenja</a:t>
            </a:r>
            <a:r>
              <a:rPr lang="en-US" dirty="0" smtClean="0"/>
              <a:t> </a:t>
            </a:r>
            <a:r>
              <a:rPr lang="en-US" dirty="0" err="1" smtClean="0"/>
              <a:t>predviđena</a:t>
            </a:r>
            <a:r>
              <a:rPr lang="en-US" dirty="0" smtClean="0"/>
              <a:t> </a:t>
            </a:r>
            <a:r>
              <a:rPr lang="en-US" dirty="0" err="1" smtClean="0"/>
              <a:t>statutom</a:t>
            </a:r>
            <a:r>
              <a:rPr lang="en-US" dirty="0" smtClean="0"/>
              <a:t> </a:t>
            </a:r>
            <a:r>
              <a:rPr lang="en-US" dirty="0" err="1" smtClean="0"/>
              <a:t>dioničkog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odlukom</a:t>
            </a:r>
            <a:r>
              <a:rPr lang="sr-Latn-ME" dirty="0" smtClean="0"/>
              <a:t> </a:t>
            </a:r>
            <a:r>
              <a:rPr lang="en-US" dirty="0" smtClean="0"/>
              <a:t>o </a:t>
            </a:r>
            <a:r>
              <a:rPr lang="en-US" dirty="0" err="1" smtClean="0"/>
              <a:t>emisiji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2378108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99247"/>
            <a:ext cx="10515600" cy="5477716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 err="1"/>
              <a:t>Povlačenje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se </a:t>
            </a:r>
            <a:r>
              <a:rPr lang="en-US" dirty="0" err="1"/>
              <a:t>kupovinom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berzi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uređenim</a:t>
            </a:r>
            <a:r>
              <a:rPr lang="en-US" dirty="0"/>
              <a:t> </a:t>
            </a:r>
            <a:r>
              <a:rPr lang="en-US" dirty="0" err="1" smtClean="0"/>
              <a:t>javnim</a:t>
            </a:r>
            <a:r>
              <a:rPr lang="sr-Latn-ME" dirty="0" smtClean="0"/>
              <a:t> </a:t>
            </a:r>
            <a:r>
              <a:rPr lang="en-US" dirty="0" err="1" smtClean="0"/>
              <a:t>tržištima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ponudom</a:t>
            </a:r>
            <a:r>
              <a:rPr lang="en-US" dirty="0"/>
              <a:t> </a:t>
            </a:r>
            <a:r>
              <a:rPr lang="en-US" dirty="0" err="1"/>
              <a:t>dioničarima</a:t>
            </a:r>
            <a:r>
              <a:rPr lang="en-US" dirty="0"/>
              <a:t>,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statutom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odlukom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smtClean="0"/>
              <a:t>o</a:t>
            </a:r>
            <a:r>
              <a:rPr lang="sr-Latn-ME" dirty="0" smtClean="0"/>
              <a:t> </a:t>
            </a:r>
            <a:r>
              <a:rPr lang="en-US" dirty="0" err="1" smtClean="0"/>
              <a:t>smanjenju</a:t>
            </a:r>
            <a:r>
              <a:rPr lang="en-US" dirty="0" smtClean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Dioničko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je </a:t>
            </a:r>
            <a:r>
              <a:rPr lang="en-US" dirty="0" err="1"/>
              <a:t>dužno</a:t>
            </a:r>
            <a:r>
              <a:rPr lang="en-US" dirty="0"/>
              <a:t> </a:t>
            </a:r>
            <a:r>
              <a:rPr lang="en-US" dirty="0" err="1"/>
              <a:t>podnijeti</a:t>
            </a:r>
            <a:r>
              <a:rPr lang="en-US" dirty="0"/>
              <a:t> </a:t>
            </a:r>
            <a:r>
              <a:rPr lang="en-US" dirty="0" err="1"/>
              <a:t>zahtjev</a:t>
            </a:r>
            <a:r>
              <a:rPr lang="en-US" dirty="0"/>
              <a:t> </a:t>
            </a:r>
            <a:r>
              <a:rPr lang="en-US" dirty="0" err="1"/>
              <a:t>Komisiji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odobravanje</a:t>
            </a:r>
            <a:r>
              <a:rPr lang="sr-Latn-ME" dirty="0" smtClean="0"/>
              <a:t> </a:t>
            </a:r>
            <a:r>
              <a:rPr lang="en-US" dirty="0" err="1" smtClean="0"/>
              <a:t>smanjenja</a:t>
            </a:r>
            <a:r>
              <a:rPr lang="en-US" dirty="0" smtClean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, </a:t>
            </a:r>
            <a:r>
              <a:rPr lang="en-US" dirty="0" err="1"/>
              <a:t>najkasnije</a:t>
            </a:r>
            <a:r>
              <a:rPr lang="en-US" dirty="0"/>
              <a:t> 30 dana od dana </a:t>
            </a:r>
            <a:r>
              <a:rPr lang="en-US" dirty="0" err="1"/>
              <a:t>donošenja</a:t>
            </a:r>
            <a:r>
              <a:rPr lang="en-US" dirty="0"/>
              <a:t> </a:t>
            </a:r>
            <a:r>
              <a:rPr lang="en-US" dirty="0" err="1" smtClean="0"/>
              <a:t>odluke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Komisija</a:t>
            </a:r>
            <a:r>
              <a:rPr lang="sr-Latn-ME" dirty="0" smtClean="0"/>
              <a:t> </a:t>
            </a:r>
            <a:r>
              <a:rPr lang="en-US" dirty="0" smtClean="0"/>
              <a:t>je </a:t>
            </a:r>
            <a:r>
              <a:rPr lang="en-US" dirty="0" err="1"/>
              <a:t>dužna</a:t>
            </a:r>
            <a:r>
              <a:rPr lang="en-US" dirty="0"/>
              <a:t> </a:t>
            </a:r>
            <a:r>
              <a:rPr lang="en-US" dirty="0" err="1"/>
              <a:t>donijeti</a:t>
            </a:r>
            <a:r>
              <a:rPr lang="en-US" dirty="0"/>
              <a:t> </a:t>
            </a:r>
            <a:r>
              <a:rPr lang="en-US" dirty="0" err="1"/>
              <a:t>odluku</a:t>
            </a:r>
            <a:r>
              <a:rPr lang="en-US" dirty="0"/>
              <a:t> o </a:t>
            </a:r>
            <a:r>
              <a:rPr lang="en-US" dirty="0" err="1"/>
              <a:t>zahtjevu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upisati</a:t>
            </a:r>
            <a:r>
              <a:rPr lang="en-US" dirty="0"/>
              <a:t> </a:t>
            </a:r>
            <a:r>
              <a:rPr lang="en-US" dirty="0" err="1"/>
              <a:t>smanjenje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u </a:t>
            </a:r>
            <a:r>
              <a:rPr lang="en-US" dirty="0" err="1" smtClean="0"/>
              <a:t>registar</a:t>
            </a:r>
            <a:r>
              <a:rPr lang="sr-Latn-ME" dirty="0" smtClean="0"/>
              <a:t> </a:t>
            </a:r>
            <a:r>
              <a:rPr lang="pl-PL" dirty="0" smtClean="0"/>
              <a:t>emitenata </a:t>
            </a:r>
            <a:r>
              <a:rPr lang="pl-PL" dirty="0"/>
              <a:t>u roku od 30 dana od dana podnošenja. </a:t>
            </a:r>
            <a:endParaRPr lang="pl-PL" dirty="0" smtClean="0"/>
          </a:p>
          <a:p>
            <a:pPr algn="just"/>
            <a:r>
              <a:rPr lang="pl-PL" dirty="0" smtClean="0"/>
              <a:t>Prije </a:t>
            </a:r>
            <a:r>
              <a:rPr lang="pl-PL" dirty="0"/>
              <a:t>upisa smanjenja </a:t>
            </a:r>
            <a:r>
              <a:rPr lang="pl-PL" dirty="0" smtClean="0"/>
              <a:t>osnovnog </a:t>
            </a:r>
            <a:r>
              <a:rPr lang="en-US" dirty="0" err="1" smtClean="0"/>
              <a:t>kapitala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registar</a:t>
            </a:r>
            <a:r>
              <a:rPr lang="en-US" dirty="0"/>
              <a:t> </a:t>
            </a:r>
            <a:r>
              <a:rPr lang="en-US" dirty="0" err="1"/>
              <a:t>emitenata</a:t>
            </a:r>
            <a:r>
              <a:rPr lang="en-US" dirty="0"/>
              <a:t>, </a:t>
            </a:r>
            <a:r>
              <a:rPr lang="en-US" dirty="0" err="1"/>
              <a:t>dioničko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vršiti</a:t>
            </a:r>
            <a:r>
              <a:rPr lang="en-US" dirty="0"/>
              <a:t> </a:t>
            </a:r>
            <a:r>
              <a:rPr lang="en-US" dirty="0" err="1"/>
              <a:t>isplate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 smtClean="0"/>
              <a:t>osnovu</a:t>
            </a:r>
            <a:r>
              <a:rPr lang="sr-Latn-ME" dirty="0" smtClean="0"/>
              <a:t> </a:t>
            </a:r>
            <a:r>
              <a:rPr lang="en-US" dirty="0" err="1" smtClean="0"/>
              <a:t>smanjenja</a:t>
            </a:r>
            <a:r>
              <a:rPr lang="en-US" dirty="0" smtClean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odustati</a:t>
            </a:r>
            <a:r>
              <a:rPr lang="en-US" dirty="0"/>
              <a:t> od </a:t>
            </a:r>
            <a:r>
              <a:rPr lang="en-US" dirty="0" err="1"/>
              <a:t>emisije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čija</a:t>
            </a:r>
            <a:r>
              <a:rPr lang="en-US" dirty="0"/>
              <a:t> </a:t>
            </a:r>
            <a:r>
              <a:rPr lang="en-US" dirty="0" err="1"/>
              <a:t>nominalna</a:t>
            </a:r>
            <a:r>
              <a:rPr lang="en-US" dirty="0"/>
              <a:t> </a:t>
            </a:r>
            <a:r>
              <a:rPr lang="en-US" dirty="0" err="1" smtClean="0"/>
              <a:t>vrijednost</a:t>
            </a:r>
            <a:r>
              <a:rPr lang="sr-Latn-ME" dirty="0" smtClean="0"/>
              <a:t>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cjelini</a:t>
            </a:r>
            <a:r>
              <a:rPr lang="en-US" dirty="0"/>
              <a:t> </a:t>
            </a:r>
            <a:r>
              <a:rPr lang="en-US" dirty="0" err="1"/>
              <a:t>plaćena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Dioničko</a:t>
            </a:r>
            <a:r>
              <a:rPr lang="en-US" dirty="0" smtClean="0"/>
              <a:t> </a:t>
            </a:r>
            <a:r>
              <a:rPr lang="en-US" dirty="0" err="1"/>
              <a:t>društvo</a:t>
            </a:r>
            <a:r>
              <a:rPr lang="en-US" dirty="0"/>
              <a:t> je </a:t>
            </a:r>
            <a:r>
              <a:rPr lang="en-US" dirty="0" err="1"/>
              <a:t>dužno</a:t>
            </a:r>
            <a:r>
              <a:rPr lang="en-US" dirty="0"/>
              <a:t> </a:t>
            </a:r>
            <a:r>
              <a:rPr lang="en-US" dirty="0" err="1"/>
              <a:t>obavijestiti</a:t>
            </a:r>
            <a:r>
              <a:rPr lang="en-US" dirty="0"/>
              <a:t> </a:t>
            </a:r>
            <a:r>
              <a:rPr lang="en-US" dirty="0" err="1"/>
              <a:t>povjerioce</a:t>
            </a:r>
            <a:r>
              <a:rPr lang="en-US" dirty="0"/>
              <a:t> o </a:t>
            </a:r>
            <a:r>
              <a:rPr lang="en-US" dirty="0" err="1" smtClean="0"/>
              <a:t>smanjenju</a:t>
            </a:r>
            <a:r>
              <a:rPr lang="sr-Latn-ME" dirty="0" smtClean="0"/>
              <a:t> </a:t>
            </a:r>
            <a:r>
              <a:rPr lang="pl-PL" dirty="0" smtClean="0"/>
              <a:t>osnovnog </a:t>
            </a:r>
            <a:r>
              <a:rPr lang="pl-PL" dirty="0"/>
              <a:t>kapitala, u roku od 30 dana od dana upisa odluke u registar emitenata.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534787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27847"/>
            <a:ext cx="10515600" cy="5249116"/>
          </a:xfrm>
        </p:spPr>
        <p:txBody>
          <a:bodyPr>
            <a:normAutofit/>
          </a:bodyPr>
          <a:lstStyle/>
          <a:p>
            <a:pPr algn="just"/>
            <a:r>
              <a:rPr lang="pl-PL" dirty="0"/>
              <a:t>Povjerioci mogu zahtijevati osiguranje potraživanja, u roku od 90 dana </a:t>
            </a:r>
            <a:r>
              <a:rPr lang="pl-PL" dirty="0" smtClean="0"/>
              <a:t>od </a:t>
            </a:r>
            <a:r>
              <a:rPr lang="en-US" dirty="0" smtClean="0"/>
              <a:t>dana </a:t>
            </a:r>
            <a:r>
              <a:rPr lang="en-US" dirty="0" err="1"/>
              <a:t>prijema</a:t>
            </a:r>
            <a:r>
              <a:rPr lang="en-US" dirty="0"/>
              <a:t> </a:t>
            </a:r>
            <a:r>
              <a:rPr lang="en-US" dirty="0" err="1"/>
              <a:t>obavijesti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90 dana od dana </a:t>
            </a:r>
            <a:r>
              <a:rPr lang="en-US" dirty="0" err="1"/>
              <a:t>drugog</a:t>
            </a:r>
            <a:r>
              <a:rPr lang="en-US" dirty="0"/>
              <a:t> </a:t>
            </a:r>
            <a:r>
              <a:rPr lang="en-US" dirty="0" err="1"/>
              <a:t>objavljivanja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 smtClean="0"/>
              <a:t>povjerioci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dioničko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ne </a:t>
            </a:r>
            <a:r>
              <a:rPr lang="en-US" dirty="0" err="1"/>
              <a:t>postignu</a:t>
            </a:r>
            <a:r>
              <a:rPr lang="en-US" dirty="0"/>
              <a:t> </a:t>
            </a:r>
            <a:r>
              <a:rPr lang="en-US" dirty="0" err="1"/>
              <a:t>dogovor</a:t>
            </a:r>
            <a:r>
              <a:rPr lang="en-US" dirty="0"/>
              <a:t> o </a:t>
            </a:r>
            <a:r>
              <a:rPr lang="en-US" dirty="0" err="1"/>
              <a:t>osiguranju</a:t>
            </a:r>
            <a:r>
              <a:rPr lang="en-US" dirty="0"/>
              <a:t> </a:t>
            </a:r>
            <a:r>
              <a:rPr lang="en-US" dirty="0" err="1"/>
              <a:t>potraživanja</a:t>
            </a:r>
            <a:r>
              <a:rPr lang="en-US" dirty="0"/>
              <a:t>, </a:t>
            </a:r>
            <a:r>
              <a:rPr lang="en-US" dirty="0" err="1"/>
              <a:t>povjerioci</a:t>
            </a:r>
            <a:r>
              <a:rPr lang="en-US" dirty="0"/>
              <a:t> </a:t>
            </a:r>
            <a:r>
              <a:rPr lang="en-US" dirty="0" err="1" smtClean="0"/>
              <a:t>mogu</a:t>
            </a:r>
            <a:r>
              <a:rPr lang="sr-Latn-ME" dirty="0" smtClean="0"/>
              <a:t> </a:t>
            </a:r>
            <a:r>
              <a:rPr lang="en-US" dirty="0" err="1" smtClean="0"/>
              <a:t>pokrenuti</a:t>
            </a:r>
            <a:r>
              <a:rPr lang="en-US" dirty="0" smtClean="0"/>
              <a:t> </a:t>
            </a:r>
            <a:r>
              <a:rPr lang="en-US" dirty="0" err="1"/>
              <a:t>postupak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 smtClean="0"/>
              <a:t>suda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it-IT" dirty="0"/>
              <a:t>Ove odredbe se ne primjenjuju ako:</a:t>
            </a:r>
          </a:p>
          <a:p>
            <a:pPr marL="0" indent="0" algn="just">
              <a:buNone/>
            </a:pPr>
            <a:r>
              <a:rPr lang="en-US" dirty="0"/>
              <a:t>1)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Komisiji</a:t>
            </a:r>
            <a:r>
              <a:rPr lang="en-US" dirty="0"/>
              <a:t> </a:t>
            </a:r>
            <a:r>
              <a:rPr lang="en-US" dirty="0" err="1"/>
              <a:t>podnese</a:t>
            </a:r>
            <a:r>
              <a:rPr lang="en-US" dirty="0"/>
              <a:t> </a:t>
            </a:r>
            <a:r>
              <a:rPr lang="en-US" dirty="0" err="1"/>
              <a:t>izvještaj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s </a:t>
            </a:r>
            <a:r>
              <a:rPr lang="en-US" dirty="0" err="1"/>
              <a:t>dokazima</a:t>
            </a:r>
            <a:r>
              <a:rPr lang="en-US" dirty="0"/>
              <a:t>, </a:t>
            </a:r>
            <a:r>
              <a:rPr lang="en-US" dirty="0" err="1"/>
              <a:t>kojim</a:t>
            </a:r>
            <a:r>
              <a:rPr lang="en-US" dirty="0"/>
              <a:t> se </a:t>
            </a:r>
            <a:r>
              <a:rPr lang="en-US" dirty="0" err="1" smtClean="0"/>
              <a:t>utvrđuje</a:t>
            </a:r>
            <a:r>
              <a:rPr lang="sr-Latn-ME" dirty="0" smtClean="0"/>
              <a:t> </a:t>
            </a:r>
            <a:r>
              <a:rPr lang="en-US" dirty="0" smtClean="0"/>
              <a:t>da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povjerilaca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2) se </a:t>
            </a:r>
            <a:r>
              <a:rPr lang="en-US" dirty="0" err="1"/>
              <a:t>smanjenje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naknade</a:t>
            </a:r>
            <a:r>
              <a:rPr lang="en-US" dirty="0"/>
              <a:t> </a:t>
            </a:r>
            <a:r>
              <a:rPr lang="en-US" dirty="0" err="1"/>
              <a:t>gubitka</a:t>
            </a:r>
            <a:r>
              <a:rPr lang="en-US" dirty="0"/>
              <a:t>; </a:t>
            </a:r>
            <a:r>
              <a:rPr lang="en-US" dirty="0" err="1"/>
              <a:t>ili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3) se </a:t>
            </a:r>
            <a:r>
              <a:rPr lang="en-US" dirty="0" err="1"/>
              <a:t>najviše</a:t>
            </a:r>
            <a:r>
              <a:rPr lang="en-US" dirty="0"/>
              <a:t> 10%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prenosi</a:t>
            </a:r>
            <a:r>
              <a:rPr lang="en-US" dirty="0"/>
              <a:t> u fond </a:t>
            </a:r>
            <a:r>
              <a:rPr lang="en-US" dirty="0" err="1"/>
              <a:t>rezervi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pokriće</a:t>
            </a:r>
            <a:r>
              <a:rPr lang="en-US" dirty="0"/>
              <a:t> </a:t>
            </a:r>
            <a:r>
              <a:rPr lang="en-US" dirty="0" err="1" smtClean="0"/>
              <a:t>budućih</a:t>
            </a:r>
            <a:r>
              <a:rPr lang="sr-Latn-ME" dirty="0" smtClean="0"/>
              <a:t> </a:t>
            </a:r>
            <a:r>
              <a:rPr lang="en-US" dirty="0" err="1" smtClean="0"/>
              <a:t>gubitaka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986221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72353"/>
            <a:ext cx="10515600" cy="5504610"/>
          </a:xfrm>
        </p:spPr>
        <p:txBody>
          <a:bodyPr>
            <a:normAutofit/>
          </a:bodyPr>
          <a:lstStyle/>
          <a:p>
            <a:pPr algn="just"/>
            <a:r>
              <a:rPr lang="sv-SE" dirty="0"/>
              <a:t>Komisija će upisati smanjenje osnovnog kapitala u registar emitenata </a:t>
            </a:r>
            <a:r>
              <a:rPr lang="sv-SE" dirty="0" smtClean="0"/>
              <a:t>samo</a:t>
            </a:r>
            <a:r>
              <a:rPr lang="sr-Latn-ME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odluka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o </a:t>
            </a:r>
            <a:r>
              <a:rPr lang="en-US" dirty="0" err="1"/>
              <a:t>smanjenju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objavljena</a:t>
            </a:r>
            <a:r>
              <a:rPr lang="en-US" dirty="0"/>
              <a:t> 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 smtClean="0"/>
              <a:t>zakonom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podnese</a:t>
            </a:r>
            <a:r>
              <a:rPr lang="en-US" dirty="0"/>
              <a:t> </a:t>
            </a:r>
            <a:r>
              <a:rPr lang="en-US" dirty="0" err="1"/>
              <a:t>izvještaj</a:t>
            </a:r>
            <a:r>
              <a:rPr lang="en-US" dirty="0"/>
              <a:t> </a:t>
            </a:r>
            <a:r>
              <a:rPr lang="en-US" dirty="0" err="1"/>
              <a:t>revizora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dokaz</a:t>
            </a:r>
            <a:r>
              <a:rPr lang="en-US" dirty="0"/>
              <a:t> o </a:t>
            </a:r>
            <a:r>
              <a:rPr lang="en-US" dirty="0" err="1"/>
              <a:t>sporazumu</a:t>
            </a:r>
            <a:r>
              <a:rPr lang="en-US" dirty="0"/>
              <a:t> s </a:t>
            </a:r>
            <a:r>
              <a:rPr lang="en-US" dirty="0" err="1"/>
              <a:t>povjeriocima</a:t>
            </a:r>
            <a:r>
              <a:rPr lang="en-US" dirty="0"/>
              <a:t> </a:t>
            </a:r>
            <a:r>
              <a:rPr lang="en-US" dirty="0" smtClean="0"/>
              <a:t>o</a:t>
            </a:r>
            <a:r>
              <a:rPr lang="sr-Latn-ME" dirty="0" smtClean="0"/>
              <a:t> </a:t>
            </a:r>
            <a:r>
              <a:rPr lang="en-US" dirty="0" err="1" smtClean="0"/>
              <a:t>osiguranju</a:t>
            </a:r>
            <a:r>
              <a:rPr lang="en-US" dirty="0" smtClean="0"/>
              <a:t> </a:t>
            </a:r>
            <a:r>
              <a:rPr lang="en-US" dirty="0" err="1"/>
              <a:t>njihovih</a:t>
            </a:r>
            <a:r>
              <a:rPr lang="en-US" dirty="0"/>
              <a:t> </a:t>
            </a:r>
            <a:r>
              <a:rPr lang="en-US" dirty="0" err="1"/>
              <a:t>potraživanja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Smanjenje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se </a:t>
            </a:r>
            <a:r>
              <a:rPr lang="en-US" dirty="0" err="1"/>
              <a:t>sljedećim</a:t>
            </a:r>
            <a:r>
              <a:rPr lang="en-US" dirty="0"/>
              <a:t> </a:t>
            </a:r>
            <a:r>
              <a:rPr lang="en-US" dirty="0" err="1"/>
              <a:t>redoslijedom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en-US" dirty="0"/>
              <a:t>1. </a:t>
            </a:r>
            <a:r>
              <a:rPr lang="en-US" dirty="0" err="1"/>
              <a:t>povlačenjem</a:t>
            </a:r>
            <a:r>
              <a:rPr lang="en-US" dirty="0"/>
              <a:t> </a:t>
            </a:r>
            <a:r>
              <a:rPr lang="en-US" dirty="0" err="1"/>
              <a:t>vlastitih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2. </a:t>
            </a:r>
            <a:r>
              <a:rPr lang="en-US" dirty="0" err="1"/>
              <a:t>smanjivanjem</a:t>
            </a:r>
            <a:r>
              <a:rPr lang="en-US" dirty="0"/>
              <a:t> </a:t>
            </a:r>
            <a:r>
              <a:rPr lang="en-US" dirty="0" err="1"/>
              <a:t>nominalne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u </a:t>
            </a:r>
            <a:r>
              <a:rPr lang="en-US" dirty="0" err="1"/>
              <a:t>cjelini</a:t>
            </a:r>
            <a:r>
              <a:rPr lang="en-US" dirty="0"/>
              <a:t> </a:t>
            </a:r>
            <a:r>
              <a:rPr lang="en-US" dirty="0" err="1"/>
              <a:t>plaćenih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djelimično</a:t>
            </a:r>
            <a:r>
              <a:rPr lang="sr-Latn-ME" dirty="0" smtClean="0"/>
              <a:t> </a:t>
            </a:r>
            <a:r>
              <a:rPr lang="en-US" dirty="0" err="1" smtClean="0"/>
              <a:t>plaćenih</a:t>
            </a:r>
            <a:r>
              <a:rPr lang="en-US" dirty="0" smtClean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izdate</a:t>
            </a:r>
            <a:r>
              <a:rPr lang="en-US" dirty="0"/>
              <a:t> </a:t>
            </a:r>
            <a:r>
              <a:rPr lang="en-US" dirty="0" err="1"/>
              <a:t>privremenice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3. </a:t>
            </a:r>
            <a:r>
              <a:rPr lang="en-US" dirty="0" err="1"/>
              <a:t>otkupom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povlačenjem</a:t>
            </a:r>
            <a:r>
              <a:rPr lang="en-US" dirty="0"/>
              <a:t> </a:t>
            </a:r>
            <a:r>
              <a:rPr lang="en-US" dirty="0" err="1"/>
              <a:t>ostalih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4. </a:t>
            </a:r>
            <a:r>
              <a:rPr lang="en-US" dirty="0" err="1"/>
              <a:t>odustajanjem</a:t>
            </a:r>
            <a:r>
              <a:rPr lang="en-US" dirty="0"/>
              <a:t> od </a:t>
            </a:r>
            <a:r>
              <a:rPr lang="en-US" dirty="0" err="1"/>
              <a:t>emisije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u </a:t>
            </a:r>
            <a:r>
              <a:rPr lang="en-US" dirty="0" err="1"/>
              <a:t>cjelini</a:t>
            </a:r>
            <a:r>
              <a:rPr lang="en-US" dirty="0"/>
              <a:t> </a:t>
            </a:r>
            <a:r>
              <a:rPr lang="en-US" dirty="0" err="1"/>
              <a:t>plaćene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povlačenjem</a:t>
            </a:r>
            <a:r>
              <a:rPr lang="sr-Latn-ME" dirty="0" smtClean="0"/>
              <a:t> </a:t>
            </a:r>
            <a:r>
              <a:rPr lang="en-US" dirty="0" err="1" smtClean="0"/>
              <a:t>izdatih</a:t>
            </a:r>
            <a:r>
              <a:rPr lang="en-US" dirty="0" smtClean="0"/>
              <a:t> </a:t>
            </a:r>
            <a:r>
              <a:rPr lang="en-US" dirty="0" err="1"/>
              <a:t>privremenica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4053114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33718"/>
            <a:ext cx="10515600" cy="534324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/>
              <a:t>Smanjenje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smanjivanjem</a:t>
            </a:r>
            <a:r>
              <a:rPr lang="en-US" dirty="0"/>
              <a:t> </a:t>
            </a:r>
            <a:r>
              <a:rPr lang="en-US" dirty="0" err="1"/>
              <a:t>nominalne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 smtClean="0"/>
              <a:t>dionica</a:t>
            </a:r>
            <a:r>
              <a:rPr lang="sr-Latn-ME" dirty="0" smtClean="0"/>
              <a:t> </a:t>
            </a:r>
            <a:r>
              <a:rPr lang="en-US" dirty="0" err="1" smtClean="0"/>
              <a:t>primjenjuje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Dioničko</a:t>
            </a:r>
            <a:r>
              <a:rPr lang="en-US" dirty="0" smtClean="0"/>
              <a:t> </a:t>
            </a:r>
            <a:r>
              <a:rPr lang="en-US" dirty="0" err="1"/>
              <a:t>društvo</a:t>
            </a:r>
            <a:r>
              <a:rPr lang="en-US" dirty="0"/>
              <a:t> je </a:t>
            </a:r>
            <a:r>
              <a:rPr lang="en-US" dirty="0" err="1"/>
              <a:t>dužno</a:t>
            </a:r>
            <a:r>
              <a:rPr lang="en-US" dirty="0"/>
              <a:t> </a:t>
            </a:r>
            <a:r>
              <a:rPr lang="en-US" dirty="0" err="1"/>
              <a:t>prijaviti</a:t>
            </a:r>
            <a:r>
              <a:rPr lang="en-US" dirty="0"/>
              <a:t> </a:t>
            </a:r>
            <a:r>
              <a:rPr lang="en-US" dirty="0" err="1"/>
              <a:t>Registru</a:t>
            </a:r>
            <a:r>
              <a:rPr lang="en-US" dirty="0"/>
              <a:t> </a:t>
            </a:r>
            <a:r>
              <a:rPr lang="en-US" dirty="0" err="1" smtClean="0"/>
              <a:t>upis</a:t>
            </a:r>
            <a:r>
              <a:rPr lang="sr-Latn-ME" dirty="0" smtClean="0"/>
              <a:t> </a:t>
            </a:r>
            <a:r>
              <a:rPr lang="en-US" dirty="0" err="1" smtClean="0"/>
              <a:t>obustave</a:t>
            </a:r>
            <a:r>
              <a:rPr lang="en-US" dirty="0" smtClean="0"/>
              <a:t> </a:t>
            </a:r>
            <a:r>
              <a:rPr lang="en-US" dirty="0" err="1"/>
              <a:t>prometa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predmet</a:t>
            </a:r>
            <a:r>
              <a:rPr lang="en-US" dirty="0"/>
              <a:t> </a:t>
            </a:r>
            <a:r>
              <a:rPr lang="en-US" dirty="0" err="1"/>
              <a:t>povlačenja</a:t>
            </a:r>
            <a:r>
              <a:rPr lang="en-US" dirty="0"/>
              <a:t>, </a:t>
            </a:r>
            <a:r>
              <a:rPr lang="en-US" dirty="0" err="1"/>
              <a:t>odmah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donošenju</a:t>
            </a:r>
            <a:r>
              <a:rPr lang="en-US" dirty="0"/>
              <a:t> </a:t>
            </a:r>
            <a:r>
              <a:rPr lang="en-US" dirty="0" err="1" smtClean="0"/>
              <a:t>odluke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en-US" dirty="0" err="1"/>
              <a:t>Povlačenje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se mora </a:t>
            </a:r>
            <a:r>
              <a:rPr lang="en-US" dirty="0" err="1"/>
              <a:t>okončati</a:t>
            </a:r>
            <a:r>
              <a:rPr lang="en-US" dirty="0"/>
              <a:t> </a:t>
            </a:r>
            <a:r>
              <a:rPr lang="en-US" dirty="0" err="1"/>
              <a:t>najkasnije</a:t>
            </a:r>
            <a:r>
              <a:rPr lang="en-US" dirty="0"/>
              <a:t> 10 dana od dana </a:t>
            </a:r>
            <a:r>
              <a:rPr lang="en-US" dirty="0" err="1" smtClean="0"/>
              <a:t>podnošenja</a:t>
            </a:r>
            <a:r>
              <a:rPr lang="sr-Latn-ME" dirty="0" smtClean="0"/>
              <a:t> </a:t>
            </a:r>
            <a:r>
              <a:rPr lang="en-US" dirty="0" err="1" smtClean="0"/>
              <a:t>prijave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Dioničko</a:t>
            </a:r>
            <a:r>
              <a:rPr lang="en-US" dirty="0" smtClean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dužno</a:t>
            </a:r>
            <a:r>
              <a:rPr lang="en-US" dirty="0"/>
              <a:t> je </a:t>
            </a:r>
            <a:r>
              <a:rPr lang="en-US" dirty="0" err="1"/>
              <a:t>isplatiti</a:t>
            </a:r>
            <a:r>
              <a:rPr lang="en-US" dirty="0"/>
              <a:t> </a:t>
            </a:r>
            <a:r>
              <a:rPr lang="en-US" dirty="0" err="1"/>
              <a:t>povučene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 </a:t>
            </a:r>
            <a:r>
              <a:rPr lang="en-US" dirty="0" err="1"/>
              <a:t>najkasnije</a:t>
            </a:r>
            <a:r>
              <a:rPr lang="en-US" dirty="0"/>
              <a:t> 90 </a:t>
            </a:r>
            <a:r>
              <a:rPr lang="en-US" dirty="0" smtClean="0"/>
              <a:t>dana</a:t>
            </a:r>
            <a:r>
              <a:rPr lang="sr-Latn-ME" dirty="0" smtClean="0"/>
              <a:t> </a:t>
            </a:r>
            <a:r>
              <a:rPr lang="sv-SE" dirty="0" smtClean="0"/>
              <a:t>od </a:t>
            </a:r>
            <a:r>
              <a:rPr lang="sv-SE" dirty="0"/>
              <a:t>dana upisa smanjenja osnovnog kapitala u registar emitenata. </a:t>
            </a:r>
            <a:endParaRPr lang="sr-Latn-ME" dirty="0" smtClean="0"/>
          </a:p>
          <a:p>
            <a:pPr algn="just"/>
            <a:r>
              <a:rPr lang="sv-SE" dirty="0" smtClean="0"/>
              <a:t>Dioničko društvo</a:t>
            </a:r>
            <a:r>
              <a:rPr lang="sr-Latn-ME" dirty="0" smtClean="0"/>
              <a:t> </a:t>
            </a:r>
            <a:r>
              <a:rPr lang="en-US" dirty="0" smtClean="0"/>
              <a:t>je </a:t>
            </a:r>
            <a:r>
              <a:rPr lang="en-US" dirty="0" err="1"/>
              <a:t>dužno</a:t>
            </a:r>
            <a:r>
              <a:rPr lang="en-US" dirty="0"/>
              <a:t> o </a:t>
            </a:r>
            <a:r>
              <a:rPr lang="en-US" dirty="0" err="1"/>
              <a:t>rezultatima</a:t>
            </a:r>
            <a:r>
              <a:rPr lang="en-US" dirty="0"/>
              <a:t> </a:t>
            </a:r>
            <a:r>
              <a:rPr lang="en-US" dirty="0" err="1"/>
              <a:t>povlačenja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pismeno</a:t>
            </a:r>
            <a:r>
              <a:rPr lang="en-US" dirty="0"/>
              <a:t> </a:t>
            </a:r>
            <a:r>
              <a:rPr lang="en-US" dirty="0" err="1"/>
              <a:t>obavijestiti</a:t>
            </a:r>
            <a:r>
              <a:rPr lang="en-US" dirty="0"/>
              <a:t> </a:t>
            </a:r>
            <a:r>
              <a:rPr lang="en-US" dirty="0" err="1"/>
              <a:t>Komisiju</a:t>
            </a:r>
            <a:r>
              <a:rPr lang="en-US" dirty="0"/>
              <a:t>, u </a:t>
            </a:r>
            <a:r>
              <a:rPr lang="en-US" dirty="0" err="1" smtClean="0"/>
              <a:t>roku</a:t>
            </a:r>
            <a:r>
              <a:rPr lang="sr-Latn-ME" dirty="0" smtClean="0"/>
              <a:t> </a:t>
            </a:r>
            <a:r>
              <a:rPr lang="en-US" dirty="0" smtClean="0"/>
              <a:t>od </a:t>
            </a:r>
            <a:r>
              <a:rPr lang="en-US" dirty="0" err="1"/>
              <a:t>osam</a:t>
            </a:r>
            <a:r>
              <a:rPr lang="en-US" dirty="0"/>
              <a:t> dana od </a:t>
            </a:r>
            <a:r>
              <a:rPr lang="en-US" dirty="0" err="1"/>
              <a:t>okončanja</a:t>
            </a:r>
            <a:r>
              <a:rPr lang="en-US" dirty="0"/>
              <a:t> </a:t>
            </a:r>
            <a:r>
              <a:rPr lang="en-US" dirty="0" err="1"/>
              <a:t>povlačenja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Dioničko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je </a:t>
            </a:r>
            <a:r>
              <a:rPr lang="en-US" dirty="0" err="1"/>
              <a:t>dužno</a:t>
            </a:r>
            <a:r>
              <a:rPr lang="en-US" dirty="0"/>
              <a:t>, </a:t>
            </a:r>
            <a:r>
              <a:rPr lang="en-US" dirty="0" err="1"/>
              <a:t>odmah</a:t>
            </a:r>
            <a:r>
              <a:rPr lang="en-US" dirty="0"/>
              <a:t> </a:t>
            </a:r>
            <a:r>
              <a:rPr lang="en-US" dirty="0" err="1" smtClean="0"/>
              <a:t>nakon</a:t>
            </a:r>
            <a:r>
              <a:rPr lang="sr-Latn-ME" dirty="0" smtClean="0"/>
              <a:t> </a:t>
            </a:r>
            <a:r>
              <a:rPr lang="en-US" dirty="0" err="1" smtClean="0"/>
              <a:t>upisa</a:t>
            </a:r>
            <a:r>
              <a:rPr lang="en-US" dirty="0" smtClean="0"/>
              <a:t> </a:t>
            </a:r>
            <a:r>
              <a:rPr lang="en-US" dirty="0" err="1"/>
              <a:t>smanjenja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u </a:t>
            </a:r>
            <a:r>
              <a:rPr lang="en-US" dirty="0" err="1"/>
              <a:t>registar</a:t>
            </a:r>
            <a:r>
              <a:rPr lang="en-US" dirty="0"/>
              <a:t> </a:t>
            </a:r>
            <a:r>
              <a:rPr lang="en-US" dirty="0" err="1"/>
              <a:t>emitenata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Komisije</a:t>
            </a:r>
            <a:r>
              <a:rPr lang="en-US" dirty="0"/>
              <a:t>, </a:t>
            </a:r>
            <a:r>
              <a:rPr lang="en-US" dirty="0" err="1" smtClean="0"/>
              <a:t>podnijeti</a:t>
            </a:r>
            <a:r>
              <a:rPr lang="sr-Latn-ME" dirty="0" smtClean="0"/>
              <a:t> </a:t>
            </a:r>
            <a:r>
              <a:rPr lang="en-US" dirty="0" err="1" smtClean="0"/>
              <a:t>prijavu</a:t>
            </a:r>
            <a:r>
              <a:rPr lang="en-US" dirty="0" smtClean="0"/>
              <a:t> </a:t>
            </a:r>
            <a:r>
              <a:rPr lang="en-US" dirty="0" err="1"/>
              <a:t>registru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opoziv</a:t>
            </a:r>
            <a:r>
              <a:rPr lang="en-US" dirty="0"/>
              <a:t> </a:t>
            </a:r>
            <a:r>
              <a:rPr lang="en-US" dirty="0" err="1"/>
              <a:t>povučenih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opoziv</a:t>
            </a:r>
            <a:r>
              <a:rPr lang="en-US" dirty="0"/>
              <a:t> </a:t>
            </a:r>
            <a:r>
              <a:rPr lang="en-US" dirty="0" err="1"/>
              <a:t>obustave</a:t>
            </a:r>
            <a:r>
              <a:rPr lang="en-US" dirty="0"/>
              <a:t> </a:t>
            </a:r>
            <a:r>
              <a:rPr lang="en-US" dirty="0" err="1"/>
              <a:t>prometa</a:t>
            </a:r>
            <a:r>
              <a:rPr lang="en-US" dirty="0"/>
              <a:t> </a:t>
            </a:r>
            <a:r>
              <a:rPr lang="en-US" dirty="0" err="1" smtClean="0"/>
              <a:t>dionica</a:t>
            </a:r>
            <a:r>
              <a:rPr lang="sr-Latn-ME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otkupljene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6861338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27847"/>
            <a:ext cx="10515600" cy="5249116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Smanjenje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povlačenjem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vršiti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osnovu</a:t>
            </a:r>
            <a:r>
              <a:rPr lang="en-US" dirty="0" smtClean="0"/>
              <a:t> </a:t>
            </a:r>
            <a:r>
              <a:rPr lang="en-US" dirty="0" err="1"/>
              <a:t>javne</a:t>
            </a:r>
            <a:r>
              <a:rPr lang="en-US" dirty="0"/>
              <a:t> </a:t>
            </a:r>
            <a:r>
              <a:rPr lang="en-US" dirty="0" err="1"/>
              <a:t>ponude</a:t>
            </a:r>
            <a:r>
              <a:rPr lang="en-US" dirty="0"/>
              <a:t> </a:t>
            </a:r>
            <a:r>
              <a:rPr lang="en-US" dirty="0" err="1"/>
              <a:t>dioničarima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otkup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, u </a:t>
            </a:r>
            <a:r>
              <a:rPr lang="en-US" dirty="0" err="1"/>
              <a:t>skladu</a:t>
            </a:r>
            <a:r>
              <a:rPr lang="en-US" dirty="0"/>
              <a:t> s </a:t>
            </a:r>
            <a:r>
              <a:rPr lang="en-US" dirty="0" err="1"/>
              <a:t>odredbama</a:t>
            </a:r>
            <a:r>
              <a:rPr lang="en-US" dirty="0"/>
              <a:t> </a:t>
            </a:r>
            <a:r>
              <a:rPr lang="en-US" dirty="0" err="1" smtClean="0"/>
              <a:t>zakona</a:t>
            </a:r>
            <a:r>
              <a:rPr lang="sr-Latn-ME" dirty="0" smtClean="0"/>
              <a:t> </a:t>
            </a:r>
            <a:r>
              <a:rPr lang="en-US" dirty="0" err="1" smtClean="0"/>
              <a:t>kojim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uređuje</a:t>
            </a:r>
            <a:r>
              <a:rPr lang="en-US" dirty="0"/>
              <a:t> </a:t>
            </a:r>
            <a:r>
              <a:rPr lang="en-US" dirty="0" err="1"/>
              <a:t>emisija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promet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statuta</a:t>
            </a:r>
            <a:r>
              <a:rPr lang="en-US" dirty="0"/>
              <a:t> </a:t>
            </a:r>
            <a:r>
              <a:rPr lang="en-US" dirty="0" err="1"/>
              <a:t>dioničkog</a:t>
            </a:r>
            <a:r>
              <a:rPr lang="en-US" dirty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en-US" dirty="0" err="1"/>
              <a:t>Javna</a:t>
            </a:r>
            <a:r>
              <a:rPr lang="en-US" dirty="0"/>
              <a:t> </a:t>
            </a:r>
            <a:r>
              <a:rPr lang="en-US" dirty="0" err="1"/>
              <a:t>ponuda</a:t>
            </a:r>
            <a:r>
              <a:rPr lang="en-US" dirty="0"/>
              <a:t> </a:t>
            </a:r>
            <a:r>
              <a:rPr lang="en-US" dirty="0" err="1"/>
              <a:t>obavezno</a:t>
            </a:r>
            <a:r>
              <a:rPr lang="en-US" dirty="0"/>
              <a:t> </a:t>
            </a:r>
            <a:r>
              <a:rPr lang="en-US" dirty="0" err="1"/>
              <a:t>sadrži</a:t>
            </a:r>
            <a:r>
              <a:rPr lang="en-US" dirty="0"/>
              <a:t> </a:t>
            </a:r>
            <a:r>
              <a:rPr lang="en-US" dirty="0" err="1"/>
              <a:t>naznaku</a:t>
            </a:r>
            <a:r>
              <a:rPr lang="en-US" dirty="0"/>
              <a:t> da li se </a:t>
            </a:r>
            <a:r>
              <a:rPr lang="en-US" dirty="0" err="1"/>
              <a:t>otkupljuju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 smtClean="0"/>
              <a:t>ponuđene</a:t>
            </a:r>
            <a:r>
              <a:rPr lang="sr-Latn-ME" dirty="0" smtClean="0"/>
              <a:t> </a:t>
            </a:r>
            <a:r>
              <a:rPr lang="en-US" dirty="0" err="1" smtClean="0"/>
              <a:t>dionice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do </a:t>
            </a:r>
            <a:r>
              <a:rPr lang="en-US" dirty="0" err="1"/>
              <a:t>određenog</a:t>
            </a:r>
            <a:r>
              <a:rPr lang="en-US" dirty="0"/>
              <a:t> </a:t>
            </a:r>
            <a:r>
              <a:rPr lang="en-US" dirty="0" err="1"/>
              <a:t>iznosa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da li </a:t>
            </a:r>
            <a:r>
              <a:rPr lang="en-US" dirty="0" err="1"/>
              <a:t>dioničari</a:t>
            </a:r>
            <a:r>
              <a:rPr lang="en-US" dirty="0"/>
              <a:t> </a:t>
            </a:r>
            <a:r>
              <a:rPr lang="en-US" dirty="0" err="1"/>
              <a:t>snose</a:t>
            </a:r>
            <a:r>
              <a:rPr lang="en-US" dirty="0"/>
              <a:t> </a:t>
            </a:r>
            <a:r>
              <a:rPr lang="en-US" dirty="0" err="1"/>
              <a:t>troškove</a:t>
            </a:r>
            <a:r>
              <a:rPr lang="en-US" dirty="0"/>
              <a:t> </a:t>
            </a:r>
            <a:r>
              <a:rPr lang="en-US" dirty="0" err="1"/>
              <a:t>povlačenja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Ako</a:t>
            </a:r>
            <a:r>
              <a:rPr lang="sr-Latn-ME" dirty="0" smtClean="0"/>
              <a:t> </a:t>
            </a:r>
            <a:r>
              <a:rPr lang="en-US" dirty="0" err="1" smtClean="0"/>
              <a:t>zbir</a:t>
            </a:r>
            <a:r>
              <a:rPr lang="en-US" dirty="0" smtClean="0"/>
              <a:t> </a:t>
            </a:r>
            <a:r>
              <a:rPr lang="en-US" dirty="0" err="1"/>
              <a:t>nominalne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ne </a:t>
            </a:r>
            <a:r>
              <a:rPr lang="en-US" dirty="0" err="1"/>
              <a:t>dostigne</a:t>
            </a:r>
            <a:r>
              <a:rPr lang="en-US" dirty="0"/>
              <a:t> </a:t>
            </a:r>
            <a:r>
              <a:rPr lang="en-US" dirty="0" err="1"/>
              <a:t>iznos</a:t>
            </a:r>
            <a:r>
              <a:rPr lang="en-US" dirty="0"/>
              <a:t> </a:t>
            </a:r>
            <a:r>
              <a:rPr lang="en-US" dirty="0" err="1"/>
              <a:t>smanjenja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 smtClean="0"/>
              <a:t>kapitala</a:t>
            </a:r>
            <a:r>
              <a:rPr lang="sr-Latn-ME" dirty="0" smtClean="0"/>
              <a:t> </a:t>
            </a:r>
            <a:r>
              <a:rPr lang="en-US" dirty="0" err="1" smtClean="0"/>
              <a:t>utvrđenog</a:t>
            </a:r>
            <a:r>
              <a:rPr lang="en-US" dirty="0" smtClean="0"/>
              <a:t> </a:t>
            </a:r>
            <a:r>
              <a:rPr lang="en-US" dirty="0" err="1"/>
              <a:t>odlukom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dioničkog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skupština</a:t>
            </a:r>
            <a:r>
              <a:rPr lang="en-US" dirty="0"/>
              <a:t> je </a:t>
            </a:r>
            <a:r>
              <a:rPr lang="en-US" dirty="0" err="1"/>
              <a:t>dužna</a:t>
            </a:r>
            <a:r>
              <a:rPr lang="en-US" dirty="0"/>
              <a:t> </a:t>
            </a:r>
            <a:r>
              <a:rPr lang="en-US" dirty="0" err="1"/>
              <a:t>donijeti</a:t>
            </a:r>
            <a:r>
              <a:rPr lang="en-US" dirty="0"/>
              <a:t> </a:t>
            </a:r>
            <a:r>
              <a:rPr lang="en-US" dirty="0" err="1" smtClean="0"/>
              <a:t>odluku</a:t>
            </a:r>
            <a:r>
              <a:rPr lang="sr-Latn-ME" dirty="0" smtClean="0"/>
              <a:t> </a:t>
            </a:r>
            <a:r>
              <a:rPr lang="en-US" dirty="0" err="1"/>
              <a:t>kojom</a:t>
            </a:r>
            <a:r>
              <a:rPr lang="en-US" dirty="0"/>
              <a:t> </a:t>
            </a:r>
            <a:r>
              <a:rPr lang="en-US" dirty="0" err="1"/>
              <a:t>utvrđuje</a:t>
            </a:r>
            <a:r>
              <a:rPr lang="en-US" dirty="0"/>
              <a:t> </a:t>
            </a:r>
            <a:r>
              <a:rPr lang="en-US" dirty="0" err="1"/>
              <a:t>smanjenje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iznos</a:t>
            </a:r>
            <a:r>
              <a:rPr lang="en-US" dirty="0"/>
              <a:t> </a:t>
            </a:r>
            <a:r>
              <a:rPr lang="en-US" dirty="0" err="1"/>
              <a:t>otkupljenih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.</a:t>
            </a:r>
          </a:p>
          <a:p>
            <a:pPr algn="just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3645685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27847"/>
            <a:ext cx="10515600" cy="5249116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Dioničko</a:t>
            </a:r>
            <a:r>
              <a:rPr lang="en-US" dirty="0" smtClean="0"/>
              <a:t> </a:t>
            </a:r>
            <a:r>
              <a:rPr lang="en-US" dirty="0" err="1"/>
              <a:t>društvo</a:t>
            </a:r>
            <a:r>
              <a:rPr lang="en-US" dirty="0"/>
              <a:t> je </a:t>
            </a:r>
            <a:r>
              <a:rPr lang="en-US" dirty="0" err="1"/>
              <a:t>dužno</a:t>
            </a:r>
            <a:r>
              <a:rPr lang="en-US" dirty="0"/>
              <a:t> o </a:t>
            </a:r>
            <a:r>
              <a:rPr lang="en-US" dirty="0" err="1"/>
              <a:t>rezultatima</a:t>
            </a:r>
            <a:r>
              <a:rPr lang="en-US" dirty="0"/>
              <a:t> </a:t>
            </a:r>
            <a:r>
              <a:rPr lang="en-US" dirty="0" err="1"/>
              <a:t>povlačenja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 smtClean="0"/>
              <a:t>osnovu</a:t>
            </a:r>
            <a:r>
              <a:rPr lang="sr-Latn-ME" dirty="0" smtClean="0"/>
              <a:t> </a:t>
            </a:r>
            <a:r>
              <a:rPr lang="pl-PL" dirty="0" smtClean="0"/>
              <a:t>javne </a:t>
            </a:r>
            <a:r>
              <a:rPr lang="pl-PL" dirty="0"/>
              <a:t>ponude pismeno obavijestiti Komisiju, u roku od osam dana od </a:t>
            </a:r>
            <a:r>
              <a:rPr lang="pl-PL" dirty="0" smtClean="0"/>
              <a:t>okončanja </a:t>
            </a:r>
            <a:r>
              <a:rPr lang="en-US" dirty="0" err="1" smtClean="0"/>
              <a:t>povlačenja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Dioničko</a:t>
            </a:r>
            <a:r>
              <a:rPr lang="en-US" dirty="0" smtClean="0"/>
              <a:t> </a:t>
            </a:r>
            <a:r>
              <a:rPr lang="en-US" dirty="0" err="1"/>
              <a:t>društvo</a:t>
            </a:r>
            <a:r>
              <a:rPr lang="en-US" dirty="0"/>
              <a:t> je </a:t>
            </a:r>
            <a:r>
              <a:rPr lang="en-US" dirty="0" err="1"/>
              <a:t>dužno</a:t>
            </a:r>
            <a:r>
              <a:rPr lang="en-US" dirty="0"/>
              <a:t> </a:t>
            </a:r>
            <a:r>
              <a:rPr lang="en-US" dirty="0" err="1"/>
              <a:t>odmah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upisa</a:t>
            </a:r>
            <a:r>
              <a:rPr lang="en-US" dirty="0"/>
              <a:t> </a:t>
            </a:r>
            <a:r>
              <a:rPr lang="en-US" dirty="0" err="1"/>
              <a:t>smanjenja</a:t>
            </a:r>
            <a:r>
              <a:rPr lang="en-US" dirty="0"/>
              <a:t> </a:t>
            </a:r>
            <a:r>
              <a:rPr lang="en-US" dirty="0" err="1" smtClean="0"/>
              <a:t>osnovnog</a:t>
            </a:r>
            <a:r>
              <a:rPr lang="sr-Latn-ME" dirty="0" smtClean="0"/>
              <a:t> </a:t>
            </a:r>
            <a:r>
              <a:rPr lang="pl-PL" dirty="0" smtClean="0"/>
              <a:t>kapitala </a:t>
            </a:r>
            <a:r>
              <a:rPr lang="pl-PL" dirty="0"/>
              <a:t>u registar emitenata kod Komisije, podnijeti prijavu registru za </a:t>
            </a:r>
            <a:r>
              <a:rPr lang="pl-PL" dirty="0" smtClean="0"/>
              <a:t>opoziv </a:t>
            </a:r>
            <a:r>
              <a:rPr lang="en-US" dirty="0" err="1" smtClean="0"/>
              <a:t>povučenih</a:t>
            </a:r>
            <a:r>
              <a:rPr lang="en-US" dirty="0" smtClean="0"/>
              <a:t> </a:t>
            </a:r>
            <a:r>
              <a:rPr lang="en-US" dirty="0" err="1"/>
              <a:t>dionica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Smanjenje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vršiti</a:t>
            </a:r>
            <a:r>
              <a:rPr lang="en-US" dirty="0"/>
              <a:t> </a:t>
            </a:r>
            <a:r>
              <a:rPr lang="en-US" dirty="0" err="1"/>
              <a:t>odustajanjem</a:t>
            </a:r>
            <a:r>
              <a:rPr lang="en-US" dirty="0"/>
              <a:t> od </a:t>
            </a:r>
            <a:r>
              <a:rPr lang="en-US" dirty="0" err="1" smtClean="0"/>
              <a:t>emisije</a:t>
            </a:r>
            <a:r>
              <a:rPr lang="sr-Latn-ME" dirty="0" smtClean="0"/>
              <a:t> </a:t>
            </a:r>
            <a:r>
              <a:rPr lang="en-US" dirty="0" err="1" smtClean="0"/>
              <a:t>dionica</a:t>
            </a:r>
            <a:r>
              <a:rPr lang="en-US" dirty="0"/>
              <a:t>, do </a:t>
            </a:r>
            <a:r>
              <a:rPr lang="en-US" dirty="0" err="1"/>
              <a:t>iznosa</a:t>
            </a:r>
            <a:r>
              <a:rPr lang="en-US" dirty="0"/>
              <a:t> </a:t>
            </a:r>
            <a:r>
              <a:rPr lang="en-US" dirty="0" err="1"/>
              <a:t>nominalne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plaćen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251400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24435"/>
            <a:ext cx="10515600" cy="5652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b="1" dirty="0"/>
              <a:t>Smanjenje osnovnog kapitala u RS-u</a:t>
            </a:r>
          </a:p>
          <a:p>
            <a:pPr marL="0" indent="0">
              <a:buNone/>
            </a:pPr>
            <a:r>
              <a:rPr lang="en-US" b="1" dirty="0" err="1" smtClean="0"/>
              <a:t>Redovno</a:t>
            </a:r>
            <a:r>
              <a:rPr lang="en-US" b="1" dirty="0" smtClean="0"/>
              <a:t> </a:t>
            </a:r>
            <a:r>
              <a:rPr lang="en-US" b="1" dirty="0" err="1"/>
              <a:t>smanjenje</a:t>
            </a:r>
            <a:endParaRPr lang="en-US" b="1" dirty="0"/>
          </a:p>
          <a:p>
            <a:pPr algn="just"/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/>
              <a:t>akcionarskog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smanjiti</a:t>
            </a:r>
            <a:r>
              <a:rPr lang="en-US" dirty="0"/>
              <a:t> </a:t>
            </a:r>
            <a:r>
              <a:rPr lang="en-US" dirty="0" err="1"/>
              <a:t>odlukom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, s </a:t>
            </a:r>
            <a:r>
              <a:rPr lang="en-US" dirty="0" err="1"/>
              <a:t>tim</a:t>
            </a:r>
            <a:r>
              <a:rPr lang="en-US" dirty="0"/>
              <a:t> </a:t>
            </a:r>
            <a:r>
              <a:rPr lang="en-US" dirty="0" err="1" smtClean="0"/>
              <a:t>što</a:t>
            </a:r>
            <a:r>
              <a:rPr lang="sr-Latn-ME" dirty="0" smtClean="0"/>
              <a:t> </a:t>
            </a:r>
            <a:r>
              <a:rPr lang="en-US" dirty="0" smtClean="0"/>
              <a:t>je</a:t>
            </a:r>
            <a:r>
              <a:rPr lang="en-US" dirty="0"/>
              <a:t>,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klasa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a tom </a:t>
            </a:r>
            <a:r>
              <a:rPr lang="en-US" dirty="0" err="1"/>
              <a:t>odlukom</a:t>
            </a:r>
            <a:r>
              <a:rPr lang="en-US" dirty="0"/>
              <a:t> se </a:t>
            </a:r>
            <a:r>
              <a:rPr lang="en-US" dirty="0" err="1"/>
              <a:t>mijenjaju</a:t>
            </a:r>
            <a:r>
              <a:rPr lang="en-US" dirty="0"/>
              <a:t> </a:t>
            </a:r>
            <a:r>
              <a:rPr lang="en-US" dirty="0" err="1"/>
              <a:t>utvrđena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 smtClean="0"/>
              <a:t>akcionara</a:t>
            </a:r>
            <a:r>
              <a:rPr lang="sr-Latn-ME" dirty="0" smtClean="0"/>
              <a:t> </a:t>
            </a:r>
            <a:r>
              <a:rPr lang="en-US" dirty="0" err="1" smtClean="0"/>
              <a:t>određene</a:t>
            </a:r>
            <a:r>
              <a:rPr lang="en-US" dirty="0" smtClean="0"/>
              <a:t> </a:t>
            </a:r>
            <a:r>
              <a:rPr lang="en-US" dirty="0" err="1"/>
              <a:t>klase</a:t>
            </a:r>
            <a:r>
              <a:rPr lang="en-US" dirty="0"/>
              <a:t>,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donošenje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neophodna</a:t>
            </a:r>
            <a:r>
              <a:rPr lang="en-US" dirty="0"/>
              <a:t> </a:t>
            </a:r>
            <a:r>
              <a:rPr lang="en-US" dirty="0" err="1"/>
              <a:t>saglasnost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klase</a:t>
            </a:r>
            <a:r>
              <a:rPr lang="en-US" dirty="0"/>
              <a:t>, </a:t>
            </a:r>
            <a:r>
              <a:rPr lang="en-US" dirty="0" smtClean="0"/>
              <a:t>data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/>
              <a:t>skladu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Osnovni</a:t>
            </a:r>
            <a:r>
              <a:rPr lang="en-US" dirty="0" smtClean="0"/>
              <a:t>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smanjiti</a:t>
            </a:r>
            <a:r>
              <a:rPr lang="en-US" dirty="0"/>
              <a:t> </a:t>
            </a:r>
            <a:r>
              <a:rPr lang="en-US" dirty="0" err="1"/>
              <a:t>umanjivanjem</a:t>
            </a:r>
            <a:r>
              <a:rPr lang="en-US" dirty="0"/>
              <a:t> </a:t>
            </a:r>
            <a:r>
              <a:rPr lang="en-US" dirty="0" err="1" smtClean="0"/>
              <a:t>nominalne</a:t>
            </a:r>
            <a:r>
              <a:rPr lang="sr-Latn-ME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smanjenjem</a:t>
            </a:r>
            <a:r>
              <a:rPr lang="en-US" dirty="0"/>
              <a:t> </a:t>
            </a:r>
            <a:r>
              <a:rPr lang="en-US" dirty="0" err="1"/>
              <a:t>broja</a:t>
            </a:r>
            <a:r>
              <a:rPr lang="en-US" dirty="0"/>
              <a:t> </a:t>
            </a:r>
            <a:r>
              <a:rPr lang="en-US" dirty="0" err="1" smtClean="0"/>
              <a:t>akcija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en-US" dirty="0" err="1"/>
              <a:t>Odluka</a:t>
            </a:r>
            <a:r>
              <a:rPr lang="en-US" dirty="0"/>
              <a:t> o </a:t>
            </a:r>
            <a:r>
              <a:rPr lang="en-US" dirty="0" err="1"/>
              <a:t>smanjenju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prijavljuje</a:t>
            </a:r>
            <a:r>
              <a:rPr lang="en-US" dirty="0"/>
              <a:t> se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upisa</a:t>
            </a:r>
            <a:r>
              <a:rPr lang="en-US" dirty="0"/>
              <a:t> u </a:t>
            </a:r>
            <a:r>
              <a:rPr lang="en-US" dirty="0" err="1"/>
              <a:t>registar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713146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72353"/>
            <a:ext cx="10515600" cy="5504610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Odluka</a:t>
            </a:r>
            <a:r>
              <a:rPr lang="en-US" dirty="0"/>
              <a:t> o </a:t>
            </a:r>
            <a:r>
              <a:rPr lang="en-US" dirty="0" err="1"/>
              <a:t>smanjenju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objavljuje</a:t>
            </a:r>
            <a:r>
              <a:rPr lang="en-US" dirty="0"/>
              <a:t> se </a:t>
            </a:r>
            <a:r>
              <a:rPr lang="en-US" dirty="0" err="1"/>
              <a:t>dva</a:t>
            </a:r>
            <a:r>
              <a:rPr lang="en-US" dirty="0"/>
              <a:t> puta u </a:t>
            </a:r>
            <a:r>
              <a:rPr lang="en-US" dirty="0" err="1"/>
              <a:t>razmaku</a:t>
            </a:r>
            <a:r>
              <a:rPr lang="en-US" dirty="0"/>
              <a:t> od 30 dana,</a:t>
            </a:r>
            <a:r>
              <a:rPr lang="pt-BR" dirty="0"/>
              <a:t>s pozivom povjeriocima da prijave svoja potraživanja. </a:t>
            </a:r>
            <a:endParaRPr lang="sr-Latn-ME" dirty="0"/>
          </a:p>
          <a:p>
            <a:pPr algn="just"/>
            <a:r>
              <a:rPr lang="pt-BR" dirty="0"/>
              <a:t>Povjerioci koji prijave svoja</a:t>
            </a:r>
            <a:r>
              <a:rPr lang="sr-Latn-ME" dirty="0"/>
              <a:t> </a:t>
            </a:r>
            <a:r>
              <a:rPr lang="pl-PL" dirty="0"/>
              <a:t>potraživanja najkasnije u roku od 30 dana od dana drugog objavljivanja odluke o </a:t>
            </a:r>
            <a:r>
              <a:rPr lang="en-US" dirty="0" err="1"/>
              <a:t>smanjenju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,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isplatu</a:t>
            </a:r>
            <a:r>
              <a:rPr lang="en-US" dirty="0"/>
              <a:t> </a:t>
            </a:r>
            <a:r>
              <a:rPr lang="en-US" dirty="0" err="1"/>
              <a:t>dospjelih</a:t>
            </a:r>
            <a:r>
              <a:rPr lang="en-US" dirty="0"/>
              <a:t> </a:t>
            </a:r>
            <a:r>
              <a:rPr lang="en-US" dirty="0" err="1"/>
              <a:t>potraživanja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sr-Latn-ME" dirty="0"/>
              <a:t> </a:t>
            </a:r>
            <a:r>
              <a:rPr lang="en-US" dirty="0" err="1"/>
              <a:t>obezbjeđenje</a:t>
            </a:r>
            <a:r>
              <a:rPr lang="en-US" dirty="0"/>
              <a:t> </a:t>
            </a:r>
            <a:r>
              <a:rPr lang="en-US" dirty="0" err="1"/>
              <a:t>nedospjelih</a:t>
            </a:r>
            <a:r>
              <a:rPr lang="en-US" dirty="0"/>
              <a:t> </a:t>
            </a:r>
            <a:r>
              <a:rPr lang="en-US" dirty="0" err="1"/>
              <a:t>potraživanja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Plaćanje</a:t>
            </a:r>
            <a:r>
              <a:rPr lang="en-US" dirty="0"/>
              <a:t> </a:t>
            </a:r>
            <a:r>
              <a:rPr lang="en-US" dirty="0" err="1"/>
              <a:t>akcionarima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oslobađanje</a:t>
            </a:r>
            <a:r>
              <a:rPr lang="sr-Latn-ME" dirty="0"/>
              <a:t> </a:t>
            </a:r>
            <a:r>
              <a:rPr lang="en-US" dirty="0"/>
              <a:t>od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daljnjih</a:t>
            </a:r>
            <a:r>
              <a:rPr lang="en-US" dirty="0"/>
              <a:t> </a:t>
            </a:r>
            <a:r>
              <a:rPr lang="en-US" dirty="0" err="1"/>
              <a:t>uplata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smanjenja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, ne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vršiti</a:t>
            </a:r>
            <a:r>
              <a:rPr lang="sr-Latn-ME" dirty="0"/>
              <a:t>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isteka</a:t>
            </a:r>
            <a:r>
              <a:rPr lang="en-US" dirty="0"/>
              <a:t> </a:t>
            </a:r>
            <a:r>
              <a:rPr lang="en-US" dirty="0" err="1"/>
              <a:t>roka</a:t>
            </a:r>
            <a:r>
              <a:rPr lang="en-US" dirty="0"/>
              <a:t> od 30 dana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isplate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obezbjeđenja</a:t>
            </a:r>
            <a:r>
              <a:rPr lang="en-US" dirty="0"/>
              <a:t> </a:t>
            </a:r>
            <a:r>
              <a:rPr lang="en-US" dirty="0" err="1" smtClean="0"/>
              <a:t>povjerilaca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533096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18565"/>
            <a:ext cx="10515600" cy="5558398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Smanjenje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prijavljuje</a:t>
            </a:r>
            <a:r>
              <a:rPr lang="en-US" dirty="0"/>
              <a:t> se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upis</a:t>
            </a:r>
            <a:r>
              <a:rPr lang="en-US" dirty="0"/>
              <a:t> u </a:t>
            </a:r>
            <a:r>
              <a:rPr lang="en-US" dirty="0" err="1"/>
              <a:t>registar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Smanjenje</a:t>
            </a:r>
            <a:r>
              <a:rPr lang="sr-Latn-ME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/>
              <a:t>kapitala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upisati</a:t>
            </a:r>
            <a:r>
              <a:rPr lang="en-US" dirty="0"/>
              <a:t> u </a:t>
            </a:r>
            <a:r>
              <a:rPr lang="en-US" dirty="0" err="1"/>
              <a:t>registar</a:t>
            </a:r>
            <a:r>
              <a:rPr lang="en-US" dirty="0"/>
              <a:t>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ispunjenja</a:t>
            </a:r>
            <a:r>
              <a:rPr lang="en-US" dirty="0"/>
              <a:t> </a:t>
            </a:r>
            <a:r>
              <a:rPr lang="en-US" dirty="0" err="1"/>
              <a:t>zahtjeva</a:t>
            </a:r>
            <a:r>
              <a:rPr lang="en-US" dirty="0"/>
              <a:t> </a:t>
            </a:r>
            <a:r>
              <a:rPr lang="en-US" dirty="0" err="1"/>
              <a:t>povjerioca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Smanjenje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objavljuje</a:t>
            </a:r>
            <a:r>
              <a:rPr lang="en-US" dirty="0"/>
              <a:t> se u “</a:t>
            </a:r>
            <a:r>
              <a:rPr lang="en-US" dirty="0" err="1"/>
              <a:t>Službenom</a:t>
            </a:r>
            <a:r>
              <a:rPr lang="en-US" dirty="0"/>
              <a:t> </a:t>
            </a:r>
            <a:r>
              <a:rPr lang="en-US" dirty="0" err="1"/>
              <a:t>glasniku</a:t>
            </a:r>
            <a:r>
              <a:rPr lang="en-US" dirty="0"/>
              <a:t> </a:t>
            </a:r>
            <a:r>
              <a:rPr lang="en-US" dirty="0" err="1"/>
              <a:t>Republike</a:t>
            </a:r>
            <a:r>
              <a:rPr lang="en-US" dirty="0"/>
              <a:t> </a:t>
            </a:r>
            <a:r>
              <a:rPr lang="en-US" dirty="0" err="1"/>
              <a:t>Srpske</a:t>
            </a:r>
            <a:r>
              <a:rPr lang="en-US" dirty="0"/>
              <a:t>”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pl-PL" dirty="0" smtClean="0"/>
              <a:t>roku </a:t>
            </a:r>
            <a:r>
              <a:rPr lang="pl-PL" dirty="0"/>
              <a:t>od 15 dana od dana upisa u registar</a:t>
            </a:r>
            <a:r>
              <a:rPr lang="pl-PL" dirty="0" smtClean="0"/>
              <a:t>.</a:t>
            </a:r>
          </a:p>
          <a:p>
            <a:pPr algn="just"/>
            <a:r>
              <a:rPr lang="pl-PL" dirty="0" smtClean="0"/>
              <a:t> </a:t>
            </a:r>
            <a:r>
              <a:rPr lang="pl-PL" dirty="0"/>
              <a:t>Odlukom o smanjenju osnovnog kapitala </a:t>
            </a:r>
            <a:r>
              <a:rPr lang="pl-PL" dirty="0" smtClean="0"/>
              <a:t>ne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povrijediti</a:t>
            </a:r>
            <a:r>
              <a:rPr lang="en-US" dirty="0"/>
              <a:t> </a:t>
            </a:r>
            <a:r>
              <a:rPr lang="en-US" dirty="0" err="1"/>
              <a:t>princip</a:t>
            </a:r>
            <a:r>
              <a:rPr lang="en-US" dirty="0"/>
              <a:t> </a:t>
            </a:r>
            <a:r>
              <a:rPr lang="en-US" dirty="0" err="1"/>
              <a:t>ravnopravnosti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Pri</a:t>
            </a:r>
            <a:r>
              <a:rPr lang="en-US" dirty="0" smtClean="0"/>
              <a:t> </a:t>
            </a:r>
            <a:r>
              <a:rPr lang="en-US" dirty="0" err="1"/>
              <a:t>smanjenju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 smtClean="0"/>
              <a:t>kapitala</a:t>
            </a:r>
            <a:r>
              <a:rPr lang="sr-Latn-ME" dirty="0" smtClean="0"/>
              <a:t> </a:t>
            </a:r>
            <a:r>
              <a:rPr lang="en-US" dirty="0" err="1" smtClean="0"/>
              <a:t>prvo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povlače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poništavaju</a:t>
            </a:r>
            <a:r>
              <a:rPr lang="en-US" dirty="0"/>
              <a:t> </a:t>
            </a:r>
            <a:r>
              <a:rPr lang="en-US" dirty="0" err="1"/>
              <a:t>sopstvene</a:t>
            </a:r>
            <a:r>
              <a:rPr lang="en-US" dirty="0"/>
              <a:t> 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akcionarskog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b="1" dirty="0" smtClean="0"/>
              <a:t>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25669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56447"/>
            <a:ext cx="10515600" cy="502051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3. </a:t>
            </a:r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ovlaštene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endParaRPr lang="en-US" dirty="0"/>
          </a:p>
          <a:p>
            <a:r>
              <a:rPr lang="en-US" dirty="0" err="1"/>
              <a:t>Najbolja</a:t>
            </a:r>
            <a:r>
              <a:rPr lang="en-US" dirty="0"/>
              <a:t> </a:t>
            </a:r>
            <a:r>
              <a:rPr lang="en-US" dirty="0" err="1"/>
              <a:t>praksa</a:t>
            </a:r>
            <a:r>
              <a:rPr lang="en-US" dirty="0"/>
              <a:t>:</a:t>
            </a:r>
          </a:p>
          <a:p>
            <a:pPr algn="just"/>
            <a:r>
              <a:rPr lang="nn-NO" dirty="0"/>
              <a:t>Dobra praksa korporativnog upravljanja određuje da osnivački akt treba </a:t>
            </a:r>
            <a:r>
              <a:rPr lang="nn-NO" dirty="0" smtClean="0"/>
              <a:t>ovlastiti</a:t>
            </a:r>
            <a:r>
              <a:rPr lang="sr-Latn-ME" dirty="0" smtClean="0"/>
              <a:t> </a:t>
            </a:r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en-US" dirty="0" err="1" smtClean="0"/>
              <a:t>upravni</a:t>
            </a:r>
            <a:r>
              <a:rPr lang="en-US" dirty="0" smtClean="0"/>
              <a:t> </a:t>
            </a:r>
            <a:r>
              <a:rPr lang="en-US" dirty="0" err="1"/>
              <a:t>odbor</a:t>
            </a:r>
            <a:r>
              <a:rPr lang="en-US" dirty="0"/>
              <a:t> da </a:t>
            </a:r>
            <a:r>
              <a:rPr lang="en-US" dirty="0" err="1"/>
              <a:t>povećava</a:t>
            </a:r>
            <a:r>
              <a:rPr lang="en-US" dirty="0"/>
              <a:t> </a:t>
            </a:r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izdavanjem</a:t>
            </a:r>
            <a:r>
              <a:rPr lang="en-US" dirty="0"/>
              <a:t> </a:t>
            </a:r>
            <a:r>
              <a:rPr lang="en-US" dirty="0" err="1" smtClean="0"/>
              <a:t>ovlaštenih</a:t>
            </a:r>
            <a:r>
              <a:rPr lang="sr-Latn-ME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Pritom</a:t>
            </a:r>
            <a:r>
              <a:rPr lang="en-US" dirty="0" smtClean="0"/>
              <a:t> </a:t>
            </a:r>
            <a:r>
              <a:rPr lang="en-US" dirty="0" err="1"/>
              <a:t>osnivački</a:t>
            </a:r>
            <a:r>
              <a:rPr lang="en-US" dirty="0"/>
              <a:t> </a:t>
            </a:r>
            <a:r>
              <a:rPr lang="en-US" dirty="0" err="1"/>
              <a:t>akt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sadržavati</a:t>
            </a:r>
            <a:r>
              <a:rPr lang="en-US" dirty="0"/>
              <a:t> </a:t>
            </a:r>
            <a:r>
              <a:rPr lang="en-US" dirty="0" err="1"/>
              <a:t>sljedeće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s-ES" dirty="0"/>
              <a:t>• </a:t>
            </a:r>
            <a:r>
              <a:rPr lang="es-ES" dirty="0" err="1"/>
              <a:t>Maksimalan</a:t>
            </a:r>
            <a:r>
              <a:rPr lang="es-ES" dirty="0"/>
              <a:t> </a:t>
            </a:r>
            <a:r>
              <a:rPr lang="es-ES" dirty="0" err="1"/>
              <a:t>broj</a:t>
            </a:r>
            <a:r>
              <a:rPr lang="es-ES" dirty="0"/>
              <a:t> </a:t>
            </a:r>
            <a:r>
              <a:rPr lang="es-ES" dirty="0" err="1"/>
              <a:t>ovlaštenih</a:t>
            </a:r>
            <a:r>
              <a:rPr lang="es-ES" dirty="0"/>
              <a:t> </a:t>
            </a:r>
            <a:r>
              <a:rPr lang="es-ES" dirty="0" err="1"/>
              <a:t>dionica</a:t>
            </a:r>
            <a:r>
              <a:rPr lang="es-ES" dirty="0"/>
              <a:t>/</a:t>
            </a:r>
            <a:r>
              <a:rPr lang="es-ES" dirty="0" err="1"/>
              <a:t>akcija</a:t>
            </a:r>
            <a:r>
              <a:rPr lang="es-E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es-ES" dirty="0" smtClean="0"/>
              <a:t> </a:t>
            </a:r>
            <a:r>
              <a:rPr lang="es-ES" dirty="0"/>
              <a:t>U </a:t>
            </a:r>
            <a:r>
              <a:rPr lang="es-ES" dirty="0" err="1"/>
              <a:t>principu</a:t>
            </a:r>
            <a:r>
              <a:rPr lang="es-ES" dirty="0"/>
              <a:t>, </a:t>
            </a:r>
            <a:r>
              <a:rPr lang="es-ES" dirty="0" err="1"/>
              <a:t>maksimalan</a:t>
            </a:r>
            <a:r>
              <a:rPr lang="es-ES" dirty="0"/>
              <a:t> </a:t>
            </a:r>
            <a:r>
              <a:rPr lang="es-ES" dirty="0" err="1" smtClean="0"/>
              <a:t>iznos</a:t>
            </a:r>
            <a:r>
              <a:rPr lang="sr-Latn-ME" dirty="0" smtClean="0"/>
              <a:t> </a:t>
            </a:r>
            <a:r>
              <a:rPr lang="en-US" dirty="0" smtClean="0"/>
              <a:t>ne </a:t>
            </a:r>
            <a:r>
              <a:rPr lang="en-US" dirty="0" err="1"/>
              <a:t>smije</a:t>
            </a:r>
            <a:r>
              <a:rPr lang="en-US" dirty="0"/>
              <a:t> </a:t>
            </a:r>
            <a:r>
              <a:rPr lang="en-US" dirty="0" err="1"/>
              <a:t>prijeći</a:t>
            </a:r>
            <a:r>
              <a:rPr lang="en-US" dirty="0"/>
              <a:t> 50%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u </a:t>
            </a:r>
            <a:r>
              <a:rPr lang="en-US" dirty="0" err="1"/>
              <a:t>trenutku</a:t>
            </a:r>
            <a:r>
              <a:rPr lang="en-US" dirty="0"/>
              <a:t> </a:t>
            </a:r>
            <a:r>
              <a:rPr lang="en-US" dirty="0" err="1"/>
              <a:t>davanja</a:t>
            </a:r>
            <a:r>
              <a:rPr lang="en-US" dirty="0"/>
              <a:t> </a:t>
            </a:r>
            <a:r>
              <a:rPr lang="en-US" dirty="0" err="1" smtClean="0"/>
              <a:t>ovlaštenja</a:t>
            </a:r>
            <a:r>
              <a:rPr lang="sr-Latn-ME" dirty="0" smtClean="0"/>
              <a:t> </a:t>
            </a:r>
            <a:r>
              <a:rPr lang="en-US" dirty="0" err="1" smtClean="0"/>
              <a:t>nadzornom</a:t>
            </a:r>
            <a:r>
              <a:rPr lang="en-US" dirty="0" smtClean="0"/>
              <a:t>/</a:t>
            </a:r>
            <a:r>
              <a:rPr lang="en-US" dirty="0" err="1" smtClean="0"/>
              <a:t>upravnom</a:t>
            </a:r>
            <a:r>
              <a:rPr lang="en-US" dirty="0" smtClean="0"/>
              <a:t> </a:t>
            </a:r>
            <a:r>
              <a:rPr lang="en-US" dirty="0" err="1"/>
              <a:t>odboru</a:t>
            </a:r>
            <a:r>
              <a:rPr lang="en-US" dirty="0"/>
              <a:t> da </a:t>
            </a:r>
            <a:r>
              <a:rPr lang="en-US" dirty="0" err="1"/>
              <a:t>izda</a:t>
            </a:r>
            <a:r>
              <a:rPr lang="en-US" dirty="0"/>
              <a:t> </a:t>
            </a:r>
            <a:r>
              <a:rPr lang="en-US" dirty="0" err="1"/>
              <a:t>ovlaštene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Vrstu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klasu</a:t>
            </a:r>
            <a:r>
              <a:rPr lang="en-US" dirty="0"/>
              <a:t> </a:t>
            </a:r>
            <a:r>
              <a:rPr lang="en-US" dirty="0" err="1"/>
              <a:t>ovlaštenih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; </a:t>
            </a:r>
            <a:r>
              <a:rPr lang="en-US" dirty="0" err="1"/>
              <a:t>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Oblik</a:t>
            </a:r>
            <a:r>
              <a:rPr lang="en-US" dirty="0"/>
              <a:t> </a:t>
            </a:r>
            <a:r>
              <a:rPr lang="en-US" dirty="0" err="1"/>
              <a:t>plaćanja</a:t>
            </a:r>
            <a:r>
              <a:rPr lang="en-US" dirty="0"/>
              <a:t> </a:t>
            </a:r>
            <a:r>
              <a:rPr lang="en-US" dirty="0" err="1"/>
              <a:t>dodatno</a:t>
            </a:r>
            <a:r>
              <a:rPr lang="en-US" dirty="0"/>
              <a:t> </a:t>
            </a:r>
            <a:r>
              <a:rPr lang="en-US" dirty="0" err="1"/>
              <a:t>izdatih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6516900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21976"/>
            <a:ext cx="10515600" cy="51549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/>
              <a:t>Pojednostavljeno</a:t>
            </a:r>
            <a:r>
              <a:rPr lang="en-US" b="1" dirty="0"/>
              <a:t> </a:t>
            </a:r>
            <a:r>
              <a:rPr lang="en-US" b="1" dirty="0" err="1"/>
              <a:t>smanjenje</a:t>
            </a:r>
            <a:r>
              <a:rPr lang="en-US" b="1" dirty="0"/>
              <a:t> </a:t>
            </a:r>
            <a:r>
              <a:rPr lang="en-US" b="1" dirty="0" err="1"/>
              <a:t>osnovnog</a:t>
            </a:r>
            <a:r>
              <a:rPr lang="en-US" b="1" dirty="0"/>
              <a:t> </a:t>
            </a:r>
            <a:r>
              <a:rPr lang="en-US" b="1" dirty="0" err="1"/>
              <a:t>kapitala</a:t>
            </a:r>
            <a:endParaRPr lang="en-US" b="1" dirty="0"/>
          </a:p>
          <a:p>
            <a:pPr algn="just"/>
            <a:r>
              <a:rPr lang="en-US" dirty="0" err="1"/>
              <a:t>Smanjenje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pokrivanja</a:t>
            </a:r>
            <a:r>
              <a:rPr lang="en-US" dirty="0"/>
              <a:t> </a:t>
            </a:r>
            <a:r>
              <a:rPr lang="en-US" dirty="0" err="1"/>
              <a:t>gubitaka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prenosa</a:t>
            </a:r>
            <a:r>
              <a:rPr lang="en-US" dirty="0"/>
              <a:t> </a:t>
            </a:r>
            <a:r>
              <a:rPr lang="en-US" dirty="0" err="1"/>
              <a:t>sredstava</a:t>
            </a:r>
            <a:r>
              <a:rPr lang="en-US" dirty="0"/>
              <a:t> u </a:t>
            </a:r>
            <a:r>
              <a:rPr lang="en-US" dirty="0" err="1"/>
              <a:t>rezerve</a:t>
            </a:r>
            <a:r>
              <a:rPr lang="sr-Latn-ME" dirty="0"/>
              <a:t> </a:t>
            </a:r>
            <a:r>
              <a:rPr lang="en-US" dirty="0" err="1"/>
              <a:t>vrši</a:t>
            </a:r>
            <a:r>
              <a:rPr lang="en-US" dirty="0"/>
              <a:t> se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skraćenom</a:t>
            </a:r>
            <a:r>
              <a:rPr lang="en-US" dirty="0"/>
              <a:t> </a:t>
            </a:r>
            <a:r>
              <a:rPr lang="en-US" dirty="0" err="1"/>
              <a:t>postupku</a:t>
            </a:r>
            <a:r>
              <a:rPr lang="en-US" dirty="0"/>
              <a:t> (</a:t>
            </a:r>
            <a:r>
              <a:rPr lang="en-US" dirty="0" err="1"/>
              <a:t>pojednostavljeno</a:t>
            </a:r>
            <a:r>
              <a:rPr lang="en-US" dirty="0"/>
              <a:t> </a:t>
            </a:r>
            <a:r>
              <a:rPr lang="en-US" dirty="0" err="1"/>
              <a:t>smanjenje</a:t>
            </a:r>
            <a:r>
              <a:rPr lang="en-US" dirty="0"/>
              <a:t>).</a:t>
            </a:r>
            <a:endParaRPr lang="sr-Latn-ME" dirty="0"/>
          </a:p>
          <a:p>
            <a:pPr algn="just"/>
            <a:r>
              <a:rPr lang="en-US" dirty="0"/>
              <a:t> </a:t>
            </a:r>
            <a:r>
              <a:rPr lang="en-US" dirty="0" err="1"/>
              <a:t>Pojednostavljeno</a:t>
            </a:r>
            <a:r>
              <a:rPr lang="sr-Latn-ME" dirty="0"/>
              <a:t> </a:t>
            </a:r>
            <a:r>
              <a:rPr lang="en-US" dirty="0" err="1"/>
              <a:t>smanjenje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akcionarskog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se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se </a:t>
            </a:r>
            <a:r>
              <a:rPr lang="en-US" dirty="0" err="1"/>
              <a:t>prethodno</a:t>
            </a:r>
            <a:r>
              <a:rPr lang="sr-Latn-ME" dirty="0"/>
              <a:t> </a:t>
            </a:r>
            <a:r>
              <a:rPr lang="en-US" dirty="0" err="1"/>
              <a:t>obezbijede</a:t>
            </a:r>
            <a:r>
              <a:rPr lang="en-US" dirty="0"/>
              <a:t> </a:t>
            </a:r>
            <a:r>
              <a:rPr lang="en-US" dirty="0" err="1"/>
              <a:t>sredstva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obavezne</a:t>
            </a:r>
            <a:r>
              <a:rPr lang="en-US" dirty="0"/>
              <a:t> </a:t>
            </a:r>
            <a:r>
              <a:rPr lang="en-US" dirty="0" err="1"/>
              <a:t>rezerve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ne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raspoloživa</a:t>
            </a:r>
            <a:r>
              <a:rPr lang="en-US" dirty="0"/>
              <a:t> </a:t>
            </a:r>
            <a:r>
              <a:rPr lang="en-US" dirty="0" err="1"/>
              <a:t>dobit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b="1" dirty="0" err="1"/>
              <a:t>Smanjenje</a:t>
            </a:r>
            <a:r>
              <a:rPr lang="en-US" b="1" dirty="0"/>
              <a:t> </a:t>
            </a:r>
            <a:r>
              <a:rPr lang="en-US" b="1" dirty="0" err="1"/>
              <a:t>osnovnog</a:t>
            </a:r>
            <a:r>
              <a:rPr lang="en-US" b="1" dirty="0"/>
              <a:t> </a:t>
            </a:r>
            <a:r>
              <a:rPr lang="en-US" b="1" dirty="0" err="1"/>
              <a:t>kapitala</a:t>
            </a:r>
            <a:r>
              <a:rPr lang="en-US" b="1" dirty="0"/>
              <a:t> </a:t>
            </a:r>
            <a:r>
              <a:rPr lang="en-US" b="1" dirty="0" err="1"/>
              <a:t>povlačenjem</a:t>
            </a:r>
            <a:r>
              <a:rPr lang="en-US" b="1" dirty="0"/>
              <a:t> </a:t>
            </a:r>
            <a:r>
              <a:rPr lang="en-US" b="1" dirty="0" err="1"/>
              <a:t>akcija</a:t>
            </a:r>
            <a:endParaRPr lang="en-US" b="1" dirty="0"/>
          </a:p>
          <a:p>
            <a:pPr algn="just"/>
            <a:r>
              <a:rPr lang="en-US" dirty="0" err="1"/>
              <a:t>Ako</a:t>
            </a:r>
            <a:r>
              <a:rPr lang="en-US" dirty="0"/>
              <a:t> se </a:t>
            </a:r>
            <a:r>
              <a:rPr lang="en-US" dirty="0" err="1"/>
              <a:t>povlačenje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, </a:t>
            </a:r>
            <a:r>
              <a:rPr lang="en-US" dirty="0" smtClean="0"/>
              <a:t>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teret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/>
              <a:t>to </a:t>
            </a:r>
            <a:r>
              <a:rPr lang="en-US" dirty="0" err="1"/>
              <a:t>povlačenje</a:t>
            </a:r>
            <a:r>
              <a:rPr lang="en-US" dirty="0"/>
              <a:t> </a:t>
            </a:r>
            <a:r>
              <a:rPr lang="en-US" dirty="0" err="1"/>
              <a:t>vrši</a:t>
            </a:r>
            <a:r>
              <a:rPr lang="en-US" dirty="0"/>
              <a:t> se </a:t>
            </a:r>
            <a:r>
              <a:rPr lang="en-US" dirty="0" err="1"/>
              <a:t>primjenom</a:t>
            </a:r>
            <a:r>
              <a:rPr lang="en-US" dirty="0"/>
              <a:t> </a:t>
            </a:r>
            <a:r>
              <a:rPr lang="en-US" dirty="0" err="1"/>
              <a:t>odredbi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zakona</a:t>
            </a:r>
            <a:r>
              <a:rPr lang="en-US" dirty="0"/>
              <a:t> o </a:t>
            </a:r>
            <a:r>
              <a:rPr lang="en-US" dirty="0" err="1"/>
              <a:t>smanjenju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9791322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75765"/>
            <a:ext cx="10515600" cy="5101198"/>
          </a:xfrm>
        </p:spPr>
        <p:txBody>
          <a:bodyPr>
            <a:normAutofit lnSpcReduction="10000"/>
          </a:bodyPr>
          <a:lstStyle/>
          <a:p>
            <a:pPr algn="just"/>
            <a:r>
              <a:rPr lang="sv-SE" dirty="0"/>
              <a:t>Smanjenje osnovnog kapitala po osnovu redovnog smanjenja, </a:t>
            </a:r>
            <a:r>
              <a:rPr lang="sv-SE" dirty="0" smtClean="0"/>
              <a:t>pojednostavljenog</a:t>
            </a:r>
            <a:r>
              <a:rPr lang="sr-Latn-ME" dirty="0" smtClean="0"/>
              <a:t> </a:t>
            </a:r>
            <a:r>
              <a:rPr lang="en-US" dirty="0" err="1" smtClean="0"/>
              <a:t>smanjenja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povlačenja</a:t>
            </a:r>
            <a:r>
              <a:rPr lang="en-US" dirty="0"/>
              <a:t> 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punovažno</a:t>
            </a:r>
            <a:r>
              <a:rPr lang="en-US" dirty="0"/>
              <a:t> je s </a:t>
            </a:r>
            <a:r>
              <a:rPr lang="en-US" dirty="0" err="1"/>
              <a:t>danom</a:t>
            </a:r>
            <a:r>
              <a:rPr lang="en-US" dirty="0"/>
              <a:t> </a:t>
            </a:r>
            <a:r>
              <a:rPr lang="en-US" dirty="0" err="1"/>
              <a:t>upisa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o </a:t>
            </a:r>
            <a:r>
              <a:rPr lang="en-US" dirty="0" err="1" smtClean="0"/>
              <a:t>smanjenju</a:t>
            </a:r>
            <a:r>
              <a:rPr lang="sr-Latn-ME" dirty="0" smtClean="0"/>
              <a:t> </a:t>
            </a:r>
            <a:r>
              <a:rPr lang="en-US" dirty="0" err="1" smtClean="0"/>
              <a:t>osnovnog</a:t>
            </a:r>
            <a:r>
              <a:rPr lang="en-US" dirty="0" smtClean="0"/>
              <a:t> </a:t>
            </a:r>
            <a:r>
              <a:rPr lang="en-US" dirty="0" err="1"/>
              <a:t>kapitala</a:t>
            </a:r>
            <a:r>
              <a:rPr lang="en-US" dirty="0"/>
              <a:t> u </a:t>
            </a:r>
            <a:r>
              <a:rPr lang="en-US" dirty="0" err="1" smtClean="0"/>
              <a:t>registar</a:t>
            </a:r>
            <a:r>
              <a:rPr lang="en-US" dirty="0" smtClean="0"/>
              <a:t>.</a:t>
            </a:r>
            <a:endParaRPr lang="en-US" dirty="0"/>
          </a:p>
          <a:p>
            <a:pPr algn="just"/>
            <a:r>
              <a:rPr lang="pl-PL" b="1" dirty="0"/>
              <a:t>Postupci za smanjenje osnovnog kapitala</a:t>
            </a:r>
          </a:p>
          <a:p>
            <a:pPr algn="just"/>
            <a:r>
              <a:rPr lang="pl-PL" dirty="0"/>
              <a:t>Bez obzira na to koji je način smanjenja osnovnog kapitala izabran, </a:t>
            </a:r>
            <a:r>
              <a:rPr lang="pl-PL" dirty="0" smtClean="0"/>
              <a:t>odluku </a:t>
            </a:r>
            <a:r>
              <a:rPr lang="en-US" dirty="0" smtClean="0"/>
              <a:t>mora </a:t>
            </a:r>
            <a:r>
              <a:rPr lang="en-US" dirty="0" err="1"/>
              <a:t>donijeti</a:t>
            </a:r>
            <a:r>
              <a:rPr lang="en-US" dirty="0"/>
              <a:t> </a:t>
            </a:r>
            <a:r>
              <a:rPr lang="en-US" dirty="0" err="1"/>
              <a:t>obična</a:t>
            </a:r>
            <a:r>
              <a:rPr lang="en-US" dirty="0"/>
              <a:t> </a:t>
            </a:r>
            <a:r>
              <a:rPr lang="en-US" dirty="0" err="1"/>
              <a:t>većina</a:t>
            </a:r>
            <a:r>
              <a:rPr lang="en-US" dirty="0"/>
              <a:t> </a:t>
            </a:r>
            <a:r>
              <a:rPr lang="en-US" dirty="0" err="1"/>
              <a:t>glasova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pravo</a:t>
            </a:r>
            <a:r>
              <a:rPr lang="en-US" dirty="0"/>
              <a:t> </a:t>
            </a:r>
            <a:r>
              <a:rPr lang="en-US" dirty="0" err="1" smtClean="0"/>
              <a:t>glasa</a:t>
            </a:r>
            <a:r>
              <a:rPr lang="sr-Latn-ME" dirty="0" smtClean="0"/>
              <a:t> </a:t>
            </a:r>
            <a:r>
              <a:rPr lang="en-US" dirty="0" err="1" smtClean="0"/>
              <a:t>prisutnih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sr-Latn-ME" dirty="0" smtClean="0"/>
              <a:t>skupštini akcionara. </a:t>
            </a:r>
            <a:endParaRPr lang="en-US" dirty="0"/>
          </a:p>
          <a:p>
            <a:pPr algn="just"/>
            <a:r>
              <a:rPr lang="en-US" dirty="0" err="1"/>
              <a:t>Ako</a:t>
            </a:r>
            <a:r>
              <a:rPr lang="en-US" dirty="0"/>
              <a:t> je </a:t>
            </a:r>
            <a:r>
              <a:rPr lang="sr-Latn-ME" dirty="0" smtClean="0"/>
              <a:t>skupština akcionara </a:t>
            </a:r>
            <a:r>
              <a:rPr lang="en-US" dirty="0" err="1" smtClean="0"/>
              <a:t>ovlaštena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odlučuje</a:t>
            </a:r>
            <a:r>
              <a:rPr lang="en-US" dirty="0"/>
              <a:t> o </a:t>
            </a:r>
            <a:r>
              <a:rPr lang="en-US" dirty="0" err="1"/>
              <a:t>smanjenju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(to </a:t>
            </a:r>
            <a:r>
              <a:rPr lang="en-US" dirty="0" smtClean="0"/>
              <a:t>je</a:t>
            </a:r>
            <a:r>
              <a:rPr lang="sr-Latn-ME" dirty="0" smtClean="0"/>
              <a:t> </a:t>
            </a:r>
            <a:r>
              <a:rPr lang="en-US" dirty="0" err="1" smtClean="0"/>
              <a:t>zakonska</a:t>
            </a:r>
            <a:r>
              <a:rPr lang="en-US" dirty="0" smtClean="0"/>
              <a:t> </a:t>
            </a:r>
            <a:r>
              <a:rPr lang="en-US" dirty="0" err="1"/>
              <a:t>pretpostavka</a:t>
            </a:r>
            <a:r>
              <a:rPr lang="en-US" dirty="0"/>
              <a:t> </a:t>
            </a:r>
            <a:r>
              <a:rPr lang="en-US" dirty="0" err="1"/>
              <a:t>osim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poništavanja</a:t>
            </a:r>
            <a:r>
              <a:rPr lang="en-US" dirty="0"/>
              <a:t> </a:t>
            </a:r>
            <a:r>
              <a:rPr lang="en-US" dirty="0" err="1"/>
              <a:t>stečenih</a:t>
            </a:r>
            <a:r>
              <a:rPr lang="en-US" dirty="0"/>
              <a:t> </a:t>
            </a:r>
            <a:r>
              <a:rPr lang="en-US" dirty="0" err="1"/>
              <a:t>vlastitih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 smtClean="0"/>
              <a:t>),</a:t>
            </a:r>
            <a:r>
              <a:rPr lang="sr-Latn-ME" dirty="0" smtClean="0"/>
              <a:t> </a:t>
            </a:r>
            <a:r>
              <a:rPr lang="en-US" dirty="0" err="1" smtClean="0"/>
              <a:t>prijedlog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usvajanje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o </a:t>
            </a:r>
            <a:r>
              <a:rPr lang="en-US" dirty="0" err="1"/>
              <a:t>smanjenju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uvrstiti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dnevni</a:t>
            </a:r>
            <a:r>
              <a:rPr lang="en-US" dirty="0" smtClean="0"/>
              <a:t> </a:t>
            </a:r>
            <a:r>
              <a:rPr lang="en-US" dirty="0"/>
              <a:t>red </a:t>
            </a:r>
            <a:r>
              <a:rPr lang="sr-Latn-ME" dirty="0" smtClean="0"/>
              <a:t>skupštine akcionara/dioničara n</a:t>
            </a:r>
            <a:r>
              <a:rPr lang="en-US" dirty="0" smtClean="0"/>
              <a:t>a </a:t>
            </a:r>
            <a:r>
              <a:rPr lang="en-US" dirty="0" err="1"/>
              <a:t>inicijativu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9227780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06824"/>
            <a:ext cx="10515600" cy="53701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err="1"/>
              <a:t>Informacije</a:t>
            </a:r>
            <a:r>
              <a:rPr lang="en-US" b="1" dirty="0"/>
              <a:t> </a:t>
            </a:r>
            <a:r>
              <a:rPr lang="en-US" b="1" dirty="0" err="1"/>
              <a:t>koje</a:t>
            </a:r>
            <a:r>
              <a:rPr lang="en-US" b="1" dirty="0"/>
              <a:t> </a:t>
            </a:r>
            <a:r>
              <a:rPr lang="en-US" b="1" dirty="0" err="1"/>
              <a:t>sadrži</a:t>
            </a:r>
            <a:r>
              <a:rPr lang="en-US" b="1" dirty="0"/>
              <a:t> </a:t>
            </a:r>
            <a:r>
              <a:rPr lang="en-US" b="1" dirty="0" err="1"/>
              <a:t>odluka</a:t>
            </a:r>
            <a:r>
              <a:rPr lang="en-US" b="1" dirty="0"/>
              <a:t> o </a:t>
            </a:r>
            <a:r>
              <a:rPr lang="en-US" b="1" dirty="0" err="1"/>
              <a:t>smanjenju</a:t>
            </a:r>
            <a:r>
              <a:rPr lang="en-US" b="1" dirty="0"/>
              <a:t> </a:t>
            </a:r>
            <a:r>
              <a:rPr lang="en-US" b="1" dirty="0" err="1"/>
              <a:t>osnovnog</a:t>
            </a:r>
            <a:r>
              <a:rPr lang="en-US" b="1" dirty="0"/>
              <a:t> </a:t>
            </a:r>
            <a:r>
              <a:rPr lang="en-US" b="1" dirty="0" err="1"/>
              <a:t>kapitala</a:t>
            </a:r>
            <a:endParaRPr lang="en-US" b="1" dirty="0"/>
          </a:p>
          <a:p>
            <a:pPr marL="0" indent="0">
              <a:buNone/>
            </a:pPr>
            <a:r>
              <a:rPr lang="en-US" dirty="0" err="1"/>
              <a:t>Odluka</a:t>
            </a:r>
            <a:r>
              <a:rPr lang="en-US" dirty="0"/>
              <a:t> o </a:t>
            </a:r>
            <a:r>
              <a:rPr lang="en-US" dirty="0" err="1"/>
              <a:t>smanjenju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mora </a:t>
            </a:r>
            <a:r>
              <a:rPr lang="en-US" dirty="0" err="1"/>
              <a:t>sadržavati</a:t>
            </a:r>
            <a:r>
              <a:rPr lang="en-US" dirty="0"/>
              <a:t> </a:t>
            </a:r>
            <a:r>
              <a:rPr lang="en-US" dirty="0" err="1"/>
              <a:t>informacije</a:t>
            </a:r>
            <a:r>
              <a:rPr lang="en-US" dirty="0"/>
              <a:t> o: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obimu</a:t>
            </a:r>
            <a:r>
              <a:rPr lang="en-US" dirty="0"/>
              <a:t> </a:t>
            </a:r>
            <a:r>
              <a:rPr lang="en-US" dirty="0" err="1"/>
              <a:t>smanjenja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razlozima</a:t>
            </a:r>
            <a:r>
              <a:rPr lang="en-US" dirty="0"/>
              <a:t> </a:t>
            </a:r>
            <a:r>
              <a:rPr lang="en-US" dirty="0" err="1"/>
              <a:t>smanjenja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vrsti</a:t>
            </a:r>
            <a:r>
              <a:rPr lang="en-US" dirty="0"/>
              <a:t> </a:t>
            </a:r>
            <a:r>
              <a:rPr lang="en-US" dirty="0" err="1"/>
              <a:t>smanjenja</a:t>
            </a:r>
            <a:r>
              <a:rPr lang="en-US" dirty="0"/>
              <a:t>; </a:t>
            </a:r>
            <a:r>
              <a:rPr lang="en-US" dirty="0" err="1"/>
              <a:t>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načinu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izvršiti</a:t>
            </a:r>
            <a:r>
              <a:rPr lang="en-US" dirty="0"/>
              <a:t> </a:t>
            </a:r>
            <a:r>
              <a:rPr lang="en-US" dirty="0" err="1"/>
              <a:t>smanjenje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 err="1"/>
              <a:t>Kada</a:t>
            </a:r>
            <a:r>
              <a:rPr lang="en-US" dirty="0"/>
              <a:t> je </a:t>
            </a:r>
            <a:r>
              <a:rPr lang="en-US" dirty="0" err="1"/>
              <a:t>riječ</a:t>
            </a:r>
            <a:r>
              <a:rPr lang="en-US" dirty="0"/>
              <a:t> o </a:t>
            </a:r>
            <a:r>
              <a:rPr lang="en-US" dirty="0" err="1"/>
              <a:t>smanjenju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u </a:t>
            </a:r>
            <a:r>
              <a:rPr lang="en-US" dirty="0" err="1"/>
              <a:t>pojednostavljenom</a:t>
            </a:r>
            <a:r>
              <a:rPr lang="en-US" dirty="0"/>
              <a:t> </a:t>
            </a:r>
            <a:r>
              <a:rPr lang="en-US" dirty="0" err="1"/>
              <a:t>postupku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/>
              <a:t>odluci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navesti</a:t>
            </a:r>
            <a:r>
              <a:rPr lang="en-US" dirty="0"/>
              <a:t> da je </a:t>
            </a:r>
            <a:r>
              <a:rPr lang="en-US" dirty="0" err="1"/>
              <a:t>svrha</a:t>
            </a:r>
            <a:r>
              <a:rPr lang="en-US" dirty="0"/>
              <a:t> tog </a:t>
            </a:r>
            <a:r>
              <a:rPr lang="en-US" dirty="0" err="1"/>
              <a:t>smanjenja</a:t>
            </a:r>
            <a:r>
              <a:rPr lang="en-US" dirty="0"/>
              <a:t> da se </a:t>
            </a:r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/>
              <a:t>izjednači</a:t>
            </a:r>
            <a:r>
              <a:rPr lang="en-US" dirty="0"/>
              <a:t> </a:t>
            </a:r>
            <a:r>
              <a:rPr lang="en-US" dirty="0" smtClean="0"/>
              <a:t>s</a:t>
            </a:r>
            <a:r>
              <a:rPr lang="sr-Latn-ME" dirty="0" smtClean="0"/>
              <a:t> </a:t>
            </a:r>
            <a:r>
              <a:rPr lang="en-US" dirty="0" err="1" smtClean="0"/>
              <a:t>nižom</a:t>
            </a:r>
            <a:r>
              <a:rPr lang="en-US" dirty="0" smtClean="0"/>
              <a:t> </a:t>
            </a:r>
            <a:r>
              <a:rPr lang="en-US" dirty="0" err="1"/>
              <a:t>vrijednošću</a:t>
            </a:r>
            <a:r>
              <a:rPr lang="en-US" dirty="0"/>
              <a:t> </a:t>
            </a:r>
            <a:r>
              <a:rPr lang="en-US" dirty="0" err="1"/>
              <a:t>neto</a:t>
            </a:r>
            <a:r>
              <a:rPr lang="en-US" dirty="0"/>
              <a:t> </a:t>
            </a:r>
            <a:r>
              <a:rPr lang="en-US" dirty="0" err="1"/>
              <a:t>imovine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9319734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75765"/>
            <a:ext cx="10515600" cy="5101198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/>
              <a:t>Smanjenja</a:t>
            </a:r>
            <a:r>
              <a:rPr lang="en-US" b="1" dirty="0"/>
              <a:t> </a:t>
            </a:r>
            <a:r>
              <a:rPr lang="en-US" b="1" dirty="0" err="1"/>
              <a:t>osnovnog</a:t>
            </a:r>
            <a:r>
              <a:rPr lang="en-US" b="1" dirty="0"/>
              <a:t> </a:t>
            </a:r>
            <a:r>
              <a:rPr lang="en-US" b="1" dirty="0" err="1"/>
              <a:t>kapitala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zaštita</a:t>
            </a:r>
            <a:r>
              <a:rPr lang="en-US" b="1" dirty="0"/>
              <a:t> </a:t>
            </a:r>
            <a:r>
              <a:rPr lang="en-US" b="1" dirty="0" err="1"/>
              <a:t>povjerilaca</a:t>
            </a:r>
            <a:endParaRPr lang="en-US" b="1" dirty="0"/>
          </a:p>
          <a:p>
            <a:pPr algn="just"/>
            <a:r>
              <a:rPr lang="en-US" dirty="0" err="1"/>
              <a:t>Smanjenje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uobičajeno</a:t>
            </a:r>
            <a:r>
              <a:rPr lang="en-US" dirty="0"/>
              <a:t> </a:t>
            </a:r>
            <a:r>
              <a:rPr lang="en-US" dirty="0" err="1"/>
              <a:t>utiče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povjerilaca</a:t>
            </a:r>
            <a:r>
              <a:rPr lang="en-US" dirty="0"/>
              <a:t>, </a:t>
            </a:r>
            <a:r>
              <a:rPr lang="en-US" dirty="0" err="1" smtClean="0"/>
              <a:t>jer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korporativnom</a:t>
            </a:r>
            <a:r>
              <a:rPr lang="en-US" dirty="0"/>
              <a:t> </a:t>
            </a:r>
            <a:r>
              <a:rPr lang="en-US" dirty="0" err="1"/>
              <a:t>radnjom</a:t>
            </a:r>
            <a:r>
              <a:rPr lang="en-US" dirty="0"/>
              <a:t> </a:t>
            </a:r>
            <a:r>
              <a:rPr lang="en-US" dirty="0" err="1"/>
              <a:t>smanjuje</a:t>
            </a:r>
            <a:r>
              <a:rPr lang="en-US" dirty="0"/>
              <a:t> </a:t>
            </a:r>
            <a:r>
              <a:rPr lang="en-US" dirty="0" err="1"/>
              <a:t>iznos</a:t>
            </a:r>
            <a:r>
              <a:rPr lang="en-US" dirty="0"/>
              <a:t> </a:t>
            </a:r>
            <a:r>
              <a:rPr lang="en-US" dirty="0" err="1"/>
              <a:t>imovine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služi</a:t>
            </a:r>
            <a:r>
              <a:rPr lang="en-US" dirty="0"/>
              <a:t> </a:t>
            </a:r>
            <a:r>
              <a:rPr lang="en-US" dirty="0" err="1" smtClean="0"/>
              <a:t>kao</a:t>
            </a:r>
            <a:r>
              <a:rPr lang="sr-Latn-ME" dirty="0" smtClean="0"/>
              <a:t> </a:t>
            </a:r>
            <a:r>
              <a:rPr lang="en-US" dirty="0" err="1" smtClean="0"/>
              <a:t>garancija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ispuniti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povjeriocima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sr-Latn-ME" dirty="0" smtClean="0"/>
              <a:t> </a:t>
            </a:r>
            <a:r>
              <a:rPr lang="en-US" dirty="0" err="1" smtClean="0"/>
              <a:t>namjerava</a:t>
            </a:r>
            <a:r>
              <a:rPr lang="en-US" dirty="0" smtClean="0"/>
              <a:t> </a:t>
            </a:r>
            <a:r>
              <a:rPr lang="en-US" dirty="0" err="1"/>
              <a:t>smanjiti</a:t>
            </a:r>
            <a:r>
              <a:rPr lang="en-US" dirty="0"/>
              <a:t> </a:t>
            </a:r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 mora o tome </a:t>
            </a:r>
            <a:r>
              <a:rPr lang="en-US" dirty="0" err="1"/>
              <a:t>obavijestiti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povjerioce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7016512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72353"/>
            <a:ext cx="10515600" cy="5504610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Povjerioci</a:t>
            </a:r>
            <a:r>
              <a:rPr lang="en-US" dirty="0"/>
              <a:t> </a:t>
            </a:r>
            <a:r>
              <a:rPr lang="en-US" dirty="0" err="1"/>
              <a:t>čija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nedospjela</a:t>
            </a:r>
            <a:r>
              <a:rPr lang="en-US" dirty="0"/>
              <a:t> </a:t>
            </a:r>
            <a:r>
              <a:rPr lang="en-US" dirty="0" err="1"/>
              <a:t>potraživanja</a:t>
            </a:r>
            <a:r>
              <a:rPr lang="en-US" dirty="0"/>
              <a:t> </a:t>
            </a:r>
            <a:r>
              <a:rPr lang="en-US" dirty="0" err="1"/>
              <a:t>nastala</a:t>
            </a:r>
            <a:r>
              <a:rPr lang="en-US" dirty="0"/>
              <a:t>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registracije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smtClean="0"/>
              <a:t>o</a:t>
            </a:r>
            <a:r>
              <a:rPr lang="sr-Latn-ME" dirty="0" smtClean="0"/>
              <a:t> </a:t>
            </a:r>
            <a:r>
              <a:rPr lang="pl-PL" dirty="0" smtClean="0"/>
              <a:t>smanjenju</a:t>
            </a:r>
            <a:r>
              <a:rPr lang="pl-PL" dirty="0"/>
              <a:t>, mogu u roku od 90 dana od dana druge objave tražiti dobijanje </a:t>
            </a:r>
            <a:r>
              <a:rPr lang="pl-PL" dirty="0" smtClean="0"/>
              <a:t>osiguranja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svoja</a:t>
            </a:r>
            <a:r>
              <a:rPr lang="en-US" dirty="0"/>
              <a:t> </a:t>
            </a:r>
            <a:r>
              <a:rPr lang="en-US" dirty="0" err="1"/>
              <a:t>potraživanja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Osiguranje</a:t>
            </a:r>
            <a:r>
              <a:rPr lang="en-US" dirty="0"/>
              <a:t> ne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tražiti</a:t>
            </a:r>
            <a:r>
              <a:rPr lang="en-US" dirty="0"/>
              <a:t> </a:t>
            </a:r>
            <a:r>
              <a:rPr lang="en-US" dirty="0" err="1"/>
              <a:t>povjerioci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prioritet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namirenju</a:t>
            </a:r>
            <a:r>
              <a:rPr lang="en-US" dirty="0" smtClean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stečajne</a:t>
            </a:r>
            <a:r>
              <a:rPr lang="en-US" dirty="0"/>
              <a:t> </a:t>
            </a:r>
            <a:r>
              <a:rPr lang="en-US" dirty="0" err="1"/>
              <a:t>mase</a:t>
            </a:r>
            <a:r>
              <a:rPr lang="en-US" dirty="0"/>
              <a:t> </a:t>
            </a:r>
            <a:r>
              <a:rPr lang="en-US" dirty="0" err="1"/>
              <a:t>dužnika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osigurani</a:t>
            </a:r>
            <a:r>
              <a:rPr lang="en-US" dirty="0"/>
              <a:t> </a:t>
            </a:r>
            <a:r>
              <a:rPr lang="en-US" dirty="0" err="1"/>
              <a:t>povjerioci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O </a:t>
            </a:r>
            <a:r>
              <a:rPr lang="en-US" dirty="0" err="1"/>
              <a:t>sprovedenom</a:t>
            </a:r>
            <a:r>
              <a:rPr lang="en-US" dirty="0"/>
              <a:t> </a:t>
            </a:r>
            <a:r>
              <a:rPr lang="en-US" dirty="0" err="1"/>
              <a:t>postupku</a:t>
            </a:r>
            <a:r>
              <a:rPr lang="en-US" dirty="0"/>
              <a:t> </a:t>
            </a:r>
            <a:r>
              <a:rPr lang="en-US" dirty="0" err="1"/>
              <a:t>smanjenja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je </a:t>
            </a:r>
            <a:r>
              <a:rPr lang="en-US" dirty="0" err="1" smtClean="0"/>
              <a:t>obavezno</a:t>
            </a:r>
            <a:r>
              <a:rPr lang="sr-Latn-ME" dirty="0" smtClean="0"/>
              <a:t> </a:t>
            </a:r>
            <a:r>
              <a:rPr lang="en-US" dirty="0" smtClean="0"/>
              <a:t>da </a:t>
            </a:r>
            <a:r>
              <a:rPr lang="en-US" dirty="0"/>
              <a:t>bez </a:t>
            </a:r>
            <a:r>
              <a:rPr lang="en-US" dirty="0" err="1"/>
              <a:t>odlaganja</a:t>
            </a:r>
            <a:r>
              <a:rPr lang="en-US" dirty="0"/>
              <a:t> </a:t>
            </a:r>
            <a:r>
              <a:rPr lang="en-US" dirty="0" err="1"/>
              <a:t>obavijesti</a:t>
            </a:r>
            <a:r>
              <a:rPr lang="en-US" dirty="0"/>
              <a:t> </a:t>
            </a:r>
            <a:r>
              <a:rPr lang="en-US" dirty="0" err="1"/>
              <a:t>Registar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Smanjenje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registrira</a:t>
            </a:r>
            <a:r>
              <a:rPr lang="en-US" dirty="0"/>
              <a:t> se u </a:t>
            </a:r>
            <a:r>
              <a:rPr lang="en-US" dirty="0" err="1"/>
              <a:t>nadležnom</a:t>
            </a:r>
            <a:r>
              <a:rPr lang="en-US" dirty="0"/>
              <a:t> </a:t>
            </a:r>
            <a:r>
              <a:rPr lang="en-US" dirty="0" err="1"/>
              <a:t>registru</a:t>
            </a:r>
            <a:r>
              <a:rPr lang="en-US" dirty="0"/>
              <a:t> </a:t>
            </a:r>
            <a:r>
              <a:rPr lang="en-US" dirty="0" err="1"/>
              <a:t>privrednih</a:t>
            </a:r>
            <a:r>
              <a:rPr lang="en-US" dirty="0"/>
              <a:t> </a:t>
            </a:r>
            <a:r>
              <a:rPr lang="en-US" dirty="0" err="1"/>
              <a:t>subjekata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860314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68941"/>
            <a:ext cx="10515600" cy="59080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2. </a:t>
            </a:r>
            <a:r>
              <a:rPr lang="en-US" b="1" dirty="0" err="1"/>
              <a:t>Sticanje</a:t>
            </a:r>
            <a:r>
              <a:rPr lang="en-US" b="1" dirty="0"/>
              <a:t> </a:t>
            </a:r>
            <a:r>
              <a:rPr lang="en-US" b="1" dirty="0" err="1"/>
              <a:t>vlastitih</a:t>
            </a:r>
            <a:r>
              <a:rPr lang="en-US" b="1" dirty="0"/>
              <a:t> </a:t>
            </a:r>
            <a:r>
              <a:rPr lang="en-US" b="1" dirty="0" err="1"/>
              <a:t>dionica</a:t>
            </a:r>
            <a:r>
              <a:rPr lang="en-US" b="1" dirty="0"/>
              <a:t>/</a:t>
            </a:r>
            <a:r>
              <a:rPr lang="en-US" b="1" dirty="0" err="1"/>
              <a:t>akcija</a:t>
            </a:r>
            <a:endParaRPr lang="en-US" b="1" dirty="0"/>
          </a:p>
          <a:p>
            <a:pPr algn="just"/>
            <a:r>
              <a:rPr lang="en-US" dirty="0" err="1" smtClean="0"/>
              <a:t>Dioničko</a:t>
            </a:r>
            <a:r>
              <a:rPr lang="en-US" dirty="0" smtClean="0"/>
              <a:t>/</a:t>
            </a:r>
            <a:r>
              <a:rPr lang="sr-Latn-ME" dirty="0" err="1"/>
              <a:t>a</a:t>
            </a:r>
            <a:r>
              <a:rPr lang="en-US" dirty="0" err="1" smtClean="0"/>
              <a:t>kcionarsko</a:t>
            </a:r>
            <a:r>
              <a:rPr lang="en-US" dirty="0" smtClean="0"/>
              <a:t> </a:t>
            </a:r>
            <a:r>
              <a:rPr lang="en-US" dirty="0" err="1"/>
              <a:t>duštvo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pod </a:t>
            </a:r>
            <a:r>
              <a:rPr lang="en-US" dirty="0" err="1"/>
              <a:t>određenim</a:t>
            </a:r>
            <a:r>
              <a:rPr lang="en-US" dirty="0"/>
              <a:t> </a:t>
            </a:r>
            <a:r>
              <a:rPr lang="en-US" dirty="0" err="1"/>
              <a:t>uslovima</a:t>
            </a:r>
            <a:r>
              <a:rPr lang="en-US" dirty="0"/>
              <a:t> </a:t>
            </a:r>
            <a:r>
              <a:rPr lang="en-US" dirty="0" err="1"/>
              <a:t>sticati</a:t>
            </a:r>
            <a:r>
              <a:rPr lang="en-US" dirty="0"/>
              <a:t> </a:t>
            </a:r>
            <a:r>
              <a:rPr lang="en-US" dirty="0" err="1" smtClean="0"/>
              <a:t>vlastite</a:t>
            </a:r>
            <a:r>
              <a:rPr lang="sr-Latn-ME" dirty="0" smtClean="0"/>
              <a:t> </a:t>
            </a:r>
            <a:r>
              <a:rPr lang="en-US" dirty="0" err="1" smtClean="0"/>
              <a:t>dionice</a:t>
            </a:r>
            <a:r>
              <a:rPr lang="en-US" dirty="0" smtClean="0"/>
              <a:t>/</a:t>
            </a:r>
            <a:r>
              <a:rPr lang="en-US" dirty="0" err="1" smtClean="0"/>
              <a:t>akcije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Sticanje</a:t>
            </a:r>
            <a:r>
              <a:rPr lang="en-US" dirty="0" smtClean="0"/>
              <a:t> </a:t>
            </a:r>
            <a:r>
              <a:rPr lang="en-US" dirty="0" err="1"/>
              <a:t>vlastitih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niz</a:t>
            </a:r>
            <a:r>
              <a:rPr lang="en-US" dirty="0"/>
              <a:t> </a:t>
            </a:r>
            <a:r>
              <a:rPr lang="en-US" dirty="0" err="1"/>
              <a:t>značajnih</a:t>
            </a:r>
            <a:r>
              <a:rPr lang="en-US" dirty="0"/>
              <a:t> </a:t>
            </a:r>
            <a:r>
              <a:rPr lang="en-US" dirty="0" err="1" smtClean="0"/>
              <a:t>implikacija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Prvo</a:t>
            </a:r>
            <a:r>
              <a:rPr lang="en-US" dirty="0"/>
              <a:t>,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pojaviti</a:t>
            </a:r>
            <a:r>
              <a:rPr lang="en-US" dirty="0"/>
              <a:t> problem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/>
              <a:t>planiranja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Budući</a:t>
            </a:r>
            <a:r>
              <a:rPr lang="en-US" dirty="0"/>
              <a:t> da se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sticanje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najčešće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gotovina</a:t>
            </a:r>
            <a:r>
              <a:rPr lang="en-US" dirty="0"/>
              <a:t>, </a:t>
            </a:r>
            <a:r>
              <a:rPr lang="en-US" dirty="0" err="1"/>
              <a:t>manje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 smtClean="0"/>
              <a:t>finansijskih</a:t>
            </a:r>
            <a:r>
              <a:rPr lang="sr-Latn-ME" dirty="0" smtClean="0"/>
              <a:t> </a:t>
            </a:r>
            <a:r>
              <a:rPr lang="en-US" dirty="0" err="1" smtClean="0"/>
              <a:t>sredstava</a:t>
            </a:r>
            <a:r>
              <a:rPr lang="en-US" dirty="0" smtClean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raspoloživo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daljnji</a:t>
            </a:r>
            <a:r>
              <a:rPr lang="en-US" dirty="0"/>
              <a:t> </a:t>
            </a:r>
            <a:r>
              <a:rPr lang="en-US" dirty="0" err="1"/>
              <a:t>poslovni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7073993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9929"/>
            <a:ext cx="10515600" cy="5397034"/>
          </a:xfrm>
        </p:spPr>
        <p:txBody>
          <a:bodyPr/>
          <a:lstStyle/>
          <a:p>
            <a:pPr algn="just"/>
            <a:r>
              <a:rPr lang="en-US" dirty="0" err="1"/>
              <a:t>Drugo</a:t>
            </a:r>
            <a:r>
              <a:rPr lang="en-US" dirty="0"/>
              <a:t>,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ne</a:t>
            </a:r>
            <a:r>
              <a:rPr lang="sr-Latn-ME" dirty="0"/>
              <a:t> </a:t>
            </a:r>
            <a:r>
              <a:rPr lang="en-US" dirty="0" err="1"/>
              <a:t>osigura</a:t>
            </a:r>
            <a:r>
              <a:rPr lang="en-US" dirty="0"/>
              <a:t> </a:t>
            </a:r>
            <a:r>
              <a:rPr lang="en-US" dirty="0" err="1"/>
              <a:t>jednaku</a:t>
            </a:r>
            <a:r>
              <a:rPr lang="en-US" dirty="0"/>
              <a:t> </a:t>
            </a:r>
            <a:r>
              <a:rPr lang="en-US" dirty="0" err="1"/>
              <a:t>mogućnost</a:t>
            </a:r>
            <a:r>
              <a:rPr lang="en-US" dirty="0"/>
              <a:t>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 da </a:t>
            </a:r>
            <a:r>
              <a:rPr lang="en-US" dirty="0" err="1"/>
              <a:t>prodaju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društvu</a:t>
            </a:r>
            <a:r>
              <a:rPr lang="en-US" dirty="0"/>
              <a:t>,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doći</a:t>
            </a:r>
            <a:r>
              <a:rPr lang="en-US" dirty="0"/>
              <a:t> do </a:t>
            </a:r>
            <a:r>
              <a:rPr lang="en-US" dirty="0" err="1"/>
              <a:t>zloupotrebe</a:t>
            </a:r>
            <a:r>
              <a:rPr lang="en-US" dirty="0"/>
              <a:t> </a:t>
            </a:r>
            <a:r>
              <a:rPr lang="en-US" dirty="0" err="1"/>
              <a:t>dioničarskih</a:t>
            </a:r>
            <a:r>
              <a:rPr lang="en-US" dirty="0"/>
              <a:t>/</a:t>
            </a:r>
            <a:r>
              <a:rPr lang="en-US" dirty="0" err="1"/>
              <a:t>akcionarskih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U </a:t>
            </a:r>
            <a:r>
              <a:rPr lang="en-US" dirty="0" err="1"/>
              <a:t>tabeli</a:t>
            </a:r>
            <a:r>
              <a:rPr lang="en-US" dirty="0"/>
              <a:t> </a:t>
            </a:r>
            <a:r>
              <a:rPr lang="sr-Latn-ME" dirty="0"/>
              <a:t>slijedećoj 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prikazana</a:t>
            </a:r>
            <a:r>
              <a:rPr lang="en-US" dirty="0"/>
              <a:t> </a:t>
            </a:r>
            <a:r>
              <a:rPr lang="en-US" dirty="0" err="1"/>
              <a:t>neka</a:t>
            </a:r>
            <a:r>
              <a:rPr lang="en-US" dirty="0"/>
              <a:t> </a:t>
            </a:r>
            <a:r>
              <a:rPr lang="en-US" dirty="0" err="1"/>
              <a:t>značajnija</a:t>
            </a:r>
            <a:r>
              <a:rPr lang="en-US" dirty="0"/>
              <a:t> </a:t>
            </a:r>
            <a:r>
              <a:rPr lang="en-US" dirty="0" err="1"/>
              <a:t>pravila</a:t>
            </a:r>
            <a:r>
              <a:rPr lang="en-US" dirty="0"/>
              <a:t> u </a:t>
            </a:r>
            <a:r>
              <a:rPr lang="en-US" dirty="0" err="1"/>
              <a:t>vezi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sticanjem</a:t>
            </a:r>
            <a:r>
              <a:rPr lang="en-US" dirty="0"/>
              <a:t> </a:t>
            </a:r>
            <a:r>
              <a:rPr lang="en-US" dirty="0" err="1"/>
              <a:t>vlastitih</a:t>
            </a:r>
            <a:r>
              <a:rPr lang="sr-Latn-ME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/>
              <a:t>Ona se </a:t>
            </a:r>
            <a:r>
              <a:rPr lang="en-US" dirty="0" err="1"/>
              <a:t>razlikuju</a:t>
            </a:r>
            <a:r>
              <a:rPr lang="en-US" dirty="0"/>
              <a:t> </a:t>
            </a:r>
            <a:r>
              <a:rPr lang="en-US" dirty="0" err="1"/>
              <a:t>zavisno</a:t>
            </a:r>
            <a:r>
              <a:rPr lang="en-US" dirty="0"/>
              <a:t> od toga da li se </a:t>
            </a:r>
            <a:r>
              <a:rPr lang="en-US" dirty="0" err="1"/>
              <a:t>sticanje</a:t>
            </a:r>
            <a:r>
              <a:rPr lang="en-US" dirty="0"/>
              <a:t> </a:t>
            </a:r>
            <a:r>
              <a:rPr lang="en-US" dirty="0" err="1"/>
              <a:t>vlastitih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sr-Latn-ME" dirty="0"/>
              <a:t>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smanjenja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(</a:t>
            </a:r>
            <a:r>
              <a:rPr lang="en-US" dirty="0" err="1"/>
              <a:t>posebno</a:t>
            </a:r>
            <a:r>
              <a:rPr lang="en-US" dirty="0"/>
              <a:t> </a:t>
            </a:r>
            <a:r>
              <a:rPr lang="en-US" dirty="0" err="1"/>
              <a:t>sticanje</a:t>
            </a:r>
            <a:r>
              <a:rPr lang="en-US" dirty="0"/>
              <a:t> </a:t>
            </a:r>
            <a:r>
              <a:rPr lang="en-US" dirty="0" err="1"/>
              <a:t>vlastitih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)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sr-Latn-ME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kojeg</a:t>
            </a:r>
            <a:r>
              <a:rPr lang="en-US" dirty="0"/>
              <a:t> </a:t>
            </a:r>
            <a:r>
              <a:rPr lang="en-US" dirty="0" err="1"/>
              <a:t>drugog</a:t>
            </a:r>
            <a:r>
              <a:rPr lang="en-US" dirty="0"/>
              <a:t> </a:t>
            </a:r>
            <a:r>
              <a:rPr lang="en-US" dirty="0" err="1"/>
              <a:t>razloga</a:t>
            </a:r>
            <a:r>
              <a:rPr lang="en-US" dirty="0"/>
              <a:t> (</a:t>
            </a:r>
            <a:r>
              <a:rPr lang="en-US" dirty="0" err="1"/>
              <a:t>opće</a:t>
            </a:r>
            <a:r>
              <a:rPr lang="en-US" dirty="0"/>
              <a:t> </a:t>
            </a:r>
            <a:r>
              <a:rPr lang="en-US" dirty="0" err="1"/>
              <a:t>sticanje</a:t>
            </a:r>
            <a:r>
              <a:rPr lang="en-US" dirty="0"/>
              <a:t> </a:t>
            </a:r>
            <a:r>
              <a:rPr lang="en-US" dirty="0" err="1"/>
              <a:t>vlastitih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).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1432442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0176" y="551329"/>
            <a:ext cx="10898117" cy="5849471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67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2169816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/>
            <a:r>
              <a:rPr lang="it-IT" sz="2800" b="1" dirty="0"/>
              <a:t>a) Postupak sticanja vlastitih dionica/akcija</a:t>
            </a:r>
            <a:br>
              <a:rPr lang="it-IT" sz="2800" b="1" dirty="0"/>
            </a:br>
            <a:r>
              <a:rPr lang="en-US" sz="2800" dirty="0"/>
              <a:t>Da bi </a:t>
            </a:r>
            <a:r>
              <a:rPr lang="en-US" sz="2800" dirty="0" err="1"/>
              <a:t>ponovo</a:t>
            </a:r>
            <a:r>
              <a:rPr lang="en-US" sz="2800" dirty="0"/>
              <a:t> </a:t>
            </a:r>
            <a:r>
              <a:rPr lang="en-US" sz="2800" dirty="0" err="1"/>
              <a:t>steklo</a:t>
            </a:r>
            <a:r>
              <a:rPr lang="en-US" sz="2800" dirty="0"/>
              <a:t> </a:t>
            </a:r>
            <a:r>
              <a:rPr lang="en-US" sz="2800" dirty="0" err="1"/>
              <a:t>vlastite</a:t>
            </a:r>
            <a:r>
              <a:rPr lang="en-US" sz="2800" dirty="0"/>
              <a:t> </a:t>
            </a:r>
            <a:r>
              <a:rPr lang="en-US" sz="2800" dirty="0" err="1"/>
              <a:t>dionice</a:t>
            </a:r>
            <a:r>
              <a:rPr lang="en-US" sz="2800" dirty="0"/>
              <a:t>/</a:t>
            </a:r>
            <a:r>
              <a:rPr lang="en-US" sz="2800" dirty="0" err="1"/>
              <a:t>akcije</a:t>
            </a:r>
            <a:r>
              <a:rPr lang="en-US" sz="2800" dirty="0"/>
              <a:t>, </a:t>
            </a:r>
            <a:r>
              <a:rPr lang="en-US" sz="2800" dirty="0" err="1"/>
              <a:t>društvo</a:t>
            </a:r>
            <a:r>
              <a:rPr lang="en-US" sz="2800" dirty="0"/>
              <a:t> mora </a:t>
            </a:r>
            <a:r>
              <a:rPr lang="en-US" sz="2800" dirty="0" err="1"/>
              <a:t>slijediti</a:t>
            </a:r>
            <a:r>
              <a:rPr lang="en-US" sz="2800" dirty="0"/>
              <a:t> </a:t>
            </a:r>
            <a:r>
              <a:rPr lang="en-US" sz="2800" dirty="0" err="1"/>
              <a:t>korake</a:t>
            </a:r>
            <a:r>
              <a:rPr lang="en-US" sz="2800" dirty="0"/>
              <a:t> </a:t>
            </a:r>
            <a:r>
              <a:rPr lang="en-US" sz="2800" dirty="0" err="1"/>
              <a:t>kojisu</a:t>
            </a:r>
            <a:r>
              <a:rPr lang="en-US" sz="2800" dirty="0"/>
              <a:t> </a:t>
            </a:r>
            <a:r>
              <a:rPr lang="en-US" sz="2800" dirty="0" err="1"/>
              <a:t>rezimirani</a:t>
            </a:r>
            <a:r>
              <a:rPr lang="en-US" sz="2800" dirty="0"/>
              <a:t> u </a:t>
            </a:r>
            <a:r>
              <a:rPr lang="en-US" sz="2800" dirty="0" err="1"/>
              <a:t>tabeli</a:t>
            </a:r>
            <a:r>
              <a:rPr lang="en-US" sz="2800" dirty="0"/>
              <a:t> </a:t>
            </a:r>
            <a:r>
              <a:rPr lang="sr-Latn-ME" sz="2800" dirty="0"/>
              <a:t>slijedećoj</a:t>
            </a:r>
            <a:r>
              <a:rPr lang="en-US" sz="2800" dirty="0"/>
              <a:t>.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9624" y="2034106"/>
            <a:ext cx="9941776" cy="408430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68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5886235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41294"/>
            <a:ext cx="10515600" cy="5235669"/>
          </a:xfrm>
        </p:spPr>
        <p:txBody>
          <a:bodyPr>
            <a:normAutofit/>
          </a:bodyPr>
          <a:lstStyle/>
          <a:p>
            <a:r>
              <a:rPr lang="en-US" dirty="0" err="1"/>
              <a:t>Nadzorni</a:t>
            </a:r>
            <a:r>
              <a:rPr lang="en-US" dirty="0"/>
              <a:t>/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je </a:t>
            </a:r>
            <a:r>
              <a:rPr lang="en-US" dirty="0" err="1"/>
              <a:t>ovlašten</a:t>
            </a:r>
            <a:r>
              <a:rPr lang="en-US" dirty="0"/>
              <a:t> da </a:t>
            </a:r>
            <a:r>
              <a:rPr lang="en-US" dirty="0" err="1"/>
              <a:t>usvoji</a:t>
            </a:r>
            <a:r>
              <a:rPr lang="en-US" dirty="0"/>
              <a:t> </a:t>
            </a:r>
            <a:r>
              <a:rPr lang="en-US" dirty="0" err="1"/>
              <a:t>odluku</a:t>
            </a:r>
            <a:r>
              <a:rPr lang="en-US" dirty="0"/>
              <a:t> o </a:t>
            </a:r>
            <a:r>
              <a:rPr lang="en-US" dirty="0" err="1"/>
              <a:t>sticanju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en-US" dirty="0"/>
              <a:t>1)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sticanje</a:t>
            </a:r>
            <a:r>
              <a:rPr lang="en-US" dirty="0"/>
              <a:t> </a:t>
            </a:r>
            <a:r>
              <a:rPr lang="en-US" dirty="0" err="1"/>
              <a:t>nužno</a:t>
            </a:r>
            <a:r>
              <a:rPr lang="en-US" dirty="0"/>
              <a:t> da bi se </a:t>
            </a:r>
            <a:r>
              <a:rPr lang="en-US" dirty="0" err="1"/>
              <a:t>spriječila</a:t>
            </a:r>
            <a:r>
              <a:rPr lang="en-US" dirty="0"/>
              <a:t> </a:t>
            </a:r>
            <a:r>
              <a:rPr lang="en-US" dirty="0" err="1"/>
              <a:t>veća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neposredna</a:t>
            </a:r>
            <a:r>
              <a:rPr lang="en-US" dirty="0"/>
              <a:t> </a:t>
            </a:r>
            <a:r>
              <a:rPr lang="en-US" dirty="0" err="1"/>
              <a:t>šteta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2) do 5%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klase</a:t>
            </a:r>
            <a:r>
              <a:rPr lang="en-US" dirty="0"/>
              <a:t> </a:t>
            </a:r>
            <a:r>
              <a:rPr lang="en-US" dirty="0" err="1"/>
              <a:t>radi</a:t>
            </a:r>
            <a:r>
              <a:rPr lang="en-US" dirty="0"/>
              <a:t> </a:t>
            </a:r>
            <a:r>
              <a:rPr lang="en-US" dirty="0" err="1"/>
              <a:t>njihove</a:t>
            </a:r>
            <a:r>
              <a:rPr lang="en-US" dirty="0"/>
              <a:t> </a:t>
            </a:r>
            <a:r>
              <a:rPr lang="en-US" dirty="0" err="1"/>
              <a:t>raspodjele</a:t>
            </a:r>
            <a:r>
              <a:rPr lang="en-US" dirty="0"/>
              <a:t> </a:t>
            </a:r>
            <a:r>
              <a:rPr lang="en-US" dirty="0" err="1"/>
              <a:t>zaposlenima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društvu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povezanom</a:t>
            </a:r>
            <a:r>
              <a:rPr lang="en-US" dirty="0"/>
              <a:t> </a:t>
            </a:r>
            <a:r>
              <a:rPr lang="en-US" dirty="0" err="1"/>
              <a:t>društvu</a:t>
            </a:r>
            <a:r>
              <a:rPr lang="en-US" dirty="0"/>
              <a:t>; </a:t>
            </a:r>
            <a:r>
              <a:rPr lang="en-US" dirty="0" err="1"/>
              <a:t>ili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3) </a:t>
            </a:r>
            <a:r>
              <a:rPr lang="en-US" dirty="0" err="1"/>
              <a:t>varanata</a:t>
            </a:r>
            <a:r>
              <a:rPr lang="en-US" dirty="0"/>
              <a:t>, </a:t>
            </a:r>
            <a:r>
              <a:rPr lang="en-US" dirty="0" err="1"/>
              <a:t>zamjenjivih</a:t>
            </a:r>
            <a:r>
              <a:rPr lang="en-US" dirty="0"/>
              <a:t> </a:t>
            </a:r>
            <a:r>
              <a:rPr lang="en-US" dirty="0" err="1"/>
              <a:t>obveznica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vrijednosnih</a:t>
            </a:r>
            <a:r>
              <a:rPr lang="en-US" dirty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69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45579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26141"/>
            <a:ext cx="10515600" cy="54508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4.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potpunog</a:t>
            </a:r>
            <a:r>
              <a:rPr lang="en-US" dirty="0"/>
              <a:t> </a:t>
            </a:r>
            <a:r>
              <a:rPr lang="en-US" dirty="0" err="1"/>
              <a:t>unošenja</a:t>
            </a:r>
            <a:r>
              <a:rPr lang="en-US" dirty="0"/>
              <a:t> </a:t>
            </a:r>
            <a:r>
              <a:rPr lang="en-US" dirty="0" err="1"/>
              <a:t>uloga</a:t>
            </a:r>
            <a:r>
              <a:rPr lang="en-US" dirty="0"/>
              <a:t> u </a:t>
            </a:r>
            <a:r>
              <a:rPr lang="en-US" dirty="0" err="1"/>
              <a:t>društvo</a:t>
            </a:r>
            <a:endParaRPr lang="en-US" dirty="0"/>
          </a:p>
          <a:p>
            <a:pPr algn="just"/>
            <a:r>
              <a:rPr lang="en-US" dirty="0" err="1"/>
              <a:t>Ugovorni</a:t>
            </a:r>
            <a:r>
              <a:rPr lang="en-US" dirty="0"/>
              <a:t> </a:t>
            </a:r>
            <a:r>
              <a:rPr lang="en-US" dirty="0" err="1"/>
              <a:t>ulozi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izdate</a:t>
            </a:r>
            <a:r>
              <a:rPr lang="en-US" dirty="0"/>
              <a:t> </a:t>
            </a:r>
            <a:r>
              <a:rPr lang="en-US" dirty="0" err="1"/>
              <a:t>prilikom</a:t>
            </a:r>
            <a:r>
              <a:rPr lang="en-US" dirty="0"/>
              <a:t> </a:t>
            </a:r>
            <a:r>
              <a:rPr lang="en-US" dirty="0" err="1"/>
              <a:t>osnivanja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pl-PL" dirty="0" smtClean="0"/>
              <a:t>u </a:t>
            </a:r>
            <a:r>
              <a:rPr lang="pl-PL" dirty="0"/>
              <a:t>potpunosti platiti u roku od dvije godine od dana registracije društva, </a:t>
            </a:r>
            <a:r>
              <a:rPr lang="pl-PL" dirty="0" smtClean="0"/>
              <a:t>ukoliko </a:t>
            </a:r>
            <a:r>
              <a:rPr lang="en-US" dirty="0" err="1" smtClean="0"/>
              <a:t>osnivački</a:t>
            </a:r>
            <a:r>
              <a:rPr lang="en-US" dirty="0" smtClean="0"/>
              <a:t> </a:t>
            </a:r>
            <a:r>
              <a:rPr lang="en-US" dirty="0" err="1"/>
              <a:t>akt</a:t>
            </a:r>
            <a:r>
              <a:rPr lang="en-US" dirty="0"/>
              <a:t> ne </a:t>
            </a:r>
            <a:r>
              <a:rPr lang="en-US" dirty="0" err="1"/>
              <a:t>predviđa</a:t>
            </a:r>
            <a:r>
              <a:rPr lang="en-US" dirty="0"/>
              <a:t> </a:t>
            </a:r>
            <a:r>
              <a:rPr lang="en-US" dirty="0" err="1"/>
              <a:t>kraći</a:t>
            </a:r>
            <a:r>
              <a:rPr lang="en-US" dirty="0"/>
              <a:t> period. </a:t>
            </a:r>
            <a:endParaRPr lang="sr-Latn-ME" dirty="0" smtClean="0"/>
          </a:p>
          <a:p>
            <a:pPr algn="just"/>
            <a:r>
              <a:rPr lang="en-US" dirty="0" err="1" smtClean="0"/>
              <a:t>Najmanje</a:t>
            </a:r>
            <a:r>
              <a:rPr lang="en-US" dirty="0" smtClean="0"/>
              <a:t> </a:t>
            </a:r>
            <a:r>
              <a:rPr lang="en-US" dirty="0"/>
              <a:t>50% </a:t>
            </a:r>
            <a:r>
              <a:rPr lang="en-US" dirty="0" err="1"/>
              <a:t>nominalne</a:t>
            </a:r>
            <a:r>
              <a:rPr lang="en-US" dirty="0"/>
              <a:t> </a:t>
            </a:r>
            <a:r>
              <a:rPr lang="en-US" dirty="0" err="1" smtClean="0"/>
              <a:t>vrijednosti</a:t>
            </a:r>
            <a:r>
              <a:rPr lang="sr-Latn-ME" dirty="0" smtClean="0"/>
              <a:t> </a:t>
            </a:r>
            <a:r>
              <a:rPr lang="en-US" dirty="0" err="1" smtClean="0"/>
              <a:t>upisanih</a:t>
            </a:r>
            <a:r>
              <a:rPr lang="en-US" dirty="0" smtClean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mora se </a:t>
            </a:r>
            <a:r>
              <a:rPr lang="en-US" dirty="0" err="1"/>
              <a:t>uplatiti</a:t>
            </a:r>
            <a:r>
              <a:rPr lang="en-US" dirty="0"/>
              <a:t> </a:t>
            </a:r>
            <a:r>
              <a:rPr lang="en-US" dirty="0" err="1"/>
              <a:t>prije</a:t>
            </a:r>
            <a:r>
              <a:rPr lang="en-US" dirty="0"/>
              <a:t> </a:t>
            </a:r>
            <a:r>
              <a:rPr lang="en-US" dirty="0" err="1"/>
              <a:t>registracije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Obaveza</a:t>
            </a:r>
            <a:r>
              <a:rPr lang="en-US" dirty="0" smtClean="0"/>
              <a:t> </a:t>
            </a:r>
            <a:r>
              <a:rPr lang="en-US" dirty="0" err="1" smtClean="0"/>
              <a:t>uplate</a:t>
            </a:r>
            <a:r>
              <a:rPr lang="sr-Latn-ME" dirty="0" smtClean="0"/>
              <a:t> </a:t>
            </a:r>
            <a:r>
              <a:rPr lang="en-US" dirty="0" err="1" smtClean="0"/>
              <a:t>cjelokupnog</a:t>
            </a:r>
            <a:r>
              <a:rPr lang="en-US" dirty="0" smtClean="0"/>
              <a:t> </a:t>
            </a:r>
            <a:r>
              <a:rPr lang="en-US" dirty="0" err="1"/>
              <a:t>uloga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garantirati</a:t>
            </a:r>
            <a:r>
              <a:rPr lang="en-US" dirty="0"/>
              <a:t> da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ulažu</a:t>
            </a:r>
            <a:r>
              <a:rPr lang="en-US" dirty="0"/>
              <a:t> </a:t>
            </a:r>
            <a:r>
              <a:rPr lang="en-US" dirty="0" err="1" smtClean="0"/>
              <a:t>minimalan</a:t>
            </a:r>
            <a:r>
              <a:rPr lang="sr-Latn-ME" dirty="0" smtClean="0"/>
              <a:t> </a:t>
            </a:r>
            <a:r>
              <a:rPr lang="en-US" dirty="0" err="1" smtClean="0"/>
              <a:t>iznos</a:t>
            </a:r>
            <a:r>
              <a:rPr lang="en-US" dirty="0" smtClean="0"/>
              <a:t> </a:t>
            </a:r>
            <a:r>
              <a:rPr lang="en-US" dirty="0" err="1"/>
              <a:t>sredstava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se </a:t>
            </a:r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/>
              <a:t>valjano</a:t>
            </a:r>
            <a:r>
              <a:rPr lang="en-US" dirty="0"/>
              <a:t> </a:t>
            </a:r>
            <a:r>
              <a:rPr lang="en-US" dirty="0" err="1"/>
              <a:t>formira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Ako</a:t>
            </a:r>
            <a:r>
              <a:rPr lang="en-US" dirty="0" smtClean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potpunosti</a:t>
            </a:r>
            <a:r>
              <a:rPr lang="en-US" dirty="0" smtClean="0"/>
              <a:t> </a:t>
            </a:r>
            <a:r>
              <a:rPr lang="en-US" dirty="0" err="1"/>
              <a:t>uplaćene</a:t>
            </a:r>
            <a:r>
              <a:rPr lang="en-US" dirty="0"/>
              <a:t> u </a:t>
            </a:r>
            <a:r>
              <a:rPr lang="en-US" dirty="0" err="1"/>
              <a:t>predviđenom</a:t>
            </a:r>
            <a:r>
              <a:rPr lang="en-US" dirty="0"/>
              <a:t> </a:t>
            </a:r>
            <a:r>
              <a:rPr lang="en-US" dirty="0" err="1"/>
              <a:t>roku</a:t>
            </a:r>
            <a:r>
              <a:rPr lang="en-US" dirty="0"/>
              <a:t>, </a:t>
            </a:r>
            <a:r>
              <a:rPr lang="en-US" dirty="0" err="1"/>
              <a:t>primjenjuju</a:t>
            </a:r>
            <a:r>
              <a:rPr lang="en-US" dirty="0"/>
              <a:t> se </a:t>
            </a:r>
            <a:r>
              <a:rPr lang="en-US" dirty="0" err="1"/>
              <a:t>odgovarajuće</a:t>
            </a:r>
            <a:r>
              <a:rPr lang="en-US" dirty="0"/>
              <a:t> </a:t>
            </a:r>
            <a:r>
              <a:rPr lang="en-US" dirty="0" err="1" smtClean="0"/>
              <a:t>odredbe</a:t>
            </a:r>
            <a:r>
              <a:rPr lang="sr-Latn-ME" dirty="0" smtClean="0"/>
              <a:t> </a:t>
            </a:r>
            <a:r>
              <a:rPr lang="en-US" dirty="0" err="1" smtClean="0"/>
              <a:t>zakona</a:t>
            </a:r>
            <a:r>
              <a:rPr lang="en-US" dirty="0" smtClean="0"/>
              <a:t> </a:t>
            </a:r>
            <a:r>
              <a:rPr lang="en-US" dirty="0"/>
              <a:t>o </a:t>
            </a:r>
            <a:r>
              <a:rPr lang="en-US" dirty="0" err="1"/>
              <a:t>obligacionim</a:t>
            </a:r>
            <a:r>
              <a:rPr lang="en-US" dirty="0"/>
              <a:t> </a:t>
            </a:r>
            <a:r>
              <a:rPr lang="en-US" dirty="0" err="1"/>
              <a:t>odnosima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8068468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1349" y="572508"/>
            <a:ext cx="8994697" cy="41887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349" y="4761231"/>
            <a:ext cx="8994697" cy="207472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70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2856904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820271"/>
            <a:ext cx="10515600" cy="53566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3. </a:t>
            </a:r>
            <a:r>
              <a:rPr lang="en-US" dirty="0" err="1"/>
              <a:t>Uzajamno</a:t>
            </a:r>
            <a:r>
              <a:rPr lang="en-US" dirty="0"/>
              <a:t> (</a:t>
            </a:r>
            <a:r>
              <a:rPr lang="en-US" dirty="0" err="1"/>
              <a:t>recipročno</a:t>
            </a:r>
            <a:r>
              <a:rPr lang="en-US" dirty="0"/>
              <a:t>) </a:t>
            </a:r>
            <a:r>
              <a:rPr lang="en-US" dirty="0" err="1"/>
              <a:t>dioničarstvo</a:t>
            </a:r>
            <a:r>
              <a:rPr lang="en-US" dirty="0"/>
              <a:t>/</a:t>
            </a:r>
            <a:r>
              <a:rPr lang="en-US" dirty="0" err="1"/>
              <a:t>akcionarstvo</a:t>
            </a:r>
            <a:endParaRPr lang="en-US" dirty="0"/>
          </a:p>
          <a:p>
            <a:pPr algn="just"/>
            <a:r>
              <a:rPr lang="en-US" dirty="0" err="1"/>
              <a:t>Recipročna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unakrsna</a:t>
            </a:r>
            <a:r>
              <a:rPr lang="en-US" dirty="0"/>
              <a:t> </a:t>
            </a:r>
            <a:r>
              <a:rPr lang="en-US" dirty="0" err="1"/>
              <a:t>posjedovanja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/>
              <a:t>/</a:t>
            </a:r>
            <a:r>
              <a:rPr lang="en-US" dirty="0" err="1"/>
              <a:t>akcija</a:t>
            </a:r>
            <a:r>
              <a:rPr lang="en-US" dirty="0"/>
              <a:t> (</a:t>
            </a:r>
            <a:r>
              <a:rPr lang="en-US" dirty="0" err="1"/>
              <a:t>uzajamno</a:t>
            </a:r>
            <a:r>
              <a:rPr lang="en-US" dirty="0"/>
              <a:t> </a:t>
            </a:r>
            <a:r>
              <a:rPr lang="en-US" dirty="0" err="1"/>
              <a:t>kapitalučešće</a:t>
            </a:r>
            <a:r>
              <a:rPr lang="en-US" dirty="0" smtClean="0"/>
              <a:t>)</a:t>
            </a:r>
            <a:r>
              <a:rPr lang="sr-Latn-ME" dirty="0" smtClean="0"/>
              <a:t> </a:t>
            </a:r>
            <a:r>
              <a:rPr lang="en-US" dirty="0" err="1" smtClean="0"/>
              <a:t>prilično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česta</a:t>
            </a:r>
            <a:r>
              <a:rPr lang="en-US" dirty="0"/>
              <a:t> </a:t>
            </a:r>
            <a:r>
              <a:rPr lang="en-US" dirty="0" err="1"/>
              <a:t>među</a:t>
            </a:r>
            <a:r>
              <a:rPr lang="en-US" dirty="0"/>
              <a:t> </a:t>
            </a:r>
            <a:r>
              <a:rPr lang="en-US" dirty="0" err="1"/>
              <a:t>različitim</a:t>
            </a:r>
            <a:r>
              <a:rPr lang="en-US" dirty="0"/>
              <a:t> </a:t>
            </a:r>
            <a:r>
              <a:rPr lang="en-US" dirty="0" err="1"/>
              <a:t>društvima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Na </a:t>
            </a:r>
            <a:r>
              <a:rPr lang="en-US" dirty="0" err="1"/>
              <a:t>taj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se </a:t>
            </a:r>
            <a:r>
              <a:rPr lang="en-US" dirty="0" err="1" smtClean="0"/>
              <a:t>uspostavlja</a:t>
            </a:r>
            <a:r>
              <a:rPr lang="sr-Latn-ME" dirty="0" smtClean="0"/>
              <a:t> </a:t>
            </a:r>
            <a:r>
              <a:rPr lang="en-US" dirty="0" err="1" smtClean="0"/>
              <a:t>uzajamni</a:t>
            </a:r>
            <a:r>
              <a:rPr lang="en-US" dirty="0" smtClean="0"/>
              <a:t> </a:t>
            </a:r>
            <a:r>
              <a:rPr lang="en-US" dirty="0" err="1"/>
              <a:t>uticaj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diversifi</a:t>
            </a:r>
            <a:r>
              <a:rPr lang="sr-Latn-ME" dirty="0" smtClean="0"/>
              <a:t>kuje </a:t>
            </a:r>
            <a:r>
              <a:rPr lang="en-US" dirty="0" smtClean="0"/>
              <a:t> </a:t>
            </a:r>
            <a:r>
              <a:rPr lang="en-US" dirty="0"/>
              <a:t>portfolio. </a:t>
            </a:r>
            <a:endParaRPr lang="sr-Latn-ME" dirty="0" smtClean="0"/>
          </a:p>
          <a:p>
            <a:pPr algn="just"/>
            <a:r>
              <a:rPr lang="en-US" dirty="0" err="1" smtClean="0"/>
              <a:t>Takve</a:t>
            </a:r>
            <a:r>
              <a:rPr lang="en-US" dirty="0" smtClean="0"/>
              <a:t> </a:t>
            </a:r>
            <a:r>
              <a:rPr lang="en-US" dirty="0" err="1"/>
              <a:t>strukture</a:t>
            </a:r>
            <a:r>
              <a:rPr lang="en-US" dirty="0"/>
              <a:t> </a:t>
            </a:r>
            <a:r>
              <a:rPr lang="en-US" dirty="0" err="1"/>
              <a:t>posjedovanja</a:t>
            </a:r>
            <a:r>
              <a:rPr lang="en-US" dirty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sr-Latn-ME" dirty="0" smtClean="0"/>
              <a:t> </a:t>
            </a:r>
            <a:r>
              <a:rPr lang="en-US" dirty="0" err="1" smtClean="0"/>
              <a:t>između</a:t>
            </a:r>
            <a:r>
              <a:rPr lang="en-US" dirty="0" smtClean="0"/>
              <a:t> </a:t>
            </a:r>
            <a:r>
              <a:rPr lang="en-US" dirty="0" err="1"/>
              <a:t>dvaju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prouzrokuju</a:t>
            </a:r>
            <a:r>
              <a:rPr lang="en-US" dirty="0"/>
              <a:t> </a:t>
            </a:r>
            <a:r>
              <a:rPr lang="en-US" dirty="0" err="1"/>
              <a:t>probleme</a:t>
            </a:r>
            <a:r>
              <a:rPr lang="en-US" dirty="0"/>
              <a:t> </a:t>
            </a:r>
            <a:r>
              <a:rPr lang="en-US" dirty="0" err="1"/>
              <a:t>oko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povećaju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recipročnog</a:t>
            </a:r>
            <a:r>
              <a:rPr lang="en-US" dirty="0"/>
              <a:t> </a:t>
            </a:r>
            <a:r>
              <a:rPr lang="en-US" dirty="0" err="1"/>
              <a:t>upisa</a:t>
            </a:r>
            <a:r>
              <a:rPr lang="en-US" dirty="0"/>
              <a:t> </a:t>
            </a:r>
            <a:r>
              <a:rPr lang="en-US" dirty="0" err="1"/>
              <a:t>dionica</a:t>
            </a:r>
            <a:r>
              <a:rPr lang="en-US" dirty="0" smtClean="0"/>
              <a:t>/</a:t>
            </a:r>
            <a:r>
              <a:rPr lang="sr-Latn-ME" dirty="0" smtClean="0"/>
              <a:t> </a:t>
            </a:r>
            <a:r>
              <a:rPr lang="en-US" dirty="0" err="1" smtClean="0"/>
              <a:t>akcija</a:t>
            </a:r>
            <a:r>
              <a:rPr lang="en-US" dirty="0"/>
              <a:t>, </a:t>
            </a:r>
            <a:r>
              <a:rPr lang="en-US" dirty="0" err="1"/>
              <a:t>isti</a:t>
            </a:r>
            <a:r>
              <a:rPr lang="en-US" dirty="0"/>
              <a:t> </a:t>
            </a:r>
            <a:r>
              <a:rPr lang="en-US" dirty="0" err="1"/>
              <a:t>početni</a:t>
            </a:r>
            <a:r>
              <a:rPr lang="en-US" dirty="0"/>
              <a:t> </a:t>
            </a:r>
            <a:r>
              <a:rPr lang="en-US" dirty="0" err="1"/>
              <a:t>ulog</a:t>
            </a:r>
            <a:r>
              <a:rPr lang="en-US" dirty="0"/>
              <a:t> </a:t>
            </a:r>
            <a:r>
              <a:rPr lang="en-US" dirty="0" err="1"/>
              <a:t>služi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upis</a:t>
            </a:r>
            <a:r>
              <a:rPr lang="en-US" dirty="0"/>
              <a:t> </a:t>
            </a:r>
            <a:r>
              <a:rPr lang="en-US" dirty="0" err="1"/>
              <a:t>dvaju</a:t>
            </a:r>
            <a:r>
              <a:rPr lang="en-US" dirty="0"/>
              <a:t> </a:t>
            </a:r>
            <a:r>
              <a:rPr lang="en-US" dirty="0" err="1"/>
              <a:t>povećanja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;</a:t>
            </a:r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recipročno</a:t>
            </a:r>
            <a:r>
              <a:rPr lang="en-US" dirty="0"/>
              <a:t> </a:t>
            </a:r>
            <a:r>
              <a:rPr lang="en-US" dirty="0" err="1"/>
              <a:t>dioničarstvo</a:t>
            </a:r>
            <a:r>
              <a:rPr lang="en-US" dirty="0"/>
              <a:t>/</a:t>
            </a:r>
            <a:r>
              <a:rPr lang="en-US" dirty="0" err="1"/>
              <a:t>akcionarstvo</a:t>
            </a:r>
            <a:r>
              <a:rPr lang="en-US" dirty="0"/>
              <a:t> </a:t>
            </a:r>
            <a:r>
              <a:rPr lang="en-US" dirty="0" err="1"/>
              <a:t>međusobnim</a:t>
            </a:r>
            <a:r>
              <a:rPr lang="en-US" dirty="0"/>
              <a:t> </a:t>
            </a:r>
            <a:r>
              <a:rPr lang="en-US" dirty="0" err="1"/>
              <a:t>sticanjem</a:t>
            </a:r>
            <a:r>
              <a:rPr lang="en-US" dirty="0"/>
              <a:t> </a:t>
            </a:r>
            <a:r>
              <a:rPr lang="en-US" dirty="0" err="1"/>
              <a:t>izdatih</a:t>
            </a:r>
            <a:r>
              <a:rPr lang="en-US" dirty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/>
              <a:t>prouzrokuje</a:t>
            </a:r>
            <a:r>
              <a:rPr lang="en-US" dirty="0"/>
              <a:t>, </a:t>
            </a:r>
            <a:r>
              <a:rPr lang="en-US" dirty="0" err="1"/>
              <a:t>barem</a:t>
            </a:r>
            <a:r>
              <a:rPr lang="en-US" dirty="0"/>
              <a:t> </a:t>
            </a:r>
            <a:r>
              <a:rPr lang="en-US" dirty="0" err="1"/>
              <a:t>djelimično</a:t>
            </a:r>
            <a:r>
              <a:rPr lang="en-US" dirty="0"/>
              <a:t>, </a:t>
            </a:r>
            <a:r>
              <a:rPr lang="en-US" dirty="0" err="1"/>
              <a:t>indirektnu</a:t>
            </a:r>
            <a:r>
              <a:rPr lang="en-US" dirty="0"/>
              <a:t> </a:t>
            </a:r>
            <a:r>
              <a:rPr lang="en-US" dirty="0" err="1"/>
              <a:t>raspodjelu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vraćanje</a:t>
            </a:r>
            <a:r>
              <a:rPr lang="en-US" dirty="0"/>
              <a:t> </a:t>
            </a:r>
            <a:r>
              <a:rPr lang="en-US" dirty="0" err="1" smtClean="0"/>
              <a:t>novca</a:t>
            </a:r>
            <a:r>
              <a:rPr lang="sr-Latn-ME" dirty="0" smtClean="0"/>
              <a:t> </a:t>
            </a:r>
            <a:r>
              <a:rPr lang="en-US" dirty="0" err="1" smtClean="0"/>
              <a:t>dioničarima</a:t>
            </a:r>
            <a:r>
              <a:rPr lang="en-US" dirty="0" smtClean="0"/>
              <a:t>/</a:t>
            </a:r>
            <a:r>
              <a:rPr lang="en-US" dirty="0" err="1" smtClean="0"/>
              <a:t>akcionarima</a:t>
            </a:r>
            <a:r>
              <a:rPr lang="en-US" dirty="0" smtClean="0"/>
              <a:t> </a:t>
            </a:r>
            <a:r>
              <a:rPr lang="en-US" dirty="0" err="1"/>
              <a:t>čije</a:t>
            </a:r>
            <a:r>
              <a:rPr lang="en-US" dirty="0"/>
              <a:t> se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kupuju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71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0333231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24206"/>
          </a:xfrm>
        </p:spPr>
        <p:txBody>
          <a:bodyPr/>
          <a:lstStyle/>
          <a:p>
            <a:r>
              <a:rPr lang="pl-PL" dirty="0" smtClean="0"/>
              <a:t>D-  Obavezne i statutarne rezerve</a:t>
            </a:r>
            <a:endParaRPr lang="pl-P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24206"/>
            <a:ext cx="10515600" cy="5252757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Zaštita</a:t>
            </a:r>
            <a:r>
              <a:rPr lang="en-US" dirty="0" smtClean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u </a:t>
            </a:r>
            <a:r>
              <a:rPr lang="en-US" dirty="0" err="1"/>
              <a:t>cilju</a:t>
            </a:r>
            <a:r>
              <a:rPr lang="en-US" dirty="0"/>
              <a:t> </a:t>
            </a:r>
            <a:r>
              <a:rPr lang="en-US" dirty="0" err="1"/>
              <a:t>zaštite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povjerilaca</a:t>
            </a:r>
            <a:r>
              <a:rPr lang="en-US" dirty="0"/>
              <a:t> </a:t>
            </a:r>
            <a:r>
              <a:rPr lang="en-US" dirty="0" err="1"/>
              <a:t>dodatno</a:t>
            </a:r>
            <a:r>
              <a:rPr lang="en-US" dirty="0"/>
              <a:t> se </a:t>
            </a:r>
            <a:r>
              <a:rPr lang="en-US" dirty="0" err="1" smtClean="0"/>
              <a:t>proširuje</a:t>
            </a:r>
            <a:r>
              <a:rPr lang="sr-Latn-ME" dirty="0" smtClean="0"/>
              <a:t> </a:t>
            </a:r>
            <a:r>
              <a:rPr lang="en-US" dirty="0" err="1" smtClean="0"/>
              <a:t>mogućnošću</a:t>
            </a:r>
            <a:r>
              <a:rPr lang="en-US" dirty="0" smtClean="0"/>
              <a:t> </a:t>
            </a:r>
            <a:r>
              <a:rPr lang="en-US" dirty="0" err="1"/>
              <a:t>kreiranja</a:t>
            </a:r>
            <a:r>
              <a:rPr lang="en-US" dirty="0"/>
              <a:t> </a:t>
            </a:r>
            <a:r>
              <a:rPr lang="en-US" dirty="0" err="1"/>
              <a:t>određenih</a:t>
            </a:r>
            <a:r>
              <a:rPr lang="en-US" dirty="0"/>
              <a:t> </a:t>
            </a:r>
            <a:r>
              <a:rPr lang="en-US" dirty="0" err="1"/>
              <a:t>dodatnih</a:t>
            </a:r>
            <a:r>
              <a:rPr lang="en-US" dirty="0"/>
              <a:t> </a:t>
            </a:r>
            <a:r>
              <a:rPr lang="en-US" dirty="0" err="1"/>
              <a:t>rezervi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Slično</a:t>
            </a:r>
            <a:r>
              <a:rPr lang="en-US" dirty="0"/>
              <a:t> </a:t>
            </a:r>
            <a:r>
              <a:rPr lang="en-US" dirty="0" err="1"/>
              <a:t>osnovnom</a:t>
            </a:r>
            <a:r>
              <a:rPr lang="en-US" dirty="0"/>
              <a:t> </a:t>
            </a:r>
            <a:r>
              <a:rPr lang="en-US" dirty="0" err="1"/>
              <a:t>kapitalu</a:t>
            </a:r>
            <a:r>
              <a:rPr lang="en-US" dirty="0"/>
              <a:t>, </a:t>
            </a:r>
            <a:r>
              <a:rPr lang="en-US" dirty="0" err="1" smtClean="0"/>
              <a:t>takve</a:t>
            </a:r>
            <a:r>
              <a:rPr lang="sr-Latn-ME" dirty="0" smtClean="0"/>
              <a:t> </a:t>
            </a:r>
            <a:r>
              <a:rPr lang="en-US" dirty="0" err="1" smtClean="0"/>
              <a:t>rezerve</a:t>
            </a:r>
            <a:r>
              <a:rPr lang="en-US" dirty="0" smtClean="0"/>
              <a:t> </a:t>
            </a:r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računovodstveno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/>
              <a:t>1. </a:t>
            </a:r>
            <a:r>
              <a:rPr lang="en-US" dirty="0" err="1"/>
              <a:t>Obavezna</a:t>
            </a:r>
            <a:r>
              <a:rPr lang="en-US" dirty="0"/>
              <a:t> (</a:t>
            </a:r>
            <a:r>
              <a:rPr lang="en-US" dirty="0" err="1"/>
              <a:t>zakonska</a:t>
            </a:r>
            <a:r>
              <a:rPr lang="en-US" dirty="0"/>
              <a:t>) </a:t>
            </a:r>
            <a:r>
              <a:rPr lang="en-US" dirty="0" err="1"/>
              <a:t>rezerva</a:t>
            </a:r>
            <a:endParaRPr lang="en-US" dirty="0"/>
          </a:p>
          <a:p>
            <a:pPr algn="just"/>
            <a:r>
              <a:rPr lang="en-US" dirty="0" err="1"/>
              <a:t>Zakoni</a:t>
            </a:r>
            <a:r>
              <a:rPr lang="en-US" dirty="0"/>
              <a:t> o </a:t>
            </a:r>
            <a:r>
              <a:rPr lang="en-US" dirty="0" err="1"/>
              <a:t>privrednim</a:t>
            </a:r>
            <a:r>
              <a:rPr lang="en-US" dirty="0"/>
              <a:t> </a:t>
            </a:r>
            <a:r>
              <a:rPr lang="en-US" dirty="0" err="1"/>
              <a:t>društvima</a:t>
            </a:r>
            <a:r>
              <a:rPr lang="en-US" dirty="0"/>
              <a:t> (</a:t>
            </a:r>
            <a:r>
              <a:rPr lang="en-US" dirty="0" err="1"/>
              <a:t>preduzećima</a:t>
            </a:r>
            <a:r>
              <a:rPr lang="en-US" dirty="0"/>
              <a:t>) u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/>
              <a:t>zahtijevaju</a:t>
            </a:r>
            <a:r>
              <a:rPr lang="en-US" dirty="0"/>
              <a:t> od </a:t>
            </a:r>
            <a:r>
              <a:rPr lang="en-US" dirty="0" err="1"/>
              <a:t>društava</a:t>
            </a:r>
            <a:r>
              <a:rPr lang="en-US" dirty="0"/>
              <a:t> </a:t>
            </a:r>
            <a:r>
              <a:rPr lang="en-US" dirty="0" smtClean="0"/>
              <a:t>da</a:t>
            </a:r>
            <a:r>
              <a:rPr lang="sr-Latn-ME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/>
              <a:t>obavezne</a:t>
            </a:r>
            <a:r>
              <a:rPr lang="en-US" dirty="0"/>
              <a:t> </a:t>
            </a:r>
            <a:r>
              <a:rPr lang="en-US" dirty="0" err="1"/>
              <a:t>rezerve</a:t>
            </a:r>
            <a:r>
              <a:rPr lang="en-US" dirty="0"/>
              <a:t> (</a:t>
            </a:r>
            <a:r>
              <a:rPr lang="en-US" dirty="0" err="1"/>
              <a:t>zakonske</a:t>
            </a:r>
            <a:r>
              <a:rPr lang="en-US" dirty="0"/>
              <a:t> </a:t>
            </a:r>
            <a:r>
              <a:rPr lang="en-US" dirty="0" err="1"/>
              <a:t>rezerve</a:t>
            </a:r>
            <a:r>
              <a:rPr lang="en-US" dirty="0"/>
              <a:t>). 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72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6976622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78224"/>
            <a:ext cx="10515600" cy="5598739"/>
          </a:xfrm>
        </p:spPr>
        <p:txBody>
          <a:bodyPr/>
          <a:lstStyle/>
          <a:p>
            <a:r>
              <a:rPr lang="en-US" dirty="0"/>
              <a:t>S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, </a:t>
            </a:r>
            <a:r>
              <a:rPr lang="en-US" dirty="0" err="1"/>
              <a:t>obavezne</a:t>
            </a:r>
            <a:r>
              <a:rPr lang="en-US" dirty="0"/>
              <a:t> </a:t>
            </a:r>
            <a:r>
              <a:rPr lang="en-US" dirty="0" err="1"/>
              <a:t>rezerve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sr-Latn-ME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predviđene</a:t>
            </a:r>
            <a:r>
              <a:rPr lang="en-US" dirty="0"/>
              <a:t> </a:t>
            </a:r>
            <a:r>
              <a:rPr lang="en-US" dirty="0" err="1"/>
              <a:t>posebnim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.</a:t>
            </a:r>
            <a:endParaRPr lang="sr-Latn-ME" dirty="0"/>
          </a:p>
          <a:p>
            <a:r>
              <a:rPr lang="en-US" dirty="0"/>
              <a:t>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(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banke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osiguravajuća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)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obavezne</a:t>
            </a:r>
            <a:r>
              <a:rPr lang="en-US" dirty="0"/>
              <a:t> </a:t>
            </a:r>
            <a:r>
              <a:rPr lang="en-US" dirty="0" err="1"/>
              <a:t>rezerve</a:t>
            </a:r>
            <a:r>
              <a:rPr lang="en-US" dirty="0"/>
              <a:t>.</a:t>
            </a:r>
            <a:endParaRPr lang="sr-Latn-ME" dirty="0"/>
          </a:p>
          <a:p>
            <a:r>
              <a:rPr lang="en-US" dirty="0"/>
              <a:t> </a:t>
            </a:r>
            <a:r>
              <a:rPr lang="en-US" dirty="0" err="1"/>
              <a:t>Njihova</a:t>
            </a:r>
            <a:r>
              <a:rPr lang="en-US" dirty="0"/>
              <a:t> </a:t>
            </a:r>
            <a:r>
              <a:rPr lang="en-US" dirty="0" err="1"/>
              <a:t>osnovna</a:t>
            </a:r>
            <a:r>
              <a:rPr lang="sr-Latn-ME" dirty="0"/>
              <a:t> </a:t>
            </a:r>
            <a:r>
              <a:rPr lang="en-US" dirty="0" err="1"/>
              <a:t>svrha</a:t>
            </a:r>
            <a:r>
              <a:rPr lang="en-US" dirty="0"/>
              <a:t> je da </a:t>
            </a:r>
            <a:r>
              <a:rPr lang="en-US" dirty="0" err="1"/>
              <a:t>zaštite</a:t>
            </a:r>
            <a:r>
              <a:rPr lang="en-US" dirty="0"/>
              <a:t> </a:t>
            </a:r>
            <a:r>
              <a:rPr lang="en-US" dirty="0" err="1"/>
              <a:t>povjerioce</a:t>
            </a:r>
            <a:r>
              <a:rPr lang="en-US" dirty="0"/>
              <a:t>,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osiguravaju</a:t>
            </a:r>
            <a:r>
              <a:rPr lang="en-US" dirty="0"/>
              <a:t> da se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imovine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pored</a:t>
            </a:r>
            <a:r>
              <a:rPr lang="sr-Latn-ME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,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raspodijeliti</a:t>
            </a:r>
            <a:r>
              <a:rPr lang="en-US" dirty="0"/>
              <a:t>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.</a:t>
            </a:r>
          </a:p>
          <a:p>
            <a:r>
              <a:rPr lang="en-US" dirty="0" err="1"/>
              <a:t>Obavezne</a:t>
            </a:r>
            <a:r>
              <a:rPr lang="en-US" dirty="0"/>
              <a:t> </a:t>
            </a:r>
            <a:r>
              <a:rPr lang="en-US" dirty="0" err="1"/>
              <a:t>rezerve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koristiti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. </a:t>
            </a:r>
            <a:r>
              <a:rPr lang="en-US" dirty="0" smtClean="0"/>
              <a:t>S</a:t>
            </a:r>
            <a:r>
              <a:rPr lang="sr-Latn-ME" dirty="0" smtClean="0"/>
              <a:t>kupština dioničara/akcionara </a:t>
            </a:r>
            <a:r>
              <a:rPr lang="en-US" dirty="0" smtClean="0"/>
              <a:t> 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nadležnosti</a:t>
            </a:r>
            <a:r>
              <a:rPr lang="en-US" dirty="0"/>
              <a:t> u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pogledu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73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4818729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41294"/>
            <a:ext cx="10515600" cy="523566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Dodatni</a:t>
            </a:r>
            <a:r>
              <a:rPr lang="en-US" dirty="0"/>
              <a:t> </a:t>
            </a:r>
            <a:r>
              <a:rPr lang="en-US" dirty="0" err="1"/>
              <a:t>uplaćeni</a:t>
            </a:r>
            <a:r>
              <a:rPr lang="en-US" dirty="0"/>
              <a:t> </a:t>
            </a:r>
            <a:r>
              <a:rPr lang="en-US" dirty="0" err="1"/>
              <a:t>kapital</a:t>
            </a:r>
            <a:endParaRPr lang="en-US" dirty="0"/>
          </a:p>
          <a:p>
            <a:r>
              <a:rPr lang="en-US" dirty="0" err="1"/>
              <a:t>Dodatni</a:t>
            </a:r>
            <a:r>
              <a:rPr lang="en-US" dirty="0"/>
              <a:t> </a:t>
            </a:r>
            <a:r>
              <a:rPr lang="en-US" dirty="0" err="1"/>
              <a:t>uplaćeni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 je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vlastitog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obično</a:t>
            </a:r>
            <a:r>
              <a:rPr lang="en-US" dirty="0"/>
              <a:t> se </a:t>
            </a:r>
            <a:r>
              <a:rPr lang="en-US" dirty="0" err="1"/>
              <a:t>sastoji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sljedećih</a:t>
            </a:r>
            <a:r>
              <a:rPr lang="en-US" dirty="0" smtClean="0"/>
              <a:t> </a:t>
            </a:r>
            <a:r>
              <a:rPr lang="en-US" dirty="0" err="1"/>
              <a:t>izvora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svakog</a:t>
            </a:r>
            <a:r>
              <a:rPr lang="en-US" dirty="0"/>
              <a:t> </a:t>
            </a:r>
            <a:r>
              <a:rPr lang="en-US" dirty="0" err="1"/>
              <a:t>povećanja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je </a:t>
            </a:r>
            <a:r>
              <a:rPr lang="en-US" dirty="0" err="1"/>
              <a:t>rezultat</a:t>
            </a:r>
            <a:r>
              <a:rPr lang="en-US" dirty="0"/>
              <a:t> </a:t>
            </a:r>
            <a:r>
              <a:rPr lang="en-US" dirty="0" err="1"/>
              <a:t>revalorizacije</a:t>
            </a:r>
            <a:r>
              <a:rPr lang="en-US" dirty="0"/>
              <a:t> </a:t>
            </a:r>
            <a:r>
              <a:rPr lang="en-US" dirty="0" err="1"/>
              <a:t>trajnih</a:t>
            </a:r>
            <a:r>
              <a:rPr lang="en-US" dirty="0"/>
              <a:t> </a:t>
            </a:r>
            <a:r>
              <a:rPr lang="en-US" dirty="0" err="1"/>
              <a:t>sredstava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; </a:t>
            </a:r>
            <a:r>
              <a:rPr lang="en-US" dirty="0" err="1"/>
              <a:t>i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• </a:t>
            </a:r>
            <a:r>
              <a:rPr lang="en-US" dirty="0" err="1"/>
              <a:t>pozitivne</a:t>
            </a:r>
            <a:r>
              <a:rPr lang="en-US" dirty="0"/>
              <a:t> </a:t>
            </a:r>
            <a:r>
              <a:rPr lang="en-US" dirty="0" err="1"/>
              <a:t>razlike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nominalne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emisione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/</a:t>
            </a:r>
            <a:r>
              <a:rPr lang="en-US" dirty="0" err="1" smtClean="0"/>
              <a:t>akcija</a:t>
            </a:r>
            <a:r>
              <a:rPr lang="en-US" dirty="0" smtClean="0"/>
              <a:t> </a:t>
            </a:r>
            <a:r>
              <a:rPr lang="en-US" dirty="0" err="1"/>
              <a:t>društva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Dodatni</a:t>
            </a:r>
            <a:r>
              <a:rPr lang="en-US" dirty="0"/>
              <a:t> </a:t>
            </a:r>
            <a:r>
              <a:rPr lang="en-US" dirty="0" err="1"/>
              <a:t>uplaćeni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računovodstveno</a:t>
            </a:r>
            <a:r>
              <a:rPr lang="en-US" dirty="0"/>
              <a:t> </a:t>
            </a:r>
            <a:r>
              <a:rPr lang="en-US" dirty="0" err="1"/>
              <a:t>značenje</a:t>
            </a:r>
            <a:r>
              <a:rPr lang="en-US" dirty="0"/>
              <a:t>,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ME" dirty="0" smtClean="0"/>
              <a:t> n</a:t>
            </a:r>
            <a:r>
              <a:rPr lang="en-US" dirty="0" err="1" smtClean="0"/>
              <a:t>ema</a:t>
            </a:r>
            <a:r>
              <a:rPr lang="sr-Latn-ME" dirty="0" smtClean="0"/>
              <a:t> </a:t>
            </a:r>
            <a:r>
              <a:rPr lang="en-US" dirty="0" err="1" smtClean="0"/>
              <a:t>stvarne</a:t>
            </a:r>
            <a:r>
              <a:rPr lang="en-US" dirty="0" smtClean="0"/>
              <a:t> </a:t>
            </a:r>
            <a:r>
              <a:rPr lang="en-US" dirty="0" err="1"/>
              <a:t>akumulacije</a:t>
            </a:r>
            <a:r>
              <a:rPr lang="en-US" dirty="0"/>
              <a:t> </a:t>
            </a:r>
            <a:r>
              <a:rPr lang="en-US" dirty="0" err="1"/>
              <a:t>sredstava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Dodatni</a:t>
            </a:r>
            <a:r>
              <a:rPr lang="en-US" dirty="0" smtClean="0"/>
              <a:t> </a:t>
            </a:r>
            <a:r>
              <a:rPr lang="en-US" dirty="0" err="1"/>
              <a:t>uplaćeni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koristiti</a:t>
            </a:r>
            <a:r>
              <a:rPr lang="en-US" dirty="0"/>
              <a:t>,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primjer</a:t>
            </a:r>
            <a:r>
              <a:rPr lang="en-US" dirty="0"/>
              <a:t>, </a:t>
            </a:r>
            <a:r>
              <a:rPr lang="en-US" dirty="0" err="1"/>
              <a:t>za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prebijanje</a:t>
            </a:r>
            <a:r>
              <a:rPr lang="en-US" dirty="0"/>
              <a:t> </a:t>
            </a:r>
            <a:r>
              <a:rPr lang="en-US" dirty="0" err="1"/>
              <a:t>gubitaka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rezultata</a:t>
            </a:r>
            <a:r>
              <a:rPr lang="en-US" dirty="0"/>
              <a:t> </a:t>
            </a:r>
            <a:r>
              <a:rPr lang="en-US" dirty="0" err="1"/>
              <a:t>revalorizacije</a:t>
            </a:r>
            <a:r>
              <a:rPr lang="en-US" dirty="0"/>
              <a:t> </a:t>
            </a:r>
            <a:r>
              <a:rPr lang="en-US" dirty="0" err="1"/>
              <a:t>trajnih</a:t>
            </a:r>
            <a:r>
              <a:rPr lang="en-US" dirty="0"/>
              <a:t> </a:t>
            </a:r>
            <a:r>
              <a:rPr lang="en-US" dirty="0" err="1"/>
              <a:t>sredstava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; </a:t>
            </a:r>
            <a:r>
              <a:rPr lang="en-US" dirty="0" err="1"/>
              <a:t>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• </a:t>
            </a:r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internih</a:t>
            </a:r>
            <a:r>
              <a:rPr lang="en-US" dirty="0"/>
              <a:t> </a:t>
            </a:r>
            <a:r>
              <a:rPr lang="en-US" dirty="0" err="1"/>
              <a:t>izvora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>
              <a:buNone/>
            </a:pPr>
            <a:r>
              <a:rPr lang="sr-Latn-ME" dirty="0" smtClean="0"/>
              <a:t>HVALA!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74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47966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47165"/>
            <a:ext cx="10515600" cy="5329798"/>
          </a:xfrm>
        </p:spPr>
        <p:txBody>
          <a:bodyPr/>
          <a:lstStyle/>
          <a:p>
            <a:pPr marL="0" indent="0">
              <a:buNone/>
            </a:pPr>
            <a:r>
              <a:rPr lang="pl-PL" dirty="0"/>
              <a:t>5. Ulozi u dioničko/akcionarsko društvo</a:t>
            </a:r>
          </a:p>
          <a:p>
            <a:pPr algn="just"/>
            <a:r>
              <a:rPr lang="en-US" dirty="0" err="1"/>
              <a:t>Oblik</a:t>
            </a:r>
            <a:r>
              <a:rPr lang="en-US" dirty="0"/>
              <a:t> </a:t>
            </a:r>
            <a:r>
              <a:rPr lang="en-US" dirty="0" err="1"/>
              <a:t>plaćanja</a:t>
            </a:r>
            <a:r>
              <a:rPr lang="en-US" dirty="0"/>
              <a:t> </a:t>
            </a:r>
            <a:r>
              <a:rPr lang="en-US" dirty="0" err="1"/>
              <a:t>uloga</a:t>
            </a:r>
            <a:r>
              <a:rPr lang="en-US" dirty="0"/>
              <a:t>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/>
              <a:t>osnivanja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mora se </a:t>
            </a:r>
            <a:r>
              <a:rPr lang="en-US" dirty="0" err="1"/>
              <a:t>odrediti</a:t>
            </a:r>
            <a:r>
              <a:rPr lang="en-US" dirty="0"/>
              <a:t> </a:t>
            </a:r>
            <a:r>
              <a:rPr lang="en-US" dirty="0" err="1" smtClean="0"/>
              <a:t>osnivačkim</a:t>
            </a:r>
            <a:r>
              <a:rPr lang="sr-Latn-ME" dirty="0" smtClean="0"/>
              <a:t> </a:t>
            </a:r>
            <a:r>
              <a:rPr lang="en-US" dirty="0" err="1" smtClean="0"/>
              <a:t>aktom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U </a:t>
            </a:r>
            <a:r>
              <a:rPr lang="en-US" dirty="0" err="1"/>
              <a:t>principu</a:t>
            </a:r>
            <a:r>
              <a:rPr lang="en-US" dirty="0"/>
              <a:t>, </a:t>
            </a:r>
            <a:r>
              <a:rPr lang="en-US" dirty="0" err="1"/>
              <a:t>ulog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izdate</a:t>
            </a:r>
            <a:r>
              <a:rPr lang="en-US" dirty="0"/>
              <a:t> </a:t>
            </a:r>
            <a:r>
              <a:rPr lang="en-US" dirty="0" err="1"/>
              <a:t>tokom</a:t>
            </a:r>
            <a:r>
              <a:rPr lang="en-US" dirty="0"/>
              <a:t> </a:t>
            </a:r>
            <a:r>
              <a:rPr lang="en-US" dirty="0" err="1"/>
              <a:t>osnivanja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 smtClean="0"/>
              <a:t>može</a:t>
            </a:r>
            <a:r>
              <a:rPr lang="sr-Latn-ME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/>
              <a:t>novčani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nenovčani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Nenovčani</a:t>
            </a:r>
            <a:r>
              <a:rPr lang="en-US" dirty="0" smtClean="0"/>
              <a:t> </a:t>
            </a:r>
            <a:r>
              <a:rPr lang="en-US" dirty="0" err="1"/>
              <a:t>ulozi</a:t>
            </a:r>
            <a:r>
              <a:rPr lang="en-US" dirty="0"/>
              <a:t> </a:t>
            </a:r>
            <a:r>
              <a:rPr lang="en-US" dirty="0" err="1"/>
              <a:t>obuhvataju</a:t>
            </a:r>
            <a:r>
              <a:rPr lang="en-US" dirty="0"/>
              <a:t> </a:t>
            </a:r>
            <a:r>
              <a:rPr lang="en-US" dirty="0" err="1"/>
              <a:t>dionice</a:t>
            </a:r>
            <a:r>
              <a:rPr lang="en-US" dirty="0"/>
              <a:t>/</a:t>
            </a:r>
            <a:r>
              <a:rPr lang="en-US" dirty="0" err="1"/>
              <a:t>akcije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druge</a:t>
            </a:r>
            <a:r>
              <a:rPr lang="sr-Latn-ME" dirty="0" smtClean="0"/>
              <a:t> </a:t>
            </a:r>
            <a:r>
              <a:rPr lang="en-US" dirty="0" err="1" smtClean="0"/>
              <a:t>vrijednosne</a:t>
            </a:r>
            <a:r>
              <a:rPr lang="en-US" dirty="0" smtClean="0"/>
              <a:t> </a:t>
            </a:r>
            <a:r>
              <a:rPr lang="en-US" dirty="0" err="1"/>
              <a:t>papire</a:t>
            </a:r>
            <a:r>
              <a:rPr lang="en-US" dirty="0"/>
              <a:t>/</a:t>
            </a:r>
            <a:r>
              <a:rPr lang="en-US" dirty="0" err="1"/>
              <a:t>hartije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, </a:t>
            </a:r>
            <a:r>
              <a:rPr lang="en-US" dirty="0" err="1"/>
              <a:t>imovinska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/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 smtClean="0"/>
              <a:t>koja</a:t>
            </a:r>
            <a:r>
              <a:rPr lang="sr-Latn-ME" dirty="0" smtClean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novčanu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86866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89212"/>
            <a:ext cx="10515600" cy="5087751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Ulog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društvo</a:t>
            </a:r>
            <a:r>
              <a:rPr lang="en-US" dirty="0"/>
              <a:t> 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u </a:t>
            </a:r>
            <a:r>
              <a:rPr lang="en-US" dirty="0" err="1"/>
              <a:t>radu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uslugama</a:t>
            </a:r>
            <a:r>
              <a:rPr lang="en-US" dirty="0"/>
              <a:t>, bez </a:t>
            </a:r>
            <a:r>
              <a:rPr lang="en-US" dirty="0" err="1" smtClean="0"/>
              <a:t>obzira</a:t>
            </a:r>
            <a:r>
              <a:rPr lang="sr-Latn-ME" dirty="0" smtClean="0"/>
              <a:t> </a:t>
            </a:r>
            <a:r>
              <a:rPr lang="en-US" dirty="0" smtClean="0"/>
              <a:t>da </a:t>
            </a:r>
            <a:r>
              <a:rPr lang="en-US" dirty="0"/>
              <a:t>li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izvršeni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izvršeni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Međutim</a:t>
            </a:r>
            <a:r>
              <a:rPr lang="en-US" dirty="0"/>
              <a:t>, </a:t>
            </a:r>
            <a:r>
              <a:rPr lang="en-US" dirty="0" err="1"/>
              <a:t>nenovčani</a:t>
            </a:r>
            <a:r>
              <a:rPr lang="en-US" dirty="0"/>
              <a:t> </a:t>
            </a:r>
            <a:r>
              <a:rPr lang="en-US" dirty="0" err="1"/>
              <a:t>ulozi</a:t>
            </a:r>
            <a:r>
              <a:rPr lang="en-US" dirty="0"/>
              <a:t> </a:t>
            </a:r>
            <a:r>
              <a:rPr lang="en-US" dirty="0" err="1"/>
              <a:t>podliježu</a:t>
            </a:r>
            <a:r>
              <a:rPr lang="en-US" dirty="0"/>
              <a:t> </a:t>
            </a:r>
            <a:r>
              <a:rPr lang="en-US" dirty="0" err="1" smtClean="0"/>
              <a:t>posebnim</a:t>
            </a:r>
            <a:r>
              <a:rPr lang="sr-Latn-ME" dirty="0" smtClean="0"/>
              <a:t> </a:t>
            </a:r>
            <a:r>
              <a:rPr lang="en-US" dirty="0" err="1" smtClean="0"/>
              <a:t>pravilima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Procjenu</a:t>
            </a:r>
            <a:r>
              <a:rPr lang="en-US" dirty="0" smtClean="0"/>
              <a:t> </a:t>
            </a:r>
            <a:r>
              <a:rPr lang="en-US" dirty="0" err="1"/>
              <a:t>vrijednosti</a:t>
            </a:r>
            <a:r>
              <a:rPr lang="en-US" dirty="0"/>
              <a:t> </a:t>
            </a:r>
            <a:r>
              <a:rPr lang="en-US" dirty="0" err="1"/>
              <a:t>nenovčanih</a:t>
            </a:r>
            <a:r>
              <a:rPr lang="en-US" dirty="0"/>
              <a:t> </a:t>
            </a:r>
            <a:r>
              <a:rPr lang="en-US" dirty="0" err="1"/>
              <a:t>uloga</a:t>
            </a:r>
            <a:r>
              <a:rPr lang="en-US" dirty="0"/>
              <a:t> u </a:t>
            </a:r>
            <a:r>
              <a:rPr lang="en-US" dirty="0" err="1"/>
              <a:t>dionička</a:t>
            </a:r>
            <a:r>
              <a:rPr lang="en-US" dirty="0"/>
              <a:t>/</a:t>
            </a:r>
            <a:r>
              <a:rPr lang="en-US" dirty="0" err="1"/>
              <a:t>akcionarska</a:t>
            </a:r>
            <a:r>
              <a:rPr lang="en-US" dirty="0"/>
              <a:t> </a:t>
            </a:r>
            <a:r>
              <a:rPr lang="en-US" dirty="0" err="1" smtClean="0"/>
              <a:t>društva</a:t>
            </a:r>
            <a:r>
              <a:rPr lang="sr-Latn-ME" dirty="0" smtClean="0"/>
              <a:t> </a:t>
            </a:r>
            <a:r>
              <a:rPr lang="en-US" dirty="0" err="1" smtClean="0"/>
              <a:t>obavezno</a:t>
            </a:r>
            <a:r>
              <a:rPr lang="en-US" dirty="0" smtClean="0"/>
              <a:t> </a:t>
            </a:r>
            <a:r>
              <a:rPr lang="en-US" dirty="0" err="1"/>
              <a:t>vrši</a:t>
            </a:r>
            <a:r>
              <a:rPr lang="en-US" dirty="0"/>
              <a:t> </a:t>
            </a:r>
            <a:r>
              <a:rPr lang="en-US" dirty="0" err="1"/>
              <a:t>ovlašteni</a:t>
            </a:r>
            <a:r>
              <a:rPr lang="en-US" dirty="0"/>
              <a:t> </a:t>
            </a:r>
            <a:r>
              <a:rPr lang="en-US" dirty="0" err="1"/>
              <a:t>procjenjivač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Osnivači</a:t>
            </a:r>
            <a:r>
              <a:rPr lang="en-US" dirty="0" smtClean="0"/>
              <a:t> </a:t>
            </a:r>
            <a:r>
              <a:rPr lang="en-US" dirty="0"/>
              <a:t>ne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odrediti</a:t>
            </a:r>
            <a:r>
              <a:rPr lang="en-US" dirty="0"/>
              <a:t> </a:t>
            </a:r>
            <a:r>
              <a:rPr lang="en-US" dirty="0" err="1" smtClean="0"/>
              <a:t>vrijednost</a:t>
            </a:r>
            <a:r>
              <a:rPr lang="sr-Latn-ME" dirty="0" smtClean="0"/>
              <a:t> </a:t>
            </a:r>
            <a:r>
              <a:rPr lang="en-US" dirty="0" err="1" smtClean="0"/>
              <a:t>imovine</a:t>
            </a:r>
            <a:r>
              <a:rPr lang="en-US" dirty="0"/>
              <a:t>, </a:t>
            </a:r>
            <a:r>
              <a:rPr lang="en-US" dirty="0" err="1"/>
              <a:t>imovinskih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u </a:t>
            </a:r>
            <a:r>
              <a:rPr lang="en-US" dirty="0" err="1"/>
              <a:t>iznosu</a:t>
            </a:r>
            <a:r>
              <a:rPr lang="en-US" dirty="0"/>
              <a:t> </a:t>
            </a:r>
            <a:r>
              <a:rPr lang="en-US" dirty="0" err="1"/>
              <a:t>većem</a:t>
            </a:r>
            <a:r>
              <a:rPr lang="en-US" dirty="0"/>
              <a:t> od </a:t>
            </a:r>
            <a:r>
              <a:rPr lang="en-US" dirty="0" err="1"/>
              <a:t>onog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 smtClean="0"/>
              <a:t>utvrdio</a:t>
            </a:r>
            <a:r>
              <a:rPr lang="sr-Latn-ME" dirty="0" smtClean="0"/>
              <a:t> </a:t>
            </a:r>
            <a:r>
              <a:rPr lang="en-US" dirty="0" err="1" smtClean="0"/>
              <a:t>ovlašteni</a:t>
            </a:r>
            <a:r>
              <a:rPr lang="en-US" dirty="0" smtClean="0"/>
              <a:t> </a:t>
            </a:r>
            <a:r>
              <a:rPr lang="en-US" dirty="0" err="1"/>
              <a:t>procjenjivač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Ovlašteni</a:t>
            </a:r>
            <a:r>
              <a:rPr lang="en-US" dirty="0" smtClean="0"/>
              <a:t> </a:t>
            </a:r>
            <a:r>
              <a:rPr lang="en-US" dirty="0" err="1"/>
              <a:t>procjenjivač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svako</a:t>
            </a:r>
            <a:r>
              <a:rPr lang="en-US" dirty="0"/>
              <a:t> </a:t>
            </a:r>
            <a:r>
              <a:rPr lang="en-US" dirty="0" err="1"/>
              <a:t>fizičko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pravno</a:t>
            </a:r>
            <a:r>
              <a:rPr lang="en-US" dirty="0"/>
              <a:t> </a:t>
            </a:r>
            <a:r>
              <a:rPr lang="en-US" dirty="0" smtClean="0"/>
              <a:t>lice</a:t>
            </a:r>
            <a:r>
              <a:rPr lang="sr-Latn-ME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dozvolu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obavljanje</a:t>
            </a:r>
            <a:r>
              <a:rPr lang="en-US" dirty="0"/>
              <a:t> date </a:t>
            </a:r>
            <a:r>
              <a:rPr lang="en-US" dirty="0" err="1"/>
              <a:t>djelatnosti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9FF480-A138-4F77-8CCA-2E10CFBE706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265229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6030</Words>
  <Application>Microsoft Office PowerPoint</Application>
  <PresentationFormat>Custom</PresentationFormat>
  <Paragraphs>429</Paragraphs>
  <Slides>74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75" baseType="lpstr">
      <vt:lpstr>Office Theme</vt:lpstr>
      <vt:lpstr>KORPORATIVNO UPRAVLJANJE</vt:lpstr>
      <vt:lpstr>Sadržaj </vt:lpstr>
      <vt:lpstr>A- Opšte odredbe koje se odnose na osnovni kapital</vt:lpstr>
      <vt:lpstr>Slide 4</vt:lpstr>
      <vt:lpstr>Slide 5</vt:lpstr>
      <vt:lpstr>Slide 6</vt:lpstr>
      <vt:lpstr>Slide 7</vt:lpstr>
      <vt:lpstr>Slide 8</vt:lpstr>
      <vt:lpstr>Slide 9</vt:lpstr>
      <vt:lpstr>B- Povećanje osnovnog kapitala 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C- Zaštita osnovnog kapitala 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a) Postupak sticanja vlastitih dionica/akcija Da bi ponovo steklo vlastite dionice/akcije, društvo mora slijediti korake kojisu rezimirani u tabeli slijedećoj.</vt:lpstr>
      <vt:lpstr>Slide 69</vt:lpstr>
      <vt:lpstr>Slide 70</vt:lpstr>
      <vt:lpstr>Slide 71</vt:lpstr>
      <vt:lpstr>D-  Obavezne i statutarne rezerve</vt:lpstr>
      <vt:lpstr>Slide 73</vt:lpstr>
      <vt:lpstr>Slide 74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KORPORATIVNO UPRAVLJANJE</dc:title>
  <dc:creator>Halil Kalac</dc:creator>
  <cp:lastModifiedBy>Windows User</cp:lastModifiedBy>
  <cp:revision>36</cp:revision>
  <dcterms:created xsi:type="dcterms:W3CDTF">2019-05-01T20:06:33Z</dcterms:created>
  <dcterms:modified xsi:type="dcterms:W3CDTF">2019-05-09T10:01:05Z</dcterms:modified>
</cp:coreProperties>
</file>