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2.5.2019.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III</a:t>
            </a:r>
            <a:r>
              <a:rPr lang="sr-Latn-ME" i="1" dirty="0" smtClean="0"/>
              <a:t> - </a:t>
            </a:r>
            <a:r>
              <a:rPr lang="en-US" i="1" dirty="0" smtClean="0"/>
              <a:t> </a:t>
            </a:r>
            <a:r>
              <a:rPr lang="en-US" i="1" dirty="0" err="1" smtClean="0"/>
              <a:t>Ravnopravan</a:t>
            </a:r>
            <a:r>
              <a:rPr lang="en-US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A.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zabraniti</a:t>
            </a:r>
            <a:r>
              <a:rPr lang="en-US" dirty="0" smtClean="0"/>
              <a:t> </a:t>
            </a:r>
            <a:r>
              <a:rPr lang="en-US" dirty="0" err="1" smtClean="0"/>
              <a:t>nedozvoljeno</a:t>
            </a:r>
            <a:r>
              <a:rPr lang="en-US" dirty="0" smtClean="0"/>
              <a:t> </a:t>
            </a:r>
            <a:r>
              <a:rPr lang="en-US" dirty="0" err="1" smtClean="0"/>
              <a:t>trgovanje</a:t>
            </a:r>
            <a:r>
              <a:rPr lang="en-US" dirty="0" smtClean="0"/>
              <a:t> 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nn-NO" dirty="0" smtClean="0"/>
              <a:t>poverljivih informacija i zloupotrebu u vidu poslovanja sa samim</a:t>
            </a:r>
            <a:r>
              <a:rPr lang="sr-Latn-ME" dirty="0" smtClean="0"/>
              <a:t> </a:t>
            </a:r>
            <a:r>
              <a:rPr lang="en-US" dirty="0" err="1" smtClean="0"/>
              <a:t>sobom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, </a:t>
            </a:r>
            <a:r>
              <a:rPr lang="en-US" dirty="0" err="1" smtClean="0"/>
              <a:t>direktno</a:t>
            </a:r>
            <a:r>
              <a:rPr lang="en-US" dirty="0" smtClean="0"/>
              <a:t>, </a:t>
            </a:r>
            <a:r>
              <a:rPr lang="en-US" dirty="0" err="1" smtClean="0"/>
              <a:t>indirektno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u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materijalnih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transakciji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direktnog</a:t>
            </a:r>
            <a:r>
              <a:rPr lang="en-US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kompaniju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Kako obezbijediti r</a:t>
            </a:r>
            <a:r>
              <a:rPr lang="en-US" i="1" dirty="0" err="1" smtClean="0"/>
              <a:t>avnopravan</a:t>
            </a:r>
            <a:r>
              <a:rPr lang="en-US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 err="1" smtClean="0"/>
              <a:t>ravnopravan</a:t>
            </a:r>
            <a:r>
              <a:rPr lang="sr-Latn-ME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 smtClean="0"/>
              <a:t>svih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r>
              <a:rPr lang="en-US" i="1" dirty="0" smtClean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manjinske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strane</a:t>
            </a:r>
            <a:r>
              <a:rPr lang="en-US" i="1" dirty="0" smtClean="0"/>
              <a:t> </a:t>
            </a:r>
            <a:r>
              <a:rPr lang="en-US" i="1" dirty="0" err="1" smtClean="0"/>
              <a:t>akcionare</a:t>
            </a:r>
            <a:r>
              <a:rPr lang="en-US" i="1" dirty="0" smtClean="0"/>
              <a:t>.</a:t>
            </a:r>
            <a:r>
              <a:rPr lang="sr-Latn-ME" i="1" dirty="0" smtClean="0"/>
              <a:t> </a:t>
            </a:r>
            <a:r>
              <a:rPr lang="en-US" i="1" dirty="0" err="1" smtClean="0"/>
              <a:t>Svi</a:t>
            </a:r>
            <a:r>
              <a:rPr lang="en-US" i="1" dirty="0" smtClean="0"/>
              <a:t> </a:t>
            </a:r>
            <a:r>
              <a:rPr lang="en-US" i="1" dirty="0" err="1" smtClean="0"/>
              <a:t>akcionari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imaju</a:t>
            </a:r>
            <a:r>
              <a:rPr lang="en-US" i="1" dirty="0" smtClean="0"/>
              <a:t> </a:t>
            </a:r>
            <a:r>
              <a:rPr lang="en-US" i="1" dirty="0" err="1" smtClean="0"/>
              <a:t>mogunost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ede</a:t>
            </a:r>
            <a:r>
              <a:rPr lang="en-US" i="1" dirty="0" smtClean="0"/>
              <a:t> </a:t>
            </a:r>
            <a:r>
              <a:rPr lang="en-US" i="1" dirty="0" err="1" smtClean="0"/>
              <a:t>efikasnu</a:t>
            </a:r>
            <a:r>
              <a:rPr lang="sr-Latn-ME" i="1" dirty="0" smtClean="0"/>
              <a:t> </a:t>
            </a:r>
            <a:r>
              <a:rPr lang="en-US" i="1" dirty="0" err="1" smtClean="0"/>
              <a:t>pravnu</a:t>
            </a:r>
            <a:r>
              <a:rPr lang="en-US" i="1" dirty="0" smtClean="0"/>
              <a:t> </a:t>
            </a:r>
            <a:r>
              <a:rPr lang="en-US" i="1" dirty="0" err="1" smtClean="0"/>
              <a:t>zaštitu</a:t>
            </a:r>
            <a:r>
              <a:rPr lang="en-US" i="1" dirty="0" smtClean="0"/>
              <a:t> u </a:t>
            </a:r>
            <a:r>
              <a:rPr lang="en-US" i="1" dirty="0" err="1" smtClean="0"/>
              <a:t>slu</a:t>
            </a:r>
            <a:r>
              <a:rPr lang="sr-Latn-ME" i="1" dirty="0" smtClean="0"/>
              <a:t>č</a:t>
            </a:r>
            <a:r>
              <a:rPr lang="en-US" i="1" dirty="0" err="1" smtClean="0"/>
              <a:t>aju</a:t>
            </a:r>
            <a:r>
              <a:rPr lang="en-US" i="1" dirty="0" smtClean="0"/>
              <a:t> </a:t>
            </a:r>
            <a:r>
              <a:rPr lang="en-US" i="1" dirty="0" err="1" smtClean="0"/>
              <a:t>povrede</a:t>
            </a:r>
            <a:r>
              <a:rPr lang="en-US" i="1" dirty="0" smtClean="0"/>
              <a:t> </a:t>
            </a:r>
            <a:r>
              <a:rPr lang="en-US" i="1" dirty="0" err="1" smtClean="0"/>
              <a:t>njihovih</a:t>
            </a:r>
            <a:r>
              <a:rPr lang="en-US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B.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zabraniti</a:t>
            </a:r>
            <a:r>
              <a:rPr lang="en-US" dirty="0" smtClean="0"/>
              <a:t> </a:t>
            </a:r>
            <a:r>
              <a:rPr lang="en-US" dirty="0" err="1" smtClean="0"/>
              <a:t>nedozvoljeno</a:t>
            </a:r>
            <a:r>
              <a:rPr lang="en-US" dirty="0" smtClean="0"/>
              <a:t> </a:t>
            </a:r>
            <a:r>
              <a:rPr lang="en-US" dirty="0" err="1" smtClean="0"/>
              <a:t>trgovanje</a:t>
            </a:r>
            <a:r>
              <a:rPr lang="en-US" dirty="0" smtClean="0"/>
              <a:t> 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erljivih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zloupotrebu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samim</a:t>
            </a:r>
            <a:r>
              <a:rPr lang="en-US" dirty="0" smtClean="0"/>
              <a:t> </a:t>
            </a:r>
            <a:r>
              <a:rPr lang="en-US" dirty="0" err="1" smtClean="0"/>
              <a:t>sobom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C.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, </a:t>
            </a:r>
            <a:r>
              <a:rPr lang="en-US" dirty="0" err="1" smtClean="0"/>
              <a:t>direktno</a:t>
            </a:r>
            <a:r>
              <a:rPr lang="en-US" dirty="0" smtClean="0"/>
              <a:t>, </a:t>
            </a:r>
            <a:r>
              <a:rPr lang="en-US" dirty="0" err="1" smtClean="0"/>
              <a:t>indirektno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u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materijalnih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transakciji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direktnog</a:t>
            </a:r>
            <a:r>
              <a:rPr lang="en-US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kompaniju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IV</a:t>
            </a:r>
            <a:r>
              <a:rPr lang="sr-Latn-ME" i="1" dirty="0" smtClean="0"/>
              <a:t>-</a:t>
            </a:r>
            <a:r>
              <a:rPr lang="en-US" i="1" dirty="0" smtClean="0"/>
              <a:t> </a:t>
            </a:r>
            <a:r>
              <a:rPr lang="en-US" i="1" dirty="0" err="1" smtClean="0"/>
              <a:t>Uloga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korporativnom</a:t>
            </a:r>
            <a:r>
              <a:rPr lang="sr-Latn-ME" i="1" dirty="0" smtClean="0"/>
              <a:t> </a:t>
            </a:r>
            <a:r>
              <a:rPr lang="en-US" i="1" dirty="0" err="1" smtClean="0"/>
              <a:t>upravljanju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priznaje</a:t>
            </a:r>
            <a:r>
              <a:rPr lang="en-US" i="1" dirty="0" smtClean="0"/>
              <a:t> </a:t>
            </a:r>
            <a:r>
              <a:rPr lang="en-US" i="1" dirty="0" err="1" smtClean="0"/>
              <a:t>prava</a:t>
            </a:r>
            <a:r>
              <a:rPr lang="sr-Latn-ME" i="1" dirty="0" smtClean="0"/>
              <a:t> </a:t>
            </a:r>
            <a:r>
              <a:rPr lang="pl-PL" i="1" dirty="0" smtClean="0"/>
              <a:t>zainteresovanih strana utvrđena zakonom ili zajedničkim sporazumima i da podstiče aktivnu saradnju između kompanija i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stvaranju</a:t>
            </a:r>
            <a:r>
              <a:rPr lang="en-US" i="1" dirty="0" smtClean="0"/>
              <a:t> </a:t>
            </a:r>
            <a:r>
              <a:rPr lang="en-US" i="1" dirty="0" err="1" smtClean="0"/>
              <a:t>bogatstva</a:t>
            </a:r>
            <a:r>
              <a:rPr lang="en-US" i="1" dirty="0" smtClean="0"/>
              <a:t>, </a:t>
            </a:r>
            <a:r>
              <a:rPr lang="en-US" i="1" dirty="0" err="1" smtClean="0"/>
              <a:t>radnih</a:t>
            </a:r>
            <a:r>
              <a:rPr lang="en-US" i="1" dirty="0" smtClean="0"/>
              <a:t> </a:t>
            </a:r>
            <a:r>
              <a:rPr lang="en-US" i="1" dirty="0" err="1" smtClean="0"/>
              <a:t>mesta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en-US" i="1" dirty="0" err="1" smtClean="0"/>
              <a:t>održivosti</a:t>
            </a:r>
            <a:r>
              <a:rPr lang="en-US" i="1" dirty="0" smtClean="0"/>
              <a:t> </a:t>
            </a:r>
            <a:r>
              <a:rPr lang="en-US" i="1" dirty="0" err="1" smtClean="0"/>
              <a:t>finansijski</a:t>
            </a:r>
            <a:r>
              <a:rPr lang="en-US" i="1" dirty="0" smtClean="0"/>
              <a:t> </a:t>
            </a:r>
            <a:r>
              <a:rPr lang="en-US" i="1" dirty="0" err="1" smtClean="0"/>
              <a:t>zdravih</a:t>
            </a:r>
            <a:r>
              <a:rPr lang="en-US" i="1" dirty="0" smtClean="0"/>
              <a:t> </a:t>
            </a:r>
            <a:r>
              <a:rPr lang="en-US" i="1" dirty="0" err="1" smtClean="0"/>
              <a:t>preduze</a:t>
            </a:r>
            <a:r>
              <a:rPr lang="sr-Latn-ME" i="1" dirty="0" smtClean="0"/>
              <a:t>ć</a:t>
            </a:r>
            <a:r>
              <a:rPr lang="en-US" i="1" dirty="0" smtClean="0"/>
              <a:t>a.</a:t>
            </a:r>
          </a:p>
          <a:p>
            <a:pPr marL="0" indent="0" algn="just">
              <a:buNone/>
            </a:pPr>
            <a:r>
              <a:rPr lang="en-US" dirty="0" smtClean="0"/>
              <a:t>A.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poštovati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zainteresovanih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sporazumima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B. Kada su prava zainteresovanih strana zaštićena zakonom,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 </a:t>
            </a:r>
            <a:r>
              <a:rPr lang="en-US" dirty="0" err="1" smtClean="0"/>
              <a:t>efikasnu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povrede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C.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dozvoliti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mehanizama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poboljšavaju</a:t>
            </a:r>
            <a:r>
              <a:rPr lang="en-US" dirty="0" smtClean="0"/>
              <a:t> </a:t>
            </a:r>
            <a:r>
              <a:rPr lang="en-US" dirty="0" err="1" smtClean="0"/>
              <a:t>rezultati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IV</a:t>
            </a:r>
            <a:r>
              <a:rPr lang="sr-Latn-ME" i="1" dirty="0" smtClean="0"/>
              <a:t>-</a:t>
            </a:r>
            <a:r>
              <a:rPr lang="en-US" i="1" dirty="0" smtClean="0"/>
              <a:t> </a:t>
            </a:r>
            <a:r>
              <a:rPr lang="en-US" i="1" dirty="0" err="1" smtClean="0"/>
              <a:t>Uloga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korporativnom</a:t>
            </a:r>
            <a:r>
              <a:rPr lang="sr-Latn-ME" i="1" dirty="0" smtClean="0"/>
              <a:t> </a:t>
            </a:r>
            <a:r>
              <a:rPr lang="en-US" i="1" dirty="0" err="1" smtClean="0"/>
              <a:t>upravljanju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Tamo</a:t>
            </a:r>
            <a:r>
              <a:rPr lang="en-US" dirty="0" smtClean="0"/>
              <a:t>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u </a:t>
            </a:r>
            <a:r>
              <a:rPr lang="en-US" dirty="0" err="1" smtClean="0"/>
              <a:t>procesu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sv-SE" dirty="0" smtClean="0"/>
              <a:t>upravljanja, iste moraju imati pravovremen i redovan pristup relevantnim,</a:t>
            </a:r>
            <a:r>
              <a:rPr lang="sr-Latn-ME" dirty="0" smtClean="0"/>
              <a:t> </a:t>
            </a:r>
            <a:r>
              <a:rPr lang="en-US" dirty="0" err="1" smtClean="0"/>
              <a:t>potrebnim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pouzdanim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E.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en-US" dirty="0" smtClean="0"/>
              <a:t> </a:t>
            </a:r>
            <a:r>
              <a:rPr lang="en-US" dirty="0" err="1" smtClean="0"/>
              <a:t>zainteresovanim</a:t>
            </a:r>
            <a:r>
              <a:rPr lang="en-US" dirty="0" smtClean="0"/>
              <a:t> </a:t>
            </a:r>
            <a:r>
              <a:rPr lang="en-US" dirty="0" err="1" smtClean="0"/>
              <a:t>stranama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službenike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predstavni</a:t>
            </a:r>
            <a:r>
              <a:rPr lang="sr-Latn-ME" dirty="0" smtClean="0"/>
              <a:t>č</a:t>
            </a:r>
            <a:r>
              <a:rPr lang="en-US" dirty="0" smtClean="0"/>
              <a:t>ka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 smtClean="0"/>
              <a:t>saopšte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 o </a:t>
            </a:r>
            <a:r>
              <a:rPr lang="en-US" dirty="0" err="1" smtClean="0"/>
              <a:t>nelegalnoj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neeti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, 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toga </a:t>
            </a:r>
            <a:r>
              <a:rPr lang="en-US" dirty="0" err="1" smtClean="0"/>
              <a:t>njihova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ne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ugrožena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F.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dopuniti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efikasnim</a:t>
            </a:r>
            <a:r>
              <a:rPr lang="sr-Latn-ME" dirty="0" smtClean="0"/>
              <a:t> </a:t>
            </a:r>
            <a:r>
              <a:rPr lang="en-US" dirty="0" err="1" smtClean="0"/>
              <a:t>okvirom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efikasnim</a:t>
            </a:r>
            <a:r>
              <a:rPr lang="en-US" dirty="0" smtClean="0"/>
              <a:t> </a:t>
            </a:r>
            <a:r>
              <a:rPr lang="en-US" dirty="0" err="1" smtClean="0"/>
              <a:t>ostvarivenjem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Važnost u</a:t>
            </a:r>
            <a:r>
              <a:rPr lang="en-US" i="1" dirty="0" smtClean="0"/>
              <a:t>log</a:t>
            </a:r>
            <a:r>
              <a:rPr lang="sr-Latn-ME" i="1" dirty="0" smtClean="0"/>
              <a:t>e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korporativnom</a:t>
            </a:r>
            <a:r>
              <a:rPr lang="sr-Latn-ME" i="1" dirty="0" smtClean="0"/>
              <a:t> </a:t>
            </a:r>
            <a:r>
              <a:rPr lang="en-US" i="1" dirty="0" err="1" smtClean="0"/>
              <a:t>upravljanju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priznaje</a:t>
            </a:r>
            <a:r>
              <a:rPr lang="en-US" i="1" dirty="0" smtClean="0"/>
              <a:t> </a:t>
            </a:r>
            <a:r>
              <a:rPr lang="en-US" i="1" dirty="0" err="1" smtClean="0"/>
              <a:t>prava</a:t>
            </a:r>
            <a:r>
              <a:rPr lang="sr-Latn-ME" i="1" dirty="0" smtClean="0"/>
              <a:t> </a:t>
            </a:r>
            <a:r>
              <a:rPr lang="pl-PL" i="1" dirty="0" smtClean="0"/>
              <a:t>zainteresovanih strana utvrđena zakonom ili zajednikim sporazumima i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podsti</a:t>
            </a:r>
            <a:r>
              <a:rPr lang="sr-Latn-ME" i="1" dirty="0" smtClean="0"/>
              <a:t>ž</a:t>
            </a:r>
            <a:r>
              <a:rPr lang="en-US" i="1" dirty="0" smtClean="0"/>
              <a:t>e </a:t>
            </a:r>
            <a:r>
              <a:rPr lang="en-US" i="1" dirty="0" err="1" smtClean="0"/>
              <a:t>aktivnu</a:t>
            </a:r>
            <a:r>
              <a:rPr lang="en-US" i="1" dirty="0" smtClean="0"/>
              <a:t> </a:t>
            </a:r>
            <a:r>
              <a:rPr lang="en-US" i="1" dirty="0" err="1" smtClean="0"/>
              <a:t>saradnju</a:t>
            </a:r>
            <a:r>
              <a:rPr lang="en-US" i="1" dirty="0" smtClean="0"/>
              <a:t> </a:t>
            </a:r>
            <a:r>
              <a:rPr lang="en-US" i="1" dirty="0" err="1" smtClean="0"/>
              <a:t>izme</a:t>
            </a:r>
            <a:r>
              <a:rPr lang="sr-Latn-ME" i="1" dirty="0" smtClean="0"/>
              <a:t>đ</a:t>
            </a:r>
            <a:r>
              <a:rPr lang="en-US" i="1" dirty="0" smtClean="0"/>
              <a:t>u </a:t>
            </a:r>
            <a:r>
              <a:rPr lang="en-US" i="1" dirty="0" err="1" smtClean="0"/>
              <a:t>kompanija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</a:t>
            </a:r>
            <a:r>
              <a:rPr lang="sr-Latn-ME" i="1" dirty="0" smtClean="0"/>
              <a:t> </a:t>
            </a:r>
            <a:r>
              <a:rPr lang="en-US" i="1" dirty="0" err="1" smtClean="0"/>
              <a:t>stvaranju</a:t>
            </a:r>
            <a:r>
              <a:rPr lang="en-US" i="1" dirty="0" smtClean="0"/>
              <a:t> </a:t>
            </a:r>
            <a:r>
              <a:rPr lang="en-US" i="1" dirty="0" err="1" smtClean="0"/>
              <a:t>bogatstva</a:t>
            </a:r>
            <a:r>
              <a:rPr lang="en-US" i="1" dirty="0" smtClean="0"/>
              <a:t>, </a:t>
            </a:r>
            <a:r>
              <a:rPr lang="en-US" i="1" dirty="0" err="1" smtClean="0"/>
              <a:t>radnih</a:t>
            </a:r>
            <a:r>
              <a:rPr lang="en-US" i="1" dirty="0" smtClean="0"/>
              <a:t> m</a:t>
            </a:r>
            <a:r>
              <a:rPr lang="sr-Latn-ME" i="1" dirty="0" smtClean="0"/>
              <a:t>j</a:t>
            </a:r>
            <a:r>
              <a:rPr lang="en-US" i="1" dirty="0" err="1" smtClean="0"/>
              <a:t>esta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održivosti</a:t>
            </a:r>
            <a:r>
              <a:rPr lang="en-US" i="1" dirty="0" smtClean="0"/>
              <a:t> </a:t>
            </a:r>
            <a:r>
              <a:rPr lang="en-US" i="1" dirty="0" err="1" smtClean="0"/>
              <a:t>finansijski</a:t>
            </a:r>
            <a:r>
              <a:rPr lang="en-US" i="1" dirty="0" smtClean="0"/>
              <a:t> </a:t>
            </a:r>
            <a:r>
              <a:rPr lang="en-US" i="1" dirty="0" err="1" smtClean="0"/>
              <a:t>zdravih</a:t>
            </a:r>
            <a:r>
              <a:rPr lang="sr-Latn-ME" i="1" dirty="0" smtClean="0"/>
              <a:t> </a:t>
            </a:r>
            <a:r>
              <a:rPr lang="en-US" i="1" dirty="0" err="1" smtClean="0"/>
              <a:t>preduze</a:t>
            </a:r>
            <a:r>
              <a:rPr lang="sr-Latn-ME" i="1" dirty="0" smtClean="0"/>
              <a:t>ć</a:t>
            </a:r>
            <a:r>
              <a:rPr lang="en-US" i="1" dirty="0" smtClean="0"/>
              <a:t>a.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poštovati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zainteresovanih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sporazumima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B. Kada su prava zainteresovanih strana zaštićena zakonom, 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 </a:t>
            </a:r>
            <a:r>
              <a:rPr lang="en-US" dirty="0" err="1" smtClean="0"/>
              <a:t>efikasnu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povrede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C</a:t>
            </a:r>
            <a:r>
              <a:rPr lang="en-US" dirty="0" smtClean="0"/>
              <a:t>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dozvoliti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mehanizama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poboljšavaju</a:t>
            </a:r>
            <a:r>
              <a:rPr lang="en-US" dirty="0" smtClean="0"/>
              <a:t> </a:t>
            </a:r>
            <a:r>
              <a:rPr lang="en-US" dirty="0" err="1" smtClean="0"/>
              <a:t>rezultati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Važnost u</a:t>
            </a:r>
            <a:r>
              <a:rPr lang="en-US" i="1" dirty="0" smtClean="0"/>
              <a:t>log</a:t>
            </a:r>
            <a:r>
              <a:rPr lang="sr-Latn-ME" i="1" dirty="0" smtClean="0"/>
              <a:t>e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korporativnom</a:t>
            </a:r>
            <a:r>
              <a:rPr lang="sr-Latn-ME" i="1" dirty="0" smtClean="0"/>
              <a:t> </a:t>
            </a:r>
            <a:r>
              <a:rPr lang="en-US" i="1" dirty="0" err="1" smtClean="0"/>
              <a:t>upravljanju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 smtClean="0"/>
              <a:t>D. Tamo gde zainteresovane strane učestvuju u procesu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pravovremen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redovan</a:t>
            </a:r>
            <a:r>
              <a:rPr lang="sr-Latn-ME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relevantnim</a:t>
            </a:r>
            <a:r>
              <a:rPr lang="en-US" dirty="0" smtClean="0"/>
              <a:t>, </a:t>
            </a:r>
            <a:r>
              <a:rPr lang="en-US" dirty="0" err="1" smtClean="0"/>
              <a:t>potrebnim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pouzdanim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E</a:t>
            </a:r>
            <a:r>
              <a:rPr lang="en-US" dirty="0" smtClean="0"/>
              <a:t>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en-US" dirty="0" smtClean="0"/>
              <a:t> </a:t>
            </a:r>
            <a:r>
              <a:rPr lang="en-US" dirty="0" err="1" smtClean="0"/>
              <a:t>zainteresovanim</a:t>
            </a:r>
            <a:r>
              <a:rPr lang="en-US" dirty="0" smtClean="0"/>
              <a:t> </a:t>
            </a:r>
            <a:r>
              <a:rPr lang="en-US" dirty="0" err="1" smtClean="0"/>
              <a:t>stranama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 smtClean="0"/>
              <a:t>službenike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predstavni</a:t>
            </a:r>
            <a:r>
              <a:rPr lang="sr-Latn-ME" dirty="0" smtClean="0"/>
              <a:t>č</a:t>
            </a:r>
            <a:r>
              <a:rPr lang="en-US" dirty="0" smtClean="0"/>
              <a:t>ka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sr-Latn-ME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 smtClean="0"/>
              <a:t>saopšte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 o </a:t>
            </a:r>
            <a:r>
              <a:rPr lang="en-US" dirty="0" err="1" smtClean="0"/>
              <a:t>nelegalnoj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neeti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, a</a:t>
            </a:r>
            <a:r>
              <a:rPr lang="sr-Latn-ME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toga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ne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ugrožena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F.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dopuniti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efikasnim</a:t>
            </a:r>
            <a:r>
              <a:rPr lang="en-US" dirty="0" smtClean="0"/>
              <a:t> </a:t>
            </a:r>
            <a:r>
              <a:rPr lang="en-US" dirty="0" err="1" smtClean="0"/>
              <a:t>okvirom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efikasnim</a:t>
            </a:r>
            <a:r>
              <a:rPr lang="en-US" dirty="0" smtClean="0"/>
              <a:t> </a:t>
            </a:r>
            <a:r>
              <a:rPr lang="en-US" dirty="0" err="1" smtClean="0"/>
              <a:t>ostvarivanjem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V</a:t>
            </a:r>
            <a:r>
              <a:rPr lang="sr-Latn-ME" i="1" dirty="0" smtClean="0"/>
              <a:t>-</a:t>
            </a:r>
            <a:r>
              <a:rPr lang="en-US" i="1" dirty="0" smtClean="0"/>
              <a:t> Ob</a:t>
            </a:r>
            <a:r>
              <a:rPr lang="sr-Latn-ME" i="1" dirty="0" smtClean="0"/>
              <a:t>j</a:t>
            </a:r>
            <a:r>
              <a:rPr lang="en-US" i="1" dirty="0" err="1" smtClean="0"/>
              <a:t>elodanjivanje</a:t>
            </a:r>
            <a:r>
              <a:rPr lang="en-US" i="1" dirty="0" smtClean="0"/>
              <a:t> </a:t>
            </a:r>
            <a:r>
              <a:rPr lang="en-US" i="1" dirty="0" err="1" smtClean="0"/>
              <a:t>podataka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transparentnost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se</a:t>
            </a:r>
            <a:r>
              <a:rPr lang="sr-Latn-ME" i="1" dirty="0" smtClean="0"/>
              <a:t> </a:t>
            </a:r>
            <a:r>
              <a:rPr lang="en-US" i="1" dirty="0" err="1" smtClean="0"/>
              <a:t>pravovremeno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ta</a:t>
            </a:r>
            <a:r>
              <a:rPr lang="sr-Latn-ME" i="1" dirty="0" smtClean="0"/>
              <a:t>č</a:t>
            </a:r>
            <a:r>
              <a:rPr lang="en-US" i="1" dirty="0" smtClean="0"/>
              <a:t>no ob</a:t>
            </a:r>
            <a:r>
              <a:rPr lang="sr-Latn-ME" i="1" dirty="0" smtClean="0"/>
              <a:t>j</a:t>
            </a:r>
            <a:r>
              <a:rPr lang="en-US" i="1" dirty="0" err="1" smtClean="0"/>
              <a:t>elodanjuju</a:t>
            </a:r>
            <a:r>
              <a:rPr lang="en-US" i="1" dirty="0" smtClean="0"/>
              <a:t> </a:t>
            </a:r>
            <a:r>
              <a:rPr lang="en-US" i="1" dirty="0" err="1" smtClean="0"/>
              <a:t>sve</a:t>
            </a:r>
            <a:r>
              <a:rPr lang="en-US" i="1" dirty="0" smtClean="0"/>
              <a:t> </a:t>
            </a:r>
            <a:r>
              <a:rPr lang="en-US" i="1" dirty="0" err="1" smtClean="0"/>
              <a:t>materijalne</a:t>
            </a:r>
            <a:r>
              <a:rPr lang="en-US" i="1" dirty="0" smtClean="0"/>
              <a:t> </a:t>
            </a:r>
            <a:r>
              <a:rPr lang="sr-Latn-ME" i="1" dirty="0" smtClean="0"/>
              <a:t>č</a:t>
            </a:r>
            <a:r>
              <a:rPr lang="en-US" i="1" dirty="0" err="1" smtClean="0"/>
              <a:t>injenice</a:t>
            </a:r>
            <a:r>
              <a:rPr lang="sr-Latn-ME" i="1" dirty="0" smtClean="0"/>
              <a:t> </a:t>
            </a:r>
            <a:r>
              <a:rPr lang="en-US" i="1" dirty="0" err="1" smtClean="0"/>
              <a:t>vezane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kompaniju</a:t>
            </a:r>
            <a:r>
              <a:rPr lang="en-US" i="1" dirty="0" smtClean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 smtClean="0"/>
              <a:t>finansijsku</a:t>
            </a:r>
            <a:r>
              <a:rPr lang="en-US" i="1" dirty="0" smtClean="0"/>
              <a:t> </a:t>
            </a:r>
            <a:r>
              <a:rPr lang="en-US" i="1" dirty="0" err="1" smtClean="0"/>
              <a:t>situaciju</a:t>
            </a:r>
            <a:r>
              <a:rPr lang="en-US" i="1" dirty="0" smtClean="0"/>
              <a:t>, </a:t>
            </a:r>
            <a:r>
              <a:rPr lang="en-US" i="1" dirty="0" err="1" smtClean="0"/>
              <a:t>rezultate</a:t>
            </a:r>
            <a:r>
              <a:rPr lang="en-US" i="1" dirty="0" smtClean="0"/>
              <a:t>,</a:t>
            </a:r>
            <a:r>
              <a:rPr lang="sr-Latn-ME" i="1" dirty="0" smtClean="0"/>
              <a:t> </a:t>
            </a:r>
            <a:r>
              <a:rPr lang="en-US" i="1" dirty="0" err="1" smtClean="0"/>
              <a:t>vlasništvo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upravljanje</a:t>
            </a:r>
            <a:r>
              <a:rPr lang="en-US" i="1" dirty="0" smtClean="0"/>
              <a:t> </a:t>
            </a:r>
            <a:r>
              <a:rPr lang="en-US" i="1" dirty="0" err="1" smtClean="0"/>
              <a:t>kompanijom</a:t>
            </a:r>
            <a:r>
              <a:rPr lang="en-US" i="1" dirty="0" smtClean="0"/>
              <a:t>.</a:t>
            </a:r>
          </a:p>
          <a:p>
            <a:r>
              <a:rPr lang="en-US" b="1" dirty="0" smtClean="0"/>
              <a:t>A. </a:t>
            </a:r>
            <a:r>
              <a:rPr lang="en-US" dirty="0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elodanjivanje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obuhvati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avanja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 smtClean="0"/>
              <a:t>njih</a:t>
            </a:r>
            <a:endParaRPr lang="en-US" dirty="0" smtClean="0"/>
          </a:p>
          <a:p>
            <a:pPr marL="0" indent="0" algn="just">
              <a:buNone/>
            </a:pPr>
            <a:r>
              <a:rPr lang="en-US" b="1" dirty="0" smtClean="0"/>
              <a:t>B.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pripreme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raunovodstvenim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standardima</a:t>
            </a:r>
            <a:r>
              <a:rPr lang="en-US" dirty="0" smtClean="0"/>
              <a:t> ob</a:t>
            </a:r>
            <a:r>
              <a:rPr lang="sr-Latn-ME" dirty="0" smtClean="0"/>
              <a:t>j</a:t>
            </a:r>
            <a:r>
              <a:rPr lang="en-US" dirty="0" err="1" smtClean="0"/>
              <a:t>elodanjivanja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nefinansijskih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 smtClean="0"/>
              <a:t>visokog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b="1" dirty="0" smtClean="0"/>
              <a:t>C. </a:t>
            </a:r>
            <a:r>
              <a:rPr lang="en-US" dirty="0" err="1" smtClean="0"/>
              <a:t>Godišnju</a:t>
            </a:r>
            <a:r>
              <a:rPr lang="en-US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obavi</a:t>
            </a:r>
            <a:r>
              <a:rPr lang="en-US" dirty="0" smtClean="0"/>
              <a:t> </a:t>
            </a:r>
            <a:r>
              <a:rPr lang="en-US" dirty="0" err="1" smtClean="0"/>
              <a:t>nezavisni</a:t>
            </a:r>
            <a:r>
              <a:rPr lang="en-US" dirty="0" smtClean="0"/>
              <a:t>, </a:t>
            </a:r>
            <a:r>
              <a:rPr lang="en-US" dirty="0" err="1" smtClean="0"/>
              <a:t>kompetentan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kvalifikovan</a:t>
            </a:r>
            <a:r>
              <a:rPr lang="sr-Latn-ME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pružanja</a:t>
            </a:r>
            <a:r>
              <a:rPr lang="en-US" dirty="0" smtClean="0"/>
              <a:t> </a:t>
            </a:r>
            <a:r>
              <a:rPr lang="en-US" dirty="0" err="1" smtClean="0"/>
              <a:t>eksternog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objektivnog</a:t>
            </a:r>
            <a:r>
              <a:rPr lang="en-US" dirty="0" smtClean="0"/>
              <a:t> </a:t>
            </a:r>
            <a:r>
              <a:rPr lang="en-US" dirty="0" err="1" smtClean="0"/>
              <a:t>dokaza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izveštaji</a:t>
            </a:r>
            <a:r>
              <a:rPr lang="en-US" dirty="0" smtClean="0"/>
              <a:t> </a:t>
            </a:r>
            <a:r>
              <a:rPr lang="en-US" dirty="0" err="1" smtClean="0"/>
              <a:t>nepristrasno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sr-Latn-ME" dirty="0" smtClean="0"/>
              <a:t> </a:t>
            </a:r>
            <a:r>
              <a:rPr lang="pl-PL" dirty="0" smtClean="0"/>
              <a:t>stanje i rezultate kompanije u svakom bitnom pogledu.</a:t>
            </a:r>
          </a:p>
          <a:p>
            <a:pPr marL="0" indent="0"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revizori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odgovaraju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kompaniji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 </a:t>
            </a:r>
            <a:r>
              <a:rPr lang="en-US" dirty="0" err="1" smtClean="0"/>
              <a:t>izvrše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propisan</a:t>
            </a:r>
            <a:r>
              <a:rPr lang="en-US" dirty="0" smtClean="0"/>
              <a:t> </a:t>
            </a:r>
            <a:r>
              <a:rPr lang="en-US" dirty="0" err="1" smtClean="0"/>
              <a:t>profesionalan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in.</a:t>
            </a:r>
          </a:p>
          <a:p>
            <a:pPr marL="0" indent="0" algn="just">
              <a:buNone/>
            </a:pPr>
            <a:r>
              <a:rPr lang="en-US" dirty="0" smtClean="0"/>
              <a:t>E. </a:t>
            </a:r>
            <a:r>
              <a:rPr lang="en-US" dirty="0" err="1" smtClean="0"/>
              <a:t>Kanali</a:t>
            </a:r>
            <a:r>
              <a:rPr lang="en-US" dirty="0" smtClean="0"/>
              <a:t> </a:t>
            </a:r>
            <a:r>
              <a:rPr lang="en-US" dirty="0" err="1" smtClean="0"/>
              <a:t>dostavljanja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ravnopravan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blagovremeni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sr-Latn-ME" dirty="0" smtClean="0"/>
              <a:t>č</a:t>
            </a:r>
            <a:r>
              <a:rPr lang="en-US" dirty="0" smtClean="0"/>
              <a:t>an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 </a:t>
            </a:r>
            <a:r>
              <a:rPr lang="en-US" dirty="0" err="1" smtClean="0"/>
              <a:t>relevantnim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F.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dopuniti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 </a:t>
            </a:r>
            <a:r>
              <a:rPr lang="en-US" dirty="0" err="1" smtClean="0"/>
              <a:t>pristupom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promoviše</a:t>
            </a:r>
            <a:r>
              <a:rPr lang="en-US" dirty="0" smtClean="0"/>
              <a:t> </a:t>
            </a:r>
            <a:r>
              <a:rPr lang="en-US" dirty="0" err="1" smtClean="0"/>
              <a:t>pribavljanje</a:t>
            </a:r>
            <a:r>
              <a:rPr lang="en-US" dirty="0" smtClean="0"/>
              <a:t> </a:t>
            </a:r>
            <a:r>
              <a:rPr lang="en-US" dirty="0" err="1" smtClean="0"/>
              <a:t>analize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smtClean="0"/>
              <a:t>eta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pl-PL" dirty="0" smtClean="0"/>
              <a:t>analitičara, brokera, agencija za procjenu i drugih, koji se odnose na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, </a:t>
            </a:r>
            <a:r>
              <a:rPr lang="en-US" dirty="0" err="1" smtClean="0"/>
              <a:t>bez</a:t>
            </a:r>
            <a:r>
              <a:rPr lang="en-US" dirty="0" smtClean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ajnih</a:t>
            </a:r>
            <a:r>
              <a:rPr lang="en-US" dirty="0" smtClean="0"/>
              <a:t> </a:t>
            </a:r>
            <a:r>
              <a:rPr lang="en-US" dirty="0" err="1" smtClean="0"/>
              <a:t>sukoba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ugroziti</a:t>
            </a:r>
            <a:r>
              <a:rPr lang="sr-Latn-ME" dirty="0" smtClean="0"/>
              <a:t> </a:t>
            </a:r>
            <a:r>
              <a:rPr lang="en-US" dirty="0" err="1" smtClean="0"/>
              <a:t>integritet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analize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smtClean="0"/>
              <a:t>eta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VI</a:t>
            </a:r>
            <a:r>
              <a:rPr lang="sr-Latn-ME" i="1" dirty="0" smtClean="0"/>
              <a:t>- </a:t>
            </a:r>
            <a:r>
              <a:rPr lang="en-US" i="1" dirty="0" smtClean="0"/>
              <a:t> </a:t>
            </a:r>
            <a:r>
              <a:rPr lang="en-US" i="1" dirty="0" err="1" smtClean="0"/>
              <a:t>Odgovornost</a:t>
            </a:r>
            <a:r>
              <a:rPr lang="en-US" i="1" dirty="0" smtClean="0"/>
              <a:t> </a:t>
            </a:r>
            <a:r>
              <a:rPr lang="en-US" i="1" dirty="0" err="1" smtClean="0"/>
              <a:t>odbora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i="1" dirty="0" smtClean="0"/>
              <a:t>Okvir korporativnog upravljanja treba da osigura strateško vo</a:t>
            </a:r>
            <a:r>
              <a:rPr lang="sr-Latn-ME" i="1" dirty="0" smtClean="0"/>
              <a:t>đ</a:t>
            </a:r>
            <a:r>
              <a:rPr lang="pt-BR" i="1" dirty="0" smtClean="0"/>
              <a:t>enje</a:t>
            </a:r>
            <a:r>
              <a:rPr lang="sr-Latn-ME" i="1" dirty="0" smtClean="0"/>
              <a:t> </a:t>
            </a:r>
            <a:r>
              <a:rPr lang="pl-PL" i="1" dirty="0" smtClean="0"/>
              <a:t>kompanije, efikasno nadgledanje menadžmenta od strane odbora, i odgovornost odbora prema kompaniji i akcionarima</a:t>
            </a:r>
            <a:r>
              <a:rPr lang="pl-PL" i="1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A. </a:t>
            </a:r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c</a:t>
            </a:r>
            <a:r>
              <a:rPr lang="sr-Latn-ME" dirty="0" smtClean="0"/>
              <a:t>j</a:t>
            </a:r>
            <a:r>
              <a:rPr lang="en-US" dirty="0" err="1" smtClean="0"/>
              <a:t>elovitih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, u </a:t>
            </a:r>
            <a:r>
              <a:rPr lang="en-US" dirty="0" err="1" smtClean="0"/>
              <a:t>dobroj</a:t>
            </a:r>
            <a:r>
              <a:rPr lang="sr-Latn-ME" dirty="0" smtClean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,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dužnom</a:t>
            </a:r>
            <a:r>
              <a:rPr lang="en-US" dirty="0" smtClean="0"/>
              <a:t> </a:t>
            </a:r>
            <a:r>
              <a:rPr lang="en-US" dirty="0" err="1" smtClean="0"/>
              <a:t>pažnjom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brigom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najboljem</a:t>
            </a:r>
            <a:r>
              <a:rPr lang="en-US" dirty="0" smtClean="0"/>
              <a:t> </a:t>
            </a:r>
            <a:r>
              <a:rPr lang="en-US" dirty="0" err="1" smtClean="0"/>
              <a:t>interesu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B.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razliit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tretira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pravino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C. Odbor treba da prim</a:t>
            </a:r>
            <a:r>
              <a:rPr lang="sr-Latn-ME" dirty="0" smtClean="0"/>
              <a:t>ij</a:t>
            </a:r>
            <a:r>
              <a:rPr lang="it-IT" dirty="0" smtClean="0"/>
              <a:t>eni visoke moralne standarde. </a:t>
            </a:r>
            <a:endParaRPr lang="sr-Latn-ME" dirty="0" smtClean="0"/>
          </a:p>
          <a:p>
            <a:r>
              <a:rPr lang="it-IT" dirty="0" smtClean="0"/>
              <a:t>Treba da uzme u</a:t>
            </a:r>
            <a:r>
              <a:rPr lang="sr-Latn-ME" dirty="0" smtClean="0"/>
              <a:t>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interese</a:t>
            </a:r>
            <a:r>
              <a:rPr lang="en-US" dirty="0" smtClean="0"/>
              <a:t> </a:t>
            </a:r>
            <a:r>
              <a:rPr lang="en-US" dirty="0" err="1" smtClean="0"/>
              <a:t>zainteresovanih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D.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 smtClean="0"/>
              <a:t>funkcije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</a:p>
          <a:p>
            <a:r>
              <a:rPr lang="en-US" dirty="0" smtClean="0"/>
              <a:t>E.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u </a:t>
            </a:r>
            <a:r>
              <a:rPr lang="en-US" dirty="0" err="1" smtClean="0"/>
              <a:t>mogunosti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objektivno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samostalno</a:t>
            </a:r>
            <a:r>
              <a:rPr lang="en-US" dirty="0" smtClean="0"/>
              <a:t> </a:t>
            </a:r>
            <a:r>
              <a:rPr lang="en-US" dirty="0" err="1" smtClean="0"/>
              <a:t>prosu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korporativnim</a:t>
            </a:r>
            <a:r>
              <a:rPr lang="en-US" dirty="0" smtClean="0"/>
              <a:t> </a:t>
            </a:r>
            <a:r>
              <a:rPr lang="en-US" dirty="0" err="1" smtClean="0"/>
              <a:t>poslovima</a:t>
            </a:r>
            <a:r>
              <a:rPr lang="en-US" dirty="0" smtClean="0"/>
              <a:t>.</a:t>
            </a:r>
          </a:p>
          <a:p>
            <a:r>
              <a:rPr lang="en-US" dirty="0" smtClean="0"/>
              <a:t>F. </a:t>
            </a:r>
            <a:r>
              <a:rPr lang="en-US" dirty="0" err="1" smtClean="0"/>
              <a:t>Da</a:t>
            </a:r>
            <a:r>
              <a:rPr lang="en-US" dirty="0" smtClean="0"/>
              <a:t> bi </a:t>
            </a:r>
            <a:r>
              <a:rPr lang="en-US" dirty="0" err="1" smtClean="0"/>
              <a:t>mogli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ispunjavaju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, </a:t>
            </a:r>
            <a:r>
              <a:rPr lang="en-US" dirty="0" err="1" smtClean="0"/>
              <a:t>relevantnim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blagovremenim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sz="2400" dirty="0" smtClean="0"/>
              <a:t>I -Obezbjeđenje osnove za efikasan okvir korporativnog upravljanja </a:t>
            </a:r>
          </a:p>
          <a:p>
            <a:pPr marL="0" indent="0">
              <a:buNone/>
            </a:pPr>
            <a:r>
              <a:rPr lang="sr-Latn-ME" sz="2400" dirty="0" smtClean="0"/>
              <a:t>II - Prava akcionara i ključne funkcije vlasništva i  njihova  zaštita</a:t>
            </a:r>
          </a:p>
          <a:p>
            <a:pPr marL="0" indent="0">
              <a:buNone/>
            </a:pPr>
            <a:r>
              <a:rPr lang="sr-Latn-ME" sz="2400" dirty="0" smtClean="0"/>
              <a:t>III -Ravnopravan tretman akcionara</a:t>
            </a:r>
          </a:p>
          <a:p>
            <a:pPr marL="0" indent="0">
              <a:buNone/>
            </a:pPr>
            <a:r>
              <a:rPr lang="sr-Latn-ME" sz="2400" dirty="0" smtClean="0"/>
              <a:t>IV - Uloga zainteresovanih strana u korporativnom upravljanju  </a:t>
            </a:r>
          </a:p>
          <a:p>
            <a:pPr marL="0" indent="0">
              <a:buNone/>
            </a:pPr>
            <a:r>
              <a:rPr lang="sr-Latn-ME" sz="2400" dirty="0" smtClean="0"/>
              <a:t>V - Objavljivanje podataka i transpanentnost</a:t>
            </a:r>
          </a:p>
          <a:p>
            <a:pPr marL="0" indent="0">
              <a:buNone/>
            </a:pPr>
            <a:r>
              <a:rPr lang="sr-Latn-ME" sz="2400" dirty="0" smtClean="0"/>
              <a:t>VI - Odgovornost odbora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Uvod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sr-Latn-ME" dirty="0" smtClean="0"/>
              <a:t>OECD p</a:t>
            </a:r>
            <a:r>
              <a:rPr lang="en-US" dirty="0" err="1" smtClean="0"/>
              <a:t>rincipa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pomognu</a:t>
            </a:r>
            <a:r>
              <a:rPr lang="en-US" dirty="0" smtClean="0"/>
              <a:t> </a:t>
            </a:r>
            <a:r>
              <a:rPr lang="en-US" dirty="0" err="1" smtClean="0"/>
              <a:t>vladama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lanica</a:t>
            </a:r>
            <a:r>
              <a:rPr lang="en-US" dirty="0" smtClean="0"/>
              <a:t> OECD-a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nisu članice OECD-a u njihovim naporima da procijene i poboljšaju pravni,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u </a:t>
            </a:r>
            <a:r>
              <a:rPr lang="en-US" dirty="0" err="1" smtClean="0"/>
              <a:t>njihovim</a:t>
            </a:r>
            <a:r>
              <a:rPr lang="sr-Latn-ME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sm</a:t>
            </a:r>
            <a:r>
              <a:rPr lang="sr-Latn-ME" dirty="0" smtClean="0"/>
              <a:t>j</a:t>
            </a:r>
            <a:r>
              <a:rPr lang="en-US" dirty="0" err="1" smtClean="0"/>
              <a:t>ernice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pr</a:t>
            </a:r>
            <a:r>
              <a:rPr lang="sr-Latn-ME" dirty="0" smtClean="0"/>
              <a:t>ij</a:t>
            </a:r>
            <a:r>
              <a:rPr lang="en-US" dirty="0" err="1" smtClean="0"/>
              <a:t>edloge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berze</a:t>
            </a:r>
            <a:r>
              <a:rPr lang="en-US" dirty="0" smtClean="0"/>
              <a:t>, </a:t>
            </a:r>
            <a:r>
              <a:rPr lang="en-US" dirty="0" err="1" smtClean="0"/>
              <a:t>investitore</a:t>
            </a:r>
            <a:r>
              <a:rPr lang="en-US" dirty="0" smtClean="0"/>
              <a:t>, </a:t>
            </a:r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esnike</a:t>
            </a:r>
            <a:r>
              <a:rPr lang="en-US" dirty="0" smtClean="0"/>
              <a:t> u </a:t>
            </a:r>
            <a:r>
              <a:rPr lang="en-US" dirty="0" err="1" smtClean="0"/>
              <a:t>procesu</a:t>
            </a:r>
            <a:r>
              <a:rPr lang="en-US" dirty="0" smtClean="0"/>
              <a:t> </a:t>
            </a:r>
            <a:r>
              <a:rPr lang="en-US" dirty="0" err="1" smtClean="0"/>
              <a:t>razvoja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Principi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pl-PL" dirty="0" smtClean="0"/>
              <a:t>fokusiraju kako na finansijske tako i na nefinansijske kompanije čije akcije su </a:t>
            </a:r>
            <a:r>
              <a:rPr lang="en-US" dirty="0" err="1" smtClean="0"/>
              <a:t>ponu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800" dirty="0" smtClean="0"/>
              <a:t>Princip </a:t>
            </a:r>
            <a:r>
              <a:rPr lang="en-US" sz="2800" dirty="0" smtClean="0"/>
              <a:t>I</a:t>
            </a:r>
            <a:r>
              <a:rPr lang="sr-Latn-ME" sz="2800" dirty="0" smtClean="0"/>
              <a:t> - </a:t>
            </a:r>
            <a:r>
              <a:rPr lang="en-US" sz="2800" dirty="0" smtClean="0"/>
              <a:t> </a:t>
            </a:r>
            <a:r>
              <a:rPr lang="en-US" sz="2800" dirty="0" err="1" smtClean="0"/>
              <a:t>Obezb</a:t>
            </a:r>
            <a:r>
              <a:rPr lang="sr-Latn-ME" sz="2800" dirty="0" smtClean="0"/>
              <a:t>j</a:t>
            </a:r>
            <a:r>
              <a:rPr lang="en-US" sz="2800" dirty="0" smtClean="0"/>
              <a:t>e</a:t>
            </a:r>
            <a:r>
              <a:rPr lang="sr-Latn-ME" sz="2800" dirty="0" smtClean="0"/>
              <a:t>đ</a:t>
            </a:r>
            <a:r>
              <a:rPr lang="en-US" sz="2800" dirty="0" err="1" smtClean="0"/>
              <a:t>enje</a:t>
            </a:r>
            <a:r>
              <a:rPr lang="en-US" sz="2800" dirty="0" smtClean="0"/>
              <a:t> </a:t>
            </a:r>
            <a:r>
              <a:rPr lang="en-US" sz="2800" dirty="0" err="1" smtClean="0"/>
              <a:t>osnove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efikasan</a:t>
            </a:r>
            <a:r>
              <a:rPr lang="en-US" sz="2800" dirty="0" smtClean="0"/>
              <a:t> </a:t>
            </a:r>
            <a:r>
              <a:rPr lang="en-US" sz="2800" dirty="0" err="1" smtClean="0"/>
              <a:t>okvir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korporativnog</a:t>
            </a:r>
            <a:r>
              <a:rPr lang="en-US" sz="2800" dirty="0" smtClean="0"/>
              <a:t> </a:t>
            </a:r>
            <a:r>
              <a:rPr lang="en-US" sz="2800" dirty="0" err="1" smtClean="0"/>
              <a:t>upravljanja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promoviše</a:t>
            </a:r>
            <a:r>
              <a:rPr lang="en-US" i="1" dirty="0" smtClean="0"/>
              <a:t> </a:t>
            </a:r>
            <a:r>
              <a:rPr lang="en-US" i="1" dirty="0" err="1" smtClean="0"/>
              <a:t>transparentno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en-US" i="1" dirty="0" err="1" smtClean="0"/>
              <a:t>efikasno</a:t>
            </a:r>
            <a:r>
              <a:rPr lang="en-US" i="1" dirty="0" smtClean="0"/>
              <a:t> </a:t>
            </a:r>
            <a:r>
              <a:rPr lang="en-US" i="1" dirty="0" err="1" smtClean="0"/>
              <a:t>tržište</a:t>
            </a:r>
            <a:r>
              <a:rPr lang="en-US" i="1" dirty="0" smtClean="0"/>
              <a:t>,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bude</a:t>
            </a:r>
            <a:r>
              <a:rPr lang="en-US" i="1" dirty="0" smtClean="0"/>
              <a:t> u </a:t>
            </a:r>
            <a:r>
              <a:rPr lang="en-US" i="1" dirty="0" err="1" smtClean="0"/>
              <a:t>skladu</a:t>
            </a:r>
            <a:r>
              <a:rPr lang="en-US" i="1" dirty="0" smtClean="0"/>
              <a:t> </a:t>
            </a:r>
            <a:r>
              <a:rPr lang="en-US" i="1" dirty="0" err="1" smtClean="0"/>
              <a:t>sa</a:t>
            </a:r>
            <a:r>
              <a:rPr lang="en-US" i="1" dirty="0" smtClean="0"/>
              <a:t> </a:t>
            </a:r>
            <a:r>
              <a:rPr lang="en-US" i="1" dirty="0" err="1" smtClean="0"/>
              <a:t>vladavinom</a:t>
            </a:r>
            <a:r>
              <a:rPr lang="en-US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jasno</a:t>
            </a:r>
            <a:r>
              <a:rPr lang="sr-Latn-ME" i="1" dirty="0" smtClean="0"/>
              <a:t> </a:t>
            </a:r>
            <a:r>
              <a:rPr lang="en-US" i="1" dirty="0" err="1" smtClean="0"/>
              <a:t>artikuliše</a:t>
            </a:r>
            <a:r>
              <a:rPr lang="en-US" i="1" dirty="0" smtClean="0"/>
              <a:t> pod</a:t>
            </a:r>
            <a:r>
              <a:rPr lang="sr-Latn-ME" i="1" dirty="0" smtClean="0"/>
              <a:t>j</a:t>
            </a:r>
            <a:r>
              <a:rPr lang="en-US" i="1" dirty="0" err="1" smtClean="0"/>
              <a:t>elu</a:t>
            </a:r>
            <a:r>
              <a:rPr lang="en-US" i="1" dirty="0" smtClean="0"/>
              <a:t> </a:t>
            </a:r>
            <a:r>
              <a:rPr lang="en-US" i="1" dirty="0" err="1" smtClean="0"/>
              <a:t>odgovornosti</a:t>
            </a:r>
            <a:r>
              <a:rPr lang="en-US" i="1" dirty="0" smtClean="0"/>
              <a:t> me</a:t>
            </a:r>
            <a:r>
              <a:rPr lang="sr-Latn-ME" i="1" dirty="0" smtClean="0"/>
              <a:t>đ</a:t>
            </a:r>
            <a:r>
              <a:rPr lang="en-US" i="1" dirty="0" smtClean="0"/>
              <a:t>u </a:t>
            </a:r>
            <a:r>
              <a:rPr lang="en-US" i="1" dirty="0" err="1" smtClean="0"/>
              <a:t>razliitim</a:t>
            </a:r>
            <a:r>
              <a:rPr lang="en-US" i="1" dirty="0" smtClean="0"/>
              <a:t> </a:t>
            </a:r>
            <a:r>
              <a:rPr lang="en-US" i="1" dirty="0" err="1" smtClean="0"/>
              <a:t>nadzornim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pl-PL" i="1" dirty="0" smtClean="0"/>
              <a:t>regulatornim organima i organima za sprovođenje zakona.</a:t>
            </a:r>
          </a:p>
          <a:p>
            <a:pPr marL="0" indent="0" algn="just">
              <a:buNone/>
            </a:pPr>
            <a:r>
              <a:rPr lang="en-US" dirty="0" smtClean="0"/>
              <a:t>A.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razvije</a:t>
            </a:r>
            <a:r>
              <a:rPr lang="en-US" dirty="0" smtClean="0"/>
              <a:t> </a:t>
            </a:r>
            <a:r>
              <a:rPr lang="en-US" dirty="0" err="1" smtClean="0"/>
              <a:t>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c</a:t>
            </a:r>
            <a:r>
              <a:rPr lang="sr-Latn-ME" dirty="0" smtClean="0"/>
              <a:t>j</a:t>
            </a:r>
            <a:r>
              <a:rPr lang="en-US" dirty="0" err="1" smtClean="0"/>
              <a:t>elokupne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, </a:t>
            </a:r>
            <a:r>
              <a:rPr lang="en-US" dirty="0" err="1" smtClean="0"/>
              <a:t>integritet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podsticaje koje stvara za učesnike na tržištu, kao i na unapređenje </a:t>
            </a:r>
            <a:r>
              <a:rPr lang="en-US" dirty="0" err="1" smtClean="0"/>
              <a:t>transparentnog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B.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praksu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jurisdikciji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vladavinom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, </a:t>
            </a:r>
            <a:r>
              <a:rPr lang="en-US" dirty="0" err="1" smtClean="0"/>
              <a:t>transparentni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sprovodivi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sr-Latn-ME" dirty="0" smtClean="0"/>
              <a:t>C.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organa</a:t>
            </a:r>
            <a:r>
              <a:rPr lang="en-US" dirty="0" smtClean="0"/>
              <a:t> u </a:t>
            </a:r>
            <a:r>
              <a:rPr lang="en-US" dirty="0" err="1" smtClean="0"/>
              <a:t>jurisdikciji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pt-BR" dirty="0" smtClean="0"/>
              <a:t>da se jasno artikuliše i da obezb</a:t>
            </a:r>
            <a:r>
              <a:rPr lang="sr-Latn-ME" dirty="0" smtClean="0"/>
              <a:t>ij</a:t>
            </a:r>
            <a:r>
              <a:rPr lang="pt-BR" dirty="0" smtClean="0"/>
              <a:t>edi da se poštuje javni interes.</a:t>
            </a:r>
          </a:p>
          <a:p>
            <a:pPr marL="0" indent="0">
              <a:buNone/>
            </a:pPr>
            <a:r>
              <a:rPr lang="pl-PL" dirty="0" smtClean="0"/>
              <a:t>D. Nadzorni, regulatorni organi i organi za sprovođenje zakona treba da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ovlaš</a:t>
            </a:r>
            <a:r>
              <a:rPr lang="sr-Latn-ME" dirty="0" smtClean="0"/>
              <a:t>t</a:t>
            </a:r>
            <a:r>
              <a:rPr lang="en-US" dirty="0" err="1" smtClean="0"/>
              <a:t>enje</a:t>
            </a:r>
            <a:r>
              <a:rPr lang="en-US" dirty="0" smtClean="0"/>
              <a:t>, </a:t>
            </a:r>
            <a:r>
              <a:rPr lang="en-US" dirty="0" err="1" smtClean="0"/>
              <a:t>integritet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ispunjenje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profesionalan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objektivan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pravovremene</a:t>
            </a:r>
            <a:r>
              <a:rPr lang="en-US" dirty="0" smtClean="0"/>
              <a:t>, </a:t>
            </a:r>
            <a:r>
              <a:rPr lang="en-US" dirty="0" err="1" smtClean="0"/>
              <a:t>transparentne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detaljno</a:t>
            </a:r>
            <a:r>
              <a:rPr lang="en-US" dirty="0" smtClean="0"/>
              <a:t> </a:t>
            </a:r>
            <a:r>
              <a:rPr lang="en-US" dirty="0" err="1" smtClean="0"/>
              <a:t>obrazložen</a:t>
            </a:r>
            <a:r>
              <a:rPr lang="sr-Latn-ME" dirty="0" smtClean="0"/>
              <a:t>j</a:t>
            </a:r>
            <a:r>
              <a:rPr lang="en-US" dirty="0" smtClean="0"/>
              <a:t>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nn-NO" i="1" dirty="0" smtClean="0"/>
              <a:t>II</a:t>
            </a:r>
            <a:r>
              <a:rPr lang="sr-Latn-ME" i="1" dirty="0" smtClean="0"/>
              <a:t> -</a:t>
            </a:r>
            <a:r>
              <a:rPr lang="nn-NO" i="1" dirty="0" smtClean="0"/>
              <a:t> Prava akcionara i klju</a:t>
            </a:r>
            <a:r>
              <a:rPr lang="sr-Latn-ME" i="1" dirty="0" smtClean="0"/>
              <a:t>č</a:t>
            </a:r>
            <a:r>
              <a:rPr lang="nn-NO" i="1" dirty="0" smtClean="0"/>
              <a:t>ne funkcije vlasništva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zaštiti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olakša</a:t>
            </a:r>
            <a:r>
              <a:rPr lang="en-US" i="1" dirty="0" smtClean="0"/>
              <a:t> </a:t>
            </a:r>
            <a:r>
              <a:rPr lang="en-US" i="1" dirty="0" err="1" smtClean="0"/>
              <a:t>ostvarenje</a:t>
            </a:r>
            <a:r>
              <a:rPr lang="sr-Latn-ME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r>
              <a:rPr lang="en-US" i="1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A. Osnovna prava akcionara treba da obuhvate pravo na: 1) sigurne</a:t>
            </a:r>
            <a:r>
              <a:rPr lang="sr-Latn-ME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registracije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; 2) </a:t>
            </a:r>
            <a:r>
              <a:rPr lang="en-US" dirty="0" err="1" smtClean="0"/>
              <a:t>prenos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; 3) </a:t>
            </a:r>
            <a:r>
              <a:rPr lang="en-US" dirty="0" err="1" smtClean="0"/>
              <a:t>pravovremeno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 smtClean="0"/>
              <a:t>dobijanje</a:t>
            </a:r>
            <a:r>
              <a:rPr lang="en-US" dirty="0" smtClean="0"/>
              <a:t> </a:t>
            </a:r>
            <a:r>
              <a:rPr lang="en-US" dirty="0" err="1" smtClean="0"/>
              <a:t>relevantnih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o </a:t>
            </a:r>
            <a:r>
              <a:rPr lang="en-US" dirty="0" err="1" smtClean="0"/>
              <a:t>kompaniji</a:t>
            </a:r>
            <a:r>
              <a:rPr lang="en-US" dirty="0" smtClean="0"/>
              <a:t>; 4) 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generalnoj</a:t>
            </a:r>
            <a:r>
              <a:rPr lang="en-US" dirty="0" smtClean="0"/>
              <a:t> </a:t>
            </a:r>
            <a:r>
              <a:rPr lang="en-US" dirty="0" err="1" smtClean="0"/>
              <a:t>skupštini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; 5)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sr-Latn-ME" dirty="0" smtClean="0"/>
              <a:t> </a:t>
            </a:r>
            <a:r>
              <a:rPr lang="pl-PL" dirty="0" smtClean="0"/>
              <a:t>odbora; i 6) udio u dobiti kompanije.</a:t>
            </a:r>
          </a:p>
          <a:p>
            <a:pPr marL="0" indent="0" algn="just">
              <a:buNone/>
            </a:pPr>
            <a:r>
              <a:rPr lang="en-US" dirty="0" smtClean="0"/>
              <a:t>B. 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u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sr-Latn-ME" dirty="0" smtClean="0"/>
              <a:t> </a:t>
            </a:r>
            <a:r>
              <a:rPr lang="pl-PL" dirty="0" smtClean="0"/>
              <a:t>dovoljno informisani o odlukama koje se odnose na temeljne </a:t>
            </a:r>
            <a:r>
              <a:rPr lang="en-US" dirty="0" err="1" smtClean="0"/>
              <a:t>korporativne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1)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statuta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osniva</a:t>
            </a:r>
            <a:r>
              <a:rPr lang="sr-Latn-ME" dirty="0" smtClean="0"/>
              <a:t>č</a:t>
            </a:r>
            <a:r>
              <a:rPr lang="en-US" dirty="0" err="1" smtClean="0"/>
              <a:t>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sr-Latn-ME" dirty="0" smtClean="0"/>
              <a:t> </a:t>
            </a:r>
            <a:r>
              <a:rPr lang="pl-PL" dirty="0" smtClean="0"/>
              <a:t>ili sličnog regulatornog dokumenta kompanije; 2) odobrenje dodatnih </a:t>
            </a:r>
            <a:r>
              <a:rPr lang="en-US" dirty="0" err="1" smtClean="0"/>
              <a:t>akcija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 3) </a:t>
            </a:r>
            <a:r>
              <a:rPr lang="en-US" dirty="0" err="1" smtClean="0"/>
              <a:t>vanredne</a:t>
            </a:r>
            <a:r>
              <a:rPr lang="en-US" dirty="0" smtClean="0"/>
              <a:t> </a:t>
            </a:r>
            <a:r>
              <a:rPr lang="en-US" dirty="0" err="1" smtClean="0"/>
              <a:t>transakcije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 smtClean="0"/>
              <a:t>prenos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gotovo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pl-PL" dirty="0" smtClean="0"/>
              <a:t>sredstava tako da to zapravo za rezultat ima prodaju kompanije.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nn-NO" i="1" dirty="0" smtClean="0"/>
              <a:t>II</a:t>
            </a:r>
            <a:r>
              <a:rPr lang="sr-Latn-ME" i="1" dirty="0" smtClean="0"/>
              <a:t> -</a:t>
            </a:r>
            <a:r>
              <a:rPr lang="nn-NO" i="1" dirty="0" smtClean="0"/>
              <a:t> Prava akcionara i klju</a:t>
            </a:r>
            <a:r>
              <a:rPr lang="sr-Latn-ME" i="1" dirty="0" smtClean="0"/>
              <a:t>č</a:t>
            </a:r>
            <a:r>
              <a:rPr lang="nn-NO" i="1" dirty="0" smtClean="0"/>
              <a:t>ne funkcije vlasništva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efektivno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glasaju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generalnoj</a:t>
            </a:r>
            <a:r>
              <a:rPr lang="en-US" dirty="0" smtClean="0"/>
              <a:t> </a:t>
            </a:r>
            <a:r>
              <a:rPr lang="en-US" dirty="0" err="1" smtClean="0"/>
              <a:t>skupštini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informisani</a:t>
            </a:r>
            <a:r>
              <a:rPr lang="en-US" dirty="0" smtClean="0"/>
              <a:t> o </a:t>
            </a:r>
            <a:r>
              <a:rPr lang="en-US" dirty="0" err="1" smtClean="0"/>
              <a:t>pravilima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proceduru</a:t>
            </a:r>
            <a:r>
              <a:rPr lang="en-US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održavanje</a:t>
            </a:r>
            <a:r>
              <a:rPr lang="en-US" dirty="0" smtClean="0"/>
              <a:t> </a:t>
            </a:r>
            <a:r>
              <a:rPr lang="en-US" dirty="0" err="1" smtClean="0"/>
              <a:t>generalne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D.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aranžmani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 smtClean="0"/>
              <a:t>pojedinim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steknu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nesrazm</a:t>
            </a:r>
            <a:r>
              <a:rPr lang="sr-Latn-ME" dirty="0" smtClean="0"/>
              <a:t>j</a:t>
            </a:r>
            <a:r>
              <a:rPr lang="en-US" dirty="0" err="1" smtClean="0"/>
              <a:t>eran</a:t>
            </a:r>
            <a:r>
              <a:rPr lang="en-US" dirty="0" smtClean="0"/>
              <a:t> </a:t>
            </a:r>
            <a:r>
              <a:rPr lang="en-US" dirty="0" err="1" smtClean="0"/>
              <a:t>njihovom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kapitalu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ob</a:t>
            </a:r>
            <a:r>
              <a:rPr lang="sr-Latn-ME" dirty="0" smtClean="0"/>
              <a:t>j</a:t>
            </a:r>
            <a:r>
              <a:rPr lang="en-US" dirty="0" err="1" smtClean="0"/>
              <a:t>elodanjeni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E.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funkcioniše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efikasan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transparentan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in.</a:t>
            </a:r>
          </a:p>
          <a:p>
            <a:r>
              <a:rPr lang="en-US" dirty="0" smtClean="0"/>
              <a:t>F.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en-US" dirty="0" smtClean="0"/>
              <a:t> </a:t>
            </a:r>
            <a:r>
              <a:rPr lang="en-US" dirty="0" err="1" smtClean="0"/>
              <a:t>ostvarenje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institucionalne</a:t>
            </a:r>
            <a:r>
              <a:rPr lang="en-US" dirty="0" smtClean="0"/>
              <a:t> </a:t>
            </a:r>
            <a:r>
              <a:rPr lang="en-US" dirty="0" err="1" smtClean="0"/>
              <a:t>investitore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G.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institucionalne</a:t>
            </a:r>
            <a:r>
              <a:rPr lang="en-US" dirty="0" smtClean="0"/>
              <a:t> </a:t>
            </a:r>
            <a:r>
              <a:rPr lang="en-US" dirty="0" err="1" smtClean="0"/>
              <a:t>akcionare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sebe</a:t>
            </a:r>
            <a:r>
              <a:rPr lang="en-US" dirty="0" smtClean="0"/>
              <a:t> </a:t>
            </a:r>
            <a:r>
              <a:rPr lang="en-US" dirty="0" err="1" smtClean="0"/>
              <a:t>konsultuju</a:t>
            </a:r>
            <a:r>
              <a:rPr lang="en-US" dirty="0" smtClean="0"/>
              <a:t> o </a:t>
            </a:r>
            <a:r>
              <a:rPr lang="en-US" dirty="0" err="1" smtClean="0"/>
              <a:t>pitanjima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 smtClean="0"/>
              <a:t>osnovnim</a:t>
            </a:r>
            <a:r>
              <a:rPr lang="sr-Latn-ME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definisan</a:t>
            </a:r>
            <a:r>
              <a:rPr lang="en-US" dirty="0" smtClean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izuzetke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err="1" smtClean="0"/>
              <a:t>ava</a:t>
            </a:r>
            <a:r>
              <a:rPr lang="en-US" dirty="0" smtClean="0"/>
              <a:t> </a:t>
            </a:r>
            <a:r>
              <a:rPr lang="en-US" dirty="0" err="1" smtClean="0"/>
              <a:t>zloupotreba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 smtClean="0"/>
              <a:t>Zaštita p</a:t>
            </a:r>
            <a:r>
              <a:rPr lang="nn-NO" i="1" dirty="0" smtClean="0"/>
              <a:t>rava 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ME" i="1" dirty="0" smtClean="0"/>
              <a:t>A - </a:t>
            </a:r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zaštiti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olakša</a:t>
            </a:r>
            <a:r>
              <a:rPr lang="en-US" i="1" dirty="0" smtClean="0"/>
              <a:t> </a:t>
            </a:r>
            <a:r>
              <a:rPr lang="en-US" i="1" dirty="0" err="1" smtClean="0"/>
              <a:t>ostvarenje</a:t>
            </a:r>
            <a:r>
              <a:rPr lang="sr-Latn-ME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r>
              <a:rPr lang="en-US" i="1" dirty="0" smtClean="0"/>
              <a:t>.</a:t>
            </a:r>
          </a:p>
          <a:p>
            <a:r>
              <a:rPr lang="pl-PL" dirty="0" smtClean="0"/>
              <a:t>B - Struktura kapitala i aranžmani koji omoguavaju pojedinim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steknu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nesrazm</a:t>
            </a:r>
            <a:r>
              <a:rPr lang="sr-Latn-ME" dirty="0" smtClean="0"/>
              <a:t>j</a:t>
            </a:r>
            <a:r>
              <a:rPr lang="en-US" dirty="0" err="1" smtClean="0"/>
              <a:t>eran</a:t>
            </a:r>
            <a:r>
              <a:rPr lang="en-US" dirty="0" smtClean="0"/>
              <a:t> </a:t>
            </a:r>
            <a:r>
              <a:rPr lang="en-US" dirty="0" err="1" smtClean="0"/>
              <a:t>njihovom</a:t>
            </a:r>
            <a:r>
              <a:rPr lang="sr-Latn-ME" dirty="0" smtClean="0"/>
              <a:t> </a:t>
            </a:r>
            <a:r>
              <a:rPr lang="pl-PL" dirty="0" smtClean="0"/>
              <a:t>učešu u kapitalu, treba da budu objelodanjeni.</a:t>
            </a:r>
          </a:p>
          <a:p>
            <a:r>
              <a:rPr lang="sr-Latn-ME" dirty="0" smtClean="0"/>
              <a:t>C -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funkcioniše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efikasan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transparentan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in.</a:t>
            </a:r>
          </a:p>
          <a:p>
            <a:r>
              <a:rPr lang="en-US" dirty="0" smtClean="0"/>
              <a:t>F.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en-US" dirty="0" smtClean="0"/>
              <a:t> </a:t>
            </a:r>
            <a:r>
              <a:rPr lang="en-US" dirty="0" err="1" smtClean="0"/>
              <a:t>ostvarenje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institucionalne</a:t>
            </a:r>
            <a:r>
              <a:rPr lang="en-US" dirty="0" smtClean="0"/>
              <a:t> </a:t>
            </a:r>
            <a:r>
              <a:rPr lang="en-US" dirty="0" err="1" smtClean="0"/>
              <a:t>investitore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III</a:t>
            </a:r>
            <a:r>
              <a:rPr lang="sr-Latn-ME" i="1" dirty="0" smtClean="0"/>
              <a:t> - </a:t>
            </a:r>
            <a:r>
              <a:rPr lang="en-US" i="1" dirty="0" smtClean="0"/>
              <a:t> </a:t>
            </a:r>
            <a:r>
              <a:rPr lang="en-US" i="1" dirty="0" err="1" smtClean="0"/>
              <a:t>Ravnopravan</a:t>
            </a:r>
            <a:r>
              <a:rPr lang="en-US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r>
              <a:rPr lang="en-US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 err="1" smtClean="0"/>
              <a:t>ravnopravan</a:t>
            </a:r>
            <a:r>
              <a:rPr lang="en-US" i="1" dirty="0" smtClean="0"/>
              <a:t> </a:t>
            </a:r>
            <a:r>
              <a:rPr lang="en-US" i="1" dirty="0" err="1" smtClean="0"/>
              <a:t>tretman</a:t>
            </a:r>
            <a:r>
              <a:rPr lang="sr-Latn-ME" i="1" dirty="0" smtClean="0"/>
              <a:t> </a:t>
            </a:r>
            <a:r>
              <a:rPr lang="en-US" i="1" dirty="0" err="1" smtClean="0"/>
              <a:t>svih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r>
              <a:rPr lang="en-US" i="1" dirty="0" smtClean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manjinske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strane</a:t>
            </a:r>
            <a:r>
              <a:rPr lang="en-US" i="1" dirty="0" smtClean="0"/>
              <a:t> </a:t>
            </a:r>
            <a:r>
              <a:rPr lang="en-US" i="1" dirty="0" err="1" smtClean="0"/>
              <a:t>akcionare</a:t>
            </a:r>
            <a:r>
              <a:rPr lang="en-US" i="1" dirty="0" smtClean="0"/>
              <a:t>. </a:t>
            </a:r>
            <a:r>
              <a:rPr lang="en-US" i="1" dirty="0" err="1" smtClean="0"/>
              <a:t>Svi</a:t>
            </a:r>
            <a:r>
              <a:rPr lang="en-US" i="1" dirty="0" smtClean="0"/>
              <a:t> </a:t>
            </a:r>
            <a:r>
              <a:rPr lang="en-US" i="1" dirty="0" err="1" smtClean="0"/>
              <a:t>akcionari</a:t>
            </a:r>
            <a:r>
              <a:rPr lang="sr-Latn-ME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imaju</a:t>
            </a:r>
            <a:r>
              <a:rPr lang="en-US" i="1" dirty="0" smtClean="0"/>
              <a:t> </a:t>
            </a:r>
            <a:r>
              <a:rPr lang="en-US" i="1" dirty="0" err="1" smtClean="0"/>
              <a:t>mogu</a:t>
            </a:r>
            <a:r>
              <a:rPr lang="sr-Latn-ME" i="1" dirty="0" smtClean="0"/>
              <a:t>ć</a:t>
            </a:r>
            <a:r>
              <a:rPr lang="en-US" i="1" dirty="0" err="1" smtClean="0"/>
              <a:t>nost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ede</a:t>
            </a:r>
            <a:r>
              <a:rPr lang="en-US" i="1" dirty="0" smtClean="0"/>
              <a:t> </a:t>
            </a:r>
            <a:r>
              <a:rPr lang="en-US" i="1" dirty="0" err="1" smtClean="0"/>
              <a:t>efikasnu</a:t>
            </a:r>
            <a:r>
              <a:rPr lang="en-US" i="1" dirty="0" smtClean="0"/>
              <a:t> </a:t>
            </a:r>
            <a:r>
              <a:rPr lang="en-US" i="1" dirty="0" err="1" smtClean="0"/>
              <a:t>pravnu</a:t>
            </a:r>
            <a:r>
              <a:rPr lang="en-US" i="1" dirty="0" smtClean="0"/>
              <a:t> </a:t>
            </a:r>
            <a:r>
              <a:rPr lang="en-US" i="1" dirty="0" err="1" smtClean="0"/>
              <a:t>zaštitu</a:t>
            </a:r>
            <a:r>
              <a:rPr lang="en-US" i="1" dirty="0" smtClean="0"/>
              <a:t> u </a:t>
            </a:r>
            <a:r>
              <a:rPr lang="en-US" i="1" dirty="0" err="1" smtClean="0"/>
              <a:t>slu</a:t>
            </a:r>
            <a:r>
              <a:rPr lang="sr-Latn-ME" i="1" dirty="0" smtClean="0"/>
              <a:t>č</a:t>
            </a:r>
            <a:r>
              <a:rPr lang="en-US" i="1" dirty="0" err="1" smtClean="0"/>
              <a:t>aju</a:t>
            </a:r>
            <a:r>
              <a:rPr lang="sr-Latn-ME" i="1" dirty="0" smtClean="0"/>
              <a:t> </a:t>
            </a:r>
            <a:r>
              <a:rPr lang="en-US" i="1" dirty="0" err="1" smtClean="0"/>
              <a:t>povrede</a:t>
            </a:r>
            <a:r>
              <a:rPr lang="en-US" i="1" dirty="0" smtClean="0"/>
              <a:t> </a:t>
            </a:r>
            <a:r>
              <a:rPr lang="en-US" i="1" dirty="0" err="1" smtClean="0"/>
              <a:t>njihovih</a:t>
            </a:r>
            <a:r>
              <a:rPr lang="en-US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.</a:t>
            </a:r>
          </a:p>
          <a:p>
            <a:pPr algn="just"/>
            <a:r>
              <a:rPr lang="en-US" dirty="0" err="1" smtClean="0"/>
              <a:t>Važan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je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zašti</a:t>
            </a:r>
            <a:r>
              <a:rPr lang="sr-Latn-ME" dirty="0" smtClean="0"/>
              <a:t>ć</a:t>
            </a:r>
            <a:r>
              <a:rPr lang="en-US" dirty="0" smtClean="0"/>
              <a:t>en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nenamenskog</a:t>
            </a:r>
            <a:r>
              <a:rPr lang="en-US" dirty="0" smtClean="0"/>
              <a:t> </a:t>
            </a:r>
            <a:r>
              <a:rPr lang="en-US" dirty="0" err="1" smtClean="0"/>
              <a:t>korišenja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pronev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en-US" dirty="0" err="1" smtClean="0"/>
              <a:t>rukovodstva</a:t>
            </a:r>
            <a:r>
              <a:rPr lang="en-US" dirty="0" smtClean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1364</TotalTime>
  <Words>2057</Words>
  <Application>Microsoft Office PowerPoint</Application>
  <PresentationFormat>On-screen Show (4:3)</PresentationFormat>
  <Paragraphs>96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 PRAVNI FAKULTET  KORPORATIVNO UPRAVLJANJE autor-prof.dr.sc. Darko Tipurić i saradnici, izdanje 2008 g. </vt:lpstr>
      <vt:lpstr>                                      VJEŽBE 9  UVOD </vt:lpstr>
      <vt:lpstr>CILJ PREDAVANJA</vt:lpstr>
      <vt:lpstr>Uvod</vt:lpstr>
      <vt:lpstr>Princip I -  Obezbjeđenje osnove za efikasan okvir korporativnog upravljanja</vt:lpstr>
      <vt:lpstr>Princip II - Prava akcionara i ključne funkcije vlasništva</vt:lpstr>
      <vt:lpstr>Princip II - Prava akcionara i ključne funkcije vlasništva</vt:lpstr>
      <vt:lpstr>Zaštita prava akcionara</vt:lpstr>
      <vt:lpstr>Princip III -  Ravnopravan tretman akcionara</vt:lpstr>
      <vt:lpstr>Princip III -  Ravnopravan tretman akcionara</vt:lpstr>
      <vt:lpstr>Kako obezbijediti ravnopravan tretman akcionara</vt:lpstr>
      <vt:lpstr>Princip IV- Uloga zainteresovanih strana u korporativnom upravljanju</vt:lpstr>
      <vt:lpstr>Princip IV- Uloga zainteresovanih strana u korporativnom upravljanju</vt:lpstr>
      <vt:lpstr>Važnost uloge zainteresovanih strana u korporativnom upravljanju</vt:lpstr>
      <vt:lpstr>Važnost uloge zainteresovanih strana u korporativnom upravljanju</vt:lpstr>
      <vt:lpstr>Princip V- Objelodanjivanje podataka i transparentnost</vt:lpstr>
      <vt:lpstr>Princip VI-  Odgovornost odbora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175</cp:revision>
  <dcterms:created xsi:type="dcterms:W3CDTF">2016-02-04T23:36:05Z</dcterms:created>
  <dcterms:modified xsi:type="dcterms:W3CDTF">2019-05-02T11:30:06Z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