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336" r:id="rId10"/>
    <p:sldId id="264" r:id="rId11"/>
    <p:sldId id="266" r:id="rId12"/>
    <p:sldId id="337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332" r:id="rId28"/>
    <p:sldId id="281" r:id="rId29"/>
    <p:sldId id="282" r:id="rId30"/>
    <p:sldId id="283" r:id="rId31"/>
    <p:sldId id="284" r:id="rId32"/>
    <p:sldId id="286" r:id="rId33"/>
    <p:sldId id="287" r:id="rId34"/>
    <p:sldId id="288" r:id="rId35"/>
    <p:sldId id="289" r:id="rId36"/>
    <p:sldId id="335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33" r:id="rId53"/>
    <p:sldId id="307" r:id="rId54"/>
    <p:sldId id="308" r:id="rId55"/>
    <p:sldId id="309" r:id="rId56"/>
    <p:sldId id="310" r:id="rId57"/>
    <p:sldId id="312" r:id="rId58"/>
    <p:sldId id="313" r:id="rId59"/>
    <p:sldId id="338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30" r:id="rId76"/>
    <p:sldId id="334" r:id="rId7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F09288-E584-4C76-9F88-4A3AEE87D1CC}" type="datetimeFigureOut">
              <a:rPr lang="en-US" smtClean="0"/>
              <a:pPr/>
              <a:t>4/19/2019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A297A6-5F8B-4D1E-9477-74E4E92BA6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31197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A297A6-5F8B-4D1E-9477-74E4E92BA6AE}" type="slidenum">
              <a:rPr lang="en-US" smtClean="0"/>
              <a:pPr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85979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D064B-9515-4F4E-9B2E-CD81A3D443AA}" type="datetime1">
              <a:rPr lang="en-US" smtClean="0"/>
              <a:pPr/>
              <a:t>4/19/2019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49533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75DD7-429C-404F-A2A1-7B0BC60D6437}" type="datetime1">
              <a:rPr lang="en-US" smtClean="0"/>
              <a:pPr/>
              <a:t>4/19/2019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42826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FD4AA-4555-4BA5-AE95-E8E8C8818228}" type="datetime1">
              <a:rPr lang="en-US" smtClean="0"/>
              <a:pPr/>
              <a:t>4/19/2019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10740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0978F-618C-47EC-A948-09A769E9E908}" type="datetime1">
              <a:rPr lang="en-US" smtClean="0"/>
              <a:pPr/>
              <a:t>4/19/2019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9092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E8037-BE51-4557-BC92-5150F6E4EA3E}" type="datetime1">
              <a:rPr lang="en-US" smtClean="0"/>
              <a:pPr/>
              <a:t>4/19/2019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61087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3459-92D4-40A7-A13C-F90CD723FF42}" type="datetime1">
              <a:rPr lang="en-US" smtClean="0"/>
              <a:pPr/>
              <a:t>4/19/2019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22764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833B-1FBD-45DF-8BDF-371112D82BE7}" type="datetime1">
              <a:rPr lang="en-US" smtClean="0"/>
              <a:pPr/>
              <a:t>4/19/2019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9422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C5CF2-6B1F-4629-B718-8D551E19C43E}" type="datetime1">
              <a:rPr lang="en-US" smtClean="0"/>
              <a:pPr/>
              <a:t>4/19/2019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63621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4EC62-0390-45D7-BF73-315743227C97}" type="datetime1">
              <a:rPr lang="en-US" smtClean="0"/>
              <a:pPr/>
              <a:t>4/19/2019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342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25DBD-AB6A-4564-BC46-726C913FA63A}" type="datetime1">
              <a:rPr lang="en-US" smtClean="0"/>
              <a:pPr/>
              <a:t>4/19/2019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77358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6A95E-F86D-43C9-95BA-75E010D6F15E}" type="datetime1">
              <a:rPr lang="en-US" smtClean="0"/>
              <a:pPr/>
              <a:t>4/19/2019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4031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F81F72-EE03-43C5-8BCE-0EBA1E87BA2B}" type="datetime1">
              <a:rPr lang="en-US" smtClean="0"/>
              <a:pPr/>
              <a:t>4/19/2019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9B0F46-42CC-47E7-8174-CFFE6FCE6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14788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 smtClean="0"/>
              <a:t>KORPORATIVNO UPRAVLJANJE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lvl="0"/>
            <a:r>
              <a:rPr lang="sr-Latn-ME" sz="3600" dirty="0"/>
              <a:t>IZVRŠNI </a:t>
            </a:r>
            <a:r>
              <a:rPr lang="sr-Latn-ME" sz="3600" dirty="0" smtClean="0"/>
              <a:t>ORGANI DRUŠTVA I NJIHOVA  NADLEŽNOST</a:t>
            </a:r>
          </a:p>
          <a:p>
            <a:pPr lvl="0"/>
            <a:r>
              <a:rPr lang="sr-Latn-ME" dirty="0" smtClean="0"/>
              <a:t>Prof. Dr Halil Kalač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287196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3000"/>
            <a:ext cx="10515600" cy="5033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2. </a:t>
            </a:r>
            <a:r>
              <a:rPr lang="en-US" dirty="0" err="1"/>
              <a:t>Kvalifikacije</a:t>
            </a:r>
            <a:r>
              <a:rPr lang="en-US" dirty="0"/>
              <a:t> </a:t>
            </a:r>
            <a:r>
              <a:rPr lang="en-US" dirty="0" err="1"/>
              <a:t>generalnog</a:t>
            </a:r>
            <a:r>
              <a:rPr lang="en-US" dirty="0"/>
              <a:t> </a:t>
            </a:r>
            <a:r>
              <a:rPr lang="en-US" dirty="0" err="1"/>
              <a:t>direktora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 </a:t>
            </a:r>
            <a:r>
              <a:rPr lang="en-US" dirty="0" err="1" smtClean="0"/>
              <a:t>društva</a:t>
            </a:r>
            <a:r>
              <a:rPr lang="sr-Latn-ME" dirty="0" smtClean="0"/>
              <a:t> </a:t>
            </a:r>
          </a:p>
          <a:p>
            <a:pPr marL="0" indent="0" algn="just">
              <a:buNone/>
            </a:pPr>
            <a:r>
              <a:rPr lang="en-US" dirty="0" err="1" smtClean="0"/>
              <a:t>Članovi</a:t>
            </a:r>
            <a:r>
              <a:rPr lang="en-US" dirty="0" smtClean="0"/>
              <a:t> </a:t>
            </a:r>
            <a:r>
              <a:rPr lang="en-US" dirty="0" err="1"/>
              <a:t>izvršnih</a:t>
            </a:r>
            <a:r>
              <a:rPr lang="en-US" dirty="0"/>
              <a:t> organa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efikasno</a:t>
            </a:r>
            <a:r>
              <a:rPr lang="en-US" dirty="0"/>
              <a:t> </a:t>
            </a:r>
            <a:r>
              <a:rPr lang="en-US" dirty="0" err="1"/>
              <a:t>vršiti</a:t>
            </a:r>
            <a:r>
              <a:rPr lang="en-US" dirty="0"/>
              <a:t> </a:t>
            </a:r>
            <a:r>
              <a:rPr lang="en-US" dirty="0" err="1"/>
              <a:t>svoju</a:t>
            </a:r>
            <a:r>
              <a:rPr lang="en-US" dirty="0"/>
              <a:t> </a:t>
            </a:r>
            <a:r>
              <a:rPr lang="en-US" dirty="0" err="1"/>
              <a:t>dužnost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 smtClean="0"/>
              <a:t>imaju</a:t>
            </a:r>
            <a:r>
              <a:rPr lang="sr-Latn-ME" dirty="0" smtClean="0"/>
              <a:t> </a:t>
            </a:r>
            <a:r>
              <a:rPr lang="en-US" dirty="0" err="1" smtClean="0"/>
              <a:t>adekvatne</a:t>
            </a:r>
            <a:r>
              <a:rPr lang="en-US" dirty="0" smtClean="0"/>
              <a:t> </a:t>
            </a:r>
            <a:r>
              <a:rPr lang="en-US" dirty="0" err="1"/>
              <a:t>finansijske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ljudske</a:t>
            </a:r>
            <a:r>
              <a:rPr lang="en-US" dirty="0"/>
              <a:t> </a:t>
            </a:r>
            <a:r>
              <a:rPr lang="en-US" dirty="0" err="1"/>
              <a:t>resurse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potrebno</a:t>
            </a:r>
            <a:r>
              <a:rPr lang="en-US" dirty="0"/>
              <a:t> </a:t>
            </a:r>
            <a:r>
              <a:rPr lang="en-US" dirty="0" err="1"/>
              <a:t>znanje</a:t>
            </a:r>
            <a:r>
              <a:rPr lang="en-US" dirty="0"/>
              <a:t>, </a:t>
            </a:r>
            <a:r>
              <a:rPr lang="en-US" dirty="0" err="1"/>
              <a:t>vještine</a:t>
            </a:r>
            <a:r>
              <a:rPr lang="en-US" dirty="0"/>
              <a:t>, </a:t>
            </a:r>
            <a:r>
              <a:rPr lang="en-US" dirty="0" err="1"/>
              <a:t>vrijeme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iskustvo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vršenje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dužnosti</a:t>
            </a:r>
            <a:r>
              <a:rPr lang="en-US" dirty="0" smtClean="0"/>
              <a:t>.</a:t>
            </a:r>
            <a:endParaRPr lang="sr-Latn-ME" dirty="0" smtClean="0"/>
          </a:p>
          <a:p>
            <a:pPr marL="0" indent="0">
              <a:buNone/>
            </a:pPr>
            <a:r>
              <a:rPr lang="en-US" dirty="0"/>
              <a:t>3. </a:t>
            </a:r>
            <a:r>
              <a:rPr lang="en-US" dirty="0" err="1"/>
              <a:t>Sastav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 </a:t>
            </a:r>
            <a:r>
              <a:rPr lang="en-US" dirty="0" err="1"/>
              <a:t>društva</a:t>
            </a:r>
            <a:endParaRPr lang="en-US" dirty="0"/>
          </a:p>
          <a:p>
            <a:pPr algn="just"/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 </a:t>
            </a:r>
            <a:r>
              <a:rPr lang="en-US" dirty="0" err="1"/>
              <a:t>određuje</a:t>
            </a:r>
            <a:r>
              <a:rPr lang="en-US" dirty="0"/>
              <a:t> se </a:t>
            </a:r>
            <a:r>
              <a:rPr lang="en-US" dirty="0" err="1"/>
              <a:t>osnivačkim</a:t>
            </a:r>
            <a:r>
              <a:rPr lang="en-US" dirty="0"/>
              <a:t> </a:t>
            </a:r>
            <a:r>
              <a:rPr lang="en-US" dirty="0" err="1"/>
              <a:t>aktom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/>
              <a:t>normativnim</a:t>
            </a:r>
            <a:r>
              <a:rPr lang="en-US" dirty="0"/>
              <a:t> </a:t>
            </a:r>
            <a:r>
              <a:rPr lang="en-US" dirty="0" err="1"/>
              <a:t>aktima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sr-Latn-ME" dirty="0"/>
              <a:t> </a:t>
            </a:r>
            <a:r>
              <a:rPr lang="en-US" dirty="0" err="1"/>
              <a:t>posebnom</a:t>
            </a:r>
            <a:r>
              <a:rPr lang="en-US" dirty="0"/>
              <a:t> </a:t>
            </a:r>
            <a:r>
              <a:rPr lang="en-US" dirty="0" err="1"/>
              <a:t>odlukom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938138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94729"/>
          </a:xfrm>
        </p:spPr>
        <p:txBody>
          <a:bodyPr>
            <a:normAutofit fontScale="90000"/>
          </a:bodyPr>
          <a:lstStyle/>
          <a:p>
            <a:r>
              <a:rPr lang="sr-Latn-ME" dirty="0" smtClean="0"/>
              <a:t/>
            </a:r>
            <a:br>
              <a:rPr lang="sr-Latn-ME" dirty="0" smtClean="0"/>
            </a:br>
            <a:r>
              <a:rPr lang="en-US" sz="3600" dirty="0" err="1" smtClean="0">
                <a:latin typeface="+mn-lt"/>
              </a:rPr>
              <a:t>Prakse</a:t>
            </a:r>
            <a:r>
              <a:rPr lang="en-US" sz="3600" dirty="0" smtClean="0">
                <a:latin typeface="+mn-lt"/>
              </a:rPr>
              <a:t> </a:t>
            </a:r>
            <a:r>
              <a:rPr lang="en-US" sz="3600" dirty="0" err="1" smtClean="0">
                <a:latin typeface="+mn-lt"/>
              </a:rPr>
              <a:t>društava</a:t>
            </a:r>
            <a:r>
              <a:rPr lang="en-US" sz="3600" dirty="0" smtClean="0">
                <a:latin typeface="+mn-lt"/>
              </a:rPr>
              <a:t> u </a:t>
            </a:r>
            <a:r>
              <a:rPr lang="en-US" sz="3600" dirty="0" err="1" smtClean="0">
                <a:latin typeface="+mn-lt"/>
              </a:rPr>
              <a:t>BiH</a:t>
            </a:r>
            <a:r>
              <a:rPr lang="en-US" sz="3600" dirty="0" smtClean="0">
                <a:latin typeface="+mn-lt"/>
              </a:rPr>
              <a:t>: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94704"/>
            <a:ext cx="10515600" cy="508225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err="1" smtClean="0"/>
              <a:t>Uprava</a:t>
            </a:r>
            <a:r>
              <a:rPr lang="en-US" dirty="0" smtClean="0"/>
              <a:t> </a:t>
            </a:r>
            <a:r>
              <a:rPr lang="en-US" dirty="0" err="1"/>
              <a:t>privrednih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 </a:t>
            </a:r>
            <a:r>
              <a:rPr lang="en-US" dirty="0" err="1"/>
              <a:t>obično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se </a:t>
            </a:r>
            <a:r>
              <a:rPr lang="en-US" dirty="0" err="1"/>
              <a:t>sastojati</a:t>
            </a:r>
            <a:r>
              <a:rPr lang="en-US" dirty="0"/>
              <a:t> od </a:t>
            </a:r>
            <a:r>
              <a:rPr lang="en-US" dirty="0" err="1"/>
              <a:t>generalnog</a:t>
            </a:r>
            <a:r>
              <a:rPr lang="en-US" dirty="0"/>
              <a:t> </a:t>
            </a:r>
            <a:r>
              <a:rPr lang="en-US" dirty="0" err="1"/>
              <a:t>direktora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između</a:t>
            </a:r>
            <a:r>
              <a:rPr lang="sr-Latn-ME" dirty="0" smtClean="0"/>
              <a:t> </a:t>
            </a:r>
            <a:r>
              <a:rPr lang="it-IT" dirty="0" smtClean="0"/>
              <a:t>tri </a:t>
            </a:r>
            <a:r>
              <a:rPr lang="it-IT" dirty="0"/>
              <a:t>i sedam drugih članova.</a:t>
            </a:r>
          </a:p>
          <a:p>
            <a:pPr marL="0" indent="0" algn="just">
              <a:buNone/>
            </a:pPr>
            <a:r>
              <a:rPr lang="en-US" dirty="0" err="1"/>
              <a:t>Veličina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 </a:t>
            </a:r>
            <a:r>
              <a:rPr lang="en-US" dirty="0" err="1"/>
              <a:t>morat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se </a:t>
            </a:r>
            <a:r>
              <a:rPr lang="en-US" dirty="0" err="1"/>
              <a:t>prilagoditi</a:t>
            </a:r>
            <a:r>
              <a:rPr lang="en-US" dirty="0"/>
              <a:t> </a:t>
            </a:r>
            <a:r>
              <a:rPr lang="en-US" dirty="0" err="1"/>
              <a:t>konkretnim</a:t>
            </a:r>
            <a:r>
              <a:rPr lang="en-US" dirty="0"/>
              <a:t> </a:t>
            </a:r>
            <a:r>
              <a:rPr lang="en-US" dirty="0" err="1"/>
              <a:t>okolnostima</a:t>
            </a:r>
            <a:r>
              <a:rPr lang="en-US" dirty="0"/>
              <a:t> u </a:t>
            </a:r>
            <a:r>
              <a:rPr lang="en-US" dirty="0" err="1"/>
              <a:t>društvu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stoga</a:t>
            </a:r>
            <a:r>
              <a:rPr lang="en-US" dirty="0"/>
              <a:t> </a:t>
            </a:r>
            <a:r>
              <a:rPr lang="en-US" dirty="0" err="1" smtClean="0"/>
              <a:t>će</a:t>
            </a:r>
            <a:r>
              <a:rPr lang="sr-Latn-ME" dirty="0" smtClean="0"/>
              <a:t> </a:t>
            </a:r>
            <a:r>
              <a:rPr lang="en-US" dirty="0" smtClean="0"/>
              <a:t>se </a:t>
            </a:r>
            <a:r>
              <a:rPr lang="en-US" dirty="0" err="1"/>
              <a:t>razlikovati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sastavu</a:t>
            </a:r>
            <a:r>
              <a:rPr lang="en-US" dirty="0"/>
              <a:t>. </a:t>
            </a:r>
            <a:endParaRPr lang="sr-Latn-ME" dirty="0" smtClean="0"/>
          </a:p>
          <a:p>
            <a:pPr marL="0" indent="0">
              <a:buNone/>
            </a:pPr>
            <a:r>
              <a:rPr lang="en-US" dirty="0" err="1" smtClean="0"/>
              <a:t>Uprava</a:t>
            </a:r>
            <a:r>
              <a:rPr lang="en-US" dirty="0" smtClean="0"/>
              <a:t> </a:t>
            </a:r>
            <a:r>
              <a:rPr lang="en-US" dirty="0"/>
              <a:t>bi </a:t>
            </a:r>
            <a:r>
              <a:rPr lang="en-US" dirty="0" err="1"/>
              <a:t>mogla</a:t>
            </a:r>
            <a:r>
              <a:rPr lang="en-US" dirty="0"/>
              <a:t> </a:t>
            </a:r>
            <a:r>
              <a:rPr lang="en-US" dirty="0" err="1"/>
              <a:t>uključivati</a:t>
            </a:r>
            <a:r>
              <a:rPr lang="en-US" dirty="0"/>
              <a:t> </a:t>
            </a:r>
            <a:r>
              <a:rPr lang="en-US" dirty="0" err="1"/>
              <a:t>sljedeća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generalnog</a:t>
            </a:r>
            <a:r>
              <a:rPr lang="en-US" dirty="0"/>
              <a:t> </a:t>
            </a:r>
            <a:r>
              <a:rPr lang="en-US" dirty="0" err="1"/>
              <a:t>direktora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direktora</a:t>
            </a:r>
            <a:r>
              <a:rPr lang="en-US" dirty="0"/>
              <a:t> </a:t>
            </a:r>
            <a:r>
              <a:rPr lang="en-US" dirty="0" err="1"/>
              <a:t>operativnih</a:t>
            </a:r>
            <a:r>
              <a:rPr lang="en-US" dirty="0"/>
              <a:t> </a:t>
            </a:r>
            <a:r>
              <a:rPr lang="en-US" dirty="0" err="1"/>
              <a:t>poslova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direktora</a:t>
            </a:r>
            <a:r>
              <a:rPr lang="en-US" dirty="0"/>
              <a:t> </a:t>
            </a:r>
            <a:r>
              <a:rPr lang="en-US" dirty="0" err="1"/>
              <a:t>finansija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direktora</a:t>
            </a:r>
            <a:r>
              <a:rPr lang="en-US" dirty="0"/>
              <a:t> </a:t>
            </a:r>
            <a:r>
              <a:rPr lang="en-US" dirty="0" err="1"/>
              <a:t>pravnog</a:t>
            </a:r>
            <a:r>
              <a:rPr lang="en-US" dirty="0"/>
              <a:t> </a:t>
            </a:r>
            <a:r>
              <a:rPr lang="en-US" dirty="0" err="1"/>
              <a:t>sektora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direktora</a:t>
            </a:r>
            <a:r>
              <a:rPr lang="en-US" dirty="0"/>
              <a:t> </a:t>
            </a:r>
            <a:r>
              <a:rPr lang="en-US" dirty="0" err="1"/>
              <a:t>marketinga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prodaje</a:t>
            </a:r>
            <a:r>
              <a:rPr lang="en-US" dirty="0" smtClean="0"/>
              <a:t>;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439222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rukovodioca</a:t>
            </a:r>
            <a:r>
              <a:rPr lang="en-US" dirty="0"/>
              <a:t> </a:t>
            </a:r>
            <a:r>
              <a:rPr lang="en-US" dirty="0" err="1"/>
              <a:t>nabavke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pl-PL" dirty="0"/>
              <a:t>• rukovodioca sektora za istraživanje i razvoj;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rukovodioca</a:t>
            </a:r>
            <a:r>
              <a:rPr lang="en-US" dirty="0"/>
              <a:t> </a:t>
            </a:r>
            <a:r>
              <a:rPr lang="en-US" dirty="0" err="1"/>
              <a:t>informatičkog</a:t>
            </a:r>
            <a:r>
              <a:rPr lang="en-US" dirty="0"/>
              <a:t> </a:t>
            </a:r>
            <a:r>
              <a:rPr lang="en-US" dirty="0" err="1"/>
              <a:t>sektora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rukovodioca</a:t>
            </a:r>
            <a:r>
              <a:rPr lang="en-US" dirty="0"/>
              <a:t> </a:t>
            </a:r>
            <a:r>
              <a:rPr lang="en-US" dirty="0" err="1"/>
              <a:t>sektora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odnose</a:t>
            </a:r>
            <a:r>
              <a:rPr lang="en-US" dirty="0"/>
              <a:t> s </a:t>
            </a:r>
            <a:r>
              <a:rPr lang="en-US" dirty="0" err="1"/>
              <a:t>javnošću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investitorima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rukovodioce</a:t>
            </a:r>
            <a:r>
              <a:rPr lang="en-US" dirty="0"/>
              <a:t> </a:t>
            </a:r>
            <a:r>
              <a:rPr lang="en-US" dirty="0" err="1"/>
              <a:t>poslovnih</a:t>
            </a:r>
            <a:r>
              <a:rPr lang="en-US" dirty="0"/>
              <a:t>/</a:t>
            </a:r>
            <a:r>
              <a:rPr lang="en-US" dirty="0" err="1"/>
              <a:t>proizvodnih</a:t>
            </a:r>
            <a:r>
              <a:rPr lang="en-US" dirty="0"/>
              <a:t> </a:t>
            </a:r>
            <a:r>
              <a:rPr lang="en-US" dirty="0" err="1"/>
              <a:t>sektora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generalnog</a:t>
            </a:r>
            <a:r>
              <a:rPr lang="en-US" dirty="0"/>
              <a:t> </a:t>
            </a:r>
            <a:r>
              <a:rPr lang="en-US" dirty="0" err="1"/>
              <a:t>direktora</a:t>
            </a:r>
            <a:r>
              <a:rPr lang="en-US" dirty="0"/>
              <a:t> </a:t>
            </a:r>
            <a:r>
              <a:rPr lang="en-US" dirty="0" err="1"/>
              <a:t>zavisnog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podružnice</a:t>
            </a:r>
            <a:r>
              <a:rPr lang="en-US" dirty="0"/>
              <a:t>; </a:t>
            </a:r>
            <a:r>
              <a:rPr lang="en-US" dirty="0" err="1"/>
              <a:t>i</a:t>
            </a:r>
            <a:r>
              <a:rPr lang="en-US" dirty="0"/>
              <a:t>/</a:t>
            </a:r>
            <a:r>
              <a:rPr lang="en-US" dirty="0" err="1"/>
              <a:t>ili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direktora</a:t>
            </a:r>
            <a:r>
              <a:rPr lang="en-US" dirty="0"/>
              <a:t> </a:t>
            </a:r>
            <a:r>
              <a:rPr lang="en-US" dirty="0" err="1"/>
              <a:t>sektora</a:t>
            </a:r>
            <a:r>
              <a:rPr lang="en-US" dirty="0"/>
              <a:t> </a:t>
            </a:r>
            <a:r>
              <a:rPr lang="en-US" dirty="0" err="1"/>
              <a:t>ljudskih</a:t>
            </a:r>
            <a:r>
              <a:rPr lang="en-US" dirty="0"/>
              <a:t> </a:t>
            </a:r>
            <a:r>
              <a:rPr lang="en-US" dirty="0" err="1"/>
              <a:t>resursa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098095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3600" dirty="0" smtClean="0">
                <a:latin typeface="+mn-lt"/>
              </a:rPr>
              <a:t>C. Formiranje i ukidanje izvršnih organa</a:t>
            </a:r>
            <a:endParaRPr lang="nn-NO" sz="36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1</a:t>
            </a:r>
            <a:r>
              <a:rPr lang="en-US" dirty="0"/>
              <a:t>. </a:t>
            </a:r>
            <a:r>
              <a:rPr lang="en-US" dirty="0" err="1"/>
              <a:t>Izbor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mandat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 </a:t>
            </a:r>
            <a:r>
              <a:rPr lang="en-US" dirty="0" err="1"/>
              <a:t>društva</a:t>
            </a:r>
            <a:endParaRPr lang="en-US" dirty="0"/>
          </a:p>
          <a:p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sr-Latn-ME" dirty="0" err="1"/>
              <a:t>u</a:t>
            </a:r>
            <a:r>
              <a:rPr lang="en-US" dirty="0" err="1" smtClean="0"/>
              <a:t>pravni</a:t>
            </a:r>
            <a:r>
              <a:rPr lang="en-US" dirty="0" smtClean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 smtClean="0"/>
              <a:t>nadležnost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obavezu</a:t>
            </a:r>
            <a:r>
              <a:rPr lang="en-US" dirty="0"/>
              <a:t> da </a:t>
            </a:r>
            <a:r>
              <a:rPr lang="en-US" dirty="0" err="1"/>
              <a:t>imenuje</a:t>
            </a:r>
            <a:r>
              <a:rPr lang="en-US" dirty="0"/>
              <a:t> </a:t>
            </a:r>
            <a:r>
              <a:rPr lang="en-US" dirty="0" err="1"/>
              <a:t>upravu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</a:t>
            </a:r>
          </a:p>
          <a:p>
            <a:r>
              <a:rPr lang="en-US" dirty="0"/>
              <a:t>Ova </a:t>
            </a:r>
            <a:r>
              <a:rPr lang="en-US" dirty="0" err="1"/>
              <a:t>nadležnost</a:t>
            </a:r>
            <a:r>
              <a:rPr lang="en-US" dirty="0"/>
              <a:t> </a:t>
            </a:r>
            <a:r>
              <a:rPr lang="en-US" dirty="0" err="1"/>
              <a:t>uključuje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imenovanje</a:t>
            </a:r>
            <a:r>
              <a:rPr lang="en-US" dirty="0"/>
              <a:t> </a:t>
            </a:r>
            <a:r>
              <a:rPr lang="en-US" dirty="0" err="1"/>
              <a:t>generalnog</a:t>
            </a:r>
            <a:r>
              <a:rPr lang="en-US" dirty="0"/>
              <a:t> </a:t>
            </a:r>
            <a:r>
              <a:rPr lang="en-US" dirty="0" err="1"/>
              <a:t>direktora</a:t>
            </a:r>
            <a:r>
              <a:rPr lang="en-US" dirty="0"/>
              <a:t>,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vrši</a:t>
            </a:r>
            <a:r>
              <a:rPr lang="en-US" dirty="0"/>
              <a:t> </a:t>
            </a:r>
            <a:r>
              <a:rPr lang="en-US" dirty="0" err="1" smtClean="0"/>
              <a:t>funkciju</a:t>
            </a:r>
            <a:r>
              <a:rPr lang="sr-Latn-ME" dirty="0" smtClean="0"/>
              <a:t> </a:t>
            </a:r>
            <a:r>
              <a:rPr lang="en-US" dirty="0" err="1" smtClean="0"/>
              <a:t>predsjedavajućeg</a:t>
            </a:r>
            <a:r>
              <a:rPr lang="en-US" dirty="0" smtClean="0"/>
              <a:t> </a:t>
            </a:r>
            <a:r>
              <a:rPr lang="en-US" dirty="0" err="1"/>
              <a:t>uprave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54184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17812"/>
            <a:ext cx="10515600" cy="4859151"/>
          </a:xfrm>
        </p:spPr>
        <p:txBody>
          <a:bodyPr/>
          <a:lstStyle/>
          <a:p>
            <a:pPr algn="just"/>
            <a:r>
              <a:rPr lang="en-US" dirty="0" err="1"/>
              <a:t>Zakonodavstvo</a:t>
            </a:r>
            <a:r>
              <a:rPr lang="en-US" dirty="0"/>
              <a:t> ne </a:t>
            </a:r>
            <a:r>
              <a:rPr lang="en-US" dirty="0" err="1"/>
              <a:t>predviđa</a:t>
            </a:r>
            <a:r>
              <a:rPr lang="en-US" dirty="0"/>
              <a:t> </a:t>
            </a:r>
            <a:r>
              <a:rPr lang="en-US" dirty="0" err="1"/>
              <a:t>minimalne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maksimalne</a:t>
            </a:r>
            <a:r>
              <a:rPr lang="en-US" dirty="0"/>
              <a:t> </a:t>
            </a:r>
            <a:r>
              <a:rPr lang="en-US" dirty="0" err="1"/>
              <a:t>periode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err="1" smtClean="0"/>
              <a:t>biraju</a:t>
            </a:r>
            <a:r>
              <a:rPr lang="en-US" dirty="0" smtClean="0"/>
              <a:t>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izvršnih</a:t>
            </a:r>
            <a:r>
              <a:rPr lang="en-US" dirty="0"/>
              <a:t> organa. </a:t>
            </a:r>
            <a:endParaRPr lang="sr-Latn-ME" dirty="0" smtClean="0"/>
          </a:p>
          <a:p>
            <a:pPr algn="just"/>
            <a:r>
              <a:rPr lang="en-US" dirty="0" err="1" smtClean="0"/>
              <a:t>Osnivački</a:t>
            </a:r>
            <a:r>
              <a:rPr lang="en-US" dirty="0" smtClean="0"/>
              <a:t> </a:t>
            </a:r>
            <a:r>
              <a:rPr lang="en-US" dirty="0" err="1"/>
              <a:t>akt</a:t>
            </a:r>
            <a:r>
              <a:rPr lang="en-US" dirty="0"/>
              <a:t>, </a:t>
            </a:r>
            <a:r>
              <a:rPr lang="en-US" dirty="0" err="1"/>
              <a:t>normativni</a:t>
            </a:r>
            <a:r>
              <a:rPr lang="en-US" dirty="0"/>
              <a:t> </a:t>
            </a:r>
            <a:r>
              <a:rPr lang="en-US" dirty="0" err="1"/>
              <a:t>akti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ugovor</a:t>
            </a:r>
            <a:r>
              <a:rPr lang="en-US" dirty="0"/>
              <a:t> o </a:t>
            </a:r>
            <a:r>
              <a:rPr lang="en-US" dirty="0" err="1" smtClean="0"/>
              <a:t>radu</a:t>
            </a:r>
            <a:r>
              <a:rPr lang="sr-Latn-ME" dirty="0" smtClean="0"/>
              <a:t>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/>
              <a:t>predvidjeti</a:t>
            </a:r>
            <a:r>
              <a:rPr lang="en-US" dirty="0"/>
              <a:t> period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biraju</a:t>
            </a:r>
            <a:r>
              <a:rPr lang="en-US" dirty="0"/>
              <a:t> </a:t>
            </a:r>
            <a:r>
              <a:rPr lang="en-US" dirty="0" err="1"/>
              <a:t>generalni</a:t>
            </a:r>
            <a:r>
              <a:rPr lang="en-US" dirty="0"/>
              <a:t> </a:t>
            </a:r>
            <a:r>
              <a:rPr lang="en-US" dirty="0" err="1"/>
              <a:t>direktor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izvršnih</a:t>
            </a:r>
            <a:r>
              <a:rPr lang="en-US" dirty="0"/>
              <a:t> organa </a:t>
            </a:r>
            <a:r>
              <a:rPr lang="en-US" dirty="0" err="1"/>
              <a:t>mogu</a:t>
            </a:r>
            <a:r>
              <a:rPr lang="en-US" dirty="0"/>
              <a:t> se </a:t>
            </a:r>
            <a:r>
              <a:rPr lang="en-US" dirty="0" err="1"/>
              <a:t>reizabrati</a:t>
            </a:r>
            <a:r>
              <a:rPr lang="en-US" dirty="0"/>
              <a:t> u </a:t>
            </a:r>
            <a:r>
              <a:rPr lang="en-US" dirty="0" err="1"/>
              <a:t>skladu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interesima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715958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37129"/>
            <a:ext cx="10515600" cy="493983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2. </a:t>
            </a:r>
            <a:r>
              <a:rPr lang="en-US" dirty="0" err="1"/>
              <a:t>Nadležnost</a:t>
            </a:r>
            <a:r>
              <a:rPr lang="en-US" dirty="0"/>
              <a:t> </a:t>
            </a:r>
            <a:r>
              <a:rPr lang="en-US" dirty="0" err="1"/>
              <a:t>vršioca</a:t>
            </a:r>
            <a:r>
              <a:rPr lang="en-US" dirty="0"/>
              <a:t> </a:t>
            </a:r>
            <a:r>
              <a:rPr lang="en-US" dirty="0" err="1"/>
              <a:t>dužnosti</a:t>
            </a:r>
            <a:r>
              <a:rPr lang="en-US" dirty="0"/>
              <a:t> </a:t>
            </a:r>
            <a:r>
              <a:rPr lang="en-US" dirty="0" err="1"/>
              <a:t>generalnog</a:t>
            </a:r>
            <a:r>
              <a:rPr lang="en-US" dirty="0"/>
              <a:t> </a:t>
            </a:r>
            <a:r>
              <a:rPr lang="en-US" dirty="0" err="1"/>
              <a:t>direktora</a:t>
            </a:r>
            <a:endParaRPr lang="en-US" dirty="0"/>
          </a:p>
          <a:p>
            <a:pPr algn="just"/>
            <a:r>
              <a:rPr lang="en-US" dirty="0" err="1"/>
              <a:t>Vršilac</a:t>
            </a:r>
            <a:r>
              <a:rPr lang="en-US" dirty="0"/>
              <a:t> </a:t>
            </a:r>
            <a:r>
              <a:rPr lang="en-US" dirty="0" err="1"/>
              <a:t>dužnosti</a:t>
            </a:r>
            <a:r>
              <a:rPr lang="en-US" dirty="0"/>
              <a:t> </a:t>
            </a:r>
            <a:r>
              <a:rPr lang="en-US" dirty="0" err="1"/>
              <a:t>generalnog</a:t>
            </a:r>
            <a:r>
              <a:rPr lang="en-US" dirty="0"/>
              <a:t> </a:t>
            </a:r>
            <a:r>
              <a:rPr lang="en-US" dirty="0" err="1"/>
              <a:t>direktora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istu</a:t>
            </a:r>
            <a:r>
              <a:rPr lang="en-US" dirty="0"/>
              <a:t> </a:t>
            </a:r>
            <a:r>
              <a:rPr lang="en-US" dirty="0" err="1"/>
              <a:t>nadležnost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generalni</a:t>
            </a:r>
            <a:r>
              <a:rPr lang="en-US" dirty="0"/>
              <a:t> </a:t>
            </a:r>
            <a:r>
              <a:rPr lang="en-US" dirty="0" err="1" smtClean="0"/>
              <a:t>direktor</a:t>
            </a:r>
            <a:r>
              <a:rPr lang="sr-Latn-ME" dirty="0" smtClean="0"/>
              <a:t> </a:t>
            </a:r>
            <a:r>
              <a:rPr lang="en-US" dirty="0" err="1" smtClean="0"/>
              <a:t>ukoliko</a:t>
            </a:r>
            <a:r>
              <a:rPr lang="en-US" dirty="0" smtClean="0"/>
              <a:t> </a:t>
            </a:r>
            <a:r>
              <a:rPr lang="en-US" dirty="0" err="1"/>
              <a:t>osnivačkim</a:t>
            </a:r>
            <a:r>
              <a:rPr lang="en-US" dirty="0"/>
              <a:t> </a:t>
            </a:r>
            <a:r>
              <a:rPr lang="en-US" dirty="0" err="1"/>
              <a:t>aktom</a:t>
            </a:r>
            <a:r>
              <a:rPr lang="en-US" dirty="0"/>
              <a:t>, </a:t>
            </a:r>
            <a:r>
              <a:rPr lang="en-US" dirty="0" err="1"/>
              <a:t>normativnim</a:t>
            </a:r>
            <a:r>
              <a:rPr lang="en-US" dirty="0"/>
              <a:t> </a:t>
            </a:r>
            <a:r>
              <a:rPr lang="en-US" dirty="0" err="1"/>
              <a:t>aktima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posebnom</a:t>
            </a:r>
            <a:r>
              <a:rPr lang="en-US" dirty="0"/>
              <a:t> </a:t>
            </a:r>
            <a:r>
              <a:rPr lang="en-US" dirty="0" err="1"/>
              <a:t>odlukom</a:t>
            </a:r>
            <a:r>
              <a:rPr lang="en-US" dirty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drugačije</a:t>
            </a:r>
            <a:r>
              <a:rPr lang="en-US" dirty="0"/>
              <a:t> </a:t>
            </a:r>
            <a:r>
              <a:rPr lang="en-US" dirty="0" err="1" smtClean="0"/>
              <a:t>predviđeno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559525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81635"/>
            <a:ext cx="10515600" cy="51953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3. </a:t>
            </a:r>
            <a:r>
              <a:rPr lang="en-US" dirty="0" err="1"/>
              <a:t>Ukidanje</a:t>
            </a:r>
            <a:r>
              <a:rPr lang="en-US" dirty="0"/>
              <a:t> </a:t>
            </a:r>
            <a:r>
              <a:rPr lang="en-US" dirty="0" err="1"/>
              <a:t>nadležnosti</a:t>
            </a:r>
            <a:r>
              <a:rPr lang="en-US" dirty="0"/>
              <a:t> </a:t>
            </a:r>
            <a:r>
              <a:rPr lang="en-US" dirty="0" err="1"/>
              <a:t>izvršnih</a:t>
            </a:r>
            <a:r>
              <a:rPr lang="en-US" dirty="0"/>
              <a:t> organa</a:t>
            </a:r>
          </a:p>
          <a:p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sr-Latn-ME" dirty="0" err="1"/>
              <a:t>u</a:t>
            </a:r>
            <a:r>
              <a:rPr lang="en-US" dirty="0" err="1" smtClean="0"/>
              <a:t>pravni</a:t>
            </a:r>
            <a:r>
              <a:rPr lang="en-US" dirty="0" smtClean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ukinuti</a:t>
            </a:r>
            <a:r>
              <a:rPr lang="en-US" dirty="0"/>
              <a:t> </a:t>
            </a:r>
            <a:r>
              <a:rPr lang="en-US" dirty="0" err="1"/>
              <a:t>nadležnost</a:t>
            </a:r>
            <a:r>
              <a:rPr lang="en-US" dirty="0"/>
              <a:t> </a:t>
            </a:r>
            <a:r>
              <a:rPr lang="en-US" dirty="0" err="1"/>
              <a:t>izvršnih</a:t>
            </a:r>
            <a:r>
              <a:rPr lang="en-US" dirty="0"/>
              <a:t> organa </a:t>
            </a:r>
            <a:r>
              <a:rPr lang="en-US" dirty="0" err="1"/>
              <a:t>koje</a:t>
            </a:r>
            <a:r>
              <a:rPr lang="en-US" dirty="0"/>
              <a:t> je </a:t>
            </a:r>
            <a:r>
              <a:rPr lang="en-US" dirty="0" err="1"/>
              <a:t>formirao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izvršnih</a:t>
            </a:r>
            <a:r>
              <a:rPr lang="en-US" dirty="0"/>
              <a:t> organa </a:t>
            </a:r>
            <a:r>
              <a:rPr lang="en-US" dirty="0" err="1"/>
              <a:t>razrješavaju</a:t>
            </a:r>
            <a:r>
              <a:rPr lang="en-US" dirty="0"/>
              <a:t> se </a:t>
            </a:r>
            <a:r>
              <a:rPr lang="en-US" dirty="0" err="1"/>
              <a:t>prostom</a:t>
            </a:r>
            <a:r>
              <a:rPr lang="en-US" dirty="0"/>
              <a:t> </a:t>
            </a:r>
            <a:r>
              <a:rPr lang="en-US" dirty="0" err="1"/>
              <a:t>većinom</a:t>
            </a:r>
            <a:r>
              <a:rPr lang="en-US" dirty="0"/>
              <a:t> </a:t>
            </a:r>
            <a:r>
              <a:rPr lang="en-US" dirty="0" err="1"/>
              <a:t>glasova</a:t>
            </a:r>
            <a:r>
              <a:rPr lang="en-US" dirty="0"/>
              <a:t> </a:t>
            </a:r>
            <a:r>
              <a:rPr lang="en-US" dirty="0" err="1" smtClean="0"/>
              <a:t>prisutnih</a:t>
            </a:r>
            <a:r>
              <a:rPr lang="sr-Latn-ME" dirty="0" smtClean="0"/>
              <a:t> </a:t>
            </a:r>
            <a:r>
              <a:rPr lang="en-US" dirty="0" err="1" smtClean="0"/>
              <a:t>članova</a:t>
            </a:r>
            <a:r>
              <a:rPr lang="en-US" dirty="0" smtClean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ukoliko</a:t>
            </a:r>
            <a:r>
              <a:rPr lang="en-US" dirty="0"/>
              <a:t> </a:t>
            </a:r>
            <a:r>
              <a:rPr lang="en-US" dirty="0" err="1"/>
              <a:t>osnivački</a:t>
            </a:r>
            <a:r>
              <a:rPr lang="en-US" dirty="0"/>
              <a:t> </a:t>
            </a:r>
            <a:r>
              <a:rPr lang="en-US" dirty="0" err="1"/>
              <a:t>akt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/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normativni</a:t>
            </a:r>
            <a:r>
              <a:rPr lang="en-US" dirty="0"/>
              <a:t> </a:t>
            </a:r>
            <a:r>
              <a:rPr lang="en-US" dirty="0" err="1"/>
              <a:t>akti</a:t>
            </a:r>
            <a:r>
              <a:rPr lang="en-US" dirty="0"/>
              <a:t> </a:t>
            </a:r>
            <a:r>
              <a:rPr lang="en-US" dirty="0" smtClean="0"/>
              <a:t>ne</a:t>
            </a:r>
            <a:r>
              <a:rPr lang="sr-Latn-ME" dirty="0" smtClean="0"/>
              <a:t> </a:t>
            </a:r>
            <a:r>
              <a:rPr lang="en-US" dirty="0" err="1" smtClean="0"/>
              <a:t>zahtijevaju</a:t>
            </a:r>
            <a:r>
              <a:rPr lang="en-US" dirty="0" smtClean="0"/>
              <a:t> </a:t>
            </a:r>
            <a:r>
              <a:rPr lang="en-US" dirty="0" err="1"/>
              <a:t>glasove</a:t>
            </a:r>
            <a:r>
              <a:rPr lang="en-US" dirty="0"/>
              <a:t> </a:t>
            </a:r>
            <a:r>
              <a:rPr lang="en-US" dirty="0" err="1"/>
              <a:t>većeg</a:t>
            </a:r>
            <a:r>
              <a:rPr lang="en-US" dirty="0"/>
              <a:t> </a:t>
            </a:r>
            <a:r>
              <a:rPr lang="en-US" dirty="0" err="1"/>
              <a:t>broja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odluku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glasovi</a:t>
            </a:r>
            <a:r>
              <a:rPr lang="en-US" dirty="0"/>
              <a:t> </a:t>
            </a:r>
            <a:r>
              <a:rPr lang="en-US" dirty="0" err="1"/>
              <a:t>jednako</a:t>
            </a:r>
            <a:r>
              <a:rPr lang="en-US" dirty="0"/>
              <a:t> </a:t>
            </a:r>
            <a:r>
              <a:rPr lang="en-US" dirty="0" err="1"/>
              <a:t>podijeljeni</a:t>
            </a:r>
            <a:r>
              <a:rPr lang="en-US" dirty="0"/>
              <a:t>, </a:t>
            </a:r>
            <a:r>
              <a:rPr lang="en-US" dirty="0" err="1"/>
              <a:t>odlučit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glas</a:t>
            </a:r>
            <a:r>
              <a:rPr lang="en-US" dirty="0"/>
              <a:t> </a:t>
            </a:r>
            <a:r>
              <a:rPr lang="en-US" dirty="0" err="1"/>
              <a:t>predsjednika</a:t>
            </a:r>
            <a:r>
              <a:rPr lang="en-US" dirty="0"/>
              <a:t>, </a:t>
            </a:r>
            <a:r>
              <a:rPr lang="en-US" dirty="0" err="1"/>
              <a:t>ukoliko</a:t>
            </a:r>
            <a:r>
              <a:rPr lang="en-US" dirty="0"/>
              <a:t> </a:t>
            </a:r>
            <a:r>
              <a:rPr lang="en-US" dirty="0" err="1" smtClean="0"/>
              <a:t>osnivačkim</a:t>
            </a:r>
            <a:r>
              <a:rPr lang="sr-Latn-ME" dirty="0" smtClean="0"/>
              <a:t> </a:t>
            </a:r>
            <a:r>
              <a:rPr lang="en-US" dirty="0" err="1" smtClean="0"/>
              <a:t>aktom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normativnim</a:t>
            </a:r>
            <a:r>
              <a:rPr lang="en-US" dirty="0"/>
              <a:t> </a:t>
            </a:r>
            <a:r>
              <a:rPr lang="en-US" dirty="0" err="1"/>
              <a:t>aktima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drugačije</a:t>
            </a:r>
            <a:r>
              <a:rPr lang="en-US" dirty="0"/>
              <a:t> </a:t>
            </a:r>
            <a:r>
              <a:rPr lang="en-US" dirty="0" err="1"/>
              <a:t>predviđeno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409642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dirty="0" smtClean="0">
                <a:latin typeface="+mn-lt"/>
              </a:rPr>
              <a:t>D. Radne procedure izvršnih organa</a:t>
            </a:r>
            <a:endParaRPr lang="pl-PL" sz="36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1</a:t>
            </a:r>
            <a:r>
              <a:rPr lang="en-US" dirty="0"/>
              <a:t>. </a:t>
            </a:r>
            <a:r>
              <a:rPr lang="en-US" dirty="0" err="1"/>
              <a:t>Predsjedavajući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 </a:t>
            </a:r>
            <a:r>
              <a:rPr lang="en-US" dirty="0" err="1"/>
              <a:t>društva</a:t>
            </a:r>
            <a:endParaRPr lang="en-US" dirty="0"/>
          </a:p>
          <a:p>
            <a:r>
              <a:rPr lang="en-US" dirty="0" err="1"/>
              <a:t>Generalni</a:t>
            </a:r>
            <a:r>
              <a:rPr lang="en-US" dirty="0"/>
              <a:t> </a:t>
            </a:r>
            <a:r>
              <a:rPr lang="en-US" dirty="0" err="1"/>
              <a:t>direktor</a:t>
            </a:r>
            <a:r>
              <a:rPr lang="en-US" dirty="0"/>
              <a:t> je </a:t>
            </a:r>
            <a:r>
              <a:rPr lang="en-US" dirty="0" err="1"/>
              <a:t>predsjedavajući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/>
              <a:t>sjednice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, </a:t>
            </a:r>
            <a:r>
              <a:rPr lang="en-US" dirty="0" err="1"/>
              <a:t>generalni</a:t>
            </a:r>
            <a:r>
              <a:rPr lang="en-US" dirty="0"/>
              <a:t> </a:t>
            </a:r>
            <a:r>
              <a:rPr lang="en-US" dirty="0" err="1" smtClean="0"/>
              <a:t>direktor</a:t>
            </a:r>
            <a:r>
              <a:rPr lang="sr-Latn-ME" dirty="0" smtClean="0"/>
              <a:t> </a:t>
            </a:r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dirty="0" err="1"/>
              <a:t>nadležnost</a:t>
            </a:r>
            <a:r>
              <a:rPr lang="en-US" dirty="0"/>
              <a:t> da:</a:t>
            </a:r>
          </a:p>
          <a:p>
            <a:pPr marL="457200" lvl="1" indent="0">
              <a:buNone/>
            </a:pPr>
            <a:r>
              <a:rPr lang="it-IT" sz="2800" dirty="0"/>
              <a:t>• saziva i </a:t>
            </a:r>
            <a:r>
              <a:rPr lang="it-IT" sz="2800" dirty="0" smtClean="0"/>
              <a:t>organiz</a:t>
            </a:r>
            <a:r>
              <a:rPr lang="sr-Latn-ME" sz="2800" dirty="0" smtClean="0"/>
              <a:t>uje </a:t>
            </a:r>
            <a:r>
              <a:rPr lang="it-IT" sz="2800" dirty="0" smtClean="0"/>
              <a:t> </a:t>
            </a:r>
            <a:r>
              <a:rPr lang="it-IT" sz="2800" dirty="0"/>
              <a:t>sjednice uprave i predsjedava njima;</a:t>
            </a:r>
          </a:p>
          <a:p>
            <a:pPr marL="457200" lvl="1" indent="0">
              <a:buNone/>
            </a:pPr>
            <a:r>
              <a:rPr lang="pl-PL" sz="2800" dirty="0"/>
              <a:t>• potpisuje sve dokumente, odluke i zapisnike sa sastanaka uprave; i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obavlja</a:t>
            </a:r>
            <a:r>
              <a:rPr lang="en-US" sz="2800" dirty="0"/>
              <a:t> </a:t>
            </a:r>
            <a:r>
              <a:rPr lang="en-US" sz="2800" dirty="0" err="1"/>
              <a:t>sve</a:t>
            </a:r>
            <a:r>
              <a:rPr lang="en-US" sz="2800" dirty="0"/>
              <a:t> </a:t>
            </a:r>
            <a:r>
              <a:rPr lang="en-US" sz="2800" dirty="0" err="1"/>
              <a:t>druge</a:t>
            </a:r>
            <a:r>
              <a:rPr lang="en-US" sz="2800" dirty="0"/>
              <a:t> </a:t>
            </a:r>
            <a:r>
              <a:rPr lang="en-US" sz="2800" dirty="0" err="1"/>
              <a:t>dužnosti</a:t>
            </a:r>
            <a:r>
              <a:rPr lang="en-US" sz="2800" dirty="0"/>
              <a:t> </a:t>
            </a:r>
            <a:r>
              <a:rPr lang="en-US" sz="2800" dirty="0" err="1"/>
              <a:t>koje</a:t>
            </a:r>
            <a:r>
              <a:rPr lang="en-US" sz="2800" dirty="0"/>
              <a:t> </a:t>
            </a:r>
            <a:r>
              <a:rPr lang="en-US" sz="2800" dirty="0" err="1"/>
              <a:t>su</a:t>
            </a:r>
            <a:r>
              <a:rPr lang="en-US" sz="2800" dirty="0"/>
              <a:t> </a:t>
            </a:r>
            <a:r>
              <a:rPr lang="en-US" sz="2800" dirty="0" err="1"/>
              <a:t>predviđene</a:t>
            </a:r>
            <a:r>
              <a:rPr lang="en-US" sz="2800" dirty="0"/>
              <a:t> u </a:t>
            </a:r>
            <a:r>
              <a:rPr lang="en-US" sz="2800" dirty="0" err="1"/>
              <a:t>osnivačkom</a:t>
            </a:r>
            <a:r>
              <a:rPr lang="en-US" sz="2800" dirty="0"/>
              <a:t> </a:t>
            </a:r>
            <a:r>
              <a:rPr lang="en-US" sz="2800" dirty="0" err="1"/>
              <a:t>aktu</a:t>
            </a:r>
            <a:r>
              <a:rPr lang="en-US" sz="2800" dirty="0" smtClean="0"/>
              <a:t>,</a:t>
            </a:r>
            <a:r>
              <a:rPr lang="sr-Latn-ME" sz="2800" dirty="0" smtClean="0"/>
              <a:t> </a:t>
            </a:r>
            <a:r>
              <a:rPr lang="en-US" sz="2800" dirty="0" err="1" smtClean="0"/>
              <a:t>normativnim</a:t>
            </a:r>
            <a:r>
              <a:rPr lang="en-US" sz="2800" dirty="0" smtClean="0"/>
              <a:t> </a:t>
            </a:r>
            <a:r>
              <a:rPr lang="en-US" sz="2800" dirty="0" err="1"/>
              <a:t>aktima</a:t>
            </a:r>
            <a:r>
              <a:rPr lang="en-US" sz="2800" dirty="0"/>
              <a:t> </a:t>
            </a:r>
            <a:r>
              <a:rPr lang="en-US" sz="2800" dirty="0" err="1"/>
              <a:t>ili</a:t>
            </a:r>
            <a:r>
              <a:rPr lang="en-US" sz="2800" dirty="0"/>
              <a:t> </a:t>
            </a:r>
            <a:r>
              <a:rPr lang="en-US" sz="2800" dirty="0" err="1"/>
              <a:t>posebnoj</a:t>
            </a:r>
            <a:r>
              <a:rPr lang="en-US" sz="2800" dirty="0"/>
              <a:t> </a:t>
            </a:r>
            <a:r>
              <a:rPr lang="en-US" sz="2800" dirty="0" err="1"/>
              <a:t>odluci</a:t>
            </a:r>
            <a:r>
              <a:rPr lang="en-US" sz="2800" dirty="0"/>
              <a:t> </a:t>
            </a:r>
            <a:r>
              <a:rPr lang="en-US" sz="2800" dirty="0" err="1"/>
              <a:t>nadzornog</a:t>
            </a:r>
            <a:r>
              <a:rPr lang="en-US" sz="2800" dirty="0"/>
              <a:t>/</a:t>
            </a:r>
            <a:r>
              <a:rPr lang="en-US" sz="2800" dirty="0" err="1"/>
              <a:t>upravnog</a:t>
            </a:r>
            <a:r>
              <a:rPr lang="en-US" sz="2800" dirty="0"/>
              <a:t> </a:t>
            </a:r>
            <a:r>
              <a:rPr lang="en-US" sz="2800" dirty="0" err="1"/>
              <a:t>odbora</a:t>
            </a:r>
            <a:r>
              <a:rPr lang="en-US" sz="2800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46337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77900"/>
            <a:ext cx="10515600" cy="51990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2. </a:t>
            </a:r>
            <a:r>
              <a:rPr lang="en-US" dirty="0" err="1"/>
              <a:t>Sjednice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 </a:t>
            </a:r>
            <a:r>
              <a:rPr lang="en-US" dirty="0" err="1"/>
              <a:t>društva</a:t>
            </a:r>
            <a:endParaRPr lang="en-US" dirty="0"/>
          </a:p>
          <a:p>
            <a:r>
              <a:rPr lang="en-US" dirty="0" err="1"/>
              <a:t>Osnivački</a:t>
            </a:r>
            <a:r>
              <a:rPr lang="en-US" dirty="0"/>
              <a:t> </a:t>
            </a:r>
            <a:r>
              <a:rPr lang="en-US" dirty="0" err="1"/>
              <a:t>akt</a:t>
            </a:r>
            <a:r>
              <a:rPr lang="en-US" dirty="0"/>
              <a:t>, </a:t>
            </a:r>
            <a:r>
              <a:rPr lang="en-US" dirty="0" err="1"/>
              <a:t>normativni</a:t>
            </a:r>
            <a:r>
              <a:rPr lang="en-US" dirty="0"/>
              <a:t> </a:t>
            </a:r>
            <a:r>
              <a:rPr lang="en-US" dirty="0" err="1"/>
              <a:t>akti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posebna</a:t>
            </a:r>
            <a:r>
              <a:rPr lang="en-US" dirty="0"/>
              <a:t> </a:t>
            </a:r>
            <a:r>
              <a:rPr lang="en-US" dirty="0" err="1"/>
              <a:t>odluka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 smtClean="0"/>
              <a:t>odbora</a:t>
            </a:r>
            <a:r>
              <a:rPr lang="sr-Latn-ME" dirty="0" smtClean="0"/>
              <a:t> </a:t>
            </a:r>
            <a:r>
              <a:rPr lang="en-US" dirty="0" err="1" smtClean="0"/>
              <a:t>utvrđuju</a:t>
            </a:r>
            <a:r>
              <a:rPr lang="en-US" dirty="0" smtClean="0"/>
              <a:t>:</a:t>
            </a:r>
            <a:endParaRPr lang="en-US" dirty="0"/>
          </a:p>
          <a:p>
            <a:pPr marL="457200" lvl="1" indent="0">
              <a:buNone/>
            </a:pPr>
            <a:r>
              <a:rPr lang="en-US" sz="2800" dirty="0"/>
              <a:t>• </a:t>
            </a:r>
            <a:r>
              <a:rPr lang="en-US" sz="2800" dirty="0" err="1"/>
              <a:t>učestalost</a:t>
            </a:r>
            <a:r>
              <a:rPr lang="en-US" sz="2800" dirty="0"/>
              <a:t> </a:t>
            </a:r>
            <a:r>
              <a:rPr lang="en-US" sz="2800" dirty="0" err="1"/>
              <a:t>sjednica</a:t>
            </a:r>
            <a:r>
              <a:rPr lang="en-US" sz="2800" dirty="0"/>
              <a:t>/</a:t>
            </a:r>
            <a:r>
              <a:rPr lang="en-US" sz="2800" dirty="0" err="1"/>
              <a:t>sastanaka</a:t>
            </a:r>
            <a:r>
              <a:rPr lang="en-US" sz="2800" dirty="0"/>
              <a:t> </a:t>
            </a:r>
            <a:r>
              <a:rPr lang="en-US" sz="2800" dirty="0" err="1"/>
              <a:t>uprave</a:t>
            </a:r>
            <a:r>
              <a:rPr lang="en-US" sz="2800" dirty="0"/>
              <a:t>;</a:t>
            </a:r>
          </a:p>
          <a:p>
            <a:pPr marL="457200" lvl="1" indent="0">
              <a:buNone/>
            </a:pPr>
            <a:r>
              <a:rPr lang="pl-PL" sz="2800" dirty="0"/>
              <a:t>• postupke za </a:t>
            </a:r>
            <a:r>
              <a:rPr lang="pl-PL" sz="2800" dirty="0" smtClean="0"/>
              <a:t>organizovanje  </a:t>
            </a:r>
            <a:r>
              <a:rPr lang="pl-PL" sz="2800" dirty="0"/>
              <a:t>i održavanje sjednica uprave; i</a:t>
            </a:r>
          </a:p>
          <a:p>
            <a:pPr marL="457200" lvl="1" indent="0">
              <a:buNone/>
            </a:pPr>
            <a:r>
              <a:rPr lang="pl-PL" sz="2800" dirty="0"/>
              <a:t>• postupke za donošenje odluka tokom sjednica uprave.</a:t>
            </a:r>
            <a:endParaRPr lang="en-US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88282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3000"/>
            <a:ext cx="10515600" cy="5033963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3. Pravo na sazivanje sjednice uprave društva</a:t>
            </a:r>
          </a:p>
          <a:p>
            <a:r>
              <a:rPr lang="it-IT" dirty="0"/>
              <a:t>Pravo da sazove sjednicu uprave ima generalni </a:t>
            </a:r>
            <a:r>
              <a:rPr lang="it-IT" dirty="0" smtClean="0"/>
              <a:t>dire</a:t>
            </a:r>
            <a:r>
              <a:rPr lang="sr-Latn-ME" dirty="0" smtClean="0"/>
              <a:t>k</a:t>
            </a:r>
            <a:r>
              <a:rPr lang="it-IT" dirty="0" smtClean="0"/>
              <a:t>tor.</a:t>
            </a:r>
            <a:endParaRPr lang="sr-Latn-ME" dirty="0"/>
          </a:p>
          <a:p>
            <a:pPr algn="just"/>
            <a:r>
              <a:rPr lang="en-US" dirty="0" err="1"/>
              <a:t>Osnivački</a:t>
            </a:r>
            <a:r>
              <a:rPr lang="en-US" dirty="0"/>
              <a:t> </a:t>
            </a:r>
            <a:r>
              <a:rPr lang="en-US" dirty="0" err="1"/>
              <a:t>akt</a:t>
            </a:r>
            <a:r>
              <a:rPr lang="en-US" dirty="0"/>
              <a:t>, </a:t>
            </a:r>
            <a:r>
              <a:rPr lang="en-US" dirty="0" err="1"/>
              <a:t>normativni</a:t>
            </a:r>
            <a:r>
              <a:rPr lang="en-US" dirty="0"/>
              <a:t> </a:t>
            </a:r>
            <a:r>
              <a:rPr lang="en-US" dirty="0" err="1"/>
              <a:t>akti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posebna</a:t>
            </a:r>
            <a:r>
              <a:rPr lang="en-US" dirty="0"/>
              <a:t> </a:t>
            </a:r>
            <a:r>
              <a:rPr lang="en-US" dirty="0" err="1"/>
              <a:t>odluka</a:t>
            </a:r>
            <a:r>
              <a:rPr lang="en-US" dirty="0"/>
              <a:t> </a:t>
            </a:r>
            <a:r>
              <a:rPr lang="sr-Latn-ME" dirty="0" smtClean="0"/>
              <a:t>n</a:t>
            </a:r>
            <a:r>
              <a:rPr lang="en-US" dirty="0" err="1" smtClean="0"/>
              <a:t>adzornog</a:t>
            </a:r>
            <a:r>
              <a:rPr lang="en-US" dirty="0" smtClean="0"/>
              <a:t>/</a:t>
            </a:r>
            <a:r>
              <a:rPr lang="en-US" dirty="0" err="1" smtClean="0"/>
              <a:t>upravnogodbora</a:t>
            </a:r>
            <a:r>
              <a:rPr lang="en-US" dirty="0" smtClean="0"/>
              <a:t>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predvidjeti</a:t>
            </a:r>
            <a:r>
              <a:rPr lang="en-US" dirty="0"/>
              <a:t> </a:t>
            </a:r>
            <a:r>
              <a:rPr lang="en-US" dirty="0" err="1"/>
              <a:t>postupke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sazivanje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održavanje</a:t>
            </a:r>
            <a:r>
              <a:rPr lang="en-US" dirty="0"/>
              <a:t> </a:t>
            </a:r>
            <a:r>
              <a:rPr lang="en-US" dirty="0" err="1"/>
              <a:t>sjednica</a:t>
            </a:r>
            <a:r>
              <a:rPr lang="en-US" dirty="0"/>
              <a:t> </a:t>
            </a:r>
            <a:r>
              <a:rPr lang="en-US" dirty="0" err="1" smtClean="0"/>
              <a:t>uprave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33492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Sadržaj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ME" dirty="0" smtClean="0"/>
              <a:t>A – Izvršni organi (uprava) društva</a:t>
            </a:r>
            <a:endParaRPr lang="sr-Latn-ME" dirty="0"/>
          </a:p>
          <a:p>
            <a:pPr marL="0" indent="0">
              <a:buNone/>
            </a:pPr>
            <a:r>
              <a:rPr lang="sr-Latn-ME" dirty="0" smtClean="0"/>
              <a:t>B – Sastav izvršnih organa</a:t>
            </a:r>
          </a:p>
          <a:p>
            <a:pPr marL="0" indent="0">
              <a:buNone/>
            </a:pPr>
            <a:r>
              <a:rPr lang="sr-Latn-ME" dirty="0" smtClean="0"/>
              <a:t>C – </a:t>
            </a:r>
            <a:r>
              <a:rPr lang="sr-Latn-ME" dirty="0"/>
              <a:t>F</a:t>
            </a:r>
            <a:r>
              <a:rPr lang="sr-Latn-ME" dirty="0" smtClean="0"/>
              <a:t>ormiranje i ukidanje izvršnih organa</a:t>
            </a:r>
          </a:p>
          <a:p>
            <a:pPr marL="0" indent="0">
              <a:buNone/>
            </a:pPr>
            <a:r>
              <a:rPr lang="sr-Latn-ME" dirty="0" smtClean="0"/>
              <a:t>D – Radne procedure izvršnih organa</a:t>
            </a:r>
          </a:p>
          <a:p>
            <a:pPr marL="0" indent="0">
              <a:buNone/>
            </a:pPr>
            <a:r>
              <a:rPr lang="sr-Latn-ME" dirty="0" smtClean="0"/>
              <a:t>E – Obaveze i odgovornosti  članova izvršnih organa</a:t>
            </a:r>
          </a:p>
          <a:p>
            <a:pPr marL="0" indent="0">
              <a:buNone/>
            </a:pPr>
            <a:r>
              <a:rPr lang="sr-Latn-ME" dirty="0" smtClean="0"/>
              <a:t>F – Ocjenjivanja učinaka izvršnih organa</a:t>
            </a:r>
          </a:p>
          <a:p>
            <a:pPr marL="0" indent="0">
              <a:buNone/>
            </a:pPr>
            <a:r>
              <a:rPr lang="sr-Latn-ME" dirty="0" smtClean="0"/>
              <a:t>G – Naknade i refundiranje za izvršne organe</a:t>
            </a:r>
          </a:p>
          <a:p>
            <a:pPr marL="0" indent="0">
              <a:buNone/>
            </a:pPr>
            <a:r>
              <a:rPr lang="sr-Latn-ME" dirty="0" smtClean="0"/>
              <a:t>I – </a:t>
            </a:r>
            <a:r>
              <a:rPr lang="sr-Latn-ME" dirty="0"/>
              <a:t>S</a:t>
            </a:r>
            <a:r>
              <a:rPr lang="sr-Latn-ME" dirty="0" smtClean="0"/>
              <a:t>ekretar društva i njegova uloga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882822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58906"/>
            <a:ext cx="10515600" cy="551805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4. </a:t>
            </a:r>
            <a:r>
              <a:rPr lang="en-US" dirty="0" err="1"/>
              <a:t>Obavještenje</a:t>
            </a:r>
            <a:r>
              <a:rPr lang="en-US" dirty="0"/>
              <a:t> o </a:t>
            </a:r>
            <a:r>
              <a:rPr lang="en-US" dirty="0" err="1"/>
              <a:t>sjednici</a:t>
            </a:r>
            <a:endParaRPr lang="en-US" dirty="0"/>
          </a:p>
          <a:p>
            <a:pPr algn="just"/>
            <a:r>
              <a:rPr lang="en-US" dirty="0" err="1"/>
              <a:t>Budući</a:t>
            </a:r>
            <a:r>
              <a:rPr lang="en-US" dirty="0"/>
              <a:t> da je </a:t>
            </a:r>
            <a:r>
              <a:rPr lang="en-US" dirty="0" err="1"/>
              <a:t>uprava</a:t>
            </a:r>
            <a:r>
              <a:rPr lang="en-US" dirty="0"/>
              <a:t> instrument </a:t>
            </a:r>
            <a:r>
              <a:rPr lang="en-US" dirty="0" err="1"/>
              <a:t>upravljanja</a:t>
            </a:r>
            <a:r>
              <a:rPr lang="en-US" dirty="0"/>
              <a:t>, </a:t>
            </a:r>
            <a:r>
              <a:rPr lang="en-US" dirty="0" err="1"/>
              <a:t>ona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vjerovatno</a:t>
            </a:r>
            <a:r>
              <a:rPr lang="en-US" dirty="0"/>
              <a:t> </a:t>
            </a:r>
            <a:r>
              <a:rPr lang="en-US" dirty="0" err="1"/>
              <a:t>morati</a:t>
            </a:r>
            <a:r>
              <a:rPr lang="en-US" dirty="0"/>
              <a:t> </a:t>
            </a:r>
            <a:r>
              <a:rPr lang="en-US" dirty="0" err="1"/>
              <a:t>odgovarati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promjenjive</a:t>
            </a:r>
            <a:r>
              <a:rPr lang="en-US" dirty="0" smtClean="0"/>
              <a:t> </a:t>
            </a:r>
            <a:r>
              <a:rPr lang="en-US" dirty="0" err="1"/>
              <a:t>zahtjeve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njegovog</a:t>
            </a:r>
            <a:r>
              <a:rPr lang="en-US" dirty="0"/>
              <a:t> </a:t>
            </a:r>
            <a:r>
              <a:rPr lang="en-US" dirty="0" err="1"/>
              <a:t>vanjskog</a:t>
            </a:r>
            <a:r>
              <a:rPr lang="en-US" dirty="0"/>
              <a:t> </a:t>
            </a:r>
            <a:r>
              <a:rPr lang="en-US" dirty="0" err="1"/>
              <a:t>okruženja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spremna</a:t>
            </a:r>
            <a:r>
              <a:rPr lang="en-US" dirty="0"/>
              <a:t> da </a:t>
            </a:r>
            <a:r>
              <a:rPr lang="en-US" dirty="0" err="1" smtClean="0"/>
              <a:t>brzo</a:t>
            </a:r>
            <a:r>
              <a:rPr lang="sr-Latn-ME" dirty="0" smtClean="0"/>
              <a:t> </a:t>
            </a:r>
            <a:r>
              <a:rPr lang="pl-PL" dirty="0" smtClean="0"/>
              <a:t>djeluje.</a:t>
            </a:r>
          </a:p>
          <a:p>
            <a:pPr algn="just"/>
            <a:r>
              <a:rPr lang="pl-PL" dirty="0" smtClean="0"/>
              <a:t> </a:t>
            </a:r>
            <a:r>
              <a:rPr lang="pl-PL" dirty="0"/>
              <a:t>Mada je brza reakcija potrebna, ona može pažljivu i opsežnu pripremu </a:t>
            </a:r>
            <a:r>
              <a:rPr lang="pl-PL" dirty="0" smtClean="0"/>
              <a:t>za </a:t>
            </a:r>
            <a:r>
              <a:rPr lang="en-US" dirty="0" err="1" smtClean="0"/>
              <a:t>sjednice</a:t>
            </a:r>
            <a:r>
              <a:rPr lang="en-US" dirty="0" smtClean="0"/>
              <a:t> </a:t>
            </a:r>
            <a:r>
              <a:rPr lang="en-US" dirty="0" err="1"/>
              <a:t>učiniti</a:t>
            </a:r>
            <a:r>
              <a:rPr lang="en-US" dirty="0"/>
              <a:t> </a:t>
            </a:r>
            <a:r>
              <a:rPr lang="en-US" dirty="0" err="1"/>
              <a:t>teškom</a:t>
            </a:r>
            <a:r>
              <a:rPr lang="en-US" dirty="0"/>
              <a:t>, a u </a:t>
            </a:r>
            <a:r>
              <a:rPr lang="en-US" dirty="0" err="1"/>
              <a:t>nekim</a:t>
            </a:r>
            <a:r>
              <a:rPr lang="en-US" dirty="0"/>
              <a:t> </a:t>
            </a:r>
            <a:r>
              <a:rPr lang="en-US" dirty="0" err="1"/>
              <a:t>slučajevima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nemogućom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Očigledno</a:t>
            </a:r>
            <a:r>
              <a:rPr lang="en-US" dirty="0"/>
              <a:t>, </a:t>
            </a:r>
            <a:r>
              <a:rPr lang="en-US" dirty="0" err="1" smtClean="0"/>
              <a:t>članovi</a:t>
            </a:r>
            <a:r>
              <a:rPr lang="sr-Latn-ME" dirty="0" smtClean="0"/>
              <a:t> </a:t>
            </a:r>
            <a:r>
              <a:rPr lang="en-US" dirty="0" err="1" smtClean="0"/>
              <a:t>uprave</a:t>
            </a:r>
            <a:r>
              <a:rPr lang="en-US" dirty="0" smtClean="0"/>
              <a:t>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isto</a:t>
            </a:r>
            <a:r>
              <a:rPr lang="en-US" dirty="0"/>
              <a:t> </a:t>
            </a:r>
            <a:r>
              <a:rPr lang="en-US" dirty="0" err="1"/>
              <a:t>tako</a:t>
            </a:r>
            <a:r>
              <a:rPr lang="en-US" dirty="0"/>
              <a:t> dobro </a:t>
            </a:r>
            <a:r>
              <a:rPr lang="en-US" dirty="0" err="1"/>
              <a:t>pripremljeni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praktični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U </a:t>
            </a:r>
            <a:r>
              <a:rPr lang="en-US" dirty="0" err="1"/>
              <a:t>mjeri</a:t>
            </a:r>
            <a:r>
              <a:rPr lang="en-US" dirty="0"/>
              <a:t> u </a:t>
            </a:r>
            <a:r>
              <a:rPr lang="en-US" dirty="0" err="1"/>
              <a:t>kojoj</a:t>
            </a:r>
            <a:r>
              <a:rPr lang="en-US" dirty="0"/>
              <a:t> </a:t>
            </a:r>
            <a:r>
              <a:rPr lang="en-US" dirty="0" smtClean="0"/>
              <a:t>je</a:t>
            </a:r>
            <a:r>
              <a:rPr lang="sr-Latn-ME" dirty="0" smtClean="0"/>
              <a:t> </a:t>
            </a:r>
            <a:r>
              <a:rPr lang="en-US" dirty="0" smtClean="0"/>
              <a:t>to </a:t>
            </a:r>
            <a:r>
              <a:rPr lang="en-US" dirty="0" err="1"/>
              <a:t>moguće</a:t>
            </a:r>
            <a:r>
              <a:rPr lang="en-US" dirty="0"/>
              <a:t>, </a:t>
            </a:r>
            <a:r>
              <a:rPr lang="en-US" dirty="0" err="1"/>
              <a:t>oni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unaprijed</a:t>
            </a:r>
            <a:r>
              <a:rPr lang="en-US" dirty="0"/>
              <a:t> </a:t>
            </a:r>
            <a:r>
              <a:rPr lang="en-US" dirty="0" err="1"/>
              <a:t>obaviješteni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bi </a:t>
            </a:r>
            <a:r>
              <a:rPr lang="en-US" dirty="0" err="1"/>
              <a:t>im</a:t>
            </a:r>
            <a:r>
              <a:rPr lang="en-US" dirty="0"/>
              <a:t> se </a:t>
            </a:r>
            <a:r>
              <a:rPr lang="en-US" dirty="0" err="1"/>
              <a:t>dalo</a:t>
            </a:r>
            <a:r>
              <a:rPr lang="en-US" dirty="0"/>
              <a:t> </a:t>
            </a:r>
            <a:r>
              <a:rPr lang="en-US" dirty="0" err="1"/>
              <a:t>vremena</a:t>
            </a:r>
            <a:r>
              <a:rPr lang="en-US" dirty="0"/>
              <a:t> da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err="1" smtClean="0"/>
              <a:t>pripreme</a:t>
            </a:r>
            <a:r>
              <a:rPr lang="en-US" dirty="0"/>
              <a:t>, </a:t>
            </a:r>
            <a:r>
              <a:rPr lang="en-US" dirty="0" err="1"/>
              <a:t>radi</a:t>
            </a:r>
            <a:r>
              <a:rPr lang="en-US" dirty="0"/>
              <a:t> </a:t>
            </a:r>
            <a:r>
              <a:rPr lang="en-US" dirty="0" err="1"/>
              <a:t>djelotvornog</a:t>
            </a:r>
            <a:r>
              <a:rPr lang="en-US" dirty="0"/>
              <a:t> </a:t>
            </a:r>
            <a:r>
              <a:rPr lang="en-US" dirty="0" err="1"/>
              <a:t>učešća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sjednicama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err="1"/>
              <a:t>Normativni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drugi</a:t>
            </a:r>
            <a:r>
              <a:rPr lang="en-US" dirty="0"/>
              <a:t> </a:t>
            </a:r>
            <a:r>
              <a:rPr lang="en-US" dirty="0" err="1"/>
              <a:t>interni</a:t>
            </a:r>
            <a:r>
              <a:rPr lang="en-US" dirty="0"/>
              <a:t> </a:t>
            </a:r>
            <a:r>
              <a:rPr lang="en-US" dirty="0" err="1"/>
              <a:t>akti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odrediti</a:t>
            </a:r>
            <a:r>
              <a:rPr lang="en-US" dirty="0"/>
              <a:t> </a:t>
            </a:r>
            <a:r>
              <a:rPr lang="en-US" dirty="0" err="1"/>
              <a:t>oblik</a:t>
            </a:r>
            <a:r>
              <a:rPr lang="en-US" dirty="0"/>
              <a:t> u </a:t>
            </a:r>
            <a:r>
              <a:rPr lang="en-US" dirty="0" err="1"/>
              <a:t>kojem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err="1" smtClean="0"/>
              <a:t>obavještenje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materijali</a:t>
            </a:r>
            <a:r>
              <a:rPr lang="en-US" dirty="0"/>
              <a:t> </a:t>
            </a:r>
            <a:r>
              <a:rPr lang="en-US" dirty="0" err="1"/>
              <a:t>dostavljati</a:t>
            </a:r>
            <a:r>
              <a:rPr lang="en-US" dirty="0"/>
              <a:t> </a:t>
            </a:r>
            <a:r>
              <a:rPr lang="en-US" dirty="0" err="1"/>
              <a:t>članovima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najpogodniji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najprikladniji</a:t>
            </a:r>
            <a:r>
              <a:rPr lang="sr-Latn-ME" dirty="0" smtClean="0"/>
              <a:t> </a:t>
            </a:r>
            <a:r>
              <a:rPr lang="en-US" dirty="0" err="1" smtClean="0"/>
              <a:t>način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785069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5. </a:t>
            </a:r>
            <a:r>
              <a:rPr lang="en-US" dirty="0" err="1"/>
              <a:t>Kvorum</a:t>
            </a:r>
            <a:r>
              <a:rPr lang="en-US" dirty="0"/>
              <a:t> </a:t>
            </a:r>
            <a:r>
              <a:rPr lang="en-US" dirty="0" err="1"/>
              <a:t>sjednica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 </a:t>
            </a:r>
            <a:r>
              <a:rPr lang="en-US" dirty="0" err="1"/>
              <a:t>društva</a:t>
            </a:r>
            <a:endParaRPr lang="en-US" dirty="0"/>
          </a:p>
          <a:p>
            <a:pPr algn="just"/>
            <a:r>
              <a:rPr lang="en-US" dirty="0" err="1"/>
              <a:t>Kvorum</a:t>
            </a:r>
            <a:r>
              <a:rPr lang="en-US" dirty="0"/>
              <a:t> </a:t>
            </a:r>
            <a:r>
              <a:rPr lang="en-US" dirty="0" err="1"/>
              <a:t>sjednica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 </a:t>
            </a:r>
            <a:r>
              <a:rPr lang="en-US" dirty="0" err="1"/>
              <a:t>odnosi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učestvovati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sjednici</a:t>
            </a:r>
            <a:r>
              <a:rPr lang="sr-Latn-ME" dirty="0" smtClean="0"/>
              <a:t> </a:t>
            </a:r>
            <a:r>
              <a:rPr lang="en-US" dirty="0" err="1" smtClean="0"/>
              <a:t>prije</a:t>
            </a:r>
            <a:r>
              <a:rPr lang="en-US" dirty="0" smtClean="0"/>
              <a:t> </a:t>
            </a:r>
            <a:r>
              <a:rPr lang="en-US" dirty="0" err="1"/>
              <a:t>nego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ona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donositi</a:t>
            </a:r>
            <a:r>
              <a:rPr lang="en-US" dirty="0"/>
              <a:t> </a:t>
            </a:r>
            <a:r>
              <a:rPr lang="en-US" dirty="0" err="1"/>
              <a:t>punovažne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Osnivački</a:t>
            </a:r>
            <a:r>
              <a:rPr lang="en-US" dirty="0" smtClean="0"/>
              <a:t> </a:t>
            </a:r>
            <a:r>
              <a:rPr lang="en-US" dirty="0" err="1"/>
              <a:t>akt</a:t>
            </a:r>
            <a:r>
              <a:rPr lang="en-US" dirty="0"/>
              <a:t>, </a:t>
            </a:r>
            <a:r>
              <a:rPr lang="en-US" dirty="0" err="1"/>
              <a:t>normativni</a:t>
            </a:r>
            <a:r>
              <a:rPr lang="en-US" dirty="0"/>
              <a:t> </a:t>
            </a:r>
            <a:r>
              <a:rPr lang="en-US" dirty="0" err="1" smtClean="0"/>
              <a:t>akti</a:t>
            </a:r>
            <a:r>
              <a:rPr lang="sr-Latn-ME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/>
              <a:t>posebna</a:t>
            </a:r>
            <a:r>
              <a:rPr lang="en-US" dirty="0"/>
              <a:t> </a:t>
            </a:r>
            <a:r>
              <a:rPr lang="en-US" dirty="0" err="1"/>
              <a:t>odluka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određuju</a:t>
            </a:r>
            <a:r>
              <a:rPr lang="en-US" dirty="0"/>
              <a:t> </a:t>
            </a:r>
            <a:r>
              <a:rPr lang="en-US" dirty="0" err="1"/>
              <a:t>kvorum</a:t>
            </a:r>
            <a:r>
              <a:rPr lang="en-US" dirty="0"/>
              <a:t>, </a:t>
            </a:r>
            <a:r>
              <a:rPr lang="en-US" dirty="0" err="1"/>
              <a:t>koji</a:t>
            </a:r>
            <a:r>
              <a:rPr lang="en-US" dirty="0"/>
              <a:t> ne </a:t>
            </a:r>
            <a:r>
              <a:rPr lang="en-US" dirty="0" err="1" smtClean="0"/>
              <a:t>treba</a:t>
            </a:r>
            <a:r>
              <a:rPr lang="sr-Latn-ME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 </a:t>
            </a:r>
            <a:r>
              <a:rPr lang="en-US" dirty="0" err="1"/>
              <a:t>manji</a:t>
            </a:r>
            <a:r>
              <a:rPr lang="en-US" dirty="0"/>
              <a:t> od </a:t>
            </a:r>
            <a:r>
              <a:rPr lang="en-US" dirty="0" err="1"/>
              <a:t>jedne</a:t>
            </a:r>
            <a:r>
              <a:rPr lang="en-US" dirty="0"/>
              <a:t> </a:t>
            </a:r>
            <a:r>
              <a:rPr lang="en-US" dirty="0" err="1"/>
              <a:t>polovine</a:t>
            </a:r>
            <a:r>
              <a:rPr lang="en-US" dirty="0"/>
              <a:t> </a:t>
            </a:r>
            <a:r>
              <a:rPr lang="en-US" dirty="0" err="1"/>
              <a:t>ukupnog</a:t>
            </a:r>
            <a:r>
              <a:rPr lang="en-US" dirty="0"/>
              <a:t> </a:t>
            </a:r>
            <a:r>
              <a:rPr lang="en-US" dirty="0" err="1"/>
              <a:t>broja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Ni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jednoj</a:t>
            </a:r>
            <a:r>
              <a:rPr lang="en-US" dirty="0"/>
              <a:t> </a:t>
            </a:r>
            <a:r>
              <a:rPr lang="en-US" dirty="0" err="1" smtClean="0"/>
              <a:t>sjednici</a:t>
            </a:r>
            <a:r>
              <a:rPr lang="sr-Latn-ME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/>
              <a:t>nema</a:t>
            </a:r>
            <a:r>
              <a:rPr lang="en-US" dirty="0"/>
              <a:t> </a:t>
            </a:r>
            <a:r>
              <a:rPr lang="en-US" dirty="0" err="1"/>
              <a:t>kvorum</a:t>
            </a:r>
            <a:r>
              <a:rPr lang="en-US" dirty="0"/>
              <a:t> ne </a:t>
            </a:r>
            <a:r>
              <a:rPr lang="en-US" dirty="0" err="1"/>
              <a:t>mogu</a:t>
            </a:r>
            <a:r>
              <a:rPr lang="en-US" dirty="0"/>
              <a:t> se </a:t>
            </a:r>
            <a:r>
              <a:rPr lang="en-US" dirty="0" err="1"/>
              <a:t>donositi</a:t>
            </a:r>
            <a:r>
              <a:rPr lang="en-US" dirty="0"/>
              <a:t> </a:t>
            </a:r>
            <a:r>
              <a:rPr lang="en-US" dirty="0" err="1"/>
              <a:t>punovažne</a:t>
            </a:r>
            <a:r>
              <a:rPr lang="en-US" dirty="0"/>
              <a:t> </a:t>
            </a:r>
            <a:r>
              <a:rPr lang="en-US" dirty="0" err="1" smtClean="0"/>
              <a:t>odluke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6. </a:t>
            </a:r>
            <a:r>
              <a:rPr lang="en-US" dirty="0" err="1"/>
              <a:t>Glasanje</a:t>
            </a:r>
            <a:r>
              <a:rPr lang="en-US" dirty="0"/>
              <a:t> </a:t>
            </a:r>
            <a:r>
              <a:rPr lang="en-US" dirty="0" err="1"/>
              <a:t>tokom</a:t>
            </a:r>
            <a:r>
              <a:rPr lang="en-US" dirty="0"/>
              <a:t> </a:t>
            </a:r>
            <a:r>
              <a:rPr lang="en-US" dirty="0" err="1"/>
              <a:t>sjednica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 </a:t>
            </a:r>
            <a:r>
              <a:rPr lang="en-US" dirty="0" err="1"/>
              <a:t>društva</a:t>
            </a:r>
            <a:endParaRPr lang="en-US" dirty="0"/>
          </a:p>
          <a:p>
            <a:pPr algn="just"/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odobrenje</a:t>
            </a:r>
            <a:r>
              <a:rPr lang="en-US" dirty="0"/>
              <a:t> </a:t>
            </a:r>
            <a:r>
              <a:rPr lang="en-US" dirty="0" err="1"/>
              <a:t>odluka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 </a:t>
            </a:r>
            <a:r>
              <a:rPr lang="en-US" dirty="0" err="1"/>
              <a:t>dovoljna</a:t>
            </a:r>
            <a:r>
              <a:rPr lang="en-US" dirty="0"/>
              <a:t> je </a:t>
            </a:r>
            <a:r>
              <a:rPr lang="en-US" dirty="0" err="1"/>
              <a:t>prosta</a:t>
            </a:r>
            <a:r>
              <a:rPr lang="en-US" dirty="0"/>
              <a:t> </a:t>
            </a:r>
            <a:r>
              <a:rPr lang="en-US" dirty="0" err="1"/>
              <a:t>većina</a:t>
            </a:r>
            <a:r>
              <a:rPr lang="en-US" dirty="0"/>
              <a:t> </a:t>
            </a:r>
            <a:r>
              <a:rPr lang="en-US" dirty="0" err="1"/>
              <a:t>glasova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 </a:t>
            </a:r>
            <a:r>
              <a:rPr lang="en-US" dirty="0" err="1" smtClean="0"/>
              <a:t>koji</a:t>
            </a:r>
            <a:r>
              <a:rPr lang="sr-Latn-ME" dirty="0" smtClean="0"/>
              <a:t> </a:t>
            </a:r>
            <a:r>
              <a:rPr lang="en-US" dirty="0" err="1" smtClean="0"/>
              <a:t>učestvuju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sjednici</a:t>
            </a:r>
            <a:r>
              <a:rPr lang="en-US" dirty="0"/>
              <a:t>, </a:t>
            </a:r>
            <a:r>
              <a:rPr lang="en-US" dirty="0" err="1"/>
              <a:t>ukoliko</a:t>
            </a:r>
            <a:r>
              <a:rPr lang="en-US" dirty="0"/>
              <a:t> </a:t>
            </a:r>
            <a:r>
              <a:rPr lang="en-US" dirty="0" err="1"/>
              <a:t>osnivački</a:t>
            </a:r>
            <a:r>
              <a:rPr lang="en-US" dirty="0"/>
              <a:t> </a:t>
            </a:r>
            <a:r>
              <a:rPr lang="en-US" dirty="0" err="1"/>
              <a:t>akt</a:t>
            </a:r>
            <a:r>
              <a:rPr lang="en-US" dirty="0"/>
              <a:t>, </a:t>
            </a:r>
            <a:r>
              <a:rPr lang="en-US" dirty="0" err="1"/>
              <a:t>normativni</a:t>
            </a:r>
            <a:r>
              <a:rPr lang="en-US" dirty="0"/>
              <a:t> </a:t>
            </a:r>
            <a:r>
              <a:rPr lang="en-US" dirty="0" err="1"/>
              <a:t>akti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posebna</a:t>
            </a:r>
            <a:r>
              <a:rPr lang="en-US" dirty="0"/>
              <a:t> </a:t>
            </a:r>
            <a:r>
              <a:rPr lang="en-US" dirty="0" err="1" smtClean="0"/>
              <a:t>odluka</a:t>
            </a:r>
            <a:r>
              <a:rPr lang="sr-Latn-ME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ne </a:t>
            </a:r>
            <a:r>
              <a:rPr lang="en-US" dirty="0" err="1"/>
              <a:t>zahtijevaju</a:t>
            </a:r>
            <a:r>
              <a:rPr lang="en-US" dirty="0"/>
              <a:t> </a:t>
            </a:r>
            <a:r>
              <a:rPr lang="sr-Latn-ME" dirty="0" smtClean="0"/>
              <a:t>drugu </a:t>
            </a:r>
            <a:r>
              <a:rPr lang="en-US" dirty="0" smtClean="0"/>
              <a:t> </a:t>
            </a:r>
            <a:r>
              <a:rPr lang="en-US" dirty="0" err="1"/>
              <a:t>većinu</a:t>
            </a:r>
            <a:r>
              <a:rPr lang="en-US" dirty="0"/>
              <a:t> </a:t>
            </a:r>
            <a:r>
              <a:rPr lang="en-US" dirty="0" err="1"/>
              <a:t>glasova</a:t>
            </a:r>
            <a:r>
              <a:rPr lang="en-US" dirty="0"/>
              <a:t>.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391396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33718"/>
            <a:ext cx="10515600" cy="5343245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Zakon</a:t>
            </a:r>
            <a:r>
              <a:rPr lang="sr-Latn-ME" dirty="0" smtClean="0"/>
              <a:t> </a:t>
            </a:r>
            <a:r>
              <a:rPr lang="en-US" dirty="0" err="1" smtClean="0"/>
              <a:t>ipak</a:t>
            </a:r>
            <a:r>
              <a:rPr lang="en-US" dirty="0" smtClean="0"/>
              <a:t> </a:t>
            </a:r>
            <a:r>
              <a:rPr lang="en-US" dirty="0"/>
              <a:t>ne </a:t>
            </a:r>
            <a:r>
              <a:rPr lang="en-US" dirty="0" err="1"/>
              <a:t>predviđa</a:t>
            </a:r>
            <a:r>
              <a:rPr lang="en-US" dirty="0"/>
              <a:t> </a:t>
            </a:r>
            <a:r>
              <a:rPr lang="en-US" dirty="0" err="1" smtClean="0"/>
              <a:t>kvalifi</a:t>
            </a:r>
            <a:r>
              <a:rPr lang="sr-Latn-ME" dirty="0" smtClean="0"/>
              <a:t>kovanu </a:t>
            </a:r>
            <a:r>
              <a:rPr lang="en-US" dirty="0" smtClean="0"/>
              <a:t> </a:t>
            </a:r>
            <a:r>
              <a:rPr lang="en-US" dirty="0" err="1"/>
              <a:t>većinu</a:t>
            </a:r>
            <a:r>
              <a:rPr lang="en-US" dirty="0"/>
              <a:t> </a:t>
            </a:r>
            <a:r>
              <a:rPr lang="en-US" dirty="0" err="1"/>
              <a:t>glasova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 </a:t>
            </a:r>
            <a:r>
              <a:rPr lang="en-US" dirty="0" err="1"/>
              <a:t>odluku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.</a:t>
            </a:r>
          </a:p>
          <a:p>
            <a:r>
              <a:rPr lang="en-US" dirty="0" err="1"/>
              <a:t>Zakon</a:t>
            </a:r>
            <a:r>
              <a:rPr lang="en-US" dirty="0"/>
              <a:t> </a:t>
            </a:r>
            <a:r>
              <a:rPr lang="en-US" dirty="0" err="1"/>
              <a:t>zabranjuje</a:t>
            </a:r>
            <a:r>
              <a:rPr lang="en-US" dirty="0"/>
              <a:t> </a:t>
            </a:r>
            <a:r>
              <a:rPr lang="en-US" dirty="0" err="1"/>
              <a:t>prijenos</a:t>
            </a:r>
            <a:r>
              <a:rPr lang="en-US" dirty="0"/>
              <a:t> </a:t>
            </a:r>
            <a:r>
              <a:rPr lang="en-US" dirty="0" err="1"/>
              <a:t>glasačkog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s </a:t>
            </a:r>
            <a:r>
              <a:rPr lang="en-US" dirty="0" err="1"/>
              <a:t>jednog</a:t>
            </a:r>
            <a:r>
              <a:rPr lang="en-US" dirty="0"/>
              <a:t> </a:t>
            </a:r>
            <a:r>
              <a:rPr lang="en-US" dirty="0" err="1"/>
              <a:t>člana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drugog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Svaki</a:t>
            </a:r>
            <a:r>
              <a:rPr lang="sr-Latn-ME" dirty="0" smtClean="0"/>
              <a:t> </a:t>
            </a:r>
            <a:r>
              <a:rPr lang="sv-SE" dirty="0" smtClean="0"/>
              <a:t>član </a:t>
            </a:r>
            <a:r>
              <a:rPr lang="sv-SE" dirty="0"/>
              <a:t>ima jedan glas</a:t>
            </a:r>
            <a:r>
              <a:rPr lang="sv-SE" dirty="0" smtClean="0"/>
              <a:t>.</a:t>
            </a:r>
            <a:endParaRPr lang="sr-Latn-ME" dirty="0" smtClean="0"/>
          </a:p>
          <a:p>
            <a:pPr algn="just"/>
            <a:r>
              <a:rPr lang="sv-SE" dirty="0" smtClean="0"/>
              <a:t> </a:t>
            </a:r>
            <a:r>
              <a:rPr lang="sv-SE" dirty="0"/>
              <a:t>Osnivački akt, normativni akti ili odluka </a:t>
            </a:r>
            <a:r>
              <a:rPr lang="sv-SE" dirty="0" smtClean="0"/>
              <a:t>nadzornog/upravnog</a:t>
            </a:r>
            <a:r>
              <a:rPr lang="sr-Latn-ME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predvidjeti</a:t>
            </a:r>
            <a:r>
              <a:rPr lang="en-US" dirty="0"/>
              <a:t> da </a:t>
            </a:r>
            <a:r>
              <a:rPr lang="en-US" dirty="0" err="1"/>
              <a:t>predsjedavajući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dati</a:t>
            </a:r>
            <a:r>
              <a:rPr lang="en-US" dirty="0"/>
              <a:t> </a:t>
            </a:r>
            <a:r>
              <a:rPr lang="en-US" dirty="0" err="1"/>
              <a:t>odlučujući</a:t>
            </a:r>
            <a:r>
              <a:rPr lang="en-US" dirty="0"/>
              <a:t> </a:t>
            </a:r>
            <a:r>
              <a:rPr lang="en-US" dirty="0" err="1"/>
              <a:t>glas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slučaju</a:t>
            </a:r>
            <a:r>
              <a:rPr lang="en-US" dirty="0" smtClean="0"/>
              <a:t> </a:t>
            </a:r>
            <a:r>
              <a:rPr lang="en-US" dirty="0" err="1"/>
              <a:t>neriješenog</a:t>
            </a:r>
            <a:r>
              <a:rPr lang="en-US" dirty="0"/>
              <a:t> </a:t>
            </a:r>
            <a:r>
              <a:rPr lang="en-US" dirty="0" err="1"/>
              <a:t>rezultata</a:t>
            </a:r>
            <a:r>
              <a:rPr lang="en-US" dirty="0"/>
              <a:t> </a:t>
            </a:r>
            <a:r>
              <a:rPr lang="en-US" dirty="0" err="1" smtClean="0"/>
              <a:t>glasanja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None/>
            </a:pPr>
            <a:r>
              <a:rPr lang="pl-PL" dirty="0"/>
              <a:t>7. Zapisnik sa sjednica uprave društva</a:t>
            </a:r>
          </a:p>
          <a:p>
            <a:r>
              <a:rPr lang="en-US" dirty="0" err="1"/>
              <a:t>Uprava</a:t>
            </a:r>
            <a:r>
              <a:rPr lang="en-US" dirty="0"/>
              <a:t> mora </a:t>
            </a:r>
            <a:r>
              <a:rPr lang="en-US" dirty="0" err="1"/>
              <a:t>voditi</a:t>
            </a:r>
            <a:r>
              <a:rPr lang="en-US" dirty="0"/>
              <a:t> </a:t>
            </a:r>
            <a:r>
              <a:rPr lang="en-US" dirty="0" err="1"/>
              <a:t>zapisnik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svake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sjednice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Sekretar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 u </a:t>
            </a:r>
            <a:r>
              <a:rPr lang="en-US" dirty="0" err="1"/>
              <a:t>FBiH</a:t>
            </a:r>
            <a:r>
              <a:rPr lang="en-US" dirty="0"/>
              <a:t> </a:t>
            </a:r>
            <a:r>
              <a:rPr lang="en-US" dirty="0" smtClean="0"/>
              <a:t>je</a:t>
            </a:r>
            <a:r>
              <a:rPr lang="sr-Latn-ME" dirty="0" smtClean="0"/>
              <a:t> </a:t>
            </a:r>
            <a:r>
              <a:rPr lang="en-US" dirty="0" err="1" smtClean="0"/>
              <a:t>odgovoran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vođenje</a:t>
            </a:r>
            <a:r>
              <a:rPr lang="en-US" dirty="0"/>
              <a:t> </a:t>
            </a:r>
            <a:r>
              <a:rPr lang="en-US" dirty="0" err="1"/>
              <a:t>zapisnika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/>
              <a:t>sjednica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Zakon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preduzećima</a:t>
            </a:r>
            <a:r>
              <a:rPr lang="en-US" dirty="0"/>
              <a:t> RS </a:t>
            </a:r>
            <a:r>
              <a:rPr lang="en-US" dirty="0" smtClean="0"/>
              <a:t>ne</a:t>
            </a:r>
            <a:r>
              <a:rPr lang="sr-Latn-ME" dirty="0" smtClean="0"/>
              <a:t> </a:t>
            </a:r>
            <a:r>
              <a:rPr lang="en-US" dirty="0" err="1" smtClean="0"/>
              <a:t>predviđa</a:t>
            </a:r>
            <a:r>
              <a:rPr lang="en-US" dirty="0" smtClean="0"/>
              <a:t> </a:t>
            </a:r>
            <a:r>
              <a:rPr lang="en-US" dirty="0" err="1"/>
              <a:t>kada</a:t>
            </a:r>
            <a:r>
              <a:rPr lang="en-US" dirty="0"/>
              <a:t> se </a:t>
            </a:r>
            <a:r>
              <a:rPr lang="en-US" dirty="0" err="1"/>
              <a:t>zapisnik</a:t>
            </a:r>
            <a:r>
              <a:rPr lang="en-US" dirty="0"/>
              <a:t> mora </a:t>
            </a:r>
            <a:r>
              <a:rPr lang="en-US" dirty="0" err="1"/>
              <a:t>sačiniti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ne </a:t>
            </a:r>
            <a:r>
              <a:rPr lang="en-US" dirty="0" err="1"/>
              <a:t>propisuje</a:t>
            </a:r>
            <a:r>
              <a:rPr lang="en-US" dirty="0"/>
              <a:t> da se </a:t>
            </a:r>
            <a:r>
              <a:rPr lang="en-US" dirty="0" err="1"/>
              <a:t>zapisnik</a:t>
            </a:r>
            <a:r>
              <a:rPr lang="en-US" dirty="0"/>
              <a:t> mora </a:t>
            </a:r>
            <a:r>
              <a:rPr lang="en-US" dirty="0" err="1"/>
              <a:t>čuvati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arhivi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Nasuprot</a:t>
            </a:r>
            <a:r>
              <a:rPr lang="en-US" dirty="0" smtClean="0"/>
              <a:t> </a:t>
            </a:r>
            <a:r>
              <a:rPr lang="en-US" dirty="0"/>
              <a:t>tome,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en-US" dirty="0"/>
              <a:t> se </a:t>
            </a:r>
            <a:r>
              <a:rPr lang="en-US" dirty="0" err="1"/>
              <a:t>čuvati</a:t>
            </a:r>
            <a:r>
              <a:rPr lang="en-US" dirty="0"/>
              <a:t> u </a:t>
            </a:r>
            <a:r>
              <a:rPr lang="en-US" dirty="0" err="1"/>
              <a:t>arhivi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 smtClean="0"/>
              <a:t>. </a:t>
            </a:r>
            <a:endParaRPr lang="sr-Latn-ME" dirty="0" smtClean="0"/>
          </a:p>
          <a:p>
            <a:r>
              <a:rPr lang="en-US" dirty="0" err="1" smtClean="0"/>
              <a:t>Zapisnik</a:t>
            </a:r>
            <a:r>
              <a:rPr lang="en-US" dirty="0" smtClean="0"/>
              <a:t> mora </a:t>
            </a:r>
            <a:r>
              <a:rPr lang="en-US" dirty="0" err="1" smtClean="0"/>
              <a:t>potpisati</a:t>
            </a:r>
            <a:r>
              <a:rPr lang="en-US" dirty="0" smtClean="0"/>
              <a:t> </a:t>
            </a:r>
            <a:r>
              <a:rPr lang="en-US" dirty="0" err="1" smtClean="0"/>
              <a:t>predsjedavajući</a:t>
            </a:r>
            <a:r>
              <a:rPr lang="en-US" dirty="0" smtClean="0"/>
              <a:t> </a:t>
            </a:r>
            <a:r>
              <a:rPr lang="en-US" dirty="0" err="1" smtClean="0"/>
              <a:t>uprave</a:t>
            </a:r>
            <a:r>
              <a:rPr lang="en-US" dirty="0" smtClean="0"/>
              <a:t>.</a:t>
            </a:r>
            <a:endParaRPr lang="sr-Latn-ME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076579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+mn-lt"/>
              </a:rPr>
              <a:t>E. </a:t>
            </a:r>
            <a:r>
              <a:rPr lang="en-US" sz="3600" dirty="0" err="1" smtClean="0">
                <a:latin typeface="+mn-lt"/>
              </a:rPr>
              <a:t>Obaveze</a:t>
            </a:r>
            <a:r>
              <a:rPr lang="en-US" sz="3600" dirty="0" smtClean="0">
                <a:latin typeface="+mn-lt"/>
              </a:rPr>
              <a:t> </a:t>
            </a:r>
            <a:r>
              <a:rPr lang="en-US" sz="3600" dirty="0" err="1" smtClean="0">
                <a:latin typeface="+mn-lt"/>
              </a:rPr>
              <a:t>i</a:t>
            </a:r>
            <a:r>
              <a:rPr lang="en-US" sz="3600" dirty="0" smtClean="0">
                <a:latin typeface="+mn-lt"/>
              </a:rPr>
              <a:t> </a:t>
            </a:r>
            <a:r>
              <a:rPr lang="en-US" sz="3600" dirty="0" err="1" smtClean="0">
                <a:latin typeface="+mn-lt"/>
              </a:rPr>
              <a:t>odgovornosti</a:t>
            </a:r>
            <a:r>
              <a:rPr lang="en-US" sz="3600" dirty="0" smtClean="0">
                <a:latin typeface="+mn-lt"/>
              </a:rPr>
              <a:t> </a:t>
            </a:r>
            <a:r>
              <a:rPr lang="en-US" sz="3600" dirty="0" err="1" smtClean="0">
                <a:latin typeface="+mn-lt"/>
              </a:rPr>
              <a:t>članova</a:t>
            </a:r>
            <a:r>
              <a:rPr lang="en-US" sz="3600" dirty="0" smtClean="0">
                <a:latin typeface="+mn-lt"/>
              </a:rPr>
              <a:t> </a:t>
            </a:r>
            <a:r>
              <a:rPr lang="en-US" sz="3600" dirty="0" err="1" smtClean="0">
                <a:latin typeface="+mn-lt"/>
              </a:rPr>
              <a:t>izvršnih</a:t>
            </a:r>
            <a:r>
              <a:rPr lang="en-US" sz="3600" dirty="0" smtClean="0">
                <a:latin typeface="+mn-lt"/>
              </a:rPr>
              <a:t> organa</a:t>
            </a:r>
            <a:endParaRPr lang="en-US" sz="36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 smtClean="0"/>
              <a:t>Članovi</a:t>
            </a:r>
            <a:r>
              <a:rPr lang="en-US" dirty="0" smtClean="0"/>
              <a:t> </a:t>
            </a:r>
            <a:r>
              <a:rPr lang="en-US" dirty="0" err="1"/>
              <a:t>izvršnih</a:t>
            </a:r>
            <a:r>
              <a:rPr lang="en-US" dirty="0"/>
              <a:t> organa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obaveze</a:t>
            </a:r>
            <a:r>
              <a:rPr lang="en-US" dirty="0"/>
              <a:t> </a:t>
            </a:r>
            <a:r>
              <a:rPr lang="en-US" dirty="0" err="1"/>
              <a:t>pažljivog</a:t>
            </a:r>
            <a:r>
              <a:rPr lang="en-US" dirty="0"/>
              <a:t> </a:t>
            </a:r>
            <a:r>
              <a:rPr lang="en-US" dirty="0" err="1"/>
              <a:t>postupanja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lojalnosti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članovi</a:t>
            </a:r>
            <a:r>
              <a:rPr lang="en-US" dirty="0" smtClean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podliježu</a:t>
            </a:r>
            <a:r>
              <a:rPr lang="en-US" dirty="0"/>
              <a:t> </a:t>
            </a:r>
            <a:r>
              <a:rPr lang="en-US" dirty="0" err="1"/>
              <a:t>istim</a:t>
            </a:r>
            <a:r>
              <a:rPr lang="en-US" dirty="0"/>
              <a:t> </a:t>
            </a:r>
            <a:r>
              <a:rPr lang="en-US" dirty="0" err="1"/>
              <a:t>standardima</a:t>
            </a:r>
            <a:r>
              <a:rPr lang="en-US" dirty="0"/>
              <a:t> </a:t>
            </a:r>
            <a:r>
              <a:rPr lang="en-US" dirty="0" err="1" smtClean="0"/>
              <a:t>odgovornosti</a:t>
            </a:r>
            <a:r>
              <a:rPr lang="sr-Latn-ME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, </a:t>
            </a:r>
            <a:r>
              <a:rPr lang="en-US" dirty="0" err="1"/>
              <a:t>ukoliko</a:t>
            </a:r>
            <a:r>
              <a:rPr lang="en-US" dirty="0"/>
              <a:t>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osnivački</a:t>
            </a:r>
            <a:r>
              <a:rPr lang="en-US" dirty="0"/>
              <a:t> </a:t>
            </a:r>
            <a:r>
              <a:rPr lang="en-US" dirty="0" err="1"/>
              <a:t>akt</a:t>
            </a:r>
            <a:r>
              <a:rPr lang="en-US" dirty="0"/>
              <a:t>, </a:t>
            </a:r>
            <a:r>
              <a:rPr lang="en-US" dirty="0" err="1" smtClean="0"/>
              <a:t>bilo</a:t>
            </a:r>
            <a:r>
              <a:rPr lang="sr-Latn-ME" dirty="0" smtClean="0"/>
              <a:t> </a:t>
            </a:r>
            <a:r>
              <a:rPr lang="en-US" dirty="0" err="1" smtClean="0"/>
              <a:t>normativni</a:t>
            </a:r>
            <a:r>
              <a:rPr lang="en-US" dirty="0" smtClean="0"/>
              <a:t> </a:t>
            </a:r>
            <a:r>
              <a:rPr lang="en-US" dirty="0" err="1"/>
              <a:t>akti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ugovor</a:t>
            </a:r>
            <a:r>
              <a:rPr lang="en-US" dirty="0"/>
              <a:t> o </a:t>
            </a:r>
            <a:r>
              <a:rPr lang="en-US" dirty="0" err="1"/>
              <a:t>radu</a:t>
            </a:r>
            <a:r>
              <a:rPr lang="en-US" dirty="0"/>
              <a:t> ne </a:t>
            </a:r>
            <a:r>
              <a:rPr lang="en-US" dirty="0" err="1"/>
              <a:t>predviđaju</a:t>
            </a:r>
            <a:r>
              <a:rPr lang="en-US" dirty="0"/>
              <a:t> </a:t>
            </a:r>
            <a:r>
              <a:rPr lang="en-US" dirty="0" err="1"/>
              <a:t>striktnije</a:t>
            </a:r>
            <a:r>
              <a:rPr lang="en-US" dirty="0"/>
              <a:t> </a:t>
            </a:r>
            <a:r>
              <a:rPr lang="en-US" dirty="0" err="1"/>
              <a:t>standarde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620810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+mn-lt"/>
              </a:rPr>
              <a:t>F. </a:t>
            </a:r>
            <a:r>
              <a:rPr lang="en-US" sz="3600" dirty="0" err="1" smtClean="0">
                <a:latin typeface="+mn-lt"/>
              </a:rPr>
              <a:t>Ocjenjivanja</a:t>
            </a:r>
            <a:r>
              <a:rPr lang="en-US" sz="3600" dirty="0" smtClean="0">
                <a:latin typeface="+mn-lt"/>
              </a:rPr>
              <a:t> </a:t>
            </a:r>
            <a:r>
              <a:rPr lang="en-US" sz="3600" dirty="0" err="1" smtClean="0">
                <a:latin typeface="+mn-lt"/>
              </a:rPr>
              <a:t>učinka</a:t>
            </a:r>
            <a:endParaRPr lang="en-US" sz="36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Periodična</a:t>
            </a:r>
            <a:r>
              <a:rPr lang="en-US" dirty="0" smtClean="0"/>
              <a:t> </a:t>
            </a:r>
            <a:r>
              <a:rPr lang="en-US" dirty="0" err="1"/>
              <a:t>ocjenjivanja</a:t>
            </a:r>
            <a:r>
              <a:rPr lang="en-US" dirty="0"/>
              <a:t> </a:t>
            </a:r>
            <a:r>
              <a:rPr lang="en-US" dirty="0" err="1"/>
              <a:t>učinka</a:t>
            </a:r>
            <a:r>
              <a:rPr lang="en-US" dirty="0"/>
              <a:t> </a:t>
            </a:r>
            <a:r>
              <a:rPr lang="en-US" dirty="0" err="1"/>
              <a:t>izvršnih</a:t>
            </a:r>
            <a:r>
              <a:rPr lang="en-US" dirty="0"/>
              <a:t> organa </a:t>
            </a:r>
            <a:r>
              <a:rPr lang="en-US" dirty="0" err="1"/>
              <a:t>važan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instrument </a:t>
            </a:r>
            <a:r>
              <a:rPr lang="en-US" dirty="0" err="1"/>
              <a:t>nadzora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Ona</a:t>
            </a:r>
            <a:r>
              <a:rPr lang="sr-Latn-ME" dirty="0" smtClean="0"/>
              <a:t>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/>
              <a:t>pomoći</a:t>
            </a:r>
            <a:r>
              <a:rPr lang="en-US" dirty="0"/>
              <a:t> da se </a:t>
            </a:r>
            <a:r>
              <a:rPr lang="en-US" dirty="0" err="1"/>
              <a:t>napravi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konstantnog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učinkom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njegovog</a:t>
            </a:r>
            <a:r>
              <a:rPr lang="sr-Latn-ME" dirty="0" smtClean="0"/>
              <a:t> </a:t>
            </a:r>
            <a:r>
              <a:rPr lang="en-US" dirty="0" err="1" smtClean="0"/>
              <a:t>poboljšanja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086540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dirty="0" smtClean="0">
                <a:latin typeface="+mn-lt"/>
              </a:rPr>
              <a:t>G. Naknade i refundacije za izvršne organe</a:t>
            </a:r>
            <a:endParaRPr lang="pl-PL" sz="36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Zakon</a:t>
            </a:r>
            <a:r>
              <a:rPr lang="en-US" dirty="0" smtClean="0"/>
              <a:t> </a:t>
            </a:r>
            <a:r>
              <a:rPr lang="en-US" dirty="0" err="1"/>
              <a:t>eksplicitno</a:t>
            </a:r>
            <a:r>
              <a:rPr lang="en-US" dirty="0"/>
              <a:t> </a:t>
            </a:r>
            <a:r>
              <a:rPr lang="en-US" dirty="0" err="1" smtClean="0"/>
              <a:t>reguli</a:t>
            </a:r>
            <a:r>
              <a:rPr lang="sr-Latn-ME" dirty="0" smtClean="0"/>
              <a:t>še</a:t>
            </a:r>
            <a:r>
              <a:rPr lang="en-US" dirty="0" smtClean="0"/>
              <a:t> </a:t>
            </a:r>
            <a:r>
              <a:rPr lang="en-US" dirty="0" err="1"/>
              <a:t>ko</a:t>
            </a:r>
            <a:r>
              <a:rPr lang="en-US" dirty="0"/>
              <a:t> </a:t>
            </a:r>
            <a:r>
              <a:rPr lang="en-US" dirty="0" err="1"/>
              <a:t>određuje</a:t>
            </a:r>
            <a:r>
              <a:rPr lang="en-US" dirty="0"/>
              <a:t> </a:t>
            </a:r>
            <a:r>
              <a:rPr lang="en-US" dirty="0" err="1"/>
              <a:t>naknade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izvršne</a:t>
            </a:r>
            <a:r>
              <a:rPr lang="en-US" dirty="0"/>
              <a:t> </a:t>
            </a:r>
            <a:r>
              <a:rPr lang="en-US" dirty="0" err="1"/>
              <a:t>direktore</a:t>
            </a:r>
            <a:r>
              <a:rPr lang="en-US" dirty="0" smtClean="0"/>
              <a:t>.</a:t>
            </a:r>
            <a:endParaRPr lang="sr-Latn-ME" dirty="0" smtClean="0"/>
          </a:p>
          <a:p>
            <a:pPr marL="0" indent="0">
              <a:buNone/>
            </a:pPr>
            <a:r>
              <a:rPr lang="en-US" dirty="0" err="1"/>
              <a:t>Najbolja</a:t>
            </a:r>
            <a:r>
              <a:rPr lang="en-US" dirty="0"/>
              <a:t> </a:t>
            </a:r>
            <a:r>
              <a:rPr lang="en-US" dirty="0" err="1"/>
              <a:t>praksa</a:t>
            </a:r>
            <a:r>
              <a:rPr lang="en-US" dirty="0"/>
              <a:t>:</a:t>
            </a:r>
          </a:p>
          <a:p>
            <a:pPr algn="just"/>
            <a:r>
              <a:rPr lang="en-US" dirty="0" err="1"/>
              <a:t>Naknada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članove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 </a:t>
            </a:r>
            <a:r>
              <a:rPr lang="en-US" dirty="0" err="1"/>
              <a:t>važan</a:t>
            </a:r>
            <a:r>
              <a:rPr lang="en-US" dirty="0"/>
              <a:t> je </a:t>
            </a:r>
            <a:r>
              <a:rPr lang="en-US" dirty="0" err="1"/>
              <a:t>aspekt</a:t>
            </a:r>
            <a:r>
              <a:rPr lang="en-US" dirty="0"/>
              <a:t> u </a:t>
            </a:r>
            <a:r>
              <a:rPr lang="en-US" dirty="0" err="1"/>
              <a:t>privlačenju</a:t>
            </a:r>
            <a:r>
              <a:rPr lang="en-US" dirty="0"/>
              <a:t> </a:t>
            </a:r>
            <a:r>
              <a:rPr lang="en-US" dirty="0" smtClean="0"/>
              <a:t>talent</a:t>
            </a:r>
            <a:r>
              <a:rPr lang="sr-Latn-ME" dirty="0" smtClean="0"/>
              <a:t>ovanih </a:t>
            </a:r>
            <a:r>
              <a:rPr lang="en-US" dirty="0" smtClean="0"/>
              <a:t> </a:t>
            </a:r>
            <a:r>
              <a:rPr lang="en-US" dirty="0" err="1"/>
              <a:t>rukovodilaca</a:t>
            </a:r>
            <a:r>
              <a:rPr lang="en-US" dirty="0"/>
              <a:t>.</a:t>
            </a:r>
            <a:r>
              <a:rPr lang="sr-Latn-ME" dirty="0"/>
              <a:t> </a:t>
            </a:r>
          </a:p>
          <a:p>
            <a:pPr algn="just"/>
            <a:r>
              <a:rPr lang="en-US" dirty="0"/>
              <a:t>S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strane</a:t>
            </a:r>
            <a:r>
              <a:rPr lang="en-US" dirty="0"/>
              <a:t>, </a:t>
            </a:r>
            <a:r>
              <a:rPr lang="en-US" dirty="0" err="1"/>
              <a:t>prekomjerni</a:t>
            </a:r>
            <a:r>
              <a:rPr lang="en-US" dirty="0"/>
              <a:t> </a:t>
            </a:r>
            <a:r>
              <a:rPr lang="en-US" dirty="0" err="1"/>
              <a:t>paketi</a:t>
            </a:r>
            <a:r>
              <a:rPr lang="en-US" dirty="0"/>
              <a:t> </a:t>
            </a:r>
            <a:r>
              <a:rPr lang="en-US" dirty="0" err="1"/>
              <a:t>naknada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članove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 </a:t>
            </a:r>
            <a:r>
              <a:rPr lang="en-US" dirty="0" err="1"/>
              <a:t>često</a:t>
            </a:r>
            <a:r>
              <a:rPr lang="en-US" dirty="0"/>
              <a:t> se </a:t>
            </a:r>
            <a:r>
              <a:rPr lang="en-US" dirty="0" err="1"/>
              <a:t>posmatraju</a:t>
            </a:r>
            <a:r>
              <a:rPr lang="sr-Latn-ME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neopravdana</a:t>
            </a:r>
            <a:r>
              <a:rPr lang="en-US" dirty="0"/>
              <a:t> </a:t>
            </a:r>
            <a:r>
              <a:rPr lang="en-US" dirty="0" err="1"/>
              <a:t>privilegija</a:t>
            </a:r>
            <a:r>
              <a:rPr lang="en-US" dirty="0"/>
              <a:t> </a:t>
            </a:r>
            <a:r>
              <a:rPr lang="en-US" dirty="0" err="1"/>
              <a:t>moći</a:t>
            </a:r>
            <a:r>
              <a:rPr lang="en-US" dirty="0"/>
              <a:t>.</a:t>
            </a:r>
            <a:endParaRPr lang="sr-Latn-ME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965197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39588"/>
            <a:ext cx="10515600" cy="54373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err="1" smtClean="0"/>
              <a:t>Zbog</a:t>
            </a:r>
            <a:r>
              <a:rPr lang="en-US" dirty="0" smtClean="0"/>
              <a:t> </a:t>
            </a:r>
            <a:r>
              <a:rPr lang="en-US" dirty="0"/>
              <a:t>toga je od </a:t>
            </a:r>
            <a:r>
              <a:rPr lang="en-US" dirty="0" err="1"/>
              <a:t>najveće</a:t>
            </a:r>
            <a:r>
              <a:rPr lang="en-US" dirty="0"/>
              <a:t> </a:t>
            </a:r>
            <a:r>
              <a:rPr lang="en-US" dirty="0" err="1"/>
              <a:t>važnosti</a:t>
            </a:r>
            <a:r>
              <a:rPr lang="en-US" dirty="0"/>
              <a:t> da </a:t>
            </a:r>
            <a:r>
              <a:rPr lang="en-US" dirty="0" err="1"/>
              <a:t>naknada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pl-PL" dirty="0" smtClean="0"/>
              <a:t>članove </a:t>
            </a:r>
            <a:r>
              <a:rPr lang="pl-PL" dirty="0"/>
              <a:t>uprave bude </a:t>
            </a:r>
            <a:r>
              <a:rPr lang="pl-PL" dirty="0" smtClean="0"/>
              <a:t>konkurentna, </a:t>
            </a:r>
            <a:r>
              <a:rPr lang="pl-PL" dirty="0"/>
              <a:t>a da ipak ostane u razumnim granicama, u </a:t>
            </a:r>
            <a:r>
              <a:rPr lang="pl-PL" dirty="0" smtClean="0"/>
              <a:t>idealnom slučaju </a:t>
            </a:r>
            <a:r>
              <a:rPr lang="pl-PL" dirty="0"/>
              <a:t>u odnosu na slična društva</a:t>
            </a:r>
            <a:r>
              <a:rPr lang="pl-PL" dirty="0" smtClean="0"/>
              <a:t>. </a:t>
            </a:r>
          </a:p>
          <a:p>
            <a:pPr algn="just"/>
            <a:r>
              <a:rPr lang="en-US" dirty="0" err="1" smtClean="0"/>
              <a:t>Naknade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članove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 ne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ostaviti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isključivu</a:t>
            </a:r>
            <a:r>
              <a:rPr lang="en-US" dirty="0"/>
              <a:t> </a:t>
            </a:r>
            <a:r>
              <a:rPr lang="en-US" dirty="0" err="1"/>
              <a:t>volju</a:t>
            </a:r>
            <a:r>
              <a:rPr lang="en-US" dirty="0"/>
              <a:t> </a:t>
            </a:r>
            <a:r>
              <a:rPr lang="en-US" dirty="0" err="1"/>
              <a:t>samih</a:t>
            </a:r>
            <a:r>
              <a:rPr lang="en-US" dirty="0"/>
              <a:t> </a:t>
            </a:r>
            <a:r>
              <a:rPr lang="en-US" dirty="0" err="1"/>
              <a:t>izvršnih</a:t>
            </a:r>
            <a:r>
              <a:rPr lang="en-US" dirty="0"/>
              <a:t> organa.</a:t>
            </a:r>
          </a:p>
          <a:p>
            <a:pPr algn="just"/>
            <a:r>
              <a:rPr lang="en-US" dirty="0"/>
              <a:t>To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spadati</a:t>
            </a:r>
            <a:r>
              <a:rPr lang="en-US" dirty="0"/>
              <a:t> u </a:t>
            </a:r>
            <a:r>
              <a:rPr lang="en-US" dirty="0" err="1"/>
              <a:t>nadležnost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 smtClean="0"/>
              <a:t>navesti</a:t>
            </a:r>
            <a:r>
              <a:rPr lang="sr-Latn-ME" dirty="0" smtClean="0"/>
              <a:t> </a:t>
            </a:r>
            <a:r>
              <a:rPr lang="en-US" dirty="0" smtClean="0"/>
              <a:t>u </a:t>
            </a:r>
            <a:r>
              <a:rPr lang="en-US" dirty="0" err="1"/>
              <a:t>svojim</a:t>
            </a:r>
            <a:r>
              <a:rPr lang="en-US" dirty="0"/>
              <a:t> </a:t>
            </a:r>
            <a:r>
              <a:rPr lang="en-US" dirty="0" err="1"/>
              <a:t>osnivačkim</a:t>
            </a:r>
            <a:r>
              <a:rPr lang="en-US" dirty="0"/>
              <a:t> </a:t>
            </a:r>
            <a:r>
              <a:rPr lang="en-US" dirty="0" err="1"/>
              <a:t>aktima</a:t>
            </a:r>
            <a:r>
              <a:rPr lang="en-US" dirty="0"/>
              <a:t> da je </a:t>
            </a:r>
            <a:r>
              <a:rPr lang="en-US" dirty="0" err="1"/>
              <a:t>odobrenje</a:t>
            </a:r>
            <a:r>
              <a:rPr lang="en-US" dirty="0"/>
              <a:t> </a:t>
            </a:r>
            <a:r>
              <a:rPr lang="en-US" dirty="0" err="1"/>
              <a:t>naknada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članove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 </a:t>
            </a:r>
            <a:r>
              <a:rPr lang="en-US" dirty="0" err="1" smtClean="0"/>
              <a:t>prerogativ</a:t>
            </a:r>
            <a:r>
              <a:rPr lang="sr-Latn-ME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Važno</a:t>
            </a:r>
            <a:r>
              <a:rPr lang="en-US" dirty="0" smtClean="0"/>
              <a:t> </a:t>
            </a:r>
            <a:r>
              <a:rPr lang="en-US" dirty="0"/>
              <a:t>je da </a:t>
            </a:r>
            <a:r>
              <a:rPr lang="en-US" dirty="0" err="1"/>
              <a:t>nadzorni</a:t>
            </a:r>
            <a:r>
              <a:rPr lang="en-US" dirty="0"/>
              <a:t>/</a:t>
            </a:r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uzme</a:t>
            </a:r>
            <a:r>
              <a:rPr lang="en-US" dirty="0"/>
              <a:t> u </a:t>
            </a:r>
            <a:r>
              <a:rPr lang="en-US" dirty="0" err="1"/>
              <a:t>obzir</a:t>
            </a:r>
            <a:r>
              <a:rPr lang="en-US" dirty="0"/>
              <a:t> </a:t>
            </a:r>
            <a:r>
              <a:rPr lang="en-US" dirty="0" err="1" smtClean="0"/>
              <a:t>faktore</a:t>
            </a:r>
            <a:r>
              <a:rPr lang="sr-Latn-ME" dirty="0" smtClean="0"/>
              <a:t> </a:t>
            </a:r>
            <a:r>
              <a:rPr lang="en-US" dirty="0" err="1" smtClean="0"/>
              <a:t>vezane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učinak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zasnivaju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ključnim</a:t>
            </a:r>
            <a:r>
              <a:rPr lang="en-US" dirty="0"/>
              <a:t> </a:t>
            </a:r>
            <a:r>
              <a:rPr lang="en-US" dirty="0" err="1"/>
              <a:t>indikatorima</a:t>
            </a:r>
            <a:r>
              <a:rPr lang="en-US" dirty="0"/>
              <a:t> </a:t>
            </a:r>
            <a:r>
              <a:rPr lang="en-US" dirty="0" err="1"/>
              <a:t>učinka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 smtClean="0"/>
              <a:t>kada</a:t>
            </a:r>
            <a:r>
              <a:rPr lang="sr-Latn-ME" dirty="0" smtClean="0"/>
              <a:t> </a:t>
            </a:r>
            <a:r>
              <a:rPr lang="en-US" dirty="0" err="1" smtClean="0"/>
              <a:t>određuje</a:t>
            </a:r>
            <a:r>
              <a:rPr lang="en-US" dirty="0" smtClean="0"/>
              <a:t> </a:t>
            </a:r>
            <a:r>
              <a:rPr lang="en-US" dirty="0" err="1"/>
              <a:t>naknade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članove</a:t>
            </a:r>
            <a:r>
              <a:rPr lang="en-US" dirty="0"/>
              <a:t> </a:t>
            </a:r>
            <a:r>
              <a:rPr lang="en-US" dirty="0" err="1" smtClean="0"/>
              <a:t>uprave</a:t>
            </a:r>
            <a:r>
              <a:rPr lang="sr-Latn-ME" dirty="0" smtClean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42221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48871"/>
            <a:ext cx="10515600" cy="51280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 smtClean="0"/>
              <a:t>Neka</a:t>
            </a:r>
            <a:r>
              <a:rPr lang="en-US" dirty="0" smtClean="0"/>
              <a:t> od </a:t>
            </a:r>
            <a:r>
              <a:rPr lang="en-US" dirty="0" err="1" smtClean="0"/>
              <a:t>pitanja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 smtClean="0"/>
              <a:t>veze</a:t>
            </a:r>
            <a:r>
              <a:rPr lang="en-US" dirty="0" smtClean="0"/>
              <a:t> s </a:t>
            </a:r>
            <a:r>
              <a:rPr lang="en-US" dirty="0" err="1" smtClean="0"/>
              <a:t>naknadama</a:t>
            </a:r>
            <a:r>
              <a:rPr lang="sr-Latn-ME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obim</a:t>
            </a:r>
            <a:r>
              <a:rPr lang="en-US" dirty="0" smtClean="0"/>
              <a:t> </a:t>
            </a:r>
            <a:r>
              <a:rPr lang="en-US" dirty="0" err="1" smtClean="0"/>
              <a:t>odgovornosti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tražena</a:t>
            </a:r>
            <a:r>
              <a:rPr lang="en-US" dirty="0" smtClean="0"/>
              <a:t> </a:t>
            </a:r>
            <a:r>
              <a:rPr lang="en-US" dirty="0" err="1" smtClean="0"/>
              <a:t>vrsta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stepen</a:t>
            </a:r>
            <a:r>
              <a:rPr lang="en-US" dirty="0" smtClean="0"/>
              <a:t> </a:t>
            </a:r>
            <a:r>
              <a:rPr lang="en-US" dirty="0" err="1" smtClean="0"/>
              <a:t>kvalifikacija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iskustvo</a:t>
            </a:r>
            <a:r>
              <a:rPr lang="en-US" dirty="0" smtClean="0"/>
              <a:t> </a:t>
            </a:r>
            <a:r>
              <a:rPr lang="en-US" dirty="0" err="1" smtClean="0"/>
              <a:t>kandidata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nn-NO" dirty="0" smtClean="0"/>
              <a:t>• lični i poslovni kvaliteti kandidata;</a:t>
            </a:r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uobičajena</a:t>
            </a:r>
            <a:r>
              <a:rPr lang="en-US" dirty="0" smtClean="0"/>
              <a:t> </a:t>
            </a:r>
            <a:r>
              <a:rPr lang="en-US" dirty="0" err="1" smtClean="0"/>
              <a:t>visina</a:t>
            </a:r>
            <a:r>
              <a:rPr lang="en-US" dirty="0" smtClean="0"/>
              <a:t> </a:t>
            </a:r>
            <a:r>
              <a:rPr lang="en-US" dirty="0" err="1" smtClean="0"/>
              <a:t>naknada</a:t>
            </a:r>
            <a:r>
              <a:rPr lang="en-US" dirty="0" smtClean="0"/>
              <a:t> u </a:t>
            </a:r>
            <a:r>
              <a:rPr lang="en-US" dirty="0" err="1" smtClean="0"/>
              <a:t>društvu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u </a:t>
            </a:r>
            <a:r>
              <a:rPr lang="en-US" dirty="0" err="1" smtClean="0"/>
              <a:t>privrednoj</a:t>
            </a:r>
            <a:r>
              <a:rPr lang="en-US" dirty="0" smtClean="0"/>
              <a:t> </a:t>
            </a:r>
            <a:r>
              <a:rPr lang="en-US" dirty="0" err="1" smtClean="0"/>
              <a:t>grani</a:t>
            </a:r>
            <a:r>
              <a:rPr lang="en-US" dirty="0" smtClean="0"/>
              <a:t> </a:t>
            </a:r>
            <a:r>
              <a:rPr lang="en-US" dirty="0" err="1" smtClean="0"/>
              <a:t>uopće</a:t>
            </a:r>
            <a:r>
              <a:rPr lang="en-US" dirty="0" smtClean="0"/>
              <a:t>; </a:t>
            </a:r>
            <a:r>
              <a:rPr lang="en-US" dirty="0" err="1" smtClean="0"/>
              <a:t>i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finansijski</a:t>
            </a:r>
            <a:r>
              <a:rPr lang="en-US" dirty="0" smtClean="0"/>
              <a:t> </a:t>
            </a:r>
            <a:r>
              <a:rPr lang="en-US" dirty="0" err="1" smtClean="0"/>
              <a:t>učinak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Osnovna</a:t>
            </a:r>
            <a:r>
              <a:rPr lang="en-US" dirty="0" smtClean="0"/>
              <a:t> </a:t>
            </a:r>
            <a:r>
              <a:rPr lang="en-US" dirty="0" err="1" smtClean="0"/>
              <a:t>zarada</a:t>
            </a:r>
            <a:r>
              <a:rPr lang="en-US" dirty="0" smtClean="0"/>
              <a:t> </a:t>
            </a:r>
            <a:r>
              <a:rPr lang="en-US" dirty="0" err="1" smtClean="0"/>
              <a:t>izvršnog</a:t>
            </a:r>
            <a:r>
              <a:rPr lang="en-US" dirty="0" smtClean="0"/>
              <a:t> </a:t>
            </a:r>
            <a:r>
              <a:rPr lang="en-US" dirty="0" err="1" smtClean="0"/>
              <a:t>rukovodioca</a:t>
            </a:r>
            <a:r>
              <a:rPr lang="en-US" dirty="0" smtClean="0"/>
              <a:t> </a:t>
            </a:r>
            <a:r>
              <a:rPr lang="en-US" dirty="0" err="1" smtClean="0"/>
              <a:t>obično</a:t>
            </a:r>
            <a:r>
              <a:rPr lang="en-US" dirty="0" smtClean="0"/>
              <a:t> je </a:t>
            </a:r>
            <a:r>
              <a:rPr lang="en-US" dirty="0" err="1" smtClean="0"/>
              <a:t>vezana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njegovu</a:t>
            </a:r>
            <a:r>
              <a:rPr lang="en-US" dirty="0" smtClean="0"/>
              <a:t> </a:t>
            </a:r>
            <a:r>
              <a:rPr lang="en-US" dirty="0" err="1" smtClean="0"/>
              <a:t>biografiju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iskustvo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dok</a:t>
            </a:r>
            <a:r>
              <a:rPr lang="en-US" dirty="0" smtClean="0"/>
              <a:t> se </a:t>
            </a:r>
            <a:r>
              <a:rPr lang="en-US" dirty="0" err="1" smtClean="0"/>
              <a:t>varijabilna</a:t>
            </a:r>
            <a:r>
              <a:rPr lang="en-US" dirty="0" smtClean="0"/>
              <a:t> </a:t>
            </a:r>
            <a:r>
              <a:rPr lang="en-US" dirty="0" err="1" smtClean="0"/>
              <a:t>naknada</a:t>
            </a:r>
            <a:r>
              <a:rPr lang="en-US" dirty="0" smtClean="0"/>
              <a:t> </a:t>
            </a:r>
            <a:r>
              <a:rPr lang="en-US" dirty="0" err="1" smtClean="0"/>
              <a:t>obično</a:t>
            </a:r>
            <a:r>
              <a:rPr lang="en-US" dirty="0" smtClean="0"/>
              <a:t> </a:t>
            </a:r>
            <a:r>
              <a:rPr lang="en-US" dirty="0" err="1" smtClean="0"/>
              <a:t>zasniva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njegovom</a:t>
            </a:r>
            <a:r>
              <a:rPr lang="en-US" dirty="0" smtClean="0"/>
              <a:t> </a:t>
            </a:r>
            <a:r>
              <a:rPr lang="en-US" dirty="0" err="1" smtClean="0"/>
              <a:t>učinku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264326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26141"/>
            <a:ext cx="10515600" cy="5450822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dirty="0"/>
              <a:t>1. </a:t>
            </a:r>
            <a:r>
              <a:rPr lang="en-US" dirty="0" err="1"/>
              <a:t>Politika</a:t>
            </a:r>
            <a:r>
              <a:rPr lang="en-US" dirty="0"/>
              <a:t> </a:t>
            </a:r>
            <a:r>
              <a:rPr lang="en-US" dirty="0" err="1"/>
              <a:t>naknada</a:t>
            </a:r>
            <a:endParaRPr lang="en-US" dirty="0"/>
          </a:p>
          <a:p>
            <a:pPr algn="just"/>
            <a:r>
              <a:rPr lang="en-US" dirty="0" err="1"/>
              <a:t>Politika</a:t>
            </a:r>
            <a:r>
              <a:rPr lang="en-US" dirty="0"/>
              <a:t> </a:t>
            </a:r>
            <a:r>
              <a:rPr lang="en-US" dirty="0" err="1"/>
              <a:t>naknada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članove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 </a:t>
            </a:r>
            <a:r>
              <a:rPr lang="en-US" dirty="0" err="1" smtClean="0"/>
              <a:t>uop</a:t>
            </a:r>
            <a:r>
              <a:rPr lang="sr-Latn-ME" dirty="0" smtClean="0"/>
              <a:t>št</a:t>
            </a:r>
            <a:r>
              <a:rPr lang="en-US" dirty="0" smtClean="0"/>
              <a:t>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naknada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pojedinačne</a:t>
            </a:r>
            <a:r>
              <a:rPr lang="en-US" dirty="0"/>
              <a:t> </a:t>
            </a:r>
            <a:r>
              <a:rPr lang="en-US" dirty="0" err="1"/>
              <a:t>članove</a:t>
            </a:r>
            <a:r>
              <a:rPr lang="en-US" dirty="0"/>
              <a:t> </a:t>
            </a:r>
            <a:r>
              <a:rPr lang="en-US" dirty="0" err="1" smtClean="0"/>
              <a:t>treba</a:t>
            </a:r>
            <a:r>
              <a:rPr lang="sr-Latn-ME" dirty="0" smtClean="0"/>
              <a:t> </a:t>
            </a:r>
            <a:r>
              <a:rPr lang="en-US" dirty="0" smtClean="0"/>
              <a:t>se </a:t>
            </a:r>
            <a:r>
              <a:rPr lang="en-US" dirty="0" err="1"/>
              <a:t>detaljno</a:t>
            </a:r>
            <a:r>
              <a:rPr lang="en-US" dirty="0"/>
              <a:t> </a:t>
            </a:r>
            <a:r>
              <a:rPr lang="en-US" dirty="0" err="1"/>
              <a:t>objelodaniti</a:t>
            </a:r>
            <a:r>
              <a:rPr lang="en-US" dirty="0"/>
              <a:t> u </a:t>
            </a:r>
            <a:r>
              <a:rPr lang="en-US" dirty="0" err="1"/>
              <a:t>godišnjim</a:t>
            </a:r>
            <a:r>
              <a:rPr lang="en-US" dirty="0"/>
              <a:t> </a:t>
            </a:r>
            <a:r>
              <a:rPr lang="en-US" dirty="0" err="1"/>
              <a:t>finansijskim</a:t>
            </a:r>
            <a:r>
              <a:rPr lang="en-US" dirty="0"/>
              <a:t> </a:t>
            </a:r>
            <a:r>
              <a:rPr lang="en-US" dirty="0" err="1"/>
              <a:t>izvještajima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Ona </a:t>
            </a:r>
            <a:r>
              <a:rPr lang="en-US" dirty="0" err="1" smtClean="0"/>
              <a:t>treba</a:t>
            </a:r>
            <a:r>
              <a:rPr lang="sr-Latn-ME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 </a:t>
            </a:r>
            <a:r>
              <a:rPr lang="en-US" dirty="0" err="1"/>
              <a:t>eksplicitna</a:t>
            </a:r>
            <a:r>
              <a:rPr lang="en-US" dirty="0"/>
              <a:t> </a:t>
            </a:r>
            <a:r>
              <a:rPr lang="en-US" dirty="0" err="1"/>
              <a:t>tačka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dnevnom</a:t>
            </a:r>
            <a:r>
              <a:rPr lang="en-US" dirty="0"/>
              <a:t> </a:t>
            </a:r>
            <a:r>
              <a:rPr lang="en-US" dirty="0" err="1"/>
              <a:t>redu</a:t>
            </a:r>
            <a:r>
              <a:rPr lang="en-US" dirty="0"/>
              <a:t> </a:t>
            </a:r>
            <a:r>
              <a:rPr lang="en-US" dirty="0" err="1"/>
              <a:t>godišnje</a:t>
            </a:r>
            <a:r>
              <a:rPr lang="en-US" dirty="0"/>
              <a:t> </a:t>
            </a:r>
            <a:r>
              <a:rPr lang="en-US" dirty="0" err="1"/>
              <a:t>skupštine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bi se </a:t>
            </a:r>
            <a:r>
              <a:rPr lang="en-US" dirty="0" err="1" smtClean="0"/>
              <a:t>dioničarima</a:t>
            </a:r>
            <a:r>
              <a:rPr lang="en-US" dirty="0" smtClean="0"/>
              <a:t>/</a:t>
            </a:r>
            <a:r>
              <a:rPr lang="en-US" dirty="0" err="1" smtClean="0"/>
              <a:t>akcionarima</a:t>
            </a:r>
            <a:r>
              <a:rPr lang="en-US" dirty="0" smtClean="0"/>
              <a:t> </a:t>
            </a:r>
            <a:r>
              <a:rPr lang="en-US" dirty="0" err="1"/>
              <a:t>pružila</a:t>
            </a:r>
            <a:r>
              <a:rPr lang="en-US" dirty="0"/>
              <a:t> </a:t>
            </a:r>
            <a:r>
              <a:rPr lang="en-US" dirty="0" err="1"/>
              <a:t>mogućnost</a:t>
            </a:r>
            <a:r>
              <a:rPr lang="en-US" dirty="0"/>
              <a:t> da </a:t>
            </a:r>
            <a:r>
              <a:rPr lang="en-US" dirty="0" err="1"/>
              <a:t>raspravljaju</a:t>
            </a:r>
            <a:r>
              <a:rPr lang="en-US" dirty="0"/>
              <a:t> o </a:t>
            </a:r>
            <a:r>
              <a:rPr lang="en-US" dirty="0" err="1"/>
              <a:t>ovim</a:t>
            </a:r>
            <a:r>
              <a:rPr lang="en-US" dirty="0"/>
              <a:t> </a:t>
            </a:r>
            <a:r>
              <a:rPr lang="en-US" dirty="0" err="1"/>
              <a:t>pitanjima</a:t>
            </a:r>
            <a:r>
              <a:rPr lang="en-US" dirty="0"/>
              <a:t>.</a:t>
            </a:r>
          </a:p>
          <a:p>
            <a:pPr algn="just"/>
            <a:r>
              <a:rPr lang="pl-PL" dirty="0"/>
              <a:t>Komisija za naknade </a:t>
            </a:r>
            <a:r>
              <a:rPr lang="pl-PL" dirty="0" smtClean="0"/>
              <a:t>formuliše prijedlog </a:t>
            </a:r>
            <a:r>
              <a:rPr lang="pl-PL" dirty="0"/>
              <a:t>za politiku naknada </a:t>
            </a:r>
            <a:r>
              <a:rPr lang="pl-PL" dirty="0" smtClean="0"/>
              <a:t>nadzornom/upravnom </a:t>
            </a:r>
            <a:r>
              <a:rPr lang="pl-PL" dirty="0"/>
              <a:t>odboru ili daje mišljenje o prijedlogu za politiku naknada koji je </a:t>
            </a:r>
            <a:r>
              <a:rPr lang="pl-PL" dirty="0" smtClean="0"/>
              <a:t>napravio </a:t>
            </a:r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en-US" dirty="0" err="1" smtClean="0"/>
              <a:t>upravni</a:t>
            </a:r>
            <a:r>
              <a:rPr lang="en-US" dirty="0" smtClean="0"/>
              <a:t> </a:t>
            </a:r>
            <a:r>
              <a:rPr lang="en-US" dirty="0" err="1"/>
              <a:t>odbor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Naknada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rukovodioce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/>
              <a:t>sastojati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od </a:t>
            </a:r>
            <a:r>
              <a:rPr lang="en-US" dirty="0" err="1"/>
              <a:t>fiksne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od </a:t>
            </a:r>
            <a:r>
              <a:rPr lang="en-US" dirty="0" err="1" smtClean="0"/>
              <a:t>varijabilne</a:t>
            </a:r>
            <a:r>
              <a:rPr lang="sr-Latn-ME" dirty="0" smtClean="0"/>
              <a:t> </a:t>
            </a:r>
            <a:r>
              <a:rPr lang="en-US" dirty="0" err="1" smtClean="0"/>
              <a:t>komponente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Fiksna</a:t>
            </a:r>
            <a:r>
              <a:rPr lang="en-US" dirty="0"/>
              <a:t> </a:t>
            </a:r>
            <a:r>
              <a:rPr lang="en-US" dirty="0" err="1"/>
              <a:t>komponenta</a:t>
            </a:r>
            <a:r>
              <a:rPr lang="en-US" dirty="0"/>
              <a:t> </a:t>
            </a:r>
            <a:r>
              <a:rPr lang="en-US" dirty="0" err="1"/>
              <a:t>obično</a:t>
            </a:r>
            <a:r>
              <a:rPr lang="en-US" dirty="0"/>
              <a:t> se </a:t>
            </a:r>
            <a:r>
              <a:rPr lang="en-US" dirty="0" err="1"/>
              <a:t>sastoji</a:t>
            </a:r>
            <a:r>
              <a:rPr lang="en-US" dirty="0"/>
              <a:t> od </a:t>
            </a:r>
            <a:r>
              <a:rPr lang="en-US" dirty="0" err="1"/>
              <a:t>osnovne</a:t>
            </a:r>
            <a:r>
              <a:rPr lang="en-US" dirty="0"/>
              <a:t> </a:t>
            </a:r>
            <a:r>
              <a:rPr lang="en-US" dirty="0" err="1"/>
              <a:t>zarade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Najvažniji</a:t>
            </a:r>
            <a:r>
              <a:rPr lang="en-US" dirty="0" smtClean="0"/>
              <a:t> </a:t>
            </a:r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određivanju</a:t>
            </a:r>
            <a:r>
              <a:rPr lang="en-US" dirty="0" smtClean="0"/>
              <a:t> </a:t>
            </a:r>
            <a:r>
              <a:rPr lang="en-US" dirty="0" err="1"/>
              <a:t>osnovne</a:t>
            </a:r>
            <a:r>
              <a:rPr lang="en-US" dirty="0"/>
              <a:t> </a:t>
            </a:r>
            <a:r>
              <a:rPr lang="en-US" dirty="0" err="1"/>
              <a:t>zarade</a:t>
            </a:r>
            <a:r>
              <a:rPr lang="en-US" dirty="0"/>
              <a:t> </a:t>
            </a:r>
            <a:r>
              <a:rPr lang="en-US" dirty="0" err="1"/>
              <a:t>člana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 </a:t>
            </a:r>
            <a:r>
              <a:rPr lang="en-US" dirty="0" err="1"/>
              <a:t>jeste</a:t>
            </a:r>
            <a:r>
              <a:rPr lang="en-US" dirty="0"/>
              <a:t> </a:t>
            </a:r>
            <a:r>
              <a:rPr lang="en-US" dirty="0" err="1"/>
              <a:t>praksa</a:t>
            </a:r>
            <a:r>
              <a:rPr lang="en-US" dirty="0"/>
              <a:t> </a:t>
            </a:r>
            <a:r>
              <a:rPr lang="en-US" dirty="0" err="1"/>
              <a:t>naknada</a:t>
            </a:r>
            <a:r>
              <a:rPr lang="en-US" dirty="0"/>
              <a:t> u </a:t>
            </a:r>
            <a:r>
              <a:rPr lang="en-US" dirty="0" err="1"/>
              <a:t>sličnim</a:t>
            </a:r>
            <a:r>
              <a:rPr lang="en-US" dirty="0"/>
              <a:t> </a:t>
            </a:r>
            <a:r>
              <a:rPr lang="en-US" dirty="0" err="1" smtClean="0"/>
              <a:t>društ</a:t>
            </a:r>
            <a:r>
              <a:rPr lang="sr-Latn-ME" dirty="0" smtClean="0"/>
              <a:t>v</a:t>
            </a:r>
            <a:r>
              <a:rPr lang="en-US" dirty="0" err="1" smtClean="0"/>
              <a:t>ima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612134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16106"/>
            <a:ext cx="10515600" cy="5060857"/>
          </a:xfrm>
        </p:spPr>
        <p:txBody>
          <a:bodyPr/>
          <a:lstStyle/>
          <a:p>
            <a:pPr algn="just"/>
            <a:r>
              <a:rPr lang="en-US" dirty="0" err="1"/>
              <a:t>Najvažniji</a:t>
            </a:r>
            <a:r>
              <a:rPr lang="en-US" dirty="0"/>
              <a:t> </a:t>
            </a:r>
            <a:r>
              <a:rPr lang="en-US" dirty="0" err="1"/>
              <a:t>faktor</a:t>
            </a:r>
            <a:r>
              <a:rPr lang="en-US" dirty="0"/>
              <a:t> u </a:t>
            </a:r>
            <a:r>
              <a:rPr lang="en-US" dirty="0" err="1"/>
              <a:t>određivanju</a:t>
            </a:r>
            <a:r>
              <a:rPr lang="en-US" dirty="0"/>
              <a:t> </a:t>
            </a:r>
            <a:r>
              <a:rPr lang="en-US" dirty="0" err="1"/>
              <a:t>varijabilne</a:t>
            </a:r>
            <a:r>
              <a:rPr lang="en-US" dirty="0"/>
              <a:t> </a:t>
            </a:r>
            <a:r>
              <a:rPr lang="en-US" dirty="0" err="1"/>
              <a:t>naknade</a:t>
            </a:r>
            <a:r>
              <a:rPr lang="en-US" dirty="0"/>
              <a:t> </a:t>
            </a:r>
            <a:r>
              <a:rPr lang="en-US" dirty="0" err="1"/>
              <a:t>člana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 </a:t>
            </a:r>
            <a:r>
              <a:rPr lang="en-US" dirty="0" err="1" smtClean="0"/>
              <a:t>jeste</a:t>
            </a:r>
            <a:r>
              <a:rPr lang="sr-Latn-ME" dirty="0" smtClean="0"/>
              <a:t> </a:t>
            </a:r>
            <a:r>
              <a:rPr lang="en-US" dirty="0" err="1" smtClean="0"/>
              <a:t>njegov</a:t>
            </a:r>
            <a:r>
              <a:rPr lang="en-US" dirty="0" smtClean="0"/>
              <a:t> </a:t>
            </a:r>
            <a:r>
              <a:rPr lang="en-US" dirty="0" err="1"/>
              <a:t>doprinos</a:t>
            </a:r>
            <a:r>
              <a:rPr lang="en-US" dirty="0"/>
              <a:t> u </a:t>
            </a:r>
            <a:r>
              <a:rPr lang="en-US" dirty="0" err="1"/>
              <a:t>pogledu</a:t>
            </a:r>
            <a:r>
              <a:rPr lang="en-US" dirty="0"/>
              <a:t> </a:t>
            </a:r>
            <a:r>
              <a:rPr lang="en-US" dirty="0" err="1"/>
              <a:t>kratkoročnog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dugoročnog</a:t>
            </a:r>
            <a:r>
              <a:rPr lang="en-US" dirty="0"/>
              <a:t> </a:t>
            </a:r>
            <a:r>
              <a:rPr lang="en-US" dirty="0" err="1"/>
              <a:t>finansijskog</a:t>
            </a:r>
            <a:r>
              <a:rPr lang="en-US" dirty="0"/>
              <a:t> </a:t>
            </a:r>
            <a:r>
              <a:rPr lang="en-US" dirty="0" err="1"/>
              <a:t>učinka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</a:t>
            </a:r>
          </a:p>
          <a:p>
            <a:r>
              <a:rPr lang="en-US" dirty="0" err="1"/>
              <a:t>Varijabilna</a:t>
            </a:r>
            <a:r>
              <a:rPr lang="en-US" dirty="0"/>
              <a:t> </a:t>
            </a:r>
            <a:r>
              <a:rPr lang="en-US" dirty="0" err="1"/>
              <a:t>komponenta</a:t>
            </a:r>
            <a:r>
              <a:rPr lang="en-US" dirty="0"/>
              <a:t> </a:t>
            </a:r>
            <a:r>
              <a:rPr lang="en-US" dirty="0" err="1"/>
              <a:t>često</a:t>
            </a:r>
            <a:r>
              <a:rPr lang="en-US" dirty="0"/>
              <a:t> se </a:t>
            </a:r>
            <a:r>
              <a:rPr lang="en-US" dirty="0" err="1"/>
              <a:t>sastoji</a:t>
            </a:r>
            <a:r>
              <a:rPr lang="en-US" dirty="0"/>
              <a:t> od </a:t>
            </a:r>
            <a:r>
              <a:rPr lang="en-US" dirty="0" err="1"/>
              <a:t>godišnjeg</a:t>
            </a:r>
            <a:r>
              <a:rPr lang="en-US" dirty="0"/>
              <a:t> </a:t>
            </a:r>
            <a:r>
              <a:rPr lang="en-US" dirty="0" err="1"/>
              <a:t>bonusa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zasniva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ključnim</a:t>
            </a:r>
            <a:r>
              <a:rPr lang="sr-Latn-ME" dirty="0" smtClean="0"/>
              <a:t> </a:t>
            </a:r>
            <a:r>
              <a:rPr lang="en-US" dirty="0" err="1" smtClean="0"/>
              <a:t>indikatorima</a:t>
            </a:r>
            <a:r>
              <a:rPr lang="en-US" dirty="0" smtClean="0"/>
              <a:t> </a:t>
            </a:r>
            <a:r>
              <a:rPr lang="en-US" dirty="0" err="1"/>
              <a:t>učinka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Varijabilna</a:t>
            </a:r>
            <a:r>
              <a:rPr lang="en-US" dirty="0" smtClean="0"/>
              <a:t> </a:t>
            </a:r>
            <a:r>
              <a:rPr lang="en-US" dirty="0" err="1"/>
              <a:t>naknada</a:t>
            </a:r>
            <a:r>
              <a:rPr lang="en-US" dirty="0"/>
              <a:t> je </a:t>
            </a:r>
            <a:r>
              <a:rPr lang="en-US" dirty="0" err="1"/>
              <a:t>postala</a:t>
            </a:r>
            <a:r>
              <a:rPr lang="en-US" dirty="0"/>
              <a:t> </a:t>
            </a:r>
            <a:r>
              <a:rPr lang="en-US" dirty="0" err="1"/>
              <a:t>veliki</a:t>
            </a:r>
            <a:r>
              <a:rPr lang="en-US" dirty="0"/>
              <a:t> </a:t>
            </a:r>
            <a:r>
              <a:rPr lang="en-US" dirty="0" err="1"/>
              <a:t>dio</a:t>
            </a:r>
            <a:r>
              <a:rPr lang="en-US" dirty="0"/>
              <a:t> </a:t>
            </a:r>
            <a:r>
              <a:rPr lang="en-US" dirty="0" err="1"/>
              <a:t>paketa</a:t>
            </a:r>
            <a:r>
              <a:rPr lang="en-US" dirty="0"/>
              <a:t> </a:t>
            </a:r>
            <a:r>
              <a:rPr lang="en-US" dirty="0" err="1"/>
              <a:t>naknade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člana</a:t>
            </a:r>
            <a:r>
              <a:rPr lang="en-US" dirty="0" smtClean="0"/>
              <a:t> </a:t>
            </a:r>
            <a:r>
              <a:rPr lang="en-US" dirty="0" err="1"/>
              <a:t>uprave</a:t>
            </a:r>
            <a:r>
              <a:rPr lang="en-US" dirty="0"/>
              <a:t> u </a:t>
            </a:r>
            <a:r>
              <a:rPr lang="en-US" dirty="0" err="1"/>
              <a:t>mnogim</a:t>
            </a:r>
            <a:r>
              <a:rPr lang="en-US" dirty="0"/>
              <a:t> </a:t>
            </a:r>
            <a:r>
              <a:rPr lang="en-US" dirty="0" err="1"/>
              <a:t>zemljama</a:t>
            </a:r>
            <a:r>
              <a:rPr lang="en-US" dirty="0"/>
              <a:t> </a:t>
            </a:r>
            <a:r>
              <a:rPr lang="en-US" dirty="0" err="1"/>
              <a:t>radi</a:t>
            </a:r>
            <a:r>
              <a:rPr lang="en-US" dirty="0"/>
              <a:t> </a:t>
            </a:r>
            <a:r>
              <a:rPr lang="en-US" dirty="0" err="1"/>
              <a:t>bolje</a:t>
            </a:r>
            <a:r>
              <a:rPr lang="en-US" dirty="0"/>
              <a:t> </a:t>
            </a:r>
            <a:r>
              <a:rPr lang="en-US" dirty="0" err="1"/>
              <a:t>motivacije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poboljšanja</a:t>
            </a:r>
            <a:r>
              <a:rPr lang="en-US" dirty="0"/>
              <a:t> </a:t>
            </a:r>
            <a:r>
              <a:rPr lang="en-US" dirty="0" err="1"/>
              <a:t>učinka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65492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Uvod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Izvršni</a:t>
            </a:r>
            <a:r>
              <a:rPr lang="en-US" dirty="0"/>
              <a:t> </a:t>
            </a:r>
            <a:r>
              <a:rPr lang="en-US" dirty="0" err="1"/>
              <a:t>organi</a:t>
            </a:r>
            <a:r>
              <a:rPr lang="en-US" dirty="0"/>
              <a:t> </a:t>
            </a:r>
            <a:r>
              <a:rPr lang="en-US" dirty="0" err="1"/>
              <a:t>upravljaju</a:t>
            </a:r>
            <a:r>
              <a:rPr lang="en-US" dirty="0"/>
              <a:t> </a:t>
            </a:r>
            <a:r>
              <a:rPr lang="en-US" dirty="0" err="1"/>
              <a:t>svakodnevnim</a:t>
            </a:r>
            <a:r>
              <a:rPr lang="en-US" dirty="0"/>
              <a:t> </a:t>
            </a:r>
            <a:r>
              <a:rPr lang="en-US" dirty="0" err="1"/>
              <a:t>poslovima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/>
              <a:t>Oni </a:t>
            </a:r>
            <a:r>
              <a:rPr lang="en-US" dirty="0" err="1" smtClean="0"/>
              <a:t>implementiraju</a:t>
            </a:r>
            <a:r>
              <a:rPr lang="sr-Latn-ME" dirty="0" smtClean="0"/>
              <a:t> </a:t>
            </a:r>
            <a:r>
              <a:rPr lang="en-US" dirty="0" err="1" smtClean="0"/>
              <a:t>stratešku</a:t>
            </a:r>
            <a:r>
              <a:rPr lang="en-US" dirty="0" smtClean="0"/>
              <a:t> </a:t>
            </a:r>
            <a:r>
              <a:rPr lang="en-US" dirty="0" err="1"/>
              <a:t>orijentaciju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 je </a:t>
            </a:r>
            <a:r>
              <a:rPr lang="en-US" dirty="0" err="1"/>
              <a:t>postavio</a:t>
            </a:r>
            <a:r>
              <a:rPr lang="en-US" dirty="0"/>
              <a:t> </a:t>
            </a:r>
            <a:r>
              <a:rPr lang="en-US" dirty="0" err="1"/>
              <a:t>nadzorni</a:t>
            </a:r>
            <a:r>
              <a:rPr lang="en-US" dirty="0"/>
              <a:t>/</a:t>
            </a:r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/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 smtClean="0"/>
              <a:t>skupština</a:t>
            </a:r>
            <a:r>
              <a:rPr lang="sr-Latn-ME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predstavljaju</a:t>
            </a:r>
            <a:r>
              <a:rPr lang="en-US" dirty="0"/>
              <a:t> </a:t>
            </a:r>
            <a:r>
              <a:rPr lang="en-US" dirty="0" err="1"/>
              <a:t>suštinski</a:t>
            </a:r>
            <a:r>
              <a:rPr lang="en-US" dirty="0"/>
              <a:t> </a:t>
            </a:r>
            <a:r>
              <a:rPr lang="en-US" dirty="0" err="1"/>
              <a:t>dio</a:t>
            </a:r>
            <a:r>
              <a:rPr lang="en-US" dirty="0"/>
              <a:t> </a:t>
            </a:r>
            <a:r>
              <a:rPr lang="en-US" dirty="0" err="1"/>
              <a:t>strukture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</a:t>
            </a:r>
          </a:p>
          <a:p>
            <a:pPr algn="just"/>
            <a:r>
              <a:rPr lang="sr-Latn-ME" dirty="0" smtClean="0"/>
              <a:t>U ovom </a:t>
            </a:r>
            <a:r>
              <a:rPr lang="en-US" dirty="0" smtClean="0"/>
              <a:t>p</a:t>
            </a:r>
            <a:r>
              <a:rPr lang="sr-Latn-ME" dirty="0" smtClean="0"/>
              <a:t>redavanju</a:t>
            </a:r>
            <a:r>
              <a:rPr lang="en-US" dirty="0" smtClean="0"/>
              <a:t> </a:t>
            </a:r>
            <a:r>
              <a:rPr lang="sr-Latn-ME" dirty="0" smtClean="0"/>
              <a:t>obradićemo</a:t>
            </a:r>
            <a:r>
              <a:rPr lang="en-US" dirty="0" smtClean="0"/>
              <a:t> </a:t>
            </a:r>
            <a:r>
              <a:rPr lang="en-US" dirty="0" err="1"/>
              <a:t>nadležnosti</a:t>
            </a:r>
            <a:r>
              <a:rPr lang="en-US" dirty="0"/>
              <a:t>, </a:t>
            </a:r>
            <a:r>
              <a:rPr lang="en-US" dirty="0" err="1"/>
              <a:t>sastav</a:t>
            </a:r>
            <a:r>
              <a:rPr lang="en-US" dirty="0"/>
              <a:t>, </a:t>
            </a:r>
            <a:r>
              <a:rPr lang="en-US" dirty="0" err="1"/>
              <a:t>formiranje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radne</a:t>
            </a:r>
            <a:r>
              <a:rPr lang="en-US" dirty="0"/>
              <a:t> procedure </a:t>
            </a:r>
            <a:r>
              <a:rPr lang="en-US" dirty="0" err="1" smtClean="0"/>
              <a:t>izvršnih</a:t>
            </a:r>
            <a:r>
              <a:rPr lang="sr-Latn-ME" dirty="0" smtClean="0"/>
              <a:t> </a:t>
            </a:r>
            <a:r>
              <a:rPr lang="en-US" dirty="0" smtClean="0"/>
              <a:t>organa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njihovu</a:t>
            </a:r>
            <a:r>
              <a:rPr lang="en-US" dirty="0"/>
              <a:t> </a:t>
            </a:r>
            <a:r>
              <a:rPr lang="en-US" dirty="0" err="1"/>
              <a:t>interakciju</a:t>
            </a:r>
            <a:r>
              <a:rPr lang="en-US" dirty="0"/>
              <a:t> s </a:t>
            </a:r>
            <a:r>
              <a:rPr lang="en-US" dirty="0" err="1"/>
              <a:t>nadzornim</a:t>
            </a:r>
            <a:r>
              <a:rPr lang="en-US" dirty="0"/>
              <a:t>/</a:t>
            </a:r>
            <a:r>
              <a:rPr lang="en-US" dirty="0" err="1"/>
              <a:t>upravnim</a:t>
            </a:r>
            <a:r>
              <a:rPr lang="en-US" dirty="0"/>
              <a:t> </a:t>
            </a:r>
            <a:r>
              <a:rPr lang="en-US" dirty="0" err="1"/>
              <a:t>odborom</a:t>
            </a:r>
            <a:r>
              <a:rPr lang="en-US" dirty="0"/>
              <a:t>, </a:t>
            </a:r>
            <a:r>
              <a:rPr lang="en-US" dirty="0" err="1"/>
              <a:t>njihove</a:t>
            </a:r>
            <a:r>
              <a:rPr lang="en-US" dirty="0"/>
              <a:t> </a:t>
            </a:r>
            <a:r>
              <a:rPr lang="en-US" dirty="0" err="1" smtClean="0"/>
              <a:t>obaveze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odgovornosti</a:t>
            </a:r>
            <a:r>
              <a:rPr lang="en-US" dirty="0"/>
              <a:t>, </a:t>
            </a:r>
            <a:r>
              <a:rPr lang="en-US" dirty="0" err="1"/>
              <a:t>ocjenjivanje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naknade</a:t>
            </a:r>
            <a:r>
              <a:rPr lang="sr-Latn-ME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14412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96788"/>
            <a:ext cx="10515600" cy="4980175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Osim</a:t>
            </a:r>
            <a:r>
              <a:rPr lang="en-US" dirty="0"/>
              <a:t> toga, </a:t>
            </a:r>
            <a:r>
              <a:rPr lang="en-US" dirty="0" err="1"/>
              <a:t>izvršni</a:t>
            </a:r>
            <a:r>
              <a:rPr lang="en-US" dirty="0"/>
              <a:t> </a:t>
            </a:r>
            <a:r>
              <a:rPr lang="en-US" dirty="0" err="1"/>
              <a:t>rukovodioci</a:t>
            </a:r>
            <a:r>
              <a:rPr lang="en-US" dirty="0"/>
              <a:t> </a:t>
            </a:r>
            <a:r>
              <a:rPr lang="en-US" dirty="0" err="1"/>
              <a:t>često</a:t>
            </a:r>
            <a:r>
              <a:rPr lang="en-US" dirty="0"/>
              <a:t> </a:t>
            </a:r>
            <a:r>
              <a:rPr lang="en-US" dirty="0" err="1"/>
              <a:t>dobijaju</a:t>
            </a:r>
            <a:r>
              <a:rPr lang="en-US" dirty="0"/>
              <a:t> </a:t>
            </a:r>
            <a:r>
              <a:rPr lang="en-US" dirty="0" err="1"/>
              <a:t>programe</a:t>
            </a:r>
            <a:r>
              <a:rPr lang="en-US" dirty="0"/>
              <a:t> </a:t>
            </a:r>
            <a:r>
              <a:rPr lang="en-US" dirty="0" err="1"/>
              <a:t>naknada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err="1" smtClean="0"/>
              <a:t>sastoje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penzijskog</a:t>
            </a:r>
            <a:r>
              <a:rPr lang="en-US" dirty="0"/>
              <a:t> </a:t>
            </a:r>
            <a:r>
              <a:rPr lang="en-US" dirty="0" err="1"/>
              <a:t>plana</a:t>
            </a:r>
            <a:r>
              <a:rPr lang="en-US" dirty="0"/>
              <a:t>, </a:t>
            </a:r>
            <a:r>
              <a:rPr lang="en-US" dirty="0" err="1"/>
              <a:t>plana</a:t>
            </a:r>
            <a:r>
              <a:rPr lang="en-US" dirty="0"/>
              <a:t> </a:t>
            </a:r>
            <a:r>
              <a:rPr lang="en-US" dirty="0" err="1"/>
              <a:t>zdravstvenog</a:t>
            </a:r>
            <a:r>
              <a:rPr lang="en-US" dirty="0"/>
              <a:t> </a:t>
            </a:r>
            <a:r>
              <a:rPr lang="en-US" dirty="0" err="1"/>
              <a:t>osiguranja</a:t>
            </a:r>
            <a:r>
              <a:rPr lang="en-US" dirty="0"/>
              <a:t>, </a:t>
            </a:r>
            <a:r>
              <a:rPr lang="en-US" dirty="0" err="1"/>
              <a:t>plana</a:t>
            </a:r>
            <a:r>
              <a:rPr lang="en-US" dirty="0"/>
              <a:t> </a:t>
            </a:r>
            <a:r>
              <a:rPr lang="en-US" dirty="0" err="1"/>
              <a:t>štednje</a:t>
            </a:r>
            <a:r>
              <a:rPr lang="en-US" dirty="0"/>
              <a:t>, </a:t>
            </a:r>
            <a:r>
              <a:rPr lang="en-US" dirty="0" err="1" smtClean="0"/>
              <a:t>plana</a:t>
            </a:r>
            <a:r>
              <a:rPr lang="sr-Latn-ME" dirty="0" smtClean="0"/>
              <a:t> </a:t>
            </a:r>
            <a:r>
              <a:rPr lang="pt-BR" dirty="0" smtClean="0"/>
              <a:t>životnog </a:t>
            </a:r>
            <a:r>
              <a:rPr lang="pt-BR" dirty="0"/>
              <a:t>osiguranja i plana invalidskog osiguranja.</a:t>
            </a:r>
          </a:p>
          <a:p>
            <a:pPr algn="just"/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beneficije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visoke</a:t>
            </a:r>
            <a:r>
              <a:rPr lang="en-US" dirty="0"/>
              <a:t> </a:t>
            </a:r>
            <a:r>
              <a:rPr lang="en-US" dirty="0" err="1"/>
              <a:t>izvršne</a:t>
            </a:r>
            <a:r>
              <a:rPr lang="en-US" dirty="0"/>
              <a:t> </a:t>
            </a:r>
            <a:r>
              <a:rPr lang="en-US" dirty="0" err="1"/>
              <a:t>rukovodioce</a:t>
            </a:r>
            <a:r>
              <a:rPr lang="en-US" dirty="0"/>
              <a:t> </a:t>
            </a:r>
            <a:r>
              <a:rPr lang="en-US" dirty="0" err="1"/>
              <a:t>uključuju</a:t>
            </a:r>
            <a:r>
              <a:rPr lang="en-US" dirty="0"/>
              <a:t> </a:t>
            </a:r>
            <a:r>
              <a:rPr lang="en-US" dirty="0" err="1"/>
              <a:t>članstva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klubovima</a:t>
            </a:r>
            <a:r>
              <a:rPr lang="en-US" dirty="0"/>
              <a:t>, </a:t>
            </a:r>
            <a:r>
              <a:rPr lang="en-US" dirty="0" err="1"/>
              <a:t>upotrebu</a:t>
            </a:r>
            <a:r>
              <a:rPr lang="en-US" dirty="0"/>
              <a:t> </a:t>
            </a:r>
            <a:r>
              <a:rPr lang="en-US" dirty="0" err="1"/>
              <a:t>vozila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vozača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slične</a:t>
            </a:r>
            <a:r>
              <a:rPr lang="en-US" dirty="0"/>
              <a:t> </a:t>
            </a:r>
            <a:r>
              <a:rPr lang="en-US" dirty="0" err="1"/>
              <a:t>privilegije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I </a:t>
            </a:r>
            <a:r>
              <a:rPr lang="en-US" dirty="0" err="1"/>
              <a:t>konačno</a:t>
            </a:r>
            <a:r>
              <a:rPr lang="en-US" dirty="0"/>
              <a:t>, </a:t>
            </a:r>
            <a:r>
              <a:rPr lang="en-US" dirty="0" err="1"/>
              <a:t>neka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u </a:t>
            </a:r>
            <a:r>
              <a:rPr lang="en-US" dirty="0" err="1"/>
              <a:t>zapadnim</a:t>
            </a:r>
            <a:r>
              <a:rPr lang="en-US" dirty="0"/>
              <a:t> </a:t>
            </a:r>
            <a:r>
              <a:rPr lang="en-US" dirty="0" err="1"/>
              <a:t>zemljama</a:t>
            </a:r>
            <a:r>
              <a:rPr lang="en-US" dirty="0"/>
              <a:t> </a:t>
            </a:r>
            <a:r>
              <a:rPr lang="en-US" dirty="0" err="1"/>
              <a:t>osiguravaju</a:t>
            </a:r>
            <a:r>
              <a:rPr lang="en-US" dirty="0"/>
              <a:t> </a:t>
            </a:r>
            <a:r>
              <a:rPr lang="en-US" dirty="0" err="1"/>
              <a:t>svojim</a:t>
            </a:r>
            <a:r>
              <a:rPr lang="en-US" dirty="0"/>
              <a:t> </a:t>
            </a:r>
            <a:r>
              <a:rPr lang="en-US" dirty="0" err="1" smtClean="0"/>
              <a:t>izvršnim</a:t>
            </a:r>
            <a:r>
              <a:rPr lang="sr-Latn-ME" dirty="0" smtClean="0"/>
              <a:t> </a:t>
            </a:r>
            <a:r>
              <a:rPr lang="en-US" dirty="0" err="1" smtClean="0"/>
              <a:t>rukovodiocima</a:t>
            </a:r>
            <a:r>
              <a:rPr lang="en-US" dirty="0" smtClean="0"/>
              <a:t> </a:t>
            </a:r>
            <a:r>
              <a:rPr lang="en-US" dirty="0" err="1"/>
              <a:t>dugoročne</a:t>
            </a:r>
            <a:r>
              <a:rPr lang="en-US" dirty="0"/>
              <a:t> </a:t>
            </a:r>
            <a:r>
              <a:rPr lang="en-US" dirty="0" err="1"/>
              <a:t>sisteme</a:t>
            </a:r>
            <a:r>
              <a:rPr lang="en-US" dirty="0"/>
              <a:t> </a:t>
            </a:r>
            <a:r>
              <a:rPr lang="en-US" dirty="0" err="1"/>
              <a:t>stimulacija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uključivati</a:t>
            </a:r>
            <a:r>
              <a:rPr lang="en-US" dirty="0"/>
              <a:t> </a:t>
            </a:r>
            <a:r>
              <a:rPr lang="en-US" dirty="0" err="1" smtClean="0"/>
              <a:t>dioničke</a:t>
            </a:r>
            <a:r>
              <a:rPr lang="en-US" dirty="0" smtClean="0"/>
              <a:t>/</a:t>
            </a:r>
            <a:r>
              <a:rPr lang="en-US" dirty="0" err="1" smtClean="0"/>
              <a:t>akcijske</a:t>
            </a:r>
            <a:r>
              <a:rPr lang="en-US" dirty="0" smtClean="0"/>
              <a:t> </a:t>
            </a:r>
            <a:r>
              <a:rPr lang="en-US" dirty="0" err="1"/>
              <a:t>opcije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340760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68400"/>
            <a:ext cx="10515600" cy="5008563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2. Ugovori o radu za izvršne rukovodioce</a:t>
            </a:r>
          </a:p>
          <a:p>
            <a:pPr algn="just"/>
            <a:r>
              <a:rPr lang="en-US" dirty="0" err="1"/>
              <a:t>Zakonodavstvo</a:t>
            </a:r>
            <a:r>
              <a:rPr lang="en-US" dirty="0"/>
              <a:t> </a:t>
            </a:r>
            <a:r>
              <a:rPr lang="en-US" dirty="0" err="1"/>
              <a:t>zahtijeva</a:t>
            </a:r>
            <a:r>
              <a:rPr lang="en-US" dirty="0"/>
              <a:t> da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sklapaju</a:t>
            </a:r>
            <a:r>
              <a:rPr lang="en-US" dirty="0"/>
              <a:t> </a:t>
            </a:r>
            <a:r>
              <a:rPr lang="en-US" dirty="0" err="1"/>
              <a:t>ugovore</a:t>
            </a:r>
            <a:r>
              <a:rPr lang="en-US" dirty="0"/>
              <a:t> o </a:t>
            </a:r>
            <a:r>
              <a:rPr lang="en-US" dirty="0" err="1"/>
              <a:t>radu</a:t>
            </a:r>
            <a:r>
              <a:rPr lang="en-US" dirty="0"/>
              <a:t> s </a:t>
            </a:r>
            <a:r>
              <a:rPr lang="en-US" dirty="0" err="1" smtClean="0"/>
              <a:t>generalnim</a:t>
            </a:r>
            <a:r>
              <a:rPr lang="sr-Latn-ME" dirty="0" smtClean="0"/>
              <a:t> </a:t>
            </a:r>
            <a:r>
              <a:rPr lang="en-US" dirty="0" err="1" smtClean="0"/>
              <a:t>direktorom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članovima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err="1"/>
              <a:t>Svaki</a:t>
            </a:r>
            <a:r>
              <a:rPr lang="en-US" dirty="0"/>
              <a:t> </a:t>
            </a:r>
            <a:r>
              <a:rPr lang="en-US" dirty="0" err="1"/>
              <a:t>ugovor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izvršnim</a:t>
            </a:r>
            <a:r>
              <a:rPr lang="en-US" dirty="0"/>
              <a:t> </a:t>
            </a:r>
            <a:r>
              <a:rPr lang="en-US" dirty="0" err="1"/>
              <a:t>direktorima</a:t>
            </a:r>
            <a:r>
              <a:rPr lang="en-US" dirty="0"/>
              <a:t> mora </a:t>
            </a:r>
            <a:r>
              <a:rPr lang="en-US" dirty="0" err="1"/>
              <a:t>odobriti</a:t>
            </a:r>
            <a:r>
              <a:rPr lang="en-US" dirty="0"/>
              <a:t> </a:t>
            </a:r>
            <a:r>
              <a:rPr lang="en-US" dirty="0" err="1"/>
              <a:t>skupština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 err="1"/>
              <a:t>Komisija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naknade</a:t>
            </a:r>
            <a:r>
              <a:rPr lang="en-US" dirty="0"/>
              <a:t> </a:t>
            </a:r>
            <a:r>
              <a:rPr lang="en-US" dirty="0" err="1" smtClean="0"/>
              <a:t>formuli</a:t>
            </a:r>
            <a:r>
              <a:rPr lang="sr-Latn-ME" dirty="0" smtClean="0"/>
              <a:t>še </a:t>
            </a:r>
            <a:r>
              <a:rPr lang="en-US" dirty="0" smtClean="0"/>
              <a:t> </a:t>
            </a:r>
            <a:r>
              <a:rPr lang="en-US" dirty="0" err="1"/>
              <a:t>prijedlog</a:t>
            </a:r>
            <a:r>
              <a:rPr lang="en-US" dirty="0"/>
              <a:t> </a:t>
            </a:r>
            <a:r>
              <a:rPr lang="en-US" dirty="0" err="1"/>
              <a:t>naknada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pojedinačne</a:t>
            </a:r>
            <a:r>
              <a:rPr lang="sr-Latn-ME" dirty="0"/>
              <a:t> </a:t>
            </a:r>
            <a:r>
              <a:rPr lang="en-US" dirty="0" err="1"/>
              <a:t>članove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daje</a:t>
            </a:r>
            <a:r>
              <a:rPr lang="en-US" dirty="0"/>
              <a:t> </a:t>
            </a:r>
            <a:r>
              <a:rPr lang="en-US" dirty="0" err="1"/>
              <a:t>mišljenje</a:t>
            </a:r>
            <a:r>
              <a:rPr lang="en-US" dirty="0"/>
              <a:t> o </a:t>
            </a:r>
            <a:r>
              <a:rPr lang="en-US" dirty="0" err="1"/>
              <a:t>prijedlogu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.</a:t>
            </a:r>
          </a:p>
          <a:p>
            <a:pPr algn="just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67255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62318"/>
            <a:ext cx="10515600" cy="5114645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dirty="0"/>
              <a:t>3. </a:t>
            </a:r>
            <a:r>
              <a:rPr lang="en-US" dirty="0" err="1"/>
              <a:t>Otpremnine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generalnog</a:t>
            </a:r>
            <a:r>
              <a:rPr lang="en-US" dirty="0"/>
              <a:t> </a:t>
            </a:r>
            <a:r>
              <a:rPr lang="en-US" dirty="0" err="1"/>
              <a:t>direktora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članove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 </a:t>
            </a:r>
            <a:r>
              <a:rPr lang="en-US" dirty="0" err="1"/>
              <a:t>društva</a:t>
            </a:r>
            <a:endParaRPr lang="en-US" dirty="0"/>
          </a:p>
          <a:p>
            <a:pPr algn="just"/>
            <a:r>
              <a:rPr lang="en-US" dirty="0" err="1"/>
              <a:t>Izvršni</a:t>
            </a:r>
            <a:r>
              <a:rPr lang="en-US" dirty="0"/>
              <a:t> </a:t>
            </a:r>
            <a:r>
              <a:rPr lang="en-US" dirty="0" err="1"/>
              <a:t>rukovodioci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, pod </a:t>
            </a:r>
            <a:r>
              <a:rPr lang="en-US" dirty="0" err="1"/>
              <a:t>određenim</a:t>
            </a:r>
            <a:r>
              <a:rPr lang="en-US" dirty="0"/>
              <a:t> </a:t>
            </a:r>
            <a:r>
              <a:rPr lang="en-US" dirty="0" err="1"/>
              <a:t>okolnostima</a:t>
            </a:r>
            <a:r>
              <a:rPr lang="en-US" dirty="0"/>
              <a:t>,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 smtClean="0"/>
              <a:t>razriješeni</a:t>
            </a:r>
            <a:r>
              <a:rPr lang="sr-Latn-ME" dirty="0" smtClean="0"/>
              <a:t> </a:t>
            </a:r>
            <a:r>
              <a:rPr lang="en-US" dirty="0" smtClean="0"/>
              <a:t>bez </a:t>
            </a:r>
            <a:r>
              <a:rPr lang="en-US" dirty="0" err="1" smtClean="0"/>
              <a:t>razloga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/>
              <a:t>a da </a:t>
            </a:r>
            <a:r>
              <a:rPr lang="en-US" dirty="0" err="1"/>
              <a:t>ipak</a:t>
            </a:r>
            <a:r>
              <a:rPr lang="en-US" dirty="0"/>
              <a:t> prime </a:t>
            </a:r>
            <a:r>
              <a:rPr lang="en-US" dirty="0" err="1"/>
              <a:t>otpremnine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Ovo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dogoditi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je </a:t>
            </a:r>
            <a:r>
              <a:rPr lang="en-US" dirty="0" err="1" smtClean="0"/>
              <a:t>društvo</a:t>
            </a:r>
            <a:r>
              <a:rPr lang="sr-Latn-ME" dirty="0" smtClean="0"/>
              <a:t> </a:t>
            </a:r>
            <a:r>
              <a:rPr lang="en-US" dirty="0" err="1" smtClean="0"/>
              <a:t>kupljeno</a:t>
            </a:r>
            <a:r>
              <a:rPr lang="en-US" dirty="0"/>
              <a:t>, a </a:t>
            </a:r>
            <a:r>
              <a:rPr lang="en-US" dirty="0" err="1"/>
              <a:t>kupac</a:t>
            </a:r>
            <a:r>
              <a:rPr lang="en-US" dirty="0"/>
              <a:t> </a:t>
            </a:r>
            <a:r>
              <a:rPr lang="en-US" dirty="0" err="1"/>
              <a:t>želi</a:t>
            </a:r>
            <a:r>
              <a:rPr lang="en-US" dirty="0"/>
              <a:t> </a:t>
            </a:r>
            <a:r>
              <a:rPr lang="en-US" dirty="0" err="1"/>
              <a:t>postaviti</a:t>
            </a:r>
            <a:r>
              <a:rPr lang="en-US" dirty="0"/>
              <a:t> </a:t>
            </a:r>
            <a:r>
              <a:rPr lang="en-US" dirty="0" err="1"/>
              <a:t>novu</a:t>
            </a:r>
            <a:r>
              <a:rPr lang="en-US" dirty="0"/>
              <a:t> </a:t>
            </a:r>
            <a:r>
              <a:rPr lang="en-US" dirty="0" err="1"/>
              <a:t>upravu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Ovi</a:t>
            </a:r>
            <a:r>
              <a:rPr lang="en-US" dirty="0" smtClean="0"/>
              <a:t> </a:t>
            </a:r>
            <a:r>
              <a:rPr lang="en-US" dirty="0" err="1"/>
              <a:t>planovi</a:t>
            </a:r>
            <a:r>
              <a:rPr lang="en-US" dirty="0"/>
              <a:t> </a:t>
            </a:r>
            <a:r>
              <a:rPr lang="en-US" dirty="0" err="1"/>
              <a:t>otpremnina</a:t>
            </a:r>
            <a:r>
              <a:rPr lang="en-US" dirty="0"/>
              <a:t> </a:t>
            </a:r>
            <a:r>
              <a:rPr lang="en-US" dirty="0" err="1" smtClean="0"/>
              <a:t>ponekad</a:t>
            </a:r>
            <a:r>
              <a:rPr lang="sr-Latn-ME" dirty="0" smtClean="0"/>
              <a:t> </a:t>
            </a:r>
            <a:r>
              <a:rPr lang="en-US" dirty="0" smtClean="0"/>
              <a:t>se </a:t>
            </a:r>
            <a:r>
              <a:rPr lang="en-US" dirty="0" err="1"/>
              <a:t>nazivaju</a:t>
            </a:r>
            <a:r>
              <a:rPr lang="en-US" dirty="0"/>
              <a:t> “</a:t>
            </a:r>
            <a:r>
              <a:rPr lang="en-US" dirty="0" err="1"/>
              <a:t>zlatnim</a:t>
            </a:r>
            <a:r>
              <a:rPr lang="en-US" dirty="0"/>
              <a:t> </a:t>
            </a:r>
            <a:r>
              <a:rPr lang="en-US" dirty="0" err="1"/>
              <a:t>padobranima</a:t>
            </a:r>
            <a:r>
              <a:rPr lang="en-US" dirty="0"/>
              <a:t>”. </a:t>
            </a:r>
            <a:endParaRPr lang="sr-Latn-ME" dirty="0" smtClean="0"/>
          </a:p>
          <a:p>
            <a:pPr algn="just"/>
            <a:r>
              <a:rPr lang="en-US" dirty="0" smtClean="0"/>
              <a:t>“</a:t>
            </a:r>
            <a:r>
              <a:rPr lang="en-US" dirty="0" err="1"/>
              <a:t>Zlatni</a:t>
            </a:r>
            <a:r>
              <a:rPr lang="en-US" dirty="0"/>
              <a:t> </a:t>
            </a:r>
            <a:r>
              <a:rPr lang="en-US" dirty="0" err="1"/>
              <a:t>padobrani</a:t>
            </a:r>
            <a:r>
              <a:rPr lang="en-US" dirty="0"/>
              <a:t>” </a:t>
            </a:r>
            <a:r>
              <a:rPr lang="en-US" dirty="0" err="1"/>
              <a:t>mogu</a:t>
            </a:r>
            <a:r>
              <a:rPr lang="en-US" dirty="0"/>
              <a:t> se </a:t>
            </a:r>
            <a:r>
              <a:rPr lang="en-US" dirty="0" err="1" smtClean="0"/>
              <a:t>defini</a:t>
            </a:r>
            <a:r>
              <a:rPr lang="sr-Latn-ME" dirty="0" smtClean="0"/>
              <a:t>sati 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sr-Latn-ME" dirty="0" smtClean="0"/>
              <a:t> </a:t>
            </a:r>
            <a:r>
              <a:rPr lang="en-US" dirty="0" err="1" smtClean="0"/>
              <a:t>klauzula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ugovoru</a:t>
            </a:r>
            <a:r>
              <a:rPr lang="en-US" dirty="0"/>
              <a:t> o </a:t>
            </a:r>
            <a:r>
              <a:rPr lang="en-US" dirty="0" err="1"/>
              <a:t>radu</a:t>
            </a:r>
            <a:r>
              <a:rPr lang="en-US" dirty="0"/>
              <a:t> </a:t>
            </a:r>
            <a:r>
              <a:rPr lang="en-US" dirty="0" err="1"/>
              <a:t>izvršnog</a:t>
            </a:r>
            <a:r>
              <a:rPr lang="en-US" dirty="0"/>
              <a:t> </a:t>
            </a:r>
            <a:r>
              <a:rPr lang="en-US" dirty="0" err="1"/>
              <a:t>rukovodioca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predviđa</a:t>
            </a:r>
            <a:r>
              <a:rPr lang="en-US" dirty="0"/>
              <a:t> da </a:t>
            </a:r>
            <a:r>
              <a:rPr lang="en-US" dirty="0" err="1"/>
              <a:t>će</a:t>
            </a:r>
            <a:r>
              <a:rPr lang="en-US" dirty="0"/>
              <a:t> on </a:t>
            </a:r>
            <a:r>
              <a:rPr lang="en-US" dirty="0" err="1" smtClean="0"/>
              <a:t>dobiti</a:t>
            </a:r>
            <a:r>
              <a:rPr lang="sr-Latn-ME" dirty="0" smtClean="0"/>
              <a:t> </a:t>
            </a:r>
            <a:r>
              <a:rPr lang="nb-NO" dirty="0" smtClean="0"/>
              <a:t>visoke </a:t>
            </a:r>
            <a:r>
              <a:rPr lang="nb-NO" dirty="0"/>
              <a:t>naknade u slučaju da društvo bude kupljeno i da se raskine radni </a:t>
            </a:r>
            <a:r>
              <a:rPr lang="nb-NO" dirty="0" smtClean="0"/>
              <a:t>odnos</a:t>
            </a:r>
            <a:r>
              <a:rPr lang="sr-Latn-ME" dirty="0" smtClean="0"/>
              <a:t> </a:t>
            </a:r>
            <a:r>
              <a:rPr lang="en-US" dirty="0" smtClean="0"/>
              <a:t>s </a:t>
            </a:r>
            <a:r>
              <a:rPr lang="en-US" dirty="0" err="1"/>
              <a:t>njim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Ove </a:t>
            </a:r>
            <a:r>
              <a:rPr lang="en-US" dirty="0" err="1"/>
              <a:t>naknade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u </a:t>
            </a:r>
            <a:r>
              <a:rPr lang="en-US" dirty="0" err="1"/>
              <a:t>obliku</a:t>
            </a:r>
            <a:r>
              <a:rPr lang="en-US" dirty="0"/>
              <a:t> </a:t>
            </a:r>
            <a:r>
              <a:rPr lang="en-US" dirty="0" err="1"/>
              <a:t>otpremnine</a:t>
            </a:r>
            <a:r>
              <a:rPr lang="en-US" dirty="0"/>
              <a:t>, </a:t>
            </a:r>
            <a:r>
              <a:rPr lang="en-US" dirty="0" err="1"/>
              <a:t>bonusa</a:t>
            </a:r>
            <a:r>
              <a:rPr lang="en-US" dirty="0"/>
              <a:t>, </a:t>
            </a:r>
            <a:r>
              <a:rPr lang="en-US" dirty="0" err="1" smtClean="0"/>
              <a:t>dioničkih</a:t>
            </a:r>
            <a:r>
              <a:rPr lang="en-US" dirty="0" smtClean="0"/>
              <a:t>/</a:t>
            </a:r>
            <a:r>
              <a:rPr lang="en-US" dirty="0" err="1" smtClean="0"/>
              <a:t>akcijskih</a:t>
            </a:r>
            <a:r>
              <a:rPr lang="sr-Latn-ME" dirty="0" smtClean="0"/>
              <a:t> </a:t>
            </a:r>
            <a:r>
              <a:rPr lang="en-US" dirty="0" err="1" smtClean="0"/>
              <a:t>opcija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kombinacije</a:t>
            </a:r>
            <a:r>
              <a:rPr lang="en-US" dirty="0"/>
              <a:t> </a:t>
            </a:r>
            <a:r>
              <a:rPr lang="en-US" dirty="0" err="1"/>
              <a:t>istih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Kao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</a:t>
            </a:r>
            <a:r>
              <a:rPr lang="en-US" dirty="0"/>
              <a:t> </a:t>
            </a:r>
            <a:r>
              <a:rPr lang="en-US" dirty="0" err="1"/>
              <a:t>oblici</a:t>
            </a:r>
            <a:r>
              <a:rPr lang="en-US" dirty="0"/>
              <a:t> </a:t>
            </a:r>
            <a:r>
              <a:rPr lang="en-US" dirty="0" err="1"/>
              <a:t>naknada</a:t>
            </a:r>
            <a:r>
              <a:rPr lang="en-US" dirty="0"/>
              <a:t>, “</a:t>
            </a:r>
            <a:r>
              <a:rPr lang="en-US" dirty="0" err="1"/>
              <a:t>zlatni</a:t>
            </a:r>
            <a:r>
              <a:rPr lang="en-US" dirty="0"/>
              <a:t> </a:t>
            </a:r>
            <a:r>
              <a:rPr lang="en-US" dirty="0" err="1"/>
              <a:t>padobrani</a:t>
            </a:r>
            <a:r>
              <a:rPr lang="en-US" dirty="0"/>
              <a:t>”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 smtClean="0"/>
              <a:t>često</a:t>
            </a:r>
            <a:r>
              <a:rPr lang="sr-Latn-ME" dirty="0" smtClean="0"/>
              <a:t> </a:t>
            </a:r>
            <a:r>
              <a:rPr lang="en-US" dirty="0" err="1" smtClean="0"/>
              <a:t>predmet</a:t>
            </a:r>
            <a:r>
              <a:rPr lang="en-US" dirty="0" smtClean="0"/>
              <a:t> </a:t>
            </a:r>
            <a:r>
              <a:rPr lang="en-US" dirty="0" err="1"/>
              <a:t>kritika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058400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48871"/>
            <a:ext cx="10515600" cy="5128092"/>
          </a:xfrm>
        </p:spPr>
        <p:txBody>
          <a:bodyPr/>
          <a:lstStyle/>
          <a:p>
            <a:pPr algn="just"/>
            <a:r>
              <a:rPr lang="en-US" dirty="0" err="1"/>
              <a:t>Međutim</a:t>
            </a:r>
            <a:r>
              <a:rPr lang="en-US" dirty="0"/>
              <a:t>, </a:t>
            </a:r>
            <a:r>
              <a:rPr lang="en-US" dirty="0" err="1"/>
              <a:t>ugovori</a:t>
            </a:r>
            <a:r>
              <a:rPr lang="en-US" dirty="0"/>
              <a:t> o </a:t>
            </a:r>
            <a:r>
              <a:rPr lang="en-US" dirty="0" err="1"/>
              <a:t>otpremnini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u </a:t>
            </a:r>
            <a:r>
              <a:rPr lang="en-US" dirty="0" err="1" smtClean="0"/>
              <a:t>interesu</a:t>
            </a:r>
            <a:r>
              <a:rPr lang="sr-Latn-ME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sr-Latn-ME" dirty="0" smtClean="0"/>
              <a:t> </a:t>
            </a:r>
            <a:r>
              <a:rPr lang="pl-PL" dirty="0" smtClean="0"/>
              <a:t>jer </a:t>
            </a:r>
            <a:r>
              <a:rPr lang="pl-PL" dirty="0"/>
              <a:t>oni mogu izbjeći dugotrajne i skupe parnice i probleme u odnosima s javnošću.</a:t>
            </a:r>
          </a:p>
          <a:p>
            <a:pPr algn="just"/>
            <a:r>
              <a:rPr lang="en-US" dirty="0" err="1"/>
              <a:t>Ipak</a:t>
            </a:r>
            <a:r>
              <a:rPr lang="en-US" dirty="0"/>
              <a:t>,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pažljiv</a:t>
            </a:r>
            <a:r>
              <a:rPr lang="en-US" dirty="0"/>
              <a:t>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njihovoj</a:t>
            </a:r>
            <a:r>
              <a:rPr lang="en-US" dirty="0"/>
              <a:t> </a:t>
            </a:r>
            <a:r>
              <a:rPr lang="en-US" dirty="0" err="1"/>
              <a:t>primjeni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potražiti</a:t>
            </a:r>
            <a:r>
              <a:rPr lang="en-US" dirty="0"/>
              <a:t> </a:t>
            </a:r>
            <a:r>
              <a:rPr lang="en-US" dirty="0" err="1"/>
              <a:t>pomoć</a:t>
            </a:r>
            <a:r>
              <a:rPr lang="en-US" dirty="0"/>
              <a:t> </a:t>
            </a:r>
            <a:r>
              <a:rPr lang="en-US" dirty="0" err="1" smtClean="0"/>
              <a:t>kompetentnih</a:t>
            </a:r>
            <a:r>
              <a:rPr lang="sr-Latn-ME" dirty="0" smtClean="0"/>
              <a:t> </a:t>
            </a:r>
            <a:r>
              <a:rPr lang="en-US" dirty="0" err="1" smtClean="0"/>
              <a:t>vanjskih</a:t>
            </a:r>
            <a:r>
              <a:rPr lang="en-US" dirty="0" smtClean="0"/>
              <a:t> </a:t>
            </a:r>
            <a:r>
              <a:rPr lang="en-US" dirty="0" err="1"/>
              <a:t>savjetnika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Odobrenje</a:t>
            </a:r>
            <a:r>
              <a:rPr lang="en-US" dirty="0"/>
              <a:t> </a:t>
            </a:r>
            <a:r>
              <a:rPr lang="en-US" dirty="0" err="1"/>
              <a:t>otpremnina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prioritet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en-US" dirty="0" err="1" smtClean="0"/>
              <a:t>upravni</a:t>
            </a:r>
            <a:r>
              <a:rPr lang="sr-Latn-ME" dirty="0" smtClean="0"/>
              <a:t> </a:t>
            </a:r>
            <a:r>
              <a:rPr lang="en-US" dirty="0" err="1" smtClean="0"/>
              <a:t>odbor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eventualno</a:t>
            </a:r>
            <a:r>
              <a:rPr lang="en-US" dirty="0"/>
              <a:t> </a:t>
            </a:r>
            <a:r>
              <a:rPr lang="en-US" dirty="0" err="1"/>
              <a:t>skupštinu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037638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3600" dirty="0">
                <a:latin typeface="+mn-lt"/>
              </a:rPr>
              <a:t>I</a:t>
            </a:r>
            <a:r>
              <a:rPr lang="sr-Latn-ME" sz="3600" dirty="0" smtClean="0">
                <a:latin typeface="+mn-lt"/>
              </a:rPr>
              <a:t>. Sekretar društva i njegova uloga </a:t>
            </a:r>
            <a:endParaRPr lang="en-US" sz="36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/>
              <a:t>Rad </a:t>
            </a:r>
            <a:r>
              <a:rPr lang="en-US" dirty="0" err="1"/>
              <a:t>sekretara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je </a:t>
            </a:r>
            <a:r>
              <a:rPr lang="en-US" dirty="0" err="1"/>
              <a:t>suštinski</a:t>
            </a:r>
            <a:r>
              <a:rPr lang="en-US" dirty="0"/>
              <a:t> </a:t>
            </a:r>
            <a:r>
              <a:rPr lang="en-US" dirty="0" err="1"/>
              <a:t>važan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rukovođenje</a:t>
            </a:r>
            <a:r>
              <a:rPr lang="en-US" dirty="0"/>
              <a:t> </a:t>
            </a:r>
            <a:r>
              <a:rPr lang="en-US" dirty="0" err="1"/>
              <a:t>društvom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Sekretar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pomaže</a:t>
            </a:r>
            <a:r>
              <a:rPr lang="en-US" dirty="0"/>
              <a:t> </a:t>
            </a:r>
            <a:r>
              <a:rPr lang="en-US" dirty="0" err="1"/>
              <a:t>organima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da </a:t>
            </a:r>
            <a:r>
              <a:rPr lang="en-US" dirty="0" err="1"/>
              <a:t>obavljaju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dužnosti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izvršavaju</a:t>
            </a:r>
            <a:r>
              <a:rPr lang="en-US" dirty="0" smtClean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obaveze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U </a:t>
            </a:r>
            <a:r>
              <a:rPr lang="en-US" dirty="0" err="1"/>
              <a:t>FBiH</a:t>
            </a:r>
            <a:r>
              <a:rPr lang="en-US" dirty="0"/>
              <a:t> </a:t>
            </a:r>
            <a:r>
              <a:rPr lang="en-US" dirty="0" err="1"/>
              <a:t>imenovanje</a:t>
            </a:r>
            <a:r>
              <a:rPr lang="en-US" dirty="0"/>
              <a:t> </a:t>
            </a:r>
            <a:r>
              <a:rPr lang="en-US" dirty="0" err="1"/>
              <a:t>sekretara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je </a:t>
            </a:r>
            <a:r>
              <a:rPr lang="en-US" dirty="0" err="1"/>
              <a:t>obavezno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sva</a:t>
            </a:r>
            <a:r>
              <a:rPr lang="en-US" dirty="0" smtClean="0"/>
              <a:t> </a:t>
            </a:r>
            <a:r>
              <a:rPr lang="en-US" dirty="0" err="1"/>
              <a:t>dionička</a:t>
            </a:r>
            <a:r>
              <a:rPr lang="en-US" dirty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, </a:t>
            </a:r>
            <a:r>
              <a:rPr lang="en-US" dirty="0" err="1"/>
              <a:t>dok</a:t>
            </a:r>
            <a:r>
              <a:rPr lang="en-US" dirty="0"/>
              <a:t> u RS-u </a:t>
            </a:r>
            <a:r>
              <a:rPr lang="en-US" dirty="0" err="1"/>
              <a:t>nema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zakonske</a:t>
            </a:r>
            <a:r>
              <a:rPr lang="en-US" dirty="0"/>
              <a:t> </a:t>
            </a:r>
            <a:r>
              <a:rPr lang="en-US" dirty="0" err="1"/>
              <a:t>obaveze</a:t>
            </a:r>
            <a:r>
              <a:rPr lang="en-US" dirty="0"/>
              <a:t>, </a:t>
            </a:r>
            <a:r>
              <a:rPr lang="en-US" dirty="0" err="1"/>
              <a:t>tj</a:t>
            </a:r>
            <a:r>
              <a:rPr lang="en-US" dirty="0"/>
              <a:t>. </a:t>
            </a:r>
            <a:r>
              <a:rPr lang="en-US" dirty="0" err="1"/>
              <a:t>imenovanje</a:t>
            </a:r>
            <a:r>
              <a:rPr lang="en-US" dirty="0"/>
              <a:t> </a:t>
            </a:r>
            <a:r>
              <a:rPr lang="en-US" dirty="0" smtClean="0"/>
              <a:t>je</a:t>
            </a:r>
            <a:r>
              <a:rPr lang="sr-Latn-ME" dirty="0" smtClean="0"/>
              <a:t> </a:t>
            </a:r>
            <a:r>
              <a:rPr lang="en-US" dirty="0" err="1" smtClean="0"/>
              <a:t>bazirano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fakultativnoj</a:t>
            </a:r>
            <a:r>
              <a:rPr lang="en-US" dirty="0"/>
              <a:t> </a:t>
            </a:r>
            <a:r>
              <a:rPr lang="en-US" dirty="0" err="1"/>
              <a:t>osnovi</a:t>
            </a:r>
            <a:r>
              <a:rPr lang="en-US" dirty="0"/>
              <a:t>. </a:t>
            </a:r>
            <a:endParaRPr lang="sr-Latn-M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211041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62318"/>
            <a:ext cx="10515600" cy="511464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dirty="0" smtClean="0"/>
              <a:t>1</a:t>
            </a:r>
            <a:r>
              <a:rPr lang="pl-PL" dirty="0"/>
              <a:t>. Potreba za sekretarom društva i njegova važnost</a:t>
            </a:r>
          </a:p>
          <a:p>
            <a:r>
              <a:rPr lang="en-US" dirty="0" err="1"/>
              <a:t>Mnoga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sekretare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Sekretar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 smtClean="0"/>
              <a:t>osigurava</a:t>
            </a:r>
            <a:r>
              <a:rPr lang="sr-Latn-ME" dirty="0" smtClean="0"/>
              <a:t> </a:t>
            </a:r>
            <a:r>
              <a:rPr lang="en-US" dirty="0" smtClean="0"/>
              <a:t>da </a:t>
            </a:r>
            <a:r>
              <a:rPr lang="en-US" dirty="0" err="1"/>
              <a:t>organi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poštuju</a:t>
            </a:r>
            <a:r>
              <a:rPr lang="en-US" dirty="0"/>
              <a:t> </a:t>
            </a:r>
            <a:r>
              <a:rPr lang="en-US" dirty="0" err="1"/>
              <a:t>postojeća</a:t>
            </a:r>
            <a:r>
              <a:rPr lang="en-US" dirty="0"/>
              <a:t> </a:t>
            </a:r>
            <a:r>
              <a:rPr lang="en-US" dirty="0" err="1"/>
              <a:t>interna</a:t>
            </a:r>
            <a:r>
              <a:rPr lang="en-US" dirty="0"/>
              <a:t> </a:t>
            </a:r>
            <a:r>
              <a:rPr lang="en-US" dirty="0" err="1"/>
              <a:t>korporativna</a:t>
            </a:r>
            <a:r>
              <a:rPr lang="en-US" dirty="0"/>
              <a:t> </a:t>
            </a:r>
            <a:r>
              <a:rPr lang="en-US" dirty="0" err="1"/>
              <a:t>pravila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politike</a:t>
            </a:r>
            <a:r>
              <a:rPr lang="en-US" dirty="0"/>
              <a:t>,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mijenja</a:t>
            </a:r>
            <a:r>
              <a:rPr lang="en-US" dirty="0" smtClean="0"/>
              <a:t> </a:t>
            </a:r>
            <a:r>
              <a:rPr lang="en-US" dirty="0" err="1"/>
              <a:t>ih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uvodi</a:t>
            </a:r>
            <a:r>
              <a:rPr lang="en-US" dirty="0"/>
              <a:t> </a:t>
            </a:r>
            <a:r>
              <a:rPr lang="en-US" dirty="0" err="1"/>
              <a:t>nove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je to </a:t>
            </a:r>
            <a:r>
              <a:rPr lang="en-US" dirty="0" err="1"/>
              <a:t>prikladno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Sekretar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pomagati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uspostavljanju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održavanju</a:t>
            </a:r>
            <a:r>
              <a:rPr lang="en-US" dirty="0"/>
              <a:t> </a:t>
            </a:r>
            <a:r>
              <a:rPr lang="en-US" dirty="0" err="1"/>
              <a:t>jasne</a:t>
            </a:r>
            <a:r>
              <a:rPr lang="en-US" dirty="0"/>
              <a:t> </a:t>
            </a:r>
            <a:r>
              <a:rPr lang="en-US" dirty="0" err="1"/>
              <a:t>komunikacije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raznih</a:t>
            </a:r>
            <a:r>
              <a:rPr lang="en-US" dirty="0"/>
              <a:t> organa </a:t>
            </a:r>
            <a:r>
              <a:rPr lang="en-US" dirty="0" err="1" smtClean="0"/>
              <a:t>upravljanja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skladu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osnivačkim</a:t>
            </a:r>
            <a:r>
              <a:rPr lang="en-US" dirty="0"/>
              <a:t> </a:t>
            </a:r>
            <a:r>
              <a:rPr lang="en-US" dirty="0" err="1"/>
              <a:t>aktom</a:t>
            </a:r>
            <a:r>
              <a:rPr lang="en-US" dirty="0"/>
              <a:t>, </a:t>
            </a:r>
            <a:r>
              <a:rPr lang="en-US" dirty="0" err="1"/>
              <a:t>normativnim</a:t>
            </a:r>
            <a:r>
              <a:rPr lang="en-US" dirty="0"/>
              <a:t> </a:t>
            </a:r>
            <a:r>
              <a:rPr lang="en-US" dirty="0" err="1"/>
              <a:t>aktima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err="1" smtClean="0"/>
              <a:t>internim</a:t>
            </a:r>
            <a:r>
              <a:rPr lang="sr-Latn-ME" dirty="0" smtClean="0"/>
              <a:t> </a:t>
            </a:r>
            <a:r>
              <a:rPr lang="en-US" dirty="0" err="1" smtClean="0"/>
              <a:t>propisima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/>
              <a:t>Pored toga, </a:t>
            </a:r>
            <a:r>
              <a:rPr lang="en-US" dirty="0" err="1"/>
              <a:t>sekretar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pomaže</a:t>
            </a:r>
            <a:r>
              <a:rPr lang="en-US" dirty="0"/>
              <a:t> u </a:t>
            </a:r>
            <a:r>
              <a:rPr lang="en-US" dirty="0" err="1"/>
              <a:t>osiguravanju</a:t>
            </a:r>
            <a:r>
              <a:rPr lang="en-US" dirty="0"/>
              <a:t> da se </a:t>
            </a:r>
            <a:r>
              <a:rPr lang="en-US" dirty="0" err="1" smtClean="0"/>
              <a:t>organi</a:t>
            </a:r>
            <a:r>
              <a:rPr lang="sr-Latn-ME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</a:t>
            </a:r>
            <a:r>
              <a:rPr lang="en-US" dirty="0" err="1"/>
              <a:t>pridržavaju</a:t>
            </a:r>
            <a:r>
              <a:rPr lang="en-US" dirty="0"/>
              <a:t>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/>
              <a:t>relevantnih</a:t>
            </a:r>
            <a:r>
              <a:rPr lang="en-US" dirty="0"/>
              <a:t> </a:t>
            </a:r>
            <a:r>
              <a:rPr lang="en-US" dirty="0" err="1"/>
              <a:t>regulatornih</a:t>
            </a:r>
            <a:r>
              <a:rPr lang="en-US" dirty="0"/>
              <a:t> </a:t>
            </a:r>
            <a:r>
              <a:rPr lang="en-US" dirty="0" err="1"/>
              <a:t>zahtjeva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domaćih</a:t>
            </a:r>
            <a:r>
              <a:rPr lang="en-US" dirty="0"/>
              <a:t>, </a:t>
            </a:r>
            <a:r>
              <a:rPr lang="en-US" dirty="0" err="1" smtClean="0"/>
              <a:t>tako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eventualno</a:t>
            </a:r>
            <a:r>
              <a:rPr lang="en-US" dirty="0"/>
              <a:t> </a:t>
            </a:r>
            <a:r>
              <a:rPr lang="en-US" dirty="0" err="1"/>
              <a:t>inostranih</a:t>
            </a:r>
            <a:r>
              <a:rPr lang="en-US" dirty="0"/>
              <a:t>. </a:t>
            </a:r>
            <a:endParaRPr lang="sr-Latn-ME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929879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10235"/>
            <a:ext cx="10515600" cy="4966728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Prema</a:t>
            </a:r>
            <a:r>
              <a:rPr lang="en-US" dirty="0"/>
              <a:t> tome, </a:t>
            </a:r>
            <a:r>
              <a:rPr lang="en-US" dirty="0" err="1"/>
              <a:t>sekretar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često</a:t>
            </a:r>
            <a:r>
              <a:rPr lang="en-US" dirty="0"/>
              <a:t> </a:t>
            </a:r>
            <a:r>
              <a:rPr lang="en-US" dirty="0" err="1"/>
              <a:t>djeluje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 smtClean="0"/>
              <a:t>savjetnik</a:t>
            </a:r>
            <a:r>
              <a:rPr lang="sr-Latn-ME" dirty="0" smtClean="0"/>
              <a:t> </a:t>
            </a:r>
            <a:r>
              <a:rPr lang="en-US" dirty="0" err="1" smtClean="0"/>
              <a:t>članovima</a:t>
            </a:r>
            <a:r>
              <a:rPr lang="en-US" dirty="0" smtClean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visokim</a:t>
            </a:r>
            <a:r>
              <a:rPr lang="en-US" dirty="0"/>
              <a:t> </a:t>
            </a:r>
            <a:r>
              <a:rPr lang="en-US" dirty="0" err="1"/>
              <a:t>izvršnim</a:t>
            </a:r>
            <a:r>
              <a:rPr lang="en-US" dirty="0"/>
              <a:t> </a:t>
            </a:r>
            <a:r>
              <a:rPr lang="en-US" dirty="0" err="1"/>
              <a:t>rukovodiocima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pogledu</a:t>
            </a:r>
            <a:r>
              <a:rPr lang="en-US" dirty="0" smtClean="0"/>
              <a:t> </a:t>
            </a:r>
            <a:r>
              <a:rPr lang="en-US" dirty="0" err="1"/>
              <a:t>regulatornih</a:t>
            </a:r>
            <a:r>
              <a:rPr lang="en-US" dirty="0"/>
              <a:t> </a:t>
            </a:r>
            <a:r>
              <a:rPr lang="en-US" dirty="0" err="1"/>
              <a:t>zahtjeva</a:t>
            </a:r>
            <a:r>
              <a:rPr lang="en-US" dirty="0"/>
              <a:t>, </a:t>
            </a:r>
            <a:r>
              <a:rPr lang="en-US" dirty="0" err="1"/>
              <a:t>pravila</a:t>
            </a:r>
            <a:r>
              <a:rPr lang="en-US" dirty="0"/>
              <a:t> </a:t>
            </a:r>
            <a:r>
              <a:rPr lang="en-US" dirty="0" err="1" smtClean="0"/>
              <a:t>registr</a:t>
            </a:r>
            <a:r>
              <a:rPr lang="sr-Latn-ME" dirty="0" smtClean="0"/>
              <a:t>ovanja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/>
              <a:t>berzi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zakonodavstva</a:t>
            </a:r>
            <a:r>
              <a:rPr lang="en-US" dirty="0"/>
              <a:t> </a:t>
            </a:r>
            <a:r>
              <a:rPr lang="en-US" dirty="0" err="1" smtClean="0"/>
              <a:t>vezanog</a:t>
            </a:r>
            <a:r>
              <a:rPr lang="sr-Latn-ME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/>
              <a:t>korporativno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Sekretar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identifi</a:t>
            </a:r>
            <a:r>
              <a:rPr lang="sr-Latn-ME" dirty="0" smtClean="0"/>
              <a:t>kovati </a:t>
            </a:r>
            <a:r>
              <a:rPr lang="en-US" dirty="0" err="1" smtClean="0"/>
              <a:t>nedostatke</a:t>
            </a:r>
            <a:r>
              <a:rPr lang="en-US" dirty="0" smtClean="0"/>
              <a:t> u</a:t>
            </a:r>
            <a:r>
              <a:rPr lang="sr-Latn-ME" dirty="0" smtClean="0"/>
              <a:t> </a:t>
            </a:r>
            <a:r>
              <a:rPr lang="en-US" dirty="0" err="1" smtClean="0"/>
              <a:t>pitanjima</a:t>
            </a:r>
            <a:r>
              <a:rPr lang="en-US" dirty="0" smtClean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predlagati</a:t>
            </a:r>
            <a:r>
              <a:rPr lang="en-US" dirty="0"/>
              <a:t> </a:t>
            </a:r>
            <a:r>
              <a:rPr lang="en-US" dirty="0" err="1"/>
              <a:t>načine</a:t>
            </a:r>
            <a:r>
              <a:rPr lang="en-US" dirty="0"/>
              <a:t> </a:t>
            </a:r>
            <a:r>
              <a:rPr lang="en-US" dirty="0" err="1"/>
              <a:t>tretiranja</a:t>
            </a:r>
            <a:r>
              <a:rPr lang="en-US" dirty="0"/>
              <a:t> </a:t>
            </a:r>
            <a:r>
              <a:rPr lang="en-US" dirty="0" err="1"/>
              <a:t>takvih</a:t>
            </a:r>
            <a:r>
              <a:rPr lang="en-US" dirty="0"/>
              <a:t> </a:t>
            </a:r>
            <a:r>
              <a:rPr lang="en-US" dirty="0" err="1"/>
              <a:t>slabosti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Slike</a:t>
            </a:r>
            <a:r>
              <a:rPr lang="en-US" dirty="0"/>
              <a:t> 1 </a:t>
            </a:r>
            <a:r>
              <a:rPr lang="en-US" dirty="0" err="1"/>
              <a:t>i</a:t>
            </a:r>
            <a:r>
              <a:rPr lang="en-US" dirty="0"/>
              <a:t> 2 </a:t>
            </a:r>
            <a:r>
              <a:rPr lang="en-US" dirty="0" err="1"/>
              <a:t>pokazuju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popularnije</a:t>
            </a:r>
            <a:r>
              <a:rPr lang="en-US" dirty="0"/>
              <a:t> </a:t>
            </a:r>
            <a:r>
              <a:rPr lang="en-US" dirty="0" err="1"/>
              <a:t>gledište</a:t>
            </a:r>
            <a:r>
              <a:rPr lang="en-US" dirty="0"/>
              <a:t> da </a:t>
            </a:r>
            <a:r>
              <a:rPr lang="en-US" dirty="0" err="1"/>
              <a:t>sekretar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 smtClean="0"/>
              <a:t>igrati</a:t>
            </a:r>
            <a:r>
              <a:rPr lang="sr-Latn-ME" dirty="0" smtClean="0"/>
              <a:t> </a:t>
            </a:r>
            <a:r>
              <a:rPr lang="en-US" dirty="0" err="1" smtClean="0"/>
              <a:t>važnu</a:t>
            </a:r>
            <a:r>
              <a:rPr lang="en-US" dirty="0" smtClean="0"/>
              <a:t> </a:t>
            </a:r>
            <a:r>
              <a:rPr lang="en-US" dirty="0" err="1"/>
              <a:t>ulogu</a:t>
            </a:r>
            <a:r>
              <a:rPr lang="en-US" dirty="0"/>
              <a:t> u </a:t>
            </a:r>
            <a:r>
              <a:rPr lang="en-US" dirty="0" err="1"/>
              <a:t>privrednim</a:t>
            </a:r>
            <a:r>
              <a:rPr lang="en-US" dirty="0"/>
              <a:t> </a:t>
            </a:r>
            <a:r>
              <a:rPr lang="en-US" dirty="0" err="1"/>
              <a:t>društvima</a:t>
            </a:r>
            <a:r>
              <a:rPr lang="en-US" dirty="0"/>
              <a:t>, a </a:t>
            </a:r>
            <a:r>
              <a:rPr lang="en-US" dirty="0" err="1"/>
              <a:t>ukazuju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vrste</a:t>
            </a:r>
            <a:r>
              <a:rPr lang="en-US" dirty="0"/>
              <a:t> </a:t>
            </a:r>
            <a:r>
              <a:rPr lang="sr-Latn-ME" dirty="0" smtClean="0"/>
              <a:t> d</a:t>
            </a:r>
            <a:r>
              <a:rPr lang="en-US" dirty="0" err="1" smtClean="0"/>
              <a:t>ruštava</a:t>
            </a:r>
            <a:r>
              <a:rPr lang="en-US" dirty="0" smtClean="0"/>
              <a:t> </a:t>
            </a:r>
            <a:r>
              <a:rPr lang="en-US" dirty="0" err="1"/>
              <a:t>koja</a:t>
            </a:r>
            <a:r>
              <a:rPr lang="en-US" dirty="0"/>
              <a:t> bi </a:t>
            </a:r>
            <a:r>
              <a:rPr lang="en-US" dirty="0" err="1" smtClean="0"/>
              <a:t>mogla</a:t>
            </a:r>
            <a:r>
              <a:rPr lang="sr-Latn-ME" dirty="0" smtClean="0"/>
              <a:t> </a:t>
            </a:r>
            <a:r>
              <a:rPr lang="fi-FI" dirty="0" smtClean="0"/>
              <a:t>imati </a:t>
            </a:r>
            <a:r>
              <a:rPr lang="fi-FI" dirty="0"/>
              <a:t>najviše koristi od ustanovljavanja ovakve funkcije.</a:t>
            </a:r>
            <a:endParaRPr lang="en-US" dirty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145421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3908" y="1048871"/>
            <a:ext cx="11134165" cy="5015753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226045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8588" y="981635"/>
            <a:ext cx="10096443" cy="515022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9961584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56447"/>
            <a:ext cx="10515600" cy="5020516"/>
          </a:xfrm>
        </p:spPr>
        <p:txBody>
          <a:bodyPr/>
          <a:lstStyle/>
          <a:p>
            <a:pPr algn="just"/>
            <a:r>
              <a:rPr lang="en-US" dirty="0"/>
              <a:t>U </a:t>
            </a:r>
            <a:r>
              <a:rPr lang="en-US" dirty="0" err="1"/>
              <a:t>FBiH</a:t>
            </a:r>
            <a:r>
              <a:rPr lang="en-US" dirty="0"/>
              <a:t> </a:t>
            </a:r>
            <a:r>
              <a:rPr lang="en-US" dirty="0" err="1"/>
              <a:t>imenovanje</a:t>
            </a:r>
            <a:r>
              <a:rPr lang="en-US" dirty="0"/>
              <a:t> </a:t>
            </a:r>
            <a:r>
              <a:rPr lang="en-US" dirty="0" err="1"/>
              <a:t>sekretara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je </a:t>
            </a:r>
            <a:r>
              <a:rPr lang="en-US" dirty="0" err="1"/>
              <a:t>obavezno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sva</a:t>
            </a:r>
            <a:r>
              <a:rPr lang="en-US" dirty="0"/>
              <a:t> </a:t>
            </a:r>
            <a:r>
              <a:rPr lang="en-US" dirty="0" err="1"/>
              <a:t>dionička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/>
              <a:t>dok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smtClean="0"/>
              <a:t>RS-u </a:t>
            </a:r>
            <a:r>
              <a:rPr lang="en-US" dirty="0" err="1"/>
              <a:t>nema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zakonske</a:t>
            </a:r>
            <a:r>
              <a:rPr lang="en-US" dirty="0"/>
              <a:t> </a:t>
            </a:r>
            <a:r>
              <a:rPr lang="en-US" dirty="0" err="1"/>
              <a:t>obaveze</a:t>
            </a:r>
            <a:r>
              <a:rPr lang="en-US" dirty="0"/>
              <a:t>, </a:t>
            </a:r>
            <a:r>
              <a:rPr lang="en-US" dirty="0" err="1"/>
              <a:t>tj</a:t>
            </a:r>
            <a:r>
              <a:rPr lang="en-US" dirty="0"/>
              <a:t>. </a:t>
            </a:r>
            <a:r>
              <a:rPr lang="en-US" dirty="0" err="1"/>
              <a:t>imenovanje</a:t>
            </a:r>
            <a:r>
              <a:rPr lang="en-US" dirty="0"/>
              <a:t> je </a:t>
            </a:r>
            <a:r>
              <a:rPr lang="en-US" dirty="0" err="1"/>
              <a:t>bazirano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fakultativnoj</a:t>
            </a:r>
            <a:r>
              <a:rPr lang="en-US" dirty="0"/>
              <a:t> </a:t>
            </a:r>
            <a:r>
              <a:rPr lang="en-US" dirty="0" err="1"/>
              <a:t>osnovi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Osnovna</a:t>
            </a:r>
            <a:r>
              <a:rPr lang="en-US" dirty="0"/>
              <a:t> </a:t>
            </a:r>
            <a:r>
              <a:rPr lang="en-US" dirty="0" err="1"/>
              <a:t>preporuka</a:t>
            </a:r>
            <a:r>
              <a:rPr lang="en-US" dirty="0"/>
              <a:t> je da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većih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, bez </a:t>
            </a:r>
            <a:r>
              <a:rPr lang="en-US" dirty="0" err="1"/>
              <a:t>obzira</a:t>
            </a:r>
            <a:r>
              <a:rPr lang="en-US" dirty="0"/>
              <a:t> u </a:t>
            </a:r>
            <a:r>
              <a:rPr lang="en-US" dirty="0" err="1"/>
              <a:t>kojem</a:t>
            </a:r>
            <a:r>
              <a:rPr lang="en-US" dirty="0"/>
              <a:t> </a:t>
            </a:r>
            <a:r>
              <a:rPr lang="en-US" dirty="0" err="1"/>
              <a:t>obliku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osnovana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imenovanje</a:t>
            </a:r>
            <a:r>
              <a:rPr lang="en-US" dirty="0" smtClean="0"/>
              <a:t> </a:t>
            </a:r>
            <a:r>
              <a:rPr lang="en-US" dirty="0" err="1"/>
              <a:t>sekretara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primjenjivati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dobru</a:t>
            </a:r>
            <a:r>
              <a:rPr lang="en-US" dirty="0"/>
              <a:t> </a:t>
            </a:r>
            <a:r>
              <a:rPr lang="en-US" dirty="0" err="1"/>
              <a:t>korporativnu</a:t>
            </a:r>
            <a:r>
              <a:rPr lang="en-US" dirty="0"/>
              <a:t> </a:t>
            </a:r>
            <a:r>
              <a:rPr lang="en-US" dirty="0" err="1" smtClean="0"/>
              <a:t>praksu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74275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3600" dirty="0" smtClean="0">
                <a:latin typeface="+mn-lt"/>
              </a:rPr>
              <a:t>A</a:t>
            </a:r>
            <a:r>
              <a:rPr lang="en-US" sz="3600" dirty="0" smtClean="0">
                <a:latin typeface="+mn-lt"/>
              </a:rPr>
              <a:t>. </a:t>
            </a:r>
            <a:r>
              <a:rPr lang="en-US" sz="3600" dirty="0" err="1" smtClean="0">
                <a:latin typeface="+mn-lt"/>
              </a:rPr>
              <a:t>Izvršni</a:t>
            </a:r>
            <a:r>
              <a:rPr lang="en-US" sz="3600" dirty="0" smtClean="0">
                <a:latin typeface="+mn-lt"/>
              </a:rPr>
              <a:t> </a:t>
            </a:r>
            <a:r>
              <a:rPr lang="en-US" sz="3600" dirty="0" err="1" smtClean="0">
                <a:latin typeface="+mn-lt"/>
              </a:rPr>
              <a:t>organi</a:t>
            </a:r>
            <a:r>
              <a:rPr lang="en-US" sz="3600" dirty="0" smtClean="0">
                <a:latin typeface="+mn-lt"/>
              </a:rPr>
              <a:t> (</a:t>
            </a:r>
            <a:r>
              <a:rPr lang="en-US" sz="3600" dirty="0" err="1" smtClean="0">
                <a:latin typeface="+mn-lt"/>
              </a:rPr>
              <a:t>uprava</a:t>
            </a:r>
            <a:r>
              <a:rPr lang="en-US" sz="3600" dirty="0" smtClean="0">
                <a:latin typeface="+mn-lt"/>
              </a:rPr>
              <a:t> </a:t>
            </a:r>
            <a:r>
              <a:rPr lang="en-US" sz="3600" dirty="0" err="1" smtClean="0">
                <a:latin typeface="+mn-lt"/>
              </a:rPr>
              <a:t>društva</a:t>
            </a:r>
            <a:r>
              <a:rPr lang="en-US" sz="3600" dirty="0" smtClean="0">
                <a:latin typeface="+mn-lt"/>
              </a:rPr>
              <a:t>) </a:t>
            </a:r>
            <a:r>
              <a:rPr lang="en-US" sz="3600" dirty="0" err="1" smtClean="0">
                <a:latin typeface="+mn-lt"/>
              </a:rPr>
              <a:t>i</a:t>
            </a:r>
            <a:r>
              <a:rPr lang="en-US" sz="3600" dirty="0" smtClean="0">
                <a:latin typeface="+mn-lt"/>
              </a:rPr>
              <a:t> </a:t>
            </a:r>
            <a:r>
              <a:rPr lang="en-US" sz="3600" dirty="0" err="1" smtClean="0">
                <a:latin typeface="+mn-lt"/>
              </a:rPr>
              <a:t>njihove</a:t>
            </a:r>
            <a:r>
              <a:rPr lang="en-US" sz="3600" dirty="0" smtClean="0">
                <a:latin typeface="+mn-lt"/>
              </a:rPr>
              <a:t/>
            </a:r>
            <a:br>
              <a:rPr lang="en-US" sz="3600" dirty="0" smtClean="0">
                <a:latin typeface="+mn-lt"/>
              </a:rPr>
            </a:br>
            <a:r>
              <a:rPr lang="en-US" sz="3600" dirty="0" err="1" smtClean="0">
                <a:latin typeface="+mn-lt"/>
              </a:rPr>
              <a:t>nadležnosti</a:t>
            </a:r>
            <a:endParaRPr lang="en-US" sz="36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err="1" smtClean="0"/>
              <a:t>Prema</a:t>
            </a:r>
            <a:r>
              <a:rPr lang="en-US" dirty="0" smtClean="0"/>
              <a:t> </a:t>
            </a:r>
            <a:r>
              <a:rPr lang="en-US" dirty="0" err="1"/>
              <a:t>Zakonu</a:t>
            </a:r>
            <a:r>
              <a:rPr lang="en-US" dirty="0"/>
              <a:t> o </a:t>
            </a:r>
            <a:r>
              <a:rPr lang="en-US" dirty="0" err="1"/>
              <a:t>privrednim</a:t>
            </a:r>
            <a:r>
              <a:rPr lang="en-US" dirty="0"/>
              <a:t> </a:t>
            </a:r>
            <a:r>
              <a:rPr lang="en-US" dirty="0" err="1"/>
              <a:t>društvima</a:t>
            </a:r>
            <a:r>
              <a:rPr lang="en-US" dirty="0"/>
              <a:t> </a:t>
            </a:r>
            <a:r>
              <a:rPr lang="en-US" dirty="0" err="1" smtClean="0"/>
              <a:t>FBiH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smtClean="0"/>
              <a:t>RS</a:t>
            </a:r>
            <a:r>
              <a:rPr lang="en-US" dirty="0"/>
              <a:t>, </a:t>
            </a:r>
            <a:r>
              <a:rPr lang="en-US" dirty="0" err="1" smtClean="0"/>
              <a:t>izvršni</a:t>
            </a:r>
            <a:r>
              <a:rPr lang="sr-Latn-ME" dirty="0" smtClean="0"/>
              <a:t> </a:t>
            </a:r>
            <a:r>
              <a:rPr lang="en-US" dirty="0" err="1" smtClean="0"/>
              <a:t>organi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: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inokosni</a:t>
            </a:r>
            <a:r>
              <a:rPr lang="en-US" dirty="0"/>
              <a:t> </a:t>
            </a:r>
            <a:r>
              <a:rPr lang="en-US" dirty="0" err="1"/>
              <a:t>izvršni</a:t>
            </a:r>
            <a:r>
              <a:rPr lang="en-US" dirty="0"/>
              <a:t> organ, </a:t>
            </a:r>
            <a:r>
              <a:rPr lang="en-US" dirty="0" err="1"/>
              <a:t>tj</a:t>
            </a:r>
            <a:r>
              <a:rPr lang="en-US" dirty="0"/>
              <a:t>. </a:t>
            </a:r>
            <a:r>
              <a:rPr lang="en-US" dirty="0" err="1"/>
              <a:t>generalni</a:t>
            </a:r>
            <a:r>
              <a:rPr lang="en-US" dirty="0"/>
              <a:t> </a:t>
            </a:r>
            <a:r>
              <a:rPr lang="en-US" dirty="0" err="1"/>
              <a:t>direktor</a:t>
            </a:r>
            <a:r>
              <a:rPr lang="en-US" dirty="0"/>
              <a:t>; </a:t>
            </a:r>
            <a:r>
              <a:rPr lang="en-US" dirty="0" err="1"/>
              <a:t>i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kolektivni</a:t>
            </a:r>
            <a:r>
              <a:rPr lang="en-US" dirty="0"/>
              <a:t> </a:t>
            </a:r>
            <a:r>
              <a:rPr lang="en-US" dirty="0" err="1"/>
              <a:t>izvršni</a:t>
            </a:r>
            <a:r>
              <a:rPr lang="en-US" dirty="0"/>
              <a:t> organ, </a:t>
            </a:r>
            <a:r>
              <a:rPr lang="en-US" dirty="0" err="1"/>
              <a:t>tj</a:t>
            </a:r>
            <a:r>
              <a:rPr lang="en-US" dirty="0"/>
              <a:t>. </a:t>
            </a:r>
            <a:r>
              <a:rPr lang="en-US" dirty="0" err="1"/>
              <a:t>uprava</a:t>
            </a:r>
            <a:r>
              <a:rPr lang="en-US" dirty="0"/>
              <a:t>, </a:t>
            </a:r>
            <a:r>
              <a:rPr lang="en-US" dirty="0" err="1"/>
              <a:t>koja</a:t>
            </a:r>
            <a:r>
              <a:rPr lang="en-US" dirty="0"/>
              <a:t> se </a:t>
            </a:r>
            <a:r>
              <a:rPr lang="en-US" dirty="0" err="1"/>
              <a:t>sastoji</a:t>
            </a:r>
            <a:r>
              <a:rPr lang="en-US" dirty="0"/>
              <a:t> od </a:t>
            </a:r>
            <a:r>
              <a:rPr lang="en-US" dirty="0" err="1"/>
              <a:t>generalnog</a:t>
            </a:r>
            <a:r>
              <a:rPr lang="en-US" dirty="0"/>
              <a:t> </a:t>
            </a:r>
            <a:r>
              <a:rPr lang="en-US" dirty="0" err="1" smtClean="0"/>
              <a:t>direktora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jednog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rukovodilaca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Izbor</a:t>
            </a:r>
            <a:r>
              <a:rPr lang="en-US" dirty="0"/>
              <a:t> </a:t>
            </a:r>
            <a:r>
              <a:rPr lang="en-US" dirty="0" err="1"/>
              <a:t>generalnog</a:t>
            </a:r>
            <a:r>
              <a:rPr lang="en-US" dirty="0"/>
              <a:t> </a:t>
            </a:r>
            <a:r>
              <a:rPr lang="en-US" dirty="0" err="1"/>
              <a:t>direktora</a:t>
            </a:r>
            <a:r>
              <a:rPr lang="en-US" dirty="0"/>
              <a:t> </a:t>
            </a:r>
            <a:r>
              <a:rPr lang="en-US" dirty="0" err="1"/>
              <a:t>obavezan</a:t>
            </a:r>
            <a:r>
              <a:rPr lang="en-US" dirty="0"/>
              <a:t> je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sva</a:t>
            </a:r>
            <a:r>
              <a:rPr lang="en-US" dirty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220293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89212"/>
            <a:ext cx="10515600" cy="5087751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dirty="0"/>
              <a:t>2. </a:t>
            </a:r>
            <a:r>
              <a:rPr lang="en-US" dirty="0" err="1"/>
              <a:t>Kvalifikacije</a:t>
            </a:r>
            <a:r>
              <a:rPr lang="en-US" dirty="0"/>
              <a:t> </a:t>
            </a:r>
            <a:r>
              <a:rPr lang="en-US" dirty="0" err="1"/>
              <a:t>sekretara</a:t>
            </a:r>
            <a:r>
              <a:rPr lang="en-US" dirty="0"/>
              <a:t> </a:t>
            </a:r>
            <a:r>
              <a:rPr lang="en-US" dirty="0" err="1"/>
              <a:t>društva</a:t>
            </a:r>
            <a:endParaRPr lang="en-US" dirty="0"/>
          </a:p>
          <a:p>
            <a:pPr algn="just"/>
            <a:r>
              <a:rPr lang="en-US" dirty="0" err="1"/>
              <a:t>Funkcije</a:t>
            </a:r>
            <a:r>
              <a:rPr lang="en-US" dirty="0"/>
              <a:t> </a:t>
            </a:r>
            <a:r>
              <a:rPr lang="en-US" dirty="0" err="1"/>
              <a:t>sekretara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najbolje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vršiti</a:t>
            </a:r>
            <a:r>
              <a:rPr lang="en-US" dirty="0"/>
              <a:t> </a:t>
            </a:r>
            <a:r>
              <a:rPr lang="en-US" dirty="0" err="1"/>
              <a:t>stalno</a:t>
            </a:r>
            <a:r>
              <a:rPr lang="en-US" dirty="0"/>
              <a:t> </a:t>
            </a:r>
            <a:r>
              <a:rPr lang="en-US" dirty="0" err="1"/>
              <a:t>zaposlen</a:t>
            </a:r>
            <a:r>
              <a:rPr lang="en-US" dirty="0"/>
              <a:t> </a:t>
            </a:r>
            <a:r>
              <a:rPr lang="en-US" dirty="0" err="1" smtClean="0"/>
              <a:t>član</a:t>
            </a:r>
            <a:r>
              <a:rPr lang="sr-Latn-ME" dirty="0" smtClean="0"/>
              <a:t> </a:t>
            </a:r>
            <a:r>
              <a:rPr lang="en-US" dirty="0" err="1" smtClean="0"/>
              <a:t>osoblja</a:t>
            </a:r>
            <a:r>
              <a:rPr lang="en-US" dirty="0" smtClean="0"/>
              <a:t> </a:t>
            </a:r>
            <a:r>
              <a:rPr lang="en-US" dirty="0" err="1"/>
              <a:t>koji</a:t>
            </a:r>
            <a:r>
              <a:rPr lang="en-US" dirty="0"/>
              <a:t> je </a:t>
            </a:r>
            <a:r>
              <a:rPr lang="en-US" dirty="0" err="1"/>
              <a:t>isključivo</a:t>
            </a:r>
            <a:r>
              <a:rPr lang="en-US" dirty="0"/>
              <a:t> </a:t>
            </a:r>
            <a:r>
              <a:rPr lang="en-US" dirty="0" err="1"/>
              <a:t>posvećen</a:t>
            </a:r>
            <a:r>
              <a:rPr lang="en-US" dirty="0"/>
              <a:t> </a:t>
            </a:r>
            <a:r>
              <a:rPr lang="en-US" dirty="0" err="1"/>
              <a:t>ovom</a:t>
            </a:r>
            <a:r>
              <a:rPr lang="en-US" dirty="0"/>
              <a:t> </a:t>
            </a:r>
            <a:r>
              <a:rPr lang="en-US" dirty="0" err="1"/>
              <a:t>zadatku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bira</a:t>
            </a:r>
            <a:r>
              <a:rPr lang="en-US" dirty="0"/>
              <a:t> </a:t>
            </a:r>
            <a:r>
              <a:rPr lang="en-US" dirty="0" err="1"/>
              <a:t>sekretara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/>
              <a:t>nadzorni</a:t>
            </a:r>
            <a:r>
              <a:rPr lang="en-US" dirty="0"/>
              <a:t>/</a:t>
            </a:r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 smtClean="0"/>
              <a:t>potražiti</a:t>
            </a:r>
            <a:r>
              <a:rPr lang="sr-Latn-ME" dirty="0" smtClean="0"/>
              <a:t> </a:t>
            </a:r>
            <a:r>
              <a:rPr lang="en-US" dirty="0" err="1" smtClean="0"/>
              <a:t>pojedinca</a:t>
            </a:r>
            <a:r>
              <a:rPr lang="en-US" dirty="0" smtClean="0"/>
              <a:t> </a:t>
            </a:r>
            <a:r>
              <a:rPr lang="en-US" dirty="0"/>
              <a:t>s </a:t>
            </a:r>
            <a:r>
              <a:rPr lang="en-US" dirty="0" err="1"/>
              <a:t>najvećim</a:t>
            </a:r>
            <a:r>
              <a:rPr lang="en-US" dirty="0"/>
              <a:t> </a:t>
            </a:r>
            <a:r>
              <a:rPr lang="en-US" dirty="0" err="1"/>
              <a:t>kvalifikacijama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vještinama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sr-Latn-ME" dirty="0" err="1"/>
              <a:t>u</a:t>
            </a:r>
            <a:r>
              <a:rPr lang="en-US" dirty="0" err="1" smtClean="0"/>
              <a:t>pravni</a:t>
            </a:r>
            <a:r>
              <a:rPr lang="en-US" dirty="0" smtClean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 smtClean="0"/>
              <a:t>će</a:t>
            </a:r>
            <a:r>
              <a:rPr lang="sr-Latn-ME" dirty="0" smtClean="0"/>
              <a:t> </a:t>
            </a:r>
            <a:r>
              <a:rPr lang="en-US" dirty="0" err="1" smtClean="0"/>
              <a:t>morati</a:t>
            </a:r>
            <a:r>
              <a:rPr lang="en-US" dirty="0" smtClean="0"/>
              <a:t> </a:t>
            </a:r>
            <a:r>
              <a:rPr lang="en-US" dirty="0" err="1"/>
              <a:t>ocijeniti</a:t>
            </a:r>
            <a:r>
              <a:rPr lang="en-US" dirty="0"/>
              <a:t> </a:t>
            </a:r>
            <a:r>
              <a:rPr lang="en-US" dirty="0" err="1"/>
              <a:t>kandidatovo</a:t>
            </a:r>
            <a:r>
              <a:rPr lang="en-US" dirty="0"/>
              <a:t> </a:t>
            </a:r>
            <a:r>
              <a:rPr lang="en-US" dirty="0" err="1"/>
              <a:t>obrazovanje</a:t>
            </a:r>
            <a:r>
              <a:rPr lang="en-US" dirty="0"/>
              <a:t>, </a:t>
            </a:r>
            <a:r>
              <a:rPr lang="en-US" dirty="0" err="1"/>
              <a:t>radno</a:t>
            </a:r>
            <a:r>
              <a:rPr lang="en-US" dirty="0"/>
              <a:t> </a:t>
            </a:r>
            <a:r>
              <a:rPr lang="en-US" dirty="0" err="1"/>
              <a:t>iskustvo</a:t>
            </a:r>
            <a:r>
              <a:rPr lang="en-US" dirty="0"/>
              <a:t>, </a:t>
            </a:r>
            <a:r>
              <a:rPr lang="en-US" dirty="0" err="1"/>
              <a:t>stručne</a:t>
            </a:r>
            <a:r>
              <a:rPr lang="en-US" dirty="0"/>
              <a:t> </a:t>
            </a:r>
            <a:r>
              <a:rPr lang="en-US" dirty="0" err="1"/>
              <a:t>kvalitete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vještine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U </a:t>
            </a:r>
            <a:r>
              <a:rPr lang="en-US" dirty="0" err="1"/>
              <a:t>osnivačkom</a:t>
            </a:r>
            <a:r>
              <a:rPr lang="en-US" dirty="0"/>
              <a:t> </a:t>
            </a:r>
            <a:r>
              <a:rPr lang="en-US" dirty="0" err="1"/>
              <a:t>aktu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ukratko</a:t>
            </a:r>
            <a:r>
              <a:rPr lang="en-US" dirty="0"/>
              <a:t> </a:t>
            </a:r>
            <a:r>
              <a:rPr lang="en-US" dirty="0" err="1"/>
              <a:t>iznijeti</a:t>
            </a:r>
            <a:r>
              <a:rPr lang="en-US" dirty="0"/>
              <a:t> </a:t>
            </a:r>
            <a:r>
              <a:rPr lang="en-US" dirty="0" smtClean="0"/>
              <a:t>op</a:t>
            </a:r>
            <a:r>
              <a:rPr lang="sr-Latn-ME" dirty="0" smtClean="0"/>
              <a:t>št</a:t>
            </a:r>
            <a:r>
              <a:rPr lang="en-US" dirty="0" smtClean="0"/>
              <a:t>e </a:t>
            </a:r>
            <a:r>
              <a:rPr lang="en-US" dirty="0" err="1"/>
              <a:t>uslove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kandidate</a:t>
            </a:r>
            <a:r>
              <a:rPr lang="en-US" dirty="0"/>
              <a:t>, </a:t>
            </a:r>
            <a:r>
              <a:rPr lang="en-US" dirty="0" err="1" smtClean="0"/>
              <a:t>dok</a:t>
            </a:r>
            <a:r>
              <a:rPr lang="sr-Latn-ME" dirty="0" smtClean="0"/>
              <a:t> </a:t>
            </a:r>
            <a:r>
              <a:rPr lang="en-US" dirty="0" err="1" smtClean="0"/>
              <a:t>normativni</a:t>
            </a:r>
            <a:r>
              <a:rPr lang="en-US" dirty="0" smtClean="0"/>
              <a:t> </a:t>
            </a:r>
            <a:r>
              <a:rPr lang="en-US" dirty="0" err="1"/>
              <a:t>akti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sekretara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sadržavati</a:t>
            </a:r>
            <a:r>
              <a:rPr lang="en-US" dirty="0"/>
              <a:t> </a:t>
            </a:r>
            <a:r>
              <a:rPr lang="en-US" dirty="0" err="1"/>
              <a:t>detaljnije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konkretne</a:t>
            </a:r>
            <a:r>
              <a:rPr lang="sr-Latn-ME" dirty="0" smtClean="0"/>
              <a:t> </a:t>
            </a:r>
            <a:r>
              <a:rPr lang="en-US" dirty="0" err="1" smtClean="0"/>
              <a:t>kriterije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ocjenjivanje</a:t>
            </a:r>
            <a:r>
              <a:rPr lang="en-US" dirty="0"/>
              <a:t> </a:t>
            </a:r>
            <a:r>
              <a:rPr lang="en-US" dirty="0" err="1"/>
              <a:t>takvih</a:t>
            </a:r>
            <a:r>
              <a:rPr lang="en-US" dirty="0"/>
              <a:t> </a:t>
            </a:r>
            <a:r>
              <a:rPr lang="en-US" dirty="0" err="1"/>
              <a:t>kandidata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Detaljan</a:t>
            </a:r>
            <a:r>
              <a:rPr lang="en-US" dirty="0" smtClean="0"/>
              <a:t> </a:t>
            </a:r>
            <a:r>
              <a:rPr lang="en-US" dirty="0" err="1"/>
              <a:t>opis</a:t>
            </a:r>
            <a:r>
              <a:rPr lang="en-US" dirty="0"/>
              <a:t> </a:t>
            </a:r>
            <a:r>
              <a:rPr lang="en-US" dirty="0" err="1"/>
              <a:t>radnog</a:t>
            </a:r>
            <a:r>
              <a:rPr lang="en-US" dirty="0"/>
              <a:t> </a:t>
            </a:r>
            <a:r>
              <a:rPr lang="en-US" dirty="0" err="1" smtClean="0"/>
              <a:t>mjesta</a:t>
            </a:r>
            <a:r>
              <a:rPr lang="sr-Latn-ME" dirty="0" smtClean="0"/>
              <a:t> </a:t>
            </a:r>
            <a:r>
              <a:rPr lang="en-US" dirty="0" err="1" smtClean="0"/>
              <a:t>odgovornost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mora se </a:t>
            </a:r>
            <a:r>
              <a:rPr lang="en-US" dirty="0" err="1"/>
              <a:t>razraditi</a:t>
            </a:r>
            <a:r>
              <a:rPr lang="en-US" dirty="0"/>
              <a:t> </a:t>
            </a:r>
            <a:r>
              <a:rPr lang="en-US" dirty="0" err="1"/>
              <a:t>zajedno</a:t>
            </a:r>
            <a:r>
              <a:rPr lang="en-US" dirty="0"/>
              <a:t> </a:t>
            </a:r>
            <a:r>
              <a:rPr lang="en-US" dirty="0" err="1" smtClean="0"/>
              <a:t>sa</a:t>
            </a:r>
            <a:r>
              <a:rPr lang="sr-Latn-ME" dirty="0" smtClean="0"/>
              <a:t> </a:t>
            </a:r>
            <a:r>
              <a:rPr lang="en-US" dirty="0" err="1" smtClean="0"/>
              <a:t>ugovorom</a:t>
            </a:r>
            <a:r>
              <a:rPr lang="en-US" dirty="0" smtClean="0"/>
              <a:t> 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Osnovne</a:t>
            </a:r>
            <a:r>
              <a:rPr lang="en-US" dirty="0"/>
              <a:t> </a:t>
            </a:r>
            <a:r>
              <a:rPr lang="en-US" dirty="0" err="1"/>
              <a:t>kvalifikacije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sekretare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 </a:t>
            </a:r>
            <a:r>
              <a:rPr lang="en-US" dirty="0" err="1" smtClean="0"/>
              <a:t>ilustr</a:t>
            </a:r>
            <a:r>
              <a:rPr lang="sr-Latn-ME" dirty="0" smtClean="0"/>
              <a:t>ovane 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slici</a:t>
            </a:r>
            <a:r>
              <a:rPr lang="en-US" dirty="0"/>
              <a:t> 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13771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8736" y="1116106"/>
            <a:ext cx="8982735" cy="556483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535490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69894"/>
            <a:ext cx="10515600" cy="5007069"/>
          </a:xfrm>
        </p:spPr>
        <p:txBody>
          <a:bodyPr/>
          <a:lstStyle/>
          <a:p>
            <a:pPr algn="just"/>
            <a:r>
              <a:rPr lang="en-US" dirty="0" err="1"/>
              <a:t>Sekretar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mora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osoba</a:t>
            </a:r>
            <a:r>
              <a:rPr lang="en-US" dirty="0"/>
              <a:t> s </a:t>
            </a:r>
            <a:r>
              <a:rPr lang="en-US" dirty="0" err="1"/>
              <a:t>besprijekornom</a:t>
            </a:r>
            <a:r>
              <a:rPr lang="en-US" dirty="0"/>
              <a:t> </a:t>
            </a:r>
            <a:r>
              <a:rPr lang="en-US" dirty="0" err="1"/>
              <a:t>reputacijom</a:t>
            </a:r>
            <a:r>
              <a:rPr lang="en-US" dirty="0"/>
              <a:t>. </a:t>
            </a:r>
            <a:r>
              <a:rPr lang="en-US" dirty="0" err="1" smtClean="0"/>
              <a:t>Društvo</a:t>
            </a:r>
            <a:r>
              <a:rPr lang="sr-Latn-ME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/>
              <a:t>izbjegavati</a:t>
            </a:r>
            <a:r>
              <a:rPr lang="en-US" dirty="0"/>
              <a:t> </a:t>
            </a:r>
            <a:r>
              <a:rPr lang="en-US" dirty="0" err="1"/>
              <a:t>imenovanje</a:t>
            </a:r>
            <a:r>
              <a:rPr lang="en-US" dirty="0"/>
              <a:t> </a:t>
            </a:r>
            <a:r>
              <a:rPr lang="en-US" dirty="0" err="1"/>
              <a:t>pojedinaca</a:t>
            </a:r>
            <a:r>
              <a:rPr lang="en-US" dirty="0"/>
              <a:t> u </a:t>
            </a:r>
            <a:r>
              <a:rPr lang="en-US" dirty="0" err="1"/>
              <a:t>čijoj</a:t>
            </a:r>
            <a:r>
              <a:rPr lang="en-US" dirty="0"/>
              <a:t> je </a:t>
            </a:r>
            <a:r>
              <a:rPr lang="en-US" dirty="0" err="1"/>
              <a:t>prošlosti</a:t>
            </a:r>
            <a:r>
              <a:rPr lang="en-US" dirty="0"/>
              <a:t>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krivičnih</a:t>
            </a:r>
            <a:r>
              <a:rPr lang="en-US" dirty="0"/>
              <a:t> </a:t>
            </a:r>
            <a:r>
              <a:rPr lang="en-US" dirty="0" err="1" smtClean="0"/>
              <a:t>ili</a:t>
            </a:r>
            <a:r>
              <a:rPr lang="sr-Latn-ME" dirty="0" smtClean="0"/>
              <a:t> </a:t>
            </a:r>
            <a:r>
              <a:rPr lang="en-US" dirty="0" err="1" smtClean="0"/>
              <a:t>značajnih</a:t>
            </a:r>
            <a:r>
              <a:rPr lang="en-US" dirty="0" smtClean="0"/>
              <a:t> </a:t>
            </a:r>
            <a:r>
              <a:rPr lang="en-US" dirty="0" err="1"/>
              <a:t>upravnih</a:t>
            </a:r>
            <a:r>
              <a:rPr lang="en-US" dirty="0"/>
              <a:t> </a:t>
            </a:r>
            <a:r>
              <a:rPr lang="en-US" dirty="0" err="1"/>
              <a:t>prijestupa</a:t>
            </a:r>
            <a:r>
              <a:rPr lang="en-US" dirty="0" smtClean="0"/>
              <a:t>.</a:t>
            </a:r>
            <a:endParaRPr lang="sr-Latn-ME" dirty="0" smtClean="0"/>
          </a:p>
          <a:p>
            <a:r>
              <a:rPr lang="en-US" dirty="0" smtClean="0"/>
              <a:t> </a:t>
            </a:r>
            <a:r>
              <a:rPr lang="en-US" dirty="0" err="1"/>
              <a:t>Najbolja</a:t>
            </a:r>
            <a:r>
              <a:rPr lang="en-US" dirty="0"/>
              <a:t> </a:t>
            </a:r>
            <a:r>
              <a:rPr lang="en-US" dirty="0" err="1"/>
              <a:t>praksa</a:t>
            </a:r>
            <a:r>
              <a:rPr lang="en-US" dirty="0"/>
              <a:t> </a:t>
            </a:r>
            <a:r>
              <a:rPr lang="en-US" dirty="0" err="1"/>
              <a:t>bila</a:t>
            </a:r>
            <a:r>
              <a:rPr lang="en-US" dirty="0"/>
              <a:t> bi da se </a:t>
            </a: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takvi</a:t>
            </a:r>
            <a:r>
              <a:rPr lang="en-US" dirty="0"/>
              <a:t> </a:t>
            </a:r>
            <a:r>
              <a:rPr lang="en-US" dirty="0" err="1" smtClean="0"/>
              <a:t>pojedinci</a:t>
            </a:r>
            <a:r>
              <a:rPr lang="sr-Latn-ME" dirty="0" smtClean="0"/>
              <a:t> </a:t>
            </a:r>
            <a:r>
              <a:rPr lang="en-US" dirty="0" err="1" smtClean="0"/>
              <a:t>isključe</a:t>
            </a:r>
            <a:r>
              <a:rPr lang="en-US" dirty="0" smtClean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razmatranja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funkciju</a:t>
            </a:r>
            <a:r>
              <a:rPr lang="en-US" dirty="0"/>
              <a:t> </a:t>
            </a:r>
            <a:r>
              <a:rPr lang="en-US" dirty="0" err="1"/>
              <a:t>sekretara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1466398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1924" y="1223683"/>
            <a:ext cx="10311862" cy="453165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1931918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3866" y="1223682"/>
            <a:ext cx="10386331" cy="4625789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122856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16106"/>
            <a:ext cx="10515600" cy="50608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3. </a:t>
            </a:r>
            <a:r>
              <a:rPr lang="en-US" dirty="0" err="1"/>
              <a:t>Nezavisnost</a:t>
            </a:r>
            <a:r>
              <a:rPr lang="en-US" dirty="0"/>
              <a:t> </a:t>
            </a:r>
            <a:r>
              <a:rPr lang="en-US" dirty="0" err="1"/>
              <a:t>sekretara</a:t>
            </a:r>
            <a:r>
              <a:rPr lang="en-US" dirty="0"/>
              <a:t> </a:t>
            </a:r>
            <a:r>
              <a:rPr lang="en-US" dirty="0" err="1"/>
              <a:t>društva</a:t>
            </a:r>
            <a:endParaRPr lang="en-US" dirty="0"/>
          </a:p>
          <a:p>
            <a:pPr algn="just"/>
            <a:r>
              <a:rPr lang="en-US" dirty="0"/>
              <a:t>Da bi u </a:t>
            </a:r>
            <a:r>
              <a:rPr lang="en-US" dirty="0" err="1"/>
              <a:t>svakom</a:t>
            </a:r>
            <a:r>
              <a:rPr lang="en-US" dirty="0"/>
              <a:t> </a:t>
            </a:r>
            <a:r>
              <a:rPr lang="en-US" dirty="0" err="1"/>
              <a:t>trenutku</a:t>
            </a:r>
            <a:r>
              <a:rPr lang="en-US" dirty="0"/>
              <a:t> radio u </a:t>
            </a:r>
            <a:r>
              <a:rPr lang="en-US" dirty="0" err="1"/>
              <a:t>interesu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njegovih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sekretar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 mora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zaštićen</a:t>
            </a:r>
            <a:r>
              <a:rPr lang="en-US" dirty="0"/>
              <a:t> od </a:t>
            </a:r>
            <a:r>
              <a:rPr lang="en-US" dirty="0" err="1"/>
              <a:t>prekomjernog</a:t>
            </a:r>
            <a:r>
              <a:rPr lang="en-US" dirty="0"/>
              <a:t> </a:t>
            </a:r>
            <a:r>
              <a:rPr lang="en-US" dirty="0" err="1"/>
              <a:t>uticaja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osoba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Sekretar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stoga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odgovarati</a:t>
            </a:r>
            <a:r>
              <a:rPr lang="en-US" dirty="0"/>
              <a:t> </a:t>
            </a:r>
            <a:r>
              <a:rPr lang="en-US" dirty="0" err="1"/>
              <a:t>nadzornom</a:t>
            </a:r>
            <a:r>
              <a:rPr lang="en-US" dirty="0"/>
              <a:t>/</a:t>
            </a:r>
            <a:r>
              <a:rPr lang="en-US" dirty="0" err="1"/>
              <a:t>upravnom</a:t>
            </a:r>
            <a:r>
              <a:rPr lang="en-US" dirty="0"/>
              <a:t> </a:t>
            </a:r>
            <a:r>
              <a:rPr lang="en-US" dirty="0" err="1"/>
              <a:t>odboru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taj</a:t>
            </a:r>
            <a:r>
              <a:rPr lang="en-US" dirty="0"/>
              <a:t> </a:t>
            </a:r>
            <a:r>
              <a:rPr lang="en-US" dirty="0" err="1"/>
              <a:t>ga</a:t>
            </a:r>
            <a:r>
              <a:rPr lang="en-US" dirty="0"/>
              <a:t> </a:t>
            </a:r>
            <a:r>
              <a:rPr lang="en-US" dirty="0" err="1" smtClean="0"/>
              <a:t>odbor</a:t>
            </a:r>
            <a:r>
              <a:rPr lang="sr-Latn-ME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kontroli</a:t>
            </a:r>
            <a:r>
              <a:rPr lang="sr-Latn-ME" dirty="0" smtClean="0"/>
              <a:t>sati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On </a:t>
            </a:r>
            <a:r>
              <a:rPr lang="en-US" dirty="0"/>
              <a:t>ne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povezano</a:t>
            </a:r>
            <a:r>
              <a:rPr lang="en-US" dirty="0"/>
              <a:t> lice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njegovih</a:t>
            </a:r>
            <a:r>
              <a:rPr lang="en-US" dirty="0"/>
              <a:t> </a:t>
            </a:r>
            <a:r>
              <a:rPr lang="en-US" dirty="0" err="1"/>
              <a:t>funkcionera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npr</a:t>
            </a:r>
            <a:r>
              <a:rPr lang="en-US" dirty="0"/>
              <a:t>. </a:t>
            </a:r>
            <a:r>
              <a:rPr lang="en-US" dirty="0" err="1"/>
              <a:t>član</a:t>
            </a:r>
            <a:r>
              <a:rPr lang="en-US" dirty="0"/>
              <a:t> </a:t>
            </a:r>
            <a:r>
              <a:rPr lang="en-US" dirty="0" err="1"/>
              <a:t>porodice</a:t>
            </a:r>
            <a:r>
              <a:rPr lang="en-US" dirty="0"/>
              <a:t> </a:t>
            </a:r>
            <a:r>
              <a:rPr lang="en-US" dirty="0" err="1"/>
              <a:t>generalnog</a:t>
            </a:r>
            <a:r>
              <a:rPr lang="en-US" dirty="0"/>
              <a:t> </a:t>
            </a:r>
            <a:r>
              <a:rPr lang="en-US" dirty="0" err="1"/>
              <a:t>direktora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poslovni</a:t>
            </a:r>
            <a:r>
              <a:rPr lang="en-US" dirty="0"/>
              <a:t> partner </a:t>
            </a:r>
            <a:r>
              <a:rPr lang="en-US" dirty="0" err="1"/>
              <a:t>društva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2050992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0546" y="1169894"/>
            <a:ext cx="9199486" cy="463582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6618427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10235"/>
            <a:ext cx="10515600" cy="4966728"/>
          </a:xfrm>
        </p:spPr>
        <p:txBody>
          <a:bodyPr>
            <a:normAutofit/>
          </a:bodyPr>
          <a:lstStyle/>
          <a:p>
            <a:r>
              <a:rPr lang="en-US" dirty="0" err="1"/>
              <a:t>Sekretar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posvetiti</a:t>
            </a:r>
            <a:r>
              <a:rPr lang="en-US" dirty="0"/>
              <a:t> </a:t>
            </a:r>
            <a:r>
              <a:rPr lang="en-US" dirty="0" err="1"/>
              <a:t>dovoljno</a:t>
            </a:r>
            <a:r>
              <a:rPr lang="en-US" dirty="0"/>
              <a:t> </a:t>
            </a:r>
            <a:r>
              <a:rPr lang="en-US" dirty="0" err="1"/>
              <a:t>vremena</a:t>
            </a:r>
            <a:r>
              <a:rPr lang="en-US" dirty="0"/>
              <a:t> </a:t>
            </a:r>
            <a:r>
              <a:rPr lang="en-US" dirty="0" err="1"/>
              <a:t>svojim</a:t>
            </a:r>
            <a:r>
              <a:rPr lang="en-US" dirty="0"/>
              <a:t> </a:t>
            </a:r>
            <a:r>
              <a:rPr lang="en-US" dirty="0" err="1"/>
              <a:t>obavezama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dužnostima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Stoga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s </a:t>
            </a:r>
            <a:r>
              <a:rPr lang="en-US" dirty="0" err="1"/>
              <a:t>velikim</a:t>
            </a:r>
            <a:r>
              <a:rPr lang="en-US" dirty="0"/>
              <a:t> </a:t>
            </a:r>
            <a:r>
              <a:rPr lang="en-US" dirty="0" err="1"/>
              <a:t>brojem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, </a:t>
            </a:r>
            <a:r>
              <a:rPr lang="en-US" dirty="0" err="1"/>
              <a:t>velikim</a:t>
            </a:r>
            <a:r>
              <a:rPr lang="en-US" dirty="0"/>
              <a:t> </a:t>
            </a:r>
            <a:r>
              <a:rPr lang="en-US" dirty="0" err="1" smtClean="0"/>
              <a:t>nadzornim</a:t>
            </a:r>
            <a:r>
              <a:rPr lang="en-US" dirty="0" smtClean="0"/>
              <a:t>/</a:t>
            </a:r>
            <a:r>
              <a:rPr lang="en-US" dirty="0" err="1" smtClean="0"/>
              <a:t>upravnim</a:t>
            </a:r>
            <a:r>
              <a:rPr lang="sr-Latn-ME" dirty="0" smtClean="0"/>
              <a:t> </a:t>
            </a:r>
            <a:r>
              <a:rPr lang="en-US" dirty="0" err="1" smtClean="0"/>
              <a:t>odborom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/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brojnim</a:t>
            </a:r>
            <a:r>
              <a:rPr lang="en-US" dirty="0"/>
              <a:t> </a:t>
            </a:r>
            <a:r>
              <a:rPr lang="en-US" dirty="0" err="1"/>
              <a:t>komisijama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 smtClean="0"/>
              <a:t>zabraniti</a:t>
            </a:r>
            <a:r>
              <a:rPr lang="sr-Latn-ME" dirty="0" smtClean="0"/>
              <a:t> </a:t>
            </a:r>
            <a:r>
              <a:rPr lang="pl-PL" dirty="0" smtClean="0"/>
              <a:t>sekretaru </a:t>
            </a:r>
            <a:r>
              <a:rPr lang="pl-PL" dirty="0"/>
              <a:t>društva da istovremeno bude na drugim funkcijama u društvu ili </a:t>
            </a:r>
            <a:r>
              <a:rPr lang="pl-PL" dirty="0" smtClean="0"/>
              <a:t>u </a:t>
            </a:r>
            <a:r>
              <a:rPr lang="en-US" dirty="0" err="1" smtClean="0"/>
              <a:t>drugim</a:t>
            </a:r>
            <a:r>
              <a:rPr lang="en-US" dirty="0" smtClean="0"/>
              <a:t> </a:t>
            </a:r>
            <a:r>
              <a:rPr lang="en-US" dirty="0" err="1"/>
              <a:t>pravnim</a:t>
            </a:r>
            <a:r>
              <a:rPr lang="en-US" dirty="0"/>
              <a:t> </a:t>
            </a:r>
            <a:r>
              <a:rPr lang="en-US" dirty="0" err="1"/>
              <a:t>licima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U </a:t>
            </a:r>
            <a:r>
              <a:rPr lang="en-US" dirty="0" err="1"/>
              <a:t>manjim</a:t>
            </a:r>
            <a:r>
              <a:rPr lang="en-US" dirty="0"/>
              <a:t> </a:t>
            </a:r>
            <a:r>
              <a:rPr lang="en-US" dirty="0" err="1"/>
              <a:t>društvima</a:t>
            </a:r>
            <a:r>
              <a:rPr lang="en-US" dirty="0"/>
              <a:t>, </a:t>
            </a:r>
            <a:r>
              <a:rPr lang="en-US" dirty="0" err="1"/>
              <a:t>dužnosti</a:t>
            </a:r>
            <a:r>
              <a:rPr lang="en-US" dirty="0"/>
              <a:t> </a:t>
            </a:r>
            <a:r>
              <a:rPr lang="en-US" dirty="0" err="1"/>
              <a:t>sekretara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 smtClean="0"/>
              <a:t>može</a:t>
            </a:r>
            <a:r>
              <a:rPr lang="sr-Latn-ME" dirty="0" smtClean="0"/>
              <a:t> </a:t>
            </a:r>
            <a:r>
              <a:rPr lang="pl-PL" dirty="0" smtClean="0"/>
              <a:t>obavljati </a:t>
            </a:r>
            <a:r>
              <a:rPr lang="pl-PL" dirty="0"/>
              <a:t>pravni savjetnik ili osoba koja je na sličnoj funkciji.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2862944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75765"/>
            <a:ext cx="10515600" cy="51011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4. </a:t>
            </a:r>
            <a:r>
              <a:rPr lang="en-US" dirty="0" err="1"/>
              <a:t>Imenovanje</a:t>
            </a:r>
            <a:r>
              <a:rPr lang="en-US" dirty="0"/>
              <a:t> </a:t>
            </a:r>
            <a:r>
              <a:rPr lang="en-US" dirty="0" err="1"/>
              <a:t>sekretara</a:t>
            </a:r>
            <a:r>
              <a:rPr lang="en-US" dirty="0"/>
              <a:t> </a:t>
            </a:r>
            <a:r>
              <a:rPr lang="en-US" dirty="0" err="1"/>
              <a:t>društva</a:t>
            </a:r>
            <a:endParaRPr lang="en-US" dirty="0"/>
          </a:p>
          <a:p>
            <a:pPr algn="just"/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izbor</a:t>
            </a:r>
            <a:r>
              <a:rPr lang="en-US" dirty="0"/>
              <a:t> </a:t>
            </a:r>
            <a:r>
              <a:rPr lang="en-US" dirty="0" err="1"/>
              <a:t>sekretara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/>
              <a:t>iznijeti</a:t>
            </a:r>
            <a:r>
              <a:rPr lang="en-US" dirty="0"/>
              <a:t> u </a:t>
            </a:r>
            <a:r>
              <a:rPr lang="en-US" dirty="0" err="1"/>
              <a:t>osnivačkom</a:t>
            </a:r>
            <a:r>
              <a:rPr lang="en-US" dirty="0"/>
              <a:t> </a:t>
            </a:r>
            <a:r>
              <a:rPr lang="en-US" dirty="0" err="1"/>
              <a:t>aktu</a:t>
            </a:r>
            <a:r>
              <a:rPr lang="en-US" dirty="0"/>
              <a:t> </a:t>
            </a:r>
            <a:r>
              <a:rPr lang="en-US" dirty="0" err="1" smtClean="0"/>
              <a:t>ili</a:t>
            </a:r>
            <a:r>
              <a:rPr lang="sr-Latn-ME" dirty="0" smtClean="0"/>
              <a:t> </a:t>
            </a:r>
            <a:r>
              <a:rPr lang="en-US" dirty="0" err="1" smtClean="0"/>
              <a:t>normativnim</a:t>
            </a:r>
            <a:r>
              <a:rPr lang="en-US" dirty="0" smtClean="0"/>
              <a:t> </a:t>
            </a:r>
            <a:r>
              <a:rPr lang="en-US" dirty="0" err="1"/>
              <a:t>aktima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Normativni</a:t>
            </a:r>
            <a:r>
              <a:rPr lang="en-US" dirty="0" smtClean="0"/>
              <a:t> </a:t>
            </a:r>
            <a:r>
              <a:rPr lang="en-US" dirty="0" err="1"/>
              <a:t>akti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pogodniji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detaljno</a:t>
            </a:r>
            <a:r>
              <a:rPr lang="en-US" dirty="0"/>
              <a:t> </a:t>
            </a:r>
            <a:r>
              <a:rPr lang="en-US" dirty="0" err="1" smtClean="0"/>
              <a:t>reguli</a:t>
            </a:r>
            <a:r>
              <a:rPr lang="sr-Latn-ME" dirty="0" smtClean="0"/>
              <a:t>sanje </a:t>
            </a:r>
            <a:r>
              <a:rPr lang="en-US" dirty="0" err="1" smtClean="0"/>
              <a:t>ovog</a:t>
            </a:r>
            <a:r>
              <a:rPr lang="en-US" dirty="0" smtClean="0"/>
              <a:t> </a:t>
            </a:r>
            <a:r>
              <a:rPr lang="en-US" dirty="0" err="1"/>
              <a:t>pitanja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Sekretar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 se </a:t>
            </a:r>
            <a:r>
              <a:rPr lang="en-US" dirty="0" err="1"/>
              <a:t>određuje</a:t>
            </a:r>
            <a:r>
              <a:rPr lang="en-US" dirty="0"/>
              <a:t> </a:t>
            </a:r>
            <a:r>
              <a:rPr lang="en-US" dirty="0" err="1"/>
              <a:t>imenovanjem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sr-Latn-ME" dirty="0" err="1"/>
              <a:t>u</a:t>
            </a:r>
            <a:r>
              <a:rPr lang="en-US" dirty="0" err="1" smtClean="0"/>
              <a:t>pravni</a:t>
            </a:r>
            <a:r>
              <a:rPr lang="en-US" dirty="0" smtClean="0"/>
              <a:t> </a:t>
            </a:r>
            <a:r>
              <a:rPr lang="en-US" dirty="0" err="1" smtClean="0"/>
              <a:t>odbor</a:t>
            </a:r>
            <a:r>
              <a:rPr lang="sr-Latn-ME" dirty="0" smtClean="0"/>
              <a:t> </a:t>
            </a:r>
            <a:r>
              <a:rPr lang="it-IT" dirty="0" smtClean="0"/>
              <a:t>treba defini</a:t>
            </a:r>
            <a:r>
              <a:rPr lang="sr-Latn-ME" dirty="0" smtClean="0"/>
              <a:t>sati </a:t>
            </a:r>
            <a:r>
              <a:rPr lang="it-IT" dirty="0" smtClean="0"/>
              <a:t> </a:t>
            </a:r>
            <a:r>
              <a:rPr lang="it-IT" dirty="0"/>
              <a:t>uslove ugovora o radu i posebno se pozabaviti pitanjima naknada </a:t>
            </a:r>
            <a:r>
              <a:rPr lang="it-IT" dirty="0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raskida</a:t>
            </a:r>
            <a:r>
              <a:rPr lang="en-US" dirty="0" smtClean="0"/>
              <a:t> </a:t>
            </a:r>
            <a:r>
              <a:rPr lang="en-US" dirty="0" err="1" smtClean="0"/>
              <a:t>ugovora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0340447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99247"/>
            <a:ext cx="10515600" cy="54777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a) </a:t>
            </a:r>
            <a:r>
              <a:rPr lang="en-US" dirty="0" err="1"/>
              <a:t>Informacije</a:t>
            </a:r>
            <a:r>
              <a:rPr lang="en-US" dirty="0"/>
              <a:t> o </a:t>
            </a:r>
            <a:r>
              <a:rPr lang="en-US" dirty="0" err="1"/>
              <a:t>kandidatima</a:t>
            </a:r>
            <a:endParaRPr lang="en-US" dirty="0"/>
          </a:p>
          <a:p>
            <a:pPr algn="just"/>
            <a:r>
              <a:rPr lang="en-US" dirty="0" err="1"/>
              <a:t>Kandidat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funkciju</a:t>
            </a:r>
            <a:r>
              <a:rPr lang="en-US" dirty="0"/>
              <a:t> </a:t>
            </a:r>
            <a:r>
              <a:rPr lang="en-US" dirty="0" err="1"/>
              <a:t>sekretara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pružiti</a:t>
            </a:r>
            <a:r>
              <a:rPr lang="en-US" dirty="0"/>
              <a:t> </a:t>
            </a:r>
            <a:r>
              <a:rPr lang="sr-Latn-ME" dirty="0" smtClean="0"/>
              <a:t> </a:t>
            </a:r>
            <a:r>
              <a:rPr lang="en-US" dirty="0" err="1" smtClean="0"/>
              <a:t>nadzornom</a:t>
            </a:r>
            <a:r>
              <a:rPr lang="en-US" dirty="0" smtClean="0"/>
              <a:t>/</a:t>
            </a:r>
            <a:r>
              <a:rPr lang="en-US" dirty="0" err="1" smtClean="0"/>
              <a:t>upravnom</a:t>
            </a:r>
            <a:r>
              <a:rPr lang="sr-Latn-ME" dirty="0" smtClean="0"/>
              <a:t> </a:t>
            </a:r>
            <a:r>
              <a:rPr lang="en-US" dirty="0" err="1" smtClean="0"/>
              <a:t>odboru</a:t>
            </a:r>
            <a:r>
              <a:rPr lang="en-US" dirty="0" smtClean="0"/>
              <a:t> </a:t>
            </a:r>
            <a:r>
              <a:rPr lang="en-US" dirty="0" err="1"/>
              <a:t>dovoljno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ocjenu</a:t>
            </a:r>
            <a:r>
              <a:rPr lang="en-US" dirty="0"/>
              <a:t> </a:t>
            </a:r>
            <a:r>
              <a:rPr lang="en-US" dirty="0" err="1"/>
              <a:t>njegove</a:t>
            </a:r>
            <a:r>
              <a:rPr lang="en-US" dirty="0"/>
              <a:t> </a:t>
            </a:r>
            <a:r>
              <a:rPr lang="en-US" dirty="0" err="1"/>
              <a:t>kandidature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Kandidati</a:t>
            </a:r>
            <a:r>
              <a:rPr lang="en-US" dirty="0" smtClean="0"/>
              <a:t> </a:t>
            </a:r>
            <a:r>
              <a:rPr lang="en-US" dirty="0" err="1"/>
              <a:t>trebaju</a:t>
            </a:r>
            <a:r>
              <a:rPr lang="en-US" dirty="0"/>
              <a:t>, </a:t>
            </a:r>
            <a:r>
              <a:rPr lang="en-US" dirty="0" err="1" smtClean="0"/>
              <a:t>kao</a:t>
            </a:r>
            <a:r>
              <a:rPr lang="sr-Latn-ME" dirty="0" smtClean="0"/>
              <a:t> </a:t>
            </a:r>
            <a:r>
              <a:rPr lang="en-US" dirty="0" smtClean="0"/>
              <a:t>minimum</a:t>
            </a:r>
            <a:r>
              <a:rPr lang="en-US" dirty="0"/>
              <a:t>,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obavezni</a:t>
            </a:r>
            <a:r>
              <a:rPr lang="en-US" dirty="0"/>
              <a:t> </a:t>
            </a:r>
            <a:r>
              <a:rPr lang="en-US" dirty="0" err="1"/>
              <a:t>pružiti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o:</a:t>
            </a:r>
          </a:p>
          <a:p>
            <a:pPr marL="457200" lvl="1" indent="0">
              <a:buNone/>
            </a:pPr>
            <a:r>
              <a:rPr lang="en-US" sz="3000" dirty="0"/>
              <a:t>• </a:t>
            </a:r>
            <a:r>
              <a:rPr lang="en-US" sz="3000" dirty="0" err="1"/>
              <a:t>obrazovanju</a:t>
            </a:r>
            <a:r>
              <a:rPr lang="en-US" sz="3000" dirty="0"/>
              <a:t>;</a:t>
            </a:r>
          </a:p>
          <a:p>
            <a:pPr marL="457200" lvl="1" indent="0">
              <a:buNone/>
            </a:pPr>
            <a:r>
              <a:rPr lang="en-US" sz="3000" dirty="0"/>
              <a:t>• </a:t>
            </a:r>
            <a:r>
              <a:rPr lang="en-US" sz="3000" dirty="0" err="1"/>
              <a:t>zaposlenju</a:t>
            </a:r>
            <a:r>
              <a:rPr lang="en-US" sz="3000" dirty="0"/>
              <a:t> u </a:t>
            </a:r>
            <a:r>
              <a:rPr lang="en-US" sz="3000" dirty="0" err="1"/>
              <a:t>drugim</a:t>
            </a:r>
            <a:r>
              <a:rPr lang="en-US" sz="3000" dirty="0"/>
              <a:t> </a:t>
            </a:r>
            <a:r>
              <a:rPr lang="en-US" sz="3000" dirty="0" err="1"/>
              <a:t>društvima</a:t>
            </a:r>
            <a:r>
              <a:rPr lang="en-US" sz="3000" dirty="0"/>
              <a:t>;</a:t>
            </a:r>
          </a:p>
          <a:p>
            <a:pPr marL="457200" lvl="1" indent="0">
              <a:buNone/>
            </a:pPr>
            <a:r>
              <a:rPr lang="en-US" sz="3000" dirty="0"/>
              <a:t>• </a:t>
            </a:r>
            <a:r>
              <a:rPr lang="en-US" sz="3000" dirty="0" err="1"/>
              <a:t>eventualnom</a:t>
            </a:r>
            <a:r>
              <a:rPr lang="en-US" sz="3000" dirty="0"/>
              <a:t> </a:t>
            </a:r>
            <a:r>
              <a:rPr lang="en-US" sz="3000" dirty="0" err="1"/>
              <a:t>odnosu</a:t>
            </a:r>
            <a:r>
              <a:rPr lang="en-US" sz="3000" dirty="0"/>
              <a:t> </a:t>
            </a:r>
            <a:r>
              <a:rPr lang="en-US" sz="3000" dirty="0" err="1"/>
              <a:t>koji</a:t>
            </a:r>
            <a:r>
              <a:rPr lang="en-US" sz="3000" dirty="0"/>
              <a:t> </a:t>
            </a:r>
            <a:r>
              <a:rPr lang="en-US" sz="3000" dirty="0" err="1"/>
              <a:t>imaju</a:t>
            </a:r>
            <a:r>
              <a:rPr lang="en-US" sz="3000" dirty="0"/>
              <a:t> s </a:t>
            </a:r>
            <a:r>
              <a:rPr lang="en-US" sz="3000" dirty="0" err="1"/>
              <a:t>povezanim</a:t>
            </a:r>
            <a:r>
              <a:rPr lang="en-US" sz="3000" dirty="0"/>
              <a:t> </a:t>
            </a:r>
            <a:r>
              <a:rPr lang="en-US" sz="3000" dirty="0" err="1"/>
              <a:t>licima</a:t>
            </a:r>
            <a:r>
              <a:rPr lang="en-US" sz="3000" dirty="0"/>
              <a:t> </a:t>
            </a:r>
            <a:r>
              <a:rPr lang="en-US" sz="3000" dirty="0" err="1"/>
              <a:t>i</a:t>
            </a:r>
            <a:r>
              <a:rPr lang="en-US" sz="3000" dirty="0"/>
              <a:t>/</a:t>
            </a:r>
            <a:r>
              <a:rPr lang="en-US" sz="3000" dirty="0" err="1"/>
              <a:t>ili</a:t>
            </a:r>
            <a:r>
              <a:rPr lang="en-US" sz="3000" dirty="0"/>
              <a:t> </a:t>
            </a:r>
            <a:r>
              <a:rPr lang="en-US" sz="3000" dirty="0" err="1"/>
              <a:t>glavnim</a:t>
            </a:r>
            <a:r>
              <a:rPr lang="en-US" sz="3000" dirty="0"/>
              <a:t> </a:t>
            </a:r>
            <a:r>
              <a:rPr lang="en-US" sz="3000" dirty="0" err="1" smtClean="0"/>
              <a:t>poslovnim</a:t>
            </a:r>
            <a:r>
              <a:rPr lang="sr-Latn-ME" sz="3000" dirty="0" smtClean="0"/>
              <a:t> </a:t>
            </a:r>
            <a:r>
              <a:rPr lang="en-US" sz="3000" dirty="0" err="1" smtClean="0"/>
              <a:t>partnerima</a:t>
            </a:r>
            <a:r>
              <a:rPr lang="en-US" sz="3000" dirty="0" smtClean="0"/>
              <a:t> </a:t>
            </a:r>
            <a:r>
              <a:rPr lang="en-US" sz="3000" dirty="0" err="1"/>
              <a:t>društva</a:t>
            </a:r>
            <a:r>
              <a:rPr lang="en-US" sz="3000" dirty="0"/>
              <a:t>; </a:t>
            </a:r>
            <a:r>
              <a:rPr lang="en-US" sz="3000" dirty="0" err="1"/>
              <a:t>i</a:t>
            </a:r>
            <a:endParaRPr lang="en-US" sz="3000" dirty="0"/>
          </a:p>
          <a:p>
            <a:pPr marL="457200" lvl="1" indent="0">
              <a:buNone/>
            </a:pPr>
            <a:r>
              <a:rPr lang="en-US" sz="3000" dirty="0"/>
              <a:t>• </a:t>
            </a:r>
            <a:r>
              <a:rPr lang="en-US" sz="3000" dirty="0" err="1"/>
              <a:t>broju</a:t>
            </a:r>
            <a:r>
              <a:rPr lang="en-US" sz="3000" dirty="0"/>
              <a:t> </a:t>
            </a:r>
            <a:r>
              <a:rPr lang="en-US" sz="3000" dirty="0" err="1"/>
              <a:t>i</a:t>
            </a:r>
            <a:r>
              <a:rPr lang="en-US" sz="3000" dirty="0"/>
              <a:t> </a:t>
            </a:r>
            <a:r>
              <a:rPr lang="en-US" sz="3000" dirty="0" err="1"/>
              <a:t>vrsti</a:t>
            </a:r>
            <a:r>
              <a:rPr lang="en-US" sz="3000" dirty="0"/>
              <a:t> </a:t>
            </a:r>
            <a:r>
              <a:rPr lang="en-US" sz="3000" dirty="0" err="1"/>
              <a:t>dionica</a:t>
            </a:r>
            <a:r>
              <a:rPr lang="en-US" sz="3000" dirty="0"/>
              <a:t>/</a:t>
            </a:r>
            <a:r>
              <a:rPr lang="en-US" sz="3000" dirty="0" err="1"/>
              <a:t>akcija</a:t>
            </a:r>
            <a:r>
              <a:rPr lang="en-US" sz="3000" dirty="0"/>
              <a:t> </a:t>
            </a:r>
            <a:r>
              <a:rPr lang="en-US" sz="3000" dirty="0" err="1"/>
              <a:t>društva</a:t>
            </a:r>
            <a:r>
              <a:rPr lang="en-US" sz="3000" dirty="0"/>
              <a:t> </a:t>
            </a:r>
            <a:r>
              <a:rPr lang="en-US" sz="3000" dirty="0" err="1"/>
              <a:t>koje</a:t>
            </a:r>
            <a:r>
              <a:rPr lang="en-US" sz="3000" dirty="0"/>
              <a:t> </a:t>
            </a:r>
            <a:r>
              <a:rPr lang="en-US" sz="3000" dirty="0" err="1"/>
              <a:t>posjeduju</a:t>
            </a:r>
            <a:r>
              <a:rPr lang="en-US" sz="3000" dirty="0"/>
              <a:t>, </a:t>
            </a:r>
            <a:r>
              <a:rPr lang="en-US" sz="3000" dirty="0" err="1"/>
              <a:t>ako</a:t>
            </a:r>
            <a:r>
              <a:rPr lang="en-US" sz="3000" dirty="0"/>
              <a:t> </a:t>
            </a:r>
            <a:r>
              <a:rPr lang="en-US" sz="3000" dirty="0" err="1"/>
              <a:t>postoje</a:t>
            </a:r>
            <a:r>
              <a:rPr lang="en-US" sz="3000" dirty="0"/>
              <a:t>;</a:t>
            </a:r>
          </a:p>
          <a:p>
            <a:pPr marL="457200" lvl="1" indent="0" algn="just">
              <a:buNone/>
            </a:pPr>
            <a:r>
              <a:rPr lang="en-US" sz="3000" dirty="0"/>
              <a:t>• </a:t>
            </a:r>
            <a:r>
              <a:rPr lang="en-US" sz="3000" dirty="0" err="1"/>
              <a:t>svim</a:t>
            </a:r>
            <a:r>
              <a:rPr lang="en-US" sz="3000" dirty="0"/>
              <a:t> </a:t>
            </a:r>
            <a:r>
              <a:rPr lang="en-US" sz="3000" dirty="0" err="1"/>
              <a:t>drugim</a:t>
            </a:r>
            <a:r>
              <a:rPr lang="en-US" sz="3000" dirty="0"/>
              <a:t> </a:t>
            </a:r>
            <a:r>
              <a:rPr lang="en-US" sz="3000" dirty="0" err="1"/>
              <a:t>aspektima</a:t>
            </a:r>
            <a:r>
              <a:rPr lang="en-US" sz="3000" dirty="0"/>
              <a:t> </a:t>
            </a:r>
            <a:r>
              <a:rPr lang="en-US" sz="3000" dirty="0" err="1"/>
              <a:t>i</a:t>
            </a:r>
            <a:r>
              <a:rPr lang="en-US" sz="3000" dirty="0"/>
              <a:t> </a:t>
            </a:r>
            <a:r>
              <a:rPr lang="en-US" sz="3000" dirty="0" err="1"/>
              <a:t>okolnostima</a:t>
            </a:r>
            <a:r>
              <a:rPr lang="en-US" sz="3000" dirty="0"/>
              <a:t> </a:t>
            </a:r>
            <a:r>
              <a:rPr lang="en-US" sz="3000" dirty="0" err="1"/>
              <a:t>koje</a:t>
            </a:r>
            <a:r>
              <a:rPr lang="en-US" sz="3000" dirty="0"/>
              <a:t> </a:t>
            </a:r>
            <a:r>
              <a:rPr lang="en-US" sz="3000" dirty="0" err="1"/>
              <a:t>mogu</a:t>
            </a:r>
            <a:r>
              <a:rPr lang="en-US" sz="3000" dirty="0"/>
              <a:t> </a:t>
            </a:r>
            <a:r>
              <a:rPr lang="en-US" sz="3000" dirty="0" err="1"/>
              <a:t>uticati</a:t>
            </a:r>
            <a:r>
              <a:rPr lang="en-US" sz="3000" dirty="0"/>
              <a:t> </a:t>
            </a:r>
            <a:r>
              <a:rPr lang="en-US" sz="3000" dirty="0" err="1"/>
              <a:t>na</a:t>
            </a:r>
            <a:r>
              <a:rPr lang="en-US" sz="3000" dirty="0"/>
              <a:t> </a:t>
            </a:r>
            <a:r>
              <a:rPr lang="en-US" sz="3000" dirty="0" err="1"/>
              <a:t>njihov</a:t>
            </a:r>
            <a:r>
              <a:rPr lang="en-US" sz="3000" dirty="0"/>
              <a:t> </a:t>
            </a:r>
            <a:r>
              <a:rPr lang="en-US" sz="3000" dirty="0" err="1" smtClean="0"/>
              <a:t>učinak</a:t>
            </a:r>
            <a:r>
              <a:rPr lang="sr-Latn-ME" sz="3000" dirty="0" smtClean="0"/>
              <a:t> </a:t>
            </a:r>
            <a:r>
              <a:rPr lang="en-US" sz="3000" dirty="0" err="1" smtClean="0"/>
              <a:t>kao</a:t>
            </a:r>
            <a:r>
              <a:rPr lang="en-US" sz="3000" dirty="0" smtClean="0"/>
              <a:t> </a:t>
            </a:r>
            <a:r>
              <a:rPr lang="en-US" sz="3000" dirty="0" err="1"/>
              <a:t>sekretara</a:t>
            </a:r>
            <a:r>
              <a:rPr lang="en-US" sz="3000" dirty="0"/>
              <a:t> </a:t>
            </a:r>
            <a:r>
              <a:rPr lang="en-US" sz="3000" dirty="0" err="1"/>
              <a:t>društva</a:t>
            </a:r>
            <a:r>
              <a:rPr lang="en-US" sz="3000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74317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90918"/>
            <a:ext cx="10515600" cy="4886045"/>
          </a:xfrm>
        </p:spPr>
        <p:txBody>
          <a:bodyPr/>
          <a:lstStyle/>
          <a:p>
            <a:r>
              <a:rPr lang="en-US" dirty="0" err="1"/>
              <a:t>Pitanja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spadaju</a:t>
            </a:r>
            <a:r>
              <a:rPr lang="en-US" dirty="0"/>
              <a:t> u </a:t>
            </a:r>
            <a:r>
              <a:rPr lang="en-US" dirty="0" err="1"/>
              <a:t>nadležnost</a:t>
            </a:r>
            <a:r>
              <a:rPr lang="en-US" dirty="0"/>
              <a:t> </a:t>
            </a:r>
            <a:r>
              <a:rPr lang="en-US" dirty="0" err="1"/>
              <a:t>skupštine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/</a:t>
            </a:r>
            <a:r>
              <a:rPr lang="en-US" dirty="0" err="1" smtClean="0"/>
              <a:t>ili</a:t>
            </a:r>
            <a:r>
              <a:rPr lang="sr-Latn-ME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ne </a:t>
            </a:r>
            <a:r>
              <a:rPr lang="en-US" dirty="0" err="1"/>
              <a:t>mogu</a:t>
            </a:r>
            <a:r>
              <a:rPr lang="en-US" dirty="0"/>
              <a:t> se </a:t>
            </a:r>
            <a:r>
              <a:rPr lang="en-US" dirty="0" err="1"/>
              <a:t>prenijeti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izvršne</a:t>
            </a:r>
            <a:r>
              <a:rPr lang="en-US" dirty="0"/>
              <a:t> </a:t>
            </a:r>
            <a:r>
              <a:rPr lang="en-US" dirty="0" err="1"/>
              <a:t>organe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Osim</a:t>
            </a:r>
            <a:r>
              <a:rPr lang="en-US" dirty="0" smtClean="0"/>
              <a:t> </a:t>
            </a:r>
            <a:r>
              <a:rPr lang="en-US" dirty="0"/>
              <a:t>toga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osnivački</a:t>
            </a:r>
            <a:r>
              <a:rPr lang="en-US" dirty="0" smtClean="0"/>
              <a:t> </a:t>
            </a:r>
            <a:r>
              <a:rPr lang="en-US" dirty="0" err="1"/>
              <a:t>akt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normativni</a:t>
            </a:r>
            <a:r>
              <a:rPr lang="en-US" dirty="0"/>
              <a:t> </a:t>
            </a:r>
            <a:r>
              <a:rPr lang="en-US" dirty="0" err="1"/>
              <a:t>akti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propisati</a:t>
            </a:r>
            <a:r>
              <a:rPr lang="en-US" dirty="0"/>
              <a:t> </a:t>
            </a:r>
            <a:r>
              <a:rPr lang="en-US" dirty="0" err="1"/>
              <a:t>nadležnost</a:t>
            </a:r>
            <a:r>
              <a:rPr lang="en-US" dirty="0"/>
              <a:t> </a:t>
            </a:r>
            <a:r>
              <a:rPr lang="en-US" dirty="0" err="1"/>
              <a:t>izvršnih</a:t>
            </a:r>
            <a:r>
              <a:rPr lang="en-US" dirty="0"/>
              <a:t> organa</a:t>
            </a:r>
            <a:r>
              <a:rPr lang="en-US" dirty="0" smtClean="0"/>
              <a:t>.</a:t>
            </a:r>
            <a:endParaRPr lang="sr-Latn-ME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1204049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32012"/>
            <a:ext cx="10515600" cy="5544951"/>
          </a:xfrm>
        </p:spPr>
        <p:txBody>
          <a:bodyPr>
            <a:normAutofit/>
          </a:bodyPr>
          <a:lstStyle/>
          <a:p>
            <a:pPr algn="just"/>
            <a:r>
              <a:rPr lang="it-IT" dirty="0"/>
              <a:t>Ove informacije mogu se dopuniti ličnim preporukama i razgovorima </a:t>
            </a:r>
            <a:r>
              <a:rPr lang="it-IT" dirty="0" smtClean="0"/>
              <a:t>sa</a:t>
            </a:r>
            <a:r>
              <a:rPr lang="sr-Latn-ME" dirty="0" smtClean="0"/>
              <a:t> </a:t>
            </a:r>
            <a:r>
              <a:rPr lang="en-US" dirty="0" err="1" smtClean="0"/>
              <a:t>članovima</a:t>
            </a:r>
            <a:r>
              <a:rPr lang="en-US" dirty="0" smtClean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, a </a:t>
            </a:r>
            <a:r>
              <a:rPr lang="en-US" dirty="0" err="1"/>
              <a:t>naročito</a:t>
            </a:r>
            <a:r>
              <a:rPr lang="en-US" dirty="0"/>
              <a:t> s </a:t>
            </a:r>
            <a:r>
              <a:rPr lang="en-US" dirty="0" err="1"/>
              <a:t>predsjednikom</a:t>
            </a:r>
            <a:r>
              <a:rPr lang="en-US" dirty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, </a:t>
            </a:r>
            <a:r>
              <a:rPr lang="en-US" dirty="0" err="1"/>
              <a:t>jer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dobar</a:t>
            </a:r>
            <a:r>
              <a:rPr lang="en-US" dirty="0"/>
              <a:t> </a:t>
            </a:r>
            <a:r>
              <a:rPr lang="en-US" dirty="0" err="1"/>
              <a:t>lični</a:t>
            </a:r>
            <a:r>
              <a:rPr lang="en-US" dirty="0"/>
              <a:t> </a:t>
            </a:r>
            <a:r>
              <a:rPr lang="en-US" dirty="0" err="1"/>
              <a:t>odnos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predsjednika</a:t>
            </a:r>
            <a:r>
              <a:rPr lang="en-US" dirty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s </a:t>
            </a:r>
            <a:r>
              <a:rPr lang="en-US" dirty="0" err="1"/>
              <a:t>jedne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sekretara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/>
              <a:t>s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strane</a:t>
            </a:r>
            <a:r>
              <a:rPr lang="en-US" dirty="0"/>
              <a:t>,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važan</a:t>
            </a:r>
            <a:r>
              <a:rPr lang="en-US" dirty="0"/>
              <a:t> u </a:t>
            </a:r>
            <a:r>
              <a:rPr lang="en-US" dirty="0" err="1"/>
              <a:t>održavanju</a:t>
            </a:r>
            <a:r>
              <a:rPr lang="en-US" dirty="0"/>
              <a:t> </a:t>
            </a:r>
            <a:r>
              <a:rPr lang="en-US" dirty="0" err="1"/>
              <a:t>dobrih</a:t>
            </a:r>
            <a:r>
              <a:rPr lang="en-US" dirty="0"/>
              <a:t> </a:t>
            </a:r>
            <a:r>
              <a:rPr lang="en-US" dirty="0" err="1"/>
              <a:t>odnosa</a:t>
            </a:r>
            <a:r>
              <a:rPr lang="en-US" dirty="0"/>
              <a:t> u </a:t>
            </a:r>
            <a:r>
              <a:rPr lang="en-US" dirty="0" err="1"/>
              <a:t>radu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Sekretar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odmah</a:t>
            </a:r>
            <a:r>
              <a:rPr lang="en-US" dirty="0"/>
              <a:t> </a:t>
            </a:r>
            <a:r>
              <a:rPr lang="en-US" dirty="0" err="1"/>
              <a:t>obavijestiti</a:t>
            </a:r>
            <a:r>
              <a:rPr lang="en-US" dirty="0"/>
              <a:t> </a:t>
            </a:r>
            <a:r>
              <a:rPr lang="en-US" dirty="0" err="1"/>
              <a:t>nadzorni</a:t>
            </a:r>
            <a:r>
              <a:rPr lang="en-US" dirty="0"/>
              <a:t>/</a:t>
            </a:r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o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 smtClean="0"/>
              <a:t>promjenama</a:t>
            </a:r>
            <a:r>
              <a:rPr lang="sr-Latn-ME" dirty="0" smtClean="0"/>
              <a:t> </a:t>
            </a:r>
            <a:r>
              <a:rPr lang="en-US" dirty="0" err="1" smtClean="0"/>
              <a:t>okolnosti</a:t>
            </a:r>
            <a:r>
              <a:rPr lang="en-US" dirty="0" smtClean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uticati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njegovu</a:t>
            </a:r>
            <a:r>
              <a:rPr lang="en-US" dirty="0"/>
              <a:t> </a:t>
            </a:r>
            <a:r>
              <a:rPr lang="en-US" dirty="0" err="1"/>
              <a:t>sposobnost</a:t>
            </a:r>
            <a:r>
              <a:rPr lang="en-US" dirty="0"/>
              <a:t> da </a:t>
            </a:r>
            <a:r>
              <a:rPr lang="en-US" dirty="0" err="1"/>
              <a:t>djelotvorno</a:t>
            </a:r>
            <a:r>
              <a:rPr lang="en-US" dirty="0"/>
              <a:t> </a:t>
            </a:r>
            <a:r>
              <a:rPr lang="en-US" dirty="0" err="1"/>
              <a:t>vrši</a:t>
            </a:r>
            <a:r>
              <a:rPr lang="en-US" dirty="0"/>
              <a:t> </a:t>
            </a:r>
            <a:r>
              <a:rPr lang="en-US" dirty="0" err="1" smtClean="0"/>
              <a:t>funkciju</a:t>
            </a:r>
            <a:r>
              <a:rPr lang="sr-Latn-ME" dirty="0" smtClean="0"/>
              <a:t> </a:t>
            </a:r>
            <a:r>
              <a:rPr lang="en-US" dirty="0" err="1" smtClean="0"/>
              <a:t>sekretara</a:t>
            </a:r>
            <a:r>
              <a:rPr lang="en-US" dirty="0" smtClean="0"/>
              <a:t> </a:t>
            </a:r>
            <a:r>
              <a:rPr lang="en-US" dirty="0"/>
              <a:t>tog </a:t>
            </a:r>
            <a:r>
              <a:rPr lang="en-US" dirty="0" err="1"/>
              <a:t>društva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9862759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58906"/>
            <a:ext cx="10515600" cy="551805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b) </a:t>
            </a:r>
            <a:r>
              <a:rPr lang="en-US" dirty="0" err="1"/>
              <a:t>Ugovor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sekretarom</a:t>
            </a:r>
            <a:r>
              <a:rPr lang="en-US" dirty="0"/>
              <a:t> </a:t>
            </a:r>
            <a:r>
              <a:rPr lang="en-US" dirty="0" err="1"/>
              <a:t>društva</a:t>
            </a:r>
            <a:endParaRPr lang="en-US" dirty="0"/>
          </a:p>
          <a:p>
            <a:pPr algn="just"/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sr-Latn-ME" dirty="0" err="1"/>
              <a:t>u</a:t>
            </a:r>
            <a:r>
              <a:rPr lang="en-US" dirty="0" err="1" smtClean="0"/>
              <a:t>pravni</a:t>
            </a:r>
            <a:r>
              <a:rPr lang="en-US" dirty="0" smtClean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ponuditi</a:t>
            </a:r>
            <a:r>
              <a:rPr lang="en-US" dirty="0"/>
              <a:t> </a:t>
            </a:r>
            <a:r>
              <a:rPr lang="en-US" dirty="0" err="1"/>
              <a:t>sekretaru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ugovor</a:t>
            </a:r>
            <a:r>
              <a:rPr lang="en-US" dirty="0"/>
              <a:t> o </a:t>
            </a:r>
            <a:r>
              <a:rPr lang="en-US" dirty="0" err="1"/>
              <a:t>radu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Ugovor</a:t>
            </a:r>
            <a:r>
              <a:rPr lang="en-US" dirty="0"/>
              <a:t> o </a:t>
            </a:r>
            <a:r>
              <a:rPr lang="en-US" dirty="0" err="1"/>
              <a:t>radu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kratkoročni</a:t>
            </a:r>
            <a:r>
              <a:rPr lang="en-US" dirty="0"/>
              <a:t> </a:t>
            </a:r>
            <a:r>
              <a:rPr lang="en-US" dirty="0" err="1"/>
              <a:t>ugovor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određeno</a:t>
            </a:r>
            <a:r>
              <a:rPr lang="en-US" dirty="0"/>
              <a:t> </a:t>
            </a:r>
            <a:r>
              <a:rPr lang="en-US" dirty="0" err="1"/>
              <a:t>vrijeme</a:t>
            </a:r>
            <a:r>
              <a:rPr lang="en-US" dirty="0"/>
              <a:t>. </a:t>
            </a:r>
            <a:r>
              <a:rPr lang="en-US" dirty="0" err="1" smtClean="0"/>
              <a:t>Kratkoročni</a:t>
            </a:r>
            <a:r>
              <a:rPr lang="sr-Latn-ME" dirty="0" smtClean="0"/>
              <a:t> </a:t>
            </a:r>
            <a:r>
              <a:rPr lang="en-US" dirty="0" err="1" smtClean="0"/>
              <a:t>ugovor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radu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određeno</a:t>
            </a:r>
            <a:r>
              <a:rPr lang="en-US" dirty="0"/>
              <a:t> </a:t>
            </a:r>
            <a:r>
              <a:rPr lang="en-US" dirty="0" err="1"/>
              <a:t>vrijeme</a:t>
            </a:r>
            <a:r>
              <a:rPr lang="en-US" dirty="0"/>
              <a:t> ne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trajati</a:t>
            </a:r>
            <a:r>
              <a:rPr lang="en-US" dirty="0"/>
              <a:t> </a:t>
            </a:r>
            <a:r>
              <a:rPr lang="en-US" dirty="0" err="1"/>
              <a:t>duže</a:t>
            </a:r>
            <a:r>
              <a:rPr lang="en-US" dirty="0"/>
              <a:t> od pet </a:t>
            </a:r>
            <a:r>
              <a:rPr lang="en-US" dirty="0" err="1"/>
              <a:t>godina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/>
              <a:t>Kao </a:t>
            </a:r>
            <a:r>
              <a:rPr lang="en-US" dirty="0" err="1" smtClean="0"/>
              <a:t>što</a:t>
            </a:r>
            <a:r>
              <a:rPr lang="sr-Latn-ME" dirty="0" smtClean="0"/>
              <a:t> </a:t>
            </a:r>
            <a:r>
              <a:rPr lang="en-US" dirty="0" smtClean="0"/>
              <a:t>je </a:t>
            </a:r>
            <a:r>
              <a:rPr lang="en-US" dirty="0"/>
              <a:t>gore </a:t>
            </a:r>
            <a:r>
              <a:rPr lang="en-US" dirty="0" err="1"/>
              <a:t>spomenuto</a:t>
            </a:r>
            <a:r>
              <a:rPr lang="en-US" dirty="0"/>
              <a:t>, </a:t>
            </a:r>
            <a:r>
              <a:rPr lang="en-US" dirty="0" err="1"/>
              <a:t>velikim</a:t>
            </a:r>
            <a:r>
              <a:rPr lang="en-US" dirty="0"/>
              <a:t> </a:t>
            </a:r>
            <a:r>
              <a:rPr lang="en-US" dirty="0" err="1"/>
              <a:t>društvima</a:t>
            </a:r>
            <a:r>
              <a:rPr lang="en-US" dirty="0"/>
              <a:t> se </a:t>
            </a:r>
            <a:r>
              <a:rPr lang="en-US" dirty="0" err="1"/>
              <a:t>preporučuje</a:t>
            </a:r>
            <a:r>
              <a:rPr lang="en-US" dirty="0"/>
              <a:t> da </a:t>
            </a:r>
            <a:r>
              <a:rPr lang="en-US" dirty="0" err="1"/>
              <a:t>zapošljavaju</a:t>
            </a:r>
            <a:r>
              <a:rPr lang="en-US" dirty="0"/>
              <a:t> </a:t>
            </a:r>
            <a:r>
              <a:rPr lang="en-US" dirty="0" err="1" smtClean="0"/>
              <a:t>sekretara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bazi</a:t>
            </a:r>
            <a:r>
              <a:rPr lang="en-US" dirty="0"/>
              <a:t> </a:t>
            </a:r>
            <a:r>
              <a:rPr lang="en-US" dirty="0" err="1"/>
              <a:t>stalnog</a:t>
            </a:r>
            <a:r>
              <a:rPr lang="en-US" dirty="0"/>
              <a:t> </a:t>
            </a:r>
            <a:r>
              <a:rPr lang="en-US" dirty="0" err="1"/>
              <a:t>zaposlenja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bi mu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omogućeno</a:t>
            </a:r>
            <a:r>
              <a:rPr lang="en-US" dirty="0"/>
              <a:t> da </a:t>
            </a:r>
            <a:r>
              <a:rPr lang="en-US" dirty="0" err="1"/>
              <a:t>pravilno</a:t>
            </a:r>
            <a:r>
              <a:rPr lang="en-US" dirty="0"/>
              <a:t> </a:t>
            </a:r>
            <a:r>
              <a:rPr lang="en-US" dirty="0" err="1" smtClean="0"/>
              <a:t>obavlja</a:t>
            </a:r>
            <a:r>
              <a:rPr lang="sr-Latn-ME" dirty="0" smtClean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 smtClean="0"/>
              <a:t>dužnosti</a:t>
            </a:r>
            <a:r>
              <a:rPr lang="en-US" dirty="0" smtClean="0"/>
              <a:t>.</a:t>
            </a:r>
            <a:endParaRPr lang="sr-Latn-ME" dirty="0" smtClean="0"/>
          </a:p>
          <a:p>
            <a:r>
              <a:rPr lang="en-US" dirty="0" err="1"/>
              <a:t>Predsjednik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ovlašten</a:t>
            </a:r>
            <a:r>
              <a:rPr lang="en-US" dirty="0"/>
              <a:t> je da </a:t>
            </a:r>
            <a:r>
              <a:rPr lang="en-US" dirty="0" err="1"/>
              <a:t>sačini</a:t>
            </a:r>
            <a:r>
              <a:rPr lang="en-US" dirty="0"/>
              <a:t> </a:t>
            </a:r>
            <a:r>
              <a:rPr lang="en-US" dirty="0" err="1"/>
              <a:t>nacrt</a:t>
            </a:r>
            <a:r>
              <a:rPr lang="sr-Latn-ME" dirty="0"/>
              <a:t> </a:t>
            </a:r>
            <a:r>
              <a:rPr lang="en-US" dirty="0" err="1"/>
              <a:t>ugovora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se </a:t>
            </a:r>
            <a:r>
              <a:rPr lang="en-US" dirty="0" err="1"/>
              <a:t>zaključiti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sekretarom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</a:t>
            </a:r>
            <a:endParaRPr lang="sr-Latn-ME" dirty="0"/>
          </a:p>
          <a:p>
            <a:pPr algn="just"/>
            <a:r>
              <a:rPr lang="en-US" dirty="0"/>
              <a:t> </a:t>
            </a:r>
            <a:r>
              <a:rPr lang="en-US" dirty="0" err="1"/>
              <a:t>Potom</a:t>
            </a:r>
            <a:r>
              <a:rPr lang="en-US" dirty="0"/>
              <a:t> </a:t>
            </a:r>
            <a:r>
              <a:rPr lang="en-US" dirty="0" err="1"/>
              <a:t>sekretar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sr-Latn-ME" dirty="0"/>
              <a:t> </a:t>
            </a:r>
            <a:r>
              <a:rPr lang="pl-PL" dirty="0"/>
              <a:t>potpisuje ugovor o radu s nadzornim/upravnim odborom.</a:t>
            </a:r>
          </a:p>
          <a:p>
            <a:pPr algn="just"/>
            <a:endParaRPr lang="en-US" dirty="0"/>
          </a:p>
          <a:p>
            <a:pPr algn="just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509978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sz="2800" dirty="0" smtClean="0">
                <a:latin typeface="+mn-lt"/>
              </a:rPr>
              <a:t/>
            </a:r>
            <a:br>
              <a:rPr lang="sr-Latn-ME" sz="2800" dirty="0" smtClean="0">
                <a:latin typeface="+mn-lt"/>
              </a:rPr>
            </a:br>
            <a:r>
              <a:rPr lang="sr-Latn-ME" sz="2800" dirty="0">
                <a:latin typeface="+mn-lt"/>
              </a:rPr>
              <a:t/>
            </a:r>
            <a:br>
              <a:rPr lang="sr-Latn-ME" sz="2800" dirty="0">
                <a:latin typeface="+mn-lt"/>
              </a:rPr>
            </a:br>
            <a:r>
              <a:rPr lang="sr-Latn-ME" sz="2800" dirty="0" smtClean="0">
                <a:latin typeface="+mn-lt"/>
              </a:rPr>
              <a:t/>
            </a:r>
            <a:br>
              <a:rPr lang="sr-Latn-ME" sz="2800" dirty="0" smtClean="0">
                <a:latin typeface="+mn-lt"/>
              </a:rPr>
            </a:br>
            <a:r>
              <a:rPr lang="sr-Latn-ME" sz="2800" dirty="0">
                <a:latin typeface="+mn-lt"/>
              </a:rPr>
              <a:t/>
            </a:r>
            <a:br>
              <a:rPr lang="sr-Latn-ME" sz="2800" dirty="0">
                <a:latin typeface="+mn-lt"/>
              </a:rPr>
            </a:br>
            <a:r>
              <a:rPr lang="en-US" sz="3600" dirty="0" smtClean="0">
                <a:latin typeface="+mn-lt"/>
              </a:rPr>
              <a:t>c) </a:t>
            </a:r>
            <a:r>
              <a:rPr lang="en-US" sz="3600" dirty="0" err="1" smtClean="0">
                <a:latin typeface="+mn-lt"/>
              </a:rPr>
              <a:t>Sekretarijat</a:t>
            </a:r>
            <a:r>
              <a:rPr lang="en-US" sz="3600" dirty="0" smtClean="0">
                <a:latin typeface="+mn-lt"/>
              </a:rPr>
              <a:t> </a:t>
            </a:r>
            <a:r>
              <a:rPr lang="en-US" sz="3600" dirty="0" err="1" smtClean="0">
                <a:latin typeface="+mn-lt"/>
              </a:rPr>
              <a:t>društva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Velika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će</a:t>
            </a:r>
            <a:r>
              <a:rPr lang="en-US" dirty="0" smtClean="0"/>
              <a:t> </a:t>
            </a:r>
            <a:r>
              <a:rPr lang="en-US" dirty="0" err="1" smtClean="0"/>
              <a:t>možda</a:t>
            </a:r>
            <a:r>
              <a:rPr lang="en-US" dirty="0" smtClean="0"/>
              <a:t> </a:t>
            </a:r>
            <a:r>
              <a:rPr lang="en-US" dirty="0" err="1" smtClean="0"/>
              <a:t>smatrati</a:t>
            </a:r>
            <a:r>
              <a:rPr lang="en-US" dirty="0" smtClean="0"/>
              <a:t> da je </a:t>
            </a:r>
            <a:r>
              <a:rPr lang="en-US" dirty="0" err="1" smtClean="0"/>
              <a:t>potrebno</a:t>
            </a:r>
            <a:r>
              <a:rPr lang="en-US" dirty="0" smtClean="0"/>
              <a:t> </a:t>
            </a:r>
            <a:r>
              <a:rPr lang="en-US" dirty="0" err="1" smtClean="0"/>
              <a:t>formirati</a:t>
            </a:r>
            <a:r>
              <a:rPr lang="en-US" dirty="0" smtClean="0"/>
              <a:t> </a:t>
            </a:r>
            <a:r>
              <a:rPr lang="en-US" dirty="0" err="1" smtClean="0"/>
              <a:t>sekretarijat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, u </a:t>
            </a:r>
            <a:r>
              <a:rPr lang="en-US" dirty="0" err="1" smtClean="0"/>
              <a:t>kojem</a:t>
            </a:r>
            <a:r>
              <a:rPr lang="en-US" dirty="0" smtClean="0"/>
              <a:t> </a:t>
            </a:r>
            <a:r>
              <a:rPr lang="en-US" dirty="0" err="1" smtClean="0"/>
              <a:t>će</a:t>
            </a:r>
            <a:r>
              <a:rPr lang="en-US" dirty="0" smtClean="0"/>
              <a:t> </a:t>
            </a:r>
            <a:r>
              <a:rPr lang="en-US" dirty="0" err="1" smtClean="0"/>
              <a:t>raditi</a:t>
            </a:r>
            <a:r>
              <a:rPr lang="en-US" dirty="0" smtClean="0"/>
              <a:t> </a:t>
            </a:r>
            <a:r>
              <a:rPr lang="en-US" dirty="0" err="1" smtClean="0"/>
              <a:t>više</a:t>
            </a:r>
            <a:r>
              <a:rPr lang="en-US" dirty="0" smtClean="0"/>
              <a:t> </a:t>
            </a:r>
            <a:r>
              <a:rPr lang="en-US" dirty="0" err="1" smtClean="0"/>
              <a:t>pomoćnika</a:t>
            </a:r>
            <a:r>
              <a:rPr lang="en-US" dirty="0" smtClean="0"/>
              <a:t> </a:t>
            </a:r>
            <a:r>
              <a:rPr lang="en-US" dirty="0" err="1" smtClean="0"/>
              <a:t>sekretara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Angažiranje</a:t>
            </a:r>
            <a:r>
              <a:rPr lang="en-US" dirty="0" smtClean="0"/>
              <a:t> </a:t>
            </a:r>
            <a:r>
              <a:rPr lang="en-US" dirty="0" err="1" smtClean="0"/>
              <a:t>dodatnog</a:t>
            </a:r>
            <a:r>
              <a:rPr lang="sr-Latn-ME" dirty="0" smtClean="0"/>
              <a:t> </a:t>
            </a:r>
            <a:r>
              <a:rPr lang="en-US" dirty="0" err="1" smtClean="0"/>
              <a:t>osoblja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 </a:t>
            </a:r>
            <a:r>
              <a:rPr lang="en-US" dirty="0" err="1" smtClean="0"/>
              <a:t>korisno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s </a:t>
            </a:r>
            <a:r>
              <a:rPr lang="en-US" dirty="0" err="1" smtClean="0"/>
              <a:t>velikim</a:t>
            </a:r>
            <a:r>
              <a:rPr lang="en-US" dirty="0" smtClean="0"/>
              <a:t> </a:t>
            </a:r>
            <a:r>
              <a:rPr lang="en-US" dirty="0" err="1" smtClean="0"/>
              <a:t>brojem</a:t>
            </a:r>
            <a:r>
              <a:rPr lang="en-US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, </a:t>
            </a:r>
            <a:r>
              <a:rPr lang="en-US" dirty="0" err="1" smtClean="0"/>
              <a:t>velikim</a:t>
            </a:r>
            <a:r>
              <a:rPr lang="sr-Latn-ME" dirty="0" smtClean="0"/>
              <a:t> </a:t>
            </a:r>
            <a:r>
              <a:rPr lang="pl-PL" dirty="0" smtClean="0"/>
              <a:t>nadzornim/upravnim odborom i/ili brojnim komisijama.</a:t>
            </a:r>
          </a:p>
          <a:p>
            <a:pPr algn="just"/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želi</a:t>
            </a:r>
            <a:r>
              <a:rPr lang="en-US" dirty="0"/>
              <a:t> </a:t>
            </a:r>
            <a:r>
              <a:rPr lang="en-US" dirty="0" err="1"/>
              <a:t>formirati</a:t>
            </a:r>
            <a:r>
              <a:rPr lang="en-US" dirty="0"/>
              <a:t> </a:t>
            </a:r>
            <a:r>
              <a:rPr lang="en-US" dirty="0" err="1"/>
              <a:t>sekretarijat</a:t>
            </a:r>
            <a:r>
              <a:rPr lang="en-US" dirty="0"/>
              <a:t>,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r>
              <a:rPr lang="en-US" dirty="0"/>
              <a:t> </a:t>
            </a:r>
            <a:r>
              <a:rPr lang="en-US" dirty="0" err="1"/>
              <a:t>sekretarijata</a:t>
            </a:r>
            <a:r>
              <a:rPr lang="sr-Latn-ME" dirty="0"/>
              <a:t> </a:t>
            </a:r>
            <a:r>
              <a:rPr lang="pl-PL" dirty="0"/>
              <a:t>propisati u normativnim aktima ili drugim internim dokumentima.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6851934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3600" dirty="0">
                <a:latin typeface="+mn-lt"/>
              </a:rPr>
              <a:t>2</a:t>
            </a:r>
            <a:r>
              <a:rPr lang="en-US" sz="3600" dirty="0" smtClean="0">
                <a:latin typeface="+mn-lt"/>
              </a:rPr>
              <a:t>. </a:t>
            </a:r>
            <a:r>
              <a:rPr lang="en-US" sz="3600" dirty="0" err="1" smtClean="0">
                <a:latin typeface="+mn-lt"/>
              </a:rPr>
              <a:t>Nadležnost</a:t>
            </a:r>
            <a:r>
              <a:rPr lang="en-US" sz="3600" dirty="0" smtClean="0">
                <a:latin typeface="+mn-lt"/>
              </a:rPr>
              <a:t> </a:t>
            </a:r>
            <a:r>
              <a:rPr lang="en-US" sz="3600" dirty="0" err="1" smtClean="0">
                <a:latin typeface="+mn-lt"/>
              </a:rPr>
              <a:t>sekretara</a:t>
            </a:r>
            <a:r>
              <a:rPr lang="en-US" sz="3600" dirty="0" smtClean="0">
                <a:latin typeface="+mn-lt"/>
              </a:rPr>
              <a:t> </a:t>
            </a:r>
            <a:r>
              <a:rPr lang="en-US" sz="3600" dirty="0" err="1" smtClean="0">
                <a:latin typeface="+mn-lt"/>
              </a:rPr>
              <a:t>društva</a:t>
            </a:r>
            <a:endParaRPr lang="en-US" sz="36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1</a:t>
            </a:r>
            <a:r>
              <a:rPr lang="en-US" dirty="0"/>
              <a:t>. </a:t>
            </a:r>
            <a:r>
              <a:rPr lang="en-US" dirty="0" err="1"/>
              <a:t>Opće</a:t>
            </a:r>
            <a:r>
              <a:rPr lang="en-US" dirty="0"/>
              <a:t> </a:t>
            </a:r>
            <a:r>
              <a:rPr lang="en-US" dirty="0" err="1"/>
              <a:t>odredbe</a:t>
            </a:r>
            <a:endParaRPr lang="en-US" dirty="0"/>
          </a:p>
          <a:p>
            <a:pPr algn="just"/>
            <a:r>
              <a:rPr lang="en-US" dirty="0" err="1"/>
              <a:t>Osnivački</a:t>
            </a:r>
            <a:r>
              <a:rPr lang="en-US" dirty="0"/>
              <a:t> </a:t>
            </a:r>
            <a:r>
              <a:rPr lang="en-US" dirty="0" err="1"/>
              <a:t>akt</a:t>
            </a:r>
            <a:r>
              <a:rPr lang="en-US" dirty="0"/>
              <a:t>, </a:t>
            </a:r>
            <a:r>
              <a:rPr lang="en-US" dirty="0" err="1"/>
              <a:t>normativni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drugi</a:t>
            </a:r>
            <a:r>
              <a:rPr lang="en-US" dirty="0"/>
              <a:t> </a:t>
            </a:r>
            <a:r>
              <a:rPr lang="en-US" dirty="0" err="1"/>
              <a:t>interni</a:t>
            </a:r>
            <a:r>
              <a:rPr lang="en-US" dirty="0"/>
              <a:t> </a:t>
            </a:r>
            <a:r>
              <a:rPr lang="en-US" dirty="0" err="1"/>
              <a:t>akti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detaljno</a:t>
            </a:r>
            <a:r>
              <a:rPr lang="en-US" dirty="0"/>
              <a:t> </a:t>
            </a:r>
            <a:r>
              <a:rPr lang="en-US" dirty="0" err="1" smtClean="0"/>
              <a:t>defini</a:t>
            </a:r>
            <a:r>
              <a:rPr lang="sr-Latn-ME" dirty="0" smtClean="0"/>
              <a:t>sati </a:t>
            </a:r>
            <a:r>
              <a:rPr lang="en-US" dirty="0" smtClean="0"/>
              <a:t> </a:t>
            </a:r>
            <a:r>
              <a:rPr lang="en-US" dirty="0" err="1" smtClean="0"/>
              <a:t>nadležnost</a:t>
            </a:r>
            <a:r>
              <a:rPr lang="sr-Latn-ME" dirty="0" smtClean="0"/>
              <a:t> </a:t>
            </a:r>
            <a:r>
              <a:rPr lang="en-US" dirty="0" err="1" smtClean="0"/>
              <a:t>sekretara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dužnost</a:t>
            </a:r>
            <a:r>
              <a:rPr lang="en-US" dirty="0"/>
              <a:t> </a:t>
            </a:r>
            <a:r>
              <a:rPr lang="en-US" dirty="0" err="1"/>
              <a:t>svih</a:t>
            </a:r>
            <a:r>
              <a:rPr lang="en-US" dirty="0"/>
              <a:t> organa </a:t>
            </a:r>
            <a:r>
              <a:rPr lang="en-US" dirty="0" err="1"/>
              <a:t>upravljanja</a:t>
            </a:r>
            <a:r>
              <a:rPr lang="en-US" dirty="0"/>
              <a:t> da </a:t>
            </a:r>
            <a:r>
              <a:rPr lang="en-US" dirty="0" err="1"/>
              <a:t>pomažu</a:t>
            </a:r>
            <a:r>
              <a:rPr lang="en-US" dirty="0"/>
              <a:t> </a:t>
            </a:r>
            <a:r>
              <a:rPr lang="en-US" dirty="0" err="1"/>
              <a:t>sekretaru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vršenju</a:t>
            </a:r>
            <a:r>
              <a:rPr lang="en-US" dirty="0" smtClean="0"/>
              <a:t> </a:t>
            </a:r>
            <a:r>
              <a:rPr lang="en-US" dirty="0" err="1"/>
              <a:t>njegovih</a:t>
            </a:r>
            <a:r>
              <a:rPr lang="en-US" dirty="0"/>
              <a:t> </a:t>
            </a:r>
            <a:r>
              <a:rPr lang="en-US" dirty="0" err="1"/>
              <a:t>dužnosti</a:t>
            </a:r>
            <a:r>
              <a:rPr lang="en-US" dirty="0"/>
              <a:t>.</a:t>
            </a:r>
          </a:p>
          <a:p>
            <a:r>
              <a:rPr lang="pl-PL" dirty="0"/>
              <a:t>Slika </a:t>
            </a:r>
            <a:r>
              <a:rPr lang="pl-PL" dirty="0" smtClean="0"/>
              <a:t>naredna daje </a:t>
            </a:r>
            <a:r>
              <a:rPr lang="pl-PL" dirty="0"/>
              <a:t>prikaz nadležnosti sekretara društva.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5546510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2855" y="1008529"/>
            <a:ext cx="8773463" cy="563073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942620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37129"/>
            <a:ext cx="10515600" cy="49398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2. </a:t>
            </a:r>
            <a:r>
              <a:rPr lang="en-US" dirty="0" err="1"/>
              <a:t>Razvijanje</a:t>
            </a:r>
            <a:r>
              <a:rPr lang="en-US" dirty="0"/>
              <a:t> </a:t>
            </a:r>
            <a:r>
              <a:rPr lang="en-US" dirty="0" err="1"/>
              <a:t>politika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praksi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endParaRPr lang="en-US" dirty="0"/>
          </a:p>
          <a:p>
            <a:pPr algn="just"/>
            <a:r>
              <a:rPr lang="en-US" dirty="0" err="1"/>
              <a:t>Sekretar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je u </a:t>
            </a:r>
            <a:r>
              <a:rPr lang="en-US" dirty="0" err="1"/>
              <a:t>idealnom</a:t>
            </a:r>
            <a:r>
              <a:rPr lang="en-US" dirty="0"/>
              <a:t> </a:t>
            </a:r>
            <a:r>
              <a:rPr lang="en-US" dirty="0" err="1"/>
              <a:t>položaju</a:t>
            </a:r>
            <a:r>
              <a:rPr lang="en-US" dirty="0"/>
              <a:t> da </a:t>
            </a:r>
            <a:r>
              <a:rPr lang="en-US" dirty="0" err="1"/>
              <a:t>pomogne</a:t>
            </a:r>
            <a:r>
              <a:rPr lang="en-US" dirty="0"/>
              <a:t> </a:t>
            </a:r>
            <a:r>
              <a:rPr lang="en-US" dirty="0" err="1"/>
              <a:t>društvu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njegovom</a:t>
            </a:r>
            <a:r>
              <a:rPr lang="sr-Latn-ME" dirty="0" smtClean="0"/>
              <a:t> </a:t>
            </a:r>
            <a:r>
              <a:rPr lang="en-US" dirty="0" err="1" smtClean="0"/>
              <a:t>nadzornom</a:t>
            </a:r>
            <a:r>
              <a:rPr lang="en-US" dirty="0" smtClean="0"/>
              <a:t>/</a:t>
            </a:r>
            <a:r>
              <a:rPr lang="en-US" dirty="0" err="1" smtClean="0"/>
              <a:t>upravnom</a:t>
            </a:r>
            <a:r>
              <a:rPr lang="en-US" dirty="0" smtClean="0"/>
              <a:t> </a:t>
            </a:r>
            <a:r>
              <a:rPr lang="en-US" dirty="0" err="1"/>
              <a:t>odboru</a:t>
            </a:r>
            <a:r>
              <a:rPr lang="en-US" dirty="0"/>
              <a:t> da </a:t>
            </a:r>
            <a:r>
              <a:rPr lang="en-US" dirty="0" err="1"/>
              <a:t>razvije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Konkretnije</a:t>
            </a:r>
            <a:r>
              <a:rPr lang="en-US" dirty="0"/>
              <a:t>, </a:t>
            </a:r>
            <a:r>
              <a:rPr lang="en-US" dirty="0" err="1"/>
              <a:t>sekretar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igrati</a:t>
            </a:r>
            <a:r>
              <a:rPr lang="en-US" dirty="0"/>
              <a:t> </a:t>
            </a:r>
            <a:r>
              <a:rPr lang="en-US" dirty="0" err="1"/>
              <a:t>važnu</a:t>
            </a:r>
            <a:r>
              <a:rPr lang="en-US" dirty="0"/>
              <a:t> </a:t>
            </a:r>
            <a:r>
              <a:rPr lang="en-US" dirty="0" err="1"/>
              <a:t>ulogu</a:t>
            </a:r>
            <a:r>
              <a:rPr lang="en-US" dirty="0"/>
              <a:t> u </a:t>
            </a:r>
            <a:r>
              <a:rPr lang="en-US" dirty="0" err="1"/>
              <a:t>razvoju</a:t>
            </a:r>
            <a:r>
              <a:rPr lang="en-US" dirty="0"/>
              <a:t> </a:t>
            </a:r>
            <a:r>
              <a:rPr lang="en-US" dirty="0" err="1"/>
              <a:t>politika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praksi</a:t>
            </a:r>
            <a:r>
              <a:rPr lang="sr-Latn-ME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</a:t>
            </a:r>
            <a:r>
              <a:rPr lang="en-US" dirty="0" err="1"/>
              <a:t>društvom</a:t>
            </a:r>
            <a:r>
              <a:rPr lang="en-US" dirty="0"/>
              <a:t>, </a:t>
            </a:r>
            <a:r>
              <a:rPr lang="en-US" dirty="0" err="1"/>
              <a:t>utvrđivanju</a:t>
            </a:r>
            <a:r>
              <a:rPr lang="en-US" dirty="0"/>
              <a:t> </a:t>
            </a:r>
            <a:r>
              <a:rPr lang="en-US" dirty="0" err="1"/>
              <a:t>usklađenosti</a:t>
            </a:r>
            <a:r>
              <a:rPr lang="en-US" dirty="0"/>
              <a:t> s </a:t>
            </a:r>
            <a:r>
              <a:rPr lang="en-US" dirty="0" err="1"/>
              <a:t>njima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njihovoj</a:t>
            </a:r>
            <a:r>
              <a:rPr lang="en-US" dirty="0"/>
              <a:t> </a:t>
            </a:r>
            <a:r>
              <a:rPr lang="en-US" dirty="0" err="1" smtClean="0"/>
              <a:t>periodičnoj</a:t>
            </a:r>
            <a:r>
              <a:rPr lang="sr-Latn-ME" dirty="0" smtClean="0"/>
              <a:t> </a:t>
            </a:r>
            <a:r>
              <a:rPr lang="en-US" dirty="0" err="1" smtClean="0"/>
              <a:t>reviziji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6502364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77471"/>
            <a:ext cx="10515600" cy="4899492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U </a:t>
            </a:r>
            <a:r>
              <a:rPr lang="en-US" dirty="0" err="1"/>
              <a:t>razvijanju</a:t>
            </a:r>
            <a:r>
              <a:rPr lang="en-US" dirty="0"/>
              <a:t> </a:t>
            </a:r>
            <a:r>
              <a:rPr lang="en-US" dirty="0" err="1"/>
              <a:t>eksplicitnog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jasno</a:t>
            </a:r>
            <a:r>
              <a:rPr lang="en-US" dirty="0"/>
              <a:t> </a:t>
            </a:r>
            <a:r>
              <a:rPr lang="en-US" dirty="0" err="1" smtClean="0"/>
              <a:t>formuli</a:t>
            </a:r>
            <a:r>
              <a:rPr lang="sr-Latn-ME" dirty="0" smtClean="0"/>
              <a:t>sanog </a:t>
            </a:r>
            <a:r>
              <a:rPr lang="en-US" dirty="0" err="1" smtClean="0"/>
              <a:t>plana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poboljšanje</a:t>
            </a:r>
            <a:r>
              <a:rPr lang="en-US" dirty="0"/>
              <a:t> </a:t>
            </a:r>
            <a:r>
              <a:rPr lang="en-US" dirty="0" err="1"/>
              <a:t>politika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praksi</a:t>
            </a:r>
            <a:r>
              <a:rPr lang="en-US" dirty="0" smtClean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/>
              <a:t>sekretar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postavlja</a:t>
            </a:r>
            <a:r>
              <a:rPr lang="en-US" dirty="0"/>
              <a:t> </a:t>
            </a:r>
            <a:r>
              <a:rPr lang="en-US" dirty="0" err="1"/>
              <a:t>temelj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reforme</a:t>
            </a:r>
            <a:r>
              <a:rPr lang="sr-Latn-ME" dirty="0" smtClean="0"/>
              <a:t> </a:t>
            </a:r>
            <a:r>
              <a:rPr lang="en-US" dirty="0" smtClean="0"/>
              <a:t>u </a:t>
            </a:r>
            <a:r>
              <a:rPr lang="en-US" dirty="0" err="1"/>
              <a:t>ovoj</a:t>
            </a:r>
            <a:r>
              <a:rPr lang="en-US" dirty="0"/>
              <a:t> </a:t>
            </a:r>
            <a:r>
              <a:rPr lang="en-US" dirty="0" err="1"/>
              <a:t>oblasti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možda</a:t>
            </a:r>
            <a:r>
              <a:rPr lang="en-US" dirty="0"/>
              <a:t> </a:t>
            </a:r>
            <a:r>
              <a:rPr lang="en-US" dirty="0" err="1"/>
              <a:t>još</a:t>
            </a:r>
            <a:r>
              <a:rPr lang="en-US" dirty="0"/>
              <a:t> </a:t>
            </a:r>
            <a:r>
              <a:rPr lang="en-US" dirty="0" err="1"/>
              <a:t>važnije</a:t>
            </a:r>
            <a:r>
              <a:rPr lang="en-US" dirty="0"/>
              <a:t>, on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demonstrirati</a:t>
            </a:r>
            <a:r>
              <a:rPr lang="en-US" dirty="0"/>
              <a:t> </a:t>
            </a:r>
            <a:r>
              <a:rPr lang="en-US" dirty="0" err="1"/>
              <a:t>posvećenost</a:t>
            </a:r>
            <a:r>
              <a:rPr lang="en-US" dirty="0"/>
              <a:t> </a:t>
            </a:r>
            <a:r>
              <a:rPr lang="en-US" dirty="0" err="1" smtClean="0"/>
              <a:t>društva</a:t>
            </a:r>
            <a:r>
              <a:rPr lang="sr-Latn-ME" dirty="0" smtClean="0"/>
              <a:t> </a:t>
            </a:r>
            <a:r>
              <a:rPr lang="en-US" dirty="0" err="1" smtClean="0"/>
              <a:t>korporativnom</a:t>
            </a:r>
            <a:r>
              <a:rPr lang="en-US" dirty="0" smtClean="0"/>
              <a:t> </a:t>
            </a:r>
            <a:r>
              <a:rPr lang="en-US" dirty="0" err="1"/>
              <a:t>upravljanju</a:t>
            </a:r>
            <a:r>
              <a:rPr lang="en-US" dirty="0"/>
              <a:t> </a:t>
            </a:r>
            <a:r>
              <a:rPr lang="en-US" dirty="0" err="1"/>
              <a:t>praćenjem</a:t>
            </a:r>
            <a:r>
              <a:rPr lang="en-US" dirty="0"/>
              <a:t> </a:t>
            </a:r>
            <a:r>
              <a:rPr lang="en-US" dirty="0" err="1"/>
              <a:t>usklađenosti</a:t>
            </a:r>
            <a:r>
              <a:rPr lang="en-US" dirty="0"/>
              <a:t> s </a:t>
            </a:r>
            <a:r>
              <a:rPr lang="en-US" dirty="0" err="1"/>
              <a:t>ovim</a:t>
            </a:r>
            <a:r>
              <a:rPr lang="en-US" dirty="0"/>
              <a:t> </a:t>
            </a:r>
            <a:r>
              <a:rPr lang="en-US" dirty="0" err="1"/>
              <a:t>politikama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informiranjem</a:t>
            </a:r>
            <a:r>
              <a:rPr lang="sr-Latn-ME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o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/>
              <a:t>prekršajima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Konačno</a:t>
            </a:r>
            <a:r>
              <a:rPr lang="en-US" dirty="0"/>
              <a:t>, </a:t>
            </a:r>
            <a:r>
              <a:rPr lang="en-US" dirty="0" err="1"/>
              <a:t>redovnim</a:t>
            </a:r>
            <a:r>
              <a:rPr lang="en-US" dirty="0"/>
              <a:t> </a:t>
            </a:r>
            <a:r>
              <a:rPr lang="en-US" dirty="0" err="1" smtClean="0"/>
              <a:t>revidiranjem</a:t>
            </a:r>
            <a:r>
              <a:rPr lang="sr-Latn-ME" dirty="0" smtClean="0"/>
              <a:t> </a:t>
            </a:r>
            <a:r>
              <a:rPr lang="en-US" dirty="0" err="1" smtClean="0"/>
              <a:t>politika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 (</a:t>
            </a:r>
            <a:r>
              <a:rPr lang="en-US" dirty="0" err="1"/>
              <a:t>usaglašavanje</a:t>
            </a:r>
            <a:r>
              <a:rPr lang="en-US" dirty="0"/>
              <a:t> s </a:t>
            </a:r>
            <a:r>
              <a:rPr lang="en-US" dirty="0" err="1"/>
              <a:t>najnovijim</a:t>
            </a:r>
            <a:r>
              <a:rPr lang="en-US" dirty="0"/>
              <a:t> </a:t>
            </a:r>
            <a:r>
              <a:rPr lang="en-US" dirty="0" err="1"/>
              <a:t>kretanjima</a:t>
            </a:r>
            <a:r>
              <a:rPr lang="en-US" dirty="0"/>
              <a:t> u </a:t>
            </a:r>
            <a:r>
              <a:rPr lang="en-US" dirty="0" err="1"/>
              <a:t>oblasti</a:t>
            </a:r>
            <a:r>
              <a:rPr lang="en-US" dirty="0"/>
              <a:t> </a:t>
            </a:r>
            <a:r>
              <a:rPr lang="en-US" dirty="0" err="1" smtClean="0"/>
              <a:t>korporativnog</a:t>
            </a:r>
            <a:r>
              <a:rPr lang="sr-Latn-ME" dirty="0" smtClean="0"/>
              <a:t> </a:t>
            </a:r>
            <a:r>
              <a:rPr lang="en-US" dirty="0" err="1" smtClean="0"/>
              <a:t>upravljanja</a:t>
            </a:r>
            <a:r>
              <a:rPr lang="en-US" dirty="0"/>
              <a:t>, </a:t>
            </a:r>
            <a:r>
              <a:rPr lang="en-US" dirty="0" err="1"/>
              <a:t>promjenama</a:t>
            </a:r>
            <a:r>
              <a:rPr lang="en-US" dirty="0"/>
              <a:t> </a:t>
            </a:r>
            <a:r>
              <a:rPr lang="en-US" dirty="0" err="1"/>
              <a:t>pravnog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regulatornog</a:t>
            </a:r>
            <a:r>
              <a:rPr lang="en-US" dirty="0"/>
              <a:t> </a:t>
            </a:r>
            <a:r>
              <a:rPr lang="en-US" dirty="0" err="1"/>
              <a:t>okvira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međunarodnim</a:t>
            </a:r>
            <a:r>
              <a:rPr lang="en-US" dirty="0"/>
              <a:t> </a:t>
            </a:r>
            <a:r>
              <a:rPr lang="en-US" dirty="0" err="1" smtClean="0"/>
              <a:t>najboljim</a:t>
            </a:r>
            <a:r>
              <a:rPr lang="sr-Latn-ME" dirty="0" smtClean="0"/>
              <a:t> </a:t>
            </a:r>
            <a:r>
              <a:rPr lang="en-US" dirty="0" err="1" smtClean="0"/>
              <a:t>praksama</a:t>
            </a:r>
            <a:r>
              <a:rPr lang="en-US" dirty="0"/>
              <a:t>) </a:t>
            </a:r>
            <a:r>
              <a:rPr lang="en-US" dirty="0" err="1"/>
              <a:t>sekretar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osigurava</a:t>
            </a:r>
            <a:r>
              <a:rPr lang="en-US" dirty="0"/>
              <a:t> da </a:t>
            </a:r>
            <a:r>
              <a:rPr lang="en-US" dirty="0" err="1"/>
              <a:t>standardi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ostaju</a:t>
            </a:r>
            <a:r>
              <a:rPr lang="en-US" dirty="0"/>
              <a:t> </a:t>
            </a:r>
            <a:r>
              <a:rPr lang="en-US" dirty="0" err="1" smtClean="0"/>
              <a:t>visoki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ažurni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3158179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60500" y="1792972"/>
            <a:ext cx="8907182" cy="485751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57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353670" y="341130"/>
            <a:ext cx="984773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3. </a:t>
            </a:r>
            <a:r>
              <a:rPr lang="en-US" sz="2800" dirty="0" err="1"/>
              <a:t>Pružanje</a:t>
            </a:r>
            <a:r>
              <a:rPr lang="en-US" sz="2800" dirty="0"/>
              <a:t> </a:t>
            </a:r>
            <a:r>
              <a:rPr lang="en-US" sz="2800" dirty="0" err="1"/>
              <a:t>podrške</a:t>
            </a:r>
            <a:r>
              <a:rPr lang="en-US" sz="2800" dirty="0"/>
              <a:t> </a:t>
            </a:r>
            <a:r>
              <a:rPr lang="en-US" sz="2800" dirty="0" err="1"/>
              <a:t>nadzornom</a:t>
            </a:r>
            <a:r>
              <a:rPr lang="en-US" sz="2800" dirty="0"/>
              <a:t>/</a:t>
            </a:r>
            <a:r>
              <a:rPr lang="en-US" sz="2800" dirty="0" err="1"/>
              <a:t>upravnom</a:t>
            </a:r>
            <a:r>
              <a:rPr lang="en-US" sz="2800" dirty="0"/>
              <a:t> </a:t>
            </a:r>
            <a:r>
              <a:rPr lang="en-US" sz="2800" dirty="0" err="1" smtClean="0"/>
              <a:t>odboru</a:t>
            </a:r>
            <a:r>
              <a:rPr lang="sr-Latn-ME" sz="2800" dirty="0" smtClean="0"/>
              <a:t> </a:t>
            </a:r>
          </a:p>
          <a:p>
            <a:pPr algn="just"/>
            <a:r>
              <a:rPr lang="en-US" sz="2800" dirty="0" err="1" smtClean="0"/>
              <a:t>Najveći</a:t>
            </a:r>
            <a:r>
              <a:rPr lang="en-US" sz="2800" dirty="0" smtClean="0"/>
              <a:t> </a:t>
            </a:r>
            <a:r>
              <a:rPr lang="en-US" sz="2800" dirty="0" err="1"/>
              <a:t>dio</a:t>
            </a:r>
            <a:r>
              <a:rPr lang="en-US" sz="2800" dirty="0"/>
              <a:t> </a:t>
            </a:r>
            <a:r>
              <a:rPr lang="en-US" sz="2800" dirty="0" err="1"/>
              <a:t>vremena</a:t>
            </a:r>
            <a:r>
              <a:rPr lang="en-US" sz="2800" dirty="0"/>
              <a:t> </a:t>
            </a:r>
            <a:r>
              <a:rPr lang="en-US" sz="2800" dirty="0" err="1"/>
              <a:t>sekretar</a:t>
            </a:r>
            <a:r>
              <a:rPr lang="en-US" sz="2800" dirty="0"/>
              <a:t> </a:t>
            </a:r>
            <a:r>
              <a:rPr lang="en-US" sz="2800" dirty="0" err="1"/>
              <a:t>društva</a:t>
            </a:r>
            <a:r>
              <a:rPr lang="en-US" sz="2800" dirty="0"/>
              <a:t> </a:t>
            </a:r>
            <a:r>
              <a:rPr lang="en-US" sz="2800" dirty="0" err="1"/>
              <a:t>će</a:t>
            </a:r>
            <a:r>
              <a:rPr lang="en-US" sz="2800" dirty="0"/>
              <a:t> </a:t>
            </a:r>
            <a:r>
              <a:rPr lang="en-US" sz="2800" dirty="0" err="1"/>
              <a:t>utrošiti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/>
              <a:t>pružanje</a:t>
            </a:r>
            <a:r>
              <a:rPr lang="en-US" sz="2800" dirty="0"/>
              <a:t> </a:t>
            </a:r>
            <a:r>
              <a:rPr lang="en-US" sz="2800" dirty="0" err="1"/>
              <a:t>podrške</a:t>
            </a:r>
            <a:r>
              <a:rPr lang="en-US" sz="2800" dirty="0"/>
              <a:t> </a:t>
            </a:r>
            <a:r>
              <a:rPr lang="en-US" sz="2800" dirty="0" err="1"/>
              <a:t>nadzornom</a:t>
            </a:r>
            <a:r>
              <a:rPr lang="en-US" sz="2800" dirty="0"/>
              <a:t>/</a:t>
            </a:r>
            <a:r>
              <a:rPr lang="pl-PL" sz="2800" dirty="0"/>
              <a:t>upravnom odboru kao što je opisano na slici .</a:t>
            </a:r>
          </a:p>
        </p:txBody>
      </p:sp>
    </p:spTree>
    <p:extLst>
      <p:ext uri="{BB962C8B-B14F-4D97-AF65-F5344CB8AC3E}">
        <p14:creationId xmlns:p14="http://schemas.microsoft.com/office/powerpoint/2010/main" xmlns="" val="140881816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89212"/>
            <a:ext cx="10515600" cy="50877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a) </a:t>
            </a:r>
            <a:r>
              <a:rPr lang="en-US" dirty="0" err="1" smtClean="0"/>
              <a:t>Organiz</a:t>
            </a:r>
            <a:r>
              <a:rPr lang="sr-Latn-ME" dirty="0" smtClean="0"/>
              <a:t>ovanje </a:t>
            </a:r>
            <a:r>
              <a:rPr lang="en-US" dirty="0" smtClean="0"/>
              <a:t> </a:t>
            </a:r>
            <a:r>
              <a:rPr lang="en-US" dirty="0" err="1"/>
              <a:t>sjednica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endParaRPr lang="en-US" dirty="0"/>
          </a:p>
          <a:p>
            <a:pPr algn="just"/>
            <a:r>
              <a:rPr lang="pl-PL" dirty="0"/>
              <a:t>Sekretar društva je odgovoran za </a:t>
            </a:r>
            <a:r>
              <a:rPr lang="pl-PL" dirty="0" smtClean="0"/>
              <a:t>organizovanje sjednica nadzornog/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Iako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sjednice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u </a:t>
            </a:r>
            <a:r>
              <a:rPr lang="en-US" dirty="0" err="1"/>
              <a:t>krajnjoj</a:t>
            </a:r>
            <a:r>
              <a:rPr lang="en-US" dirty="0"/>
              <a:t> </a:t>
            </a:r>
            <a:r>
              <a:rPr lang="en-US" dirty="0" err="1" smtClean="0"/>
              <a:t>instanci</a:t>
            </a:r>
            <a:r>
              <a:rPr lang="sr-Latn-ME" dirty="0" smtClean="0"/>
              <a:t> </a:t>
            </a:r>
            <a:r>
              <a:rPr lang="sv-SE" dirty="0" smtClean="0"/>
              <a:t>odgovornost </a:t>
            </a:r>
            <a:r>
              <a:rPr lang="sv-SE" dirty="0"/>
              <a:t>predsjednika nadzornog/upravnog odbora, sekretar društva se </a:t>
            </a:r>
            <a:r>
              <a:rPr lang="sv-SE" dirty="0" smtClean="0"/>
              <a:t>bavi</a:t>
            </a:r>
            <a:r>
              <a:rPr lang="sr-Latn-ME" dirty="0" smtClean="0"/>
              <a:t> </a:t>
            </a:r>
            <a:r>
              <a:rPr lang="en-US" dirty="0" err="1" smtClean="0"/>
              <a:t>svim</a:t>
            </a:r>
            <a:r>
              <a:rPr lang="en-US" dirty="0" smtClean="0"/>
              <a:t> </a:t>
            </a:r>
            <a:r>
              <a:rPr lang="en-US" dirty="0" err="1"/>
              <a:t>administrativnim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organizacionim</a:t>
            </a:r>
            <a:r>
              <a:rPr lang="en-US" dirty="0"/>
              <a:t> </a:t>
            </a:r>
            <a:r>
              <a:rPr lang="en-US" dirty="0" err="1"/>
              <a:t>pitanjima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:</a:t>
            </a:r>
          </a:p>
          <a:p>
            <a:pPr marL="457200" lvl="1" indent="0" algn="just">
              <a:buNone/>
            </a:pPr>
            <a:r>
              <a:rPr lang="en-US" sz="3000" dirty="0"/>
              <a:t>• </a:t>
            </a:r>
            <a:r>
              <a:rPr lang="en-US" sz="3000" dirty="0" err="1"/>
              <a:t>pomaganje</a:t>
            </a:r>
            <a:r>
              <a:rPr lang="en-US" sz="3000" dirty="0"/>
              <a:t> </a:t>
            </a:r>
            <a:r>
              <a:rPr lang="en-US" sz="3000" dirty="0" err="1"/>
              <a:t>predsjedniku</a:t>
            </a:r>
            <a:r>
              <a:rPr lang="en-US" sz="3000" dirty="0"/>
              <a:t> </a:t>
            </a:r>
            <a:r>
              <a:rPr lang="en-US" sz="3000" dirty="0" err="1"/>
              <a:t>nadzornog</a:t>
            </a:r>
            <a:r>
              <a:rPr lang="en-US" sz="3000" dirty="0"/>
              <a:t>/</a:t>
            </a:r>
            <a:r>
              <a:rPr lang="en-US" sz="3000" dirty="0" err="1"/>
              <a:t>upravnog</a:t>
            </a:r>
            <a:r>
              <a:rPr lang="en-US" sz="3000" dirty="0"/>
              <a:t> </a:t>
            </a:r>
            <a:r>
              <a:rPr lang="en-US" sz="3000" dirty="0" err="1"/>
              <a:t>odbora</a:t>
            </a:r>
            <a:r>
              <a:rPr lang="en-US" sz="3000" dirty="0"/>
              <a:t> da </a:t>
            </a:r>
            <a:r>
              <a:rPr lang="en-US" sz="3000" dirty="0" err="1"/>
              <a:t>pripremi</a:t>
            </a:r>
            <a:r>
              <a:rPr lang="en-US" sz="3000" dirty="0"/>
              <a:t> </a:t>
            </a:r>
            <a:r>
              <a:rPr lang="en-US" sz="3000" dirty="0" err="1"/>
              <a:t>dnevni</a:t>
            </a:r>
            <a:r>
              <a:rPr lang="en-US" sz="3000" dirty="0"/>
              <a:t> red;</a:t>
            </a:r>
          </a:p>
          <a:p>
            <a:pPr marL="457200" lvl="1" indent="0" algn="just">
              <a:buNone/>
            </a:pPr>
            <a:r>
              <a:rPr lang="en-US" sz="3000" dirty="0"/>
              <a:t>• </a:t>
            </a:r>
            <a:r>
              <a:rPr lang="en-US" sz="3000" dirty="0" err="1"/>
              <a:t>pripremanje</a:t>
            </a:r>
            <a:r>
              <a:rPr lang="en-US" sz="3000" dirty="0"/>
              <a:t> </a:t>
            </a:r>
            <a:r>
              <a:rPr lang="en-US" sz="3000" dirty="0" err="1"/>
              <a:t>izlaganja</a:t>
            </a:r>
            <a:r>
              <a:rPr lang="en-US" sz="3000" dirty="0"/>
              <a:t> o </a:t>
            </a:r>
            <a:r>
              <a:rPr lang="en-US" sz="3000" dirty="0" err="1"/>
              <a:t>suštinskim</a:t>
            </a:r>
            <a:r>
              <a:rPr lang="en-US" sz="3000" dirty="0"/>
              <a:t> </a:t>
            </a:r>
            <a:r>
              <a:rPr lang="en-US" sz="3000" dirty="0" err="1"/>
              <a:t>i</a:t>
            </a:r>
            <a:r>
              <a:rPr lang="en-US" sz="3000" dirty="0"/>
              <a:t> </a:t>
            </a:r>
            <a:r>
              <a:rPr lang="en-US" sz="3000" dirty="0" err="1"/>
              <a:t>proceduralnim</a:t>
            </a:r>
            <a:r>
              <a:rPr lang="en-US" sz="3000" dirty="0"/>
              <a:t> </a:t>
            </a:r>
            <a:r>
              <a:rPr lang="en-US" sz="3000" dirty="0" err="1"/>
              <a:t>pitanjima</a:t>
            </a:r>
            <a:r>
              <a:rPr lang="en-US" sz="3000" dirty="0"/>
              <a:t> </a:t>
            </a:r>
            <a:r>
              <a:rPr lang="en-US" sz="3000" dirty="0" err="1"/>
              <a:t>koja</a:t>
            </a:r>
            <a:r>
              <a:rPr lang="en-US" sz="3000" dirty="0"/>
              <a:t> se </a:t>
            </a:r>
            <a:r>
              <a:rPr lang="en-US" sz="3000" dirty="0" err="1"/>
              <a:t>razmatraju</a:t>
            </a:r>
            <a:r>
              <a:rPr lang="en-US" sz="3000" dirty="0" smtClean="0"/>
              <a:t>;</a:t>
            </a:r>
            <a:r>
              <a:rPr lang="sr-Latn-ME" sz="3000" dirty="0" smtClean="0"/>
              <a:t> </a:t>
            </a:r>
            <a:r>
              <a:rPr lang="en-US" sz="3000" dirty="0" err="1" smtClean="0"/>
              <a:t>i</a:t>
            </a:r>
            <a:endParaRPr lang="en-US" sz="3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5056892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95400"/>
            <a:ext cx="10515600" cy="4881563"/>
          </a:xfrm>
        </p:spPr>
        <p:txBody>
          <a:bodyPr/>
          <a:lstStyle/>
          <a:p>
            <a:pPr marL="457200" lvl="1" indent="0" algn="just">
              <a:buNone/>
            </a:pPr>
            <a:r>
              <a:rPr lang="pl-PL" sz="3000" dirty="0"/>
              <a:t>• </a:t>
            </a:r>
            <a:r>
              <a:rPr lang="pl-PL" sz="2800" dirty="0"/>
              <a:t>pripremanje modela uputstava za diskusije u sobi za sjednice nadzornog/</a:t>
            </a:r>
            <a:r>
              <a:rPr lang="en-US" sz="2800" dirty="0" err="1"/>
              <a:t>upravnog</a:t>
            </a:r>
            <a:r>
              <a:rPr lang="en-US" sz="2800" dirty="0"/>
              <a:t> </a:t>
            </a:r>
            <a:r>
              <a:rPr lang="en-US" sz="2800" dirty="0" err="1"/>
              <a:t>odbora</a:t>
            </a:r>
            <a:r>
              <a:rPr lang="en-US" sz="2800" dirty="0"/>
              <a:t>.</a:t>
            </a:r>
          </a:p>
          <a:p>
            <a:r>
              <a:rPr lang="en-US" dirty="0"/>
              <a:t>To je </a:t>
            </a:r>
            <a:r>
              <a:rPr lang="en-US" dirty="0" err="1"/>
              <a:t>razlog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se </a:t>
            </a:r>
            <a:r>
              <a:rPr lang="en-US" dirty="0" err="1"/>
              <a:t>preporučuje</a:t>
            </a:r>
            <a:r>
              <a:rPr lang="en-US" dirty="0"/>
              <a:t> da </a:t>
            </a:r>
            <a:r>
              <a:rPr lang="en-US" dirty="0" err="1"/>
              <a:t>predsjednik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sr-Latn-ME" dirty="0"/>
              <a:t> </a:t>
            </a:r>
            <a:r>
              <a:rPr lang="en-US" dirty="0" err="1"/>
              <a:t>organizira</a:t>
            </a:r>
            <a:r>
              <a:rPr lang="en-US" dirty="0"/>
              <a:t> </a:t>
            </a:r>
            <a:r>
              <a:rPr lang="en-US" dirty="0" err="1"/>
              <a:t>sjednice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zajedno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sekretarom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 smtClean="0"/>
              <a:t>.</a:t>
            </a:r>
            <a:endParaRPr lang="sr-Latn-ME" dirty="0" smtClean="0"/>
          </a:p>
          <a:p>
            <a:r>
              <a:rPr lang="en-US" dirty="0" err="1"/>
              <a:t>Također</a:t>
            </a:r>
            <a:r>
              <a:rPr lang="en-US" dirty="0"/>
              <a:t> je </a:t>
            </a:r>
            <a:r>
              <a:rPr lang="en-US" dirty="0" err="1"/>
              <a:t>preporučljivo</a:t>
            </a:r>
            <a:r>
              <a:rPr lang="en-US" dirty="0"/>
              <a:t> da </a:t>
            </a:r>
            <a:r>
              <a:rPr lang="en-US" dirty="0" err="1"/>
              <a:t>sekretar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obavještava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članove</a:t>
            </a:r>
            <a:r>
              <a:rPr lang="sr-Latn-ME" dirty="0"/>
              <a:t>  </a:t>
            </a:r>
            <a:r>
              <a:rPr lang="sr-Latn-ME" dirty="0" smtClean="0"/>
              <a:t>n</a:t>
            </a:r>
            <a:r>
              <a:rPr lang="pl-PL" dirty="0" smtClean="0"/>
              <a:t>adzornog/upravnog </a:t>
            </a:r>
            <a:r>
              <a:rPr lang="pl-PL" dirty="0"/>
              <a:t>odbora o sjednicama odbora i: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47526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45459"/>
            <a:ext cx="10515600" cy="553150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1. </a:t>
            </a:r>
            <a:r>
              <a:rPr lang="en-US" dirty="0" err="1"/>
              <a:t>Nadležnost</a:t>
            </a:r>
            <a:r>
              <a:rPr lang="en-US" dirty="0"/>
              <a:t> </a:t>
            </a:r>
            <a:r>
              <a:rPr lang="en-US" dirty="0" err="1"/>
              <a:t>generalnog</a:t>
            </a:r>
            <a:r>
              <a:rPr lang="en-US" dirty="0"/>
              <a:t> </a:t>
            </a:r>
            <a:r>
              <a:rPr lang="en-US" dirty="0" err="1"/>
              <a:t>direktora</a:t>
            </a:r>
            <a:endParaRPr lang="en-US" dirty="0"/>
          </a:p>
          <a:p>
            <a:r>
              <a:rPr lang="pl-PL" dirty="0"/>
              <a:t>Nadležnost generalnog direktora je kratko prikazana na </a:t>
            </a:r>
            <a:r>
              <a:rPr lang="pl-PL" dirty="0" smtClean="0"/>
              <a:t>slici.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259" y="1930400"/>
            <a:ext cx="8430000" cy="454249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1400669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56447"/>
            <a:ext cx="10515600" cy="5020516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3000" dirty="0" smtClean="0"/>
              <a:t>• </a:t>
            </a:r>
            <a:r>
              <a:rPr lang="en-US" sz="2800" dirty="0" err="1"/>
              <a:t>distribuira</a:t>
            </a:r>
            <a:r>
              <a:rPr lang="en-US" sz="2800" dirty="0"/>
              <a:t> </a:t>
            </a:r>
            <a:r>
              <a:rPr lang="en-US" sz="2800" dirty="0" err="1"/>
              <a:t>glasačke</a:t>
            </a:r>
            <a:r>
              <a:rPr lang="en-US" sz="2800" dirty="0"/>
              <a:t> </a:t>
            </a:r>
            <a:r>
              <a:rPr lang="en-US" sz="2800" dirty="0" err="1"/>
              <a:t>listiće</a:t>
            </a:r>
            <a:r>
              <a:rPr lang="en-US" sz="2800" dirty="0"/>
              <a:t> </a:t>
            </a:r>
            <a:r>
              <a:rPr lang="en-US" sz="2800" dirty="0" err="1"/>
              <a:t>članovima</a:t>
            </a:r>
            <a:r>
              <a:rPr lang="en-US" sz="2800" dirty="0"/>
              <a:t> </a:t>
            </a:r>
            <a:r>
              <a:rPr lang="en-US" sz="2800" dirty="0" err="1"/>
              <a:t>nadzornog</a:t>
            </a:r>
            <a:r>
              <a:rPr lang="en-US" sz="2800" dirty="0"/>
              <a:t>/</a:t>
            </a:r>
            <a:r>
              <a:rPr lang="en-US" sz="2800" dirty="0" err="1"/>
              <a:t>upravnog</a:t>
            </a:r>
            <a:r>
              <a:rPr lang="en-US" sz="2800" dirty="0"/>
              <a:t> </a:t>
            </a:r>
            <a:r>
              <a:rPr lang="en-US" sz="2800" dirty="0" err="1"/>
              <a:t>odbora</a:t>
            </a:r>
            <a:r>
              <a:rPr lang="en-US" sz="2800" dirty="0"/>
              <a:t>;</a:t>
            </a:r>
          </a:p>
          <a:p>
            <a:pPr marL="457200" lvl="1" indent="0">
              <a:buNone/>
            </a:pPr>
            <a:r>
              <a:rPr lang="en-US" sz="2800" dirty="0"/>
              <a:t>• </a:t>
            </a:r>
            <a:r>
              <a:rPr lang="en-US" sz="2800" dirty="0" err="1"/>
              <a:t>prikuplja</a:t>
            </a:r>
            <a:r>
              <a:rPr lang="en-US" sz="2800" dirty="0"/>
              <a:t> </a:t>
            </a:r>
            <a:r>
              <a:rPr lang="en-US" sz="2800" dirty="0" err="1"/>
              <a:t>popunjene</a:t>
            </a:r>
            <a:r>
              <a:rPr lang="en-US" sz="2800" dirty="0"/>
              <a:t> </a:t>
            </a:r>
            <a:r>
              <a:rPr lang="en-US" sz="2800" dirty="0" err="1"/>
              <a:t>glasačke</a:t>
            </a:r>
            <a:r>
              <a:rPr lang="en-US" sz="2800" dirty="0"/>
              <a:t> </a:t>
            </a:r>
            <a:r>
              <a:rPr lang="en-US" sz="2800" dirty="0" err="1"/>
              <a:t>listiće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pisana</a:t>
            </a:r>
            <a:r>
              <a:rPr lang="en-US" sz="2800" dirty="0"/>
              <a:t> </a:t>
            </a:r>
            <a:r>
              <a:rPr lang="en-US" sz="2800" dirty="0" err="1"/>
              <a:t>mišljenja</a:t>
            </a:r>
            <a:r>
              <a:rPr lang="en-US" sz="2800" dirty="0"/>
              <a:t> </a:t>
            </a:r>
            <a:r>
              <a:rPr lang="en-US" sz="2800" dirty="0" err="1"/>
              <a:t>članova</a:t>
            </a:r>
            <a:r>
              <a:rPr lang="en-US" sz="2800" dirty="0"/>
              <a:t> </a:t>
            </a:r>
            <a:r>
              <a:rPr lang="en-US" sz="2800" dirty="0" err="1"/>
              <a:t>koji</a:t>
            </a:r>
            <a:r>
              <a:rPr lang="en-US" sz="2800" dirty="0"/>
              <a:t> </a:t>
            </a:r>
            <a:r>
              <a:rPr lang="en-US" sz="2800" dirty="0" err="1" smtClean="0"/>
              <a:t>nisu</a:t>
            </a:r>
            <a:r>
              <a:rPr lang="sr-Latn-ME" sz="2800" dirty="0" smtClean="0"/>
              <a:t> </a:t>
            </a:r>
            <a:r>
              <a:rPr lang="pl-PL" sz="2800" dirty="0" smtClean="0"/>
              <a:t>fizički </a:t>
            </a:r>
            <a:r>
              <a:rPr lang="pl-PL" sz="2800" dirty="0"/>
              <a:t>prisutni na sjednici; i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prosljeđuje</a:t>
            </a:r>
            <a:r>
              <a:rPr lang="en-US" sz="2800" dirty="0"/>
              <a:t> </a:t>
            </a:r>
            <a:r>
              <a:rPr lang="en-US" sz="2800" dirty="0" err="1"/>
              <a:t>glasačke</a:t>
            </a:r>
            <a:r>
              <a:rPr lang="en-US" sz="2800" dirty="0"/>
              <a:t> </a:t>
            </a:r>
            <a:r>
              <a:rPr lang="en-US" sz="2800" dirty="0" err="1"/>
              <a:t>listiće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pisana</a:t>
            </a:r>
            <a:r>
              <a:rPr lang="en-US" sz="2800" dirty="0"/>
              <a:t> </a:t>
            </a:r>
            <a:r>
              <a:rPr lang="en-US" sz="2800" dirty="0" err="1"/>
              <a:t>mišljenja</a:t>
            </a:r>
            <a:r>
              <a:rPr lang="en-US" sz="2800" dirty="0"/>
              <a:t> </a:t>
            </a:r>
            <a:r>
              <a:rPr lang="en-US" sz="2800" dirty="0" err="1"/>
              <a:t>predsjedniku</a:t>
            </a:r>
            <a:r>
              <a:rPr lang="en-US" sz="2800" dirty="0"/>
              <a:t> </a:t>
            </a:r>
            <a:r>
              <a:rPr lang="en-US" sz="2800" dirty="0" err="1" smtClean="0"/>
              <a:t>nadzornog</a:t>
            </a:r>
            <a:r>
              <a:rPr lang="en-US" sz="2800" dirty="0" smtClean="0"/>
              <a:t>/</a:t>
            </a:r>
            <a:r>
              <a:rPr lang="en-US" sz="2800" dirty="0" err="1" smtClean="0"/>
              <a:t>upravnog</a:t>
            </a:r>
            <a:r>
              <a:rPr lang="en-US" sz="2800" dirty="0" smtClean="0"/>
              <a:t> </a:t>
            </a:r>
            <a:r>
              <a:rPr lang="en-US" sz="2800" dirty="0" err="1"/>
              <a:t>odbora</a:t>
            </a:r>
            <a:r>
              <a:rPr lang="en-US" sz="2800" dirty="0"/>
              <a:t>.</a:t>
            </a:r>
          </a:p>
          <a:p>
            <a:pPr algn="just"/>
            <a:r>
              <a:rPr lang="en-US" dirty="0"/>
              <a:t>Pored toga, </a:t>
            </a:r>
            <a:r>
              <a:rPr lang="en-US" dirty="0" err="1"/>
              <a:t>sekretar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pomoći</a:t>
            </a:r>
            <a:r>
              <a:rPr lang="en-US" dirty="0"/>
              <a:t> u </a:t>
            </a:r>
            <a:r>
              <a:rPr lang="en-US" dirty="0" err="1"/>
              <a:t>osiguravanju</a:t>
            </a:r>
            <a:r>
              <a:rPr lang="en-US" dirty="0"/>
              <a:t> </a:t>
            </a:r>
            <a:r>
              <a:rPr lang="en-US" dirty="0" err="1" smtClean="0"/>
              <a:t>pošt</a:t>
            </a:r>
            <a:r>
              <a:rPr lang="sr-Latn-ME" dirty="0" smtClean="0"/>
              <a:t>o</a:t>
            </a:r>
            <a:r>
              <a:rPr lang="en-US" dirty="0" err="1" smtClean="0"/>
              <a:t>vanja</a:t>
            </a:r>
            <a:r>
              <a:rPr lang="sr-Latn-ME" dirty="0" smtClean="0"/>
              <a:t> </a:t>
            </a:r>
            <a:r>
              <a:rPr lang="pl-PL" dirty="0" smtClean="0"/>
              <a:t>procedura </a:t>
            </a:r>
            <a:r>
              <a:rPr lang="pl-PL" dirty="0"/>
              <a:t>za sjednice nadzornog/upravnog odbora.</a:t>
            </a:r>
          </a:p>
          <a:p>
            <a:pPr algn="just"/>
            <a:r>
              <a:rPr lang="pl-PL" dirty="0"/>
              <a:t>Zajedno s predsjednikom nadzornog/upravnog odbora, sekretar društva </a:t>
            </a:r>
            <a:r>
              <a:rPr lang="pl-PL" dirty="0" smtClean="0"/>
              <a:t>je odgovoran </a:t>
            </a:r>
            <a:r>
              <a:rPr lang="pl-PL" dirty="0"/>
              <a:t>za pripremu zapisnika sa sjednica nadzornog/upravnog odbora, kao i </a:t>
            </a:r>
            <a:r>
              <a:rPr lang="pl-PL" dirty="0" smtClean="0"/>
              <a:t>za </a:t>
            </a:r>
            <a:r>
              <a:rPr lang="en-US" dirty="0" err="1" smtClean="0"/>
              <a:t>njihovo</a:t>
            </a:r>
            <a:r>
              <a:rPr lang="en-US" dirty="0" smtClean="0"/>
              <a:t> </a:t>
            </a:r>
            <a:r>
              <a:rPr lang="en-US" dirty="0" err="1"/>
              <a:t>čuvanje</a:t>
            </a:r>
            <a:r>
              <a:rPr lang="en-US" dirty="0"/>
              <a:t> u </a:t>
            </a:r>
            <a:r>
              <a:rPr lang="en-US" dirty="0" err="1"/>
              <a:t>arhivi</a:t>
            </a:r>
            <a:r>
              <a:rPr lang="en-US" dirty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69751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04365"/>
            <a:ext cx="10515600" cy="4872598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Sekretar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 smtClean="0"/>
              <a:t>informi</a:t>
            </a:r>
            <a:r>
              <a:rPr lang="sr-Latn-ME" dirty="0" smtClean="0"/>
              <a:t>sati no</a:t>
            </a:r>
            <a:r>
              <a:rPr lang="en-US" dirty="0" err="1" smtClean="0"/>
              <a:t>ovoizabrane</a:t>
            </a:r>
            <a:r>
              <a:rPr lang="en-US" dirty="0" smtClean="0"/>
              <a:t> </a:t>
            </a:r>
            <a:r>
              <a:rPr lang="en-US" dirty="0" err="1"/>
              <a:t>članove</a:t>
            </a:r>
            <a:r>
              <a:rPr lang="en-US" dirty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o: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korporativnim</a:t>
            </a:r>
            <a:r>
              <a:rPr lang="en-US" dirty="0"/>
              <a:t> </a:t>
            </a:r>
            <a:r>
              <a:rPr lang="en-US" dirty="0" err="1"/>
              <a:t>procedurama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reguliraju</a:t>
            </a:r>
            <a:r>
              <a:rPr lang="en-US" dirty="0"/>
              <a:t> </a:t>
            </a:r>
            <a:r>
              <a:rPr lang="en-US" dirty="0" err="1"/>
              <a:t>poslove</a:t>
            </a:r>
            <a:r>
              <a:rPr lang="en-US" dirty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sr-Latn-ME" dirty="0" smtClean="0"/>
              <a:t> </a:t>
            </a:r>
            <a:r>
              <a:rPr lang="pl-PL" dirty="0" smtClean="0"/>
              <a:t>odbora </a:t>
            </a:r>
            <a:r>
              <a:rPr lang="pl-PL" dirty="0"/>
              <a:t>i drugih organa upravljanja;</a:t>
            </a:r>
          </a:p>
          <a:p>
            <a:pPr marL="0" indent="0">
              <a:buNone/>
            </a:pPr>
            <a:r>
              <a:rPr lang="pl-PL" dirty="0"/>
              <a:t>• organizacionoj strukturi i funkcionerima društva;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internim</a:t>
            </a:r>
            <a:r>
              <a:rPr lang="en-US" dirty="0"/>
              <a:t> </a:t>
            </a:r>
            <a:r>
              <a:rPr lang="en-US" dirty="0" err="1"/>
              <a:t>aktima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odlukama</a:t>
            </a:r>
            <a:r>
              <a:rPr lang="en-US" dirty="0"/>
              <a:t> </a:t>
            </a:r>
            <a:r>
              <a:rPr lang="en-US" dirty="0" err="1"/>
              <a:t>skupštine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 smtClean="0"/>
              <a:t>odbora</a:t>
            </a:r>
            <a:r>
              <a:rPr lang="sr-Latn-ME" dirty="0" smtClean="0"/>
              <a:t> </a:t>
            </a:r>
            <a:r>
              <a:rPr lang="pl-PL" dirty="0" smtClean="0"/>
              <a:t>koje </a:t>
            </a:r>
            <a:r>
              <a:rPr lang="pl-PL" dirty="0"/>
              <a:t>su na snazi; i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raspoloživosti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traže</a:t>
            </a:r>
            <a:r>
              <a:rPr lang="en-US" dirty="0"/>
              <a:t>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 smtClean="0"/>
              <a:t>odbora</a:t>
            </a:r>
            <a:r>
              <a:rPr lang="sr-Latn-ME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/>
              <a:t>pravilno</a:t>
            </a:r>
            <a:r>
              <a:rPr lang="en-US" dirty="0"/>
              <a:t> </a:t>
            </a:r>
            <a:r>
              <a:rPr lang="en-US" dirty="0" err="1"/>
              <a:t>vršenje</a:t>
            </a:r>
            <a:r>
              <a:rPr lang="en-US" dirty="0"/>
              <a:t> </a:t>
            </a:r>
            <a:r>
              <a:rPr lang="en-US" dirty="0" err="1"/>
              <a:t>svojih</a:t>
            </a:r>
            <a:r>
              <a:rPr lang="en-US" dirty="0"/>
              <a:t> </a:t>
            </a:r>
            <a:r>
              <a:rPr lang="en-US" dirty="0" err="1"/>
              <a:t>dužnosti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8825928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75765"/>
            <a:ext cx="10515600" cy="5101198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/>
              <a:t>b) </a:t>
            </a:r>
            <a:r>
              <a:rPr lang="en-US" dirty="0" err="1"/>
              <a:t>Osiguravanje</a:t>
            </a:r>
            <a:r>
              <a:rPr lang="en-US" dirty="0"/>
              <a:t> </a:t>
            </a:r>
            <a:r>
              <a:rPr lang="en-US" dirty="0" err="1"/>
              <a:t>pristupa</a:t>
            </a:r>
            <a:r>
              <a:rPr lang="en-US" dirty="0"/>
              <a:t> </a:t>
            </a:r>
            <a:r>
              <a:rPr lang="en-US" dirty="0" err="1"/>
              <a:t>informacijama</a:t>
            </a:r>
            <a:r>
              <a:rPr lang="en-US" dirty="0"/>
              <a:t> </a:t>
            </a:r>
            <a:r>
              <a:rPr lang="en-US" dirty="0" err="1" smtClean="0"/>
              <a:t>nadzornom</a:t>
            </a:r>
            <a:r>
              <a:rPr lang="en-US" dirty="0" smtClean="0"/>
              <a:t>/</a:t>
            </a:r>
            <a:r>
              <a:rPr lang="en-US" dirty="0" err="1" smtClean="0"/>
              <a:t>upravnom</a:t>
            </a:r>
            <a:r>
              <a:rPr lang="sr-Latn-ME" dirty="0" smtClean="0"/>
              <a:t> </a:t>
            </a:r>
            <a:r>
              <a:rPr lang="en-US" dirty="0" err="1" smtClean="0"/>
              <a:t>odboru</a:t>
            </a:r>
            <a:endParaRPr lang="en-US" dirty="0"/>
          </a:p>
          <a:p>
            <a:pPr algn="just"/>
            <a:r>
              <a:rPr lang="en-US" dirty="0" err="1"/>
              <a:t>Sekretar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igra</a:t>
            </a:r>
            <a:r>
              <a:rPr lang="en-US" dirty="0"/>
              <a:t> </a:t>
            </a:r>
            <a:r>
              <a:rPr lang="en-US" dirty="0" err="1"/>
              <a:t>ključnu</a:t>
            </a:r>
            <a:r>
              <a:rPr lang="en-US" dirty="0"/>
              <a:t> </a:t>
            </a:r>
            <a:r>
              <a:rPr lang="en-US" dirty="0" err="1"/>
              <a:t>ulogu</a:t>
            </a:r>
            <a:r>
              <a:rPr lang="en-US" dirty="0"/>
              <a:t> u </a:t>
            </a:r>
            <a:r>
              <a:rPr lang="en-US" dirty="0" err="1"/>
              <a:t>pomaganju</a:t>
            </a:r>
            <a:r>
              <a:rPr lang="en-US" dirty="0"/>
              <a:t> </a:t>
            </a:r>
            <a:r>
              <a:rPr lang="en-US" dirty="0" err="1"/>
              <a:t>članovima</a:t>
            </a:r>
            <a:r>
              <a:rPr lang="en-US" dirty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oko</a:t>
            </a:r>
            <a:r>
              <a:rPr lang="en-US" dirty="0"/>
              <a:t> </a:t>
            </a:r>
            <a:r>
              <a:rPr lang="en-US" dirty="0" err="1"/>
              <a:t>pribavljanja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potrebne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adekvatno</a:t>
            </a:r>
            <a:r>
              <a:rPr lang="sr-Latn-ME" dirty="0" smtClean="0"/>
              <a:t> </a:t>
            </a:r>
            <a:r>
              <a:rPr lang="en-US" dirty="0" err="1" smtClean="0"/>
              <a:t>odlučivanje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Sekretar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osigurava</a:t>
            </a:r>
            <a:r>
              <a:rPr lang="en-US" dirty="0"/>
              <a:t> </a:t>
            </a:r>
            <a:r>
              <a:rPr lang="en-US" dirty="0" err="1"/>
              <a:t>članovima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 smtClean="0"/>
              <a:t>odbora</a:t>
            </a:r>
            <a:r>
              <a:rPr lang="sr-Latn-ME" dirty="0" smtClean="0"/>
              <a:t> </a:t>
            </a:r>
            <a:r>
              <a:rPr lang="en-US" dirty="0" err="1" smtClean="0"/>
              <a:t>blagovremen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potpun</a:t>
            </a:r>
            <a:r>
              <a:rPr lang="en-US" dirty="0"/>
              <a:t> </a:t>
            </a:r>
            <a:r>
              <a:rPr lang="en-US" dirty="0" err="1"/>
              <a:t>pristup</a:t>
            </a:r>
            <a:r>
              <a:rPr lang="en-US" dirty="0" smtClean="0"/>
              <a:t>:</a:t>
            </a:r>
            <a:endParaRPr lang="sr-Latn-ME" dirty="0" smtClean="0"/>
          </a:p>
          <a:p>
            <a:pPr algn="just"/>
            <a:r>
              <a:rPr lang="en-US" dirty="0" err="1"/>
              <a:t>zapisnicima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sjednica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/</a:t>
            </a:r>
            <a:r>
              <a:rPr lang="en-US" dirty="0" err="1"/>
              <a:t>izvršnog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;</a:t>
            </a:r>
          </a:p>
          <a:p>
            <a:pPr algn="just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707906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75765"/>
            <a:ext cx="10515600" cy="51011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 err="1"/>
              <a:t>odlukama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odobrili</a:t>
            </a:r>
            <a:r>
              <a:rPr lang="en-US" dirty="0"/>
              <a:t> </a:t>
            </a:r>
            <a:r>
              <a:rPr lang="en-US" dirty="0" err="1"/>
              <a:t>generalni</a:t>
            </a:r>
            <a:r>
              <a:rPr lang="en-US" dirty="0"/>
              <a:t> </a:t>
            </a:r>
            <a:r>
              <a:rPr lang="en-US" dirty="0" err="1"/>
              <a:t>direktor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uprava</a:t>
            </a:r>
            <a:r>
              <a:rPr lang="en-US" dirty="0"/>
              <a:t>/</a:t>
            </a:r>
            <a:r>
              <a:rPr lang="en-US" dirty="0" err="1"/>
              <a:t>izvršni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dokumentima</a:t>
            </a:r>
            <a:r>
              <a:rPr lang="en-US" dirty="0"/>
              <a:t> od </a:t>
            </a:r>
            <a:r>
              <a:rPr lang="en-US" dirty="0" err="1"/>
              <a:t>generalnog</a:t>
            </a:r>
            <a:r>
              <a:rPr lang="en-US" dirty="0"/>
              <a:t> </a:t>
            </a:r>
            <a:r>
              <a:rPr lang="en-US" dirty="0" err="1"/>
              <a:t>direktora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/</a:t>
            </a:r>
            <a:r>
              <a:rPr lang="en-US" dirty="0" err="1"/>
              <a:t>izvršnog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zapisnicima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sjednica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izvještajima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pripremili</a:t>
            </a:r>
            <a:r>
              <a:rPr lang="en-US" dirty="0"/>
              <a:t> </a:t>
            </a:r>
            <a:r>
              <a:rPr lang="en-US" dirty="0" err="1"/>
              <a:t>komisija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interni</a:t>
            </a:r>
            <a:r>
              <a:rPr lang="en-US" dirty="0" smtClean="0"/>
              <a:t> </a:t>
            </a:r>
            <a:r>
              <a:rPr lang="en-US" dirty="0" err="1"/>
              <a:t>revizor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/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eksterni</a:t>
            </a:r>
            <a:r>
              <a:rPr lang="en-US" dirty="0"/>
              <a:t> </a:t>
            </a:r>
            <a:r>
              <a:rPr lang="en-US" dirty="0" err="1"/>
              <a:t>revizor</a:t>
            </a:r>
            <a:r>
              <a:rPr lang="en-US" dirty="0"/>
              <a:t>; </a:t>
            </a:r>
            <a:r>
              <a:rPr lang="en-US" dirty="0" err="1"/>
              <a:t>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finansijskim</a:t>
            </a:r>
            <a:r>
              <a:rPr lang="en-US" dirty="0"/>
              <a:t> </a:t>
            </a:r>
            <a:r>
              <a:rPr lang="en-US" dirty="0" err="1"/>
              <a:t>dokumentima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možda</a:t>
            </a:r>
            <a:r>
              <a:rPr lang="en-US" dirty="0"/>
              <a:t> </a:t>
            </a:r>
            <a:r>
              <a:rPr lang="en-US" dirty="0" err="1"/>
              <a:t>željeti</a:t>
            </a:r>
            <a:r>
              <a:rPr lang="en-US" dirty="0"/>
              <a:t> </a:t>
            </a:r>
            <a:r>
              <a:rPr lang="en-US" dirty="0" err="1"/>
              <a:t>opisati</a:t>
            </a:r>
            <a:r>
              <a:rPr lang="en-US" dirty="0"/>
              <a:t> </a:t>
            </a:r>
            <a:r>
              <a:rPr lang="en-US" dirty="0" err="1"/>
              <a:t>ovu</a:t>
            </a:r>
            <a:r>
              <a:rPr lang="en-US" dirty="0"/>
              <a:t> </a:t>
            </a:r>
            <a:r>
              <a:rPr lang="en-US" dirty="0" err="1"/>
              <a:t>ulogu</a:t>
            </a:r>
            <a:r>
              <a:rPr lang="en-US" dirty="0"/>
              <a:t> u </a:t>
            </a:r>
            <a:r>
              <a:rPr lang="en-US" dirty="0" err="1"/>
              <a:t>normativnim</a:t>
            </a:r>
            <a:r>
              <a:rPr lang="en-US" dirty="0"/>
              <a:t> </a:t>
            </a:r>
            <a:r>
              <a:rPr lang="en-US" dirty="0" err="1"/>
              <a:t>aktima</a:t>
            </a:r>
            <a:r>
              <a:rPr lang="en-US" dirty="0"/>
              <a:t> </a:t>
            </a:r>
            <a:r>
              <a:rPr lang="en-US" dirty="0" err="1" smtClean="0"/>
              <a:t>koji</a:t>
            </a:r>
            <a:r>
              <a:rPr lang="sr-Latn-ME" dirty="0" smtClean="0"/>
              <a:t> </a:t>
            </a:r>
            <a:r>
              <a:rPr lang="en-US" dirty="0" smtClean="0"/>
              <a:t>se </a:t>
            </a:r>
            <a:r>
              <a:rPr lang="en-US" dirty="0" err="1"/>
              <a:t>odnose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nadzorni</a:t>
            </a:r>
            <a:r>
              <a:rPr lang="en-US" dirty="0"/>
              <a:t>/</a:t>
            </a:r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, </a:t>
            </a:r>
            <a:r>
              <a:rPr lang="en-US" dirty="0" err="1"/>
              <a:t>sekretara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/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 smtClean="0"/>
              <a:t>objelodanjivanje</a:t>
            </a:r>
            <a:r>
              <a:rPr lang="sr-Latn-ME" dirty="0" smtClean="0"/>
              <a:t> </a:t>
            </a:r>
            <a:r>
              <a:rPr lang="en-US" dirty="0" err="1" smtClean="0"/>
              <a:t>informacija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4830269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48871"/>
            <a:ext cx="10515600" cy="51280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c) </a:t>
            </a:r>
            <a:r>
              <a:rPr lang="en-US" dirty="0" err="1"/>
              <a:t>Pružanje</a:t>
            </a:r>
            <a:r>
              <a:rPr lang="en-US" dirty="0"/>
              <a:t> </a:t>
            </a:r>
            <a:r>
              <a:rPr lang="en-US" dirty="0" err="1"/>
              <a:t>pravne</a:t>
            </a:r>
            <a:r>
              <a:rPr lang="en-US" dirty="0"/>
              <a:t> </a:t>
            </a:r>
            <a:r>
              <a:rPr lang="en-US" dirty="0" err="1"/>
              <a:t>pomoći</a:t>
            </a:r>
            <a:r>
              <a:rPr lang="en-US" dirty="0"/>
              <a:t> </a:t>
            </a:r>
            <a:r>
              <a:rPr lang="en-US" dirty="0" err="1"/>
              <a:t>članovima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 smtClean="0"/>
              <a:t>odbora</a:t>
            </a:r>
            <a:r>
              <a:rPr lang="sr-Latn-ME" dirty="0" smtClean="0"/>
              <a:t> </a:t>
            </a:r>
            <a:r>
              <a:rPr lang="en-US" dirty="0" smtClean="0"/>
              <a:t>o </a:t>
            </a:r>
            <a:r>
              <a:rPr lang="en-US" dirty="0" err="1"/>
              <a:t>pitanjima</a:t>
            </a:r>
            <a:r>
              <a:rPr lang="en-US" dirty="0"/>
              <a:t> </a:t>
            </a:r>
            <a:r>
              <a:rPr lang="en-US" dirty="0" err="1"/>
              <a:t>upravljanja</a:t>
            </a:r>
            <a:endParaRPr lang="en-US" dirty="0"/>
          </a:p>
          <a:p>
            <a:pPr algn="just"/>
            <a:r>
              <a:rPr lang="en-US" dirty="0" err="1"/>
              <a:t>Sekretar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pomagati</a:t>
            </a:r>
            <a:r>
              <a:rPr lang="en-US" dirty="0"/>
              <a:t> </a:t>
            </a:r>
            <a:r>
              <a:rPr lang="en-US" dirty="0" err="1"/>
              <a:t>članovima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 smtClean="0"/>
              <a:t>odbora</a:t>
            </a:r>
            <a:r>
              <a:rPr lang="sr-Latn-ME" dirty="0" smtClean="0"/>
              <a:t> </a:t>
            </a:r>
            <a:r>
              <a:rPr lang="en-US" dirty="0" err="1" smtClean="0"/>
              <a:t>oko</a:t>
            </a:r>
            <a:r>
              <a:rPr lang="en-US" dirty="0" smtClean="0"/>
              <a:t> </a:t>
            </a:r>
            <a:r>
              <a:rPr lang="en-US" dirty="0" err="1"/>
              <a:t>tumačenja</a:t>
            </a:r>
            <a:r>
              <a:rPr lang="en-US" dirty="0"/>
              <a:t> </a:t>
            </a:r>
            <a:r>
              <a:rPr lang="en-US" dirty="0" err="1"/>
              <a:t>pravnih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regulatornih</a:t>
            </a:r>
            <a:r>
              <a:rPr lang="en-US" dirty="0"/>
              <a:t> </a:t>
            </a:r>
            <a:r>
              <a:rPr lang="en-US" dirty="0" err="1"/>
              <a:t>akata</a:t>
            </a:r>
            <a:r>
              <a:rPr lang="en-US" dirty="0"/>
              <a:t> </a:t>
            </a:r>
            <a:r>
              <a:rPr lang="en-US" dirty="0" err="1"/>
              <a:t>vezanih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korporativno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uključujući</a:t>
            </a:r>
            <a:r>
              <a:rPr lang="en-US" dirty="0" smtClean="0"/>
              <a:t> </a:t>
            </a:r>
            <a:r>
              <a:rPr lang="en-US" dirty="0" err="1"/>
              <a:t>pravila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registr</a:t>
            </a:r>
            <a:r>
              <a:rPr lang="sr-Latn-ME" dirty="0" smtClean="0"/>
              <a:t>ovanje 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berzi</a:t>
            </a:r>
            <a:r>
              <a:rPr lang="en-US" dirty="0"/>
              <a:t>, </a:t>
            </a:r>
            <a:r>
              <a:rPr lang="en-US" dirty="0" err="1"/>
              <a:t>kodekse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 smtClean="0"/>
              <a:t>upravljanja</a:t>
            </a:r>
            <a:r>
              <a:rPr lang="sr-Latn-ME" dirty="0" smtClean="0"/>
              <a:t> </a:t>
            </a:r>
            <a:r>
              <a:rPr lang="pl-PL" dirty="0" smtClean="0"/>
              <a:t>i </a:t>
            </a:r>
            <a:r>
              <a:rPr lang="pl-PL" dirty="0"/>
              <a:t>međunarodne propise i </a:t>
            </a:r>
            <a:r>
              <a:rPr lang="pl-PL" dirty="0" smtClean="0"/>
              <a:t>kretanja.</a:t>
            </a:r>
          </a:p>
          <a:p>
            <a:pPr algn="just"/>
            <a:r>
              <a:rPr lang="pl-PL" dirty="0" smtClean="0"/>
              <a:t>Ovo </a:t>
            </a:r>
            <a:r>
              <a:rPr lang="pl-PL" dirty="0"/>
              <a:t>važi i za proceduralna pitanja koja </a:t>
            </a:r>
            <a:r>
              <a:rPr lang="pl-PL" dirty="0" smtClean="0"/>
              <a:t>su </a:t>
            </a:r>
            <a:r>
              <a:rPr lang="en-US" dirty="0" err="1" smtClean="0"/>
              <a:t>uređena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osnivačkom</a:t>
            </a:r>
            <a:r>
              <a:rPr lang="en-US" dirty="0"/>
              <a:t> </a:t>
            </a:r>
            <a:r>
              <a:rPr lang="en-US" dirty="0" err="1"/>
              <a:t>aktu</a:t>
            </a:r>
            <a:r>
              <a:rPr lang="en-US" dirty="0"/>
              <a:t>, </a:t>
            </a:r>
            <a:r>
              <a:rPr lang="en-US" dirty="0" err="1"/>
              <a:t>normativnim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/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err="1"/>
              <a:t>internim</a:t>
            </a:r>
            <a:r>
              <a:rPr lang="en-US" dirty="0"/>
              <a:t> </a:t>
            </a:r>
            <a:r>
              <a:rPr lang="en-US" dirty="0" err="1"/>
              <a:t>aktima</a:t>
            </a:r>
            <a:r>
              <a:rPr lang="en-US" dirty="0"/>
              <a:t> </a:t>
            </a:r>
            <a:r>
              <a:rPr lang="en-US" dirty="0" err="1" smtClean="0"/>
              <a:t>koji</a:t>
            </a:r>
            <a:r>
              <a:rPr lang="sr-Latn-ME" dirty="0" smtClean="0"/>
              <a:t> </a:t>
            </a:r>
            <a:r>
              <a:rPr lang="en-US" dirty="0" smtClean="0"/>
              <a:t>se </a:t>
            </a:r>
            <a:r>
              <a:rPr lang="en-US" dirty="0" err="1"/>
              <a:t>odnose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pripremanje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vođenje</a:t>
            </a:r>
            <a:r>
              <a:rPr lang="en-US" dirty="0"/>
              <a:t> </a:t>
            </a:r>
            <a:r>
              <a:rPr lang="en-US" dirty="0" err="1"/>
              <a:t>skupštine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sjednica</a:t>
            </a:r>
            <a:r>
              <a:rPr lang="sr-Latn-ME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objelodanjivanje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Sekretar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međutim</a:t>
            </a:r>
            <a:r>
              <a:rPr lang="en-US" dirty="0"/>
              <a:t>, ne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pružati</a:t>
            </a:r>
            <a:r>
              <a:rPr lang="en-US" dirty="0"/>
              <a:t> </a:t>
            </a:r>
            <a:r>
              <a:rPr lang="en-US" dirty="0" err="1"/>
              <a:t>pravne</a:t>
            </a:r>
            <a:r>
              <a:rPr lang="en-US" dirty="0"/>
              <a:t> </a:t>
            </a:r>
            <a:r>
              <a:rPr lang="en-US" dirty="0" err="1"/>
              <a:t>savjete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izvan</a:t>
            </a:r>
            <a:r>
              <a:rPr lang="en-US" dirty="0"/>
              <a:t> </a:t>
            </a:r>
            <a:r>
              <a:rPr lang="en-US" dirty="0" err="1"/>
              <a:t>opsega</a:t>
            </a:r>
            <a:r>
              <a:rPr lang="en-US" dirty="0"/>
              <a:t> </a:t>
            </a:r>
            <a:r>
              <a:rPr lang="en-US" dirty="0" err="1"/>
              <a:t>njegovih</a:t>
            </a:r>
            <a:r>
              <a:rPr lang="en-US" dirty="0"/>
              <a:t> </a:t>
            </a:r>
            <a:r>
              <a:rPr lang="en-US" dirty="0" err="1"/>
              <a:t>dužnosti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7328885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56447"/>
            <a:ext cx="10515600" cy="5020516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jasno</a:t>
            </a:r>
            <a:r>
              <a:rPr lang="en-US" dirty="0"/>
              <a:t> </a:t>
            </a:r>
            <a:r>
              <a:rPr lang="en-US" dirty="0" err="1" smtClean="0"/>
              <a:t>defini</a:t>
            </a:r>
            <a:r>
              <a:rPr lang="sr-Latn-ME" dirty="0" smtClean="0"/>
              <a:t>sati </a:t>
            </a:r>
            <a:r>
              <a:rPr lang="en-US" dirty="0" smtClean="0"/>
              <a:t> </a:t>
            </a:r>
            <a:r>
              <a:rPr lang="en-US" dirty="0" err="1"/>
              <a:t>dužnosti</a:t>
            </a:r>
            <a:r>
              <a:rPr lang="en-US" dirty="0"/>
              <a:t> </a:t>
            </a:r>
            <a:r>
              <a:rPr lang="en-US" dirty="0" err="1"/>
              <a:t>sekretara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u </a:t>
            </a:r>
            <a:r>
              <a:rPr lang="en-US" dirty="0" err="1"/>
              <a:t>odnosu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dužnosti</a:t>
            </a:r>
            <a:r>
              <a:rPr lang="en-US" dirty="0"/>
              <a:t> </a:t>
            </a:r>
            <a:r>
              <a:rPr lang="en-US" dirty="0" err="1"/>
              <a:t>pravnog</a:t>
            </a:r>
            <a:r>
              <a:rPr lang="sr-Latn-ME" dirty="0"/>
              <a:t> </a:t>
            </a:r>
            <a:r>
              <a:rPr lang="en-US" dirty="0" err="1"/>
              <a:t>savjetnika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</a:t>
            </a:r>
          </a:p>
          <a:p>
            <a:pPr algn="just"/>
            <a:r>
              <a:rPr lang="en-US" dirty="0" err="1" smtClean="0"/>
              <a:t>Sekretar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direktno</a:t>
            </a:r>
            <a:r>
              <a:rPr lang="en-US" dirty="0"/>
              <a:t> </a:t>
            </a:r>
            <a:r>
              <a:rPr lang="en-US" dirty="0" err="1"/>
              <a:t>obavijestiti</a:t>
            </a:r>
            <a:r>
              <a:rPr lang="en-US" dirty="0"/>
              <a:t> </a:t>
            </a:r>
            <a:r>
              <a:rPr lang="en-US" dirty="0" err="1"/>
              <a:t>predsjednika</a:t>
            </a:r>
            <a:r>
              <a:rPr lang="en-US" dirty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o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/>
              <a:t>eventualnim</a:t>
            </a:r>
            <a:r>
              <a:rPr lang="en-US" dirty="0"/>
              <a:t> </a:t>
            </a:r>
            <a:r>
              <a:rPr lang="en-US" dirty="0" err="1"/>
              <a:t>kršenjima</a:t>
            </a:r>
            <a:r>
              <a:rPr lang="en-US" dirty="0"/>
              <a:t> </a:t>
            </a:r>
            <a:r>
              <a:rPr lang="en-US" dirty="0" err="1"/>
              <a:t>korporativnih</a:t>
            </a:r>
            <a:r>
              <a:rPr lang="en-US" dirty="0"/>
              <a:t> </a:t>
            </a:r>
            <a:r>
              <a:rPr lang="en-US" dirty="0" err="1"/>
              <a:t>procedura</a:t>
            </a:r>
            <a:r>
              <a:rPr lang="en-US" dirty="0"/>
              <a:t>, </a:t>
            </a:r>
            <a:r>
              <a:rPr lang="en-US" dirty="0" err="1" smtClean="0"/>
              <a:t>ako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postane</a:t>
            </a:r>
            <a:r>
              <a:rPr lang="en-US" dirty="0"/>
              <a:t> </a:t>
            </a:r>
            <a:r>
              <a:rPr lang="en-US" dirty="0" err="1"/>
              <a:t>svjestan</a:t>
            </a:r>
            <a:r>
              <a:rPr lang="en-US" dirty="0"/>
              <a:t> </a:t>
            </a:r>
            <a:r>
              <a:rPr lang="en-US" dirty="0" err="1"/>
              <a:t>takvih</a:t>
            </a:r>
            <a:r>
              <a:rPr lang="en-US" dirty="0"/>
              <a:t> </a:t>
            </a:r>
            <a:r>
              <a:rPr lang="en-US" dirty="0" err="1"/>
              <a:t>kršenja</a:t>
            </a:r>
            <a:r>
              <a:rPr lang="en-US" dirty="0"/>
              <a:t>. </a:t>
            </a:r>
            <a:r>
              <a:rPr lang="en-US" dirty="0" err="1"/>
              <a:t>Takva</a:t>
            </a:r>
            <a:r>
              <a:rPr lang="en-US" dirty="0"/>
              <a:t> </a:t>
            </a:r>
            <a:r>
              <a:rPr lang="en-US" dirty="0" err="1"/>
              <a:t>kršenja</a:t>
            </a:r>
            <a:r>
              <a:rPr lang="en-US" dirty="0"/>
              <a:t>,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ostalog</a:t>
            </a:r>
            <a:r>
              <a:rPr lang="en-US" dirty="0"/>
              <a:t>, </a:t>
            </a:r>
            <a:r>
              <a:rPr lang="en-US" dirty="0" err="1" smtClean="0"/>
              <a:t>mogu</a:t>
            </a:r>
            <a:r>
              <a:rPr lang="sr-Latn-ME" dirty="0" smtClean="0"/>
              <a:t> </a:t>
            </a:r>
            <a:r>
              <a:rPr lang="en-US" dirty="0" err="1" smtClean="0"/>
              <a:t>obuhvatati</a:t>
            </a:r>
            <a:r>
              <a:rPr lang="en-US" dirty="0"/>
              <a:t>: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navodne</a:t>
            </a:r>
            <a:r>
              <a:rPr lang="en-US" dirty="0"/>
              <a:t> </a:t>
            </a:r>
            <a:r>
              <a:rPr lang="en-US" dirty="0" err="1"/>
              <a:t>nezakonite</a:t>
            </a:r>
            <a:r>
              <a:rPr lang="en-US" dirty="0"/>
              <a:t> </a:t>
            </a:r>
            <a:r>
              <a:rPr lang="en-US" dirty="0" err="1"/>
              <a:t>radnje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propuste</a:t>
            </a:r>
            <a:r>
              <a:rPr lang="en-US" dirty="0"/>
              <a:t> </a:t>
            </a:r>
            <a:r>
              <a:rPr lang="en-US" dirty="0" err="1"/>
              <a:t>funkcionera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 smtClean="0"/>
              <a:t>drugih</a:t>
            </a:r>
            <a:r>
              <a:rPr lang="sr-Latn-ME" dirty="0" smtClean="0"/>
              <a:t> </a:t>
            </a:r>
            <a:r>
              <a:rPr lang="en-US" dirty="0" err="1" smtClean="0"/>
              <a:t>zaposlenih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izvršavanju</a:t>
            </a:r>
            <a:r>
              <a:rPr lang="en-US" dirty="0"/>
              <a:t> </a:t>
            </a:r>
            <a:r>
              <a:rPr lang="en-US" dirty="0" err="1"/>
              <a:t>njihovih</a:t>
            </a:r>
            <a:r>
              <a:rPr lang="en-US" dirty="0"/>
              <a:t> </a:t>
            </a:r>
            <a:r>
              <a:rPr lang="en-US" dirty="0" err="1"/>
              <a:t>zakonskih</a:t>
            </a:r>
            <a:r>
              <a:rPr lang="en-US" dirty="0"/>
              <a:t> </a:t>
            </a:r>
            <a:r>
              <a:rPr lang="en-US" dirty="0" err="1"/>
              <a:t>dužnosti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obaveza</a:t>
            </a:r>
            <a:r>
              <a:rPr lang="en-US" dirty="0"/>
              <a:t>; </a:t>
            </a:r>
            <a:r>
              <a:rPr lang="en-US" dirty="0" err="1"/>
              <a:t>i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kršenja</a:t>
            </a:r>
            <a:r>
              <a:rPr lang="en-US" dirty="0"/>
              <a:t> </a:t>
            </a:r>
            <a:r>
              <a:rPr lang="en-US" dirty="0" err="1"/>
              <a:t>procedura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 smtClean="0"/>
              <a:t>reguli</a:t>
            </a:r>
            <a:r>
              <a:rPr lang="sr-Latn-ME" dirty="0" smtClean="0"/>
              <a:t>šu </a:t>
            </a:r>
            <a:r>
              <a:rPr lang="en-US" dirty="0" err="1" smtClean="0"/>
              <a:t>organiziranje</a:t>
            </a:r>
            <a:r>
              <a:rPr lang="en-US" dirty="0" smtClean="0"/>
              <a:t> </a:t>
            </a:r>
            <a:r>
              <a:rPr lang="en-US" dirty="0" err="1"/>
              <a:t>skupština</a:t>
            </a:r>
            <a:r>
              <a:rPr lang="en-US" dirty="0"/>
              <a:t>, </a:t>
            </a:r>
            <a:r>
              <a:rPr lang="en-US" dirty="0" err="1" smtClean="0"/>
              <a:t>sjednica</a:t>
            </a:r>
            <a:r>
              <a:rPr lang="sr-Latn-ME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, </a:t>
            </a:r>
            <a:r>
              <a:rPr lang="en-US" dirty="0" err="1"/>
              <a:t>objelodanjivanje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zaštitu</a:t>
            </a:r>
            <a:r>
              <a:rPr lang="en-US" dirty="0"/>
              <a:t> </a:t>
            </a:r>
            <a:r>
              <a:rPr lang="en-US" dirty="0" err="1" smtClean="0"/>
              <a:t>prava</a:t>
            </a:r>
            <a:r>
              <a:rPr lang="sr-Latn-ME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9464894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90918"/>
            <a:ext cx="10515600" cy="488604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4. </a:t>
            </a:r>
            <a:r>
              <a:rPr lang="en-US" dirty="0" err="1"/>
              <a:t>Zaštita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a) </a:t>
            </a:r>
            <a:r>
              <a:rPr lang="en-US" dirty="0" err="1"/>
              <a:t>Organiziranje</a:t>
            </a:r>
            <a:r>
              <a:rPr lang="en-US" dirty="0"/>
              <a:t> </a:t>
            </a:r>
            <a:r>
              <a:rPr lang="en-US" dirty="0" err="1"/>
              <a:t>skupštine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endParaRPr lang="en-US" dirty="0"/>
          </a:p>
          <a:p>
            <a:pPr algn="just"/>
            <a:r>
              <a:rPr lang="en-US" dirty="0" err="1"/>
              <a:t>Sekretar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igra</a:t>
            </a:r>
            <a:r>
              <a:rPr lang="en-US" dirty="0"/>
              <a:t> </a:t>
            </a:r>
            <a:r>
              <a:rPr lang="en-US" dirty="0" err="1"/>
              <a:t>važnu</a:t>
            </a:r>
            <a:r>
              <a:rPr lang="en-US" dirty="0"/>
              <a:t> </a:t>
            </a:r>
            <a:r>
              <a:rPr lang="en-US" dirty="0" err="1"/>
              <a:t>ulogu</a:t>
            </a:r>
            <a:r>
              <a:rPr lang="en-US" dirty="0"/>
              <a:t> u </a:t>
            </a:r>
            <a:r>
              <a:rPr lang="en-US" dirty="0" err="1"/>
              <a:t>organiziranju</a:t>
            </a:r>
            <a:r>
              <a:rPr lang="en-US" dirty="0"/>
              <a:t> </a:t>
            </a:r>
            <a:r>
              <a:rPr lang="en-US" dirty="0" err="1"/>
              <a:t>skupština</a:t>
            </a:r>
            <a:r>
              <a:rPr lang="en-US" dirty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pl-PL" dirty="0" smtClean="0"/>
              <a:t>akcionara.</a:t>
            </a:r>
          </a:p>
          <a:p>
            <a:r>
              <a:rPr lang="pl-PL" dirty="0" smtClean="0"/>
              <a:t> </a:t>
            </a:r>
            <a:r>
              <a:rPr lang="pl-PL" dirty="0"/>
              <a:t>Slika </a:t>
            </a:r>
            <a:r>
              <a:rPr lang="pl-PL" dirty="0" smtClean="0"/>
              <a:t>naredna </a:t>
            </a:r>
            <a:r>
              <a:rPr lang="pl-PL" dirty="0"/>
              <a:t>prikazuje funkcije sekretara društva u ovom pogledu: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3014931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4592" y="793376"/>
            <a:ext cx="9336232" cy="5463901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397928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83341"/>
            <a:ext cx="10515600" cy="499362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b) </a:t>
            </a:r>
            <a:r>
              <a:rPr lang="en-US" dirty="0" err="1"/>
              <a:t>Održavanje</a:t>
            </a:r>
            <a:r>
              <a:rPr lang="en-US" dirty="0"/>
              <a:t> </a:t>
            </a:r>
            <a:r>
              <a:rPr lang="en-US" dirty="0" err="1"/>
              <a:t>veze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tokom</a:t>
            </a:r>
            <a:r>
              <a:rPr lang="en-US" dirty="0"/>
              <a:t> </a:t>
            </a:r>
            <a:r>
              <a:rPr lang="en-US" dirty="0" err="1" smtClean="0"/>
              <a:t>poslova</a:t>
            </a:r>
            <a:r>
              <a:rPr lang="sr-Latn-ME" dirty="0" smtClean="0"/>
              <a:t> </a:t>
            </a:r>
            <a:r>
              <a:rPr lang="en-US" dirty="0" err="1" smtClean="0"/>
              <a:t>preuzimanja</a:t>
            </a:r>
            <a:r>
              <a:rPr lang="en-US" dirty="0" smtClean="0"/>
              <a:t> </a:t>
            </a:r>
            <a:r>
              <a:rPr lang="en-US" dirty="0" err="1"/>
              <a:t>kontrole</a:t>
            </a:r>
            <a:endParaRPr lang="en-US" dirty="0"/>
          </a:p>
          <a:p>
            <a:pPr algn="just"/>
            <a:r>
              <a:rPr lang="en-US" dirty="0" err="1"/>
              <a:t>Sekretar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djeluje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veza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(</a:t>
            </a:r>
            <a:r>
              <a:rPr lang="en-US" dirty="0" err="1"/>
              <a:t>ju</a:t>
            </a:r>
            <a:r>
              <a:rPr lang="en-US" dirty="0" smtClean="0"/>
              <a:t>)</a:t>
            </a:r>
            <a:r>
              <a:rPr lang="sr-Latn-ME" dirty="0" smtClean="0"/>
              <a:t> </a:t>
            </a:r>
            <a:r>
              <a:rPr lang="en-US" dirty="0" err="1" smtClean="0"/>
              <a:t>kontrolni</a:t>
            </a:r>
            <a:r>
              <a:rPr lang="en-US" dirty="0" smtClean="0"/>
              <a:t> </a:t>
            </a:r>
            <a:r>
              <a:rPr lang="en-US" dirty="0" err="1"/>
              <a:t>udio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otkupa</a:t>
            </a:r>
            <a:r>
              <a:rPr lang="en-US" dirty="0"/>
              <a:t> </a:t>
            </a:r>
            <a:r>
              <a:rPr lang="en-US" dirty="0" err="1"/>
              <a:t>običnih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(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</a:t>
            </a:r>
            <a:r>
              <a:rPr lang="en-US" dirty="0" smtClean="0"/>
              <a:t>od</a:t>
            </a:r>
            <a:r>
              <a:rPr lang="sr-Latn-ME" dirty="0" smtClean="0"/>
              <a:t> </a:t>
            </a:r>
            <a:r>
              <a:rPr lang="en-US" dirty="0" err="1" smtClean="0"/>
              <a:t>vrijednosti</a:t>
            </a:r>
            <a:r>
              <a:rPr lang="en-US" dirty="0" smtClean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 smtClean="0"/>
              <a:t>konvert</a:t>
            </a:r>
            <a:r>
              <a:rPr lang="sr-Latn-ME" dirty="0" smtClean="0"/>
              <a:t>ovati </a:t>
            </a:r>
            <a:r>
              <a:rPr lang="en-US" dirty="0" smtClean="0"/>
              <a:t>u </a:t>
            </a:r>
            <a:r>
              <a:rPr lang="en-US" dirty="0" err="1"/>
              <a:t>obične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)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tokom</a:t>
            </a:r>
            <a:r>
              <a:rPr lang="en-US" dirty="0"/>
              <a:t> </a:t>
            </a:r>
            <a:r>
              <a:rPr lang="en-US" dirty="0" err="1"/>
              <a:t>posla</a:t>
            </a:r>
            <a:r>
              <a:rPr lang="en-US" dirty="0"/>
              <a:t> </a:t>
            </a:r>
            <a:r>
              <a:rPr lang="en-US" dirty="0" err="1"/>
              <a:t>preuzimanja</a:t>
            </a:r>
            <a:r>
              <a:rPr lang="en-US" dirty="0"/>
              <a:t> </a:t>
            </a:r>
            <a:r>
              <a:rPr lang="en-US" dirty="0" err="1"/>
              <a:t>kontrole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Sekretar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ovo</a:t>
            </a:r>
            <a:r>
              <a:rPr lang="en-US" dirty="0"/>
              <a:t> </a:t>
            </a:r>
            <a:r>
              <a:rPr lang="en-US" dirty="0" err="1" smtClean="0"/>
              <a:t>čini</a:t>
            </a:r>
            <a:r>
              <a:rPr lang="sr-Latn-ME" dirty="0" smtClean="0"/>
              <a:t> </a:t>
            </a:r>
            <a:r>
              <a:rPr lang="pt-BR" dirty="0" smtClean="0"/>
              <a:t>osiguravanjem </a:t>
            </a:r>
            <a:r>
              <a:rPr lang="pt-BR" dirty="0"/>
              <a:t>da se obavezna ponuda za prodaju distribuira svim </a:t>
            </a:r>
            <a:r>
              <a:rPr lang="pt-BR" dirty="0" smtClean="0"/>
              <a:t>dioničarima/</a:t>
            </a:r>
            <a:r>
              <a:rPr lang="en-US" dirty="0" err="1" smtClean="0"/>
              <a:t>akcionarima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0615376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29553"/>
            <a:ext cx="10515600" cy="50474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c) </a:t>
            </a:r>
            <a:r>
              <a:rPr lang="en-US" dirty="0" err="1"/>
              <a:t>Pomaganje</a:t>
            </a:r>
            <a:r>
              <a:rPr lang="en-US" dirty="0"/>
              <a:t> u </a:t>
            </a:r>
            <a:r>
              <a:rPr lang="en-US" dirty="0" err="1"/>
              <a:t>sprovođenju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endParaRPr lang="en-US" dirty="0"/>
          </a:p>
          <a:p>
            <a:r>
              <a:rPr lang="en-US" dirty="0" err="1"/>
              <a:t>Sekretar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osigurava</a:t>
            </a:r>
            <a:r>
              <a:rPr lang="en-US" dirty="0"/>
              <a:t> da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pravilno</a:t>
            </a:r>
            <a:r>
              <a:rPr lang="en-US" dirty="0"/>
              <a:t> </a:t>
            </a:r>
            <a:r>
              <a:rPr lang="en-US" dirty="0" err="1"/>
              <a:t>tretira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propisno</a:t>
            </a:r>
            <a:r>
              <a:rPr lang="en-US" dirty="0"/>
              <a:t> </a:t>
            </a:r>
            <a:r>
              <a:rPr lang="en-US" dirty="0" err="1"/>
              <a:t>podnesene</a:t>
            </a:r>
            <a:r>
              <a:rPr lang="en-US" dirty="0"/>
              <a:t> </a:t>
            </a:r>
            <a:r>
              <a:rPr lang="en-US" dirty="0" err="1" smtClean="0"/>
              <a:t>peticije</a:t>
            </a:r>
            <a:r>
              <a:rPr lang="sr-Latn-ME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/>
              <a:t>; </a:t>
            </a:r>
            <a:r>
              <a:rPr lang="en-US" dirty="0" err="1"/>
              <a:t>i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usmjerava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propisno</a:t>
            </a:r>
            <a:r>
              <a:rPr lang="en-US" dirty="0"/>
              <a:t> </a:t>
            </a:r>
            <a:r>
              <a:rPr lang="en-US" dirty="0" err="1"/>
              <a:t>podnesene</a:t>
            </a:r>
            <a:r>
              <a:rPr lang="en-US" dirty="0"/>
              <a:t> </a:t>
            </a:r>
            <a:r>
              <a:rPr lang="en-US" dirty="0" err="1"/>
              <a:t>upite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 smtClean="0"/>
              <a:t>odgovarajućim</a:t>
            </a:r>
            <a:r>
              <a:rPr lang="sr-Latn-ME" dirty="0" smtClean="0"/>
              <a:t> </a:t>
            </a:r>
            <a:r>
              <a:rPr lang="en-US" dirty="0" err="1" smtClean="0"/>
              <a:t>organima</a:t>
            </a:r>
            <a:r>
              <a:rPr lang="en-US" dirty="0" smtClean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sektorima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Sekretar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pokušati</a:t>
            </a:r>
            <a:r>
              <a:rPr lang="en-US" dirty="0"/>
              <a:t> da </a:t>
            </a:r>
            <a:r>
              <a:rPr lang="en-US" dirty="0" err="1"/>
              <a:t>odmah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pravedno</a:t>
            </a:r>
            <a:r>
              <a:rPr lang="en-US" dirty="0"/>
              <a:t> </a:t>
            </a:r>
            <a:r>
              <a:rPr lang="en-US" dirty="0" err="1"/>
              <a:t>riješi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sukobe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61626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23682"/>
            <a:ext cx="10515600" cy="4953281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2. </a:t>
            </a:r>
            <a:r>
              <a:rPr lang="en-US" dirty="0" err="1"/>
              <a:t>Nadležnost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 </a:t>
            </a:r>
            <a:r>
              <a:rPr lang="en-US" dirty="0" err="1"/>
              <a:t>društva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Uprava</a:t>
            </a:r>
            <a:r>
              <a:rPr lang="en-US" dirty="0"/>
              <a:t> je </a:t>
            </a:r>
            <a:r>
              <a:rPr lang="en-US" dirty="0" err="1"/>
              <a:t>nadležna</a:t>
            </a:r>
            <a:r>
              <a:rPr lang="en-US" dirty="0"/>
              <a:t> da: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izvršava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; </a:t>
            </a:r>
            <a:r>
              <a:rPr lang="en-US" dirty="0" err="1"/>
              <a:t>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upravlja</a:t>
            </a:r>
            <a:r>
              <a:rPr lang="en-US" dirty="0"/>
              <a:t> </a:t>
            </a:r>
            <a:r>
              <a:rPr lang="en-US" dirty="0" err="1"/>
              <a:t>svakodnevnim</a:t>
            </a:r>
            <a:r>
              <a:rPr lang="en-US" dirty="0"/>
              <a:t> </a:t>
            </a:r>
            <a:r>
              <a:rPr lang="en-US" dirty="0" err="1"/>
              <a:t>poslovima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/>
              <a:t>ukoliko</a:t>
            </a:r>
            <a:r>
              <a:rPr lang="en-US" dirty="0"/>
              <a:t> </a:t>
            </a:r>
            <a:r>
              <a:rPr lang="en-US" dirty="0" err="1"/>
              <a:t>nisu</a:t>
            </a:r>
            <a:r>
              <a:rPr lang="en-US" dirty="0"/>
              <a:t> u </a:t>
            </a:r>
            <a:r>
              <a:rPr lang="en-US" dirty="0" err="1" smtClean="0"/>
              <a:t>nadležnosti</a:t>
            </a:r>
            <a:r>
              <a:rPr lang="sr-Latn-ME" dirty="0" smtClean="0"/>
              <a:t> </a:t>
            </a:r>
            <a:r>
              <a:rPr lang="en-US" dirty="0" err="1" smtClean="0"/>
              <a:t>skupštine</a:t>
            </a:r>
            <a:r>
              <a:rPr lang="en-US" dirty="0" smtClean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1142573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d) </a:t>
            </a:r>
            <a:r>
              <a:rPr lang="en-US" dirty="0" err="1"/>
              <a:t>Pomaganje</a:t>
            </a:r>
            <a:r>
              <a:rPr lang="en-US" dirty="0"/>
              <a:t> u </a:t>
            </a:r>
            <a:r>
              <a:rPr lang="en-US" dirty="0" err="1"/>
              <a:t>rješavanju</a:t>
            </a:r>
            <a:r>
              <a:rPr lang="en-US" dirty="0"/>
              <a:t> </a:t>
            </a:r>
            <a:r>
              <a:rPr lang="en-US" dirty="0" err="1"/>
              <a:t>korporativnih</a:t>
            </a:r>
            <a:r>
              <a:rPr lang="en-US" dirty="0"/>
              <a:t> </a:t>
            </a:r>
            <a:r>
              <a:rPr lang="en-US" dirty="0" err="1"/>
              <a:t>sukoba</a:t>
            </a:r>
            <a:endParaRPr lang="en-US" dirty="0"/>
          </a:p>
          <a:p>
            <a:pPr algn="just"/>
            <a:r>
              <a:rPr lang="en-US" dirty="0" err="1"/>
              <a:t>Preporučuje</a:t>
            </a:r>
            <a:r>
              <a:rPr lang="en-US" dirty="0"/>
              <a:t> se da </a:t>
            </a:r>
            <a:r>
              <a:rPr lang="en-US" dirty="0" err="1"/>
              <a:t>sekretar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odgovoran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evidentiranje</a:t>
            </a:r>
            <a:r>
              <a:rPr lang="sr-Latn-ME" dirty="0" smtClean="0"/>
              <a:t> </a:t>
            </a:r>
            <a:r>
              <a:rPr lang="en-US" dirty="0" err="1" smtClean="0"/>
              <a:t>korporativnih</a:t>
            </a:r>
            <a:r>
              <a:rPr lang="en-US" dirty="0" smtClean="0"/>
              <a:t> </a:t>
            </a:r>
            <a:r>
              <a:rPr lang="en-US" dirty="0" err="1"/>
              <a:t>sukoba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Sekretar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registrira</a:t>
            </a:r>
            <a:r>
              <a:rPr lang="en-US" dirty="0"/>
              <a:t> </a:t>
            </a:r>
            <a:r>
              <a:rPr lang="en-US" dirty="0" err="1"/>
              <a:t>upite</a:t>
            </a:r>
            <a:r>
              <a:rPr lang="en-US" dirty="0"/>
              <a:t>, </a:t>
            </a:r>
            <a:r>
              <a:rPr lang="en-US" dirty="0" err="1"/>
              <a:t>dopise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zahtjeve</a:t>
            </a:r>
            <a:r>
              <a:rPr lang="en-US" dirty="0"/>
              <a:t> </a:t>
            </a:r>
            <a:r>
              <a:rPr lang="en-US" dirty="0" err="1" smtClean="0"/>
              <a:t>koje</a:t>
            </a:r>
            <a:r>
              <a:rPr lang="sr-Latn-ME" dirty="0" smtClean="0"/>
              <a:t> </a:t>
            </a:r>
            <a:r>
              <a:rPr lang="en-US" dirty="0" err="1" smtClean="0"/>
              <a:t>podnose</a:t>
            </a:r>
            <a:r>
              <a:rPr lang="en-US" dirty="0" smtClean="0"/>
              <a:t> </a:t>
            </a:r>
            <a:r>
              <a:rPr lang="en-US" dirty="0" err="1"/>
              <a:t>dioničari</a:t>
            </a:r>
            <a:r>
              <a:rPr lang="en-US" dirty="0"/>
              <a:t>/</a:t>
            </a:r>
            <a:r>
              <a:rPr lang="en-US" dirty="0" err="1"/>
              <a:t>akcionari</a:t>
            </a:r>
            <a:r>
              <a:rPr lang="en-US" dirty="0"/>
              <a:t>, </a:t>
            </a:r>
            <a:r>
              <a:rPr lang="en-US" dirty="0" err="1"/>
              <a:t>pregleda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blagovremeno</a:t>
            </a:r>
            <a:r>
              <a:rPr lang="en-US" dirty="0"/>
              <a:t> </a:t>
            </a:r>
            <a:r>
              <a:rPr lang="en-US" dirty="0" err="1"/>
              <a:t>ih</a:t>
            </a:r>
            <a:r>
              <a:rPr lang="en-US" dirty="0"/>
              <a:t> </a:t>
            </a:r>
            <a:r>
              <a:rPr lang="en-US" dirty="0" err="1"/>
              <a:t>prosljeđuje</a:t>
            </a:r>
            <a:r>
              <a:rPr lang="en-US" dirty="0"/>
              <a:t> </a:t>
            </a:r>
            <a:r>
              <a:rPr lang="en-US" dirty="0" err="1" smtClean="0"/>
              <a:t>organima</a:t>
            </a:r>
            <a:r>
              <a:rPr lang="sr-Latn-ME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nadležnost</a:t>
            </a:r>
            <a:r>
              <a:rPr lang="en-US" dirty="0"/>
              <a:t> da </a:t>
            </a:r>
            <a:r>
              <a:rPr lang="en-US" dirty="0" err="1"/>
              <a:t>rješavaju</a:t>
            </a:r>
            <a:r>
              <a:rPr lang="en-US" dirty="0"/>
              <a:t> </a:t>
            </a:r>
            <a:r>
              <a:rPr lang="en-US" dirty="0" err="1"/>
              <a:t>taj</a:t>
            </a:r>
            <a:r>
              <a:rPr lang="en-US" dirty="0"/>
              <a:t> </a:t>
            </a:r>
            <a:r>
              <a:rPr lang="en-US" dirty="0" err="1"/>
              <a:t>sukob</a:t>
            </a:r>
            <a:r>
              <a:rPr lang="en-US" dirty="0"/>
              <a:t>. </a:t>
            </a:r>
            <a:r>
              <a:rPr lang="en-US" dirty="0" err="1"/>
              <a:t>Efikasnost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/>
              <a:t>sprečavanju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rješavanju</a:t>
            </a:r>
            <a:r>
              <a:rPr lang="en-US" dirty="0"/>
              <a:t> </a:t>
            </a:r>
            <a:r>
              <a:rPr lang="en-US" dirty="0" err="1"/>
              <a:t>sukoba</a:t>
            </a:r>
            <a:r>
              <a:rPr lang="en-US" dirty="0"/>
              <a:t> </a:t>
            </a:r>
            <a:r>
              <a:rPr lang="en-US" dirty="0" err="1"/>
              <a:t>zavisi</a:t>
            </a:r>
            <a:r>
              <a:rPr lang="en-US" dirty="0"/>
              <a:t> od </a:t>
            </a:r>
            <a:r>
              <a:rPr lang="en-US" dirty="0" err="1"/>
              <a:t>njegove</a:t>
            </a:r>
            <a:r>
              <a:rPr lang="en-US" dirty="0"/>
              <a:t> </a:t>
            </a:r>
            <a:r>
              <a:rPr lang="en-US" dirty="0" err="1"/>
              <a:t>brzine</a:t>
            </a:r>
            <a:r>
              <a:rPr lang="en-US" dirty="0"/>
              <a:t> </a:t>
            </a:r>
            <a:r>
              <a:rPr lang="en-US" dirty="0" err="1" smtClean="0"/>
              <a:t>reag</a:t>
            </a:r>
            <a:r>
              <a:rPr lang="sr-Latn-ME" dirty="0" smtClean="0"/>
              <a:t>ovanja 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 smtClean="0"/>
              <a:t>zakonite</a:t>
            </a:r>
            <a:r>
              <a:rPr lang="sr-Latn-ME" dirty="0"/>
              <a:t> </a:t>
            </a:r>
            <a:r>
              <a:rPr lang="sr-Latn-ME" dirty="0" smtClean="0"/>
              <a:t>žalbe.</a:t>
            </a:r>
            <a:endParaRPr lang="en-US" dirty="0"/>
          </a:p>
          <a:p>
            <a:pPr algn="just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1686922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54741"/>
            <a:ext cx="10515600" cy="5222222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 </a:t>
            </a:r>
            <a:r>
              <a:rPr lang="en-US" dirty="0" err="1"/>
              <a:t>Sekretar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također</a:t>
            </a:r>
            <a:r>
              <a:rPr lang="en-US" dirty="0"/>
              <a:t> mora </a:t>
            </a:r>
            <a:r>
              <a:rPr lang="en-US" dirty="0" err="1"/>
              <a:t>periodično</a:t>
            </a:r>
            <a:r>
              <a:rPr lang="en-US" dirty="0"/>
              <a:t> </a:t>
            </a:r>
            <a:r>
              <a:rPr lang="en-US" dirty="0" err="1"/>
              <a:t>pratiti</a:t>
            </a:r>
            <a:r>
              <a:rPr lang="en-US" dirty="0"/>
              <a:t> status </a:t>
            </a:r>
            <a:r>
              <a:rPr lang="en-US" dirty="0" err="1"/>
              <a:t>žalbi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bi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it-IT" dirty="0" smtClean="0"/>
              <a:t>uvjerio </a:t>
            </a:r>
            <a:r>
              <a:rPr lang="it-IT" dirty="0"/>
              <a:t>da su pravilno i u potpunosti tretirane, te da li su riješene ili odbačene.</a:t>
            </a:r>
          </a:p>
          <a:p>
            <a:pPr algn="just"/>
            <a:r>
              <a:rPr lang="en-US" dirty="0" err="1"/>
              <a:t>Sukobi</a:t>
            </a:r>
            <a:r>
              <a:rPr lang="en-US" dirty="0"/>
              <a:t> se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pojaviti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izvršnih</a:t>
            </a:r>
            <a:r>
              <a:rPr lang="en-US" dirty="0" smtClean="0"/>
              <a:t> </a:t>
            </a:r>
            <a:r>
              <a:rPr lang="en-US" dirty="0" err="1"/>
              <a:t>rukovodilaca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Sekretar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 smtClean="0"/>
              <a:t>obavijestiti</a:t>
            </a:r>
            <a:r>
              <a:rPr lang="sr-Latn-ME" dirty="0" smtClean="0"/>
              <a:t> </a:t>
            </a:r>
            <a:r>
              <a:rPr lang="pl-PL" dirty="0" smtClean="0"/>
              <a:t>predsjednika </a:t>
            </a:r>
            <a:r>
              <a:rPr lang="pl-PL" dirty="0"/>
              <a:t>nadzornog/upravnog odbora o svim potencijalnim ili </a:t>
            </a:r>
            <a:r>
              <a:rPr lang="pl-PL" dirty="0" smtClean="0"/>
              <a:t>postojećim </a:t>
            </a:r>
            <a:r>
              <a:rPr lang="en-US" dirty="0" err="1" smtClean="0"/>
              <a:t>sukobima</a:t>
            </a:r>
            <a:r>
              <a:rPr lang="en-US" dirty="0"/>
              <a:t>, </a:t>
            </a:r>
            <a:r>
              <a:rPr lang="en-US" dirty="0" err="1"/>
              <a:t>tako</a:t>
            </a:r>
            <a:r>
              <a:rPr lang="en-US" dirty="0"/>
              <a:t> da se </a:t>
            </a:r>
            <a:r>
              <a:rPr lang="en-US" dirty="0" err="1"/>
              <a:t>oni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rješavati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odgovarajući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Najbolja</a:t>
            </a:r>
            <a:r>
              <a:rPr lang="en-US" dirty="0"/>
              <a:t> </a:t>
            </a:r>
            <a:r>
              <a:rPr lang="en-US" dirty="0" err="1" smtClean="0"/>
              <a:t>praksa</a:t>
            </a:r>
            <a:r>
              <a:rPr lang="sr-Latn-ME" dirty="0" smtClean="0"/>
              <a:t> </a:t>
            </a:r>
            <a:r>
              <a:rPr lang="en-US" dirty="0" err="1" smtClean="0"/>
              <a:t>sugerira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sekretar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djeluje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veza</a:t>
            </a:r>
            <a:r>
              <a:rPr lang="en-US" dirty="0"/>
              <a:t> u </a:t>
            </a:r>
            <a:r>
              <a:rPr lang="en-US" dirty="0" err="1"/>
              <a:t>slučaju</a:t>
            </a:r>
            <a:r>
              <a:rPr lang="en-US" dirty="0"/>
              <a:t> </a:t>
            </a:r>
            <a:r>
              <a:rPr lang="en-US" dirty="0" err="1"/>
              <a:t>sukoba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 smtClean="0"/>
              <a:t>članova</a:t>
            </a:r>
            <a:r>
              <a:rPr lang="sr-Latn-ME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583487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75765"/>
            <a:ext cx="10515600" cy="51011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5. </a:t>
            </a:r>
            <a:r>
              <a:rPr lang="en-US" dirty="0" err="1"/>
              <a:t>Osiguravanje</a:t>
            </a:r>
            <a:r>
              <a:rPr lang="en-US" dirty="0"/>
              <a:t> </a:t>
            </a:r>
            <a:r>
              <a:rPr lang="en-US" dirty="0" err="1"/>
              <a:t>objelodanjivanja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transparentnosti</a:t>
            </a:r>
            <a:endParaRPr lang="en-US" dirty="0"/>
          </a:p>
          <a:p>
            <a:pPr algn="just"/>
            <a:r>
              <a:rPr lang="en-US" dirty="0" err="1"/>
              <a:t>Sekretar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igra</a:t>
            </a:r>
            <a:r>
              <a:rPr lang="en-US" dirty="0"/>
              <a:t> </a:t>
            </a:r>
            <a:r>
              <a:rPr lang="en-US" dirty="0" err="1"/>
              <a:t>važnu</a:t>
            </a:r>
            <a:r>
              <a:rPr lang="en-US" dirty="0"/>
              <a:t> </a:t>
            </a:r>
            <a:r>
              <a:rPr lang="en-US" dirty="0" err="1"/>
              <a:t>ulogu</a:t>
            </a:r>
            <a:r>
              <a:rPr lang="en-US" dirty="0"/>
              <a:t> u </a:t>
            </a:r>
            <a:r>
              <a:rPr lang="en-US" dirty="0" err="1"/>
              <a:t>pomaganju</a:t>
            </a:r>
            <a:r>
              <a:rPr lang="en-US" dirty="0"/>
              <a:t> </a:t>
            </a:r>
            <a:r>
              <a:rPr lang="en-US" dirty="0" err="1"/>
              <a:t>nadzornom</a:t>
            </a:r>
            <a:r>
              <a:rPr lang="en-US" dirty="0"/>
              <a:t>/</a:t>
            </a:r>
            <a:r>
              <a:rPr lang="en-US" dirty="0" err="1"/>
              <a:t>upravnom</a:t>
            </a:r>
            <a:r>
              <a:rPr lang="en-US" dirty="0"/>
              <a:t> </a:t>
            </a:r>
            <a:r>
              <a:rPr lang="en-US" dirty="0" err="1" smtClean="0"/>
              <a:t>odboru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generalnom</a:t>
            </a:r>
            <a:r>
              <a:rPr lang="en-US" dirty="0"/>
              <a:t> </a:t>
            </a:r>
            <a:r>
              <a:rPr lang="en-US" dirty="0" err="1"/>
              <a:t>direktoru</a:t>
            </a:r>
            <a:r>
              <a:rPr lang="en-US" dirty="0"/>
              <a:t> da </a:t>
            </a:r>
            <a:r>
              <a:rPr lang="en-US" dirty="0" err="1"/>
              <a:t>svako</a:t>
            </a:r>
            <a:r>
              <a:rPr lang="en-US" dirty="0"/>
              <a:t> </a:t>
            </a:r>
            <a:r>
              <a:rPr lang="en-US" dirty="0" err="1"/>
              <a:t>izvršava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obaveze</a:t>
            </a:r>
            <a:r>
              <a:rPr lang="en-US" dirty="0"/>
              <a:t> </a:t>
            </a:r>
            <a:r>
              <a:rPr lang="en-US" dirty="0" err="1" smtClean="0"/>
              <a:t>blagovremenog</a:t>
            </a:r>
            <a:r>
              <a:rPr lang="sr-Latn-ME" dirty="0" smtClean="0"/>
              <a:t> </a:t>
            </a:r>
            <a:r>
              <a:rPr lang="en-US" dirty="0" err="1" smtClean="0"/>
              <a:t>objelodanjivanja</a:t>
            </a:r>
            <a:r>
              <a:rPr lang="en-US" dirty="0" smtClean="0"/>
              <a:t> </a:t>
            </a:r>
            <a:r>
              <a:rPr lang="en-US" dirty="0" err="1"/>
              <a:t>značajnih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</a:t>
            </a:r>
            <a:r>
              <a:rPr lang="en-US" dirty="0" err="1"/>
              <a:t>dioničarima</a:t>
            </a:r>
            <a:r>
              <a:rPr lang="en-US" dirty="0"/>
              <a:t>/</a:t>
            </a:r>
            <a:r>
              <a:rPr lang="en-US" dirty="0" err="1"/>
              <a:t>akcionarima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finansijskom</a:t>
            </a:r>
            <a:r>
              <a:rPr lang="en-US" dirty="0" smtClean="0"/>
              <a:t> </a:t>
            </a:r>
            <a:r>
              <a:rPr lang="en-US" dirty="0" err="1"/>
              <a:t>tržištu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Nadležnost</a:t>
            </a:r>
            <a:r>
              <a:rPr lang="en-US" dirty="0" smtClean="0"/>
              <a:t> </a:t>
            </a:r>
            <a:r>
              <a:rPr lang="en-US" dirty="0" err="1"/>
              <a:t>sekretara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u </a:t>
            </a:r>
            <a:r>
              <a:rPr lang="en-US" dirty="0" err="1"/>
              <a:t>vezi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 smtClean="0"/>
              <a:t>objelodanjivanjem</a:t>
            </a:r>
            <a:r>
              <a:rPr lang="sr-Latn-ME" dirty="0" smtClean="0"/>
              <a:t> </a:t>
            </a:r>
            <a:r>
              <a:rPr lang="pl-PL" dirty="0" smtClean="0"/>
              <a:t>informacija </a:t>
            </a:r>
            <a:r>
              <a:rPr lang="pl-PL" dirty="0"/>
              <a:t>prikazana je na </a:t>
            </a:r>
            <a:r>
              <a:rPr lang="pl-PL" dirty="0" smtClean="0"/>
              <a:t>slici.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408672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3967" y="1425389"/>
            <a:ext cx="9342189" cy="450476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913364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44600"/>
            <a:ext cx="10515600" cy="4932363"/>
          </a:xfrm>
        </p:spPr>
        <p:txBody>
          <a:bodyPr/>
          <a:lstStyle/>
          <a:p>
            <a:pPr algn="just"/>
            <a:r>
              <a:rPr lang="en-US" dirty="0" err="1"/>
              <a:t>Sekretar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također</a:t>
            </a:r>
            <a:r>
              <a:rPr lang="en-US" dirty="0"/>
              <a:t> </a:t>
            </a:r>
            <a:r>
              <a:rPr lang="en-US" dirty="0" err="1"/>
              <a:t>pomaže</a:t>
            </a:r>
            <a:r>
              <a:rPr lang="en-US" dirty="0"/>
              <a:t> </a:t>
            </a:r>
            <a:r>
              <a:rPr lang="en-US" dirty="0" err="1"/>
              <a:t>osiguravanju</a:t>
            </a:r>
            <a:r>
              <a:rPr lang="en-US" dirty="0"/>
              <a:t> </a:t>
            </a:r>
            <a:r>
              <a:rPr lang="en-US" dirty="0" err="1"/>
              <a:t>transparentnih</a:t>
            </a:r>
            <a:r>
              <a:rPr lang="en-US" dirty="0"/>
              <a:t> </a:t>
            </a:r>
            <a:r>
              <a:rPr lang="en-US" dirty="0" err="1" smtClean="0"/>
              <a:t>procedura</a:t>
            </a:r>
            <a:r>
              <a:rPr lang="sr-Latn-ME" dirty="0" smtClean="0"/>
              <a:t> </a:t>
            </a:r>
            <a:r>
              <a:rPr lang="en-US" dirty="0" err="1" smtClean="0"/>
              <a:t>kontrole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Konkretnije</a:t>
            </a:r>
            <a:r>
              <a:rPr lang="en-US" dirty="0"/>
              <a:t>, on </a:t>
            </a:r>
            <a:r>
              <a:rPr lang="en-US" dirty="0" err="1"/>
              <a:t>djeluje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veza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pl-PL" dirty="0" smtClean="0"/>
              <a:t>upravnog </a:t>
            </a:r>
            <a:r>
              <a:rPr lang="pl-PL" dirty="0"/>
              <a:t>odbora i njegove komisije za reviziju, ako je formirana, kada odbor </a:t>
            </a:r>
            <a:r>
              <a:rPr lang="pl-PL" dirty="0" smtClean="0"/>
              <a:t>za </a:t>
            </a:r>
            <a:r>
              <a:rPr lang="en-US" dirty="0" err="1" smtClean="0"/>
              <a:t>reviziju</a:t>
            </a:r>
            <a:r>
              <a:rPr lang="en-US" dirty="0" smtClean="0"/>
              <a:t> </a:t>
            </a:r>
            <a:r>
              <a:rPr lang="en-US" dirty="0" err="1"/>
              <a:t>vrši</a:t>
            </a:r>
            <a:r>
              <a:rPr lang="en-US" dirty="0"/>
              <a:t> </a:t>
            </a:r>
            <a:r>
              <a:rPr lang="en-US" dirty="0" err="1"/>
              <a:t>pregled</a:t>
            </a:r>
            <a:r>
              <a:rPr lang="en-US" dirty="0"/>
              <a:t>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ekonomskih</a:t>
            </a:r>
            <a:r>
              <a:rPr lang="en-US" dirty="0"/>
              <a:t> </a:t>
            </a:r>
            <a:r>
              <a:rPr lang="en-US" dirty="0" err="1"/>
              <a:t>poslova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Rezultati</a:t>
            </a:r>
            <a:r>
              <a:rPr lang="en-US" dirty="0" smtClean="0"/>
              <a:t> </a:t>
            </a:r>
            <a:r>
              <a:rPr lang="en-US" dirty="0" err="1" smtClean="0"/>
              <a:t>pregleda</a:t>
            </a:r>
            <a:r>
              <a:rPr lang="sr-Latn-ME" dirty="0" smtClean="0"/>
              <a:t> </a:t>
            </a:r>
            <a:r>
              <a:rPr lang="pl-PL" dirty="0"/>
              <a:t>odbora za reviziju trebaju se prezentirati na nadzornom/upravnom odboru i inicijatoru pregleda zajedno sa sekretarom društva, u roku od tri dana po završetku pregleda od strane odbora za reviziju.</a:t>
            </a:r>
            <a:endParaRPr lang="en-US" dirty="0"/>
          </a:p>
          <a:p>
            <a:pPr algn="just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0523765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3200" dirty="0">
                <a:latin typeface="+mn-lt"/>
              </a:rPr>
              <a:t>3</a:t>
            </a:r>
            <a:r>
              <a:rPr lang="en-US" sz="3200" dirty="0" smtClean="0">
                <a:latin typeface="+mn-lt"/>
              </a:rPr>
              <a:t>. </a:t>
            </a:r>
            <a:r>
              <a:rPr lang="en-US" sz="3200" dirty="0" err="1" smtClean="0">
                <a:latin typeface="+mn-lt"/>
              </a:rPr>
              <a:t>Stručna</a:t>
            </a:r>
            <a:r>
              <a:rPr lang="en-US" sz="3200" dirty="0" smtClean="0">
                <a:latin typeface="+mn-lt"/>
              </a:rPr>
              <a:t> </a:t>
            </a:r>
            <a:r>
              <a:rPr lang="en-US" sz="3200" dirty="0" err="1" smtClean="0">
                <a:latin typeface="+mn-lt"/>
              </a:rPr>
              <a:t>udruženja</a:t>
            </a:r>
            <a:r>
              <a:rPr lang="en-US" sz="3200" dirty="0" smtClean="0">
                <a:latin typeface="+mn-lt"/>
              </a:rPr>
              <a:t> </a:t>
            </a:r>
            <a:r>
              <a:rPr lang="en-US" sz="3200" dirty="0" err="1" smtClean="0">
                <a:latin typeface="+mn-lt"/>
              </a:rPr>
              <a:t>sekretara</a:t>
            </a:r>
            <a:r>
              <a:rPr lang="en-US" sz="3200" dirty="0" smtClean="0">
                <a:latin typeface="+mn-lt"/>
              </a:rPr>
              <a:t> </a:t>
            </a:r>
            <a:r>
              <a:rPr lang="en-US" sz="3200" dirty="0" err="1" smtClean="0">
                <a:latin typeface="+mn-lt"/>
              </a:rPr>
              <a:t>društava</a:t>
            </a:r>
            <a:endParaRPr lang="en-US" sz="32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smtClean="0"/>
              <a:t>Ova </a:t>
            </a:r>
            <a:r>
              <a:rPr lang="en-US" dirty="0" err="1"/>
              <a:t>funkcija</a:t>
            </a:r>
            <a:r>
              <a:rPr lang="en-US" dirty="0"/>
              <a:t> </a:t>
            </a:r>
            <a:r>
              <a:rPr lang="en-US" dirty="0" err="1"/>
              <a:t>zahtijeva</a:t>
            </a:r>
            <a:r>
              <a:rPr lang="en-US" dirty="0"/>
              <a:t> </a:t>
            </a:r>
            <a:r>
              <a:rPr lang="en-US" dirty="0" err="1"/>
              <a:t>jedinstven</a:t>
            </a:r>
            <a:r>
              <a:rPr lang="en-US" dirty="0"/>
              <a:t> </a:t>
            </a:r>
            <a:r>
              <a:rPr lang="en-US" dirty="0" err="1"/>
              <a:t>skup</a:t>
            </a:r>
            <a:r>
              <a:rPr lang="en-US" dirty="0"/>
              <a:t> </a:t>
            </a:r>
            <a:r>
              <a:rPr lang="en-US" dirty="0" err="1"/>
              <a:t>vještina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prikazane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sr-Latn-ME" dirty="0" smtClean="0"/>
              <a:t>prethodnim slajdovima. </a:t>
            </a:r>
            <a:r>
              <a:rPr lang="en-US" dirty="0" smtClean="0"/>
              <a:t> </a:t>
            </a:r>
            <a:endParaRPr lang="sr-Latn-ME" dirty="0" smtClean="0"/>
          </a:p>
          <a:p>
            <a:pPr algn="just"/>
            <a:r>
              <a:rPr lang="en-US" dirty="0" smtClean="0"/>
              <a:t>Na </a:t>
            </a:r>
            <a:r>
              <a:rPr lang="en-US" dirty="0" err="1"/>
              <a:t>stranim</a:t>
            </a:r>
            <a:r>
              <a:rPr lang="en-US" dirty="0"/>
              <a:t> </a:t>
            </a:r>
            <a:r>
              <a:rPr lang="en-US" dirty="0" err="1"/>
              <a:t>tržištima</a:t>
            </a:r>
            <a:r>
              <a:rPr lang="en-US" dirty="0"/>
              <a:t> </a:t>
            </a:r>
            <a:r>
              <a:rPr lang="en-US" dirty="0" err="1"/>
              <a:t>ovu</a:t>
            </a:r>
            <a:r>
              <a:rPr lang="en-US" dirty="0"/>
              <a:t> </a:t>
            </a:r>
            <a:r>
              <a:rPr lang="en-US" dirty="0" err="1"/>
              <a:t>ulogu</a:t>
            </a:r>
            <a:r>
              <a:rPr lang="en-US" dirty="0"/>
              <a:t> </a:t>
            </a:r>
            <a:r>
              <a:rPr lang="en-US" dirty="0" err="1"/>
              <a:t>često</a:t>
            </a:r>
            <a:r>
              <a:rPr lang="en-US" dirty="0"/>
              <a:t> </a:t>
            </a:r>
            <a:r>
              <a:rPr lang="en-US" dirty="0" err="1"/>
              <a:t>igraju</a:t>
            </a:r>
            <a:r>
              <a:rPr lang="en-US" dirty="0"/>
              <a:t> </a:t>
            </a:r>
            <a:r>
              <a:rPr lang="en-US" dirty="0" err="1"/>
              <a:t>stručna</a:t>
            </a:r>
            <a:r>
              <a:rPr lang="en-US" dirty="0"/>
              <a:t> </a:t>
            </a:r>
            <a:r>
              <a:rPr lang="sr-Latn-ME" dirty="0" smtClean="0"/>
              <a:t>u</a:t>
            </a:r>
            <a:r>
              <a:rPr lang="en-US" dirty="0" err="1" smtClean="0"/>
              <a:t>druženja</a:t>
            </a:r>
            <a:r>
              <a:rPr lang="sr-Latn-ME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/>
              <a:t>instituti</a:t>
            </a:r>
            <a:r>
              <a:rPr lang="en-US" dirty="0"/>
              <a:t> </a:t>
            </a:r>
            <a:r>
              <a:rPr lang="en-US" dirty="0" err="1"/>
              <a:t>sekretara</a:t>
            </a:r>
            <a:r>
              <a:rPr lang="en-US" dirty="0"/>
              <a:t> </a:t>
            </a:r>
            <a:r>
              <a:rPr lang="en-US" dirty="0" err="1" smtClean="0"/>
              <a:t>društava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Obično</a:t>
            </a:r>
            <a:r>
              <a:rPr lang="en-US" dirty="0"/>
              <a:t> </a:t>
            </a:r>
            <a:r>
              <a:rPr lang="en-US" dirty="0" err="1"/>
              <a:t>takve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 </a:t>
            </a:r>
            <a:r>
              <a:rPr lang="en-US" dirty="0" err="1"/>
              <a:t>ujedinjuju</a:t>
            </a:r>
            <a:r>
              <a:rPr lang="en-US" dirty="0"/>
              <a:t> </a:t>
            </a:r>
            <a:r>
              <a:rPr lang="en-US" dirty="0" err="1" smtClean="0"/>
              <a:t>sekretare</a:t>
            </a:r>
            <a:r>
              <a:rPr lang="sr-Latn-ME" dirty="0" smtClean="0"/>
              <a:t> </a:t>
            </a:r>
            <a:r>
              <a:rPr lang="en-US" dirty="0" err="1" smtClean="0"/>
              <a:t>društava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funkcija</a:t>
            </a:r>
            <a:r>
              <a:rPr lang="en-US" dirty="0"/>
              <a:t>, s </a:t>
            </a:r>
            <a:r>
              <a:rPr lang="en-US" dirty="0" err="1"/>
              <a:t>ciljem</a:t>
            </a:r>
            <a:r>
              <a:rPr lang="en-US" dirty="0"/>
              <a:t> da: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 smtClean="0"/>
              <a:t>promovi</a:t>
            </a:r>
            <a:r>
              <a:rPr lang="sr-Latn-ME" sz="2800" dirty="0" smtClean="0"/>
              <a:t>šu </a:t>
            </a:r>
            <a:r>
              <a:rPr lang="en-US" sz="2800" dirty="0" smtClean="0"/>
              <a:t> </a:t>
            </a:r>
            <a:r>
              <a:rPr lang="en-US" sz="2800" dirty="0"/>
              <a:t>dobro </a:t>
            </a:r>
            <a:r>
              <a:rPr lang="en-US" sz="2800" dirty="0" err="1"/>
              <a:t>korporativno</a:t>
            </a:r>
            <a:r>
              <a:rPr lang="en-US" sz="2800" dirty="0"/>
              <a:t> </a:t>
            </a:r>
            <a:r>
              <a:rPr lang="en-US" sz="2800" dirty="0" err="1"/>
              <a:t>upravljanje</a:t>
            </a:r>
            <a:r>
              <a:rPr lang="en-US" sz="2800" dirty="0"/>
              <a:t>, </a:t>
            </a:r>
            <a:r>
              <a:rPr lang="en-US" sz="2800" dirty="0" err="1"/>
              <a:t>sistem</a:t>
            </a:r>
            <a:r>
              <a:rPr lang="en-US" sz="2800" dirty="0"/>
              <a:t> </a:t>
            </a:r>
            <a:r>
              <a:rPr lang="en-US" sz="2800" dirty="0" err="1"/>
              <a:t>upravljanja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 smtClean="0"/>
              <a:t>efikasno</a:t>
            </a:r>
            <a:r>
              <a:rPr lang="sr-Latn-ME" sz="2800" dirty="0" smtClean="0"/>
              <a:t> </a:t>
            </a:r>
            <a:r>
              <a:rPr lang="en-US" sz="2800" dirty="0" err="1" smtClean="0"/>
              <a:t>rukovođenje</a:t>
            </a:r>
            <a:r>
              <a:rPr lang="en-US" sz="2800" dirty="0" smtClean="0"/>
              <a:t> </a:t>
            </a:r>
            <a:r>
              <a:rPr lang="en-US" sz="2800" dirty="0" err="1"/>
              <a:t>društvima</a:t>
            </a:r>
            <a:r>
              <a:rPr lang="en-US" sz="2800" dirty="0"/>
              <a:t>;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podržavaju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štite</a:t>
            </a:r>
            <a:r>
              <a:rPr lang="en-US" sz="2800" dirty="0"/>
              <a:t> </a:t>
            </a:r>
            <a:r>
              <a:rPr lang="en-US" sz="2800" dirty="0" err="1"/>
              <a:t>karakter</a:t>
            </a:r>
            <a:r>
              <a:rPr lang="en-US" sz="2800" dirty="0"/>
              <a:t>, status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interese</a:t>
            </a:r>
            <a:r>
              <a:rPr lang="en-US" sz="2800" dirty="0"/>
              <a:t> </a:t>
            </a:r>
            <a:r>
              <a:rPr lang="en-US" sz="2800" dirty="0" err="1"/>
              <a:t>sekretara</a:t>
            </a:r>
            <a:r>
              <a:rPr lang="en-US" sz="2800" dirty="0"/>
              <a:t> </a:t>
            </a:r>
            <a:r>
              <a:rPr lang="en-US" sz="2800" dirty="0" err="1"/>
              <a:t>društava</a:t>
            </a:r>
            <a:r>
              <a:rPr lang="en-US" sz="2800" dirty="0"/>
              <a:t> – </a:t>
            </a:r>
            <a:r>
              <a:rPr lang="en-US" sz="2800" dirty="0" err="1"/>
              <a:t>članova</a:t>
            </a:r>
            <a:r>
              <a:rPr lang="en-US" sz="2800" dirty="0" smtClean="0"/>
              <a:t>;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5305798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29553"/>
            <a:ext cx="10515600" cy="504741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promovi</a:t>
            </a:r>
            <a:r>
              <a:rPr lang="sr-Latn-ME" dirty="0" smtClean="0"/>
              <a:t>šu </a:t>
            </a:r>
            <a:r>
              <a:rPr lang="en-US" dirty="0" err="1" smtClean="0"/>
              <a:t>efikasnost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korisnost</a:t>
            </a:r>
            <a:r>
              <a:rPr lang="en-US" dirty="0" smtClean="0"/>
              <a:t> </a:t>
            </a:r>
            <a:r>
              <a:rPr lang="en-US" dirty="0" err="1" smtClean="0"/>
              <a:t>tih</a:t>
            </a:r>
            <a:r>
              <a:rPr lang="en-US" dirty="0" smtClean="0"/>
              <a:t> </a:t>
            </a:r>
            <a:r>
              <a:rPr lang="en-US" dirty="0" err="1" smtClean="0"/>
              <a:t>usluga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standard </a:t>
            </a:r>
            <a:r>
              <a:rPr lang="en-US" dirty="0" err="1" smtClean="0"/>
              <a:t>profesionalnog</a:t>
            </a:r>
            <a:r>
              <a:rPr lang="sr-Latn-ME" dirty="0" smtClean="0"/>
              <a:t> </a:t>
            </a:r>
            <a:r>
              <a:rPr lang="en-US" dirty="0" err="1" smtClean="0"/>
              <a:t>ponašanja</a:t>
            </a:r>
            <a:r>
              <a:rPr lang="en-US" dirty="0" smtClean="0"/>
              <a:t> </a:t>
            </a:r>
            <a:r>
              <a:rPr lang="en-US" dirty="0" err="1" smtClean="0"/>
              <a:t>sekretara</a:t>
            </a:r>
            <a:r>
              <a:rPr lang="en-US" dirty="0" smtClean="0"/>
              <a:t> </a:t>
            </a:r>
            <a:r>
              <a:rPr lang="en-US" dirty="0" err="1" smtClean="0"/>
              <a:t>društava</a:t>
            </a:r>
            <a:r>
              <a:rPr lang="en-US" dirty="0" smtClean="0"/>
              <a:t>;</a:t>
            </a:r>
          </a:p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obučavaju</a:t>
            </a:r>
            <a:r>
              <a:rPr lang="en-US" dirty="0" smtClean="0"/>
              <a:t> </a:t>
            </a:r>
            <a:r>
              <a:rPr lang="en-US" dirty="0" err="1" smtClean="0"/>
              <a:t>sekretare</a:t>
            </a:r>
            <a:r>
              <a:rPr lang="en-US" dirty="0" smtClean="0"/>
              <a:t> </a:t>
            </a:r>
            <a:r>
              <a:rPr lang="en-US" dirty="0" err="1" smtClean="0"/>
              <a:t>društava</a:t>
            </a:r>
            <a:r>
              <a:rPr lang="en-US" dirty="0" smtClean="0"/>
              <a:t>;</a:t>
            </a:r>
          </a:p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koment</a:t>
            </a:r>
            <a:r>
              <a:rPr lang="sr-Latn-ME" dirty="0" smtClean="0"/>
              <a:t>arišu </a:t>
            </a:r>
            <a:r>
              <a:rPr lang="en-US" dirty="0" smtClean="0"/>
              <a:t> </a:t>
            </a:r>
            <a:r>
              <a:rPr lang="en-US" dirty="0" err="1" smtClean="0"/>
              <a:t>predložene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postojeće</a:t>
            </a:r>
            <a:r>
              <a:rPr lang="en-US" dirty="0" smtClean="0"/>
              <a:t> </a:t>
            </a:r>
            <a:r>
              <a:rPr lang="en-US" dirty="0" err="1" smtClean="0"/>
              <a:t>zakone</a:t>
            </a:r>
            <a:r>
              <a:rPr lang="en-US" dirty="0" smtClean="0"/>
              <a:t>, </a:t>
            </a:r>
            <a:r>
              <a:rPr lang="en-US" dirty="0" err="1" smtClean="0"/>
              <a:t>pravila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propise</a:t>
            </a:r>
            <a:r>
              <a:rPr lang="en-US" dirty="0" smtClean="0"/>
              <a:t> u </a:t>
            </a:r>
            <a:r>
              <a:rPr lang="en-US" dirty="0" err="1" smtClean="0"/>
              <a:t>oblastima</a:t>
            </a:r>
            <a:r>
              <a:rPr lang="sr-Latn-ME" dirty="0" smtClean="0"/>
              <a:t> </a:t>
            </a:r>
            <a:r>
              <a:rPr lang="pl-PL" dirty="0" smtClean="0"/>
              <a:t>od posebnog interesa za sekretare društava – članove; i</a:t>
            </a:r>
          </a:p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promovi</a:t>
            </a:r>
            <a:r>
              <a:rPr lang="sr-Latn-ME" smtClean="0"/>
              <a:t>šu </a:t>
            </a:r>
            <a:r>
              <a:rPr lang="en-US" smtClean="0"/>
              <a:t> </a:t>
            </a:r>
            <a:r>
              <a:rPr lang="en-US" dirty="0" err="1" smtClean="0"/>
              <a:t>dobrovoljnu</a:t>
            </a:r>
            <a:r>
              <a:rPr lang="en-US" dirty="0" smtClean="0"/>
              <a:t> </a:t>
            </a:r>
            <a:r>
              <a:rPr lang="en-US" dirty="0" err="1" smtClean="0"/>
              <a:t>razmjenu</a:t>
            </a:r>
            <a:r>
              <a:rPr lang="en-US" dirty="0" smtClean="0"/>
              <a:t> </a:t>
            </a:r>
            <a:r>
              <a:rPr lang="en-US" dirty="0" err="1" smtClean="0"/>
              <a:t>informacija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iskustva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se </a:t>
            </a:r>
            <a:r>
              <a:rPr lang="en-US" dirty="0" err="1" smtClean="0"/>
              <a:t>odnose</a:t>
            </a:r>
            <a:r>
              <a:rPr lang="sr-Latn-ME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dužnosti</a:t>
            </a:r>
            <a:r>
              <a:rPr lang="en-US" dirty="0" smtClean="0"/>
              <a:t>, </a:t>
            </a:r>
            <a:r>
              <a:rPr lang="en-US" dirty="0" err="1" smtClean="0"/>
              <a:t>probleme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prakse</a:t>
            </a:r>
            <a:r>
              <a:rPr lang="en-US" dirty="0" smtClean="0"/>
              <a:t> </a:t>
            </a:r>
            <a:r>
              <a:rPr lang="en-US" dirty="0" err="1" smtClean="0"/>
              <a:t>sekretara</a:t>
            </a:r>
            <a:r>
              <a:rPr lang="en-US" dirty="0" smtClean="0"/>
              <a:t> </a:t>
            </a:r>
            <a:r>
              <a:rPr lang="en-US" dirty="0" err="1" smtClean="0"/>
              <a:t>društava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njihovih</a:t>
            </a:r>
            <a:r>
              <a:rPr lang="en-US" dirty="0" smtClean="0"/>
              <a:t> </a:t>
            </a:r>
            <a:r>
              <a:rPr lang="en-US" dirty="0" err="1" smtClean="0"/>
              <a:t>društava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pomažu</a:t>
            </a:r>
            <a:r>
              <a:rPr lang="en-US" dirty="0" smtClean="0"/>
              <a:t> u </a:t>
            </a:r>
            <a:r>
              <a:rPr lang="en-US" dirty="0" err="1" smtClean="0"/>
              <a:t>toj</a:t>
            </a:r>
            <a:r>
              <a:rPr lang="en-US" dirty="0" smtClean="0"/>
              <a:t> </a:t>
            </a:r>
            <a:r>
              <a:rPr lang="en-US" dirty="0" err="1" smtClean="0"/>
              <a:t>razmjeni</a:t>
            </a:r>
            <a:r>
              <a:rPr lang="en-US" dirty="0" smtClean="0"/>
              <a:t>.</a:t>
            </a:r>
            <a:endParaRPr lang="sr-Latn-ME" dirty="0" smtClean="0"/>
          </a:p>
          <a:p>
            <a:pPr marL="0" indent="0" algn="just">
              <a:buNone/>
            </a:pPr>
            <a:r>
              <a:rPr lang="sr-Latn-ME" dirty="0" smtClean="0"/>
              <a:t>HVALA!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09559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56851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+mn-lt"/>
              </a:rPr>
              <a:t>B. </a:t>
            </a:r>
            <a:r>
              <a:rPr lang="en-US" sz="3600" dirty="0" err="1" smtClean="0">
                <a:latin typeface="+mn-lt"/>
              </a:rPr>
              <a:t>Sastav</a:t>
            </a:r>
            <a:r>
              <a:rPr lang="en-US" sz="3600" dirty="0" smtClean="0">
                <a:latin typeface="+mn-lt"/>
              </a:rPr>
              <a:t> </a:t>
            </a:r>
            <a:r>
              <a:rPr lang="en-US" sz="3600" dirty="0" err="1" smtClean="0">
                <a:latin typeface="+mn-lt"/>
              </a:rPr>
              <a:t>izvršnih</a:t>
            </a:r>
            <a:r>
              <a:rPr lang="en-US" sz="3600" dirty="0" smtClean="0">
                <a:latin typeface="+mn-lt"/>
              </a:rPr>
              <a:t> organa</a:t>
            </a:r>
            <a:endParaRPr lang="en-US" sz="36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0576"/>
            <a:ext cx="10515600" cy="49263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1</a:t>
            </a:r>
            <a:r>
              <a:rPr lang="en-US" dirty="0"/>
              <a:t>. </a:t>
            </a:r>
            <a:r>
              <a:rPr lang="en-US" dirty="0" err="1"/>
              <a:t>Ko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generalni</a:t>
            </a:r>
            <a:r>
              <a:rPr lang="en-US" dirty="0"/>
              <a:t> </a:t>
            </a:r>
            <a:r>
              <a:rPr lang="en-US" dirty="0" err="1"/>
              <a:t>direktor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član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 </a:t>
            </a:r>
            <a:r>
              <a:rPr lang="en-US" dirty="0" err="1"/>
              <a:t>društva</a:t>
            </a:r>
            <a:endParaRPr lang="en-US" dirty="0"/>
          </a:p>
          <a:p>
            <a:r>
              <a:rPr lang="en-US" dirty="0" err="1"/>
              <a:t>Svaki</a:t>
            </a:r>
            <a:r>
              <a:rPr lang="en-US" dirty="0"/>
              <a:t> </a:t>
            </a:r>
            <a:r>
              <a:rPr lang="en-US" dirty="0" err="1"/>
              <a:t>pojedinac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generalni</a:t>
            </a:r>
            <a:r>
              <a:rPr lang="en-US" dirty="0"/>
              <a:t> </a:t>
            </a:r>
            <a:r>
              <a:rPr lang="en-US" dirty="0" err="1"/>
              <a:t>direktor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član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. </a:t>
            </a:r>
            <a:endParaRPr lang="sr-Latn-ME" dirty="0" smtClean="0"/>
          </a:p>
          <a:p>
            <a:pPr marL="0" indent="0">
              <a:buNone/>
            </a:pPr>
            <a:r>
              <a:rPr lang="en-US" dirty="0" err="1" smtClean="0"/>
              <a:t>Međutim</a:t>
            </a:r>
            <a:r>
              <a:rPr lang="en-US" dirty="0"/>
              <a:t>, </a:t>
            </a:r>
            <a:r>
              <a:rPr lang="en-US" dirty="0" err="1"/>
              <a:t>ipak</a:t>
            </a:r>
            <a:r>
              <a:rPr lang="en-US" dirty="0"/>
              <a:t> </a:t>
            </a:r>
            <a:r>
              <a:rPr lang="en-US" dirty="0" err="1" smtClean="0"/>
              <a:t>postoje</a:t>
            </a:r>
            <a:r>
              <a:rPr lang="sr-Latn-ME" dirty="0" smtClean="0"/>
              <a:t> </a:t>
            </a:r>
            <a:r>
              <a:rPr lang="en-US" dirty="0" err="1" smtClean="0"/>
              <a:t>ograničenja</a:t>
            </a:r>
            <a:r>
              <a:rPr lang="en-US" dirty="0" smtClean="0"/>
              <a:t>: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pojedinci</a:t>
            </a:r>
            <a:r>
              <a:rPr lang="en-US" dirty="0"/>
              <a:t> s “</a:t>
            </a:r>
            <a:r>
              <a:rPr lang="en-US" dirty="0" err="1"/>
              <a:t>punom</a:t>
            </a:r>
            <a:r>
              <a:rPr lang="en-US" dirty="0"/>
              <a:t> </a:t>
            </a:r>
            <a:r>
              <a:rPr lang="en-US" dirty="0" err="1"/>
              <a:t>poslovnom</a:t>
            </a:r>
            <a:r>
              <a:rPr lang="en-US" dirty="0"/>
              <a:t> </a:t>
            </a:r>
            <a:r>
              <a:rPr lang="en-US" dirty="0" err="1"/>
              <a:t>sposobnošću</a:t>
            </a:r>
            <a:r>
              <a:rPr lang="en-US" dirty="0"/>
              <a:t>”.</a:t>
            </a:r>
          </a:p>
          <a:p>
            <a:pPr algn="just"/>
            <a:r>
              <a:rPr lang="en-US" dirty="0" err="1"/>
              <a:t>Ovo</a:t>
            </a:r>
            <a:r>
              <a:rPr lang="en-US" dirty="0"/>
              <a:t> </a:t>
            </a:r>
            <a:r>
              <a:rPr lang="en-US" dirty="0" err="1"/>
              <a:t>znači</a:t>
            </a:r>
            <a:r>
              <a:rPr lang="en-US" dirty="0"/>
              <a:t> da lice mora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sposobnost</a:t>
            </a:r>
            <a:r>
              <a:rPr lang="en-US" dirty="0"/>
              <a:t> da </a:t>
            </a:r>
            <a:r>
              <a:rPr lang="en-US" dirty="0" err="1"/>
              <a:t>svojim</a:t>
            </a:r>
            <a:r>
              <a:rPr lang="en-US" dirty="0"/>
              <a:t> </a:t>
            </a:r>
            <a:r>
              <a:rPr lang="en-US" dirty="0" err="1"/>
              <a:t>radnjama</a:t>
            </a:r>
            <a:r>
              <a:rPr lang="en-US" dirty="0"/>
              <a:t> </a:t>
            </a:r>
            <a:r>
              <a:rPr lang="en-US" dirty="0" err="1"/>
              <a:t>stiče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ostvaruje</a:t>
            </a:r>
            <a:r>
              <a:rPr lang="sr-Latn-ME" dirty="0" smtClean="0"/>
              <a:t> </a:t>
            </a:r>
            <a:r>
              <a:rPr lang="en-US" dirty="0" err="1" smtClean="0"/>
              <a:t>građanska</a:t>
            </a:r>
            <a:r>
              <a:rPr lang="en-US" dirty="0" smtClean="0"/>
              <a:t> </a:t>
            </a:r>
            <a:r>
              <a:rPr lang="en-US" dirty="0" err="1"/>
              <a:t>prava</a:t>
            </a:r>
            <a:r>
              <a:rPr lang="en-US" dirty="0"/>
              <a:t>, da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sebe</a:t>
            </a:r>
            <a:r>
              <a:rPr lang="en-US" dirty="0"/>
              <a:t> </a:t>
            </a:r>
            <a:r>
              <a:rPr lang="en-US" dirty="0" err="1"/>
              <a:t>stvarati</a:t>
            </a:r>
            <a:r>
              <a:rPr lang="en-US" dirty="0"/>
              <a:t> </a:t>
            </a:r>
            <a:r>
              <a:rPr lang="en-US" dirty="0" err="1"/>
              <a:t>građanskopravne</a:t>
            </a:r>
            <a:r>
              <a:rPr lang="en-US" dirty="0"/>
              <a:t> </a:t>
            </a:r>
            <a:r>
              <a:rPr lang="en-US" dirty="0" err="1"/>
              <a:t>obaveze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smtClean="0"/>
              <a:t>da</a:t>
            </a:r>
            <a:r>
              <a:rPr lang="sr-Latn-ME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/>
              <a:t>izvršavati</a:t>
            </a:r>
            <a:r>
              <a:rPr lang="en-US" dirty="0"/>
              <a:t> ova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obaveze</a:t>
            </a:r>
            <a:r>
              <a:rPr lang="en-US" dirty="0"/>
              <a:t>;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689520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72353"/>
            <a:ext cx="10515600" cy="5504610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Pravno</a:t>
            </a:r>
            <a:r>
              <a:rPr lang="en-US" dirty="0"/>
              <a:t> lice ne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član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Predsjednik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ne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generalni</a:t>
            </a:r>
            <a:r>
              <a:rPr lang="en-US" dirty="0"/>
              <a:t> </a:t>
            </a:r>
            <a:r>
              <a:rPr lang="en-US" dirty="0" err="1"/>
              <a:t>direktor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Član</a:t>
            </a:r>
            <a:r>
              <a:rPr lang="en-US" dirty="0"/>
              <a:t> </a:t>
            </a:r>
            <a:r>
              <a:rPr lang="en-US" dirty="0" err="1"/>
              <a:t>komisije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glasanje</a:t>
            </a:r>
            <a:r>
              <a:rPr lang="en-US" dirty="0"/>
              <a:t> ne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član</a:t>
            </a:r>
            <a:r>
              <a:rPr lang="en-US" dirty="0"/>
              <a:t> </a:t>
            </a:r>
            <a:r>
              <a:rPr lang="en-US" dirty="0" err="1"/>
              <a:t>izvršnih</a:t>
            </a:r>
            <a:r>
              <a:rPr lang="en-US" dirty="0"/>
              <a:t> organa; </a:t>
            </a:r>
            <a:r>
              <a:rPr lang="en-US" dirty="0" err="1"/>
              <a:t>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ne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izvršni</a:t>
            </a:r>
            <a:r>
              <a:rPr lang="en-US" dirty="0"/>
              <a:t> </a:t>
            </a:r>
            <a:r>
              <a:rPr lang="en-US" dirty="0" err="1"/>
              <a:t>direktori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Generalni</a:t>
            </a:r>
            <a:r>
              <a:rPr lang="en-US" dirty="0"/>
              <a:t> </a:t>
            </a:r>
            <a:r>
              <a:rPr lang="en-US" dirty="0" err="1"/>
              <a:t>direktor</a:t>
            </a:r>
            <a:r>
              <a:rPr lang="en-US" dirty="0"/>
              <a:t> ne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učestvovati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u </a:t>
            </a:r>
            <a:r>
              <a:rPr lang="en-US" dirty="0" err="1"/>
              <a:t>kakvim</a:t>
            </a:r>
            <a:r>
              <a:rPr lang="en-US" dirty="0"/>
              <a:t> </a:t>
            </a:r>
            <a:r>
              <a:rPr lang="en-US" dirty="0" err="1"/>
              <a:t>poslovnim</a:t>
            </a:r>
            <a:r>
              <a:rPr lang="en-US" dirty="0"/>
              <a:t> </a:t>
            </a:r>
            <a:r>
              <a:rPr lang="en-US" dirty="0" err="1"/>
              <a:t>aktivnostima</a:t>
            </a:r>
            <a:r>
              <a:rPr lang="en-US" dirty="0"/>
              <a:t> </a:t>
            </a:r>
            <a:r>
              <a:rPr lang="en-US" dirty="0" err="1"/>
              <a:t>osim</a:t>
            </a:r>
            <a:r>
              <a:rPr lang="sr-Latn-ME" dirty="0"/>
              <a:t> </a:t>
            </a:r>
            <a:r>
              <a:rPr lang="en-US" dirty="0" err="1"/>
              <a:t>onih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vezane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društvom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korporativno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njegovim</a:t>
            </a:r>
            <a:r>
              <a:rPr lang="sr-Latn-ME" dirty="0"/>
              <a:t> </a:t>
            </a:r>
            <a:r>
              <a:rPr lang="en-US" dirty="0" err="1"/>
              <a:t>zavisnim</a:t>
            </a:r>
            <a:r>
              <a:rPr lang="en-US" dirty="0"/>
              <a:t> </a:t>
            </a:r>
            <a:r>
              <a:rPr lang="en-US" dirty="0" err="1"/>
              <a:t>društvima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0F46-42CC-47E7-8174-CFFE6FCE6470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777936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1827</TotalTime>
  <Words>4481</Words>
  <Application>Microsoft Office PowerPoint</Application>
  <PresentationFormat>Custom</PresentationFormat>
  <Paragraphs>376</Paragraphs>
  <Slides>76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76</vt:i4>
      </vt:variant>
    </vt:vector>
  </HeadingPairs>
  <TitlesOfParts>
    <vt:vector size="77" baseType="lpstr">
      <vt:lpstr>Office Theme</vt:lpstr>
      <vt:lpstr>KORPORATIVNO UPRAVLJANJE</vt:lpstr>
      <vt:lpstr>Sadržaj </vt:lpstr>
      <vt:lpstr>Uvod </vt:lpstr>
      <vt:lpstr>A. Izvršni organi (uprava društva) i njihove nadležnosti</vt:lpstr>
      <vt:lpstr>Slide 5</vt:lpstr>
      <vt:lpstr>Slide 6</vt:lpstr>
      <vt:lpstr>Slide 7</vt:lpstr>
      <vt:lpstr>B. Sastav izvršnih organa</vt:lpstr>
      <vt:lpstr>Slide 9</vt:lpstr>
      <vt:lpstr>Slide 10</vt:lpstr>
      <vt:lpstr> Prakse društava u BiH: </vt:lpstr>
      <vt:lpstr>Slide 12</vt:lpstr>
      <vt:lpstr>C. Formiranje i ukidanje izvršnih organa</vt:lpstr>
      <vt:lpstr>Slide 14</vt:lpstr>
      <vt:lpstr>Slide 15</vt:lpstr>
      <vt:lpstr>Slide 16</vt:lpstr>
      <vt:lpstr>D. Radne procedure izvršnih organa</vt:lpstr>
      <vt:lpstr>Slide 18</vt:lpstr>
      <vt:lpstr>Slide 19</vt:lpstr>
      <vt:lpstr>Slide 20</vt:lpstr>
      <vt:lpstr>Slide 21</vt:lpstr>
      <vt:lpstr>Slide 22</vt:lpstr>
      <vt:lpstr>E. Obaveze i odgovornosti članova izvršnih organa</vt:lpstr>
      <vt:lpstr>F. Ocjenjivanja učinka</vt:lpstr>
      <vt:lpstr>G. Naknade i refundacije za izvršne organe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I. Sekretar društva i njegova uloga 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    c) Sekretarijat društva </vt:lpstr>
      <vt:lpstr>2. Nadležnost sekretara društva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3. Stručna udruženja sekretara društava</vt:lpstr>
      <vt:lpstr>Slide 76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KORPORATIVNO UPRAVLJANJE</dc:title>
  <dc:creator>Halil Kalac</dc:creator>
  <cp:lastModifiedBy>Windows User</cp:lastModifiedBy>
  <cp:revision>22</cp:revision>
  <dcterms:created xsi:type="dcterms:W3CDTF">2019-04-10T22:39:59Z</dcterms:created>
  <dcterms:modified xsi:type="dcterms:W3CDTF">2019-04-19T09:19:40Z</dcterms:modified>
</cp:coreProperties>
</file>