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345" r:id="rId20"/>
    <p:sldId id="277" r:id="rId21"/>
    <p:sldId id="278" r:id="rId22"/>
    <p:sldId id="279" r:id="rId23"/>
    <p:sldId id="332" r:id="rId24"/>
    <p:sldId id="280" r:id="rId25"/>
    <p:sldId id="281" r:id="rId26"/>
    <p:sldId id="282" r:id="rId27"/>
    <p:sldId id="283" r:id="rId28"/>
    <p:sldId id="284" r:id="rId29"/>
    <p:sldId id="346" r:id="rId30"/>
    <p:sldId id="285" r:id="rId31"/>
    <p:sldId id="287" r:id="rId32"/>
    <p:sldId id="333" r:id="rId33"/>
    <p:sldId id="288" r:id="rId34"/>
    <p:sldId id="334" r:id="rId35"/>
    <p:sldId id="290" r:id="rId36"/>
    <p:sldId id="291" r:id="rId37"/>
    <p:sldId id="292" r:id="rId38"/>
    <p:sldId id="347" r:id="rId39"/>
    <p:sldId id="293" r:id="rId40"/>
    <p:sldId id="294" r:id="rId41"/>
    <p:sldId id="295" r:id="rId42"/>
    <p:sldId id="297" r:id="rId43"/>
    <p:sldId id="335" r:id="rId44"/>
    <p:sldId id="300" r:id="rId45"/>
    <p:sldId id="301" r:id="rId46"/>
    <p:sldId id="303" r:id="rId47"/>
    <p:sldId id="305" r:id="rId48"/>
    <p:sldId id="336" r:id="rId49"/>
    <p:sldId id="306" r:id="rId50"/>
    <p:sldId id="337" r:id="rId51"/>
    <p:sldId id="308" r:id="rId52"/>
    <p:sldId id="338" r:id="rId53"/>
    <p:sldId id="309" r:id="rId54"/>
    <p:sldId id="310" r:id="rId55"/>
    <p:sldId id="311" r:id="rId56"/>
    <p:sldId id="339" r:id="rId57"/>
    <p:sldId id="312" r:id="rId58"/>
    <p:sldId id="340" r:id="rId59"/>
    <p:sldId id="313" r:id="rId60"/>
    <p:sldId id="315" r:id="rId61"/>
    <p:sldId id="341" r:id="rId62"/>
    <p:sldId id="316" r:id="rId63"/>
    <p:sldId id="318" r:id="rId64"/>
    <p:sldId id="319" r:id="rId65"/>
    <p:sldId id="342" r:id="rId66"/>
    <p:sldId id="320" r:id="rId67"/>
    <p:sldId id="321" r:id="rId68"/>
    <p:sldId id="322" r:id="rId69"/>
    <p:sldId id="323" r:id="rId70"/>
    <p:sldId id="324" r:id="rId71"/>
    <p:sldId id="325" r:id="rId72"/>
    <p:sldId id="348" r:id="rId73"/>
    <p:sldId id="343" r:id="rId74"/>
    <p:sldId id="326" r:id="rId75"/>
    <p:sldId id="328" r:id="rId76"/>
    <p:sldId id="349" r:id="rId77"/>
    <p:sldId id="344" r:id="rId78"/>
    <p:sldId id="329" r:id="rId79"/>
    <p:sldId id="330" r:id="rId8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217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29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596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989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860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953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184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490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8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8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4CD0-2AFC-42F1-A461-0FC030EBB13E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56-E076-4904-9AE5-E959EB2CE6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10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A4CD0-2AFC-42F1-A461-0FC030EBB13E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1FA56-E076-4904-9AE5-E959EB2CE6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291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sz="3600" dirty="0" smtClean="0"/>
              <a:t>ORGANI KORPORATIVNOG UPRAVLJANJA: NADZORNI /UPRAVNI ODBOR</a:t>
            </a:r>
          </a:p>
          <a:p>
            <a:r>
              <a:rPr lang="sr-Latn-ME" dirty="0" smtClean="0"/>
              <a:t>Prof. Dr Halil Kalač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9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8906"/>
            <a:ext cx="10515600" cy="5518057"/>
          </a:xfrm>
        </p:spPr>
        <p:txBody>
          <a:bodyPr/>
          <a:lstStyle/>
          <a:p>
            <a:pPr marL="0" indent="0">
              <a:buNone/>
            </a:pPr>
            <a:r>
              <a:rPr lang="sr-Latn-ME" sz="3600" dirty="0" smtClean="0"/>
              <a:t>B - </a:t>
            </a:r>
            <a:r>
              <a:rPr lang="en-US" sz="3600" dirty="0" smtClean="0"/>
              <a:t> </a:t>
            </a:r>
            <a:r>
              <a:rPr lang="en-US" sz="3600" dirty="0" err="1"/>
              <a:t>Sastav</a:t>
            </a:r>
            <a:r>
              <a:rPr lang="en-US" sz="3600" dirty="0"/>
              <a:t> </a:t>
            </a:r>
            <a:r>
              <a:rPr lang="en-US" sz="3600" dirty="0" err="1"/>
              <a:t>nadzornog</a:t>
            </a:r>
            <a:r>
              <a:rPr lang="en-US" sz="3600" dirty="0"/>
              <a:t>/</a:t>
            </a:r>
            <a:r>
              <a:rPr lang="en-US" sz="3600" dirty="0" err="1"/>
              <a:t>upravnog</a:t>
            </a:r>
            <a:r>
              <a:rPr lang="en-US" sz="3600" dirty="0"/>
              <a:t> </a:t>
            </a:r>
            <a:r>
              <a:rPr lang="en-US" sz="3600" dirty="0" err="1"/>
              <a:t>odbora</a:t>
            </a:r>
            <a:endParaRPr lang="en-US" sz="3600" dirty="0"/>
          </a:p>
          <a:p>
            <a:pPr marL="514350" indent="-514350">
              <a:buAutoNum type="arabicPeriod"/>
            </a:pP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</a:p>
          <a:p>
            <a:pPr marL="0" indent="0" algn="just">
              <a:buNone/>
            </a:pPr>
            <a:r>
              <a:rPr lang="en-US" dirty="0" err="1" smtClean="0"/>
              <a:t>Ukupan</a:t>
            </a:r>
            <a:r>
              <a:rPr lang="en-US" dirty="0" smtClean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određen</a:t>
            </a:r>
            <a:r>
              <a:rPr lang="en-US" dirty="0"/>
              <a:t> u </a:t>
            </a:r>
            <a:r>
              <a:rPr lang="en-US" dirty="0" err="1" smtClean="0"/>
              <a:t>osnivačkom</a:t>
            </a:r>
            <a:r>
              <a:rPr lang="sr-Latn-ME" dirty="0" smtClean="0"/>
              <a:t> </a:t>
            </a:r>
            <a:r>
              <a:rPr lang="en-US" dirty="0" err="1" smtClean="0"/>
              <a:t>aktu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od tri </a:t>
            </a:r>
            <a:r>
              <a:rPr lang="en-US" dirty="0" err="1"/>
              <a:t>člana</a:t>
            </a:r>
            <a:r>
              <a:rPr lang="en-US" dirty="0"/>
              <a:t> (</a:t>
            </a:r>
            <a:r>
              <a:rPr lang="en-US" dirty="0" err="1" smtClean="0"/>
              <a:t>minimalan</a:t>
            </a:r>
            <a:r>
              <a:rPr lang="sr-Latn-ME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).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članova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neparan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90597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506"/>
            <a:ext cx="10515600" cy="528945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Premali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preveliki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smtClean="0"/>
              <a:t>problem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djelotvorno</a:t>
            </a:r>
            <a:r>
              <a:rPr lang="en-US" dirty="0"/>
              <a:t> </a:t>
            </a:r>
            <a:r>
              <a:rPr lang="en-US" dirty="0" err="1"/>
              <a:t>odlučivanje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Mali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 smtClean="0"/>
              <a:t>neće</a:t>
            </a:r>
            <a:r>
              <a:rPr lang="sr-Latn-ME" dirty="0" smtClean="0"/>
              <a:t> </a:t>
            </a:r>
            <a:r>
              <a:rPr lang="en-US" dirty="0" err="1" smtClean="0"/>
              <a:t>dozvoliti</a:t>
            </a:r>
            <a:r>
              <a:rPr lang="en-US" dirty="0" smtClean="0"/>
              <a:t> </a:t>
            </a:r>
            <a:r>
              <a:rPr lang="en-US" dirty="0" err="1"/>
              <a:t>društvu</a:t>
            </a:r>
            <a:r>
              <a:rPr lang="en-US" dirty="0"/>
              <a:t> da </a:t>
            </a:r>
            <a:r>
              <a:rPr lang="en-US" dirty="0" err="1"/>
              <a:t>iskoristi</a:t>
            </a:r>
            <a:r>
              <a:rPr lang="en-US" dirty="0"/>
              <a:t> </a:t>
            </a:r>
            <a:r>
              <a:rPr lang="en-US" dirty="0" err="1"/>
              <a:t>odgovarajuću</a:t>
            </a:r>
            <a:r>
              <a:rPr lang="en-US" dirty="0"/>
              <a:t> </a:t>
            </a:r>
            <a:r>
              <a:rPr lang="en-US" dirty="0" err="1"/>
              <a:t>kombinaciju</a:t>
            </a:r>
            <a:r>
              <a:rPr lang="en-US" dirty="0"/>
              <a:t> </a:t>
            </a:r>
            <a:r>
              <a:rPr lang="en-US" dirty="0" err="1"/>
              <a:t>kvalifikacija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širinu</a:t>
            </a:r>
            <a:r>
              <a:rPr lang="sr-Latn-ME" dirty="0" smtClean="0"/>
              <a:t> </a:t>
            </a:r>
            <a:r>
              <a:rPr lang="en-US" dirty="0" err="1" smtClean="0"/>
              <a:t>iskustva</a:t>
            </a:r>
            <a:r>
              <a:rPr lang="en-US" dirty="0"/>
              <a:t>; </a:t>
            </a:r>
            <a:r>
              <a:rPr lang="en-US" dirty="0" err="1"/>
              <a:t>većim</a:t>
            </a:r>
            <a:r>
              <a:rPr lang="en-US" dirty="0"/>
              <a:t> </a:t>
            </a:r>
            <a:r>
              <a:rPr lang="en-US" dirty="0" err="1"/>
              <a:t>odborom</a:t>
            </a:r>
            <a:r>
              <a:rPr lang="en-US" dirty="0"/>
              <a:t> je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teže</a:t>
            </a:r>
            <a:r>
              <a:rPr lang="en-US" dirty="0"/>
              <a:t> </a:t>
            </a:r>
            <a:r>
              <a:rPr lang="en-US" dirty="0" err="1"/>
              <a:t>upravljati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on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učiniti</a:t>
            </a:r>
            <a:r>
              <a:rPr lang="en-US" dirty="0"/>
              <a:t> da </a:t>
            </a:r>
            <a:r>
              <a:rPr lang="en-US" dirty="0" err="1" smtClean="0"/>
              <a:t>postizanje</a:t>
            </a:r>
            <a:r>
              <a:rPr lang="sr-Latn-ME" dirty="0" smtClean="0"/>
              <a:t> </a:t>
            </a:r>
            <a:r>
              <a:rPr lang="en-US" dirty="0" err="1" smtClean="0"/>
              <a:t>konsenzusa</a:t>
            </a:r>
            <a:r>
              <a:rPr lang="en-US" dirty="0" smtClean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zahtjevno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teško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Problem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izbora</a:t>
            </a:r>
            <a:r>
              <a:rPr lang="en-US" dirty="0"/>
              <a:t> </a:t>
            </a:r>
            <a:r>
              <a:rPr lang="en-US" dirty="0" err="1"/>
              <a:t>prave</a:t>
            </a:r>
            <a:r>
              <a:rPr lang="en-US" dirty="0"/>
              <a:t> </a:t>
            </a:r>
            <a:r>
              <a:rPr lang="en-US" dirty="0" err="1" smtClean="0"/>
              <a:t>veličine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postizanje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ravnoteže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8559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Za podobnost članova postoje zakonski uslovi: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pojedinci</a:t>
            </a:r>
            <a:r>
              <a:rPr lang="en-US" dirty="0"/>
              <a:t> s “</a:t>
            </a:r>
            <a:r>
              <a:rPr lang="en-US" dirty="0" err="1"/>
              <a:t>punom</a:t>
            </a:r>
            <a:r>
              <a:rPr lang="en-US" dirty="0"/>
              <a:t> </a:t>
            </a:r>
            <a:r>
              <a:rPr lang="en-US" dirty="0" err="1"/>
              <a:t>poslovnom</a:t>
            </a:r>
            <a:r>
              <a:rPr lang="en-US" dirty="0"/>
              <a:t> </a:t>
            </a:r>
            <a:r>
              <a:rPr lang="en-US" dirty="0" err="1"/>
              <a:t>sposobnošću</a:t>
            </a:r>
            <a:r>
              <a:rPr lang="en-US" dirty="0"/>
              <a:t>”.</a:t>
            </a:r>
          </a:p>
          <a:p>
            <a:pPr marL="0" indent="0" algn="just">
              <a:buNone/>
            </a:pP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da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radnjama</a:t>
            </a:r>
            <a:r>
              <a:rPr lang="en-US" dirty="0"/>
              <a:t> </a:t>
            </a:r>
            <a:r>
              <a:rPr lang="en-US" dirty="0" err="1"/>
              <a:t>stiču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ostvaruju</a:t>
            </a:r>
            <a:r>
              <a:rPr lang="sr-Latn-ME" dirty="0" smtClean="0"/>
              <a:t> </a:t>
            </a:r>
            <a:r>
              <a:rPr lang="en-US" dirty="0" err="1" smtClean="0"/>
              <a:t>građanska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, da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stvarati</a:t>
            </a:r>
            <a:r>
              <a:rPr lang="en-US" dirty="0"/>
              <a:t> </a:t>
            </a:r>
            <a:r>
              <a:rPr lang="en-US" dirty="0" err="1"/>
              <a:t>građanskopravne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izvršavati</a:t>
            </a:r>
            <a:r>
              <a:rPr lang="sr-Latn-ME" dirty="0" smtClean="0"/>
              <a:t> </a:t>
            </a:r>
            <a:r>
              <a:rPr lang="en-US" dirty="0" smtClean="0"/>
              <a:t>ova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Pravno</a:t>
            </a:r>
            <a:r>
              <a:rPr lang="en-US" dirty="0"/>
              <a:t> lice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,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pojedinac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slučajno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zastupnik</a:t>
            </a:r>
            <a:r>
              <a:rPr lang="sr-Latn-ME" dirty="0" smtClean="0"/>
              <a:t> </a:t>
            </a:r>
            <a:r>
              <a:rPr lang="en-US" dirty="0" err="1" smtClean="0"/>
              <a:t>pravnog</a:t>
            </a:r>
            <a:r>
              <a:rPr lang="en-US" dirty="0" smtClean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izabran</a:t>
            </a:r>
            <a:r>
              <a:rPr lang="en-US" dirty="0"/>
              <a:t> u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pojedinac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izabran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raditi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u </a:t>
            </a:r>
            <a:r>
              <a:rPr lang="en-US" dirty="0" err="1"/>
              <a:t>svojstvu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, a ne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zastupnik</a:t>
            </a:r>
            <a:r>
              <a:rPr lang="en-US" dirty="0"/>
              <a:t> tog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mora </a:t>
            </a:r>
            <a:r>
              <a:rPr lang="en-US" dirty="0" err="1"/>
              <a:t>raditi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interesu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čijeg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je </a:t>
            </a:r>
            <a:r>
              <a:rPr lang="en-US" dirty="0" err="1"/>
              <a:t>član</a:t>
            </a:r>
            <a:r>
              <a:rPr lang="en-US" dirty="0"/>
              <a:t>, a ne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zastupa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96388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2694"/>
            <a:ext cx="10515600" cy="546426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Kvalifikacije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posjedovati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kvalifikacije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iskustvo</a:t>
            </a:r>
            <a:r>
              <a:rPr lang="en-US" dirty="0" smtClean="0"/>
              <a:t> </a:t>
            </a:r>
            <a:r>
              <a:rPr lang="en-US" dirty="0"/>
              <a:t>da bi </a:t>
            </a:r>
            <a:r>
              <a:rPr lang="en-US" dirty="0" err="1"/>
              <a:t>doprinijeli</a:t>
            </a:r>
            <a:r>
              <a:rPr lang="en-US" dirty="0"/>
              <a:t>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Slika</a:t>
            </a:r>
            <a:r>
              <a:rPr lang="en-US" dirty="0"/>
              <a:t> </a:t>
            </a:r>
            <a:r>
              <a:rPr lang="sr-Latn-ME" dirty="0" smtClean="0"/>
              <a:t>naredna</a:t>
            </a:r>
            <a:r>
              <a:rPr lang="en-US" dirty="0" smtClean="0"/>
              <a:t> </a:t>
            </a:r>
            <a:r>
              <a:rPr lang="en-US" dirty="0" err="1" smtClean="0"/>
              <a:t>ilustr</a:t>
            </a:r>
            <a:r>
              <a:rPr lang="sr-Latn-ME" dirty="0" smtClean="0"/>
              <a:t>uje </a:t>
            </a:r>
            <a:r>
              <a:rPr lang="en-US" dirty="0" smtClean="0"/>
              <a:t> </a:t>
            </a:r>
            <a:r>
              <a:rPr lang="en-US" dirty="0" err="1" smtClean="0"/>
              <a:t>lične</a:t>
            </a:r>
            <a:r>
              <a:rPr lang="sr-Latn-ME" dirty="0" smtClean="0"/>
              <a:t> </a:t>
            </a:r>
            <a:r>
              <a:rPr lang="pl-PL" dirty="0" smtClean="0"/>
              <a:t>karakteristike </a:t>
            </a:r>
            <a:r>
              <a:rPr lang="pl-PL" dirty="0"/>
              <a:t>i sposobnosti potrebne za ovaj zadatak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381" y="3318754"/>
            <a:ext cx="7702513" cy="315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8058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/>
          <a:lstStyle/>
          <a:p>
            <a:pPr algn="just"/>
            <a:r>
              <a:rPr lang="en-US" dirty="0"/>
              <a:t>Ne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zakonski</a:t>
            </a:r>
            <a:r>
              <a:rPr lang="en-US" dirty="0"/>
              <a:t> </a:t>
            </a:r>
            <a:r>
              <a:rPr lang="en-US" dirty="0" err="1"/>
              <a:t>zahtjevi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 smtClean="0"/>
              <a:t>kriterij</a:t>
            </a:r>
            <a:r>
              <a:rPr lang="sr-Latn-ME" dirty="0" smtClean="0"/>
              <a:t>um</a:t>
            </a:r>
            <a:r>
              <a:rPr lang="en-US" dirty="0" smtClean="0"/>
              <a:t>a </a:t>
            </a:r>
            <a:r>
              <a:rPr lang="en-US" dirty="0" err="1" smtClean="0"/>
              <a:t>kvalifi</a:t>
            </a:r>
            <a:r>
              <a:rPr lang="sr-Latn-ME" dirty="0" smtClean="0"/>
              <a:t>kovanosti </a:t>
            </a:r>
            <a:r>
              <a:rPr lang="en-US" dirty="0" smtClean="0"/>
              <a:t> </a:t>
            </a:r>
            <a:r>
              <a:rPr lang="en-US" dirty="0" err="1" smtClean="0"/>
              <a:t>članova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toga </a:t>
            </a:r>
            <a:r>
              <a:rPr lang="en-US" dirty="0" err="1"/>
              <a:t>takvi</a:t>
            </a:r>
            <a:r>
              <a:rPr lang="en-US" dirty="0"/>
              <a:t> </a:t>
            </a:r>
            <a:r>
              <a:rPr lang="en-US" dirty="0" err="1"/>
              <a:t>kriteriji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sr-Latn-ME" dirty="0" smtClean="0"/>
              <a:t> p</a:t>
            </a:r>
            <a:r>
              <a:rPr lang="en-US" dirty="0" err="1" smtClean="0"/>
              <a:t>ropisani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drugom</a:t>
            </a:r>
            <a:r>
              <a:rPr lang="en-US" dirty="0" smtClean="0"/>
              <a:t> </a:t>
            </a:r>
            <a:r>
              <a:rPr lang="en-US" dirty="0" err="1"/>
              <a:t>mjestu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smatrati</a:t>
            </a:r>
            <a:r>
              <a:rPr lang="en-US" dirty="0"/>
              <a:t> </a:t>
            </a:r>
            <a:r>
              <a:rPr lang="en-US" dirty="0" err="1"/>
              <a:t>korisnim</a:t>
            </a:r>
            <a:r>
              <a:rPr lang="en-US" dirty="0"/>
              <a:t> da </a:t>
            </a:r>
            <a:r>
              <a:rPr lang="en-US" dirty="0" err="1" smtClean="0"/>
              <a:t>kvalifikacije</a:t>
            </a:r>
            <a:r>
              <a:rPr lang="sr-Latn-ME" dirty="0" smtClean="0"/>
              <a:t> </a:t>
            </a:r>
            <a:r>
              <a:rPr lang="en-US" dirty="0" err="1" smtClean="0"/>
              <a:t>uključe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svoje</a:t>
            </a:r>
            <a:r>
              <a:rPr lang="en-US" dirty="0"/>
              <a:t> interne </a:t>
            </a:r>
            <a:r>
              <a:rPr lang="en-US" dirty="0" err="1" smtClean="0"/>
              <a:t>akte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6545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741"/>
            <a:ext cx="10515600" cy="52222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Kategorije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algn="just"/>
            <a:r>
              <a:rPr lang="en-US" dirty="0" err="1"/>
              <a:t>Međunarodna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domaće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prave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 smtClean="0"/>
              <a:t>kategorija</a:t>
            </a:r>
            <a:r>
              <a:rPr lang="sr-Latn-ME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stepenu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 smtClean="0"/>
              <a:t>uključeni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povezani</a:t>
            </a:r>
            <a:r>
              <a:rPr lang="en-US" dirty="0"/>
              <a:t> s </a:t>
            </a:r>
            <a:r>
              <a:rPr lang="en-US" dirty="0" err="1"/>
              <a:t>njim</a:t>
            </a:r>
            <a:r>
              <a:rPr lang="en-US" dirty="0"/>
              <a:t>). </a:t>
            </a:r>
            <a:endParaRPr lang="sr-Latn-ME" dirty="0" smtClean="0"/>
          </a:p>
          <a:p>
            <a:r>
              <a:rPr lang="en-US" dirty="0" smtClean="0"/>
              <a:t>Tri </a:t>
            </a:r>
            <a:r>
              <a:rPr lang="en-US" dirty="0" err="1"/>
              <a:t>kategorije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:</a:t>
            </a:r>
            <a:r>
              <a:rPr lang="en-US" dirty="0" smtClean="0"/>
              <a:t> </a:t>
            </a:r>
            <a:r>
              <a:rPr lang="en-US" dirty="0" err="1"/>
              <a:t>izvršni</a:t>
            </a:r>
            <a:r>
              <a:rPr lang="en-US" dirty="0"/>
              <a:t>, </a:t>
            </a:r>
            <a:r>
              <a:rPr lang="en-US" dirty="0" err="1"/>
              <a:t>neizvršni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nezavisni</a:t>
            </a:r>
            <a:r>
              <a:rPr lang="en-US" dirty="0"/>
              <a:t> </a:t>
            </a:r>
            <a:r>
              <a:rPr lang="en-US" dirty="0" err="1"/>
              <a:t>direktori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99936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3035"/>
            <a:ext cx="10515600" cy="5423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algn="just"/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izvršnu</a:t>
            </a:r>
            <a:r>
              <a:rPr lang="en-US" dirty="0"/>
              <a:t> </a:t>
            </a:r>
            <a:r>
              <a:rPr lang="en-US" dirty="0" err="1"/>
              <a:t>funkciju</a:t>
            </a:r>
            <a:r>
              <a:rPr lang="en-US" dirty="0"/>
              <a:t> u </a:t>
            </a:r>
            <a:r>
              <a:rPr lang="en-US" dirty="0" err="1" smtClean="0"/>
              <a:t>društvu</a:t>
            </a:r>
            <a:r>
              <a:rPr lang="sr-Latn-ME" dirty="0" smtClean="0"/>
              <a:t> </a:t>
            </a:r>
            <a:endParaRPr lang="en-US" dirty="0"/>
          </a:p>
          <a:p>
            <a:pPr algn="just"/>
            <a:r>
              <a:rPr lang="en-US" dirty="0" err="1"/>
              <a:t>Djelotvorni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 smtClean="0"/>
              <a:t>lične</a:t>
            </a:r>
            <a:r>
              <a:rPr lang="sr-Latn-ME" dirty="0" smtClean="0"/>
              <a:t> </a:t>
            </a:r>
            <a:r>
              <a:rPr lang="en-US" dirty="0" err="1" smtClean="0"/>
              <a:t>atribute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• </a:t>
            </a:r>
            <a:r>
              <a:rPr lang="en-US" sz="2800" dirty="0" err="1"/>
              <a:t>integritet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visoke</a:t>
            </a:r>
            <a:r>
              <a:rPr lang="en-US" sz="2800" dirty="0"/>
              <a:t> </a:t>
            </a:r>
            <a:r>
              <a:rPr lang="en-US" sz="2800" dirty="0" err="1"/>
              <a:t>etičke</a:t>
            </a:r>
            <a:r>
              <a:rPr lang="en-US" sz="2800" dirty="0"/>
              <a:t> </a:t>
            </a:r>
            <a:r>
              <a:rPr lang="en-US" sz="2800" dirty="0" err="1"/>
              <a:t>standarde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ispravno</a:t>
            </a:r>
            <a:r>
              <a:rPr lang="en-US" sz="2800" dirty="0"/>
              <a:t> </a:t>
            </a:r>
            <a:r>
              <a:rPr lang="en-US" sz="2800" dirty="0" err="1"/>
              <a:t>rasuđivanje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pl-PL" sz="2800" dirty="0"/>
              <a:t>• sposobnost i spremnost da preispituju i istražuju; i</a:t>
            </a:r>
          </a:p>
          <a:p>
            <a:pPr marL="457200" lvl="1" indent="0">
              <a:buNone/>
            </a:pPr>
            <a:r>
              <a:rPr lang="pl-PL" sz="2800" dirty="0"/>
              <a:t>• jake sposobnosti u međuljudskim odnosima.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88987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pl-PL" sz="3600" dirty="0" smtClean="0">
                <a:latin typeface="+mn-lt"/>
              </a:rPr>
              <a:t>C - </a:t>
            </a:r>
            <a:r>
              <a:rPr lang="pl-PL" sz="3600" dirty="0">
                <a:latin typeface="+mn-lt"/>
              </a:rPr>
              <a:t>Struktura i komisije nadzornog/upravnog odbora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Predsjednik</a:t>
            </a:r>
            <a:endParaRPr lang="en-US" dirty="0"/>
          </a:p>
          <a:p>
            <a:pPr algn="just"/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predsjednika</a:t>
            </a:r>
            <a:r>
              <a:rPr lang="en-US" dirty="0"/>
              <a:t> </a:t>
            </a:r>
            <a:r>
              <a:rPr lang="en-US" dirty="0" err="1"/>
              <a:t>biraju</a:t>
            </a:r>
            <a:r>
              <a:rPr lang="en-US" dirty="0"/>
              <a:t> </a:t>
            </a:r>
            <a:r>
              <a:rPr lang="en-US" dirty="0" err="1"/>
              <a:t>prostom</a:t>
            </a:r>
            <a:r>
              <a:rPr lang="en-US" dirty="0"/>
              <a:t> </a:t>
            </a:r>
            <a:r>
              <a:rPr lang="en-US" dirty="0" err="1" smtClean="0"/>
              <a:t>većinom</a:t>
            </a:r>
            <a:r>
              <a:rPr lang="sr-Latn-ME" dirty="0" smtClean="0"/>
              <a:t> </a:t>
            </a:r>
            <a:r>
              <a:rPr lang="sv-SE" dirty="0" smtClean="0"/>
              <a:t>glasova </a:t>
            </a:r>
            <a:r>
              <a:rPr lang="sv-SE" dirty="0"/>
              <a:t>svih članova odbora ako osnivački akt ili normativni akti ne </a:t>
            </a:r>
            <a:r>
              <a:rPr lang="sv-SE" dirty="0" smtClean="0"/>
              <a:t>predviđaju</a:t>
            </a:r>
            <a:r>
              <a:rPr lang="sr-Latn-ME" dirty="0" smtClean="0"/>
              <a:t> </a:t>
            </a:r>
            <a:r>
              <a:rPr lang="en-US" dirty="0" err="1" smtClean="0"/>
              <a:t>neku</a:t>
            </a:r>
            <a:r>
              <a:rPr lang="en-US" dirty="0" smtClean="0"/>
              <a:t> </a:t>
            </a: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većinu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/>
              <a:t>većine</a:t>
            </a:r>
            <a:r>
              <a:rPr lang="en-US" dirty="0"/>
              <a:t> </a:t>
            </a:r>
            <a:r>
              <a:rPr lang="en-US" dirty="0" err="1"/>
              <a:t>prisutnih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,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 smtClean="0"/>
              <a:t>član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zamijeniti</a:t>
            </a:r>
            <a:r>
              <a:rPr lang="en-US" dirty="0"/>
              <a:t> </a:t>
            </a:r>
            <a:r>
              <a:rPr lang="en-US" dirty="0" err="1"/>
              <a:t>predsjednika</a:t>
            </a:r>
            <a:r>
              <a:rPr lang="en-US" dirty="0"/>
              <a:t> u </a:t>
            </a:r>
            <a:r>
              <a:rPr lang="en-US" dirty="0" err="1"/>
              <a:t>njegovoj</a:t>
            </a:r>
            <a:r>
              <a:rPr lang="en-US" dirty="0"/>
              <a:t> </a:t>
            </a:r>
            <a:r>
              <a:rPr lang="en-US" dirty="0" err="1" smtClean="0"/>
              <a:t>odsutnosti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dok</a:t>
            </a:r>
            <a:r>
              <a:rPr lang="en-US" dirty="0"/>
              <a:t> ne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izabran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/>
              <a:t>izbjegavanja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komplikacija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javiti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situacijama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prisutan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izabran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 smtClean="0"/>
              <a:t>odbor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izabrati</a:t>
            </a:r>
            <a:r>
              <a:rPr lang="en-US" dirty="0"/>
              <a:t> </a:t>
            </a:r>
            <a:r>
              <a:rPr lang="en-US" dirty="0" err="1"/>
              <a:t>zamjenika</a:t>
            </a:r>
            <a:r>
              <a:rPr lang="en-US" dirty="0"/>
              <a:t> </a:t>
            </a:r>
            <a:r>
              <a:rPr lang="en-US" dirty="0" err="1"/>
              <a:t>predsjednika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Predsjednik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smije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4007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1329"/>
            <a:ext cx="10515600" cy="5625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Predsjednik</a:t>
            </a:r>
            <a:r>
              <a:rPr lang="en-US" dirty="0"/>
              <a:t> je </a:t>
            </a:r>
            <a:r>
              <a:rPr lang="en-US" dirty="0" err="1"/>
              <a:t>nadležan</a:t>
            </a:r>
            <a:r>
              <a:rPr lang="en-US" dirty="0"/>
              <a:t> da: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priprema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organiz</a:t>
            </a:r>
            <a:r>
              <a:rPr lang="sr-Latn-ME" dirty="0" smtClean="0"/>
              <a:t>uje </a:t>
            </a:r>
            <a:r>
              <a:rPr lang="en-US" dirty="0" smtClean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predsjedava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red </a:t>
            </a:r>
            <a:r>
              <a:rPr lang="en-US" dirty="0" err="1"/>
              <a:t>sjednica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pl-PL" dirty="0"/>
              <a:t>• vrši nadzor nad radom uprave društva;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zastupa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godišnju</a:t>
            </a:r>
            <a:r>
              <a:rPr lang="en-US" dirty="0"/>
              <a:t> </a:t>
            </a:r>
            <a:r>
              <a:rPr lang="en-US" dirty="0" err="1"/>
              <a:t>ocjenu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u </a:t>
            </a:r>
            <a:r>
              <a:rPr lang="en-US" dirty="0" err="1"/>
              <a:t>cjelini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ocjenu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 smtClean="0"/>
              <a:t>člana</a:t>
            </a:r>
            <a:r>
              <a:rPr lang="sr-Latn-ME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8865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2012"/>
            <a:ext cx="10515600" cy="55449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osigurava</a:t>
            </a:r>
            <a:r>
              <a:rPr lang="en-US" dirty="0"/>
              <a:t> da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konsultacije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odlučivanje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preduzima</a:t>
            </a:r>
            <a:r>
              <a:rPr lang="en-US" dirty="0"/>
              <a:t> </a:t>
            </a:r>
            <a:r>
              <a:rPr lang="en-US" dirty="0" err="1"/>
              <a:t>korake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osigurao</a:t>
            </a:r>
            <a:r>
              <a:rPr lang="en-US" dirty="0"/>
              <a:t> da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blagovremeno</a:t>
            </a:r>
            <a:r>
              <a:rPr lang="en-US" dirty="0" smtClean="0"/>
              <a:t> </a:t>
            </a:r>
            <a:r>
              <a:rPr lang="en-US" dirty="0" err="1"/>
              <a:t>dobiju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odlučivanje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tačkama</a:t>
            </a:r>
            <a:r>
              <a:rPr lang="en-US" dirty="0"/>
              <a:t> </a:t>
            </a:r>
            <a:r>
              <a:rPr lang="en-US" dirty="0" err="1" smtClean="0"/>
              <a:t>dnevnog</a:t>
            </a:r>
            <a:r>
              <a:rPr lang="sr-Latn-ME" dirty="0" smtClean="0"/>
              <a:t> </a:t>
            </a:r>
            <a:r>
              <a:rPr lang="en-US" dirty="0" err="1" smtClean="0"/>
              <a:t>reda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 smtClean="0"/>
              <a:t>organiz</a:t>
            </a:r>
            <a:r>
              <a:rPr lang="sr-Latn-ME" dirty="0" smtClean="0"/>
              <a:t>uje </a:t>
            </a:r>
            <a:r>
              <a:rPr lang="en-US" dirty="0" smtClean="0"/>
              <a:t>program </a:t>
            </a:r>
            <a:r>
              <a:rPr lang="en-US" dirty="0" err="1"/>
              <a:t>usavršavanja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mu se </a:t>
            </a:r>
            <a:r>
              <a:rPr lang="en-US" dirty="0" err="1"/>
              <a:t>dodijele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5414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/>
              <a:t>A</a:t>
            </a:r>
            <a:r>
              <a:rPr lang="sr-Latn-ME" dirty="0" smtClean="0"/>
              <a:t>. IZBOR  ČLANOVA NADZORNOG/UPRAVNOG ODBORA</a:t>
            </a:r>
          </a:p>
          <a:p>
            <a:pPr marL="0" indent="0">
              <a:buNone/>
            </a:pPr>
            <a:r>
              <a:rPr lang="sr-Latn-ME" dirty="0"/>
              <a:t>B</a:t>
            </a:r>
            <a:r>
              <a:rPr lang="sr-Latn-ME" dirty="0" smtClean="0"/>
              <a:t>. SASTAV NADZORNOG/UPRAVNOG ODBORA</a:t>
            </a:r>
          </a:p>
          <a:p>
            <a:pPr marL="0" indent="0">
              <a:buNone/>
            </a:pPr>
            <a:r>
              <a:rPr lang="sr-Latn-ME" dirty="0"/>
              <a:t>C</a:t>
            </a:r>
            <a:r>
              <a:rPr lang="sr-Latn-ME" dirty="0" smtClean="0"/>
              <a:t>. STRUKTURA I KOMISIJE NADZORNOG / UPRAVNOG ODBORA </a:t>
            </a:r>
          </a:p>
          <a:p>
            <a:pPr marL="0" indent="0">
              <a:buNone/>
            </a:pPr>
            <a:r>
              <a:rPr lang="sr-Latn-ME" dirty="0"/>
              <a:t>D</a:t>
            </a:r>
            <a:r>
              <a:rPr lang="sr-Latn-ME" dirty="0" smtClean="0"/>
              <a:t>. RADNE PROCEDURE NADZORNOG/UPRAVNOG ODBORA</a:t>
            </a:r>
          </a:p>
          <a:p>
            <a:pPr marL="0" indent="0">
              <a:buNone/>
            </a:pPr>
            <a:r>
              <a:rPr lang="sr-Latn-ME" dirty="0"/>
              <a:t>E</a:t>
            </a:r>
            <a:r>
              <a:rPr lang="sr-Latn-ME" dirty="0" smtClean="0"/>
              <a:t>. OCJENJIVANJE I EVIDENCIJA NADZORNOG /UPRAVNOG ODBORA</a:t>
            </a:r>
          </a:p>
          <a:p>
            <a:pPr marL="0" indent="0">
              <a:buNone/>
            </a:pPr>
            <a:r>
              <a:rPr lang="sr-Latn-ME" dirty="0"/>
              <a:t>F</a:t>
            </a:r>
            <a:r>
              <a:rPr lang="sr-Latn-ME" dirty="0" smtClean="0"/>
              <a:t>. NAKNADA ZA ČLANOVE NADZORNOG/UPRAVNOG ODBORA</a:t>
            </a:r>
          </a:p>
          <a:p>
            <a:pPr marL="0" indent="0">
              <a:buNone/>
            </a:pPr>
            <a:r>
              <a:rPr lang="sr-Latn-ME" dirty="0"/>
              <a:t>G</a:t>
            </a:r>
            <a:r>
              <a:rPr lang="sr-Latn-ME" dirty="0" smtClean="0"/>
              <a:t>. KONTROLA DJELOTVORNOSTI NADZORNOG/UPRAVNOG ODBORA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7951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6141"/>
            <a:ext cx="10515600" cy="5450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algn="just"/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okruženje</a:t>
            </a:r>
            <a:r>
              <a:rPr lang="en-US" dirty="0"/>
              <a:t> </a:t>
            </a:r>
            <a:r>
              <a:rPr lang="en-US" dirty="0" err="1"/>
              <a:t>usložnjava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se </a:t>
            </a:r>
            <a:r>
              <a:rPr lang="en-US" dirty="0" err="1"/>
              <a:t>povećavaju</a:t>
            </a:r>
            <a:r>
              <a:rPr lang="en-US" dirty="0"/>
              <a:t> </a:t>
            </a:r>
            <a:r>
              <a:rPr lang="en-US" dirty="0" err="1"/>
              <a:t>zahtjevi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odgovornosti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stavljaju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Komisije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/>
              <a:t>smatraju</a:t>
            </a:r>
            <a:r>
              <a:rPr lang="en-US" dirty="0"/>
              <a:t> </a:t>
            </a:r>
            <a:r>
              <a:rPr lang="en-US" dirty="0" err="1"/>
              <a:t>ključnim</a:t>
            </a:r>
            <a:r>
              <a:rPr lang="en-US" dirty="0"/>
              <a:t> </a:t>
            </a:r>
            <a:r>
              <a:rPr lang="en-US" dirty="0" err="1"/>
              <a:t>sredstvom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djelotvorno</a:t>
            </a:r>
            <a:r>
              <a:rPr lang="en-US" dirty="0"/>
              <a:t> </a:t>
            </a:r>
            <a:r>
              <a:rPr lang="en-US" dirty="0" err="1" smtClean="0"/>
              <a:t>savladavanje</a:t>
            </a:r>
            <a:r>
              <a:rPr lang="sr-Latn-ME" dirty="0" smtClean="0"/>
              <a:t> </a:t>
            </a:r>
            <a:r>
              <a:rPr lang="en-US" dirty="0" err="1" smtClean="0"/>
              <a:t>takvog</a:t>
            </a:r>
            <a:r>
              <a:rPr lang="en-US" dirty="0" smtClean="0"/>
              <a:t> </a:t>
            </a:r>
            <a:r>
              <a:rPr lang="en-US" dirty="0" err="1"/>
              <a:t>izazova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Konkretnije</a:t>
            </a:r>
            <a:r>
              <a:rPr lang="en-US" dirty="0"/>
              <a:t>, </a:t>
            </a:r>
            <a:r>
              <a:rPr lang="en-US" dirty="0" err="1"/>
              <a:t>komisije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dozvoljavaju</a:t>
            </a:r>
            <a:r>
              <a:rPr lang="en-US" dirty="0"/>
              <a:t> </a:t>
            </a:r>
            <a:r>
              <a:rPr lang="en-US" dirty="0" err="1"/>
              <a:t>nadzornom</a:t>
            </a:r>
            <a:r>
              <a:rPr lang="en-US" dirty="0"/>
              <a:t>/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da se </a:t>
            </a:r>
            <a:r>
              <a:rPr lang="en-US" dirty="0" err="1"/>
              <a:t>bavi</a:t>
            </a:r>
            <a:r>
              <a:rPr lang="en-US" dirty="0"/>
              <a:t> </a:t>
            </a:r>
            <a:r>
              <a:rPr lang="en-US" dirty="0" err="1"/>
              <a:t>većim</a:t>
            </a:r>
            <a:r>
              <a:rPr lang="en-US" dirty="0"/>
              <a:t> </a:t>
            </a:r>
            <a:r>
              <a:rPr lang="en-US" dirty="0" err="1" smtClean="0"/>
              <a:t>brojem</a:t>
            </a:r>
            <a:r>
              <a:rPr lang="sr-Latn-ME" dirty="0" smtClean="0"/>
              <a:t> </a:t>
            </a:r>
            <a:r>
              <a:rPr lang="en-US" dirty="0" err="1" smtClean="0"/>
              <a:t>složenih</a:t>
            </a:r>
            <a:r>
              <a:rPr lang="en-US" dirty="0" smtClean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efikasniji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 smtClean="0"/>
              <a:t>specijalistima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se </a:t>
            </a:r>
            <a:r>
              <a:rPr lang="en-US" dirty="0" err="1"/>
              <a:t>fokusiraju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pruže</a:t>
            </a:r>
            <a:r>
              <a:rPr lang="en-US" dirty="0"/>
              <a:t> </a:t>
            </a:r>
            <a:r>
              <a:rPr lang="en-US" dirty="0" err="1"/>
              <a:t>detaljnu</a:t>
            </a:r>
            <a:r>
              <a:rPr lang="en-US" dirty="0"/>
              <a:t> </a:t>
            </a:r>
            <a:r>
              <a:rPr lang="en-US" dirty="0" err="1"/>
              <a:t>analizu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preporuke</a:t>
            </a:r>
            <a:r>
              <a:rPr lang="sr-Latn-ME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7281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565"/>
            <a:ext cx="10515600" cy="55583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omogućavaju</a:t>
            </a:r>
            <a:r>
              <a:rPr lang="en-US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 da </a:t>
            </a:r>
            <a:r>
              <a:rPr lang="en-US" dirty="0" err="1" smtClean="0"/>
              <a:t>razvija</a:t>
            </a:r>
            <a:r>
              <a:rPr lang="en-US" dirty="0" smtClean="0"/>
              <a:t> </a:t>
            </a:r>
            <a:r>
              <a:rPr lang="en-US" dirty="0" err="1" smtClean="0"/>
              <a:t>stručnost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poslove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posebnim</a:t>
            </a:r>
            <a:r>
              <a:rPr lang="sr-Latn-ME" dirty="0" smtClean="0"/>
              <a:t> </a:t>
            </a:r>
            <a:r>
              <a:rPr lang="en-US" dirty="0" err="1" smtClean="0"/>
              <a:t>oblastima</a:t>
            </a:r>
            <a:r>
              <a:rPr lang="en-US" dirty="0" smtClean="0"/>
              <a:t>, a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izvještavanje</a:t>
            </a:r>
            <a:r>
              <a:rPr lang="en-US" dirty="0" smtClean="0"/>
              <a:t>,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internu</a:t>
            </a:r>
            <a:r>
              <a:rPr lang="en-US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povećavaju</a:t>
            </a:r>
            <a:r>
              <a:rPr lang="en-US" dirty="0" smtClean="0"/>
              <a:t> </a:t>
            </a:r>
            <a:r>
              <a:rPr lang="en-US" dirty="0" err="1" smtClean="0"/>
              <a:t>objektivnost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nezavisnost</a:t>
            </a:r>
            <a:r>
              <a:rPr lang="en-US" dirty="0" smtClean="0"/>
              <a:t> </a:t>
            </a:r>
            <a:r>
              <a:rPr lang="en-US" dirty="0" err="1" smtClean="0"/>
              <a:t>mišljenja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 </a:t>
            </a:r>
            <a:r>
              <a:rPr lang="en-US" dirty="0" err="1" smtClean="0"/>
              <a:t>izol</a:t>
            </a:r>
            <a:r>
              <a:rPr lang="sr-Latn-ME" dirty="0" smtClean="0"/>
              <a:t>ujući 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od </a:t>
            </a:r>
            <a:r>
              <a:rPr lang="en-US" dirty="0" err="1" smtClean="0"/>
              <a:t>potencijalnog</a:t>
            </a:r>
            <a:r>
              <a:rPr lang="en-US" dirty="0" smtClean="0"/>
              <a:t> </a:t>
            </a:r>
            <a:r>
              <a:rPr lang="en-US" dirty="0" err="1" smtClean="0"/>
              <a:t>pretjeranog</a:t>
            </a:r>
            <a:r>
              <a:rPr lang="en-US" dirty="0" smtClean="0"/>
              <a:t> </a:t>
            </a:r>
            <a:r>
              <a:rPr lang="en-US" dirty="0" err="1" smtClean="0"/>
              <a:t>uticaja</a:t>
            </a:r>
            <a:r>
              <a:rPr lang="en-US" dirty="0" smtClean="0"/>
              <a:t> </a:t>
            </a:r>
            <a:r>
              <a:rPr lang="en-US" dirty="0" err="1" smtClean="0"/>
              <a:t>rukovodilaca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šu 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Od </a:t>
            </a:r>
            <a:r>
              <a:rPr lang="en-US" dirty="0" err="1" smtClean="0"/>
              <a:t>kritične</a:t>
            </a:r>
            <a:r>
              <a:rPr lang="en-US" dirty="0" smtClean="0"/>
              <a:t> </a:t>
            </a:r>
            <a:r>
              <a:rPr lang="en-US" dirty="0" err="1" smtClean="0"/>
              <a:t>važnosti</a:t>
            </a:r>
            <a:r>
              <a:rPr lang="en-US" dirty="0" smtClean="0"/>
              <a:t> je da se </a:t>
            </a:r>
            <a:r>
              <a:rPr lang="en-US" dirty="0" err="1" smtClean="0"/>
              <a:t>podrazumijeva</a:t>
            </a:r>
            <a:r>
              <a:rPr lang="en-US" dirty="0" smtClean="0"/>
              <a:t> da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komisije</a:t>
            </a:r>
            <a:r>
              <a:rPr lang="en-US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sr-Latn-ME" dirty="0" smtClean="0"/>
              <a:t> 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je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formira</a:t>
            </a:r>
            <a:r>
              <a:rPr lang="en-US" dirty="0" smtClean="0"/>
              <a:t> </a:t>
            </a:r>
            <a:r>
              <a:rPr lang="en-US" dirty="0" err="1" smtClean="0"/>
              <a:t>komisije</a:t>
            </a:r>
            <a:r>
              <a:rPr lang="en-US" dirty="0" smtClean="0"/>
              <a:t>, </a:t>
            </a:r>
            <a:r>
              <a:rPr lang="en-US" dirty="0" err="1" smtClean="0"/>
              <a:t>određuje</a:t>
            </a:r>
            <a:r>
              <a:rPr lang="sr-Latn-ME" dirty="0" smtClean="0"/>
              <a:t> </a:t>
            </a:r>
            <a:r>
              <a:rPr lang="en-US" dirty="0" err="1" smtClean="0"/>
              <a:t>njihovu</a:t>
            </a:r>
            <a:r>
              <a:rPr lang="en-US" dirty="0" smtClean="0"/>
              <a:t> </a:t>
            </a:r>
            <a:r>
              <a:rPr lang="en-US" dirty="0" err="1" smtClean="0"/>
              <a:t>nadležnost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normativnih</a:t>
            </a:r>
            <a:r>
              <a:rPr lang="en-US" dirty="0" smtClean="0"/>
              <a:t> </a:t>
            </a:r>
            <a:r>
              <a:rPr lang="en-US" dirty="0" err="1" smtClean="0"/>
              <a:t>akata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, </a:t>
            </a:r>
            <a:r>
              <a:rPr lang="en-US" dirty="0" err="1" smtClean="0"/>
              <a:t>imenuje</a:t>
            </a:r>
            <a:r>
              <a:rPr lang="en-US" dirty="0" smtClean="0"/>
              <a:t>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err="1" smtClean="0"/>
              <a:t>članove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pretvara</a:t>
            </a:r>
            <a:r>
              <a:rPr lang="en-US" dirty="0" smtClean="0"/>
              <a:t>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err="1" smtClean="0"/>
              <a:t>preporuke</a:t>
            </a:r>
            <a:r>
              <a:rPr lang="en-US" dirty="0" smtClean="0"/>
              <a:t> u </a:t>
            </a:r>
            <a:r>
              <a:rPr lang="en-US" dirty="0" err="1" smtClean="0"/>
              <a:t>djela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endParaRPr lang="sr-Latn-ME" dirty="0"/>
          </a:p>
          <a:p>
            <a:pPr algn="just"/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350651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Od </a:t>
            </a:r>
            <a:r>
              <a:rPr lang="en-US" dirty="0" err="1"/>
              <a:t>naročite</a:t>
            </a:r>
            <a:r>
              <a:rPr lang="en-US" dirty="0"/>
              <a:t> </a:t>
            </a:r>
            <a:r>
              <a:rPr lang="en-US" dirty="0" err="1"/>
              <a:t>važnosti</a:t>
            </a:r>
            <a:r>
              <a:rPr lang="en-US" dirty="0"/>
              <a:t> je to da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/>
              <a:t>preporuke</a:t>
            </a:r>
            <a:r>
              <a:rPr lang="en-US" dirty="0"/>
              <a:t> </a:t>
            </a:r>
            <a:r>
              <a:rPr lang="en-US" dirty="0" err="1"/>
              <a:t>nadzornom</a:t>
            </a:r>
            <a:r>
              <a:rPr lang="en-US" dirty="0"/>
              <a:t>/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 smtClean="0"/>
              <a:t>odboru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da ne </a:t>
            </a:r>
            <a:r>
              <a:rPr lang="en-US" dirty="0" err="1"/>
              <a:t>donose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u </a:t>
            </a:r>
            <a:r>
              <a:rPr lang="en-US" dirty="0" err="1"/>
              <a:t>njegovo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Da bi se </a:t>
            </a:r>
            <a:r>
              <a:rPr lang="en-US" dirty="0" err="1"/>
              <a:t>poslovi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 smtClean="0"/>
              <a:t>racionaliz</a:t>
            </a:r>
            <a:r>
              <a:rPr lang="sr-Latn-ME" dirty="0" smtClean="0"/>
              <a:t>ovali</a:t>
            </a:r>
            <a:r>
              <a:rPr lang="en-US" dirty="0" smtClean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odobriti</a:t>
            </a:r>
            <a:r>
              <a:rPr lang="sr-Latn-ME" dirty="0" smtClean="0"/>
              <a:t> </a:t>
            </a:r>
            <a:r>
              <a:rPr lang="en-US" dirty="0" err="1" smtClean="0"/>
              <a:t>normativne</a:t>
            </a:r>
            <a:r>
              <a:rPr lang="en-US" dirty="0" smtClean="0"/>
              <a:t> </a:t>
            </a:r>
            <a:r>
              <a:rPr lang="en-US" dirty="0" err="1"/>
              <a:t>akte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komisiju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komisija</a:t>
            </a:r>
            <a:endParaRPr lang="en-US" dirty="0"/>
          </a:p>
          <a:p>
            <a:pPr algn="just"/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formira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: </a:t>
            </a:r>
            <a:r>
              <a:rPr lang="en-US" dirty="0" err="1"/>
              <a:t>komisiju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imenovanja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komisiju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naknade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dviju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formirati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druge komisije ako odluči da je to potrebno.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6476037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6141"/>
            <a:ext cx="10515600" cy="5450822"/>
          </a:xfrm>
        </p:spPr>
        <p:txBody>
          <a:bodyPr>
            <a:normAutofit/>
          </a:bodyPr>
          <a:lstStyle/>
          <a:p>
            <a:r>
              <a:rPr lang="pl-PL" dirty="0" smtClean="0"/>
              <a:t>Međutim, potrebna je opreznost.</a:t>
            </a:r>
          </a:p>
          <a:p>
            <a:pPr algn="just"/>
            <a:r>
              <a:rPr lang="en-US" dirty="0" err="1" smtClean="0"/>
              <a:t>Veliki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otežati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dovesti</a:t>
            </a:r>
            <a:r>
              <a:rPr lang="en-US" dirty="0" smtClean="0"/>
              <a:t> do </a:t>
            </a:r>
            <a:r>
              <a:rPr lang="en-US" dirty="0" err="1" smtClean="0"/>
              <a:t>fragmentacije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Preporučljivo</a:t>
            </a:r>
            <a:r>
              <a:rPr lang="en-US" dirty="0" smtClean="0"/>
              <a:t> je da se </a:t>
            </a:r>
            <a:r>
              <a:rPr lang="en-US" dirty="0" err="1" smtClean="0"/>
              <a:t>komisije</a:t>
            </a:r>
            <a:r>
              <a:rPr lang="en-US" dirty="0" smtClean="0"/>
              <a:t> </a:t>
            </a:r>
            <a:r>
              <a:rPr lang="en-US" dirty="0" err="1" smtClean="0"/>
              <a:t>formiraju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potrebi</a:t>
            </a:r>
            <a:r>
              <a:rPr lang="en-US" dirty="0" smtClean="0"/>
              <a:t>, </a:t>
            </a:r>
            <a:r>
              <a:rPr lang="en-US" dirty="0" err="1" smtClean="0"/>
              <a:t>počinjući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najkritičnijih</a:t>
            </a:r>
            <a:r>
              <a:rPr lang="en-US" dirty="0" smtClean="0"/>
              <a:t>, a </a:t>
            </a:r>
            <a:r>
              <a:rPr lang="en-US" dirty="0" err="1" smtClean="0"/>
              <a:t>zatim</a:t>
            </a:r>
            <a:r>
              <a:rPr lang="en-US" dirty="0" smtClean="0"/>
              <a:t> </a:t>
            </a:r>
            <a:r>
              <a:rPr lang="en-US" dirty="0" err="1" smtClean="0"/>
              <a:t>formirajući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se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sticalo</a:t>
            </a:r>
            <a:r>
              <a:rPr lang="en-US" dirty="0" smtClean="0"/>
              <a:t> </a:t>
            </a:r>
            <a:r>
              <a:rPr lang="en-US" dirty="0" err="1" smtClean="0"/>
              <a:t>iskustvo</a:t>
            </a:r>
            <a:r>
              <a:rPr lang="en-US" dirty="0" smtClean="0"/>
              <a:t>.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formirati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stalne</a:t>
            </a:r>
            <a:r>
              <a:rPr lang="en-US" dirty="0" smtClean="0"/>
              <a:t>, </a:t>
            </a:r>
            <a:r>
              <a:rPr lang="en-US" dirty="0" err="1" smtClean="0"/>
              <a:t>bilo</a:t>
            </a:r>
            <a:r>
              <a:rPr lang="en-US" dirty="0" smtClean="0"/>
              <a:t> ad hoc </a:t>
            </a:r>
            <a:r>
              <a:rPr lang="en-US" dirty="0" err="1" smtClean="0"/>
              <a:t>komisije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perspektive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, </a:t>
            </a:r>
            <a:r>
              <a:rPr lang="en-US" dirty="0" err="1" smtClean="0"/>
              <a:t>najvažnija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 je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reviziju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4696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7882"/>
            <a:ext cx="10515600" cy="56390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marL="0" indent="0">
              <a:buNone/>
            </a:pPr>
            <a:r>
              <a:rPr lang="pl-PL" dirty="0" smtClean="0"/>
              <a:t>Nadzorni/upravni </a:t>
            </a:r>
            <a:r>
              <a:rPr lang="pl-PL" dirty="0"/>
              <a:t>odbor je kolektivni organ u kojem: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svi</a:t>
            </a:r>
            <a:r>
              <a:rPr lang="en-US" sz="2800" dirty="0"/>
              <a:t> </a:t>
            </a:r>
            <a:r>
              <a:rPr lang="en-US" sz="2800" dirty="0" err="1"/>
              <a:t>članovi</a:t>
            </a:r>
            <a:r>
              <a:rPr lang="en-US" sz="2800" dirty="0"/>
              <a:t> </a:t>
            </a:r>
            <a:r>
              <a:rPr lang="en-US" sz="2800" dirty="0" err="1"/>
              <a:t>imaju</a:t>
            </a:r>
            <a:r>
              <a:rPr lang="en-US" sz="2800" dirty="0"/>
              <a:t> </a:t>
            </a:r>
            <a:r>
              <a:rPr lang="en-US" sz="2800" dirty="0" err="1"/>
              <a:t>jednaka</a:t>
            </a:r>
            <a:r>
              <a:rPr lang="en-US" sz="2800" dirty="0"/>
              <a:t> </a:t>
            </a:r>
            <a:r>
              <a:rPr lang="en-US" sz="2800" dirty="0" err="1"/>
              <a:t>prava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dužnosti</a:t>
            </a:r>
            <a:r>
              <a:rPr lang="en-US" sz="2800" dirty="0"/>
              <a:t> (</a:t>
            </a:r>
            <a:r>
              <a:rPr lang="en-US" sz="2800" dirty="0" err="1"/>
              <a:t>osnivački</a:t>
            </a:r>
            <a:r>
              <a:rPr lang="en-US" sz="2800" dirty="0"/>
              <a:t> </a:t>
            </a:r>
            <a:r>
              <a:rPr lang="en-US" sz="2800" dirty="0" err="1"/>
              <a:t>akt</a:t>
            </a:r>
            <a:r>
              <a:rPr lang="en-US" sz="2800" dirty="0"/>
              <a:t> </a:t>
            </a:r>
            <a:r>
              <a:rPr lang="en-US" sz="2800" dirty="0" err="1"/>
              <a:t>može</a:t>
            </a:r>
            <a:r>
              <a:rPr lang="en-US" sz="2800" dirty="0"/>
              <a:t> </a:t>
            </a:r>
            <a:r>
              <a:rPr lang="en-US" sz="2800" dirty="0" err="1" smtClean="0"/>
              <a:t>predvidjeti</a:t>
            </a:r>
            <a:r>
              <a:rPr lang="sr-Latn-ME" sz="2800" dirty="0" smtClean="0"/>
              <a:t> </a:t>
            </a:r>
            <a:r>
              <a:rPr lang="en-US" sz="2800" dirty="0" smtClean="0"/>
              <a:t>da </a:t>
            </a:r>
            <a:r>
              <a:rPr lang="en-US" sz="2800" dirty="0" err="1"/>
              <a:t>predsjednik</a:t>
            </a:r>
            <a:r>
              <a:rPr lang="en-US" sz="2800" dirty="0"/>
              <a:t> </a:t>
            </a:r>
            <a:r>
              <a:rPr lang="en-US" sz="2800" dirty="0" err="1"/>
              <a:t>ima</a:t>
            </a:r>
            <a:r>
              <a:rPr lang="en-US" sz="2800" dirty="0"/>
              <a:t> </a:t>
            </a:r>
            <a:r>
              <a:rPr lang="en-US" sz="2800" dirty="0" err="1"/>
              <a:t>odlučujući</a:t>
            </a:r>
            <a:r>
              <a:rPr lang="en-US" sz="2800" dirty="0"/>
              <a:t> </a:t>
            </a:r>
            <a:r>
              <a:rPr lang="en-US" sz="2800" dirty="0" err="1"/>
              <a:t>glas</a:t>
            </a:r>
            <a:r>
              <a:rPr lang="en-US" sz="2800" dirty="0"/>
              <a:t> u </a:t>
            </a:r>
            <a:r>
              <a:rPr lang="en-US" sz="2800" dirty="0" err="1"/>
              <a:t>slučaju</a:t>
            </a:r>
            <a:r>
              <a:rPr lang="en-US" sz="2800" dirty="0"/>
              <a:t> </a:t>
            </a:r>
            <a:r>
              <a:rPr lang="en-US" sz="2800" dirty="0" err="1"/>
              <a:t>neriješenog</a:t>
            </a:r>
            <a:r>
              <a:rPr lang="en-US" sz="2800" dirty="0"/>
              <a:t> </a:t>
            </a:r>
            <a:r>
              <a:rPr lang="en-US" sz="2800" dirty="0" err="1"/>
              <a:t>rezultata</a:t>
            </a:r>
            <a:r>
              <a:rPr lang="en-US" sz="2800" dirty="0"/>
              <a:t> </a:t>
            </a:r>
            <a:r>
              <a:rPr lang="en-US" sz="2800" dirty="0" err="1"/>
              <a:t>glasanja</a:t>
            </a:r>
            <a:r>
              <a:rPr lang="en-US" sz="2800" dirty="0"/>
              <a:t>);</a:t>
            </a:r>
          </a:p>
          <a:p>
            <a:pPr marL="457200" lvl="1" indent="0" algn="just">
              <a:buNone/>
            </a:pPr>
            <a:r>
              <a:rPr lang="it-IT" sz="2800" dirty="0"/>
              <a:t>• svi članovi snose solidarnu odgovornost; i</a:t>
            </a:r>
          </a:p>
          <a:p>
            <a:pPr marL="457200" lvl="1" indent="0" algn="just">
              <a:buNone/>
            </a:pPr>
            <a:r>
              <a:rPr lang="pl-PL" sz="2800" dirty="0"/>
              <a:t>• članovi djeluju zajedno kao organ prema posebnim </a:t>
            </a:r>
            <a:r>
              <a:rPr lang="pl-PL" sz="2800" dirty="0" smtClean="0"/>
              <a:t>procedurama </a:t>
            </a:r>
            <a:r>
              <a:rPr lang="en-US" sz="2800" dirty="0" err="1" smtClean="0"/>
              <a:t>odlučivanja</a:t>
            </a:r>
            <a:r>
              <a:rPr lang="en-US" sz="2800" dirty="0"/>
              <a:t>.</a:t>
            </a:r>
          </a:p>
          <a:p>
            <a:pPr algn="just"/>
            <a:r>
              <a:rPr lang="pl-PL" dirty="0"/>
              <a:t>Ovo podrazumijeva da, iako se određeni zadaci mogu prenijeti na </a:t>
            </a:r>
            <a:r>
              <a:rPr lang="pl-PL" dirty="0" smtClean="0"/>
              <a:t>komisije odbora</a:t>
            </a:r>
            <a:r>
              <a:rPr lang="pl-PL" dirty="0"/>
              <a:t>, krajnja odgovornost za odlučivanje leži na cjelokupnom </a:t>
            </a:r>
            <a:r>
              <a:rPr lang="pl-PL" dirty="0" smtClean="0"/>
              <a:t>nadzornom/</a:t>
            </a:r>
            <a:r>
              <a:rPr lang="en-US" dirty="0" err="1" smtClean="0"/>
              <a:t>upravnom</a:t>
            </a:r>
            <a:r>
              <a:rPr lang="en-US" dirty="0" smtClean="0"/>
              <a:t> </a:t>
            </a:r>
            <a:r>
              <a:rPr lang="en-US" dirty="0" err="1"/>
              <a:t>odboru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od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 smtClean="0"/>
              <a:t>kojeg</a:t>
            </a:r>
            <a:r>
              <a:rPr lang="sr-Latn-ME" dirty="0" smtClean="0"/>
              <a:t> </a:t>
            </a:r>
            <a:r>
              <a:rPr lang="en-US" dirty="0" err="1" smtClean="0"/>
              <a:t>drugog</a:t>
            </a:r>
            <a:r>
              <a:rPr lang="en-US" dirty="0" smtClean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 smtClean="0"/>
              <a:t>odgovornosti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obaveze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36241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8906"/>
            <a:ext cx="10515600" cy="5518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c) </a:t>
            </a:r>
            <a:r>
              <a:rPr lang="en-US" dirty="0" err="1" smtClean="0"/>
              <a:t>Sastav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endParaRPr lang="en-US" dirty="0" smtClean="0"/>
          </a:p>
          <a:p>
            <a:r>
              <a:rPr lang="en-US" dirty="0" err="1" smtClean="0"/>
              <a:t>Svaka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imati</a:t>
            </a:r>
            <a:r>
              <a:rPr lang="en-US" dirty="0" smtClean="0"/>
              <a:t> </a:t>
            </a:r>
            <a:r>
              <a:rPr lang="en-US" dirty="0" err="1" smtClean="0"/>
              <a:t>najmanje</a:t>
            </a:r>
            <a:r>
              <a:rPr lang="en-US" dirty="0" smtClean="0"/>
              <a:t> tri</a:t>
            </a:r>
            <a:r>
              <a:rPr lang="sr-Latn-ME" dirty="0" smtClean="0"/>
              <a:t> </a:t>
            </a:r>
            <a:r>
              <a:rPr lang="en-US" dirty="0" err="1" smtClean="0"/>
              <a:t>člana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ne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dbora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imenovati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člana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predsjednika</a:t>
            </a:r>
            <a:r>
              <a:rPr lang="en-US" dirty="0" smtClean="0"/>
              <a:t> </a:t>
            </a:r>
            <a:r>
              <a:rPr lang="en-US" dirty="0" err="1" smtClean="0"/>
              <a:t>komisije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osobe</a:t>
            </a:r>
            <a:r>
              <a:rPr lang="en-US" dirty="0" smtClean="0"/>
              <a:t>, a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 smtClean="0"/>
              <a:t>rukovodioci</a:t>
            </a:r>
            <a:r>
              <a:rPr lang="en-US" dirty="0" smtClean="0"/>
              <a:t>,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pozvati</a:t>
            </a:r>
            <a:r>
              <a:rPr lang="en-US" dirty="0" smtClean="0"/>
              <a:t> da </a:t>
            </a:r>
            <a:r>
              <a:rPr lang="en-US" dirty="0" err="1" smtClean="0"/>
              <a:t>prezent</a:t>
            </a:r>
            <a:r>
              <a:rPr lang="sr-Latn-ME" dirty="0" smtClean="0"/>
              <a:t>uju 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elaboriraju</a:t>
            </a:r>
            <a:r>
              <a:rPr lang="sr-Latn-ME" dirty="0" smtClean="0"/>
              <a:t> </a:t>
            </a:r>
            <a:r>
              <a:rPr lang="en-US" dirty="0" err="1" smtClean="0"/>
              <a:t>određena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one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status </a:t>
            </a:r>
            <a:r>
              <a:rPr lang="en-US" dirty="0" err="1" smtClean="0"/>
              <a:t>posmatrača</a:t>
            </a:r>
            <a:r>
              <a:rPr lang="en-US" dirty="0" smtClean="0"/>
              <a:t>, </a:t>
            </a:r>
            <a:r>
              <a:rPr lang="en-US" dirty="0" err="1" smtClean="0"/>
              <a:t>tj</a:t>
            </a:r>
            <a:r>
              <a:rPr lang="en-US" dirty="0" smtClean="0"/>
              <a:t>. ne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davati</a:t>
            </a:r>
            <a:r>
              <a:rPr lang="en-US" dirty="0" smtClean="0"/>
              <a:t> </a:t>
            </a:r>
            <a:r>
              <a:rPr lang="en-US" dirty="0" err="1" smtClean="0"/>
              <a:t>savjete</a:t>
            </a:r>
            <a:r>
              <a:rPr lang="sr-Latn-ME" dirty="0" smtClean="0"/>
              <a:t> </a:t>
            </a:r>
            <a:r>
              <a:rPr lang="pl-PL" dirty="0" smtClean="0"/>
              <a:t>ili odlučivati o određenim pitanjima.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76490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3. Predsjednik komisije nadzornog/upravnog odbora</a:t>
            </a:r>
          </a:p>
          <a:p>
            <a:pPr algn="just"/>
            <a:r>
              <a:rPr lang="pl-PL" dirty="0"/>
              <a:t>Predsjednik komisije odgovoran je za njenu djelotvornost, bez obzira na svoje </a:t>
            </a:r>
            <a:r>
              <a:rPr lang="pl-PL" dirty="0" smtClean="0"/>
              <a:t>druge </a:t>
            </a:r>
            <a:r>
              <a:rPr lang="en-US" dirty="0" err="1" smtClean="0"/>
              <a:t>dužnosti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Predsjednik</a:t>
            </a:r>
            <a:r>
              <a:rPr lang="en-US" dirty="0" smtClean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formira</a:t>
            </a:r>
            <a:r>
              <a:rPr lang="en-US" dirty="0"/>
              <a:t> </a:t>
            </a:r>
            <a:r>
              <a:rPr lang="en-US" dirty="0" err="1"/>
              <a:t>djelotvoran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, </a:t>
            </a:r>
            <a:r>
              <a:rPr lang="en-US" dirty="0" err="1" smtClean="0"/>
              <a:t>organiz</a:t>
            </a:r>
            <a:r>
              <a:rPr lang="sr-Latn-ME" dirty="0" smtClean="0"/>
              <a:t>uje </a:t>
            </a:r>
            <a:r>
              <a:rPr lang="en-US" dirty="0" smtClean="0"/>
              <a:t> </a:t>
            </a:r>
            <a:r>
              <a:rPr lang="en-US" dirty="0" err="1" smtClean="0"/>
              <a:t>produktivne</a:t>
            </a:r>
            <a:r>
              <a:rPr lang="sr-Latn-ME" dirty="0" smtClean="0"/>
              <a:t> </a:t>
            </a:r>
            <a:r>
              <a:rPr lang="en-US" dirty="0" err="1" smtClean="0"/>
              <a:t>sjednice</a:t>
            </a:r>
            <a:r>
              <a:rPr lang="en-US" dirty="0" smtClean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osigurava</a:t>
            </a:r>
            <a:r>
              <a:rPr lang="en-US" dirty="0"/>
              <a:t> </a:t>
            </a:r>
            <a:r>
              <a:rPr lang="en-US" dirty="0" err="1"/>
              <a:t>intelektualno</a:t>
            </a:r>
            <a:r>
              <a:rPr lang="en-US" dirty="0"/>
              <a:t> </a:t>
            </a:r>
            <a:r>
              <a:rPr lang="en-US" dirty="0" err="1"/>
              <a:t>vodstvo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složenih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607756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 smtClean="0">
                <a:latin typeface="+mn-lt"/>
              </a:rPr>
              <a:t>D -  </a:t>
            </a:r>
            <a:r>
              <a:rPr lang="pl-PL" sz="4000" dirty="0">
                <a:latin typeface="+mn-lt"/>
              </a:rPr>
              <a:t>Radne procedure nadzornog/upravnog odbora</a:t>
            </a:r>
            <a:r>
              <a:rPr lang="pl-PL" dirty="0"/>
              <a:t/>
            </a:r>
            <a:br>
              <a:rPr lang="pl-P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645"/>
            <a:ext cx="10515600" cy="4863318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je organ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funkcionira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proceduri</a:t>
            </a:r>
            <a:r>
              <a:rPr lang="sr-Latn-ME" dirty="0" smtClean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sanoj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RS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pl-PL" dirty="0"/>
              <a:t>1. Predsjednik i sjednice nadzornog/upravnog odbora</a:t>
            </a:r>
          </a:p>
          <a:p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smtClean="0"/>
              <a:t>da: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saziva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organiz</a:t>
            </a:r>
            <a:r>
              <a:rPr lang="sr-Latn-ME" dirty="0" smtClean="0"/>
              <a:t>uje </a:t>
            </a:r>
            <a:r>
              <a:rPr lang="en-US" dirty="0" err="1" smtClean="0"/>
              <a:t>sjednice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predsjedava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red </a:t>
            </a:r>
            <a:r>
              <a:rPr lang="en-US" dirty="0" err="1"/>
              <a:t>sjednica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32050965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r>
              <a:rPr lang="pl-PL" dirty="0"/>
              <a:t>vrši nadzor nad radom nadzornog/upravnog odbora i njegovih komisija;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zastupa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godišnju</a:t>
            </a:r>
            <a:r>
              <a:rPr lang="en-US" dirty="0"/>
              <a:t> </a:t>
            </a:r>
            <a:r>
              <a:rPr lang="en-US" dirty="0" err="1"/>
              <a:t>ocjenu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cjelini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osigurava</a:t>
            </a:r>
            <a:r>
              <a:rPr lang="en-US" dirty="0"/>
              <a:t> da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 smtClean="0"/>
              <a:t>vremena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konsultacije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odlučivanje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preduzima</a:t>
            </a:r>
            <a:r>
              <a:rPr lang="en-US" dirty="0"/>
              <a:t> </a:t>
            </a:r>
            <a:r>
              <a:rPr lang="en-US" dirty="0" err="1"/>
              <a:t>korake</a:t>
            </a:r>
            <a:r>
              <a:rPr lang="en-US" dirty="0"/>
              <a:t> da </a:t>
            </a:r>
            <a:r>
              <a:rPr lang="en-US" dirty="0" err="1"/>
              <a:t>osigura</a:t>
            </a:r>
            <a:r>
              <a:rPr lang="en-US" dirty="0"/>
              <a:t> da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sr-Latn-ME" dirty="0" smtClean="0"/>
              <a:t> o</a:t>
            </a:r>
            <a:r>
              <a:rPr lang="en-US" dirty="0" err="1" smtClean="0"/>
              <a:t>dbora</a:t>
            </a:r>
            <a:r>
              <a:rPr lang="sr-Latn-ME" dirty="0" smtClean="0"/>
              <a:t> </a:t>
            </a:r>
            <a:r>
              <a:rPr lang="pl-PL" dirty="0" smtClean="0"/>
              <a:t>blagovremeno </a:t>
            </a:r>
            <a:r>
              <a:rPr lang="pl-PL" dirty="0"/>
              <a:t>dobiju informacije potrebne za odlučivanje po </a:t>
            </a:r>
            <a:r>
              <a:rPr lang="pl-PL" dirty="0" smtClean="0"/>
              <a:t>tačkama </a:t>
            </a:r>
            <a:r>
              <a:rPr lang="en-US" dirty="0" err="1" smtClean="0"/>
              <a:t>dnevnog</a:t>
            </a:r>
            <a:r>
              <a:rPr lang="en-US" dirty="0" smtClean="0"/>
              <a:t> </a:t>
            </a:r>
            <a:r>
              <a:rPr lang="en-US" dirty="0" err="1"/>
              <a:t>reda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17740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9247"/>
            <a:ext cx="10515600" cy="54777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 smtClean="0"/>
              <a:t>organiz</a:t>
            </a:r>
            <a:r>
              <a:rPr lang="sr-Latn-ME" dirty="0" smtClean="0"/>
              <a:t>uje 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usavršavanja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mu se </a:t>
            </a:r>
            <a:r>
              <a:rPr lang="en-US" dirty="0" err="1"/>
              <a:t>dodijele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neriješenog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sjednicama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pl-PL" dirty="0" smtClean="0"/>
              <a:t>daje </a:t>
            </a:r>
            <a:r>
              <a:rPr lang="pl-PL" dirty="0"/>
              <a:t>odlučujući glas (ako je to predviđeno osnivačkim aktom); i</a:t>
            </a:r>
          </a:p>
          <a:p>
            <a:pPr marL="0" indent="0" algn="just">
              <a:buNone/>
            </a:pPr>
            <a:r>
              <a:rPr lang="pl-PL" dirty="0"/>
              <a:t>• potpisuje zapisnik sa sjednice nadzornog/upravnog odbora (kada </a:t>
            </a:r>
            <a:r>
              <a:rPr lang="pl-PL" dirty="0" smtClean="0"/>
              <a:t>on </a:t>
            </a:r>
            <a:r>
              <a:rPr lang="en-US" dirty="0" err="1" smtClean="0"/>
              <a:t>predsjedava</a:t>
            </a:r>
            <a:r>
              <a:rPr lang="en-US" dirty="0" smtClean="0"/>
              <a:t> </a:t>
            </a:r>
            <a:r>
              <a:rPr lang="en-US" dirty="0"/>
              <a:t>tom </a:t>
            </a:r>
            <a:r>
              <a:rPr lang="en-US" dirty="0" err="1"/>
              <a:t>sjednicom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5672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322"/>
          </a:xfrm>
        </p:spPr>
        <p:txBody>
          <a:bodyPr>
            <a:noAutofit/>
          </a:bodyPr>
          <a:lstStyle/>
          <a:p>
            <a:pPr algn="just"/>
            <a:r>
              <a:rPr lang="sr-Latn-ME" sz="3600" dirty="0" smtClean="0">
                <a:latin typeface="+mn-lt"/>
              </a:rPr>
              <a:t>A - </a:t>
            </a:r>
            <a:r>
              <a:rPr lang="en-US" sz="3600" dirty="0" err="1" smtClean="0">
                <a:latin typeface="+mn-lt"/>
              </a:rPr>
              <a:t>Izbor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članova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nadzornog</a:t>
            </a:r>
            <a:r>
              <a:rPr lang="en-US" sz="3600" dirty="0" smtClean="0">
                <a:latin typeface="+mn-lt"/>
              </a:rPr>
              <a:t>/</a:t>
            </a:r>
            <a:r>
              <a:rPr lang="en-US" sz="3600" dirty="0" err="1" smtClean="0">
                <a:latin typeface="+mn-lt"/>
              </a:rPr>
              <a:t>upravnog</a:t>
            </a:r>
            <a:r>
              <a:rPr lang="sr-Latn-ME" sz="3600" dirty="0" smtClean="0">
                <a:latin typeface="+mn-lt"/>
              </a:rPr>
              <a:t> </a:t>
            </a: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en-US" sz="3600" dirty="0" err="1">
                <a:latin typeface="+mn-lt"/>
              </a:rPr>
              <a:t>odbora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965"/>
            <a:ext cx="10515600" cy="464399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mandat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biraju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svakoj</a:t>
            </a:r>
            <a:r>
              <a:rPr lang="en-US" dirty="0"/>
              <a:t> </a:t>
            </a:r>
            <a:r>
              <a:rPr lang="en-US" dirty="0" err="1" smtClean="0"/>
              <a:t>godišnjoj</a:t>
            </a:r>
            <a:r>
              <a:rPr lang="sr-Latn-ME" dirty="0" smtClean="0"/>
              <a:t> </a:t>
            </a:r>
            <a:r>
              <a:rPr lang="en-US" dirty="0" err="1" smtClean="0"/>
              <a:t>skupštini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oni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birati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svakoj</a:t>
            </a:r>
            <a:r>
              <a:rPr lang="en-US" dirty="0"/>
              <a:t> </a:t>
            </a:r>
            <a:r>
              <a:rPr lang="en-US" dirty="0" err="1"/>
              <a:t>vanrednoj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sazove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Skupština</a:t>
            </a:r>
            <a:r>
              <a:rPr lang="en-US" dirty="0" smtClean="0"/>
              <a:t>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period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od momenta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izbora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Uprkos</a:t>
            </a:r>
            <a:r>
              <a:rPr lang="en-US" dirty="0" smtClean="0"/>
              <a:t> </a:t>
            </a:r>
            <a:r>
              <a:rPr lang="en-US" dirty="0" err="1"/>
              <a:t>isteku</a:t>
            </a:r>
            <a:r>
              <a:rPr lang="en-US" dirty="0"/>
              <a:t> </a:t>
            </a:r>
            <a:r>
              <a:rPr lang="en-US" dirty="0" err="1"/>
              <a:t>mandata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član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nastavlja</a:t>
            </a:r>
            <a:r>
              <a:rPr lang="en-US" dirty="0"/>
              <a:t>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funkciju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se ne </a:t>
            </a:r>
            <a:r>
              <a:rPr lang="en-US" dirty="0" err="1"/>
              <a:t>izabere</a:t>
            </a:r>
            <a:r>
              <a:rPr lang="en-US" dirty="0"/>
              <a:t> </a:t>
            </a:r>
            <a:r>
              <a:rPr lang="en-US" dirty="0" err="1" smtClean="0"/>
              <a:t>njegov</a:t>
            </a:r>
            <a:r>
              <a:rPr lang="sr-Latn-ME" dirty="0" smtClean="0"/>
              <a:t> </a:t>
            </a:r>
            <a:r>
              <a:rPr lang="en-US" dirty="0" err="1" smtClean="0"/>
              <a:t>nasljednik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ograničenja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toga </a:t>
            </a:r>
            <a:r>
              <a:rPr lang="en-US" dirty="0" err="1"/>
              <a:t>koliko</a:t>
            </a:r>
            <a:r>
              <a:rPr lang="en-US" dirty="0"/>
              <a:t> se puta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birati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516887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2. </a:t>
            </a:r>
            <a:r>
              <a:rPr lang="en-US" sz="3200" dirty="0" err="1">
                <a:latin typeface="+mn-lt"/>
              </a:rPr>
              <a:t>Sjednice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nadzornog</a:t>
            </a:r>
            <a:r>
              <a:rPr lang="en-US" sz="3200" dirty="0">
                <a:latin typeface="+mn-lt"/>
              </a:rPr>
              <a:t>/</a:t>
            </a:r>
            <a:r>
              <a:rPr lang="en-US" sz="3200" dirty="0" err="1">
                <a:latin typeface="+mn-lt"/>
              </a:rPr>
              <a:t>upravnog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odbora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3949"/>
            <a:ext cx="10515600" cy="4683014"/>
          </a:xfrm>
        </p:spPr>
        <p:txBody>
          <a:bodyPr/>
          <a:lstStyle/>
          <a:p>
            <a:pPr algn="just"/>
            <a:r>
              <a:rPr lang="pl-PL" dirty="0" smtClean="0"/>
              <a:t>Nadzorni/upravni </a:t>
            </a:r>
            <a:r>
              <a:rPr lang="pl-PL" dirty="0"/>
              <a:t>odbor mora u donošenju punovažnih odluka postupati </a:t>
            </a:r>
            <a:r>
              <a:rPr lang="pl-PL" dirty="0" smtClean="0"/>
              <a:t>po </a:t>
            </a:r>
            <a:r>
              <a:rPr lang="en-US" dirty="0" err="1" smtClean="0"/>
              <a:t>zakonskim</a:t>
            </a:r>
            <a:r>
              <a:rPr lang="en-US" dirty="0" smtClean="0"/>
              <a:t> </a:t>
            </a:r>
            <a:r>
              <a:rPr lang="en-US" dirty="0" err="1"/>
              <a:t>zahtjevima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rizikovati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sudovi</a:t>
            </a:r>
            <a:r>
              <a:rPr lang="en-US" dirty="0"/>
              <a:t> </a:t>
            </a:r>
            <a:r>
              <a:rPr lang="en-US" dirty="0" err="1"/>
              <a:t>ponište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žalbama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Osim</a:t>
            </a:r>
            <a:r>
              <a:rPr lang="en-US" dirty="0"/>
              <a:t> u </a:t>
            </a:r>
            <a:r>
              <a:rPr lang="en-US" dirty="0" err="1"/>
              <a:t>mjeri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zahtijevaju</a:t>
            </a:r>
            <a:r>
              <a:rPr lang="en-US" dirty="0"/>
              <a:t> da se</a:t>
            </a:r>
            <a:r>
              <a:rPr lang="sr-Latn-ME" dirty="0"/>
              <a:t> </a:t>
            </a:r>
            <a:r>
              <a:rPr lang="pl-PL" dirty="0"/>
              <a:t>neka radnja nadzornog/upravnog odbora preduzme na sjednici, radnja za koju </a:t>
            </a:r>
            <a:r>
              <a:rPr lang="en-US" dirty="0"/>
              <a:t>se </a:t>
            </a:r>
            <a:r>
              <a:rPr lang="en-US" dirty="0" err="1"/>
              <a:t>nadzornom</a:t>
            </a:r>
            <a:r>
              <a:rPr lang="en-US" dirty="0"/>
              <a:t>/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nalaže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dozvoljava</a:t>
            </a:r>
            <a:r>
              <a:rPr lang="en-US" dirty="0"/>
              <a:t> da je </a:t>
            </a:r>
            <a:r>
              <a:rPr lang="en-US" dirty="0" err="1"/>
              <a:t>preduzme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se</a:t>
            </a:r>
            <a:r>
              <a:rPr lang="sr-Latn-ME" dirty="0"/>
              <a:t> </a:t>
            </a:r>
            <a:r>
              <a:rPr lang="en-US" dirty="0" err="1"/>
              <a:t>preduzeti</a:t>
            </a:r>
            <a:r>
              <a:rPr lang="en-US" dirty="0"/>
              <a:t> bez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nijedan</a:t>
            </a:r>
            <a:r>
              <a:rPr lang="en-US" dirty="0"/>
              <a:t> od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ne</a:t>
            </a:r>
            <a:r>
              <a:rPr lang="sr-Latn-ME" dirty="0"/>
              <a:t> </a:t>
            </a:r>
            <a:r>
              <a:rPr lang="en-US" dirty="0" err="1"/>
              <a:t>uruči</a:t>
            </a:r>
            <a:r>
              <a:rPr lang="en-US" dirty="0"/>
              <a:t> </a:t>
            </a:r>
            <a:r>
              <a:rPr lang="en-US" dirty="0" err="1"/>
              <a:t>pisano</a:t>
            </a:r>
            <a:r>
              <a:rPr lang="en-US" dirty="0"/>
              <a:t> </a:t>
            </a:r>
            <a:r>
              <a:rPr lang="en-US" dirty="0" err="1"/>
              <a:t>obavještenje</a:t>
            </a:r>
            <a:r>
              <a:rPr lang="en-US" dirty="0"/>
              <a:t> o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neslaganju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87179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3. Prva </a:t>
            </a:r>
            <a:r>
              <a:rPr lang="en-US" sz="3200" dirty="0" err="1">
                <a:latin typeface="+mn-lt"/>
              </a:rPr>
              <a:t>sjednica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nadzornog</a:t>
            </a:r>
            <a:r>
              <a:rPr lang="en-US" sz="3200" dirty="0">
                <a:latin typeface="+mn-lt"/>
              </a:rPr>
              <a:t>/</a:t>
            </a:r>
            <a:r>
              <a:rPr lang="en-US" sz="3200" dirty="0" err="1">
                <a:latin typeface="+mn-lt"/>
              </a:rPr>
              <a:t>upravnog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odbora</a:t>
            </a:r>
            <a:endParaRPr lang="sr-Latn-ME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Najbolja</a:t>
            </a:r>
            <a:r>
              <a:rPr lang="en-US" dirty="0" smtClean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Prva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/>
              <a:t>novoizabranog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se </a:t>
            </a:r>
            <a:r>
              <a:rPr lang="en-US" dirty="0" err="1"/>
              <a:t>održati</a:t>
            </a:r>
            <a:r>
              <a:rPr lang="en-US" dirty="0"/>
              <a:t> </a:t>
            </a:r>
            <a:r>
              <a:rPr lang="sr-Latn-ME" dirty="0" smtClean="0"/>
              <a:t>n</a:t>
            </a:r>
            <a:r>
              <a:rPr lang="en-US" dirty="0" err="1" smtClean="0"/>
              <a:t>ajkasnije</a:t>
            </a:r>
            <a:r>
              <a:rPr lang="sr-Latn-ME" dirty="0" smtClean="0"/>
              <a:t> </a:t>
            </a:r>
            <a:r>
              <a:rPr lang="en-US" dirty="0" err="1" smtClean="0"/>
              <a:t>mjesec</a:t>
            </a:r>
            <a:r>
              <a:rPr lang="en-US" dirty="0" smtClean="0"/>
              <a:t> </a:t>
            </a:r>
            <a:r>
              <a:rPr lang="en-US" dirty="0"/>
              <a:t>dana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izboru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praktičnog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,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organiz</a:t>
            </a:r>
            <a:r>
              <a:rPr lang="sr-Latn-ME" dirty="0" smtClean="0"/>
              <a:t>ovati  </a:t>
            </a:r>
            <a:r>
              <a:rPr lang="en-US" dirty="0" err="1" smtClean="0"/>
              <a:t>odmah</a:t>
            </a:r>
            <a:r>
              <a:rPr lang="en-US" dirty="0" smtClean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Predsjednik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obično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preporučuje</a:t>
            </a:r>
            <a:r>
              <a:rPr lang="en-US" dirty="0"/>
              <a:t> se da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• </a:t>
            </a:r>
            <a:r>
              <a:rPr lang="en-US" sz="3000" dirty="0" err="1" smtClean="0"/>
              <a:t>defini</a:t>
            </a:r>
            <a:r>
              <a:rPr lang="sr-Latn-ME" sz="3000" dirty="0" smtClean="0"/>
              <a:t>še </a:t>
            </a:r>
            <a:r>
              <a:rPr lang="en-US" sz="3000" dirty="0" smtClean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potvrdi</a:t>
            </a:r>
            <a:r>
              <a:rPr lang="en-US" sz="3000" dirty="0"/>
              <a:t> </a:t>
            </a:r>
            <a:r>
              <a:rPr lang="en-US" sz="3000" dirty="0" err="1"/>
              <a:t>prioritete</a:t>
            </a:r>
            <a:r>
              <a:rPr lang="en-US" sz="3000" dirty="0"/>
              <a:t> </a:t>
            </a:r>
            <a:r>
              <a:rPr lang="en-US" sz="3000" dirty="0" err="1"/>
              <a:t>nadzornog</a:t>
            </a:r>
            <a:r>
              <a:rPr lang="en-US" sz="3000" dirty="0"/>
              <a:t>/</a:t>
            </a:r>
            <a:r>
              <a:rPr lang="en-US" sz="3000" dirty="0" err="1"/>
              <a:t>upravnog</a:t>
            </a:r>
            <a:r>
              <a:rPr lang="en-US" sz="3000" dirty="0"/>
              <a:t> </a:t>
            </a:r>
            <a:r>
              <a:rPr lang="en-US" sz="3000" dirty="0" err="1"/>
              <a:t>odbora</a:t>
            </a:r>
            <a:r>
              <a:rPr lang="en-US" sz="3000" dirty="0"/>
              <a:t>;</a:t>
            </a:r>
          </a:p>
          <a:p>
            <a:pPr marL="457200" lvl="1" indent="0">
              <a:buNone/>
            </a:pPr>
            <a:r>
              <a:rPr lang="pl-PL" sz="3000" dirty="0"/>
              <a:t>• formira komisije ako je prikladno; </a:t>
            </a:r>
            <a:r>
              <a:rPr lang="pl-PL" sz="3000" dirty="0" smtClean="0"/>
              <a:t>i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xmlns="" val="18732747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0647"/>
            <a:ext cx="10515600" cy="5706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izabere</a:t>
            </a:r>
            <a:r>
              <a:rPr lang="en-US" dirty="0" smtClean="0"/>
              <a:t> </a:t>
            </a:r>
            <a:r>
              <a:rPr lang="en-US" dirty="0" err="1" smtClean="0"/>
              <a:t>predsjednike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Društvo</a:t>
            </a:r>
            <a:r>
              <a:rPr lang="en-US" dirty="0" smtClean="0"/>
              <a:t> bi </a:t>
            </a:r>
            <a:r>
              <a:rPr lang="en-US" dirty="0" err="1" smtClean="0"/>
              <a:t>također</a:t>
            </a:r>
            <a:r>
              <a:rPr lang="en-US" dirty="0" smtClean="0"/>
              <a:t> </a:t>
            </a:r>
            <a:r>
              <a:rPr lang="en-US" dirty="0" err="1" smtClean="0"/>
              <a:t>moglo</a:t>
            </a:r>
            <a:r>
              <a:rPr lang="en-US" dirty="0" smtClean="0"/>
              <a:t> </a:t>
            </a:r>
            <a:r>
              <a:rPr lang="en-US" dirty="0" err="1" smtClean="0"/>
              <a:t>razviti</a:t>
            </a:r>
            <a:r>
              <a:rPr lang="en-US" dirty="0" smtClean="0"/>
              <a:t> </a:t>
            </a:r>
            <a:r>
              <a:rPr lang="en-US" dirty="0" err="1" smtClean="0"/>
              <a:t>uvodnu</a:t>
            </a:r>
            <a:r>
              <a:rPr lang="en-US" dirty="0" smtClean="0"/>
              <a:t> </a:t>
            </a:r>
            <a:r>
              <a:rPr lang="en-US" dirty="0" err="1" smtClean="0"/>
              <a:t>obuku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članove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,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ostalih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, 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osvrt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privrednu</a:t>
            </a:r>
            <a:r>
              <a:rPr lang="en-US" dirty="0" smtClean="0"/>
              <a:t> </a:t>
            </a:r>
            <a:r>
              <a:rPr lang="en-US" dirty="0" err="1" smtClean="0"/>
              <a:t>granu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djelatnost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trenutnu</a:t>
            </a:r>
            <a:r>
              <a:rPr lang="en-US" dirty="0" smtClean="0"/>
              <a:t> </a:t>
            </a:r>
            <a:r>
              <a:rPr lang="en-US" dirty="0" err="1" smtClean="0"/>
              <a:t>finansijsku</a:t>
            </a:r>
            <a:r>
              <a:rPr lang="en-US" dirty="0" smtClean="0"/>
              <a:t> </a:t>
            </a:r>
            <a:r>
              <a:rPr lang="en-US" dirty="0" err="1" smtClean="0"/>
              <a:t>situaciju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strategiju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rizike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biografije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kvalifikacije</a:t>
            </a:r>
            <a:r>
              <a:rPr lang="en-US" dirty="0" smtClean="0"/>
              <a:t> </a:t>
            </a:r>
            <a:r>
              <a:rPr lang="en-US" dirty="0" err="1" smtClean="0"/>
              <a:t>ključnih</a:t>
            </a:r>
            <a:r>
              <a:rPr lang="en-US" dirty="0" smtClean="0"/>
              <a:t> </a:t>
            </a:r>
            <a:r>
              <a:rPr lang="en-US" dirty="0" err="1" smtClean="0"/>
              <a:t>zaposlenih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36820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latin typeface="+mn-lt"/>
              </a:rPr>
              <a:t>4. Plan sjednica nadzornog/upravnog odbora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2282"/>
            <a:ext cx="10515600" cy="472468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propisivati</a:t>
            </a:r>
            <a:r>
              <a:rPr lang="en-US" dirty="0"/>
              <a:t> procedure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sazivanje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vođenje</a:t>
            </a:r>
            <a:r>
              <a:rPr lang="en-US" dirty="0" smtClean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 smtClean="0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, pored </a:t>
            </a:r>
            <a:r>
              <a:rPr lang="en-US" dirty="0" err="1"/>
              <a:t>plana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,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plan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ME" dirty="0" smtClean="0"/>
              <a:t>s</a:t>
            </a:r>
            <a:r>
              <a:rPr lang="en-US" dirty="0" err="1" smtClean="0"/>
              <a:t>adrži</a:t>
            </a:r>
            <a:r>
              <a:rPr lang="en-US" dirty="0" smtClean="0"/>
              <a:t> </a:t>
            </a:r>
            <a:r>
              <a:rPr lang="en-US" dirty="0" err="1"/>
              <a:t>teme</a:t>
            </a:r>
            <a:r>
              <a:rPr lang="sr-Latn-ME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obraditi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 smtClean="0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održavati</a:t>
            </a:r>
            <a:r>
              <a:rPr lang="en-US" dirty="0"/>
              <a:t> </a:t>
            </a:r>
            <a:r>
              <a:rPr lang="en-US" dirty="0" err="1"/>
              <a:t>redovne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sastajati</a:t>
            </a:r>
            <a:r>
              <a:rPr lang="en-US" dirty="0"/>
              <a:t> se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puta </a:t>
            </a:r>
            <a:r>
              <a:rPr lang="en-US" dirty="0" err="1"/>
              <a:t>godišnje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sr-Latn-ME" dirty="0"/>
              <a:t> </a:t>
            </a:r>
            <a:r>
              <a:rPr lang="en-US" dirty="0" err="1"/>
              <a:t>održavati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onoliko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koliko</a:t>
            </a:r>
            <a:r>
              <a:rPr lang="en-US" dirty="0"/>
              <a:t> to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potrebnim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5393916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9212"/>
            <a:ext cx="10515600" cy="508775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 </a:t>
            </a:r>
            <a:r>
              <a:rPr lang="sr-Latn-ME" dirty="0" smtClean="0"/>
              <a:t>S</a:t>
            </a:r>
            <a:r>
              <a:rPr lang="en-US" dirty="0" err="1" smtClean="0"/>
              <a:t>mjernic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sr-Latn-ME" dirty="0"/>
              <a:t> </a:t>
            </a:r>
            <a:r>
              <a:rPr lang="en-US" dirty="0" err="1"/>
              <a:t>vođenje</a:t>
            </a:r>
            <a:r>
              <a:rPr lang="en-US" dirty="0"/>
              <a:t> </a:t>
            </a:r>
            <a:r>
              <a:rPr lang="en-US" dirty="0" err="1"/>
              <a:t>produktivnih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efikasnih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Priprema</a:t>
            </a:r>
            <a:r>
              <a:rPr lang="en-US" dirty="0"/>
              <a:t> </a:t>
            </a:r>
            <a:r>
              <a:rPr lang="en-US" dirty="0" err="1"/>
              <a:t>godišnjeg</a:t>
            </a:r>
            <a:r>
              <a:rPr lang="en-US" dirty="0"/>
              <a:t> </a:t>
            </a:r>
            <a:r>
              <a:rPr lang="en-US" dirty="0" err="1"/>
              <a:t>kalendara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.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omogućiti</a:t>
            </a:r>
            <a:r>
              <a:rPr lang="en-US" dirty="0"/>
              <a:t> </a:t>
            </a:r>
            <a:r>
              <a:rPr lang="en-US" dirty="0" err="1"/>
              <a:t>članovima</a:t>
            </a:r>
            <a:r>
              <a:rPr lang="sr-Latn-ME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da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uklope</a:t>
            </a:r>
            <a:r>
              <a:rPr lang="en-US" dirty="0"/>
              <a:t> u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raspored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sr-Latn-ME" dirty="0" smtClean="0"/>
              <a:t>K</a:t>
            </a:r>
            <a:r>
              <a:rPr lang="en-US" dirty="0" err="1" smtClean="0"/>
              <a:t>alendar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služiti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orijentacija</a:t>
            </a:r>
            <a:r>
              <a:rPr lang="en-US" dirty="0" smtClean="0"/>
              <a:t>, </a:t>
            </a:r>
            <a:r>
              <a:rPr lang="en-US" dirty="0" err="1" smtClean="0"/>
              <a:t>tj</a:t>
            </a:r>
            <a:r>
              <a:rPr lang="en-US" dirty="0" smtClean="0"/>
              <a:t>.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smtClean="0"/>
              <a:t> </a:t>
            </a:r>
            <a:r>
              <a:rPr lang="pl-PL" dirty="0" smtClean="0"/>
              <a:t>upravni odbor treba održavati dodatne sjednice kada je to opravdano i, </a:t>
            </a:r>
            <a:r>
              <a:rPr lang="en-US" dirty="0" err="1" smtClean="0"/>
              <a:t>obrnuto</a:t>
            </a:r>
            <a:r>
              <a:rPr lang="en-US" dirty="0" smtClean="0"/>
              <a:t>, </a:t>
            </a:r>
            <a:r>
              <a:rPr lang="en-US" dirty="0" err="1" smtClean="0"/>
              <a:t>otkazati</a:t>
            </a:r>
            <a:r>
              <a:rPr lang="en-US" dirty="0" smtClean="0"/>
              <a:t> </a:t>
            </a:r>
            <a:r>
              <a:rPr lang="en-US" dirty="0" err="1" smtClean="0"/>
              <a:t>sjednice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rješavati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Utvrđivanje</a:t>
            </a:r>
            <a:r>
              <a:rPr lang="en-US" dirty="0" smtClean="0"/>
              <a:t> </a:t>
            </a:r>
            <a:r>
              <a:rPr lang="en-US" dirty="0" err="1" smtClean="0"/>
              <a:t>dnevnog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 </a:t>
            </a:r>
            <a:r>
              <a:rPr lang="en-US" dirty="0" err="1" smtClean="0"/>
              <a:t>znatno</a:t>
            </a:r>
            <a:r>
              <a:rPr lang="en-US" dirty="0" smtClean="0"/>
              <a:t> </a:t>
            </a:r>
            <a:r>
              <a:rPr lang="en-US" dirty="0" err="1" smtClean="0"/>
              <a:t>ranije</a:t>
            </a:r>
            <a:r>
              <a:rPr lang="en-US" dirty="0" smtClean="0"/>
              <a:t>.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u </a:t>
            </a:r>
            <a:r>
              <a:rPr lang="en-US" dirty="0" err="1" smtClean="0"/>
              <a:t>stanju</a:t>
            </a:r>
            <a:r>
              <a:rPr lang="en-US" dirty="0" smtClean="0"/>
              <a:t> da se </a:t>
            </a:r>
            <a:r>
              <a:rPr lang="en-US" dirty="0" err="1" smtClean="0"/>
              <a:t>valjano</a:t>
            </a:r>
            <a:r>
              <a:rPr lang="en-US" dirty="0" smtClean="0"/>
              <a:t> </a:t>
            </a:r>
            <a:r>
              <a:rPr lang="en-US" dirty="0" err="1" smtClean="0"/>
              <a:t>fokusiraju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pripreme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aktuelni</a:t>
            </a:r>
            <a:r>
              <a:rPr lang="sr-Latn-ME" dirty="0" smtClean="0"/>
              <a:t> </a:t>
            </a:r>
            <a:r>
              <a:rPr lang="en-US" dirty="0" err="1" smtClean="0"/>
              <a:t>zadatak</a:t>
            </a:r>
            <a:r>
              <a:rPr lang="en-US" dirty="0" smtClean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Predsjednik</a:t>
            </a:r>
            <a:r>
              <a:rPr lang="en-US" dirty="0" smtClean="0"/>
              <a:t> bi </a:t>
            </a:r>
            <a:r>
              <a:rPr lang="en-US" dirty="0" err="1" smtClean="0"/>
              <a:t>mogao</a:t>
            </a:r>
            <a:r>
              <a:rPr lang="en-US" dirty="0" smtClean="0"/>
              <a:t> </a:t>
            </a:r>
            <a:r>
              <a:rPr lang="en-US" dirty="0" err="1" smtClean="0"/>
              <a:t>prijedlog</a:t>
            </a:r>
            <a:r>
              <a:rPr lang="en-US" dirty="0" smtClean="0"/>
              <a:t> </a:t>
            </a:r>
            <a:r>
              <a:rPr lang="en-US" dirty="0" err="1" smtClean="0"/>
              <a:t>dnevnog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 </a:t>
            </a:r>
            <a:r>
              <a:rPr lang="en-US" dirty="0" err="1" smtClean="0"/>
              <a:t>poslati</a:t>
            </a:r>
            <a:r>
              <a:rPr lang="en-US" dirty="0" smtClean="0"/>
              <a:t> </a:t>
            </a:r>
            <a:r>
              <a:rPr lang="en-US" dirty="0" err="1" smtClean="0"/>
              <a:t>unaprijed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omogućavajući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članovima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da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komentare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sugestije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05789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Stavljanje</a:t>
            </a:r>
            <a:r>
              <a:rPr lang="en-US" dirty="0"/>
              <a:t> </a:t>
            </a:r>
            <a:r>
              <a:rPr lang="en-US" dirty="0" err="1"/>
              <a:t>važnih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početak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desiti</a:t>
            </a:r>
            <a:r>
              <a:rPr lang="en-US" dirty="0"/>
              <a:t> da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pl-PL" dirty="0" smtClean="0"/>
              <a:t>sjednice </a:t>
            </a:r>
            <a:r>
              <a:rPr lang="pl-PL" dirty="0"/>
              <a:t>moraju otići ranije. </a:t>
            </a:r>
            <a:endParaRPr lang="pl-PL" dirty="0" smtClean="0"/>
          </a:p>
          <a:p>
            <a:pPr algn="just"/>
            <a:r>
              <a:rPr lang="pl-PL" dirty="0" smtClean="0"/>
              <a:t>Stoga </a:t>
            </a:r>
            <a:r>
              <a:rPr lang="pl-PL" dirty="0"/>
              <a:t>je zakazivanje sjednica za prvi, a ne </a:t>
            </a:r>
            <a:r>
              <a:rPr lang="pl-PL" dirty="0" smtClean="0"/>
              <a:t>kasniji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/>
              <a:t>dana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pogodnije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podsticanje</a:t>
            </a:r>
            <a:r>
              <a:rPr lang="en-US" dirty="0"/>
              <a:t> </a:t>
            </a:r>
            <a:r>
              <a:rPr lang="en-US" dirty="0" err="1"/>
              <a:t>interaktivnih</a:t>
            </a:r>
            <a:r>
              <a:rPr lang="en-US" dirty="0"/>
              <a:t> </a:t>
            </a:r>
            <a:r>
              <a:rPr lang="en-US" dirty="0" err="1"/>
              <a:t>diskusija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51632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/>
          <a:lstStyle/>
          <a:p>
            <a:pPr algn="just"/>
            <a:r>
              <a:rPr lang="en-US" dirty="0"/>
              <a:t>Pored </a:t>
            </a:r>
            <a:r>
              <a:rPr lang="en-US" dirty="0" err="1"/>
              <a:t>redovnih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mora </a:t>
            </a:r>
            <a:r>
              <a:rPr lang="en-US" dirty="0" err="1" smtClean="0"/>
              <a:t>organiz</a:t>
            </a:r>
            <a:r>
              <a:rPr lang="sr-Latn-ME" dirty="0" smtClean="0"/>
              <a:t>ovati  </a:t>
            </a:r>
            <a:r>
              <a:rPr lang="en-US" dirty="0" err="1" smtClean="0"/>
              <a:t>sjednicu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razmatranje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završnog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Ova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smtClean="0"/>
              <a:t>mora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održati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mjeseca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387344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5. </a:t>
            </a:r>
            <a:r>
              <a:rPr lang="en-US" sz="3200" dirty="0" err="1">
                <a:latin typeface="+mn-lt"/>
              </a:rPr>
              <a:t>Ko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ima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pravo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sazvati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sjednicu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nadzornog</a:t>
            </a:r>
            <a:r>
              <a:rPr lang="en-US" sz="3200" dirty="0">
                <a:latin typeface="+mn-lt"/>
              </a:rPr>
              <a:t>/</a:t>
            </a:r>
            <a:r>
              <a:rPr lang="en-US" sz="3200" dirty="0" err="1">
                <a:latin typeface="+mn-lt"/>
              </a:rPr>
              <a:t>upravnog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odbora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Redovne</a:t>
            </a:r>
            <a:r>
              <a:rPr lang="en-US" dirty="0" smtClean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saziva</a:t>
            </a:r>
            <a:r>
              <a:rPr lang="en-US" dirty="0"/>
              <a:t> </a:t>
            </a:r>
            <a:r>
              <a:rPr lang="en-US" dirty="0" err="1"/>
              <a:t>predsjednik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en-US" dirty="0" err="1"/>
              <a:t>sazove</a:t>
            </a:r>
            <a:r>
              <a:rPr lang="en-US" dirty="0"/>
              <a:t> </a:t>
            </a:r>
            <a:r>
              <a:rPr lang="en-US" dirty="0" err="1"/>
              <a:t>sjednicu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pisani</a:t>
            </a:r>
            <a:r>
              <a:rPr lang="en-US" dirty="0" smtClean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trećine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predsjednik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sazove</a:t>
            </a:r>
            <a:r>
              <a:rPr lang="en-US" dirty="0"/>
              <a:t> </a:t>
            </a:r>
            <a:r>
              <a:rPr lang="en-US" dirty="0" err="1"/>
              <a:t>sjednicu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, </a:t>
            </a:r>
            <a:r>
              <a:rPr lang="en-US" dirty="0" err="1"/>
              <a:t>sjednicu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sazvati</a:t>
            </a:r>
            <a:r>
              <a:rPr lang="sr-Latn-ME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12609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87635" cy="1325563"/>
          </a:xfrm>
        </p:spPr>
        <p:txBody>
          <a:bodyPr>
            <a:normAutofit/>
          </a:bodyPr>
          <a:lstStyle/>
          <a:p>
            <a:r>
              <a:rPr lang="pl-PL" sz="3200" dirty="0">
                <a:latin typeface="+mn-lt"/>
              </a:rPr>
              <a:t>6. Pravilno obavještenje za sjednice </a:t>
            </a:r>
            <a:r>
              <a:rPr lang="pl-PL" sz="3200" dirty="0" smtClean="0">
                <a:latin typeface="+mn-lt"/>
              </a:rPr>
              <a:t> nadzornog/upravnog </a:t>
            </a:r>
            <a:r>
              <a:rPr lang="pl-PL" sz="3200" dirty="0">
                <a:latin typeface="+mn-lt"/>
              </a:rPr>
              <a:t>odbora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Potrebne </a:t>
            </a:r>
            <a:r>
              <a:rPr lang="pl-PL" dirty="0"/>
              <a:t>informacije i materijali, zajedno sa obavještenjem o sjednici </a:t>
            </a:r>
            <a:r>
              <a:rPr lang="pl-PL" dirty="0" smtClean="0"/>
              <a:t>nadzornog/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trebaju</a:t>
            </a:r>
            <a:r>
              <a:rPr lang="en-US" dirty="0"/>
              <a:t> se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poslati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vrijeme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članu</a:t>
            </a:r>
            <a:r>
              <a:rPr lang="en-US" dirty="0"/>
              <a:t> </a:t>
            </a:r>
            <a:r>
              <a:rPr lang="en-US" dirty="0" err="1"/>
              <a:t>omogućilo</a:t>
            </a:r>
            <a:r>
              <a:rPr lang="en-US" dirty="0"/>
              <a:t> da </a:t>
            </a:r>
            <a:r>
              <a:rPr lang="en-US" dirty="0" err="1"/>
              <a:t>temeljito</a:t>
            </a:r>
            <a:r>
              <a:rPr lang="en-US" dirty="0"/>
              <a:t> </a:t>
            </a:r>
            <a:r>
              <a:rPr lang="en-US" dirty="0" err="1"/>
              <a:t>pregleda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informacije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pripremi se za sjednicu. </a:t>
            </a:r>
            <a:endParaRPr lang="pl-PL" dirty="0" smtClean="0"/>
          </a:p>
          <a:p>
            <a:pPr algn="just"/>
            <a:r>
              <a:rPr lang="pl-PL" dirty="0" smtClean="0"/>
              <a:t>Smatra </a:t>
            </a:r>
            <a:r>
              <a:rPr lang="pl-PL" dirty="0"/>
              <a:t>se da je rok od osam dana dovoljan, </a:t>
            </a:r>
            <a:r>
              <a:rPr lang="pl-PL" dirty="0" smtClean="0"/>
              <a:t>ukoliko </a:t>
            </a:r>
            <a:r>
              <a:rPr lang="en-US" dirty="0" err="1" smtClean="0"/>
              <a:t>normativni</a:t>
            </a:r>
            <a:r>
              <a:rPr lang="en-US" dirty="0" smtClean="0"/>
              <a:t> </a:t>
            </a:r>
            <a:r>
              <a:rPr lang="en-US" dirty="0" err="1"/>
              <a:t>akti</a:t>
            </a:r>
            <a:r>
              <a:rPr lang="en-US" dirty="0"/>
              <a:t> ne </a:t>
            </a:r>
            <a:r>
              <a:rPr lang="en-US" dirty="0" err="1"/>
              <a:t>određuju</a:t>
            </a:r>
            <a:r>
              <a:rPr lang="en-US" dirty="0"/>
              <a:t> </a:t>
            </a:r>
            <a:r>
              <a:rPr lang="en-US" dirty="0" err="1"/>
              <a:t>kraći</a:t>
            </a:r>
            <a:r>
              <a:rPr lang="en-US" dirty="0"/>
              <a:t> period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sazivanje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hitnim</a:t>
            </a:r>
            <a:r>
              <a:rPr lang="en-US" dirty="0"/>
              <a:t> </a:t>
            </a:r>
            <a:r>
              <a:rPr lang="en-US" dirty="0" err="1" smtClean="0"/>
              <a:t>situacijama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98504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latin typeface="+mn-lt"/>
              </a:rPr>
              <a:t>7. Kvorum za sjednice nadzornog/upravnog odbora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Kvorum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minimalan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/>
              <a:t>učestvovati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sjednici</a:t>
            </a:r>
            <a:r>
              <a:rPr lang="en-US" dirty="0"/>
              <a:t> da bi </a:t>
            </a:r>
            <a:r>
              <a:rPr lang="en-US" dirty="0" err="1"/>
              <a:t>odluke</a:t>
            </a:r>
            <a:r>
              <a:rPr lang="en-US" dirty="0"/>
              <a:t> bile </a:t>
            </a:r>
            <a:r>
              <a:rPr lang="en-US" dirty="0" err="1"/>
              <a:t>punovažne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 smtClean="0"/>
              <a:t>akt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ne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, </a:t>
            </a:r>
            <a:r>
              <a:rPr lang="en-US" dirty="0" err="1"/>
              <a:t>kvorum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čini</a:t>
            </a:r>
            <a:r>
              <a:rPr lang="en-US" dirty="0" smtClean="0"/>
              <a:t> </a:t>
            </a:r>
            <a:r>
              <a:rPr lang="en-US" dirty="0" err="1"/>
              <a:t>većina</a:t>
            </a:r>
            <a:r>
              <a:rPr lang="en-US" dirty="0"/>
              <a:t> od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izabranih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rade</a:t>
            </a:r>
            <a:r>
              <a:rPr lang="en-US" dirty="0"/>
              <a:t> </a:t>
            </a:r>
            <a:r>
              <a:rPr lang="en-US" dirty="0" err="1"/>
              <a:t>postane</a:t>
            </a:r>
            <a:r>
              <a:rPr lang="en-US" dirty="0"/>
              <a:t> </a:t>
            </a:r>
            <a:r>
              <a:rPr lang="en-US" dirty="0" err="1" smtClean="0"/>
              <a:t>manji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obaveznog</a:t>
            </a:r>
            <a:r>
              <a:rPr lang="en-US" dirty="0"/>
              <a:t> </a:t>
            </a:r>
            <a:r>
              <a:rPr lang="en-US" dirty="0" err="1"/>
              <a:t>kvoruma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donositi</a:t>
            </a:r>
            <a:r>
              <a:rPr lang="en-US" dirty="0"/>
              <a:t> </a:t>
            </a:r>
            <a:r>
              <a:rPr lang="en-US" dirty="0" err="1" smtClean="0"/>
              <a:t>odluke</a:t>
            </a:r>
            <a:r>
              <a:rPr lang="sr-Latn-ME" dirty="0" smtClean="0"/>
              <a:t> </a:t>
            </a:r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sazove</a:t>
            </a:r>
            <a:r>
              <a:rPr lang="en-US" dirty="0"/>
              <a:t> </a:t>
            </a:r>
            <a:r>
              <a:rPr lang="en-US" dirty="0" err="1"/>
              <a:t>vanrednu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4608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2</a:t>
            </a:r>
            <a:r>
              <a:rPr lang="pl-PL" dirty="0" smtClean="0"/>
              <a:t>. </a:t>
            </a:r>
            <a:r>
              <a:rPr lang="pl-PL" dirty="0"/>
              <a:t>Informacije o kandidatima za nadzorni/upravni odbor</a:t>
            </a:r>
          </a:p>
          <a:p>
            <a:pPr algn="just"/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kandidatima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se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 smtClean="0"/>
              <a:t>skupštine</a:t>
            </a:r>
            <a:r>
              <a:rPr lang="sr-Latn-ME" dirty="0" smtClean="0"/>
              <a:t> </a:t>
            </a:r>
            <a:r>
              <a:rPr lang="pl-PL" dirty="0" smtClean="0"/>
              <a:t>podnijeti </a:t>
            </a:r>
            <a:r>
              <a:rPr lang="pl-PL" dirty="0"/>
              <a:t>osobama koje imaju pravo učešća na skupštini. </a:t>
            </a:r>
            <a:endParaRPr lang="pl-PL" dirty="0" smtClean="0"/>
          </a:p>
          <a:p>
            <a:pPr algn="just"/>
            <a:r>
              <a:rPr lang="pl-PL" dirty="0" smtClean="0"/>
              <a:t>Zakon </a:t>
            </a:r>
            <a:r>
              <a:rPr lang="pl-PL" dirty="0"/>
              <a:t>o </a:t>
            </a:r>
            <a:r>
              <a:rPr lang="pl-PL" dirty="0" smtClean="0"/>
              <a:t>privrednim </a:t>
            </a:r>
            <a:r>
              <a:rPr lang="en-US" dirty="0" err="1" smtClean="0"/>
              <a:t>društvima</a:t>
            </a:r>
            <a:r>
              <a:rPr lang="en-US" dirty="0" smtClean="0"/>
              <a:t>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RS ne </a:t>
            </a:r>
            <a:r>
              <a:rPr lang="en-US" dirty="0" err="1"/>
              <a:t>propisuju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 smtClean="0"/>
              <a:t>moraju</a:t>
            </a:r>
            <a:r>
              <a:rPr lang="sr-Latn-ME" dirty="0" smtClean="0"/>
              <a:t> </a:t>
            </a:r>
            <a:r>
              <a:rPr lang="en-US" dirty="0" err="1" smtClean="0"/>
              <a:t>distribuirati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699107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682"/>
            <a:ext cx="10515600" cy="495328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učestvovati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sjednicama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</a:p>
          <a:p>
            <a:pPr algn="just"/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učestvovati</a:t>
            </a:r>
            <a:r>
              <a:rPr lang="en-US" dirty="0"/>
              <a:t> u </a:t>
            </a:r>
            <a:r>
              <a:rPr lang="en-US" dirty="0" err="1"/>
              <a:t>glasanju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fizički</a:t>
            </a:r>
            <a:r>
              <a:rPr lang="en-US" dirty="0"/>
              <a:t> </a:t>
            </a:r>
            <a:r>
              <a:rPr lang="en-US" dirty="0" err="1"/>
              <a:t>prisutni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sjednici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konferencijske</a:t>
            </a:r>
            <a:r>
              <a:rPr lang="en-US" dirty="0"/>
              <a:t> </a:t>
            </a:r>
            <a:r>
              <a:rPr lang="en-US" dirty="0" err="1"/>
              <a:t>veze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komunikacije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ukoliko</a:t>
            </a:r>
            <a:r>
              <a:rPr lang="en-US" dirty="0"/>
              <a:t> to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zabranjeno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);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odsutni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podnijeli</a:t>
            </a:r>
            <a:r>
              <a:rPr lang="en-US" dirty="0"/>
              <a:t> </a:t>
            </a:r>
            <a:r>
              <a:rPr lang="en-US" dirty="0" err="1"/>
              <a:t>pisano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(</a:t>
            </a:r>
            <a:r>
              <a:rPr lang="en-US" dirty="0" err="1"/>
              <a:t>kada</a:t>
            </a:r>
            <a:r>
              <a:rPr lang="en-US" dirty="0"/>
              <a:t> je to </a:t>
            </a:r>
            <a:r>
              <a:rPr lang="en-US" dirty="0" err="1"/>
              <a:t>dozvoljeno</a:t>
            </a:r>
            <a:r>
              <a:rPr lang="en-US" dirty="0"/>
              <a:t> </a:t>
            </a:r>
            <a:r>
              <a:rPr lang="en-US" dirty="0" err="1" smtClean="0"/>
              <a:t>osnivačkim</a:t>
            </a:r>
            <a:r>
              <a:rPr lang="sr-Latn-ME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27312984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0271"/>
            <a:ext cx="10515600" cy="5356692"/>
          </a:xfrm>
        </p:spPr>
        <p:txBody>
          <a:bodyPr/>
          <a:lstStyle/>
          <a:p>
            <a:pPr marL="0" indent="0" algn="just">
              <a:buNone/>
            </a:pPr>
            <a:r>
              <a:rPr lang="sr-Latn-ME" dirty="0" smtClean="0"/>
              <a:t>8. </a:t>
            </a:r>
            <a:r>
              <a:rPr lang="en-US" dirty="0" err="1" smtClean="0"/>
              <a:t>Član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sjednici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prenijeti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lice,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drugog</a:t>
            </a:r>
            <a:r>
              <a:rPr lang="sr-Latn-ME" dirty="0" smtClean="0"/>
              <a:t> </a:t>
            </a:r>
            <a:r>
              <a:rPr lang="en-US" dirty="0" err="1" smtClean="0"/>
              <a:t>člana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/>
              <a:t>Uzimanje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pisanih</a:t>
            </a:r>
            <a:r>
              <a:rPr lang="en-US" dirty="0"/>
              <a:t> </a:t>
            </a:r>
            <a:r>
              <a:rPr lang="en-US" dirty="0" err="1"/>
              <a:t>mišljenja</a:t>
            </a:r>
            <a:r>
              <a:rPr lang="en-US" dirty="0"/>
              <a:t> (</a:t>
            </a:r>
            <a:r>
              <a:rPr lang="en-US" dirty="0" err="1"/>
              <a:t>glasački</a:t>
            </a:r>
            <a:r>
              <a:rPr lang="en-US" dirty="0"/>
              <a:t> </a:t>
            </a:r>
            <a:r>
              <a:rPr lang="en-US" dirty="0" err="1"/>
              <a:t>listići</a:t>
            </a:r>
            <a:r>
              <a:rPr lang="en-US" dirty="0"/>
              <a:t> </a:t>
            </a:r>
            <a:r>
              <a:rPr lang="en-US" dirty="0" err="1"/>
              <a:t>odsutnih</a:t>
            </a:r>
            <a:r>
              <a:rPr lang="sr-Latn-ME" dirty="0"/>
              <a:t> </a:t>
            </a:r>
            <a:r>
              <a:rPr lang="en-US" dirty="0" err="1"/>
              <a:t>članova</a:t>
            </a:r>
            <a:r>
              <a:rPr lang="en-US" dirty="0"/>
              <a:t>)</a:t>
            </a:r>
          </a:p>
          <a:p>
            <a:pPr algn="just"/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propisati</a:t>
            </a:r>
            <a:r>
              <a:rPr lang="en-US" dirty="0"/>
              <a:t> da se </a:t>
            </a:r>
            <a:r>
              <a:rPr lang="en-US" dirty="0" err="1"/>
              <a:t>pisana</a:t>
            </a:r>
            <a:r>
              <a:rPr lang="en-US" dirty="0"/>
              <a:t> </a:t>
            </a:r>
            <a:r>
              <a:rPr lang="en-US" dirty="0" err="1"/>
              <a:t>mišljenja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sr-Latn-ME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uzeti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utvrđivanju</a:t>
            </a:r>
            <a:r>
              <a:rPr lang="en-US" dirty="0"/>
              <a:t> </a:t>
            </a:r>
            <a:r>
              <a:rPr lang="en-US" dirty="0" err="1"/>
              <a:t>postojanja</a:t>
            </a:r>
            <a:r>
              <a:rPr lang="en-US" dirty="0"/>
              <a:t> </a:t>
            </a:r>
            <a:r>
              <a:rPr lang="en-US" dirty="0" err="1"/>
              <a:t>kvoruma</a:t>
            </a:r>
            <a:r>
              <a:rPr lang="sr-Latn-ME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punovažnosti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09337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10.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algn="just"/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se </a:t>
            </a:r>
            <a:r>
              <a:rPr lang="en-US" dirty="0" err="1"/>
              <a:t>odobriti</a:t>
            </a:r>
            <a:r>
              <a:rPr lang="en-US" dirty="0"/>
              <a:t> </a:t>
            </a:r>
            <a:r>
              <a:rPr lang="en-US" dirty="0" err="1"/>
              <a:t>prostom</a:t>
            </a:r>
            <a:r>
              <a:rPr lang="en-US" dirty="0"/>
              <a:t>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 smtClean="0"/>
              <a:t>glasova</a:t>
            </a:r>
            <a:r>
              <a:rPr lang="sr-Latn-ME" dirty="0" smtClean="0"/>
              <a:t> </a:t>
            </a:r>
            <a:r>
              <a:rPr lang="en-US" dirty="0" err="1" smtClean="0"/>
              <a:t>prisutnih</a:t>
            </a:r>
            <a:r>
              <a:rPr lang="en-US" dirty="0" smtClean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ne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 smtClean="0"/>
              <a:t>glasove</a:t>
            </a:r>
            <a:r>
              <a:rPr lang="sr-Latn-ME" dirty="0" smtClean="0"/>
              <a:t> </a:t>
            </a:r>
            <a:r>
              <a:rPr lang="en-US" dirty="0" err="1" smtClean="0"/>
              <a:t>većeg</a:t>
            </a:r>
            <a:r>
              <a:rPr lang="en-US" dirty="0" smtClean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glasovi</a:t>
            </a:r>
            <a:r>
              <a:rPr lang="en-US" dirty="0"/>
              <a:t> </a:t>
            </a:r>
            <a:r>
              <a:rPr lang="en-US" dirty="0" err="1"/>
              <a:t>jednako</a:t>
            </a:r>
            <a:r>
              <a:rPr lang="en-US" dirty="0"/>
              <a:t> </a:t>
            </a:r>
            <a:r>
              <a:rPr lang="en-US" dirty="0" err="1"/>
              <a:t>podijeljeni</a:t>
            </a:r>
            <a:r>
              <a:rPr lang="en-US" dirty="0"/>
              <a:t>, </a:t>
            </a:r>
            <a:r>
              <a:rPr lang="en-US" dirty="0" err="1"/>
              <a:t>odlučit</a:t>
            </a:r>
            <a:r>
              <a:rPr lang="en-US" dirty="0"/>
              <a:t> </a:t>
            </a:r>
            <a:r>
              <a:rPr lang="en-US" dirty="0" err="1" smtClean="0"/>
              <a:t>će</a:t>
            </a:r>
            <a:r>
              <a:rPr lang="sr-Latn-ME" dirty="0" smtClean="0"/>
              <a:t> </a:t>
            </a:r>
            <a:r>
              <a:rPr lang="en-US" dirty="0" err="1" smtClean="0"/>
              <a:t>glas</a:t>
            </a:r>
            <a:r>
              <a:rPr lang="en-US" dirty="0" smtClean="0"/>
              <a:t> </a:t>
            </a:r>
            <a:r>
              <a:rPr lang="en-US" dirty="0" err="1"/>
              <a:t>predsjednika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 smtClean="0"/>
              <a:t>drugačije</a:t>
            </a:r>
            <a:r>
              <a:rPr lang="sr-Latn-ME" dirty="0" smtClean="0"/>
              <a:t> </a:t>
            </a:r>
            <a:r>
              <a:rPr lang="en-US" dirty="0" err="1" smtClean="0"/>
              <a:t>predviđeno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11. </a:t>
            </a:r>
            <a:r>
              <a:rPr lang="en-US" dirty="0" err="1"/>
              <a:t>Zapisnici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mora </a:t>
            </a:r>
            <a:r>
              <a:rPr lang="en-US" dirty="0" err="1"/>
              <a:t>voditi</a:t>
            </a:r>
            <a:r>
              <a:rPr lang="en-US" dirty="0"/>
              <a:t> </a:t>
            </a:r>
            <a:r>
              <a:rPr lang="en-US" dirty="0" err="1"/>
              <a:t>zapisnik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Zapisnik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smtClean="0"/>
              <a:t>mora</a:t>
            </a:r>
            <a:r>
              <a:rPr lang="sr-Latn-ME" dirty="0" smtClean="0"/>
              <a:t> </a:t>
            </a:r>
            <a:r>
              <a:rPr lang="pl-PL" dirty="0" smtClean="0"/>
              <a:t>sačiniti </a:t>
            </a:r>
            <a:r>
              <a:rPr lang="pl-PL" dirty="0"/>
              <a:t>u roku od 10 dana poslije sjednice i mora se čuvati u arhivi društva</a:t>
            </a:r>
            <a:r>
              <a:rPr lang="pl-P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662471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1671"/>
            <a:ext cx="10515600" cy="55852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Zapisnik </a:t>
            </a:r>
            <a:r>
              <a:rPr lang="en-US" dirty="0" smtClean="0"/>
              <a:t>bi </a:t>
            </a:r>
            <a:r>
              <a:rPr lang="en-US" dirty="0" err="1" smtClean="0"/>
              <a:t>trebao</a:t>
            </a:r>
            <a:r>
              <a:rPr lang="en-US" dirty="0" smtClean="0"/>
              <a:t> </a:t>
            </a:r>
            <a:r>
              <a:rPr lang="en-US" dirty="0" err="1" smtClean="0"/>
              <a:t>sadržavati</a:t>
            </a:r>
            <a:r>
              <a:rPr lang="en-US" dirty="0" smtClean="0"/>
              <a:t> </a:t>
            </a:r>
            <a:r>
              <a:rPr lang="en-US" dirty="0" err="1" smtClean="0"/>
              <a:t>najmanje</a:t>
            </a:r>
            <a:r>
              <a:rPr lang="en-US" dirty="0" smtClean="0"/>
              <a:t> </a:t>
            </a:r>
            <a:r>
              <a:rPr lang="en-US" dirty="0" err="1" smtClean="0"/>
              <a:t>sljedeće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mjesto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vrijeme</a:t>
            </a:r>
            <a:r>
              <a:rPr lang="en-US" dirty="0" smtClean="0"/>
              <a:t> </a:t>
            </a:r>
            <a:r>
              <a:rPr lang="en-US" dirty="0" err="1" smtClean="0"/>
              <a:t>sjednice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pl-PL" dirty="0" smtClean="0"/>
              <a:t>• imena osoba koje su učestvovale na sjednici;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dnevni</a:t>
            </a:r>
            <a:r>
              <a:rPr lang="en-US" dirty="0" smtClean="0"/>
              <a:t> red </a:t>
            </a:r>
            <a:r>
              <a:rPr lang="en-US" dirty="0" err="1" smtClean="0"/>
              <a:t>sjednice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tačke</a:t>
            </a:r>
            <a:r>
              <a:rPr lang="en-US" dirty="0" smtClean="0"/>
              <a:t> </a:t>
            </a:r>
            <a:r>
              <a:rPr lang="en-US" dirty="0" err="1" smtClean="0"/>
              <a:t>dnevnog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rezultate</a:t>
            </a:r>
            <a:r>
              <a:rPr lang="en-US" dirty="0" smtClean="0"/>
              <a:t> </a:t>
            </a:r>
            <a:r>
              <a:rPr lang="en-US" dirty="0" err="1" smtClean="0"/>
              <a:t>glasanja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pl-PL" dirty="0" smtClean="0"/>
              <a:t>• kratak opis razmatranja na sjednici i kako je glasao svaki član nadzornog/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pojedinačno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opis</a:t>
            </a:r>
            <a:r>
              <a:rPr lang="en-US" dirty="0" smtClean="0"/>
              <a:t> </a:t>
            </a:r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</a:p>
          <a:p>
            <a:r>
              <a:rPr lang="pl-PL" dirty="0"/>
              <a:t>Predsjednik i sekretar društva odgovorni su za tačnost zapisnika</a:t>
            </a:r>
            <a:r>
              <a:rPr lang="pl-PL" dirty="0" smtClean="0"/>
              <a:t>.</a:t>
            </a:r>
          </a:p>
          <a:p>
            <a:r>
              <a:rPr lang="pl-PL" dirty="0" smtClean="0"/>
              <a:t> </a:t>
            </a:r>
            <a:r>
              <a:rPr lang="pl-PL" dirty="0"/>
              <a:t>Zapisnik moraju potpisati predsjednik i sekretar društva.</a:t>
            </a:r>
            <a:endParaRPr lang="en-US" dirty="0"/>
          </a:p>
          <a:p>
            <a:r>
              <a:rPr lang="pl-PL" dirty="0"/>
              <a:t>Zapisnik daje samo kratak rezime sjednice nadzornog/upravnog odbora.</a:t>
            </a:r>
          </a:p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doslovni</a:t>
            </a:r>
            <a:r>
              <a:rPr lang="en-US" dirty="0"/>
              <a:t> </a:t>
            </a:r>
            <a:r>
              <a:rPr lang="en-US" dirty="0" err="1"/>
              <a:t>zapisnici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doslovan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o </a:t>
            </a:r>
            <a:r>
              <a:rPr lang="en-US" dirty="0" err="1"/>
              <a:t>održanim</a:t>
            </a:r>
            <a:r>
              <a:rPr lang="en-US" dirty="0"/>
              <a:t> </a:t>
            </a:r>
            <a:r>
              <a:rPr lang="en-US" dirty="0" err="1"/>
              <a:t>diskusijama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84433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1671"/>
            <a:ext cx="10515600" cy="55852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12.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odgovoran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administrativna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organizaciona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pripremom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vođenjem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vođenju</a:t>
            </a:r>
            <a:r>
              <a:rPr lang="en-US" dirty="0" smtClean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predsjednik</a:t>
            </a:r>
            <a:r>
              <a:rPr lang="en-US" dirty="0"/>
              <a:t>,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odgovoran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bavljenje</a:t>
            </a:r>
            <a:r>
              <a:rPr lang="en-US" dirty="0"/>
              <a:t> </a:t>
            </a:r>
            <a:r>
              <a:rPr lang="en-US" dirty="0" err="1"/>
              <a:t>takvim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obavještavanje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o </a:t>
            </a:r>
            <a:r>
              <a:rPr lang="en-US" dirty="0" err="1"/>
              <a:t>sjednicama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slanje</a:t>
            </a:r>
            <a:r>
              <a:rPr lang="en-US" dirty="0"/>
              <a:t> </a:t>
            </a:r>
            <a:r>
              <a:rPr lang="en-US" dirty="0" err="1"/>
              <a:t>glasačkih</a:t>
            </a:r>
            <a:r>
              <a:rPr lang="en-US" dirty="0"/>
              <a:t> </a:t>
            </a:r>
            <a:r>
              <a:rPr lang="en-US" dirty="0" err="1"/>
              <a:t>listića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prikupljanje</a:t>
            </a:r>
            <a:r>
              <a:rPr lang="en-US" dirty="0"/>
              <a:t> </a:t>
            </a:r>
            <a:r>
              <a:rPr lang="en-US" dirty="0" err="1"/>
              <a:t>popunjenih</a:t>
            </a:r>
            <a:r>
              <a:rPr lang="en-US" dirty="0"/>
              <a:t> </a:t>
            </a:r>
            <a:r>
              <a:rPr lang="en-US" dirty="0" err="1"/>
              <a:t>glasačkih</a:t>
            </a:r>
            <a:r>
              <a:rPr lang="en-US" dirty="0"/>
              <a:t> </a:t>
            </a:r>
            <a:r>
              <a:rPr lang="en-US" dirty="0" err="1"/>
              <a:t>listića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glasačkih</a:t>
            </a:r>
            <a:r>
              <a:rPr lang="en-US" dirty="0"/>
              <a:t> </a:t>
            </a:r>
            <a:r>
              <a:rPr lang="en-US" dirty="0" err="1"/>
              <a:t>listića</a:t>
            </a:r>
            <a:r>
              <a:rPr lang="en-US" dirty="0"/>
              <a:t> </a:t>
            </a:r>
            <a:r>
              <a:rPr lang="en-US" dirty="0" err="1"/>
              <a:t>odsutnih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pl-PL" dirty="0"/>
              <a:t>• osiguravanje usklađenosti s procedurama za sjednice </a:t>
            </a:r>
            <a:r>
              <a:rPr lang="pl-PL" dirty="0" smtClean="0"/>
              <a:t>nadzornog/upravnog </a:t>
            </a:r>
            <a:r>
              <a:rPr lang="en-US" dirty="0" err="1" smtClean="0"/>
              <a:t>odbora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• vođenje zapisnika i doslovnih zapisnika.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31751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0612"/>
            <a:ext cx="10515600" cy="531635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r-Latn-ME" sz="3500" dirty="0" smtClean="0"/>
              <a:t>E - </a:t>
            </a:r>
            <a:r>
              <a:rPr lang="en-US" sz="3500" dirty="0" err="1" smtClean="0"/>
              <a:t>Obaveze</a:t>
            </a:r>
            <a:r>
              <a:rPr lang="en-US" sz="3500" dirty="0" smtClean="0"/>
              <a:t> </a:t>
            </a:r>
            <a:r>
              <a:rPr lang="en-US" sz="3500" dirty="0" err="1"/>
              <a:t>i</a:t>
            </a:r>
            <a:r>
              <a:rPr lang="en-US" sz="3500" dirty="0"/>
              <a:t> </a:t>
            </a:r>
            <a:r>
              <a:rPr lang="en-US" sz="3500" dirty="0" err="1"/>
              <a:t>odgovornosti</a:t>
            </a:r>
            <a:r>
              <a:rPr lang="en-US" sz="3500" dirty="0"/>
              <a:t> </a:t>
            </a:r>
            <a:r>
              <a:rPr lang="en-US" sz="3500" dirty="0" err="1"/>
              <a:t>članova</a:t>
            </a:r>
            <a:r>
              <a:rPr lang="en-US" sz="3500" dirty="0"/>
              <a:t> </a:t>
            </a:r>
            <a:r>
              <a:rPr lang="en-US" sz="3500" dirty="0" err="1" smtClean="0"/>
              <a:t>nadzornog</a:t>
            </a:r>
            <a:r>
              <a:rPr lang="en-US" sz="3500" dirty="0" smtClean="0"/>
              <a:t>/</a:t>
            </a:r>
            <a:r>
              <a:rPr lang="en-US" sz="3500" dirty="0" err="1" smtClean="0"/>
              <a:t>upravnog</a:t>
            </a:r>
            <a:r>
              <a:rPr lang="en-US" sz="3500" dirty="0" smtClean="0"/>
              <a:t> </a:t>
            </a:r>
            <a:r>
              <a:rPr lang="en-US" sz="3500" dirty="0" err="1"/>
              <a:t>odbora</a:t>
            </a:r>
            <a:endParaRPr lang="en-US" sz="3500" dirty="0"/>
          </a:p>
          <a:p>
            <a:pPr algn="just"/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postupati</a:t>
            </a:r>
            <a:r>
              <a:rPr lang="en-US" dirty="0"/>
              <a:t> u </a:t>
            </a:r>
            <a:r>
              <a:rPr lang="en-US" dirty="0" err="1"/>
              <a:t>dobroj</a:t>
            </a:r>
            <a:r>
              <a:rPr lang="en-US" dirty="0"/>
              <a:t> </a:t>
            </a:r>
            <a:r>
              <a:rPr lang="en-US" dirty="0" err="1"/>
              <a:t>vjeri</a:t>
            </a:r>
            <a:r>
              <a:rPr lang="en-US" dirty="0"/>
              <a:t>, </a:t>
            </a:r>
            <a:r>
              <a:rPr lang="en-US" dirty="0" err="1"/>
              <a:t>marljivo</a:t>
            </a:r>
            <a:r>
              <a:rPr lang="en-US" dirty="0"/>
              <a:t>,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pl-PL" dirty="0" smtClean="0"/>
              <a:t>dužnom </a:t>
            </a:r>
            <a:r>
              <a:rPr lang="pl-PL" dirty="0"/>
              <a:t>pažnjom i u najboljem interesu društva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je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zakonu</a:t>
            </a:r>
            <a:r>
              <a:rPr lang="en-US" dirty="0"/>
              <a:t> </a:t>
            </a:r>
            <a:r>
              <a:rPr lang="en-US" dirty="0" err="1"/>
              <a:t>obavezan</a:t>
            </a:r>
            <a:r>
              <a:rPr lang="sr-Latn-ME" dirty="0"/>
              <a:t> </a:t>
            </a:r>
            <a:r>
              <a:rPr lang="en-US" dirty="0" err="1"/>
              <a:t>djelovati</a:t>
            </a:r>
            <a:r>
              <a:rPr lang="en-US" dirty="0"/>
              <a:t> </a:t>
            </a:r>
            <a:r>
              <a:rPr lang="en-US" dirty="0" err="1"/>
              <a:t>isključivo</a:t>
            </a:r>
            <a:r>
              <a:rPr lang="en-US" dirty="0"/>
              <a:t> u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(bez </a:t>
            </a:r>
            <a:r>
              <a:rPr lang="en-US" dirty="0" err="1"/>
              <a:t>navođenja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njegovim</a:t>
            </a:r>
            <a:r>
              <a:rPr lang="sr-Latn-ME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nosiocima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). </a:t>
            </a:r>
            <a:endParaRPr lang="sr-Latn-ME" dirty="0"/>
          </a:p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djelovanje</a:t>
            </a:r>
            <a:r>
              <a:rPr lang="en-US" dirty="0"/>
              <a:t> </a:t>
            </a:r>
            <a:r>
              <a:rPr lang="en-US" dirty="0" err="1"/>
              <a:t>isključivo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/>
              <a:t>najboljem</a:t>
            </a:r>
            <a:r>
              <a:rPr lang="en-US" dirty="0"/>
              <a:t>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podstaknuti</a:t>
            </a:r>
            <a:r>
              <a:rPr lang="en-US" dirty="0"/>
              <a:t> </a:t>
            </a:r>
            <a:r>
              <a:rPr lang="en-US" dirty="0" err="1"/>
              <a:t>upravu</a:t>
            </a:r>
            <a:r>
              <a:rPr lang="en-US" dirty="0"/>
              <a:t> da </a:t>
            </a:r>
            <a:r>
              <a:rPr lang="en-US" dirty="0" err="1"/>
              <a:t>učvršćuje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, pa </a:t>
            </a:r>
            <a:r>
              <a:rPr lang="en-US" dirty="0" err="1"/>
              <a:t>će</a:t>
            </a:r>
            <a:r>
              <a:rPr lang="sr-Latn-ME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(a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zakonodavac</a:t>
            </a:r>
            <a:r>
              <a:rPr lang="en-US" dirty="0"/>
              <a:t>) </a:t>
            </a:r>
            <a:r>
              <a:rPr lang="en-US" dirty="0" err="1"/>
              <a:t>morati</a:t>
            </a:r>
            <a:r>
              <a:rPr lang="en-US" dirty="0"/>
              <a:t> </a:t>
            </a:r>
            <a:r>
              <a:rPr lang="en-US" dirty="0" err="1"/>
              <a:t>pažljivo</a:t>
            </a:r>
            <a:r>
              <a:rPr lang="en-US" dirty="0"/>
              <a:t> </a:t>
            </a:r>
            <a:r>
              <a:rPr lang="en-US" dirty="0" err="1"/>
              <a:t>razmisliti</a:t>
            </a:r>
            <a:r>
              <a:rPr lang="en-US" dirty="0"/>
              <a:t> da li </a:t>
            </a:r>
            <a:r>
              <a:rPr lang="en-US" dirty="0" err="1"/>
              <a:t>će</a:t>
            </a:r>
            <a:r>
              <a:rPr lang="en-US" dirty="0"/>
              <a:t> od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da </a:t>
            </a:r>
            <a:r>
              <a:rPr lang="en-US" dirty="0" err="1"/>
              <a:t>djeluju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najboljem</a:t>
            </a:r>
            <a:r>
              <a:rPr lang="en-US" dirty="0"/>
              <a:t>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30934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953"/>
            <a:ext cx="10515600" cy="527601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tumačenje</a:t>
            </a:r>
            <a:r>
              <a:rPr lang="en-US" dirty="0"/>
              <a:t> </a:t>
            </a:r>
            <a:r>
              <a:rPr lang="en-US" dirty="0" err="1"/>
              <a:t>pojmova</a:t>
            </a:r>
            <a:r>
              <a:rPr lang="en-US" dirty="0"/>
              <a:t> “dobra </a:t>
            </a:r>
            <a:r>
              <a:rPr lang="en-US" dirty="0" err="1"/>
              <a:t>vjera</a:t>
            </a:r>
            <a:r>
              <a:rPr lang="en-US" dirty="0"/>
              <a:t>”, “</a:t>
            </a:r>
            <a:r>
              <a:rPr lang="en-US" dirty="0" err="1"/>
              <a:t>marljivost</a:t>
            </a:r>
            <a:r>
              <a:rPr lang="en-US" dirty="0"/>
              <a:t>” </a:t>
            </a:r>
            <a:r>
              <a:rPr lang="en-US" dirty="0" err="1"/>
              <a:t>i</a:t>
            </a:r>
            <a:r>
              <a:rPr lang="en-US" dirty="0"/>
              <a:t> “</a:t>
            </a:r>
            <a:r>
              <a:rPr lang="en-US" dirty="0" err="1" smtClean="0"/>
              <a:t>dužna</a:t>
            </a:r>
            <a:r>
              <a:rPr lang="sr-Latn-ME" dirty="0" smtClean="0"/>
              <a:t> </a:t>
            </a:r>
            <a:r>
              <a:rPr lang="en-US" dirty="0" err="1" smtClean="0"/>
              <a:t>pažnja</a:t>
            </a:r>
            <a:r>
              <a:rPr lang="en-US" dirty="0"/>
              <a:t>”,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profesionalno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, </a:t>
            </a:r>
            <a:r>
              <a:rPr lang="en-US" dirty="0" err="1"/>
              <a:t>razvijaju</a:t>
            </a:r>
            <a:r>
              <a:rPr lang="en-US" dirty="0"/>
              <a:t> se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sudskom</a:t>
            </a:r>
            <a:r>
              <a:rPr lang="en-US" dirty="0" smtClean="0"/>
              <a:t> </a:t>
            </a:r>
            <a:r>
              <a:rPr lang="en-US" dirty="0" err="1"/>
              <a:t>sistemu</a:t>
            </a:r>
            <a:r>
              <a:rPr lang="en-US" dirty="0"/>
              <a:t>,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korporativnoj</a:t>
            </a:r>
            <a:r>
              <a:rPr lang="en-US" dirty="0"/>
              <a:t> </a:t>
            </a:r>
            <a:r>
              <a:rPr lang="en-US" dirty="0" err="1"/>
              <a:t>kulturi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diktiraju</a:t>
            </a:r>
            <a:r>
              <a:rPr lang="en-US" dirty="0"/>
              <a:t> da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 smtClean="0"/>
              <a:t>postupati</a:t>
            </a:r>
            <a:r>
              <a:rPr lang="sr-Latn-ME" dirty="0" smtClean="0"/>
              <a:t> </a:t>
            </a:r>
            <a:r>
              <a:rPr lang="pl-PL" dirty="0" smtClean="0"/>
              <a:t>razumno </a:t>
            </a:r>
            <a:r>
              <a:rPr lang="pl-PL" dirty="0"/>
              <a:t>i na način za koji član nadzornog/upravnog odbora razumno vjeruje da </a:t>
            </a:r>
            <a:r>
              <a:rPr lang="pl-PL" dirty="0" smtClean="0"/>
              <a:t>je </a:t>
            </a:r>
            <a:r>
              <a:rPr lang="en-US" dirty="0" smtClean="0"/>
              <a:t>u </a:t>
            </a:r>
            <a:r>
              <a:rPr lang="en-US" dirty="0" err="1"/>
              <a:t>najboljem</a:t>
            </a:r>
            <a:r>
              <a:rPr lang="en-US" dirty="0"/>
              <a:t>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Važno</a:t>
            </a:r>
            <a:r>
              <a:rPr lang="en-US" dirty="0"/>
              <a:t> je </a:t>
            </a:r>
            <a:r>
              <a:rPr lang="en-US" dirty="0" err="1"/>
              <a:t>napomenuti</a:t>
            </a:r>
            <a:r>
              <a:rPr lang="en-US" dirty="0"/>
              <a:t> da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pokrene</a:t>
            </a:r>
            <a:r>
              <a:rPr lang="en-US" dirty="0"/>
              <a:t> </a:t>
            </a:r>
            <a:r>
              <a:rPr lang="en-US" dirty="0" err="1"/>
              <a:t>sudski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, </a:t>
            </a:r>
            <a:r>
              <a:rPr lang="en-US" dirty="0" err="1"/>
              <a:t>pretpostavlja</a:t>
            </a:r>
            <a:r>
              <a:rPr lang="en-US" dirty="0"/>
              <a:t> se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razumnog</a:t>
            </a:r>
            <a:r>
              <a:rPr lang="en-US" dirty="0"/>
              <a:t> </a:t>
            </a:r>
            <a:r>
              <a:rPr lang="en-US" dirty="0" err="1" smtClean="0"/>
              <a:t>ponašanja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vjere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6453310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9247"/>
            <a:ext cx="10515600" cy="54777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pažljivog</a:t>
            </a:r>
            <a:r>
              <a:rPr lang="en-US" dirty="0"/>
              <a:t> </a:t>
            </a:r>
            <a:r>
              <a:rPr lang="en-US" dirty="0" err="1"/>
              <a:t>postupanja</a:t>
            </a:r>
            <a:endParaRPr lang="en-US" dirty="0"/>
          </a:p>
          <a:p>
            <a:pPr algn="just"/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odgovorni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vršenje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u </a:t>
            </a:r>
            <a:r>
              <a:rPr lang="en-US" dirty="0" err="1"/>
              <a:t>dobroj</a:t>
            </a:r>
            <a:r>
              <a:rPr lang="en-US" dirty="0"/>
              <a:t> </a:t>
            </a:r>
            <a:r>
              <a:rPr lang="en-US" dirty="0" err="1"/>
              <a:t>vjeri</a:t>
            </a:r>
            <a:r>
              <a:rPr lang="en-US" dirty="0"/>
              <a:t>, s </a:t>
            </a:r>
            <a:r>
              <a:rPr lang="en-US" dirty="0" err="1"/>
              <a:t>pažnjom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profesionalan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Najbolja</a:t>
            </a:r>
            <a:r>
              <a:rPr lang="en-US" dirty="0" smtClean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pl-PL" dirty="0"/>
              <a:t>• da postupa pošteno i u dobroj vjeri;</a:t>
            </a:r>
          </a:p>
          <a:p>
            <a:pPr marL="0" indent="0" algn="just">
              <a:buNone/>
            </a:pPr>
            <a:r>
              <a:rPr lang="it-IT" dirty="0"/>
              <a:t>• da se uzdrži od pasivnosti;</a:t>
            </a:r>
          </a:p>
          <a:p>
            <a:pPr marL="0" indent="0" algn="just">
              <a:buNone/>
            </a:pPr>
            <a:r>
              <a:rPr lang="en-US" dirty="0"/>
              <a:t>• da </a:t>
            </a:r>
            <a:r>
              <a:rPr lang="en-US" dirty="0" err="1"/>
              <a:t>postupa</a:t>
            </a:r>
            <a:r>
              <a:rPr lang="en-US" dirty="0"/>
              <a:t> s </a:t>
            </a:r>
            <a:r>
              <a:rPr lang="en-US" dirty="0" err="1"/>
              <a:t>pažnjom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obazrivošću</a:t>
            </a:r>
            <a:r>
              <a:rPr lang="en-US" dirty="0"/>
              <a:t> do </a:t>
            </a:r>
            <a:r>
              <a:rPr lang="en-US" dirty="0" err="1"/>
              <a:t>maksimalnog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bi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mogao</a:t>
            </a:r>
            <a:r>
              <a:rPr lang="en-US" dirty="0" smtClean="0"/>
              <a:t> </a:t>
            </a:r>
            <a:r>
              <a:rPr lang="en-US" dirty="0" err="1"/>
              <a:t>očekivati</a:t>
            </a:r>
            <a:r>
              <a:rPr lang="en-US" dirty="0"/>
              <a:t> od </a:t>
            </a:r>
            <a:r>
              <a:rPr lang="en-US" dirty="0" err="1"/>
              <a:t>dobrog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 smtClean="0"/>
              <a:t>sličnoj</a:t>
            </a:r>
            <a:r>
              <a:rPr lang="sr-Latn-ME" dirty="0" smtClean="0"/>
              <a:t> </a:t>
            </a:r>
            <a:r>
              <a:rPr lang="en-US" dirty="0" err="1" smtClean="0"/>
              <a:t>situaciji</a:t>
            </a:r>
            <a:r>
              <a:rPr lang="en-US" dirty="0" smtClean="0"/>
              <a:t> </a:t>
            </a:r>
            <a:r>
              <a:rPr lang="en-US" dirty="0"/>
              <a:t>pod </a:t>
            </a:r>
            <a:r>
              <a:rPr lang="en-US" dirty="0" err="1"/>
              <a:t>sličnim</a:t>
            </a:r>
            <a:r>
              <a:rPr lang="en-US" dirty="0"/>
              <a:t> </a:t>
            </a:r>
            <a:r>
              <a:rPr lang="en-US" dirty="0" err="1"/>
              <a:t>okolnostima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it-IT" dirty="0"/>
              <a:t>• da ne prouzrokuje da društvo posluje nezakonito</a:t>
            </a:r>
            <a:r>
              <a:rPr lang="it-IT" dirty="0" smtClean="0"/>
              <a:t>;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7296075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8906"/>
            <a:ext cx="10515600" cy="55180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• da </a:t>
            </a:r>
            <a:r>
              <a:rPr lang="en-US" dirty="0" err="1" smtClean="0"/>
              <a:t>redovno</a:t>
            </a:r>
            <a:r>
              <a:rPr lang="en-US" dirty="0" smtClean="0"/>
              <a:t> </a:t>
            </a:r>
            <a:r>
              <a:rPr lang="en-US" dirty="0" err="1" smtClean="0"/>
              <a:t>prisustvuje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aktivno</a:t>
            </a:r>
            <a:r>
              <a:rPr lang="en-US" dirty="0" smtClean="0"/>
              <a:t> </a:t>
            </a:r>
            <a:r>
              <a:rPr lang="en-US" dirty="0" err="1" smtClean="0"/>
              <a:t>učestvuje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sjednicama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• da </a:t>
            </a:r>
            <a:r>
              <a:rPr lang="en-US" dirty="0" err="1" smtClean="0"/>
              <a:t>stavlja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dnevni</a:t>
            </a:r>
            <a:r>
              <a:rPr lang="en-US" dirty="0" smtClean="0"/>
              <a:t> red </a:t>
            </a:r>
            <a:r>
              <a:rPr lang="en-US" dirty="0" err="1" smtClean="0"/>
              <a:t>sjednica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pl-PL" dirty="0" smtClean="0"/>
              <a:t>traži takve sjednice kada je potrebno;</a:t>
            </a:r>
          </a:p>
          <a:p>
            <a:pPr marL="0" indent="0" algn="just">
              <a:buNone/>
            </a:pPr>
            <a:r>
              <a:rPr lang="en-US" dirty="0" smtClean="0"/>
              <a:t>• da </a:t>
            </a:r>
            <a:r>
              <a:rPr lang="en-US" dirty="0" err="1" smtClean="0"/>
              <a:t>osigura</a:t>
            </a:r>
            <a:r>
              <a:rPr lang="en-US" dirty="0" smtClean="0"/>
              <a:t> </a:t>
            </a:r>
            <a:r>
              <a:rPr lang="en-US" dirty="0" err="1" smtClean="0"/>
              <a:t>postojanje</a:t>
            </a:r>
            <a:r>
              <a:rPr lang="en-US" dirty="0" smtClean="0"/>
              <a:t> </a:t>
            </a:r>
            <a:r>
              <a:rPr lang="en-US" dirty="0" err="1" smtClean="0"/>
              <a:t>efikasnog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djelotvornog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interne </a:t>
            </a:r>
            <a:r>
              <a:rPr lang="en-US" dirty="0" err="1" smtClean="0"/>
              <a:t>kontrole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• da </a:t>
            </a:r>
            <a:r>
              <a:rPr lang="en-US" dirty="0" err="1" smtClean="0"/>
              <a:t>zahtijeva</a:t>
            </a:r>
            <a:r>
              <a:rPr lang="en-US" dirty="0" smtClean="0"/>
              <a:t> da </a:t>
            </a:r>
            <a:r>
              <a:rPr lang="en-US" dirty="0" err="1" smtClean="0"/>
              <a:t>generalni</a:t>
            </a:r>
            <a:r>
              <a:rPr lang="en-US" dirty="0" smtClean="0"/>
              <a:t> </a:t>
            </a:r>
            <a:r>
              <a:rPr lang="en-US" dirty="0" err="1" smtClean="0"/>
              <a:t>direktor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pružaju</a:t>
            </a:r>
            <a:r>
              <a:rPr lang="en-US" dirty="0" smtClean="0"/>
              <a:t> </a:t>
            </a:r>
            <a:r>
              <a:rPr lang="en-US" dirty="0" err="1" smtClean="0"/>
              <a:t>adekvatne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nadzornom</a:t>
            </a:r>
            <a:r>
              <a:rPr lang="en-US" dirty="0" smtClean="0"/>
              <a:t>/</a:t>
            </a:r>
            <a:r>
              <a:rPr lang="en-US" dirty="0" err="1" smtClean="0"/>
              <a:t>upravnom</a:t>
            </a:r>
            <a:r>
              <a:rPr lang="en-US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da </a:t>
            </a:r>
            <a:r>
              <a:rPr lang="en-US" dirty="0" err="1" smtClean="0"/>
              <a:t>njegovi</a:t>
            </a:r>
            <a:r>
              <a:rPr lang="en-US" dirty="0" smtClean="0"/>
              <a:t>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pl-PL" dirty="0" smtClean="0"/>
              <a:t>budu pravilno informirani o korporativnim pitanjima; i</a:t>
            </a:r>
          </a:p>
          <a:p>
            <a:pPr marL="0" indent="0">
              <a:buNone/>
            </a:pPr>
            <a:r>
              <a:rPr lang="en-US" dirty="0" smtClean="0"/>
              <a:t>• da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 smtClean="0"/>
              <a:t>razuman</a:t>
            </a:r>
            <a:r>
              <a:rPr lang="en-US" dirty="0" smtClean="0"/>
              <a:t> </a:t>
            </a:r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nadzora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upravom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27166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7541"/>
            <a:ext cx="10515600" cy="5679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lojalnosti</a:t>
            </a:r>
            <a:endParaRPr lang="en-US" dirty="0"/>
          </a:p>
          <a:p>
            <a:pPr algn="just"/>
            <a:r>
              <a:rPr lang="pl-PL" dirty="0"/>
              <a:t>Obaveza lojalnosti je od centralnog značaja za sistem upravljanja i </a:t>
            </a:r>
            <a:r>
              <a:rPr lang="pl-PL" dirty="0" smtClean="0"/>
              <a:t>u </a:t>
            </a:r>
            <a:r>
              <a:rPr lang="en-US" dirty="0" err="1" smtClean="0"/>
              <a:t>osnovi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djelotvorne</a:t>
            </a:r>
            <a:r>
              <a:rPr lang="en-US" dirty="0"/>
              <a:t> </a:t>
            </a:r>
            <a:r>
              <a:rPr lang="en-US" dirty="0" err="1"/>
              <a:t>implementacije</a:t>
            </a:r>
            <a:r>
              <a:rPr lang="en-US" dirty="0"/>
              <a:t> </a:t>
            </a:r>
            <a:r>
              <a:rPr lang="en-US" dirty="0" err="1"/>
              <a:t>ključnih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sr-Latn-ME" dirty="0"/>
              <a:t>:</a:t>
            </a:r>
            <a:r>
              <a:rPr lang="en-US" dirty="0" smtClean="0"/>
              <a:t> </a:t>
            </a:r>
            <a:r>
              <a:rPr lang="en-US" dirty="0" err="1"/>
              <a:t>praćenja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utvrđivanja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sr-Latn-ME" dirty="0" smtClean="0"/>
              <a:t> n</a:t>
            </a:r>
            <a:r>
              <a:rPr lang="en-US" dirty="0" err="1" smtClean="0"/>
              <a:t>aknada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rukovodioce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lojalnosti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da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vrše</a:t>
            </a:r>
            <a:r>
              <a:rPr lang="en-US" dirty="0" smtClean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ovlaštenja</a:t>
            </a:r>
            <a:r>
              <a:rPr lang="en-US" dirty="0"/>
              <a:t> u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cjeline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Jednostavno</a:t>
            </a:r>
            <a:r>
              <a:rPr lang="en-US" dirty="0"/>
              <a:t> </a:t>
            </a:r>
            <a:r>
              <a:rPr lang="en-US" dirty="0" err="1"/>
              <a:t>rečeno</a:t>
            </a:r>
            <a:r>
              <a:rPr lang="en-US" dirty="0"/>
              <a:t>,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ne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dozvoliti</a:t>
            </a:r>
            <a:r>
              <a:rPr lang="en-US" dirty="0"/>
              <a:t> da </a:t>
            </a:r>
            <a:r>
              <a:rPr lang="en-US" dirty="0" err="1"/>
              <a:t>lični</a:t>
            </a:r>
            <a:r>
              <a:rPr lang="en-US" dirty="0"/>
              <a:t> </a:t>
            </a:r>
            <a:r>
              <a:rPr lang="en-US" dirty="0" err="1"/>
              <a:t>interesi</a:t>
            </a:r>
            <a:r>
              <a:rPr lang="en-US" dirty="0"/>
              <a:t> </a:t>
            </a:r>
            <a:r>
              <a:rPr lang="en-US" dirty="0" err="1"/>
              <a:t>preovladaju</a:t>
            </a:r>
            <a:r>
              <a:rPr lang="en-US" dirty="0"/>
              <a:t> </a:t>
            </a:r>
            <a:r>
              <a:rPr lang="en-US" dirty="0" err="1" smtClean="0"/>
              <a:t>nad</a:t>
            </a:r>
            <a:r>
              <a:rPr lang="sr-Latn-ME" dirty="0" smtClean="0"/>
              <a:t> </a:t>
            </a:r>
            <a:r>
              <a:rPr lang="en-US" dirty="0" err="1" smtClean="0"/>
              <a:t>interesima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4184206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9247"/>
            <a:ext cx="10515600" cy="547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/>
              <a:t>3</a:t>
            </a:r>
            <a:r>
              <a:rPr lang="en-US" dirty="0" smtClean="0"/>
              <a:t>.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algn="just"/>
            <a:r>
              <a:rPr lang="en-US" dirty="0" err="1"/>
              <a:t>Ukoliko</a:t>
            </a:r>
            <a:r>
              <a:rPr lang="en-US" dirty="0"/>
              <a:t> 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predviđeno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se </a:t>
            </a:r>
            <a:r>
              <a:rPr lang="en-US" dirty="0" err="1"/>
              <a:t>birati</a:t>
            </a:r>
            <a:r>
              <a:rPr lang="en-US" dirty="0"/>
              <a:t> </a:t>
            </a:r>
            <a:r>
              <a:rPr lang="en-US" dirty="0" err="1"/>
              <a:t>postupkom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.</a:t>
            </a:r>
          </a:p>
          <a:p>
            <a:r>
              <a:rPr lang="en-US" dirty="0"/>
              <a:t>U </a:t>
            </a:r>
            <a:r>
              <a:rPr lang="en-US" dirty="0" err="1"/>
              <a:t>uporednom</a:t>
            </a:r>
            <a:r>
              <a:rPr lang="en-US" dirty="0"/>
              <a:t> </a:t>
            </a:r>
            <a:r>
              <a:rPr lang="en-US" dirty="0" err="1"/>
              <a:t>pravu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biranja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prisutno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biranje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kumulativnog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Kumulativno</a:t>
            </a:r>
            <a:r>
              <a:rPr lang="en-US" dirty="0" smtClean="0"/>
              <a:t> </a:t>
            </a:r>
            <a:r>
              <a:rPr lang="en-US" dirty="0" err="1"/>
              <a:t>glasanje</a:t>
            </a:r>
            <a:r>
              <a:rPr lang="en-US" dirty="0"/>
              <a:t> je </a:t>
            </a:r>
            <a:r>
              <a:rPr lang="en-US" dirty="0" err="1" smtClean="0"/>
              <a:t>sistem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pomaže</a:t>
            </a:r>
            <a:r>
              <a:rPr lang="en-US" dirty="0"/>
              <a:t> </a:t>
            </a:r>
            <a:r>
              <a:rPr lang="en-US" dirty="0" err="1"/>
              <a:t>manjinskim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da </a:t>
            </a:r>
            <a:r>
              <a:rPr lang="en-US" dirty="0" err="1"/>
              <a:t>udruže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glasove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smtClean="0"/>
              <a:t>bi</a:t>
            </a:r>
            <a:r>
              <a:rPr lang="sr-Latn-ME" dirty="0" smtClean="0"/>
              <a:t> </a:t>
            </a:r>
            <a:r>
              <a:rPr lang="pl-PL" dirty="0" smtClean="0"/>
              <a:t>izabrali </a:t>
            </a:r>
            <a:r>
              <a:rPr lang="pl-PL" dirty="0"/>
              <a:t>svog predstavnika u nadzornom/upravnom odboru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216980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9929"/>
            <a:ext cx="10515600" cy="53970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 smtClean="0"/>
              <a:t>lojalnosti</a:t>
            </a:r>
            <a:r>
              <a:rPr lang="en-US" dirty="0" smtClean="0"/>
              <a:t>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 smtClean="0"/>
              <a:t>zabranjuje</a:t>
            </a:r>
            <a:r>
              <a:rPr lang="en-US" dirty="0" smtClean="0"/>
              <a:t> da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pl-PL" dirty="0" smtClean="0"/>
              <a:t>• učestvuju u radu konkurentskog društva;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stupe</a:t>
            </a:r>
            <a:r>
              <a:rPr lang="en-US" dirty="0" smtClean="0"/>
              <a:t> u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kakvu</a:t>
            </a:r>
            <a:r>
              <a:rPr lang="en-US" dirty="0" smtClean="0"/>
              <a:t> </a:t>
            </a:r>
            <a:r>
              <a:rPr lang="en-US" dirty="0" err="1" smtClean="0"/>
              <a:t>transakciju</a:t>
            </a:r>
            <a:r>
              <a:rPr lang="en-US" dirty="0" smtClean="0"/>
              <a:t> s </a:t>
            </a:r>
            <a:r>
              <a:rPr lang="en-US" dirty="0" err="1" smtClean="0"/>
              <a:t>društvom</a:t>
            </a:r>
            <a:r>
              <a:rPr lang="en-US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 no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prvo</a:t>
            </a:r>
            <a:r>
              <a:rPr lang="en-US" dirty="0" smtClean="0"/>
              <a:t> </a:t>
            </a:r>
            <a:r>
              <a:rPr lang="en-US" dirty="0" err="1" smtClean="0"/>
              <a:t>objelodane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sr-Latn-ME" dirty="0" smtClean="0"/>
              <a:t> </a:t>
            </a:r>
            <a:r>
              <a:rPr lang="en-US" dirty="0" err="1" smtClean="0"/>
              <a:t>transakciju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dobiju</a:t>
            </a:r>
            <a:r>
              <a:rPr lang="en-US" dirty="0" smtClean="0"/>
              <a:t> </a:t>
            </a:r>
            <a:r>
              <a:rPr lang="en-US" dirty="0" err="1" smtClean="0"/>
              <a:t>odobrenje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skupštine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imovinu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lične</a:t>
            </a:r>
            <a:r>
              <a:rPr lang="en-US" dirty="0" smtClean="0"/>
              <a:t> </a:t>
            </a:r>
            <a:r>
              <a:rPr lang="en-US" dirty="0" err="1" smtClean="0"/>
              <a:t>potrebe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pt-BR" dirty="0" smtClean="0"/>
              <a:t>• objelodanjuju nejavne, povjerljive informacije; i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privatnu</a:t>
            </a:r>
            <a:r>
              <a:rPr lang="en-US" dirty="0" smtClean="0"/>
              <a:t> </a:t>
            </a:r>
            <a:r>
              <a:rPr lang="en-US" dirty="0" err="1" smtClean="0"/>
              <a:t>korist</a:t>
            </a:r>
            <a:r>
              <a:rPr lang="en-US" dirty="0" smtClean="0"/>
              <a:t>, </a:t>
            </a:r>
            <a:r>
              <a:rPr lang="en-US" dirty="0" err="1" smtClean="0"/>
              <a:t>tj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lični</a:t>
            </a:r>
            <a:r>
              <a:rPr lang="en-US" dirty="0" smtClean="0"/>
              <a:t> profit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dobitak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99094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7541"/>
            <a:ext cx="10515600" cy="56794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lojalnosti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od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da </a:t>
            </a:r>
            <a:r>
              <a:rPr lang="en-US" dirty="0" err="1"/>
              <a:t>djeluje</a:t>
            </a:r>
            <a:r>
              <a:rPr lang="en-US" dirty="0"/>
              <a:t> u </a:t>
            </a:r>
            <a:r>
              <a:rPr lang="en-US" dirty="0" err="1" smtClean="0"/>
              <a:t>najboljem</a:t>
            </a:r>
            <a:r>
              <a:rPr lang="sr-Latn-ME" dirty="0" smtClean="0"/>
              <a:t> </a:t>
            </a:r>
            <a:r>
              <a:rPr lang="pl-PL" dirty="0" smtClean="0"/>
              <a:t>interesu </a:t>
            </a:r>
            <a:r>
              <a:rPr lang="pl-PL" dirty="0"/>
              <a:t>društva bez obzira na:</a:t>
            </a:r>
          </a:p>
          <a:p>
            <a:pPr marL="457200" lvl="1" indent="0">
              <a:buNone/>
            </a:pPr>
            <a:r>
              <a:rPr lang="pl-PL" sz="2800" dirty="0"/>
              <a:t>• </a:t>
            </a:r>
            <a:r>
              <a:rPr lang="pl-PL" sz="2800" dirty="0" smtClean="0"/>
              <a:t> </a:t>
            </a:r>
            <a:r>
              <a:rPr lang="pl-PL" sz="2800" dirty="0"/>
              <a:t>ko ga je predložio i izabrao za člana; i</a:t>
            </a:r>
          </a:p>
          <a:p>
            <a:pPr marL="457200" lvl="1" indent="0" algn="just">
              <a:buNone/>
            </a:pPr>
            <a:r>
              <a:rPr lang="sv-SE" sz="2800" dirty="0"/>
              <a:t>• pritiske drugih članova nadzornog/upravnog odbora, </a:t>
            </a:r>
            <a:r>
              <a:rPr lang="sv-SE" sz="2800" dirty="0" smtClean="0"/>
              <a:t>dioničara/akcionara</a:t>
            </a:r>
            <a:r>
              <a:rPr lang="sr-Latn-ME" sz="2800" dirty="0" smtClean="0"/>
              <a:t> </a:t>
            </a:r>
            <a:r>
              <a:rPr lang="en-US" sz="2800" dirty="0" err="1" smtClean="0"/>
              <a:t>ili</a:t>
            </a:r>
            <a:r>
              <a:rPr lang="en-US" sz="2800" dirty="0" smtClean="0"/>
              <a:t> </a:t>
            </a:r>
            <a:r>
              <a:rPr lang="en-US" sz="2800" dirty="0" err="1"/>
              <a:t>drugih</a:t>
            </a:r>
            <a:r>
              <a:rPr lang="en-US" sz="2800" dirty="0"/>
              <a:t> </a:t>
            </a:r>
            <a:r>
              <a:rPr lang="en-US" sz="2800" dirty="0" err="1"/>
              <a:t>pojedinaca</a:t>
            </a:r>
            <a:r>
              <a:rPr lang="en-US" sz="2800" dirty="0"/>
              <a:t> da </a:t>
            </a:r>
            <a:r>
              <a:rPr lang="en-US" sz="2800" dirty="0" err="1"/>
              <a:t>preduzme</a:t>
            </a:r>
            <a:r>
              <a:rPr lang="en-US" sz="2800" dirty="0"/>
              <a:t> </a:t>
            </a:r>
            <a:r>
              <a:rPr lang="en-US" sz="2800" dirty="0" err="1"/>
              <a:t>radnje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donese</a:t>
            </a:r>
            <a:r>
              <a:rPr lang="en-US" sz="2800" dirty="0"/>
              <a:t> </a:t>
            </a:r>
            <a:r>
              <a:rPr lang="en-US" sz="2800" dirty="0" err="1"/>
              <a:t>odluke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/>
              <a:t>nisu</a:t>
            </a:r>
            <a:r>
              <a:rPr lang="en-US" sz="2800" dirty="0"/>
              <a:t> u </a:t>
            </a:r>
            <a:r>
              <a:rPr lang="en-US" sz="2800" dirty="0" err="1" smtClean="0"/>
              <a:t>najboljem</a:t>
            </a:r>
            <a:r>
              <a:rPr lang="sr-Latn-ME" sz="2800" dirty="0" smtClean="0"/>
              <a:t> </a:t>
            </a:r>
            <a:r>
              <a:rPr lang="en-US" sz="2800" dirty="0" err="1" smtClean="0"/>
              <a:t>interesu</a:t>
            </a:r>
            <a:r>
              <a:rPr lang="en-US" sz="2800" dirty="0" smtClean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.</a:t>
            </a:r>
          </a:p>
          <a:p>
            <a:pPr algn="just"/>
            <a:r>
              <a:rPr lang="en-US" dirty="0"/>
              <a:t>Od </a:t>
            </a:r>
            <a:r>
              <a:rPr lang="en-US" dirty="0" err="1"/>
              <a:t>fundamentalnog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je da se, u </a:t>
            </a:r>
            <a:r>
              <a:rPr lang="en-US" dirty="0" err="1"/>
              <a:t>vršenju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 smtClean="0"/>
              <a:t>odbor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posmatrati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djelovati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individualnih</a:t>
            </a:r>
            <a:r>
              <a:rPr lang="en-US" dirty="0"/>
              <a:t> </a:t>
            </a:r>
            <a:r>
              <a:rPr lang="en-US" dirty="0" err="1"/>
              <a:t>predstavnika</a:t>
            </a:r>
            <a:r>
              <a:rPr lang="en-US" dirty="0"/>
              <a:t> </a:t>
            </a:r>
            <a:r>
              <a:rPr lang="en-US" dirty="0" err="1" smtClean="0"/>
              <a:t>različitih</a:t>
            </a:r>
            <a:r>
              <a:rPr lang="sr-Latn-ME" dirty="0" smtClean="0"/>
              <a:t> </a:t>
            </a:r>
            <a:r>
              <a:rPr lang="en-US" dirty="0" err="1" smtClean="0"/>
              <a:t>birača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 smtClean="0"/>
              <a:t>Mada</a:t>
            </a:r>
            <a:r>
              <a:rPr lang="en-US" dirty="0" smtClean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zaista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predložiti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izabrati</a:t>
            </a:r>
            <a:r>
              <a:rPr lang="en-US" dirty="0"/>
              <a:t> (a </a:t>
            </a:r>
            <a:r>
              <a:rPr lang="en-US" dirty="0" err="1" smtClean="0"/>
              <a:t>drugi</a:t>
            </a:r>
            <a:r>
              <a:rPr lang="sr-Latn-ME" dirty="0" smtClean="0"/>
              <a:t> </a:t>
            </a:r>
            <a:r>
              <a:rPr lang="en-US" dirty="0" err="1" smtClean="0"/>
              <a:t>ponekad</a:t>
            </a:r>
            <a:r>
              <a:rPr lang="en-US" dirty="0" smtClean="0"/>
              <a:t> </a:t>
            </a:r>
            <a:r>
              <a:rPr lang="en-US" dirty="0" err="1"/>
              <a:t>osporavati</a:t>
            </a:r>
            <a:r>
              <a:rPr lang="en-US" dirty="0"/>
              <a:t>)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važna</a:t>
            </a:r>
            <a:r>
              <a:rPr lang="en-US" dirty="0"/>
              <a:t> </a:t>
            </a:r>
            <a:r>
              <a:rPr lang="en-US" dirty="0" err="1" smtClean="0"/>
              <a:t>karakteristika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104074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3412"/>
            <a:ext cx="10515600" cy="57735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je ta da </a:t>
            </a:r>
            <a:r>
              <a:rPr lang="en-US" dirty="0" err="1" smtClean="0"/>
              <a:t>članovi</a:t>
            </a:r>
            <a:r>
              <a:rPr lang="en-US" dirty="0" smtClean="0"/>
              <a:t>,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preuzmu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vrše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dužnosti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nepristrasan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princip</a:t>
            </a:r>
            <a:r>
              <a:rPr lang="en-US" dirty="0" smtClean="0"/>
              <a:t> je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 smtClean="0"/>
              <a:t>važno</a:t>
            </a:r>
            <a:r>
              <a:rPr lang="en-US" dirty="0" smtClean="0"/>
              <a:t> </a:t>
            </a:r>
            <a:r>
              <a:rPr lang="en-US" dirty="0" err="1" smtClean="0"/>
              <a:t>uspostaviti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šu 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sr-Latn-ME" dirty="0" smtClean="0"/>
              <a:t>,</a:t>
            </a:r>
            <a:r>
              <a:rPr lang="en-US" dirty="0" smtClean="0"/>
              <a:t> a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izabrati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članove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toga,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povezana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sr-Latn-ME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porodica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prijatelji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poslovni</a:t>
            </a:r>
            <a:r>
              <a:rPr lang="en-US" dirty="0" smtClean="0"/>
              <a:t> </a:t>
            </a:r>
            <a:r>
              <a:rPr lang="en-US" dirty="0" err="1" smtClean="0"/>
              <a:t>partneri</a:t>
            </a:r>
            <a:r>
              <a:rPr lang="en-US" dirty="0" smtClean="0"/>
              <a:t>) ne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prihvatati</a:t>
            </a:r>
            <a:r>
              <a:rPr lang="en-US" dirty="0" smtClean="0"/>
              <a:t> </a:t>
            </a:r>
            <a:r>
              <a:rPr lang="en-US" dirty="0" err="1" smtClean="0"/>
              <a:t>poklone</a:t>
            </a:r>
            <a:r>
              <a:rPr lang="en-US" dirty="0" smtClean="0"/>
              <a:t> od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zainteresiranih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 </a:t>
            </a:r>
            <a:r>
              <a:rPr lang="en-US" dirty="0" err="1" smtClean="0"/>
              <a:t>niti</a:t>
            </a:r>
            <a:r>
              <a:rPr lang="en-US" dirty="0" smtClean="0"/>
              <a:t> </a:t>
            </a:r>
            <a:r>
              <a:rPr lang="en-US" dirty="0" err="1" smtClean="0"/>
              <a:t>prihvatati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kakve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direktne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indirektne</a:t>
            </a:r>
            <a:r>
              <a:rPr lang="sr-Latn-ME" dirty="0" smtClean="0"/>
              <a:t> </a:t>
            </a:r>
            <a:r>
              <a:rPr lang="en-US" dirty="0" err="1" smtClean="0"/>
              <a:t>povlastice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Izuzetak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napraviti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simbolične</a:t>
            </a:r>
            <a:r>
              <a:rPr lang="en-US" dirty="0" smtClean="0"/>
              <a:t> </a:t>
            </a:r>
            <a:r>
              <a:rPr lang="en-US" dirty="0" err="1" smtClean="0"/>
              <a:t>poklone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uobičajeni</a:t>
            </a:r>
            <a:r>
              <a:rPr lang="en-US" dirty="0" smtClean="0"/>
              <a:t> </a:t>
            </a:r>
            <a:r>
              <a:rPr lang="en-US" dirty="0" err="1" smtClean="0"/>
              <a:t>znak</a:t>
            </a:r>
            <a:r>
              <a:rPr lang="en-US" dirty="0" smtClean="0"/>
              <a:t> </a:t>
            </a:r>
            <a:r>
              <a:rPr lang="en-US" dirty="0" err="1" smtClean="0"/>
              <a:t>ljubaznosti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suvenire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zvaničnih</a:t>
            </a:r>
            <a:r>
              <a:rPr lang="en-US" dirty="0" smtClean="0"/>
              <a:t> </a:t>
            </a:r>
            <a:r>
              <a:rPr lang="en-US" dirty="0" err="1" smtClean="0"/>
              <a:t>manifestacija</a:t>
            </a:r>
            <a:r>
              <a:rPr lang="en-US" dirty="0" smtClean="0"/>
              <a:t>.</a:t>
            </a:r>
          </a:p>
          <a:p>
            <a:r>
              <a:rPr lang="en-US" dirty="0" smtClean="0"/>
              <a:t>Ove </a:t>
            </a:r>
            <a:r>
              <a:rPr lang="en-US" dirty="0" err="1" smtClean="0"/>
              <a:t>izuzetke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opisati</a:t>
            </a:r>
            <a:r>
              <a:rPr lang="en-US" dirty="0" smtClean="0"/>
              <a:t> u </a:t>
            </a:r>
            <a:r>
              <a:rPr lang="en-US" dirty="0" err="1" smtClean="0"/>
              <a:t>normativnim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internim</a:t>
            </a:r>
            <a:r>
              <a:rPr lang="en-US" dirty="0" smtClean="0"/>
              <a:t> </a:t>
            </a:r>
            <a:r>
              <a:rPr lang="en-US" dirty="0" err="1" smtClean="0"/>
              <a:t>aktima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72407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3035"/>
            <a:ext cx="10515600" cy="5423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 smtClean="0"/>
              <a:t>Sukob</a:t>
            </a:r>
            <a:r>
              <a:rPr lang="en-US" dirty="0" smtClean="0"/>
              <a:t> </a:t>
            </a:r>
            <a:r>
              <a:rPr lang="en-US" dirty="0" err="1"/>
              <a:t>interesa</a:t>
            </a:r>
            <a:endParaRPr lang="en-US" dirty="0"/>
          </a:p>
          <a:p>
            <a:pPr algn="just"/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ne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 smtClean="0"/>
              <a:t>postoji</a:t>
            </a:r>
            <a:r>
              <a:rPr lang="sr-Latn-ME" dirty="0" smtClean="0"/>
              <a:t> </a:t>
            </a:r>
            <a:r>
              <a:rPr lang="en-US" dirty="0" err="1" smtClean="0"/>
              <a:t>sukob</a:t>
            </a:r>
            <a:r>
              <a:rPr lang="en-US" dirty="0" smtClean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Sukob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pojaviti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 smtClean="0"/>
              <a:t>njegove</a:t>
            </a:r>
            <a:r>
              <a:rPr lang="sr-Latn-ME" dirty="0" smtClean="0"/>
              <a:t> </a:t>
            </a:r>
            <a:r>
              <a:rPr lang="en-US" dirty="0" err="1" smtClean="0"/>
              <a:t>porodice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pl-PL" sz="2800" dirty="0"/>
              <a:t>• stupi u ugovorni odnos s nekim društvom; i/ili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ima</a:t>
            </a:r>
            <a:r>
              <a:rPr lang="en-US" sz="2800" dirty="0"/>
              <a:t> </a:t>
            </a:r>
            <a:r>
              <a:rPr lang="en-US" sz="2800" dirty="0" err="1"/>
              <a:t>finansijske</a:t>
            </a:r>
            <a:r>
              <a:rPr lang="en-US" sz="2800" dirty="0"/>
              <a:t> </a:t>
            </a:r>
            <a:r>
              <a:rPr lang="en-US" sz="2800" dirty="0" err="1"/>
              <a:t>interese</a:t>
            </a:r>
            <a:r>
              <a:rPr lang="en-US" sz="2800" dirty="0"/>
              <a:t> u </a:t>
            </a:r>
            <a:r>
              <a:rPr lang="en-US" sz="2800" dirty="0" err="1"/>
              <a:t>toj</a:t>
            </a:r>
            <a:r>
              <a:rPr lang="en-US" sz="2800" dirty="0"/>
              <a:t> </a:t>
            </a:r>
            <a:r>
              <a:rPr lang="en-US" sz="2800" dirty="0" err="1"/>
              <a:t>aktivnosti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način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se </a:t>
            </a:r>
            <a:r>
              <a:rPr lang="en-US" sz="2800" dirty="0" err="1"/>
              <a:t>može</a:t>
            </a:r>
            <a:r>
              <a:rPr lang="en-US" sz="2800" dirty="0"/>
              <a:t> </a:t>
            </a:r>
            <a:r>
              <a:rPr lang="sr-Latn-ME" sz="2800" dirty="0" smtClean="0"/>
              <a:t> o</a:t>
            </a:r>
            <a:r>
              <a:rPr lang="en-US" sz="2800" dirty="0" err="1" smtClean="0"/>
              <a:t>snovano</a:t>
            </a:r>
            <a:r>
              <a:rPr lang="sr-Latn-ME" sz="2800" dirty="0" smtClean="0"/>
              <a:t> </a:t>
            </a:r>
            <a:r>
              <a:rPr lang="en-US" sz="2800" dirty="0" err="1" smtClean="0"/>
              <a:t>očekivati</a:t>
            </a:r>
            <a:r>
              <a:rPr lang="en-US" sz="2800" dirty="0" smtClean="0"/>
              <a:t> </a:t>
            </a:r>
            <a:r>
              <a:rPr lang="en-US" sz="2800" dirty="0"/>
              <a:t>da </a:t>
            </a:r>
            <a:r>
              <a:rPr lang="en-US" sz="2800" dirty="0" err="1"/>
              <a:t>će</a:t>
            </a:r>
            <a:r>
              <a:rPr lang="en-US" sz="2800" dirty="0"/>
              <a:t> </a:t>
            </a:r>
            <a:r>
              <a:rPr lang="en-US" sz="2800" dirty="0" err="1"/>
              <a:t>uticati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ponašanje</a:t>
            </a:r>
            <a:r>
              <a:rPr lang="en-US" sz="2800" dirty="0"/>
              <a:t> </a:t>
            </a:r>
            <a:r>
              <a:rPr lang="en-US" sz="2800" dirty="0" err="1"/>
              <a:t>članova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 smtClean="0"/>
              <a:t>odbora</a:t>
            </a:r>
            <a:r>
              <a:rPr lang="sr-Latn-ME" sz="2800" dirty="0" smtClean="0"/>
              <a:t> </a:t>
            </a:r>
            <a:r>
              <a:rPr lang="en-US" sz="2800" dirty="0" err="1" smtClean="0"/>
              <a:t>suprotno</a:t>
            </a:r>
            <a:r>
              <a:rPr lang="en-US" sz="2800" dirty="0" smtClean="0"/>
              <a:t> </a:t>
            </a:r>
            <a:r>
              <a:rPr lang="en-US" sz="2800" dirty="0" err="1"/>
              <a:t>interesima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622492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9929"/>
            <a:ext cx="10515600" cy="539703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se </a:t>
            </a:r>
            <a:r>
              <a:rPr lang="en-US" dirty="0" err="1"/>
              <a:t>uzdržati</a:t>
            </a:r>
            <a:r>
              <a:rPr lang="en-US" dirty="0"/>
              <a:t> od </a:t>
            </a:r>
            <a:r>
              <a:rPr lang="en-US" dirty="0" err="1"/>
              <a:t>radnji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sr-Latn-ME" dirty="0" smtClean="0"/>
              <a:t> p</a:t>
            </a:r>
            <a:r>
              <a:rPr lang="en-US" dirty="0" err="1" smtClean="0"/>
              <a:t>otencijalno</a:t>
            </a:r>
            <a:r>
              <a:rPr lang="en-US" dirty="0" smtClean="0"/>
              <a:t> </a:t>
            </a:r>
            <a:r>
              <a:rPr lang="en-US" dirty="0" err="1"/>
              <a:t>dovesti</a:t>
            </a:r>
            <a:r>
              <a:rPr lang="en-US" dirty="0"/>
              <a:t> do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interesa</a:t>
            </a:r>
            <a:r>
              <a:rPr lang="sr-Latn-ME" dirty="0" smtClean="0"/>
              <a:t> </a:t>
            </a:r>
            <a:r>
              <a:rPr lang="es-ES" dirty="0" err="1" smtClean="0"/>
              <a:t>društva</a:t>
            </a:r>
            <a:r>
              <a:rPr lang="es-ES" dirty="0" smtClean="0"/>
              <a:t>.</a:t>
            </a:r>
            <a:endParaRPr lang="sr-Latn-ME" dirty="0" smtClean="0"/>
          </a:p>
          <a:p>
            <a:pPr algn="just"/>
            <a:r>
              <a:rPr lang="es-ES" dirty="0" smtClean="0"/>
              <a:t> </a:t>
            </a:r>
            <a:r>
              <a:rPr lang="es-ES" dirty="0" err="1"/>
              <a:t>Njima</a:t>
            </a:r>
            <a:r>
              <a:rPr lang="es-ES" dirty="0"/>
              <a:t> se </a:t>
            </a:r>
            <a:r>
              <a:rPr lang="es-ES" dirty="0" err="1" smtClean="0"/>
              <a:t>takođe</a:t>
            </a:r>
            <a:r>
              <a:rPr lang="es-ES" dirty="0" smtClean="0"/>
              <a:t> </a:t>
            </a:r>
            <a:r>
              <a:rPr lang="es-ES" dirty="0" err="1"/>
              <a:t>savjetuje</a:t>
            </a:r>
            <a:r>
              <a:rPr lang="es-ES" dirty="0"/>
              <a:t> da se </a:t>
            </a:r>
            <a:r>
              <a:rPr lang="es-ES" dirty="0" err="1"/>
              <a:t>uzdrže</a:t>
            </a:r>
            <a:r>
              <a:rPr lang="es-ES" dirty="0"/>
              <a:t> </a:t>
            </a:r>
            <a:r>
              <a:rPr lang="es-ES" dirty="0" err="1"/>
              <a:t>od</a:t>
            </a:r>
            <a:r>
              <a:rPr lang="es-ES" dirty="0"/>
              <a:t> </a:t>
            </a:r>
            <a:r>
              <a:rPr lang="es-ES" dirty="0" err="1"/>
              <a:t>glasanja</a:t>
            </a:r>
            <a:r>
              <a:rPr lang="es-ES" dirty="0"/>
              <a:t> u </a:t>
            </a:r>
            <a:r>
              <a:rPr lang="es-ES" dirty="0" err="1"/>
              <a:t>situacijama</a:t>
            </a:r>
            <a:r>
              <a:rPr lang="es-ES" dirty="0"/>
              <a:t> </a:t>
            </a:r>
            <a:r>
              <a:rPr lang="es-E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lični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 u </a:t>
            </a:r>
            <a:r>
              <a:rPr lang="en-US" dirty="0" err="1"/>
              <a:t>dotičnoj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o </a:t>
            </a:r>
            <a:r>
              <a:rPr lang="en-US" dirty="0" err="1" smtClean="0"/>
              <a:t>svim</a:t>
            </a:r>
            <a:r>
              <a:rPr lang="sr-Latn-ME" dirty="0" smtClean="0"/>
              <a:t> </a:t>
            </a:r>
            <a:r>
              <a:rPr lang="en-US" dirty="0" err="1" smtClean="0"/>
              <a:t>potencijalnim</a:t>
            </a:r>
            <a:r>
              <a:rPr lang="en-US" dirty="0" smtClean="0"/>
              <a:t> </a:t>
            </a:r>
            <a:r>
              <a:rPr lang="en-US" dirty="0" err="1"/>
              <a:t>sukobima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mora </a:t>
            </a:r>
            <a:r>
              <a:rPr lang="en-US" dirty="0" err="1"/>
              <a:t>objelodaniti</a:t>
            </a:r>
            <a:r>
              <a:rPr lang="en-US" dirty="0"/>
              <a:t> </a:t>
            </a:r>
            <a:r>
              <a:rPr lang="en-US" dirty="0" err="1" smtClean="0"/>
              <a:t>nadzornom</a:t>
            </a:r>
            <a:r>
              <a:rPr lang="en-US" dirty="0" smtClean="0"/>
              <a:t>/</a:t>
            </a:r>
            <a:r>
              <a:rPr lang="en-US" dirty="0" err="1" smtClean="0"/>
              <a:t>upravnom</a:t>
            </a:r>
            <a:r>
              <a:rPr lang="en-US" dirty="0" smtClean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o:</a:t>
            </a:r>
          </a:p>
          <a:p>
            <a:pPr marL="457200" lvl="1" indent="0">
              <a:buNone/>
            </a:pPr>
            <a:r>
              <a:rPr lang="en-US" dirty="0"/>
              <a:t>• </a:t>
            </a:r>
            <a:r>
              <a:rPr lang="en-US" sz="2800" dirty="0" err="1"/>
              <a:t>postojanju</a:t>
            </a:r>
            <a:r>
              <a:rPr lang="en-US" sz="2800" dirty="0"/>
              <a:t> </a:t>
            </a:r>
            <a:r>
              <a:rPr lang="en-US" sz="2800" dirty="0" err="1"/>
              <a:t>sukoba</a:t>
            </a:r>
            <a:r>
              <a:rPr lang="en-US" sz="2800" dirty="0"/>
              <a:t> </a:t>
            </a:r>
            <a:r>
              <a:rPr lang="en-US" sz="2800" dirty="0" err="1"/>
              <a:t>interesa</a:t>
            </a:r>
            <a:r>
              <a:rPr lang="en-US" sz="2800" dirty="0"/>
              <a:t> </a:t>
            </a:r>
            <a:r>
              <a:rPr lang="en-US" sz="2800" dirty="0" err="1"/>
              <a:t>između</a:t>
            </a:r>
            <a:r>
              <a:rPr lang="en-US" sz="2800" dirty="0"/>
              <a:t> </a:t>
            </a:r>
            <a:r>
              <a:rPr lang="en-US" sz="2800" dirty="0" err="1"/>
              <a:t>njega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bilo</a:t>
            </a:r>
            <a:r>
              <a:rPr lang="en-US" sz="2800" dirty="0"/>
              <a:t> </a:t>
            </a:r>
            <a:r>
              <a:rPr lang="en-US" sz="2800" dirty="0" err="1"/>
              <a:t>kakvom</a:t>
            </a:r>
            <a:r>
              <a:rPr lang="en-US" sz="2800" dirty="0"/>
              <a:t> </a:t>
            </a:r>
            <a:r>
              <a:rPr lang="en-US" sz="2800" dirty="0" err="1"/>
              <a:t>planiranom</a:t>
            </a:r>
            <a:r>
              <a:rPr lang="en-US" sz="2800" dirty="0"/>
              <a:t> </a:t>
            </a:r>
            <a:r>
              <a:rPr lang="en-US" sz="2800" dirty="0" err="1"/>
              <a:t>angažmanu</a:t>
            </a:r>
            <a:r>
              <a:rPr lang="en-US" sz="2800" dirty="0"/>
              <a:t> u </a:t>
            </a:r>
            <a:r>
              <a:rPr lang="en-US" sz="2800" dirty="0" err="1"/>
              <a:t>konkurentskom</a:t>
            </a:r>
            <a:r>
              <a:rPr lang="en-US" sz="2800" dirty="0"/>
              <a:t> </a:t>
            </a:r>
            <a:r>
              <a:rPr lang="en-US" sz="2800" dirty="0" err="1"/>
              <a:t>društvu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200997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8906"/>
            <a:ext cx="10515600" cy="55180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/>
              <a:t>ugovori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predvide</a:t>
            </a:r>
            <a:r>
              <a:rPr lang="sr-Latn-ME" dirty="0" smtClean="0"/>
              <a:t> </a:t>
            </a:r>
            <a:r>
              <a:rPr lang="en-US" dirty="0" err="1" smtClean="0"/>
              <a:t>obavezu</a:t>
            </a:r>
            <a:r>
              <a:rPr lang="en-US" dirty="0" smtClean="0"/>
              <a:t> </a:t>
            </a:r>
            <a:r>
              <a:rPr lang="en-US" dirty="0" err="1"/>
              <a:t>članova</a:t>
            </a:r>
            <a:r>
              <a:rPr lang="en-US" dirty="0"/>
              <a:t> da ne </a:t>
            </a:r>
            <a:r>
              <a:rPr lang="en-US" dirty="0" err="1"/>
              <a:t>iznose</a:t>
            </a:r>
            <a:r>
              <a:rPr lang="en-US" dirty="0"/>
              <a:t> </a:t>
            </a:r>
            <a:r>
              <a:rPr lang="en-US" dirty="0" err="1"/>
              <a:t>povjerljive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od </a:t>
            </a:r>
            <a:r>
              <a:rPr lang="en-US" dirty="0" err="1" smtClean="0"/>
              <a:t>deset</a:t>
            </a:r>
            <a:r>
              <a:rPr lang="sr-Latn-ME" dirty="0" smtClean="0"/>
              <a:t> </a:t>
            </a:r>
            <a:r>
              <a:rPr lang="en-US" dirty="0" err="1" smtClean="0"/>
              <a:t>godina</a:t>
            </a:r>
            <a:r>
              <a:rPr lang="en-US" dirty="0" smtClean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napuste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Da bi </a:t>
            </a:r>
            <a:r>
              <a:rPr lang="en-US" dirty="0" err="1"/>
              <a:t>napravilo</a:t>
            </a:r>
            <a:r>
              <a:rPr lang="en-US" dirty="0"/>
              <a:t> </a:t>
            </a:r>
            <a:r>
              <a:rPr lang="en-US" dirty="0" err="1"/>
              <a:t>djelotvoran</a:t>
            </a:r>
            <a:r>
              <a:rPr lang="en-US" dirty="0"/>
              <a:t>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sprečavanje</a:t>
            </a:r>
            <a:r>
              <a:rPr lang="en-US" dirty="0"/>
              <a:t> </a:t>
            </a:r>
            <a:r>
              <a:rPr lang="en-US" dirty="0" err="1"/>
              <a:t>neovlaštene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 smtClean="0"/>
              <a:t>povjerljivih</a:t>
            </a:r>
            <a:r>
              <a:rPr lang="sr-Latn-ME" dirty="0" smtClean="0"/>
              <a:t> </a:t>
            </a:r>
            <a:r>
              <a:rPr lang="en-US" dirty="0" err="1" smtClean="0"/>
              <a:t>informacija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od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da:</a:t>
            </a:r>
          </a:p>
          <a:p>
            <a:pPr marL="0" indent="0" algn="just">
              <a:buNone/>
            </a:pPr>
            <a:r>
              <a:rPr lang="en-US" dirty="0"/>
              <a:t>• u </a:t>
            </a:r>
            <a:r>
              <a:rPr lang="en-US" dirty="0" err="1"/>
              <a:t>pisanoj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obavijeste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o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namjeri</a:t>
            </a:r>
            <a:r>
              <a:rPr lang="en-US" dirty="0"/>
              <a:t> da </a:t>
            </a:r>
            <a:r>
              <a:rPr lang="en-US" dirty="0" err="1" smtClean="0"/>
              <a:t>stupe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zavisnih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objelodane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prethodnim</a:t>
            </a:r>
            <a:r>
              <a:rPr lang="en-US" dirty="0"/>
              <a:t> </a:t>
            </a:r>
            <a:r>
              <a:rPr lang="en-US" dirty="0" err="1"/>
              <a:t>transakcijama</a:t>
            </a:r>
            <a:r>
              <a:rPr lang="en-US" dirty="0"/>
              <a:t>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 smtClean="0"/>
              <a:t>papirima</a:t>
            </a:r>
            <a:r>
              <a:rPr lang="en-US" dirty="0" smtClean="0"/>
              <a:t>/</a:t>
            </a:r>
            <a:r>
              <a:rPr lang="pl-PL" dirty="0" smtClean="0"/>
              <a:t>hartijama </a:t>
            </a:r>
            <a:r>
              <a:rPr lang="pl-PL" dirty="0"/>
              <a:t>od vrijednosti društva u skladu s procedurama za </a:t>
            </a:r>
            <a:r>
              <a:rPr lang="pl-PL" dirty="0" smtClean="0"/>
              <a:t>objelodanjivanje </a:t>
            </a:r>
            <a:r>
              <a:rPr lang="en-US" dirty="0" err="1" smtClean="0"/>
              <a:t>značajnih</a:t>
            </a:r>
            <a:r>
              <a:rPr lang="en-US" dirty="0" smtClean="0"/>
              <a:t> </a:t>
            </a:r>
            <a:r>
              <a:rPr lang="en-US" dirty="0" err="1"/>
              <a:t>činjenica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predviđene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 o </a:t>
            </a:r>
            <a:r>
              <a:rPr lang="en-US" dirty="0" err="1" smtClean="0"/>
              <a:t>vrijednosnimpapirima</a:t>
            </a:r>
            <a:r>
              <a:rPr lang="en-US" dirty="0" smtClean="0"/>
              <a:t>/</a:t>
            </a:r>
            <a:r>
              <a:rPr lang="en-US" dirty="0" err="1" smtClean="0"/>
              <a:t>hartijama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286125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b) </a:t>
            </a:r>
            <a:r>
              <a:rPr lang="en-US" sz="3600" b="1" dirty="0" err="1" smtClean="0"/>
              <a:t>Povjerljivost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informacija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dirty="0" err="1" smtClean="0"/>
              <a:t>Najbolja</a:t>
            </a:r>
            <a:r>
              <a:rPr lang="en-US" sz="3600" dirty="0" smtClean="0"/>
              <a:t> </a:t>
            </a:r>
            <a:r>
              <a:rPr lang="en-US" sz="3600" dirty="0" err="1" smtClean="0"/>
              <a:t>praksa</a:t>
            </a:r>
            <a:r>
              <a:rPr lang="en-US" sz="3600" dirty="0" smtClean="0"/>
              <a:t>: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Članovi</a:t>
            </a:r>
            <a:r>
              <a:rPr lang="en-US" sz="3600" dirty="0" smtClean="0"/>
              <a:t> </a:t>
            </a:r>
            <a:r>
              <a:rPr lang="en-US" sz="3600" dirty="0" err="1" smtClean="0"/>
              <a:t>nadzornog</a:t>
            </a:r>
            <a:r>
              <a:rPr lang="en-US" sz="3600" dirty="0" smtClean="0"/>
              <a:t>/</a:t>
            </a:r>
            <a:r>
              <a:rPr lang="en-US" sz="3600" dirty="0" err="1" smtClean="0"/>
              <a:t>upravnog</a:t>
            </a:r>
            <a:r>
              <a:rPr lang="en-US" sz="3600" dirty="0" smtClean="0"/>
              <a:t> </a:t>
            </a:r>
            <a:r>
              <a:rPr lang="en-US" sz="3600" dirty="0" err="1" smtClean="0"/>
              <a:t>odbora</a:t>
            </a:r>
            <a:r>
              <a:rPr lang="en-US" sz="3600" dirty="0" smtClean="0"/>
              <a:t> ne </a:t>
            </a:r>
            <a:r>
              <a:rPr lang="en-US" sz="3600" dirty="0" err="1" smtClean="0"/>
              <a:t>trebaju</a:t>
            </a:r>
            <a:r>
              <a:rPr lang="en-US" sz="3600" dirty="0" smtClean="0"/>
              <a:t> </a:t>
            </a:r>
            <a:r>
              <a:rPr lang="en-US" sz="3600" dirty="0" err="1" smtClean="0"/>
              <a:t>objelodanjivati</a:t>
            </a:r>
            <a:r>
              <a:rPr lang="en-US" sz="3600" dirty="0" smtClean="0"/>
              <a:t> </a:t>
            </a:r>
            <a:r>
              <a:rPr lang="en-US" sz="3600" dirty="0" err="1" smtClean="0"/>
              <a:t>povjerljive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informacije</a:t>
            </a:r>
            <a:r>
              <a:rPr lang="sr-Latn-ME" sz="3600" dirty="0" smtClean="0"/>
              <a:t> </a:t>
            </a:r>
            <a:r>
              <a:rPr lang="en-US" sz="3600" dirty="0" err="1" smtClean="0"/>
              <a:t>ili</a:t>
            </a:r>
            <a:r>
              <a:rPr lang="en-US" sz="3600" dirty="0" smtClean="0"/>
              <a:t> </a:t>
            </a:r>
            <a:r>
              <a:rPr lang="en-US" sz="3600" dirty="0" err="1" smtClean="0"/>
              <a:t>koristiti</a:t>
            </a:r>
            <a:r>
              <a:rPr lang="en-US" sz="3600" dirty="0" smtClean="0"/>
              <a:t> </a:t>
            </a:r>
            <a:r>
              <a:rPr lang="en-US" sz="3600" dirty="0" err="1" smtClean="0"/>
              <a:t>svoj</a:t>
            </a:r>
            <a:r>
              <a:rPr lang="en-US" sz="3600" dirty="0" smtClean="0"/>
              <a:t> </a:t>
            </a:r>
            <a:r>
              <a:rPr lang="en-US" sz="3600" dirty="0" err="1" smtClean="0"/>
              <a:t>pristup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informacijama</a:t>
            </a:r>
            <a:r>
              <a:rPr lang="en-US" sz="3600" dirty="0" smtClean="0"/>
              <a:t> </a:t>
            </a:r>
            <a:r>
              <a:rPr lang="en-US" sz="3600" dirty="0" err="1" smtClean="0"/>
              <a:t>društva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lične</a:t>
            </a:r>
            <a:r>
              <a:rPr lang="en-US" sz="3600" dirty="0" smtClean="0"/>
              <a:t> </a:t>
            </a:r>
            <a:r>
              <a:rPr lang="en-US" sz="3600" dirty="0" err="1" smtClean="0"/>
              <a:t>interese</a:t>
            </a:r>
            <a:r>
              <a:rPr lang="en-US" sz="3600" dirty="0" smtClean="0"/>
              <a:t> </a:t>
            </a:r>
            <a:r>
              <a:rPr lang="en-US" sz="3600" dirty="0" err="1" smtClean="0"/>
              <a:t>ili</a:t>
            </a:r>
            <a:r>
              <a:rPr lang="en-US" sz="3600" dirty="0" smtClean="0"/>
              <a:t> </a:t>
            </a:r>
            <a:r>
              <a:rPr lang="en-US" sz="3600" dirty="0" err="1" smtClean="0"/>
              <a:t>interese</a:t>
            </a:r>
            <a:r>
              <a:rPr lang="en-US" sz="3600" dirty="0" smtClean="0"/>
              <a:t> </a:t>
            </a:r>
            <a:r>
              <a:rPr lang="en-US" sz="3600" dirty="0" err="1" smtClean="0"/>
              <a:t>trećih</a:t>
            </a:r>
            <a:r>
              <a:rPr lang="sr-Latn-ME" sz="3600" dirty="0" smtClean="0"/>
              <a:t> </a:t>
            </a:r>
            <a:r>
              <a:rPr lang="en-US" sz="3600" dirty="0" err="1" smtClean="0"/>
              <a:t>lica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Lična</a:t>
            </a:r>
            <a:r>
              <a:rPr lang="en-US" sz="3600" dirty="0" smtClean="0"/>
              <a:t> </a:t>
            </a:r>
            <a:r>
              <a:rPr lang="en-US" sz="3600" dirty="0" err="1" smtClean="0"/>
              <a:t>upotreba</a:t>
            </a:r>
            <a:r>
              <a:rPr lang="en-US" sz="3600" dirty="0" smtClean="0"/>
              <a:t> </a:t>
            </a:r>
            <a:r>
              <a:rPr lang="en-US" sz="3600" dirty="0" err="1" smtClean="0"/>
              <a:t>povjerljivih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informacija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kraju</a:t>
            </a:r>
            <a:r>
              <a:rPr lang="en-US" sz="3600" dirty="0" smtClean="0"/>
              <a:t> </a:t>
            </a:r>
            <a:r>
              <a:rPr lang="en-US" sz="3600" dirty="0" err="1" smtClean="0"/>
              <a:t>nanosi</a:t>
            </a:r>
            <a:r>
              <a:rPr lang="en-US" sz="3600" dirty="0" smtClean="0"/>
              <a:t> </a:t>
            </a:r>
            <a:r>
              <a:rPr lang="en-US" sz="3600" dirty="0" err="1" smtClean="0"/>
              <a:t>štetu</a:t>
            </a:r>
            <a:r>
              <a:rPr lang="en-US" sz="3600" dirty="0" smtClean="0"/>
              <a:t> </a:t>
            </a:r>
            <a:r>
              <a:rPr lang="en-US" sz="3600" dirty="0" err="1" smtClean="0"/>
              <a:t>dioničarima</a:t>
            </a:r>
            <a:r>
              <a:rPr lang="en-US" sz="3600" dirty="0" smtClean="0"/>
              <a:t>/</a:t>
            </a:r>
            <a:r>
              <a:rPr lang="en-US" sz="3600" dirty="0" err="1" smtClean="0"/>
              <a:t>akcionarima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Preporučuje</a:t>
            </a:r>
            <a:r>
              <a:rPr lang="en-US" sz="3600" dirty="0" smtClean="0"/>
              <a:t> se da:</a:t>
            </a:r>
          </a:p>
          <a:p>
            <a:pPr marL="457200" lvl="1" indent="0" algn="just">
              <a:buNone/>
            </a:pPr>
            <a:r>
              <a:rPr lang="en-US" sz="3600" dirty="0" smtClean="0"/>
              <a:t>• </a:t>
            </a:r>
            <a:r>
              <a:rPr lang="en-US" sz="3600" dirty="0" err="1" smtClean="0"/>
              <a:t>članovi</a:t>
            </a:r>
            <a:r>
              <a:rPr lang="en-US" sz="3600" dirty="0" smtClean="0"/>
              <a:t> </a:t>
            </a:r>
            <a:r>
              <a:rPr lang="en-US" sz="3600" dirty="0" err="1" smtClean="0"/>
              <a:t>nadzornog</a:t>
            </a:r>
            <a:r>
              <a:rPr lang="en-US" sz="3600" dirty="0" smtClean="0"/>
              <a:t>/</a:t>
            </a:r>
            <a:r>
              <a:rPr lang="en-US" sz="3600" dirty="0" err="1" smtClean="0"/>
              <a:t>upravnog</a:t>
            </a:r>
            <a:r>
              <a:rPr lang="en-US" sz="3600" dirty="0" smtClean="0"/>
              <a:t> </a:t>
            </a:r>
            <a:r>
              <a:rPr lang="en-US" sz="3600" dirty="0" err="1" smtClean="0"/>
              <a:t>odbora</a:t>
            </a:r>
            <a:r>
              <a:rPr lang="en-US" sz="3600" dirty="0" smtClean="0"/>
              <a:t> </a:t>
            </a:r>
            <a:r>
              <a:rPr lang="en-US" sz="3600" dirty="0" err="1" smtClean="0"/>
              <a:t>preduzimaju</a:t>
            </a:r>
            <a:r>
              <a:rPr lang="en-US" sz="3600" dirty="0" smtClean="0"/>
              <a:t> </a:t>
            </a:r>
            <a:r>
              <a:rPr lang="en-US" sz="3600" dirty="0" err="1" smtClean="0"/>
              <a:t>korake</a:t>
            </a:r>
            <a:r>
              <a:rPr lang="en-US" sz="3600" dirty="0" smtClean="0"/>
              <a:t> da </a:t>
            </a:r>
            <a:r>
              <a:rPr lang="en-US" sz="3600" dirty="0" err="1" smtClean="0"/>
              <a:t>zaštite</a:t>
            </a:r>
            <a:r>
              <a:rPr lang="en-US" sz="3600" dirty="0" smtClean="0"/>
              <a:t> </a:t>
            </a:r>
            <a:r>
              <a:rPr lang="en-US" sz="3600" dirty="0" err="1" smtClean="0"/>
              <a:t>povjerljive</a:t>
            </a:r>
            <a:r>
              <a:rPr lang="sr-Latn-ME" sz="3600" dirty="0" smtClean="0"/>
              <a:t> </a:t>
            </a:r>
            <a:r>
              <a:rPr lang="en-US" sz="3600" dirty="0" err="1" smtClean="0"/>
              <a:t>informacije</a:t>
            </a:r>
            <a:r>
              <a:rPr lang="en-US" sz="3600" dirty="0" smtClean="0"/>
              <a:t>;</a:t>
            </a:r>
          </a:p>
          <a:p>
            <a:pPr marL="457200" lvl="1" indent="0" algn="just">
              <a:buNone/>
            </a:pPr>
            <a:r>
              <a:rPr lang="en-US" sz="3600" dirty="0" smtClean="0"/>
              <a:t>• </a:t>
            </a:r>
            <a:r>
              <a:rPr lang="en-US" sz="3600" dirty="0" err="1" smtClean="0"/>
              <a:t>članovi</a:t>
            </a:r>
            <a:r>
              <a:rPr lang="en-US" sz="3600" dirty="0" smtClean="0"/>
              <a:t> </a:t>
            </a:r>
            <a:r>
              <a:rPr lang="en-US" sz="3600" dirty="0" err="1" smtClean="0"/>
              <a:t>nadzornog</a:t>
            </a:r>
            <a:r>
              <a:rPr lang="en-US" sz="3600" dirty="0" smtClean="0"/>
              <a:t>/</a:t>
            </a:r>
            <a:r>
              <a:rPr lang="en-US" sz="3600" dirty="0" err="1" smtClean="0"/>
              <a:t>upravnog</a:t>
            </a:r>
            <a:r>
              <a:rPr lang="en-US" sz="3600" dirty="0" smtClean="0"/>
              <a:t> </a:t>
            </a:r>
            <a:r>
              <a:rPr lang="en-US" sz="3600" dirty="0" err="1" smtClean="0"/>
              <a:t>odbora</a:t>
            </a:r>
            <a:r>
              <a:rPr lang="en-US" sz="3600" dirty="0" smtClean="0"/>
              <a:t> ne </a:t>
            </a:r>
            <a:r>
              <a:rPr lang="en-US" sz="3600" dirty="0" err="1" smtClean="0"/>
              <a:t>objelodanjuju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informacije</a:t>
            </a:r>
            <a:r>
              <a:rPr lang="en-US" sz="3600" dirty="0" smtClean="0"/>
              <a:t> </a:t>
            </a:r>
            <a:r>
              <a:rPr lang="en-US" sz="3600" dirty="0" err="1" smtClean="0"/>
              <a:t>niti</a:t>
            </a:r>
            <a:r>
              <a:rPr lang="en-US" sz="3600" dirty="0" smtClean="0"/>
              <a:t> </a:t>
            </a:r>
            <a:r>
              <a:rPr lang="en-US" sz="3600" dirty="0" err="1" smtClean="0"/>
              <a:t>ih</a:t>
            </a:r>
            <a:r>
              <a:rPr lang="sr-Latn-ME" sz="3600" dirty="0" smtClean="0"/>
              <a:t> </a:t>
            </a:r>
            <a:r>
              <a:rPr lang="en-US" sz="3600" dirty="0" err="1" smtClean="0"/>
              <a:t>koriste</a:t>
            </a:r>
            <a:r>
              <a:rPr lang="en-US" sz="3600" dirty="0" smtClean="0"/>
              <a:t> u </a:t>
            </a:r>
            <a:r>
              <a:rPr lang="en-US" sz="3600" dirty="0" err="1" smtClean="0"/>
              <a:t>vlastitom</a:t>
            </a:r>
            <a:r>
              <a:rPr lang="en-US" sz="3600" dirty="0" smtClean="0"/>
              <a:t> </a:t>
            </a:r>
            <a:r>
              <a:rPr lang="en-US" sz="3600" dirty="0" err="1" smtClean="0"/>
              <a:t>interesu</a:t>
            </a:r>
            <a:r>
              <a:rPr lang="en-US" sz="3600" dirty="0" smtClean="0"/>
              <a:t>;</a:t>
            </a:r>
          </a:p>
          <a:p>
            <a:pPr marL="457200" lvl="1" indent="0" algn="just">
              <a:buNone/>
            </a:pPr>
            <a:r>
              <a:rPr lang="en-US" sz="3600" dirty="0" smtClean="0"/>
              <a:t>• </a:t>
            </a:r>
            <a:r>
              <a:rPr lang="en-US" sz="3600" dirty="0" err="1" smtClean="0"/>
              <a:t>standardi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korištenje</a:t>
            </a:r>
            <a:r>
              <a:rPr lang="en-US" sz="3600" dirty="0" smtClean="0"/>
              <a:t> </a:t>
            </a:r>
            <a:r>
              <a:rPr lang="en-US" sz="3600" dirty="0" err="1" smtClean="0"/>
              <a:t>povjerljivih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informacija</a:t>
            </a:r>
            <a:r>
              <a:rPr lang="en-US" sz="3600" dirty="0" smtClean="0"/>
              <a:t> </a:t>
            </a:r>
            <a:r>
              <a:rPr lang="en-US" sz="3600" dirty="0" err="1" smtClean="0"/>
              <a:t>budu</a:t>
            </a:r>
            <a:r>
              <a:rPr lang="en-US" sz="3600" dirty="0" smtClean="0"/>
              <a:t> </a:t>
            </a:r>
            <a:r>
              <a:rPr lang="en-US" sz="3600" dirty="0" err="1" smtClean="0"/>
              <a:t>navedeni</a:t>
            </a:r>
            <a:r>
              <a:rPr lang="en-US" sz="3600" dirty="0" smtClean="0"/>
              <a:t> u </a:t>
            </a:r>
            <a:r>
              <a:rPr lang="en-US" sz="3600" dirty="0" err="1" smtClean="0"/>
              <a:t>internim</a:t>
            </a:r>
            <a:r>
              <a:rPr lang="sr-Latn-ME" sz="3600" dirty="0" smtClean="0"/>
              <a:t> </a:t>
            </a:r>
            <a:r>
              <a:rPr lang="en-US" sz="3600" dirty="0" err="1" smtClean="0"/>
              <a:t>aktima</a:t>
            </a:r>
            <a:r>
              <a:rPr lang="en-US" sz="3600" dirty="0" smtClean="0"/>
              <a:t> </a:t>
            </a:r>
            <a:r>
              <a:rPr lang="sr-Latn-ME" sz="3600" dirty="0" smtClean="0"/>
              <a:t> d</a:t>
            </a:r>
            <a:r>
              <a:rPr lang="en-US" sz="3600" dirty="0" err="1" smtClean="0"/>
              <a:t>ruštva</a:t>
            </a:r>
            <a:r>
              <a:rPr lang="en-US" sz="3600" dirty="0" smtClean="0"/>
              <a:t>; </a:t>
            </a:r>
            <a:r>
              <a:rPr lang="en-US" sz="3600" dirty="0" err="1" smtClean="0"/>
              <a:t>i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39223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6518"/>
            <a:ext cx="10515600" cy="58004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informacijama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tačne</a:t>
            </a:r>
            <a:r>
              <a:rPr lang="en-US" dirty="0"/>
              <a:t>, </a:t>
            </a:r>
            <a:r>
              <a:rPr lang="en-US" dirty="0" err="1"/>
              <a:t>potpune</a:t>
            </a:r>
            <a:r>
              <a:rPr lang="en-US" dirty="0"/>
              <a:t>, </a:t>
            </a:r>
            <a:r>
              <a:rPr lang="en-US" dirty="0" err="1" smtClean="0"/>
              <a:t>blagovremene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jasne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vršenje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Bitno</a:t>
            </a:r>
            <a:r>
              <a:rPr lang="en-US" dirty="0" smtClean="0"/>
              <a:t> </a:t>
            </a:r>
            <a:r>
              <a:rPr lang="en-US" dirty="0"/>
              <a:t>je da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da bi </a:t>
            </a:r>
            <a:r>
              <a:rPr lang="en-US" dirty="0" err="1" smtClean="0"/>
              <a:t>valjano</a:t>
            </a:r>
            <a:r>
              <a:rPr lang="sr-Latn-ME" dirty="0" smtClean="0"/>
              <a:t> </a:t>
            </a:r>
            <a:r>
              <a:rPr lang="en-US" dirty="0" err="1" smtClean="0"/>
              <a:t>vršili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potpune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tačne</a:t>
            </a:r>
            <a:r>
              <a:rPr lang="en-US" dirty="0"/>
              <a:t> </a:t>
            </a:r>
            <a:r>
              <a:rPr lang="en-US" dirty="0" err="1"/>
              <a:t>odgovore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upite</a:t>
            </a:r>
            <a:r>
              <a:rPr lang="en-US" dirty="0"/>
              <a:t> od </a:t>
            </a:r>
            <a:r>
              <a:rPr lang="en-US" dirty="0" err="1" smtClean="0"/>
              <a:t>članova</a:t>
            </a:r>
            <a:r>
              <a:rPr lang="sr-Latn-ME" dirty="0" smtClean="0"/>
              <a:t> </a:t>
            </a:r>
            <a:r>
              <a:rPr lang="en-US" dirty="0" err="1" smtClean="0"/>
              <a:t>izvršnih</a:t>
            </a:r>
            <a:r>
              <a:rPr lang="en-US" dirty="0" smtClean="0"/>
              <a:t> </a:t>
            </a:r>
            <a:r>
              <a:rPr lang="en-US" dirty="0"/>
              <a:t>organa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rukovodilaca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uspostaviti</a:t>
            </a:r>
            <a:r>
              <a:rPr lang="en-US" dirty="0"/>
              <a:t> </a:t>
            </a:r>
            <a:r>
              <a:rPr lang="en-US" dirty="0" err="1" smtClean="0"/>
              <a:t>mehanizam</a:t>
            </a:r>
            <a:r>
              <a:rPr lang="sr-Latn-ME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osigurati</a:t>
            </a:r>
            <a:r>
              <a:rPr lang="en-US" dirty="0"/>
              <a:t> da se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dostave</a:t>
            </a:r>
            <a:r>
              <a:rPr lang="en-US" dirty="0"/>
              <a:t> </a:t>
            </a:r>
            <a:r>
              <a:rPr lang="en-US" dirty="0" err="1" smtClean="0"/>
              <a:t>informacije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najvažnijim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događajima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 smtClean="0"/>
              <a:t>događajima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79130752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Normativni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 err="1" smtClean="0"/>
              <a:t>akti</a:t>
            </a:r>
            <a:r>
              <a:rPr lang="sr-Latn-ME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predvidjeti</a:t>
            </a:r>
            <a:r>
              <a:rPr lang="en-US" dirty="0" smtClean="0"/>
              <a:t> da </a:t>
            </a:r>
            <a:r>
              <a:rPr lang="en-US" dirty="0" err="1" smtClean="0"/>
              <a:t>generalni</a:t>
            </a:r>
            <a:r>
              <a:rPr lang="en-US" dirty="0" smtClean="0"/>
              <a:t> </a:t>
            </a:r>
            <a:r>
              <a:rPr lang="en-US" dirty="0" err="1" smtClean="0"/>
              <a:t>direktor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rukovodioci</a:t>
            </a:r>
            <a:r>
              <a:rPr lang="en-US" dirty="0" smtClean="0"/>
              <a:t> </a:t>
            </a:r>
            <a:r>
              <a:rPr lang="en-US" dirty="0" err="1" smtClean="0"/>
              <a:t>glavnih</a:t>
            </a:r>
            <a:r>
              <a:rPr lang="en-US" dirty="0" smtClean="0"/>
              <a:t> </a:t>
            </a:r>
            <a:r>
              <a:rPr lang="en-US" dirty="0" err="1" smtClean="0"/>
              <a:t>sektora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dužnost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err="1" smtClean="0"/>
              <a:t>neodložno</a:t>
            </a:r>
            <a:r>
              <a:rPr lang="en-US" dirty="0" smtClean="0"/>
              <a:t> </a:t>
            </a:r>
            <a:r>
              <a:rPr lang="en-US" dirty="0" err="1" smtClean="0"/>
              <a:t>podnose</a:t>
            </a:r>
            <a:r>
              <a:rPr lang="en-US" dirty="0" smtClean="0"/>
              <a:t> </a:t>
            </a:r>
            <a:r>
              <a:rPr lang="en-US" dirty="0" err="1" smtClean="0"/>
              <a:t>potpune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pouzdane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nadzornom</a:t>
            </a:r>
            <a:r>
              <a:rPr lang="en-US" dirty="0" smtClean="0"/>
              <a:t>/</a:t>
            </a:r>
            <a:r>
              <a:rPr lang="en-US" dirty="0" err="1" smtClean="0"/>
              <a:t>upravnom</a:t>
            </a:r>
            <a:r>
              <a:rPr lang="en-US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ostvarivanju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cilja</a:t>
            </a:r>
            <a:r>
              <a:rPr lang="en-US" dirty="0" smtClean="0"/>
              <a:t> od </a:t>
            </a:r>
            <a:r>
              <a:rPr lang="en-US" dirty="0" err="1" smtClean="0"/>
              <a:t>naročite</a:t>
            </a:r>
            <a:r>
              <a:rPr lang="en-US" dirty="0" smtClean="0"/>
              <a:t> je </a:t>
            </a:r>
            <a:r>
              <a:rPr lang="en-US" dirty="0" err="1" smtClean="0"/>
              <a:t>važnosti</a:t>
            </a:r>
            <a:r>
              <a:rPr lang="en-US" dirty="0" smtClean="0"/>
              <a:t> da se </a:t>
            </a:r>
            <a:r>
              <a:rPr lang="en-US" dirty="0" err="1" smtClean="0"/>
              <a:t>uspostavi</a:t>
            </a:r>
            <a:r>
              <a:rPr lang="en-US" dirty="0" smtClean="0"/>
              <a:t> </a:t>
            </a:r>
            <a:r>
              <a:rPr lang="en-US" dirty="0" err="1" smtClean="0"/>
              <a:t>saradnja</a:t>
            </a:r>
            <a:r>
              <a:rPr lang="en-US" dirty="0" smtClean="0"/>
              <a:t> u </a:t>
            </a:r>
            <a:r>
              <a:rPr lang="en-US" dirty="0" err="1" smtClean="0"/>
              <a:t>ovoj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sr-Latn-ME" dirty="0" smtClean="0"/>
              <a:t> </a:t>
            </a:r>
            <a:r>
              <a:rPr lang="pl-PL" dirty="0" smtClean="0"/>
              <a:t>između nadzornog/upravnog odbora s jedne strane, i sekretara društva s druge strane.</a:t>
            </a:r>
          </a:p>
          <a:p>
            <a:pPr algn="just"/>
            <a:r>
              <a:rPr lang="en-US" dirty="0" err="1" smtClean="0"/>
              <a:t>Odgovornost</a:t>
            </a:r>
            <a:r>
              <a:rPr lang="en-US" dirty="0" smtClean="0"/>
              <a:t> je </a:t>
            </a:r>
            <a:r>
              <a:rPr lang="en-US" dirty="0" err="1" smtClean="0"/>
              <a:t>predsjednika</a:t>
            </a:r>
            <a:r>
              <a:rPr lang="en-US" dirty="0" smtClean="0"/>
              <a:t> da se </a:t>
            </a:r>
            <a:r>
              <a:rPr lang="en-US" dirty="0" err="1" smtClean="0"/>
              <a:t>postara</a:t>
            </a:r>
            <a:r>
              <a:rPr lang="en-US" dirty="0" smtClean="0"/>
              <a:t> da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sr-Latn-ME" dirty="0" smtClean="0"/>
              <a:t> n</a:t>
            </a:r>
            <a:r>
              <a:rPr lang="en-US" dirty="0" err="1" smtClean="0"/>
              <a:t>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ravnopravno</a:t>
            </a:r>
            <a:r>
              <a:rPr lang="en-US" dirty="0" smtClean="0"/>
              <a:t> </a:t>
            </a:r>
            <a:r>
              <a:rPr lang="en-US" dirty="0" err="1" smtClean="0"/>
              <a:t>informirani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istim</a:t>
            </a:r>
            <a:r>
              <a:rPr lang="en-US" dirty="0" smtClean="0"/>
              <a:t> </a:t>
            </a:r>
            <a:r>
              <a:rPr lang="en-US" dirty="0" err="1" smtClean="0"/>
              <a:t>informacijama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 err="1" smtClean="0"/>
              <a:t>akti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sadržavati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da </a:t>
            </a:r>
            <a:r>
              <a:rPr lang="en-US" dirty="0" err="1" smtClean="0"/>
              <a:t>traže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od</a:t>
            </a:r>
            <a:r>
              <a:rPr lang="sr-Latn-ME" dirty="0" smtClean="0"/>
              <a:t> </a:t>
            </a:r>
            <a:r>
              <a:rPr lang="en-US" dirty="0" err="1" smtClean="0"/>
              <a:t>izvršnih</a:t>
            </a:r>
            <a:r>
              <a:rPr lang="en-US" dirty="0" smtClean="0"/>
              <a:t> organa.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39670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algn="just"/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smatrati</a:t>
            </a:r>
            <a:r>
              <a:rPr lang="en-US" dirty="0"/>
              <a:t> </a:t>
            </a:r>
            <a:r>
              <a:rPr lang="en-US" dirty="0" err="1"/>
              <a:t>odgovornim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gubitke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prouzrokovani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usljed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nezakonitog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Preduslovi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utvrđivanje</a:t>
            </a:r>
            <a:r>
              <a:rPr lang="en-US" dirty="0" smtClean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podstiče</a:t>
            </a:r>
            <a:r>
              <a:rPr lang="en-US" sz="2800" dirty="0"/>
              <a:t> </a:t>
            </a:r>
            <a:r>
              <a:rPr lang="en-US" sz="2800" dirty="0" err="1"/>
              <a:t>članove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 da </a:t>
            </a:r>
            <a:r>
              <a:rPr lang="en-US" sz="2800" dirty="0" err="1"/>
              <a:t>svoje</a:t>
            </a:r>
            <a:r>
              <a:rPr lang="en-US" sz="2800" dirty="0"/>
              <a:t> </a:t>
            </a:r>
            <a:r>
              <a:rPr lang="en-US" sz="2800" dirty="0" err="1"/>
              <a:t>dužnosti</a:t>
            </a:r>
            <a:r>
              <a:rPr lang="en-US" sz="2800" dirty="0"/>
              <a:t> </a:t>
            </a:r>
            <a:r>
              <a:rPr lang="en-US" sz="2800" dirty="0" err="1"/>
              <a:t>vrše</a:t>
            </a:r>
            <a:r>
              <a:rPr lang="en-US" sz="2800" dirty="0"/>
              <a:t> </a:t>
            </a:r>
            <a:r>
              <a:rPr lang="en-US" sz="2800" dirty="0" err="1" smtClean="0"/>
              <a:t>na</a:t>
            </a:r>
            <a:r>
              <a:rPr lang="sr-Latn-ME" sz="2800" dirty="0" smtClean="0"/>
              <a:t> </a:t>
            </a:r>
            <a:r>
              <a:rPr lang="en-US" sz="2800" dirty="0" err="1" smtClean="0"/>
              <a:t>pravilan</a:t>
            </a:r>
            <a:r>
              <a:rPr lang="en-US" sz="2800" dirty="0" smtClean="0"/>
              <a:t> </a:t>
            </a:r>
            <a:r>
              <a:rPr lang="en-US" sz="2800" dirty="0" err="1"/>
              <a:t>način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preduzme</a:t>
            </a:r>
            <a:r>
              <a:rPr lang="en-US" sz="2800" dirty="0"/>
              <a:t> </a:t>
            </a:r>
            <a:r>
              <a:rPr lang="en-US" sz="2800" dirty="0" err="1"/>
              <a:t>mjere</a:t>
            </a:r>
            <a:r>
              <a:rPr lang="en-US" sz="2800" dirty="0"/>
              <a:t> da </a:t>
            </a:r>
            <a:r>
              <a:rPr lang="en-US" sz="2800" dirty="0" err="1"/>
              <a:t>ukine</a:t>
            </a:r>
            <a:r>
              <a:rPr lang="en-US" sz="2800" dirty="0"/>
              <a:t> </a:t>
            </a:r>
            <a:r>
              <a:rPr lang="en-US" sz="2800" dirty="0" err="1"/>
              <a:t>ovlaštenja</a:t>
            </a:r>
            <a:r>
              <a:rPr lang="en-US" sz="2800" dirty="0"/>
              <a:t> </a:t>
            </a:r>
            <a:r>
              <a:rPr lang="en-US" sz="2800" dirty="0" err="1"/>
              <a:t>članova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 smtClean="0"/>
              <a:t>odbora</a:t>
            </a:r>
            <a:endParaRPr lang="sr-Latn-ME" sz="2800" dirty="0" smtClean="0"/>
          </a:p>
          <a:p>
            <a:pPr lvl="1"/>
            <a:r>
              <a:rPr lang="pl-PL" sz="2800" dirty="0"/>
              <a:t>koji su odgovorni za nanošenje gubitaka; i</a:t>
            </a:r>
          </a:p>
          <a:p>
            <a:pPr lvl="1"/>
            <a:r>
              <a:rPr lang="en-US" sz="2800" dirty="0"/>
              <a:t> </a:t>
            </a:r>
            <a:r>
              <a:rPr lang="en-US" sz="2800" dirty="0" err="1"/>
              <a:t>smatra</a:t>
            </a:r>
            <a:r>
              <a:rPr lang="en-US" sz="2800" dirty="0"/>
              <a:t> </a:t>
            </a:r>
            <a:r>
              <a:rPr lang="en-US" sz="2800" dirty="0" err="1"/>
              <a:t>članove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 </a:t>
            </a:r>
            <a:r>
              <a:rPr lang="en-US" sz="2800" dirty="0" err="1"/>
              <a:t>odgovornima</a:t>
            </a:r>
            <a:r>
              <a:rPr lang="en-US" sz="2800" dirty="0"/>
              <a:t> </a:t>
            </a:r>
            <a:r>
              <a:rPr lang="en-US" sz="2800" dirty="0" err="1"/>
              <a:t>kada</a:t>
            </a:r>
            <a:r>
              <a:rPr lang="en-US" sz="2800" dirty="0"/>
              <a:t> ne </a:t>
            </a:r>
            <a:r>
              <a:rPr lang="en-US" sz="2800" dirty="0" err="1"/>
              <a:t>ispunjavaju</a:t>
            </a:r>
            <a:r>
              <a:rPr lang="sr-Latn-ME" sz="2800" dirty="0"/>
              <a:t> </a:t>
            </a:r>
            <a:r>
              <a:rPr lang="en-US" sz="2800" dirty="0" err="1"/>
              <a:t>svoje</a:t>
            </a:r>
            <a:r>
              <a:rPr lang="en-US" sz="2800" dirty="0"/>
              <a:t> </a:t>
            </a:r>
            <a:r>
              <a:rPr lang="en-US" sz="2800" dirty="0" err="1"/>
              <a:t>obaveze</a:t>
            </a:r>
            <a:r>
              <a:rPr lang="en-US" sz="2800" dirty="0"/>
              <a:t> </a:t>
            </a:r>
            <a:r>
              <a:rPr lang="en-US" sz="2800" dirty="0" err="1"/>
              <a:t>prema</a:t>
            </a:r>
            <a:r>
              <a:rPr lang="en-US" sz="2800" dirty="0"/>
              <a:t> </a:t>
            </a:r>
            <a:r>
              <a:rPr lang="en-US" sz="2800" dirty="0" err="1"/>
              <a:t>društvu</a:t>
            </a:r>
            <a:r>
              <a:rPr lang="en-US" sz="2800" dirty="0"/>
              <a:t>.</a:t>
            </a:r>
          </a:p>
          <a:p>
            <a:pPr marL="457200" lvl="1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749769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953"/>
            <a:ext cx="10515600" cy="52760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a)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funkcioni</a:t>
            </a:r>
            <a:r>
              <a:rPr lang="sr-Latn-ME" dirty="0" smtClean="0"/>
              <a:t>še </a:t>
            </a:r>
            <a:r>
              <a:rPr lang="en-US" dirty="0" err="1" smtClean="0"/>
              <a:t>kumulativno</a:t>
            </a:r>
            <a:r>
              <a:rPr lang="en-US" dirty="0" smtClean="0"/>
              <a:t> </a:t>
            </a:r>
            <a:r>
              <a:rPr lang="en-US" dirty="0" err="1" smtClean="0"/>
              <a:t>glasanje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Kumulativno</a:t>
            </a:r>
            <a:r>
              <a:rPr lang="en-US" dirty="0" smtClean="0"/>
              <a:t> </a:t>
            </a:r>
            <a:r>
              <a:rPr lang="en-US" dirty="0" err="1" smtClean="0"/>
              <a:t>glasanje</a:t>
            </a:r>
            <a:r>
              <a:rPr lang="en-US" dirty="0" smtClean="0"/>
              <a:t> </a:t>
            </a:r>
            <a:r>
              <a:rPr lang="en-US" dirty="0" err="1" smtClean="0"/>
              <a:t>funkcioni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</a:t>
            </a:r>
            <a:r>
              <a:rPr lang="sr-Latn-ME" smtClean="0"/>
              <a:t>i</a:t>
            </a:r>
            <a:r>
              <a:rPr lang="en-US" smtClean="0"/>
              <a:t>jedeći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kandidate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se </a:t>
            </a:r>
            <a:r>
              <a:rPr lang="en-US" dirty="0" err="1" smtClean="0"/>
              <a:t>kolektivno</a:t>
            </a:r>
            <a:r>
              <a:rPr lang="en-US" dirty="0" smtClean="0"/>
              <a:t>, </a:t>
            </a:r>
            <a:r>
              <a:rPr lang="en-US" dirty="0" err="1" smtClean="0"/>
              <a:t>tj</a:t>
            </a:r>
            <a:r>
              <a:rPr lang="en-US" dirty="0" smtClean="0"/>
              <a:t>.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grupa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en-US" dirty="0" err="1" smtClean="0"/>
              <a:t>akcionar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maksimalan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glasova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jednak</a:t>
            </a:r>
            <a:r>
              <a:rPr lang="en-US" dirty="0" smtClean="0"/>
              <a:t> </a:t>
            </a:r>
            <a:r>
              <a:rPr lang="en-US" dirty="0" err="1" smtClean="0"/>
              <a:t>broju</a:t>
            </a:r>
            <a:r>
              <a:rPr lang="sr-Latn-ME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izabrati</a:t>
            </a:r>
            <a:r>
              <a:rPr lang="en-US" dirty="0" smtClean="0"/>
              <a:t> </a:t>
            </a:r>
            <a:r>
              <a:rPr lang="en-US" dirty="0" err="1" smtClean="0"/>
              <a:t>pomnoženom</a:t>
            </a:r>
            <a:r>
              <a:rPr lang="sr-Latn-ME" dirty="0" smtClean="0"/>
              <a:t> </a:t>
            </a:r>
            <a:r>
              <a:rPr lang="en-US" dirty="0" err="1" smtClean="0"/>
              <a:t>brojem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s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dodijeliti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glasove</a:t>
            </a:r>
            <a:r>
              <a:rPr lang="en-US" dirty="0" smtClean="0"/>
              <a:t> </a:t>
            </a:r>
            <a:r>
              <a:rPr lang="en-US" dirty="0" err="1" smtClean="0"/>
              <a:t>jednom</a:t>
            </a:r>
            <a:r>
              <a:rPr lang="en-US" dirty="0" smtClean="0"/>
              <a:t> </a:t>
            </a:r>
            <a:r>
              <a:rPr lang="en-US" dirty="0" err="1" smtClean="0"/>
              <a:t>kandidatu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sr-Latn-ME" dirty="0" smtClean="0"/>
              <a:t> </a:t>
            </a:r>
            <a:r>
              <a:rPr lang="pl-PL" dirty="0" smtClean="0"/>
              <a:t>podijeliti na više kandidata onako kako im odgovara;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Izabranim</a:t>
            </a:r>
            <a:r>
              <a:rPr lang="en-US" dirty="0" smtClean="0"/>
              <a:t> se </a:t>
            </a:r>
            <a:r>
              <a:rPr lang="en-US" dirty="0" err="1" smtClean="0"/>
              <a:t>smatra</a:t>
            </a:r>
            <a:r>
              <a:rPr lang="en-US" dirty="0" smtClean="0"/>
              <a:t> </a:t>
            </a:r>
            <a:r>
              <a:rPr lang="en-US" dirty="0" err="1" smtClean="0"/>
              <a:t>vodećih</a:t>
            </a:r>
            <a:r>
              <a:rPr lang="en-US" dirty="0" smtClean="0"/>
              <a:t> X </a:t>
            </a:r>
            <a:r>
              <a:rPr lang="en-US" dirty="0" err="1" smtClean="0"/>
              <a:t>kandidata</a:t>
            </a:r>
            <a:r>
              <a:rPr lang="en-US" dirty="0" smtClean="0"/>
              <a:t> s </a:t>
            </a:r>
            <a:r>
              <a:rPr lang="en-US" dirty="0" err="1" smtClean="0"/>
              <a:t>najviše</a:t>
            </a:r>
            <a:r>
              <a:rPr lang="en-US" dirty="0" smtClean="0"/>
              <a:t> </a:t>
            </a:r>
            <a:r>
              <a:rPr lang="en-US" dirty="0" err="1" smtClean="0"/>
              <a:t>glasova</a:t>
            </a:r>
            <a:r>
              <a:rPr lang="en-US" dirty="0" smtClean="0"/>
              <a:t>, </a:t>
            </a:r>
            <a:r>
              <a:rPr lang="en-US" dirty="0" err="1" smtClean="0"/>
              <a:t>gde</a:t>
            </a:r>
            <a:r>
              <a:rPr lang="en-US" dirty="0" smtClean="0"/>
              <a:t> je X </a:t>
            </a:r>
            <a:r>
              <a:rPr lang="en-US" dirty="0" err="1" smtClean="0"/>
              <a:t>jednak</a:t>
            </a:r>
            <a:r>
              <a:rPr lang="sr-Latn-ME" dirty="0" smtClean="0"/>
              <a:t> </a:t>
            </a:r>
            <a:r>
              <a:rPr lang="en-US" dirty="0" err="1" smtClean="0"/>
              <a:t>broju</a:t>
            </a:r>
            <a:r>
              <a:rPr lang="en-US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izabrati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397180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5.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oslobođeni</a:t>
            </a:r>
            <a:r>
              <a:rPr lang="sr-Latn-ME" dirty="0" smtClean="0"/>
              <a:t> </a:t>
            </a:r>
            <a:r>
              <a:rPr lang="en-US" dirty="0" err="1" smtClean="0"/>
              <a:t>odgovornosti</a:t>
            </a:r>
            <a:endParaRPr lang="en-US" dirty="0"/>
          </a:p>
          <a:p>
            <a:pPr algn="just"/>
            <a:r>
              <a:rPr lang="en-US" dirty="0" err="1"/>
              <a:t>Vođenje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složen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nosi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da se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donese</a:t>
            </a:r>
            <a:r>
              <a:rPr lang="sr-Latn-ME" dirty="0" smtClean="0"/>
              <a:t> </a:t>
            </a:r>
            <a:r>
              <a:rPr lang="pl-PL" dirty="0" smtClean="0"/>
              <a:t>nadzorni/upravni </a:t>
            </a:r>
            <a:r>
              <a:rPr lang="pl-PL" dirty="0"/>
              <a:t>odbor, postupajući razumno i u dobroj vjeri, na kraju </a:t>
            </a:r>
            <a:r>
              <a:rPr lang="pl-PL" dirty="0" smtClean="0"/>
              <a:t>pokažu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pogrešne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sobom</a:t>
            </a:r>
            <a:r>
              <a:rPr lang="en-US" dirty="0"/>
              <a:t> </a:t>
            </a:r>
            <a:r>
              <a:rPr lang="en-US" dirty="0" err="1"/>
              <a:t>povuku</a:t>
            </a:r>
            <a:r>
              <a:rPr lang="en-US" dirty="0"/>
              <a:t> </a:t>
            </a:r>
            <a:r>
              <a:rPr lang="en-US" dirty="0" err="1"/>
              <a:t>posljedice</a:t>
            </a:r>
            <a:r>
              <a:rPr lang="en-US" dirty="0"/>
              <a:t> </a:t>
            </a:r>
            <a:r>
              <a:rPr lang="en-US" dirty="0" err="1"/>
              <a:t>nepovoljne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Generalno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se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smatrati</a:t>
            </a:r>
            <a:r>
              <a:rPr lang="en-US" dirty="0"/>
              <a:t> </a:t>
            </a:r>
            <a:r>
              <a:rPr lang="en-US" dirty="0" err="1"/>
              <a:t>odgovornima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odluke</a:t>
            </a:r>
            <a:r>
              <a:rPr lang="sr-Latn-ME" dirty="0" smtClean="0"/>
              <a:t> </a:t>
            </a:r>
            <a:r>
              <a:rPr lang="en-US" dirty="0" err="1" smtClean="0"/>
              <a:t>donesene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dobroj</a:t>
            </a:r>
            <a:r>
              <a:rPr lang="en-US" dirty="0"/>
              <a:t> </a:t>
            </a:r>
            <a:r>
              <a:rPr lang="en-US" dirty="0" err="1"/>
              <a:t>vjeri</a:t>
            </a:r>
            <a:r>
              <a:rPr lang="en-US" dirty="0"/>
              <a:t>.</a:t>
            </a:r>
          </a:p>
          <a:p>
            <a:r>
              <a:rPr lang="en-US" dirty="0" err="1"/>
              <a:t>Osim</a:t>
            </a:r>
            <a:r>
              <a:rPr lang="en-US" dirty="0"/>
              <a:t> toga,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 smtClean="0"/>
              <a:t>smatrati</a:t>
            </a:r>
            <a:r>
              <a:rPr lang="sr-Latn-ME" dirty="0" smtClean="0"/>
              <a:t> </a:t>
            </a:r>
            <a:r>
              <a:rPr lang="pl-PL" dirty="0" smtClean="0"/>
              <a:t>odgovornima </a:t>
            </a:r>
            <a:r>
              <a:rPr lang="pl-PL" dirty="0"/>
              <a:t>za gubitke ako su</a:t>
            </a:r>
            <a:r>
              <a:rPr lang="pl-PL" dirty="0" smtClean="0"/>
              <a:t>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8497650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565"/>
            <a:ext cx="10515600" cy="555839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pl-PL" sz="2800" dirty="0" smtClean="0"/>
              <a:t>• glasali protiv odluke koju je donio nadzorni/upravni odbor a koja je </a:t>
            </a:r>
            <a:r>
              <a:rPr lang="en-US" sz="2800" dirty="0" err="1" smtClean="0"/>
              <a:t>rezultirala</a:t>
            </a:r>
            <a:r>
              <a:rPr lang="en-US" sz="2800" dirty="0" smtClean="0"/>
              <a:t> </a:t>
            </a:r>
            <a:r>
              <a:rPr lang="sr-Latn-ME" sz="2800" dirty="0" smtClean="0"/>
              <a:t> n</a:t>
            </a:r>
            <a:r>
              <a:rPr lang="en-US" sz="2800" dirty="0" err="1" smtClean="0"/>
              <a:t>epovoljnim</a:t>
            </a:r>
            <a:r>
              <a:rPr lang="en-US" sz="2800" dirty="0" smtClean="0"/>
              <a:t> </a:t>
            </a:r>
            <a:r>
              <a:rPr lang="en-US" sz="2800" dirty="0" err="1" smtClean="0"/>
              <a:t>okolnostima</a:t>
            </a:r>
            <a:r>
              <a:rPr lang="en-US" sz="2800" dirty="0" smtClean="0"/>
              <a:t>; </a:t>
            </a:r>
            <a:r>
              <a:rPr lang="en-US" sz="2800" dirty="0" err="1" smtClean="0"/>
              <a:t>ili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sz="2800" dirty="0" smtClean="0"/>
              <a:t>• </a:t>
            </a:r>
            <a:r>
              <a:rPr lang="en-US" sz="2800" dirty="0" err="1" smtClean="0"/>
              <a:t>poslali</a:t>
            </a:r>
            <a:r>
              <a:rPr lang="en-US" sz="2800" dirty="0" smtClean="0"/>
              <a:t> </a:t>
            </a:r>
            <a:r>
              <a:rPr lang="en-US" sz="2800" dirty="0" err="1" smtClean="0"/>
              <a:t>svoje</a:t>
            </a:r>
            <a:r>
              <a:rPr lang="en-US" sz="2800" dirty="0" smtClean="0"/>
              <a:t> </a:t>
            </a:r>
            <a:r>
              <a:rPr lang="en-US" sz="2800" dirty="0" err="1" smtClean="0"/>
              <a:t>pisano</a:t>
            </a:r>
            <a:r>
              <a:rPr lang="en-US" sz="2800" dirty="0" smtClean="0"/>
              <a:t> </a:t>
            </a:r>
            <a:r>
              <a:rPr lang="en-US" sz="2800" dirty="0" err="1" smtClean="0"/>
              <a:t>neslaganje</a:t>
            </a:r>
            <a:r>
              <a:rPr lang="en-US" sz="2800" dirty="0" smtClean="0"/>
              <a:t> s </a:t>
            </a:r>
            <a:r>
              <a:rPr lang="en-US" sz="2800" dirty="0" err="1" smtClean="0"/>
              <a:t>tim</a:t>
            </a:r>
            <a:r>
              <a:rPr lang="en-US" sz="2800" dirty="0" smtClean="0"/>
              <a:t> </a:t>
            </a:r>
            <a:r>
              <a:rPr lang="en-US" sz="2800" dirty="0" err="1" smtClean="0"/>
              <a:t>postupkom</a:t>
            </a:r>
            <a:r>
              <a:rPr lang="en-US" sz="2800" dirty="0" smtClean="0"/>
              <a:t> </a:t>
            </a:r>
            <a:r>
              <a:rPr lang="en-US" sz="2800" dirty="0" err="1" smtClean="0"/>
              <a:t>nakon</a:t>
            </a:r>
            <a:r>
              <a:rPr lang="en-US" sz="2800" dirty="0" smtClean="0"/>
              <a:t> </a:t>
            </a:r>
            <a:r>
              <a:rPr lang="en-US" sz="2800" dirty="0" err="1" smtClean="0"/>
              <a:t>sjednice</a:t>
            </a:r>
            <a:r>
              <a:rPr lang="en-US" sz="2800" dirty="0" smtClean="0"/>
              <a:t>;</a:t>
            </a:r>
          </a:p>
          <a:p>
            <a:pPr marL="457200" lvl="1" indent="0" algn="just">
              <a:buNone/>
            </a:pPr>
            <a:r>
              <a:rPr lang="pl-PL" sz="2800" dirty="0" smtClean="0"/>
              <a:t>• ako nisu učestvovali na sjednici nadzornog/upravnog odbora kada je </a:t>
            </a:r>
            <a:r>
              <a:rPr lang="en-US" sz="2800" dirty="0" err="1" smtClean="0"/>
              <a:t>takva</a:t>
            </a:r>
            <a:r>
              <a:rPr lang="en-US" sz="2800" dirty="0" smtClean="0"/>
              <a:t> </a:t>
            </a:r>
            <a:r>
              <a:rPr lang="en-US" sz="2800" dirty="0" err="1" smtClean="0"/>
              <a:t>odluka</a:t>
            </a:r>
            <a:r>
              <a:rPr lang="en-US" sz="2800" dirty="0" smtClean="0"/>
              <a:t> </a:t>
            </a:r>
            <a:r>
              <a:rPr lang="en-US" sz="2800" dirty="0" err="1" smtClean="0"/>
              <a:t>donesena</a:t>
            </a:r>
            <a:r>
              <a:rPr lang="en-US" sz="2800" dirty="0" smtClean="0"/>
              <a:t> </a:t>
            </a:r>
            <a:r>
              <a:rPr lang="en-US" sz="2800" dirty="0" err="1" smtClean="0"/>
              <a:t>nakon</a:t>
            </a:r>
            <a:r>
              <a:rPr lang="en-US" sz="2800" dirty="0" smtClean="0"/>
              <a:t> </a:t>
            </a:r>
            <a:r>
              <a:rPr lang="en-US" sz="2800" dirty="0" err="1" smtClean="0"/>
              <a:t>što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poslali</a:t>
            </a:r>
            <a:r>
              <a:rPr lang="en-US" sz="2800" dirty="0" smtClean="0"/>
              <a:t> </a:t>
            </a:r>
            <a:r>
              <a:rPr lang="en-US" sz="2800" dirty="0" err="1" smtClean="0"/>
              <a:t>svoje</a:t>
            </a:r>
            <a:r>
              <a:rPr lang="en-US" sz="2800" dirty="0" smtClean="0"/>
              <a:t> </a:t>
            </a:r>
            <a:r>
              <a:rPr lang="en-US" sz="2800" dirty="0" err="1" smtClean="0"/>
              <a:t>pisano</a:t>
            </a:r>
            <a:r>
              <a:rPr lang="en-US" sz="2800" dirty="0" smtClean="0"/>
              <a:t> </a:t>
            </a:r>
            <a:r>
              <a:rPr lang="en-US" sz="2800" dirty="0" err="1" smtClean="0"/>
              <a:t>neslaganje</a:t>
            </a:r>
            <a:r>
              <a:rPr lang="en-US" sz="2800" dirty="0" smtClean="0"/>
              <a:t> s </a:t>
            </a:r>
            <a:r>
              <a:rPr lang="en-US" sz="2800" dirty="0" err="1" smtClean="0"/>
              <a:t>tim</a:t>
            </a:r>
            <a:r>
              <a:rPr lang="sr-Latn-ME" sz="2800" dirty="0" smtClean="0"/>
              <a:t> </a:t>
            </a:r>
            <a:r>
              <a:rPr lang="en-US" sz="2800" dirty="0" err="1" smtClean="0"/>
              <a:t>postupkom</a:t>
            </a:r>
            <a:r>
              <a:rPr lang="en-US" sz="2800" dirty="0" smtClean="0"/>
              <a:t>.</a:t>
            </a:r>
          </a:p>
          <a:p>
            <a:pPr algn="just"/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se ne </a:t>
            </a:r>
            <a:r>
              <a:rPr lang="en-US" dirty="0" err="1" smtClean="0"/>
              <a:t>oslobađaju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sr-Latn-ME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istupe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smijenjeni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postupke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donesene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njihovog</a:t>
            </a:r>
            <a:r>
              <a:rPr lang="en-US" dirty="0" smtClean="0"/>
              <a:t> </a:t>
            </a:r>
            <a:r>
              <a:rPr lang="en-US" dirty="0" err="1" smtClean="0"/>
              <a:t>mandata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članstvu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36975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976"/>
            <a:ext cx="10515600" cy="5154987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6.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/>
              <a:t>odštetni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endParaRPr lang="en-US" dirty="0"/>
          </a:p>
          <a:p>
            <a:pPr algn="just"/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/>
              <a:t>odštetni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sudu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nadoknade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nastalih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 smtClean="0"/>
              <a:t>odluka</a:t>
            </a:r>
            <a:r>
              <a:rPr lang="sr-Latn-ME" dirty="0" smtClean="0"/>
              <a:t> </a:t>
            </a:r>
            <a:r>
              <a:rPr lang="pl-PL" dirty="0" smtClean="0"/>
              <a:t>koje </a:t>
            </a:r>
            <a:r>
              <a:rPr lang="pl-PL" dirty="0"/>
              <a:t>je donio nadzorni/upravni odbor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/>
              <a:t>7. Zapisnici sa sjednica nadzornog/upravnog odbora i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sr-Latn-ME" dirty="0"/>
          </a:p>
          <a:p>
            <a:pPr marL="0" indent="0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djelotvornog</a:t>
            </a:r>
            <a:r>
              <a:rPr lang="en-US" dirty="0"/>
              <a:t> </a:t>
            </a:r>
            <a:r>
              <a:rPr lang="en-US" dirty="0" err="1"/>
              <a:t>sprovođenja</a:t>
            </a:r>
            <a:r>
              <a:rPr lang="en-US" dirty="0"/>
              <a:t> </a:t>
            </a:r>
            <a:r>
              <a:rPr lang="en-US" dirty="0" err="1"/>
              <a:t>odredbi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uređuju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preporučuje</a:t>
            </a:r>
            <a:r>
              <a:rPr lang="en-US" dirty="0"/>
              <a:t> se da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detaljne</a:t>
            </a:r>
            <a:r>
              <a:rPr lang="en-US" dirty="0"/>
              <a:t> </a:t>
            </a:r>
            <a:r>
              <a:rPr lang="en-US" dirty="0" err="1"/>
              <a:t>zapisnike</a:t>
            </a:r>
            <a:r>
              <a:rPr lang="en-US" dirty="0"/>
              <a:t> (a </a:t>
            </a:r>
            <a:r>
              <a:rPr lang="en-US" dirty="0" err="1"/>
              <a:t>eventualno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doslovne</a:t>
            </a:r>
            <a:r>
              <a:rPr lang="en-US" dirty="0"/>
              <a:t> </a:t>
            </a:r>
            <a:r>
              <a:rPr lang="en-US" dirty="0" err="1"/>
              <a:t>zapisnike</a:t>
            </a:r>
            <a:r>
              <a:rPr lang="en-US" dirty="0"/>
              <a:t>)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343507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0612"/>
            <a:ext cx="10515600" cy="5316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Zaštita</a:t>
            </a:r>
            <a:r>
              <a:rPr lang="en-US" dirty="0"/>
              <a:t> od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endParaRPr lang="en-US" dirty="0"/>
          </a:p>
          <a:p>
            <a:pPr algn="just"/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zaštićeni</a:t>
            </a:r>
            <a:r>
              <a:rPr lang="en-US" dirty="0"/>
              <a:t> </a:t>
            </a:r>
            <a:r>
              <a:rPr lang="en-US" dirty="0" err="1"/>
              <a:t>pretpostavkom</a:t>
            </a:r>
            <a:r>
              <a:rPr lang="en-US" dirty="0"/>
              <a:t> da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postupali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dobroj vjeri i na način za koji su smatrali da je u najboljem interesu društva, </a:t>
            </a:r>
            <a:r>
              <a:rPr lang="pl-PL" dirty="0" smtClean="0"/>
              <a:t>njih </a:t>
            </a:r>
            <a:r>
              <a:rPr lang="en-US" dirty="0" smtClean="0"/>
              <a:t>ne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smatrati</a:t>
            </a:r>
            <a:r>
              <a:rPr lang="en-US" dirty="0"/>
              <a:t> </a:t>
            </a:r>
            <a:r>
              <a:rPr lang="en-US" dirty="0" err="1"/>
              <a:t>odgovornima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gubitke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/>
              <a:t>odlukama</a:t>
            </a:r>
            <a:r>
              <a:rPr lang="en-US" dirty="0"/>
              <a:t> </a:t>
            </a:r>
            <a:r>
              <a:rPr lang="en-US" dirty="0" err="1" smtClean="0"/>
              <a:t>prouzrokovani</a:t>
            </a:r>
            <a:r>
              <a:rPr lang="sr-Latn-ME" dirty="0" smtClean="0"/>
              <a:t> </a:t>
            </a:r>
            <a:r>
              <a:rPr lang="en-US" dirty="0" err="1" smtClean="0"/>
              <a:t>društvu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zove</a:t>
            </a:r>
            <a:r>
              <a:rPr lang="en-US" dirty="0"/>
              <a:t> “</a:t>
            </a:r>
            <a:r>
              <a:rPr lang="en-US" dirty="0" err="1"/>
              <a:t>pravilo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procjene</a:t>
            </a:r>
            <a:r>
              <a:rPr lang="en-US" dirty="0"/>
              <a:t>” </a:t>
            </a:r>
            <a:r>
              <a:rPr lang="en-US" dirty="0" err="1"/>
              <a:t>i</a:t>
            </a:r>
            <a:r>
              <a:rPr lang="en-US" dirty="0"/>
              <a:t> ono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da </a:t>
            </a:r>
            <a:r>
              <a:rPr lang="en-US" dirty="0" err="1" smtClean="0"/>
              <a:t>zaštiti</a:t>
            </a:r>
            <a:r>
              <a:rPr lang="sr-Latn-ME" dirty="0" smtClean="0"/>
              <a:t> </a:t>
            </a:r>
            <a:r>
              <a:rPr lang="en-US" dirty="0" err="1" smtClean="0"/>
              <a:t>članove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od </a:t>
            </a:r>
            <a:r>
              <a:rPr lang="en-US" dirty="0" err="1"/>
              <a:t>odgovornosti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3296936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059"/>
            <a:ext cx="10515600" cy="5302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dozvoliti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gubitaka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nastali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vršili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barem</a:t>
            </a:r>
            <a:r>
              <a:rPr lang="en-US" dirty="0"/>
              <a:t> </a:t>
            </a:r>
            <a:r>
              <a:rPr lang="en-US" dirty="0" err="1"/>
              <a:t>ograniče</a:t>
            </a:r>
            <a:r>
              <a:rPr lang="en-US" dirty="0"/>
              <a:t> </a:t>
            </a:r>
            <a:r>
              <a:rPr lang="en-US" dirty="0" err="1" smtClean="0"/>
              <a:t>odgovornost</a:t>
            </a:r>
            <a:r>
              <a:rPr lang="sr-Latn-ME" dirty="0" smtClean="0"/>
              <a:t> </a:t>
            </a:r>
            <a:r>
              <a:rPr lang="pl-PL" dirty="0" smtClean="0"/>
              <a:t>za </a:t>
            </a:r>
            <a:r>
              <a:rPr lang="pl-PL" dirty="0"/>
              <a:t>te gubitke. </a:t>
            </a:r>
            <a:endParaRPr lang="pl-PL" dirty="0" smtClean="0"/>
          </a:p>
          <a:p>
            <a:r>
              <a:rPr lang="pl-PL" dirty="0" smtClean="0"/>
              <a:t>Takvi </a:t>
            </a:r>
            <a:r>
              <a:rPr lang="pl-PL" dirty="0"/>
              <a:t>mehanizmi su: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osiguranje</a:t>
            </a:r>
            <a:r>
              <a:rPr lang="en-US" sz="2800" dirty="0"/>
              <a:t> </a:t>
            </a:r>
            <a:r>
              <a:rPr lang="en-US" sz="2800" dirty="0" err="1"/>
              <a:t>rukovodilaca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članova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 od </a:t>
            </a:r>
            <a:r>
              <a:rPr lang="en-US" sz="2800" dirty="0" err="1"/>
              <a:t>odgovornosti</a:t>
            </a:r>
            <a:r>
              <a:rPr lang="en-US" sz="2800" dirty="0" smtClean="0"/>
              <a:t>;</a:t>
            </a:r>
            <a:r>
              <a:rPr lang="sr-Latn-ME" sz="2800" dirty="0" smtClean="0"/>
              <a:t> </a:t>
            </a:r>
            <a:r>
              <a:rPr lang="en-US" sz="2800" dirty="0" err="1" smtClean="0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odredbe</a:t>
            </a:r>
            <a:r>
              <a:rPr lang="en-US" sz="2800" dirty="0"/>
              <a:t> u </a:t>
            </a:r>
            <a:r>
              <a:rPr lang="en-US" sz="2800" dirty="0" err="1"/>
              <a:t>osnivačkom</a:t>
            </a:r>
            <a:r>
              <a:rPr lang="en-US" sz="2800" dirty="0"/>
              <a:t> </a:t>
            </a:r>
            <a:r>
              <a:rPr lang="en-US" sz="2800" dirty="0" err="1"/>
              <a:t>aktu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normativnim</a:t>
            </a:r>
            <a:r>
              <a:rPr lang="en-US" sz="2800" dirty="0"/>
              <a:t> </a:t>
            </a:r>
            <a:r>
              <a:rPr lang="en-US" sz="2800" dirty="0" err="1"/>
              <a:t>aktima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u </a:t>
            </a:r>
            <a:r>
              <a:rPr lang="en-US" sz="2800" dirty="0" err="1"/>
              <a:t>određenim</a:t>
            </a:r>
            <a:r>
              <a:rPr lang="en-US" sz="2800" dirty="0"/>
              <a:t> </a:t>
            </a:r>
            <a:r>
              <a:rPr lang="en-US" sz="2800" dirty="0" err="1" smtClean="0"/>
              <a:t>okolnostima</a:t>
            </a:r>
            <a:r>
              <a:rPr lang="sr-Latn-ME" sz="2800" dirty="0" smtClean="0"/>
              <a:t> </a:t>
            </a:r>
            <a:r>
              <a:rPr lang="en-US" sz="2800" dirty="0" err="1" smtClean="0"/>
              <a:t>štite</a:t>
            </a:r>
            <a:r>
              <a:rPr lang="en-US" sz="2800" dirty="0" smtClean="0"/>
              <a:t> </a:t>
            </a:r>
            <a:r>
              <a:rPr lang="en-US" sz="2800" dirty="0" err="1"/>
              <a:t>članove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 od </a:t>
            </a:r>
            <a:r>
              <a:rPr lang="en-US" sz="2800" dirty="0" err="1"/>
              <a:t>odštetnih</a:t>
            </a:r>
            <a:r>
              <a:rPr lang="en-US" sz="2800" dirty="0"/>
              <a:t> </a:t>
            </a:r>
            <a:r>
              <a:rPr lang="en-US" sz="2800" dirty="0" err="1"/>
              <a:t>zahtjeva</a:t>
            </a:r>
            <a:r>
              <a:rPr lang="en-US" sz="2800" dirty="0" smtClean="0"/>
              <a:t>,</a:t>
            </a:r>
            <a:r>
              <a:rPr lang="sr-Latn-ME" sz="2800" dirty="0" smtClean="0"/>
              <a:t> </a:t>
            </a:r>
            <a:r>
              <a:rPr lang="en-US" sz="2800" dirty="0" err="1" smtClean="0"/>
              <a:t>troškova</a:t>
            </a:r>
            <a:r>
              <a:rPr lang="en-US" sz="2800" dirty="0" smtClean="0"/>
              <a:t> </a:t>
            </a:r>
            <a:r>
              <a:rPr lang="en-US" sz="2800" dirty="0" err="1"/>
              <a:t>parnica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odgovornosti</a:t>
            </a:r>
            <a:r>
              <a:rPr lang="en-US" sz="2800" dirty="0" smtClean="0"/>
              <a:t>.</a:t>
            </a:r>
            <a:endParaRPr lang="sr-Latn-ME" sz="2800" dirty="0" smtClean="0"/>
          </a:p>
          <a:p>
            <a:pPr marL="457200" lvl="1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1541543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6518"/>
            <a:ext cx="10515600" cy="580044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članu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refundirati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napravio</a:t>
            </a:r>
            <a:r>
              <a:rPr lang="en-US" dirty="0"/>
              <a:t> u </a:t>
            </a:r>
            <a:r>
              <a:rPr lang="en-US" dirty="0" err="1"/>
              <a:t>odbrani</a:t>
            </a:r>
            <a:r>
              <a:rPr lang="en-US" dirty="0"/>
              <a:t> od</a:t>
            </a:r>
            <a:r>
              <a:rPr lang="sr-Latn-ME" dirty="0"/>
              <a:t> </a:t>
            </a:r>
            <a:r>
              <a:rPr lang="en-US" dirty="0" err="1"/>
              <a:t>odštetnog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sr-Latn-ME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postupao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3000" dirty="0"/>
              <a:t>• </a:t>
            </a:r>
            <a:r>
              <a:rPr lang="en-US" sz="3000" dirty="0" err="1"/>
              <a:t>pošteno</a:t>
            </a:r>
            <a:r>
              <a:rPr lang="en-US" sz="3000" dirty="0"/>
              <a:t>;</a:t>
            </a:r>
          </a:p>
          <a:p>
            <a:pPr marL="457200" lvl="1" indent="0">
              <a:buNone/>
            </a:pPr>
            <a:r>
              <a:rPr lang="en-US" sz="3000" dirty="0"/>
              <a:t>• u </a:t>
            </a:r>
            <a:r>
              <a:rPr lang="en-US" sz="3000" dirty="0" err="1"/>
              <a:t>dobroj</a:t>
            </a:r>
            <a:r>
              <a:rPr lang="en-US" sz="3000" dirty="0"/>
              <a:t> </a:t>
            </a:r>
            <a:r>
              <a:rPr lang="en-US" sz="3000" dirty="0" err="1"/>
              <a:t>vjeri</a:t>
            </a:r>
            <a:r>
              <a:rPr lang="en-US" sz="3000" dirty="0"/>
              <a:t>;</a:t>
            </a:r>
          </a:p>
          <a:p>
            <a:pPr marL="457200" lvl="1" indent="0">
              <a:buNone/>
            </a:pPr>
            <a:r>
              <a:rPr lang="pl-PL" sz="3000" dirty="0"/>
              <a:t>• u najboljem interesu društva; i</a:t>
            </a:r>
          </a:p>
          <a:p>
            <a:pPr marL="457200" lvl="1" indent="0">
              <a:buNone/>
            </a:pPr>
            <a:r>
              <a:rPr lang="en-US" sz="3000" dirty="0"/>
              <a:t>• u </a:t>
            </a:r>
            <a:r>
              <a:rPr lang="en-US" sz="3000" dirty="0" err="1"/>
              <a:t>skladu</a:t>
            </a:r>
            <a:r>
              <a:rPr lang="en-US" sz="3000" dirty="0"/>
              <a:t> </a:t>
            </a:r>
            <a:r>
              <a:rPr lang="en-US" sz="3000" dirty="0" err="1"/>
              <a:t>sa</a:t>
            </a:r>
            <a:r>
              <a:rPr lang="en-US" sz="3000" dirty="0"/>
              <a:t> </a:t>
            </a:r>
            <a:r>
              <a:rPr lang="en-US" sz="3000" dirty="0" err="1"/>
              <a:t>zakonom</a:t>
            </a:r>
            <a:r>
              <a:rPr lang="en-US" sz="3000" dirty="0"/>
              <a:t>, </a:t>
            </a:r>
            <a:r>
              <a:rPr lang="en-US" sz="3000" dirty="0" err="1"/>
              <a:t>osnivačkim</a:t>
            </a:r>
            <a:r>
              <a:rPr lang="en-US" sz="3000" dirty="0"/>
              <a:t> </a:t>
            </a:r>
            <a:r>
              <a:rPr lang="en-US" sz="3000" dirty="0" err="1"/>
              <a:t>aktom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normativnim</a:t>
            </a:r>
            <a:r>
              <a:rPr lang="en-US" sz="3000" dirty="0"/>
              <a:t> </a:t>
            </a:r>
            <a:r>
              <a:rPr lang="en-US" sz="3000" dirty="0" err="1"/>
              <a:t>aktima</a:t>
            </a:r>
            <a:r>
              <a:rPr lang="en-US" sz="3000" dirty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željeti</a:t>
            </a:r>
            <a:r>
              <a:rPr lang="en-US" dirty="0" smtClean="0"/>
              <a:t> da </a:t>
            </a:r>
            <a:r>
              <a:rPr lang="en-US" dirty="0" err="1" smtClean="0"/>
              <a:t>pribavi</a:t>
            </a:r>
            <a:r>
              <a:rPr lang="en-US" dirty="0" smtClean="0"/>
              <a:t> </a:t>
            </a:r>
            <a:r>
              <a:rPr lang="en-US" dirty="0" err="1" smtClean="0"/>
              <a:t>osiguranje</a:t>
            </a:r>
            <a:r>
              <a:rPr lang="en-US" dirty="0" smtClean="0"/>
              <a:t> od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članove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pokrivanja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da bi </a:t>
            </a:r>
            <a:r>
              <a:rPr lang="en-US" dirty="0" err="1" smtClean="0"/>
              <a:t>njihovi</a:t>
            </a:r>
            <a:r>
              <a:rPr lang="en-US" dirty="0" smtClean="0"/>
              <a:t> </a:t>
            </a:r>
            <a:r>
              <a:rPr lang="en-US" dirty="0" err="1" smtClean="0"/>
              <a:t>postupci</a:t>
            </a:r>
            <a:r>
              <a:rPr lang="en-US" dirty="0" smtClean="0"/>
              <a:t> </a:t>
            </a:r>
            <a:r>
              <a:rPr lang="en-US" dirty="0" err="1" smtClean="0"/>
              <a:t>mogli</a:t>
            </a:r>
            <a:r>
              <a:rPr lang="en-US" dirty="0" smtClean="0"/>
              <a:t> </a:t>
            </a:r>
            <a:r>
              <a:rPr lang="en-US" dirty="0" err="1" smtClean="0"/>
              <a:t>dovesti</a:t>
            </a:r>
            <a:r>
              <a:rPr lang="en-US" dirty="0" smtClean="0"/>
              <a:t> do </a:t>
            </a:r>
            <a:r>
              <a:rPr lang="en-US" dirty="0" err="1" smtClean="0"/>
              <a:t>gubitaka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treća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Osiguranje</a:t>
            </a:r>
            <a:r>
              <a:rPr lang="en-US" dirty="0" smtClean="0"/>
              <a:t> od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članove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omogućiti</a:t>
            </a:r>
            <a:r>
              <a:rPr lang="en-US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 da </a:t>
            </a:r>
            <a:r>
              <a:rPr lang="en-US" dirty="0" err="1" smtClean="0"/>
              <a:t>produktivnije</a:t>
            </a:r>
            <a:r>
              <a:rPr lang="en-US" dirty="0" smtClean="0"/>
              <a:t>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pravne</a:t>
            </a:r>
            <a:r>
              <a:rPr lang="en-US" dirty="0" smtClean="0"/>
              <a:t> </a:t>
            </a:r>
            <a:r>
              <a:rPr lang="en-US" dirty="0" err="1" smtClean="0"/>
              <a:t>lijekove</a:t>
            </a:r>
            <a:r>
              <a:rPr lang="sr-Latn-ME" dirty="0" smtClean="0"/>
              <a:t> </a:t>
            </a:r>
            <a:r>
              <a:rPr lang="en-US" dirty="0" err="1" smtClean="0"/>
              <a:t>građanskog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Ono je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potrebno</a:t>
            </a:r>
            <a:r>
              <a:rPr lang="en-US" dirty="0" smtClean="0"/>
              <a:t> da bi se </a:t>
            </a:r>
            <a:r>
              <a:rPr lang="en-US" dirty="0" err="1" smtClean="0"/>
              <a:t>privukli</a:t>
            </a:r>
            <a:r>
              <a:rPr lang="en-US" dirty="0" smtClean="0"/>
              <a:t> </a:t>
            </a:r>
            <a:r>
              <a:rPr lang="en-US" dirty="0" err="1" smtClean="0"/>
              <a:t>kompetentni</a:t>
            </a:r>
            <a:r>
              <a:rPr lang="en-US" dirty="0" smtClean="0"/>
              <a:t>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295007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506"/>
            <a:ext cx="10515600" cy="5289457"/>
          </a:xfrm>
        </p:spPr>
        <p:txBody>
          <a:bodyPr/>
          <a:lstStyle/>
          <a:p>
            <a:pPr marL="0" indent="0" algn="just">
              <a:buNone/>
            </a:pPr>
            <a:r>
              <a:rPr lang="sr-Latn-ME" sz="3600" dirty="0"/>
              <a:t>F</a:t>
            </a:r>
            <a:r>
              <a:rPr lang="sr-Latn-ME" sz="3600" dirty="0" smtClean="0"/>
              <a:t> - </a:t>
            </a:r>
            <a:r>
              <a:rPr lang="en-US" sz="3600" dirty="0" smtClean="0"/>
              <a:t> </a:t>
            </a:r>
            <a:r>
              <a:rPr lang="en-US" sz="3600" dirty="0" err="1"/>
              <a:t>Ocjenjivanje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edukacija</a:t>
            </a:r>
            <a:r>
              <a:rPr lang="en-US" sz="3600" dirty="0"/>
              <a:t> </a:t>
            </a:r>
            <a:r>
              <a:rPr lang="en-US" sz="3600" dirty="0" err="1" smtClean="0"/>
              <a:t>nadzornog</a:t>
            </a:r>
            <a:r>
              <a:rPr lang="en-US" sz="3600" dirty="0" smtClean="0"/>
              <a:t>/</a:t>
            </a:r>
            <a:r>
              <a:rPr lang="en-US" sz="3600" dirty="0" err="1" smtClean="0"/>
              <a:t>upravnog</a:t>
            </a:r>
            <a:r>
              <a:rPr lang="sr-Latn-ME" sz="3600" dirty="0" smtClean="0"/>
              <a:t> </a:t>
            </a:r>
            <a:r>
              <a:rPr lang="en-US" sz="3600" dirty="0" err="1" smtClean="0"/>
              <a:t>odbora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njegovih</a:t>
            </a:r>
            <a:r>
              <a:rPr lang="en-US" sz="3600" dirty="0"/>
              <a:t> </a:t>
            </a:r>
            <a:r>
              <a:rPr lang="en-US" sz="3600" dirty="0" err="1" smtClean="0"/>
              <a:t>članova</a:t>
            </a:r>
            <a:r>
              <a:rPr lang="sr-Latn-ME" sz="3600" dirty="0" smtClean="0"/>
              <a:t>. </a:t>
            </a:r>
          </a:p>
          <a:p>
            <a:r>
              <a:rPr lang="en-US" dirty="0" smtClean="0"/>
              <a:t>Da </a:t>
            </a:r>
            <a:r>
              <a:rPr lang="en-US" dirty="0"/>
              <a:t>bi bio </a:t>
            </a:r>
            <a:r>
              <a:rPr lang="en-US" dirty="0" err="1"/>
              <a:t>djelotvoran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razvijanje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stručnosti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, </a:t>
            </a:r>
            <a:r>
              <a:rPr lang="en-US" dirty="0" err="1" smtClean="0"/>
              <a:t>programi</a:t>
            </a:r>
            <a:r>
              <a:rPr lang="sr-Latn-ME" dirty="0" smtClean="0"/>
              <a:t> </a:t>
            </a:r>
            <a:r>
              <a:rPr lang="en-US" dirty="0" err="1" smtClean="0"/>
              <a:t>obuke</a:t>
            </a:r>
            <a:r>
              <a:rPr lang="en-US" dirty="0" smtClean="0"/>
              <a:t> </a:t>
            </a:r>
            <a:r>
              <a:rPr lang="en-US" dirty="0" err="1"/>
              <a:t>zasnovani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periodičnim</a:t>
            </a:r>
            <a:r>
              <a:rPr lang="en-US" dirty="0"/>
              <a:t> </a:t>
            </a:r>
            <a:r>
              <a:rPr lang="en-US" dirty="0" err="1"/>
              <a:t>ocjenjivanjima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njegovih</a:t>
            </a:r>
            <a:r>
              <a:rPr lang="en-US" dirty="0" smtClean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od </a:t>
            </a:r>
            <a:r>
              <a:rPr lang="en-US" dirty="0" err="1"/>
              <a:t>ključne</a:t>
            </a:r>
            <a:r>
              <a:rPr lang="en-US" dirty="0"/>
              <a:t> </a:t>
            </a:r>
            <a:r>
              <a:rPr lang="en-US" dirty="0" err="1"/>
              <a:t>važnosti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9118553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410481"/>
          </a:xfrm>
        </p:spPr>
        <p:txBody>
          <a:bodyPr>
            <a:normAutofit/>
          </a:bodyPr>
          <a:lstStyle/>
          <a:p>
            <a:r>
              <a:rPr lang="en-US" dirty="0" err="1"/>
              <a:t>Ocjenjivanje</a:t>
            </a:r>
            <a:r>
              <a:rPr lang="en-US" dirty="0"/>
              <a:t> </a:t>
            </a:r>
            <a:r>
              <a:rPr lang="en-US" dirty="0" err="1"/>
              <a:t>učinka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obaviti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članovi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 </a:t>
            </a:r>
            <a:r>
              <a:rPr lang="en-US" sz="2800" dirty="0" err="1"/>
              <a:t>postupkom</a:t>
            </a:r>
            <a:r>
              <a:rPr lang="en-US" sz="2800" dirty="0"/>
              <a:t> </a:t>
            </a:r>
            <a:r>
              <a:rPr lang="en-US" sz="2800" dirty="0" err="1"/>
              <a:t>samoocjenjivanja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r>
              <a:rPr lang="en-US" sz="2800" dirty="0"/>
              <a:t>/</a:t>
            </a:r>
            <a:r>
              <a:rPr lang="en-US" sz="2800" dirty="0" err="1"/>
              <a:t>ili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konsultanti</a:t>
            </a:r>
            <a:r>
              <a:rPr lang="en-US" sz="2800" dirty="0"/>
              <a:t>, </a:t>
            </a:r>
            <a:r>
              <a:rPr lang="en-US" sz="2800" dirty="0" err="1"/>
              <a:t>stručna</a:t>
            </a:r>
            <a:r>
              <a:rPr lang="en-US" sz="2800" dirty="0"/>
              <a:t> </a:t>
            </a:r>
            <a:r>
              <a:rPr lang="en-US" sz="2800" dirty="0" err="1"/>
              <a:t>udruženja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organizacije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procjenu</a:t>
            </a:r>
            <a:r>
              <a:rPr lang="en-US" sz="2800" dirty="0"/>
              <a:t> </a:t>
            </a:r>
            <a:r>
              <a:rPr lang="en-US" sz="2800" dirty="0" err="1" smtClean="0"/>
              <a:t>korporativnog</a:t>
            </a:r>
            <a:r>
              <a:rPr lang="sr-Latn-ME" sz="2800" dirty="0" smtClean="0"/>
              <a:t> </a:t>
            </a:r>
            <a:r>
              <a:rPr lang="en-US" sz="2800" dirty="0" err="1" smtClean="0"/>
              <a:t>upravljanja</a:t>
            </a:r>
            <a:r>
              <a:rPr lang="en-US" sz="2800" dirty="0"/>
              <a:t>.</a:t>
            </a:r>
          </a:p>
          <a:p>
            <a:r>
              <a:rPr lang="en-US" dirty="0" err="1"/>
              <a:t>Alternativni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iziskuje</a:t>
            </a:r>
            <a:r>
              <a:rPr lang="en-US" dirty="0"/>
              <a:t> </a:t>
            </a:r>
            <a:r>
              <a:rPr lang="en-US" dirty="0" err="1"/>
              <a:t>povjerljiva</a:t>
            </a:r>
            <a:r>
              <a:rPr lang="en-US" dirty="0"/>
              <a:t> </a:t>
            </a:r>
            <a:r>
              <a:rPr lang="en-US" dirty="0" err="1"/>
              <a:t>ocjenjivanja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kolege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nadzornom</a:t>
            </a:r>
            <a:r>
              <a:rPr lang="en-US" dirty="0" smtClean="0"/>
              <a:t>/</a:t>
            </a:r>
            <a:r>
              <a:rPr lang="en-US" dirty="0" err="1" smtClean="0"/>
              <a:t>upravnom</a:t>
            </a:r>
            <a:r>
              <a:rPr lang="en-US" dirty="0" smtClean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koordinira</a:t>
            </a:r>
            <a:r>
              <a:rPr lang="en-US" dirty="0"/>
              <a:t> </a:t>
            </a:r>
            <a:r>
              <a:rPr lang="en-US" dirty="0" err="1"/>
              <a:t>eksterno</a:t>
            </a:r>
            <a:r>
              <a:rPr lang="en-US" dirty="0"/>
              <a:t> lice,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sr-Latn-ME" dirty="0" smtClean="0"/>
              <a:t> p</a:t>
            </a:r>
            <a:r>
              <a:rPr lang="en-US" dirty="0" err="1" smtClean="0"/>
              <a:t>ravni</a:t>
            </a:r>
            <a:r>
              <a:rPr lang="sr-Latn-ME" dirty="0" smtClean="0"/>
              <a:t> </a:t>
            </a:r>
            <a:r>
              <a:rPr lang="en-US" dirty="0" err="1" smtClean="0"/>
              <a:t>savjetnik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specijalizirani</a:t>
            </a:r>
            <a:r>
              <a:rPr lang="en-US" dirty="0"/>
              <a:t> </a:t>
            </a:r>
            <a:r>
              <a:rPr lang="en-US" dirty="0" err="1"/>
              <a:t>konsultanti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7435035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Samoocjenjivanje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algn="just"/>
            <a:r>
              <a:rPr lang="en-US" dirty="0" err="1"/>
              <a:t>Samoocjenjivanje</a:t>
            </a:r>
            <a:r>
              <a:rPr lang="en-US" dirty="0"/>
              <a:t> je </a:t>
            </a:r>
            <a:r>
              <a:rPr lang="en-US" dirty="0" err="1"/>
              <a:t>koristan</a:t>
            </a:r>
            <a:r>
              <a:rPr lang="en-US" dirty="0"/>
              <a:t> instrument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da </a:t>
            </a:r>
            <a:r>
              <a:rPr lang="en-US" dirty="0" err="1" smtClean="0"/>
              <a:t>lično</a:t>
            </a:r>
            <a:r>
              <a:rPr lang="sr-Latn-ME" dirty="0" smtClean="0"/>
              <a:t> </a:t>
            </a:r>
            <a:r>
              <a:rPr lang="en-US" dirty="0" err="1" smtClean="0"/>
              <a:t>ocijeni</a:t>
            </a:r>
            <a:r>
              <a:rPr lang="en-US" dirty="0" smtClean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/>
              <a:t>kritičko</a:t>
            </a:r>
            <a:r>
              <a:rPr lang="en-US" dirty="0"/>
              <a:t> </a:t>
            </a:r>
            <a:r>
              <a:rPr lang="en-US" dirty="0" err="1"/>
              <a:t>razmišljanje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samoocjenjivanje</a:t>
            </a:r>
            <a:r>
              <a:rPr lang="en-US" dirty="0"/>
              <a:t>,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reagirati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nosilaca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samoocjenjivanja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 smtClean="0"/>
              <a:t>organiz</a:t>
            </a:r>
            <a:r>
              <a:rPr lang="sr-Latn-ME" dirty="0" smtClean="0"/>
              <a:t>ovanje </a:t>
            </a:r>
            <a:r>
              <a:rPr lang="en-US" dirty="0" smtClean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sastanka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izol</a:t>
            </a:r>
            <a:r>
              <a:rPr lang="sr-Latn-ME" dirty="0" smtClean="0"/>
              <a:t>ovanoj </a:t>
            </a:r>
            <a:r>
              <a:rPr lang="en-US" dirty="0" smtClean="0"/>
              <a:t> </a:t>
            </a:r>
            <a:r>
              <a:rPr lang="en-US" dirty="0" err="1"/>
              <a:t>lokaciji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pozivanje</a:t>
            </a:r>
            <a:r>
              <a:rPr lang="en-US" dirty="0"/>
              <a:t> </a:t>
            </a:r>
            <a:r>
              <a:rPr lang="en-US" dirty="0" err="1" smtClean="0"/>
              <a:t>vanjskog</a:t>
            </a:r>
            <a:r>
              <a:rPr lang="sr-Latn-ME" dirty="0" smtClean="0"/>
              <a:t> </a:t>
            </a:r>
            <a:r>
              <a:rPr lang="en-US" dirty="0" err="1" smtClean="0"/>
              <a:t>posrednika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5950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3376"/>
            <a:ext cx="10515600" cy="5383587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• organizovanje  posebne sjednice za ocjenjivanje rada nadzornog/upravnog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, </a:t>
            </a:r>
            <a:r>
              <a:rPr lang="en-US" dirty="0" err="1"/>
              <a:t>umjesto</a:t>
            </a:r>
            <a:r>
              <a:rPr lang="en-US" dirty="0"/>
              <a:t> toga, </a:t>
            </a:r>
            <a:r>
              <a:rPr lang="en-US" dirty="0" err="1"/>
              <a:t>odvajanje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redovne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r-Latn-ME" dirty="0"/>
              <a:t> </a:t>
            </a:r>
            <a:r>
              <a:rPr lang="en-US" dirty="0" err="1"/>
              <a:t>bavljenje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učinka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osmišljavanje</a:t>
            </a:r>
            <a:r>
              <a:rPr lang="en-US" dirty="0"/>
              <a:t> </a:t>
            </a:r>
            <a:r>
              <a:rPr lang="en-US" dirty="0" err="1"/>
              <a:t>kontrolnih</a:t>
            </a:r>
            <a:r>
              <a:rPr lang="en-US" dirty="0"/>
              <a:t> </a:t>
            </a:r>
            <a:r>
              <a:rPr lang="en-US" dirty="0" err="1"/>
              <a:t>spiskova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sr-Latn-ME" dirty="0"/>
              <a:t> </a:t>
            </a:r>
            <a:r>
              <a:rPr lang="pl-PL" dirty="0"/>
              <a:t>mogu koristiti za ocjenu svog rada; i</a:t>
            </a:r>
            <a:endParaRPr lang="en-US" dirty="0"/>
          </a:p>
          <a:p>
            <a:pPr algn="just"/>
            <a:r>
              <a:rPr lang="en-US" dirty="0" err="1" smtClean="0"/>
              <a:t>učestvovanje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specijaliz</a:t>
            </a:r>
            <a:r>
              <a:rPr lang="sr-Latn-ME" dirty="0" smtClean="0"/>
              <a:t>ovanim </a:t>
            </a:r>
            <a:r>
              <a:rPr lang="en-US" dirty="0" err="1" smtClean="0"/>
              <a:t>programima</a:t>
            </a:r>
            <a:r>
              <a:rPr lang="en-US" dirty="0" smtClean="0"/>
              <a:t> </a:t>
            </a:r>
            <a:r>
              <a:rPr lang="en-US" dirty="0" err="1"/>
              <a:t>obuke</a:t>
            </a:r>
            <a:r>
              <a:rPr lang="en-US" dirty="0"/>
              <a:t>, </a:t>
            </a:r>
            <a:r>
              <a:rPr lang="en-US" dirty="0" err="1"/>
              <a:t>osiguravajući</a:t>
            </a:r>
            <a:r>
              <a:rPr lang="en-US" dirty="0"/>
              <a:t> </a:t>
            </a:r>
            <a:r>
              <a:rPr lang="en-US" dirty="0" smtClean="0"/>
              <a:t>time</a:t>
            </a:r>
            <a:r>
              <a:rPr lang="sr-Latn-ME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da </a:t>
            </a:r>
            <a:r>
              <a:rPr lang="en-US" dirty="0" err="1"/>
              <a:t>kritički</a:t>
            </a:r>
            <a:r>
              <a:rPr lang="en-US" dirty="0"/>
              <a:t> </a:t>
            </a:r>
            <a:r>
              <a:rPr lang="en-US" dirty="0" err="1"/>
              <a:t>razmisle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it-IT" dirty="0" smtClean="0"/>
              <a:t>svom </a:t>
            </a:r>
            <a:r>
              <a:rPr lang="it-IT" dirty="0"/>
              <a:t>učinku i da razvijaju i dijele nove ideje.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749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9247"/>
            <a:ext cx="10515600" cy="547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Kumulativno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kolektivno</a:t>
            </a:r>
            <a:r>
              <a:rPr lang="en-US" dirty="0"/>
              <a:t> </a:t>
            </a:r>
            <a:r>
              <a:rPr lang="en-US" dirty="0" err="1"/>
              <a:t>djelovanje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Kumulativno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šansu</a:t>
            </a:r>
            <a:r>
              <a:rPr lang="en-US" dirty="0"/>
              <a:t> da </a:t>
            </a:r>
            <a:r>
              <a:rPr lang="en-US" dirty="0" err="1"/>
              <a:t>manjinski</a:t>
            </a:r>
            <a:r>
              <a:rPr lang="en-US" dirty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sr-Latn-ME" dirty="0" smtClean="0"/>
              <a:t> </a:t>
            </a:r>
            <a:r>
              <a:rPr lang="en-US" dirty="0" err="1" smtClean="0"/>
              <a:t>izaberu</a:t>
            </a:r>
            <a:r>
              <a:rPr lang="en-US" dirty="0" smtClean="0"/>
              <a:t> </a:t>
            </a:r>
            <a:r>
              <a:rPr lang="en-US" dirty="0" err="1"/>
              <a:t>predstavnika</a:t>
            </a:r>
            <a:r>
              <a:rPr lang="en-US" dirty="0"/>
              <a:t> u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Da </a:t>
            </a:r>
            <a:r>
              <a:rPr lang="en-US" dirty="0"/>
              <a:t>bi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djelotvorno</a:t>
            </a:r>
            <a:r>
              <a:rPr lang="en-US" dirty="0"/>
              <a:t>, </a:t>
            </a:r>
            <a:r>
              <a:rPr lang="en-US" dirty="0" err="1" smtClean="0"/>
              <a:t>manjinski</a:t>
            </a:r>
            <a:r>
              <a:rPr lang="sr-Latn-ME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moraju</a:t>
            </a:r>
            <a:r>
              <a:rPr lang="en-US" dirty="0"/>
              <a:t> se </a:t>
            </a:r>
            <a:r>
              <a:rPr lang="en-US" dirty="0" err="1" smtClean="0"/>
              <a:t>organiz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cilju</a:t>
            </a:r>
            <a:r>
              <a:rPr lang="en-US" dirty="0"/>
              <a:t>,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vještine</a:t>
            </a:r>
            <a:r>
              <a:rPr lang="en-US" dirty="0"/>
              <a:t> da </a:t>
            </a:r>
            <a:r>
              <a:rPr lang="en-US" dirty="0" err="1"/>
              <a:t>vode</a:t>
            </a:r>
            <a:r>
              <a:rPr lang="en-US" dirty="0"/>
              <a:t> </a:t>
            </a:r>
            <a:r>
              <a:rPr lang="en-US" dirty="0" err="1"/>
              <a:t>kampanju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kandidate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iskoristiti</a:t>
            </a:r>
            <a:r>
              <a:rPr lang="en-US" dirty="0"/>
              <a:t> </a:t>
            </a:r>
            <a:r>
              <a:rPr lang="en-US" dirty="0" err="1"/>
              <a:t>spisak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da </a:t>
            </a:r>
            <a:r>
              <a:rPr lang="en-US" dirty="0" err="1"/>
              <a:t>kontaktiraju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</a:p>
          <a:p>
            <a:pPr marL="0" indent="0" algn="just">
              <a:buNone/>
            </a:pPr>
            <a:r>
              <a:rPr lang="en-US" dirty="0" err="1"/>
              <a:t>akcionare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stanju</a:t>
            </a:r>
            <a:r>
              <a:rPr lang="en-US" dirty="0"/>
              <a:t> da </a:t>
            </a:r>
            <a:r>
              <a:rPr lang="en-US" dirty="0" err="1"/>
              <a:t>strateški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kumulativno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9572397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318"/>
            <a:ext cx="10515600" cy="51146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Edukacija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obuka</a:t>
            </a:r>
            <a:endParaRPr lang="en-US" dirty="0"/>
          </a:p>
          <a:p>
            <a:pPr algn="just"/>
            <a:r>
              <a:rPr lang="en-US" dirty="0" err="1"/>
              <a:t>Ocjenjivanje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pružiti</a:t>
            </a:r>
            <a:r>
              <a:rPr lang="en-US" dirty="0"/>
              <a:t> </a:t>
            </a:r>
            <a:r>
              <a:rPr lang="en-US" dirty="0" err="1" smtClean="0"/>
              <a:t>važan</a:t>
            </a:r>
            <a:r>
              <a:rPr lang="sr-Latn-ME" dirty="0" smtClean="0"/>
              <a:t> </a:t>
            </a:r>
            <a:r>
              <a:rPr lang="en-US" dirty="0" err="1" smtClean="0"/>
              <a:t>uvid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jake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slabe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Ove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 smtClean="0"/>
              <a:t>odbor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također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da </a:t>
            </a:r>
            <a:r>
              <a:rPr lang="en-US" dirty="0" err="1" smtClean="0"/>
              <a:t>identifi</a:t>
            </a:r>
            <a:r>
              <a:rPr lang="sr-Latn-ME" dirty="0" smtClean="0"/>
              <a:t>kuje </a:t>
            </a:r>
            <a:r>
              <a:rPr lang="en-US" dirty="0" smtClean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obukom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kolektivno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individualno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Korporativna</a:t>
            </a:r>
            <a:r>
              <a:rPr lang="en-US" dirty="0" smtClean="0"/>
              <a:t> </a:t>
            </a:r>
            <a:r>
              <a:rPr lang="en-US" dirty="0" err="1"/>
              <a:t>obuka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dodatnu</a:t>
            </a:r>
            <a:r>
              <a:rPr lang="en-US" dirty="0"/>
              <a:t> </a:t>
            </a:r>
            <a:r>
              <a:rPr lang="en-US" dirty="0" err="1"/>
              <a:t>važnost</a:t>
            </a:r>
            <a:r>
              <a:rPr lang="en-US" dirty="0"/>
              <a:t> u </a:t>
            </a:r>
            <a:r>
              <a:rPr lang="en-US" dirty="0" err="1"/>
              <a:t>kontekstu</a:t>
            </a:r>
            <a:r>
              <a:rPr lang="en-US" dirty="0"/>
              <a:t> </a:t>
            </a:r>
            <a:r>
              <a:rPr lang="en-US" dirty="0" err="1" smtClean="0"/>
              <a:t>privreda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tranziciji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stalno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 smtClean="0"/>
              <a:t>toku</a:t>
            </a:r>
            <a:r>
              <a:rPr lang="sr-Latn-ME" dirty="0" smtClean="0"/>
              <a:t> </a:t>
            </a:r>
            <a:r>
              <a:rPr lang="en-US" dirty="0" err="1" smtClean="0"/>
              <a:t>promjena</a:t>
            </a:r>
            <a:r>
              <a:rPr lang="en-US" dirty="0" smtClean="0"/>
              <a:t> </a:t>
            </a:r>
            <a:r>
              <a:rPr lang="en-US" dirty="0" err="1"/>
              <a:t>zakonskog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najboljih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 smtClean="0"/>
              <a:t>čini</a:t>
            </a:r>
            <a:r>
              <a:rPr lang="sr-Latn-ME" dirty="0" smtClean="0"/>
              <a:t> </a:t>
            </a:r>
            <a:r>
              <a:rPr lang="pl-PL" dirty="0" smtClean="0"/>
              <a:t>politiku </a:t>
            </a:r>
            <a:r>
              <a:rPr lang="pl-PL" dirty="0"/>
              <a:t>jedne kompanije za edukaciju nadzornog/upravnog odbora i </a:t>
            </a:r>
            <a:r>
              <a:rPr lang="pl-PL" dirty="0" smtClean="0"/>
              <a:t>njegovih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/>
              <a:t>ključnim</a:t>
            </a:r>
            <a:r>
              <a:rPr lang="en-US" dirty="0"/>
              <a:t> </a:t>
            </a:r>
            <a:r>
              <a:rPr lang="en-US" dirty="0" err="1"/>
              <a:t>faktorom</a:t>
            </a:r>
            <a:r>
              <a:rPr lang="en-US" dirty="0"/>
              <a:t> </a:t>
            </a:r>
            <a:r>
              <a:rPr lang="en-US" dirty="0" err="1"/>
              <a:t>uspjeha</a:t>
            </a:r>
            <a:r>
              <a:rPr lang="en-US" dirty="0"/>
              <a:t> u </a:t>
            </a:r>
            <a:r>
              <a:rPr lang="en-US" dirty="0" err="1"/>
              <a:t>razvijanju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podržavanju</a:t>
            </a:r>
            <a:r>
              <a:rPr lang="en-US" dirty="0"/>
              <a:t> </a:t>
            </a:r>
            <a:r>
              <a:rPr lang="en-US" dirty="0" err="1"/>
              <a:t>kompetentnog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dobro </a:t>
            </a:r>
            <a:r>
              <a:rPr lang="pl-PL" dirty="0"/>
              <a:t>obaviještenog i budnog odbora.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995078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8906"/>
            <a:ext cx="10515600" cy="5518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sz="3600" dirty="0" smtClean="0"/>
              <a:t>G -</a:t>
            </a:r>
            <a:r>
              <a:rPr lang="en-US" sz="3600" dirty="0" smtClean="0"/>
              <a:t> </a:t>
            </a:r>
            <a:r>
              <a:rPr lang="en-US" sz="3600" dirty="0" err="1"/>
              <a:t>Naknade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članove</a:t>
            </a:r>
            <a:r>
              <a:rPr lang="en-US" sz="3600" dirty="0"/>
              <a:t> </a:t>
            </a:r>
            <a:r>
              <a:rPr lang="en-US" sz="3600" dirty="0" err="1"/>
              <a:t>nadzornog</a:t>
            </a:r>
            <a:r>
              <a:rPr lang="en-US" sz="3600" dirty="0"/>
              <a:t>/</a:t>
            </a:r>
            <a:r>
              <a:rPr lang="en-US" sz="3600" dirty="0" err="1"/>
              <a:t>upravnog</a:t>
            </a:r>
            <a:r>
              <a:rPr lang="en-US" sz="3600" dirty="0"/>
              <a:t> </a:t>
            </a:r>
            <a:r>
              <a:rPr lang="en-US" sz="3600" dirty="0" err="1" smtClean="0"/>
              <a:t>odbora</a:t>
            </a:r>
            <a:r>
              <a:rPr lang="sr-Latn-ME" sz="3600" dirty="0" smtClean="0"/>
              <a:t> 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dobijati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rad.</a:t>
            </a:r>
          </a:p>
          <a:p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uopće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naknada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pojedinačne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se </a:t>
            </a:r>
            <a:r>
              <a:rPr lang="en-US" dirty="0" err="1"/>
              <a:t>detaljno</a:t>
            </a:r>
            <a:r>
              <a:rPr lang="en-US" dirty="0"/>
              <a:t> </a:t>
            </a:r>
            <a:r>
              <a:rPr lang="en-US" dirty="0" err="1" smtClean="0"/>
              <a:t>objelodaniti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godišnjim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izvještajima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eksplicitna</a:t>
            </a:r>
            <a:r>
              <a:rPr lang="en-US" dirty="0"/>
              <a:t> </a:t>
            </a:r>
            <a:r>
              <a:rPr lang="en-US" dirty="0" err="1"/>
              <a:t>tačka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dnevnom</a:t>
            </a:r>
            <a:r>
              <a:rPr lang="en-US" dirty="0" smtClean="0"/>
              <a:t> </a:t>
            </a:r>
            <a:r>
              <a:rPr lang="en-US" dirty="0" err="1"/>
              <a:t>redu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 smtClean="0"/>
              <a:t>pružila</a:t>
            </a:r>
            <a:r>
              <a:rPr lang="sr-Latn-ME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raspravljaju</a:t>
            </a:r>
            <a:r>
              <a:rPr lang="en-US" dirty="0"/>
              <a:t> o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827848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/>
          <a:lstStyle/>
          <a:p>
            <a:pPr algn="just"/>
            <a:r>
              <a:rPr lang="pl-PL" dirty="0"/>
              <a:t>Pitanje naknada za članove nadzornog/upravnog odbora jedno je </a:t>
            </a:r>
            <a:r>
              <a:rPr lang="pl-PL" dirty="0" smtClean="0"/>
              <a:t>od </a:t>
            </a:r>
            <a:r>
              <a:rPr lang="en-US" dirty="0" err="1" smtClean="0"/>
              <a:t>spornijih</a:t>
            </a:r>
            <a:r>
              <a:rPr lang="en-US" dirty="0" smtClean="0"/>
              <a:t> </a:t>
            </a:r>
            <a:r>
              <a:rPr lang="en-US" dirty="0" err="1"/>
              <a:t>pitanja</a:t>
            </a:r>
            <a:r>
              <a:rPr lang="en-US" dirty="0"/>
              <a:t> 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se </a:t>
            </a:r>
            <a:r>
              <a:rPr lang="en-US" dirty="0" err="1"/>
              <a:t>savjetuje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odaberu</a:t>
            </a:r>
            <a:r>
              <a:rPr lang="en-US" dirty="0" smtClean="0"/>
              <a:t> </a:t>
            </a:r>
            <a:r>
              <a:rPr lang="en-US" dirty="0" err="1"/>
              <a:t>pažljiv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oprezan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Programi</a:t>
            </a:r>
            <a:r>
              <a:rPr lang="en-US" dirty="0"/>
              <a:t> </a:t>
            </a:r>
            <a:r>
              <a:rPr lang="en-US" dirty="0" err="1"/>
              <a:t>prekomjernih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posmatraju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neopravdana</a:t>
            </a:r>
            <a:r>
              <a:rPr lang="en-US" dirty="0"/>
              <a:t> </a:t>
            </a:r>
            <a:r>
              <a:rPr lang="en-US" dirty="0" err="1" smtClean="0"/>
              <a:t>privilegija</a:t>
            </a:r>
            <a:r>
              <a:rPr lang="sr-Latn-ME" dirty="0" smtClean="0"/>
              <a:t> </a:t>
            </a:r>
            <a:r>
              <a:rPr lang="en-US" dirty="0" err="1" smtClean="0"/>
              <a:t>moći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 err="1"/>
              <a:t>Zbog</a:t>
            </a:r>
            <a:r>
              <a:rPr lang="en-US" dirty="0"/>
              <a:t> toga je od </a:t>
            </a:r>
            <a:r>
              <a:rPr lang="en-US" dirty="0" err="1"/>
              <a:t>izuzetne</a:t>
            </a:r>
            <a:r>
              <a:rPr lang="en-US" dirty="0"/>
              <a:t> </a:t>
            </a:r>
            <a:r>
              <a:rPr lang="en-US" dirty="0" err="1"/>
              <a:t>važnosti</a:t>
            </a:r>
            <a:r>
              <a:rPr lang="en-US" dirty="0"/>
              <a:t> da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sr-Latn-ME" dirty="0"/>
              <a:t> </a:t>
            </a:r>
            <a:r>
              <a:rPr lang="pl-PL" dirty="0"/>
              <a:t>odbora bude </a:t>
            </a:r>
            <a:r>
              <a:rPr lang="pl-PL" dirty="0" smtClean="0"/>
              <a:t>konkurentna, </a:t>
            </a:r>
            <a:r>
              <a:rPr lang="pl-PL" dirty="0"/>
              <a:t>a da ipak ostane u razumnim granicama.</a:t>
            </a:r>
          </a:p>
          <a:p>
            <a:r>
              <a:rPr lang="en-US" dirty="0" err="1"/>
              <a:t>Najčešći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172451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5459"/>
            <a:ext cx="10515600" cy="553150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sr-Latn-ME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primati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sz="2800" dirty="0" smtClean="0"/>
              <a:t>• </a:t>
            </a:r>
            <a:r>
              <a:rPr lang="en-US" sz="2800" dirty="0" err="1" smtClean="0"/>
              <a:t>godišnju</a:t>
            </a:r>
            <a:r>
              <a:rPr lang="en-US" sz="2800" dirty="0" smtClean="0"/>
              <a:t> </a:t>
            </a:r>
            <a:r>
              <a:rPr lang="en-US" sz="2800" dirty="0" err="1" smtClean="0"/>
              <a:t>naknadu</a:t>
            </a:r>
            <a:r>
              <a:rPr lang="en-US" sz="2800" dirty="0" smtClean="0"/>
              <a:t>;</a:t>
            </a:r>
          </a:p>
          <a:p>
            <a:pPr marL="457200" lvl="1" indent="0">
              <a:buNone/>
            </a:pPr>
            <a:r>
              <a:rPr lang="pl-PL" sz="2800" dirty="0" smtClean="0"/>
              <a:t>• naknadu zasnovanu na prisustvu sjednicama;</a:t>
            </a:r>
          </a:p>
          <a:p>
            <a:pPr marL="457200" lvl="1" indent="0" algn="just">
              <a:buNone/>
            </a:pPr>
            <a:r>
              <a:rPr lang="pl-PL" sz="2800" dirty="0" smtClean="0"/>
              <a:t>• naknadu za dodatni rad, kao što je naknada za rad u komisijama nadzornog/</a:t>
            </a:r>
            <a:r>
              <a:rPr lang="en-US" sz="2800" dirty="0" err="1" smtClean="0"/>
              <a:t>upravnog</a:t>
            </a:r>
            <a:r>
              <a:rPr lang="en-US" sz="2800" dirty="0" smtClean="0"/>
              <a:t> </a:t>
            </a:r>
            <a:r>
              <a:rPr lang="en-US" sz="2800" dirty="0" err="1" smtClean="0"/>
              <a:t>odbora</a:t>
            </a:r>
            <a:r>
              <a:rPr lang="en-US" sz="2800" dirty="0" smtClean="0"/>
              <a:t>; </a:t>
            </a:r>
            <a:r>
              <a:rPr lang="en-US" sz="2800" dirty="0" err="1" smtClean="0"/>
              <a:t>i</a:t>
            </a:r>
            <a:endParaRPr lang="en-US" sz="2800" dirty="0" smtClean="0"/>
          </a:p>
          <a:p>
            <a:pPr marL="457200" lvl="1" indent="0" algn="just">
              <a:buNone/>
            </a:pPr>
            <a:r>
              <a:rPr lang="pl-PL" sz="2800" dirty="0" smtClean="0"/>
              <a:t>• naknade za dodatne odgovornosti, kao što su naknade za obavljanje funkcije predsjednika nadzornog/upravnog odbora ili jedne od njegovih komisija.</a:t>
            </a:r>
          </a:p>
          <a:p>
            <a:pPr algn="just"/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također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dobijati</a:t>
            </a:r>
            <a:r>
              <a:rPr lang="en-US" dirty="0" smtClean="0"/>
              <a:t> </a:t>
            </a:r>
            <a:r>
              <a:rPr lang="en-US" dirty="0" err="1" smtClean="0"/>
              <a:t>refundaciju</a:t>
            </a:r>
            <a:r>
              <a:rPr lang="sr-Latn-ME" dirty="0" smtClean="0"/>
              <a:t> </a:t>
            </a:r>
            <a:r>
              <a:rPr lang="en-US" dirty="0" err="1" smtClean="0"/>
              <a:t>putnih</a:t>
            </a:r>
            <a:r>
              <a:rPr lang="en-US" dirty="0" smtClean="0"/>
              <a:t> </a:t>
            </a:r>
            <a:r>
              <a:rPr lang="en-US" dirty="0" err="1" smtClean="0"/>
              <a:t>troškova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poslovnih</a:t>
            </a:r>
            <a:r>
              <a:rPr lang="en-US" dirty="0" smtClean="0"/>
              <a:t> </a:t>
            </a:r>
            <a:r>
              <a:rPr lang="en-US" dirty="0" err="1" smtClean="0"/>
              <a:t>izdataka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6849113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871"/>
            <a:ext cx="10515600" cy="5128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err="1"/>
              <a:t>preispitivati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U </a:t>
            </a:r>
            <a:r>
              <a:rPr lang="en-US" dirty="0" err="1"/>
              <a:t>idealnom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,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raditi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objelodanjivati</a:t>
            </a:r>
            <a:r>
              <a:rPr lang="sr-Latn-ME" dirty="0" smtClean="0"/>
              <a:t> </a:t>
            </a:r>
            <a:r>
              <a:rPr lang="pl-PL" dirty="0" smtClean="0"/>
              <a:t>svoj </a:t>
            </a:r>
            <a:r>
              <a:rPr lang="pl-PL" dirty="0"/>
              <a:t>program naknada i naknadu za svakog člana nadzornog/upravnog odbora</a:t>
            </a:r>
            <a:r>
              <a:rPr lang="pl-PL" dirty="0" smtClean="0"/>
              <a:t>,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/>
              <a:t>pojedinačno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ukupno</a:t>
            </a:r>
            <a:r>
              <a:rPr lang="en-US" dirty="0"/>
              <a:t>, 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završnom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Prvo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lakše</a:t>
            </a:r>
            <a:r>
              <a:rPr lang="en-US" dirty="0"/>
              <a:t>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 smtClean="0"/>
              <a:t>svi</a:t>
            </a:r>
            <a:r>
              <a:rPr lang="sr-Latn-ME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primaju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u </a:t>
            </a:r>
            <a:r>
              <a:rPr lang="en-US" dirty="0" err="1"/>
              <a:t>jednostavnoj</a:t>
            </a:r>
            <a:r>
              <a:rPr lang="en-US" dirty="0"/>
              <a:t> </a:t>
            </a:r>
            <a:r>
              <a:rPr lang="en-US" dirty="0" err="1"/>
              <a:t>izjavi</a:t>
            </a:r>
            <a:r>
              <a:rPr lang="en-US" dirty="0"/>
              <a:t> u </a:t>
            </a:r>
            <a:r>
              <a:rPr lang="en-US" dirty="0" err="1"/>
              <a:t>završnom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: </a:t>
            </a:r>
            <a:endParaRPr lang="sr-Latn-ME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Svi</a:t>
            </a:r>
            <a:r>
              <a:rPr lang="sr-Latn-ME" dirty="0" smtClean="0"/>
              <a:t> </a:t>
            </a:r>
            <a:r>
              <a:rPr lang="sv-SE" dirty="0" smtClean="0"/>
              <a:t>članovi </a:t>
            </a:r>
            <a:r>
              <a:rPr lang="sv-SE" dirty="0"/>
              <a:t>primaju naknade od _____ godišnje.”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864211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Potrebna</a:t>
            </a:r>
            <a:r>
              <a:rPr lang="en-US" dirty="0"/>
              <a:t> je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/>
              <a:t>pažnja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utvrđivanju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učinka</a:t>
            </a:r>
            <a:r>
              <a:rPr lang="en-US" dirty="0"/>
              <a:t>. </a:t>
            </a:r>
            <a:r>
              <a:rPr lang="en-US" dirty="0" err="1"/>
              <a:t>Naknada</a:t>
            </a:r>
            <a:r>
              <a:rPr lang="sr-Latn-ME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učinka</a:t>
            </a:r>
            <a:r>
              <a:rPr lang="en-US" dirty="0"/>
              <a:t> </a:t>
            </a:r>
            <a:r>
              <a:rPr lang="en-US" dirty="0" err="1"/>
              <a:t>generalno</a:t>
            </a:r>
            <a:r>
              <a:rPr lang="en-US" dirty="0"/>
              <a:t> se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faktorom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nezavisnost</a:t>
            </a:r>
            <a:r>
              <a:rPr lang="sr-Latn-ME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 smtClean="0"/>
              <a:t>Najbolja</a:t>
            </a:r>
            <a:r>
              <a:rPr lang="en-US" dirty="0" smtClean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pl-PL" dirty="0"/>
              <a:t>Iako je u SAD-u uobičajena naknada na bazi dionica/akcija, ona je daleko </a:t>
            </a:r>
            <a:r>
              <a:rPr lang="pl-PL" dirty="0" smtClean="0"/>
              <a:t>manje </a:t>
            </a:r>
            <a:r>
              <a:rPr lang="en-US" dirty="0" err="1" smtClean="0"/>
              <a:t>uobičajena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kontroverze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Programi</a:t>
            </a:r>
            <a:r>
              <a:rPr lang="sr-Latn-ME" dirty="0" smtClean="0"/>
              <a:t> </a:t>
            </a:r>
            <a:r>
              <a:rPr lang="en-US" dirty="0" err="1" smtClean="0"/>
              <a:t>naknada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a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programi</a:t>
            </a:r>
            <a:r>
              <a:rPr lang="en-US" dirty="0"/>
              <a:t> </a:t>
            </a:r>
            <a:r>
              <a:rPr lang="en-US" dirty="0" err="1"/>
              <a:t>dioničkih</a:t>
            </a:r>
            <a:r>
              <a:rPr lang="en-US" dirty="0"/>
              <a:t>/</a:t>
            </a:r>
            <a:r>
              <a:rPr lang="en-US" dirty="0" err="1"/>
              <a:t>akcijskih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, </a:t>
            </a:r>
            <a:r>
              <a:rPr lang="en-US" dirty="0" err="1" smtClean="0"/>
              <a:t>predstavljaju</a:t>
            </a:r>
            <a:r>
              <a:rPr lang="sr-Latn-ME" dirty="0" smtClean="0"/>
              <a:t> </a:t>
            </a:r>
            <a:r>
              <a:rPr lang="en-US" dirty="0" err="1" smtClean="0"/>
              <a:t>složene</a:t>
            </a:r>
            <a:r>
              <a:rPr lang="en-US" dirty="0" smtClean="0"/>
              <a:t> </a:t>
            </a:r>
            <a:r>
              <a:rPr lang="en-US" dirty="0" err="1"/>
              <a:t>aranžmane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Iako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generalno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da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podsticaje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rukovodioce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dioničare</a:t>
            </a:r>
            <a:r>
              <a:rPr lang="en-US" dirty="0" smtClean="0"/>
              <a:t>/</a:t>
            </a:r>
            <a:r>
              <a:rPr lang="en-US" dirty="0" err="1" smtClean="0"/>
              <a:t>akcionare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577670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Tvrdi</a:t>
            </a:r>
            <a:r>
              <a:rPr lang="en-US" dirty="0"/>
              <a:t> se da </a:t>
            </a:r>
            <a:r>
              <a:rPr lang="en-US" dirty="0" err="1"/>
              <a:t>dioničke</a:t>
            </a:r>
            <a:r>
              <a:rPr lang="en-US" dirty="0"/>
              <a:t>/</a:t>
            </a:r>
            <a:r>
              <a:rPr lang="en-US" dirty="0" err="1"/>
              <a:t>akcijske</a:t>
            </a:r>
            <a:r>
              <a:rPr lang="en-US" dirty="0"/>
              <a:t> </a:t>
            </a:r>
            <a:r>
              <a:rPr lang="en-US" dirty="0" err="1"/>
              <a:t>opcije</a:t>
            </a:r>
            <a:r>
              <a:rPr lang="en-US" dirty="0"/>
              <a:t> </a:t>
            </a:r>
            <a:r>
              <a:rPr lang="en-US" dirty="0" err="1"/>
              <a:t>prouzrokuju</a:t>
            </a:r>
            <a:r>
              <a:rPr lang="en-US" dirty="0"/>
              <a:t> da se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fokusiraju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kratkoročan</a:t>
            </a:r>
            <a:r>
              <a:rPr lang="en-US" dirty="0"/>
              <a:t> </a:t>
            </a:r>
            <a:r>
              <a:rPr lang="en-US" dirty="0" err="1"/>
              <a:t>učinak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dodjele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, one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stvoriti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saučesništvo</a:t>
            </a:r>
            <a:r>
              <a:rPr lang="en-US" dirty="0" smtClean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</a:t>
            </a:r>
            <a:r>
              <a:rPr lang="en-US" dirty="0" err="1" smtClean="0"/>
              <a:t>rukovodilaca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poziciji</a:t>
            </a:r>
            <a:r>
              <a:rPr lang="en-US" dirty="0"/>
              <a:t> da </a:t>
            </a:r>
            <a:r>
              <a:rPr lang="en-US" dirty="0" err="1"/>
              <a:t>zarađuju</a:t>
            </a:r>
            <a:r>
              <a:rPr lang="en-US" dirty="0"/>
              <a:t> </a:t>
            </a:r>
            <a:r>
              <a:rPr lang="en-US" dirty="0" err="1"/>
              <a:t>enormne</a:t>
            </a:r>
            <a:r>
              <a:rPr lang="en-US" dirty="0"/>
              <a:t> </a:t>
            </a:r>
            <a:r>
              <a:rPr lang="en-US" dirty="0" err="1"/>
              <a:t>iznose</a:t>
            </a:r>
            <a:r>
              <a:rPr lang="en-US" dirty="0"/>
              <a:t> od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rizikuju</a:t>
            </a:r>
            <a:r>
              <a:rPr lang="en-US" dirty="0"/>
              <a:t> da </a:t>
            </a:r>
            <a:r>
              <a:rPr lang="en-US" dirty="0" err="1"/>
              <a:t>dođe</a:t>
            </a:r>
            <a:r>
              <a:rPr lang="en-US" dirty="0"/>
              <a:t> do </a:t>
            </a:r>
            <a:r>
              <a:rPr lang="en-US" dirty="0" err="1" smtClean="0"/>
              <a:t>razvodnjavanja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dodjeljuju</a:t>
            </a:r>
            <a:r>
              <a:rPr lang="en-US" dirty="0" smtClean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programi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I </a:t>
            </a:r>
            <a:r>
              <a:rPr lang="en-US" dirty="0" err="1"/>
              <a:t>konačno</a:t>
            </a:r>
            <a:r>
              <a:rPr lang="en-US" dirty="0"/>
              <a:t>,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dodjele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spriječile</a:t>
            </a:r>
            <a:r>
              <a:rPr lang="en-US" dirty="0"/>
              <a:t> </a:t>
            </a:r>
            <a:r>
              <a:rPr lang="en-US" dirty="0" err="1"/>
              <a:t>rukovodioce</a:t>
            </a:r>
            <a:r>
              <a:rPr lang="en-US" dirty="0"/>
              <a:t> da </a:t>
            </a:r>
            <a:r>
              <a:rPr lang="en-US" dirty="0" err="1"/>
              <a:t>manipuli</a:t>
            </a:r>
            <a:r>
              <a:rPr lang="sr-Latn-ME" dirty="0"/>
              <a:t>šu  </a:t>
            </a:r>
            <a:r>
              <a:rPr lang="pl-PL" dirty="0"/>
              <a:t>društvima i finansijskim informacijama u svoju korist.</a:t>
            </a:r>
          </a:p>
          <a:p>
            <a:r>
              <a:rPr lang="en-US" dirty="0" err="1"/>
              <a:t>Stoga</a:t>
            </a:r>
            <a:r>
              <a:rPr lang="en-US" dirty="0"/>
              <a:t> se </a:t>
            </a:r>
            <a:r>
              <a:rPr lang="en-US" dirty="0" err="1"/>
              <a:t>programi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preispituju</a:t>
            </a:r>
            <a:r>
              <a:rPr lang="en-US" dirty="0"/>
              <a:t>. 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751346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4435"/>
            <a:ext cx="10515600" cy="5652528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Takvi</a:t>
            </a:r>
            <a:r>
              <a:rPr lang="en-US" dirty="0" smtClean="0"/>
              <a:t> </a:t>
            </a:r>
            <a:r>
              <a:rPr lang="en-US" dirty="0" err="1" smtClean="0"/>
              <a:t>programi</a:t>
            </a:r>
            <a:r>
              <a:rPr lang="en-US" dirty="0" smtClean="0"/>
              <a:t> </a:t>
            </a:r>
            <a:r>
              <a:rPr lang="en-US" dirty="0" err="1" smtClean="0"/>
              <a:t>iziskuju</a:t>
            </a:r>
            <a:r>
              <a:rPr lang="en-US" dirty="0" smtClean="0"/>
              <a:t> </a:t>
            </a:r>
            <a:r>
              <a:rPr lang="en-US" dirty="0" err="1" smtClean="0"/>
              <a:t>pažljivo</a:t>
            </a:r>
            <a:r>
              <a:rPr lang="en-US" dirty="0" smtClean="0"/>
              <a:t> </a:t>
            </a:r>
            <a:r>
              <a:rPr lang="en-US" dirty="0" err="1" smtClean="0"/>
              <a:t>razmatranje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dobro </a:t>
            </a:r>
            <a:r>
              <a:rPr lang="en-US" dirty="0" err="1" smtClean="0"/>
              <a:t>planiranje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objelodanjivanje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najkorisnije</a:t>
            </a:r>
            <a:r>
              <a:rPr lang="en-US" dirty="0" smtClean="0"/>
              <a:t> da </a:t>
            </a:r>
            <a:r>
              <a:rPr lang="en-US" dirty="0" err="1" smtClean="0"/>
              <a:t>izbjegava</a:t>
            </a:r>
            <a:r>
              <a:rPr lang="sr-Latn-ME" dirty="0" smtClean="0"/>
              <a:t> </a:t>
            </a:r>
            <a:r>
              <a:rPr lang="en-US" dirty="0" err="1" smtClean="0"/>
              <a:t>dodjelu</a:t>
            </a:r>
            <a:r>
              <a:rPr lang="en-US" dirty="0" smtClean="0"/>
              <a:t> </a:t>
            </a:r>
            <a:r>
              <a:rPr lang="en-US" dirty="0" err="1" smtClean="0"/>
              <a:t>dioničkih</a:t>
            </a:r>
            <a:r>
              <a:rPr lang="en-US" dirty="0" smtClean="0"/>
              <a:t>/</a:t>
            </a:r>
            <a:r>
              <a:rPr lang="en-US" dirty="0" err="1" smtClean="0"/>
              <a:t>akcijskih</a:t>
            </a:r>
            <a:r>
              <a:rPr lang="en-US" dirty="0" smtClean="0"/>
              <a:t> </a:t>
            </a:r>
            <a:r>
              <a:rPr lang="en-US" dirty="0" err="1" smtClean="0"/>
              <a:t>opcija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članove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odluči</a:t>
            </a:r>
            <a:r>
              <a:rPr lang="en-US" dirty="0" smtClean="0"/>
              <a:t> </a:t>
            </a:r>
            <a:r>
              <a:rPr lang="en-US" dirty="0" err="1" smtClean="0"/>
              <a:t>implementirati</a:t>
            </a:r>
            <a:r>
              <a:rPr lang="en-US" dirty="0" smtClean="0"/>
              <a:t> </a:t>
            </a:r>
            <a:r>
              <a:rPr lang="en-US" dirty="0" err="1" smtClean="0"/>
              <a:t>programe</a:t>
            </a:r>
            <a:r>
              <a:rPr lang="en-US" dirty="0" smtClean="0"/>
              <a:t> </a:t>
            </a:r>
            <a:r>
              <a:rPr lang="en-US" dirty="0" err="1" smtClean="0"/>
              <a:t>dioničkih</a:t>
            </a:r>
            <a:r>
              <a:rPr lang="en-US" dirty="0" smtClean="0"/>
              <a:t>/</a:t>
            </a:r>
            <a:r>
              <a:rPr lang="en-US" dirty="0" err="1" smtClean="0"/>
              <a:t>akcijskih</a:t>
            </a:r>
            <a:r>
              <a:rPr lang="en-US" dirty="0" smtClean="0"/>
              <a:t> </a:t>
            </a:r>
            <a:r>
              <a:rPr lang="en-US" dirty="0" err="1" smtClean="0"/>
              <a:t>opcija</a:t>
            </a:r>
            <a:r>
              <a:rPr lang="en-US" dirty="0" smtClean="0"/>
              <a:t>,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transparentno</a:t>
            </a:r>
            <a:r>
              <a:rPr lang="sr-Latn-ME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 err="1" smtClean="0"/>
              <a:t>troškova</a:t>
            </a:r>
            <a:r>
              <a:rPr lang="en-US" dirty="0" smtClean="0"/>
              <a:t> u </a:t>
            </a:r>
            <a:r>
              <a:rPr lang="en-US" dirty="0" err="1" smtClean="0"/>
              <a:t>smislu</a:t>
            </a:r>
            <a:r>
              <a:rPr lang="en-US" dirty="0" smtClean="0"/>
              <a:t> </a:t>
            </a:r>
            <a:r>
              <a:rPr lang="en-US" dirty="0" err="1" smtClean="0"/>
              <a:t>razvodnjavanja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transparentno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</a:t>
            </a:r>
            <a:r>
              <a:rPr lang="en-US" dirty="0" err="1" smtClean="0"/>
              <a:t>pitanju</a:t>
            </a:r>
            <a:r>
              <a:rPr lang="en-US" dirty="0" smtClean="0"/>
              <a:t> </a:t>
            </a:r>
            <a:r>
              <a:rPr lang="en-US" dirty="0" err="1" smtClean="0"/>
              <a:t>računovodstvene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mjerenje</a:t>
            </a:r>
            <a:r>
              <a:rPr lang="en-US" dirty="0" smtClean="0"/>
              <a:t> </a:t>
            </a:r>
            <a:r>
              <a:rPr lang="en-US" dirty="0" err="1" smtClean="0"/>
              <a:t>troškova</a:t>
            </a:r>
            <a:r>
              <a:rPr lang="sr-Latn-ME" dirty="0" smtClean="0"/>
              <a:t> </a:t>
            </a:r>
            <a:r>
              <a:rPr lang="en-US" dirty="0" err="1" smtClean="0"/>
              <a:t>dodjela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opcija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Najbolje</a:t>
            </a:r>
            <a:r>
              <a:rPr lang="en-US" dirty="0" smtClean="0"/>
              <a:t> </a:t>
            </a:r>
            <a:r>
              <a:rPr lang="en-US" dirty="0" err="1" smtClean="0"/>
              <a:t>prakse</a:t>
            </a:r>
            <a:r>
              <a:rPr lang="en-US" dirty="0" smtClean="0"/>
              <a:t> bi </a:t>
            </a:r>
            <a:r>
              <a:rPr lang="en-US" dirty="0" err="1" smtClean="0"/>
              <a:t>iziskivale</a:t>
            </a:r>
            <a:r>
              <a:rPr lang="en-US" dirty="0" smtClean="0"/>
              <a:t> da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odobre</a:t>
            </a:r>
            <a:r>
              <a:rPr lang="sr-Latn-ME" dirty="0" smtClean="0"/>
              <a:t> </a:t>
            </a:r>
            <a:r>
              <a:rPr lang="en-US" dirty="0" err="1" smtClean="0"/>
              <a:t>programe</a:t>
            </a:r>
            <a:r>
              <a:rPr lang="en-US" dirty="0" smtClean="0"/>
              <a:t> </a:t>
            </a:r>
            <a:r>
              <a:rPr lang="en-US" dirty="0" err="1" smtClean="0"/>
              <a:t>naknada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bazi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opcija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bi </a:t>
            </a:r>
            <a:r>
              <a:rPr lang="en-US" dirty="0" err="1" smtClean="0"/>
              <a:t>mogli</a:t>
            </a:r>
            <a:r>
              <a:rPr lang="en-US" dirty="0" smtClean="0"/>
              <a:t> </a:t>
            </a:r>
            <a:r>
              <a:rPr lang="en-US" dirty="0" err="1" smtClean="0"/>
              <a:t>razvodniti</a:t>
            </a:r>
            <a:r>
              <a:rPr lang="en-US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uticati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profit.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928909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/>
          <a:lstStyle/>
          <a:p>
            <a:pPr algn="just"/>
            <a:r>
              <a:rPr lang="en-US" dirty="0" err="1"/>
              <a:t>Lični</a:t>
            </a:r>
            <a:r>
              <a:rPr lang="en-US" dirty="0"/>
              <a:t> </a:t>
            </a:r>
            <a:r>
              <a:rPr lang="en-US" dirty="0" err="1"/>
              <a:t>zajmovi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minsko</a:t>
            </a:r>
            <a:r>
              <a:rPr lang="en-US" dirty="0"/>
              <a:t> </a:t>
            </a:r>
            <a:r>
              <a:rPr lang="en-US" dirty="0" err="1"/>
              <a:t>polje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potencijalan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kontroverzi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bi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 smtClean="0"/>
              <a:t>bilo</a:t>
            </a:r>
            <a:r>
              <a:rPr lang="sr-Latn-ME" dirty="0" smtClean="0"/>
              <a:t> </a:t>
            </a:r>
            <a:r>
              <a:rPr lang="en-US" dirty="0" err="1" smtClean="0"/>
              <a:t>mudro</a:t>
            </a:r>
            <a:r>
              <a:rPr lang="en-US" dirty="0" smtClean="0"/>
              <a:t> </a:t>
            </a:r>
            <a:r>
              <a:rPr lang="en-US" dirty="0" err="1"/>
              <a:t>izbjegavati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I konačno, članovi nadzornog/upravnog odbora koji dobijaju naknadu </a:t>
            </a:r>
            <a:r>
              <a:rPr lang="pl-PL" dirty="0" smtClean="0"/>
              <a:t>za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praktičnih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, </a:t>
            </a:r>
            <a:r>
              <a:rPr lang="en-US" dirty="0" err="1"/>
              <a:t>potpisati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s </a:t>
            </a:r>
            <a:r>
              <a:rPr lang="en-US" dirty="0" err="1"/>
              <a:t>društvom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0850631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6518"/>
            <a:ext cx="10515600" cy="6266329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Kratak </a:t>
            </a:r>
            <a:r>
              <a:rPr lang="pl-PL" dirty="0"/>
              <a:t>kontrolni spisak za </a:t>
            </a:r>
            <a:r>
              <a:rPr lang="pl-PL" dirty="0" smtClean="0"/>
              <a:t>utvrđivanje </a:t>
            </a:r>
            <a:r>
              <a:rPr lang="en-US" dirty="0" err="1" smtClean="0"/>
              <a:t>djelotvornosti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.</a:t>
            </a:r>
          </a:p>
          <a:p>
            <a:pPr marL="0" indent="0" algn="just">
              <a:buNone/>
            </a:pPr>
            <a:endParaRPr lang="sr-Latn-ME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220" y="1183342"/>
            <a:ext cx="5204132" cy="596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1017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0271"/>
            <a:ext cx="10515600" cy="53566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Kumulativno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s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vlasnika</a:t>
            </a:r>
            <a:endParaRPr lang="en-US" dirty="0"/>
          </a:p>
          <a:p>
            <a:pPr algn="just"/>
            <a:r>
              <a:rPr lang="pl-PL" dirty="0"/>
              <a:t>Zakoni u BiH ne poznaju postojanje frakcionih dionica/akcija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Jedna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(</a:t>
            </a:r>
            <a:r>
              <a:rPr lang="en-US" dirty="0" err="1"/>
              <a:t>suvlasnici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).</a:t>
            </a:r>
          </a:p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suvlasnici</a:t>
            </a:r>
            <a:r>
              <a:rPr lang="en-US" dirty="0"/>
              <a:t> se </a:t>
            </a:r>
            <a:r>
              <a:rPr lang="en-US" dirty="0" err="1"/>
              <a:t>tretiraju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.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 smtClean="0"/>
              <a:t>osnivačkim</a:t>
            </a:r>
            <a:r>
              <a:rPr lang="sr-Latn-ME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/>
              <a:t> </a:t>
            </a:r>
            <a:r>
              <a:rPr lang="en-US" dirty="0" err="1"/>
              <a:t>predviđeno</a:t>
            </a:r>
            <a:r>
              <a:rPr lang="en-US" dirty="0"/>
              <a:t>, </a:t>
            </a:r>
            <a:r>
              <a:rPr lang="en-US" dirty="0" err="1"/>
              <a:t>prava</a:t>
            </a:r>
            <a:r>
              <a:rPr lang="en-US" dirty="0"/>
              <a:t> (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glasačka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)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proističu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ostvarivati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 smtClean="0"/>
              <a:t>preko</a:t>
            </a:r>
            <a:r>
              <a:rPr lang="sr-Latn-ME" dirty="0" smtClean="0"/>
              <a:t> </a:t>
            </a:r>
            <a:r>
              <a:rPr lang="en-US" dirty="0" err="1" smtClean="0"/>
              <a:t>zajedničkog</a:t>
            </a:r>
            <a:r>
              <a:rPr lang="en-US" dirty="0" smtClean="0"/>
              <a:t> </a:t>
            </a:r>
            <a:r>
              <a:rPr lang="en-US" dirty="0" err="1"/>
              <a:t>predstavnika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 smtClean="0"/>
              <a:t>   4</a:t>
            </a:r>
            <a:r>
              <a:rPr lang="en-US" dirty="0"/>
              <a:t>. </a:t>
            </a:r>
            <a:r>
              <a:rPr lang="sr-Latn-ME" dirty="0"/>
              <a:t>U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s </a:t>
            </a:r>
            <a:r>
              <a:rPr lang="en-US" dirty="0" err="1"/>
              <a:t>devet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svega</a:t>
            </a:r>
            <a:r>
              <a:rPr lang="en-US" dirty="0"/>
              <a:t> 10%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sr-Latn-ME" dirty="0"/>
              <a:t> </a:t>
            </a:r>
            <a:r>
              <a:rPr lang="pl-PL" dirty="0"/>
              <a:t>glasa može osigurati jedno mjesto u nadzornom/upravnom odboru.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3200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4435"/>
            <a:ext cx="10515600" cy="56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err="1"/>
              <a:t>Smjenjivanje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redovnog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se </a:t>
            </a:r>
            <a:r>
              <a:rPr lang="en-US" dirty="0" err="1"/>
              <a:t>biraju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godišnjoj</a:t>
            </a:r>
            <a:r>
              <a:rPr lang="en-US" dirty="0" smtClean="0"/>
              <a:t> </a:t>
            </a:r>
            <a:r>
              <a:rPr lang="en-US" dirty="0" err="1"/>
              <a:t>skupštini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smijeniti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kraja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mandata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dozvoljeno</a:t>
            </a:r>
            <a:r>
              <a:rPr lang="en-US" dirty="0"/>
              <a:t> </a:t>
            </a:r>
            <a:r>
              <a:rPr lang="en-US" dirty="0" err="1"/>
              <a:t>kumulativno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član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smijenjen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 smtClean="0"/>
              <a:t>glasova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dovoljan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kumulativnog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 smtClean="0"/>
              <a:t>protiv</a:t>
            </a:r>
            <a:r>
              <a:rPr lang="sr-Latn-ME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/>
              <a:t>smjene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Nasuprot</a:t>
            </a:r>
            <a:r>
              <a:rPr lang="en-US" dirty="0"/>
              <a:t> </a:t>
            </a:r>
            <a:r>
              <a:rPr lang="en-US" dirty="0" err="1"/>
              <a:t>ovome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kumulativno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dozvoljeno</a:t>
            </a:r>
            <a:r>
              <a:rPr lang="en-US" dirty="0"/>
              <a:t>, </a:t>
            </a:r>
            <a:r>
              <a:rPr lang="en-US" dirty="0" err="1" smtClean="0"/>
              <a:t>član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smijenjen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 smtClean="0"/>
              <a:t>dat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smjenu</a:t>
            </a:r>
            <a:r>
              <a:rPr lang="en-US" dirty="0"/>
              <a:t> </a:t>
            </a:r>
            <a:r>
              <a:rPr lang="en-US" dirty="0" err="1"/>
              <a:t>premašuje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datih</a:t>
            </a:r>
            <a:r>
              <a:rPr lang="en-US" dirty="0"/>
              <a:t> da se on ne </a:t>
            </a:r>
            <a:r>
              <a:rPr lang="en-US" dirty="0" err="1" smtClean="0"/>
              <a:t>smijeni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7643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5937</Words>
  <Application>Microsoft Office PowerPoint</Application>
  <PresentationFormat>Custom</PresentationFormat>
  <Paragraphs>396</Paragraphs>
  <Slides>79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0" baseType="lpstr">
      <vt:lpstr>Office Theme</vt:lpstr>
      <vt:lpstr>KORPORATIVNO UPRAVLJANJE</vt:lpstr>
      <vt:lpstr>Sadržaj</vt:lpstr>
      <vt:lpstr>A - Izbor članova nadzornog/upravnog  odbora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C - Struktura i komisije nadzornog/upravnog odbora</vt:lpstr>
      <vt:lpstr>Slide 18</vt:lpstr>
      <vt:lpstr>Slide 19</vt:lpstr>
      <vt:lpstr>Slide 20</vt:lpstr>
      <vt:lpstr>Slide 21</vt:lpstr>
      <vt:lpstr>Slide 22</vt:lpstr>
      <vt:lpstr> </vt:lpstr>
      <vt:lpstr>Slide 24</vt:lpstr>
      <vt:lpstr>Slide 25</vt:lpstr>
      <vt:lpstr>Slide 26</vt:lpstr>
      <vt:lpstr>D -  Radne procedure nadzornog/upravnog odbora </vt:lpstr>
      <vt:lpstr>Slide 28</vt:lpstr>
      <vt:lpstr>Slide 29</vt:lpstr>
      <vt:lpstr>2. Sjednice nadzornog/upravnog odbora</vt:lpstr>
      <vt:lpstr>3. Prva sjednica nadzornog/upravnog odbora</vt:lpstr>
      <vt:lpstr>Slide 32</vt:lpstr>
      <vt:lpstr>4. Plan sjednica nadzornog/upravnog odbora</vt:lpstr>
      <vt:lpstr>Slide 34</vt:lpstr>
      <vt:lpstr>Slide 35</vt:lpstr>
      <vt:lpstr>Slide 36</vt:lpstr>
      <vt:lpstr>5. Ko ima pravo sazvati sjednicu nadzornog/upravnog odbora</vt:lpstr>
      <vt:lpstr>6. Pravilno obavještenje za sjednice  nadzornog/upravnog odbora</vt:lpstr>
      <vt:lpstr>7. Kvorum za sjednice nadzornog/upravnog odbora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Windows User</cp:lastModifiedBy>
  <cp:revision>26</cp:revision>
  <dcterms:created xsi:type="dcterms:W3CDTF">2019-04-07T21:16:29Z</dcterms:created>
  <dcterms:modified xsi:type="dcterms:W3CDTF">2019-04-15T16:40:48Z</dcterms:modified>
</cp:coreProperties>
</file>