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345" r:id="rId20"/>
    <p:sldId id="277" r:id="rId21"/>
    <p:sldId id="278" r:id="rId22"/>
    <p:sldId id="279" r:id="rId23"/>
    <p:sldId id="332" r:id="rId24"/>
    <p:sldId id="280" r:id="rId25"/>
    <p:sldId id="281" r:id="rId26"/>
    <p:sldId id="282" r:id="rId27"/>
    <p:sldId id="283" r:id="rId28"/>
    <p:sldId id="284" r:id="rId29"/>
    <p:sldId id="346" r:id="rId30"/>
    <p:sldId id="285" r:id="rId31"/>
    <p:sldId id="287" r:id="rId32"/>
    <p:sldId id="333" r:id="rId33"/>
    <p:sldId id="288" r:id="rId34"/>
    <p:sldId id="334" r:id="rId35"/>
    <p:sldId id="290" r:id="rId36"/>
    <p:sldId id="291" r:id="rId37"/>
    <p:sldId id="292" r:id="rId38"/>
    <p:sldId id="347" r:id="rId39"/>
    <p:sldId id="293" r:id="rId40"/>
    <p:sldId id="294" r:id="rId41"/>
    <p:sldId id="295" r:id="rId42"/>
    <p:sldId id="297" r:id="rId43"/>
    <p:sldId id="335" r:id="rId44"/>
    <p:sldId id="300" r:id="rId45"/>
    <p:sldId id="301" r:id="rId46"/>
    <p:sldId id="303" r:id="rId47"/>
    <p:sldId id="305" r:id="rId48"/>
    <p:sldId id="336" r:id="rId49"/>
    <p:sldId id="306" r:id="rId50"/>
    <p:sldId id="337" r:id="rId51"/>
    <p:sldId id="308" r:id="rId52"/>
    <p:sldId id="338" r:id="rId53"/>
    <p:sldId id="309" r:id="rId54"/>
    <p:sldId id="310" r:id="rId55"/>
    <p:sldId id="311" r:id="rId56"/>
    <p:sldId id="339" r:id="rId57"/>
    <p:sldId id="312" r:id="rId58"/>
    <p:sldId id="340" r:id="rId59"/>
    <p:sldId id="313" r:id="rId60"/>
    <p:sldId id="315" r:id="rId61"/>
    <p:sldId id="341" r:id="rId62"/>
    <p:sldId id="316" r:id="rId63"/>
    <p:sldId id="318" r:id="rId64"/>
    <p:sldId id="319" r:id="rId65"/>
    <p:sldId id="342" r:id="rId66"/>
    <p:sldId id="320" r:id="rId67"/>
    <p:sldId id="321" r:id="rId68"/>
    <p:sldId id="322" r:id="rId69"/>
    <p:sldId id="323" r:id="rId70"/>
    <p:sldId id="324" r:id="rId71"/>
    <p:sldId id="325" r:id="rId72"/>
    <p:sldId id="348" r:id="rId73"/>
    <p:sldId id="343" r:id="rId74"/>
    <p:sldId id="326" r:id="rId75"/>
    <p:sldId id="328" r:id="rId76"/>
    <p:sldId id="349" r:id="rId77"/>
    <p:sldId id="344" r:id="rId78"/>
    <p:sldId id="329" r:id="rId79"/>
    <p:sldId id="330" r:id="rId8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217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29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596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989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860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953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184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490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8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38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103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A4CD0-2AFC-42F1-A461-0FC030EBB13E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1FA56-E076-4904-9AE5-E959EB2CE6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91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3600" dirty="0" smtClean="0"/>
              <a:t>ORGANI KORPORATIVNOG UPRAVLJANJA: NADZORNI /UPRAVNI ODBOR</a:t>
            </a:r>
          </a:p>
          <a:p>
            <a:r>
              <a:rPr lang="sr-Latn-ME" dirty="0" smtClean="0"/>
              <a:t>Prof. Dr Halil Kalač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6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/>
          <a:lstStyle/>
          <a:p>
            <a:pPr marL="0" indent="0">
              <a:buNone/>
            </a:pPr>
            <a:r>
              <a:rPr lang="sr-Latn-ME" sz="3600" dirty="0" smtClean="0"/>
              <a:t>B - </a:t>
            </a:r>
            <a:r>
              <a:rPr lang="en-US" sz="3600" dirty="0" smtClean="0"/>
              <a:t> </a:t>
            </a:r>
            <a:r>
              <a:rPr lang="en-US" sz="3600" dirty="0" err="1"/>
              <a:t>Sastav</a:t>
            </a:r>
            <a:r>
              <a:rPr lang="en-US" sz="3600" dirty="0"/>
              <a:t> </a:t>
            </a:r>
            <a:r>
              <a:rPr lang="en-US" sz="3600" dirty="0" err="1"/>
              <a:t>nadzornog</a:t>
            </a:r>
            <a:r>
              <a:rPr lang="en-US" sz="3600" dirty="0"/>
              <a:t>/</a:t>
            </a:r>
            <a:r>
              <a:rPr lang="en-US" sz="3600" dirty="0" err="1"/>
              <a:t>upravnog</a:t>
            </a:r>
            <a:r>
              <a:rPr lang="en-US" sz="3600" dirty="0"/>
              <a:t> </a:t>
            </a:r>
            <a:r>
              <a:rPr lang="en-US" sz="3600" dirty="0" err="1"/>
              <a:t>odbora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u </a:t>
            </a:r>
            <a:r>
              <a:rPr lang="en-US" dirty="0" err="1" smtClean="0"/>
              <a:t>osnivačkom</a:t>
            </a:r>
            <a:r>
              <a:rPr lang="sr-Latn-ME" dirty="0" smtClean="0"/>
              <a:t> </a:t>
            </a:r>
            <a:r>
              <a:rPr lang="en-US" dirty="0" err="1" smtClean="0"/>
              <a:t>aktu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tri </a:t>
            </a:r>
            <a:r>
              <a:rPr lang="en-US" dirty="0" err="1"/>
              <a:t>člana</a:t>
            </a:r>
            <a:r>
              <a:rPr lang="en-US" dirty="0"/>
              <a:t> (</a:t>
            </a:r>
            <a:r>
              <a:rPr lang="en-US" dirty="0" err="1" smtClean="0"/>
              <a:t>minimalan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).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neparan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90597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Premali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smtClean="0"/>
              <a:t>problem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Mali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 smtClean="0"/>
              <a:t>neće</a:t>
            </a:r>
            <a:r>
              <a:rPr lang="sr-Latn-ME" dirty="0" smtClean="0"/>
              <a:t> </a:t>
            </a:r>
            <a:r>
              <a:rPr lang="en-US" dirty="0" err="1" smtClean="0"/>
              <a:t>dozvoliti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 da </a:t>
            </a:r>
            <a:r>
              <a:rPr lang="en-US" dirty="0" err="1"/>
              <a:t>iskoristi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kombinaciju</a:t>
            </a:r>
            <a:r>
              <a:rPr lang="en-US" dirty="0"/>
              <a:t> </a:t>
            </a:r>
            <a:r>
              <a:rPr lang="en-US" dirty="0" err="1"/>
              <a:t>kvalifikacija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širinu</a:t>
            </a:r>
            <a:r>
              <a:rPr lang="sr-Latn-ME" dirty="0" smtClean="0"/>
              <a:t> </a:t>
            </a:r>
            <a:r>
              <a:rPr lang="en-US" dirty="0" err="1" smtClean="0"/>
              <a:t>iskustva</a:t>
            </a:r>
            <a:r>
              <a:rPr lang="en-US" dirty="0"/>
              <a:t>;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odborom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da </a:t>
            </a:r>
            <a:r>
              <a:rPr lang="en-US" dirty="0" err="1" smtClean="0"/>
              <a:t>postizanje</a:t>
            </a:r>
            <a:r>
              <a:rPr lang="sr-Latn-ME" dirty="0" smtClean="0"/>
              <a:t> </a:t>
            </a:r>
            <a:r>
              <a:rPr lang="en-US" dirty="0" err="1" smtClean="0"/>
              <a:t>konsenzusa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zahtjevno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Problem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 smtClean="0"/>
              <a:t>veličine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postizanje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85592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Za podobnost članova postoje zakonski uslovi: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s “</a:t>
            </a:r>
            <a:r>
              <a:rPr lang="en-US" dirty="0" err="1"/>
              <a:t>punom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sposobnošću</a:t>
            </a:r>
            <a:r>
              <a:rPr lang="en-US" dirty="0"/>
              <a:t>”.</a:t>
            </a:r>
          </a:p>
          <a:p>
            <a:pPr marL="0" indent="0" algn="just">
              <a:buNone/>
            </a:pP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radnjama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ostvaruju</a:t>
            </a:r>
            <a:r>
              <a:rPr lang="sr-Latn-ME" dirty="0" smtClean="0"/>
              <a:t> </a:t>
            </a:r>
            <a:r>
              <a:rPr lang="en-US" dirty="0" err="1" smtClean="0"/>
              <a:t>građanska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, da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stvarati</a:t>
            </a:r>
            <a:r>
              <a:rPr lang="en-US" dirty="0"/>
              <a:t> </a:t>
            </a:r>
            <a:r>
              <a:rPr lang="en-US" dirty="0" err="1"/>
              <a:t>građanskopravne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izvršavati</a:t>
            </a:r>
            <a:r>
              <a:rPr lang="sr-Latn-ME" dirty="0" smtClean="0"/>
              <a:t> </a:t>
            </a:r>
            <a:r>
              <a:rPr lang="en-US" dirty="0" smtClean="0"/>
              <a:t>ova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Pravno</a:t>
            </a:r>
            <a:r>
              <a:rPr lang="en-US" dirty="0"/>
              <a:t> lice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pojedinac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slučajno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zastupnik</a:t>
            </a:r>
            <a:r>
              <a:rPr lang="sr-Latn-ME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izabran</a:t>
            </a:r>
            <a:r>
              <a:rPr lang="en-US" dirty="0"/>
              <a:t> u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pojedinac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izabran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svojstvu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a ne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zastupnik</a:t>
            </a:r>
            <a:r>
              <a:rPr lang="en-US" dirty="0"/>
              <a:t> tog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mora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interesu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čijeg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je </a:t>
            </a:r>
            <a:r>
              <a:rPr lang="en-US" dirty="0" err="1"/>
              <a:t>član</a:t>
            </a:r>
            <a:r>
              <a:rPr lang="en-US" dirty="0"/>
              <a:t>, a ne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zastupa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9638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posjedovati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err="1"/>
              <a:t>doprinijeli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 smtClean="0"/>
              <a:t>ilustr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 smtClean="0"/>
              <a:t>lične</a:t>
            </a:r>
            <a:r>
              <a:rPr lang="sr-Latn-ME" dirty="0" smtClean="0"/>
              <a:t> </a:t>
            </a:r>
            <a:r>
              <a:rPr lang="pl-PL" dirty="0" smtClean="0"/>
              <a:t>karakteristike </a:t>
            </a:r>
            <a:r>
              <a:rPr lang="pl-PL" dirty="0"/>
              <a:t>i sposobnosti potrebne za ovaj zadatak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381" y="3318754"/>
            <a:ext cx="7702513" cy="315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8058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/>
          <a:lstStyle/>
          <a:p>
            <a:pPr algn="just"/>
            <a:r>
              <a:rPr lang="en-US" dirty="0"/>
              <a:t>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 smtClean="0"/>
              <a:t>kriterij</a:t>
            </a:r>
            <a:r>
              <a:rPr lang="sr-Latn-ME" dirty="0" smtClean="0"/>
              <a:t>um</a:t>
            </a:r>
            <a:r>
              <a:rPr lang="en-US" dirty="0" smtClean="0"/>
              <a:t>a </a:t>
            </a:r>
            <a:r>
              <a:rPr lang="en-US" dirty="0" err="1" smtClean="0"/>
              <a:t>kvalifi</a:t>
            </a:r>
            <a:r>
              <a:rPr lang="sr-Latn-ME" dirty="0" smtClean="0"/>
              <a:t>kovanosti 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kriteriji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ropisani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drugom</a:t>
            </a:r>
            <a:r>
              <a:rPr lang="en-US" dirty="0" smtClean="0"/>
              <a:t> </a:t>
            </a:r>
            <a:r>
              <a:rPr lang="en-US" dirty="0" err="1"/>
              <a:t>mjestu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korisnim</a:t>
            </a:r>
            <a:r>
              <a:rPr lang="en-US" dirty="0"/>
              <a:t> da </a:t>
            </a:r>
            <a:r>
              <a:rPr lang="en-US" dirty="0" err="1" smtClean="0"/>
              <a:t>kvalifikacije</a:t>
            </a:r>
            <a:r>
              <a:rPr lang="sr-Latn-ME" dirty="0" smtClean="0"/>
              <a:t> </a:t>
            </a:r>
            <a:r>
              <a:rPr lang="en-US" dirty="0" err="1" smtClean="0"/>
              <a:t>uključe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svoje</a:t>
            </a:r>
            <a:r>
              <a:rPr lang="en-US" dirty="0"/>
              <a:t> interne </a:t>
            </a:r>
            <a:r>
              <a:rPr lang="en-US" dirty="0" err="1" smtClean="0"/>
              <a:t>akte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6545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 smtClean="0"/>
              <a:t>kategorija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stepenu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uključeni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smtClean="0"/>
              <a:t>Tri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/>
              <a:t>izvršni</a:t>
            </a:r>
            <a:r>
              <a:rPr lang="en-US" dirty="0"/>
              <a:t>, </a:t>
            </a:r>
            <a:r>
              <a:rPr lang="en-US" dirty="0" err="1"/>
              <a:t>neizvršni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99936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izvršnu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u </a:t>
            </a:r>
            <a:r>
              <a:rPr lang="en-US" dirty="0" err="1" smtClean="0"/>
              <a:t>društvu</a:t>
            </a:r>
            <a:r>
              <a:rPr lang="sr-Latn-ME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Djelotvorni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 smtClean="0"/>
              <a:t>lične</a:t>
            </a:r>
            <a:r>
              <a:rPr lang="sr-Latn-ME" dirty="0" smtClean="0"/>
              <a:t> </a:t>
            </a:r>
            <a:r>
              <a:rPr lang="en-US" dirty="0" err="1" smtClean="0"/>
              <a:t>atribute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2800" dirty="0" err="1"/>
              <a:t>integritet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visoke</a:t>
            </a:r>
            <a:r>
              <a:rPr lang="en-US" sz="2800" dirty="0"/>
              <a:t> </a:t>
            </a:r>
            <a:r>
              <a:rPr lang="en-US" sz="2800" dirty="0" err="1"/>
              <a:t>etičke</a:t>
            </a:r>
            <a:r>
              <a:rPr lang="en-US" sz="2800" dirty="0"/>
              <a:t> </a:t>
            </a:r>
            <a:r>
              <a:rPr lang="en-US" sz="2800" dirty="0" err="1"/>
              <a:t>standarde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ispravno</a:t>
            </a:r>
            <a:r>
              <a:rPr lang="en-US" sz="2800" dirty="0"/>
              <a:t> </a:t>
            </a:r>
            <a:r>
              <a:rPr lang="en-US" sz="2800" dirty="0" err="1"/>
              <a:t>rasuđivanje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• sposobnost i spremnost da preispituju i istražuju; i</a:t>
            </a:r>
          </a:p>
          <a:p>
            <a:pPr marL="457200" lvl="1" indent="0">
              <a:buNone/>
            </a:pPr>
            <a:r>
              <a:rPr lang="pl-PL" sz="2800" dirty="0"/>
              <a:t>• jake sposobnosti u međuljudskim odnosima.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888987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l-PL" sz="3600" dirty="0" smtClean="0">
                <a:latin typeface="+mn-lt"/>
              </a:rPr>
              <a:t>C - </a:t>
            </a:r>
            <a:r>
              <a:rPr lang="pl-PL" sz="3600" dirty="0">
                <a:latin typeface="+mn-lt"/>
              </a:rPr>
              <a:t>Struktura i komisije nadzornog/upravnog 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Predsjednik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 smtClean="0"/>
              <a:t>većinom</a:t>
            </a:r>
            <a:r>
              <a:rPr lang="sr-Latn-ME" dirty="0" smtClean="0"/>
              <a:t> </a:t>
            </a:r>
            <a:r>
              <a:rPr lang="sv-SE" dirty="0" smtClean="0"/>
              <a:t>glasova </a:t>
            </a:r>
            <a:r>
              <a:rPr lang="sv-SE" dirty="0"/>
              <a:t>svih članova odbora ako osnivački akt ili normativni akti ne </a:t>
            </a:r>
            <a:r>
              <a:rPr lang="sv-SE" dirty="0" smtClean="0"/>
              <a:t>predviđaju</a:t>
            </a:r>
            <a:r>
              <a:rPr lang="sr-Latn-ME" dirty="0" smtClean="0"/>
              <a:t> </a:t>
            </a:r>
            <a:r>
              <a:rPr lang="en-US" dirty="0" err="1" smtClean="0"/>
              <a:t>neku</a:t>
            </a:r>
            <a:r>
              <a:rPr lang="en-US" dirty="0" smtClean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većine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,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član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u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 smtClean="0"/>
              <a:t>odsutnosti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izabran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izbjegavanja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komplikacija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izabran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izabrati</a:t>
            </a:r>
            <a:r>
              <a:rPr lang="en-US" dirty="0"/>
              <a:t> </a:t>
            </a:r>
            <a:r>
              <a:rPr lang="en-US" dirty="0" err="1"/>
              <a:t>zamjenika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smije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4007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Predsjednik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predsjedava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sjednica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vrši nadzor nad radom uprave društva;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godišnju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 smtClean="0"/>
              <a:t>člana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8865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konsultacije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/>
              <a:t>korake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osigurao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tačkama</a:t>
            </a:r>
            <a:r>
              <a:rPr lang="en-US" dirty="0"/>
              <a:t> </a:t>
            </a:r>
            <a:r>
              <a:rPr lang="en-US" dirty="0" err="1" smtClean="0"/>
              <a:t>dnevnog</a:t>
            </a:r>
            <a:r>
              <a:rPr lang="sr-Latn-ME" dirty="0" smtClean="0"/>
              <a:t> </a:t>
            </a:r>
            <a:r>
              <a:rPr lang="en-US" dirty="0" err="1" smtClean="0"/>
              <a:t>reda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program </a:t>
            </a:r>
            <a:r>
              <a:rPr lang="en-US" dirty="0" err="1"/>
              <a:t>usavršavanja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se </a:t>
            </a:r>
            <a:r>
              <a:rPr lang="en-US" dirty="0" err="1"/>
              <a:t>dodijele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54144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/>
              <a:t>A</a:t>
            </a:r>
            <a:r>
              <a:rPr lang="sr-Latn-ME" dirty="0" smtClean="0"/>
              <a:t>. IZBOR  ČLANOVA NADZORNOG/UPRAVNOG ODBORA</a:t>
            </a:r>
          </a:p>
          <a:p>
            <a:pPr marL="0" indent="0">
              <a:buNone/>
            </a:pPr>
            <a:r>
              <a:rPr lang="sr-Latn-ME" dirty="0"/>
              <a:t>B</a:t>
            </a:r>
            <a:r>
              <a:rPr lang="sr-Latn-ME" dirty="0" smtClean="0"/>
              <a:t>. SASTAV NADZORNOG/UPRAVNOG ODBORA</a:t>
            </a:r>
          </a:p>
          <a:p>
            <a:pPr marL="0" indent="0">
              <a:buNone/>
            </a:pPr>
            <a:r>
              <a:rPr lang="sr-Latn-ME" dirty="0"/>
              <a:t>C</a:t>
            </a:r>
            <a:r>
              <a:rPr lang="sr-Latn-ME" dirty="0" smtClean="0"/>
              <a:t>. STRUKTURA I KOMISIJE NADZORNOG / UPRAVNOG ODBORA </a:t>
            </a:r>
          </a:p>
          <a:p>
            <a:pPr marL="0" indent="0">
              <a:buNone/>
            </a:pPr>
            <a:r>
              <a:rPr lang="sr-Latn-ME" dirty="0"/>
              <a:t>D</a:t>
            </a:r>
            <a:r>
              <a:rPr lang="sr-Latn-ME" dirty="0" smtClean="0"/>
              <a:t>. RADNE PROCEDURE NADZORNOG/UPRAVNOG ODBORA</a:t>
            </a:r>
          </a:p>
          <a:p>
            <a:pPr marL="0" indent="0">
              <a:buNone/>
            </a:pPr>
            <a:r>
              <a:rPr lang="sr-Latn-ME" dirty="0"/>
              <a:t>E</a:t>
            </a:r>
            <a:r>
              <a:rPr lang="sr-Latn-ME" dirty="0" smtClean="0"/>
              <a:t>. OCJENJIVANJE I EVIDENCIJA NADZORNOG /UPRAVNOG ODBORA</a:t>
            </a:r>
          </a:p>
          <a:p>
            <a:pPr marL="0" indent="0">
              <a:buNone/>
            </a:pPr>
            <a:r>
              <a:rPr lang="sr-Latn-ME" dirty="0"/>
              <a:t>F</a:t>
            </a:r>
            <a:r>
              <a:rPr lang="sr-Latn-ME" dirty="0" smtClean="0"/>
              <a:t>. NAKNADA ZA ČLANOVE NADZORNOG/UPRAVNOG ODBORA</a:t>
            </a:r>
          </a:p>
          <a:p>
            <a:pPr marL="0" indent="0">
              <a:buNone/>
            </a:pPr>
            <a:r>
              <a:rPr lang="sr-Latn-ME" dirty="0"/>
              <a:t>G</a:t>
            </a:r>
            <a:r>
              <a:rPr lang="sr-Latn-ME" dirty="0" smtClean="0"/>
              <a:t>. KONTROLA DJELOTVORNOSTI NADZORNOG/UPRAVNOG ODBORA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7951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 </a:t>
            </a:r>
            <a:r>
              <a:rPr lang="en-US" dirty="0" err="1"/>
              <a:t>usložnjava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se </a:t>
            </a:r>
            <a:r>
              <a:rPr lang="en-US" dirty="0" err="1"/>
              <a:t>povećavaju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stavljaju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sredstvom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 smtClean="0"/>
              <a:t>savladavanje</a:t>
            </a:r>
            <a:r>
              <a:rPr lang="sr-Latn-ME" dirty="0" smtClean="0"/>
              <a:t> </a:t>
            </a:r>
            <a:r>
              <a:rPr lang="en-US" dirty="0" err="1" smtClean="0"/>
              <a:t>takvog</a:t>
            </a:r>
            <a:r>
              <a:rPr lang="en-US" dirty="0" smtClean="0"/>
              <a:t> </a:t>
            </a:r>
            <a:r>
              <a:rPr lang="en-US" dirty="0" err="1"/>
              <a:t>izazova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Konkretnije</a:t>
            </a:r>
            <a:r>
              <a:rPr lang="en-US" dirty="0"/>
              <a:t>, </a:t>
            </a:r>
            <a:r>
              <a:rPr lang="en-US" dirty="0" err="1"/>
              <a:t>komisije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dozvoljavaju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da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 smtClean="0"/>
              <a:t>brojem</a:t>
            </a:r>
            <a:r>
              <a:rPr lang="sr-Latn-ME" dirty="0" smtClean="0"/>
              <a:t> </a:t>
            </a:r>
            <a:r>
              <a:rPr lang="en-US" dirty="0" err="1" smtClean="0"/>
              <a:t>složenih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efikasniji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 smtClean="0"/>
              <a:t>specijalistima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detaljnu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preporuke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872812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da </a:t>
            </a:r>
            <a:r>
              <a:rPr lang="en-US" dirty="0" err="1" smtClean="0"/>
              <a:t>razvija</a:t>
            </a:r>
            <a:r>
              <a:rPr lang="en-US" dirty="0" smtClean="0"/>
              <a:t> </a:t>
            </a:r>
            <a:r>
              <a:rPr lang="en-US" dirty="0" err="1" smtClean="0"/>
              <a:t>stručnost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posebnim</a:t>
            </a:r>
            <a:r>
              <a:rPr lang="sr-Latn-ME" dirty="0" smtClean="0"/>
              <a:t> </a:t>
            </a:r>
            <a:r>
              <a:rPr lang="en-US" dirty="0" err="1" smtClean="0"/>
              <a:t>oblastima</a:t>
            </a:r>
            <a:r>
              <a:rPr lang="en-US" dirty="0" smtClean="0"/>
              <a:t>, a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izvještavanje</a:t>
            </a:r>
            <a:r>
              <a:rPr lang="en-US" dirty="0" smtClean="0"/>
              <a:t>,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internu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povećavaju</a:t>
            </a:r>
            <a:r>
              <a:rPr lang="en-US" dirty="0" smtClean="0"/>
              <a:t> </a:t>
            </a:r>
            <a:r>
              <a:rPr lang="en-US" dirty="0" err="1" smtClean="0"/>
              <a:t>objektivnost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nezavisnost</a:t>
            </a:r>
            <a:r>
              <a:rPr lang="en-US" dirty="0" smtClean="0"/>
              <a:t> </a:t>
            </a:r>
            <a:r>
              <a:rPr lang="en-US" dirty="0" err="1" smtClean="0"/>
              <a:t>mišljenja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izol</a:t>
            </a:r>
            <a:r>
              <a:rPr lang="sr-Latn-ME" dirty="0" smtClean="0"/>
              <a:t>ujući 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od </a:t>
            </a:r>
            <a:r>
              <a:rPr lang="en-US" dirty="0" err="1" smtClean="0"/>
              <a:t>potencijalnog</a:t>
            </a:r>
            <a:r>
              <a:rPr lang="en-US" dirty="0" smtClean="0"/>
              <a:t> </a:t>
            </a:r>
            <a:r>
              <a:rPr lang="en-US" dirty="0" err="1" smtClean="0"/>
              <a:t>pretjeranog</a:t>
            </a:r>
            <a:r>
              <a:rPr lang="en-US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Od </a:t>
            </a:r>
            <a:r>
              <a:rPr lang="en-US" dirty="0" err="1" smtClean="0"/>
              <a:t>kritične</a:t>
            </a:r>
            <a:r>
              <a:rPr lang="en-US" dirty="0" smtClean="0"/>
              <a:t> </a:t>
            </a:r>
            <a:r>
              <a:rPr lang="en-US" dirty="0" err="1" smtClean="0"/>
              <a:t>važnosti</a:t>
            </a:r>
            <a:r>
              <a:rPr lang="en-US" dirty="0" smtClean="0"/>
              <a:t> je da se </a:t>
            </a:r>
            <a:r>
              <a:rPr lang="en-US" dirty="0" err="1" smtClean="0"/>
              <a:t>podrazumijeva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je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formira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, </a:t>
            </a:r>
            <a:r>
              <a:rPr lang="en-US" dirty="0" err="1" smtClean="0"/>
              <a:t>određuje</a:t>
            </a:r>
            <a:r>
              <a:rPr lang="sr-Latn-ME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normativnih</a:t>
            </a:r>
            <a:r>
              <a:rPr lang="en-US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, </a:t>
            </a:r>
            <a:r>
              <a:rPr lang="en-US" dirty="0" err="1" smtClean="0"/>
              <a:t>imenuje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pretvara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preporuke</a:t>
            </a:r>
            <a:r>
              <a:rPr lang="en-US" dirty="0" smtClean="0"/>
              <a:t> u </a:t>
            </a:r>
            <a:r>
              <a:rPr lang="en-US" dirty="0" err="1" smtClean="0"/>
              <a:t>djela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endParaRPr lang="sr-Latn-ME" dirty="0"/>
          </a:p>
          <a:p>
            <a:pPr algn="just"/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506516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Od </a:t>
            </a:r>
            <a:r>
              <a:rPr lang="en-US" dirty="0" err="1"/>
              <a:t>naročite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je to da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da ne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u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se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 smtClean="0"/>
              <a:t>racionaliz</a:t>
            </a:r>
            <a:r>
              <a:rPr lang="sr-Latn-ME" dirty="0" smtClean="0"/>
              <a:t>ovali</a:t>
            </a:r>
            <a:r>
              <a:rPr lang="en-US" dirty="0" smtClean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odobriti</a:t>
            </a:r>
            <a:r>
              <a:rPr lang="sr-Latn-ME" dirty="0" smtClean="0"/>
              <a:t> </a:t>
            </a:r>
            <a:r>
              <a:rPr lang="en-US" dirty="0" err="1" smtClean="0"/>
              <a:t>normativne</a:t>
            </a:r>
            <a:r>
              <a:rPr lang="en-US" dirty="0" smtClean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komisija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: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komisiju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naknade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druge komisije ako odluči da je to potrebno.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647603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r>
              <a:rPr lang="pl-PL" dirty="0" smtClean="0"/>
              <a:t>Međutim, potrebna je opreznost.</a:t>
            </a:r>
          </a:p>
          <a:p>
            <a:pPr algn="just"/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otežati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fragmentacije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Preporučljivo</a:t>
            </a:r>
            <a:r>
              <a:rPr lang="en-US" dirty="0" smtClean="0"/>
              <a:t> je da se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potrebi</a:t>
            </a:r>
            <a:r>
              <a:rPr lang="en-US" dirty="0" smtClean="0"/>
              <a:t>, </a:t>
            </a:r>
            <a:r>
              <a:rPr lang="en-US" dirty="0" err="1" smtClean="0"/>
              <a:t>počinjući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najkritičnijih</a:t>
            </a:r>
            <a:r>
              <a:rPr lang="en-US" dirty="0" smtClean="0"/>
              <a:t>, a </a:t>
            </a:r>
            <a:r>
              <a:rPr lang="en-US" dirty="0" err="1" smtClean="0"/>
              <a:t>zatim</a:t>
            </a:r>
            <a:r>
              <a:rPr lang="en-US" dirty="0" smtClean="0"/>
              <a:t> </a:t>
            </a:r>
            <a:r>
              <a:rPr lang="en-US" dirty="0" err="1" smtClean="0"/>
              <a:t>formirajući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se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sticalo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.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stalne</a:t>
            </a:r>
            <a:r>
              <a:rPr lang="en-US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ad hoc </a:t>
            </a:r>
            <a:r>
              <a:rPr lang="en-US" dirty="0" err="1" smtClean="0"/>
              <a:t>komisije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perspektive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najvažnija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je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4696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7882"/>
            <a:ext cx="10515600" cy="56390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>
              <a:buNone/>
            </a:pPr>
            <a:r>
              <a:rPr lang="pl-PL" dirty="0" smtClean="0"/>
              <a:t>Nadzorni/upravni </a:t>
            </a:r>
            <a:r>
              <a:rPr lang="pl-PL" dirty="0"/>
              <a:t>odbor je kolektivni organ u kojem: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svi</a:t>
            </a:r>
            <a:r>
              <a:rPr lang="en-US" sz="2800" dirty="0"/>
              <a:t> </a:t>
            </a:r>
            <a:r>
              <a:rPr lang="en-US" sz="2800" dirty="0" err="1"/>
              <a:t>članovi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jednaka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dužnosti</a:t>
            </a:r>
            <a:r>
              <a:rPr lang="en-US" sz="2800" dirty="0"/>
              <a:t> (</a:t>
            </a:r>
            <a:r>
              <a:rPr lang="en-US" sz="2800" dirty="0" err="1"/>
              <a:t>osnivački</a:t>
            </a:r>
            <a:r>
              <a:rPr lang="en-US" sz="2800" dirty="0"/>
              <a:t> </a:t>
            </a:r>
            <a:r>
              <a:rPr lang="en-US" sz="2800" dirty="0" err="1"/>
              <a:t>akt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 smtClean="0"/>
              <a:t>predvidjeti</a:t>
            </a:r>
            <a:r>
              <a:rPr lang="sr-Latn-ME" sz="2800" dirty="0" smtClean="0"/>
              <a:t> </a:t>
            </a:r>
            <a:r>
              <a:rPr lang="en-US" sz="2800" dirty="0" smtClean="0"/>
              <a:t>da </a:t>
            </a:r>
            <a:r>
              <a:rPr lang="en-US" sz="2800" dirty="0" err="1"/>
              <a:t>predsjednik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odlučujući</a:t>
            </a:r>
            <a:r>
              <a:rPr lang="en-US" sz="2800" dirty="0"/>
              <a:t> </a:t>
            </a:r>
            <a:r>
              <a:rPr lang="en-US" sz="2800" dirty="0" err="1"/>
              <a:t>glas</a:t>
            </a:r>
            <a:r>
              <a:rPr lang="en-US" sz="2800" dirty="0"/>
              <a:t> u </a:t>
            </a:r>
            <a:r>
              <a:rPr lang="en-US" sz="2800" dirty="0" err="1"/>
              <a:t>slučaju</a:t>
            </a:r>
            <a:r>
              <a:rPr lang="en-US" sz="2800" dirty="0"/>
              <a:t> </a:t>
            </a:r>
            <a:r>
              <a:rPr lang="en-US" sz="2800" dirty="0" err="1"/>
              <a:t>neriješenog</a:t>
            </a:r>
            <a:r>
              <a:rPr lang="en-US" sz="2800" dirty="0"/>
              <a:t> </a:t>
            </a:r>
            <a:r>
              <a:rPr lang="en-US" sz="2800" dirty="0" err="1"/>
              <a:t>rezultata</a:t>
            </a:r>
            <a:r>
              <a:rPr lang="en-US" sz="2800" dirty="0"/>
              <a:t> </a:t>
            </a:r>
            <a:r>
              <a:rPr lang="en-US" sz="2800" dirty="0" err="1"/>
              <a:t>glasanja</a:t>
            </a:r>
            <a:r>
              <a:rPr lang="en-US" sz="2800" dirty="0"/>
              <a:t>);</a:t>
            </a:r>
          </a:p>
          <a:p>
            <a:pPr marL="457200" lvl="1" indent="0" algn="just">
              <a:buNone/>
            </a:pPr>
            <a:r>
              <a:rPr lang="it-IT" sz="2800" dirty="0"/>
              <a:t>• svi članovi snose solidarnu odgovornost; i</a:t>
            </a:r>
          </a:p>
          <a:p>
            <a:pPr marL="457200" lvl="1" indent="0" algn="just">
              <a:buNone/>
            </a:pPr>
            <a:r>
              <a:rPr lang="pl-PL" sz="2800" dirty="0"/>
              <a:t>• članovi djeluju zajedno kao organ prema posebnim </a:t>
            </a:r>
            <a:r>
              <a:rPr lang="pl-PL" sz="2800" dirty="0" smtClean="0"/>
              <a:t>procedurama </a:t>
            </a:r>
            <a:r>
              <a:rPr lang="en-US" sz="2800" dirty="0" err="1" smtClean="0"/>
              <a:t>odlučivanja</a:t>
            </a:r>
            <a:r>
              <a:rPr lang="en-US" sz="2800" dirty="0"/>
              <a:t>.</a:t>
            </a:r>
          </a:p>
          <a:p>
            <a:pPr algn="just"/>
            <a:r>
              <a:rPr lang="pl-PL" dirty="0"/>
              <a:t>Ovo podrazumijeva da, iako se određeni zadaci mogu prenijeti na </a:t>
            </a:r>
            <a:r>
              <a:rPr lang="pl-PL" dirty="0" smtClean="0"/>
              <a:t>komisije odbora</a:t>
            </a:r>
            <a:r>
              <a:rPr lang="pl-PL" dirty="0"/>
              <a:t>, krajnja odgovornost za odlučivanje leži na cjelokupnom </a:t>
            </a:r>
            <a:r>
              <a:rPr lang="pl-PL" dirty="0" smtClean="0"/>
              <a:t>nadzornom/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 smtClean="0"/>
              <a:t>kojeg</a:t>
            </a:r>
            <a:r>
              <a:rPr lang="sr-Latn-ME" dirty="0" smtClean="0"/>
              <a:t> </a:t>
            </a:r>
            <a:r>
              <a:rPr lang="en-US" dirty="0" err="1" smtClean="0"/>
              <a:t>drugog</a:t>
            </a:r>
            <a:r>
              <a:rPr lang="en-US" dirty="0" smtClean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3624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c) </a:t>
            </a:r>
            <a:r>
              <a:rPr lang="en-US" dirty="0" err="1" smtClean="0"/>
              <a:t>Sastav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endParaRPr lang="en-US" dirty="0" smtClean="0"/>
          </a:p>
          <a:p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tri</a:t>
            </a:r>
            <a:r>
              <a:rPr lang="sr-Latn-ME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ne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dbora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imenovati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predsjednika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 smtClean="0"/>
              <a:t>, a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rukovodioci</a:t>
            </a:r>
            <a:r>
              <a:rPr lang="en-US" dirty="0" smtClean="0"/>
              <a:t>, </a:t>
            </a:r>
            <a:r>
              <a:rPr lang="en-US" dirty="0" err="1" smtClean="0"/>
              <a:t>mogu</a:t>
            </a:r>
            <a:r>
              <a:rPr lang="en-US" dirty="0" smtClean="0"/>
              <a:t> se </a:t>
            </a:r>
            <a:r>
              <a:rPr lang="en-US" dirty="0" err="1" smtClean="0"/>
              <a:t>pozvati</a:t>
            </a:r>
            <a:r>
              <a:rPr lang="en-US" dirty="0" smtClean="0"/>
              <a:t> da </a:t>
            </a:r>
            <a:r>
              <a:rPr lang="en-US" dirty="0" err="1" smtClean="0"/>
              <a:t>prezent</a:t>
            </a:r>
            <a:r>
              <a:rPr lang="sr-Latn-ME" dirty="0" smtClean="0"/>
              <a:t>uju 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elaboriraju</a:t>
            </a:r>
            <a:r>
              <a:rPr lang="sr-Latn-ME" dirty="0" smtClean="0"/>
              <a:t>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one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status </a:t>
            </a:r>
            <a:r>
              <a:rPr lang="en-US" dirty="0" err="1" smtClean="0"/>
              <a:t>posmatrača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ne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davati</a:t>
            </a:r>
            <a:r>
              <a:rPr lang="en-US" dirty="0" smtClean="0"/>
              <a:t> </a:t>
            </a:r>
            <a:r>
              <a:rPr lang="en-US" dirty="0" err="1" smtClean="0"/>
              <a:t>savjete</a:t>
            </a:r>
            <a:r>
              <a:rPr lang="sr-Latn-ME" dirty="0" smtClean="0"/>
              <a:t> </a:t>
            </a:r>
            <a:r>
              <a:rPr lang="pl-PL" dirty="0" smtClean="0"/>
              <a:t>ili odlučivati o određenim pitanjima.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76490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3. Predsjednik komisije nadzornog/upravnog odbora</a:t>
            </a:r>
          </a:p>
          <a:p>
            <a:pPr algn="just"/>
            <a:r>
              <a:rPr lang="pl-PL" dirty="0"/>
              <a:t>Predsjednik komisije odgovoran je za njenu djelotvornost, bez obzira na svoje </a:t>
            </a:r>
            <a:r>
              <a:rPr lang="pl-PL" dirty="0" smtClean="0"/>
              <a:t>druge </a:t>
            </a:r>
            <a:r>
              <a:rPr lang="en-US" dirty="0" err="1" smtClean="0"/>
              <a:t>dužnosti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djelotvoran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,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 smtClean="0"/>
              <a:t>produktivne</a:t>
            </a:r>
            <a:r>
              <a:rPr lang="sr-Latn-ME" dirty="0" smtClean="0"/>
              <a:t> </a:t>
            </a:r>
            <a:r>
              <a:rPr lang="en-US" dirty="0" err="1" smtClean="0"/>
              <a:t>sjednice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intelektualno</a:t>
            </a:r>
            <a:r>
              <a:rPr lang="en-US" dirty="0"/>
              <a:t> </a:t>
            </a:r>
            <a:r>
              <a:rPr lang="en-US" dirty="0" err="1"/>
              <a:t>vodstvo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složenih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607756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dirty="0" smtClean="0">
                <a:latin typeface="+mn-lt"/>
              </a:rPr>
              <a:t>D -  </a:t>
            </a:r>
            <a:r>
              <a:rPr lang="pl-PL" sz="4000" dirty="0">
                <a:latin typeface="+mn-lt"/>
              </a:rPr>
              <a:t>Radne procedure nadzornog/upravnog odbora</a:t>
            </a:r>
            <a:r>
              <a:rPr lang="pl-PL" dirty="0"/>
              <a:t/>
            </a:r>
            <a:br>
              <a:rPr lang="pl-P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3645"/>
            <a:ext cx="10515600" cy="486331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organ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funkcionira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proceduri</a:t>
            </a:r>
            <a:r>
              <a:rPr lang="sr-Latn-ME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sanoj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RS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l-PL" dirty="0"/>
              <a:t>1. Predsjednik i sjednice nadzornog/upravnog odbora</a:t>
            </a:r>
          </a:p>
          <a:p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smtClean="0"/>
              <a:t>da: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err="1" smtClean="0"/>
              <a:t>sjednice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predsjedava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sjednica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3205096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r>
              <a:rPr lang="pl-PL" dirty="0"/>
              <a:t>vrši nadzor nad radom nadzornog/upravnog odbora i njegovih komisija;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godišnju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 smtClean="0"/>
              <a:t>vremena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konsultacije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/>
              <a:t>korake</a:t>
            </a:r>
            <a:r>
              <a:rPr lang="en-US" dirty="0"/>
              <a:t> da </a:t>
            </a:r>
            <a:r>
              <a:rPr lang="en-US" dirty="0" err="1"/>
              <a:t>osigura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sr-Latn-ME" dirty="0" smtClean="0"/>
              <a:t> o</a:t>
            </a:r>
            <a:r>
              <a:rPr lang="en-US" dirty="0" err="1" smtClean="0"/>
              <a:t>dbora</a:t>
            </a:r>
            <a:r>
              <a:rPr lang="sr-Latn-ME" dirty="0" smtClean="0"/>
              <a:t> </a:t>
            </a:r>
            <a:r>
              <a:rPr lang="pl-PL" dirty="0" smtClean="0"/>
              <a:t>blagovremeno </a:t>
            </a:r>
            <a:r>
              <a:rPr lang="pl-PL" dirty="0"/>
              <a:t>dobiju informacije potrebne za odlučivanje po </a:t>
            </a:r>
            <a:r>
              <a:rPr lang="pl-PL" dirty="0" smtClean="0"/>
              <a:t>tačkama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/>
              <a:t>reda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17740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/>
              <a:t>usavršavanja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se </a:t>
            </a:r>
            <a:r>
              <a:rPr lang="en-US" dirty="0" err="1"/>
              <a:t>dodijele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neriješenog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 smtClean="0"/>
              <a:t>daje </a:t>
            </a:r>
            <a:r>
              <a:rPr lang="pl-PL" dirty="0"/>
              <a:t>odlučujući glas (ako je to predviđeno osnivačkim aktom); i</a:t>
            </a:r>
          </a:p>
          <a:p>
            <a:pPr marL="0" indent="0" algn="just">
              <a:buNone/>
            </a:pPr>
            <a:r>
              <a:rPr lang="pl-PL" dirty="0"/>
              <a:t>• potpisuje zapisnik sa sjednice nadzornog/upravnog odbora (kada </a:t>
            </a:r>
            <a:r>
              <a:rPr lang="pl-PL" dirty="0" smtClean="0"/>
              <a:t>on </a:t>
            </a:r>
            <a:r>
              <a:rPr lang="en-US" dirty="0" err="1" smtClean="0"/>
              <a:t>predsjedava</a:t>
            </a:r>
            <a:r>
              <a:rPr lang="en-US" dirty="0" smtClean="0"/>
              <a:t> </a:t>
            </a:r>
            <a:r>
              <a:rPr lang="en-US" dirty="0"/>
              <a:t>tom </a:t>
            </a:r>
            <a:r>
              <a:rPr lang="en-US" dirty="0" err="1"/>
              <a:t>sjednicom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5672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322"/>
          </a:xfrm>
        </p:spPr>
        <p:txBody>
          <a:bodyPr>
            <a:noAutofit/>
          </a:bodyPr>
          <a:lstStyle/>
          <a:p>
            <a:pPr algn="just"/>
            <a:r>
              <a:rPr lang="sr-Latn-ME" sz="3600" dirty="0" smtClean="0">
                <a:latin typeface="+mn-lt"/>
              </a:rPr>
              <a:t>A - </a:t>
            </a:r>
            <a:r>
              <a:rPr lang="en-US" sz="3600" dirty="0" err="1" smtClean="0">
                <a:latin typeface="+mn-lt"/>
              </a:rPr>
              <a:t>Izbor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članova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nadzornog</a:t>
            </a:r>
            <a:r>
              <a:rPr lang="en-US" sz="3600" dirty="0" smtClean="0">
                <a:latin typeface="+mn-lt"/>
              </a:rPr>
              <a:t>/</a:t>
            </a:r>
            <a:r>
              <a:rPr lang="en-US" sz="3600" dirty="0" err="1" smtClean="0">
                <a:latin typeface="+mn-lt"/>
              </a:rPr>
              <a:t>upravnog</a:t>
            </a:r>
            <a:r>
              <a:rPr lang="sr-Latn-ME" sz="3600" dirty="0" smtClean="0">
                <a:latin typeface="+mn-lt"/>
              </a:rPr>
              <a:t> 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en-US" sz="3600" dirty="0" err="1">
                <a:latin typeface="+mn-lt"/>
              </a:rPr>
              <a:t>odbora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464399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mandat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biraju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 smtClean="0"/>
              <a:t>godišnjoj</a:t>
            </a:r>
            <a:r>
              <a:rPr lang="sr-Latn-ME" dirty="0" smtClean="0"/>
              <a:t> </a:t>
            </a:r>
            <a:r>
              <a:rPr lang="en-US" dirty="0" err="1" smtClean="0"/>
              <a:t>skupštini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oni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vanrednoj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sazove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period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od momenta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Uprkos</a:t>
            </a:r>
            <a:r>
              <a:rPr lang="en-US" dirty="0" smtClean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/>
              <a:t>mandata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nastavlja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ne </a:t>
            </a:r>
            <a:r>
              <a:rPr lang="en-US" dirty="0" err="1"/>
              <a:t>izabere</a:t>
            </a:r>
            <a:r>
              <a:rPr lang="en-US" dirty="0"/>
              <a:t> </a:t>
            </a:r>
            <a:r>
              <a:rPr lang="en-US" dirty="0" err="1" smtClean="0"/>
              <a:t>njegov</a:t>
            </a:r>
            <a:r>
              <a:rPr lang="sr-Latn-ME" dirty="0" smtClean="0"/>
              <a:t> </a:t>
            </a:r>
            <a:r>
              <a:rPr lang="en-US" dirty="0" err="1" smtClean="0"/>
              <a:t>nasljednik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toga </a:t>
            </a:r>
            <a:r>
              <a:rPr lang="en-US" dirty="0" err="1"/>
              <a:t>koliko</a:t>
            </a:r>
            <a:r>
              <a:rPr lang="en-US" dirty="0"/>
              <a:t> se puta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birati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516887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2. </a:t>
            </a:r>
            <a:r>
              <a:rPr lang="en-US" sz="3200" dirty="0" err="1">
                <a:latin typeface="+mn-lt"/>
              </a:rPr>
              <a:t>Sjednice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nadzornog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upravnog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odbora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683014"/>
          </a:xfrm>
        </p:spPr>
        <p:txBody>
          <a:bodyPr/>
          <a:lstStyle/>
          <a:p>
            <a:pPr algn="just"/>
            <a:r>
              <a:rPr lang="pl-PL" dirty="0" smtClean="0"/>
              <a:t>Nadzorni/upravni </a:t>
            </a:r>
            <a:r>
              <a:rPr lang="pl-PL" dirty="0"/>
              <a:t>odbor mora u donošenju punovažnih odluka postupati </a:t>
            </a:r>
            <a:r>
              <a:rPr lang="pl-PL" dirty="0" smtClean="0"/>
              <a:t>po </a:t>
            </a:r>
            <a:r>
              <a:rPr lang="en-US" dirty="0" err="1" smtClean="0"/>
              <a:t>zakonskim</a:t>
            </a:r>
            <a:r>
              <a:rPr lang="en-US" dirty="0" smtClean="0"/>
              <a:t> </a:t>
            </a:r>
            <a:r>
              <a:rPr lang="en-US" dirty="0" err="1"/>
              <a:t>zahtjevima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rizikovati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sudovi</a:t>
            </a:r>
            <a:r>
              <a:rPr lang="en-US" dirty="0"/>
              <a:t> </a:t>
            </a:r>
            <a:r>
              <a:rPr lang="en-US" dirty="0" err="1"/>
              <a:t>ponište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žalbama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mjeri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da se</a:t>
            </a:r>
            <a:r>
              <a:rPr lang="sr-Latn-ME" dirty="0"/>
              <a:t> </a:t>
            </a:r>
            <a:r>
              <a:rPr lang="pl-PL" dirty="0"/>
              <a:t>neka radnja nadzornog/upravnog odbora preduzme na sjednici, radnja za koju </a:t>
            </a:r>
            <a:r>
              <a:rPr lang="en-US" dirty="0"/>
              <a:t>se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nalaže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da je </a:t>
            </a:r>
            <a:r>
              <a:rPr lang="en-US" dirty="0" err="1"/>
              <a:t>preduzme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preduzeti</a:t>
            </a:r>
            <a:r>
              <a:rPr lang="en-US" dirty="0"/>
              <a:t> bez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nijedan</a:t>
            </a:r>
            <a:r>
              <a:rPr lang="en-US" dirty="0"/>
              <a:t> od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uruči</a:t>
            </a:r>
            <a:r>
              <a:rPr lang="en-US" dirty="0"/>
              <a:t> </a:t>
            </a:r>
            <a:r>
              <a:rPr lang="en-US" dirty="0" err="1"/>
              <a:t>pisano</a:t>
            </a:r>
            <a:r>
              <a:rPr lang="en-US" dirty="0"/>
              <a:t>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neslaganju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87179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3. Prva </a:t>
            </a:r>
            <a:r>
              <a:rPr lang="en-US" sz="3200" dirty="0" err="1">
                <a:latin typeface="+mn-lt"/>
              </a:rPr>
              <a:t>sjednica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nadzornog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upravnog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odbora</a:t>
            </a:r>
            <a:endParaRPr lang="sr-Latn-ME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Prva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novoizabranog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ajkasnije</a:t>
            </a:r>
            <a:r>
              <a:rPr lang="sr-Latn-ME" dirty="0" smtClean="0"/>
              <a:t> </a:t>
            </a:r>
            <a:r>
              <a:rPr lang="en-US" dirty="0" err="1" smtClean="0"/>
              <a:t>mjesec</a:t>
            </a:r>
            <a:r>
              <a:rPr lang="en-US" dirty="0" smtClean="0"/>
              <a:t> </a:t>
            </a:r>
            <a:r>
              <a:rPr lang="en-US" dirty="0"/>
              <a:t>dana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praktičnog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organiz</a:t>
            </a:r>
            <a:r>
              <a:rPr lang="sr-Latn-ME" dirty="0" smtClean="0"/>
              <a:t>ovati  </a:t>
            </a:r>
            <a:r>
              <a:rPr lang="en-US" dirty="0" err="1" smtClean="0"/>
              <a:t>odmah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3000" dirty="0" err="1" smtClean="0"/>
              <a:t>defini</a:t>
            </a:r>
            <a:r>
              <a:rPr lang="sr-Latn-ME" sz="3000" dirty="0" smtClean="0"/>
              <a:t>še 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potvrdi</a:t>
            </a:r>
            <a:r>
              <a:rPr lang="en-US" sz="3000" dirty="0"/>
              <a:t> </a:t>
            </a:r>
            <a:r>
              <a:rPr lang="en-US" sz="3000" dirty="0" err="1"/>
              <a:t>prioritete</a:t>
            </a:r>
            <a:r>
              <a:rPr lang="en-US" sz="3000" dirty="0"/>
              <a:t> </a:t>
            </a:r>
            <a:r>
              <a:rPr lang="en-US" sz="3000" dirty="0" err="1"/>
              <a:t>nadzornog</a:t>
            </a:r>
            <a:r>
              <a:rPr lang="en-US" sz="3000" dirty="0"/>
              <a:t>/</a:t>
            </a:r>
            <a:r>
              <a:rPr lang="en-US" sz="3000" dirty="0" err="1"/>
              <a:t>upravnog</a:t>
            </a:r>
            <a:r>
              <a:rPr lang="en-US" sz="3000" dirty="0"/>
              <a:t> </a:t>
            </a:r>
            <a:r>
              <a:rPr lang="en-US" sz="3000" dirty="0" err="1"/>
              <a:t>odbora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pl-PL" sz="3000" dirty="0"/>
              <a:t>• formira komisije ako je prikladno; </a:t>
            </a:r>
            <a:r>
              <a:rPr lang="pl-PL" sz="3000" dirty="0" smtClean="0"/>
              <a:t>i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xmlns="" val="1873274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0647"/>
            <a:ext cx="10515600" cy="5706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izabere</a:t>
            </a:r>
            <a:r>
              <a:rPr lang="en-US" dirty="0" smtClean="0"/>
              <a:t> </a:t>
            </a:r>
            <a:r>
              <a:rPr lang="en-US" dirty="0" err="1" smtClean="0"/>
              <a:t>predsjednike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Društvo</a:t>
            </a:r>
            <a:r>
              <a:rPr lang="en-US" dirty="0" smtClean="0"/>
              <a:t> bi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 smtClean="0"/>
              <a:t>moglo</a:t>
            </a:r>
            <a:r>
              <a:rPr lang="en-US" dirty="0" smtClean="0"/>
              <a:t> </a:t>
            </a:r>
            <a:r>
              <a:rPr lang="en-US" dirty="0" err="1" smtClean="0"/>
              <a:t>razviti</a:t>
            </a:r>
            <a:r>
              <a:rPr lang="en-US" dirty="0" smtClean="0"/>
              <a:t> </a:t>
            </a:r>
            <a:r>
              <a:rPr lang="en-US" dirty="0" err="1" smtClean="0"/>
              <a:t>uvodnu</a:t>
            </a:r>
            <a:r>
              <a:rPr lang="en-US" dirty="0" smtClean="0"/>
              <a:t> </a:t>
            </a:r>
            <a:r>
              <a:rPr lang="en-US" dirty="0" err="1" smtClean="0"/>
              <a:t>obuku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,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,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osvrt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privrednu</a:t>
            </a:r>
            <a:r>
              <a:rPr lang="en-US" dirty="0" smtClean="0"/>
              <a:t> </a:t>
            </a:r>
            <a:r>
              <a:rPr lang="en-US" dirty="0" err="1" smtClean="0"/>
              <a:t>granu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djelatnost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trenutnu</a:t>
            </a:r>
            <a:r>
              <a:rPr lang="en-US" dirty="0" smtClean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 smtClean="0"/>
              <a:t>situaciju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strategiju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rizike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biografije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kvalifikacije</a:t>
            </a:r>
            <a:r>
              <a:rPr lang="en-US" dirty="0" smtClean="0"/>
              <a:t> </a:t>
            </a:r>
            <a:r>
              <a:rPr lang="en-US" dirty="0" err="1" smtClean="0"/>
              <a:t>ključnih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136820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>
                <a:latin typeface="+mn-lt"/>
              </a:rPr>
              <a:t>4. Plan sjednica nadzornog/upravnog 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472468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propisivati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vođenje</a:t>
            </a:r>
            <a:r>
              <a:rPr lang="en-US" dirty="0" smtClean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, pored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,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plan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adrži</a:t>
            </a:r>
            <a:r>
              <a:rPr lang="en-US" dirty="0" smtClean="0"/>
              <a:t> </a:t>
            </a:r>
            <a:r>
              <a:rPr lang="en-US" dirty="0" err="1"/>
              <a:t>teme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obraditi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održavati</a:t>
            </a:r>
            <a:r>
              <a:rPr lang="en-US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sastajati</a:t>
            </a:r>
            <a:r>
              <a:rPr lang="en-US" dirty="0"/>
              <a:t> se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puta </a:t>
            </a:r>
            <a:r>
              <a:rPr lang="en-US" dirty="0" err="1"/>
              <a:t>godišnje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sr-Latn-ME" dirty="0"/>
              <a:t> </a:t>
            </a:r>
            <a:r>
              <a:rPr lang="en-US" dirty="0" err="1"/>
              <a:t>održavati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onoliko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to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potrebnim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5393916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mjernic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produktivnih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efikasnih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kalendara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.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uklope</a:t>
            </a:r>
            <a:r>
              <a:rPr lang="en-US" dirty="0"/>
              <a:t> u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raspored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sr-Latn-ME" dirty="0" smtClean="0"/>
              <a:t>K</a:t>
            </a:r>
            <a:r>
              <a:rPr lang="en-US" dirty="0" err="1" smtClean="0"/>
              <a:t>alendar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služiti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orijentacija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pl-PL" dirty="0" smtClean="0"/>
              <a:t>upravni odbor treba održavati dodatne sjednice kada je to opravdano i, </a:t>
            </a:r>
            <a:r>
              <a:rPr lang="en-US" dirty="0" err="1" smtClean="0"/>
              <a:t>obrnuto</a:t>
            </a:r>
            <a:r>
              <a:rPr lang="en-US" dirty="0" smtClean="0"/>
              <a:t>, </a:t>
            </a:r>
            <a:r>
              <a:rPr lang="en-US" dirty="0" err="1" smtClean="0"/>
              <a:t>otkazati</a:t>
            </a:r>
            <a:r>
              <a:rPr lang="en-US" dirty="0" smtClean="0"/>
              <a:t> </a:t>
            </a:r>
            <a:r>
              <a:rPr lang="en-US" dirty="0" err="1" smtClean="0"/>
              <a:t>sjednice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rješavati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Utvrđivanje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znatno</a:t>
            </a:r>
            <a:r>
              <a:rPr lang="en-US" dirty="0" smtClean="0"/>
              <a:t> </a:t>
            </a:r>
            <a:r>
              <a:rPr lang="en-US" dirty="0" err="1" smtClean="0"/>
              <a:t>ranije</a:t>
            </a:r>
            <a:r>
              <a:rPr lang="en-US" dirty="0" smtClean="0"/>
              <a:t>.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 </a:t>
            </a:r>
            <a:r>
              <a:rPr lang="en-US" dirty="0" err="1" smtClean="0"/>
              <a:t>stanju</a:t>
            </a:r>
            <a:r>
              <a:rPr lang="en-US" dirty="0" smtClean="0"/>
              <a:t> da se </a:t>
            </a:r>
            <a:r>
              <a:rPr lang="en-US" dirty="0" err="1" smtClean="0"/>
              <a:t>valjano</a:t>
            </a:r>
            <a:r>
              <a:rPr lang="en-US" dirty="0" smtClean="0"/>
              <a:t> </a:t>
            </a:r>
            <a:r>
              <a:rPr lang="en-US" dirty="0" err="1" smtClean="0"/>
              <a:t>fokusiraju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pripreme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aktuelni</a:t>
            </a:r>
            <a:r>
              <a:rPr lang="sr-Latn-ME" dirty="0" smtClean="0"/>
              <a:t> </a:t>
            </a:r>
            <a:r>
              <a:rPr lang="en-US" dirty="0" err="1" smtClean="0"/>
              <a:t>zadatak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Predsjednik</a:t>
            </a:r>
            <a:r>
              <a:rPr lang="en-US" dirty="0" smtClean="0"/>
              <a:t> bi </a:t>
            </a:r>
            <a:r>
              <a:rPr lang="en-US" dirty="0" err="1" smtClean="0"/>
              <a:t>mogao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poslati</a:t>
            </a:r>
            <a:r>
              <a:rPr lang="en-US" dirty="0" smtClean="0"/>
              <a:t> </a:t>
            </a:r>
            <a:r>
              <a:rPr lang="en-US" dirty="0" err="1" smtClean="0"/>
              <a:t>unaprijed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omogućavajući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da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komentare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sugestije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0578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Stavljanje</a:t>
            </a:r>
            <a:r>
              <a:rPr lang="en-US" dirty="0"/>
              <a:t>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desiti</a:t>
            </a:r>
            <a:r>
              <a:rPr lang="en-US" dirty="0"/>
              <a:t> da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pl-PL" dirty="0" smtClean="0"/>
              <a:t>sjednice </a:t>
            </a:r>
            <a:r>
              <a:rPr lang="pl-PL" dirty="0"/>
              <a:t>moraju otići ranije. </a:t>
            </a:r>
            <a:endParaRPr lang="pl-PL" dirty="0" smtClean="0"/>
          </a:p>
          <a:p>
            <a:pPr algn="just"/>
            <a:r>
              <a:rPr lang="pl-PL" dirty="0" smtClean="0"/>
              <a:t>Stoga </a:t>
            </a:r>
            <a:r>
              <a:rPr lang="pl-PL" dirty="0"/>
              <a:t>je zakazivanje sjednica za prvi, a ne </a:t>
            </a:r>
            <a:r>
              <a:rPr lang="pl-PL" dirty="0" smtClean="0"/>
              <a:t>kasniji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/>
              <a:t>dana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pogodnije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interaktivnih</a:t>
            </a:r>
            <a:r>
              <a:rPr lang="en-US" dirty="0"/>
              <a:t> </a:t>
            </a:r>
            <a:r>
              <a:rPr lang="en-US" dirty="0" err="1"/>
              <a:t>diskusija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5163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/>
          <a:lstStyle/>
          <a:p>
            <a:pPr algn="just"/>
            <a:r>
              <a:rPr lang="en-US" dirty="0"/>
              <a:t>Pored </a:t>
            </a:r>
            <a:r>
              <a:rPr lang="en-US" dirty="0" err="1"/>
              <a:t>redovnih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 smtClean="0"/>
              <a:t>organiz</a:t>
            </a:r>
            <a:r>
              <a:rPr lang="sr-Latn-ME" dirty="0" smtClean="0"/>
              <a:t>ovati  </a:t>
            </a:r>
            <a:r>
              <a:rPr lang="en-US" dirty="0" err="1" smtClean="0"/>
              <a:t>sjednicu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razmatranje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završnog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mjeseca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387344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5. </a:t>
            </a:r>
            <a:r>
              <a:rPr lang="en-US" sz="3200" dirty="0" err="1">
                <a:latin typeface="+mn-lt"/>
              </a:rPr>
              <a:t>Ko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ima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pravo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sazvati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sjednicu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nadzornog</a:t>
            </a:r>
            <a:r>
              <a:rPr lang="en-US" sz="3200" dirty="0">
                <a:latin typeface="+mn-lt"/>
              </a:rPr>
              <a:t>/</a:t>
            </a:r>
            <a:r>
              <a:rPr lang="en-US" sz="3200" dirty="0" err="1">
                <a:latin typeface="+mn-lt"/>
              </a:rPr>
              <a:t>upravnog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odbora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Redovne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sazove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pisani</a:t>
            </a:r>
            <a:r>
              <a:rPr lang="en-US" dirty="0" smtClean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trećine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predsjednik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sazove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,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sazvati</a:t>
            </a:r>
            <a:r>
              <a:rPr lang="sr-Latn-ME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12609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87635" cy="1325563"/>
          </a:xfrm>
        </p:spPr>
        <p:txBody>
          <a:bodyPr>
            <a:normAutofit/>
          </a:bodyPr>
          <a:lstStyle/>
          <a:p>
            <a:r>
              <a:rPr lang="pl-PL" sz="3200" dirty="0">
                <a:latin typeface="+mn-lt"/>
              </a:rPr>
              <a:t>6. Pravilno obavještenje za sjednice </a:t>
            </a:r>
            <a:r>
              <a:rPr lang="pl-PL" sz="3200" dirty="0" smtClean="0">
                <a:latin typeface="+mn-lt"/>
              </a:rPr>
              <a:t> nadzornog/upravnog </a:t>
            </a:r>
            <a:r>
              <a:rPr lang="pl-PL" sz="3200" dirty="0">
                <a:latin typeface="+mn-lt"/>
              </a:rPr>
              <a:t>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Potrebne </a:t>
            </a:r>
            <a:r>
              <a:rPr lang="pl-PL" dirty="0"/>
              <a:t>informacije i materijali, zajedno sa obavještenjem o sjednici </a:t>
            </a:r>
            <a:r>
              <a:rPr lang="pl-PL" dirty="0" smtClean="0"/>
              <a:t>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vrijeme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članu</a:t>
            </a:r>
            <a:r>
              <a:rPr lang="en-US" dirty="0"/>
              <a:t> </a:t>
            </a:r>
            <a:r>
              <a:rPr lang="en-US" dirty="0" err="1"/>
              <a:t>omogućilo</a:t>
            </a:r>
            <a:r>
              <a:rPr lang="en-US" dirty="0"/>
              <a:t> da </a:t>
            </a:r>
            <a:r>
              <a:rPr lang="en-US" dirty="0" err="1"/>
              <a:t>temeljito</a:t>
            </a:r>
            <a:r>
              <a:rPr lang="en-US" dirty="0"/>
              <a:t>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pripremi se za sjednicu. </a:t>
            </a:r>
            <a:endParaRPr lang="pl-PL" dirty="0" smtClean="0"/>
          </a:p>
          <a:p>
            <a:pPr algn="just"/>
            <a:r>
              <a:rPr lang="pl-PL" dirty="0" smtClean="0"/>
              <a:t>Smatra </a:t>
            </a:r>
            <a:r>
              <a:rPr lang="pl-PL" dirty="0"/>
              <a:t>se da je rok od osam dana dovoljan, </a:t>
            </a:r>
            <a:r>
              <a:rPr lang="pl-PL" dirty="0" smtClean="0"/>
              <a:t>ukoliko </a:t>
            </a:r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period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hitnim</a:t>
            </a:r>
            <a:r>
              <a:rPr lang="en-US" dirty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98504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>
                <a:latin typeface="+mn-lt"/>
              </a:rPr>
              <a:t>7. Kvorum za sjednice nadzornog/upravnog 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Kvorum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minimalan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učestvovati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da bi </a:t>
            </a:r>
            <a:r>
              <a:rPr lang="en-US" dirty="0" err="1"/>
              <a:t>odluke</a:t>
            </a:r>
            <a:r>
              <a:rPr lang="en-US" dirty="0"/>
              <a:t> bile </a:t>
            </a:r>
            <a:r>
              <a:rPr lang="en-US" dirty="0" err="1"/>
              <a:t>punovažne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,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/>
              <a:t>većina</a:t>
            </a:r>
            <a:r>
              <a:rPr lang="en-US" dirty="0"/>
              <a:t> od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izabranih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</a:t>
            </a:r>
            <a:r>
              <a:rPr lang="en-US" dirty="0" err="1"/>
              <a:t>postane</a:t>
            </a:r>
            <a:r>
              <a:rPr lang="en-US" dirty="0"/>
              <a:t> </a:t>
            </a:r>
            <a:r>
              <a:rPr lang="en-US" dirty="0" err="1" smtClean="0"/>
              <a:t>manji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sazove</a:t>
            </a:r>
            <a:r>
              <a:rPr lang="en-US" dirty="0"/>
              <a:t> </a:t>
            </a:r>
            <a:r>
              <a:rPr lang="en-US" dirty="0" err="1"/>
              <a:t>vanrednu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4608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2</a:t>
            </a:r>
            <a:r>
              <a:rPr lang="pl-PL" dirty="0" smtClean="0"/>
              <a:t>. </a:t>
            </a:r>
            <a:r>
              <a:rPr lang="pl-PL" dirty="0"/>
              <a:t>Informacije o kandidatima za nadzorni/upravni odbor</a:t>
            </a:r>
          </a:p>
          <a:p>
            <a:pPr algn="just"/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kandidatima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pl-PL" dirty="0" smtClean="0"/>
              <a:t>podnijeti </a:t>
            </a:r>
            <a:r>
              <a:rPr lang="pl-PL" dirty="0"/>
              <a:t>osobama koje imaju pravo učešća na skupštini. </a:t>
            </a:r>
            <a:endParaRPr lang="pl-PL" dirty="0" smtClean="0"/>
          </a:p>
          <a:p>
            <a:pPr algn="just"/>
            <a:r>
              <a:rPr lang="pl-PL" dirty="0" smtClean="0"/>
              <a:t>Zakon </a:t>
            </a:r>
            <a:r>
              <a:rPr lang="pl-PL" dirty="0"/>
              <a:t>o </a:t>
            </a:r>
            <a:r>
              <a:rPr lang="pl-PL" dirty="0" smtClean="0"/>
              <a:t>privrednim </a:t>
            </a:r>
            <a:r>
              <a:rPr lang="en-US" dirty="0" err="1" smtClean="0"/>
              <a:t>društvima</a:t>
            </a:r>
            <a:r>
              <a:rPr lang="en-US" dirty="0" smtClean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RS ne </a:t>
            </a:r>
            <a:r>
              <a:rPr lang="en-US" dirty="0" err="1"/>
              <a:t>propisuju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en-US" dirty="0" err="1" smtClean="0"/>
              <a:t>distribuirati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699107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učestvovati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/>
              <a:t>glasanju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fizički</a:t>
            </a:r>
            <a:r>
              <a:rPr lang="en-US" dirty="0"/>
              <a:t> </a:t>
            </a:r>
            <a:r>
              <a:rPr lang="en-US" dirty="0" err="1"/>
              <a:t>prisutni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konferencijske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ukoliko</a:t>
            </a:r>
            <a:r>
              <a:rPr lang="en-US" dirty="0"/>
              <a:t> to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zabranjeno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);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odsutni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podnijeli</a:t>
            </a:r>
            <a:r>
              <a:rPr lang="en-US" dirty="0"/>
              <a:t> </a:t>
            </a:r>
            <a:r>
              <a:rPr lang="en-US" dirty="0" err="1"/>
              <a:t>pisano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je to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27312984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/>
          <a:lstStyle/>
          <a:p>
            <a:pPr marL="0" indent="0" algn="just">
              <a:buNone/>
            </a:pPr>
            <a:r>
              <a:rPr lang="sr-Latn-ME" dirty="0" smtClean="0"/>
              <a:t>8.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sjednici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lice,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drugog</a:t>
            </a:r>
            <a:r>
              <a:rPr lang="sr-Latn-ME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Uzimanje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pisanih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(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r>
              <a:rPr lang="en-US" dirty="0"/>
              <a:t> </a:t>
            </a:r>
            <a:r>
              <a:rPr lang="en-US" dirty="0" err="1"/>
              <a:t>odsutnih</a:t>
            </a:r>
            <a:r>
              <a:rPr lang="sr-Latn-ME" dirty="0"/>
              <a:t> </a:t>
            </a:r>
            <a:r>
              <a:rPr lang="en-US" dirty="0" err="1"/>
              <a:t>članova</a:t>
            </a:r>
            <a:r>
              <a:rPr lang="en-US" dirty="0"/>
              <a:t>)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propisati</a:t>
            </a:r>
            <a:r>
              <a:rPr lang="en-US" dirty="0"/>
              <a:t> da se </a:t>
            </a:r>
            <a:r>
              <a:rPr lang="en-US" dirty="0" err="1"/>
              <a:t>pisana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sr-Latn-ME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punovažnosti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09337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10.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prisutnih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 smtClean="0"/>
              <a:t>glasove</a:t>
            </a:r>
            <a:r>
              <a:rPr lang="sr-Latn-ME" dirty="0" smtClean="0"/>
              <a:t> </a:t>
            </a:r>
            <a:r>
              <a:rPr lang="en-US" dirty="0" err="1" smtClean="0"/>
              <a:t>većeg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glasovi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podijeljeni</a:t>
            </a:r>
            <a:r>
              <a:rPr lang="en-US" dirty="0"/>
              <a:t>, </a:t>
            </a:r>
            <a:r>
              <a:rPr lang="en-US" dirty="0" err="1"/>
              <a:t>odlučit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glas</a:t>
            </a:r>
            <a:r>
              <a:rPr lang="en-US" dirty="0" smtClean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drugačije</a:t>
            </a:r>
            <a:r>
              <a:rPr lang="sr-Latn-ME" dirty="0" smtClean="0"/>
              <a:t> </a:t>
            </a:r>
            <a:r>
              <a:rPr lang="en-US" dirty="0" err="1" smtClean="0"/>
              <a:t>predviđeno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11. </a:t>
            </a:r>
            <a:r>
              <a:rPr lang="en-US" dirty="0" err="1"/>
              <a:t>Zapisnici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zapisnik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Zapisnik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pl-PL" dirty="0" smtClean="0"/>
              <a:t>sačiniti </a:t>
            </a:r>
            <a:r>
              <a:rPr lang="pl-PL" dirty="0"/>
              <a:t>u roku od 10 dana poslije sjednice i mora se čuvati u arhivi društva</a:t>
            </a:r>
            <a:r>
              <a:rPr lang="pl-P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662471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Zapisnik </a:t>
            </a:r>
            <a:r>
              <a:rPr lang="en-US" dirty="0" smtClean="0"/>
              <a:t>bi </a:t>
            </a:r>
            <a:r>
              <a:rPr lang="en-US" dirty="0" err="1" smtClean="0"/>
              <a:t>trebao</a:t>
            </a:r>
            <a:r>
              <a:rPr lang="en-US" dirty="0" smtClean="0"/>
              <a:t>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sjednice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pl-PL" dirty="0" smtClean="0"/>
              <a:t>• imena osoba koje su učestvovale na sjednici;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sjednice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• kratak opis razmatranja na sjednici i kako je glasao svaki član 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pojedinačno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opis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r>
              <a:rPr lang="pl-PL" dirty="0"/>
              <a:t>Predsjednik i sekretar društva odgovorni su za tačnost zapisnika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pl-PL" dirty="0"/>
              <a:t>Zapisnik moraju potpisati predsjednik i sekretar društva.</a:t>
            </a:r>
            <a:endParaRPr lang="en-US" dirty="0"/>
          </a:p>
          <a:p>
            <a:r>
              <a:rPr lang="pl-PL" dirty="0"/>
              <a:t>Zapisnik daje samo kratak rezime sjednice nadzornog/upravnog odbora.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doslovni</a:t>
            </a:r>
            <a:r>
              <a:rPr lang="en-US" dirty="0"/>
              <a:t> </a:t>
            </a:r>
            <a:r>
              <a:rPr lang="en-US" dirty="0" err="1"/>
              <a:t>zapisnici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doslovan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održanim</a:t>
            </a:r>
            <a:r>
              <a:rPr lang="en-US" dirty="0"/>
              <a:t> </a:t>
            </a:r>
            <a:r>
              <a:rPr lang="en-US" dirty="0" err="1"/>
              <a:t>diskusijama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84433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12.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administrativna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organizaciona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pripremom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vođenjem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vođenju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bavljenje</a:t>
            </a:r>
            <a:r>
              <a:rPr lang="en-US" dirty="0"/>
              <a:t>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obavještavanje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 </a:t>
            </a:r>
            <a:r>
              <a:rPr lang="en-US" dirty="0" err="1"/>
              <a:t>sjednicama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slanje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popunjenih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odsutnih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osiguravanje usklađenosti s procedurama za sjednice </a:t>
            </a:r>
            <a:r>
              <a:rPr lang="pl-PL" dirty="0" smtClean="0"/>
              <a:t>nadzornog/upravnog </a:t>
            </a:r>
            <a:r>
              <a:rPr lang="en-US" dirty="0" err="1" smtClean="0"/>
              <a:t>odbora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vođenje zapisnika i doslovnih zapisnika.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31751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sz="3500" dirty="0" smtClean="0"/>
              <a:t>E - </a:t>
            </a:r>
            <a:r>
              <a:rPr lang="en-US" sz="3500" dirty="0" err="1" smtClean="0"/>
              <a:t>Obaveze</a:t>
            </a:r>
            <a:r>
              <a:rPr lang="en-US" sz="3500" dirty="0" smtClean="0"/>
              <a:t>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odgovornosti</a:t>
            </a:r>
            <a:r>
              <a:rPr lang="en-US" sz="3500" dirty="0"/>
              <a:t> </a:t>
            </a:r>
            <a:r>
              <a:rPr lang="en-US" sz="3500" dirty="0" err="1"/>
              <a:t>članova</a:t>
            </a:r>
            <a:r>
              <a:rPr lang="en-US" sz="3500" dirty="0"/>
              <a:t> </a:t>
            </a:r>
            <a:r>
              <a:rPr lang="en-US" sz="3500" dirty="0" err="1" smtClean="0"/>
              <a:t>nadzornog</a:t>
            </a:r>
            <a:r>
              <a:rPr lang="en-US" sz="3500" dirty="0" smtClean="0"/>
              <a:t>/</a:t>
            </a:r>
            <a:r>
              <a:rPr lang="en-US" sz="3500" dirty="0" err="1" smtClean="0"/>
              <a:t>upravnog</a:t>
            </a:r>
            <a:r>
              <a:rPr lang="en-US" sz="3500" dirty="0" smtClean="0"/>
              <a:t> </a:t>
            </a:r>
            <a:r>
              <a:rPr lang="en-US" sz="3500" dirty="0" err="1"/>
              <a:t>odbora</a:t>
            </a:r>
            <a:endParaRPr lang="en-US" sz="3500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postupati</a:t>
            </a:r>
            <a:r>
              <a:rPr lang="en-US" dirty="0"/>
              <a:t>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, </a:t>
            </a:r>
            <a:r>
              <a:rPr lang="en-US" dirty="0" err="1"/>
              <a:t>marljivo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pl-PL" dirty="0" smtClean="0"/>
              <a:t>dužnom </a:t>
            </a:r>
            <a:r>
              <a:rPr lang="pl-PL" dirty="0"/>
              <a:t>pažnjom i u najboljem interesu društva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sr-Latn-ME" dirty="0"/>
              <a:t> </a:t>
            </a:r>
            <a:r>
              <a:rPr lang="en-US" dirty="0" err="1"/>
              <a:t>djelovati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(bez </a:t>
            </a:r>
            <a:r>
              <a:rPr lang="en-US" dirty="0" err="1"/>
              <a:t>navođenja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sr-Latn-ME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). </a:t>
            </a:r>
            <a:endParaRPr lang="sr-Latn-ME" dirty="0"/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podstaknuti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da </a:t>
            </a:r>
            <a:r>
              <a:rPr lang="en-US" dirty="0" err="1"/>
              <a:t>učvršćuje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, pa </a:t>
            </a:r>
            <a:r>
              <a:rPr lang="en-US" dirty="0" err="1"/>
              <a:t>će</a:t>
            </a:r>
            <a:r>
              <a:rPr lang="sr-Latn-ME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(a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zakonodavac</a:t>
            </a:r>
            <a:r>
              <a:rPr lang="en-US" dirty="0"/>
              <a:t>)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razmisliti</a:t>
            </a:r>
            <a:r>
              <a:rPr lang="en-US" dirty="0"/>
              <a:t> da li </a:t>
            </a:r>
            <a:r>
              <a:rPr lang="en-US" dirty="0" err="1"/>
              <a:t>će</a:t>
            </a:r>
            <a:r>
              <a:rPr lang="en-US" dirty="0"/>
              <a:t> od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da </a:t>
            </a:r>
            <a:r>
              <a:rPr lang="en-US" dirty="0" err="1"/>
              <a:t>djeluju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30934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tumačenje</a:t>
            </a:r>
            <a:r>
              <a:rPr lang="en-US" dirty="0"/>
              <a:t> </a:t>
            </a:r>
            <a:r>
              <a:rPr lang="en-US" dirty="0" err="1"/>
              <a:t>pojmova</a:t>
            </a:r>
            <a:r>
              <a:rPr lang="en-US" dirty="0"/>
              <a:t> “dobra </a:t>
            </a:r>
            <a:r>
              <a:rPr lang="en-US" dirty="0" err="1"/>
              <a:t>vjera</a:t>
            </a:r>
            <a:r>
              <a:rPr lang="en-US" dirty="0"/>
              <a:t>”, “</a:t>
            </a:r>
            <a:r>
              <a:rPr lang="en-US" dirty="0" err="1"/>
              <a:t>marljivost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 smtClean="0"/>
              <a:t>dužna</a:t>
            </a:r>
            <a:r>
              <a:rPr lang="sr-Latn-ME" dirty="0" smtClean="0"/>
              <a:t> </a:t>
            </a:r>
            <a:r>
              <a:rPr lang="en-US" dirty="0" err="1" smtClean="0"/>
              <a:t>pažnja</a:t>
            </a:r>
            <a:r>
              <a:rPr lang="en-US" dirty="0"/>
              <a:t>”,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profesionalno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, </a:t>
            </a:r>
            <a:r>
              <a:rPr lang="en-US" dirty="0" err="1"/>
              <a:t>razvijaju</a:t>
            </a:r>
            <a:r>
              <a:rPr lang="en-US" dirty="0"/>
              <a:t> se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sudskom</a:t>
            </a:r>
            <a:r>
              <a:rPr lang="en-US" dirty="0" smtClean="0"/>
              <a:t>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korporativnoj</a:t>
            </a:r>
            <a:r>
              <a:rPr lang="en-US" dirty="0"/>
              <a:t> </a:t>
            </a:r>
            <a:r>
              <a:rPr lang="en-US" dirty="0" err="1"/>
              <a:t>kulturi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diktiraju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postupati</a:t>
            </a:r>
            <a:r>
              <a:rPr lang="sr-Latn-ME" dirty="0" smtClean="0"/>
              <a:t> </a:t>
            </a:r>
            <a:r>
              <a:rPr lang="pl-PL" dirty="0" smtClean="0"/>
              <a:t>razumno </a:t>
            </a:r>
            <a:r>
              <a:rPr lang="pl-PL" dirty="0"/>
              <a:t>i na način za koji član nadzornog/upravnog odbora razumno vjeruje da </a:t>
            </a:r>
            <a:r>
              <a:rPr lang="pl-PL" dirty="0" smtClean="0"/>
              <a:t>je </a:t>
            </a:r>
            <a:r>
              <a:rPr lang="en-US" dirty="0" smtClean="0"/>
              <a:t>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napomenuti</a:t>
            </a:r>
            <a:r>
              <a:rPr lang="en-US" dirty="0"/>
              <a:t> da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pokrene</a:t>
            </a:r>
            <a:r>
              <a:rPr lang="en-US" dirty="0"/>
              <a:t>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, </a:t>
            </a:r>
            <a:r>
              <a:rPr lang="en-US" dirty="0" err="1"/>
              <a:t>pretpostavlja</a:t>
            </a:r>
            <a:r>
              <a:rPr lang="en-US" dirty="0"/>
              <a:t> se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razumnog</a:t>
            </a:r>
            <a:r>
              <a:rPr lang="en-US" dirty="0"/>
              <a:t> </a:t>
            </a:r>
            <a:r>
              <a:rPr lang="en-US" dirty="0" err="1" smtClean="0"/>
              <a:t>ponašanja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vjere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645331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pažljivog</a:t>
            </a:r>
            <a:r>
              <a:rPr lang="en-US" dirty="0"/>
              <a:t> </a:t>
            </a:r>
            <a:r>
              <a:rPr lang="en-US" dirty="0" err="1"/>
              <a:t>postupanja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, s </a:t>
            </a:r>
            <a:r>
              <a:rPr lang="en-US" dirty="0" err="1"/>
              <a:t>pažnjom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profesionalan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• da postupa pošteno i u dobroj vjeri;</a:t>
            </a:r>
          </a:p>
          <a:p>
            <a:pPr marL="0" indent="0" algn="just">
              <a:buNone/>
            </a:pPr>
            <a:r>
              <a:rPr lang="it-IT" dirty="0"/>
              <a:t>• da se uzdrži od pasivnosti;</a:t>
            </a:r>
          </a:p>
          <a:p>
            <a:pPr marL="0" indent="0" algn="just">
              <a:buNone/>
            </a:pPr>
            <a:r>
              <a:rPr lang="en-US" dirty="0"/>
              <a:t>• da </a:t>
            </a:r>
            <a:r>
              <a:rPr lang="en-US" dirty="0" err="1"/>
              <a:t>postupa</a:t>
            </a:r>
            <a:r>
              <a:rPr lang="en-US" dirty="0"/>
              <a:t> s </a:t>
            </a:r>
            <a:r>
              <a:rPr lang="en-US" dirty="0" err="1"/>
              <a:t>pažnjom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obazrivošću</a:t>
            </a:r>
            <a:r>
              <a:rPr lang="en-US" dirty="0"/>
              <a:t> do </a:t>
            </a:r>
            <a:r>
              <a:rPr lang="en-US" dirty="0" err="1"/>
              <a:t>maksimalnog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mogao</a:t>
            </a:r>
            <a:r>
              <a:rPr lang="en-US" dirty="0" smtClean="0"/>
              <a:t> </a:t>
            </a:r>
            <a:r>
              <a:rPr lang="en-US" dirty="0" err="1"/>
              <a:t>očekivati</a:t>
            </a:r>
            <a:r>
              <a:rPr lang="en-US" dirty="0"/>
              <a:t> od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 smtClean="0"/>
              <a:t>sličnoj</a:t>
            </a:r>
            <a:r>
              <a:rPr lang="sr-Latn-ME" dirty="0" smtClean="0"/>
              <a:t> </a:t>
            </a:r>
            <a:r>
              <a:rPr lang="en-US" dirty="0" err="1" smtClean="0"/>
              <a:t>situaciji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it-IT" dirty="0"/>
              <a:t>• da ne prouzrokuje da društvo posluje nezakonito</a:t>
            </a:r>
            <a:r>
              <a:rPr lang="it-IT" dirty="0" smtClean="0"/>
              <a:t>;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7296075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 smtClean="0"/>
              <a:t>prisustvuje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aktivno</a:t>
            </a:r>
            <a:r>
              <a:rPr lang="en-US" dirty="0" smtClean="0"/>
              <a:t> </a:t>
            </a:r>
            <a:r>
              <a:rPr lang="en-US" dirty="0" err="1" smtClean="0"/>
              <a:t>učestvuje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sjednicama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stavlja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sjednica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pl-PL" dirty="0" smtClean="0"/>
              <a:t>traži takve sjednice kada je potrebno;</a:t>
            </a:r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 smtClean="0"/>
              <a:t>efikasnog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djelotvornog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zahtijeva</a:t>
            </a:r>
            <a:r>
              <a:rPr lang="en-US" dirty="0" smtClean="0"/>
              <a:t> da </a:t>
            </a:r>
            <a:r>
              <a:rPr lang="en-US" dirty="0" err="1" smtClean="0"/>
              <a:t>generalni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pružaju</a:t>
            </a:r>
            <a:r>
              <a:rPr lang="en-US" dirty="0" smtClean="0"/>
              <a:t> </a:t>
            </a:r>
            <a:r>
              <a:rPr lang="en-US" dirty="0" err="1" smtClean="0"/>
              <a:t>adekvatne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njegovi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pl-PL" dirty="0" smtClean="0"/>
              <a:t>budu pravilno informirani o korporativnim pitanjima; i</a:t>
            </a:r>
          </a:p>
          <a:p>
            <a:pPr marL="0" indent="0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razuman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upravom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27166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7541"/>
            <a:ext cx="10515600" cy="5679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endParaRPr lang="en-US" dirty="0"/>
          </a:p>
          <a:p>
            <a:pPr algn="just"/>
            <a:r>
              <a:rPr lang="pl-PL" dirty="0"/>
              <a:t>Obaveza lojalnosti je od centralnog značaja za sistem upravljanja i </a:t>
            </a:r>
            <a:r>
              <a:rPr lang="pl-PL" dirty="0" smtClean="0"/>
              <a:t>u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djelotvorne</a:t>
            </a:r>
            <a:r>
              <a:rPr lang="en-US" dirty="0"/>
              <a:t> </a:t>
            </a:r>
            <a:r>
              <a:rPr lang="en-US" dirty="0" err="1"/>
              <a:t>implementacije</a:t>
            </a:r>
            <a:r>
              <a:rPr lang="en-US" dirty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praćenja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aknada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rukovodioce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da </a:t>
            </a:r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preovladaju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en-US" dirty="0" err="1" smtClean="0"/>
              <a:t>interesima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18420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3</a:t>
            </a:r>
            <a:r>
              <a:rPr lang="en-US" dirty="0" smtClean="0"/>
              <a:t>.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Ukoliko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birati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uporednom</a:t>
            </a:r>
            <a:r>
              <a:rPr lang="en-US" dirty="0"/>
              <a:t> </a:t>
            </a:r>
            <a:r>
              <a:rPr lang="en-US" dirty="0" err="1"/>
              <a:t>pravu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biranja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prisutno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biranje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kumulativnog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Kumulativno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je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manjinskim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udruže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pl-PL" dirty="0" smtClean="0"/>
              <a:t>izabrali </a:t>
            </a:r>
            <a:r>
              <a:rPr lang="pl-PL" dirty="0"/>
              <a:t>svog predstavnika u nadzornom/upravnom odboru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5216980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lojalnosti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zabranjuje</a:t>
            </a:r>
            <a:r>
              <a:rPr lang="en-US" dirty="0" smtClean="0"/>
              <a:t> da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pl-PL" dirty="0" smtClean="0"/>
              <a:t>• učestvuju u radu konkurentskog društva;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stupe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kakvu</a:t>
            </a:r>
            <a:r>
              <a:rPr lang="en-US" dirty="0" smtClean="0"/>
              <a:t> </a:t>
            </a:r>
            <a:r>
              <a:rPr lang="en-US" dirty="0" err="1" smtClean="0"/>
              <a:t>transakciju</a:t>
            </a:r>
            <a:r>
              <a:rPr lang="en-US" dirty="0" smtClean="0"/>
              <a:t> s </a:t>
            </a:r>
            <a:r>
              <a:rPr lang="en-US" dirty="0" err="1" smtClean="0"/>
              <a:t>društvom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no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en-US" dirty="0" err="1" smtClean="0"/>
              <a:t>objelodane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sr-Latn-ME" dirty="0" smtClean="0"/>
              <a:t> </a:t>
            </a:r>
            <a:r>
              <a:rPr lang="en-US" dirty="0" err="1" smtClean="0"/>
              <a:t>transakciju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dobiju</a:t>
            </a:r>
            <a:r>
              <a:rPr lang="en-US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imovinu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lične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• objelodanjuju nejavne, povjerljive informacije; i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privatnu</a:t>
            </a:r>
            <a:r>
              <a:rPr lang="en-US" dirty="0" smtClean="0"/>
              <a:t> </a:t>
            </a:r>
            <a:r>
              <a:rPr lang="en-US" dirty="0" err="1" smtClean="0"/>
              <a:t>korist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lični</a:t>
            </a:r>
            <a:r>
              <a:rPr lang="en-US" dirty="0" smtClean="0"/>
              <a:t> profit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dobitak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99094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7541"/>
            <a:ext cx="10515600" cy="56794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od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djeluje</a:t>
            </a:r>
            <a:r>
              <a:rPr lang="en-US" dirty="0"/>
              <a:t> u </a:t>
            </a:r>
            <a:r>
              <a:rPr lang="en-US" dirty="0" err="1" smtClean="0"/>
              <a:t>najboljem</a:t>
            </a:r>
            <a:r>
              <a:rPr lang="sr-Latn-ME" dirty="0" smtClean="0"/>
              <a:t> </a:t>
            </a:r>
            <a:r>
              <a:rPr lang="pl-PL" dirty="0" smtClean="0"/>
              <a:t>interesu </a:t>
            </a:r>
            <a:r>
              <a:rPr lang="pl-PL" dirty="0"/>
              <a:t>društva bez obzira na:</a:t>
            </a:r>
          </a:p>
          <a:p>
            <a:pPr marL="457200" lvl="1" indent="0">
              <a:buNone/>
            </a:pPr>
            <a:r>
              <a:rPr lang="pl-PL" sz="2800" dirty="0"/>
              <a:t>• </a:t>
            </a:r>
            <a:r>
              <a:rPr lang="pl-PL" sz="2800" dirty="0" smtClean="0"/>
              <a:t> </a:t>
            </a:r>
            <a:r>
              <a:rPr lang="pl-PL" sz="2800" dirty="0"/>
              <a:t>ko ga je predložio i izabrao za člana; i</a:t>
            </a:r>
          </a:p>
          <a:p>
            <a:pPr marL="457200" lvl="1" indent="0" algn="just">
              <a:buNone/>
            </a:pPr>
            <a:r>
              <a:rPr lang="sv-SE" sz="2800" dirty="0"/>
              <a:t>• pritiske drugih članova nadzornog/upravnog odbora, </a:t>
            </a:r>
            <a:r>
              <a:rPr lang="sv-SE" sz="2800" dirty="0" smtClean="0"/>
              <a:t>dioničara/akcionara</a:t>
            </a:r>
            <a:r>
              <a:rPr lang="sr-Latn-ME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/>
              <a:t>drugih</a:t>
            </a:r>
            <a:r>
              <a:rPr lang="en-US" sz="2800" dirty="0"/>
              <a:t> </a:t>
            </a:r>
            <a:r>
              <a:rPr lang="en-US" sz="2800" dirty="0" err="1"/>
              <a:t>pojedinaca</a:t>
            </a:r>
            <a:r>
              <a:rPr lang="en-US" sz="2800" dirty="0"/>
              <a:t> da </a:t>
            </a:r>
            <a:r>
              <a:rPr lang="en-US" sz="2800" dirty="0" err="1"/>
              <a:t>preduzme</a:t>
            </a:r>
            <a:r>
              <a:rPr lang="en-US" sz="2800" dirty="0"/>
              <a:t> </a:t>
            </a:r>
            <a:r>
              <a:rPr lang="en-US" sz="2800" dirty="0" err="1"/>
              <a:t>radnje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donese</a:t>
            </a:r>
            <a:r>
              <a:rPr lang="en-US" sz="2800" dirty="0"/>
              <a:t> </a:t>
            </a:r>
            <a:r>
              <a:rPr lang="en-US" sz="2800" dirty="0" err="1"/>
              <a:t>odluke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nisu</a:t>
            </a:r>
            <a:r>
              <a:rPr lang="en-US" sz="2800" dirty="0"/>
              <a:t> u </a:t>
            </a:r>
            <a:r>
              <a:rPr lang="en-US" sz="2800" dirty="0" err="1" smtClean="0"/>
              <a:t>najboljem</a:t>
            </a:r>
            <a:r>
              <a:rPr lang="sr-Latn-ME" sz="2800" dirty="0" smtClean="0"/>
              <a:t> </a:t>
            </a:r>
            <a:r>
              <a:rPr lang="en-US" sz="2800" dirty="0" err="1" smtClean="0"/>
              <a:t>interesu</a:t>
            </a:r>
            <a:r>
              <a:rPr lang="en-US" sz="2800" dirty="0" smtClean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Od </a:t>
            </a:r>
            <a:r>
              <a:rPr lang="en-US" dirty="0" err="1"/>
              <a:t>fundamentalnog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je da se, 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djelovati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individualnih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 </a:t>
            </a:r>
            <a:r>
              <a:rPr lang="en-US" dirty="0" err="1" smtClean="0"/>
              <a:t>različitih</a:t>
            </a:r>
            <a:r>
              <a:rPr lang="sr-Latn-ME" dirty="0" smtClean="0"/>
              <a:t> </a:t>
            </a:r>
            <a:r>
              <a:rPr lang="en-US" dirty="0" err="1" smtClean="0"/>
              <a:t>birača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Mada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izabrati</a:t>
            </a:r>
            <a:r>
              <a:rPr lang="en-US" dirty="0"/>
              <a:t> (a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/>
              <a:t>osporavati</a:t>
            </a:r>
            <a:r>
              <a:rPr lang="en-US" dirty="0"/>
              <a:t>)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 smtClean="0"/>
              <a:t>karakteristika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104074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3412"/>
            <a:ext cx="10515600" cy="57735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je ta da </a:t>
            </a:r>
            <a:r>
              <a:rPr lang="en-US" dirty="0" err="1" smtClean="0"/>
              <a:t>članovi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preuzmu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dužnosti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nepristrasan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je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uspostaviti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,</a:t>
            </a:r>
            <a:r>
              <a:rPr lang="en-US" dirty="0" smtClean="0"/>
              <a:t> a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porodica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prijatelji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poslovni</a:t>
            </a:r>
            <a:r>
              <a:rPr lang="en-US" dirty="0" smtClean="0"/>
              <a:t> </a:t>
            </a:r>
            <a:r>
              <a:rPr lang="en-US" dirty="0" err="1" smtClean="0"/>
              <a:t>partneri</a:t>
            </a:r>
            <a:r>
              <a:rPr lang="en-US" dirty="0" smtClean="0"/>
              <a:t>) ne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prihvatati</a:t>
            </a:r>
            <a:r>
              <a:rPr lang="en-US" dirty="0" smtClean="0"/>
              <a:t> </a:t>
            </a:r>
            <a:r>
              <a:rPr lang="en-US" dirty="0" err="1" smtClean="0"/>
              <a:t>poklone</a:t>
            </a:r>
            <a:r>
              <a:rPr lang="en-US" dirty="0" smtClean="0"/>
              <a:t> od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zainteresiranih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niti</a:t>
            </a:r>
            <a:r>
              <a:rPr lang="en-US" dirty="0" smtClean="0"/>
              <a:t> </a:t>
            </a:r>
            <a:r>
              <a:rPr lang="en-US" dirty="0" err="1" smtClean="0"/>
              <a:t>prihvatati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kakve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direktne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indirektne</a:t>
            </a:r>
            <a:r>
              <a:rPr lang="sr-Latn-ME" dirty="0" smtClean="0"/>
              <a:t> </a:t>
            </a:r>
            <a:r>
              <a:rPr lang="en-US" dirty="0" err="1" smtClean="0"/>
              <a:t>povlastice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Izuzetak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napraviti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simbolične</a:t>
            </a:r>
            <a:r>
              <a:rPr lang="en-US" dirty="0" smtClean="0"/>
              <a:t> </a:t>
            </a:r>
            <a:r>
              <a:rPr lang="en-US" dirty="0" err="1" smtClean="0"/>
              <a:t>poklone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uobičajeni</a:t>
            </a:r>
            <a:r>
              <a:rPr lang="en-US" dirty="0" smtClean="0"/>
              <a:t> </a:t>
            </a:r>
            <a:r>
              <a:rPr lang="en-US" dirty="0" err="1" smtClean="0"/>
              <a:t>znak</a:t>
            </a:r>
            <a:r>
              <a:rPr lang="en-US" dirty="0" smtClean="0"/>
              <a:t> </a:t>
            </a:r>
            <a:r>
              <a:rPr lang="en-US" dirty="0" err="1" smtClean="0"/>
              <a:t>ljubaznosti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suvenire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zvaničnih</a:t>
            </a:r>
            <a:r>
              <a:rPr lang="en-US" dirty="0" smtClean="0"/>
              <a:t> </a:t>
            </a:r>
            <a:r>
              <a:rPr lang="en-US" dirty="0" err="1" smtClean="0"/>
              <a:t>manifestacija</a:t>
            </a:r>
            <a:r>
              <a:rPr lang="en-US" dirty="0" smtClean="0"/>
              <a:t>.</a:t>
            </a:r>
          </a:p>
          <a:p>
            <a:r>
              <a:rPr lang="en-US" dirty="0" smtClean="0"/>
              <a:t>Ove </a:t>
            </a:r>
            <a:r>
              <a:rPr lang="en-US" dirty="0" err="1" smtClean="0"/>
              <a:t>izuzetke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opisati</a:t>
            </a:r>
            <a:r>
              <a:rPr lang="en-US" dirty="0" smtClean="0"/>
              <a:t> u </a:t>
            </a:r>
            <a:r>
              <a:rPr lang="en-US" dirty="0" err="1" smtClean="0"/>
              <a:t>normativnim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internim</a:t>
            </a:r>
            <a:r>
              <a:rPr lang="en-US" dirty="0" smtClean="0"/>
              <a:t> </a:t>
            </a:r>
            <a:r>
              <a:rPr lang="en-US" dirty="0" err="1" smtClean="0"/>
              <a:t>aktima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72407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 smtClean="0"/>
              <a:t>Sukob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endParaRPr lang="en-US" dirty="0"/>
          </a:p>
          <a:p>
            <a:pPr algn="just"/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sukob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pojaviti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 smtClean="0"/>
              <a:t>njegove</a:t>
            </a:r>
            <a:r>
              <a:rPr lang="sr-Latn-ME" dirty="0" smtClean="0"/>
              <a:t> </a:t>
            </a:r>
            <a:r>
              <a:rPr lang="en-US" dirty="0" err="1" smtClean="0"/>
              <a:t>porodice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2800" dirty="0"/>
              <a:t>• stupi u ugovorni odnos s nekim društvom; i/ili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interese</a:t>
            </a:r>
            <a:r>
              <a:rPr lang="en-US" sz="2800" dirty="0"/>
              <a:t> u </a:t>
            </a:r>
            <a:r>
              <a:rPr lang="en-US" sz="2800" dirty="0" err="1"/>
              <a:t>toj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sr-Latn-ME" sz="2800" dirty="0" smtClean="0"/>
              <a:t> o</a:t>
            </a:r>
            <a:r>
              <a:rPr lang="en-US" sz="2800" dirty="0" err="1" smtClean="0"/>
              <a:t>snovano</a:t>
            </a:r>
            <a:r>
              <a:rPr lang="sr-Latn-ME" sz="2800" dirty="0" smtClean="0"/>
              <a:t> </a:t>
            </a:r>
            <a:r>
              <a:rPr lang="en-US" sz="2800" dirty="0" err="1" smtClean="0"/>
              <a:t>očekivati</a:t>
            </a:r>
            <a:r>
              <a:rPr lang="en-US" sz="2800" dirty="0" smtClean="0"/>
              <a:t> </a:t>
            </a:r>
            <a:r>
              <a:rPr lang="en-US" sz="2800" dirty="0"/>
              <a:t>da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uticati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ponašanje</a:t>
            </a:r>
            <a:r>
              <a:rPr lang="en-US" sz="2800" dirty="0"/>
              <a:t> </a:t>
            </a:r>
            <a:r>
              <a:rPr lang="en-US" sz="2800" dirty="0" err="1"/>
              <a:t>članova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 smtClean="0"/>
              <a:t>odbora</a:t>
            </a:r>
            <a:r>
              <a:rPr lang="sr-Latn-ME" sz="2800" dirty="0" smtClean="0"/>
              <a:t> </a:t>
            </a:r>
            <a:r>
              <a:rPr lang="en-US" sz="2800" dirty="0" err="1" smtClean="0"/>
              <a:t>suprotno</a:t>
            </a:r>
            <a:r>
              <a:rPr lang="en-US" sz="2800" dirty="0" smtClean="0"/>
              <a:t> </a:t>
            </a:r>
            <a:r>
              <a:rPr lang="en-US" sz="2800" dirty="0" err="1"/>
              <a:t>interesima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622492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uzdržati</a:t>
            </a:r>
            <a:r>
              <a:rPr lang="en-US" dirty="0"/>
              <a:t> od </a:t>
            </a:r>
            <a:r>
              <a:rPr lang="en-US" dirty="0" err="1"/>
              <a:t>radnji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otencijalno</a:t>
            </a:r>
            <a:r>
              <a:rPr lang="en-US" dirty="0" smtClean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s-ES" dirty="0" err="1" smtClean="0"/>
              <a:t>društva</a:t>
            </a:r>
            <a:r>
              <a:rPr lang="es-ES" dirty="0" smtClean="0"/>
              <a:t>.</a:t>
            </a:r>
            <a:endParaRPr lang="sr-Latn-ME" dirty="0" smtClean="0"/>
          </a:p>
          <a:p>
            <a:pPr algn="just"/>
            <a:r>
              <a:rPr lang="es-ES" dirty="0" smtClean="0"/>
              <a:t> </a:t>
            </a:r>
            <a:r>
              <a:rPr lang="es-ES" dirty="0" err="1"/>
              <a:t>Njima</a:t>
            </a:r>
            <a:r>
              <a:rPr lang="es-ES" dirty="0"/>
              <a:t> se </a:t>
            </a:r>
            <a:r>
              <a:rPr lang="es-ES" dirty="0" err="1" smtClean="0"/>
              <a:t>takođe</a:t>
            </a:r>
            <a:r>
              <a:rPr lang="es-ES" dirty="0" smtClean="0"/>
              <a:t> </a:t>
            </a:r>
            <a:r>
              <a:rPr lang="es-ES" dirty="0" err="1"/>
              <a:t>savjetuje</a:t>
            </a:r>
            <a:r>
              <a:rPr lang="es-ES" dirty="0"/>
              <a:t> da se </a:t>
            </a:r>
            <a:r>
              <a:rPr lang="es-ES" dirty="0" err="1"/>
              <a:t>uzdrže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glasanja</a:t>
            </a:r>
            <a:r>
              <a:rPr lang="es-ES" dirty="0"/>
              <a:t> u </a:t>
            </a:r>
            <a:r>
              <a:rPr lang="es-ES" dirty="0" err="1"/>
              <a:t>situacijama</a:t>
            </a:r>
            <a:r>
              <a:rPr lang="es-ES" dirty="0"/>
              <a:t> </a:t>
            </a:r>
            <a:r>
              <a:rPr lang="es-E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dotičnoj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 </a:t>
            </a:r>
            <a:r>
              <a:rPr lang="en-US" dirty="0" err="1" smtClean="0"/>
              <a:t>svim</a:t>
            </a:r>
            <a:r>
              <a:rPr lang="sr-Latn-ME" dirty="0" smtClean="0"/>
              <a:t> </a:t>
            </a:r>
            <a:r>
              <a:rPr lang="en-US" dirty="0" err="1" smtClean="0"/>
              <a:t>potencijalnim</a:t>
            </a:r>
            <a:r>
              <a:rPr lang="en-US" dirty="0" smtClean="0"/>
              <a:t> </a:t>
            </a:r>
            <a:r>
              <a:rPr lang="en-US" dirty="0" err="1"/>
              <a:t>sukobima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mora </a:t>
            </a:r>
            <a:r>
              <a:rPr lang="en-US" dirty="0" err="1"/>
              <a:t>objelodaniti</a:t>
            </a:r>
            <a:r>
              <a:rPr lang="en-US" dirty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457200" lvl="1" indent="0">
              <a:buNone/>
            </a:pPr>
            <a:r>
              <a:rPr lang="en-US" dirty="0"/>
              <a:t>• </a:t>
            </a:r>
            <a:r>
              <a:rPr lang="en-US" sz="2800" dirty="0" err="1"/>
              <a:t>postojanju</a:t>
            </a:r>
            <a:r>
              <a:rPr lang="en-US" sz="2800" dirty="0"/>
              <a:t> </a:t>
            </a:r>
            <a:r>
              <a:rPr lang="en-US" sz="2800" dirty="0" err="1"/>
              <a:t>sukoba</a:t>
            </a:r>
            <a:r>
              <a:rPr lang="en-US" sz="2800" dirty="0"/>
              <a:t> </a:t>
            </a:r>
            <a:r>
              <a:rPr lang="en-US" sz="2800" dirty="0" err="1"/>
              <a:t>interesa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njega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bilo</a:t>
            </a:r>
            <a:r>
              <a:rPr lang="en-US" sz="2800" dirty="0"/>
              <a:t> </a:t>
            </a:r>
            <a:r>
              <a:rPr lang="en-US" sz="2800" dirty="0" err="1"/>
              <a:t>kakvom</a:t>
            </a:r>
            <a:r>
              <a:rPr lang="en-US" sz="2800" dirty="0"/>
              <a:t> </a:t>
            </a:r>
            <a:r>
              <a:rPr lang="en-US" sz="2800" dirty="0" err="1"/>
              <a:t>planiranom</a:t>
            </a:r>
            <a:r>
              <a:rPr lang="en-US" sz="2800" dirty="0"/>
              <a:t> </a:t>
            </a:r>
            <a:r>
              <a:rPr lang="en-US" sz="2800" dirty="0" err="1"/>
              <a:t>angažmanu</a:t>
            </a:r>
            <a:r>
              <a:rPr lang="en-US" sz="2800" dirty="0"/>
              <a:t> u </a:t>
            </a:r>
            <a:r>
              <a:rPr lang="en-US" sz="2800" dirty="0" err="1"/>
              <a:t>konkurentskom</a:t>
            </a:r>
            <a:r>
              <a:rPr lang="en-US" sz="2800" dirty="0"/>
              <a:t> </a:t>
            </a:r>
            <a:r>
              <a:rPr lang="en-US" sz="2800" dirty="0" err="1"/>
              <a:t>društvu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200997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predvide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da ne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povjerljive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od </a:t>
            </a:r>
            <a:r>
              <a:rPr lang="en-US" dirty="0" err="1" smtClean="0"/>
              <a:t>deset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napuste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</a:t>
            </a:r>
            <a:r>
              <a:rPr lang="en-US" dirty="0" err="1"/>
              <a:t>napravilo</a:t>
            </a:r>
            <a:r>
              <a:rPr lang="en-US" dirty="0"/>
              <a:t> </a:t>
            </a:r>
            <a:r>
              <a:rPr lang="en-US" dirty="0" err="1"/>
              <a:t>djelotvoran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sprečavanje</a:t>
            </a:r>
            <a:r>
              <a:rPr lang="en-US" dirty="0"/>
              <a:t> </a:t>
            </a:r>
            <a:r>
              <a:rPr lang="en-US" dirty="0" err="1"/>
              <a:t>neovlaštene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 smtClean="0"/>
              <a:t>povjerljivih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od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da:</a:t>
            </a:r>
          </a:p>
          <a:p>
            <a:pPr marL="0" indent="0" algn="just">
              <a:buNone/>
            </a:pPr>
            <a:r>
              <a:rPr lang="en-US" dirty="0"/>
              <a:t>• u </a:t>
            </a:r>
            <a:r>
              <a:rPr lang="en-US" dirty="0" err="1"/>
              <a:t>pisanoj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obavijeste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namjeri</a:t>
            </a:r>
            <a:r>
              <a:rPr lang="en-US" dirty="0"/>
              <a:t> da </a:t>
            </a:r>
            <a:r>
              <a:rPr lang="en-US" dirty="0" err="1" smtClean="0"/>
              <a:t>stupe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zavisnih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objelodane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prethodnim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pl-PL" dirty="0" smtClean="0"/>
              <a:t>hartijama </a:t>
            </a:r>
            <a:r>
              <a:rPr lang="pl-PL" dirty="0"/>
              <a:t>od vrijednosti društva u skladu s procedurama za </a:t>
            </a:r>
            <a:r>
              <a:rPr lang="pl-PL" dirty="0" smtClean="0"/>
              <a:t>objelodanjivanje </a:t>
            </a:r>
            <a:r>
              <a:rPr lang="en-US" dirty="0" err="1" smtClean="0"/>
              <a:t>značajnih</a:t>
            </a:r>
            <a:r>
              <a:rPr lang="en-US" dirty="0" smtClean="0"/>
              <a:t> </a:t>
            </a:r>
            <a:r>
              <a:rPr lang="en-US" dirty="0" err="1"/>
              <a:t>činjenica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o </a:t>
            </a:r>
            <a:r>
              <a:rPr lang="en-US" dirty="0" err="1" smtClean="0"/>
              <a:t>vrijednosnimpapirima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286125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b) </a:t>
            </a:r>
            <a:r>
              <a:rPr lang="en-US" sz="3600" b="1" dirty="0" err="1" smtClean="0"/>
              <a:t>Povjerljivost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informacija</a:t>
            </a:r>
            <a:endParaRPr lang="en-US" sz="3600" b="1" dirty="0" smtClean="0"/>
          </a:p>
          <a:p>
            <a:pPr marL="0" indent="0">
              <a:buNone/>
            </a:pPr>
            <a:r>
              <a:rPr lang="en-US" sz="3600" dirty="0" err="1" smtClean="0"/>
              <a:t>Najbolja</a:t>
            </a:r>
            <a:r>
              <a:rPr lang="en-US" sz="3600" dirty="0" smtClean="0"/>
              <a:t> </a:t>
            </a:r>
            <a:r>
              <a:rPr lang="en-US" sz="3600" dirty="0" err="1" smtClean="0"/>
              <a:t>praksa</a:t>
            </a:r>
            <a:r>
              <a:rPr lang="en-US" sz="3600" dirty="0" smtClean="0"/>
              <a:t>: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Članovi</a:t>
            </a:r>
            <a:r>
              <a:rPr lang="en-US" sz="3600" dirty="0" smtClean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ne </a:t>
            </a:r>
            <a:r>
              <a:rPr lang="en-US" sz="3600" dirty="0" err="1" smtClean="0"/>
              <a:t>trebaju</a:t>
            </a:r>
            <a:r>
              <a:rPr lang="en-US" sz="3600" dirty="0" smtClean="0"/>
              <a:t> </a:t>
            </a:r>
            <a:r>
              <a:rPr lang="en-US" sz="3600" dirty="0" err="1" smtClean="0"/>
              <a:t>objelodanjivati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povjerljive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sr-Latn-ME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koristiti</a:t>
            </a:r>
            <a:r>
              <a:rPr lang="en-US" sz="3600" dirty="0" smtClean="0"/>
              <a:t> </a:t>
            </a:r>
            <a:r>
              <a:rPr lang="en-US" sz="3600" dirty="0" err="1" smtClean="0"/>
              <a:t>svoj</a:t>
            </a:r>
            <a:r>
              <a:rPr lang="en-US" sz="3600" dirty="0" smtClean="0"/>
              <a:t> </a:t>
            </a:r>
            <a:r>
              <a:rPr lang="en-US" sz="3600" dirty="0" err="1" smtClean="0"/>
              <a:t>pristup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informacijama</a:t>
            </a:r>
            <a:r>
              <a:rPr lang="en-US" sz="3600" dirty="0" smtClean="0"/>
              <a:t> </a:t>
            </a:r>
            <a:r>
              <a:rPr lang="en-US" sz="3600" dirty="0" err="1" smtClean="0"/>
              <a:t>društva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lične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interese</a:t>
            </a:r>
            <a:r>
              <a:rPr lang="en-US" sz="3600" dirty="0" smtClean="0"/>
              <a:t> 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interese</a:t>
            </a:r>
            <a:r>
              <a:rPr lang="en-US" sz="3600" dirty="0" smtClean="0"/>
              <a:t> </a:t>
            </a:r>
            <a:r>
              <a:rPr lang="en-US" sz="3600" dirty="0" err="1" smtClean="0"/>
              <a:t>trećih</a:t>
            </a:r>
            <a:r>
              <a:rPr lang="sr-Latn-ME" sz="3600" dirty="0" smtClean="0"/>
              <a:t> </a:t>
            </a:r>
            <a:r>
              <a:rPr lang="en-US" sz="3600" dirty="0" err="1" smtClean="0"/>
              <a:t>lica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Lična</a:t>
            </a:r>
            <a:r>
              <a:rPr lang="en-US" sz="3600" dirty="0" smtClean="0"/>
              <a:t> </a:t>
            </a:r>
            <a:r>
              <a:rPr lang="en-US" sz="3600" dirty="0" err="1" smtClean="0"/>
              <a:t>upotreba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povjerljivih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kraju</a:t>
            </a:r>
            <a:r>
              <a:rPr lang="en-US" sz="3600" dirty="0" smtClean="0"/>
              <a:t> </a:t>
            </a:r>
            <a:r>
              <a:rPr lang="en-US" sz="3600" dirty="0" err="1" smtClean="0"/>
              <a:t>nanosi</a:t>
            </a:r>
            <a:r>
              <a:rPr lang="en-US" sz="3600" dirty="0" smtClean="0"/>
              <a:t> </a:t>
            </a:r>
            <a:r>
              <a:rPr lang="en-US" sz="3600" dirty="0" err="1" smtClean="0"/>
              <a:t>štetu</a:t>
            </a:r>
            <a:r>
              <a:rPr lang="en-US" sz="3600" dirty="0" smtClean="0"/>
              <a:t> </a:t>
            </a:r>
            <a:r>
              <a:rPr lang="en-US" sz="3600" dirty="0" err="1" smtClean="0"/>
              <a:t>dioničarima</a:t>
            </a:r>
            <a:r>
              <a:rPr lang="en-US" sz="3600" dirty="0" smtClean="0"/>
              <a:t>/</a:t>
            </a:r>
            <a:r>
              <a:rPr lang="en-US" sz="3600" dirty="0" err="1" smtClean="0"/>
              <a:t>akcionarima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Preporučuje</a:t>
            </a:r>
            <a:r>
              <a:rPr lang="en-US" sz="3600" dirty="0" smtClean="0"/>
              <a:t> se da:</a:t>
            </a:r>
          </a:p>
          <a:p>
            <a:pPr marL="457200" lvl="1" indent="0" algn="just">
              <a:buNone/>
            </a:pPr>
            <a:r>
              <a:rPr lang="en-US" sz="3600" dirty="0" smtClean="0"/>
              <a:t>• </a:t>
            </a:r>
            <a:r>
              <a:rPr lang="en-US" sz="3600" dirty="0" err="1" smtClean="0"/>
              <a:t>članovi</a:t>
            </a:r>
            <a:r>
              <a:rPr lang="en-US" sz="3600" dirty="0" smtClean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</a:t>
            </a:r>
            <a:r>
              <a:rPr lang="en-US" sz="3600" dirty="0" err="1" smtClean="0"/>
              <a:t>preduzimaju</a:t>
            </a:r>
            <a:r>
              <a:rPr lang="en-US" sz="3600" dirty="0" smtClean="0"/>
              <a:t> </a:t>
            </a:r>
            <a:r>
              <a:rPr lang="en-US" sz="3600" dirty="0" err="1" smtClean="0"/>
              <a:t>korake</a:t>
            </a:r>
            <a:r>
              <a:rPr lang="en-US" sz="3600" dirty="0" smtClean="0"/>
              <a:t> da </a:t>
            </a:r>
            <a:r>
              <a:rPr lang="en-US" sz="3600" dirty="0" err="1" smtClean="0"/>
              <a:t>zaštite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povjerljive</a:t>
            </a:r>
            <a:r>
              <a:rPr lang="sr-Latn-ME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;</a:t>
            </a:r>
          </a:p>
          <a:p>
            <a:pPr marL="457200" lvl="1" indent="0" algn="just">
              <a:buNone/>
            </a:pPr>
            <a:r>
              <a:rPr lang="en-US" sz="3600" dirty="0" smtClean="0"/>
              <a:t>• </a:t>
            </a:r>
            <a:r>
              <a:rPr lang="en-US" sz="3600" dirty="0" err="1" smtClean="0"/>
              <a:t>članovi</a:t>
            </a:r>
            <a:r>
              <a:rPr lang="en-US" sz="3600" dirty="0" smtClean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en-US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ne </a:t>
            </a:r>
            <a:r>
              <a:rPr lang="en-US" sz="3600" dirty="0" err="1" smtClean="0"/>
              <a:t>objelodanjuju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informacije</a:t>
            </a:r>
            <a:r>
              <a:rPr lang="en-US" sz="3600" dirty="0" smtClean="0"/>
              <a:t> </a:t>
            </a:r>
            <a:r>
              <a:rPr lang="en-US" sz="3600" dirty="0" err="1" smtClean="0"/>
              <a:t>niti</a:t>
            </a:r>
            <a:r>
              <a:rPr lang="en-US" sz="3600" dirty="0" smtClean="0"/>
              <a:t> </a:t>
            </a:r>
            <a:r>
              <a:rPr lang="en-US" sz="3600" dirty="0" err="1" smtClean="0"/>
              <a:t>ih</a:t>
            </a:r>
            <a:r>
              <a:rPr lang="sr-Latn-ME" sz="3600" dirty="0" smtClean="0"/>
              <a:t> </a:t>
            </a:r>
            <a:r>
              <a:rPr lang="en-US" sz="3600" dirty="0" err="1" smtClean="0"/>
              <a:t>koriste</a:t>
            </a:r>
            <a:r>
              <a:rPr lang="en-US" sz="3600" dirty="0" smtClean="0"/>
              <a:t> u </a:t>
            </a:r>
            <a:r>
              <a:rPr lang="en-US" sz="3600" dirty="0" err="1" smtClean="0"/>
              <a:t>vlastitom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interesu</a:t>
            </a:r>
            <a:r>
              <a:rPr lang="en-US" sz="3600" dirty="0" smtClean="0"/>
              <a:t>;</a:t>
            </a:r>
          </a:p>
          <a:p>
            <a:pPr marL="457200" lvl="1" indent="0" algn="just">
              <a:buNone/>
            </a:pPr>
            <a:r>
              <a:rPr lang="en-US" sz="3600" dirty="0" smtClean="0"/>
              <a:t>• </a:t>
            </a:r>
            <a:r>
              <a:rPr lang="en-US" sz="3600" dirty="0" err="1" smtClean="0"/>
              <a:t>standardi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korištenje</a:t>
            </a:r>
            <a:r>
              <a:rPr lang="en-US" sz="3600" dirty="0" smtClean="0"/>
              <a:t> </a:t>
            </a:r>
            <a:r>
              <a:rPr lang="en-US" sz="3600" dirty="0" err="1" smtClean="0"/>
              <a:t>povjerljivih</a:t>
            </a:r>
            <a:r>
              <a:rPr lang="en-US" sz="3600" dirty="0" smtClean="0"/>
              <a:t> </a:t>
            </a:r>
            <a:r>
              <a:rPr lang="en-US" sz="3600" dirty="0" err="1" smtClean="0"/>
              <a:t>informacija</a:t>
            </a:r>
            <a:r>
              <a:rPr lang="en-US" sz="3600" dirty="0" smtClean="0"/>
              <a:t> </a:t>
            </a:r>
            <a:r>
              <a:rPr lang="en-US" sz="3600" dirty="0" err="1" smtClean="0"/>
              <a:t>budu</a:t>
            </a:r>
            <a:r>
              <a:rPr lang="en-US" sz="3600" dirty="0" smtClean="0"/>
              <a:t> </a:t>
            </a:r>
            <a:r>
              <a:rPr lang="en-US" sz="3600" dirty="0" err="1" smtClean="0"/>
              <a:t>navedeni</a:t>
            </a:r>
            <a:r>
              <a:rPr lang="en-US" sz="3600" dirty="0" smtClean="0"/>
              <a:t> u </a:t>
            </a:r>
            <a:r>
              <a:rPr lang="en-US" sz="3600" dirty="0" err="1" smtClean="0"/>
              <a:t>internim</a:t>
            </a:r>
            <a:r>
              <a:rPr lang="sr-Latn-ME" sz="3600" dirty="0" smtClean="0"/>
              <a:t> </a:t>
            </a:r>
            <a:r>
              <a:rPr lang="en-US" sz="3600" dirty="0" err="1" smtClean="0"/>
              <a:t>aktima</a:t>
            </a:r>
            <a:r>
              <a:rPr lang="en-US" sz="3600" dirty="0" smtClean="0"/>
              <a:t> </a:t>
            </a:r>
            <a:r>
              <a:rPr lang="sr-Latn-ME" sz="3600" dirty="0" smtClean="0"/>
              <a:t> d</a:t>
            </a:r>
            <a:r>
              <a:rPr lang="en-US" sz="3600" dirty="0" err="1" smtClean="0"/>
              <a:t>ruštva</a:t>
            </a:r>
            <a:r>
              <a:rPr lang="en-US" sz="3600" dirty="0" smtClean="0"/>
              <a:t>; </a:t>
            </a:r>
            <a:r>
              <a:rPr lang="en-US" sz="3600" dirty="0" err="1" smtClean="0"/>
              <a:t>i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39223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6518"/>
            <a:ext cx="10515600" cy="5800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, </a:t>
            </a:r>
            <a:r>
              <a:rPr lang="en-US" dirty="0" err="1"/>
              <a:t>potpune</a:t>
            </a:r>
            <a:r>
              <a:rPr lang="en-US" dirty="0"/>
              <a:t>, </a:t>
            </a:r>
            <a:r>
              <a:rPr lang="en-US" dirty="0" err="1" smtClean="0"/>
              <a:t>blagovremene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da bi </a:t>
            </a:r>
            <a:r>
              <a:rPr lang="en-US" dirty="0" err="1" smtClean="0"/>
              <a:t>valjano</a:t>
            </a:r>
            <a:r>
              <a:rPr lang="sr-Latn-ME" dirty="0" smtClean="0"/>
              <a:t> </a:t>
            </a:r>
            <a:r>
              <a:rPr lang="en-US" dirty="0" err="1" smtClean="0"/>
              <a:t>vršili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upite</a:t>
            </a:r>
            <a:r>
              <a:rPr lang="en-US" dirty="0"/>
              <a:t> od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</a:t>
            </a:r>
            <a:r>
              <a:rPr lang="en-US" dirty="0"/>
              <a:t>organa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uspostaviti</a:t>
            </a:r>
            <a:r>
              <a:rPr lang="en-US" dirty="0"/>
              <a:t> </a:t>
            </a:r>
            <a:r>
              <a:rPr lang="en-US" dirty="0" err="1" smtClean="0"/>
              <a:t>mehanizam</a:t>
            </a:r>
            <a:r>
              <a:rPr lang="sr-Latn-ME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osigurati</a:t>
            </a:r>
            <a:r>
              <a:rPr lang="en-US" dirty="0"/>
              <a:t> da se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dostave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najvažnijim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 smtClean="0"/>
              <a:t>događajima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7913075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predvidjeti</a:t>
            </a:r>
            <a:r>
              <a:rPr lang="en-US" dirty="0" smtClean="0"/>
              <a:t> da </a:t>
            </a:r>
            <a:r>
              <a:rPr lang="en-US" dirty="0" err="1" smtClean="0"/>
              <a:t>generalni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rukovodioci</a:t>
            </a:r>
            <a:r>
              <a:rPr lang="en-US" dirty="0" smtClean="0"/>
              <a:t> </a:t>
            </a:r>
            <a:r>
              <a:rPr lang="en-US" dirty="0" err="1" smtClean="0"/>
              <a:t>glavnih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dužnost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neodložno</a:t>
            </a:r>
            <a:r>
              <a:rPr lang="en-US" dirty="0" smtClean="0"/>
              <a:t> </a:t>
            </a:r>
            <a:r>
              <a:rPr lang="en-US" dirty="0" err="1" smtClean="0"/>
              <a:t>podnose</a:t>
            </a:r>
            <a:r>
              <a:rPr lang="en-US" dirty="0" smtClean="0"/>
              <a:t> </a:t>
            </a:r>
            <a:r>
              <a:rPr lang="en-US" dirty="0" err="1" smtClean="0"/>
              <a:t>potpune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pouzdane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ostvarivanju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cilja</a:t>
            </a:r>
            <a:r>
              <a:rPr lang="en-US" dirty="0" smtClean="0"/>
              <a:t> od </a:t>
            </a:r>
            <a:r>
              <a:rPr lang="en-US" dirty="0" err="1" smtClean="0"/>
              <a:t>naročite</a:t>
            </a:r>
            <a:r>
              <a:rPr lang="en-US" dirty="0" smtClean="0"/>
              <a:t> je </a:t>
            </a:r>
            <a:r>
              <a:rPr lang="en-US" dirty="0" err="1" smtClean="0"/>
              <a:t>važnosti</a:t>
            </a:r>
            <a:r>
              <a:rPr lang="en-US" dirty="0" smtClean="0"/>
              <a:t> da se </a:t>
            </a:r>
            <a:r>
              <a:rPr lang="en-US" dirty="0" err="1" smtClean="0"/>
              <a:t>uspostavi</a:t>
            </a:r>
            <a:r>
              <a:rPr lang="en-US" dirty="0" smtClean="0"/>
              <a:t> </a:t>
            </a:r>
            <a:r>
              <a:rPr lang="en-US" dirty="0" err="1" smtClean="0"/>
              <a:t>saradnja</a:t>
            </a:r>
            <a:r>
              <a:rPr lang="en-US" dirty="0" smtClean="0"/>
              <a:t> u </a:t>
            </a:r>
            <a:r>
              <a:rPr lang="en-US" dirty="0" err="1" smtClean="0"/>
              <a:t>ovoj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sr-Latn-ME" dirty="0" smtClean="0"/>
              <a:t> </a:t>
            </a:r>
            <a:r>
              <a:rPr lang="pl-PL" dirty="0" smtClean="0"/>
              <a:t>između nadzornog/upravnog odbora s jedne strane, i sekretara društva s druge strane.</a:t>
            </a:r>
          </a:p>
          <a:p>
            <a:pPr algn="just"/>
            <a:r>
              <a:rPr lang="en-US" dirty="0" err="1" smtClean="0"/>
              <a:t>Odgovornost</a:t>
            </a:r>
            <a:r>
              <a:rPr lang="en-US" dirty="0" smtClean="0"/>
              <a:t> je </a:t>
            </a:r>
            <a:r>
              <a:rPr lang="en-US" dirty="0" err="1" smtClean="0"/>
              <a:t>predsjednika</a:t>
            </a:r>
            <a:r>
              <a:rPr lang="en-US" dirty="0" smtClean="0"/>
              <a:t> da se </a:t>
            </a:r>
            <a:r>
              <a:rPr lang="en-US" dirty="0" err="1" smtClean="0"/>
              <a:t>postara</a:t>
            </a:r>
            <a:r>
              <a:rPr lang="en-US" dirty="0" smtClean="0"/>
              <a:t> da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ravnopravno</a:t>
            </a:r>
            <a:r>
              <a:rPr lang="en-US" dirty="0" smtClean="0"/>
              <a:t> </a:t>
            </a:r>
            <a:r>
              <a:rPr lang="en-US" dirty="0" err="1" smtClean="0"/>
              <a:t>informirani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istim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da </a:t>
            </a:r>
            <a:r>
              <a:rPr lang="en-US" dirty="0" err="1" smtClean="0"/>
              <a:t>traže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organa.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39670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odgovornim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prouzrokovani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usljed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nezakonitog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Preduslovi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utvrđivanje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podstiče</a:t>
            </a:r>
            <a:r>
              <a:rPr lang="en-US" sz="2800" dirty="0"/>
              <a:t> </a:t>
            </a:r>
            <a:r>
              <a:rPr lang="en-US" sz="2800" dirty="0" err="1"/>
              <a:t>članove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da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dužnosti</a:t>
            </a:r>
            <a:r>
              <a:rPr lang="en-US" sz="2800" dirty="0"/>
              <a:t> </a:t>
            </a:r>
            <a:r>
              <a:rPr lang="en-US" sz="2800" dirty="0" err="1"/>
              <a:t>vrše</a:t>
            </a:r>
            <a:r>
              <a:rPr lang="en-US" sz="2800" dirty="0"/>
              <a:t> </a:t>
            </a:r>
            <a:r>
              <a:rPr lang="en-US" sz="2800" dirty="0" err="1" smtClean="0"/>
              <a:t>na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pravilan</a:t>
            </a:r>
            <a:r>
              <a:rPr lang="en-US" sz="2800" dirty="0" smtClean="0"/>
              <a:t> </a:t>
            </a:r>
            <a:r>
              <a:rPr lang="en-US" sz="2800" dirty="0" err="1"/>
              <a:t>način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preduzme</a:t>
            </a:r>
            <a:r>
              <a:rPr lang="en-US" sz="2800" dirty="0"/>
              <a:t> </a:t>
            </a:r>
            <a:r>
              <a:rPr lang="en-US" sz="2800" dirty="0" err="1"/>
              <a:t>mjere</a:t>
            </a:r>
            <a:r>
              <a:rPr lang="en-US" sz="2800" dirty="0"/>
              <a:t> da </a:t>
            </a:r>
            <a:r>
              <a:rPr lang="en-US" sz="2800" dirty="0" err="1"/>
              <a:t>ukine</a:t>
            </a:r>
            <a:r>
              <a:rPr lang="en-US" sz="2800" dirty="0"/>
              <a:t> </a:t>
            </a:r>
            <a:r>
              <a:rPr lang="en-US" sz="2800" dirty="0" err="1"/>
              <a:t>ovlaštenja</a:t>
            </a:r>
            <a:r>
              <a:rPr lang="en-US" sz="2800" dirty="0"/>
              <a:t> </a:t>
            </a:r>
            <a:r>
              <a:rPr lang="en-US" sz="2800" dirty="0" err="1"/>
              <a:t>članova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 smtClean="0"/>
              <a:t>odbora</a:t>
            </a:r>
            <a:endParaRPr lang="sr-Latn-ME" sz="2800" dirty="0" smtClean="0"/>
          </a:p>
          <a:p>
            <a:pPr lvl="1"/>
            <a:r>
              <a:rPr lang="pl-PL" sz="2800" dirty="0"/>
              <a:t>koji su odgovorni za nanošenje gubitaka; i</a:t>
            </a:r>
          </a:p>
          <a:p>
            <a:pPr lvl="1"/>
            <a:r>
              <a:rPr lang="en-US" sz="2800" dirty="0"/>
              <a:t> </a:t>
            </a:r>
            <a:r>
              <a:rPr lang="en-US" sz="2800" dirty="0" err="1"/>
              <a:t>smatra</a:t>
            </a:r>
            <a:r>
              <a:rPr lang="en-US" sz="2800" dirty="0"/>
              <a:t> </a:t>
            </a:r>
            <a:r>
              <a:rPr lang="en-US" sz="2800" dirty="0" err="1"/>
              <a:t>članove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</a:t>
            </a:r>
            <a:r>
              <a:rPr lang="en-US" sz="2800" dirty="0" err="1"/>
              <a:t>odgovornima</a:t>
            </a:r>
            <a:r>
              <a:rPr lang="en-US" sz="2800" dirty="0"/>
              <a:t> </a:t>
            </a:r>
            <a:r>
              <a:rPr lang="en-US" sz="2800" dirty="0" err="1"/>
              <a:t>kada</a:t>
            </a:r>
            <a:r>
              <a:rPr lang="en-US" sz="2800" dirty="0"/>
              <a:t> ne </a:t>
            </a:r>
            <a:r>
              <a:rPr lang="en-US" sz="2800" dirty="0" err="1"/>
              <a:t>ispunjavaju</a:t>
            </a:r>
            <a:r>
              <a:rPr lang="sr-Latn-ME" sz="2800" dirty="0"/>
              <a:t>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obaveze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društvu</a:t>
            </a:r>
            <a:r>
              <a:rPr lang="en-US" sz="2800" dirty="0"/>
              <a:t>.</a:t>
            </a:r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74976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a)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err="1" smtClean="0"/>
              <a:t>kumulativno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Kumulativno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smtClean="0"/>
              <a:t>i</a:t>
            </a:r>
            <a:r>
              <a:rPr lang="en-US" smtClean="0"/>
              <a:t>jedeći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kandidate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se </a:t>
            </a:r>
            <a:r>
              <a:rPr lang="en-US" dirty="0" err="1" smtClean="0"/>
              <a:t>kolektivno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maksimalan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 </a:t>
            </a:r>
            <a:r>
              <a:rPr lang="en-US" dirty="0" err="1" smtClean="0"/>
              <a:t>pomnoženom</a:t>
            </a:r>
            <a:r>
              <a:rPr lang="sr-Latn-ME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dodijeliti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glasove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kandidatu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sr-Latn-ME" dirty="0" smtClean="0"/>
              <a:t> </a:t>
            </a:r>
            <a:r>
              <a:rPr lang="pl-PL" dirty="0" smtClean="0"/>
              <a:t>podijeliti na više kandidata onako kako im odgovara;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Izabranim</a:t>
            </a:r>
            <a:r>
              <a:rPr lang="en-US" dirty="0" smtClean="0"/>
              <a:t> se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vodećih</a:t>
            </a:r>
            <a:r>
              <a:rPr lang="en-US" dirty="0" smtClean="0"/>
              <a:t> X </a:t>
            </a:r>
            <a:r>
              <a:rPr lang="en-US" dirty="0" err="1" smtClean="0"/>
              <a:t>kandidata</a:t>
            </a:r>
            <a:r>
              <a:rPr lang="en-US" dirty="0" smtClean="0"/>
              <a:t> s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, </a:t>
            </a:r>
            <a:r>
              <a:rPr lang="en-US" dirty="0" err="1" smtClean="0"/>
              <a:t>gde</a:t>
            </a:r>
            <a:r>
              <a:rPr lang="en-US" dirty="0" smtClean="0"/>
              <a:t> je X </a:t>
            </a:r>
            <a:r>
              <a:rPr lang="en-US" dirty="0" err="1" smtClean="0"/>
              <a:t>jednak</a:t>
            </a:r>
            <a:r>
              <a:rPr lang="sr-Latn-ME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397180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oslobođeni</a:t>
            </a:r>
            <a:r>
              <a:rPr lang="sr-Latn-ME" dirty="0" smtClean="0"/>
              <a:t> </a:t>
            </a:r>
            <a:r>
              <a:rPr lang="en-US" dirty="0" err="1" smtClean="0"/>
              <a:t>odgovornosti</a:t>
            </a:r>
            <a:endParaRPr lang="en-US" dirty="0"/>
          </a:p>
          <a:p>
            <a:pPr algn="just"/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da se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donese</a:t>
            </a:r>
            <a:r>
              <a:rPr lang="sr-Latn-ME" dirty="0" smtClean="0"/>
              <a:t> </a:t>
            </a:r>
            <a:r>
              <a:rPr lang="pl-PL" dirty="0" smtClean="0"/>
              <a:t>nadzorni/upravni </a:t>
            </a:r>
            <a:r>
              <a:rPr lang="pl-PL" dirty="0"/>
              <a:t>odbor, postupajući razumno i u dobroj vjeri, na kraju </a:t>
            </a:r>
            <a:r>
              <a:rPr lang="pl-PL" dirty="0" smtClean="0"/>
              <a:t>pokažu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pogrešne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povuku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nepovoljne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Generalno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se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odgovornima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donesene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.</a:t>
            </a:r>
          </a:p>
          <a:p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pl-PL" dirty="0" smtClean="0"/>
              <a:t>odgovornima </a:t>
            </a:r>
            <a:r>
              <a:rPr lang="pl-PL" dirty="0"/>
              <a:t>za gubitke ako su</a:t>
            </a:r>
            <a:r>
              <a:rPr lang="pl-PL" dirty="0" smtClean="0"/>
              <a:t>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0849765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pl-PL" sz="2800" dirty="0" smtClean="0"/>
              <a:t>• glasali protiv odluke koju je donio nadzorni/upravni odbor a koja je </a:t>
            </a:r>
            <a:r>
              <a:rPr lang="en-US" sz="2800" dirty="0" err="1" smtClean="0"/>
              <a:t>rezultirala</a:t>
            </a:r>
            <a:r>
              <a:rPr lang="en-US" sz="2800" dirty="0" smtClean="0"/>
              <a:t> </a:t>
            </a:r>
            <a:r>
              <a:rPr lang="sr-Latn-ME" sz="2800" dirty="0" smtClean="0"/>
              <a:t> n</a:t>
            </a:r>
            <a:r>
              <a:rPr lang="en-US" sz="2800" dirty="0" err="1" smtClean="0"/>
              <a:t>epovoljnim</a:t>
            </a:r>
            <a:r>
              <a:rPr lang="en-US" sz="2800" dirty="0" smtClean="0"/>
              <a:t> </a:t>
            </a:r>
            <a:r>
              <a:rPr lang="en-US" sz="2800" dirty="0" err="1" smtClean="0"/>
              <a:t>okolnostima</a:t>
            </a:r>
            <a:r>
              <a:rPr lang="en-US" sz="2800" dirty="0" smtClean="0"/>
              <a:t>; </a:t>
            </a:r>
            <a:r>
              <a:rPr lang="en-US" sz="2800" dirty="0" err="1" smtClean="0"/>
              <a:t>ili</a:t>
            </a:r>
            <a:endParaRPr lang="en-US" sz="2800" dirty="0" smtClean="0"/>
          </a:p>
          <a:p>
            <a:pPr marL="457200" lvl="1" indent="0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poslali</a:t>
            </a:r>
            <a:r>
              <a:rPr lang="en-US" sz="2800" dirty="0" smtClean="0"/>
              <a:t> </a:t>
            </a:r>
            <a:r>
              <a:rPr lang="en-US" sz="2800" dirty="0" err="1" smtClean="0"/>
              <a:t>svoje</a:t>
            </a:r>
            <a:r>
              <a:rPr lang="en-US" sz="2800" dirty="0" smtClean="0"/>
              <a:t> </a:t>
            </a:r>
            <a:r>
              <a:rPr lang="en-US" sz="2800" dirty="0" err="1" smtClean="0"/>
              <a:t>pisano</a:t>
            </a:r>
            <a:r>
              <a:rPr lang="en-US" sz="2800" dirty="0" smtClean="0"/>
              <a:t> </a:t>
            </a:r>
            <a:r>
              <a:rPr lang="en-US" sz="2800" dirty="0" err="1" smtClean="0"/>
              <a:t>neslaganje</a:t>
            </a:r>
            <a:r>
              <a:rPr lang="en-US" sz="2800" dirty="0" smtClean="0"/>
              <a:t> s </a:t>
            </a:r>
            <a:r>
              <a:rPr lang="en-US" sz="2800" dirty="0" err="1" smtClean="0"/>
              <a:t>tim</a:t>
            </a:r>
            <a:r>
              <a:rPr lang="en-US" sz="2800" dirty="0" smtClean="0"/>
              <a:t> </a:t>
            </a:r>
            <a:r>
              <a:rPr lang="en-US" sz="2800" dirty="0" err="1" smtClean="0"/>
              <a:t>postupkom</a:t>
            </a:r>
            <a:r>
              <a:rPr lang="en-US" sz="2800" dirty="0" smtClean="0"/>
              <a:t> </a:t>
            </a:r>
            <a:r>
              <a:rPr lang="en-US" sz="2800" dirty="0" err="1" smtClean="0"/>
              <a:t>nakon</a:t>
            </a:r>
            <a:r>
              <a:rPr lang="en-US" sz="2800" dirty="0" smtClean="0"/>
              <a:t> </a:t>
            </a:r>
            <a:r>
              <a:rPr lang="en-US" sz="2800" dirty="0" err="1" smtClean="0"/>
              <a:t>sjednice</a:t>
            </a:r>
            <a:r>
              <a:rPr lang="en-US" sz="2800" dirty="0" smtClean="0"/>
              <a:t>;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ako nisu učestvovali na sjednici nadzornog/upravnog odbora kada je </a:t>
            </a:r>
            <a:r>
              <a:rPr lang="en-US" sz="2800" dirty="0" err="1" smtClean="0"/>
              <a:t>takva</a:t>
            </a:r>
            <a:r>
              <a:rPr lang="en-US" sz="2800" dirty="0" smtClean="0"/>
              <a:t> </a:t>
            </a:r>
            <a:r>
              <a:rPr lang="en-US" sz="2800" dirty="0" err="1" smtClean="0"/>
              <a:t>odluka</a:t>
            </a:r>
            <a:r>
              <a:rPr lang="en-US" sz="2800" dirty="0" smtClean="0"/>
              <a:t> </a:t>
            </a:r>
            <a:r>
              <a:rPr lang="en-US" sz="2800" dirty="0" err="1" smtClean="0"/>
              <a:t>donesena</a:t>
            </a:r>
            <a:r>
              <a:rPr lang="en-US" sz="2800" dirty="0" smtClean="0"/>
              <a:t> </a:t>
            </a:r>
            <a:r>
              <a:rPr lang="en-US" sz="2800" dirty="0" err="1" smtClean="0"/>
              <a:t>nakon</a:t>
            </a:r>
            <a:r>
              <a:rPr lang="en-US" sz="2800" dirty="0" smtClean="0"/>
              <a:t> </a:t>
            </a:r>
            <a:r>
              <a:rPr lang="en-US" sz="2800" dirty="0" err="1" smtClean="0"/>
              <a:t>što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poslali</a:t>
            </a:r>
            <a:r>
              <a:rPr lang="en-US" sz="2800" dirty="0" smtClean="0"/>
              <a:t> </a:t>
            </a:r>
            <a:r>
              <a:rPr lang="en-US" sz="2800" dirty="0" err="1" smtClean="0"/>
              <a:t>svoje</a:t>
            </a:r>
            <a:r>
              <a:rPr lang="en-US" sz="2800" dirty="0" smtClean="0"/>
              <a:t> </a:t>
            </a:r>
            <a:r>
              <a:rPr lang="en-US" sz="2800" dirty="0" err="1" smtClean="0"/>
              <a:t>pisano</a:t>
            </a:r>
            <a:r>
              <a:rPr lang="en-US" sz="2800" dirty="0" smtClean="0"/>
              <a:t> </a:t>
            </a:r>
            <a:r>
              <a:rPr lang="en-US" sz="2800" dirty="0" err="1" smtClean="0"/>
              <a:t>neslaganje</a:t>
            </a:r>
            <a:r>
              <a:rPr lang="en-US" sz="2800" dirty="0" smtClean="0"/>
              <a:t> s </a:t>
            </a:r>
            <a:r>
              <a:rPr lang="en-US" sz="2800" dirty="0" err="1" smtClean="0"/>
              <a:t>tim</a:t>
            </a:r>
            <a:r>
              <a:rPr lang="sr-Latn-ME" sz="2800" dirty="0" smtClean="0"/>
              <a:t> </a:t>
            </a:r>
            <a:r>
              <a:rPr lang="en-US" sz="2800" dirty="0" err="1" smtClean="0"/>
              <a:t>postupkom</a:t>
            </a:r>
            <a:r>
              <a:rPr lang="en-US" sz="2800" dirty="0" smtClean="0"/>
              <a:t>.</a:t>
            </a:r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se ne </a:t>
            </a:r>
            <a:r>
              <a:rPr lang="en-US" dirty="0" err="1" smtClean="0"/>
              <a:t>oslobađaju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istupe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smijenjeni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postupke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donesene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mandata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članstvu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369752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6.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odštetni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odštetni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nadoknade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nastalih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 smtClean="0"/>
              <a:t>odluka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je donio nadzorni/upravni odbor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/>
              <a:t>7. Zapisnici sa sjednica nadzornog/upravnog odbora i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sr-Latn-ME" dirty="0"/>
          </a:p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djelotvornog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</a:t>
            </a:r>
            <a:r>
              <a:rPr lang="en-US" dirty="0" err="1"/>
              <a:t>zapisnike</a:t>
            </a:r>
            <a:r>
              <a:rPr lang="en-US" dirty="0"/>
              <a:t> (a </a:t>
            </a:r>
            <a:r>
              <a:rPr lang="en-US" dirty="0" err="1"/>
              <a:t>eventualno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doslovne</a:t>
            </a:r>
            <a:r>
              <a:rPr lang="en-US" dirty="0"/>
              <a:t> </a:t>
            </a:r>
            <a:r>
              <a:rPr lang="en-US" dirty="0" err="1"/>
              <a:t>zapisnike</a:t>
            </a:r>
            <a:r>
              <a:rPr lang="en-US" dirty="0"/>
              <a:t>)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343507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Zaštita</a:t>
            </a:r>
            <a:r>
              <a:rPr lang="en-US" dirty="0"/>
              <a:t> od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endParaRPr lang="en-US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zaštićeni</a:t>
            </a:r>
            <a:r>
              <a:rPr lang="en-US" dirty="0"/>
              <a:t> </a:t>
            </a:r>
            <a:r>
              <a:rPr lang="en-US" dirty="0" err="1"/>
              <a:t>pretpostavkom</a:t>
            </a:r>
            <a:r>
              <a:rPr lang="en-US" dirty="0"/>
              <a:t> da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postupali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dobroj vjeri i na način za koji su smatrali da je u najboljem interesu društva, </a:t>
            </a:r>
            <a:r>
              <a:rPr lang="pl-PL" dirty="0" smtClean="0"/>
              <a:t>njih </a:t>
            </a:r>
            <a:r>
              <a:rPr lang="en-US" dirty="0" smtClean="0"/>
              <a:t>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odgovornima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odlukama</a:t>
            </a:r>
            <a:r>
              <a:rPr lang="en-US" dirty="0"/>
              <a:t> </a:t>
            </a:r>
            <a:r>
              <a:rPr lang="en-US" dirty="0" err="1" smtClean="0"/>
              <a:t>prouzrokovani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zove</a:t>
            </a:r>
            <a:r>
              <a:rPr lang="en-US" dirty="0"/>
              <a:t> “</a:t>
            </a:r>
            <a:r>
              <a:rPr lang="en-US" dirty="0" err="1"/>
              <a:t>pravilo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ono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da </a:t>
            </a:r>
            <a:r>
              <a:rPr lang="en-US" dirty="0" err="1" smtClean="0"/>
              <a:t>zaštiti</a:t>
            </a:r>
            <a:r>
              <a:rPr lang="sr-Latn-ME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od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329693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nastali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vršili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ograniče</a:t>
            </a:r>
            <a:r>
              <a:rPr lang="en-US" dirty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te gubitke. </a:t>
            </a:r>
            <a:endParaRPr lang="pl-PL" dirty="0" smtClean="0"/>
          </a:p>
          <a:p>
            <a:r>
              <a:rPr lang="pl-PL" dirty="0" smtClean="0"/>
              <a:t>Takvi </a:t>
            </a:r>
            <a:r>
              <a:rPr lang="pl-PL" dirty="0"/>
              <a:t>mehanizmi su: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osiguranje</a:t>
            </a:r>
            <a:r>
              <a:rPr lang="en-US" sz="2800" dirty="0"/>
              <a:t> </a:t>
            </a:r>
            <a:r>
              <a:rPr lang="en-US" sz="2800" dirty="0" err="1"/>
              <a:t>rukovodilaca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članova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od </a:t>
            </a:r>
            <a:r>
              <a:rPr lang="en-US" sz="2800" dirty="0" err="1"/>
              <a:t>odgovornosti</a:t>
            </a:r>
            <a:r>
              <a:rPr lang="en-US" sz="2800" dirty="0" smtClean="0"/>
              <a:t>;</a:t>
            </a:r>
            <a:r>
              <a:rPr lang="sr-Latn-ME" sz="2800" dirty="0" smtClean="0"/>
              <a:t> </a:t>
            </a:r>
            <a:r>
              <a:rPr lang="en-US" sz="2800" dirty="0" err="1" smtClean="0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odredbe</a:t>
            </a:r>
            <a:r>
              <a:rPr lang="en-US" sz="2800" dirty="0"/>
              <a:t> u </a:t>
            </a:r>
            <a:r>
              <a:rPr lang="en-US" sz="2800" dirty="0" err="1"/>
              <a:t>osnivačkom</a:t>
            </a:r>
            <a:r>
              <a:rPr lang="en-US" sz="2800" dirty="0"/>
              <a:t> </a:t>
            </a:r>
            <a:r>
              <a:rPr lang="en-US" sz="2800" dirty="0" err="1"/>
              <a:t>aktu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normativnim</a:t>
            </a:r>
            <a:r>
              <a:rPr lang="en-US" sz="2800" dirty="0"/>
              <a:t> </a:t>
            </a:r>
            <a:r>
              <a:rPr lang="en-US" sz="2800" dirty="0" err="1"/>
              <a:t>aktima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u </a:t>
            </a:r>
            <a:r>
              <a:rPr lang="en-US" sz="2800" dirty="0" err="1"/>
              <a:t>određenim</a:t>
            </a:r>
            <a:r>
              <a:rPr lang="en-US" sz="2800" dirty="0"/>
              <a:t> </a:t>
            </a:r>
            <a:r>
              <a:rPr lang="en-US" sz="2800" dirty="0" err="1" smtClean="0"/>
              <a:t>okolnostima</a:t>
            </a:r>
            <a:r>
              <a:rPr lang="sr-Latn-ME" sz="2800" dirty="0" smtClean="0"/>
              <a:t> </a:t>
            </a:r>
            <a:r>
              <a:rPr lang="en-US" sz="2800" dirty="0" err="1" smtClean="0"/>
              <a:t>štite</a:t>
            </a:r>
            <a:r>
              <a:rPr lang="en-US" sz="2800" dirty="0" smtClean="0"/>
              <a:t> </a:t>
            </a:r>
            <a:r>
              <a:rPr lang="en-US" sz="2800" dirty="0" err="1"/>
              <a:t>članove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od </a:t>
            </a:r>
            <a:r>
              <a:rPr lang="en-US" sz="2800" dirty="0" err="1"/>
              <a:t>odštetnih</a:t>
            </a:r>
            <a:r>
              <a:rPr lang="en-US" sz="2800" dirty="0"/>
              <a:t> </a:t>
            </a:r>
            <a:r>
              <a:rPr lang="en-US" sz="2800" dirty="0" err="1"/>
              <a:t>zahtjeva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en-US" sz="2800" dirty="0" err="1" smtClean="0"/>
              <a:t>troškova</a:t>
            </a:r>
            <a:r>
              <a:rPr lang="en-US" sz="2800" dirty="0" smtClean="0"/>
              <a:t> </a:t>
            </a:r>
            <a:r>
              <a:rPr lang="en-US" sz="2800" dirty="0" err="1"/>
              <a:t>parnica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odgovornosti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457200" lvl="1" indent="0" algn="just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1541543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6518"/>
            <a:ext cx="10515600" cy="58004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članu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refundirati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napravio</a:t>
            </a:r>
            <a:r>
              <a:rPr lang="en-US" dirty="0"/>
              <a:t> u </a:t>
            </a:r>
            <a:r>
              <a:rPr lang="en-US" dirty="0" err="1"/>
              <a:t>odbrani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en-US" dirty="0" err="1"/>
              <a:t>odštetnog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sr-Latn-ME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postupao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pošteno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en-US" sz="3000" dirty="0"/>
              <a:t>• u </a:t>
            </a:r>
            <a:r>
              <a:rPr lang="en-US" sz="3000" dirty="0" err="1"/>
              <a:t>dobroj</a:t>
            </a:r>
            <a:r>
              <a:rPr lang="en-US" sz="3000" dirty="0"/>
              <a:t> </a:t>
            </a:r>
            <a:r>
              <a:rPr lang="en-US" sz="3000" dirty="0" err="1"/>
              <a:t>vjeri</a:t>
            </a:r>
            <a:r>
              <a:rPr lang="en-US" sz="3000" dirty="0"/>
              <a:t>;</a:t>
            </a:r>
          </a:p>
          <a:p>
            <a:pPr marL="457200" lvl="1" indent="0">
              <a:buNone/>
            </a:pPr>
            <a:r>
              <a:rPr lang="pl-PL" sz="3000" dirty="0"/>
              <a:t>• u najboljem interesu društva; i</a:t>
            </a:r>
          </a:p>
          <a:p>
            <a:pPr marL="457200" lvl="1" indent="0">
              <a:buNone/>
            </a:pPr>
            <a:r>
              <a:rPr lang="en-US" sz="3000" dirty="0"/>
              <a:t>• u </a:t>
            </a:r>
            <a:r>
              <a:rPr lang="en-US" sz="3000" dirty="0" err="1"/>
              <a:t>skladu</a:t>
            </a:r>
            <a:r>
              <a:rPr lang="en-US" sz="3000" dirty="0"/>
              <a:t> </a:t>
            </a:r>
            <a:r>
              <a:rPr lang="en-US" sz="3000" dirty="0" err="1"/>
              <a:t>sa</a:t>
            </a:r>
            <a:r>
              <a:rPr lang="en-US" sz="3000" dirty="0"/>
              <a:t> </a:t>
            </a:r>
            <a:r>
              <a:rPr lang="en-US" sz="3000" dirty="0" err="1"/>
              <a:t>zakonom</a:t>
            </a:r>
            <a:r>
              <a:rPr lang="en-US" sz="3000" dirty="0"/>
              <a:t>, </a:t>
            </a:r>
            <a:r>
              <a:rPr lang="en-US" sz="3000" dirty="0" err="1"/>
              <a:t>osnivačkim</a:t>
            </a:r>
            <a:r>
              <a:rPr lang="en-US" sz="3000" dirty="0"/>
              <a:t> </a:t>
            </a:r>
            <a:r>
              <a:rPr lang="en-US" sz="3000" dirty="0" err="1"/>
              <a:t>aktom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normativnim</a:t>
            </a:r>
            <a:r>
              <a:rPr lang="en-US" sz="3000" dirty="0"/>
              <a:t> </a:t>
            </a:r>
            <a:r>
              <a:rPr lang="en-US" sz="3000" dirty="0" err="1"/>
              <a:t>aktima</a:t>
            </a:r>
            <a:r>
              <a:rPr lang="en-US" sz="3000" dirty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željeti</a:t>
            </a:r>
            <a:r>
              <a:rPr lang="en-US" dirty="0" smtClean="0"/>
              <a:t> da </a:t>
            </a:r>
            <a:r>
              <a:rPr lang="en-US" dirty="0" err="1" smtClean="0"/>
              <a:t>pribavi</a:t>
            </a:r>
            <a:r>
              <a:rPr lang="en-US" dirty="0" smtClean="0"/>
              <a:t> </a:t>
            </a:r>
            <a:r>
              <a:rPr lang="en-US" dirty="0" err="1" smtClean="0"/>
              <a:t>osiguranje</a:t>
            </a:r>
            <a:r>
              <a:rPr lang="en-US" dirty="0" smtClean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pokrivanja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da bi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 smtClean="0"/>
              <a:t>postupci</a:t>
            </a:r>
            <a:r>
              <a:rPr lang="en-US" dirty="0" smtClean="0"/>
              <a:t> </a:t>
            </a:r>
            <a:r>
              <a:rPr lang="en-US" dirty="0" err="1" smtClean="0"/>
              <a:t>mogli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gubitaka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treća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Osiguranje</a:t>
            </a:r>
            <a:r>
              <a:rPr lang="en-US" dirty="0" smtClean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omogućiti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da </a:t>
            </a:r>
            <a:r>
              <a:rPr lang="en-US" dirty="0" err="1" smtClean="0"/>
              <a:t>produktivnije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lijekove</a:t>
            </a:r>
            <a:r>
              <a:rPr lang="sr-Latn-ME" dirty="0" smtClean="0"/>
              <a:t> </a:t>
            </a:r>
            <a:r>
              <a:rPr lang="en-US" dirty="0" err="1" smtClean="0"/>
              <a:t>građanskog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da bi se </a:t>
            </a:r>
            <a:r>
              <a:rPr lang="en-US" dirty="0" err="1" smtClean="0"/>
              <a:t>privukli</a:t>
            </a:r>
            <a:r>
              <a:rPr lang="en-US" dirty="0" smtClean="0"/>
              <a:t> </a:t>
            </a:r>
            <a:r>
              <a:rPr lang="en-US" dirty="0" err="1" smtClean="0"/>
              <a:t>kompetentni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29500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/>
          <a:lstStyle/>
          <a:p>
            <a:pPr marL="0" indent="0" algn="just">
              <a:buNone/>
            </a:pPr>
            <a:r>
              <a:rPr lang="sr-Latn-ME" sz="3600" dirty="0"/>
              <a:t>F</a:t>
            </a:r>
            <a:r>
              <a:rPr lang="sr-Latn-ME" sz="3600" dirty="0" smtClean="0"/>
              <a:t> - </a:t>
            </a:r>
            <a:r>
              <a:rPr lang="en-US" sz="3600" dirty="0" smtClean="0"/>
              <a:t> </a:t>
            </a:r>
            <a:r>
              <a:rPr lang="en-US" sz="3600" dirty="0" err="1"/>
              <a:t>Ocjenjivanje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edukacija</a:t>
            </a:r>
            <a:r>
              <a:rPr lang="en-US" sz="3600" dirty="0"/>
              <a:t> </a:t>
            </a:r>
            <a:r>
              <a:rPr lang="en-US" sz="3600" dirty="0" err="1" smtClean="0"/>
              <a:t>nadzornog</a:t>
            </a:r>
            <a:r>
              <a:rPr lang="en-US" sz="3600" dirty="0" smtClean="0"/>
              <a:t>/</a:t>
            </a:r>
            <a:r>
              <a:rPr lang="en-US" sz="3600" dirty="0" err="1" smtClean="0"/>
              <a:t>upravnog</a:t>
            </a:r>
            <a:r>
              <a:rPr lang="sr-Latn-ME" sz="3600" dirty="0" smtClean="0"/>
              <a:t> </a:t>
            </a:r>
            <a:r>
              <a:rPr lang="en-US" sz="3600" dirty="0" err="1" smtClean="0"/>
              <a:t>odbora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njegovih</a:t>
            </a:r>
            <a:r>
              <a:rPr lang="en-US" sz="3600" dirty="0"/>
              <a:t> </a:t>
            </a:r>
            <a:r>
              <a:rPr lang="en-US" sz="3600" dirty="0" err="1" smtClean="0"/>
              <a:t>članova</a:t>
            </a:r>
            <a:r>
              <a:rPr lang="sr-Latn-ME" sz="3600" dirty="0" smtClean="0"/>
              <a:t>. </a:t>
            </a:r>
          </a:p>
          <a:p>
            <a:r>
              <a:rPr lang="en-US" dirty="0" smtClean="0"/>
              <a:t>Da </a:t>
            </a:r>
            <a:r>
              <a:rPr lang="en-US" dirty="0"/>
              <a:t>bi bio </a:t>
            </a:r>
            <a:r>
              <a:rPr lang="en-US" dirty="0" err="1"/>
              <a:t>djelotvoran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razvijanje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stručnosti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, </a:t>
            </a:r>
            <a:r>
              <a:rPr lang="en-US" dirty="0" err="1" smtClean="0"/>
              <a:t>programi</a:t>
            </a:r>
            <a:r>
              <a:rPr lang="sr-Latn-ME" dirty="0" smtClean="0"/>
              <a:t> </a:t>
            </a:r>
            <a:r>
              <a:rPr lang="en-US" dirty="0" err="1" smtClean="0"/>
              <a:t>obuke</a:t>
            </a:r>
            <a:r>
              <a:rPr lang="en-US" dirty="0" smtClean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periodičnim</a:t>
            </a:r>
            <a:r>
              <a:rPr lang="en-US" dirty="0"/>
              <a:t> </a:t>
            </a:r>
            <a:r>
              <a:rPr lang="en-US" dirty="0" err="1"/>
              <a:t>ocjenjivanjima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</a:t>
            </a:r>
            <a:r>
              <a:rPr lang="en-US" dirty="0" err="1"/>
              <a:t>ključne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911855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6482"/>
            <a:ext cx="10515600" cy="5410481"/>
          </a:xfrm>
        </p:spPr>
        <p:txBody>
          <a:bodyPr>
            <a:normAutofit/>
          </a:bodyPr>
          <a:lstStyle/>
          <a:p>
            <a:r>
              <a:rPr lang="en-US" dirty="0" err="1"/>
              <a:t>Ocjenjivanje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obaviti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članovi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</a:t>
            </a:r>
            <a:r>
              <a:rPr lang="en-US" sz="2800" dirty="0" err="1"/>
              <a:t>postupkom</a:t>
            </a:r>
            <a:r>
              <a:rPr lang="en-US" sz="2800" dirty="0"/>
              <a:t> </a:t>
            </a:r>
            <a:r>
              <a:rPr lang="en-US" sz="2800" dirty="0" err="1"/>
              <a:t>samoocjenjivanja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r>
              <a:rPr lang="en-US" sz="2800" dirty="0"/>
              <a:t>/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konsultanti</a:t>
            </a:r>
            <a:r>
              <a:rPr lang="en-US" sz="2800" dirty="0"/>
              <a:t>, </a:t>
            </a:r>
            <a:r>
              <a:rPr lang="en-US" sz="2800" dirty="0" err="1"/>
              <a:t>stručna</a:t>
            </a:r>
            <a:r>
              <a:rPr lang="en-US" sz="2800" dirty="0"/>
              <a:t> </a:t>
            </a:r>
            <a:r>
              <a:rPr lang="en-US" sz="2800" dirty="0" err="1"/>
              <a:t>udruženja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organizacije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procjenu</a:t>
            </a:r>
            <a:r>
              <a:rPr lang="en-US" sz="2800" dirty="0"/>
              <a:t> </a:t>
            </a:r>
            <a:r>
              <a:rPr lang="en-US" sz="2800" dirty="0" err="1" smtClean="0"/>
              <a:t>korporativnog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upravljanja</a:t>
            </a:r>
            <a:r>
              <a:rPr lang="en-US" sz="2800" dirty="0"/>
              <a:t>.</a:t>
            </a:r>
          </a:p>
          <a:p>
            <a:r>
              <a:rPr lang="en-US" dirty="0" err="1"/>
              <a:t>Alternativni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povjerljiva</a:t>
            </a:r>
            <a:r>
              <a:rPr lang="en-US" dirty="0"/>
              <a:t> </a:t>
            </a:r>
            <a:r>
              <a:rPr lang="en-US" dirty="0" err="1"/>
              <a:t>ocjenjivanja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kolege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koordinira</a:t>
            </a:r>
            <a:r>
              <a:rPr lang="en-US" dirty="0"/>
              <a:t> </a:t>
            </a:r>
            <a:r>
              <a:rPr lang="en-US" dirty="0" err="1"/>
              <a:t>eksterno</a:t>
            </a:r>
            <a:r>
              <a:rPr lang="en-US" dirty="0"/>
              <a:t> lice,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sr-Latn-ME" dirty="0" smtClean="0"/>
              <a:t> p</a:t>
            </a:r>
            <a:r>
              <a:rPr lang="en-US" dirty="0" err="1" smtClean="0"/>
              <a:t>ravni</a:t>
            </a:r>
            <a:r>
              <a:rPr lang="sr-Latn-ME" dirty="0" smtClean="0"/>
              <a:t> </a:t>
            </a:r>
            <a:r>
              <a:rPr lang="en-US" dirty="0" err="1" smtClean="0"/>
              <a:t>savjetnik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specijalizirani</a:t>
            </a:r>
            <a:r>
              <a:rPr lang="en-US" dirty="0"/>
              <a:t> </a:t>
            </a:r>
            <a:r>
              <a:rPr lang="en-US" dirty="0" err="1"/>
              <a:t>konsultanti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7435035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Samoocjenjivanje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Samoocjenjivanje</a:t>
            </a:r>
            <a:r>
              <a:rPr lang="en-US" dirty="0"/>
              <a:t> je </a:t>
            </a:r>
            <a:r>
              <a:rPr lang="en-US" dirty="0" err="1"/>
              <a:t>koristan</a:t>
            </a:r>
            <a:r>
              <a:rPr lang="en-US" dirty="0"/>
              <a:t> instrument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da </a:t>
            </a:r>
            <a:r>
              <a:rPr lang="en-US" dirty="0" err="1" smtClean="0"/>
              <a:t>lično</a:t>
            </a:r>
            <a:r>
              <a:rPr lang="sr-Latn-ME" dirty="0" smtClean="0"/>
              <a:t> </a:t>
            </a:r>
            <a:r>
              <a:rPr lang="en-US" dirty="0" err="1" smtClean="0"/>
              <a:t>ocijeni</a:t>
            </a:r>
            <a:r>
              <a:rPr lang="en-US" dirty="0" smtClean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/>
              <a:t>kritičko</a:t>
            </a:r>
            <a:r>
              <a:rPr lang="en-US" dirty="0"/>
              <a:t> </a:t>
            </a:r>
            <a:r>
              <a:rPr lang="en-US" dirty="0" err="1"/>
              <a:t>razmišljanje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samoocjenjivanje</a:t>
            </a:r>
            <a:r>
              <a:rPr lang="en-US" dirty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reagirati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samoocjenjivanja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sastanka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izol</a:t>
            </a:r>
            <a:r>
              <a:rPr lang="sr-Latn-ME" dirty="0" smtClean="0"/>
              <a:t>ovanoj </a:t>
            </a:r>
            <a:r>
              <a:rPr lang="en-US" dirty="0" smtClean="0"/>
              <a:t> </a:t>
            </a:r>
            <a:r>
              <a:rPr lang="en-US" dirty="0" err="1"/>
              <a:t>lokaciji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pozivanje</a:t>
            </a:r>
            <a:r>
              <a:rPr lang="en-US" dirty="0"/>
              <a:t> </a:t>
            </a:r>
            <a:r>
              <a:rPr lang="en-US" dirty="0" err="1" smtClean="0"/>
              <a:t>vanjskog</a:t>
            </a:r>
            <a:r>
              <a:rPr lang="sr-Latn-ME" dirty="0" smtClean="0"/>
              <a:t> </a:t>
            </a:r>
            <a:r>
              <a:rPr lang="en-US" dirty="0" err="1" smtClean="0"/>
              <a:t>posrednika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59504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• organizovanje  posebne sjednice za ocjenjivanje rada nadzornog/upravnog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, </a:t>
            </a:r>
            <a:r>
              <a:rPr lang="en-US" dirty="0" err="1"/>
              <a:t>umjesto</a:t>
            </a:r>
            <a:r>
              <a:rPr lang="en-US" dirty="0"/>
              <a:t> toga, </a:t>
            </a:r>
            <a:r>
              <a:rPr lang="en-US" dirty="0" err="1"/>
              <a:t>odvajanje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bavljenje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osmišljavanje</a:t>
            </a:r>
            <a:r>
              <a:rPr lang="en-US" dirty="0"/>
              <a:t> </a:t>
            </a:r>
            <a:r>
              <a:rPr lang="en-US" dirty="0" err="1"/>
              <a:t>kontrolnih</a:t>
            </a:r>
            <a:r>
              <a:rPr lang="en-US" dirty="0"/>
              <a:t> </a:t>
            </a:r>
            <a:r>
              <a:rPr lang="en-US" dirty="0" err="1"/>
              <a:t>spiskova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sr-Latn-ME" dirty="0"/>
              <a:t> </a:t>
            </a:r>
            <a:r>
              <a:rPr lang="pl-PL" dirty="0"/>
              <a:t>mogu koristiti za ocjenu svog rada; i</a:t>
            </a:r>
            <a:endParaRPr lang="en-US" dirty="0"/>
          </a:p>
          <a:p>
            <a:pPr algn="just"/>
            <a:r>
              <a:rPr lang="en-US" dirty="0" err="1" smtClean="0"/>
              <a:t>učestvovanje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specijaliz</a:t>
            </a:r>
            <a:r>
              <a:rPr lang="sr-Latn-ME" dirty="0" smtClean="0"/>
              <a:t>ovanim </a:t>
            </a:r>
            <a:r>
              <a:rPr lang="en-US" dirty="0" err="1" smtClean="0"/>
              <a:t>programima</a:t>
            </a:r>
            <a:r>
              <a:rPr lang="en-US" dirty="0" smtClean="0"/>
              <a:t> </a:t>
            </a:r>
            <a:r>
              <a:rPr lang="en-US" dirty="0" err="1"/>
              <a:t>obuke</a:t>
            </a:r>
            <a:r>
              <a:rPr lang="en-US" dirty="0"/>
              <a:t>, </a:t>
            </a:r>
            <a:r>
              <a:rPr lang="en-US" dirty="0" err="1"/>
              <a:t>osiguravajući</a:t>
            </a:r>
            <a:r>
              <a:rPr lang="en-US" dirty="0"/>
              <a:t> </a:t>
            </a:r>
            <a:r>
              <a:rPr lang="en-US" dirty="0" smtClean="0"/>
              <a:t>time</a:t>
            </a:r>
            <a:r>
              <a:rPr lang="sr-Latn-ME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kritički</a:t>
            </a:r>
            <a:r>
              <a:rPr lang="en-US" dirty="0"/>
              <a:t> </a:t>
            </a:r>
            <a:r>
              <a:rPr lang="en-US" dirty="0" err="1"/>
              <a:t>razmisle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it-IT" dirty="0" smtClean="0"/>
              <a:t>svom </a:t>
            </a:r>
            <a:r>
              <a:rPr lang="it-IT" dirty="0"/>
              <a:t>učinku i da razvijaju i dijele nove ideje.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749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kolektivno</a:t>
            </a:r>
            <a:r>
              <a:rPr lang="en-US" dirty="0"/>
              <a:t> </a:t>
            </a:r>
            <a:r>
              <a:rPr lang="en-US" dirty="0" err="1"/>
              <a:t>djelovanje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šansu</a:t>
            </a:r>
            <a:r>
              <a:rPr lang="en-US" dirty="0"/>
              <a:t> da </a:t>
            </a:r>
            <a:r>
              <a:rPr lang="en-US" dirty="0" err="1"/>
              <a:t>manjinski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izaberu</a:t>
            </a:r>
            <a:r>
              <a:rPr lang="en-US" dirty="0" smtClean="0"/>
              <a:t> </a:t>
            </a:r>
            <a:r>
              <a:rPr lang="en-US" dirty="0" err="1"/>
              <a:t>predstavnika</a:t>
            </a:r>
            <a:r>
              <a:rPr lang="en-US" dirty="0"/>
              <a:t> u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, </a:t>
            </a:r>
            <a:r>
              <a:rPr lang="en-US" dirty="0" err="1" smtClean="0"/>
              <a:t>manjinski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 smtClean="0"/>
              <a:t>organiz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cilju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vještine</a:t>
            </a:r>
            <a:r>
              <a:rPr lang="en-US" dirty="0"/>
              <a:t> da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kampanju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kandidate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kontaktiraju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</a:p>
          <a:p>
            <a:pPr marL="0" indent="0" algn="just">
              <a:buNone/>
            </a:pPr>
            <a:r>
              <a:rPr lang="en-US" dirty="0" err="1"/>
              <a:t>akcionare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da </a:t>
            </a:r>
            <a:r>
              <a:rPr lang="en-US" dirty="0" err="1"/>
              <a:t>strateški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9572397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Edukacija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obuka</a:t>
            </a:r>
            <a:endParaRPr lang="en-US" dirty="0"/>
          </a:p>
          <a:p>
            <a:pPr algn="just"/>
            <a:r>
              <a:rPr lang="en-US" dirty="0" err="1"/>
              <a:t>Ocjenjivanje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 smtClean="0"/>
              <a:t>važan</a:t>
            </a:r>
            <a:r>
              <a:rPr lang="sr-Latn-ME" dirty="0" smtClean="0"/>
              <a:t> </a:t>
            </a:r>
            <a:r>
              <a:rPr lang="en-US" dirty="0" err="1" smtClean="0"/>
              <a:t>uvid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jake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da </a:t>
            </a:r>
            <a:r>
              <a:rPr lang="en-US" dirty="0" err="1" smtClean="0"/>
              <a:t>identifi</a:t>
            </a:r>
            <a:r>
              <a:rPr lang="sr-Latn-ME" dirty="0" smtClean="0"/>
              <a:t>kuje </a:t>
            </a:r>
            <a:r>
              <a:rPr lang="en-US" dirty="0" smtClean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obukom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kolektivno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individualno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Korporativna</a:t>
            </a:r>
            <a:r>
              <a:rPr lang="en-US" dirty="0" smtClean="0"/>
              <a:t> </a:t>
            </a:r>
            <a:r>
              <a:rPr lang="en-US" dirty="0" err="1"/>
              <a:t>obuka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 smtClean="0"/>
              <a:t>privreda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tranziciji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 smtClean="0"/>
              <a:t>toku</a:t>
            </a:r>
            <a:r>
              <a:rPr lang="sr-Latn-ME" dirty="0" smtClean="0"/>
              <a:t> </a:t>
            </a:r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/>
              <a:t>zakonskog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najboljih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 smtClean="0"/>
              <a:t>čini</a:t>
            </a:r>
            <a:r>
              <a:rPr lang="sr-Latn-ME" dirty="0" smtClean="0"/>
              <a:t> </a:t>
            </a:r>
            <a:r>
              <a:rPr lang="pl-PL" dirty="0" smtClean="0"/>
              <a:t>politiku </a:t>
            </a:r>
            <a:r>
              <a:rPr lang="pl-PL" dirty="0"/>
              <a:t>jedne kompanije za edukaciju nadzornog/upravnog odbora i </a:t>
            </a:r>
            <a:r>
              <a:rPr lang="pl-PL" dirty="0" smtClean="0"/>
              <a:t>njegovih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faktorom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u </a:t>
            </a:r>
            <a:r>
              <a:rPr lang="en-US" dirty="0" err="1"/>
              <a:t>razvijanju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podržavanju</a:t>
            </a:r>
            <a:r>
              <a:rPr lang="en-US" dirty="0"/>
              <a:t> </a:t>
            </a:r>
            <a:r>
              <a:rPr lang="en-US" dirty="0" err="1"/>
              <a:t>kompetentnog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dobro </a:t>
            </a:r>
            <a:r>
              <a:rPr lang="pl-PL" dirty="0"/>
              <a:t>obaviještenog i budnog odbora.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995078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3600" dirty="0" smtClean="0"/>
              <a:t>G -</a:t>
            </a:r>
            <a:r>
              <a:rPr lang="en-US" sz="3600" dirty="0" smtClean="0"/>
              <a:t> </a:t>
            </a:r>
            <a:r>
              <a:rPr lang="en-US" sz="3600" dirty="0" err="1"/>
              <a:t>Naknade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članove</a:t>
            </a:r>
            <a:r>
              <a:rPr lang="en-US" sz="3600" dirty="0"/>
              <a:t> </a:t>
            </a:r>
            <a:r>
              <a:rPr lang="en-US" sz="3600" dirty="0" err="1"/>
              <a:t>nadzornog</a:t>
            </a:r>
            <a:r>
              <a:rPr lang="en-US" sz="3600" dirty="0"/>
              <a:t>/</a:t>
            </a:r>
            <a:r>
              <a:rPr lang="en-US" sz="3600" dirty="0" err="1"/>
              <a:t>upravnog</a:t>
            </a:r>
            <a:r>
              <a:rPr lang="en-US" sz="3600" dirty="0"/>
              <a:t> </a:t>
            </a:r>
            <a:r>
              <a:rPr lang="en-US" sz="3600" dirty="0" err="1" smtClean="0"/>
              <a:t>odbora</a:t>
            </a:r>
            <a:r>
              <a:rPr lang="sr-Latn-ME" sz="3600" dirty="0" smtClean="0"/>
              <a:t> 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dobijati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rad.</a:t>
            </a:r>
          </a:p>
          <a:p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uopće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naknada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pojedinačne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 smtClean="0"/>
              <a:t>objelodaniti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eksplicitna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dnevnom</a:t>
            </a:r>
            <a:r>
              <a:rPr lang="en-US" dirty="0" smtClean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 smtClean="0"/>
              <a:t>pružila</a:t>
            </a:r>
            <a:r>
              <a:rPr lang="sr-Latn-ME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raspravljaju</a:t>
            </a:r>
            <a:r>
              <a:rPr lang="en-US" dirty="0"/>
              <a:t> o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827848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/>
          <a:lstStyle/>
          <a:p>
            <a:pPr algn="just"/>
            <a:r>
              <a:rPr lang="pl-PL" dirty="0"/>
              <a:t>Pitanje naknada za članove nadzornog/upravnog odbora jedno je </a:t>
            </a:r>
            <a:r>
              <a:rPr lang="pl-PL" dirty="0" smtClean="0"/>
              <a:t>od </a:t>
            </a:r>
            <a:r>
              <a:rPr lang="en-US" dirty="0" err="1" smtClean="0"/>
              <a:t>spornijih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se </a:t>
            </a:r>
            <a:r>
              <a:rPr lang="en-US" dirty="0" err="1"/>
              <a:t>savjetuje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odaberu</a:t>
            </a:r>
            <a:r>
              <a:rPr lang="en-US" dirty="0" smtClean="0"/>
              <a:t> </a:t>
            </a:r>
            <a:r>
              <a:rPr lang="en-US" dirty="0" err="1"/>
              <a:t>pažljiv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oprezan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prekomjernih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posmatraju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neopravdana</a:t>
            </a:r>
            <a:r>
              <a:rPr lang="en-US" dirty="0"/>
              <a:t> </a:t>
            </a:r>
            <a:r>
              <a:rPr lang="en-US" dirty="0" err="1" smtClean="0"/>
              <a:t>privilegija</a:t>
            </a:r>
            <a:r>
              <a:rPr lang="sr-Latn-ME" dirty="0" smtClean="0"/>
              <a:t> </a:t>
            </a:r>
            <a:r>
              <a:rPr lang="en-US" dirty="0" err="1" smtClean="0"/>
              <a:t>moći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/>
              <a:t>Zbog</a:t>
            </a:r>
            <a:r>
              <a:rPr lang="en-US" dirty="0"/>
              <a:t> toga je od </a:t>
            </a:r>
            <a:r>
              <a:rPr lang="en-US" dirty="0" err="1"/>
              <a:t>izuzetne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da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sr-Latn-ME" dirty="0"/>
              <a:t> </a:t>
            </a:r>
            <a:r>
              <a:rPr lang="pl-PL" dirty="0"/>
              <a:t>odbora bude </a:t>
            </a:r>
            <a:r>
              <a:rPr lang="pl-PL" dirty="0" smtClean="0"/>
              <a:t>konkurentna, </a:t>
            </a:r>
            <a:r>
              <a:rPr lang="pl-PL" dirty="0"/>
              <a:t>a da ipak ostane u razumnim granicama.</a:t>
            </a:r>
          </a:p>
          <a:p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17245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primati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godišnju</a:t>
            </a:r>
            <a:r>
              <a:rPr lang="en-US" sz="2800" dirty="0" smtClean="0"/>
              <a:t> </a:t>
            </a:r>
            <a:r>
              <a:rPr lang="en-US" sz="2800" dirty="0" err="1" smtClean="0"/>
              <a:t>naknadu</a:t>
            </a:r>
            <a:r>
              <a:rPr lang="en-US" sz="2800" dirty="0" smtClean="0"/>
              <a:t>;</a:t>
            </a:r>
          </a:p>
          <a:p>
            <a:pPr marL="457200" lvl="1" indent="0">
              <a:buNone/>
            </a:pPr>
            <a:r>
              <a:rPr lang="pl-PL" sz="2800" dirty="0" smtClean="0"/>
              <a:t>• naknadu zasnovanu na prisustvu sjednicama;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naknadu za dodatni rad, kao što je naknada za rad u komisijama nadzornog/</a:t>
            </a:r>
            <a:r>
              <a:rPr lang="en-US" sz="2800" dirty="0" err="1" smtClean="0"/>
              <a:t>upravnog</a:t>
            </a:r>
            <a:r>
              <a:rPr lang="en-US" sz="2800" dirty="0" smtClean="0"/>
              <a:t> </a:t>
            </a:r>
            <a:r>
              <a:rPr lang="en-US" sz="2800" dirty="0" err="1" smtClean="0"/>
              <a:t>odbora</a:t>
            </a:r>
            <a:r>
              <a:rPr lang="en-US" sz="2800" dirty="0" smtClean="0"/>
              <a:t>; </a:t>
            </a:r>
            <a:r>
              <a:rPr lang="en-US" sz="2800" dirty="0" err="1" smtClean="0"/>
              <a:t>i</a:t>
            </a:r>
            <a:endParaRPr lang="en-US" sz="2800" dirty="0" smtClean="0"/>
          </a:p>
          <a:p>
            <a:pPr marL="457200" lvl="1" indent="0" algn="just">
              <a:buNone/>
            </a:pPr>
            <a:r>
              <a:rPr lang="pl-PL" sz="2800" dirty="0" smtClean="0"/>
              <a:t>• naknade za dodatne odgovornosti, kao što su naknade za obavljanje funkcije predsjednika nadzornog/upravnog odbora ili jedne od njegovih komisija.</a:t>
            </a:r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dobijati</a:t>
            </a:r>
            <a:r>
              <a:rPr lang="en-US" dirty="0" smtClean="0"/>
              <a:t> </a:t>
            </a:r>
            <a:r>
              <a:rPr lang="en-US" dirty="0" err="1" smtClean="0"/>
              <a:t>refundaciju</a:t>
            </a:r>
            <a:r>
              <a:rPr lang="sr-Latn-ME" dirty="0" smtClean="0"/>
              <a:t> </a:t>
            </a:r>
            <a:r>
              <a:rPr lang="en-US" dirty="0" err="1" smtClean="0"/>
              <a:t>putnih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 smtClean="0"/>
              <a:t>izdataka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6849113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preispitivati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idealnom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objelodanjivati</a:t>
            </a:r>
            <a:r>
              <a:rPr lang="sr-Latn-ME" dirty="0" smtClean="0"/>
              <a:t> </a:t>
            </a:r>
            <a:r>
              <a:rPr lang="pl-PL" dirty="0" smtClean="0"/>
              <a:t>svoj </a:t>
            </a:r>
            <a:r>
              <a:rPr lang="pl-PL" dirty="0"/>
              <a:t>program naknada i naknadu za svakog člana nadzornog/upravnog odbora</a:t>
            </a:r>
            <a:r>
              <a:rPr lang="pl-PL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,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završnom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lakše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 smtClean="0"/>
              <a:t>svi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u </a:t>
            </a:r>
            <a:r>
              <a:rPr lang="en-US" dirty="0" err="1"/>
              <a:t>jednostavnoj</a:t>
            </a:r>
            <a:r>
              <a:rPr lang="en-US" dirty="0"/>
              <a:t> </a:t>
            </a:r>
            <a:r>
              <a:rPr lang="en-US" dirty="0" err="1"/>
              <a:t>izjavi</a:t>
            </a:r>
            <a:r>
              <a:rPr lang="en-US" dirty="0"/>
              <a:t> u </a:t>
            </a:r>
            <a:r>
              <a:rPr lang="en-US" dirty="0" err="1"/>
              <a:t>završnom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: </a:t>
            </a:r>
            <a:endParaRPr lang="sr-Latn-ME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Svi</a:t>
            </a:r>
            <a:r>
              <a:rPr lang="sr-Latn-ME" dirty="0" smtClean="0"/>
              <a:t> </a:t>
            </a:r>
            <a:r>
              <a:rPr lang="sv-SE" dirty="0" smtClean="0"/>
              <a:t>članovi </a:t>
            </a:r>
            <a:r>
              <a:rPr lang="sv-SE" dirty="0"/>
              <a:t>primaju naknade od _____ godišnje.”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864211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Potrebna</a:t>
            </a:r>
            <a:r>
              <a:rPr lang="en-US" dirty="0"/>
              <a:t> je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pažnja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. </a:t>
            </a:r>
            <a:r>
              <a:rPr lang="en-US" dirty="0" err="1"/>
              <a:t>Naknada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generalno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faktorom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sr-Latn-ME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pl-PL" dirty="0"/>
              <a:t>Iako je u SAD-u uobičajena naknada na bazi dionica/akcija, ona je daleko </a:t>
            </a:r>
            <a:r>
              <a:rPr lang="pl-PL" dirty="0" smtClean="0"/>
              <a:t>manje </a:t>
            </a:r>
            <a:r>
              <a:rPr lang="en-US" dirty="0" err="1" smtClean="0"/>
              <a:t>uobičajena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kontroverze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Programi</a:t>
            </a:r>
            <a:r>
              <a:rPr lang="sr-Latn-ME" dirty="0" smtClean="0"/>
              <a:t>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a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akcijskih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,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složene</a:t>
            </a:r>
            <a:r>
              <a:rPr lang="en-US" dirty="0" smtClean="0"/>
              <a:t> </a:t>
            </a:r>
            <a:r>
              <a:rPr lang="en-US" dirty="0" err="1"/>
              <a:t>aranžmane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da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podsticaje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rukovodioce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577670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Tvrdi</a:t>
            </a:r>
            <a:r>
              <a:rPr lang="en-US" dirty="0"/>
              <a:t> se da </a:t>
            </a:r>
            <a:r>
              <a:rPr lang="en-US" dirty="0" err="1"/>
              <a:t>dioničke</a:t>
            </a:r>
            <a:r>
              <a:rPr lang="en-US" dirty="0"/>
              <a:t>/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prouzrokuju</a:t>
            </a:r>
            <a:r>
              <a:rPr lang="en-US" dirty="0"/>
              <a:t> da se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kratkoročan</a:t>
            </a:r>
            <a:r>
              <a:rPr lang="en-US" dirty="0"/>
              <a:t> </a:t>
            </a:r>
            <a:r>
              <a:rPr lang="en-US" dirty="0" err="1"/>
              <a:t>učinak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dodjele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, one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saučesništvo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 smtClean="0"/>
              <a:t>rukovodilaca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poziciji</a:t>
            </a:r>
            <a:r>
              <a:rPr lang="en-US" dirty="0"/>
              <a:t> da </a:t>
            </a:r>
            <a:r>
              <a:rPr lang="en-US" dirty="0" err="1"/>
              <a:t>zarađuju</a:t>
            </a:r>
            <a:r>
              <a:rPr lang="en-US" dirty="0"/>
              <a:t> </a:t>
            </a:r>
            <a:r>
              <a:rPr lang="en-US" dirty="0" err="1"/>
              <a:t>enormne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od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rizikuju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 smtClean="0"/>
              <a:t>razvodnjavanja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dodjeljuju</a:t>
            </a:r>
            <a:r>
              <a:rPr lang="en-US" dirty="0" smtClean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I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dodjele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spriječile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/>
              <a:t> da </a:t>
            </a:r>
            <a:r>
              <a:rPr lang="en-US" dirty="0" err="1"/>
              <a:t>manipuli</a:t>
            </a:r>
            <a:r>
              <a:rPr lang="sr-Latn-ME" dirty="0"/>
              <a:t>šu  </a:t>
            </a:r>
            <a:r>
              <a:rPr lang="pl-PL" dirty="0"/>
              <a:t>društvima i finansijskim informacijama u svoju korist.</a:t>
            </a:r>
          </a:p>
          <a:p>
            <a:r>
              <a:rPr lang="en-US" dirty="0" err="1"/>
              <a:t>Stoga</a:t>
            </a:r>
            <a:r>
              <a:rPr lang="en-US" dirty="0"/>
              <a:t> se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preispituju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751346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Takvi</a:t>
            </a:r>
            <a:r>
              <a:rPr lang="en-US" dirty="0" smtClean="0"/>
              <a:t> </a:t>
            </a:r>
            <a:r>
              <a:rPr lang="en-US" dirty="0" err="1" smtClean="0"/>
              <a:t>programi</a:t>
            </a:r>
            <a:r>
              <a:rPr lang="en-US" dirty="0" smtClean="0"/>
              <a:t> </a:t>
            </a:r>
            <a:r>
              <a:rPr lang="en-US" dirty="0" err="1" smtClean="0"/>
              <a:t>iziskuju</a:t>
            </a:r>
            <a:r>
              <a:rPr lang="en-US" dirty="0" smtClean="0"/>
              <a:t> </a:t>
            </a:r>
            <a:r>
              <a:rPr lang="en-US" dirty="0" err="1" smtClean="0"/>
              <a:t>pažljivo</a:t>
            </a:r>
            <a:r>
              <a:rPr lang="en-US" dirty="0" smtClean="0"/>
              <a:t> </a:t>
            </a:r>
            <a:r>
              <a:rPr lang="en-US" dirty="0" err="1" smtClean="0"/>
              <a:t>razmatranje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dobro </a:t>
            </a:r>
            <a:r>
              <a:rPr lang="en-US" dirty="0" err="1" smtClean="0"/>
              <a:t>planiranje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objelodanjivanje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najkorisnije</a:t>
            </a:r>
            <a:r>
              <a:rPr lang="en-US" dirty="0" smtClean="0"/>
              <a:t> da </a:t>
            </a:r>
            <a:r>
              <a:rPr lang="en-US" dirty="0" err="1" smtClean="0"/>
              <a:t>izbjegava</a:t>
            </a:r>
            <a:r>
              <a:rPr lang="sr-Latn-ME" dirty="0" smtClean="0"/>
              <a:t> </a:t>
            </a:r>
            <a:r>
              <a:rPr lang="en-US" dirty="0" err="1" smtClean="0"/>
              <a:t>dodjelu</a:t>
            </a:r>
            <a:r>
              <a:rPr lang="en-US" dirty="0" smtClean="0"/>
              <a:t>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akcijskih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odluči</a:t>
            </a:r>
            <a:r>
              <a:rPr lang="en-US" dirty="0" smtClean="0"/>
              <a:t> </a:t>
            </a:r>
            <a:r>
              <a:rPr lang="en-US" dirty="0" err="1" smtClean="0"/>
              <a:t>implementirati</a:t>
            </a:r>
            <a:r>
              <a:rPr lang="en-US" dirty="0" smtClean="0"/>
              <a:t>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akcijskih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,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transparentno</a:t>
            </a:r>
            <a:r>
              <a:rPr lang="sr-Latn-ME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u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razvodnjavanja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transparentno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računovodstvene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mjerenje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sr-Latn-ME" dirty="0" smtClean="0"/>
              <a:t> </a:t>
            </a:r>
            <a:r>
              <a:rPr lang="en-US" dirty="0" err="1" smtClean="0"/>
              <a:t>dodjela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Najbolje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 bi </a:t>
            </a:r>
            <a:r>
              <a:rPr lang="en-US" dirty="0" err="1" smtClean="0"/>
              <a:t>iziskivale</a:t>
            </a:r>
            <a:r>
              <a:rPr lang="en-US" dirty="0" smtClean="0"/>
              <a:t> da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odobre</a:t>
            </a:r>
            <a:r>
              <a:rPr lang="sr-Latn-ME" dirty="0" smtClean="0"/>
              <a:t>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bi </a:t>
            </a:r>
            <a:r>
              <a:rPr lang="en-US" dirty="0" err="1" smtClean="0"/>
              <a:t>mogli</a:t>
            </a:r>
            <a:r>
              <a:rPr lang="en-US" dirty="0" smtClean="0"/>
              <a:t> </a:t>
            </a:r>
            <a:r>
              <a:rPr lang="en-US" dirty="0" err="1" smtClean="0"/>
              <a:t>razvodniti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profit.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928909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pPr algn="just"/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zajmovi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minsko</a:t>
            </a:r>
            <a:r>
              <a:rPr lang="en-US" dirty="0"/>
              <a:t> </a:t>
            </a:r>
            <a:r>
              <a:rPr lang="en-US" dirty="0" err="1"/>
              <a:t>polje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potencijalan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kontroverzi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mudro</a:t>
            </a:r>
            <a:r>
              <a:rPr lang="en-US" dirty="0" smtClean="0"/>
              <a:t> </a:t>
            </a:r>
            <a:r>
              <a:rPr lang="en-US" dirty="0" err="1"/>
              <a:t>izbjegavati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I konačno, članovi nadzornog/upravnog odbora koji dobijaju naknadu </a:t>
            </a:r>
            <a:r>
              <a:rPr lang="pl-PL" dirty="0" smtClean="0"/>
              <a:t>za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praktičnih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0850631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6518"/>
            <a:ext cx="10515600" cy="6266329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Kratak </a:t>
            </a:r>
            <a:r>
              <a:rPr lang="pl-PL" dirty="0"/>
              <a:t>kontrolni spisak za </a:t>
            </a:r>
            <a:r>
              <a:rPr lang="pl-PL" dirty="0" smtClean="0"/>
              <a:t>utvrđivanje </a:t>
            </a:r>
            <a:r>
              <a:rPr lang="en-US" dirty="0" err="1" smtClean="0"/>
              <a:t>djelotvornosti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.</a:t>
            </a:r>
          </a:p>
          <a:p>
            <a:pPr marL="0" indent="0" algn="just">
              <a:buNone/>
            </a:pPr>
            <a:endParaRPr lang="sr-Latn-M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220" y="1183342"/>
            <a:ext cx="5204132" cy="596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101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vlasnika</a:t>
            </a:r>
            <a:endParaRPr lang="en-US" dirty="0"/>
          </a:p>
          <a:p>
            <a:pPr algn="just"/>
            <a:r>
              <a:rPr lang="pl-PL" dirty="0"/>
              <a:t>Zakoni u BiH ne poznaju postojanje frakcionih dionica/akcija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Jedna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(</a:t>
            </a:r>
            <a:r>
              <a:rPr lang="en-US" dirty="0" err="1"/>
              <a:t>suvlasnici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suvlasnici</a:t>
            </a:r>
            <a:r>
              <a:rPr lang="en-US" dirty="0"/>
              <a:t> 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.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glasačka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proističu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ostvarivati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preko</a:t>
            </a:r>
            <a:r>
              <a:rPr lang="sr-Latn-ME" dirty="0" smtClean="0"/>
              <a:t> </a:t>
            </a:r>
            <a:r>
              <a:rPr lang="en-US" dirty="0" err="1" smtClean="0"/>
              <a:t>zajedničkog</a:t>
            </a:r>
            <a:r>
              <a:rPr lang="en-US" dirty="0" smtClean="0"/>
              <a:t> </a:t>
            </a:r>
            <a:r>
              <a:rPr lang="en-US" dirty="0" err="1"/>
              <a:t>predstavnika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   4</a:t>
            </a:r>
            <a:r>
              <a:rPr lang="en-US" dirty="0"/>
              <a:t>. </a:t>
            </a:r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s </a:t>
            </a:r>
            <a:r>
              <a:rPr lang="en-US" dirty="0" err="1"/>
              <a:t>devet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10%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sr-Latn-ME" dirty="0"/>
              <a:t> </a:t>
            </a:r>
            <a:r>
              <a:rPr lang="pl-PL" dirty="0"/>
              <a:t>glasa može osigurati jedno mjesto u nadzornom/upravnom odboru.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3200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redovnog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se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godišnjoj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smijeniti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kraja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mandata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smijenjen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dovoljan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kumulativnog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smjene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ovome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kumulativno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dozvoljeno</a:t>
            </a:r>
            <a:r>
              <a:rPr lang="en-US" dirty="0"/>
              <a:t>, </a:t>
            </a:r>
            <a:r>
              <a:rPr lang="en-US" dirty="0" err="1" smtClean="0"/>
              <a:t>član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smijenjen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dat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smjenu</a:t>
            </a:r>
            <a:r>
              <a:rPr lang="en-US" dirty="0"/>
              <a:t> </a:t>
            </a:r>
            <a:r>
              <a:rPr lang="en-US" dirty="0" err="1"/>
              <a:t>premašuje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datih</a:t>
            </a:r>
            <a:r>
              <a:rPr lang="en-US" dirty="0"/>
              <a:t> da se on ne </a:t>
            </a:r>
            <a:r>
              <a:rPr lang="en-US" dirty="0" err="1" smtClean="0"/>
              <a:t>smijeni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7643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5937</Words>
  <Application>Microsoft Office PowerPoint</Application>
  <PresentationFormat>Custom</PresentationFormat>
  <Paragraphs>396</Paragraphs>
  <Slides>79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0" baseType="lpstr">
      <vt:lpstr>Office Theme</vt:lpstr>
      <vt:lpstr>KORPORATIVNO UPRAVLJANJE</vt:lpstr>
      <vt:lpstr>Sadržaj</vt:lpstr>
      <vt:lpstr>A - Izbor članova nadzornog/upravnog  odbora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C - Struktura i komisije nadzornog/upravnog odbora</vt:lpstr>
      <vt:lpstr>Slide 18</vt:lpstr>
      <vt:lpstr>Slide 19</vt:lpstr>
      <vt:lpstr>Slide 20</vt:lpstr>
      <vt:lpstr>Slide 21</vt:lpstr>
      <vt:lpstr>Slide 22</vt:lpstr>
      <vt:lpstr> </vt:lpstr>
      <vt:lpstr>Slide 24</vt:lpstr>
      <vt:lpstr>Slide 25</vt:lpstr>
      <vt:lpstr>Slide 26</vt:lpstr>
      <vt:lpstr>D -  Radne procedure nadzornog/upravnog odbora </vt:lpstr>
      <vt:lpstr>Slide 28</vt:lpstr>
      <vt:lpstr>Slide 29</vt:lpstr>
      <vt:lpstr>2. Sjednice nadzornog/upravnog odbora</vt:lpstr>
      <vt:lpstr>3. Prva sjednica nadzornog/upravnog odbora</vt:lpstr>
      <vt:lpstr>Slide 32</vt:lpstr>
      <vt:lpstr>4. Plan sjednica nadzornog/upravnog odbora</vt:lpstr>
      <vt:lpstr>Slide 34</vt:lpstr>
      <vt:lpstr>Slide 35</vt:lpstr>
      <vt:lpstr>Slide 36</vt:lpstr>
      <vt:lpstr>5. Ko ima pravo sazvati sjednicu nadzornog/upravnog odbora</vt:lpstr>
      <vt:lpstr>6. Pravilno obavještenje za sjednice  nadzornog/upravnog odbora</vt:lpstr>
      <vt:lpstr>7. Kvorum za sjednice nadzornog/upravnog odbora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26</cp:revision>
  <dcterms:created xsi:type="dcterms:W3CDTF">2019-04-07T21:16:29Z</dcterms:created>
  <dcterms:modified xsi:type="dcterms:W3CDTF">2019-04-15T16:40:48Z</dcterms:modified>
</cp:coreProperties>
</file>