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9"/>
  </p:notesMasterIdLst>
  <p:sldIdLst>
    <p:sldId id="256" r:id="rId2"/>
    <p:sldId id="257" r:id="rId3"/>
    <p:sldId id="260" r:id="rId4"/>
    <p:sldId id="261" r:id="rId5"/>
    <p:sldId id="262" r:id="rId6"/>
    <p:sldId id="264" r:id="rId7"/>
    <p:sldId id="266" r:id="rId8"/>
    <p:sldId id="340" r:id="rId9"/>
    <p:sldId id="267" r:id="rId10"/>
    <p:sldId id="268" r:id="rId11"/>
    <p:sldId id="362" r:id="rId12"/>
    <p:sldId id="341" r:id="rId13"/>
    <p:sldId id="269" r:id="rId14"/>
    <p:sldId id="342" r:id="rId15"/>
    <p:sldId id="270" r:id="rId16"/>
    <p:sldId id="271" r:id="rId17"/>
    <p:sldId id="272" r:id="rId18"/>
    <p:sldId id="343" r:id="rId19"/>
    <p:sldId id="273" r:id="rId20"/>
    <p:sldId id="274" r:id="rId21"/>
    <p:sldId id="275" r:id="rId22"/>
    <p:sldId id="276" r:id="rId23"/>
    <p:sldId id="277" r:id="rId24"/>
    <p:sldId id="279" r:id="rId25"/>
    <p:sldId id="281" r:id="rId26"/>
    <p:sldId id="282" r:id="rId27"/>
    <p:sldId id="360" r:id="rId28"/>
    <p:sldId id="283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344" r:id="rId37"/>
    <p:sldId id="292" r:id="rId38"/>
    <p:sldId id="293" r:id="rId39"/>
    <p:sldId id="345" r:id="rId40"/>
    <p:sldId id="361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56" r:id="rId49"/>
    <p:sldId id="301" r:id="rId50"/>
    <p:sldId id="302" r:id="rId51"/>
    <p:sldId id="357" r:id="rId52"/>
    <p:sldId id="303" r:id="rId53"/>
    <p:sldId id="304" r:id="rId54"/>
    <p:sldId id="358" r:id="rId55"/>
    <p:sldId id="305" r:id="rId56"/>
    <p:sldId id="359" r:id="rId57"/>
    <p:sldId id="363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46" r:id="rId66"/>
    <p:sldId id="314" r:id="rId67"/>
    <p:sldId id="347" r:id="rId68"/>
    <p:sldId id="315" r:id="rId69"/>
    <p:sldId id="348" r:id="rId70"/>
    <p:sldId id="316" r:id="rId71"/>
    <p:sldId id="349" r:id="rId72"/>
    <p:sldId id="317" r:id="rId73"/>
    <p:sldId id="350" r:id="rId74"/>
    <p:sldId id="351" r:id="rId75"/>
    <p:sldId id="318" r:id="rId76"/>
    <p:sldId id="319" r:id="rId77"/>
    <p:sldId id="321" r:id="rId78"/>
    <p:sldId id="323" r:id="rId79"/>
    <p:sldId id="352" r:id="rId80"/>
    <p:sldId id="324" r:id="rId81"/>
    <p:sldId id="326" r:id="rId82"/>
    <p:sldId id="327" r:id="rId83"/>
    <p:sldId id="365" r:id="rId84"/>
    <p:sldId id="328" r:id="rId85"/>
    <p:sldId id="364" r:id="rId86"/>
    <p:sldId id="353" r:id="rId87"/>
    <p:sldId id="329" r:id="rId88"/>
    <p:sldId id="330" r:id="rId89"/>
    <p:sldId id="332" r:id="rId90"/>
    <p:sldId id="354" r:id="rId91"/>
    <p:sldId id="333" r:id="rId92"/>
    <p:sldId id="334" r:id="rId93"/>
    <p:sldId id="335" r:id="rId94"/>
    <p:sldId id="336" r:id="rId95"/>
    <p:sldId id="355" r:id="rId96"/>
    <p:sldId id="337" r:id="rId97"/>
    <p:sldId id="338" r:id="rId9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notesMaster" Target="notesMasters/notesMaster1.xml"/><Relationship Id="rId10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F48859-1111-4499-A546-B84FACCBF05B}" type="datetimeFigureOut">
              <a:rPr lang="en-US" smtClean="0"/>
              <a:pPr/>
              <a:t>4/9/2019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FA285B-B9E5-4B50-B88C-0DFA8FC56A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7100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A285B-B9E5-4B50-B88C-0DFA8FC56AC9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24344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5CB0-329F-46DE-B342-4051F6231FAC}" type="datetime1">
              <a:rPr lang="en-US" smtClean="0"/>
              <a:pPr/>
              <a:t>4/9/2019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9747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6660-C590-459D-ABAC-6CBD38594F0C}" type="datetime1">
              <a:rPr lang="en-US" smtClean="0"/>
              <a:pPr/>
              <a:t>4/9/2019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5889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15F4F-B8FA-462C-92C5-831546542FB9}" type="datetime1">
              <a:rPr lang="en-US" smtClean="0"/>
              <a:pPr/>
              <a:t>4/9/2019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01411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40625-EFF2-435C-B9D8-5A092E2497DE}" type="datetime1">
              <a:rPr lang="en-US" smtClean="0"/>
              <a:pPr/>
              <a:t>4/9/2019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0506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441CE-BC03-4633-B8EF-870C57D509BE}" type="datetime1">
              <a:rPr lang="en-US" smtClean="0"/>
              <a:pPr/>
              <a:t>4/9/2019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4085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221FE-5B73-43FD-B905-2BC7E2F319D7}" type="datetime1">
              <a:rPr lang="en-US" smtClean="0"/>
              <a:pPr/>
              <a:t>4/9/2019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97837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94D71-432C-4F55-A336-18BED889EB56}" type="datetime1">
              <a:rPr lang="en-US" smtClean="0"/>
              <a:pPr/>
              <a:t>4/9/2019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94364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F5CF-9025-4496-91CE-702D23009183}" type="datetime1">
              <a:rPr lang="en-US" smtClean="0"/>
              <a:pPr/>
              <a:t>4/9/2019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9911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F4D9B-5F5C-4E04-8A1C-A951604607D0}" type="datetime1">
              <a:rPr lang="en-US" smtClean="0"/>
              <a:pPr/>
              <a:t>4/9/2019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5243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16E8A-83FD-4EB7-8B45-B71DBDD6EBC6}" type="datetime1">
              <a:rPr lang="en-US" smtClean="0"/>
              <a:pPr/>
              <a:t>4/9/2019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51523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E7F0-6988-460B-9D5A-4C4C93FEDCA9}" type="datetime1">
              <a:rPr lang="en-US" smtClean="0"/>
              <a:pPr/>
              <a:t>4/9/2019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28496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C873E-9E18-47A0-9495-D13AD9CF50EE}" type="datetime1">
              <a:rPr lang="en-US" smtClean="0"/>
              <a:pPr/>
              <a:t>4/9/2019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1D73F-13CB-445F-B224-0F1A9DCCEB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11037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KORPORATIVNO UPRAVLJANJE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 sz="2800" dirty="0" smtClean="0"/>
              <a:t>ORGANI KORPORATIVNOG UPRAVLJANJA: SKUPŠTINA DIONIČARA/ AKCIONARA</a:t>
            </a:r>
          </a:p>
          <a:p>
            <a:r>
              <a:rPr lang="sr-Latn-ME" dirty="0" smtClean="0"/>
              <a:t>PROF. DR HALIL KALAČ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30726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77471"/>
            <a:ext cx="10515600" cy="48994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/>
              <a:t>d) Datum evidentiranja (utvrđenje dioničara/akcionara)</a:t>
            </a:r>
          </a:p>
          <a:p>
            <a:pPr algn="just"/>
            <a:r>
              <a:rPr lang="en-US" dirty="0"/>
              <a:t>Datum </a:t>
            </a:r>
            <a:r>
              <a:rPr lang="en-US" dirty="0" err="1"/>
              <a:t>evidentiranja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naziva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utvrđenja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jeste</a:t>
            </a:r>
            <a:r>
              <a:rPr lang="en-US" dirty="0" smtClean="0"/>
              <a:t> </a:t>
            </a:r>
            <a:r>
              <a:rPr lang="en-US" dirty="0"/>
              <a:t>datum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kome</a:t>
            </a:r>
            <a:r>
              <a:rPr lang="en-US" dirty="0"/>
              <a:t> se </a:t>
            </a:r>
            <a:r>
              <a:rPr lang="en-US" dirty="0" err="1"/>
              <a:t>određuje</a:t>
            </a:r>
            <a:r>
              <a:rPr lang="en-US" dirty="0"/>
              <a:t> </a:t>
            </a:r>
            <a:r>
              <a:rPr lang="en-US" dirty="0" err="1"/>
              <a:t>ko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da </a:t>
            </a:r>
            <a:r>
              <a:rPr lang="en-US" dirty="0" err="1"/>
              <a:t>učestvuje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sr-Latn-ME" dirty="0" smtClean="0"/>
              <a:t>skupštini dioničara/akcionara.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94908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/>
            <a:r>
              <a:rPr lang="en-US" sz="3200" dirty="0"/>
              <a:t>3. </a:t>
            </a:r>
            <a:r>
              <a:rPr lang="en-US" sz="3200" dirty="0" err="1"/>
              <a:t>Priprema</a:t>
            </a:r>
            <a:r>
              <a:rPr lang="en-US" sz="3200" dirty="0"/>
              <a:t> </a:t>
            </a:r>
            <a:r>
              <a:rPr lang="en-US" sz="3200" dirty="0" err="1"/>
              <a:t>liste</a:t>
            </a:r>
            <a:r>
              <a:rPr lang="en-US" sz="3200" dirty="0"/>
              <a:t> </a:t>
            </a:r>
            <a:r>
              <a:rPr lang="en-US" sz="3200" dirty="0" err="1"/>
              <a:t>dioničara</a:t>
            </a:r>
            <a:r>
              <a:rPr lang="en-US" sz="3200" dirty="0"/>
              <a:t>/</a:t>
            </a:r>
            <a:r>
              <a:rPr lang="en-US" sz="3200" dirty="0" err="1"/>
              <a:t>akcionara</a:t>
            </a:r>
            <a:r>
              <a:rPr lang="sr-Latn-ME" sz="3200" dirty="0"/>
              <a:t>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Sljedeći</a:t>
            </a:r>
            <a:r>
              <a:rPr lang="en-US" dirty="0" smtClean="0"/>
              <a:t> </a:t>
            </a:r>
            <a:r>
              <a:rPr lang="en-US" dirty="0" err="1"/>
              <a:t>korak</a:t>
            </a:r>
            <a:r>
              <a:rPr lang="en-US" dirty="0"/>
              <a:t> u </a:t>
            </a:r>
            <a:r>
              <a:rPr lang="en-US" dirty="0" err="1"/>
              <a:t>pripremi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sr-Latn-ME" dirty="0"/>
              <a:t>skupštinu dioničara/akcionara </a:t>
            </a:r>
            <a:r>
              <a:rPr lang="en-US" dirty="0" err="1"/>
              <a:t>jeste</a:t>
            </a:r>
            <a:r>
              <a:rPr lang="en-US" dirty="0"/>
              <a:t> </a:t>
            </a:r>
            <a:r>
              <a:rPr lang="en-US" dirty="0" err="1"/>
              <a:t>sastavljanje</a:t>
            </a:r>
            <a:r>
              <a:rPr lang="en-US" dirty="0"/>
              <a:t> </a:t>
            </a:r>
            <a:r>
              <a:rPr lang="en-US" dirty="0" err="1"/>
              <a:t>liste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sr-Latn-ME" dirty="0"/>
              <a:t> </a:t>
            </a:r>
            <a:r>
              <a:rPr lang="pt-BR" dirty="0"/>
              <a:t>imaju pravo da učestvuju na </a:t>
            </a:r>
            <a:r>
              <a:rPr lang="sr-Latn-ME" dirty="0"/>
              <a:t>skupštini dioničara/akcionara. </a:t>
            </a:r>
            <a:r>
              <a:rPr lang="pt-BR" dirty="0"/>
              <a:t> </a:t>
            </a:r>
            <a:endParaRPr lang="sr-Latn-ME" dirty="0"/>
          </a:p>
          <a:p>
            <a:r>
              <a:rPr lang="pt-BR" dirty="0"/>
              <a:t>Ova lista zasniva se na podacima registriranim</a:t>
            </a:r>
            <a:r>
              <a:rPr lang="sr-Latn-ME" dirty="0"/>
              <a:t> </a:t>
            </a:r>
            <a:r>
              <a:rPr lang="en-US" dirty="0"/>
              <a:t>u </a:t>
            </a:r>
            <a:r>
              <a:rPr lang="en-US" dirty="0" err="1"/>
              <a:t>Registru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 smtClean="0"/>
              <a:t>vrijednosti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datum </a:t>
            </a:r>
            <a:r>
              <a:rPr lang="en-US" dirty="0" err="1"/>
              <a:t>evidentiranja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73640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83341"/>
            <a:ext cx="10515600" cy="4993622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en-US" dirty="0" err="1" smtClean="0"/>
              <a:t>upravni</a:t>
            </a:r>
            <a:r>
              <a:rPr lang="en-US" dirty="0" smtClean="0"/>
              <a:t> </a:t>
            </a:r>
            <a:r>
              <a:rPr lang="en-US" dirty="0" err="1" smtClean="0"/>
              <a:t>odbor</a:t>
            </a:r>
            <a:r>
              <a:rPr lang="en-US" dirty="0" smtClean="0"/>
              <a:t> </a:t>
            </a:r>
            <a:r>
              <a:rPr lang="en-US" dirty="0" err="1" smtClean="0"/>
              <a:t>odredi</a:t>
            </a:r>
            <a:r>
              <a:rPr lang="en-US" dirty="0" smtClean="0"/>
              <a:t> datum </a:t>
            </a:r>
            <a:r>
              <a:rPr lang="en-US" dirty="0" err="1" smtClean="0"/>
              <a:t>evidentiranja</a:t>
            </a:r>
            <a:r>
              <a:rPr lang="en-US" dirty="0" smtClean="0"/>
              <a:t>, </a:t>
            </a:r>
            <a:r>
              <a:rPr lang="en-US" dirty="0" err="1" smtClean="0"/>
              <a:t>naredni</a:t>
            </a:r>
            <a:r>
              <a:rPr lang="en-US" dirty="0" smtClean="0"/>
              <a:t> </a:t>
            </a:r>
            <a:r>
              <a:rPr lang="en-US" dirty="0" err="1" smtClean="0"/>
              <a:t>korak</a:t>
            </a:r>
            <a:r>
              <a:rPr lang="sr-Latn-ME" dirty="0" smtClean="0"/>
              <a:t>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 smtClean="0"/>
              <a:t>pribavljanje</a:t>
            </a:r>
            <a:r>
              <a:rPr lang="en-US" dirty="0" smtClean="0"/>
              <a:t> </a:t>
            </a:r>
            <a:r>
              <a:rPr lang="en-US" dirty="0" err="1" smtClean="0"/>
              <a:t>izvoda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jedinstvene</a:t>
            </a:r>
            <a:r>
              <a:rPr lang="en-US" dirty="0" smtClean="0"/>
              <a:t> </a:t>
            </a:r>
            <a:r>
              <a:rPr lang="en-US" dirty="0" err="1" smtClean="0"/>
              <a:t>evidencije</a:t>
            </a:r>
            <a:r>
              <a:rPr lang="en-US" dirty="0" smtClean="0"/>
              <a:t> </a:t>
            </a:r>
            <a:r>
              <a:rPr lang="sr-Latn-ME" dirty="0" smtClean="0"/>
              <a:t> d</a:t>
            </a:r>
            <a:r>
              <a:rPr lang="en-US" dirty="0" err="1" smtClean="0"/>
              <a:t>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. </a:t>
            </a:r>
            <a:endParaRPr lang="sr-Latn-ME" dirty="0" smtClean="0"/>
          </a:p>
          <a:p>
            <a:pPr marL="0" indent="0">
              <a:buNone/>
            </a:pPr>
            <a:r>
              <a:rPr lang="en-US" dirty="0" err="1" smtClean="0"/>
              <a:t>Lista</a:t>
            </a:r>
            <a:r>
              <a:rPr lang="sr-Latn-ME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se </a:t>
            </a:r>
            <a:r>
              <a:rPr lang="en-US" dirty="0" err="1" smtClean="0"/>
              <a:t>priprema</a:t>
            </a:r>
            <a:r>
              <a:rPr lang="en-US" dirty="0" smtClean="0"/>
              <a:t> da bi se: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utvrdilo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 da </a:t>
            </a:r>
            <a:r>
              <a:rPr lang="en-US" dirty="0" err="1" smtClean="0"/>
              <a:t>učestvuju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sr-Latn-ME" dirty="0" smtClean="0"/>
              <a:t>skupštini dioničara/akcionara;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dostavilo</a:t>
            </a:r>
            <a:r>
              <a:rPr lang="en-US" dirty="0" smtClean="0"/>
              <a:t> </a:t>
            </a:r>
            <a:r>
              <a:rPr lang="en-US" dirty="0" err="1" smtClean="0"/>
              <a:t>obavještenje</a:t>
            </a:r>
            <a:r>
              <a:rPr lang="en-US" dirty="0" smtClean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en-US" dirty="0" smtClean="0"/>
              <a:t> o </a:t>
            </a:r>
            <a:r>
              <a:rPr lang="en-US" dirty="0" err="1" smtClean="0"/>
              <a:t>predstojećoj</a:t>
            </a:r>
            <a:r>
              <a:rPr lang="en-US" dirty="0" smtClean="0"/>
              <a:t> </a:t>
            </a:r>
            <a:r>
              <a:rPr lang="sr-Latn-ME" dirty="0" smtClean="0"/>
              <a:t>skupštini dioničara/akcionara;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utvrdilo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 da </a:t>
            </a:r>
            <a:r>
              <a:rPr lang="en-US" dirty="0" err="1" smtClean="0"/>
              <a:t>predlažu</a:t>
            </a:r>
            <a:r>
              <a:rPr lang="en-US" dirty="0" smtClean="0"/>
              <a:t> </a:t>
            </a:r>
            <a:r>
              <a:rPr lang="en-US" dirty="0" err="1" smtClean="0"/>
              <a:t>izmjene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dopune</a:t>
            </a:r>
            <a:r>
              <a:rPr lang="sr-Latn-ME" dirty="0" smtClean="0"/>
              <a:t> </a:t>
            </a:r>
            <a:r>
              <a:rPr lang="en-US" dirty="0" err="1" smtClean="0"/>
              <a:t>dnevnog</a:t>
            </a:r>
            <a:r>
              <a:rPr lang="en-US" dirty="0" smtClean="0"/>
              <a:t> </a:t>
            </a:r>
            <a:r>
              <a:rPr lang="en-US" dirty="0" err="1" smtClean="0"/>
              <a:t>reda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it-IT" dirty="0" smtClean="0"/>
              <a:t>• pružila mogućnost dioničarima/akcionarima da provjere da li su njihova</a:t>
            </a:r>
            <a:r>
              <a:rPr lang="sr-Latn-ME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pravilno</a:t>
            </a:r>
            <a:r>
              <a:rPr lang="en-US" dirty="0" smtClean="0"/>
              <a:t> </a:t>
            </a:r>
            <a:r>
              <a:rPr lang="en-US" dirty="0" err="1" smtClean="0"/>
              <a:t>registr</a:t>
            </a:r>
            <a:r>
              <a:rPr lang="sr-Latn-ME" dirty="0" smtClean="0"/>
              <a:t>ovana.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40859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35424"/>
            <a:ext cx="10515600" cy="51415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a) </a:t>
            </a:r>
            <a:r>
              <a:rPr lang="en-US" dirty="0" err="1"/>
              <a:t>Ko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uključen</a:t>
            </a:r>
            <a:r>
              <a:rPr lang="en-US" dirty="0"/>
              <a:t> u </a:t>
            </a:r>
            <a:r>
              <a:rPr lang="en-US" dirty="0" err="1"/>
              <a:t>listu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endParaRPr lang="en-US" dirty="0"/>
          </a:p>
          <a:p>
            <a:pPr algn="just"/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nalaze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listi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en-US" dirty="0" err="1" smtClean="0"/>
              <a:t>učestvuju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sr-Latn-ME" dirty="0"/>
              <a:t>skupštini </a:t>
            </a:r>
            <a:r>
              <a:rPr lang="sr-Latn-ME" dirty="0" smtClean="0"/>
              <a:t>dioničara/akcionara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Ovdje</a:t>
            </a:r>
            <a:r>
              <a:rPr lang="en-US" dirty="0" smtClean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u </a:t>
            </a:r>
            <a:r>
              <a:rPr lang="en-US" dirty="0" err="1"/>
              <a:t>vidu</a:t>
            </a:r>
            <a:r>
              <a:rPr lang="en-US" dirty="0"/>
              <a:t> </a:t>
            </a:r>
            <a:r>
              <a:rPr lang="en-US" dirty="0" err="1"/>
              <a:t>razliku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učešće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raspravu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sr-Latn-ME" dirty="0"/>
              <a:t>skupštini </a:t>
            </a:r>
            <a:r>
              <a:rPr lang="sr-Latn-ME" dirty="0" smtClean="0"/>
              <a:t>dioničara/akcionara 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prav</a:t>
            </a:r>
            <a:r>
              <a:rPr lang="sr-Latn-ME" dirty="0" smtClean="0"/>
              <a:t>o</a:t>
            </a:r>
            <a:r>
              <a:rPr lang="en-US" dirty="0" smtClean="0"/>
              <a:t> </a:t>
            </a:r>
            <a:r>
              <a:rPr lang="en-US" dirty="0" err="1"/>
              <a:t>glasa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Naime</a:t>
            </a:r>
            <a:r>
              <a:rPr lang="en-US" dirty="0"/>
              <a:t>,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imaoci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smtClean="0"/>
              <a:t>bez</a:t>
            </a:r>
            <a:r>
              <a:rPr lang="sr-Latn-ME" dirty="0" smtClean="0"/>
              <a:t> </a:t>
            </a:r>
            <a:r>
              <a:rPr lang="en-US" dirty="0" err="1" smtClean="0"/>
              <a:t>obzira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vrstu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klasu</a:t>
            </a:r>
            <a:r>
              <a:rPr lang="en-US" dirty="0"/>
              <a:t>,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da </a:t>
            </a:r>
            <a:r>
              <a:rPr lang="en-US" dirty="0" err="1"/>
              <a:t>učestvuju</a:t>
            </a:r>
            <a:r>
              <a:rPr lang="en-US" dirty="0"/>
              <a:t> u </a:t>
            </a:r>
            <a:r>
              <a:rPr lang="en-US" dirty="0" err="1"/>
              <a:t>radu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raspravi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sr-Latn-ME" dirty="0"/>
              <a:t>skupštini </a:t>
            </a:r>
            <a:r>
              <a:rPr lang="sr-Latn-ME" dirty="0" smtClean="0"/>
              <a:t>dioničara/akcionara</a:t>
            </a:r>
            <a:r>
              <a:rPr lang="en-US" dirty="0" smtClean="0"/>
              <a:t>, </a:t>
            </a:r>
            <a:r>
              <a:rPr lang="en-US" dirty="0" err="1" smtClean="0"/>
              <a:t>dok</a:t>
            </a:r>
            <a:r>
              <a:rPr lang="sr-Latn-ME" dirty="0" smtClean="0"/>
              <a:t> </a:t>
            </a:r>
            <a:r>
              <a:rPr lang="en-US" dirty="0" err="1" smtClean="0"/>
              <a:t>prav</a:t>
            </a:r>
            <a:r>
              <a:rPr lang="sr-Latn-ME" dirty="0" smtClean="0"/>
              <a:t>o</a:t>
            </a:r>
            <a:r>
              <a:rPr lang="en-US" dirty="0" smtClean="0"/>
              <a:t> </a:t>
            </a:r>
            <a:r>
              <a:rPr lang="en-US" dirty="0" err="1"/>
              <a:t>glasa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pravilu</a:t>
            </a:r>
            <a:r>
              <a:rPr lang="en-US" dirty="0"/>
              <a:t> </a:t>
            </a:r>
            <a:r>
              <a:rPr lang="en-US" dirty="0" err="1" smtClean="0"/>
              <a:t>pripada</a:t>
            </a:r>
            <a:r>
              <a:rPr lang="en-US" dirty="0" smtClean="0"/>
              <a:t> </a:t>
            </a:r>
            <a:r>
              <a:rPr lang="en-US" dirty="0" err="1"/>
              <a:t>imaocima</a:t>
            </a:r>
            <a:r>
              <a:rPr lang="en-US" dirty="0"/>
              <a:t> </a:t>
            </a:r>
            <a:r>
              <a:rPr lang="en-US" dirty="0" err="1"/>
              <a:t>običnih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Stoga</a:t>
            </a:r>
            <a:r>
              <a:rPr lang="en-US" dirty="0"/>
              <a:t>, </a:t>
            </a:r>
            <a:r>
              <a:rPr lang="en-US" dirty="0" err="1" smtClean="0"/>
              <a:t>lista</a:t>
            </a:r>
            <a:r>
              <a:rPr lang="sr-Latn-ME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obuhvatati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imaoce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 smtClean="0"/>
              <a:t>registr</a:t>
            </a:r>
            <a:r>
              <a:rPr lang="sr-Latn-ME" dirty="0" smtClean="0"/>
              <a:t>ovane </a:t>
            </a:r>
            <a:r>
              <a:rPr lang="en-US" dirty="0" smtClean="0"/>
              <a:t>u </a:t>
            </a:r>
            <a:r>
              <a:rPr lang="en-US" dirty="0" err="1"/>
              <a:t>nadležnom</a:t>
            </a:r>
            <a:r>
              <a:rPr lang="en-US" dirty="0"/>
              <a:t> </a:t>
            </a:r>
            <a:r>
              <a:rPr lang="en-US" dirty="0" err="1"/>
              <a:t>registru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 smtClean="0"/>
              <a:t>njenog</a:t>
            </a:r>
            <a:r>
              <a:rPr lang="sr-Latn-ME" dirty="0" smtClean="0"/>
              <a:t> </a:t>
            </a:r>
            <a:r>
              <a:rPr lang="en-US" dirty="0" err="1" smtClean="0"/>
              <a:t>utvrđivanja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89816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35424"/>
            <a:ext cx="10515600" cy="51415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ME" dirty="0"/>
              <a:t> </a:t>
            </a:r>
            <a:r>
              <a:rPr lang="sr-Latn-ME" dirty="0" smtClean="0"/>
              <a:t>b) </a:t>
            </a:r>
            <a:r>
              <a:rPr lang="en-US" dirty="0" err="1" smtClean="0"/>
              <a:t>Istovremeno</a:t>
            </a:r>
            <a:r>
              <a:rPr lang="en-US" dirty="0" smtClean="0"/>
              <a:t>, </a:t>
            </a:r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 err="1" smtClean="0"/>
              <a:t>lista</a:t>
            </a:r>
            <a:r>
              <a:rPr lang="en-US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 </a:t>
            </a:r>
            <a:r>
              <a:rPr lang="en-US" dirty="0" err="1" smtClean="0"/>
              <a:t>obuhvata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podatke</a:t>
            </a:r>
            <a:r>
              <a:rPr lang="en-US" dirty="0" smtClean="0"/>
              <a:t> o </a:t>
            </a:r>
            <a:r>
              <a:rPr lang="en-US" dirty="0" err="1" smtClean="0"/>
              <a:t>broju</a:t>
            </a:r>
            <a:r>
              <a:rPr lang="en-US" dirty="0" smtClean="0"/>
              <a:t> </a:t>
            </a:r>
            <a:r>
              <a:rPr lang="en-US" dirty="0" err="1" smtClean="0"/>
              <a:t>glasova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pojedini</a:t>
            </a:r>
            <a:r>
              <a:rPr lang="en-US" dirty="0" smtClean="0"/>
              <a:t>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sr-Latn-ME" dirty="0" smtClean="0"/>
              <a:t> </a:t>
            </a:r>
            <a:r>
              <a:rPr lang="en-US" dirty="0" err="1" smtClean="0"/>
              <a:t>posjeduju</a:t>
            </a:r>
            <a:r>
              <a:rPr lang="en-US" dirty="0" smtClean="0"/>
              <a:t>, </a:t>
            </a:r>
            <a:r>
              <a:rPr lang="en-US" dirty="0" err="1" smtClean="0"/>
              <a:t>razlike</a:t>
            </a:r>
            <a:r>
              <a:rPr lang="en-US" dirty="0" smtClean="0"/>
              <a:t> u </a:t>
            </a:r>
            <a:r>
              <a:rPr lang="en-US" dirty="0" err="1" smtClean="0"/>
              <a:t>glasačkim</a:t>
            </a:r>
            <a:r>
              <a:rPr lang="en-US" dirty="0" smtClean="0"/>
              <a:t> </a:t>
            </a:r>
            <a:r>
              <a:rPr lang="en-US" dirty="0" err="1" smtClean="0"/>
              <a:t>pravima</a:t>
            </a:r>
            <a:r>
              <a:rPr lang="en-US" dirty="0" smtClean="0"/>
              <a:t> bi </a:t>
            </a:r>
            <a:r>
              <a:rPr lang="en-US" dirty="0" err="1" smtClean="0"/>
              <a:t>takođe</a:t>
            </a:r>
            <a:r>
              <a:rPr lang="en-US" dirty="0" smtClean="0"/>
              <a:t> </a:t>
            </a:r>
            <a:r>
              <a:rPr lang="en-US" dirty="0" err="1" smtClean="0"/>
              <a:t>trebale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evidentirane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Takođe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 smtClean="0"/>
              <a:t>slučajevima</a:t>
            </a:r>
            <a:r>
              <a:rPr lang="en-US" dirty="0" smtClean="0"/>
              <a:t> </a:t>
            </a:r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 smtClean="0"/>
              <a:t>imaoci</a:t>
            </a:r>
            <a:r>
              <a:rPr lang="en-US" dirty="0" smtClean="0"/>
              <a:t> </a:t>
            </a:r>
            <a:r>
              <a:rPr lang="en-US" dirty="0" err="1" smtClean="0"/>
              <a:t>pojedinih</a:t>
            </a:r>
            <a:r>
              <a:rPr lang="en-US" dirty="0" smtClean="0"/>
              <a:t> </a:t>
            </a:r>
            <a:r>
              <a:rPr lang="en-US" dirty="0" err="1" smtClean="0"/>
              <a:t>klasa</a:t>
            </a:r>
            <a:r>
              <a:rPr lang="en-US" dirty="0" smtClean="0"/>
              <a:t> </a:t>
            </a:r>
            <a:r>
              <a:rPr lang="en-US" dirty="0" err="1" smtClean="0"/>
              <a:t>povlaštenih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sr-Latn-ME" dirty="0" smtClean="0"/>
              <a:t> </a:t>
            </a:r>
            <a:r>
              <a:rPr lang="en-US" dirty="0" err="1" smtClean="0"/>
              <a:t>glasati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pojedinim</a:t>
            </a:r>
            <a:r>
              <a:rPr lang="en-US" dirty="0" smtClean="0"/>
              <a:t> </a:t>
            </a:r>
            <a:r>
              <a:rPr lang="en-US" dirty="0" err="1" smtClean="0"/>
              <a:t>pitanjima</a:t>
            </a:r>
            <a:r>
              <a:rPr lang="en-US" dirty="0" smtClean="0"/>
              <a:t> </a:t>
            </a:r>
            <a:r>
              <a:rPr lang="en-US" dirty="0" err="1" smtClean="0"/>
              <a:t>dnevnog</a:t>
            </a:r>
            <a:r>
              <a:rPr lang="en-US" dirty="0" smtClean="0"/>
              <a:t> </a:t>
            </a:r>
            <a:r>
              <a:rPr lang="en-US" dirty="0" err="1" smtClean="0"/>
              <a:t>reda</a:t>
            </a:r>
            <a:r>
              <a:rPr lang="en-US" dirty="0" smtClean="0"/>
              <a:t>, </a:t>
            </a:r>
            <a:r>
              <a:rPr lang="en-US" dirty="0" err="1" smtClean="0"/>
              <a:t>korisno</a:t>
            </a:r>
            <a:r>
              <a:rPr lang="en-US" dirty="0" smtClean="0"/>
              <a:t> bi </a:t>
            </a:r>
            <a:r>
              <a:rPr lang="en-US" dirty="0" err="1" smtClean="0"/>
              <a:t>bilo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samoj</a:t>
            </a:r>
            <a:r>
              <a:rPr lang="en-US" dirty="0" smtClean="0"/>
              <a:t> </a:t>
            </a:r>
            <a:r>
              <a:rPr lang="en-US" dirty="0" err="1" smtClean="0"/>
              <a:t>listi</a:t>
            </a:r>
            <a:r>
              <a:rPr lang="sr-Latn-ME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 smtClean="0"/>
              <a:t>označiti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se </a:t>
            </a:r>
            <a:r>
              <a:rPr lang="en-US" dirty="0" err="1" smtClean="0"/>
              <a:t>tačke</a:t>
            </a:r>
            <a:r>
              <a:rPr lang="en-US" dirty="0" smtClean="0"/>
              <a:t> </a:t>
            </a:r>
            <a:r>
              <a:rPr lang="en-US" dirty="0" err="1" smtClean="0"/>
              <a:t>dnevnog</a:t>
            </a:r>
            <a:r>
              <a:rPr lang="en-US" dirty="0" smtClean="0"/>
              <a:t> </a:t>
            </a:r>
            <a:r>
              <a:rPr lang="en-US" dirty="0" err="1" smtClean="0"/>
              <a:t>reda</a:t>
            </a:r>
            <a:r>
              <a:rPr lang="en-US" dirty="0" smtClean="0"/>
              <a:t> </a:t>
            </a:r>
            <a:r>
              <a:rPr lang="en-US" dirty="0" err="1" smtClean="0"/>
              <a:t>njihova</a:t>
            </a:r>
            <a:r>
              <a:rPr lang="en-US" dirty="0" smtClean="0"/>
              <a:t> </a:t>
            </a:r>
            <a:r>
              <a:rPr lang="en-US" dirty="0" err="1" smtClean="0"/>
              <a:t>glasačka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sr-Latn-ME" dirty="0" smtClean="0"/>
              <a:t> </a:t>
            </a:r>
            <a:r>
              <a:rPr lang="en-US" dirty="0" err="1" smtClean="0"/>
              <a:t>odnose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17568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60612"/>
            <a:ext cx="10515600" cy="531635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c) </a:t>
            </a:r>
            <a:r>
              <a:rPr lang="en-US" dirty="0" err="1"/>
              <a:t>Informacije</a:t>
            </a:r>
            <a:r>
              <a:rPr lang="en-US" dirty="0"/>
              <a:t> u </a:t>
            </a:r>
            <a:r>
              <a:rPr lang="en-US" dirty="0" err="1"/>
              <a:t>listi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endParaRPr lang="en-US" dirty="0"/>
          </a:p>
          <a:p>
            <a:pPr algn="just"/>
            <a:r>
              <a:rPr lang="pt-BR" dirty="0"/>
              <a:t>Lista dioničara/akcionara mora sadržavati informacije o </a:t>
            </a:r>
            <a:r>
              <a:rPr lang="pt-BR" dirty="0" smtClean="0"/>
              <a:t>svakom</a:t>
            </a:r>
            <a:r>
              <a:rPr lang="sr-Latn-ME" dirty="0" smtClean="0"/>
              <a:t> </a:t>
            </a:r>
            <a:r>
              <a:rPr lang="pt-BR" dirty="0" smtClean="0"/>
              <a:t> dioničaru/</a:t>
            </a:r>
            <a:r>
              <a:rPr lang="en-US" dirty="0" err="1" smtClean="0"/>
              <a:t>akcionaru</a:t>
            </a:r>
            <a:r>
              <a:rPr lang="en-US" dirty="0"/>
              <a:t>, </a:t>
            </a:r>
            <a:r>
              <a:rPr lang="en-US" dirty="0" err="1"/>
              <a:t>uključujući</a:t>
            </a:r>
            <a:r>
              <a:rPr lang="en-US" dirty="0"/>
              <a:t>:</a:t>
            </a:r>
          </a:p>
          <a:p>
            <a:pPr marL="457200" lvl="1" indent="0">
              <a:buNone/>
            </a:pPr>
            <a:r>
              <a:rPr lang="it-IT" sz="2800" dirty="0"/>
              <a:t>• ime i prezime, odnosno poslovno ime;</a:t>
            </a:r>
          </a:p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/>
              <a:t>adresu</a:t>
            </a:r>
            <a:r>
              <a:rPr lang="en-US" sz="2800" dirty="0"/>
              <a:t>/</a:t>
            </a:r>
            <a:r>
              <a:rPr lang="en-US" sz="2800" dirty="0" err="1"/>
              <a:t>sjedište</a:t>
            </a:r>
            <a:r>
              <a:rPr lang="en-US" sz="2800" dirty="0"/>
              <a:t>;</a:t>
            </a:r>
          </a:p>
          <a:p>
            <a:pPr marL="457200" lvl="1" indent="0">
              <a:buNone/>
            </a:pPr>
            <a:r>
              <a:rPr lang="pl-PL" sz="2800" dirty="0"/>
              <a:t>• broj, vrstu i klasu dionica/akcija koje ima; i</a:t>
            </a:r>
          </a:p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/>
              <a:t>broj</a:t>
            </a:r>
            <a:r>
              <a:rPr lang="en-US" sz="2800" dirty="0"/>
              <a:t> </a:t>
            </a:r>
            <a:r>
              <a:rPr lang="en-US" sz="2800" dirty="0" err="1"/>
              <a:t>glasova</a:t>
            </a:r>
            <a:r>
              <a:rPr lang="en-US" sz="2800" dirty="0"/>
              <a:t> </a:t>
            </a:r>
            <a:r>
              <a:rPr lang="en-US" sz="2800" dirty="0" err="1"/>
              <a:t>koje</a:t>
            </a:r>
            <a:r>
              <a:rPr lang="en-US" sz="2800" dirty="0"/>
              <a:t> </a:t>
            </a:r>
            <a:r>
              <a:rPr lang="en-US" sz="2800" dirty="0" err="1"/>
              <a:t>posjeduje</a:t>
            </a:r>
            <a:r>
              <a:rPr lang="en-US" sz="280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67929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81635"/>
            <a:ext cx="10515600" cy="51953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d) </a:t>
            </a:r>
            <a:r>
              <a:rPr lang="en-US" dirty="0" err="1"/>
              <a:t>Dostupnost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u </a:t>
            </a:r>
            <a:r>
              <a:rPr lang="en-US" dirty="0" err="1"/>
              <a:t>listi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endParaRPr lang="en-US" dirty="0"/>
          </a:p>
          <a:p>
            <a:pPr algn="just"/>
            <a:r>
              <a:rPr lang="en-US" dirty="0" err="1"/>
              <a:t>Lista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se </a:t>
            </a:r>
            <a:r>
              <a:rPr lang="en-US" dirty="0" err="1"/>
              <a:t>staviti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raspolaganje</a:t>
            </a:r>
            <a:r>
              <a:rPr lang="en-US" dirty="0"/>
              <a:t>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posjeduju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nekim</a:t>
            </a:r>
            <a:r>
              <a:rPr lang="en-US" dirty="0"/>
              <a:t> </a:t>
            </a:r>
            <a:r>
              <a:rPr lang="en-US" dirty="0" err="1"/>
              <a:t>zemljama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fizičkim</a:t>
            </a:r>
            <a:r>
              <a:rPr lang="en-US" dirty="0"/>
              <a:t> </a:t>
            </a:r>
            <a:r>
              <a:rPr lang="en-US" dirty="0" err="1"/>
              <a:t>licima</a:t>
            </a:r>
            <a:r>
              <a:rPr lang="en-US" dirty="0"/>
              <a:t>, </a:t>
            </a:r>
            <a:r>
              <a:rPr lang="en-US" dirty="0" err="1"/>
              <a:t>uključujući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njihovu</a:t>
            </a:r>
            <a:r>
              <a:rPr lang="en-US" dirty="0"/>
              <a:t> </a:t>
            </a:r>
            <a:r>
              <a:rPr lang="en-US" dirty="0" err="1"/>
              <a:t>adresu</a:t>
            </a:r>
            <a:r>
              <a:rPr lang="en-US" dirty="0"/>
              <a:t>, </a:t>
            </a:r>
            <a:r>
              <a:rPr lang="en-US" dirty="0" err="1"/>
              <a:t>mogu</a:t>
            </a:r>
            <a:r>
              <a:rPr lang="en-US" dirty="0"/>
              <a:t> se </a:t>
            </a:r>
            <a:r>
              <a:rPr lang="en-US" dirty="0" err="1"/>
              <a:t>objaviti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 smtClean="0"/>
              <a:t>uz</a:t>
            </a:r>
            <a:r>
              <a:rPr lang="sr-Latn-ME" dirty="0" smtClean="0"/>
              <a:t> </a:t>
            </a:r>
            <a:r>
              <a:rPr lang="en-US" dirty="0" err="1" smtClean="0"/>
              <a:t>njihovu</a:t>
            </a:r>
            <a:r>
              <a:rPr lang="en-US" dirty="0" smtClean="0"/>
              <a:t> </a:t>
            </a:r>
            <a:r>
              <a:rPr lang="en-US" dirty="0" err="1"/>
              <a:t>dozvolu</a:t>
            </a:r>
            <a:r>
              <a:rPr lang="en-US" dirty="0"/>
              <a:t>.</a:t>
            </a:r>
          </a:p>
          <a:p>
            <a:pPr algn="just"/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kcionari</a:t>
            </a:r>
            <a:r>
              <a:rPr lang="en-US" dirty="0" smtClean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da </a:t>
            </a:r>
            <a:r>
              <a:rPr lang="en-US" dirty="0" err="1"/>
              <a:t>provjere</a:t>
            </a:r>
            <a:r>
              <a:rPr lang="en-US" dirty="0"/>
              <a:t> </a:t>
            </a:r>
            <a:r>
              <a:rPr lang="en-US" dirty="0" err="1"/>
              <a:t>tačnost</a:t>
            </a:r>
            <a:r>
              <a:rPr lang="en-US" dirty="0"/>
              <a:t> </a:t>
            </a:r>
            <a:r>
              <a:rPr lang="en-US" dirty="0" err="1" smtClean="0"/>
              <a:t>registr</a:t>
            </a:r>
            <a:r>
              <a:rPr lang="sr-Latn-ME" dirty="0" smtClean="0"/>
              <a:t>ovanih </a:t>
            </a:r>
            <a:r>
              <a:rPr lang="en-US" dirty="0" smtClean="0"/>
              <a:t> </a:t>
            </a:r>
            <a:r>
              <a:rPr lang="en-US" dirty="0" err="1" smtClean="0"/>
              <a:t>podataka</a:t>
            </a:r>
            <a:r>
              <a:rPr lang="sr-Latn-ME" dirty="0" smtClean="0"/>
              <a:t> </a:t>
            </a:r>
            <a:r>
              <a:rPr lang="en-US" dirty="0" smtClean="0"/>
              <a:t>o </a:t>
            </a:r>
            <a:r>
              <a:rPr lang="en-US" dirty="0" err="1"/>
              <a:t>njima</a:t>
            </a:r>
            <a:r>
              <a:rPr lang="en-US" dirty="0"/>
              <a:t> </a:t>
            </a:r>
            <a:r>
              <a:rPr lang="en-US" dirty="0" err="1"/>
              <a:t>samima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dionicama</a:t>
            </a:r>
            <a:r>
              <a:rPr lang="en-US" dirty="0"/>
              <a:t>/</a:t>
            </a:r>
            <a:r>
              <a:rPr lang="en-US" dirty="0" err="1"/>
              <a:t>akcijama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posjeduju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smtClean="0"/>
              <a:t>Oni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da </a:t>
            </a:r>
            <a:r>
              <a:rPr lang="en-US" dirty="0" err="1" smtClean="0"/>
              <a:t>stavljaju</a:t>
            </a:r>
            <a:r>
              <a:rPr lang="sr-Latn-ME" dirty="0" smtClean="0"/>
              <a:t> </a:t>
            </a:r>
            <a:r>
              <a:rPr lang="en-US" dirty="0" err="1" smtClean="0"/>
              <a:t>prigovore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svaku</a:t>
            </a:r>
            <a:r>
              <a:rPr lang="en-US" dirty="0"/>
              <a:t> </a:t>
            </a:r>
            <a:r>
              <a:rPr lang="en-US" dirty="0" err="1"/>
              <a:t>uočenu</a:t>
            </a:r>
            <a:r>
              <a:rPr lang="en-US" dirty="0"/>
              <a:t> </a:t>
            </a:r>
            <a:r>
              <a:rPr lang="en-US" dirty="0" err="1"/>
              <a:t>nepravilnost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sr-Latn-ME" dirty="0" err="1"/>
              <a:t>u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izmijeniti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dopuniti</a:t>
            </a:r>
            <a:r>
              <a:rPr lang="en-US" dirty="0"/>
              <a:t> </a:t>
            </a:r>
            <a:r>
              <a:rPr lang="en-US" dirty="0" err="1"/>
              <a:t>listu</a:t>
            </a:r>
            <a:r>
              <a:rPr lang="en-US" dirty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pt-BR" dirty="0" smtClean="0"/>
              <a:t>akcionara </a:t>
            </a:r>
            <a:r>
              <a:rPr lang="pt-BR" dirty="0"/>
              <a:t>poslije datuma evidentiranja samo radi vraćanja prava licima koja su </a:t>
            </a:r>
            <a:r>
              <a:rPr lang="pt-BR" dirty="0" smtClean="0"/>
              <a:t>bila</a:t>
            </a:r>
            <a:r>
              <a:rPr lang="sr-Latn-ME" dirty="0" smtClean="0"/>
              <a:t> </a:t>
            </a:r>
            <a:r>
              <a:rPr lang="en-US" dirty="0" err="1" smtClean="0"/>
              <a:t>izostavljena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ispravljanja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grešaka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889891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2318"/>
            <a:ext cx="10515600" cy="51146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e)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prodaju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 smtClean="0"/>
              <a:t>poslije</a:t>
            </a:r>
            <a:r>
              <a:rPr lang="sr-Latn-ME" dirty="0" smtClean="0"/>
              <a:t> </a:t>
            </a:r>
            <a:r>
              <a:rPr lang="en-US" dirty="0" err="1" smtClean="0"/>
              <a:t>datuma</a:t>
            </a:r>
            <a:r>
              <a:rPr lang="en-US" dirty="0" smtClean="0"/>
              <a:t> </a:t>
            </a:r>
            <a:r>
              <a:rPr lang="en-US" dirty="0" err="1"/>
              <a:t>evidentiranja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godišnje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endParaRPr lang="en-US" dirty="0"/>
          </a:p>
          <a:p>
            <a:pPr algn="just"/>
            <a:r>
              <a:rPr lang="en-US" dirty="0" err="1"/>
              <a:t>Prodajom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gube</a:t>
            </a:r>
            <a:r>
              <a:rPr lang="en-US" dirty="0"/>
              <a:t> </a:t>
            </a:r>
            <a:r>
              <a:rPr lang="en-US" dirty="0" err="1"/>
              <a:t>glasačka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automatski</a:t>
            </a:r>
            <a:r>
              <a:rPr lang="en-US" dirty="0" smtClean="0"/>
              <a:t> </a:t>
            </a:r>
            <a:r>
              <a:rPr lang="en-US" dirty="0" err="1"/>
              <a:t>prenose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novog</a:t>
            </a:r>
            <a:r>
              <a:rPr lang="en-US" dirty="0"/>
              <a:t> </a:t>
            </a:r>
            <a:r>
              <a:rPr lang="en-US" dirty="0" err="1"/>
              <a:t>vlasnika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Međutim</a:t>
            </a:r>
            <a:r>
              <a:rPr lang="en-US" dirty="0"/>
              <a:t>,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dioničar</a:t>
            </a:r>
            <a:r>
              <a:rPr lang="en-US" dirty="0"/>
              <a:t>/</a:t>
            </a:r>
            <a:r>
              <a:rPr lang="en-US" dirty="0" err="1"/>
              <a:t>akcionar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 smtClean="0"/>
              <a:t>ima</a:t>
            </a:r>
            <a:r>
              <a:rPr lang="sr-Latn-ME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 </a:t>
            </a:r>
            <a:r>
              <a:rPr lang="en-US" dirty="0" err="1"/>
              <a:t>glasa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sr-Latn-ME" dirty="0"/>
              <a:t>skupštini </a:t>
            </a:r>
            <a:r>
              <a:rPr lang="sr-Latn-ME" dirty="0" smtClean="0"/>
              <a:t>dioničara/akcionara</a:t>
            </a:r>
            <a:r>
              <a:rPr lang="sr-Latn-ME" dirty="0"/>
              <a:t> </a:t>
            </a:r>
            <a:r>
              <a:rPr lang="en-US" dirty="0" err="1" smtClean="0"/>
              <a:t>prenese</a:t>
            </a:r>
            <a:r>
              <a:rPr lang="en-US" dirty="0" smtClean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novog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 smtClean="0"/>
              <a:t>nakon</a:t>
            </a:r>
            <a:r>
              <a:rPr lang="sr-Latn-ME" dirty="0" smtClean="0"/>
              <a:t> </a:t>
            </a:r>
            <a:r>
              <a:rPr lang="en-US" dirty="0" err="1" smtClean="0"/>
              <a:t>utvrđivanja</a:t>
            </a:r>
            <a:r>
              <a:rPr lang="en-US" dirty="0" smtClean="0"/>
              <a:t> </a:t>
            </a:r>
            <a:r>
              <a:rPr lang="en-US" dirty="0" err="1"/>
              <a:t>liste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, on </a:t>
            </a:r>
            <a:r>
              <a:rPr lang="en-US" dirty="0" err="1"/>
              <a:t>zadržava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učestvovanja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 smtClean="0"/>
              <a:t>glasa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sr-Latn-ME" dirty="0"/>
              <a:t>skupštini </a:t>
            </a:r>
            <a:r>
              <a:rPr lang="sr-Latn-ME" dirty="0" smtClean="0"/>
              <a:t>dioničara/akcionara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Ovaj</a:t>
            </a:r>
            <a:r>
              <a:rPr lang="en-US" dirty="0" smtClean="0"/>
              <a:t> </a:t>
            </a:r>
            <a:r>
              <a:rPr lang="en-US" dirty="0" err="1"/>
              <a:t>dioničar</a:t>
            </a:r>
            <a:r>
              <a:rPr lang="en-US" dirty="0"/>
              <a:t>/</a:t>
            </a:r>
            <a:r>
              <a:rPr lang="en-US" dirty="0" err="1"/>
              <a:t>akcionar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osigurati</a:t>
            </a:r>
            <a:r>
              <a:rPr lang="en-US" dirty="0"/>
              <a:t> </a:t>
            </a:r>
            <a:r>
              <a:rPr lang="en-US" dirty="0" err="1"/>
              <a:t>novom</a:t>
            </a:r>
            <a:r>
              <a:rPr lang="en-US" dirty="0"/>
              <a:t> </a:t>
            </a:r>
            <a:r>
              <a:rPr lang="en-US" dirty="0" err="1" smtClean="0"/>
              <a:t>dioničaru</a:t>
            </a:r>
            <a:r>
              <a:rPr lang="en-US" dirty="0" smtClean="0"/>
              <a:t>/</a:t>
            </a:r>
            <a:r>
              <a:rPr lang="en-US" dirty="0" err="1" smtClean="0"/>
              <a:t>akcionaru</a:t>
            </a:r>
            <a:r>
              <a:rPr lang="sr-Latn-ME" dirty="0" smtClean="0"/>
              <a:t> </a:t>
            </a:r>
            <a:r>
              <a:rPr lang="en-US" dirty="0" err="1" smtClean="0"/>
              <a:t>mogućnost</a:t>
            </a:r>
            <a:r>
              <a:rPr lang="en-US" dirty="0" smtClean="0"/>
              <a:t> </a:t>
            </a:r>
            <a:r>
              <a:rPr lang="en-US" dirty="0" err="1"/>
              <a:t>učešća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sr-Latn-ME" dirty="0"/>
              <a:t>skupštini </a:t>
            </a:r>
            <a:r>
              <a:rPr lang="sr-Latn-ME" dirty="0" smtClean="0"/>
              <a:t>dioničara/akcionara.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360704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69894"/>
            <a:ext cx="10515600" cy="5007069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 </a:t>
            </a:r>
            <a:r>
              <a:rPr lang="en-US" dirty="0" err="1" smtClean="0"/>
              <a:t>Postoje</a:t>
            </a:r>
            <a:r>
              <a:rPr lang="en-US" dirty="0" smtClean="0"/>
              <a:t>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načina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dioničar</a:t>
            </a:r>
            <a:r>
              <a:rPr lang="en-US" dirty="0" smtClean="0"/>
              <a:t>/</a:t>
            </a:r>
            <a:r>
              <a:rPr lang="en-US" dirty="0" err="1" smtClean="0"/>
              <a:t>akcionar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je</a:t>
            </a:r>
            <a:r>
              <a:rPr lang="sr-Latn-ME" dirty="0" smtClean="0"/>
              <a:t> </a:t>
            </a:r>
            <a:r>
              <a:rPr lang="en-US" dirty="0" err="1" smtClean="0"/>
              <a:t>prodao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en-US" dirty="0" err="1" smtClean="0"/>
              <a:t>akcije</a:t>
            </a:r>
            <a:r>
              <a:rPr lang="en-US" dirty="0" smtClean="0"/>
              <a:t> </a:t>
            </a:r>
            <a:r>
              <a:rPr lang="en-US" dirty="0" err="1" smtClean="0"/>
              <a:t>ovo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izvršiti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• da </a:t>
            </a:r>
            <a:r>
              <a:rPr lang="en-US" dirty="0" err="1" smtClean="0"/>
              <a:t>dâ</a:t>
            </a:r>
            <a:r>
              <a:rPr lang="en-US" dirty="0" smtClean="0"/>
              <a:t> </a:t>
            </a:r>
            <a:r>
              <a:rPr lang="en-US" dirty="0" err="1" smtClean="0"/>
              <a:t>punomoć</a:t>
            </a:r>
            <a:r>
              <a:rPr lang="en-US" dirty="0" smtClean="0"/>
              <a:t> </a:t>
            </a:r>
            <a:r>
              <a:rPr lang="en-US" dirty="0" err="1" smtClean="0"/>
              <a:t>novom</a:t>
            </a:r>
            <a:r>
              <a:rPr lang="en-US" dirty="0" smtClean="0"/>
              <a:t> </a:t>
            </a:r>
            <a:r>
              <a:rPr lang="en-US" dirty="0" err="1" smtClean="0"/>
              <a:t>vlasniku</a:t>
            </a:r>
            <a:r>
              <a:rPr lang="en-US" dirty="0" smtClean="0"/>
              <a:t>; </a:t>
            </a:r>
            <a:r>
              <a:rPr lang="en-US" dirty="0" err="1" smtClean="0"/>
              <a:t>ili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• da </a:t>
            </a:r>
            <a:r>
              <a:rPr lang="en-US" dirty="0" err="1" smtClean="0"/>
              <a:t>učestvuje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sr-Latn-ME" dirty="0"/>
              <a:t>skupštini </a:t>
            </a:r>
            <a:r>
              <a:rPr lang="sr-Latn-ME" dirty="0" smtClean="0"/>
              <a:t>dioničara/akcionara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glasa</a:t>
            </a:r>
            <a:r>
              <a:rPr lang="en-US" dirty="0" smtClean="0"/>
              <a:t> u </a:t>
            </a:r>
            <a:r>
              <a:rPr lang="en-US" dirty="0" err="1" smtClean="0"/>
              <a:t>skladu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instrukcijama</a:t>
            </a:r>
            <a:r>
              <a:rPr lang="en-US" dirty="0" smtClean="0"/>
              <a:t> </a:t>
            </a:r>
            <a:r>
              <a:rPr lang="en-US" dirty="0" err="1" smtClean="0"/>
              <a:t>novog</a:t>
            </a:r>
            <a:r>
              <a:rPr lang="en-US" dirty="0" smtClean="0"/>
              <a:t> </a:t>
            </a:r>
            <a:r>
              <a:rPr lang="en-US" dirty="0" err="1" smtClean="0"/>
              <a:t>vlasnika</a:t>
            </a:r>
            <a:r>
              <a:rPr lang="en-US" dirty="0" smtClean="0"/>
              <a:t>.</a:t>
            </a:r>
          </a:p>
          <a:p>
            <a:r>
              <a:rPr lang="en-US" dirty="0" smtClean="0"/>
              <a:t>U </a:t>
            </a:r>
            <a:r>
              <a:rPr lang="en-US" dirty="0" err="1" smtClean="0"/>
              <a:t>praksi</a:t>
            </a:r>
            <a:r>
              <a:rPr lang="en-US" dirty="0" smtClean="0"/>
              <a:t>, </a:t>
            </a:r>
            <a:r>
              <a:rPr lang="en-US" dirty="0" err="1" smtClean="0"/>
              <a:t>ove</a:t>
            </a:r>
            <a:r>
              <a:rPr lang="en-US" dirty="0" smtClean="0"/>
              <a:t> </a:t>
            </a:r>
            <a:r>
              <a:rPr lang="en-US" dirty="0" err="1" smtClean="0"/>
              <a:t>dvije</a:t>
            </a:r>
            <a:r>
              <a:rPr lang="en-US" dirty="0" smtClean="0"/>
              <a:t> </a:t>
            </a:r>
            <a:r>
              <a:rPr lang="en-US" dirty="0" err="1" smtClean="0"/>
              <a:t>opcije</a:t>
            </a:r>
            <a:r>
              <a:rPr lang="en-US" dirty="0" smtClean="0"/>
              <a:t> </a:t>
            </a:r>
            <a:r>
              <a:rPr lang="en-US" dirty="0" err="1" smtClean="0"/>
              <a:t>funkcioni</a:t>
            </a:r>
            <a:r>
              <a:rPr lang="sr-Latn-ME" dirty="0" smtClean="0"/>
              <a:t>šu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 smtClean="0"/>
              <a:t>dioničar</a:t>
            </a:r>
            <a:r>
              <a:rPr lang="en-US" dirty="0" smtClean="0"/>
              <a:t>/</a:t>
            </a:r>
            <a:r>
              <a:rPr lang="en-US" dirty="0" err="1" smtClean="0"/>
              <a:t>akcionar</a:t>
            </a:r>
            <a:r>
              <a:rPr lang="en-US" dirty="0" smtClean="0"/>
              <a:t> </a:t>
            </a:r>
            <a:r>
              <a:rPr lang="en-US" dirty="0" err="1" smtClean="0"/>
              <a:t>zna</a:t>
            </a:r>
            <a:r>
              <a:rPr lang="en-US" dirty="0" smtClean="0"/>
              <a:t>: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Identitet</a:t>
            </a:r>
            <a:r>
              <a:rPr lang="en-US" dirty="0" smtClean="0"/>
              <a:t> </a:t>
            </a:r>
            <a:r>
              <a:rPr lang="en-US" dirty="0" err="1" smtClean="0"/>
              <a:t>kupca</a:t>
            </a:r>
            <a:r>
              <a:rPr lang="en-US" dirty="0" smtClean="0"/>
              <a:t>: U </a:t>
            </a:r>
            <a:r>
              <a:rPr lang="en-US" dirty="0" err="1" smtClean="0"/>
              <a:t>BiH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u </a:t>
            </a:r>
            <a:r>
              <a:rPr lang="en-US" dirty="0" err="1" smtClean="0"/>
              <a:t>drugim</a:t>
            </a:r>
            <a:r>
              <a:rPr lang="en-US" dirty="0" smtClean="0"/>
              <a:t> </a:t>
            </a:r>
            <a:r>
              <a:rPr lang="en-US" dirty="0" err="1" smtClean="0"/>
              <a:t>zemljama</a:t>
            </a:r>
            <a:r>
              <a:rPr lang="en-US" dirty="0" smtClean="0"/>
              <a:t>, </a:t>
            </a:r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en-US" dirty="0" err="1" smtClean="0"/>
              <a:t>akcije</a:t>
            </a:r>
            <a:r>
              <a:rPr lang="en-US" dirty="0" smtClean="0"/>
              <a:t> se </a:t>
            </a:r>
            <a:r>
              <a:rPr lang="en-US" dirty="0" err="1" smtClean="0"/>
              <a:t>uglavnom</a:t>
            </a:r>
            <a:r>
              <a:rPr lang="sr-Latn-ME" dirty="0" smtClean="0"/>
              <a:t> </a:t>
            </a:r>
            <a:r>
              <a:rPr lang="en-US" dirty="0" err="1" smtClean="0"/>
              <a:t>prodaju</a:t>
            </a:r>
            <a:r>
              <a:rPr lang="en-US" dirty="0" smtClean="0"/>
              <a:t> </a:t>
            </a:r>
            <a:r>
              <a:rPr lang="en-US" dirty="0" err="1" smtClean="0"/>
              <a:t>anonimno</a:t>
            </a:r>
            <a:r>
              <a:rPr lang="en-US" dirty="0" smtClean="0"/>
              <a:t> </a:t>
            </a:r>
            <a:r>
              <a:rPr lang="en-US" dirty="0" err="1" smtClean="0"/>
              <a:t>preko</a:t>
            </a:r>
            <a:r>
              <a:rPr lang="en-US" dirty="0" smtClean="0"/>
              <a:t> </a:t>
            </a:r>
            <a:r>
              <a:rPr lang="en-US" dirty="0" err="1" smtClean="0"/>
              <a:t>posrednika</a:t>
            </a:r>
            <a:r>
              <a:rPr lang="en-US" dirty="0" smtClean="0"/>
              <a:t>,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prodavcu</a:t>
            </a:r>
            <a:r>
              <a:rPr lang="en-US" dirty="0" smtClean="0"/>
              <a:t> </a:t>
            </a:r>
            <a:r>
              <a:rPr lang="en-US" dirty="0" err="1" smtClean="0"/>
              <a:t>čini</a:t>
            </a:r>
            <a:r>
              <a:rPr lang="en-US" dirty="0" smtClean="0"/>
              <a:t> </a:t>
            </a:r>
            <a:r>
              <a:rPr lang="en-US" dirty="0" err="1" smtClean="0"/>
              <a:t>nemogućim</a:t>
            </a:r>
            <a:r>
              <a:rPr lang="en-US" dirty="0" smtClean="0"/>
              <a:t> da</a:t>
            </a:r>
            <a:r>
              <a:rPr lang="sr-Latn-ME" dirty="0" smtClean="0"/>
              <a:t> </a:t>
            </a:r>
            <a:r>
              <a:rPr lang="en-US" dirty="0" err="1" smtClean="0"/>
              <a:t>identificira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kontaktira</a:t>
            </a:r>
            <a:r>
              <a:rPr lang="en-US" dirty="0" smtClean="0"/>
              <a:t> </a:t>
            </a:r>
            <a:r>
              <a:rPr lang="en-US" dirty="0" err="1" smtClean="0"/>
              <a:t>kupca</a:t>
            </a:r>
            <a:r>
              <a:rPr lang="en-US" dirty="0" smtClean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err="1" smtClean="0"/>
              <a:t>Još</a:t>
            </a:r>
            <a:r>
              <a:rPr lang="en-US" dirty="0" smtClean="0"/>
              <a:t> </a:t>
            </a:r>
            <a:r>
              <a:rPr lang="en-US" dirty="0" err="1" smtClean="0"/>
              <a:t>kompli</a:t>
            </a:r>
            <a:r>
              <a:rPr lang="sr-Latn-ME" dirty="0" smtClean="0"/>
              <a:t>kovanije </a:t>
            </a:r>
            <a:r>
              <a:rPr lang="en-US" dirty="0" smtClean="0"/>
              <a:t> </a:t>
            </a:r>
            <a:r>
              <a:rPr lang="en-US" dirty="0" err="1" smtClean="0"/>
              <a:t>postaje</a:t>
            </a:r>
            <a:r>
              <a:rPr lang="en-US" dirty="0" smtClean="0"/>
              <a:t> </a:t>
            </a:r>
            <a:r>
              <a:rPr lang="en-US" dirty="0" err="1" smtClean="0"/>
              <a:t>kada</a:t>
            </a:r>
            <a:r>
              <a:rPr lang="en-US" dirty="0" smtClean="0"/>
              <a:t> se </a:t>
            </a:r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en-US" dirty="0" err="1" smtClean="0"/>
              <a:t>akcije</a:t>
            </a:r>
            <a:r>
              <a:rPr lang="en-US" dirty="0" smtClean="0"/>
              <a:t> </a:t>
            </a:r>
            <a:r>
              <a:rPr lang="en-US" dirty="0" err="1" smtClean="0"/>
              <a:t>prodaju</a:t>
            </a:r>
            <a:r>
              <a:rPr lang="en-US" dirty="0" smtClean="0"/>
              <a:t> </a:t>
            </a:r>
            <a:r>
              <a:rPr lang="en-US" dirty="0" err="1" smtClean="0"/>
              <a:t>većem</a:t>
            </a:r>
            <a:r>
              <a:rPr lang="en-US" dirty="0" smtClean="0"/>
              <a:t> </a:t>
            </a:r>
            <a:r>
              <a:rPr lang="en-US" dirty="0" err="1" smtClean="0"/>
              <a:t>broju</a:t>
            </a:r>
            <a:r>
              <a:rPr lang="en-US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korištenjem</a:t>
            </a:r>
            <a:r>
              <a:rPr lang="en-US" dirty="0" smtClean="0"/>
              <a:t> </a:t>
            </a:r>
            <a:r>
              <a:rPr lang="en-US" dirty="0" err="1" smtClean="0"/>
              <a:t>većeg</a:t>
            </a:r>
            <a:r>
              <a:rPr lang="en-US" dirty="0" smtClean="0"/>
              <a:t> </a:t>
            </a:r>
            <a:r>
              <a:rPr lang="en-US" dirty="0" err="1" smtClean="0"/>
              <a:t>broja</a:t>
            </a:r>
            <a:r>
              <a:rPr lang="sr-Latn-ME" dirty="0" smtClean="0"/>
              <a:t> </a:t>
            </a:r>
            <a:r>
              <a:rPr lang="en-US" dirty="0" err="1" smtClean="0"/>
              <a:t>pravnih</a:t>
            </a:r>
            <a:r>
              <a:rPr lang="en-US" dirty="0" smtClean="0"/>
              <a:t> </a:t>
            </a:r>
            <a:r>
              <a:rPr lang="en-US" dirty="0" err="1" smtClean="0"/>
              <a:t>poslova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93139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41294"/>
            <a:ext cx="10515600" cy="5235669"/>
          </a:xfrm>
        </p:spPr>
        <p:txBody>
          <a:bodyPr/>
          <a:lstStyle/>
          <a:p>
            <a:pPr algn="just"/>
            <a:r>
              <a:rPr lang="en-US" dirty="0"/>
              <a:t>Datum </a:t>
            </a:r>
            <a:r>
              <a:rPr lang="en-US" dirty="0" err="1"/>
              <a:t>evidentiranja</a:t>
            </a:r>
            <a:r>
              <a:rPr lang="en-US" dirty="0"/>
              <a:t>: U </a:t>
            </a:r>
            <a:r>
              <a:rPr lang="en-US" dirty="0" err="1"/>
              <a:t>praksi</a:t>
            </a:r>
            <a:r>
              <a:rPr lang="en-US" dirty="0"/>
              <a:t> se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ne </a:t>
            </a:r>
            <a:r>
              <a:rPr lang="en-US" dirty="0" err="1"/>
              <a:t>obavještavaju</a:t>
            </a:r>
            <a:r>
              <a:rPr lang="en-US" dirty="0"/>
              <a:t> </a:t>
            </a:r>
            <a:r>
              <a:rPr lang="en-US" dirty="0" smtClean="0"/>
              <a:t>o</a:t>
            </a:r>
            <a:r>
              <a:rPr lang="sr-Latn-ME" dirty="0" smtClean="0"/>
              <a:t> </a:t>
            </a:r>
            <a:r>
              <a:rPr lang="en-US" dirty="0" err="1" smtClean="0"/>
              <a:t>datumu</a:t>
            </a:r>
            <a:r>
              <a:rPr lang="en-US" dirty="0" smtClean="0"/>
              <a:t> </a:t>
            </a:r>
            <a:r>
              <a:rPr lang="en-US" dirty="0" err="1"/>
              <a:t>evidentiranja</a:t>
            </a:r>
            <a:r>
              <a:rPr lang="en-US" dirty="0"/>
              <a:t>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se </a:t>
            </a:r>
            <a:r>
              <a:rPr lang="en-US" dirty="0" err="1"/>
              <a:t>obavijeste</a:t>
            </a:r>
            <a:r>
              <a:rPr lang="en-US" dirty="0"/>
              <a:t> o </a:t>
            </a:r>
            <a:r>
              <a:rPr lang="sr-Latn-ME" dirty="0"/>
              <a:t>skupštini </a:t>
            </a:r>
            <a:r>
              <a:rPr lang="sr-Latn-ME" dirty="0" smtClean="0"/>
              <a:t>dioničara/akcionara. </a:t>
            </a:r>
            <a:r>
              <a:rPr lang="en-US" dirty="0" smtClean="0"/>
              <a:t> </a:t>
            </a:r>
            <a:endParaRPr lang="sr-Latn-ME" dirty="0" smtClean="0"/>
          </a:p>
          <a:p>
            <a:pPr algn="just"/>
            <a:r>
              <a:rPr lang="en-US" dirty="0" err="1" smtClean="0"/>
              <a:t>Zbog</a:t>
            </a:r>
            <a:r>
              <a:rPr lang="en-US" dirty="0" smtClean="0"/>
              <a:t> </a:t>
            </a:r>
            <a:r>
              <a:rPr lang="en-US" dirty="0"/>
              <a:t>toga je </a:t>
            </a:r>
            <a:r>
              <a:rPr lang="en-US" dirty="0" err="1" smtClean="0"/>
              <a:t>prodavcu</a:t>
            </a:r>
            <a:r>
              <a:rPr lang="sr-Latn-ME" dirty="0" smtClean="0"/>
              <a:t> </a:t>
            </a:r>
            <a:r>
              <a:rPr lang="en-US" dirty="0" err="1" smtClean="0"/>
              <a:t>teško</a:t>
            </a:r>
            <a:r>
              <a:rPr lang="en-US" dirty="0" smtClean="0"/>
              <a:t> </a:t>
            </a:r>
            <a:r>
              <a:rPr lang="en-US" dirty="0" err="1"/>
              <a:t>saznati</a:t>
            </a:r>
            <a:r>
              <a:rPr lang="en-US" dirty="0"/>
              <a:t> da li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obavezu</a:t>
            </a:r>
            <a:r>
              <a:rPr lang="en-US" dirty="0"/>
              <a:t> da </a:t>
            </a:r>
            <a:r>
              <a:rPr lang="en-US" dirty="0" err="1"/>
              <a:t>preduzme</a:t>
            </a:r>
            <a:r>
              <a:rPr lang="en-US" dirty="0"/>
              <a:t> </a:t>
            </a:r>
            <a:r>
              <a:rPr lang="en-US" dirty="0" err="1"/>
              <a:t>radnje</a:t>
            </a:r>
            <a:r>
              <a:rPr lang="en-US" dirty="0"/>
              <a:t>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omogućavanja</a:t>
            </a:r>
            <a:r>
              <a:rPr lang="en-US" dirty="0"/>
              <a:t> </a:t>
            </a:r>
            <a:r>
              <a:rPr lang="en-US" dirty="0" err="1" smtClean="0"/>
              <a:t>novom</a:t>
            </a:r>
            <a:r>
              <a:rPr lang="sr-Latn-ME" dirty="0" smtClean="0"/>
              <a:t> </a:t>
            </a:r>
            <a:r>
              <a:rPr lang="en-US" dirty="0" err="1" smtClean="0"/>
              <a:t>dioničaru</a:t>
            </a:r>
            <a:r>
              <a:rPr lang="en-US" dirty="0" smtClean="0"/>
              <a:t>/</a:t>
            </a:r>
            <a:r>
              <a:rPr lang="en-US" dirty="0" err="1" smtClean="0"/>
              <a:t>akcionaru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učestvuje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sr-Latn-ME" dirty="0"/>
              <a:t>skupštini </a:t>
            </a:r>
            <a:r>
              <a:rPr lang="sr-Latn-ME" dirty="0" smtClean="0"/>
              <a:t>dioničara/akcionara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1867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Sadržaj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r-Latn-ME" dirty="0" smtClean="0"/>
              <a:t>1. </a:t>
            </a:r>
            <a:r>
              <a:rPr lang="en-US" dirty="0" smtClean="0"/>
              <a:t>PRIPREMA </a:t>
            </a:r>
            <a:r>
              <a:rPr lang="en-US" dirty="0"/>
              <a:t>ZA SKUPŠTINU DIONIČARA/AKCIONARA </a:t>
            </a:r>
            <a:endParaRPr lang="sr-Latn-ME" dirty="0" smtClean="0"/>
          </a:p>
          <a:p>
            <a:pPr marL="0" indent="0">
              <a:buNone/>
            </a:pPr>
            <a:r>
              <a:rPr lang="sr-Latn-ME" dirty="0" smtClean="0"/>
              <a:t>2. </a:t>
            </a:r>
            <a:r>
              <a:rPr lang="en-US" dirty="0" smtClean="0"/>
              <a:t>ODRŽAVANJE </a:t>
            </a:r>
            <a:r>
              <a:rPr lang="en-US" dirty="0"/>
              <a:t>SKUPŠTINE DIONIČARA/AKCIONARA </a:t>
            </a:r>
            <a:endParaRPr lang="sr-Latn-ME" dirty="0" smtClean="0"/>
          </a:p>
          <a:p>
            <a:pPr marL="0" indent="0">
              <a:buNone/>
            </a:pPr>
            <a:r>
              <a:rPr lang="sr-Latn-ME" dirty="0" smtClean="0"/>
              <a:t>3.</a:t>
            </a:r>
            <a:r>
              <a:rPr lang="en-US" dirty="0" smtClean="0"/>
              <a:t> ODLU</a:t>
            </a:r>
            <a:r>
              <a:rPr lang="sr-Latn-ME" dirty="0" smtClean="0"/>
              <a:t>ČIVANJE</a:t>
            </a:r>
            <a:r>
              <a:rPr lang="en-US" dirty="0" smtClean="0"/>
              <a:t> </a:t>
            </a:r>
            <a:r>
              <a:rPr lang="en-US" dirty="0"/>
              <a:t>SKUPŠTINE DIONIČARA/AKCIONARA </a:t>
            </a:r>
            <a:endParaRPr lang="en-US" b="1" dirty="0"/>
          </a:p>
          <a:p>
            <a:pPr marL="0" indent="0">
              <a:buNone/>
            </a:pPr>
            <a:r>
              <a:rPr lang="sr-Latn-ME" dirty="0"/>
              <a:t>4</a:t>
            </a:r>
            <a:r>
              <a:rPr lang="sr-Latn-ME" dirty="0" smtClean="0"/>
              <a:t>. </a:t>
            </a:r>
            <a:r>
              <a:rPr lang="en-US" dirty="0" smtClean="0"/>
              <a:t>SPECIFIČNOSTI </a:t>
            </a:r>
            <a:r>
              <a:rPr lang="en-US" dirty="0"/>
              <a:t>VANREDNE SKUPŠTINE DIONIČARA/AKCIONARA </a:t>
            </a:r>
            <a:endParaRPr lang="en-US" b="1" dirty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sr-Latn-ME" dirty="0"/>
              <a:t>5</a:t>
            </a:r>
            <a:r>
              <a:rPr lang="sr-Latn-ME" dirty="0" smtClean="0"/>
              <a:t>. </a:t>
            </a:r>
            <a:r>
              <a:rPr lang="en-US" dirty="0" smtClean="0"/>
              <a:t>SKUPŠTINA </a:t>
            </a:r>
            <a:r>
              <a:rPr lang="en-US" dirty="0"/>
              <a:t>DIONIČARA/AKCIONARA U DRUŠTVIMA S </a:t>
            </a:r>
            <a:r>
              <a:rPr lang="en-US" dirty="0" smtClean="0"/>
              <a:t>JEDNIM</a:t>
            </a:r>
            <a:r>
              <a:rPr lang="sr-Latn-ME" dirty="0" smtClean="0"/>
              <a:t> </a:t>
            </a:r>
            <a:r>
              <a:rPr lang="en-US" dirty="0" smtClean="0"/>
              <a:t>DIONIČAROM/AKCIONAROM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905887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89212"/>
            <a:ext cx="10515600" cy="5087751"/>
          </a:xfrm>
        </p:spPr>
        <p:txBody>
          <a:bodyPr/>
          <a:lstStyle/>
          <a:p>
            <a:pPr marL="0" indent="0">
              <a:buNone/>
            </a:pPr>
            <a:r>
              <a:rPr lang="sr-Latn-ME" dirty="0" smtClean="0"/>
              <a:t>4. </a:t>
            </a:r>
            <a:r>
              <a:rPr lang="en-US" dirty="0" err="1" smtClean="0"/>
              <a:t>Pravovremeno</a:t>
            </a:r>
            <a:r>
              <a:rPr lang="en-US" dirty="0" smtClean="0"/>
              <a:t> </a:t>
            </a:r>
            <a:r>
              <a:rPr lang="en-US" dirty="0" err="1"/>
              <a:t>obavještavanje</a:t>
            </a:r>
            <a:endParaRPr lang="en-US" dirty="0"/>
          </a:p>
          <a:p>
            <a:pPr algn="just"/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završe</a:t>
            </a:r>
            <a:r>
              <a:rPr lang="en-US" dirty="0"/>
              <a:t> procedure </a:t>
            </a:r>
            <a:r>
              <a:rPr lang="en-US" dirty="0" smtClean="0"/>
              <a:t>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evidentirani</a:t>
            </a:r>
            <a:r>
              <a:rPr lang="en-US" dirty="0"/>
              <a:t>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obaviješteni</a:t>
            </a:r>
            <a:r>
              <a:rPr lang="en-US" dirty="0"/>
              <a:t> o </a:t>
            </a:r>
            <a:r>
              <a:rPr lang="sr-Latn-ME" dirty="0"/>
              <a:t>skupštini </a:t>
            </a:r>
            <a:r>
              <a:rPr lang="sr-Latn-ME" dirty="0" smtClean="0"/>
              <a:t>dioničara/akcionara. </a:t>
            </a:r>
            <a:endParaRPr lang="en-US" dirty="0"/>
          </a:p>
          <a:p>
            <a:pPr marL="0" indent="0">
              <a:buNone/>
            </a:pPr>
            <a:r>
              <a:rPr lang="pl-PL" dirty="0"/>
              <a:t>• najkasnije 30 dana u FBiH, a 21 dan u RS-u prije </a:t>
            </a:r>
            <a:r>
              <a:rPr lang="pl-PL" dirty="0" smtClean="0"/>
              <a:t>održavanja Godišnje  </a:t>
            </a:r>
            <a:r>
              <a:rPr lang="sr-Latn-ME" dirty="0" smtClean="0"/>
              <a:t>skupštine dioničara/akcionara,</a:t>
            </a:r>
            <a:r>
              <a:rPr lang="pl-PL" dirty="0" smtClean="0"/>
              <a:t> </a:t>
            </a:r>
            <a:r>
              <a:rPr lang="en-US" dirty="0" err="1" smtClean="0"/>
              <a:t>odnosno</a:t>
            </a:r>
            <a:r>
              <a:rPr lang="sr-Latn-ME" dirty="0" smtClean="0"/>
              <a:t>, 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/>
              <a:t>najkasnije</a:t>
            </a:r>
            <a:r>
              <a:rPr lang="en-US" dirty="0"/>
              <a:t> 15 dana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održavanja</a:t>
            </a:r>
            <a:r>
              <a:rPr lang="en-US" dirty="0"/>
              <a:t> </a:t>
            </a:r>
            <a:r>
              <a:rPr lang="sr-Latn-ME" dirty="0"/>
              <a:t>vanredne </a:t>
            </a:r>
            <a:r>
              <a:rPr lang="sr-Latn-ME" dirty="0" smtClean="0"/>
              <a:t>skupštine dioničara/akcionara.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302869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89212"/>
            <a:ext cx="10515600" cy="508775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a)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obavijestiti</a:t>
            </a:r>
            <a:r>
              <a:rPr lang="en-US" dirty="0"/>
              <a:t> </a:t>
            </a:r>
            <a:r>
              <a:rPr lang="en-US" dirty="0" err="1"/>
              <a:t>dioničare</a:t>
            </a:r>
            <a:r>
              <a:rPr lang="en-US" dirty="0"/>
              <a:t>/</a:t>
            </a:r>
            <a:r>
              <a:rPr lang="en-US" dirty="0" err="1"/>
              <a:t>akcionare</a:t>
            </a:r>
            <a:endParaRPr lang="en-US" dirty="0"/>
          </a:p>
          <a:p>
            <a:pPr marL="0" indent="0">
              <a:buNone/>
            </a:pPr>
            <a:r>
              <a:rPr lang="it-IT" dirty="0"/>
              <a:t>Dioničari/Akcionari bi se trebali obavijestiti o </a:t>
            </a:r>
            <a:r>
              <a:rPr lang="sr-Latn-ME" dirty="0" smtClean="0"/>
              <a:t>skupštini dioničara/akcionara:</a:t>
            </a:r>
            <a:endParaRPr lang="it-IT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pisanim</a:t>
            </a:r>
            <a:r>
              <a:rPr lang="en-US" dirty="0"/>
              <a:t> </a:t>
            </a:r>
            <a:r>
              <a:rPr lang="en-US" dirty="0" err="1"/>
              <a:t>pozivom</a:t>
            </a:r>
            <a:r>
              <a:rPr lang="en-US" dirty="0"/>
              <a:t> </a:t>
            </a:r>
            <a:r>
              <a:rPr lang="en-US" dirty="0" err="1"/>
              <a:t>upućenim</a:t>
            </a:r>
            <a:r>
              <a:rPr lang="en-US" dirty="0"/>
              <a:t> </a:t>
            </a:r>
            <a:r>
              <a:rPr lang="en-US" dirty="0" err="1"/>
              <a:t>dioničaru</a:t>
            </a:r>
            <a:r>
              <a:rPr lang="en-US" dirty="0"/>
              <a:t>/</a:t>
            </a:r>
            <a:r>
              <a:rPr lang="en-US" dirty="0" err="1"/>
              <a:t>akcionaru</a:t>
            </a:r>
            <a:r>
              <a:rPr lang="en-US" dirty="0"/>
              <a:t> </a:t>
            </a:r>
            <a:r>
              <a:rPr lang="en-US" dirty="0" err="1"/>
              <a:t>preporučenom</a:t>
            </a:r>
            <a:r>
              <a:rPr lang="en-US" dirty="0"/>
              <a:t> </a:t>
            </a:r>
            <a:r>
              <a:rPr lang="en-US" dirty="0" err="1"/>
              <a:t>poštom</a:t>
            </a:r>
            <a:r>
              <a:rPr lang="en-US" dirty="0"/>
              <a:t>; </a:t>
            </a:r>
            <a:r>
              <a:rPr lang="en-US" dirty="0" err="1"/>
              <a:t>ili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elektronskom</a:t>
            </a:r>
            <a:r>
              <a:rPr lang="en-US" dirty="0"/>
              <a:t> </a:t>
            </a:r>
            <a:r>
              <a:rPr lang="en-US" dirty="0" err="1"/>
              <a:t>poštom</a:t>
            </a:r>
            <a:r>
              <a:rPr lang="en-US" dirty="0"/>
              <a:t>, </a:t>
            </a:r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/>
              <a:t>dioničar</a:t>
            </a:r>
            <a:r>
              <a:rPr lang="en-US" dirty="0"/>
              <a:t>/</a:t>
            </a:r>
            <a:r>
              <a:rPr lang="en-US" dirty="0" err="1"/>
              <a:t>akcionar</a:t>
            </a:r>
            <a:r>
              <a:rPr lang="en-US" dirty="0"/>
              <a:t> </a:t>
            </a:r>
            <a:r>
              <a:rPr lang="en-US" dirty="0" err="1"/>
              <a:t>dao</a:t>
            </a:r>
            <a:r>
              <a:rPr lang="en-US" dirty="0"/>
              <a:t> </a:t>
            </a:r>
            <a:r>
              <a:rPr lang="en-US" dirty="0" err="1"/>
              <a:t>pisanu</a:t>
            </a:r>
            <a:r>
              <a:rPr lang="en-US" dirty="0"/>
              <a:t> </a:t>
            </a:r>
            <a:r>
              <a:rPr lang="en-US" dirty="0" err="1"/>
              <a:t>saglasnost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en-US" dirty="0" err="1" smtClean="0"/>
              <a:t>bude</a:t>
            </a:r>
            <a:r>
              <a:rPr lang="en-US" dirty="0" smtClean="0"/>
              <a:t> </a:t>
            </a:r>
            <a:r>
              <a:rPr lang="en-US" dirty="0" err="1"/>
              <a:t>obavještavan</a:t>
            </a:r>
            <a:r>
              <a:rPr lang="en-US" dirty="0"/>
              <a:t> </a:t>
            </a:r>
            <a:r>
              <a:rPr lang="en-US" dirty="0" err="1"/>
              <a:t>elektronskom</a:t>
            </a:r>
            <a:r>
              <a:rPr lang="en-US" dirty="0"/>
              <a:t> </a:t>
            </a:r>
            <a:r>
              <a:rPr lang="en-US" dirty="0" err="1"/>
              <a:t>poštom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 err="1"/>
              <a:t>Umjesto</a:t>
            </a:r>
            <a:r>
              <a:rPr lang="en-US" dirty="0"/>
              <a:t> </a:t>
            </a:r>
            <a:r>
              <a:rPr lang="en-US" dirty="0" err="1"/>
              <a:t>upućivanja</a:t>
            </a:r>
            <a:r>
              <a:rPr lang="en-US" dirty="0"/>
              <a:t> </a:t>
            </a:r>
            <a:r>
              <a:rPr lang="en-US" dirty="0" err="1"/>
              <a:t>individualnog</a:t>
            </a:r>
            <a:r>
              <a:rPr lang="en-US" dirty="0"/>
              <a:t> </a:t>
            </a:r>
            <a:r>
              <a:rPr lang="en-US" dirty="0" err="1"/>
              <a:t>poziva</a:t>
            </a:r>
            <a:r>
              <a:rPr lang="en-US" dirty="0"/>
              <a:t> </a:t>
            </a:r>
            <a:r>
              <a:rPr lang="en-US" dirty="0" err="1"/>
              <a:t>svakom</a:t>
            </a:r>
            <a:r>
              <a:rPr lang="en-US" dirty="0"/>
              <a:t> </a:t>
            </a:r>
            <a:r>
              <a:rPr lang="en-US" dirty="0" err="1" smtClean="0"/>
              <a:t>dioničaru</a:t>
            </a:r>
            <a:r>
              <a:rPr lang="en-US" dirty="0" smtClean="0"/>
              <a:t>/</a:t>
            </a:r>
            <a:r>
              <a:rPr lang="en-US" dirty="0" err="1" smtClean="0"/>
              <a:t>akcionaru</a:t>
            </a:r>
            <a:r>
              <a:rPr lang="sr-Latn-ME" dirty="0" smtClean="0"/>
              <a:t> </a:t>
            </a:r>
            <a:r>
              <a:rPr lang="en-US" dirty="0" err="1" smtClean="0"/>
              <a:t>običnom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elektronskom</a:t>
            </a:r>
            <a:r>
              <a:rPr lang="en-US" dirty="0"/>
              <a:t> </a:t>
            </a:r>
            <a:r>
              <a:rPr lang="en-US" dirty="0" err="1"/>
              <a:t>poštom</a:t>
            </a:r>
            <a:r>
              <a:rPr lang="en-US" dirty="0"/>
              <a:t>, </a:t>
            </a:r>
            <a:r>
              <a:rPr lang="en-US" dirty="0" err="1"/>
              <a:t>dioničko</a:t>
            </a:r>
            <a:r>
              <a:rPr lang="en-US" dirty="0"/>
              <a:t>/</a:t>
            </a:r>
            <a:r>
              <a:rPr lang="en-US" dirty="0" err="1"/>
              <a:t>akcionarsko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da: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objavljuje</a:t>
            </a:r>
            <a:r>
              <a:rPr lang="en-US" dirty="0"/>
              <a:t> </a:t>
            </a:r>
            <a:r>
              <a:rPr lang="en-US" dirty="0" err="1"/>
              <a:t>poziv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sjednicu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bez </a:t>
            </a:r>
            <a:r>
              <a:rPr lang="en-US" dirty="0" err="1"/>
              <a:t>prekida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internet </a:t>
            </a:r>
            <a:r>
              <a:rPr lang="en-US" dirty="0" err="1"/>
              <a:t>stranici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0" indent="0">
              <a:buNone/>
            </a:pPr>
            <a:r>
              <a:rPr lang="pl-PL" dirty="0"/>
              <a:t>• objavi poziv u dnevnim novinama, u trajanju od najmanje 30 dana u FBiH,</a:t>
            </a:r>
          </a:p>
          <a:p>
            <a:pPr marL="0" indent="0">
              <a:buNone/>
            </a:pPr>
            <a:r>
              <a:rPr lang="nl-NL" dirty="0"/>
              <a:t>a 21 dan u RS-u prije predviđenog datuma.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86491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 smtClean="0"/>
              <a:t>takođe</a:t>
            </a:r>
            <a:r>
              <a:rPr lang="en-US" dirty="0" smtClean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obavijestiti</a:t>
            </a:r>
            <a:r>
              <a:rPr lang="en-US" dirty="0"/>
              <a:t> </a:t>
            </a:r>
            <a:r>
              <a:rPr lang="en-US" dirty="0" err="1"/>
              <a:t>dioničare</a:t>
            </a:r>
            <a:r>
              <a:rPr lang="en-US" dirty="0"/>
              <a:t>/</a:t>
            </a:r>
            <a:r>
              <a:rPr lang="en-US" dirty="0" err="1"/>
              <a:t>akcionare</a:t>
            </a:r>
            <a:r>
              <a:rPr lang="en-US" dirty="0"/>
              <a:t> </a:t>
            </a:r>
            <a:r>
              <a:rPr lang="en-US" dirty="0" smtClean="0"/>
              <a:t>o</a:t>
            </a:r>
            <a:r>
              <a:rPr lang="sr-Latn-ME" dirty="0"/>
              <a:t> skupštini </a:t>
            </a:r>
            <a:r>
              <a:rPr lang="sr-Latn-ME" dirty="0" smtClean="0"/>
              <a:t>dioničara/akcionara </a:t>
            </a:r>
            <a:r>
              <a:rPr lang="en-US" dirty="0" smtClean="0"/>
              <a:t> </a:t>
            </a:r>
            <a:r>
              <a:rPr lang="en-US" dirty="0" err="1" smtClean="0"/>
              <a:t>preko</a:t>
            </a:r>
            <a:r>
              <a:rPr lang="sr-Latn-ME" dirty="0" smtClean="0"/>
              <a:t> </a:t>
            </a:r>
            <a:r>
              <a:rPr lang="en-US" dirty="0" err="1" smtClean="0"/>
              <a:t>televizije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radija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metodama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internet. </a:t>
            </a:r>
            <a:endParaRPr lang="sr-Latn-ME" dirty="0" smtClean="0"/>
          </a:p>
          <a:p>
            <a:pPr algn="just"/>
            <a:r>
              <a:rPr lang="en-US" dirty="0" err="1" smtClean="0"/>
              <a:t>Međutim</a:t>
            </a:r>
            <a:r>
              <a:rPr lang="en-US" dirty="0"/>
              <a:t>,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 smtClean="0"/>
              <a:t>druge</a:t>
            </a:r>
            <a:r>
              <a:rPr lang="sr-Latn-ME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/>
              <a:t>ne </a:t>
            </a:r>
            <a:r>
              <a:rPr lang="en-US" dirty="0" err="1"/>
              <a:t>mogu</a:t>
            </a:r>
            <a:r>
              <a:rPr lang="en-US" dirty="0"/>
              <a:t> se </a:t>
            </a:r>
            <a:r>
              <a:rPr lang="en-US" dirty="0" err="1"/>
              <a:t>koristiti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zamjena</a:t>
            </a:r>
            <a:r>
              <a:rPr lang="en-US" dirty="0"/>
              <a:t>,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dopuna</a:t>
            </a:r>
            <a:r>
              <a:rPr lang="en-US" dirty="0"/>
              <a:t> </a:t>
            </a:r>
            <a:r>
              <a:rPr lang="en-US" dirty="0" err="1"/>
              <a:t>onima</a:t>
            </a:r>
            <a:r>
              <a:rPr lang="en-US" dirty="0"/>
              <a:t> </a:t>
            </a:r>
            <a:r>
              <a:rPr lang="en-US" dirty="0" err="1" smtClean="0"/>
              <a:t>koje</a:t>
            </a:r>
            <a:r>
              <a:rPr lang="sr-Latn-ME" dirty="0" smtClean="0"/>
              <a:t> </a:t>
            </a:r>
            <a:r>
              <a:rPr lang="en-US" dirty="0" err="1" smtClean="0"/>
              <a:t>zahtijevaju</a:t>
            </a:r>
            <a:r>
              <a:rPr lang="en-US" dirty="0" smtClean="0"/>
              <a:t> </a:t>
            </a:r>
            <a:r>
              <a:rPr lang="en-US" dirty="0" err="1"/>
              <a:t>zakoni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predviđa</a:t>
            </a:r>
            <a:r>
              <a:rPr lang="en-US" dirty="0"/>
              <a:t> </a:t>
            </a:r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247980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27847"/>
            <a:ext cx="10515600" cy="524911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/>
              <a:t>b)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uključene</a:t>
            </a:r>
            <a:r>
              <a:rPr lang="en-US" dirty="0"/>
              <a:t> u </a:t>
            </a:r>
            <a:r>
              <a:rPr lang="en-US" dirty="0" err="1"/>
              <a:t>obavještenje</a:t>
            </a:r>
            <a:r>
              <a:rPr lang="en-US" dirty="0"/>
              <a:t> o </a:t>
            </a:r>
            <a:r>
              <a:rPr lang="sr-Latn-ME" dirty="0"/>
              <a:t>skupštini </a:t>
            </a:r>
            <a:r>
              <a:rPr lang="sr-Latn-ME" dirty="0" smtClean="0"/>
              <a:t>dioničara/akcionara. </a:t>
            </a:r>
            <a:endParaRPr lang="en-US" b="1" dirty="0"/>
          </a:p>
          <a:p>
            <a:pPr algn="just"/>
            <a:r>
              <a:rPr lang="en-US" dirty="0" err="1"/>
              <a:t>Obavještenje</a:t>
            </a:r>
            <a:r>
              <a:rPr lang="en-US" dirty="0"/>
              <a:t> o </a:t>
            </a:r>
            <a:r>
              <a:rPr lang="sr-Latn-ME" dirty="0"/>
              <a:t>skupštini </a:t>
            </a:r>
            <a:r>
              <a:rPr lang="sr-Latn-ME" dirty="0" smtClean="0"/>
              <a:t>dioničara/akcionara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/>
              <a:t>sadržavati</a:t>
            </a:r>
            <a:r>
              <a:rPr lang="en-US" dirty="0"/>
              <a:t> </a:t>
            </a:r>
            <a:r>
              <a:rPr lang="en-US" dirty="0" err="1"/>
              <a:t>dovoljno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sr-Latn-ME" dirty="0" smtClean="0"/>
              <a:t>o</a:t>
            </a:r>
            <a:r>
              <a:rPr lang="en-US" dirty="0" err="1" smtClean="0"/>
              <a:t>mogućavaju</a:t>
            </a:r>
            <a:r>
              <a:rPr lang="sr-Latn-ME" dirty="0" smtClean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sagledaju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planiraju</a:t>
            </a:r>
            <a:r>
              <a:rPr lang="en-US" dirty="0"/>
              <a:t> </a:t>
            </a:r>
            <a:r>
              <a:rPr lang="en-US" dirty="0" err="1"/>
              <a:t>učešće</a:t>
            </a:r>
            <a:r>
              <a:rPr lang="en-US" dirty="0"/>
              <a:t> u </a:t>
            </a:r>
            <a:r>
              <a:rPr lang="en-US" dirty="0" err="1"/>
              <a:t>radu</a:t>
            </a:r>
            <a:r>
              <a:rPr lang="en-US" dirty="0"/>
              <a:t> </a:t>
            </a:r>
            <a:r>
              <a:rPr lang="sr-Latn-ME" dirty="0"/>
              <a:t>skupštini </a:t>
            </a:r>
            <a:r>
              <a:rPr lang="sr-Latn-ME" dirty="0" smtClean="0"/>
              <a:t>dioničara/akcionara</a:t>
            </a:r>
            <a:r>
              <a:rPr lang="en-US" dirty="0" smtClean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načine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isto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 smtClean="0"/>
              <a:t>ostvariti</a:t>
            </a:r>
            <a:r>
              <a:rPr lang="en-US" dirty="0" smtClean="0"/>
              <a:t>. </a:t>
            </a:r>
            <a:endParaRPr lang="sr-Latn-ME" dirty="0" smtClean="0"/>
          </a:p>
          <a:p>
            <a:pPr marL="0" indent="0">
              <a:buNone/>
            </a:pPr>
            <a:r>
              <a:rPr lang="pl-PL" dirty="0"/>
              <a:t>c) Informacije i materijali </a:t>
            </a:r>
            <a:r>
              <a:rPr lang="pl-PL" dirty="0" smtClean="0"/>
              <a:t>za skupštinu dioničara/akcionara</a:t>
            </a:r>
            <a:endParaRPr lang="pl-PL" dirty="0"/>
          </a:p>
          <a:p>
            <a:pPr algn="just"/>
            <a:r>
              <a:rPr lang="en-US" dirty="0" err="1"/>
              <a:t>Zakon</a:t>
            </a:r>
            <a:r>
              <a:rPr lang="en-US" dirty="0"/>
              <a:t> </a:t>
            </a:r>
            <a:r>
              <a:rPr lang="en-US" dirty="0" err="1"/>
              <a:t>određuje</a:t>
            </a:r>
            <a:r>
              <a:rPr lang="en-US" dirty="0"/>
              <a:t> </a:t>
            </a:r>
            <a:r>
              <a:rPr lang="en-US" dirty="0" err="1"/>
              <a:t>osnovne</a:t>
            </a:r>
            <a:r>
              <a:rPr lang="en-US" dirty="0"/>
              <a:t> </a:t>
            </a:r>
            <a:r>
              <a:rPr lang="en-US" dirty="0" err="1"/>
              <a:t>materijale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staviti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raspolaganje</a:t>
            </a:r>
            <a:r>
              <a:rPr lang="sr-Latn-ME" dirty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sr-Latn-ME" dirty="0" smtClean="0"/>
              <a:t>skupštine dioničara/akcionara</a:t>
            </a:r>
            <a:r>
              <a:rPr lang="en-US" dirty="0" smtClean="0"/>
              <a:t>, </a:t>
            </a:r>
            <a:r>
              <a:rPr lang="en-US" dirty="0"/>
              <a:t>a </a:t>
            </a:r>
            <a:r>
              <a:rPr lang="en-US" dirty="0" err="1"/>
              <a:t>posebno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je </a:t>
            </a:r>
            <a:r>
              <a:rPr lang="en-US" dirty="0" err="1"/>
              <a:t>riječ</a:t>
            </a:r>
            <a:r>
              <a:rPr lang="en-US" dirty="0"/>
              <a:t> </a:t>
            </a:r>
            <a:r>
              <a:rPr lang="en-US" dirty="0" smtClean="0"/>
              <a:t>o</a:t>
            </a:r>
            <a:r>
              <a:rPr lang="sr-Latn-ME" dirty="0" smtClean="0"/>
              <a:t> godišnjoj </a:t>
            </a:r>
            <a:r>
              <a:rPr lang="sr-Latn-ME" dirty="0"/>
              <a:t>skupštini </a:t>
            </a:r>
            <a:r>
              <a:rPr lang="sr-Latn-ME" dirty="0" smtClean="0"/>
              <a:t>dioničara/akcionara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kojoj</a:t>
            </a:r>
            <a:r>
              <a:rPr lang="sr-Latn-ME" dirty="0"/>
              <a:t> </a:t>
            </a:r>
            <a:r>
              <a:rPr lang="en-US" dirty="0"/>
              <a:t>se </a:t>
            </a:r>
            <a:r>
              <a:rPr lang="en-US" dirty="0" err="1"/>
              <a:t>usvajaju</a:t>
            </a:r>
            <a:r>
              <a:rPr lang="en-US" dirty="0"/>
              <a:t> </a:t>
            </a:r>
            <a:r>
              <a:rPr lang="en-US" dirty="0" err="1"/>
              <a:t>godišnji</a:t>
            </a:r>
            <a:r>
              <a:rPr lang="en-US" dirty="0"/>
              <a:t> </a:t>
            </a:r>
            <a:r>
              <a:rPr lang="en-US" dirty="0" err="1"/>
              <a:t>izvještaji</a:t>
            </a:r>
            <a:r>
              <a:rPr lang="en-US" dirty="0"/>
              <a:t> o </a:t>
            </a:r>
            <a:r>
              <a:rPr lang="en-US" dirty="0" err="1"/>
              <a:t>poslovanju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donosi</a:t>
            </a:r>
            <a:r>
              <a:rPr lang="en-US" dirty="0"/>
              <a:t> </a:t>
            </a:r>
            <a:r>
              <a:rPr lang="en-US" dirty="0" err="1"/>
              <a:t>niz</a:t>
            </a:r>
            <a:r>
              <a:rPr lang="en-US" dirty="0"/>
              <a:t> </a:t>
            </a:r>
            <a:r>
              <a:rPr lang="en-US" dirty="0" err="1"/>
              <a:t>ključnih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sr-Latn-ME" dirty="0"/>
              <a:t> </a:t>
            </a:r>
            <a:r>
              <a:rPr lang="en-US" dirty="0" err="1" smtClean="0"/>
              <a:t>dalje</a:t>
            </a:r>
            <a:r>
              <a:rPr lang="en-US" dirty="0" smtClean="0"/>
              <a:t> </a:t>
            </a:r>
            <a:r>
              <a:rPr lang="en-US" dirty="0" err="1"/>
              <a:t>poslovanje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društvom</a:t>
            </a:r>
            <a:r>
              <a:rPr lang="en-US" dirty="0"/>
              <a:t>.</a:t>
            </a:r>
          </a:p>
          <a:p>
            <a:pPr algn="just"/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19292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96788"/>
            <a:ext cx="10515600" cy="49801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dirty="0"/>
              <a:t>d) Kada i gdje se materijali moraju učiniti dostupnim</a:t>
            </a:r>
          </a:p>
          <a:p>
            <a:pPr algn="just"/>
            <a:r>
              <a:rPr lang="en-US" dirty="0" err="1" smtClean="0"/>
              <a:t>Materijali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sr-Latn-ME" dirty="0"/>
              <a:t>skupštini </a:t>
            </a:r>
            <a:r>
              <a:rPr lang="sr-Latn-ME" dirty="0" smtClean="0"/>
              <a:t>dioničara/akcionara </a:t>
            </a:r>
            <a:r>
              <a:rPr lang="en-US" dirty="0" smtClean="0"/>
              <a:t> se </a:t>
            </a:r>
            <a:r>
              <a:rPr lang="en-US" dirty="0" err="1" smtClean="0"/>
              <a:t>dostavljaju</a:t>
            </a:r>
            <a:r>
              <a:rPr lang="en-US" dirty="0" smtClean="0"/>
              <a:t> </a:t>
            </a:r>
            <a:r>
              <a:rPr lang="en-US" dirty="0" err="1" smtClean="0"/>
              <a:t>uz</a:t>
            </a:r>
            <a:r>
              <a:rPr lang="en-US" dirty="0" smtClean="0"/>
              <a:t> </a:t>
            </a:r>
            <a:r>
              <a:rPr lang="en-US" dirty="0" err="1" smtClean="0"/>
              <a:t>pisani</a:t>
            </a:r>
            <a:r>
              <a:rPr lang="en-US" dirty="0" smtClean="0"/>
              <a:t> </a:t>
            </a:r>
            <a:r>
              <a:rPr lang="en-US" dirty="0" err="1" smtClean="0"/>
              <a:t>poziv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se </a:t>
            </a:r>
            <a:r>
              <a:rPr lang="en-US" dirty="0" err="1" smtClean="0"/>
              <a:t>preporučenom</a:t>
            </a:r>
            <a:r>
              <a:rPr lang="sr-Latn-ME" dirty="0" smtClean="0"/>
              <a:t> </a:t>
            </a:r>
            <a:r>
              <a:rPr lang="en-US" dirty="0" err="1" smtClean="0"/>
              <a:t>poštom</a:t>
            </a:r>
            <a:r>
              <a:rPr lang="en-US" dirty="0" smtClean="0"/>
              <a:t> </a:t>
            </a:r>
            <a:r>
              <a:rPr lang="en-US" dirty="0" err="1" smtClean="0"/>
              <a:t>upućuje</a:t>
            </a:r>
            <a:r>
              <a:rPr lang="en-US" dirty="0" smtClean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poziv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sr-Latn-ME" dirty="0" smtClean="0"/>
              <a:t>skupštinu dioničara/akcionara</a:t>
            </a:r>
            <a:r>
              <a:rPr lang="en-US" dirty="0" smtClean="0"/>
              <a:t> </a:t>
            </a:r>
            <a:r>
              <a:rPr lang="en-US" dirty="0" err="1"/>
              <a:t>javno</a:t>
            </a:r>
            <a:r>
              <a:rPr lang="en-US" dirty="0"/>
              <a:t> </a:t>
            </a:r>
            <a:r>
              <a:rPr lang="en-US" dirty="0" err="1" smtClean="0"/>
              <a:t>objavljuje</a:t>
            </a:r>
            <a:r>
              <a:rPr lang="sr-Latn-ME" dirty="0" smtClean="0"/>
              <a:t> </a:t>
            </a:r>
            <a:r>
              <a:rPr lang="pl-PL" dirty="0" smtClean="0"/>
              <a:t>u </a:t>
            </a:r>
            <a:r>
              <a:rPr lang="pl-PL" dirty="0"/>
              <a:t>skladu s odredbama osnivačkog akta, Zakoni posebno propisuju da se </a:t>
            </a:r>
            <a:r>
              <a:rPr lang="pl-PL" dirty="0" smtClean="0"/>
              <a:t>materijali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sr-Latn-ME" dirty="0"/>
              <a:t>godišnju </a:t>
            </a:r>
            <a:r>
              <a:rPr lang="sr-Latn-ME" dirty="0" smtClean="0"/>
              <a:t>skupštinu dioničara/akcionara</a:t>
            </a:r>
            <a:r>
              <a:rPr lang="en-US" dirty="0" smtClean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učiniti</a:t>
            </a:r>
            <a:r>
              <a:rPr lang="en-US" dirty="0"/>
              <a:t> </a:t>
            </a:r>
            <a:r>
              <a:rPr lang="en-US" dirty="0" err="1"/>
              <a:t>dostupnim</a:t>
            </a:r>
            <a:r>
              <a:rPr lang="en-US" dirty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 u </a:t>
            </a:r>
            <a:r>
              <a:rPr lang="en-US" dirty="0" err="1" smtClean="0"/>
              <a:t>prostorijama</a:t>
            </a:r>
            <a:r>
              <a:rPr lang="sr-Latn-ME" dirty="0" smtClean="0"/>
              <a:t> </a:t>
            </a:r>
            <a:r>
              <a:rPr lang="en-US" dirty="0" err="1" smtClean="0"/>
              <a:t>sjedišta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u </a:t>
            </a:r>
            <a:r>
              <a:rPr lang="en-US" dirty="0" err="1"/>
              <a:t>radno</a:t>
            </a:r>
            <a:r>
              <a:rPr lang="en-US" dirty="0"/>
              <a:t> </a:t>
            </a:r>
            <a:r>
              <a:rPr lang="en-US" dirty="0" err="1"/>
              <a:t>vrijeme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pl-PL" dirty="0"/>
              <a:t>Informacije i materijali također se mogu staviti na raspolaganje i na drugim </a:t>
            </a:r>
            <a:r>
              <a:rPr lang="en-US" dirty="0" err="1"/>
              <a:t>mjestima</a:t>
            </a:r>
            <a:r>
              <a:rPr lang="en-US" dirty="0"/>
              <a:t>, a </a:t>
            </a:r>
            <a:r>
              <a:rPr lang="en-US" dirty="0" err="1"/>
              <a:t>poželjno</a:t>
            </a:r>
            <a:r>
              <a:rPr lang="en-US" dirty="0"/>
              <a:t> je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području</a:t>
            </a:r>
            <a:r>
              <a:rPr lang="en-US" dirty="0"/>
              <a:t> </a:t>
            </a:r>
            <a:r>
              <a:rPr lang="en-US" dirty="0" err="1"/>
              <a:t>gdje</a:t>
            </a:r>
            <a:r>
              <a:rPr lang="en-US" dirty="0"/>
              <a:t> </a:t>
            </a:r>
            <a:r>
              <a:rPr lang="en-US" dirty="0" err="1"/>
              <a:t>stanuje</a:t>
            </a:r>
            <a:r>
              <a:rPr lang="en-US" dirty="0"/>
              <a:t> </a:t>
            </a:r>
            <a:r>
              <a:rPr lang="en-US" dirty="0" err="1"/>
              <a:t>značajan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pl-PL" dirty="0"/>
              <a:t>pod uslovom da je adresa navedena u pozivu za </a:t>
            </a:r>
            <a:r>
              <a:rPr lang="sr-Latn-ME" dirty="0"/>
              <a:t>skupštinu dioničara/akcionara</a:t>
            </a:r>
            <a:r>
              <a:rPr lang="pl-PL" dirty="0"/>
              <a:t>.</a:t>
            </a:r>
            <a:endParaRPr lang="en-US" dirty="0"/>
          </a:p>
          <a:p>
            <a:pPr algn="just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77896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48871"/>
            <a:ext cx="10515600" cy="5128092"/>
          </a:xfrm>
        </p:spPr>
        <p:txBody>
          <a:bodyPr/>
          <a:lstStyle/>
          <a:p>
            <a:pPr algn="just"/>
            <a:r>
              <a:rPr lang="en-US" dirty="0" err="1"/>
              <a:t>Svaki</a:t>
            </a:r>
            <a:r>
              <a:rPr lang="en-US" dirty="0"/>
              <a:t> </a:t>
            </a:r>
            <a:r>
              <a:rPr lang="en-US" dirty="0" err="1"/>
              <a:t>evidentirani</a:t>
            </a:r>
            <a:r>
              <a:rPr lang="en-US" dirty="0"/>
              <a:t> </a:t>
            </a:r>
            <a:r>
              <a:rPr lang="en-US" dirty="0" err="1"/>
              <a:t>dioničar</a:t>
            </a:r>
            <a:r>
              <a:rPr lang="en-US" dirty="0"/>
              <a:t>/</a:t>
            </a:r>
            <a:r>
              <a:rPr lang="en-US" dirty="0" err="1"/>
              <a:t>akcionar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da </a:t>
            </a:r>
            <a:r>
              <a:rPr lang="en-US" dirty="0" err="1"/>
              <a:t>dobije</a:t>
            </a:r>
            <a:r>
              <a:rPr lang="en-US" dirty="0"/>
              <a:t> </a:t>
            </a:r>
            <a:r>
              <a:rPr lang="en-US" dirty="0" err="1" smtClean="0"/>
              <a:t>primjerke</a:t>
            </a:r>
            <a:r>
              <a:rPr lang="sr-Latn-ME" dirty="0" smtClean="0"/>
              <a:t> </a:t>
            </a:r>
            <a:r>
              <a:rPr lang="en-US" dirty="0" err="1" smtClean="0"/>
              <a:t>materijala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sr-Latn-ME" dirty="0"/>
              <a:t>skupštini dioničara/akcionara. </a:t>
            </a:r>
            <a:r>
              <a:rPr lang="en-US" dirty="0" smtClean="0"/>
              <a:t> </a:t>
            </a:r>
            <a:endParaRPr lang="sr-Latn-ME" dirty="0" smtClean="0"/>
          </a:p>
          <a:p>
            <a:pPr algn="just"/>
            <a:r>
              <a:rPr lang="en-US" dirty="0" err="1" smtClean="0"/>
              <a:t>Osnivački</a:t>
            </a:r>
            <a:r>
              <a:rPr lang="en-US" dirty="0" smtClean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statut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odrediti</a:t>
            </a:r>
            <a:r>
              <a:rPr lang="en-US" dirty="0"/>
              <a:t> </a:t>
            </a:r>
            <a:r>
              <a:rPr lang="en-US" dirty="0" err="1"/>
              <a:t>kraći</a:t>
            </a:r>
            <a:r>
              <a:rPr lang="en-US" dirty="0"/>
              <a:t> </a:t>
            </a:r>
            <a:r>
              <a:rPr lang="en-US" dirty="0" smtClean="0"/>
              <a:t>period</a:t>
            </a:r>
            <a:r>
              <a:rPr lang="sr-Latn-ME" dirty="0" smtClean="0"/>
              <a:t> </a:t>
            </a:r>
            <a:r>
              <a:rPr lang="nn-NO" dirty="0" smtClean="0"/>
              <a:t>(</a:t>
            </a:r>
            <a:r>
              <a:rPr lang="nn-NO" dirty="0"/>
              <a:t>naprimjer, tri dana nakon podnošenja zahtjeva) u kome dioničar/akcionar </a:t>
            </a:r>
            <a:r>
              <a:rPr lang="nn-NO" dirty="0" smtClean="0"/>
              <a:t>mora</a:t>
            </a:r>
            <a:r>
              <a:rPr lang="sr-Latn-ME" dirty="0" smtClean="0"/>
              <a:t> </a:t>
            </a:r>
            <a:r>
              <a:rPr lang="en-US" dirty="0" err="1" smtClean="0"/>
              <a:t>dobiti</a:t>
            </a:r>
            <a:r>
              <a:rPr lang="en-US" dirty="0" smtClean="0"/>
              <a:t> </a:t>
            </a:r>
            <a:r>
              <a:rPr lang="en-US" dirty="0" err="1"/>
              <a:t>materijal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e)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se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 </a:t>
            </a:r>
            <a:r>
              <a:rPr lang="en-US" dirty="0" err="1"/>
              <a:t>šalju</a:t>
            </a:r>
            <a:r>
              <a:rPr lang="en-US" dirty="0"/>
              <a:t> </a:t>
            </a:r>
            <a:r>
              <a:rPr lang="en-US" dirty="0" err="1"/>
              <a:t>glasački</a:t>
            </a:r>
            <a:r>
              <a:rPr lang="en-US" dirty="0"/>
              <a:t> </a:t>
            </a:r>
            <a:r>
              <a:rPr lang="en-US" dirty="0" err="1"/>
              <a:t>listići</a:t>
            </a:r>
            <a:endParaRPr lang="en-US" dirty="0"/>
          </a:p>
          <a:p>
            <a:pPr algn="just"/>
            <a:r>
              <a:rPr lang="en-US" dirty="0" err="1"/>
              <a:t>Privredno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svake</a:t>
            </a:r>
            <a:r>
              <a:rPr lang="en-US" dirty="0"/>
              <a:t> </a:t>
            </a:r>
            <a:r>
              <a:rPr lang="en-US" dirty="0" err="1"/>
              <a:t>države</a:t>
            </a:r>
            <a:r>
              <a:rPr lang="en-US" dirty="0"/>
              <a:t> </a:t>
            </a:r>
            <a:r>
              <a:rPr lang="en-US" dirty="0" err="1"/>
              <a:t>diktira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je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obavezno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kada</a:t>
            </a:r>
            <a:r>
              <a:rPr lang="sr-Latn-ME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/>
              <a:t>koristiti</a:t>
            </a:r>
            <a:r>
              <a:rPr lang="en-US" dirty="0"/>
              <a:t> </a:t>
            </a:r>
            <a:r>
              <a:rPr lang="en-US" dirty="0" err="1"/>
              <a:t>glasačke</a:t>
            </a:r>
            <a:r>
              <a:rPr lang="en-US" dirty="0"/>
              <a:t> </a:t>
            </a:r>
            <a:r>
              <a:rPr lang="en-US" dirty="0" err="1"/>
              <a:t>listiće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distribuirati</a:t>
            </a:r>
            <a:r>
              <a:rPr lang="en-US" dirty="0"/>
              <a:t> </a:t>
            </a:r>
            <a:r>
              <a:rPr lang="en-US" dirty="0" err="1"/>
              <a:t>unaprijed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19003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00954"/>
            <a:ext cx="10515600" cy="52760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f) Kada i kako glasati pisanim putem</a:t>
            </a:r>
          </a:p>
          <a:p>
            <a:pPr algn="just"/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dozvoliti</a:t>
            </a:r>
            <a:r>
              <a:rPr lang="en-US" dirty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njihovim</a:t>
            </a:r>
            <a:r>
              <a:rPr lang="en-US" dirty="0"/>
              <a:t> </a:t>
            </a:r>
            <a:r>
              <a:rPr lang="en-US" dirty="0" err="1" smtClean="0"/>
              <a:t>punomoćnicima</a:t>
            </a:r>
            <a:r>
              <a:rPr lang="sr-Latn-ME" dirty="0" smtClean="0"/>
              <a:t> </a:t>
            </a:r>
            <a:r>
              <a:rPr lang="en-US" dirty="0" smtClean="0"/>
              <a:t>da </a:t>
            </a:r>
            <a:r>
              <a:rPr lang="en-US" dirty="0" err="1"/>
              <a:t>glasaju</a:t>
            </a:r>
            <a:r>
              <a:rPr lang="en-US" dirty="0"/>
              <a:t> </a:t>
            </a:r>
            <a:r>
              <a:rPr lang="en-US" dirty="0" err="1"/>
              <a:t>pisanim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Glasanje</a:t>
            </a:r>
            <a:r>
              <a:rPr lang="en-US" dirty="0" smtClean="0"/>
              <a:t> </a:t>
            </a:r>
            <a:r>
              <a:rPr lang="en-US" dirty="0" err="1"/>
              <a:t>pisanim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podrazumijeva</a:t>
            </a:r>
            <a:r>
              <a:rPr lang="en-US" dirty="0"/>
              <a:t> </a:t>
            </a:r>
            <a:r>
              <a:rPr lang="en-US" dirty="0" err="1"/>
              <a:t>davanje</a:t>
            </a:r>
            <a:r>
              <a:rPr lang="en-US" dirty="0"/>
              <a:t> </a:t>
            </a:r>
            <a:r>
              <a:rPr lang="en-US" dirty="0" err="1" smtClean="0"/>
              <a:t>pisanog</a:t>
            </a:r>
            <a:r>
              <a:rPr lang="sr-Latn-ME" dirty="0" smtClean="0"/>
              <a:t> </a:t>
            </a:r>
            <a:r>
              <a:rPr lang="en-US" dirty="0" err="1" smtClean="0"/>
              <a:t>uputstva</a:t>
            </a:r>
            <a:r>
              <a:rPr lang="en-US" dirty="0" smtClean="0"/>
              <a:t> </a:t>
            </a:r>
            <a:r>
              <a:rPr lang="en-US" dirty="0" err="1"/>
              <a:t>licu</a:t>
            </a:r>
            <a:r>
              <a:rPr lang="en-US" dirty="0"/>
              <a:t> </a:t>
            </a:r>
            <a:r>
              <a:rPr lang="en-US" dirty="0" err="1"/>
              <a:t>određenom</a:t>
            </a:r>
            <a:r>
              <a:rPr lang="en-US" dirty="0"/>
              <a:t> od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da </a:t>
            </a:r>
            <a:r>
              <a:rPr lang="en-US" dirty="0" err="1"/>
              <a:t>glasa</a:t>
            </a:r>
            <a:r>
              <a:rPr lang="en-US" dirty="0"/>
              <a:t> u </a:t>
            </a:r>
            <a:r>
              <a:rPr lang="en-US" dirty="0" err="1"/>
              <a:t>ime</a:t>
            </a:r>
            <a:r>
              <a:rPr lang="en-US" dirty="0"/>
              <a:t> </a:t>
            </a:r>
            <a:r>
              <a:rPr lang="en-US" dirty="0" err="1"/>
              <a:t>odsutnog</a:t>
            </a:r>
            <a:r>
              <a:rPr lang="en-US" dirty="0"/>
              <a:t> </a:t>
            </a:r>
            <a:r>
              <a:rPr lang="sr-Latn-ME" dirty="0" smtClean="0"/>
              <a:t> di</a:t>
            </a:r>
            <a:r>
              <a:rPr lang="en-US" dirty="0" err="1" smtClean="0"/>
              <a:t>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/>
              <a:t>.</a:t>
            </a:r>
          </a:p>
          <a:p>
            <a:pPr algn="just"/>
            <a:r>
              <a:rPr lang="en-US" dirty="0" err="1" smtClean="0"/>
              <a:t>Dioničare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kcionare</a:t>
            </a:r>
            <a:r>
              <a:rPr lang="en-US" dirty="0" smtClean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obavijestiti</a:t>
            </a:r>
            <a:r>
              <a:rPr lang="en-US" dirty="0"/>
              <a:t> o </a:t>
            </a:r>
            <a:r>
              <a:rPr lang="en-US" dirty="0" err="1"/>
              <a:t>mogućnosti</a:t>
            </a:r>
            <a:r>
              <a:rPr lang="en-US" dirty="0"/>
              <a:t> </a:t>
            </a:r>
            <a:r>
              <a:rPr lang="en-US" dirty="0" err="1"/>
              <a:t>glasanja</a:t>
            </a:r>
            <a:r>
              <a:rPr lang="en-US" dirty="0"/>
              <a:t> </a:t>
            </a:r>
            <a:r>
              <a:rPr lang="en-US" dirty="0" err="1" smtClean="0"/>
              <a:t>pisanim</a:t>
            </a:r>
            <a:r>
              <a:rPr lang="sr-Latn-ME" dirty="0" smtClean="0"/>
              <a:t> </a:t>
            </a:r>
            <a:r>
              <a:rPr lang="pl-PL" dirty="0" smtClean="0"/>
              <a:t>putem </a:t>
            </a:r>
            <a:r>
              <a:rPr lang="pl-PL" dirty="0"/>
              <a:t>i identitetu lica koje je zaduženo za primanje pisanih instrukcija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963892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47165"/>
            <a:ext cx="10515600" cy="5329798"/>
          </a:xfrm>
        </p:spPr>
        <p:txBody>
          <a:bodyPr/>
          <a:lstStyle/>
          <a:p>
            <a:pPr algn="just"/>
            <a:r>
              <a:rPr lang="en-US" dirty="0" err="1"/>
              <a:t>Ostvarivanje</a:t>
            </a:r>
            <a:r>
              <a:rPr lang="en-US" dirty="0"/>
              <a:t> </a:t>
            </a:r>
            <a:r>
              <a:rPr lang="en-US" dirty="0" err="1"/>
              <a:t>glasačkih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navedeni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sr-Latn-ME" dirty="0"/>
              <a:t> </a:t>
            </a:r>
            <a:r>
              <a:rPr lang="en-US" dirty="0"/>
              <a:t>se </a:t>
            </a:r>
            <a:r>
              <a:rPr lang="en-US" dirty="0" err="1" smtClean="0"/>
              <a:t>realiz</a:t>
            </a:r>
            <a:r>
              <a:rPr lang="sr-Latn-ME" dirty="0" smtClean="0"/>
              <a:t>ovati 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primjenu</a:t>
            </a:r>
            <a:r>
              <a:rPr lang="en-US" dirty="0"/>
              <a:t> </a:t>
            </a:r>
            <a:r>
              <a:rPr lang="en-US" dirty="0" err="1"/>
              <a:t>pravila</a:t>
            </a:r>
            <a:r>
              <a:rPr lang="en-US" dirty="0"/>
              <a:t> o </a:t>
            </a:r>
            <a:r>
              <a:rPr lang="en-US" dirty="0" err="1"/>
              <a:t>zastupničkoj</a:t>
            </a:r>
            <a:r>
              <a:rPr lang="en-US" dirty="0"/>
              <a:t> </a:t>
            </a:r>
            <a:r>
              <a:rPr lang="en-US" dirty="0" err="1"/>
              <a:t>izjavi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podrazumijeva</a:t>
            </a:r>
            <a:r>
              <a:rPr lang="sr-Latn-ME" dirty="0"/>
              <a:t> </a:t>
            </a:r>
            <a:r>
              <a:rPr lang="en-US" dirty="0" err="1"/>
              <a:t>mogućnost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da </a:t>
            </a:r>
            <a:r>
              <a:rPr lang="en-US" dirty="0" err="1"/>
              <a:t>svoja</a:t>
            </a:r>
            <a:r>
              <a:rPr lang="en-US" dirty="0"/>
              <a:t> </a:t>
            </a:r>
            <a:r>
              <a:rPr lang="en-US" dirty="0" err="1"/>
              <a:t>glasačka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ostvaruju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zastupnika</a:t>
            </a:r>
            <a:r>
              <a:rPr lang="sr-Latn-ME" dirty="0"/>
              <a:t> </a:t>
            </a:r>
            <a:r>
              <a:rPr lang="en-US" dirty="0"/>
              <a:t>s </a:t>
            </a:r>
            <a:r>
              <a:rPr lang="en-US" dirty="0" err="1"/>
              <a:t>liste</a:t>
            </a:r>
            <a:r>
              <a:rPr lang="en-US" dirty="0"/>
              <a:t> </a:t>
            </a:r>
            <a:r>
              <a:rPr lang="en-US" dirty="0" err="1"/>
              <a:t>utvrđene</a:t>
            </a:r>
            <a:r>
              <a:rPr lang="en-US" dirty="0"/>
              <a:t> od </a:t>
            </a:r>
            <a:r>
              <a:rPr lang="en-US" dirty="0" err="1" smtClean="0"/>
              <a:t>strane</a:t>
            </a:r>
            <a:r>
              <a:rPr lang="sr-Latn-ME" dirty="0" smtClean="0"/>
              <a:t> skupštine dioničara/akcionara</a:t>
            </a:r>
            <a:r>
              <a:rPr lang="en-US" dirty="0" smtClean="0"/>
              <a:t>, </a:t>
            </a:r>
            <a:r>
              <a:rPr lang="en-US" dirty="0"/>
              <a:t>a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prijedlog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njegovih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Oblik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sadržina</a:t>
            </a:r>
            <a:r>
              <a:rPr lang="en-US" dirty="0"/>
              <a:t> </a:t>
            </a:r>
            <a:r>
              <a:rPr lang="en-US" dirty="0" err="1"/>
              <a:t>zastupničke</a:t>
            </a:r>
            <a:r>
              <a:rPr lang="en-US" dirty="0"/>
              <a:t> </a:t>
            </a:r>
            <a:r>
              <a:rPr lang="en-US" dirty="0" err="1"/>
              <a:t>izjave</a:t>
            </a:r>
            <a:r>
              <a:rPr lang="en-US" dirty="0"/>
              <a:t> </a:t>
            </a:r>
            <a:r>
              <a:rPr lang="en-US" dirty="0" err="1"/>
              <a:t>utvrđuju</a:t>
            </a:r>
            <a:r>
              <a:rPr lang="en-US" dirty="0"/>
              <a:t> se </a:t>
            </a:r>
            <a:r>
              <a:rPr lang="en-US" dirty="0" err="1"/>
              <a:t>posebnim</a:t>
            </a:r>
            <a:r>
              <a:rPr lang="en-US" dirty="0"/>
              <a:t> </a:t>
            </a:r>
            <a:r>
              <a:rPr lang="en-US" dirty="0" err="1"/>
              <a:t>pravilnikom</a:t>
            </a:r>
            <a:r>
              <a:rPr lang="sr-Latn-ME" dirty="0"/>
              <a:t> </a:t>
            </a:r>
            <a:r>
              <a:rPr lang="pl-PL" dirty="0"/>
              <a:t>Komisije za vrijednosne papire/hartije od vrijednosti.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960172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56823"/>
            <a:ext cx="10515600" cy="552014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3000" dirty="0"/>
              <a:t>g) </a:t>
            </a:r>
            <a:r>
              <a:rPr lang="en-US" sz="3000" dirty="0" err="1" smtClean="0"/>
              <a:t>Registr</a:t>
            </a:r>
            <a:r>
              <a:rPr lang="sr-Latn-ME" sz="3000" dirty="0" smtClean="0"/>
              <a:t>ovani </a:t>
            </a:r>
            <a:r>
              <a:rPr lang="en-US" sz="3000" dirty="0" smtClean="0"/>
              <a:t> </a:t>
            </a:r>
            <a:r>
              <a:rPr lang="en-US" sz="3000" dirty="0" err="1"/>
              <a:t>dioničari</a:t>
            </a:r>
            <a:r>
              <a:rPr lang="en-US" sz="3000" dirty="0"/>
              <a:t>/</a:t>
            </a:r>
            <a:r>
              <a:rPr lang="en-US" sz="3000" dirty="0" err="1"/>
              <a:t>akcionari</a:t>
            </a:r>
            <a:r>
              <a:rPr lang="en-US" sz="3000" dirty="0"/>
              <a:t>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obavještavanje</a:t>
            </a:r>
            <a:r>
              <a:rPr lang="en-US" sz="3000" dirty="0"/>
              <a:t> </a:t>
            </a:r>
            <a:r>
              <a:rPr lang="en-US" sz="3000" dirty="0" err="1" smtClean="0"/>
              <a:t>dioničara</a:t>
            </a:r>
            <a:r>
              <a:rPr lang="en-US" sz="3000" dirty="0" smtClean="0"/>
              <a:t>/</a:t>
            </a:r>
            <a:r>
              <a:rPr lang="en-US" sz="3000" dirty="0" err="1" smtClean="0"/>
              <a:t>akcionara</a:t>
            </a:r>
            <a:endParaRPr lang="en-US" sz="3000" dirty="0"/>
          </a:p>
          <a:p>
            <a:pPr algn="just"/>
            <a:r>
              <a:rPr lang="en-US" sz="3000" dirty="0"/>
              <a:t>U </a:t>
            </a:r>
            <a:r>
              <a:rPr lang="en-US" sz="3000" dirty="0" err="1"/>
              <a:t>slučajevima</a:t>
            </a:r>
            <a:r>
              <a:rPr lang="en-US" sz="3000" dirty="0"/>
              <a:t> </a:t>
            </a:r>
            <a:r>
              <a:rPr lang="en-US" sz="3000" dirty="0" err="1"/>
              <a:t>kada</a:t>
            </a:r>
            <a:r>
              <a:rPr lang="en-US" sz="3000" dirty="0"/>
              <a:t> je u </a:t>
            </a:r>
            <a:r>
              <a:rPr lang="en-US" sz="3000" dirty="0" err="1"/>
              <a:t>nadležnom</a:t>
            </a:r>
            <a:r>
              <a:rPr lang="en-US" sz="3000" dirty="0"/>
              <a:t> </a:t>
            </a:r>
            <a:r>
              <a:rPr lang="en-US" sz="3000" dirty="0" err="1"/>
              <a:t>registru</a:t>
            </a:r>
            <a:r>
              <a:rPr lang="en-US" sz="3000" dirty="0"/>
              <a:t> </a:t>
            </a:r>
            <a:r>
              <a:rPr lang="en-US" sz="3000" dirty="0" err="1"/>
              <a:t>dioničara</a:t>
            </a:r>
            <a:r>
              <a:rPr lang="en-US" sz="3000" dirty="0"/>
              <a:t>/</a:t>
            </a:r>
            <a:r>
              <a:rPr lang="en-US" sz="3000" dirty="0" err="1"/>
              <a:t>akcionara</a:t>
            </a:r>
            <a:r>
              <a:rPr lang="en-US" sz="3000" dirty="0"/>
              <a:t> </a:t>
            </a:r>
            <a:r>
              <a:rPr lang="en-US" sz="3000" dirty="0" err="1" smtClean="0"/>
              <a:t>umjesto</a:t>
            </a:r>
            <a:r>
              <a:rPr lang="sr-Latn-ME" sz="3000" dirty="0" smtClean="0"/>
              <a:t> </a:t>
            </a:r>
            <a:r>
              <a:rPr lang="pl-PL" sz="3000" dirty="0" smtClean="0"/>
              <a:t>podatka </a:t>
            </a:r>
            <a:r>
              <a:rPr lang="pl-PL" sz="3000" dirty="0"/>
              <a:t>o zakonitom imaocu dionica/akcija upisan podatak o licu koje ga </a:t>
            </a:r>
            <a:r>
              <a:rPr lang="pl-PL" sz="3000" dirty="0" smtClean="0"/>
              <a:t>zastupa </a:t>
            </a:r>
            <a:r>
              <a:rPr lang="en-US" sz="3000" dirty="0" smtClean="0"/>
              <a:t>– </a:t>
            </a:r>
            <a:r>
              <a:rPr lang="en-US" sz="3000" dirty="0" err="1" smtClean="0"/>
              <a:t>registr</a:t>
            </a:r>
            <a:r>
              <a:rPr lang="sr-Latn-ME" sz="3000" dirty="0" smtClean="0"/>
              <a:t>ovani </a:t>
            </a:r>
            <a:r>
              <a:rPr lang="en-US" sz="3000" dirty="0" err="1" smtClean="0"/>
              <a:t>dioničar</a:t>
            </a:r>
            <a:r>
              <a:rPr lang="en-US" sz="3000" dirty="0" smtClean="0"/>
              <a:t>/</a:t>
            </a:r>
            <a:r>
              <a:rPr lang="en-US" sz="3000" dirty="0" err="1" smtClean="0"/>
              <a:t>akcionar</a:t>
            </a:r>
            <a:r>
              <a:rPr lang="en-US" sz="3000" dirty="0"/>
              <a:t>, </a:t>
            </a:r>
            <a:r>
              <a:rPr lang="en-US" sz="3000" dirty="0" err="1"/>
              <a:t>obavještenje</a:t>
            </a:r>
            <a:r>
              <a:rPr lang="en-US" sz="3000" dirty="0"/>
              <a:t> o </a:t>
            </a:r>
            <a:r>
              <a:rPr lang="sr-Latn-ME" sz="3000" dirty="0"/>
              <a:t>skupštini </a:t>
            </a:r>
            <a:r>
              <a:rPr lang="sr-Latn-ME" sz="3000" dirty="0" smtClean="0"/>
              <a:t>dioničara/akcionara </a:t>
            </a:r>
            <a:r>
              <a:rPr lang="en-US" sz="3000" dirty="0" err="1" smtClean="0"/>
              <a:t>dostavlja</a:t>
            </a:r>
            <a:r>
              <a:rPr lang="en-US" sz="3000" dirty="0" smtClean="0"/>
              <a:t> </a:t>
            </a:r>
            <a:r>
              <a:rPr lang="en-US" sz="3000" dirty="0"/>
              <a:t>se </a:t>
            </a:r>
            <a:r>
              <a:rPr lang="en-US" sz="3000" dirty="0" err="1" smtClean="0"/>
              <a:t>registr</a:t>
            </a:r>
            <a:r>
              <a:rPr lang="sr-Latn-ME" sz="3000" dirty="0" smtClean="0"/>
              <a:t>ovanim  </a:t>
            </a:r>
            <a:r>
              <a:rPr lang="en-US" sz="3000" dirty="0" err="1" smtClean="0"/>
              <a:t>dioničarima</a:t>
            </a:r>
            <a:r>
              <a:rPr lang="en-US" sz="3000" dirty="0" smtClean="0"/>
              <a:t>/</a:t>
            </a:r>
            <a:r>
              <a:rPr lang="en-US" sz="3000" dirty="0" err="1" smtClean="0"/>
              <a:t>akcionarima</a:t>
            </a:r>
            <a:r>
              <a:rPr lang="en-US" sz="3000" dirty="0" smtClean="0"/>
              <a:t> </a:t>
            </a:r>
            <a:r>
              <a:rPr lang="en-US" sz="3000" dirty="0" err="1"/>
              <a:t>ako</a:t>
            </a:r>
            <a:r>
              <a:rPr lang="en-US" sz="3000" dirty="0"/>
              <a:t> </a:t>
            </a:r>
            <a:r>
              <a:rPr lang="en-US" sz="3000" dirty="0" err="1"/>
              <a:t>nije</a:t>
            </a:r>
            <a:r>
              <a:rPr lang="en-US" sz="3000" dirty="0"/>
              <a:t> </a:t>
            </a:r>
            <a:r>
              <a:rPr lang="en-US" sz="3000" dirty="0" err="1"/>
              <a:t>poznata</a:t>
            </a:r>
            <a:r>
              <a:rPr lang="en-US" sz="3000" dirty="0"/>
              <a:t> </a:t>
            </a:r>
            <a:r>
              <a:rPr lang="en-US" sz="3000" dirty="0" err="1"/>
              <a:t>adresa</a:t>
            </a:r>
            <a:r>
              <a:rPr lang="en-US" sz="3000" dirty="0"/>
              <a:t> </a:t>
            </a:r>
            <a:r>
              <a:rPr lang="en-US" sz="3000" dirty="0" err="1"/>
              <a:t>zakonitih</a:t>
            </a:r>
            <a:r>
              <a:rPr lang="en-US" sz="3000" dirty="0"/>
              <a:t> </a:t>
            </a:r>
            <a:r>
              <a:rPr lang="sr-Latn-ME" sz="3000" dirty="0" smtClean="0"/>
              <a:t>vlasnika</a:t>
            </a:r>
            <a:r>
              <a:rPr lang="en-US" sz="3000" dirty="0" smtClean="0"/>
              <a:t>.</a:t>
            </a:r>
            <a:endParaRPr lang="sr-Latn-ME" sz="3000" dirty="0" smtClean="0"/>
          </a:p>
          <a:p>
            <a:pPr algn="just"/>
            <a:r>
              <a:rPr lang="en-US" sz="3000" dirty="0" smtClean="0"/>
              <a:t> </a:t>
            </a:r>
            <a:r>
              <a:rPr lang="en-US" sz="3000" dirty="0"/>
              <a:t>U </a:t>
            </a:r>
            <a:r>
              <a:rPr lang="en-US" sz="3000" dirty="0" err="1"/>
              <a:t>praksi</a:t>
            </a:r>
            <a:r>
              <a:rPr lang="en-US" sz="3000" dirty="0"/>
              <a:t> </a:t>
            </a:r>
            <a:r>
              <a:rPr lang="en-US" sz="3000" dirty="0" err="1"/>
              <a:t>će</a:t>
            </a:r>
            <a:r>
              <a:rPr lang="en-US" sz="3000" dirty="0"/>
              <a:t> se </a:t>
            </a:r>
            <a:r>
              <a:rPr lang="en-US" sz="3000" dirty="0" err="1" smtClean="0"/>
              <a:t>ovo</a:t>
            </a:r>
            <a:r>
              <a:rPr lang="sr-Latn-ME" sz="3000" dirty="0" smtClean="0"/>
              <a:t> </a:t>
            </a:r>
            <a:r>
              <a:rPr lang="en-US" sz="3000" dirty="0" err="1" smtClean="0"/>
              <a:t>vezivati</a:t>
            </a:r>
            <a:r>
              <a:rPr lang="en-US" sz="3000" dirty="0" smtClean="0"/>
              <a:t> </a:t>
            </a:r>
            <a:r>
              <a:rPr lang="en-US" sz="3000" dirty="0" err="1"/>
              <a:t>za</a:t>
            </a:r>
            <a:r>
              <a:rPr lang="en-US" sz="3000" dirty="0"/>
              <a:t> </a:t>
            </a:r>
            <a:r>
              <a:rPr lang="en-US" sz="3000" dirty="0" err="1"/>
              <a:t>odnos</a:t>
            </a:r>
            <a:r>
              <a:rPr lang="en-US" sz="3000" dirty="0"/>
              <a:t> </a:t>
            </a:r>
            <a:r>
              <a:rPr lang="en-US" sz="3000" i="1" dirty="0" smtClean="0"/>
              <a:t> </a:t>
            </a:r>
            <a:r>
              <a:rPr lang="en-US" sz="3000" dirty="0" err="1" smtClean="0"/>
              <a:t>banke</a:t>
            </a:r>
            <a:r>
              <a:rPr lang="sr-Latn-ME" sz="3000" dirty="0" smtClean="0"/>
              <a:t> koja se bavi kastodi poslovima  </a:t>
            </a:r>
            <a:r>
              <a:rPr lang="en-US" sz="3000" dirty="0" err="1" smtClean="0"/>
              <a:t>kao</a:t>
            </a:r>
            <a:r>
              <a:rPr lang="en-US" sz="3000" dirty="0" smtClean="0"/>
              <a:t> </a:t>
            </a:r>
            <a:r>
              <a:rPr lang="en-US" sz="3000" dirty="0" err="1"/>
              <a:t>depozitara</a:t>
            </a:r>
            <a:r>
              <a:rPr lang="en-US" sz="3000" dirty="0"/>
              <a:t>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 smtClean="0"/>
              <a:t>dioničara</a:t>
            </a:r>
            <a:r>
              <a:rPr lang="en-US" sz="3000" dirty="0" smtClean="0"/>
              <a:t>/</a:t>
            </a:r>
            <a:r>
              <a:rPr lang="en-US" sz="3000" dirty="0" err="1" smtClean="0"/>
              <a:t>akcionara</a:t>
            </a:r>
            <a:r>
              <a:rPr lang="sr-Latn-ME" sz="3000" dirty="0" smtClean="0"/>
              <a:t> </a:t>
            </a:r>
            <a:r>
              <a:rPr lang="en-US" sz="3000" dirty="0" err="1" smtClean="0"/>
              <a:t>kao</a:t>
            </a:r>
            <a:r>
              <a:rPr lang="en-US" sz="3000" dirty="0" smtClean="0"/>
              <a:t> </a:t>
            </a:r>
            <a:r>
              <a:rPr lang="en-US" sz="3000" dirty="0" err="1"/>
              <a:t>deponenta</a:t>
            </a:r>
            <a:r>
              <a:rPr lang="en-US" sz="3000" dirty="0"/>
              <a:t>, a u </a:t>
            </a:r>
            <a:r>
              <a:rPr lang="en-US" sz="3000" dirty="0" err="1"/>
              <a:t>vezi</a:t>
            </a:r>
            <a:r>
              <a:rPr lang="en-US" sz="3000" dirty="0"/>
              <a:t> s </a:t>
            </a:r>
            <a:r>
              <a:rPr lang="en-US" sz="3000" dirty="0" err="1"/>
              <a:t>ugovorom</a:t>
            </a:r>
            <a:r>
              <a:rPr lang="en-US" sz="3000" dirty="0"/>
              <a:t> o </a:t>
            </a:r>
            <a:r>
              <a:rPr lang="en-US" sz="3000" dirty="0" err="1"/>
              <a:t>depozitu</a:t>
            </a:r>
            <a:r>
              <a:rPr lang="en-US" sz="3000" dirty="0"/>
              <a:t> </a:t>
            </a:r>
            <a:r>
              <a:rPr lang="en-US" sz="3000" dirty="0" err="1"/>
              <a:t>vrijednosnih</a:t>
            </a:r>
            <a:r>
              <a:rPr lang="en-US" sz="3000" dirty="0"/>
              <a:t> </a:t>
            </a:r>
            <a:r>
              <a:rPr lang="en-US" sz="3000" dirty="0" err="1"/>
              <a:t>papira</a:t>
            </a:r>
            <a:r>
              <a:rPr lang="en-US" sz="3000" dirty="0"/>
              <a:t>/</a:t>
            </a:r>
            <a:r>
              <a:rPr lang="en-US" sz="3000" dirty="0" err="1"/>
              <a:t>hartija</a:t>
            </a:r>
            <a:r>
              <a:rPr lang="en-US" sz="3000" dirty="0"/>
              <a:t> od </a:t>
            </a:r>
            <a:r>
              <a:rPr lang="en-US" sz="3000" dirty="0" err="1" smtClean="0"/>
              <a:t>vrijednosti</a:t>
            </a:r>
            <a:r>
              <a:rPr lang="sr-Latn-ME" sz="3000" dirty="0" smtClean="0"/>
              <a:t>,</a:t>
            </a:r>
          </a:p>
          <a:p>
            <a:pPr algn="just"/>
            <a:r>
              <a:rPr lang="en-US" sz="3000" dirty="0" err="1"/>
              <a:t>Ako</a:t>
            </a:r>
            <a:r>
              <a:rPr lang="en-US" sz="3000" dirty="0"/>
              <a:t> se </a:t>
            </a:r>
            <a:r>
              <a:rPr lang="en-US" sz="3000" dirty="0" err="1"/>
              <a:t>obavještenje</a:t>
            </a:r>
            <a:r>
              <a:rPr lang="en-US" sz="3000" dirty="0"/>
              <a:t> </a:t>
            </a:r>
            <a:r>
              <a:rPr lang="en-US" sz="3000" dirty="0" err="1"/>
              <a:t>šalje</a:t>
            </a:r>
            <a:r>
              <a:rPr lang="en-US" sz="3000" dirty="0"/>
              <a:t> </a:t>
            </a:r>
            <a:r>
              <a:rPr lang="en-US" sz="3000" dirty="0" err="1"/>
              <a:t>registr</a:t>
            </a:r>
            <a:r>
              <a:rPr lang="sr-Latn-ME" sz="3000" dirty="0"/>
              <a:t>ovanom </a:t>
            </a:r>
            <a:r>
              <a:rPr lang="en-US" sz="3000" dirty="0"/>
              <a:t> </a:t>
            </a:r>
            <a:r>
              <a:rPr lang="en-US" sz="3000" dirty="0" err="1"/>
              <a:t>dioničaru</a:t>
            </a:r>
            <a:r>
              <a:rPr lang="en-US" sz="3000" dirty="0"/>
              <a:t>/</a:t>
            </a:r>
            <a:r>
              <a:rPr lang="en-US" sz="3000" dirty="0" err="1"/>
              <a:t>akcionaru</a:t>
            </a:r>
            <a:r>
              <a:rPr lang="en-US" sz="3000" dirty="0"/>
              <a:t>, on mora </a:t>
            </a:r>
            <a:r>
              <a:rPr lang="en-US" sz="3000" dirty="0" err="1"/>
              <a:t>zakonitog</a:t>
            </a:r>
            <a:r>
              <a:rPr lang="sr-Latn-ME" sz="3000" dirty="0"/>
              <a:t> </a:t>
            </a:r>
            <a:r>
              <a:rPr lang="en-US" sz="3000" dirty="0" err="1"/>
              <a:t>imaoca</a:t>
            </a:r>
            <a:r>
              <a:rPr lang="en-US" sz="3000" dirty="0"/>
              <a:t> </a:t>
            </a:r>
            <a:r>
              <a:rPr lang="en-US" sz="3000" dirty="0" err="1"/>
              <a:t>obavijestiti</a:t>
            </a:r>
            <a:r>
              <a:rPr lang="en-US" sz="3000" dirty="0"/>
              <a:t> o </a:t>
            </a:r>
            <a:r>
              <a:rPr lang="sr-Latn-ME" sz="3000" dirty="0"/>
              <a:t>skupštini dioničara/akcionara. </a:t>
            </a:r>
            <a:r>
              <a:rPr lang="en-US" sz="3000" dirty="0"/>
              <a:t> </a:t>
            </a:r>
            <a:endParaRPr lang="sr-Latn-ME" sz="3000" dirty="0"/>
          </a:p>
          <a:p>
            <a:pPr algn="just"/>
            <a:r>
              <a:rPr lang="en-US" sz="3000" dirty="0" err="1"/>
              <a:t>Registr</a:t>
            </a:r>
            <a:r>
              <a:rPr lang="sr-Latn-ME" sz="3000" dirty="0"/>
              <a:t>ovani </a:t>
            </a:r>
            <a:r>
              <a:rPr lang="en-US" sz="3000" dirty="0" err="1"/>
              <a:t>dioničar</a:t>
            </a:r>
            <a:r>
              <a:rPr lang="en-US" sz="3000" dirty="0"/>
              <a:t>/</a:t>
            </a:r>
            <a:r>
              <a:rPr lang="en-US" sz="3000" dirty="0" err="1"/>
              <a:t>akcionar</a:t>
            </a:r>
            <a:r>
              <a:rPr lang="en-US" sz="3000" dirty="0"/>
              <a:t> mora </a:t>
            </a:r>
            <a:r>
              <a:rPr lang="en-US" sz="3000" dirty="0" err="1"/>
              <a:t>dati</a:t>
            </a:r>
            <a:r>
              <a:rPr lang="en-US" sz="3000" dirty="0"/>
              <a:t> </a:t>
            </a:r>
            <a:r>
              <a:rPr lang="en-US" sz="3000" dirty="0" err="1"/>
              <a:t>obavještenje</a:t>
            </a:r>
            <a:r>
              <a:rPr lang="en-US" sz="3000" dirty="0"/>
              <a:t> u</a:t>
            </a:r>
            <a:r>
              <a:rPr lang="sr-Latn-ME" sz="3000" dirty="0"/>
              <a:t> </a:t>
            </a:r>
            <a:r>
              <a:rPr lang="en-US" sz="3000" dirty="0" err="1"/>
              <a:t>skladu</a:t>
            </a:r>
            <a:r>
              <a:rPr lang="en-US" sz="3000" dirty="0"/>
              <a:t> s </a:t>
            </a:r>
            <a:r>
              <a:rPr lang="en-US" sz="3000" dirty="0" err="1"/>
              <a:t>procedurom</a:t>
            </a:r>
            <a:r>
              <a:rPr lang="en-US" sz="3000" dirty="0"/>
              <a:t>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vremenom</a:t>
            </a:r>
            <a:r>
              <a:rPr lang="en-US" sz="3000" dirty="0"/>
              <a:t> </a:t>
            </a:r>
            <a:r>
              <a:rPr lang="en-US" sz="3000" dirty="0" err="1"/>
              <a:t>koji</a:t>
            </a:r>
            <a:r>
              <a:rPr lang="en-US" sz="3000" dirty="0"/>
              <a:t> </a:t>
            </a:r>
            <a:r>
              <a:rPr lang="en-US" sz="3000" dirty="0" err="1"/>
              <a:t>su</a:t>
            </a:r>
            <a:r>
              <a:rPr lang="en-US" sz="3000" dirty="0"/>
              <a:t> </a:t>
            </a:r>
            <a:r>
              <a:rPr lang="en-US" sz="3000" dirty="0" err="1"/>
              <a:t>određeni</a:t>
            </a:r>
            <a:r>
              <a:rPr lang="en-US" sz="3000" dirty="0"/>
              <a:t> </a:t>
            </a:r>
            <a:r>
              <a:rPr lang="en-US" sz="3000" dirty="0" err="1"/>
              <a:t>zakonom</a:t>
            </a:r>
            <a:r>
              <a:rPr lang="en-US" sz="3000" dirty="0"/>
              <a:t> </a:t>
            </a:r>
            <a:r>
              <a:rPr lang="en-US" sz="3000" dirty="0" err="1"/>
              <a:t>ili</a:t>
            </a:r>
            <a:r>
              <a:rPr lang="en-US" sz="3000" dirty="0"/>
              <a:t> </a:t>
            </a:r>
            <a:r>
              <a:rPr lang="en-US" sz="3000" dirty="0" err="1"/>
              <a:t>sporazumom</a:t>
            </a:r>
            <a:r>
              <a:rPr lang="en-US" sz="3000" dirty="0"/>
              <a:t> </a:t>
            </a:r>
            <a:r>
              <a:rPr lang="en-US" sz="3000" dirty="0" err="1"/>
              <a:t>sa</a:t>
            </a:r>
            <a:r>
              <a:rPr lang="en-US" sz="3000" dirty="0"/>
              <a:t> </a:t>
            </a:r>
            <a:r>
              <a:rPr lang="en-US" sz="3000" dirty="0" err="1"/>
              <a:t>zakonitim</a:t>
            </a:r>
            <a:r>
              <a:rPr lang="sr-Latn-ME" sz="3000" dirty="0"/>
              <a:t> </a:t>
            </a:r>
            <a:r>
              <a:rPr lang="sr-Latn-ME" sz="3000" dirty="0" smtClean="0"/>
              <a:t>vlasnikom</a:t>
            </a:r>
            <a:r>
              <a:rPr lang="en-US" sz="3000" dirty="0" smtClean="0"/>
              <a:t>.</a:t>
            </a:r>
            <a:endParaRPr lang="en-US" sz="3000" dirty="0"/>
          </a:p>
          <a:p>
            <a:pPr algn="just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747286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08529"/>
            <a:ext cx="10515600" cy="5168434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pt-BR" sz="3500" dirty="0"/>
              <a:t>5. Odobravanje dnevnog </a:t>
            </a:r>
            <a:r>
              <a:rPr lang="pt-BR" sz="3500" dirty="0" smtClean="0"/>
              <a:t>reda</a:t>
            </a:r>
            <a:endParaRPr lang="sr-Latn-ME" sz="3500" dirty="0" smtClean="0"/>
          </a:p>
          <a:p>
            <a:pPr algn="just"/>
            <a:r>
              <a:rPr lang="sr-Latn-ME" sz="3300" dirty="0" smtClean="0"/>
              <a:t>P</a:t>
            </a:r>
            <a:r>
              <a:rPr lang="pt-BR" sz="3300" dirty="0" smtClean="0"/>
              <a:t>ravo </a:t>
            </a:r>
            <a:r>
              <a:rPr lang="pt-BR" sz="3300" dirty="0"/>
              <a:t>dioničara/akcionara </a:t>
            </a:r>
            <a:r>
              <a:rPr lang="pt-BR" sz="3300" dirty="0" smtClean="0"/>
              <a:t>da</a:t>
            </a:r>
            <a:r>
              <a:rPr lang="sr-Latn-ME" sz="3300" dirty="0" smtClean="0"/>
              <a:t> </a:t>
            </a:r>
            <a:r>
              <a:rPr lang="en-US" sz="3300" dirty="0" err="1" smtClean="0"/>
              <a:t>mijenjaju</a:t>
            </a:r>
            <a:r>
              <a:rPr lang="en-US" sz="3300" dirty="0" smtClean="0"/>
              <a:t> </a:t>
            </a:r>
            <a:r>
              <a:rPr lang="en-US" sz="3300" dirty="0" err="1"/>
              <a:t>i</a:t>
            </a:r>
            <a:r>
              <a:rPr lang="en-US" sz="3300" dirty="0"/>
              <a:t> </a:t>
            </a:r>
            <a:r>
              <a:rPr lang="en-US" sz="3300" dirty="0" err="1"/>
              <a:t>dopunjuju</a:t>
            </a:r>
            <a:r>
              <a:rPr lang="en-US" sz="3300" dirty="0"/>
              <a:t> </a:t>
            </a:r>
            <a:r>
              <a:rPr lang="en-US" sz="3300" dirty="0" err="1"/>
              <a:t>dnevni</a:t>
            </a:r>
            <a:r>
              <a:rPr lang="en-US" sz="3300" dirty="0"/>
              <a:t> </a:t>
            </a:r>
            <a:r>
              <a:rPr lang="en-US" sz="3300" dirty="0" smtClean="0"/>
              <a:t>red</a:t>
            </a:r>
            <a:r>
              <a:rPr lang="sr-Latn-ME" sz="3300" dirty="0" smtClean="0"/>
              <a:t>.</a:t>
            </a:r>
          </a:p>
          <a:p>
            <a:pPr algn="just"/>
            <a:r>
              <a:rPr lang="sr-Latn-ME" sz="3300" dirty="0" smtClean="0"/>
              <a:t> </a:t>
            </a:r>
            <a:r>
              <a:rPr lang="en-US" sz="3300" dirty="0" err="1" smtClean="0"/>
              <a:t>Nadzorni</a:t>
            </a:r>
            <a:r>
              <a:rPr lang="en-US" sz="3300" dirty="0" smtClean="0"/>
              <a:t> </a:t>
            </a:r>
            <a:r>
              <a:rPr lang="en-US" sz="3300" dirty="0" err="1"/>
              <a:t>odbor</a:t>
            </a:r>
            <a:r>
              <a:rPr lang="en-US" sz="3300" dirty="0"/>
              <a:t> u </a:t>
            </a:r>
            <a:r>
              <a:rPr lang="en-US" sz="3300" dirty="0" err="1"/>
              <a:t>FBiH</a:t>
            </a:r>
            <a:r>
              <a:rPr lang="en-US" sz="3300" dirty="0"/>
              <a:t> </a:t>
            </a:r>
            <a:r>
              <a:rPr lang="en-US" sz="3300" dirty="0" err="1"/>
              <a:t>ili</a:t>
            </a:r>
            <a:r>
              <a:rPr lang="en-US" sz="3300" dirty="0"/>
              <a:t> </a:t>
            </a:r>
            <a:r>
              <a:rPr lang="en-US" sz="3300" dirty="0" err="1"/>
              <a:t>predsjednik</a:t>
            </a:r>
            <a:r>
              <a:rPr lang="en-US" sz="3300" dirty="0"/>
              <a:t> </a:t>
            </a:r>
            <a:r>
              <a:rPr lang="en-US" sz="3300" dirty="0" err="1"/>
              <a:t>skupštine</a:t>
            </a:r>
            <a:r>
              <a:rPr lang="en-US" sz="3300" dirty="0"/>
              <a:t> u RS-u mora </a:t>
            </a:r>
            <a:r>
              <a:rPr lang="en-US" sz="3300" dirty="0" err="1"/>
              <a:t>usvojiti</a:t>
            </a:r>
            <a:r>
              <a:rPr lang="en-US" sz="3300" dirty="0"/>
              <a:t> </a:t>
            </a:r>
            <a:r>
              <a:rPr lang="en-US" sz="3300" dirty="0" err="1" smtClean="0"/>
              <a:t>konačni</a:t>
            </a:r>
            <a:r>
              <a:rPr lang="sr-Latn-ME" sz="3300" dirty="0" smtClean="0"/>
              <a:t> </a:t>
            </a:r>
            <a:r>
              <a:rPr lang="en-US" sz="3300" dirty="0" err="1" smtClean="0"/>
              <a:t>dnevni</a:t>
            </a:r>
            <a:r>
              <a:rPr lang="en-US" sz="3300" dirty="0" smtClean="0"/>
              <a:t> </a:t>
            </a:r>
            <a:r>
              <a:rPr lang="en-US" sz="3300" dirty="0"/>
              <a:t>red </a:t>
            </a:r>
            <a:r>
              <a:rPr lang="sr-Latn-ME" sz="3300" dirty="0" smtClean="0"/>
              <a:t>skupštine </a:t>
            </a:r>
            <a:r>
              <a:rPr lang="sr-Latn-ME" sz="3300" dirty="0"/>
              <a:t>dioničara/akcionara. </a:t>
            </a:r>
            <a:r>
              <a:rPr lang="en-US" sz="3300" dirty="0" smtClean="0"/>
              <a:t> </a:t>
            </a:r>
            <a:endParaRPr lang="sr-Latn-ME" sz="3300" dirty="0" smtClean="0"/>
          </a:p>
          <a:p>
            <a:pPr marL="0" indent="0" algn="just">
              <a:buNone/>
            </a:pPr>
            <a:r>
              <a:rPr lang="en-US" sz="3300" dirty="0" err="1" smtClean="0"/>
              <a:t>Dnevni</a:t>
            </a:r>
            <a:r>
              <a:rPr lang="en-US" sz="3300" dirty="0" smtClean="0"/>
              <a:t> </a:t>
            </a:r>
            <a:r>
              <a:rPr lang="en-US" sz="3300" dirty="0"/>
              <a:t>red se </a:t>
            </a:r>
            <a:r>
              <a:rPr lang="en-US" sz="3300" dirty="0" err="1"/>
              <a:t>sastoji</a:t>
            </a:r>
            <a:r>
              <a:rPr lang="en-US" sz="3300" dirty="0"/>
              <a:t> od </a:t>
            </a:r>
            <a:r>
              <a:rPr lang="en-US" sz="3300" dirty="0" err="1"/>
              <a:t>tačaka</a:t>
            </a:r>
            <a:r>
              <a:rPr lang="en-US" sz="3300" dirty="0"/>
              <a:t> </a:t>
            </a:r>
            <a:r>
              <a:rPr lang="en-US" sz="3300" dirty="0" err="1"/>
              <a:t>koje</a:t>
            </a:r>
            <a:r>
              <a:rPr lang="en-US" sz="3300" dirty="0"/>
              <a:t> </a:t>
            </a:r>
            <a:r>
              <a:rPr lang="en-US" sz="3300" dirty="0" err="1"/>
              <a:t>su</a:t>
            </a:r>
            <a:r>
              <a:rPr lang="en-US" sz="3300" dirty="0"/>
              <a:t>:</a:t>
            </a:r>
          </a:p>
          <a:p>
            <a:pPr marL="0" indent="0">
              <a:buNone/>
            </a:pPr>
            <a:r>
              <a:rPr lang="en-US" sz="3300" dirty="0"/>
              <a:t>• </a:t>
            </a:r>
            <a:r>
              <a:rPr lang="en-US" sz="3300" dirty="0" err="1"/>
              <a:t>uključene</a:t>
            </a:r>
            <a:r>
              <a:rPr lang="en-US" sz="3300" dirty="0"/>
              <a:t> </a:t>
            </a:r>
            <a:r>
              <a:rPr lang="en-US" sz="3300" dirty="0" err="1"/>
              <a:t>na</a:t>
            </a:r>
            <a:r>
              <a:rPr lang="en-US" sz="3300" dirty="0"/>
              <a:t> </a:t>
            </a:r>
            <a:r>
              <a:rPr lang="en-US" sz="3300" dirty="0" err="1"/>
              <a:t>inicijativu</a:t>
            </a:r>
            <a:r>
              <a:rPr lang="en-US" sz="3300" dirty="0"/>
              <a:t> </a:t>
            </a:r>
            <a:r>
              <a:rPr lang="en-US" sz="3300" dirty="0" err="1"/>
              <a:t>nadzornog</a:t>
            </a:r>
            <a:r>
              <a:rPr lang="en-US" sz="3300" dirty="0"/>
              <a:t>/</a:t>
            </a:r>
            <a:r>
              <a:rPr lang="en-US" sz="3300" dirty="0" err="1"/>
              <a:t>upravnog</a:t>
            </a:r>
            <a:r>
              <a:rPr lang="en-US" sz="3300" dirty="0"/>
              <a:t> </a:t>
            </a:r>
            <a:r>
              <a:rPr lang="en-US" sz="3300" dirty="0" err="1"/>
              <a:t>odbora</a:t>
            </a:r>
            <a:r>
              <a:rPr lang="en-US" sz="3300" dirty="0"/>
              <a:t>; </a:t>
            </a:r>
            <a:r>
              <a:rPr lang="en-US" sz="3300" dirty="0" err="1"/>
              <a:t>i</a:t>
            </a:r>
            <a:endParaRPr lang="en-US" sz="3300" dirty="0"/>
          </a:p>
          <a:p>
            <a:pPr marL="0" indent="0">
              <a:buNone/>
            </a:pPr>
            <a:r>
              <a:rPr lang="en-US" sz="3300" dirty="0"/>
              <a:t>• </a:t>
            </a:r>
            <a:r>
              <a:rPr lang="en-US" sz="3300" dirty="0" err="1"/>
              <a:t>predložene</a:t>
            </a:r>
            <a:r>
              <a:rPr lang="en-US" sz="3300" dirty="0"/>
              <a:t> od </a:t>
            </a:r>
            <a:r>
              <a:rPr lang="en-US" sz="3300" dirty="0" err="1"/>
              <a:t>dioničara</a:t>
            </a:r>
            <a:r>
              <a:rPr lang="en-US" sz="3300" dirty="0"/>
              <a:t>/</a:t>
            </a:r>
            <a:r>
              <a:rPr lang="en-US" sz="3300" dirty="0" err="1"/>
              <a:t>akcionara</a:t>
            </a:r>
            <a:r>
              <a:rPr lang="en-US" sz="3300" dirty="0"/>
              <a:t>.</a:t>
            </a:r>
          </a:p>
          <a:p>
            <a:pPr marL="0" indent="0">
              <a:buNone/>
            </a:pPr>
            <a:r>
              <a:rPr lang="en-US" sz="3300" dirty="0" err="1" smtClean="0"/>
              <a:t>Nadzorni</a:t>
            </a:r>
            <a:r>
              <a:rPr lang="en-US" sz="3300" dirty="0" smtClean="0"/>
              <a:t>/</a:t>
            </a:r>
            <a:r>
              <a:rPr lang="sr-Latn-ME" sz="3300" dirty="0" err="1"/>
              <a:t>u</a:t>
            </a:r>
            <a:r>
              <a:rPr lang="en-US" sz="3300" dirty="0" err="1" smtClean="0"/>
              <a:t>pravni</a:t>
            </a:r>
            <a:r>
              <a:rPr lang="en-US" sz="3300" dirty="0" smtClean="0"/>
              <a:t> </a:t>
            </a:r>
            <a:r>
              <a:rPr lang="en-US" sz="3300" dirty="0" err="1"/>
              <a:t>odbor</a:t>
            </a:r>
            <a:r>
              <a:rPr lang="en-US" sz="3300" dirty="0"/>
              <a:t> </a:t>
            </a:r>
            <a:r>
              <a:rPr lang="en-US" sz="3300" dirty="0" err="1"/>
              <a:t>može</a:t>
            </a:r>
            <a:r>
              <a:rPr lang="en-US" sz="3300" dirty="0"/>
              <a:t> </a:t>
            </a:r>
            <a:r>
              <a:rPr lang="en-US" sz="3300" dirty="0" err="1"/>
              <a:t>uključiti</a:t>
            </a:r>
            <a:r>
              <a:rPr lang="en-US" sz="3300" dirty="0"/>
              <a:t>:</a:t>
            </a:r>
          </a:p>
          <a:p>
            <a:pPr marL="0" indent="0" algn="just">
              <a:buNone/>
            </a:pPr>
            <a:r>
              <a:rPr lang="en-US" sz="3300" dirty="0"/>
              <a:t>• </a:t>
            </a:r>
            <a:r>
              <a:rPr lang="en-US" sz="3300" dirty="0" err="1"/>
              <a:t>tačke</a:t>
            </a:r>
            <a:r>
              <a:rPr lang="en-US" sz="3300" dirty="0"/>
              <a:t> pored </a:t>
            </a:r>
            <a:r>
              <a:rPr lang="en-US" sz="3300" dirty="0" err="1"/>
              <a:t>onih</a:t>
            </a:r>
            <a:r>
              <a:rPr lang="en-US" sz="3300" dirty="0"/>
              <a:t> </a:t>
            </a:r>
            <a:r>
              <a:rPr lang="en-US" sz="3300" dirty="0" err="1"/>
              <a:t>koje</a:t>
            </a:r>
            <a:r>
              <a:rPr lang="en-US" sz="3300" dirty="0"/>
              <a:t> </a:t>
            </a:r>
            <a:r>
              <a:rPr lang="en-US" sz="3300" dirty="0" err="1"/>
              <a:t>zahtijeva</a:t>
            </a:r>
            <a:r>
              <a:rPr lang="en-US" sz="3300" dirty="0"/>
              <a:t> </a:t>
            </a:r>
            <a:r>
              <a:rPr lang="en-US" sz="3300" dirty="0" err="1"/>
              <a:t>zakon</a:t>
            </a:r>
            <a:r>
              <a:rPr lang="en-US" sz="3300" dirty="0"/>
              <a:t> </a:t>
            </a:r>
            <a:r>
              <a:rPr lang="en-US" sz="3300" dirty="0" err="1"/>
              <a:t>ili</a:t>
            </a:r>
            <a:r>
              <a:rPr lang="en-US" sz="3300" dirty="0"/>
              <a:t> </a:t>
            </a:r>
            <a:r>
              <a:rPr lang="en-US" sz="3300" dirty="0" err="1"/>
              <a:t>onih</a:t>
            </a:r>
            <a:r>
              <a:rPr lang="en-US" sz="3300" dirty="0"/>
              <a:t> </a:t>
            </a:r>
            <a:r>
              <a:rPr lang="en-US" sz="3300" dirty="0" err="1"/>
              <a:t>koje</a:t>
            </a:r>
            <a:r>
              <a:rPr lang="en-US" sz="3300" dirty="0"/>
              <a:t> </a:t>
            </a:r>
            <a:r>
              <a:rPr lang="en-US" sz="3300" dirty="0" err="1"/>
              <a:t>su</a:t>
            </a:r>
            <a:r>
              <a:rPr lang="en-US" sz="3300" dirty="0"/>
              <a:t> </a:t>
            </a:r>
            <a:r>
              <a:rPr lang="en-US" sz="3300" dirty="0" err="1"/>
              <a:t>predložili</a:t>
            </a:r>
            <a:r>
              <a:rPr lang="en-US" sz="3300" dirty="0"/>
              <a:t> </a:t>
            </a:r>
            <a:r>
              <a:rPr lang="sr-Latn-ME" sz="3300" dirty="0" smtClean="0"/>
              <a:t>d</a:t>
            </a:r>
            <a:r>
              <a:rPr lang="en-US" sz="3300" dirty="0" err="1" smtClean="0"/>
              <a:t>ioničari</a:t>
            </a:r>
            <a:r>
              <a:rPr lang="en-US" sz="3300" dirty="0" smtClean="0"/>
              <a:t>/</a:t>
            </a:r>
            <a:r>
              <a:rPr lang="en-US" sz="3300" dirty="0" err="1" smtClean="0"/>
              <a:t>akcionari</a:t>
            </a:r>
            <a:r>
              <a:rPr lang="en-US" sz="3300" dirty="0"/>
              <a:t>; </a:t>
            </a:r>
            <a:r>
              <a:rPr lang="en-US" sz="3300" dirty="0" err="1"/>
              <a:t>i</a:t>
            </a:r>
            <a:endParaRPr lang="en-US" sz="3300" dirty="0"/>
          </a:p>
          <a:p>
            <a:pPr marL="0" indent="0" algn="just">
              <a:buNone/>
            </a:pPr>
            <a:r>
              <a:rPr lang="en-US" sz="3300" dirty="0"/>
              <a:t>• </a:t>
            </a:r>
            <a:r>
              <a:rPr lang="en-US" sz="3300" dirty="0" err="1"/>
              <a:t>kandidate</a:t>
            </a:r>
            <a:r>
              <a:rPr lang="en-US" sz="3300" dirty="0"/>
              <a:t> </a:t>
            </a:r>
            <a:r>
              <a:rPr lang="en-US" sz="3300" dirty="0" err="1"/>
              <a:t>za</a:t>
            </a:r>
            <a:r>
              <a:rPr lang="en-US" sz="3300" dirty="0"/>
              <a:t> </a:t>
            </a:r>
            <a:r>
              <a:rPr lang="en-US" sz="3300" dirty="0" err="1"/>
              <a:t>organe</a:t>
            </a:r>
            <a:r>
              <a:rPr lang="en-US" sz="3300" dirty="0"/>
              <a:t> </a:t>
            </a:r>
            <a:r>
              <a:rPr lang="en-US" sz="3300" dirty="0" err="1"/>
              <a:t>upravljanja</a:t>
            </a:r>
            <a:r>
              <a:rPr lang="en-US" sz="3300" dirty="0"/>
              <a:t> </a:t>
            </a:r>
            <a:r>
              <a:rPr lang="en-US" sz="3300" dirty="0" err="1"/>
              <a:t>ako</a:t>
            </a:r>
            <a:r>
              <a:rPr lang="en-US" sz="3300" dirty="0"/>
              <a:t> </a:t>
            </a:r>
            <a:r>
              <a:rPr lang="en-US" sz="3300" dirty="0" err="1"/>
              <a:t>dioničari</a:t>
            </a:r>
            <a:r>
              <a:rPr lang="en-US" sz="3300" dirty="0"/>
              <a:t>/</a:t>
            </a:r>
            <a:r>
              <a:rPr lang="en-US" sz="3300" dirty="0" err="1"/>
              <a:t>akcionari</a:t>
            </a:r>
            <a:r>
              <a:rPr lang="en-US" sz="3300" dirty="0"/>
              <a:t> </a:t>
            </a:r>
            <a:r>
              <a:rPr lang="en-US" sz="3300" dirty="0" err="1"/>
              <a:t>nisu</a:t>
            </a:r>
            <a:r>
              <a:rPr lang="en-US" sz="3300" dirty="0"/>
              <a:t> </a:t>
            </a:r>
            <a:r>
              <a:rPr lang="en-US" sz="3300" dirty="0" err="1"/>
              <a:t>dostavili</a:t>
            </a:r>
            <a:r>
              <a:rPr lang="en-US" sz="3300" dirty="0"/>
              <a:t> </a:t>
            </a:r>
            <a:r>
              <a:rPr lang="en-US" sz="3300" dirty="0" err="1" smtClean="0"/>
              <a:t>svoje</a:t>
            </a:r>
            <a:r>
              <a:rPr lang="sr-Latn-ME" sz="3300" dirty="0" smtClean="0"/>
              <a:t> </a:t>
            </a:r>
            <a:r>
              <a:rPr lang="en-US" sz="3300" dirty="0" err="1" smtClean="0"/>
              <a:t>prijedloge</a:t>
            </a:r>
            <a:r>
              <a:rPr lang="en-US" sz="3300" dirty="0" smtClean="0"/>
              <a:t> </a:t>
            </a:r>
            <a:r>
              <a:rPr lang="en-US" sz="3300" dirty="0" err="1"/>
              <a:t>ili</a:t>
            </a:r>
            <a:r>
              <a:rPr lang="en-US" sz="3300" dirty="0"/>
              <a:t> </a:t>
            </a:r>
            <a:r>
              <a:rPr lang="en-US" sz="3300" dirty="0" err="1"/>
              <a:t>nisu</a:t>
            </a:r>
            <a:r>
              <a:rPr lang="en-US" sz="3300" dirty="0"/>
              <a:t> </a:t>
            </a:r>
            <a:r>
              <a:rPr lang="en-US" sz="3300" dirty="0" err="1"/>
              <a:t>predložili</a:t>
            </a:r>
            <a:r>
              <a:rPr lang="en-US" sz="3300" dirty="0"/>
              <a:t> </a:t>
            </a:r>
            <a:r>
              <a:rPr lang="en-US" sz="3300" dirty="0" err="1"/>
              <a:t>dovoljan</a:t>
            </a:r>
            <a:r>
              <a:rPr lang="en-US" sz="3300" dirty="0"/>
              <a:t> </a:t>
            </a:r>
            <a:r>
              <a:rPr lang="en-US" sz="3300" dirty="0" err="1"/>
              <a:t>broj</a:t>
            </a:r>
            <a:r>
              <a:rPr lang="en-US" sz="3300" dirty="0"/>
              <a:t>. </a:t>
            </a:r>
            <a:endParaRPr lang="sr-Latn-ME" sz="3300" dirty="0" smtClean="0"/>
          </a:p>
          <a:p>
            <a:pPr algn="just"/>
            <a:r>
              <a:rPr lang="en-US" sz="3300" dirty="0" smtClean="0"/>
              <a:t>Dobra </a:t>
            </a:r>
            <a:r>
              <a:rPr lang="en-US" sz="3300" dirty="0"/>
              <a:t>je </a:t>
            </a:r>
            <a:r>
              <a:rPr lang="en-US" sz="3300" dirty="0" err="1"/>
              <a:t>praksa</a:t>
            </a:r>
            <a:r>
              <a:rPr lang="en-US" sz="3300" dirty="0"/>
              <a:t> da </a:t>
            </a:r>
            <a:r>
              <a:rPr lang="en-US" sz="3300" dirty="0" err="1"/>
              <a:t>nadzorni</a:t>
            </a:r>
            <a:r>
              <a:rPr lang="en-US" sz="3300" dirty="0" smtClean="0"/>
              <a:t>/</a:t>
            </a:r>
            <a:r>
              <a:rPr lang="sr-Latn-ME" sz="3300" dirty="0" smtClean="0"/>
              <a:t> </a:t>
            </a:r>
            <a:r>
              <a:rPr lang="en-US" sz="3300" dirty="0" err="1" smtClean="0"/>
              <a:t>upravni</a:t>
            </a:r>
            <a:r>
              <a:rPr lang="en-US" sz="3300" dirty="0" smtClean="0"/>
              <a:t> </a:t>
            </a:r>
            <a:r>
              <a:rPr lang="en-US" sz="3300" dirty="0" err="1"/>
              <a:t>odbor</a:t>
            </a:r>
            <a:r>
              <a:rPr lang="en-US" sz="3300" dirty="0"/>
              <a:t> </a:t>
            </a:r>
            <a:r>
              <a:rPr lang="en-US" sz="3300" dirty="0" err="1"/>
              <a:t>uključi</a:t>
            </a:r>
            <a:r>
              <a:rPr lang="en-US" sz="3300" dirty="0"/>
              <a:t> </a:t>
            </a:r>
            <a:r>
              <a:rPr lang="en-US" sz="3300" dirty="0" err="1"/>
              <a:t>dovoljan</a:t>
            </a:r>
            <a:r>
              <a:rPr lang="en-US" sz="3300" dirty="0"/>
              <a:t> </a:t>
            </a:r>
            <a:r>
              <a:rPr lang="en-US" sz="3300" dirty="0" err="1"/>
              <a:t>broj</a:t>
            </a:r>
            <a:r>
              <a:rPr lang="en-US" sz="3300" dirty="0"/>
              <a:t> </a:t>
            </a:r>
            <a:r>
              <a:rPr lang="en-US" sz="3300" dirty="0" err="1"/>
              <a:t>kandidata</a:t>
            </a:r>
            <a:r>
              <a:rPr lang="en-US" sz="3300" dirty="0"/>
              <a:t> da </a:t>
            </a:r>
            <a:r>
              <a:rPr lang="en-US" sz="3300" dirty="0" err="1"/>
              <a:t>popuni</a:t>
            </a:r>
            <a:r>
              <a:rPr lang="en-US" sz="3300" dirty="0"/>
              <a:t> </a:t>
            </a:r>
            <a:r>
              <a:rPr lang="en-US" sz="3300" dirty="0" err="1"/>
              <a:t>sve</a:t>
            </a:r>
            <a:r>
              <a:rPr lang="en-US" sz="3300" dirty="0"/>
              <a:t> </a:t>
            </a:r>
            <a:r>
              <a:rPr lang="en-US" sz="3300" dirty="0" err="1"/>
              <a:t>funkcije</a:t>
            </a:r>
            <a:r>
              <a:rPr lang="en-US" sz="3300" dirty="0"/>
              <a:t> </a:t>
            </a:r>
            <a:r>
              <a:rPr lang="en-US" sz="3300" dirty="0" err="1" smtClean="0"/>
              <a:t>za</a:t>
            </a:r>
            <a:r>
              <a:rPr lang="sr-Latn-ME" sz="3300" dirty="0" smtClean="0"/>
              <a:t> </a:t>
            </a:r>
            <a:r>
              <a:rPr lang="en-US" sz="3300" dirty="0" err="1" smtClean="0"/>
              <a:t>organe</a:t>
            </a:r>
            <a:r>
              <a:rPr lang="en-US" sz="3300" dirty="0" smtClean="0"/>
              <a:t> </a:t>
            </a:r>
            <a:r>
              <a:rPr lang="en-US" sz="3300" dirty="0" err="1"/>
              <a:t>upravljanja</a:t>
            </a:r>
            <a:r>
              <a:rPr lang="en-US" sz="330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94699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3600" dirty="0"/>
              <a:t>1</a:t>
            </a:r>
            <a:r>
              <a:rPr lang="en-US" sz="3600" dirty="0" smtClean="0"/>
              <a:t>. P</a:t>
            </a:r>
            <a:r>
              <a:rPr lang="sr-Latn-ME" sz="3600" dirty="0" smtClean="0"/>
              <a:t>RIPREMA ZA SKUPŠTINU DIONIČARA/AKCIONARA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Priprema</a:t>
            </a:r>
            <a:r>
              <a:rPr lang="en-US" dirty="0" smtClean="0"/>
              <a:t> </a:t>
            </a:r>
            <a:r>
              <a:rPr lang="sr-Latn-ME" dirty="0" smtClean="0"/>
              <a:t>skupštine dioničara/akcionara </a:t>
            </a:r>
            <a:r>
              <a:rPr lang="en-US" dirty="0" smtClean="0"/>
              <a:t> </a:t>
            </a:r>
            <a:r>
              <a:rPr lang="en-US" dirty="0" err="1"/>
              <a:t>zahtijeva</a:t>
            </a:r>
            <a:r>
              <a:rPr lang="en-US" dirty="0"/>
              <a:t> </a:t>
            </a:r>
            <a:r>
              <a:rPr lang="en-US" dirty="0" err="1"/>
              <a:t>pažljivo</a:t>
            </a:r>
            <a:r>
              <a:rPr lang="en-US" dirty="0"/>
              <a:t> </a:t>
            </a:r>
            <a:r>
              <a:rPr lang="en-US" dirty="0" err="1"/>
              <a:t>planiranje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pridržavanje</a:t>
            </a:r>
            <a:r>
              <a:rPr lang="en-US" dirty="0"/>
              <a:t> </a:t>
            </a:r>
            <a:r>
              <a:rPr lang="en-US" dirty="0" err="1"/>
              <a:t>proceduralnih</a:t>
            </a:r>
            <a:r>
              <a:rPr lang="en-US" dirty="0"/>
              <a:t> </a:t>
            </a:r>
            <a:r>
              <a:rPr lang="en-US" dirty="0" err="1"/>
              <a:t>zahtjeva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prvenstveno</a:t>
            </a:r>
            <a:r>
              <a:rPr lang="en-US" dirty="0" smtClean="0"/>
              <a:t> </a:t>
            </a:r>
            <a:r>
              <a:rPr lang="en-US" dirty="0" err="1" smtClean="0"/>
              <a:t>defini</a:t>
            </a:r>
            <a:r>
              <a:rPr lang="sr-Latn-ME" dirty="0" smtClean="0"/>
              <a:t>sanih </a:t>
            </a:r>
            <a:r>
              <a:rPr lang="en-US" dirty="0" err="1" smtClean="0"/>
              <a:t>zakonom</a:t>
            </a:r>
            <a:r>
              <a:rPr lang="en-US" dirty="0" smtClean="0"/>
              <a:t>.</a:t>
            </a:r>
            <a:endParaRPr lang="en-US" dirty="0"/>
          </a:p>
          <a:p>
            <a:r>
              <a:rPr lang="pl-PL" dirty="0"/>
              <a:t>Koraci koji se moraju slijediti ukratko su prikazani na </a:t>
            </a:r>
            <a:r>
              <a:rPr lang="pl-PL" dirty="0" smtClean="0"/>
              <a:t>narednom diagramu.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009792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Obavezne tačke skupšine dioničara/akcionara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9466" y="2009104"/>
            <a:ext cx="10234257" cy="4224271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863424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Utvrđeni</a:t>
            </a:r>
            <a:r>
              <a:rPr lang="en-US" dirty="0"/>
              <a:t> </a:t>
            </a:r>
            <a:r>
              <a:rPr lang="en-US" dirty="0" err="1"/>
              <a:t>dnevni</a:t>
            </a:r>
            <a:r>
              <a:rPr lang="en-US" dirty="0"/>
              <a:t> red je </a:t>
            </a:r>
            <a:r>
              <a:rPr lang="en-US" dirty="0" err="1"/>
              <a:t>obavezan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sr-Latn-ME" dirty="0" smtClean="0"/>
              <a:t>skupštinu dioničara/akcionara</a:t>
            </a:r>
            <a:r>
              <a:rPr lang="sr-Latn-ME" dirty="0"/>
              <a:t>,</a:t>
            </a:r>
            <a:r>
              <a:rPr lang="en-US" dirty="0" smtClean="0"/>
              <a:t> </a:t>
            </a:r>
            <a:r>
              <a:rPr lang="en-US" dirty="0"/>
              <a:t>pa </a:t>
            </a:r>
            <a:r>
              <a:rPr lang="en-US" dirty="0" err="1"/>
              <a:t>zakon</a:t>
            </a:r>
            <a:r>
              <a:rPr lang="en-US" dirty="0"/>
              <a:t> </a:t>
            </a:r>
            <a:r>
              <a:rPr lang="en-US" dirty="0" err="1"/>
              <a:t>određuje</a:t>
            </a:r>
            <a:r>
              <a:rPr lang="en-US" dirty="0"/>
              <a:t> </a:t>
            </a:r>
            <a:r>
              <a:rPr lang="en-US" dirty="0" err="1"/>
              <a:t>uslove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njegovo</a:t>
            </a:r>
            <a:r>
              <a:rPr lang="en-US" dirty="0" smtClean="0"/>
              <a:t> </a:t>
            </a:r>
            <a:r>
              <a:rPr lang="en-US" dirty="0" err="1"/>
              <a:t>mijenjanje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dopunjavanje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kcionari</a:t>
            </a:r>
            <a:r>
              <a:rPr lang="en-US" dirty="0" smtClean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mijenjati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pl-PL" dirty="0" smtClean="0"/>
              <a:t>dopunjavati </a:t>
            </a:r>
            <a:r>
              <a:rPr lang="pl-PL" dirty="0"/>
              <a:t>dnevni red pod određenim </a:t>
            </a:r>
            <a:r>
              <a:rPr lang="pl-PL" dirty="0" smtClean="0"/>
              <a:t>okolnostima.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5366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00953"/>
            <a:ext cx="10515600" cy="52760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a) </a:t>
            </a:r>
            <a:r>
              <a:rPr lang="en-US" dirty="0" err="1"/>
              <a:t>Ko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podnijeti</a:t>
            </a:r>
            <a:r>
              <a:rPr lang="en-US" dirty="0"/>
              <a:t> </a:t>
            </a:r>
            <a:r>
              <a:rPr lang="en-US" dirty="0" err="1"/>
              <a:t>prijedlog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uključivanje</a:t>
            </a:r>
            <a:r>
              <a:rPr lang="en-US" dirty="0"/>
              <a:t> </a:t>
            </a:r>
            <a:r>
              <a:rPr lang="en-US" dirty="0" err="1"/>
              <a:t>novih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dnevni</a:t>
            </a:r>
            <a:r>
              <a:rPr lang="en-US" dirty="0" smtClean="0"/>
              <a:t> </a:t>
            </a:r>
            <a:r>
              <a:rPr lang="en-US" dirty="0"/>
              <a:t>red</a:t>
            </a:r>
          </a:p>
          <a:p>
            <a:pPr algn="just"/>
            <a:r>
              <a:rPr lang="en-US" dirty="0" err="1" smtClean="0"/>
              <a:t>Dioničar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)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najmanje</a:t>
            </a:r>
            <a:r>
              <a:rPr lang="en-US" dirty="0"/>
              <a:t> 10</a:t>
            </a:r>
            <a:r>
              <a:rPr lang="en-US" dirty="0" smtClean="0"/>
              <a:t>%</a:t>
            </a:r>
            <a:r>
              <a:rPr lang="sr-Latn-ME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predložiti</a:t>
            </a:r>
            <a:r>
              <a:rPr lang="en-US" dirty="0"/>
              <a:t> da se novo </a:t>
            </a:r>
            <a:r>
              <a:rPr lang="en-US" dirty="0" err="1"/>
              <a:t>pitanje</a:t>
            </a:r>
            <a:r>
              <a:rPr lang="en-US" dirty="0"/>
              <a:t> </a:t>
            </a:r>
            <a:r>
              <a:rPr lang="en-US" dirty="0" err="1"/>
              <a:t>uvrsti</a:t>
            </a:r>
            <a:r>
              <a:rPr lang="en-US" dirty="0"/>
              <a:t> u </a:t>
            </a:r>
            <a:r>
              <a:rPr lang="en-US" dirty="0" err="1"/>
              <a:t>dnevni</a:t>
            </a:r>
            <a:r>
              <a:rPr lang="en-US" dirty="0"/>
              <a:t> </a:t>
            </a:r>
            <a:r>
              <a:rPr lang="en-US" dirty="0" smtClean="0"/>
              <a:t>red</a:t>
            </a:r>
            <a:r>
              <a:rPr lang="sr-Latn-ME" dirty="0" smtClean="0"/>
              <a:t> </a:t>
            </a:r>
            <a:r>
              <a:rPr lang="en-US" dirty="0" err="1" smtClean="0"/>
              <a:t>skupštine</a:t>
            </a:r>
            <a:r>
              <a:rPr lang="en-US" dirty="0"/>
              <a:t>, </a:t>
            </a:r>
            <a:r>
              <a:rPr lang="en-US" dirty="0" err="1"/>
              <a:t>uključujući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predlaganje</a:t>
            </a:r>
            <a:r>
              <a:rPr lang="en-US" dirty="0"/>
              <a:t> </a:t>
            </a:r>
            <a:r>
              <a:rPr lang="en-US" dirty="0" err="1"/>
              <a:t>kandidata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organe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.</a:t>
            </a:r>
          </a:p>
          <a:p>
            <a:r>
              <a:rPr lang="en-US" dirty="0" err="1"/>
              <a:t>Potpisnikom</a:t>
            </a:r>
            <a:r>
              <a:rPr lang="en-US" dirty="0"/>
              <a:t> </a:t>
            </a:r>
            <a:r>
              <a:rPr lang="en-US" dirty="0" err="1"/>
              <a:t>prijedloga</a:t>
            </a:r>
            <a:r>
              <a:rPr lang="en-US" dirty="0"/>
              <a:t> </a:t>
            </a:r>
            <a:r>
              <a:rPr lang="en-US" dirty="0" err="1"/>
              <a:t>smatra</a:t>
            </a:r>
            <a:r>
              <a:rPr lang="en-US" dirty="0"/>
              <a:t> se </a:t>
            </a:r>
            <a:r>
              <a:rPr lang="en-US" dirty="0" err="1"/>
              <a:t>pojedinac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podnese</a:t>
            </a:r>
            <a:r>
              <a:rPr lang="en-US" dirty="0"/>
              <a:t> </a:t>
            </a:r>
            <a:r>
              <a:rPr lang="en-US" dirty="0" err="1"/>
              <a:t>prijedlog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Datum</a:t>
            </a:r>
            <a:r>
              <a:rPr lang="sr-Latn-ME" dirty="0" smtClean="0"/>
              <a:t> </a:t>
            </a:r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provjeriti</a:t>
            </a:r>
            <a:r>
              <a:rPr lang="en-US" dirty="0"/>
              <a:t> </a:t>
            </a:r>
            <a:r>
              <a:rPr lang="en-US" dirty="0" err="1"/>
              <a:t>vlasništvo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jeste</a:t>
            </a:r>
            <a:r>
              <a:rPr lang="en-US" dirty="0"/>
              <a:t> datum </a:t>
            </a:r>
            <a:r>
              <a:rPr lang="en-US" dirty="0" err="1"/>
              <a:t>podnošenja</a:t>
            </a:r>
            <a:r>
              <a:rPr lang="en-US" dirty="0"/>
              <a:t> </a:t>
            </a:r>
            <a:r>
              <a:rPr lang="en-US" dirty="0" err="1"/>
              <a:t>prijedloga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74667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89397"/>
            <a:ext cx="10515600" cy="568756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b)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podnijeti</a:t>
            </a:r>
            <a:r>
              <a:rPr lang="en-US" dirty="0"/>
              <a:t> </a:t>
            </a:r>
            <a:r>
              <a:rPr lang="en-US" dirty="0" err="1"/>
              <a:t>prijedloge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uključivanje</a:t>
            </a:r>
            <a:r>
              <a:rPr lang="en-US" dirty="0"/>
              <a:t> </a:t>
            </a:r>
            <a:r>
              <a:rPr lang="en-US" dirty="0" err="1"/>
              <a:t>novih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dnevni</a:t>
            </a:r>
            <a:r>
              <a:rPr lang="en-US" dirty="0" smtClean="0"/>
              <a:t> </a:t>
            </a:r>
            <a:r>
              <a:rPr lang="en-US" dirty="0"/>
              <a:t>red</a:t>
            </a:r>
          </a:p>
          <a:p>
            <a:pPr marL="0" indent="0">
              <a:buNone/>
            </a:pPr>
            <a:r>
              <a:rPr lang="pl-PL" dirty="0" smtClean="0"/>
              <a:t>Dioničari/akcionari </a:t>
            </a:r>
            <a:r>
              <a:rPr lang="pl-PL" dirty="0"/>
              <a:t>moraju podnositi prijedloge u pisanom obliku: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redovnom</a:t>
            </a:r>
            <a:r>
              <a:rPr lang="en-US" dirty="0"/>
              <a:t> </a:t>
            </a:r>
            <a:r>
              <a:rPr lang="en-US" dirty="0" err="1"/>
              <a:t>poštom</a:t>
            </a:r>
            <a:r>
              <a:rPr lang="en-US" dirty="0"/>
              <a:t> </a:t>
            </a:r>
            <a:r>
              <a:rPr lang="en-US" dirty="0" err="1"/>
              <a:t>predsjedniku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; </a:t>
            </a:r>
            <a:r>
              <a:rPr lang="en-US" dirty="0" err="1" smtClean="0"/>
              <a:t>prijedlozi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smatraju</a:t>
            </a:r>
            <a:r>
              <a:rPr lang="en-US" dirty="0"/>
              <a:t> </a:t>
            </a:r>
            <a:r>
              <a:rPr lang="en-US" dirty="0" err="1"/>
              <a:t>podnesenim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datum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nosi</a:t>
            </a:r>
            <a:r>
              <a:rPr lang="en-US" dirty="0"/>
              <a:t> </a:t>
            </a:r>
            <a:r>
              <a:rPr lang="en-US" dirty="0" err="1"/>
              <a:t>poštanski</a:t>
            </a:r>
            <a:r>
              <a:rPr lang="en-US" dirty="0"/>
              <a:t> </a:t>
            </a:r>
            <a:r>
              <a:rPr lang="en-US" dirty="0" err="1"/>
              <a:t>žig</a:t>
            </a:r>
            <a:r>
              <a:rPr lang="en-US" dirty="0"/>
              <a:t>; </a:t>
            </a:r>
            <a:r>
              <a:rPr lang="en-US" dirty="0" err="1"/>
              <a:t>ili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lično</a:t>
            </a:r>
            <a:r>
              <a:rPr lang="en-US" dirty="0"/>
              <a:t> </a:t>
            </a:r>
            <a:r>
              <a:rPr lang="en-US" dirty="0" err="1"/>
              <a:t>predsjedniku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(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sekretaru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kojem</a:t>
            </a:r>
            <a:r>
              <a:rPr lang="en-US" dirty="0"/>
              <a:t> </a:t>
            </a:r>
            <a:r>
              <a:rPr lang="en-US" dirty="0" err="1"/>
              <a:t>drugom</a:t>
            </a:r>
            <a:r>
              <a:rPr lang="en-US" dirty="0"/>
              <a:t> </a:t>
            </a:r>
            <a:r>
              <a:rPr lang="en-US" dirty="0" err="1"/>
              <a:t>licu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primati</a:t>
            </a:r>
            <a:r>
              <a:rPr lang="en-US" dirty="0"/>
              <a:t> </a:t>
            </a:r>
            <a:r>
              <a:rPr lang="en-US" dirty="0" err="1"/>
              <a:t>poštu</a:t>
            </a:r>
            <a:r>
              <a:rPr lang="en-US" dirty="0"/>
              <a:t> u </a:t>
            </a:r>
            <a:r>
              <a:rPr lang="en-US" dirty="0" err="1"/>
              <a:t>ime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);</a:t>
            </a:r>
          </a:p>
          <a:p>
            <a:pPr algn="just"/>
            <a:r>
              <a:rPr lang="pt-BR" dirty="0"/>
              <a:t>uručenje se mora potvrditi datiranom potvrdom; datum prijema </a:t>
            </a:r>
            <a:r>
              <a:rPr lang="pt-BR" dirty="0" smtClean="0"/>
              <a:t>takvog</a:t>
            </a:r>
            <a:r>
              <a:rPr lang="sr-Latn-ME" dirty="0" smtClean="0"/>
              <a:t> </a:t>
            </a:r>
            <a:r>
              <a:rPr lang="en-US" dirty="0" err="1" smtClean="0"/>
              <a:t>prijedloga</a:t>
            </a:r>
            <a:r>
              <a:rPr lang="en-US" dirty="0" smtClean="0"/>
              <a:t> </a:t>
            </a:r>
            <a:r>
              <a:rPr lang="en-US" dirty="0" err="1"/>
              <a:t>smatra</a:t>
            </a:r>
            <a:r>
              <a:rPr lang="en-US" dirty="0"/>
              <a:t> se </a:t>
            </a:r>
            <a:r>
              <a:rPr lang="en-US" dirty="0" err="1"/>
              <a:t>datumom</a:t>
            </a:r>
            <a:r>
              <a:rPr lang="en-US" dirty="0"/>
              <a:t> </a:t>
            </a:r>
            <a:r>
              <a:rPr lang="en-US" dirty="0" err="1"/>
              <a:t>podnošenja</a:t>
            </a:r>
            <a:r>
              <a:rPr lang="en-US" dirty="0"/>
              <a:t>; </a:t>
            </a:r>
            <a:r>
              <a:rPr lang="en-US" dirty="0" err="1"/>
              <a:t>ili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e-mail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faks</a:t>
            </a:r>
            <a:r>
              <a:rPr lang="en-US" dirty="0"/>
              <a:t> (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dozvoljeni</a:t>
            </a:r>
            <a:r>
              <a:rPr lang="en-US" dirty="0"/>
              <a:t> </a:t>
            </a:r>
            <a:r>
              <a:rPr lang="en-US" dirty="0" err="1" smtClean="0"/>
              <a:t>osnivačkim</a:t>
            </a:r>
            <a:r>
              <a:rPr lang="sr-Latn-ME" dirty="0" smtClean="0"/>
              <a:t> </a:t>
            </a:r>
            <a:r>
              <a:rPr lang="en-US" dirty="0" err="1" smtClean="0"/>
              <a:t>aktom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statutom</a:t>
            </a:r>
            <a:r>
              <a:rPr lang="en-US" dirty="0"/>
              <a:t>).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slučaju</a:t>
            </a:r>
            <a:r>
              <a:rPr lang="en-US" dirty="0"/>
              <a:t>, </a:t>
            </a:r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statut</a:t>
            </a:r>
            <a:r>
              <a:rPr lang="en-US" dirty="0"/>
              <a:t> </a:t>
            </a:r>
            <a:r>
              <a:rPr lang="en-US" dirty="0" err="1" smtClean="0"/>
              <a:t>utvrđuju</a:t>
            </a:r>
            <a:r>
              <a:rPr lang="sr-Latn-ME" dirty="0" smtClean="0"/>
              <a:t> </a:t>
            </a:r>
            <a:r>
              <a:rPr lang="en-US" dirty="0" smtClean="0"/>
              <a:t>datum </a:t>
            </a:r>
            <a:r>
              <a:rPr lang="en-US" dirty="0" err="1"/>
              <a:t>podnošenja</a:t>
            </a:r>
            <a:r>
              <a:rPr lang="en-US" dirty="0"/>
              <a:t>.</a:t>
            </a:r>
          </a:p>
          <a:p>
            <a:pPr algn="just"/>
            <a:r>
              <a:rPr lang="pl-PL" dirty="0"/>
              <a:t>Prijedlog se mora podnijeti u roku od sedam dana od dana </a:t>
            </a:r>
            <a:r>
              <a:rPr lang="pl-PL" dirty="0" smtClean="0"/>
              <a:t>objavljivanja </a:t>
            </a:r>
            <a:r>
              <a:rPr lang="en-US" dirty="0" err="1" smtClean="0"/>
              <a:t>godišnjeg</a:t>
            </a:r>
            <a:r>
              <a:rPr lang="en-US" dirty="0" smtClean="0"/>
              <a:t> </a:t>
            </a:r>
            <a:r>
              <a:rPr lang="en-US" dirty="0" err="1"/>
              <a:t>saziva</a:t>
            </a:r>
            <a:r>
              <a:rPr lang="en-US" dirty="0"/>
              <a:t> </a:t>
            </a:r>
            <a:r>
              <a:rPr lang="en-US" dirty="0" err="1"/>
              <a:t>sjednice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pet dana od dana </a:t>
            </a:r>
            <a:r>
              <a:rPr lang="en-US" dirty="0" err="1"/>
              <a:t>objavljivanja</a:t>
            </a:r>
            <a:r>
              <a:rPr lang="en-US" dirty="0"/>
              <a:t> </a:t>
            </a:r>
            <a:r>
              <a:rPr lang="en-US" dirty="0" err="1" smtClean="0"/>
              <a:t>saziva</a:t>
            </a:r>
            <a:r>
              <a:rPr lang="sr-Latn-ME" dirty="0" smtClean="0"/>
              <a:t> </a:t>
            </a:r>
            <a:r>
              <a:rPr lang="en-US" dirty="0" err="1" smtClean="0"/>
              <a:t>vanredne</a:t>
            </a:r>
            <a:r>
              <a:rPr lang="en-US" dirty="0" smtClean="0"/>
              <a:t> </a:t>
            </a:r>
            <a:r>
              <a:rPr lang="en-US" dirty="0" err="1" smtClean="0"/>
              <a:t>sjednice</a:t>
            </a:r>
            <a:r>
              <a:rPr lang="sr-Latn-ME" dirty="0"/>
              <a:t> </a:t>
            </a:r>
            <a:r>
              <a:rPr lang="sr-Latn-ME" dirty="0" smtClean="0"/>
              <a:t>skupštine </a:t>
            </a:r>
            <a:r>
              <a:rPr lang="sr-Latn-ME" dirty="0"/>
              <a:t>dioničara/akcionara.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674640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83341"/>
            <a:ext cx="10515600" cy="499362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sr-Latn-ME" dirty="0" smtClean="0"/>
              <a:t>c) </a:t>
            </a:r>
            <a:r>
              <a:rPr lang="en-US" dirty="0" err="1" smtClean="0"/>
              <a:t>Dioničar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)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posjeduje</a:t>
            </a:r>
            <a:r>
              <a:rPr lang="en-US" dirty="0"/>
              <a:t> 10%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,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predložiti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zahtijevati</a:t>
            </a:r>
            <a:r>
              <a:rPr lang="en-US" dirty="0"/>
              <a:t> da se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 smtClean="0"/>
              <a:t>uvrste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dnevni</a:t>
            </a:r>
            <a:r>
              <a:rPr lang="en-US" dirty="0"/>
              <a:t> red </a:t>
            </a:r>
            <a:r>
              <a:rPr lang="en-US" dirty="0" err="1"/>
              <a:t>skupštine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Svaki</a:t>
            </a:r>
            <a:r>
              <a:rPr lang="en-US" dirty="0" smtClean="0"/>
              <a:t> </a:t>
            </a:r>
            <a:r>
              <a:rPr lang="en-US" dirty="0" err="1"/>
              <a:t>prijedlog</a:t>
            </a:r>
            <a:r>
              <a:rPr lang="en-US" dirty="0"/>
              <a:t> mora </a:t>
            </a:r>
            <a:r>
              <a:rPr lang="en-US" dirty="0" err="1"/>
              <a:t>sadržavati</a:t>
            </a:r>
            <a:r>
              <a:rPr lang="en-US" dirty="0"/>
              <a:t>:</a:t>
            </a:r>
          </a:p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/>
              <a:t>imena</a:t>
            </a:r>
            <a:r>
              <a:rPr lang="en-US" sz="2800" dirty="0"/>
              <a:t> </a:t>
            </a:r>
            <a:r>
              <a:rPr lang="en-US" sz="2800" dirty="0" err="1"/>
              <a:t>dioničara</a:t>
            </a:r>
            <a:r>
              <a:rPr lang="en-US" sz="2800" dirty="0"/>
              <a:t>/</a:t>
            </a:r>
            <a:r>
              <a:rPr lang="en-US" sz="2800" dirty="0" err="1"/>
              <a:t>akcionara</a:t>
            </a:r>
            <a:r>
              <a:rPr lang="en-US" sz="2800" dirty="0"/>
              <a:t> </a:t>
            </a:r>
            <a:r>
              <a:rPr lang="en-US" sz="2800" dirty="0" err="1"/>
              <a:t>koji</a:t>
            </a:r>
            <a:r>
              <a:rPr lang="en-US" sz="2800" dirty="0"/>
              <a:t> </a:t>
            </a:r>
            <a:r>
              <a:rPr lang="en-US" sz="2800" dirty="0" err="1"/>
              <a:t>podnose</a:t>
            </a:r>
            <a:r>
              <a:rPr lang="en-US" sz="2800" dirty="0"/>
              <a:t> </a:t>
            </a:r>
            <a:r>
              <a:rPr lang="en-US" sz="2800" dirty="0" err="1"/>
              <a:t>prijedlog</a:t>
            </a:r>
            <a:r>
              <a:rPr lang="en-US" sz="2800" dirty="0"/>
              <a:t>;</a:t>
            </a:r>
          </a:p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/>
              <a:t>broj</a:t>
            </a:r>
            <a:r>
              <a:rPr lang="en-US" sz="2800" dirty="0"/>
              <a:t>, </a:t>
            </a:r>
            <a:r>
              <a:rPr lang="en-US" sz="2800" dirty="0" err="1"/>
              <a:t>vrstu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klasu</a:t>
            </a:r>
            <a:r>
              <a:rPr lang="en-US" sz="2800" dirty="0"/>
              <a:t> </a:t>
            </a:r>
            <a:r>
              <a:rPr lang="en-US" sz="2800" dirty="0" err="1"/>
              <a:t>dionica</a:t>
            </a:r>
            <a:r>
              <a:rPr lang="en-US" sz="2800" dirty="0"/>
              <a:t>/</a:t>
            </a:r>
            <a:r>
              <a:rPr lang="en-US" sz="2800" dirty="0" err="1"/>
              <a:t>akcija</a:t>
            </a:r>
            <a:r>
              <a:rPr lang="en-US" sz="2800" dirty="0"/>
              <a:t> </a:t>
            </a:r>
            <a:r>
              <a:rPr lang="en-US" sz="2800" dirty="0" err="1"/>
              <a:t>koje</a:t>
            </a:r>
            <a:r>
              <a:rPr lang="en-US" sz="2800" dirty="0"/>
              <a:t> </a:t>
            </a:r>
            <a:r>
              <a:rPr lang="en-US" sz="2800" dirty="0" err="1"/>
              <a:t>ima</a:t>
            </a:r>
            <a:r>
              <a:rPr lang="en-US" sz="2800" dirty="0"/>
              <a:t>(</a:t>
            </a:r>
            <a:r>
              <a:rPr lang="en-US" sz="2800" dirty="0" err="1"/>
              <a:t>ju</a:t>
            </a:r>
            <a:r>
              <a:rPr lang="en-US" sz="2800" dirty="0"/>
              <a:t>) </a:t>
            </a:r>
            <a:r>
              <a:rPr lang="en-US" sz="2800" dirty="0" err="1"/>
              <a:t>dioničar</a:t>
            </a:r>
            <a:r>
              <a:rPr lang="en-US" sz="2800" dirty="0"/>
              <a:t>(</a:t>
            </a:r>
            <a:r>
              <a:rPr lang="en-US" sz="2800" dirty="0" err="1"/>
              <a:t>i</a:t>
            </a:r>
            <a:r>
              <a:rPr lang="en-US" sz="2800" dirty="0"/>
              <a:t>)/</a:t>
            </a:r>
            <a:r>
              <a:rPr lang="en-US" sz="2800" dirty="0" err="1"/>
              <a:t>akcionar</a:t>
            </a:r>
            <a:r>
              <a:rPr lang="en-US" sz="2800" dirty="0"/>
              <a:t>(</a:t>
            </a:r>
            <a:r>
              <a:rPr lang="en-US" sz="2800" dirty="0" err="1"/>
              <a:t>i</a:t>
            </a:r>
            <a:r>
              <a:rPr lang="en-US" sz="2800" dirty="0"/>
              <a:t>);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tekst</a:t>
            </a:r>
            <a:r>
              <a:rPr lang="en-US" sz="2800" dirty="0"/>
              <a:t> </a:t>
            </a:r>
            <a:r>
              <a:rPr lang="en-US" sz="2800" dirty="0" err="1"/>
              <a:t>prijedloga</a:t>
            </a:r>
            <a:r>
              <a:rPr lang="en-US" sz="2800" dirty="0"/>
              <a:t> (</a:t>
            </a:r>
            <a:r>
              <a:rPr lang="en-US" sz="2800" dirty="0" err="1"/>
              <a:t>može</a:t>
            </a:r>
            <a:r>
              <a:rPr lang="en-US" sz="2800" dirty="0"/>
              <a:t> </a:t>
            </a:r>
            <a:r>
              <a:rPr lang="en-US" sz="2800" dirty="0" err="1"/>
              <a:t>sadržavati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konkretan</a:t>
            </a:r>
            <a:r>
              <a:rPr lang="en-US" sz="2800" dirty="0"/>
              <a:t> </a:t>
            </a:r>
            <a:r>
              <a:rPr lang="en-US" sz="2800" dirty="0" err="1"/>
              <a:t>prijedlog</a:t>
            </a:r>
            <a:r>
              <a:rPr lang="en-US" sz="2800" dirty="0"/>
              <a:t> </a:t>
            </a:r>
            <a:r>
              <a:rPr lang="en-US" sz="2800" dirty="0" err="1"/>
              <a:t>odluke</a:t>
            </a:r>
            <a:r>
              <a:rPr lang="en-US" sz="2800" dirty="0"/>
              <a:t> o </a:t>
            </a:r>
            <a:r>
              <a:rPr lang="en-US" sz="2800" dirty="0" err="1" smtClean="0"/>
              <a:t>kojoj</a:t>
            </a:r>
            <a:r>
              <a:rPr lang="sr-Latn-ME" sz="2800" dirty="0" smtClean="0"/>
              <a:t> </a:t>
            </a:r>
            <a:r>
              <a:rPr lang="en-US" sz="2800" dirty="0" err="1" smtClean="0"/>
              <a:t>trebaju</a:t>
            </a:r>
            <a:r>
              <a:rPr lang="en-US" sz="2800" dirty="0" smtClean="0"/>
              <a:t> </a:t>
            </a:r>
            <a:r>
              <a:rPr lang="en-US" sz="2800" dirty="0" err="1"/>
              <a:t>glasati</a:t>
            </a:r>
            <a:r>
              <a:rPr lang="en-US" sz="2800" dirty="0"/>
              <a:t> </a:t>
            </a:r>
            <a:r>
              <a:rPr lang="en-US" sz="2800" dirty="0" err="1"/>
              <a:t>dioničari</a:t>
            </a:r>
            <a:r>
              <a:rPr lang="en-US" sz="2800" dirty="0"/>
              <a:t>/</a:t>
            </a:r>
            <a:r>
              <a:rPr lang="en-US" sz="2800" dirty="0" err="1"/>
              <a:t>akcionari</a:t>
            </a:r>
            <a:r>
              <a:rPr lang="en-US" sz="2800" dirty="0"/>
              <a:t>);</a:t>
            </a:r>
          </a:p>
          <a:p>
            <a:pPr marL="457200" lvl="1" indent="0">
              <a:buNone/>
            </a:pPr>
            <a:r>
              <a:rPr lang="pl-PL" sz="2800" dirty="0"/>
              <a:t>• potpis dioničara/akcionara koji podnosi prijedlog; i</a:t>
            </a:r>
          </a:p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/>
              <a:t>razloge</a:t>
            </a:r>
            <a:r>
              <a:rPr lang="en-US" sz="2800" dirty="0"/>
              <a:t> </a:t>
            </a:r>
            <a:r>
              <a:rPr lang="en-US" sz="2800" dirty="0" err="1"/>
              <a:t>za</a:t>
            </a:r>
            <a:r>
              <a:rPr lang="en-US" sz="2800" dirty="0"/>
              <a:t> </a:t>
            </a:r>
            <a:r>
              <a:rPr lang="en-US" sz="2800" dirty="0" err="1"/>
              <a:t>davanje</a:t>
            </a:r>
            <a:r>
              <a:rPr lang="en-US" sz="2800" dirty="0"/>
              <a:t> </a:t>
            </a:r>
            <a:r>
              <a:rPr lang="en-US" sz="2800" dirty="0" err="1"/>
              <a:t>takvog</a:t>
            </a:r>
            <a:r>
              <a:rPr lang="en-US" sz="2800" dirty="0"/>
              <a:t> </a:t>
            </a:r>
            <a:r>
              <a:rPr lang="en-US" sz="2800" dirty="0" err="1"/>
              <a:t>prijedloga</a:t>
            </a:r>
            <a:r>
              <a:rPr lang="en-US" sz="2800" dirty="0"/>
              <a:t>.</a:t>
            </a:r>
          </a:p>
          <a:p>
            <a:pPr algn="just"/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prijedlog</a:t>
            </a:r>
            <a:r>
              <a:rPr lang="en-US" dirty="0"/>
              <a:t> </a:t>
            </a:r>
            <a:r>
              <a:rPr lang="en-US" dirty="0" err="1"/>
              <a:t>potpiše</a:t>
            </a:r>
            <a:r>
              <a:rPr lang="en-US" dirty="0"/>
              <a:t> </a:t>
            </a:r>
            <a:r>
              <a:rPr lang="en-US" dirty="0" err="1"/>
              <a:t>punomoćnik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, mora se </a:t>
            </a:r>
            <a:r>
              <a:rPr lang="en-US" dirty="0" err="1" smtClean="0"/>
              <a:t>priložiti</a:t>
            </a:r>
            <a:r>
              <a:rPr lang="sr-Latn-ME" dirty="0" smtClean="0"/>
              <a:t> </a:t>
            </a:r>
            <a:r>
              <a:rPr lang="en-US" dirty="0" err="1" smtClean="0"/>
              <a:t>punovažna</a:t>
            </a:r>
            <a:r>
              <a:rPr lang="en-US" dirty="0" smtClean="0"/>
              <a:t> </a:t>
            </a:r>
            <a:r>
              <a:rPr lang="en-US" dirty="0" err="1"/>
              <a:t>punomoć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290961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16106"/>
            <a:ext cx="10515600" cy="506085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/>
              <a:t>d) Obavezne informacije u prijedlogu kandidata za izbor u </a:t>
            </a:r>
            <a:r>
              <a:rPr lang="pl-PL" dirty="0" smtClean="0"/>
              <a:t>organe </a:t>
            </a:r>
            <a:r>
              <a:rPr lang="en-US" dirty="0" err="1" smtClean="0"/>
              <a:t>društva</a:t>
            </a:r>
            <a:endParaRPr lang="en-US" dirty="0"/>
          </a:p>
          <a:p>
            <a:pPr algn="just"/>
            <a:r>
              <a:rPr lang="en-US" dirty="0" err="1" smtClean="0"/>
              <a:t>Dioničar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)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posjeduje</a:t>
            </a:r>
            <a:r>
              <a:rPr lang="en-US" dirty="0"/>
              <a:t> </a:t>
            </a:r>
            <a:r>
              <a:rPr lang="en-US" dirty="0" err="1" smtClean="0"/>
              <a:t>najmanje</a:t>
            </a:r>
            <a:r>
              <a:rPr lang="sr-Latn-ME" dirty="0" smtClean="0"/>
              <a:t> </a:t>
            </a:r>
            <a:r>
              <a:rPr lang="en-US" dirty="0" smtClean="0"/>
              <a:t>10</a:t>
            </a:r>
            <a:r>
              <a:rPr lang="en-US" dirty="0"/>
              <a:t>%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,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predložiti</a:t>
            </a:r>
            <a:r>
              <a:rPr lang="en-US" dirty="0"/>
              <a:t> </a:t>
            </a:r>
            <a:r>
              <a:rPr lang="en-US" dirty="0" err="1"/>
              <a:t>kandidate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:</a:t>
            </a:r>
          </a:p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 smtClean="0"/>
              <a:t>članove</a:t>
            </a:r>
            <a:r>
              <a:rPr lang="en-US" sz="2800" dirty="0" smtClean="0"/>
              <a:t> </a:t>
            </a:r>
            <a:r>
              <a:rPr lang="en-US" sz="2800" dirty="0" err="1"/>
              <a:t>nadzornog</a:t>
            </a:r>
            <a:r>
              <a:rPr lang="en-US" sz="2800" dirty="0"/>
              <a:t>/</a:t>
            </a:r>
            <a:r>
              <a:rPr lang="en-US" sz="2800" dirty="0" err="1"/>
              <a:t>upravnog</a:t>
            </a:r>
            <a:r>
              <a:rPr lang="en-US" sz="2800" dirty="0"/>
              <a:t> </a:t>
            </a:r>
            <a:r>
              <a:rPr lang="en-US" sz="2800" dirty="0" err="1"/>
              <a:t>odbora</a:t>
            </a:r>
            <a:r>
              <a:rPr lang="en-US" sz="2800" dirty="0"/>
              <a:t>;</a:t>
            </a:r>
          </a:p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/>
              <a:t>članove</a:t>
            </a:r>
            <a:r>
              <a:rPr lang="en-US" sz="2800" dirty="0"/>
              <a:t> </a:t>
            </a:r>
            <a:r>
              <a:rPr lang="sr-Latn-ME" sz="2800" dirty="0" smtClean="0"/>
              <a:t>upravnog</a:t>
            </a:r>
            <a:r>
              <a:rPr lang="en-US" sz="2800" dirty="0" smtClean="0"/>
              <a:t> </a:t>
            </a:r>
            <a:r>
              <a:rPr lang="en-US" sz="2800" dirty="0" err="1"/>
              <a:t>odbora</a:t>
            </a:r>
            <a:r>
              <a:rPr lang="en-US" sz="2800" dirty="0"/>
              <a:t> (u </a:t>
            </a:r>
            <a:r>
              <a:rPr lang="en-US" sz="2800" dirty="0" err="1"/>
              <a:t>slučaju</a:t>
            </a:r>
            <a:r>
              <a:rPr lang="en-US" sz="2800" dirty="0"/>
              <a:t> </a:t>
            </a:r>
            <a:r>
              <a:rPr lang="en-US" sz="2800" dirty="0" err="1"/>
              <a:t>postojanja</a:t>
            </a:r>
            <a:r>
              <a:rPr lang="en-US" sz="2800" dirty="0"/>
              <a:t> </a:t>
            </a:r>
            <a:r>
              <a:rPr lang="en-US" sz="2800" dirty="0" err="1"/>
              <a:t>upravnog</a:t>
            </a:r>
            <a:r>
              <a:rPr lang="en-US" sz="2800" dirty="0"/>
              <a:t> </a:t>
            </a:r>
            <a:r>
              <a:rPr lang="en-US" sz="2800" dirty="0" err="1"/>
              <a:t>odbora</a:t>
            </a:r>
            <a:r>
              <a:rPr lang="en-US" sz="2800" dirty="0"/>
              <a:t>); </a:t>
            </a:r>
            <a:r>
              <a:rPr lang="en-US" sz="2800" dirty="0" err="1"/>
              <a:t>i</a:t>
            </a:r>
            <a:endParaRPr lang="en-US" sz="2800" dirty="0"/>
          </a:p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/>
              <a:t>eksternog</a:t>
            </a:r>
            <a:r>
              <a:rPr lang="en-US" sz="2800" dirty="0"/>
              <a:t> </a:t>
            </a:r>
            <a:r>
              <a:rPr lang="en-US" sz="2800" dirty="0" err="1"/>
              <a:t>revizora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03968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5082"/>
            <a:ext cx="10515600" cy="5181881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 smtClean="0"/>
              <a:t>kandidata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predloženi</a:t>
            </a:r>
            <a:r>
              <a:rPr lang="en-US" dirty="0" smtClean="0"/>
              <a:t> </a:t>
            </a:r>
            <a:r>
              <a:rPr lang="en-US" dirty="0" err="1" smtClean="0"/>
              <a:t>ograničen</a:t>
            </a:r>
            <a:r>
              <a:rPr lang="en-US" dirty="0" smtClean="0"/>
              <a:t> je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veličinu</a:t>
            </a:r>
            <a:r>
              <a:rPr lang="en-US" dirty="0" smtClean="0"/>
              <a:t> organa</a:t>
            </a:r>
            <a:r>
              <a:rPr lang="sr-Latn-ME" dirty="0" smtClean="0"/>
              <a:t> </a:t>
            </a:r>
            <a:r>
              <a:rPr lang="en-US" dirty="0" err="1" smtClean="0"/>
              <a:t>određenog</a:t>
            </a:r>
            <a:r>
              <a:rPr lang="en-US" dirty="0" smtClean="0"/>
              <a:t> u </a:t>
            </a:r>
            <a:r>
              <a:rPr lang="en-US" dirty="0" err="1" smtClean="0"/>
              <a:t>osnivačkom</a:t>
            </a:r>
            <a:r>
              <a:rPr lang="en-US" dirty="0" smtClean="0"/>
              <a:t> </a:t>
            </a:r>
            <a:r>
              <a:rPr lang="en-US" dirty="0" err="1" smtClean="0"/>
              <a:t>aktu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statutu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Prijedlozi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izbor</a:t>
            </a:r>
            <a:r>
              <a:rPr lang="en-US" dirty="0" smtClean="0"/>
              <a:t> </a:t>
            </a:r>
            <a:r>
              <a:rPr lang="en-US" dirty="0" err="1" smtClean="0"/>
              <a:t>određenog</a:t>
            </a:r>
            <a:r>
              <a:rPr lang="en-US" dirty="0" smtClean="0"/>
              <a:t> </a:t>
            </a:r>
            <a:r>
              <a:rPr lang="en-US" dirty="0" err="1" smtClean="0"/>
              <a:t>lica</a:t>
            </a:r>
            <a:r>
              <a:rPr lang="en-US" dirty="0" smtClean="0"/>
              <a:t> </a:t>
            </a:r>
            <a:r>
              <a:rPr lang="en-US" dirty="0" err="1" smtClean="0"/>
              <a:t>moraju</a:t>
            </a:r>
            <a:r>
              <a:rPr lang="en-US" dirty="0" smtClean="0"/>
              <a:t> </a:t>
            </a:r>
            <a:r>
              <a:rPr lang="sr-Latn-ME" dirty="0" smtClean="0"/>
              <a:t>da </a:t>
            </a:r>
            <a:r>
              <a:rPr lang="en-US" dirty="0" err="1" smtClean="0"/>
              <a:t>sadrž</a:t>
            </a:r>
            <a:r>
              <a:rPr lang="sr-Latn-ME" dirty="0" smtClean="0"/>
              <a:t>e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imena</a:t>
            </a:r>
            <a:r>
              <a:rPr lang="en-US" dirty="0" smtClean="0"/>
              <a:t> </a:t>
            </a:r>
            <a:r>
              <a:rPr lang="en-US" dirty="0" err="1" smtClean="0"/>
              <a:t>kandidata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naziv</a:t>
            </a:r>
            <a:r>
              <a:rPr lang="en-US" dirty="0" smtClean="0"/>
              <a:t> organa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se </a:t>
            </a:r>
            <a:r>
              <a:rPr lang="en-US" dirty="0" err="1" smtClean="0"/>
              <a:t>kandidati</a:t>
            </a:r>
            <a:r>
              <a:rPr lang="en-US" dirty="0" smtClean="0"/>
              <a:t> </a:t>
            </a:r>
            <a:r>
              <a:rPr lang="en-US" dirty="0" err="1" smtClean="0"/>
              <a:t>predlažu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pl-PL" dirty="0" smtClean="0"/>
              <a:t>• ime(na) dioničara/akcionara koji podnosi (podnose) prijedlog;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broj</a:t>
            </a:r>
            <a:r>
              <a:rPr lang="en-US" dirty="0" smtClean="0"/>
              <a:t>, </a:t>
            </a:r>
            <a:r>
              <a:rPr lang="en-US" dirty="0" err="1" smtClean="0"/>
              <a:t>vrstu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klasu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(</a:t>
            </a:r>
            <a:r>
              <a:rPr lang="en-US" dirty="0" err="1" smtClean="0"/>
              <a:t>ju</a:t>
            </a:r>
            <a:r>
              <a:rPr lang="en-US" dirty="0" smtClean="0"/>
              <a:t>) </a:t>
            </a:r>
            <a:r>
              <a:rPr lang="en-US" dirty="0" err="1" smtClean="0"/>
              <a:t>dioničar</a:t>
            </a:r>
            <a:r>
              <a:rPr lang="en-US" dirty="0" smtClean="0"/>
              <a:t>(</a:t>
            </a:r>
            <a:r>
              <a:rPr lang="en-US" dirty="0" err="1" smtClean="0"/>
              <a:t>i</a:t>
            </a:r>
            <a:r>
              <a:rPr lang="en-US" dirty="0" smtClean="0"/>
              <a:t>)/</a:t>
            </a:r>
            <a:r>
              <a:rPr lang="en-US" dirty="0" err="1" smtClean="0"/>
              <a:t>akcionar</a:t>
            </a:r>
            <a:r>
              <a:rPr lang="en-US" dirty="0" smtClean="0"/>
              <a:t>(</a:t>
            </a:r>
            <a:r>
              <a:rPr lang="en-US" dirty="0" err="1" smtClean="0"/>
              <a:t>i</a:t>
            </a:r>
            <a:r>
              <a:rPr lang="en-US" dirty="0" smtClean="0"/>
              <a:t>) </a:t>
            </a:r>
            <a:r>
              <a:rPr lang="en-US" dirty="0" err="1" smtClean="0"/>
              <a:t>koji</a:t>
            </a:r>
            <a:r>
              <a:rPr lang="sr-Latn-ME" dirty="0" smtClean="0"/>
              <a:t> </a:t>
            </a:r>
            <a:r>
              <a:rPr lang="en-US" dirty="0" err="1" smtClean="0"/>
              <a:t>podnosi</a:t>
            </a:r>
            <a:r>
              <a:rPr lang="en-US" dirty="0" smtClean="0"/>
              <a:t> (</a:t>
            </a:r>
            <a:r>
              <a:rPr lang="en-US" dirty="0" err="1" smtClean="0"/>
              <a:t>podnose</a:t>
            </a:r>
            <a:r>
              <a:rPr lang="en-US" dirty="0" smtClean="0"/>
              <a:t>) </a:t>
            </a:r>
            <a:r>
              <a:rPr lang="en-US" dirty="0" err="1" smtClean="0"/>
              <a:t>prijedlog</a:t>
            </a:r>
            <a:r>
              <a:rPr lang="en-US" dirty="0" smtClean="0"/>
              <a:t>; </a:t>
            </a:r>
            <a:r>
              <a:rPr lang="en-US" dirty="0" err="1" smtClean="0"/>
              <a:t>i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potpis</a:t>
            </a:r>
            <a:r>
              <a:rPr lang="en-US" dirty="0" smtClean="0"/>
              <a:t>(e)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845190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20271"/>
            <a:ext cx="10515600" cy="53566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 smtClean="0"/>
              <a:t>Prijedlog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izbor</a:t>
            </a:r>
            <a:r>
              <a:rPr lang="en-US" dirty="0" smtClean="0"/>
              <a:t> </a:t>
            </a:r>
            <a:r>
              <a:rPr lang="en-US" dirty="0" err="1" smtClean="0"/>
              <a:t>određenog</a:t>
            </a:r>
            <a:r>
              <a:rPr lang="en-US" dirty="0" smtClean="0"/>
              <a:t> </a:t>
            </a:r>
            <a:r>
              <a:rPr lang="en-US" dirty="0" err="1" smtClean="0"/>
              <a:t>kandidata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en-US" dirty="0" err="1" smtClean="0"/>
              <a:t>upravni</a:t>
            </a:r>
            <a:r>
              <a:rPr lang="en-US" dirty="0" smtClean="0"/>
              <a:t> </a:t>
            </a:r>
            <a:r>
              <a:rPr lang="en-US" dirty="0" err="1" smtClean="0"/>
              <a:t>odbor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sr-Latn-ME" dirty="0" smtClean="0"/>
              <a:t>da </a:t>
            </a:r>
            <a:r>
              <a:rPr lang="en-US" dirty="0" err="1" smtClean="0"/>
              <a:t>sadrž</a:t>
            </a:r>
            <a:r>
              <a:rPr lang="sr-Latn-ME" dirty="0" smtClean="0"/>
              <a:t>e </a:t>
            </a:r>
            <a:r>
              <a:rPr lang="en-US" dirty="0" smtClean="0"/>
              <a:t> i: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biografiju</a:t>
            </a:r>
            <a:r>
              <a:rPr lang="en-US" dirty="0" smtClean="0"/>
              <a:t> </a:t>
            </a:r>
            <a:r>
              <a:rPr lang="en-US" dirty="0" err="1" smtClean="0"/>
              <a:t>kandidata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ocjenu</a:t>
            </a:r>
            <a:r>
              <a:rPr lang="en-US" dirty="0" smtClean="0"/>
              <a:t> </a:t>
            </a:r>
            <a:r>
              <a:rPr lang="en-US" dirty="0" err="1" smtClean="0"/>
              <a:t>njegovog</a:t>
            </a:r>
            <a:r>
              <a:rPr lang="en-US" dirty="0" smtClean="0"/>
              <a:t> </a:t>
            </a:r>
            <a:r>
              <a:rPr lang="en-US" dirty="0" err="1" smtClean="0"/>
              <a:t>prethodnog</a:t>
            </a:r>
            <a:r>
              <a:rPr lang="en-US" dirty="0" smtClean="0"/>
              <a:t> </a:t>
            </a:r>
            <a:r>
              <a:rPr lang="en-US" dirty="0" err="1" smtClean="0"/>
              <a:t>rada</a:t>
            </a:r>
            <a:r>
              <a:rPr lang="en-US" dirty="0" smtClean="0"/>
              <a:t> u </a:t>
            </a:r>
            <a:r>
              <a:rPr lang="en-US" dirty="0" err="1" smtClean="0"/>
              <a:t>slučaju</a:t>
            </a:r>
            <a:r>
              <a:rPr lang="en-US" dirty="0" smtClean="0"/>
              <a:t> </a:t>
            </a:r>
            <a:r>
              <a:rPr lang="en-US" dirty="0" err="1" smtClean="0"/>
              <a:t>prijedloga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reizbor</a:t>
            </a:r>
            <a:r>
              <a:rPr lang="en-US" dirty="0" smtClean="0"/>
              <a:t>; </a:t>
            </a:r>
            <a:r>
              <a:rPr lang="en-US" dirty="0" err="1" smtClean="0"/>
              <a:t>i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druge</a:t>
            </a:r>
            <a:r>
              <a:rPr lang="en-US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od </a:t>
            </a:r>
            <a:r>
              <a:rPr lang="en-US" dirty="0" err="1" smtClean="0"/>
              <a:t>značaja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dioničare</a:t>
            </a:r>
            <a:r>
              <a:rPr lang="en-US" dirty="0" smtClean="0"/>
              <a:t>/</a:t>
            </a:r>
            <a:r>
              <a:rPr lang="en-US" dirty="0" err="1" smtClean="0"/>
              <a:t>akcionare</a:t>
            </a:r>
            <a:r>
              <a:rPr lang="sr-Latn-ME" dirty="0" smtClean="0"/>
              <a:t> </a:t>
            </a:r>
            <a:r>
              <a:rPr lang="en-US" dirty="0" err="1" smtClean="0"/>
              <a:t>prilikom</a:t>
            </a:r>
            <a:r>
              <a:rPr lang="en-US" dirty="0" smtClean="0"/>
              <a:t> </a:t>
            </a:r>
            <a:r>
              <a:rPr lang="sr-Latn-ME" dirty="0" smtClean="0"/>
              <a:t>o</a:t>
            </a:r>
            <a:r>
              <a:rPr lang="en-US" dirty="0" err="1" smtClean="0"/>
              <a:t>dlučivanja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njihovog</a:t>
            </a:r>
            <a:r>
              <a:rPr lang="en-US" dirty="0" smtClean="0"/>
              <a:t> </a:t>
            </a:r>
            <a:r>
              <a:rPr lang="en-US" dirty="0" err="1" smtClean="0"/>
              <a:t>izbora</a:t>
            </a:r>
            <a:r>
              <a:rPr lang="en-US" dirty="0" smtClean="0"/>
              <a:t> (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 smtClean="0"/>
              <a:t>, </a:t>
            </a:r>
            <a:r>
              <a:rPr lang="en-US" dirty="0" err="1" smtClean="0"/>
              <a:t>profesionalne</a:t>
            </a:r>
            <a:r>
              <a:rPr lang="sr-Latn-ME" dirty="0" smtClean="0"/>
              <a:t> </a:t>
            </a:r>
            <a:r>
              <a:rPr lang="en-US" dirty="0" err="1" smtClean="0"/>
              <a:t>kvalifikacije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iskustvo</a:t>
            </a:r>
            <a:r>
              <a:rPr lang="en-US" dirty="0" smtClean="0"/>
              <a:t>, </a:t>
            </a:r>
            <a:r>
              <a:rPr lang="en-US" dirty="0" err="1" smtClean="0"/>
              <a:t>informacije</a:t>
            </a:r>
            <a:r>
              <a:rPr lang="en-US" dirty="0" smtClean="0"/>
              <a:t> </a:t>
            </a:r>
            <a:r>
              <a:rPr lang="en-US" dirty="0" err="1" smtClean="0"/>
              <a:t>relevantne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procjenu</a:t>
            </a:r>
            <a:r>
              <a:rPr lang="en-US" dirty="0" smtClean="0"/>
              <a:t> </a:t>
            </a:r>
            <a:r>
              <a:rPr lang="en-US" dirty="0" err="1" smtClean="0"/>
              <a:t>njegove</a:t>
            </a:r>
            <a:r>
              <a:rPr lang="sr-Latn-ME" dirty="0" smtClean="0"/>
              <a:t> </a:t>
            </a:r>
            <a:r>
              <a:rPr lang="en-US" dirty="0" err="1" smtClean="0"/>
              <a:t>nezavisnosti</a:t>
            </a:r>
            <a:r>
              <a:rPr lang="en-US" dirty="0" smtClean="0"/>
              <a:t>, </a:t>
            </a:r>
            <a:r>
              <a:rPr lang="en-US" dirty="0" err="1" smtClean="0"/>
              <a:t>poslovi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trenutno</a:t>
            </a:r>
            <a:r>
              <a:rPr lang="en-US" dirty="0" smtClean="0"/>
              <a:t> </a:t>
            </a:r>
            <a:r>
              <a:rPr lang="en-US" dirty="0" err="1" smtClean="0"/>
              <a:t>obavlja</a:t>
            </a:r>
            <a:r>
              <a:rPr lang="en-US" dirty="0" smtClean="0"/>
              <a:t>, </a:t>
            </a:r>
            <a:r>
              <a:rPr lang="en-US" dirty="0" err="1" smtClean="0"/>
              <a:t>itd</a:t>
            </a:r>
            <a:r>
              <a:rPr lang="en-US" dirty="0" smtClean="0"/>
              <a:t>.).</a:t>
            </a:r>
          </a:p>
          <a:p>
            <a:pPr marL="0" indent="0" algn="just">
              <a:buNone/>
            </a:pPr>
            <a:r>
              <a:rPr lang="en-US" dirty="0" err="1" smtClean="0"/>
              <a:t>Osnivački</a:t>
            </a:r>
            <a:r>
              <a:rPr lang="en-US" dirty="0" smtClean="0"/>
              <a:t> </a:t>
            </a:r>
            <a:r>
              <a:rPr lang="en-US" dirty="0" err="1"/>
              <a:t>akt</a:t>
            </a:r>
            <a:r>
              <a:rPr lang="en-US" dirty="0"/>
              <a:t>, </a:t>
            </a:r>
            <a:r>
              <a:rPr lang="en-US" dirty="0" err="1"/>
              <a:t>statut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interni</a:t>
            </a:r>
            <a:r>
              <a:rPr lang="en-US" dirty="0"/>
              <a:t> </a:t>
            </a:r>
            <a:r>
              <a:rPr lang="en-US" dirty="0" err="1"/>
              <a:t>dokumenti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 smtClean="0"/>
              <a:t>zahtijevati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dodatne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/>
              <a:t>Kao u </a:t>
            </a:r>
            <a:r>
              <a:rPr lang="en-US" dirty="0" err="1"/>
              <a:t>gornjoj</a:t>
            </a:r>
            <a:r>
              <a:rPr lang="en-US" dirty="0"/>
              <a:t> </a:t>
            </a:r>
            <a:r>
              <a:rPr lang="en-US" dirty="0" err="1" smtClean="0"/>
              <a:t>tački</a:t>
            </a:r>
            <a:r>
              <a:rPr lang="sr-Latn-ME" dirty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/>
              <a:t>prijedlog</a:t>
            </a:r>
            <a:r>
              <a:rPr lang="en-US" dirty="0"/>
              <a:t> </a:t>
            </a:r>
            <a:r>
              <a:rPr lang="en-US" dirty="0" err="1"/>
              <a:t>potpiše</a:t>
            </a:r>
            <a:r>
              <a:rPr lang="en-US" dirty="0"/>
              <a:t> </a:t>
            </a:r>
            <a:r>
              <a:rPr lang="en-US" dirty="0" err="1"/>
              <a:t>punomoćnik</a:t>
            </a:r>
            <a:r>
              <a:rPr lang="en-US" dirty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it-IT" dirty="0" smtClean="0"/>
              <a:t>akcionara</a:t>
            </a:r>
            <a:r>
              <a:rPr lang="it-IT" dirty="0"/>
              <a:t>, mora se priložiti punovažna punomoć.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19220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27847"/>
            <a:ext cx="10515600" cy="52491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e) </a:t>
            </a:r>
            <a:r>
              <a:rPr lang="en-US" dirty="0" err="1"/>
              <a:t>Razmatranje</a:t>
            </a:r>
            <a:r>
              <a:rPr lang="en-US" dirty="0"/>
              <a:t> </a:t>
            </a:r>
            <a:r>
              <a:rPr lang="en-US" dirty="0" err="1"/>
              <a:t>prijedloga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uključivanje</a:t>
            </a:r>
            <a:r>
              <a:rPr lang="en-US" dirty="0"/>
              <a:t> </a:t>
            </a:r>
            <a:r>
              <a:rPr lang="en-US" dirty="0" err="1"/>
              <a:t>novih</a:t>
            </a:r>
            <a:r>
              <a:rPr lang="en-US" dirty="0"/>
              <a:t> </a:t>
            </a:r>
            <a:r>
              <a:rPr lang="en-US" dirty="0" err="1"/>
              <a:t>tačaka</a:t>
            </a:r>
            <a:r>
              <a:rPr lang="en-US" dirty="0"/>
              <a:t> u </a:t>
            </a:r>
            <a:r>
              <a:rPr lang="en-US" dirty="0" err="1" smtClean="0"/>
              <a:t>dnevni</a:t>
            </a:r>
            <a:r>
              <a:rPr lang="sr-Latn-ME" dirty="0" smtClean="0"/>
              <a:t> </a:t>
            </a:r>
            <a:r>
              <a:rPr lang="pl-PL" dirty="0" smtClean="0"/>
              <a:t>red </a:t>
            </a:r>
            <a:r>
              <a:rPr lang="pl-PL" dirty="0"/>
              <a:t>od strane nadzornog/upravnog odbora</a:t>
            </a:r>
          </a:p>
          <a:p>
            <a:pPr marL="0" indent="0" algn="just">
              <a:buNone/>
            </a:pPr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sr-Latn-ME" dirty="0" err="1"/>
              <a:t>u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mora </a:t>
            </a:r>
            <a:r>
              <a:rPr lang="en-US" dirty="0" err="1"/>
              <a:t>odlučiti</a:t>
            </a:r>
            <a:r>
              <a:rPr lang="en-US" dirty="0"/>
              <a:t> da li da </a:t>
            </a:r>
            <a:r>
              <a:rPr lang="en-US" dirty="0" err="1"/>
              <a:t>prihvati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odbije</a:t>
            </a:r>
            <a:r>
              <a:rPr lang="en-US" dirty="0"/>
              <a:t> </a:t>
            </a:r>
            <a:r>
              <a:rPr lang="en-US" dirty="0" err="1" smtClean="0"/>
              <a:t>prijedloge</a:t>
            </a:r>
            <a:r>
              <a:rPr lang="sr-Latn-ME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On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odbiti</a:t>
            </a:r>
            <a:r>
              <a:rPr lang="en-US" dirty="0"/>
              <a:t> </a:t>
            </a:r>
            <a:r>
              <a:rPr lang="en-US" dirty="0" err="1"/>
              <a:t>prijedlog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: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prijedlog</a:t>
            </a:r>
            <a:r>
              <a:rPr lang="en-US" sz="2800" dirty="0"/>
              <a:t> </a:t>
            </a:r>
            <a:r>
              <a:rPr lang="en-US" sz="2800" dirty="0" err="1"/>
              <a:t>nije</a:t>
            </a:r>
            <a:r>
              <a:rPr lang="en-US" sz="2800" dirty="0"/>
              <a:t> </a:t>
            </a:r>
            <a:r>
              <a:rPr lang="en-US" sz="2800" dirty="0" err="1"/>
              <a:t>podnesen</a:t>
            </a:r>
            <a:r>
              <a:rPr lang="en-US" sz="2800" dirty="0"/>
              <a:t> u </a:t>
            </a:r>
            <a:r>
              <a:rPr lang="en-US" sz="2800" dirty="0" err="1"/>
              <a:t>periodu</a:t>
            </a:r>
            <a:r>
              <a:rPr lang="en-US" sz="2800" dirty="0"/>
              <a:t> </a:t>
            </a:r>
            <a:r>
              <a:rPr lang="en-US" sz="2800" dirty="0" err="1"/>
              <a:t>utvrđenom</a:t>
            </a:r>
            <a:r>
              <a:rPr lang="en-US" sz="2800" dirty="0"/>
              <a:t> </a:t>
            </a:r>
            <a:r>
              <a:rPr lang="en-US" sz="2800" dirty="0" err="1"/>
              <a:t>zakonom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osnivačkim</a:t>
            </a:r>
            <a:r>
              <a:rPr lang="en-US" sz="2800" dirty="0"/>
              <a:t> </a:t>
            </a:r>
            <a:r>
              <a:rPr lang="en-US" sz="2800" dirty="0" err="1"/>
              <a:t>aktom</a:t>
            </a:r>
            <a:r>
              <a:rPr lang="en-US" sz="2800" dirty="0"/>
              <a:t>;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dioničar</a:t>
            </a:r>
            <a:r>
              <a:rPr lang="en-US" sz="2800" dirty="0"/>
              <a:t>/</a:t>
            </a:r>
            <a:r>
              <a:rPr lang="en-US" sz="2800" dirty="0" err="1"/>
              <a:t>akcionar</a:t>
            </a:r>
            <a:r>
              <a:rPr lang="en-US" sz="2800" dirty="0"/>
              <a:t> (</a:t>
            </a:r>
            <a:r>
              <a:rPr lang="en-US" sz="2800" dirty="0" err="1"/>
              <a:t>ili</a:t>
            </a:r>
            <a:r>
              <a:rPr lang="en-US" sz="2800" dirty="0"/>
              <a:t> </a:t>
            </a:r>
            <a:r>
              <a:rPr lang="en-US" sz="2800" dirty="0" err="1"/>
              <a:t>grupa</a:t>
            </a:r>
            <a:r>
              <a:rPr lang="en-US" sz="2800" dirty="0"/>
              <a:t> </a:t>
            </a:r>
            <a:r>
              <a:rPr lang="en-US" sz="2800" dirty="0" err="1"/>
              <a:t>dioničara</a:t>
            </a:r>
            <a:r>
              <a:rPr lang="en-US" sz="2800" dirty="0"/>
              <a:t>/</a:t>
            </a:r>
            <a:r>
              <a:rPr lang="en-US" sz="2800" dirty="0" err="1"/>
              <a:t>akcionara</a:t>
            </a:r>
            <a:r>
              <a:rPr lang="en-US" sz="2800" dirty="0"/>
              <a:t>) </a:t>
            </a:r>
            <a:r>
              <a:rPr lang="en-US" sz="2800" dirty="0" err="1"/>
              <a:t>koji</a:t>
            </a:r>
            <a:r>
              <a:rPr lang="en-US" sz="2800" dirty="0"/>
              <a:t> </a:t>
            </a:r>
            <a:r>
              <a:rPr lang="en-US" sz="2800" dirty="0" err="1"/>
              <a:t>podnosi</a:t>
            </a:r>
            <a:r>
              <a:rPr lang="en-US" sz="2800" dirty="0"/>
              <a:t> </a:t>
            </a:r>
            <a:r>
              <a:rPr lang="en-US" sz="2800" dirty="0" err="1" smtClean="0"/>
              <a:t>prijedlog</a:t>
            </a:r>
            <a:r>
              <a:rPr lang="sr-Latn-ME" sz="2800" dirty="0" smtClean="0"/>
              <a:t> </a:t>
            </a:r>
            <a:r>
              <a:rPr lang="en-US" sz="2800" dirty="0" err="1" smtClean="0"/>
              <a:t>nema</a:t>
            </a:r>
            <a:r>
              <a:rPr lang="en-US" sz="2800" dirty="0" smtClean="0"/>
              <a:t> </a:t>
            </a:r>
            <a:r>
              <a:rPr lang="en-US" sz="2800" dirty="0" err="1"/>
              <a:t>najmanje</a:t>
            </a:r>
            <a:r>
              <a:rPr lang="en-US" sz="2800" dirty="0"/>
              <a:t> 10% </a:t>
            </a:r>
            <a:r>
              <a:rPr lang="en-US" sz="2800" dirty="0" err="1"/>
              <a:t>akcija</a:t>
            </a:r>
            <a:r>
              <a:rPr lang="en-US" sz="2800" dirty="0"/>
              <a:t> s </a:t>
            </a:r>
            <a:r>
              <a:rPr lang="en-US" sz="2800" dirty="0" err="1"/>
              <a:t>pravom</a:t>
            </a:r>
            <a:r>
              <a:rPr lang="en-US" sz="2800" dirty="0"/>
              <a:t> </a:t>
            </a:r>
            <a:r>
              <a:rPr lang="en-US" sz="2800" dirty="0" err="1"/>
              <a:t>glasa</a:t>
            </a:r>
            <a:r>
              <a:rPr lang="en-US" sz="2800" dirty="0"/>
              <a:t> u RS-u, </a:t>
            </a:r>
            <a:r>
              <a:rPr lang="en-US" sz="2800" dirty="0" err="1"/>
              <a:t>ili</a:t>
            </a:r>
            <a:r>
              <a:rPr lang="en-US" sz="2800" dirty="0"/>
              <a:t> 5% </a:t>
            </a:r>
            <a:r>
              <a:rPr lang="en-US" sz="2800" dirty="0" err="1"/>
              <a:t>dionica</a:t>
            </a:r>
            <a:r>
              <a:rPr lang="en-US" sz="2800" dirty="0"/>
              <a:t> s </a:t>
            </a:r>
            <a:r>
              <a:rPr lang="en-US" sz="2800" dirty="0" err="1" smtClean="0"/>
              <a:t>pravom</a:t>
            </a:r>
            <a:r>
              <a:rPr lang="sr-Latn-ME" sz="2800" dirty="0" smtClean="0"/>
              <a:t> </a:t>
            </a:r>
            <a:r>
              <a:rPr lang="en-US" sz="2800" dirty="0" err="1" smtClean="0"/>
              <a:t>glasa</a:t>
            </a:r>
            <a:r>
              <a:rPr lang="en-US" sz="2800" dirty="0" smtClean="0"/>
              <a:t> </a:t>
            </a:r>
            <a:r>
              <a:rPr lang="en-US" sz="2800" dirty="0"/>
              <a:t>u </a:t>
            </a:r>
            <a:r>
              <a:rPr lang="en-US" sz="2800" dirty="0" err="1"/>
              <a:t>FBiH</a:t>
            </a:r>
            <a:r>
              <a:rPr lang="en-US" sz="2800" dirty="0"/>
              <a:t>;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prijedlog</a:t>
            </a:r>
            <a:r>
              <a:rPr lang="en-US" sz="2800" dirty="0"/>
              <a:t> je </a:t>
            </a:r>
            <a:r>
              <a:rPr lang="en-US" sz="2800" dirty="0" err="1"/>
              <a:t>nepotpun</a:t>
            </a:r>
            <a:r>
              <a:rPr lang="en-US" sz="2800" dirty="0"/>
              <a:t> </a:t>
            </a:r>
            <a:r>
              <a:rPr lang="en-US" sz="2800" dirty="0" err="1"/>
              <a:t>ili</a:t>
            </a:r>
            <a:r>
              <a:rPr lang="en-US" sz="2800" dirty="0"/>
              <a:t> ne </a:t>
            </a:r>
            <a:r>
              <a:rPr lang="en-US" sz="2800" dirty="0" err="1"/>
              <a:t>ispunjava</a:t>
            </a:r>
            <a:r>
              <a:rPr lang="en-US" sz="2800" dirty="0"/>
              <a:t> </a:t>
            </a:r>
            <a:r>
              <a:rPr lang="en-US" sz="2800" dirty="0" err="1"/>
              <a:t>druge</a:t>
            </a:r>
            <a:r>
              <a:rPr lang="en-US" sz="2800" dirty="0"/>
              <a:t> </a:t>
            </a:r>
            <a:r>
              <a:rPr lang="en-US" sz="2800" dirty="0" err="1"/>
              <a:t>zakonske</a:t>
            </a:r>
            <a:r>
              <a:rPr lang="en-US" sz="2800" dirty="0"/>
              <a:t> </a:t>
            </a:r>
            <a:r>
              <a:rPr lang="en-US" sz="2800" dirty="0" err="1"/>
              <a:t>uslove</a:t>
            </a:r>
            <a:r>
              <a:rPr lang="en-US" sz="2800" dirty="0"/>
              <a:t> </a:t>
            </a:r>
            <a:r>
              <a:rPr lang="en-US" sz="2800" dirty="0" err="1"/>
              <a:t>za</a:t>
            </a:r>
            <a:r>
              <a:rPr lang="en-US" sz="2800" dirty="0"/>
              <a:t> </a:t>
            </a:r>
            <a:r>
              <a:rPr lang="en-US" sz="2800" dirty="0" err="1"/>
              <a:t>prijedlog</a:t>
            </a:r>
            <a:r>
              <a:rPr lang="en-US" sz="2800" dirty="0" smtClean="0"/>
              <a:t>;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493242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99247"/>
            <a:ext cx="10515600" cy="5477716"/>
          </a:xfrm>
        </p:spPr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en-US" sz="3000" dirty="0" smtClean="0"/>
              <a:t>• </a:t>
            </a:r>
            <a:r>
              <a:rPr lang="sr-Latn-ME" sz="3000" dirty="0" smtClean="0"/>
              <a:t>godišnja skupština dioničara/akcionara </a:t>
            </a:r>
            <a:r>
              <a:rPr lang="en-US" sz="3000" dirty="0" err="1" smtClean="0"/>
              <a:t>nema</a:t>
            </a:r>
            <a:r>
              <a:rPr lang="en-US" sz="3000" dirty="0" smtClean="0"/>
              <a:t> </a:t>
            </a:r>
            <a:r>
              <a:rPr lang="en-US" sz="3000" dirty="0" err="1" smtClean="0"/>
              <a:t>nadležnost</a:t>
            </a:r>
            <a:r>
              <a:rPr lang="en-US" sz="3000" dirty="0" smtClean="0"/>
              <a:t> da </a:t>
            </a:r>
            <a:r>
              <a:rPr lang="en-US" sz="3000" dirty="0" err="1" smtClean="0"/>
              <a:t>odlučuje</a:t>
            </a:r>
            <a:r>
              <a:rPr lang="en-US" sz="3000" dirty="0" smtClean="0"/>
              <a:t> o </a:t>
            </a:r>
            <a:r>
              <a:rPr lang="en-US" sz="3000" dirty="0" err="1" smtClean="0"/>
              <a:t>predloženoj</a:t>
            </a:r>
            <a:r>
              <a:rPr lang="en-US" sz="3000" dirty="0" smtClean="0"/>
              <a:t> </a:t>
            </a:r>
            <a:r>
              <a:rPr lang="en-US" sz="3000" dirty="0" err="1" smtClean="0"/>
              <a:t>tački</a:t>
            </a:r>
            <a:r>
              <a:rPr lang="en-US" sz="3000" dirty="0" smtClean="0"/>
              <a:t>; </a:t>
            </a:r>
            <a:r>
              <a:rPr lang="en-US" sz="3000" dirty="0" err="1" smtClean="0"/>
              <a:t>ili</a:t>
            </a:r>
            <a:endParaRPr lang="en-US" sz="3000" dirty="0" smtClean="0"/>
          </a:p>
          <a:p>
            <a:pPr marL="457200" lvl="1" indent="0" algn="just">
              <a:buNone/>
            </a:pPr>
            <a:r>
              <a:rPr lang="en-US" sz="3000" dirty="0" smtClean="0"/>
              <a:t>• </a:t>
            </a:r>
            <a:r>
              <a:rPr lang="en-US" sz="3000" dirty="0" err="1" smtClean="0"/>
              <a:t>prijedlog</a:t>
            </a:r>
            <a:r>
              <a:rPr lang="en-US" sz="3000" dirty="0" smtClean="0"/>
              <a:t> </a:t>
            </a:r>
            <a:r>
              <a:rPr lang="en-US" sz="3000" dirty="0" err="1" smtClean="0"/>
              <a:t>nije</a:t>
            </a:r>
            <a:r>
              <a:rPr lang="en-US" sz="3000" dirty="0" smtClean="0"/>
              <a:t> </a:t>
            </a:r>
            <a:r>
              <a:rPr lang="en-US" sz="3000" dirty="0" err="1" smtClean="0"/>
              <a:t>na</a:t>
            </a:r>
            <a:r>
              <a:rPr lang="en-US" sz="3000" dirty="0" smtClean="0"/>
              <a:t> </a:t>
            </a:r>
            <a:r>
              <a:rPr lang="en-US" sz="3000" dirty="0" err="1" smtClean="0"/>
              <a:t>neki</a:t>
            </a:r>
            <a:r>
              <a:rPr lang="en-US" sz="3000" dirty="0" smtClean="0"/>
              <a:t> </a:t>
            </a:r>
            <a:r>
              <a:rPr lang="en-US" sz="3000" dirty="0" err="1" smtClean="0"/>
              <a:t>drugi</a:t>
            </a:r>
            <a:r>
              <a:rPr lang="en-US" sz="3000" dirty="0" smtClean="0"/>
              <a:t> </a:t>
            </a:r>
            <a:r>
              <a:rPr lang="en-US" sz="3000" dirty="0" err="1" smtClean="0"/>
              <a:t>način</a:t>
            </a:r>
            <a:r>
              <a:rPr lang="en-US" sz="3000" dirty="0" smtClean="0"/>
              <a:t> u </a:t>
            </a:r>
            <a:r>
              <a:rPr lang="en-US" sz="3000" dirty="0" err="1" smtClean="0"/>
              <a:t>skladu</a:t>
            </a:r>
            <a:r>
              <a:rPr lang="en-US" sz="3000" dirty="0" smtClean="0"/>
              <a:t> </a:t>
            </a:r>
            <a:r>
              <a:rPr lang="en-US" sz="3000" dirty="0" err="1" smtClean="0"/>
              <a:t>sa</a:t>
            </a:r>
            <a:r>
              <a:rPr lang="en-US" sz="3000" dirty="0" smtClean="0"/>
              <a:t> </a:t>
            </a:r>
            <a:r>
              <a:rPr lang="en-US" sz="3000" dirty="0" err="1" smtClean="0"/>
              <a:t>zakonodavstvom</a:t>
            </a:r>
            <a:r>
              <a:rPr lang="en-US" sz="3000" dirty="0" smtClean="0"/>
              <a:t> (</a:t>
            </a:r>
            <a:r>
              <a:rPr lang="en-US" sz="3000" dirty="0" err="1" smtClean="0"/>
              <a:t>na</a:t>
            </a:r>
            <a:r>
              <a:rPr lang="sr-Latn-ME" sz="3000" dirty="0" smtClean="0"/>
              <a:t> </a:t>
            </a:r>
            <a:r>
              <a:rPr lang="en-US" sz="3000" dirty="0" err="1" smtClean="0"/>
              <a:t>primjer</a:t>
            </a:r>
            <a:r>
              <a:rPr lang="en-US" sz="3000" dirty="0" smtClean="0"/>
              <a:t>,</a:t>
            </a:r>
            <a:r>
              <a:rPr lang="sr-Latn-ME" sz="3000" dirty="0" smtClean="0"/>
              <a:t> </a:t>
            </a:r>
            <a:r>
              <a:rPr lang="en-US" sz="3000" dirty="0" err="1" smtClean="0"/>
              <a:t>ako</a:t>
            </a:r>
            <a:r>
              <a:rPr lang="sr-Latn-ME" sz="3000" dirty="0" smtClean="0"/>
              <a:t> </a:t>
            </a:r>
            <a:r>
              <a:rPr lang="en-US" sz="3000" dirty="0" smtClean="0"/>
              <a:t> </a:t>
            </a:r>
            <a:r>
              <a:rPr lang="sr-Latn-ME" sz="3000" dirty="0" smtClean="0"/>
              <a:t>d</a:t>
            </a:r>
            <a:r>
              <a:rPr lang="en-US" sz="3000" dirty="0" err="1" smtClean="0"/>
              <a:t>ioničar</a:t>
            </a:r>
            <a:r>
              <a:rPr lang="en-US" sz="3000" dirty="0" smtClean="0"/>
              <a:t>/</a:t>
            </a:r>
            <a:r>
              <a:rPr lang="en-US" sz="3000" dirty="0" err="1" smtClean="0"/>
              <a:t>akcionar</a:t>
            </a:r>
            <a:r>
              <a:rPr lang="en-US" sz="3000" dirty="0" smtClean="0"/>
              <a:t> </a:t>
            </a:r>
            <a:r>
              <a:rPr lang="en-US" sz="3000" dirty="0" err="1" smtClean="0"/>
              <a:t>predlaže</a:t>
            </a:r>
            <a:r>
              <a:rPr lang="en-US" sz="3000" dirty="0" smtClean="0"/>
              <a:t> da se </a:t>
            </a:r>
            <a:r>
              <a:rPr lang="en-US" sz="3000" dirty="0" err="1" smtClean="0"/>
              <a:t>utvrde</a:t>
            </a:r>
            <a:r>
              <a:rPr lang="en-US" sz="3000" dirty="0" smtClean="0"/>
              <a:t> </a:t>
            </a:r>
            <a:r>
              <a:rPr lang="en-US" sz="3000" dirty="0" err="1" smtClean="0"/>
              <a:t>dividende</a:t>
            </a:r>
            <a:r>
              <a:rPr lang="en-US" sz="3000" dirty="0" smtClean="0"/>
              <a:t> </a:t>
            </a:r>
            <a:r>
              <a:rPr lang="en-US" sz="3000" dirty="0" err="1" smtClean="0"/>
              <a:t>kada</a:t>
            </a:r>
            <a:r>
              <a:rPr lang="en-US" sz="3000" dirty="0" smtClean="0"/>
              <a:t> </a:t>
            </a:r>
            <a:r>
              <a:rPr lang="en-US" sz="3000" dirty="0" err="1" smtClean="0"/>
              <a:t>ovaj</a:t>
            </a:r>
            <a:r>
              <a:rPr lang="en-US" sz="3000" dirty="0" smtClean="0"/>
              <a:t> </a:t>
            </a:r>
            <a:r>
              <a:rPr lang="en-US" sz="3000" dirty="0" err="1" smtClean="0"/>
              <a:t>prijedlog</a:t>
            </a:r>
            <a:r>
              <a:rPr lang="sr-Latn-ME" sz="3000" dirty="0" smtClean="0"/>
              <a:t> </a:t>
            </a:r>
            <a:r>
              <a:rPr lang="pl-PL" sz="3000" dirty="0" smtClean="0"/>
              <a:t>može donijeti samo    nadzorni/upravni odbor).</a:t>
            </a:r>
          </a:p>
          <a:p>
            <a:pPr algn="just"/>
            <a:r>
              <a:rPr lang="pl-PL" sz="3300" dirty="0" smtClean="0"/>
              <a:t>Nadzorni/upravni odbor ne može se pozivati ni na koje druge razloge za </a:t>
            </a:r>
            <a:r>
              <a:rPr lang="en-US" sz="3300" dirty="0" err="1" smtClean="0"/>
              <a:t>odbijanje</a:t>
            </a:r>
            <a:r>
              <a:rPr lang="en-US" sz="3300" dirty="0" smtClean="0"/>
              <a:t> </a:t>
            </a:r>
            <a:r>
              <a:rPr lang="en-US" sz="3300" dirty="0" err="1" smtClean="0"/>
              <a:t>prijedloga</a:t>
            </a:r>
            <a:r>
              <a:rPr lang="en-US" sz="3300" dirty="0" smtClean="0"/>
              <a:t>.</a:t>
            </a:r>
          </a:p>
          <a:p>
            <a:pPr algn="just"/>
            <a:r>
              <a:rPr lang="en-US" sz="3300" dirty="0" err="1" smtClean="0"/>
              <a:t>Nadzorni</a:t>
            </a:r>
            <a:r>
              <a:rPr lang="en-US" sz="3300" dirty="0" smtClean="0"/>
              <a:t>/</a:t>
            </a:r>
            <a:r>
              <a:rPr lang="sr-Latn-ME" sz="3300" dirty="0" err="1"/>
              <a:t>u</a:t>
            </a:r>
            <a:r>
              <a:rPr lang="en-US" sz="3300" dirty="0" err="1" smtClean="0"/>
              <a:t>pravni</a:t>
            </a:r>
            <a:r>
              <a:rPr lang="en-US" sz="3300" dirty="0" smtClean="0"/>
              <a:t> </a:t>
            </a:r>
            <a:r>
              <a:rPr lang="en-US" sz="3300" dirty="0" err="1" smtClean="0"/>
              <a:t>odbor</a:t>
            </a:r>
            <a:r>
              <a:rPr lang="en-US" sz="3300" dirty="0" smtClean="0"/>
              <a:t> mora </a:t>
            </a:r>
            <a:r>
              <a:rPr lang="en-US" sz="3300" dirty="0" err="1" smtClean="0"/>
              <a:t>uključiti</a:t>
            </a:r>
            <a:r>
              <a:rPr lang="en-US" sz="3300" dirty="0" smtClean="0"/>
              <a:t> u </a:t>
            </a:r>
            <a:r>
              <a:rPr lang="en-US" sz="3300" dirty="0" err="1" smtClean="0"/>
              <a:t>dnevni</a:t>
            </a:r>
            <a:r>
              <a:rPr lang="en-US" sz="3300" dirty="0" smtClean="0"/>
              <a:t> red</a:t>
            </a:r>
            <a:r>
              <a:rPr lang="sr-Latn-ME" sz="3300" dirty="0"/>
              <a:t> </a:t>
            </a:r>
            <a:r>
              <a:rPr lang="sr-Latn-ME" sz="3300" dirty="0" smtClean="0"/>
              <a:t>skupštine dioničara/akcionara </a:t>
            </a:r>
            <a:r>
              <a:rPr lang="en-US" sz="3300" dirty="0" err="1" smtClean="0"/>
              <a:t>sve</a:t>
            </a:r>
            <a:r>
              <a:rPr lang="en-US" sz="3300" dirty="0" smtClean="0"/>
              <a:t> </a:t>
            </a:r>
            <a:r>
              <a:rPr lang="en-US" sz="3300" dirty="0" err="1" smtClean="0"/>
              <a:t>prijedloge</a:t>
            </a:r>
            <a:r>
              <a:rPr lang="sr-Latn-ME" sz="3300" dirty="0" smtClean="0"/>
              <a:t> </a:t>
            </a:r>
            <a:r>
              <a:rPr lang="en-US" sz="3300" dirty="0" err="1" smtClean="0"/>
              <a:t>dioničara</a:t>
            </a:r>
            <a:r>
              <a:rPr lang="en-US" sz="3300" dirty="0" smtClean="0"/>
              <a:t>/</a:t>
            </a:r>
            <a:r>
              <a:rPr lang="en-US" sz="3300" dirty="0" err="1" smtClean="0"/>
              <a:t>akcionara</a:t>
            </a:r>
            <a:r>
              <a:rPr lang="en-US" sz="3300" dirty="0" smtClean="0"/>
              <a:t> </a:t>
            </a:r>
            <a:r>
              <a:rPr lang="en-US" sz="3300" dirty="0" err="1" smtClean="0"/>
              <a:t>koji</a:t>
            </a:r>
            <a:r>
              <a:rPr lang="en-US" sz="3300" dirty="0" smtClean="0"/>
              <a:t> </a:t>
            </a:r>
            <a:r>
              <a:rPr lang="en-US" sz="3300" dirty="0" err="1" smtClean="0"/>
              <a:t>nisu</a:t>
            </a:r>
            <a:r>
              <a:rPr lang="en-US" sz="3300" dirty="0" smtClean="0"/>
              <a:t> </a:t>
            </a:r>
            <a:r>
              <a:rPr lang="en-US" sz="3300" dirty="0" err="1" smtClean="0"/>
              <a:t>odbijeni</a:t>
            </a:r>
            <a:r>
              <a:rPr lang="en-US" sz="3300" dirty="0" smtClean="0"/>
              <a:t>. </a:t>
            </a:r>
            <a:endParaRPr lang="sr-Latn-ME" sz="33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63709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1369" y="292832"/>
            <a:ext cx="9903854" cy="679024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949336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20271"/>
            <a:ext cx="10515600" cy="5356692"/>
          </a:xfrm>
        </p:spPr>
        <p:txBody>
          <a:bodyPr/>
          <a:lstStyle/>
          <a:p>
            <a:pPr algn="just"/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sr-Latn-ME" dirty="0"/>
              <a:t>u</a:t>
            </a:r>
            <a:r>
              <a:rPr lang="en-US" dirty="0" err="1"/>
              <a:t>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mijenjati</a:t>
            </a:r>
            <a:r>
              <a:rPr lang="sr-Latn-ME" dirty="0"/>
              <a:t> </a:t>
            </a:r>
            <a:r>
              <a:rPr lang="en-US" dirty="0" err="1"/>
              <a:t>formulaciju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kojeg</a:t>
            </a:r>
            <a:r>
              <a:rPr lang="en-US" dirty="0"/>
              <a:t> </a:t>
            </a:r>
            <a:r>
              <a:rPr lang="en-US" dirty="0" err="1"/>
              <a:t>prijedloga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predložene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.</a:t>
            </a:r>
          </a:p>
          <a:p>
            <a:pPr algn="just"/>
            <a:r>
              <a:rPr lang="pl-PL" dirty="0"/>
              <a:t>Nakon proteka rokova za uključivanje dodatnih pitanja u dnevni red </a:t>
            </a:r>
            <a:r>
              <a:rPr lang="en-US" dirty="0" err="1"/>
              <a:t>predložen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poziv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sr-Latn-ME" dirty="0"/>
              <a:t>skupštinu dioničara/akcionara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uključivanja</a:t>
            </a:r>
            <a:r>
              <a:rPr lang="en-US" dirty="0"/>
              <a:t> u </a:t>
            </a:r>
            <a:r>
              <a:rPr lang="en-US" dirty="0" err="1"/>
              <a:t>dnevni</a:t>
            </a:r>
            <a:r>
              <a:rPr lang="en-US" dirty="0"/>
              <a:t> red </a:t>
            </a:r>
            <a:r>
              <a:rPr lang="en-US" dirty="0" err="1"/>
              <a:t>predloženih</a:t>
            </a:r>
            <a:r>
              <a:rPr lang="en-US" dirty="0"/>
              <a:t> </a:t>
            </a:r>
            <a:r>
              <a:rPr lang="en-US" dirty="0" err="1"/>
              <a:t>dopuna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sr-Latn-ME" dirty="0"/>
              <a:t> </a:t>
            </a:r>
            <a:r>
              <a:rPr lang="en-US" dirty="0"/>
              <a:t>je </a:t>
            </a:r>
            <a:r>
              <a:rPr lang="en-US" dirty="0" err="1"/>
              <a:t>odobrio</a:t>
            </a:r>
            <a:r>
              <a:rPr lang="en-US" dirty="0"/>
              <a:t>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, </a:t>
            </a:r>
            <a:r>
              <a:rPr lang="en-US" dirty="0" err="1"/>
              <a:t>formira</a:t>
            </a:r>
            <a:r>
              <a:rPr lang="en-US" dirty="0"/>
              <a:t> se </a:t>
            </a:r>
            <a:r>
              <a:rPr lang="en-US" dirty="0" err="1"/>
              <a:t>konačni</a:t>
            </a:r>
            <a:r>
              <a:rPr lang="en-US" dirty="0"/>
              <a:t> </a:t>
            </a:r>
            <a:r>
              <a:rPr lang="en-US" dirty="0" err="1"/>
              <a:t>dnevni</a:t>
            </a:r>
            <a:r>
              <a:rPr lang="en-US" dirty="0"/>
              <a:t> red </a:t>
            </a:r>
            <a:r>
              <a:rPr lang="sr-Latn-ME" dirty="0"/>
              <a:t>skupštine dioničara/akcionara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</a:t>
            </a:r>
            <a:r>
              <a:rPr lang="en-US" dirty="0" err="1"/>
              <a:t>Kada</a:t>
            </a:r>
            <a:r>
              <a:rPr lang="sr-Latn-ME" dirty="0"/>
              <a:t>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odobri</a:t>
            </a:r>
            <a:r>
              <a:rPr lang="en-US" dirty="0"/>
              <a:t> </a:t>
            </a:r>
            <a:r>
              <a:rPr lang="en-US" dirty="0" err="1"/>
              <a:t>konačni</a:t>
            </a:r>
            <a:r>
              <a:rPr lang="en-US" dirty="0"/>
              <a:t> </a:t>
            </a:r>
            <a:r>
              <a:rPr lang="en-US" dirty="0" err="1"/>
              <a:t>dnevni</a:t>
            </a:r>
            <a:r>
              <a:rPr lang="en-US" dirty="0"/>
              <a:t> red, on se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mijenjati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058033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20271"/>
            <a:ext cx="10515600" cy="535669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f) </a:t>
            </a:r>
            <a:r>
              <a:rPr lang="en-US" dirty="0" err="1"/>
              <a:t>Obavještavanje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o </a:t>
            </a:r>
            <a:r>
              <a:rPr lang="en-US" dirty="0" err="1"/>
              <a:t>odbijenim</a:t>
            </a:r>
            <a:r>
              <a:rPr lang="en-US" dirty="0"/>
              <a:t> </a:t>
            </a:r>
            <a:r>
              <a:rPr lang="en-US" dirty="0" err="1"/>
              <a:t>prijedlozima</a:t>
            </a:r>
            <a:endParaRPr lang="en-US" dirty="0"/>
          </a:p>
          <a:p>
            <a:pPr algn="just"/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sr-Latn-ME" dirty="0" err="1"/>
              <a:t>u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obavijestiti</a:t>
            </a:r>
            <a:r>
              <a:rPr lang="en-US" dirty="0"/>
              <a:t> </a:t>
            </a:r>
            <a:r>
              <a:rPr lang="en-US" dirty="0" err="1"/>
              <a:t>dioničare</a:t>
            </a:r>
            <a:r>
              <a:rPr lang="en-US" dirty="0"/>
              <a:t>/</a:t>
            </a:r>
            <a:r>
              <a:rPr lang="en-US" dirty="0" err="1"/>
              <a:t>akcionare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en-US" dirty="0" err="1" smtClean="0"/>
              <a:t>njihovi</a:t>
            </a:r>
            <a:r>
              <a:rPr lang="en-US" dirty="0" smtClean="0"/>
              <a:t> </a:t>
            </a:r>
            <a:r>
              <a:rPr lang="en-US" dirty="0" err="1"/>
              <a:t>prijedlozi</a:t>
            </a:r>
            <a:r>
              <a:rPr lang="en-US" dirty="0"/>
              <a:t> </a:t>
            </a:r>
            <a:r>
              <a:rPr lang="en-US" dirty="0" err="1"/>
              <a:t>odbijeni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Zakon</a:t>
            </a:r>
            <a:r>
              <a:rPr lang="en-US" dirty="0" smtClean="0"/>
              <a:t> </a:t>
            </a:r>
            <a:r>
              <a:rPr lang="en-US" dirty="0"/>
              <a:t>ne </a:t>
            </a:r>
            <a:r>
              <a:rPr lang="en-US" dirty="0" err="1"/>
              <a:t>određuje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se ova </a:t>
            </a:r>
            <a:r>
              <a:rPr lang="en-US" dirty="0" err="1"/>
              <a:t>odluka</a:t>
            </a:r>
            <a:r>
              <a:rPr lang="en-US" dirty="0"/>
              <a:t> mora </a:t>
            </a:r>
            <a:r>
              <a:rPr lang="en-US" dirty="0" err="1"/>
              <a:t>donijeti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obavijestiti</a:t>
            </a:r>
            <a:r>
              <a:rPr lang="en-US" dirty="0"/>
              <a:t> </a:t>
            </a:r>
            <a:r>
              <a:rPr lang="en-US" dirty="0" err="1"/>
              <a:t>dioničare</a:t>
            </a:r>
            <a:r>
              <a:rPr lang="en-US" dirty="0"/>
              <a:t>/</a:t>
            </a:r>
            <a:r>
              <a:rPr lang="en-US" dirty="0" err="1"/>
              <a:t>akcionare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dioničkih</a:t>
            </a:r>
            <a:r>
              <a:rPr lang="en-US" dirty="0"/>
              <a:t>/</a:t>
            </a:r>
            <a:r>
              <a:rPr lang="en-US" dirty="0" err="1"/>
              <a:t>akcionarskih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 ne </a:t>
            </a:r>
            <a:r>
              <a:rPr lang="en-US" dirty="0" err="1"/>
              <a:t>zahtijeva</a:t>
            </a:r>
            <a:r>
              <a:rPr lang="en-US" dirty="0"/>
              <a:t> da se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/>
              <a:t>obavještavaju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se </a:t>
            </a:r>
            <a:r>
              <a:rPr lang="en-US" dirty="0" err="1"/>
              <a:t>njihovi</a:t>
            </a:r>
            <a:r>
              <a:rPr lang="en-US" dirty="0"/>
              <a:t> </a:t>
            </a:r>
            <a:r>
              <a:rPr lang="en-US" dirty="0" err="1"/>
              <a:t>prijedlozi</a:t>
            </a:r>
            <a:r>
              <a:rPr lang="en-US" dirty="0"/>
              <a:t> </a:t>
            </a:r>
            <a:r>
              <a:rPr lang="en-US" dirty="0" err="1"/>
              <a:t>prihvate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Pretpostavlja</a:t>
            </a:r>
            <a:r>
              <a:rPr lang="en-US" dirty="0"/>
              <a:t> se da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 smtClean="0"/>
              <a:t>biti</a:t>
            </a:r>
            <a:r>
              <a:rPr lang="sr-Latn-ME" dirty="0" smtClean="0"/>
              <a:t> </a:t>
            </a:r>
            <a:r>
              <a:rPr lang="en-US" dirty="0" err="1" smtClean="0"/>
              <a:t>dovoljno</a:t>
            </a:r>
            <a:r>
              <a:rPr lang="en-US" dirty="0" smtClean="0"/>
              <a:t> </a:t>
            </a:r>
            <a:r>
              <a:rPr lang="en-US" dirty="0" err="1"/>
              <a:t>obavještenje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prime </a:t>
            </a:r>
            <a:r>
              <a:rPr lang="en-US" dirty="0" err="1"/>
              <a:t>konačni</a:t>
            </a:r>
            <a:r>
              <a:rPr lang="en-US" dirty="0"/>
              <a:t> </a:t>
            </a:r>
            <a:r>
              <a:rPr lang="en-US" dirty="0" err="1"/>
              <a:t>dnevni</a:t>
            </a:r>
            <a:r>
              <a:rPr lang="en-US" dirty="0"/>
              <a:t> 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9202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87506"/>
            <a:ext cx="10515600" cy="52894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6. </a:t>
            </a:r>
            <a:r>
              <a:rPr lang="en-US" dirty="0" err="1"/>
              <a:t>Preliminarno</a:t>
            </a:r>
            <a:r>
              <a:rPr lang="en-US" dirty="0"/>
              <a:t> </a:t>
            </a:r>
            <a:r>
              <a:rPr lang="en-US" dirty="0" err="1"/>
              <a:t>usvajanje</a:t>
            </a:r>
            <a:r>
              <a:rPr lang="en-US" dirty="0"/>
              <a:t> </a:t>
            </a:r>
            <a:r>
              <a:rPr lang="en-US" dirty="0" err="1"/>
              <a:t>godišnjeg</a:t>
            </a:r>
            <a:r>
              <a:rPr lang="en-US" dirty="0"/>
              <a:t> </a:t>
            </a:r>
            <a:r>
              <a:rPr lang="en-US" dirty="0" err="1"/>
              <a:t>računa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finansijskih</a:t>
            </a:r>
            <a:r>
              <a:rPr lang="sr-Latn-ME" dirty="0" smtClean="0"/>
              <a:t> </a:t>
            </a:r>
            <a:r>
              <a:rPr lang="en-US" dirty="0" err="1" smtClean="0"/>
              <a:t>izvještaja</a:t>
            </a:r>
            <a:endParaRPr lang="en-US" dirty="0"/>
          </a:p>
          <a:p>
            <a:pPr algn="just"/>
            <a:r>
              <a:rPr lang="en-US" dirty="0" err="1" smtClean="0"/>
              <a:t>Jedno</a:t>
            </a:r>
            <a:r>
              <a:rPr lang="en-US" dirty="0" smtClean="0"/>
              <a:t> od </a:t>
            </a:r>
            <a:r>
              <a:rPr lang="en-US" dirty="0" err="1" smtClean="0"/>
              <a:t>najvažnijih</a:t>
            </a:r>
            <a:r>
              <a:rPr lang="en-US" dirty="0" smtClean="0"/>
              <a:t> </a:t>
            </a:r>
            <a:r>
              <a:rPr lang="en-US" dirty="0" err="1" smtClean="0"/>
              <a:t>pitanja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nadležnosti</a:t>
            </a:r>
            <a:r>
              <a:rPr lang="en-US" dirty="0" smtClean="0"/>
              <a:t> </a:t>
            </a:r>
            <a:r>
              <a:rPr lang="sr-Latn-ME" dirty="0" smtClean="0"/>
              <a:t>skupštine dioničara/akcionara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 smtClean="0"/>
              <a:t>usvajanje</a:t>
            </a:r>
            <a:r>
              <a:rPr lang="en-US" dirty="0" smtClean="0"/>
              <a:t> </a:t>
            </a:r>
            <a:r>
              <a:rPr lang="en-US" dirty="0" err="1" smtClean="0"/>
              <a:t>godišnjih</a:t>
            </a:r>
            <a:r>
              <a:rPr lang="sr-Latn-ME" dirty="0" smtClean="0"/>
              <a:t> </a:t>
            </a:r>
            <a:r>
              <a:rPr lang="en-US" dirty="0" err="1" smtClean="0"/>
              <a:t>izvještaja</a:t>
            </a:r>
            <a:r>
              <a:rPr lang="en-US" dirty="0" smtClean="0"/>
              <a:t> o </a:t>
            </a:r>
            <a:r>
              <a:rPr lang="en-US" dirty="0" err="1" smtClean="0"/>
              <a:t>poslovanju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finansijskih</a:t>
            </a:r>
            <a:r>
              <a:rPr lang="en-US" dirty="0" smtClean="0"/>
              <a:t> </a:t>
            </a:r>
            <a:r>
              <a:rPr lang="en-US" dirty="0" err="1" smtClean="0"/>
              <a:t>izvještaja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Stoga</a:t>
            </a:r>
            <a:r>
              <a:rPr lang="en-US" dirty="0"/>
              <a:t>, </a:t>
            </a:r>
            <a:r>
              <a:rPr lang="en-US" dirty="0" err="1"/>
              <a:t>važnu</a:t>
            </a:r>
            <a:r>
              <a:rPr lang="en-US" dirty="0"/>
              <a:t> </a:t>
            </a:r>
            <a:r>
              <a:rPr lang="en-US" dirty="0" err="1"/>
              <a:t>odluku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prethodi</a:t>
            </a:r>
            <a:r>
              <a:rPr lang="en-US" dirty="0"/>
              <a:t> </a:t>
            </a:r>
            <a:r>
              <a:rPr lang="sr-Latn-ME" dirty="0"/>
              <a:t>godišnja skupštine dioničara/akcionara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/>
              <a:t>preliminarno</a:t>
            </a:r>
            <a:r>
              <a:rPr lang="en-US" dirty="0"/>
              <a:t> </a:t>
            </a:r>
            <a:r>
              <a:rPr lang="en-US" dirty="0" err="1" smtClean="0"/>
              <a:t>usvajanje</a:t>
            </a:r>
            <a:r>
              <a:rPr lang="sr-Latn-ME" dirty="0" smtClean="0"/>
              <a:t> </a:t>
            </a:r>
            <a:r>
              <a:rPr lang="en-US" dirty="0" err="1" smtClean="0"/>
              <a:t>godišnjeg</a:t>
            </a:r>
            <a:r>
              <a:rPr lang="en-US" dirty="0" smtClean="0"/>
              <a:t> </a:t>
            </a:r>
            <a:r>
              <a:rPr lang="en-US" dirty="0" err="1"/>
              <a:t>računa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izvještaja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Prije</a:t>
            </a:r>
            <a:r>
              <a:rPr lang="en-US" dirty="0" smtClean="0"/>
              <a:t> </a:t>
            </a:r>
            <a:r>
              <a:rPr lang="en-US" dirty="0" err="1"/>
              <a:t>odlučivanja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ovi</a:t>
            </a:r>
            <a:r>
              <a:rPr lang="en-US" dirty="0"/>
              <a:t> </a:t>
            </a:r>
            <a:r>
              <a:rPr lang="en-US" dirty="0" err="1"/>
              <a:t>izvještaji</a:t>
            </a:r>
            <a:r>
              <a:rPr lang="en-US" dirty="0"/>
              <a:t> bi </a:t>
            </a:r>
            <a:r>
              <a:rPr lang="en-US" dirty="0" err="1"/>
              <a:t>trebali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predmet</a:t>
            </a:r>
            <a:r>
              <a:rPr lang="en-US" dirty="0"/>
              <a:t> </a:t>
            </a:r>
            <a:r>
              <a:rPr lang="en-US" dirty="0" err="1"/>
              <a:t>razmatranja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provjere</a:t>
            </a:r>
            <a:r>
              <a:rPr lang="sr-Latn-ME" dirty="0" smtClean="0"/>
              <a:t> </a:t>
            </a:r>
            <a:r>
              <a:rPr lang="pl-PL" dirty="0" smtClean="0"/>
              <a:t>od </a:t>
            </a:r>
            <a:r>
              <a:rPr lang="pl-PL" dirty="0"/>
              <a:t>strane internih organa nadzora društva.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29664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3600" dirty="0"/>
              <a:t>2</a:t>
            </a:r>
            <a:r>
              <a:rPr lang="en-US" sz="3600" dirty="0" smtClean="0"/>
              <a:t>. O</a:t>
            </a:r>
            <a:r>
              <a:rPr lang="sr-Latn-ME" sz="3600" dirty="0" smtClean="0"/>
              <a:t>DRŽAVANJE SKUPŠTINE DIONIČARA/AKCIONARA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73306"/>
            <a:ext cx="10515600" cy="4603657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održati</a:t>
            </a:r>
            <a:r>
              <a:rPr lang="en-US" dirty="0"/>
              <a:t> </a:t>
            </a:r>
            <a:r>
              <a:rPr lang="sr-Latn-ME" dirty="0" smtClean="0"/>
              <a:t>skupštinu dioničara/akcionara</a:t>
            </a:r>
            <a:r>
              <a:rPr lang="en-US" dirty="0" smtClean="0"/>
              <a:t>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završe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pripremne</a:t>
            </a:r>
            <a:r>
              <a:rPr lang="en-US" dirty="0"/>
              <a:t> </a:t>
            </a:r>
            <a:r>
              <a:rPr lang="en-US" dirty="0" err="1"/>
              <a:t>radnje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sr-Latn-ME" dirty="0" smtClean="0"/>
              <a:t>Skupština dioničara/akcionara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 smtClean="0"/>
              <a:t>glavni</a:t>
            </a:r>
            <a:r>
              <a:rPr lang="sr-Latn-ME" dirty="0" smtClean="0"/>
              <a:t> </a:t>
            </a:r>
            <a:r>
              <a:rPr lang="en-US" dirty="0" err="1" smtClean="0"/>
              <a:t>događaj</a:t>
            </a:r>
            <a:r>
              <a:rPr lang="en-US" dirty="0" smtClean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, pa </a:t>
            </a:r>
            <a:r>
              <a:rPr lang="en-US" dirty="0" err="1"/>
              <a:t>stoga</a:t>
            </a:r>
            <a:r>
              <a:rPr lang="en-US" dirty="0"/>
              <a:t> </a:t>
            </a:r>
            <a:r>
              <a:rPr lang="en-US" dirty="0" err="1"/>
              <a:t>njegova</a:t>
            </a:r>
            <a:r>
              <a:rPr lang="en-US" dirty="0"/>
              <a:t> </a:t>
            </a:r>
            <a:r>
              <a:rPr lang="en-US" dirty="0" err="1"/>
              <a:t>pravilna</a:t>
            </a:r>
            <a:r>
              <a:rPr lang="en-US" dirty="0"/>
              <a:t> </a:t>
            </a:r>
            <a:r>
              <a:rPr lang="en-US" dirty="0" err="1"/>
              <a:t>realizacija</a:t>
            </a:r>
            <a:r>
              <a:rPr lang="en-US" dirty="0"/>
              <a:t> </a:t>
            </a:r>
            <a:r>
              <a:rPr lang="en-US" dirty="0" err="1" smtClean="0"/>
              <a:t>dobija</a:t>
            </a:r>
            <a:r>
              <a:rPr lang="sr-Latn-ME" dirty="0" smtClean="0"/>
              <a:t> </a:t>
            </a:r>
            <a:r>
              <a:rPr lang="en-US" dirty="0" err="1" smtClean="0"/>
              <a:t>dodatnu</a:t>
            </a:r>
            <a:r>
              <a:rPr lang="en-US" dirty="0" smtClean="0"/>
              <a:t> </a:t>
            </a:r>
            <a:r>
              <a:rPr lang="en-US" dirty="0" err="1"/>
              <a:t>važnost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err="1"/>
              <a:t>Sazivanje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održavanje</a:t>
            </a:r>
            <a:r>
              <a:rPr lang="en-US" dirty="0"/>
              <a:t> </a:t>
            </a:r>
            <a:r>
              <a:rPr lang="sr-Latn-ME" dirty="0"/>
              <a:t>skupštine dioničara/akcionara </a:t>
            </a:r>
            <a:r>
              <a:rPr lang="en-US" dirty="0" smtClean="0"/>
              <a:t>je </a:t>
            </a:r>
            <a:r>
              <a:rPr lang="en-US" dirty="0" err="1"/>
              <a:t>složen</a:t>
            </a:r>
            <a:r>
              <a:rPr lang="en-US" dirty="0"/>
              <a:t> </a:t>
            </a:r>
            <a:r>
              <a:rPr lang="en-US" dirty="0" err="1"/>
              <a:t>postupak</a:t>
            </a:r>
            <a:r>
              <a:rPr lang="en-US" dirty="0"/>
              <a:t>, pa je </a:t>
            </a:r>
            <a:r>
              <a:rPr lang="en-US" dirty="0" err="1"/>
              <a:t>neophodno</a:t>
            </a:r>
            <a:r>
              <a:rPr lang="en-US" dirty="0"/>
              <a:t> </a:t>
            </a:r>
            <a:r>
              <a:rPr lang="en-US" dirty="0" err="1" smtClean="0"/>
              <a:t>preduzeti</a:t>
            </a:r>
            <a:r>
              <a:rPr lang="sr-Latn-ME" dirty="0" smtClean="0"/>
              <a:t> </a:t>
            </a:r>
            <a:r>
              <a:rPr lang="en-US" dirty="0" err="1" smtClean="0"/>
              <a:t>niz</a:t>
            </a:r>
            <a:r>
              <a:rPr lang="en-US" dirty="0" smtClean="0"/>
              <a:t> </a:t>
            </a:r>
            <a:r>
              <a:rPr lang="en-US" dirty="0" err="1"/>
              <a:t>koraka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se </a:t>
            </a:r>
            <a:r>
              <a:rPr lang="en-US" dirty="0" err="1"/>
              <a:t>ispunili</a:t>
            </a:r>
            <a:r>
              <a:rPr lang="en-US" dirty="0"/>
              <a:t>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zakonski</a:t>
            </a:r>
            <a:r>
              <a:rPr lang="en-US" dirty="0"/>
              <a:t> </a:t>
            </a:r>
            <a:r>
              <a:rPr lang="en-US" dirty="0" err="1"/>
              <a:t>zahtjevi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preporuke</a:t>
            </a:r>
            <a:r>
              <a:rPr lang="en-US" dirty="0"/>
              <a:t> </a:t>
            </a:r>
            <a:r>
              <a:rPr lang="en-US" dirty="0" err="1"/>
              <a:t>dobrog</a:t>
            </a:r>
            <a:r>
              <a:rPr lang="en-US" dirty="0"/>
              <a:t> </a:t>
            </a:r>
            <a:r>
              <a:rPr lang="en-US" dirty="0" err="1" smtClean="0"/>
              <a:t>korporativnog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614812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1825" y="501014"/>
            <a:ext cx="8886423" cy="620340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797075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5620" y="1184855"/>
            <a:ext cx="10215817" cy="5428331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533506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v-SE" dirty="0"/>
              <a:t>Kod datog pregleda koraka koji se odnose na održavanje </a:t>
            </a:r>
            <a:r>
              <a:rPr lang="sr-Latn-ME" dirty="0"/>
              <a:t>skupštine </a:t>
            </a:r>
            <a:r>
              <a:rPr lang="sr-Latn-ME" dirty="0" smtClean="0"/>
              <a:t>dioničara/akcionara</a:t>
            </a:r>
            <a:r>
              <a:rPr lang="sv-SE" dirty="0" smtClean="0"/>
              <a:t>, treba</a:t>
            </a:r>
            <a:r>
              <a:rPr lang="sr-Latn-ME" dirty="0" smtClean="0"/>
              <a:t> </a:t>
            </a:r>
            <a:r>
              <a:rPr lang="en-US" dirty="0" err="1" smtClean="0"/>
              <a:t>obratiti</a:t>
            </a:r>
            <a:r>
              <a:rPr lang="en-US" dirty="0" smtClean="0"/>
              <a:t> </a:t>
            </a:r>
            <a:r>
              <a:rPr lang="en-US" dirty="0" err="1"/>
              <a:t>pažnju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inicijalne</a:t>
            </a:r>
            <a:r>
              <a:rPr lang="en-US" dirty="0"/>
              <a:t> </a:t>
            </a:r>
            <a:r>
              <a:rPr lang="en-US" dirty="0" err="1"/>
              <a:t>radnje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obuhvataju</a:t>
            </a:r>
            <a:r>
              <a:rPr lang="en-US" dirty="0"/>
              <a:t> </a:t>
            </a:r>
            <a:r>
              <a:rPr lang="en-US" dirty="0" err="1"/>
              <a:t>registraciju</a:t>
            </a:r>
            <a:r>
              <a:rPr lang="en-US" dirty="0"/>
              <a:t> </a:t>
            </a:r>
            <a:r>
              <a:rPr lang="en-US" dirty="0" err="1"/>
              <a:t>učesnika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sr-Latn-ME" dirty="0" smtClean="0"/>
              <a:t>skupštini </a:t>
            </a:r>
            <a:r>
              <a:rPr lang="sr-Latn-ME" dirty="0"/>
              <a:t>dioničara/akcionara 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utvrđivanje</a:t>
            </a:r>
            <a:r>
              <a:rPr lang="en-US" dirty="0"/>
              <a:t> </a:t>
            </a:r>
            <a:r>
              <a:rPr lang="en-US" dirty="0" err="1"/>
              <a:t>kvoruma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rad </a:t>
            </a:r>
            <a:r>
              <a:rPr lang="sr-Latn-ME" dirty="0"/>
              <a:t>skupštine </a:t>
            </a:r>
            <a:r>
              <a:rPr lang="sr-Latn-ME" dirty="0" smtClean="0"/>
              <a:t>dioničara/akcionara.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676550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1. </a:t>
            </a:r>
            <a:r>
              <a:rPr lang="en-US" sz="3200" dirty="0" err="1">
                <a:latin typeface="+mn-lt"/>
              </a:rPr>
              <a:t>Načini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učešća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 smtClean="0">
                <a:latin typeface="+mn-lt"/>
              </a:rPr>
              <a:t>dioničara</a:t>
            </a:r>
            <a:r>
              <a:rPr lang="en-US" sz="3200" dirty="0" smtClean="0">
                <a:latin typeface="+mn-lt"/>
              </a:rPr>
              <a:t>/</a:t>
            </a:r>
            <a:r>
              <a:rPr lang="en-US" sz="3200" dirty="0" err="1" smtClean="0">
                <a:latin typeface="+mn-lt"/>
              </a:rPr>
              <a:t>akcionara</a:t>
            </a:r>
            <a:r>
              <a:rPr lang="sr-Latn-ME" sz="3200" dirty="0">
                <a:latin typeface="+mn-lt"/>
              </a:rPr>
              <a:t> </a:t>
            </a:r>
            <a:r>
              <a:rPr lang="sr-Latn-ME" sz="3200" dirty="0" smtClean="0">
                <a:latin typeface="+mn-lt"/>
              </a:rPr>
              <a:t>skupštini </a:t>
            </a:r>
            <a:r>
              <a:rPr lang="sr-Latn-ME" sz="3200" dirty="0">
                <a:latin typeface="+mn-lt"/>
              </a:rPr>
              <a:t>dioničara/akcionara</a:t>
            </a:r>
            <a:endParaRPr lang="en-US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kcionari</a:t>
            </a:r>
            <a:r>
              <a:rPr lang="en-US" dirty="0" smtClean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lično</a:t>
            </a:r>
            <a:r>
              <a:rPr lang="en-US" dirty="0"/>
              <a:t> </a:t>
            </a:r>
            <a:r>
              <a:rPr lang="en-US" dirty="0" err="1"/>
              <a:t>prisustvovati</a:t>
            </a:r>
            <a:r>
              <a:rPr lang="en-US" dirty="0"/>
              <a:t> </a:t>
            </a:r>
            <a:r>
              <a:rPr lang="sr-Latn-ME" dirty="0" smtClean="0"/>
              <a:t>skupštini  dioničara/akcionara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jednog</a:t>
            </a:r>
            <a:r>
              <a:rPr lang="en-US" dirty="0"/>
              <a:t> </a:t>
            </a:r>
            <a:r>
              <a:rPr lang="en-US" dirty="0" err="1" smtClean="0"/>
              <a:t>punomoćnika</a:t>
            </a:r>
            <a:r>
              <a:rPr lang="sr-Latn-ME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/>
              <a:t>učestvuje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sr-Latn-ME" dirty="0" smtClean="0"/>
              <a:t>skupštin </a:t>
            </a:r>
            <a:r>
              <a:rPr lang="sr-Latn-ME" dirty="0"/>
              <a:t>dioničara/akcionara 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ime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kcionari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 </a:t>
            </a:r>
            <a:r>
              <a:rPr lang="en-US" dirty="0" err="1" smtClean="0"/>
              <a:t>glasati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sr-Latn-ME" dirty="0" smtClean="0"/>
              <a:t>skupštini  </a:t>
            </a:r>
            <a:r>
              <a:rPr lang="sr-Latn-ME" dirty="0"/>
              <a:t>dioničara/akcionara 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slanjem</a:t>
            </a:r>
            <a:r>
              <a:rPr lang="en-US" dirty="0"/>
              <a:t> </a:t>
            </a:r>
            <a:r>
              <a:rPr lang="en-US" dirty="0" err="1"/>
              <a:t>popunjenih</a:t>
            </a:r>
            <a:r>
              <a:rPr lang="en-US" dirty="0"/>
              <a:t> </a:t>
            </a:r>
            <a:r>
              <a:rPr lang="en-US" dirty="0" err="1"/>
              <a:t>glasačkih</a:t>
            </a:r>
            <a:r>
              <a:rPr lang="en-US" dirty="0"/>
              <a:t> </a:t>
            </a:r>
            <a:r>
              <a:rPr lang="en-US" dirty="0" err="1"/>
              <a:t>listića</a:t>
            </a:r>
            <a:r>
              <a:rPr lang="en-US" dirty="0"/>
              <a:t> </a:t>
            </a:r>
            <a:r>
              <a:rPr lang="en-US" dirty="0" err="1"/>
              <a:t>društvu</a:t>
            </a:r>
            <a:r>
              <a:rPr lang="en-US" dirty="0"/>
              <a:t> (</a:t>
            </a:r>
            <a:r>
              <a:rPr lang="en-US" dirty="0" err="1"/>
              <a:t>ako</a:t>
            </a:r>
            <a:r>
              <a:rPr lang="en-US" dirty="0"/>
              <a:t> se </a:t>
            </a:r>
            <a:r>
              <a:rPr lang="en-US" dirty="0" err="1" smtClean="0"/>
              <a:t>glasački</a:t>
            </a:r>
            <a:r>
              <a:rPr lang="sr-Latn-ME" dirty="0" smtClean="0"/>
              <a:t> </a:t>
            </a:r>
            <a:r>
              <a:rPr lang="en-US" dirty="0" err="1" smtClean="0"/>
              <a:t>listići</a:t>
            </a:r>
            <a:r>
              <a:rPr lang="en-US" dirty="0" smtClean="0"/>
              <a:t> </a:t>
            </a:r>
            <a:r>
              <a:rPr lang="en-US" dirty="0" err="1"/>
              <a:t>distribuiraju</a:t>
            </a:r>
            <a:r>
              <a:rPr lang="en-US" dirty="0"/>
              <a:t> </a:t>
            </a:r>
            <a:r>
              <a:rPr lang="en-US" dirty="0" err="1"/>
              <a:t>unaprijed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ovo</a:t>
            </a:r>
            <a:r>
              <a:rPr lang="en-US" dirty="0"/>
              <a:t> </a:t>
            </a:r>
            <a:r>
              <a:rPr lang="en-US" dirty="0" err="1"/>
              <a:t>dozvoljava</a:t>
            </a:r>
            <a:r>
              <a:rPr lang="en-US" dirty="0"/>
              <a:t>).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slučaju</a:t>
            </a:r>
            <a:r>
              <a:rPr lang="en-US" dirty="0"/>
              <a:t> </a:t>
            </a:r>
            <a:r>
              <a:rPr lang="en-US" dirty="0" err="1" smtClean="0"/>
              <a:t>učešća</a:t>
            </a:r>
            <a:r>
              <a:rPr lang="sr-Latn-ME" dirty="0" smtClean="0"/>
              <a:t> </a:t>
            </a:r>
            <a:r>
              <a:rPr lang="en-US" dirty="0" err="1" smtClean="0"/>
              <a:t>preko</a:t>
            </a:r>
            <a:r>
              <a:rPr lang="en-US" dirty="0" smtClean="0"/>
              <a:t> </a:t>
            </a:r>
            <a:r>
              <a:rPr lang="en-US" dirty="0" err="1"/>
              <a:t>punomoćnika</a:t>
            </a:r>
            <a:r>
              <a:rPr lang="en-US" dirty="0"/>
              <a:t>, </a:t>
            </a:r>
            <a:r>
              <a:rPr lang="en-US" dirty="0" err="1"/>
              <a:t>punomoć</a:t>
            </a:r>
            <a:r>
              <a:rPr lang="en-US" dirty="0"/>
              <a:t> se mora </a:t>
            </a:r>
            <a:r>
              <a:rPr lang="en-US" dirty="0" err="1"/>
              <a:t>sačiniti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 smtClean="0"/>
              <a:t>bila</a:t>
            </a:r>
            <a:r>
              <a:rPr lang="sr-Latn-ME" dirty="0" smtClean="0"/>
              <a:t> </a:t>
            </a:r>
            <a:r>
              <a:rPr lang="en-US" dirty="0" err="1" smtClean="0"/>
              <a:t>punovažna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Dioničar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opozvati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prenijeti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drugo</a:t>
            </a:r>
            <a:r>
              <a:rPr lang="en-US" dirty="0"/>
              <a:t> lice u </a:t>
            </a:r>
            <a:r>
              <a:rPr lang="en-US" dirty="0" err="1" smtClean="0"/>
              <a:t>bilo</a:t>
            </a:r>
            <a:r>
              <a:rPr lang="sr-Latn-ME" dirty="0" smtClean="0"/>
              <a:t> </a:t>
            </a:r>
            <a:r>
              <a:rPr lang="en-US" dirty="0" err="1" smtClean="0"/>
              <a:t>kojem</a:t>
            </a:r>
            <a:r>
              <a:rPr lang="en-US" dirty="0" smtClean="0"/>
              <a:t> </a:t>
            </a:r>
            <a:r>
              <a:rPr lang="en-US" dirty="0" err="1"/>
              <a:t>trenutku</a:t>
            </a:r>
            <a:r>
              <a:rPr lang="en-US" dirty="0" smtClean="0"/>
              <a:t>.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514276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33718"/>
            <a:ext cx="10515600" cy="5343245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 Pored toga, </a:t>
            </a:r>
            <a:r>
              <a:rPr lang="en-US" dirty="0" err="1"/>
              <a:t>dioničar</a:t>
            </a:r>
            <a:r>
              <a:rPr lang="en-US" dirty="0"/>
              <a:t>/</a:t>
            </a:r>
            <a:r>
              <a:rPr lang="en-US" dirty="0" err="1"/>
              <a:t>akcionar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promijeniti</a:t>
            </a:r>
            <a:r>
              <a:rPr lang="en-US" dirty="0"/>
              <a:t> </a:t>
            </a:r>
            <a:r>
              <a:rPr lang="en-US" dirty="0" err="1"/>
              <a:t>uslove</a:t>
            </a:r>
            <a:r>
              <a:rPr lang="en-US" dirty="0"/>
              <a:t> </a:t>
            </a:r>
            <a:r>
              <a:rPr lang="en-US" dirty="0" err="1"/>
              <a:t>punomoći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svom</a:t>
            </a:r>
            <a:r>
              <a:rPr lang="en-US" dirty="0" smtClean="0"/>
              <a:t> </a:t>
            </a:r>
            <a:r>
              <a:rPr lang="en-US" dirty="0" err="1"/>
              <a:t>punomoćniku</a:t>
            </a:r>
            <a:r>
              <a:rPr lang="en-US" dirty="0"/>
              <a:t> </a:t>
            </a: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/>
              <a:t>drugačije</a:t>
            </a:r>
            <a:r>
              <a:rPr lang="en-US" dirty="0"/>
              <a:t> </a:t>
            </a:r>
            <a:r>
              <a:rPr lang="en-US" dirty="0" err="1"/>
              <a:t>instrukcije</a:t>
            </a:r>
            <a:r>
              <a:rPr lang="en-US" dirty="0"/>
              <a:t> u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kojem</a:t>
            </a:r>
            <a:r>
              <a:rPr lang="en-US" dirty="0"/>
              <a:t> </a:t>
            </a:r>
            <a:r>
              <a:rPr lang="en-US" dirty="0" err="1"/>
              <a:t>trenutku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U </a:t>
            </a:r>
            <a:r>
              <a:rPr lang="en-US" dirty="0" err="1"/>
              <a:t>slučaju</a:t>
            </a:r>
            <a:r>
              <a:rPr lang="en-US" dirty="0"/>
              <a:t> </a:t>
            </a:r>
            <a:r>
              <a:rPr lang="en-US" dirty="0" err="1"/>
              <a:t>suvlasništva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dionicama</a:t>
            </a:r>
            <a:r>
              <a:rPr lang="en-US" dirty="0"/>
              <a:t>/</a:t>
            </a:r>
            <a:r>
              <a:rPr lang="en-US" dirty="0" err="1"/>
              <a:t>akcijama</a:t>
            </a:r>
            <a:r>
              <a:rPr lang="en-US" dirty="0"/>
              <a:t>, </a:t>
            </a:r>
            <a:r>
              <a:rPr lang="en-US" dirty="0" err="1"/>
              <a:t>glasanje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vršiti</a:t>
            </a:r>
            <a:r>
              <a:rPr lang="en-US" dirty="0"/>
              <a:t>:</a:t>
            </a:r>
          </a:p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/>
              <a:t>jedan</a:t>
            </a:r>
            <a:r>
              <a:rPr lang="en-US" sz="2800" dirty="0"/>
              <a:t> od </a:t>
            </a:r>
            <a:r>
              <a:rPr lang="en-US" sz="2800" dirty="0" err="1"/>
              <a:t>imalaca</a:t>
            </a:r>
            <a:r>
              <a:rPr lang="en-US" sz="2800" dirty="0"/>
              <a:t>, </a:t>
            </a:r>
            <a:r>
              <a:rPr lang="en-US" sz="2800" dirty="0" err="1"/>
              <a:t>istupajući</a:t>
            </a:r>
            <a:r>
              <a:rPr lang="en-US" sz="2800" dirty="0"/>
              <a:t> u </a:t>
            </a:r>
            <a:r>
              <a:rPr lang="en-US" sz="2800" dirty="0" err="1"/>
              <a:t>ime</a:t>
            </a:r>
            <a:r>
              <a:rPr lang="en-US" sz="2800" dirty="0"/>
              <a:t> </a:t>
            </a:r>
            <a:r>
              <a:rPr lang="en-US" sz="2800" dirty="0" err="1"/>
              <a:t>svih</a:t>
            </a:r>
            <a:r>
              <a:rPr lang="en-US" sz="2800" dirty="0"/>
              <a:t> </a:t>
            </a:r>
            <a:r>
              <a:rPr lang="en-US" sz="2800" dirty="0" err="1"/>
              <a:t>vlasnika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osnovu</a:t>
            </a:r>
            <a:r>
              <a:rPr lang="en-US" sz="2800" dirty="0"/>
              <a:t> </a:t>
            </a:r>
            <a:r>
              <a:rPr lang="en-US" sz="2800" dirty="0" err="1" smtClean="0"/>
              <a:t>punovažne</a:t>
            </a:r>
            <a:r>
              <a:rPr lang="sr-Latn-ME" sz="2800" dirty="0" smtClean="0"/>
              <a:t> </a:t>
            </a:r>
            <a:r>
              <a:rPr lang="en-US" sz="2800" dirty="0" err="1" smtClean="0"/>
              <a:t>punomoći</a:t>
            </a:r>
            <a:r>
              <a:rPr lang="en-US" sz="2800" dirty="0"/>
              <a:t>; </a:t>
            </a:r>
            <a:r>
              <a:rPr lang="en-US" sz="2800" dirty="0" err="1"/>
              <a:t>ili</a:t>
            </a:r>
            <a:endParaRPr lang="en-US" sz="2800" dirty="0"/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zajednički</a:t>
            </a:r>
            <a:r>
              <a:rPr lang="en-US" sz="2800" dirty="0"/>
              <a:t> </a:t>
            </a:r>
            <a:r>
              <a:rPr lang="en-US" sz="2800" dirty="0" err="1"/>
              <a:t>punomoćnik</a:t>
            </a:r>
            <a:r>
              <a:rPr lang="en-US" sz="2800" dirty="0"/>
              <a:t>, </a:t>
            </a:r>
            <a:r>
              <a:rPr lang="en-US" sz="2800" dirty="0" err="1"/>
              <a:t>istupajući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osnovu</a:t>
            </a:r>
            <a:r>
              <a:rPr lang="en-US" sz="2800" dirty="0"/>
              <a:t> </a:t>
            </a:r>
            <a:r>
              <a:rPr lang="en-US" sz="2800" dirty="0" err="1"/>
              <a:t>punovažne</a:t>
            </a:r>
            <a:r>
              <a:rPr lang="en-US" sz="2800" dirty="0"/>
              <a:t> </a:t>
            </a:r>
            <a:r>
              <a:rPr lang="en-US" sz="2800" dirty="0" err="1"/>
              <a:t>punomoći</a:t>
            </a:r>
            <a:r>
              <a:rPr lang="en-US" sz="2800" dirty="0"/>
              <a:t>.</a:t>
            </a:r>
          </a:p>
          <a:p>
            <a:pPr algn="just"/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dioničar</a:t>
            </a:r>
            <a:r>
              <a:rPr lang="en-US" dirty="0"/>
              <a:t>/</a:t>
            </a:r>
            <a:r>
              <a:rPr lang="en-US" dirty="0" err="1"/>
              <a:t>akcionar</a:t>
            </a:r>
            <a:r>
              <a:rPr lang="en-US" dirty="0"/>
              <a:t> – </a:t>
            </a:r>
            <a:r>
              <a:rPr lang="en-US" dirty="0" err="1"/>
              <a:t>fizičko</a:t>
            </a:r>
            <a:r>
              <a:rPr lang="en-US" dirty="0"/>
              <a:t> lice </a:t>
            </a:r>
            <a:r>
              <a:rPr lang="en-US" dirty="0" err="1"/>
              <a:t>umre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se </a:t>
            </a:r>
            <a:r>
              <a:rPr lang="en-US" dirty="0" err="1"/>
              <a:t>dioničar</a:t>
            </a:r>
            <a:r>
              <a:rPr lang="en-US" dirty="0"/>
              <a:t>/</a:t>
            </a:r>
            <a:r>
              <a:rPr lang="en-US" dirty="0" err="1"/>
              <a:t>akcionar</a:t>
            </a:r>
            <a:r>
              <a:rPr lang="en-US" dirty="0"/>
              <a:t> – </a:t>
            </a:r>
            <a:r>
              <a:rPr lang="en-US" dirty="0" err="1" smtClean="0"/>
              <a:t>pravno</a:t>
            </a:r>
            <a:r>
              <a:rPr lang="sr-Latn-ME" dirty="0" smtClean="0"/>
              <a:t> </a:t>
            </a:r>
            <a:r>
              <a:rPr lang="en-US" dirty="0" smtClean="0"/>
              <a:t>lice </a:t>
            </a:r>
            <a:r>
              <a:rPr lang="en-US" dirty="0" err="1" smtClean="0"/>
              <a:t>reorganiz</a:t>
            </a:r>
            <a:r>
              <a:rPr lang="sr-Latn-ME" dirty="0" smtClean="0"/>
              <a:t>uje </a:t>
            </a:r>
            <a:r>
              <a:rPr lang="en-US" dirty="0" smtClean="0"/>
              <a:t> </a:t>
            </a:r>
            <a:r>
              <a:rPr lang="en-US" dirty="0" err="1"/>
              <a:t>poslije</a:t>
            </a:r>
            <a:r>
              <a:rPr lang="en-US" dirty="0"/>
              <a:t> </a:t>
            </a:r>
            <a:r>
              <a:rPr lang="en-US" dirty="0" err="1"/>
              <a:t>datuma</a:t>
            </a:r>
            <a:r>
              <a:rPr lang="en-US" dirty="0"/>
              <a:t> </a:t>
            </a:r>
            <a:r>
              <a:rPr lang="en-US" dirty="0" err="1"/>
              <a:t>evidentiranja</a:t>
            </a:r>
            <a:r>
              <a:rPr lang="en-US" dirty="0"/>
              <a:t>, </a:t>
            </a:r>
            <a:r>
              <a:rPr lang="en-US" dirty="0" err="1"/>
              <a:t>skupštini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prisustvovati</a:t>
            </a:r>
            <a:r>
              <a:rPr lang="en-US" dirty="0"/>
              <a:t> </a:t>
            </a:r>
            <a:r>
              <a:rPr lang="en-US" dirty="0" err="1" smtClean="0"/>
              <a:t>zakonski</a:t>
            </a:r>
            <a:r>
              <a:rPr lang="sr-Latn-ME" dirty="0" smtClean="0"/>
              <a:t> </a:t>
            </a:r>
            <a:r>
              <a:rPr lang="en-US" dirty="0" err="1" smtClean="0"/>
              <a:t>nasljednik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novi</a:t>
            </a:r>
            <a:r>
              <a:rPr lang="en-US" dirty="0"/>
              <a:t> </a:t>
            </a:r>
            <a:r>
              <a:rPr lang="en-US" dirty="0" err="1"/>
              <a:t>dioničar</a:t>
            </a:r>
            <a:r>
              <a:rPr lang="en-US" dirty="0"/>
              <a:t>/</a:t>
            </a:r>
            <a:r>
              <a:rPr lang="en-US" dirty="0" err="1"/>
              <a:t>akcionar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92591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Registracija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endParaRPr lang="en-US" dirty="0"/>
          </a:p>
          <a:p>
            <a:pPr algn="just"/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početka</a:t>
            </a:r>
            <a:r>
              <a:rPr lang="en-US" dirty="0"/>
              <a:t> </a:t>
            </a:r>
            <a:r>
              <a:rPr lang="sr-Latn-ME" dirty="0"/>
              <a:t>skupštine </a:t>
            </a:r>
            <a:r>
              <a:rPr lang="sr-Latn-ME" dirty="0" smtClean="0"/>
              <a:t>dioničara/akcionara </a:t>
            </a:r>
            <a:r>
              <a:rPr lang="en-US" dirty="0" err="1" smtClean="0"/>
              <a:t>registr</a:t>
            </a:r>
            <a:r>
              <a:rPr lang="sr-Latn-ME" dirty="0" smtClean="0"/>
              <a:t>uju </a:t>
            </a:r>
            <a:r>
              <a:rPr lang="en-US" dirty="0" smtClean="0"/>
              <a:t>se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punomoćnici</a:t>
            </a:r>
            <a:r>
              <a:rPr lang="en-US" dirty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Učesnici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 smtClean="0"/>
              <a:t>registr</a:t>
            </a:r>
            <a:r>
              <a:rPr lang="sr-Latn-ME" dirty="0" smtClean="0"/>
              <a:t>ovati </a:t>
            </a:r>
            <a:r>
              <a:rPr lang="en-US" dirty="0" smtClean="0"/>
              <a:t> </a:t>
            </a:r>
            <a:r>
              <a:rPr lang="en-US" dirty="0"/>
              <a:t>da bi se </a:t>
            </a:r>
            <a:r>
              <a:rPr lang="en-US" dirty="0" err="1"/>
              <a:t>utvrdio</a:t>
            </a:r>
            <a:r>
              <a:rPr lang="en-US" dirty="0"/>
              <a:t> </a:t>
            </a:r>
            <a:r>
              <a:rPr lang="en-US" dirty="0" err="1"/>
              <a:t>kvorum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1643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16106"/>
            <a:ext cx="10515600" cy="506085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Sačinjavanje</a:t>
            </a:r>
            <a:r>
              <a:rPr lang="en-US" dirty="0"/>
              <a:t> </a:t>
            </a:r>
            <a:r>
              <a:rPr lang="en-US" dirty="0" err="1"/>
              <a:t>prijedloga</a:t>
            </a:r>
            <a:r>
              <a:rPr lang="en-US" dirty="0"/>
              <a:t> </a:t>
            </a:r>
            <a:r>
              <a:rPr lang="en-US" dirty="0" err="1"/>
              <a:t>dnevnog</a:t>
            </a:r>
            <a:r>
              <a:rPr lang="en-US" dirty="0"/>
              <a:t> </a:t>
            </a:r>
            <a:r>
              <a:rPr lang="en-US" dirty="0" err="1"/>
              <a:t>reda</a:t>
            </a:r>
            <a:endParaRPr lang="en-US" dirty="0"/>
          </a:p>
          <a:p>
            <a:r>
              <a:rPr lang="en-US" dirty="0" err="1"/>
              <a:t>Prvi</a:t>
            </a:r>
            <a:r>
              <a:rPr lang="en-US" dirty="0"/>
              <a:t> </a:t>
            </a:r>
            <a:r>
              <a:rPr lang="en-US" dirty="0" err="1"/>
              <a:t>korak</a:t>
            </a:r>
            <a:r>
              <a:rPr lang="en-US" dirty="0"/>
              <a:t> u </a:t>
            </a:r>
            <a:r>
              <a:rPr lang="en-US" dirty="0" err="1"/>
              <a:t>pripremi</a:t>
            </a:r>
            <a:r>
              <a:rPr lang="en-US" dirty="0"/>
              <a:t> </a:t>
            </a:r>
            <a:r>
              <a:rPr lang="sr-Latn-ME" dirty="0" smtClean="0"/>
              <a:t>skupštine dioničara /akcionara </a:t>
            </a:r>
            <a:r>
              <a:rPr lang="en-US" dirty="0" err="1" smtClean="0"/>
              <a:t>jeste</a:t>
            </a:r>
            <a:r>
              <a:rPr lang="en-US" dirty="0" smtClean="0"/>
              <a:t> </a:t>
            </a:r>
            <a:r>
              <a:rPr lang="en-US" dirty="0" err="1"/>
              <a:t>sačinjavanje</a:t>
            </a:r>
            <a:r>
              <a:rPr lang="en-US" dirty="0"/>
              <a:t> </a:t>
            </a:r>
            <a:r>
              <a:rPr lang="en-US" dirty="0" err="1"/>
              <a:t>prijedloga</a:t>
            </a:r>
            <a:r>
              <a:rPr lang="en-US" dirty="0"/>
              <a:t> </a:t>
            </a:r>
            <a:r>
              <a:rPr lang="en-US" dirty="0" err="1"/>
              <a:t>dnevnog</a:t>
            </a:r>
            <a:r>
              <a:rPr lang="en-US" dirty="0"/>
              <a:t> </a:t>
            </a:r>
            <a:r>
              <a:rPr lang="en-US" dirty="0" err="1"/>
              <a:t>reda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Ovom</a:t>
            </a:r>
            <a:r>
              <a:rPr lang="sr-Latn-ME" dirty="0" smtClean="0"/>
              <a:t> </a:t>
            </a:r>
            <a:r>
              <a:rPr lang="en-US" dirty="0" err="1" smtClean="0"/>
              <a:t>odlukom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utvrđuje</a:t>
            </a:r>
            <a:r>
              <a:rPr lang="en-US" dirty="0"/>
              <a:t> </a:t>
            </a:r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sr-Latn-ME" dirty="0" smtClean="0"/>
              <a:t>skupštine dioničara/akcionara 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razmatrati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Skupština</a:t>
            </a:r>
            <a:r>
              <a:rPr lang="sr-Latn-ME" dirty="0" smtClean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odlučivati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o </a:t>
            </a:r>
            <a:r>
              <a:rPr lang="en-US" dirty="0" err="1"/>
              <a:t>pitanjima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pravilno</a:t>
            </a:r>
            <a:r>
              <a:rPr lang="en-US" dirty="0"/>
              <a:t>,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, </a:t>
            </a:r>
            <a:r>
              <a:rPr lang="en-US" dirty="0" err="1" smtClean="0"/>
              <a:t>uvrštena</a:t>
            </a:r>
            <a:r>
              <a:rPr lang="sr-Latn-ME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/>
              <a:t>tačke</a:t>
            </a:r>
            <a:r>
              <a:rPr lang="en-US" dirty="0"/>
              <a:t> </a:t>
            </a:r>
            <a:r>
              <a:rPr lang="en-US" dirty="0" err="1"/>
              <a:t>dnevnog</a:t>
            </a:r>
            <a:r>
              <a:rPr lang="en-US" dirty="0"/>
              <a:t> </a:t>
            </a:r>
            <a:r>
              <a:rPr lang="en-US" dirty="0" err="1"/>
              <a:t>reda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smtClean="0"/>
              <a:t>O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pitanjima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uključena</a:t>
            </a:r>
            <a:r>
              <a:rPr lang="en-US" dirty="0"/>
              <a:t> u </a:t>
            </a:r>
            <a:r>
              <a:rPr lang="en-US" dirty="0" err="1"/>
              <a:t>dnevni</a:t>
            </a:r>
            <a:r>
              <a:rPr lang="en-US" dirty="0"/>
              <a:t> red</a:t>
            </a:r>
            <a:r>
              <a:rPr lang="sr-Latn-ME" dirty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raspravljati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424400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08529"/>
            <a:ext cx="10515600" cy="51684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a) </a:t>
            </a:r>
            <a:r>
              <a:rPr lang="en-US" dirty="0" err="1"/>
              <a:t>Ko</a:t>
            </a:r>
            <a:r>
              <a:rPr lang="en-US" dirty="0"/>
              <a:t> </a:t>
            </a:r>
            <a:r>
              <a:rPr lang="en-US" dirty="0" err="1" smtClean="0"/>
              <a:t>registr</a:t>
            </a:r>
            <a:r>
              <a:rPr lang="sr-Latn-ME" dirty="0" smtClean="0"/>
              <a:t>uje </a:t>
            </a:r>
            <a:r>
              <a:rPr lang="en-US" dirty="0" smtClean="0"/>
              <a:t> </a:t>
            </a:r>
            <a:r>
              <a:rPr lang="en-US" dirty="0" err="1"/>
              <a:t>dioničare</a:t>
            </a:r>
            <a:r>
              <a:rPr lang="en-US" dirty="0"/>
              <a:t>/</a:t>
            </a:r>
            <a:r>
              <a:rPr lang="en-US" dirty="0" err="1"/>
              <a:t>akcionare</a:t>
            </a:r>
            <a:endParaRPr lang="en-US" dirty="0"/>
          </a:p>
          <a:p>
            <a:pPr algn="just"/>
            <a:r>
              <a:rPr lang="en-US" dirty="0" err="1"/>
              <a:t>Registraciju</a:t>
            </a:r>
            <a:r>
              <a:rPr lang="en-US" dirty="0"/>
              <a:t> </a:t>
            </a:r>
            <a:r>
              <a:rPr lang="en-US" dirty="0" err="1"/>
              <a:t>učesnika</a:t>
            </a:r>
            <a:r>
              <a:rPr lang="en-US" dirty="0"/>
              <a:t> mora </a:t>
            </a:r>
            <a:r>
              <a:rPr lang="en-US" dirty="0" err="1"/>
              <a:t>obaviti</a:t>
            </a:r>
            <a:r>
              <a:rPr lang="en-US" dirty="0"/>
              <a:t> organ </a:t>
            </a:r>
            <a:r>
              <a:rPr lang="en-US" dirty="0" err="1"/>
              <a:t>ili</a:t>
            </a:r>
            <a:r>
              <a:rPr lang="en-US" dirty="0"/>
              <a:t> lice </a:t>
            </a:r>
            <a:r>
              <a:rPr lang="en-US" dirty="0" err="1"/>
              <a:t>određeno</a:t>
            </a:r>
            <a:r>
              <a:rPr lang="en-US" dirty="0"/>
              <a:t> </a:t>
            </a:r>
            <a:r>
              <a:rPr lang="en-US" dirty="0" err="1" smtClean="0"/>
              <a:t>osnivačkim</a:t>
            </a:r>
            <a:r>
              <a:rPr lang="sr-Latn-ME" dirty="0" smtClean="0"/>
              <a:t> </a:t>
            </a:r>
            <a:r>
              <a:rPr lang="en-US" dirty="0" err="1" smtClean="0"/>
              <a:t>aktom</a:t>
            </a:r>
            <a:r>
              <a:rPr lang="en-US" dirty="0"/>
              <a:t>, </a:t>
            </a:r>
            <a:r>
              <a:rPr lang="en-US" dirty="0" err="1"/>
              <a:t>statutom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internim</a:t>
            </a:r>
            <a:r>
              <a:rPr lang="en-US" dirty="0"/>
              <a:t> </a:t>
            </a:r>
            <a:r>
              <a:rPr lang="en-US" dirty="0" err="1"/>
              <a:t>aktom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Najčešće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nadležnost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registr</a:t>
            </a:r>
            <a:r>
              <a:rPr lang="sr-Latn-ME" dirty="0" smtClean="0"/>
              <a:t>ovanje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/>
              <a:t>povjerava</a:t>
            </a:r>
            <a:r>
              <a:rPr lang="en-US" dirty="0"/>
              <a:t> </a:t>
            </a:r>
            <a:r>
              <a:rPr lang="en-US" dirty="0" err="1"/>
              <a:t>komisiji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glasanje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To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 smtClean="0"/>
              <a:t>biti</a:t>
            </a:r>
            <a:r>
              <a:rPr lang="sr-Latn-ME" dirty="0" smtClean="0"/>
              <a:t> </a:t>
            </a:r>
            <a:r>
              <a:rPr lang="en-US" dirty="0" err="1" smtClean="0"/>
              <a:t>prošlogodišnja</a:t>
            </a:r>
            <a:r>
              <a:rPr lang="en-US" dirty="0" smtClean="0"/>
              <a:t> </a:t>
            </a:r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glasanje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glasanje</a:t>
            </a:r>
            <a:r>
              <a:rPr lang="en-US" dirty="0"/>
              <a:t> </a:t>
            </a:r>
            <a:r>
              <a:rPr lang="en-US" dirty="0" err="1"/>
              <a:t>izabrana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sljedeću</a:t>
            </a:r>
            <a:r>
              <a:rPr lang="sr-Latn-ME" dirty="0" smtClean="0"/>
              <a:t> </a:t>
            </a:r>
            <a:r>
              <a:rPr lang="en-US" dirty="0" err="1" smtClean="0"/>
              <a:t>skupštinu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/>
              <a:t>se ne </a:t>
            </a:r>
            <a:r>
              <a:rPr lang="en-US" dirty="0" err="1"/>
              <a:t>izaberu</a:t>
            </a:r>
            <a:r>
              <a:rPr lang="en-US" dirty="0"/>
              <a:t>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glasanje</a:t>
            </a:r>
            <a:r>
              <a:rPr lang="en-US" dirty="0"/>
              <a:t>, </a:t>
            </a:r>
            <a:r>
              <a:rPr lang="en-US" dirty="0" err="1" smtClean="0"/>
              <a:t>registr</a:t>
            </a:r>
            <a:r>
              <a:rPr lang="sr-Latn-ME" dirty="0" smtClean="0"/>
              <a:t>ovanje </a:t>
            </a:r>
            <a:r>
              <a:rPr lang="en-US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posmatrati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nadležnost</a:t>
            </a:r>
            <a:r>
              <a:rPr lang="en-US" dirty="0"/>
              <a:t> </a:t>
            </a:r>
            <a:r>
              <a:rPr lang="en-US" dirty="0" err="1"/>
              <a:t>sekretara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en-US" dirty="0"/>
              <a:t> je </a:t>
            </a: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smtClean="0"/>
              <a:t>organ</a:t>
            </a:r>
            <a:r>
              <a:rPr lang="sr-Latn-ME" dirty="0" smtClean="0"/>
              <a:t> </a:t>
            </a:r>
            <a:r>
              <a:rPr lang="pl-PL" dirty="0" smtClean="0"/>
              <a:t>društva </a:t>
            </a:r>
            <a:r>
              <a:rPr lang="pl-PL" dirty="0"/>
              <a:t>odgovoran za obavljanje pripreme za </a:t>
            </a:r>
            <a:r>
              <a:rPr lang="sr-Latn-ME" dirty="0" smtClean="0"/>
              <a:t>skupštinu dioničara/akcionara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6803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69894"/>
            <a:ext cx="10515600" cy="500706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b) Koji </a:t>
            </a:r>
            <a:r>
              <a:rPr lang="en-US" dirty="0" err="1"/>
              <a:t>dokumenti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provjereni</a:t>
            </a:r>
            <a:r>
              <a:rPr lang="en-US" dirty="0"/>
              <a:t> </a:t>
            </a:r>
            <a:r>
              <a:rPr lang="en-US" dirty="0" err="1"/>
              <a:t>prilikom</a:t>
            </a:r>
            <a:r>
              <a:rPr lang="en-US" dirty="0"/>
              <a:t> </a:t>
            </a:r>
            <a:r>
              <a:rPr lang="en-US" dirty="0" err="1"/>
              <a:t>registracije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Da bi </a:t>
            </a:r>
            <a:r>
              <a:rPr lang="en-US" dirty="0" err="1" smtClean="0"/>
              <a:t>registr</a:t>
            </a:r>
            <a:r>
              <a:rPr lang="sr-Latn-ME" dirty="0" smtClean="0"/>
              <a:t>ovao </a:t>
            </a:r>
            <a:r>
              <a:rPr lang="en-US" dirty="0" smtClean="0"/>
              <a:t> </a:t>
            </a:r>
            <a:r>
              <a:rPr lang="en-US" dirty="0" err="1"/>
              <a:t>učesnike</a:t>
            </a:r>
            <a:r>
              <a:rPr lang="en-US" dirty="0"/>
              <a:t> </a:t>
            </a:r>
            <a:r>
              <a:rPr lang="sr-Latn-ME" dirty="0"/>
              <a:t>skupštine </a:t>
            </a:r>
            <a:r>
              <a:rPr lang="sr-Latn-ME" dirty="0" smtClean="0"/>
              <a:t>dioničara/akcionara</a:t>
            </a:r>
            <a:r>
              <a:rPr lang="en-US" dirty="0" smtClean="0"/>
              <a:t>, </a:t>
            </a:r>
            <a:r>
              <a:rPr lang="en-US" dirty="0" err="1"/>
              <a:t>nadležni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/>
              <a:t>organ </a:t>
            </a:r>
            <a:r>
              <a:rPr lang="sr-Latn-ME" dirty="0" smtClean="0"/>
              <a:t>za registraciju </a:t>
            </a:r>
            <a:r>
              <a:rPr lang="en-US" dirty="0" smtClean="0"/>
              <a:t>mora </a:t>
            </a:r>
            <a:r>
              <a:rPr lang="en-US" dirty="0" err="1"/>
              <a:t>provjeriti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identitet</a:t>
            </a:r>
            <a:r>
              <a:rPr lang="en-US" dirty="0"/>
              <a:t> </a:t>
            </a:r>
            <a:r>
              <a:rPr lang="en-US" dirty="0" err="1"/>
              <a:t>učesnika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it-IT" dirty="0"/>
              <a:t>• da li su učesnici na spisku dioničara/akcionara; i</a:t>
            </a:r>
          </a:p>
          <a:p>
            <a:pPr marL="0" indent="0">
              <a:buNone/>
            </a:pPr>
            <a:r>
              <a:rPr lang="en-US" dirty="0"/>
              <a:t>• da li </a:t>
            </a:r>
            <a:r>
              <a:rPr lang="en-US" dirty="0" err="1"/>
              <a:t>punomoćnici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punovažnu</a:t>
            </a:r>
            <a:r>
              <a:rPr lang="en-US" dirty="0"/>
              <a:t> </a:t>
            </a:r>
            <a:r>
              <a:rPr lang="en-US" dirty="0" err="1"/>
              <a:t>punomoć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557311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2318"/>
            <a:ext cx="10515600" cy="51146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c) </a:t>
            </a:r>
            <a:r>
              <a:rPr lang="en-US" dirty="0" err="1"/>
              <a:t>Registracija</a:t>
            </a:r>
            <a:r>
              <a:rPr lang="en-US" dirty="0"/>
              <a:t> </a:t>
            </a:r>
            <a:r>
              <a:rPr lang="en-US" dirty="0" err="1"/>
              <a:t>učesnika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glasački</a:t>
            </a:r>
            <a:r>
              <a:rPr lang="en-US" dirty="0"/>
              <a:t> </a:t>
            </a:r>
            <a:r>
              <a:rPr lang="en-US" dirty="0" err="1"/>
              <a:t>listići</a:t>
            </a:r>
            <a:endParaRPr lang="en-US" dirty="0"/>
          </a:p>
          <a:p>
            <a:pPr marL="0" indent="0" algn="just">
              <a:buNone/>
            </a:pPr>
            <a:r>
              <a:rPr lang="en-US" dirty="0" err="1"/>
              <a:t>Ako</a:t>
            </a:r>
            <a:r>
              <a:rPr lang="en-US" dirty="0"/>
              <a:t> se </a:t>
            </a:r>
            <a:r>
              <a:rPr lang="en-US" dirty="0" err="1"/>
              <a:t>najmanje</a:t>
            </a:r>
            <a:r>
              <a:rPr lang="en-US" dirty="0"/>
              <a:t> o </a:t>
            </a:r>
            <a:r>
              <a:rPr lang="en-US" dirty="0" err="1"/>
              <a:t>jednoj</a:t>
            </a:r>
            <a:r>
              <a:rPr lang="en-US" dirty="0"/>
              <a:t> </a:t>
            </a:r>
            <a:r>
              <a:rPr lang="en-US" dirty="0" err="1"/>
              <a:t>odluci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dnevnog</a:t>
            </a:r>
            <a:r>
              <a:rPr lang="en-US" dirty="0"/>
              <a:t> </a:t>
            </a:r>
            <a:r>
              <a:rPr lang="en-US" dirty="0" err="1"/>
              <a:t>reda</a:t>
            </a:r>
            <a:r>
              <a:rPr lang="en-US" dirty="0"/>
              <a:t> mora </a:t>
            </a:r>
            <a:r>
              <a:rPr lang="en-US" dirty="0" err="1"/>
              <a:t>odlučivati</a:t>
            </a:r>
            <a:r>
              <a:rPr lang="en-US" dirty="0"/>
              <a:t> </a:t>
            </a:r>
            <a:r>
              <a:rPr lang="en-US" dirty="0" err="1" smtClean="0"/>
              <a:t>tajnim</a:t>
            </a:r>
            <a:r>
              <a:rPr lang="sr-Latn-ME" dirty="0" smtClean="0"/>
              <a:t> </a:t>
            </a:r>
            <a:r>
              <a:rPr lang="en-US" dirty="0" err="1" smtClean="0"/>
              <a:t>glasanjem</a:t>
            </a:r>
            <a:r>
              <a:rPr lang="en-US" dirty="0"/>
              <a:t>, </a:t>
            </a:r>
            <a:r>
              <a:rPr lang="en-US" dirty="0" err="1"/>
              <a:t>registracioni</a:t>
            </a:r>
            <a:r>
              <a:rPr lang="en-US" dirty="0"/>
              <a:t> organ mora </a:t>
            </a:r>
            <a:r>
              <a:rPr lang="en-US" dirty="0" err="1"/>
              <a:t>osigurati</a:t>
            </a:r>
            <a:r>
              <a:rPr lang="en-US" dirty="0"/>
              <a:t> </a:t>
            </a:r>
            <a:r>
              <a:rPr lang="en-US" dirty="0" err="1"/>
              <a:t>glasačke</a:t>
            </a:r>
            <a:r>
              <a:rPr lang="en-US" dirty="0"/>
              <a:t> </a:t>
            </a:r>
            <a:r>
              <a:rPr lang="en-US" dirty="0" err="1"/>
              <a:t>listiće</a:t>
            </a:r>
            <a:r>
              <a:rPr lang="en-US" dirty="0"/>
              <a:t> </a:t>
            </a:r>
            <a:r>
              <a:rPr lang="en-US" dirty="0" err="1"/>
              <a:t>učesnicima</a:t>
            </a:r>
            <a:r>
              <a:rPr lang="en-US" dirty="0"/>
              <a:t> </a:t>
            </a:r>
            <a:r>
              <a:rPr lang="en-US" dirty="0" err="1" smtClean="0"/>
              <a:t>po</a:t>
            </a:r>
            <a:r>
              <a:rPr lang="sr-Latn-ME" dirty="0" smtClean="0"/>
              <a:t> </a:t>
            </a:r>
            <a:r>
              <a:rPr lang="en-US" dirty="0" err="1" smtClean="0"/>
              <a:t>završetku</a:t>
            </a:r>
            <a:r>
              <a:rPr lang="en-US" dirty="0" smtClean="0"/>
              <a:t> </a:t>
            </a:r>
            <a:r>
              <a:rPr lang="en-US" dirty="0" err="1"/>
              <a:t>registracije</a:t>
            </a:r>
            <a:r>
              <a:rPr lang="en-US" dirty="0"/>
              <a:t>, </a:t>
            </a:r>
            <a:r>
              <a:rPr lang="en-US" dirty="0" err="1"/>
              <a:t>ukoliko</a:t>
            </a:r>
            <a:r>
              <a:rPr lang="en-US" dirty="0"/>
              <a:t> </a:t>
            </a:r>
            <a:r>
              <a:rPr lang="en-US" dirty="0" err="1"/>
              <a:t>glasački</a:t>
            </a:r>
            <a:r>
              <a:rPr lang="en-US" dirty="0"/>
              <a:t> </a:t>
            </a:r>
            <a:r>
              <a:rPr lang="en-US" dirty="0" err="1"/>
              <a:t>listići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poslati</a:t>
            </a:r>
            <a:r>
              <a:rPr lang="en-US" dirty="0"/>
              <a:t> </a:t>
            </a:r>
            <a:r>
              <a:rPr lang="en-US" dirty="0" err="1" smtClean="0"/>
              <a:t>prije</a:t>
            </a:r>
            <a:r>
              <a:rPr lang="sr-Latn-ME" dirty="0"/>
              <a:t> skupštine </a:t>
            </a:r>
            <a:r>
              <a:rPr lang="sr-Latn-ME" dirty="0" smtClean="0"/>
              <a:t>dioničara/akcionara. </a:t>
            </a:r>
            <a:endParaRPr lang="en-US" dirty="0"/>
          </a:p>
          <a:p>
            <a:pPr marL="0" indent="0" algn="just">
              <a:buNone/>
            </a:pPr>
            <a:r>
              <a:rPr lang="pl-PL" dirty="0"/>
              <a:t>d) Vrijeme za registraciju učesnika</a:t>
            </a:r>
          </a:p>
          <a:p>
            <a:pPr marL="0" indent="0" algn="just">
              <a:buNone/>
            </a:pPr>
            <a:r>
              <a:rPr lang="en-US" dirty="0" err="1"/>
              <a:t>Registracija</a:t>
            </a:r>
            <a:r>
              <a:rPr lang="en-US" dirty="0"/>
              <a:t> </a:t>
            </a:r>
            <a:r>
              <a:rPr lang="en-US" dirty="0" err="1"/>
              <a:t>učesnika</a:t>
            </a:r>
            <a:r>
              <a:rPr lang="en-US" dirty="0"/>
              <a:t> </a:t>
            </a:r>
            <a:r>
              <a:rPr lang="sr-Latn-ME" dirty="0"/>
              <a:t>skupštine dioničara/akcionara </a:t>
            </a:r>
            <a:r>
              <a:rPr lang="en-US" dirty="0" smtClean="0"/>
              <a:t> </a:t>
            </a:r>
            <a:r>
              <a:rPr lang="en-US" dirty="0" err="1"/>
              <a:t>zvanično</a:t>
            </a:r>
            <a:r>
              <a:rPr lang="en-US" dirty="0"/>
              <a:t> </a:t>
            </a:r>
            <a:r>
              <a:rPr lang="en-US" dirty="0" err="1"/>
              <a:t>počinje</a:t>
            </a:r>
            <a:r>
              <a:rPr lang="en-US" dirty="0"/>
              <a:t> u </a:t>
            </a:r>
            <a:r>
              <a:rPr lang="en-US" dirty="0" err="1"/>
              <a:t>vrijeme</a:t>
            </a:r>
            <a:r>
              <a:rPr lang="en-US" dirty="0"/>
              <a:t> </a:t>
            </a:r>
            <a:r>
              <a:rPr lang="en-US" dirty="0" err="1"/>
              <a:t>navedeno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obavještenju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sr-Latn-ME" dirty="0" smtClean="0"/>
              <a:t>skupštini dioničara/akcionara</a:t>
            </a:r>
            <a:r>
              <a:rPr lang="en-US" dirty="0" smtClean="0"/>
              <a:t>, </a:t>
            </a:r>
            <a:r>
              <a:rPr lang="en-US" dirty="0"/>
              <a:t>a </a:t>
            </a:r>
            <a:r>
              <a:rPr lang="en-US" dirty="0" err="1"/>
              <a:t>završava</a:t>
            </a:r>
            <a:r>
              <a:rPr lang="en-US" dirty="0"/>
              <a:t> se </a:t>
            </a:r>
            <a:r>
              <a:rPr lang="en-US" dirty="0" err="1"/>
              <a:t>poslije</a:t>
            </a:r>
            <a:r>
              <a:rPr lang="en-US" dirty="0"/>
              <a:t> </a:t>
            </a:r>
            <a:r>
              <a:rPr lang="en-US" dirty="0" err="1"/>
              <a:t>rasprave</a:t>
            </a:r>
            <a:r>
              <a:rPr lang="en-US" dirty="0"/>
              <a:t> o </a:t>
            </a:r>
            <a:r>
              <a:rPr lang="en-US" dirty="0" err="1"/>
              <a:t>posljednjoj</a:t>
            </a:r>
            <a:r>
              <a:rPr lang="en-US" dirty="0"/>
              <a:t> </a:t>
            </a:r>
            <a:r>
              <a:rPr lang="en-US" dirty="0" err="1"/>
              <a:t>tački</a:t>
            </a:r>
            <a:r>
              <a:rPr lang="en-US" dirty="0"/>
              <a:t> </a:t>
            </a:r>
            <a:r>
              <a:rPr lang="en-US" dirty="0" err="1"/>
              <a:t>dnevnog</a:t>
            </a:r>
            <a:r>
              <a:rPr lang="en-US" dirty="0"/>
              <a:t> </a:t>
            </a:r>
            <a:r>
              <a:rPr lang="en-US" dirty="0" err="1"/>
              <a:t>reda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7457038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28034"/>
            <a:ext cx="10515600" cy="564892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e) </a:t>
            </a:r>
            <a:r>
              <a:rPr lang="en-US" dirty="0" err="1"/>
              <a:t>Gdje</a:t>
            </a:r>
            <a:r>
              <a:rPr lang="en-US" dirty="0"/>
              <a:t> se </a:t>
            </a:r>
            <a:r>
              <a:rPr lang="en-US" dirty="0" err="1"/>
              <a:t>učesnici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 smtClean="0"/>
              <a:t>registr</a:t>
            </a:r>
            <a:r>
              <a:rPr lang="sr-Latn-ME" dirty="0" smtClean="0"/>
              <a:t>ovati </a:t>
            </a:r>
            <a:endParaRPr lang="en-US" dirty="0"/>
          </a:p>
          <a:p>
            <a:pPr algn="just"/>
            <a:r>
              <a:rPr lang="en-US" dirty="0" err="1"/>
              <a:t>Registracija</a:t>
            </a:r>
            <a:r>
              <a:rPr lang="en-US" dirty="0"/>
              <a:t> se mora </a:t>
            </a:r>
            <a:r>
              <a:rPr lang="en-US" dirty="0" err="1"/>
              <a:t>obaviti</a:t>
            </a:r>
            <a:r>
              <a:rPr lang="en-US" dirty="0"/>
              <a:t> </a:t>
            </a:r>
            <a:r>
              <a:rPr lang="en-US" dirty="0" err="1"/>
              <a:t>tamo</a:t>
            </a:r>
            <a:r>
              <a:rPr lang="en-US" dirty="0"/>
              <a:t> </a:t>
            </a:r>
            <a:r>
              <a:rPr lang="en-US" dirty="0" err="1"/>
              <a:t>gdje</a:t>
            </a:r>
            <a:r>
              <a:rPr lang="en-US" dirty="0"/>
              <a:t> se </a:t>
            </a:r>
            <a:r>
              <a:rPr lang="en-US" dirty="0" err="1"/>
              <a:t>održava</a:t>
            </a:r>
            <a:r>
              <a:rPr lang="en-US" dirty="0"/>
              <a:t> </a:t>
            </a:r>
            <a:r>
              <a:rPr lang="sr-Latn-ME" dirty="0" smtClean="0"/>
              <a:t>skupština dioničara/akcionara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3. </a:t>
            </a:r>
            <a:r>
              <a:rPr lang="en-US" dirty="0" err="1"/>
              <a:t>Provjera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/>
              <a:t>kvoruma</a:t>
            </a:r>
            <a:endParaRPr lang="en-US" dirty="0"/>
          </a:p>
          <a:p>
            <a:pPr algn="just"/>
            <a:r>
              <a:rPr lang="en-US" dirty="0" err="1"/>
              <a:t>Poslije</a:t>
            </a:r>
            <a:r>
              <a:rPr lang="en-US" dirty="0"/>
              <a:t> </a:t>
            </a:r>
            <a:r>
              <a:rPr lang="en-US" dirty="0" err="1"/>
              <a:t>završetka</a:t>
            </a:r>
            <a:r>
              <a:rPr lang="en-US" dirty="0"/>
              <a:t> </a:t>
            </a:r>
            <a:r>
              <a:rPr lang="en-US" dirty="0" err="1"/>
              <a:t>registracije</a:t>
            </a:r>
            <a:r>
              <a:rPr lang="en-US" dirty="0"/>
              <a:t>, a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glasati</a:t>
            </a:r>
            <a:r>
              <a:rPr lang="en-US" dirty="0"/>
              <a:t>, </a:t>
            </a:r>
            <a:r>
              <a:rPr lang="en-US" dirty="0" err="1" smtClean="0"/>
              <a:t>komisija</a:t>
            </a:r>
            <a:r>
              <a:rPr lang="sr-Latn-ME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glasanje</a:t>
            </a:r>
            <a:r>
              <a:rPr lang="en-US" dirty="0"/>
              <a:t> mora </a:t>
            </a:r>
            <a:r>
              <a:rPr lang="en-US" dirty="0" err="1"/>
              <a:t>provjeriti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objaviti</a:t>
            </a:r>
            <a:r>
              <a:rPr lang="en-US" dirty="0"/>
              <a:t> da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sr-Latn-ME" dirty="0" smtClean="0"/>
              <a:t>skupštinu </a:t>
            </a:r>
            <a:r>
              <a:rPr lang="sr-Latn-ME" dirty="0"/>
              <a:t>dioničara/akcionara </a:t>
            </a:r>
            <a:r>
              <a:rPr lang="en-US" dirty="0" smtClean="0"/>
              <a:t>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 smtClean="0"/>
              <a:t>kvorum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FBiH</a:t>
            </a:r>
            <a:r>
              <a:rPr lang="en-US" dirty="0"/>
              <a:t> </a:t>
            </a:r>
            <a:r>
              <a:rPr lang="en-US" dirty="0" err="1"/>
              <a:t>kvorum</a:t>
            </a:r>
            <a:r>
              <a:rPr lang="en-US" dirty="0"/>
              <a:t> </a:t>
            </a:r>
            <a:r>
              <a:rPr lang="en-US" dirty="0" err="1" smtClean="0"/>
              <a:t>čini</a:t>
            </a:r>
            <a:r>
              <a:rPr lang="sr-Latn-ME" dirty="0" smtClean="0"/>
              <a:t> </a:t>
            </a:r>
            <a:r>
              <a:rPr lang="en-US" dirty="0" smtClean="0"/>
              <a:t>30</a:t>
            </a:r>
            <a:r>
              <a:rPr lang="en-US" dirty="0"/>
              <a:t>% od </a:t>
            </a:r>
            <a:r>
              <a:rPr lang="en-US" dirty="0" err="1"/>
              <a:t>ukupnog</a:t>
            </a:r>
            <a:r>
              <a:rPr lang="en-US" dirty="0"/>
              <a:t> </a:t>
            </a:r>
            <a:r>
              <a:rPr lang="en-US" dirty="0" err="1"/>
              <a:t>broja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, u RS-u </a:t>
            </a:r>
            <a:r>
              <a:rPr lang="en-US" dirty="0" err="1"/>
              <a:t>više</a:t>
            </a:r>
            <a:r>
              <a:rPr lang="en-US" dirty="0"/>
              <a:t> od 50% </a:t>
            </a:r>
            <a:r>
              <a:rPr lang="en-US" dirty="0" err="1"/>
              <a:t>akcija</a:t>
            </a:r>
            <a:r>
              <a:rPr lang="en-US" dirty="0"/>
              <a:t> 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. </a:t>
            </a:r>
          </a:p>
          <a:p>
            <a:pPr algn="just"/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kcionari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učestvuju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sr-Latn-ME" dirty="0" smtClean="0"/>
              <a:t>skupštini  </a:t>
            </a:r>
            <a:r>
              <a:rPr lang="sr-Latn-ME" dirty="0"/>
              <a:t>dioničara/akcionara </a:t>
            </a:r>
            <a:r>
              <a:rPr lang="sr-Latn-ME" dirty="0" smtClean="0"/>
              <a:t>skupštini </a:t>
            </a:r>
            <a:r>
              <a:rPr lang="sr-Latn-ME" dirty="0"/>
              <a:t>dioničara/akcionara </a:t>
            </a:r>
            <a:r>
              <a:rPr lang="en-US" dirty="0" smtClean="0"/>
              <a:t> </a:t>
            </a:r>
            <a:r>
              <a:rPr lang="en-US" dirty="0" err="1"/>
              <a:t>jesu</a:t>
            </a:r>
            <a:r>
              <a:rPr lang="en-US" dirty="0"/>
              <a:t>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 smtClean="0"/>
              <a:t>registr</a:t>
            </a:r>
            <a:r>
              <a:rPr lang="sr-Latn-ME" dirty="0" smtClean="0"/>
              <a:t>ovani 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lično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punomoćnika</a:t>
            </a:r>
            <a:r>
              <a:rPr lang="en-US" dirty="0"/>
              <a:t>); </a:t>
            </a:r>
            <a:r>
              <a:rPr lang="en-US" dirty="0" err="1"/>
              <a:t>ili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poslali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vrijeme</a:t>
            </a:r>
            <a:r>
              <a:rPr lang="en-US" dirty="0"/>
              <a:t> </a:t>
            </a:r>
            <a:r>
              <a:rPr lang="en-US" dirty="0" err="1"/>
              <a:t>glasački</a:t>
            </a:r>
            <a:r>
              <a:rPr lang="en-US" dirty="0"/>
              <a:t> </a:t>
            </a:r>
            <a:r>
              <a:rPr lang="en-US" dirty="0" err="1"/>
              <a:t>listić</a:t>
            </a:r>
            <a:r>
              <a:rPr lang="en-US" dirty="0"/>
              <a:t> (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/>
              <a:t>, </a:t>
            </a:r>
            <a:r>
              <a:rPr lang="en-US" dirty="0" err="1"/>
              <a:t>najkasnije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dana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sr-Latn-ME" dirty="0"/>
              <a:t>skupštine </a:t>
            </a:r>
            <a:r>
              <a:rPr lang="sr-Latn-ME" dirty="0" smtClean="0"/>
              <a:t>dioničara/akcionara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080406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48871"/>
            <a:ext cx="10515600" cy="5128092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dnevni</a:t>
            </a:r>
            <a:r>
              <a:rPr lang="en-US" dirty="0"/>
              <a:t> red </a:t>
            </a:r>
            <a:r>
              <a:rPr lang="sr-Latn-ME" dirty="0"/>
              <a:t>skupštine dioničara/akcionara </a:t>
            </a:r>
            <a:r>
              <a:rPr lang="en-US" dirty="0" smtClean="0"/>
              <a:t> </a:t>
            </a:r>
            <a:r>
              <a:rPr lang="en-US" dirty="0" err="1"/>
              <a:t>sadrži</a:t>
            </a:r>
            <a:r>
              <a:rPr lang="en-US" dirty="0"/>
              <a:t> </a:t>
            </a:r>
            <a:r>
              <a:rPr lang="en-US" dirty="0" err="1"/>
              <a:t>tačke</a:t>
            </a:r>
            <a:r>
              <a:rPr lang="en-US" dirty="0"/>
              <a:t> s </a:t>
            </a:r>
            <a:r>
              <a:rPr lang="en-US" dirty="0" err="1"/>
              <a:t>različitim</a:t>
            </a:r>
            <a:r>
              <a:rPr lang="en-US" dirty="0"/>
              <a:t> </a:t>
            </a:r>
            <a:r>
              <a:rPr lang="en-US" dirty="0" err="1"/>
              <a:t>uslovima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glasanje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obične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povlaštene</a:t>
            </a:r>
            <a:r>
              <a:rPr lang="en-US" dirty="0"/>
              <a:t> </a:t>
            </a:r>
            <a:r>
              <a:rPr lang="en-US" dirty="0" err="1"/>
              <a:t>dioničare</a:t>
            </a:r>
            <a:r>
              <a:rPr lang="en-US" dirty="0"/>
              <a:t>/</a:t>
            </a:r>
            <a:r>
              <a:rPr lang="en-US" dirty="0" err="1"/>
              <a:t>akcionare</a:t>
            </a:r>
            <a:r>
              <a:rPr lang="en-US" dirty="0"/>
              <a:t>,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svaku</a:t>
            </a:r>
            <a:r>
              <a:rPr lang="en-US" dirty="0"/>
              <a:t> se </a:t>
            </a:r>
            <a:r>
              <a:rPr lang="en-US" dirty="0" err="1"/>
              <a:t>tačku</a:t>
            </a:r>
            <a:r>
              <a:rPr lang="en-US" dirty="0"/>
              <a:t> mora </a:t>
            </a:r>
            <a:r>
              <a:rPr lang="en-US" dirty="0" err="1"/>
              <a:t>posebno</a:t>
            </a:r>
            <a:r>
              <a:rPr lang="en-US" dirty="0"/>
              <a:t> </a:t>
            </a:r>
            <a:r>
              <a:rPr lang="en-US" dirty="0" err="1"/>
              <a:t>utvrditi</a:t>
            </a:r>
            <a:r>
              <a:rPr lang="en-US" dirty="0"/>
              <a:t> </a:t>
            </a:r>
            <a:r>
              <a:rPr lang="en-US" dirty="0" err="1"/>
              <a:t>kvorum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Nedostatak</a:t>
            </a:r>
            <a:r>
              <a:rPr lang="en-US" dirty="0"/>
              <a:t> </a:t>
            </a:r>
            <a:r>
              <a:rPr lang="en-US" dirty="0" err="1"/>
              <a:t>kvoruma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tačku</a:t>
            </a:r>
            <a:r>
              <a:rPr lang="en-US" dirty="0"/>
              <a:t> </a:t>
            </a:r>
            <a:r>
              <a:rPr lang="en-US" dirty="0" err="1"/>
              <a:t>dnevnog</a:t>
            </a:r>
            <a:r>
              <a:rPr lang="en-US" dirty="0"/>
              <a:t> </a:t>
            </a:r>
            <a:r>
              <a:rPr lang="en-US" dirty="0" err="1"/>
              <a:t>reda</a:t>
            </a:r>
            <a:r>
              <a:rPr lang="en-US" dirty="0"/>
              <a:t> ne </a:t>
            </a:r>
            <a:r>
              <a:rPr lang="en-US" dirty="0" err="1"/>
              <a:t>sprečava</a:t>
            </a:r>
            <a:r>
              <a:rPr lang="en-US" dirty="0"/>
              <a:t> </a:t>
            </a:r>
            <a:r>
              <a:rPr lang="en-US" dirty="0" err="1" smtClean="0"/>
              <a:t>dioničare</a:t>
            </a:r>
            <a:r>
              <a:rPr lang="en-US" dirty="0" smtClean="0"/>
              <a:t>/</a:t>
            </a:r>
            <a:r>
              <a:rPr lang="en-US" dirty="0" err="1" smtClean="0"/>
              <a:t>akcionare</a:t>
            </a:r>
            <a:r>
              <a:rPr lang="sr-Latn-ME" dirty="0" smtClean="0"/>
              <a:t> </a:t>
            </a:r>
            <a:r>
              <a:rPr lang="en-US" dirty="0" smtClean="0"/>
              <a:t>da </a:t>
            </a:r>
            <a:r>
              <a:rPr lang="en-US" dirty="0" err="1"/>
              <a:t>glasaju</a:t>
            </a:r>
            <a:r>
              <a:rPr lang="en-US" dirty="0"/>
              <a:t> o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tačkama</a:t>
            </a:r>
            <a:r>
              <a:rPr lang="en-US" dirty="0"/>
              <a:t> </a:t>
            </a:r>
            <a:r>
              <a:rPr lang="en-US" dirty="0" err="1"/>
              <a:t>dnevnog</a:t>
            </a:r>
            <a:r>
              <a:rPr lang="en-US" dirty="0"/>
              <a:t> </a:t>
            </a:r>
            <a:r>
              <a:rPr lang="en-US" dirty="0" err="1"/>
              <a:t>reda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kvorum</a:t>
            </a:r>
            <a:r>
              <a:rPr lang="en-US" dirty="0"/>
              <a:t> </a:t>
            </a:r>
            <a:r>
              <a:rPr lang="en-US" dirty="0" err="1"/>
              <a:t>postoji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Kvorum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smtClean="0"/>
              <a:t>mora</a:t>
            </a:r>
            <a:r>
              <a:rPr lang="sr-Latn-ME" dirty="0" smtClean="0"/>
              <a:t> </a:t>
            </a:r>
            <a:r>
              <a:rPr lang="en-US" dirty="0" err="1" smtClean="0"/>
              <a:t>ponovo</a:t>
            </a:r>
            <a:r>
              <a:rPr lang="en-US" dirty="0" smtClean="0"/>
              <a:t> </a:t>
            </a:r>
            <a:r>
              <a:rPr lang="en-US" dirty="0" err="1"/>
              <a:t>provjeriti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svaku</a:t>
            </a:r>
            <a:r>
              <a:rPr lang="en-US" dirty="0"/>
              <a:t> </a:t>
            </a:r>
            <a:r>
              <a:rPr lang="en-US" dirty="0" err="1"/>
              <a:t>tačku</a:t>
            </a:r>
            <a:r>
              <a:rPr lang="en-US" dirty="0"/>
              <a:t> </a:t>
            </a:r>
            <a:r>
              <a:rPr lang="en-US" dirty="0" err="1"/>
              <a:t>dnevnog</a:t>
            </a:r>
            <a:r>
              <a:rPr lang="en-US" dirty="0"/>
              <a:t> </a:t>
            </a:r>
            <a:r>
              <a:rPr lang="en-US" dirty="0" err="1"/>
              <a:t>reda</a:t>
            </a:r>
            <a:r>
              <a:rPr lang="en-US" dirty="0"/>
              <a:t>.</a:t>
            </a:r>
          </a:p>
          <a:p>
            <a:r>
              <a:rPr lang="pt-BR" dirty="0"/>
              <a:t>Kvorum se provjerava brojanjem </a:t>
            </a:r>
            <a:r>
              <a:rPr lang="pt-BR" dirty="0" smtClean="0"/>
              <a:t>registr</a:t>
            </a:r>
            <a:r>
              <a:rPr lang="sr-Latn-ME" dirty="0" smtClean="0"/>
              <a:t>ovanih </a:t>
            </a:r>
            <a:r>
              <a:rPr lang="pt-BR" dirty="0" smtClean="0"/>
              <a:t> </a:t>
            </a:r>
            <a:r>
              <a:rPr lang="pt-BR" dirty="0"/>
              <a:t>dionica/akcija. </a:t>
            </a:r>
            <a:endParaRPr lang="sr-Latn-ME" dirty="0" smtClean="0"/>
          </a:p>
          <a:p>
            <a:pPr algn="just"/>
            <a:r>
              <a:rPr lang="pt-BR" dirty="0" smtClean="0"/>
              <a:t>Dijelovi dionica/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frakcione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) </a:t>
            </a:r>
            <a:r>
              <a:rPr lang="en-US" dirty="0" err="1"/>
              <a:t>ubrajaju</a:t>
            </a:r>
            <a:r>
              <a:rPr lang="en-US" dirty="0"/>
              <a:t> se u </a:t>
            </a:r>
            <a:r>
              <a:rPr lang="en-US" dirty="0" err="1"/>
              <a:t>kvorum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ne </a:t>
            </a:r>
            <a:r>
              <a:rPr lang="en-US" dirty="0" err="1"/>
              <a:t>mogu</a:t>
            </a:r>
            <a:r>
              <a:rPr lang="en-US" dirty="0"/>
              <a:t> se </a:t>
            </a:r>
            <a:r>
              <a:rPr lang="en-US" dirty="0" err="1"/>
              <a:t>zaokruživati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445502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68188"/>
            <a:ext cx="10515600" cy="5208775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U </a:t>
            </a:r>
            <a:r>
              <a:rPr lang="en-US" dirty="0" err="1"/>
              <a:t>nedostatku</a:t>
            </a:r>
            <a:r>
              <a:rPr lang="en-US" dirty="0"/>
              <a:t> </a:t>
            </a:r>
            <a:r>
              <a:rPr lang="en-US" dirty="0" err="1"/>
              <a:t>kvoruma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najmanje</a:t>
            </a:r>
            <a:r>
              <a:rPr lang="en-US" dirty="0"/>
              <a:t> </a:t>
            </a:r>
            <a:r>
              <a:rPr lang="en-US" dirty="0" err="1"/>
              <a:t>jednu</a:t>
            </a:r>
            <a:r>
              <a:rPr lang="en-US" dirty="0"/>
              <a:t> </a:t>
            </a:r>
            <a:r>
              <a:rPr lang="en-US" dirty="0" err="1"/>
              <a:t>tačku</a:t>
            </a:r>
            <a:r>
              <a:rPr lang="en-US" dirty="0"/>
              <a:t> </a:t>
            </a:r>
            <a:r>
              <a:rPr lang="en-US" dirty="0" err="1"/>
              <a:t>dnevnog</a:t>
            </a:r>
            <a:r>
              <a:rPr lang="en-US" dirty="0"/>
              <a:t> </a:t>
            </a:r>
            <a:r>
              <a:rPr lang="en-US" dirty="0" err="1"/>
              <a:t>reda</a:t>
            </a:r>
            <a:r>
              <a:rPr lang="en-US" dirty="0"/>
              <a:t>, </a:t>
            </a:r>
            <a:r>
              <a:rPr lang="sr-Latn-ME" dirty="0" smtClean="0"/>
              <a:t>skupština </a:t>
            </a:r>
            <a:r>
              <a:rPr lang="sr-Latn-ME" dirty="0"/>
              <a:t>dioničara/akcionara 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 smtClean="0"/>
              <a:t>može</a:t>
            </a:r>
            <a:r>
              <a:rPr lang="sr-Latn-ME" dirty="0" smtClean="0"/>
              <a:t> </a:t>
            </a:r>
            <a:r>
              <a:rPr lang="en-US" dirty="0" err="1" smtClean="0"/>
              <a:t>ponovo</a:t>
            </a:r>
            <a:r>
              <a:rPr lang="en-US" dirty="0" smtClean="0"/>
              <a:t> </a:t>
            </a:r>
            <a:r>
              <a:rPr lang="en-US" dirty="0" err="1"/>
              <a:t>zakazati</a:t>
            </a:r>
            <a:r>
              <a:rPr lang="en-US" dirty="0"/>
              <a:t> (</a:t>
            </a:r>
            <a:r>
              <a:rPr lang="en-US" dirty="0" err="1"/>
              <a:t>tzv</a:t>
            </a:r>
            <a:r>
              <a:rPr lang="en-US" dirty="0"/>
              <a:t>. </a:t>
            </a:r>
            <a:r>
              <a:rPr lang="en-US" dirty="0" err="1"/>
              <a:t>ponovljena</a:t>
            </a:r>
            <a:r>
              <a:rPr lang="en-US" dirty="0"/>
              <a:t> </a:t>
            </a:r>
            <a:r>
              <a:rPr lang="sr-Latn-ME" dirty="0" smtClean="0"/>
              <a:t>skupština </a:t>
            </a:r>
            <a:r>
              <a:rPr lang="sr-Latn-ME" dirty="0"/>
              <a:t>dioničara/akcionara </a:t>
            </a:r>
            <a:r>
              <a:rPr lang="en-US" dirty="0" smtClean="0"/>
              <a:t>). </a:t>
            </a:r>
            <a:endParaRPr lang="sr-Latn-ME" dirty="0" smtClean="0"/>
          </a:p>
          <a:p>
            <a:r>
              <a:rPr lang="en-US" dirty="0" smtClean="0"/>
              <a:t>Tada </a:t>
            </a:r>
            <a:r>
              <a:rPr lang="en-US" dirty="0"/>
              <a:t>je </a:t>
            </a:r>
            <a:r>
              <a:rPr lang="en-US" dirty="0" err="1"/>
              <a:t>potreban</a:t>
            </a:r>
            <a:r>
              <a:rPr lang="en-US" dirty="0"/>
              <a:t> </a:t>
            </a:r>
            <a:r>
              <a:rPr lang="en-US" dirty="0" err="1"/>
              <a:t>manji</a:t>
            </a:r>
            <a:r>
              <a:rPr lang="en-US" dirty="0"/>
              <a:t> </a:t>
            </a:r>
            <a:r>
              <a:rPr lang="en-US" dirty="0" err="1"/>
              <a:t>kvorum</a:t>
            </a:r>
            <a:r>
              <a:rPr lang="en-US" dirty="0"/>
              <a:t> – u </a:t>
            </a:r>
            <a:r>
              <a:rPr lang="en-US" dirty="0" err="1"/>
              <a:t>FBiH</a:t>
            </a:r>
            <a:r>
              <a:rPr lang="en-US" dirty="0"/>
              <a:t> </a:t>
            </a:r>
            <a:r>
              <a:rPr lang="en-US" dirty="0" err="1" smtClean="0"/>
              <a:t>više</a:t>
            </a:r>
            <a:r>
              <a:rPr lang="sr-Latn-ME" dirty="0" smtClean="0"/>
              <a:t> </a:t>
            </a:r>
            <a:r>
              <a:rPr lang="en-US" dirty="0" smtClean="0"/>
              <a:t>od </a:t>
            </a:r>
            <a:r>
              <a:rPr lang="en-US" dirty="0"/>
              <a:t>10% </a:t>
            </a:r>
            <a:r>
              <a:rPr lang="en-US" dirty="0" err="1"/>
              <a:t>dionica</a:t>
            </a:r>
            <a:r>
              <a:rPr lang="en-US" dirty="0"/>
              <a:t> 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, u RS-u </a:t>
            </a:r>
            <a:r>
              <a:rPr lang="en-US" dirty="0" err="1"/>
              <a:t>više</a:t>
            </a:r>
            <a:r>
              <a:rPr lang="en-US" dirty="0"/>
              <a:t> od </a:t>
            </a:r>
            <a:r>
              <a:rPr lang="en-US" dirty="0" err="1"/>
              <a:t>trećine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 smtClean="0"/>
              <a:t>glasa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Ponovno</a:t>
            </a:r>
            <a:r>
              <a:rPr lang="sr-Latn-ME" dirty="0" smtClean="0"/>
              <a:t> </a:t>
            </a:r>
            <a:r>
              <a:rPr lang="en-US" dirty="0" err="1" smtClean="0"/>
              <a:t>zakazana</a:t>
            </a:r>
            <a:r>
              <a:rPr lang="en-US" dirty="0" smtClean="0"/>
              <a:t> </a:t>
            </a:r>
            <a:r>
              <a:rPr lang="sr-Latn-ME" dirty="0" smtClean="0"/>
              <a:t>skupština </a:t>
            </a:r>
            <a:r>
              <a:rPr lang="sr-Latn-ME" dirty="0"/>
              <a:t>dioničara/akcionara </a:t>
            </a:r>
            <a:r>
              <a:rPr lang="en-US" dirty="0" smtClean="0"/>
              <a:t> </a:t>
            </a:r>
            <a:r>
              <a:rPr lang="en-US" dirty="0"/>
              <a:t>mora se </a:t>
            </a:r>
            <a:r>
              <a:rPr lang="en-US" dirty="0" err="1"/>
              <a:t>održati</a:t>
            </a:r>
            <a:r>
              <a:rPr lang="en-US" dirty="0"/>
              <a:t> s </a:t>
            </a:r>
            <a:r>
              <a:rPr lang="en-US" dirty="0" err="1"/>
              <a:t>istim</a:t>
            </a:r>
            <a:r>
              <a:rPr lang="en-US" dirty="0"/>
              <a:t> </a:t>
            </a:r>
            <a:r>
              <a:rPr lang="en-US" dirty="0" err="1"/>
              <a:t>dnevnim</a:t>
            </a:r>
            <a:r>
              <a:rPr lang="en-US" dirty="0"/>
              <a:t> </a:t>
            </a:r>
            <a:r>
              <a:rPr lang="en-US" dirty="0" err="1"/>
              <a:t>redom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propisati</a:t>
            </a:r>
            <a:r>
              <a:rPr lang="en-US" dirty="0"/>
              <a:t> </a:t>
            </a:r>
            <a:r>
              <a:rPr lang="en-US" dirty="0" err="1"/>
              <a:t>viši</a:t>
            </a:r>
            <a:r>
              <a:rPr lang="en-US" dirty="0"/>
              <a:t> </a:t>
            </a:r>
            <a:r>
              <a:rPr lang="en-US" dirty="0" err="1"/>
              <a:t>kvorum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ponovljenu</a:t>
            </a:r>
            <a:r>
              <a:rPr lang="en-US" dirty="0"/>
              <a:t> </a:t>
            </a:r>
            <a:r>
              <a:rPr lang="en-US" dirty="0" err="1"/>
              <a:t>sjednicu</a:t>
            </a:r>
            <a:r>
              <a:rPr lang="en-US" dirty="0"/>
              <a:t> </a:t>
            </a:r>
            <a:r>
              <a:rPr lang="sr-Latn-ME" dirty="0"/>
              <a:t>skupštine </a:t>
            </a:r>
            <a:r>
              <a:rPr lang="sr-Latn-ME" dirty="0" smtClean="0"/>
              <a:t>dioničara/akcionara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en-US" dirty="0" err="1"/>
              <a:t>Ponovljena</a:t>
            </a:r>
            <a:r>
              <a:rPr lang="en-US" dirty="0"/>
              <a:t> </a:t>
            </a:r>
            <a:r>
              <a:rPr lang="en-US" dirty="0" err="1"/>
              <a:t>sjednica</a:t>
            </a:r>
            <a:r>
              <a:rPr lang="en-US" dirty="0"/>
              <a:t> </a:t>
            </a:r>
            <a:r>
              <a:rPr lang="sr-Latn-ME" dirty="0"/>
              <a:t>skupštine dioničara/akcionara </a:t>
            </a:r>
            <a:r>
              <a:rPr lang="en-US" dirty="0" err="1" smtClean="0"/>
              <a:t>održava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najkasnije</a:t>
            </a:r>
            <a:r>
              <a:rPr lang="en-US" dirty="0"/>
              <a:t> 15 dana od dana </a:t>
            </a:r>
            <a:r>
              <a:rPr lang="en-US" dirty="0" err="1"/>
              <a:t>odlaganja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6317177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87506"/>
            <a:ext cx="10515600" cy="5289457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Ako</a:t>
            </a:r>
            <a:r>
              <a:rPr lang="en-US" dirty="0"/>
              <a:t> se </a:t>
            </a:r>
            <a:r>
              <a:rPr lang="en-US" dirty="0" err="1"/>
              <a:t>ponovljena</a:t>
            </a:r>
            <a:r>
              <a:rPr lang="en-US" dirty="0"/>
              <a:t> </a:t>
            </a:r>
            <a:r>
              <a:rPr lang="sr-Latn-ME" dirty="0" smtClean="0"/>
              <a:t>skupština </a:t>
            </a:r>
            <a:r>
              <a:rPr lang="sr-Latn-ME" dirty="0"/>
              <a:t>dioničara/akcionara </a:t>
            </a:r>
            <a:r>
              <a:rPr lang="en-US" dirty="0" err="1" smtClean="0"/>
              <a:t>održi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periodu</a:t>
            </a:r>
            <a:r>
              <a:rPr lang="en-US" dirty="0"/>
              <a:t>,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potrebno</a:t>
            </a:r>
            <a:r>
              <a:rPr lang="en-US" dirty="0"/>
              <a:t> </a:t>
            </a:r>
            <a:r>
              <a:rPr lang="en-US" dirty="0" err="1"/>
              <a:t>pripremati</a:t>
            </a:r>
            <a:r>
              <a:rPr lang="en-US" dirty="0"/>
              <a:t> </a:t>
            </a:r>
            <a:r>
              <a:rPr lang="en-US" dirty="0" err="1"/>
              <a:t>novu</a:t>
            </a:r>
            <a:r>
              <a:rPr lang="en-US" dirty="0"/>
              <a:t> </a:t>
            </a:r>
            <a:r>
              <a:rPr lang="en-US" dirty="0" err="1" smtClean="0"/>
              <a:t>listu</a:t>
            </a:r>
            <a:r>
              <a:rPr lang="sr-Latn-ME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Ponovno</a:t>
            </a:r>
            <a:r>
              <a:rPr lang="en-US" dirty="0" smtClean="0"/>
              <a:t> </a:t>
            </a:r>
            <a:r>
              <a:rPr lang="en-US" dirty="0" err="1"/>
              <a:t>zakazana</a:t>
            </a:r>
            <a:r>
              <a:rPr lang="en-US" dirty="0"/>
              <a:t> </a:t>
            </a:r>
            <a:r>
              <a:rPr lang="sr-Latn-ME" dirty="0" smtClean="0"/>
              <a:t>skupština </a:t>
            </a:r>
            <a:r>
              <a:rPr lang="sr-Latn-ME" dirty="0"/>
              <a:t>dioničara/akcionara </a:t>
            </a:r>
            <a:r>
              <a:rPr lang="en-US" dirty="0" smtClean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održati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se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 smtClean="0"/>
              <a:t>koja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nalaze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listi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blagovremeno</a:t>
            </a:r>
            <a:r>
              <a:rPr lang="en-US" dirty="0"/>
              <a:t> </a:t>
            </a:r>
            <a:r>
              <a:rPr lang="en-US" dirty="0" err="1"/>
              <a:t>obavijeste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s </a:t>
            </a:r>
            <a:r>
              <a:rPr lang="en-US" dirty="0" err="1"/>
              <a:t>postupkom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prvobitnu</a:t>
            </a:r>
            <a:r>
              <a:rPr lang="en-US" dirty="0" smtClean="0"/>
              <a:t> </a:t>
            </a:r>
            <a:r>
              <a:rPr lang="sr-Latn-ME" dirty="0"/>
              <a:t>skupštine </a:t>
            </a:r>
            <a:r>
              <a:rPr lang="sr-Latn-ME" dirty="0" smtClean="0"/>
              <a:t>dioničara/akcionara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ponovljenoj</a:t>
            </a:r>
            <a:r>
              <a:rPr lang="en-US" dirty="0"/>
              <a:t> </a:t>
            </a:r>
            <a:r>
              <a:rPr lang="en-US" dirty="0" err="1"/>
              <a:t>sjednici</a:t>
            </a:r>
            <a:r>
              <a:rPr lang="en-US" dirty="0"/>
              <a:t> </a:t>
            </a:r>
            <a:r>
              <a:rPr lang="sr-Latn-ME" dirty="0"/>
              <a:t>skupštine dioničara/akcionara </a:t>
            </a:r>
            <a:r>
              <a:rPr lang="en-US" dirty="0" err="1" smtClean="0"/>
              <a:t>nema</a:t>
            </a:r>
            <a:r>
              <a:rPr lang="en-US" dirty="0" smtClean="0"/>
              <a:t> </a:t>
            </a:r>
            <a:r>
              <a:rPr lang="en-US" dirty="0" err="1"/>
              <a:t>kvoruma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se </a:t>
            </a:r>
            <a:r>
              <a:rPr lang="en-US" dirty="0" err="1"/>
              <a:t>ona</a:t>
            </a:r>
            <a:r>
              <a:rPr lang="en-US" dirty="0"/>
              <a:t> ne </a:t>
            </a:r>
            <a:r>
              <a:rPr lang="en-US" dirty="0" err="1"/>
              <a:t>održi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propisanom</a:t>
            </a:r>
            <a:r>
              <a:rPr lang="en-US" dirty="0" smtClean="0"/>
              <a:t> </a:t>
            </a:r>
            <a:r>
              <a:rPr lang="en-US" dirty="0" err="1"/>
              <a:t>roku</a:t>
            </a:r>
            <a:r>
              <a:rPr lang="en-US" dirty="0"/>
              <a:t>, </a:t>
            </a:r>
            <a:r>
              <a:rPr lang="en-US" dirty="0" err="1"/>
              <a:t>saziva</a:t>
            </a:r>
            <a:r>
              <a:rPr lang="en-US" dirty="0"/>
              <a:t> se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održava</a:t>
            </a:r>
            <a:r>
              <a:rPr lang="en-US" dirty="0"/>
              <a:t> nova </a:t>
            </a:r>
            <a:r>
              <a:rPr lang="en-US" dirty="0" err="1"/>
              <a:t>sjednica</a:t>
            </a:r>
            <a:r>
              <a:rPr lang="en-US" dirty="0"/>
              <a:t> </a:t>
            </a:r>
            <a:r>
              <a:rPr lang="sr-Latn-ME" dirty="0"/>
              <a:t>skupštine dioničara/akcionara </a:t>
            </a:r>
            <a:r>
              <a:rPr lang="en-US" dirty="0" smtClean="0"/>
              <a:t>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74038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3600" dirty="0" smtClean="0"/>
              <a:t>3.ODLUČIVANJE SKUPŠTINE DIONIČARA/AKCIONARA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 smtClean="0"/>
              <a:t>1</a:t>
            </a:r>
            <a:r>
              <a:rPr lang="en-US" dirty="0" smtClean="0"/>
              <a:t>. </a:t>
            </a:r>
            <a:r>
              <a:rPr lang="en-US" dirty="0" err="1"/>
              <a:t>Otvaranje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endParaRPr lang="en-US" dirty="0"/>
          </a:p>
          <a:p>
            <a:pPr marL="0" indent="0" algn="just">
              <a:buNone/>
            </a:pPr>
            <a:r>
              <a:rPr lang="sr-Latn-ME" dirty="0"/>
              <a:t>Skupština dioničara/akcionara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otvoriti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kvorum</a:t>
            </a:r>
            <a:r>
              <a:rPr lang="en-US" dirty="0"/>
              <a:t> </a:t>
            </a:r>
            <a:r>
              <a:rPr lang="en-US" dirty="0" err="1"/>
              <a:t>najmanje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jednu</a:t>
            </a:r>
            <a:r>
              <a:rPr lang="en-US" dirty="0"/>
              <a:t> </a:t>
            </a:r>
            <a:r>
              <a:rPr lang="en-US" dirty="0" err="1"/>
              <a:t>tačku</a:t>
            </a:r>
            <a:r>
              <a:rPr lang="en-US" dirty="0"/>
              <a:t> </a:t>
            </a:r>
            <a:r>
              <a:rPr lang="en-US" dirty="0" err="1"/>
              <a:t>dnevnog</a:t>
            </a:r>
            <a:r>
              <a:rPr lang="sr-Latn-ME" dirty="0"/>
              <a:t> </a:t>
            </a:r>
            <a:r>
              <a:rPr lang="en-US" dirty="0" err="1"/>
              <a:t>reda</a:t>
            </a:r>
            <a:r>
              <a:rPr lang="en-US" dirty="0"/>
              <a:t>. </a:t>
            </a:r>
            <a:endParaRPr lang="sr-Latn-ME" dirty="0"/>
          </a:p>
          <a:p>
            <a:pPr marL="0" indent="0" algn="just">
              <a:buNone/>
            </a:pPr>
            <a:r>
              <a:rPr lang="en-US" dirty="0" err="1"/>
              <a:t>Ukoliko</a:t>
            </a:r>
            <a:r>
              <a:rPr lang="en-US" dirty="0"/>
              <a:t> </a:t>
            </a:r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, </a:t>
            </a:r>
            <a:r>
              <a:rPr lang="en-US" dirty="0" err="1"/>
              <a:t>statut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opći</a:t>
            </a:r>
            <a:r>
              <a:rPr lang="en-US" dirty="0"/>
              <a:t> </a:t>
            </a:r>
            <a:r>
              <a:rPr lang="en-US" dirty="0" err="1"/>
              <a:t>interni</a:t>
            </a:r>
            <a:r>
              <a:rPr lang="en-US" dirty="0"/>
              <a:t> </a:t>
            </a:r>
            <a:r>
              <a:rPr lang="en-US" dirty="0" err="1"/>
              <a:t>akti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ne </a:t>
            </a:r>
            <a:r>
              <a:rPr lang="en-US" dirty="0" err="1"/>
              <a:t>određuju</a:t>
            </a:r>
            <a:r>
              <a:rPr lang="sr-Latn-ME" dirty="0"/>
              <a:t> </a:t>
            </a:r>
            <a:r>
              <a:rPr lang="pl-PL" dirty="0"/>
              <a:t>drugačije, predsjednik nadzornog odbora u FBiH ili predsjednik skupštine u RS-u </a:t>
            </a:r>
            <a:r>
              <a:rPr lang="en-US" dirty="0" err="1"/>
              <a:t>imenuje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zapisničara</a:t>
            </a:r>
            <a:r>
              <a:rPr lang="en-US" dirty="0"/>
              <a:t> </a:t>
            </a:r>
            <a:r>
              <a:rPr lang="sr-Latn-ME" dirty="0"/>
              <a:t>skupštine dioničara/akcionara 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da </a:t>
            </a:r>
            <a:r>
              <a:rPr lang="en-US" dirty="0" err="1"/>
              <a:t>ovjeravaju</a:t>
            </a:r>
            <a:r>
              <a:rPr lang="en-US" dirty="0"/>
              <a:t> </a:t>
            </a:r>
            <a:r>
              <a:rPr lang="en-US" dirty="0" err="1"/>
              <a:t>zapisnik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glasanje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6007841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41294"/>
            <a:ext cx="10515600" cy="52356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2</a:t>
            </a:r>
            <a:r>
              <a:rPr lang="pl-PL" dirty="0" smtClean="0"/>
              <a:t>. </a:t>
            </a:r>
            <a:r>
              <a:rPr lang="pl-PL" dirty="0"/>
              <a:t>Izbor komisije za glasanje</a:t>
            </a:r>
          </a:p>
          <a:p>
            <a:pPr algn="just"/>
            <a:r>
              <a:rPr lang="en-US" dirty="0" err="1"/>
              <a:t>Društvu</a:t>
            </a:r>
            <a:r>
              <a:rPr lang="en-US" dirty="0"/>
              <a:t> se </a:t>
            </a:r>
            <a:r>
              <a:rPr lang="en-US" dirty="0" err="1"/>
              <a:t>preporučuje</a:t>
            </a:r>
            <a:r>
              <a:rPr lang="en-US" dirty="0"/>
              <a:t> da </a:t>
            </a:r>
            <a:r>
              <a:rPr lang="en-US" dirty="0" err="1"/>
              <a:t>osnivačkim</a:t>
            </a:r>
            <a:r>
              <a:rPr lang="en-US" dirty="0"/>
              <a:t> </a:t>
            </a:r>
            <a:r>
              <a:rPr lang="en-US" dirty="0" err="1"/>
              <a:t>aktom</a:t>
            </a:r>
            <a:r>
              <a:rPr lang="en-US" dirty="0"/>
              <a:t>, </a:t>
            </a:r>
            <a:r>
              <a:rPr lang="en-US" dirty="0" err="1"/>
              <a:t>statutom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smtClean="0"/>
              <a:t>op</a:t>
            </a:r>
            <a:r>
              <a:rPr lang="sr-Latn-ME" dirty="0" smtClean="0"/>
              <a:t>št</a:t>
            </a:r>
            <a:r>
              <a:rPr lang="en-US" dirty="0" err="1" smtClean="0"/>
              <a:t>im</a:t>
            </a:r>
            <a:r>
              <a:rPr lang="sr-Latn-ME" dirty="0" smtClean="0"/>
              <a:t> </a:t>
            </a:r>
            <a:r>
              <a:rPr lang="en-US" dirty="0" err="1" smtClean="0"/>
              <a:t>aktom</a:t>
            </a:r>
            <a:r>
              <a:rPr lang="en-US" dirty="0" smtClean="0"/>
              <a:t> </a:t>
            </a:r>
            <a:r>
              <a:rPr lang="en-US" dirty="0" err="1"/>
              <a:t>formira</a:t>
            </a:r>
            <a:r>
              <a:rPr lang="en-US" dirty="0"/>
              <a:t> </a:t>
            </a:r>
            <a:r>
              <a:rPr lang="en-US" dirty="0" err="1"/>
              <a:t>komisiju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glasanje</a:t>
            </a:r>
            <a:r>
              <a:rPr lang="en-US" dirty="0"/>
              <a:t>, </a:t>
            </a:r>
            <a:r>
              <a:rPr lang="en-US" dirty="0" err="1"/>
              <a:t>propiše</a:t>
            </a:r>
            <a:r>
              <a:rPr lang="en-US" dirty="0"/>
              <a:t> </a:t>
            </a:r>
            <a:r>
              <a:rPr lang="en-US" dirty="0" err="1"/>
              <a:t>uslove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imenovanje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 smtClean="0"/>
              <a:t>izbora</a:t>
            </a:r>
            <a:r>
              <a:rPr lang="sr-Latn-ME" dirty="0" smtClean="0"/>
              <a:t> </a:t>
            </a:r>
            <a:r>
              <a:rPr lang="en-US" dirty="0" err="1" smtClean="0"/>
              <a:t>članova</a:t>
            </a:r>
            <a:r>
              <a:rPr lang="en-US" dirty="0" smtClean="0"/>
              <a:t> </a:t>
            </a:r>
            <a:r>
              <a:rPr lang="en-US" dirty="0" err="1"/>
              <a:t>komisije</a:t>
            </a:r>
            <a:r>
              <a:rPr lang="en-US" dirty="0"/>
              <a:t>, </a:t>
            </a:r>
            <a:r>
              <a:rPr lang="en-US" dirty="0" err="1"/>
              <a:t>odredi</a:t>
            </a:r>
            <a:r>
              <a:rPr lang="en-US" dirty="0"/>
              <a:t> </a:t>
            </a:r>
            <a:r>
              <a:rPr lang="en-US" dirty="0" err="1"/>
              <a:t>njen</a:t>
            </a:r>
            <a:r>
              <a:rPr lang="en-US" dirty="0"/>
              <a:t> </a:t>
            </a:r>
            <a:r>
              <a:rPr lang="en-US" dirty="0" err="1"/>
              <a:t>djelokrug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suprotnom</a:t>
            </a:r>
            <a:r>
              <a:rPr lang="en-US" dirty="0"/>
              <a:t>, </a:t>
            </a:r>
            <a:r>
              <a:rPr lang="en-US" dirty="0" err="1" smtClean="0"/>
              <a:t>članove</a:t>
            </a:r>
            <a:r>
              <a:rPr lang="sr-Latn-ME" dirty="0" smtClean="0"/>
              <a:t> </a:t>
            </a:r>
            <a:r>
              <a:rPr lang="pl-PL" dirty="0" smtClean="0"/>
              <a:t>komisije </a:t>
            </a:r>
            <a:r>
              <a:rPr lang="pl-PL" dirty="0"/>
              <a:t>za glasanje mora za svaku sjednicu imenovati predsjednik </a:t>
            </a:r>
            <a:r>
              <a:rPr lang="pl-PL" dirty="0" smtClean="0"/>
              <a:t>nadzornog/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glasanje</a:t>
            </a:r>
            <a:r>
              <a:rPr lang="en-US" dirty="0"/>
              <a:t> mora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najmanje</a:t>
            </a:r>
            <a:r>
              <a:rPr lang="en-US" dirty="0"/>
              <a:t> tri </a:t>
            </a:r>
            <a:r>
              <a:rPr lang="en-US" dirty="0" err="1"/>
              <a:t>člana</a:t>
            </a:r>
            <a:r>
              <a:rPr lang="en-US" dirty="0"/>
              <a:t>, a </a:t>
            </a:r>
            <a:r>
              <a:rPr lang="en-US" dirty="0" err="1"/>
              <a:t>kodeks</a:t>
            </a:r>
            <a:r>
              <a:rPr lang="en-US" dirty="0"/>
              <a:t> KU </a:t>
            </a:r>
            <a:r>
              <a:rPr lang="sr-Latn-ME" dirty="0" smtClean="0"/>
              <a:t>u</a:t>
            </a:r>
            <a:r>
              <a:rPr lang="en-US" dirty="0" err="1" smtClean="0"/>
              <a:t>glavnom</a:t>
            </a:r>
            <a:r>
              <a:rPr lang="sr-Latn-ME" dirty="0" smtClean="0"/>
              <a:t> </a:t>
            </a:r>
            <a:r>
              <a:rPr lang="en-US" dirty="0" err="1" smtClean="0"/>
              <a:t>preporučuje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jedan</a:t>
            </a:r>
            <a:r>
              <a:rPr lang="en-US" dirty="0"/>
              <a:t> od </a:t>
            </a:r>
            <a:r>
              <a:rPr lang="en-US" dirty="0" err="1"/>
              <a:t>njih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diplomirani</a:t>
            </a:r>
            <a:r>
              <a:rPr lang="en-US" dirty="0"/>
              <a:t> </a:t>
            </a:r>
            <a:r>
              <a:rPr lang="en-US" dirty="0" err="1"/>
              <a:t>pravnik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glasanje</a:t>
            </a:r>
            <a:r>
              <a:rPr lang="en-US" dirty="0"/>
              <a:t> ne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ograničenje</a:t>
            </a:r>
            <a:r>
              <a:rPr lang="en-US" dirty="0"/>
              <a:t> </a:t>
            </a:r>
            <a:r>
              <a:rPr lang="en-US" dirty="0" err="1"/>
              <a:t>dužine</a:t>
            </a:r>
            <a:r>
              <a:rPr lang="en-US" dirty="0"/>
              <a:t> </a:t>
            </a:r>
            <a:r>
              <a:rPr lang="en-US" dirty="0" err="1"/>
              <a:t>mandata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6991537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21976"/>
            <a:ext cx="10515600" cy="51549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osiguravanja</a:t>
            </a:r>
            <a:r>
              <a:rPr lang="en-US" dirty="0"/>
              <a:t> da </a:t>
            </a:r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glasanje</a:t>
            </a:r>
            <a:r>
              <a:rPr lang="en-US" dirty="0"/>
              <a:t> </a:t>
            </a:r>
            <a:r>
              <a:rPr lang="en-US" dirty="0" err="1"/>
              <a:t>izvršava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funkcije</a:t>
            </a:r>
            <a:r>
              <a:rPr lang="en-US" dirty="0"/>
              <a:t> </a:t>
            </a:r>
            <a:r>
              <a:rPr lang="en-US" dirty="0" err="1" smtClean="0"/>
              <a:t>nezavisno</a:t>
            </a:r>
            <a:r>
              <a:rPr lang="sr-Latn-ME" dirty="0" smtClean="0"/>
              <a:t> </a:t>
            </a:r>
            <a:r>
              <a:rPr lang="en-US" dirty="0" smtClean="0"/>
              <a:t>od </a:t>
            </a:r>
            <a:r>
              <a:rPr lang="en-US" dirty="0" err="1"/>
              <a:t>generalnog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,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njeni</a:t>
            </a:r>
            <a:r>
              <a:rPr lang="en-US" dirty="0"/>
              <a:t>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smtClean="0"/>
              <a:t>ne</a:t>
            </a:r>
            <a:r>
              <a:rPr lang="sr-Latn-ME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sljedeća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kandidati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it-IT" dirty="0"/>
              <a:t>• članovi uprave i kandidati za članove uprave; i</a:t>
            </a:r>
          </a:p>
          <a:p>
            <a:pPr marL="0" indent="0">
              <a:buNone/>
            </a:pPr>
            <a:r>
              <a:rPr lang="it-IT" dirty="0"/>
              <a:t>• lica povezana s gore spomenutim članovima ili kandidatima.</a:t>
            </a:r>
          </a:p>
          <a:p>
            <a:pPr marL="0" indent="0">
              <a:buNone/>
            </a:pPr>
            <a:r>
              <a:rPr lang="pl-PL" dirty="0" smtClean="0"/>
              <a:t>Naredni dijagram </a:t>
            </a:r>
            <a:r>
              <a:rPr lang="pl-PL" dirty="0"/>
              <a:t>prikazuje djelokrug komisije za glasanje.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13482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2. </a:t>
            </a:r>
            <a:r>
              <a:rPr lang="en-US" sz="3200" dirty="0" err="1" smtClean="0"/>
              <a:t>Donošenje</a:t>
            </a:r>
            <a:r>
              <a:rPr lang="en-US" sz="3200" dirty="0" smtClean="0"/>
              <a:t> </a:t>
            </a:r>
            <a:r>
              <a:rPr lang="en-US" sz="3200" dirty="0" err="1" smtClean="0"/>
              <a:t>preliminarnih</a:t>
            </a:r>
            <a:r>
              <a:rPr lang="en-US" sz="3200" dirty="0" smtClean="0"/>
              <a:t> </a:t>
            </a:r>
            <a:r>
              <a:rPr lang="en-US" sz="3200" dirty="0" err="1" smtClean="0"/>
              <a:t>odluka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Kao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prikazano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sr-Latn-ME" dirty="0" smtClean="0"/>
              <a:t>prethodnom dijagramu</a:t>
            </a:r>
            <a:r>
              <a:rPr lang="en-US" dirty="0" smtClean="0"/>
              <a:t>,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mora </a:t>
            </a:r>
            <a:r>
              <a:rPr lang="en-US" dirty="0" err="1"/>
              <a:t>donijeti</a:t>
            </a:r>
            <a:r>
              <a:rPr lang="en-US" dirty="0"/>
              <a:t> </a:t>
            </a:r>
            <a:r>
              <a:rPr lang="en-US" dirty="0" err="1"/>
              <a:t>niz</a:t>
            </a:r>
            <a:r>
              <a:rPr lang="en-US" dirty="0"/>
              <a:t> </a:t>
            </a:r>
            <a:r>
              <a:rPr lang="en-US" dirty="0" err="1" smtClean="0"/>
              <a:t>ključnih</a:t>
            </a:r>
            <a:r>
              <a:rPr lang="sr-Latn-ME" dirty="0" smtClean="0"/>
              <a:t> </a:t>
            </a:r>
            <a:r>
              <a:rPr lang="pl-PL" dirty="0" smtClean="0"/>
              <a:t>odluka </a:t>
            </a:r>
            <a:r>
              <a:rPr lang="pl-PL" dirty="0"/>
              <a:t>u toku priprema za </a:t>
            </a:r>
            <a:r>
              <a:rPr lang="pl-PL" dirty="0" smtClean="0"/>
              <a:t>skupštinu dioničara /akcionara SA.</a:t>
            </a:r>
          </a:p>
          <a:p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5282" y="2591593"/>
            <a:ext cx="7355542" cy="4139241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5333147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6372" y="453581"/>
            <a:ext cx="8100811" cy="59139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9344470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02659"/>
            <a:ext cx="10515600" cy="5074304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Poslije</a:t>
            </a:r>
            <a:r>
              <a:rPr lang="en-US" dirty="0"/>
              <a:t> </a:t>
            </a:r>
            <a:r>
              <a:rPr lang="sr-Latn-ME" dirty="0"/>
              <a:t>skupštine </a:t>
            </a:r>
            <a:r>
              <a:rPr lang="sr-Latn-ME" dirty="0" smtClean="0"/>
              <a:t>dioničara/akcionara</a:t>
            </a:r>
            <a:r>
              <a:rPr lang="en-US" dirty="0" smtClean="0"/>
              <a:t>, </a:t>
            </a:r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glasanje</a:t>
            </a:r>
            <a:r>
              <a:rPr lang="en-US" dirty="0"/>
              <a:t> mora </a:t>
            </a:r>
            <a:r>
              <a:rPr lang="en-US" dirty="0" err="1"/>
              <a:t>sastaviti</a:t>
            </a:r>
            <a:r>
              <a:rPr lang="en-US" dirty="0"/>
              <a:t> </a:t>
            </a:r>
            <a:r>
              <a:rPr lang="en-US" dirty="0" err="1"/>
              <a:t>pisani</a:t>
            </a:r>
            <a:r>
              <a:rPr lang="en-US" dirty="0"/>
              <a:t> </a:t>
            </a:r>
            <a:r>
              <a:rPr lang="en-US" dirty="0" err="1"/>
              <a:t>izvještaj</a:t>
            </a:r>
            <a:r>
              <a:rPr lang="en-US" dirty="0"/>
              <a:t> o </a:t>
            </a:r>
            <a:r>
              <a:rPr lang="en-US" dirty="0" err="1" smtClean="0"/>
              <a:t>svom</a:t>
            </a:r>
            <a:r>
              <a:rPr lang="sr-Latn-ME" dirty="0" smtClean="0"/>
              <a:t> </a:t>
            </a:r>
            <a:r>
              <a:rPr lang="en-US" dirty="0" err="1" smtClean="0"/>
              <a:t>radu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izvještaj</a:t>
            </a:r>
            <a:r>
              <a:rPr lang="en-US" dirty="0"/>
              <a:t> </a:t>
            </a:r>
            <a:r>
              <a:rPr lang="en-US" dirty="0" err="1"/>
              <a:t>staviti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raspolaganje</a:t>
            </a:r>
            <a:r>
              <a:rPr lang="en-US" dirty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sr-Latn-ME" dirty="0" smtClean="0"/>
              <a:t> </a:t>
            </a:r>
            <a:r>
              <a:rPr lang="pl-PL" dirty="0" smtClean="0"/>
              <a:t>elektronskim </a:t>
            </a:r>
            <a:r>
              <a:rPr lang="pl-PL" dirty="0"/>
              <a:t>putem na internet siteu</a:t>
            </a:r>
            <a:r>
              <a:rPr lang="pl-PL" i="1" dirty="0"/>
              <a:t> </a:t>
            </a:r>
            <a:r>
              <a:rPr lang="pl-PL" dirty="0"/>
              <a:t>društva i u pisanom obliku u </a:t>
            </a:r>
            <a:r>
              <a:rPr lang="pl-PL" dirty="0" smtClean="0"/>
              <a:t>prostorijama </a:t>
            </a:r>
            <a:r>
              <a:rPr lang="en-US" dirty="0" err="1" smtClean="0"/>
              <a:t>generalnog</a:t>
            </a:r>
            <a:r>
              <a:rPr lang="en-US" dirty="0" smtClean="0"/>
              <a:t> </a:t>
            </a:r>
            <a:r>
              <a:rPr lang="en-US" dirty="0" err="1"/>
              <a:t>direktora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Izvještaj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potpisati</a:t>
            </a:r>
            <a:r>
              <a:rPr lang="en-US" dirty="0"/>
              <a:t>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glasanje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Član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odbije</a:t>
            </a:r>
            <a:r>
              <a:rPr lang="en-US" dirty="0"/>
              <a:t> </a:t>
            </a:r>
            <a:r>
              <a:rPr lang="en-US" dirty="0" err="1"/>
              <a:t>potpisati</a:t>
            </a:r>
            <a:r>
              <a:rPr lang="en-US" dirty="0"/>
              <a:t> </a:t>
            </a:r>
            <a:r>
              <a:rPr lang="en-US" dirty="0" err="1"/>
              <a:t>izvještaj</a:t>
            </a:r>
            <a:r>
              <a:rPr lang="en-US" dirty="0"/>
              <a:t> </a:t>
            </a:r>
            <a:r>
              <a:rPr lang="en-US" dirty="0" err="1"/>
              <a:t>obavezan</a:t>
            </a:r>
            <a:r>
              <a:rPr lang="en-US" dirty="0"/>
              <a:t> je </a:t>
            </a: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obrazloženje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 smtClean="0"/>
              <a:t>će</a:t>
            </a:r>
            <a:r>
              <a:rPr lang="sr-Latn-ME" dirty="0" smtClean="0"/>
              <a:t> </a:t>
            </a:r>
            <a:r>
              <a:rPr lang="en-US" dirty="0" err="1" smtClean="0"/>
              <a:t>predstavljati</a:t>
            </a:r>
            <a:r>
              <a:rPr lang="en-US" dirty="0" smtClean="0"/>
              <a:t> </a:t>
            </a:r>
            <a:r>
              <a:rPr lang="en-US" dirty="0" err="1"/>
              <a:t>prilog</a:t>
            </a:r>
            <a:r>
              <a:rPr lang="en-US" dirty="0"/>
              <a:t> </a:t>
            </a:r>
            <a:r>
              <a:rPr lang="en-US" dirty="0" err="1"/>
              <a:t>izvještaju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1875844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02659"/>
            <a:ext cx="10515600" cy="5074304"/>
          </a:xfrm>
        </p:spPr>
        <p:txBody>
          <a:bodyPr/>
          <a:lstStyle/>
          <a:p>
            <a:pPr marL="0" indent="0">
              <a:buNone/>
            </a:pPr>
            <a:r>
              <a:rPr lang="sr-Latn-ME" dirty="0"/>
              <a:t>3</a:t>
            </a:r>
            <a:r>
              <a:rPr lang="en-US" dirty="0" smtClean="0"/>
              <a:t>. </a:t>
            </a:r>
            <a:r>
              <a:rPr lang="en-US" dirty="0" err="1"/>
              <a:t>Pozivanje</a:t>
            </a:r>
            <a:r>
              <a:rPr lang="en-US" dirty="0"/>
              <a:t> </a:t>
            </a:r>
            <a:r>
              <a:rPr lang="en-US" dirty="0" err="1"/>
              <a:t>vanjskih</a:t>
            </a:r>
            <a:r>
              <a:rPr lang="en-US" dirty="0"/>
              <a:t> </a:t>
            </a:r>
            <a:r>
              <a:rPr lang="en-US" dirty="0" err="1"/>
              <a:t>gostiju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posmatrača</a:t>
            </a:r>
            <a:endParaRPr lang="en-US" dirty="0"/>
          </a:p>
          <a:p>
            <a:pPr algn="just"/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praktičnih</a:t>
            </a:r>
            <a:r>
              <a:rPr lang="en-US" dirty="0"/>
              <a:t> </a:t>
            </a:r>
            <a:r>
              <a:rPr lang="en-US" dirty="0" err="1"/>
              <a:t>razloga</a:t>
            </a:r>
            <a:r>
              <a:rPr lang="en-US" dirty="0"/>
              <a:t>,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pozvati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/>
              <a:t> </a:t>
            </a:r>
            <a:r>
              <a:rPr lang="sr-Latn-ME" dirty="0" smtClean="0"/>
              <a:t>skupštinu dioničara/akcionara</a:t>
            </a:r>
            <a:r>
              <a:rPr lang="en-US" dirty="0" smtClean="0"/>
              <a:t> </a:t>
            </a:r>
            <a:r>
              <a:rPr lang="en-US" dirty="0" err="1"/>
              <a:t>povjerioce</a:t>
            </a:r>
            <a:r>
              <a:rPr lang="en-US" dirty="0"/>
              <a:t>, </a:t>
            </a:r>
            <a:r>
              <a:rPr lang="en-US" dirty="0" err="1" smtClean="0"/>
              <a:t>potencijalne</a:t>
            </a:r>
            <a:r>
              <a:rPr lang="sr-Latn-ME" dirty="0" smtClean="0"/>
              <a:t> </a:t>
            </a:r>
            <a:r>
              <a:rPr lang="en-US" dirty="0" err="1" smtClean="0"/>
              <a:t>investitore</a:t>
            </a:r>
            <a:r>
              <a:rPr lang="en-US" dirty="0"/>
              <a:t>, </a:t>
            </a:r>
            <a:r>
              <a:rPr lang="en-US" dirty="0" err="1"/>
              <a:t>zaposlene</a:t>
            </a:r>
            <a:r>
              <a:rPr lang="en-US" dirty="0"/>
              <a:t>, </a:t>
            </a:r>
            <a:r>
              <a:rPr lang="en-US" dirty="0" err="1"/>
              <a:t>državne</a:t>
            </a:r>
            <a:r>
              <a:rPr lang="en-US" dirty="0"/>
              <a:t> </a:t>
            </a:r>
            <a:r>
              <a:rPr lang="en-US" dirty="0" err="1"/>
              <a:t>funkcionere</a:t>
            </a:r>
            <a:r>
              <a:rPr lang="en-US" dirty="0"/>
              <a:t>, </a:t>
            </a:r>
            <a:r>
              <a:rPr lang="en-US" dirty="0" err="1"/>
              <a:t>novinare</a:t>
            </a:r>
            <a:r>
              <a:rPr lang="en-US" dirty="0"/>
              <a:t>, </a:t>
            </a:r>
            <a:r>
              <a:rPr lang="en-US" dirty="0" err="1"/>
              <a:t>stručnjake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 smtClean="0"/>
              <a:t>pojedince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ne </a:t>
            </a:r>
            <a:r>
              <a:rPr lang="en-US" dirty="0" err="1"/>
              <a:t>poseduju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statut</a:t>
            </a:r>
            <a:r>
              <a:rPr lang="en-US" dirty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 </a:t>
            </a:r>
            <a:r>
              <a:rPr lang="pl-PL" dirty="0" smtClean="0"/>
              <a:t>utvrditi </a:t>
            </a:r>
            <a:r>
              <a:rPr lang="pl-PL" dirty="0"/>
              <a:t>proceduru za pozivanje gostiju na </a:t>
            </a:r>
            <a:r>
              <a:rPr lang="sr-Latn-ME" dirty="0" smtClean="0"/>
              <a:t>skupštinu dioničara/akcionara</a:t>
            </a:r>
            <a:r>
              <a:rPr lang="pl-PL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199142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68188"/>
            <a:ext cx="10515600" cy="5208775"/>
          </a:xfrm>
        </p:spPr>
        <p:txBody>
          <a:bodyPr/>
          <a:lstStyle/>
          <a:p>
            <a:pPr marL="0" indent="0" algn="just">
              <a:buNone/>
            </a:pPr>
            <a:r>
              <a:rPr lang="sr-Latn-ME" dirty="0"/>
              <a:t>4</a:t>
            </a:r>
            <a:r>
              <a:rPr lang="en-US" dirty="0" smtClean="0"/>
              <a:t>. </a:t>
            </a:r>
            <a:r>
              <a:rPr lang="en-US" dirty="0" err="1" smtClean="0"/>
              <a:t>Prezent</a:t>
            </a:r>
            <a:r>
              <a:rPr lang="sr-Latn-ME" dirty="0" smtClean="0"/>
              <a:t>ovanje </a:t>
            </a:r>
            <a:r>
              <a:rPr lang="en-US" dirty="0" err="1" smtClean="0"/>
              <a:t>dnevnog</a:t>
            </a:r>
            <a:r>
              <a:rPr lang="en-US" dirty="0" smtClean="0"/>
              <a:t> </a:t>
            </a:r>
            <a:r>
              <a:rPr lang="en-US" dirty="0" err="1"/>
              <a:t>reda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pravila</a:t>
            </a:r>
            <a:r>
              <a:rPr lang="en-US" dirty="0"/>
              <a:t> </a:t>
            </a:r>
            <a:r>
              <a:rPr lang="en-US" dirty="0" err="1"/>
              <a:t>postupka</a:t>
            </a:r>
            <a:r>
              <a:rPr lang="en-US" dirty="0"/>
              <a:t> </a:t>
            </a:r>
            <a:r>
              <a:rPr lang="sr-Latn-ME" dirty="0"/>
              <a:t>skupštine dioničara/akcionara </a:t>
            </a:r>
            <a:endParaRPr lang="en-US" dirty="0"/>
          </a:p>
          <a:p>
            <a:pPr algn="just"/>
            <a:r>
              <a:rPr lang="pl-PL" dirty="0"/>
              <a:t>Predsjednik nadzornog odbora u FBiH ili predsjednik skupštine u RS-u </a:t>
            </a:r>
            <a:r>
              <a:rPr lang="pl-PL" dirty="0" smtClean="0"/>
              <a:t>prezentuju  </a:t>
            </a:r>
            <a:r>
              <a:rPr lang="en-US" dirty="0" err="1" smtClean="0"/>
              <a:t>dnevni</a:t>
            </a:r>
            <a:r>
              <a:rPr lang="en-US" dirty="0" smtClean="0"/>
              <a:t> </a:t>
            </a:r>
            <a:r>
              <a:rPr lang="en-US" dirty="0"/>
              <a:t>red </a:t>
            </a:r>
            <a:r>
              <a:rPr lang="en-US" dirty="0" err="1"/>
              <a:t>učesnicima</a:t>
            </a:r>
            <a:r>
              <a:rPr lang="en-US" dirty="0"/>
              <a:t> </a:t>
            </a:r>
            <a:r>
              <a:rPr lang="sr-Latn-ME" dirty="0"/>
              <a:t>skupštine </a:t>
            </a:r>
            <a:r>
              <a:rPr lang="sr-Latn-ME" dirty="0" smtClean="0"/>
              <a:t>dioničara/akcionara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Pored </a:t>
            </a:r>
            <a:r>
              <a:rPr lang="en-US" dirty="0"/>
              <a:t>toga, on </a:t>
            </a:r>
            <a:r>
              <a:rPr lang="en-US" dirty="0" err="1"/>
              <a:t>izlaže</a:t>
            </a:r>
            <a:r>
              <a:rPr lang="en-US" dirty="0"/>
              <a:t> </a:t>
            </a:r>
            <a:r>
              <a:rPr lang="en-US" dirty="0" err="1"/>
              <a:t>značajnije</a:t>
            </a:r>
            <a:r>
              <a:rPr lang="en-US" dirty="0"/>
              <a:t> </a:t>
            </a:r>
            <a:r>
              <a:rPr lang="en-US" dirty="0" err="1"/>
              <a:t>odredbe</a:t>
            </a:r>
            <a:r>
              <a:rPr lang="en-US" dirty="0"/>
              <a:t> o </a:t>
            </a:r>
            <a:r>
              <a:rPr lang="en-US" dirty="0" err="1"/>
              <a:t>radu</a:t>
            </a:r>
            <a:r>
              <a:rPr lang="en-US" dirty="0"/>
              <a:t> </a:t>
            </a:r>
            <a:r>
              <a:rPr lang="sr-Latn-ME" dirty="0"/>
              <a:t>skupštine dioničara/akcionara </a:t>
            </a:r>
            <a:r>
              <a:rPr lang="en-US" dirty="0" err="1" smtClean="0"/>
              <a:t>utvrđene</a:t>
            </a:r>
            <a:r>
              <a:rPr lang="en-US" dirty="0" smtClean="0"/>
              <a:t> </a:t>
            </a:r>
            <a:r>
              <a:rPr lang="en-US" dirty="0" err="1"/>
              <a:t>osnivačkim</a:t>
            </a:r>
            <a:r>
              <a:rPr lang="en-US" dirty="0"/>
              <a:t> </a:t>
            </a:r>
            <a:r>
              <a:rPr lang="en-US" dirty="0" err="1"/>
              <a:t>aktom</a:t>
            </a:r>
            <a:r>
              <a:rPr lang="en-US" dirty="0"/>
              <a:t>, </a:t>
            </a:r>
            <a:r>
              <a:rPr lang="en-US" dirty="0" err="1"/>
              <a:t>statutom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pravilnikom</a:t>
            </a:r>
            <a:r>
              <a:rPr lang="en-US" dirty="0"/>
              <a:t> o </a:t>
            </a:r>
            <a:r>
              <a:rPr lang="en-US" dirty="0" err="1"/>
              <a:t>radu</a:t>
            </a:r>
            <a:r>
              <a:rPr lang="en-US" dirty="0"/>
              <a:t> 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Na </a:t>
            </a:r>
            <a:r>
              <a:rPr lang="en-US" dirty="0" err="1" smtClean="0"/>
              <a:t>njegov</a:t>
            </a:r>
            <a:r>
              <a:rPr lang="sr-Latn-ME" dirty="0" smtClean="0"/>
              <a:t> </a:t>
            </a:r>
            <a:r>
              <a:rPr lang="en-US" dirty="0" err="1" smtClean="0"/>
              <a:t>zahtjev</a:t>
            </a:r>
            <a:r>
              <a:rPr lang="en-US" dirty="0"/>
              <a:t>, </a:t>
            </a:r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glasanje</a:t>
            </a:r>
            <a:r>
              <a:rPr lang="en-US" dirty="0"/>
              <a:t> </a:t>
            </a:r>
            <a:r>
              <a:rPr lang="en-US" dirty="0" err="1"/>
              <a:t>objašnjava</a:t>
            </a:r>
            <a:r>
              <a:rPr lang="en-US" dirty="0"/>
              <a:t> </a:t>
            </a:r>
            <a:r>
              <a:rPr lang="en-US" dirty="0" err="1"/>
              <a:t>proceduru</a:t>
            </a:r>
            <a:r>
              <a:rPr lang="en-US" dirty="0"/>
              <a:t> </a:t>
            </a:r>
            <a:r>
              <a:rPr lang="en-US" dirty="0" err="1"/>
              <a:t>glasanja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3003242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68188"/>
            <a:ext cx="10515600" cy="52087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ME" dirty="0"/>
              <a:t>5</a:t>
            </a:r>
            <a:r>
              <a:rPr lang="en-US" dirty="0" smtClean="0"/>
              <a:t>. </a:t>
            </a:r>
            <a:r>
              <a:rPr lang="en-US" dirty="0" err="1"/>
              <a:t>Raspravljanje</a:t>
            </a:r>
            <a:r>
              <a:rPr lang="en-US" dirty="0"/>
              <a:t> o </a:t>
            </a:r>
            <a:r>
              <a:rPr lang="en-US" dirty="0" err="1"/>
              <a:t>tačkama</a:t>
            </a:r>
            <a:r>
              <a:rPr lang="en-US" dirty="0"/>
              <a:t> </a:t>
            </a:r>
            <a:r>
              <a:rPr lang="en-US" dirty="0" err="1"/>
              <a:t>dnevnog</a:t>
            </a:r>
            <a:r>
              <a:rPr lang="en-US" dirty="0"/>
              <a:t> </a:t>
            </a:r>
            <a:r>
              <a:rPr lang="en-US" dirty="0" err="1"/>
              <a:t>reda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Pored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, </a:t>
            </a:r>
            <a:r>
              <a:rPr lang="en-US" dirty="0" err="1"/>
              <a:t>predsjednik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u </a:t>
            </a:r>
            <a:r>
              <a:rPr lang="en-US" dirty="0" err="1"/>
              <a:t>FBiH</a:t>
            </a:r>
            <a:r>
              <a:rPr lang="en-US" dirty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pl-PL" dirty="0" smtClean="0"/>
              <a:t>predsjednik </a:t>
            </a:r>
            <a:r>
              <a:rPr lang="pl-PL" dirty="0"/>
              <a:t>skupštine u RS-u mora pozvati na </a:t>
            </a:r>
            <a:r>
              <a:rPr lang="sr-Latn-ME" dirty="0" smtClean="0"/>
              <a:t>skupštinu  </a:t>
            </a:r>
            <a:r>
              <a:rPr lang="sr-Latn-ME" dirty="0"/>
              <a:t>dioničara/akcionara </a:t>
            </a:r>
            <a:r>
              <a:rPr lang="pl-PL" dirty="0" smtClean="0"/>
              <a:t>:</a:t>
            </a:r>
            <a:endParaRPr lang="pl-PL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eksternog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pl-PL" dirty="0"/>
              <a:t>• članove nadzornog organa u društvu;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predsjednika</a:t>
            </a:r>
            <a:r>
              <a:rPr lang="en-US" dirty="0"/>
              <a:t> </a:t>
            </a:r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imenovanje</a:t>
            </a:r>
            <a:r>
              <a:rPr lang="en-US" dirty="0"/>
              <a:t>, </a:t>
            </a:r>
            <a:r>
              <a:rPr lang="en-US" dirty="0" err="1"/>
              <a:t>naknade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ME" dirty="0" smtClean="0"/>
              <a:t> p</a:t>
            </a:r>
            <a:r>
              <a:rPr lang="en-US" dirty="0" err="1" smtClean="0"/>
              <a:t>redsjednike</a:t>
            </a:r>
            <a:r>
              <a:rPr lang="sr-Latn-ME" dirty="0" smtClean="0"/>
              <a:t> </a:t>
            </a:r>
            <a:r>
              <a:rPr lang="en-US" dirty="0" err="1" smtClean="0"/>
              <a:t>drugih</a:t>
            </a:r>
            <a:r>
              <a:rPr lang="en-US" dirty="0" smtClean="0"/>
              <a:t> </a:t>
            </a:r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160256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2318"/>
            <a:ext cx="10515600" cy="5114645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Pozvani</a:t>
            </a:r>
            <a:r>
              <a:rPr lang="en-US" dirty="0" smtClean="0"/>
              <a:t> </a:t>
            </a:r>
            <a:r>
              <a:rPr lang="en-US" dirty="0" err="1" smtClean="0"/>
              <a:t>stručnjaci</a:t>
            </a:r>
            <a:r>
              <a:rPr lang="en-US" dirty="0" smtClean="0"/>
              <a:t> </a:t>
            </a:r>
            <a:r>
              <a:rPr lang="en-US" dirty="0" err="1" smtClean="0"/>
              <a:t>trebaju</a:t>
            </a:r>
            <a:r>
              <a:rPr lang="en-US" dirty="0" smtClean="0"/>
              <a:t> </a:t>
            </a:r>
            <a:r>
              <a:rPr lang="en-US" dirty="0" err="1" smtClean="0"/>
              <a:t>dati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komentare</a:t>
            </a:r>
            <a:r>
              <a:rPr lang="en-US" dirty="0" smtClean="0"/>
              <a:t> u </a:t>
            </a:r>
            <a:r>
              <a:rPr lang="en-US" dirty="0" err="1" smtClean="0"/>
              <a:t>vezi</a:t>
            </a:r>
            <a:r>
              <a:rPr lang="en-US" dirty="0" smtClean="0"/>
              <a:t> s </a:t>
            </a:r>
            <a:r>
              <a:rPr lang="en-US" dirty="0" err="1" smtClean="0"/>
              <a:t>tačkama</a:t>
            </a:r>
            <a:r>
              <a:rPr lang="en-US" dirty="0" smtClean="0"/>
              <a:t> </a:t>
            </a:r>
            <a:r>
              <a:rPr lang="en-US" dirty="0" err="1" smtClean="0"/>
              <a:t>dnevnog</a:t>
            </a:r>
            <a:r>
              <a:rPr lang="sr-Latn-ME" dirty="0" smtClean="0"/>
              <a:t> </a:t>
            </a:r>
            <a:r>
              <a:rPr lang="en-US" dirty="0" err="1" smtClean="0"/>
              <a:t>reda</a:t>
            </a:r>
            <a:r>
              <a:rPr lang="en-US" dirty="0" smtClean="0"/>
              <a:t> </a:t>
            </a:r>
            <a:r>
              <a:rPr lang="en-US" dirty="0" err="1" smtClean="0"/>
              <a:t>prije</a:t>
            </a:r>
            <a:r>
              <a:rPr lang="en-US" dirty="0" smtClean="0"/>
              <a:t> </a:t>
            </a:r>
            <a:r>
              <a:rPr lang="en-US" dirty="0" err="1" smtClean="0"/>
              <a:t>nego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 smtClean="0"/>
              <a:t>glasaju</a:t>
            </a:r>
            <a:r>
              <a:rPr lang="en-US" dirty="0" smtClean="0"/>
              <a:t>. </a:t>
            </a:r>
            <a:endParaRPr lang="sr-Latn-ME" dirty="0" smtClean="0"/>
          </a:p>
          <a:p>
            <a:r>
              <a:rPr lang="en-US" dirty="0" err="1" smtClean="0"/>
              <a:t>Predsjednik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u</a:t>
            </a:r>
            <a:r>
              <a:rPr lang="sr-Latn-ME" dirty="0" smtClean="0"/>
              <a:t> </a:t>
            </a:r>
            <a:r>
              <a:rPr lang="en-US" dirty="0" err="1" smtClean="0"/>
              <a:t>FBiH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predsjednik</a:t>
            </a:r>
            <a:r>
              <a:rPr lang="en-US" dirty="0" smtClean="0"/>
              <a:t> </a:t>
            </a:r>
            <a:r>
              <a:rPr lang="en-US" dirty="0" err="1" smtClean="0"/>
              <a:t>skupštine</a:t>
            </a:r>
            <a:r>
              <a:rPr lang="en-US" dirty="0" smtClean="0"/>
              <a:t> u RS-u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zatražiti</a:t>
            </a:r>
            <a:r>
              <a:rPr lang="en-US" dirty="0" smtClean="0"/>
              <a:t> od </a:t>
            </a:r>
            <a:r>
              <a:rPr lang="en-US" dirty="0" err="1" smtClean="0"/>
              <a:t>pozvanih</a:t>
            </a:r>
            <a:r>
              <a:rPr lang="en-US" dirty="0" smtClean="0"/>
              <a:t> </a:t>
            </a:r>
            <a:r>
              <a:rPr lang="en-US" dirty="0" err="1" smtClean="0"/>
              <a:t>stručnjaka</a:t>
            </a:r>
            <a:r>
              <a:rPr lang="en-US" dirty="0" smtClean="0"/>
              <a:t> da</a:t>
            </a:r>
            <a:r>
              <a:rPr lang="sr-Latn-ME" dirty="0" smtClean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en-US" dirty="0" smtClean="0"/>
              <a:t> </a:t>
            </a:r>
            <a:r>
              <a:rPr lang="en-US" dirty="0" err="1" smtClean="0"/>
              <a:t>obrazlože</a:t>
            </a:r>
            <a:r>
              <a:rPr lang="en-US" dirty="0" smtClean="0"/>
              <a:t> </a:t>
            </a:r>
            <a:r>
              <a:rPr lang="en-US" dirty="0" err="1" smtClean="0"/>
              <a:t>tačke</a:t>
            </a:r>
            <a:r>
              <a:rPr lang="en-US" dirty="0" smtClean="0"/>
              <a:t> </a:t>
            </a:r>
            <a:r>
              <a:rPr lang="en-US" dirty="0" err="1" smtClean="0"/>
              <a:t>dnevnog</a:t>
            </a:r>
            <a:r>
              <a:rPr lang="en-US" dirty="0" smtClean="0"/>
              <a:t> </a:t>
            </a:r>
            <a:r>
              <a:rPr lang="en-US" dirty="0" err="1" smtClean="0"/>
              <a:t>reda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Prisustvo</a:t>
            </a:r>
            <a:r>
              <a:rPr lang="en-US" dirty="0" smtClean="0"/>
              <a:t> </a:t>
            </a:r>
            <a:r>
              <a:rPr lang="en-US" dirty="0" err="1" smtClean="0"/>
              <a:t>navedenih</a:t>
            </a:r>
            <a:r>
              <a:rPr lang="en-US" dirty="0" smtClean="0"/>
              <a:t> </a:t>
            </a:r>
            <a:r>
              <a:rPr lang="en-US" dirty="0" err="1" smtClean="0"/>
              <a:t>lica</a:t>
            </a:r>
            <a:r>
              <a:rPr lang="sr-Latn-ME" dirty="0" smtClean="0"/>
              <a:t> </a:t>
            </a:r>
            <a:r>
              <a:rPr lang="pl-PL" dirty="0" smtClean="0"/>
              <a:t>na </a:t>
            </a:r>
            <a:r>
              <a:rPr lang="sr-Latn-ME" dirty="0" smtClean="0"/>
              <a:t>skupštini  </a:t>
            </a:r>
            <a:r>
              <a:rPr lang="sr-Latn-ME" dirty="0"/>
              <a:t>dioničara/akcionara </a:t>
            </a:r>
            <a:r>
              <a:rPr lang="pl-PL" dirty="0" smtClean="0"/>
              <a:t>od posebnog je značaja kod godišnje </a:t>
            </a:r>
            <a:r>
              <a:rPr lang="sr-Latn-ME" dirty="0"/>
              <a:t>skupštine </a:t>
            </a:r>
            <a:r>
              <a:rPr lang="sr-Latn-ME" dirty="0" smtClean="0"/>
              <a:t>dioničara/akcionara</a:t>
            </a:r>
            <a:r>
              <a:rPr lang="pl-PL" dirty="0" smtClean="0"/>
              <a:t>, s obzirom na pitanja o kojima </a:t>
            </a:r>
            <a:r>
              <a:rPr lang="en-US" dirty="0" smtClean="0"/>
              <a:t>tom </a:t>
            </a:r>
            <a:r>
              <a:rPr lang="en-US" dirty="0" err="1" smtClean="0"/>
              <a:t>prilikom</a:t>
            </a:r>
            <a:r>
              <a:rPr lang="en-US" dirty="0" smtClean="0"/>
              <a:t> </a:t>
            </a:r>
            <a:r>
              <a:rPr lang="en-US" dirty="0" err="1" smtClean="0"/>
              <a:t>odlučuju</a:t>
            </a:r>
            <a:r>
              <a:rPr lang="en-US" dirty="0" smtClean="0"/>
              <a:t>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6253193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74059"/>
            <a:ext cx="10515600" cy="53029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Dobra je </a:t>
            </a:r>
            <a:r>
              <a:rPr lang="en-US" dirty="0" err="1"/>
              <a:t>korporativna</a:t>
            </a:r>
            <a:r>
              <a:rPr lang="en-US" dirty="0"/>
              <a:t>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/>
              <a:t>• da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mogućnost</a:t>
            </a:r>
            <a:r>
              <a:rPr lang="en-US" dirty="0"/>
              <a:t> da </a:t>
            </a:r>
            <a:r>
              <a:rPr lang="en-US" dirty="0" err="1"/>
              <a:t>postavljaju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sr-Latn-ME" dirty="0" smtClean="0"/>
              <a:t> č</a:t>
            </a:r>
            <a:r>
              <a:rPr lang="en-US" dirty="0" err="1" smtClean="0"/>
              <a:t>lanovima</a:t>
            </a:r>
            <a:r>
              <a:rPr lang="sr-Latn-ME" dirty="0" smtClean="0"/>
              <a:t> </a:t>
            </a:r>
            <a:r>
              <a:rPr lang="en-US" dirty="0" err="1" smtClean="0"/>
              <a:t>internog</a:t>
            </a:r>
            <a:r>
              <a:rPr lang="en-US" dirty="0" smtClean="0"/>
              <a:t> </a:t>
            </a:r>
            <a:r>
              <a:rPr lang="en-US" dirty="0"/>
              <a:t>organa </a:t>
            </a:r>
            <a:r>
              <a:rPr lang="en-US" dirty="0" err="1"/>
              <a:t>nadzora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eksternom</a:t>
            </a:r>
            <a:r>
              <a:rPr lang="en-US" dirty="0"/>
              <a:t> </a:t>
            </a:r>
            <a:r>
              <a:rPr lang="en-US" dirty="0" err="1"/>
              <a:t>revizoru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da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dobiju</a:t>
            </a:r>
            <a:r>
              <a:rPr lang="en-US" dirty="0"/>
              <a:t> </a:t>
            </a:r>
            <a:r>
              <a:rPr lang="en-US" dirty="0" err="1"/>
              <a:t>jasne</a:t>
            </a:r>
            <a:r>
              <a:rPr lang="en-US" dirty="0"/>
              <a:t> </a:t>
            </a:r>
            <a:r>
              <a:rPr lang="en-US" dirty="0" err="1"/>
              <a:t>odgovore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postavljena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pt-BR" dirty="0"/>
              <a:t>• da se na pitanja dioničara/akcionara odmah </a:t>
            </a:r>
            <a:r>
              <a:rPr lang="pt-BR" dirty="0" smtClean="0"/>
              <a:t>odgovori</a:t>
            </a:r>
            <a:r>
              <a:rPr lang="sr-Latn-ME" dirty="0" smtClean="0"/>
              <a:t>a a</a:t>
            </a:r>
            <a:r>
              <a:rPr lang="pt-BR" dirty="0" smtClean="0"/>
              <a:t> </a:t>
            </a:r>
            <a:r>
              <a:rPr lang="pt-BR" dirty="0"/>
              <a:t>ako se na pitanje </a:t>
            </a:r>
            <a:r>
              <a:rPr lang="pt-BR" dirty="0" smtClean="0"/>
              <a:t>ne</a:t>
            </a:r>
            <a:r>
              <a:rPr lang="sr-Latn-ME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/>
              <a:t>odgovoriti</a:t>
            </a:r>
            <a:r>
              <a:rPr lang="en-US" dirty="0"/>
              <a:t> </a:t>
            </a:r>
            <a:r>
              <a:rPr lang="en-US" dirty="0" err="1"/>
              <a:t>odmah</a:t>
            </a:r>
            <a:r>
              <a:rPr lang="en-US" dirty="0"/>
              <a:t>,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/>
              <a:t>pisani</a:t>
            </a:r>
            <a:r>
              <a:rPr lang="en-US" dirty="0"/>
              <a:t> </a:t>
            </a:r>
            <a:r>
              <a:rPr lang="en-US" dirty="0" err="1"/>
              <a:t>odgovor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sr-Latn-ME" dirty="0"/>
              <a:t>skupštine </a:t>
            </a:r>
            <a:r>
              <a:rPr lang="sr-Latn-ME" dirty="0" smtClean="0"/>
              <a:t>dioničara/akcionara.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• da se </a:t>
            </a:r>
            <a:r>
              <a:rPr lang="sr-Latn-ME" dirty="0" smtClean="0"/>
              <a:t>skupština dioničara/akcionara</a:t>
            </a:r>
            <a:r>
              <a:rPr lang="en-US" dirty="0" smtClean="0"/>
              <a:t> </a:t>
            </a:r>
            <a:r>
              <a:rPr lang="en-US" dirty="0" err="1"/>
              <a:t>održava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da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mogućnost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tačkama</a:t>
            </a:r>
            <a:r>
              <a:rPr lang="en-US" dirty="0"/>
              <a:t> </a:t>
            </a:r>
            <a:r>
              <a:rPr lang="en-US" dirty="0" err="1"/>
              <a:t>dnevnog</a:t>
            </a:r>
            <a:r>
              <a:rPr lang="en-US" dirty="0"/>
              <a:t> </a:t>
            </a:r>
            <a:r>
              <a:rPr lang="en-US" dirty="0" err="1"/>
              <a:t>reda</a:t>
            </a:r>
            <a:r>
              <a:rPr lang="en-US" dirty="0"/>
              <a:t> </a:t>
            </a:r>
            <a:r>
              <a:rPr lang="en-US" dirty="0" err="1"/>
              <a:t>donesu</a:t>
            </a:r>
            <a:r>
              <a:rPr lang="en-US" dirty="0"/>
              <a:t> </a:t>
            </a:r>
            <a:r>
              <a:rPr lang="en-US" dirty="0" err="1"/>
              <a:t>odmjerene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 smtClean="0"/>
              <a:t>potpunih</a:t>
            </a:r>
            <a:r>
              <a:rPr lang="sr-Latn-ME" dirty="0" smtClean="0"/>
              <a:t> </a:t>
            </a:r>
            <a:r>
              <a:rPr lang="en-US" dirty="0" err="1" smtClean="0"/>
              <a:t>informacija</a:t>
            </a:r>
            <a:r>
              <a:rPr lang="sr-Latn-ME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9313922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54741"/>
            <a:ext cx="10515600" cy="52222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/>
              <a:t>• da </a:t>
            </a:r>
            <a:r>
              <a:rPr lang="sr-Latn-ME" dirty="0" smtClean="0"/>
              <a:t>skupština dioničara/akcionara</a:t>
            </a:r>
            <a:r>
              <a:rPr lang="en-US" dirty="0" smtClean="0"/>
              <a:t>, a </a:t>
            </a:r>
            <a:r>
              <a:rPr lang="en-US" dirty="0" err="1" smtClean="0"/>
              <a:t>posebno</a:t>
            </a:r>
            <a:r>
              <a:rPr lang="en-US" dirty="0" smtClean="0"/>
              <a:t> </a:t>
            </a:r>
            <a:r>
              <a:rPr lang="sr-Latn-ME" dirty="0" smtClean="0"/>
              <a:t>Godišnja skupština dioničara/akcionara</a:t>
            </a:r>
            <a:r>
              <a:rPr lang="en-US" dirty="0" smtClean="0"/>
              <a:t>, </a:t>
            </a:r>
            <a:r>
              <a:rPr lang="en-US" dirty="0" err="1" smtClean="0"/>
              <a:t>prisustvuju</a:t>
            </a:r>
            <a:r>
              <a:rPr lang="en-US" dirty="0" smtClean="0"/>
              <a:t> </a:t>
            </a:r>
            <a:r>
              <a:rPr lang="en-US" dirty="0" err="1" smtClean="0"/>
              <a:t>eksterni</a:t>
            </a:r>
            <a:r>
              <a:rPr lang="en-US" dirty="0" smtClean="0"/>
              <a:t> </a:t>
            </a:r>
            <a:r>
              <a:rPr lang="en-US" dirty="0" err="1" smtClean="0"/>
              <a:t>revizor</a:t>
            </a:r>
            <a:r>
              <a:rPr lang="en-US" dirty="0" smtClean="0"/>
              <a:t>, </a:t>
            </a:r>
            <a:r>
              <a:rPr lang="en-US" dirty="0" err="1" smtClean="0"/>
              <a:t>generalni</a:t>
            </a:r>
            <a:r>
              <a:rPr lang="en-US" dirty="0" smtClean="0"/>
              <a:t> </a:t>
            </a:r>
            <a:r>
              <a:rPr lang="en-US" dirty="0" err="1" smtClean="0"/>
              <a:t>direktor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članovi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, </a:t>
            </a:r>
            <a:r>
              <a:rPr lang="en-US" dirty="0" err="1" smtClean="0"/>
              <a:t>članovi</a:t>
            </a:r>
            <a:r>
              <a:rPr lang="en-US" dirty="0" smtClean="0"/>
              <a:t> </a:t>
            </a:r>
            <a:r>
              <a:rPr lang="en-US" dirty="0" err="1" smtClean="0"/>
              <a:t>komisije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reviziju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it-IT" dirty="0" smtClean="0"/>
              <a:t>naknadu i imenovanje i članovi uprave;</a:t>
            </a:r>
          </a:p>
          <a:p>
            <a:pPr marL="0" indent="0" algn="just">
              <a:buNone/>
            </a:pPr>
            <a:r>
              <a:rPr lang="en-US" dirty="0" smtClean="0"/>
              <a:t>• da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sr-Latn-ME" dirty="0" smtClean="0"/>
              <a:t>skupštini </a:t>
            </a:r>
            <a:r>
              <a:rPr lang="sr-Latn-ME" dirty="0"/>
              <a:t>dioničara/akcionara </a:t>
            </a:r>
            <a:r>
              <a:rPr lang="en-US" dirty="0" err="1" smtClean="0"/>
              <a:t>govore</a:t>
            </a:r>
            <a:r>
              <a:rPr lang="en-US" dirty="0" smtClean="0"/>
              <a:t> </a:t>
            </a:r>
            <a:r>
              <a:rPr lang="en-US" dirty="0" err="1" smtClean="0"/>
              <a:t>glavni</a:t>
            </a:r>
            <a:r>
              <a:rPr lang="en-US" dirty="0" smtClean="0"/>
              <a:t> </a:t>
            </a:r>
            <a:r>
              <a:rPr lang="en-US" dirty="0" err="1" smtClean="0"/>
              <a:t>rukovodioci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, </a:t>
            </a:r>
            <a:r>
              <a:rPr lang="en-US" dirty="0" err="1" smtClean="0"/>
              <a:t>uključujući</a:t>
            </a:r>
            <a:r>
              <a:rPr lang="en-US" dirty="0" smtClean="0"/>
              <a:t> </a:t>
            </a:r>
            <a:r>
              <a:rPr lang="sr-Latn-ME" dirty="0" smtClean="0"/>
              <a:t>p</a:t>
            </a:r>
            <a:r>
              <a:rPr lang="en-US" dirty="0" err="1" smtClean="0"/>
              <a:t>redsjednike</a:t>
            </a:r>
            <a:r>
              <a:rPr lang="sr-Latn-ME" dirty="0" smtClean="0"/>
              <a:t> </a:t>
            </a:r>
            <a:r>
              <a:rPr lang="en-US" dirty="0" err="1" smtClean="0"/>
              <a:t>komisija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en-US" dirty="0" smtClean="0"/>
              <a:t>• da </a:t>
            </a:r>
            <a:r>
              <a:rPr lang="en-US" dirty="0" err="1" smtClean="0"/>
              <a:t>bude</a:t>
            </a:r>
            <a:r>
              <a:rPr lang="en-US" dirty="0" smtClean="0"/>
              <a:t> </a:t>
            </a:r>
            <a:r>
              <a:rPr lang="en-US" dirty="0" err="1" smtClean="0"/>
              <a:t>propisano</a:t>
            </a:r>
            <a:r>
              <a:rPr lang="en-US" dirty="0" smtClean="0"/>
              <a:t> </a:t>
            </a:r>
            <a:r>
              <a:rPr lang="en-US" dirty="0" err="1" smtClean="0"/>
              <a:t>određeno</a:t>
            </a:r>
            <a:r>
              <a:rPr lang="en-US" dirty="0" smtClean="0"/>
              <a:t> </a:t>
            </a:r>
            <a:r>
              <a:rPr lang="en-US" dirty="0" err="1" smtClean="0"/>
              <a:t>vrijeme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izlaganja</a:t>
            </a:r>
            <a:r>
              <a:rPr lang="en-US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; </a:t>
            </a:r>
            <a:r>
              <a:rPr lang="en-US" dirty="0" err="1" smtClean="0"/>
              <a:t>i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• da </a:t>
            </a:r>
            <a:r>
              <a:rPr lang="en-US" dirty="0" err="1" smtClean="0"/>
              <a:t>predsjednik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prekida</a:t>
            </a:r>
            <a:r>
              <a:rPr lang="en-US" dirty="0" smtClean="0"/>
              <a:t> </a:t>
            </a:r>
            <a:r>
              <a:rPr lang="en-US" dirty="0" err="1" smtClean="0"/>
              <a:t>govornike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da bi </a:t>
            </a:r>
            <a:r>
              <a:rPr lang="en-US" dirty="0" err="1" smtClean="0"/>
              <a:t>održao</a:t>
            </a:r>
            <a:r>
              <a:rPr lang="sr-Latn-ME" dirty="0" smtClean="0"/>
              <a:t> </a:t>
            </a:r>
            <a:r>
              <a:rPr lang="en-US" dirty="0" smtClean="0"/>
              <a:t>red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poštivao</a:t>
            </a:r>
            <a:r>
              <a:rPr lang="en-US" dirty="0" smtClean="0"/>
              <a:t> </a:t>
            </a:r>
            <a:r>
              <a:rPr lang="en-US" dirty="0" err="1" smtClean="0"/>
              <a:t>proceduralne</a:t>
            </a:r>
            <a:r>
              <a:rPr lang="en-US" dirty="0" smtClean="0"/>
              <a:t> </a:t>
            </a:r>
            <a:r>
              <a:rPr lang="en-US" dirty="0" err="1" smtClean="0"/>
              <a:t>zahtjeve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906895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5082"/>
            <a:ext cx="10515600" cy="51818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ME" dirty="0"/>
              <a:t>6</a:t>
            </a:r>
            <a:r>
              <a:rPr lang="en-US" dirty="0" smtClean="0"/>
              <a:t>. </a:t>
            </a:r>
            <a:r>
              <a:rPr lang="en-US" dirty="0" err="1"/>
              <a:t>Glasanje</a:t>
            </a:r>
            <a:endParaRPr lang="en-US" dirty="0"/>
          </a:p>
          <a:p>
            <a:pPr algn="just"/>
            <a:r>
              <a:rPr lang="en-US" dirty="0" err="1"/>
              <a:t>Pošto</a:t>
            </a:r>
            <a:r>
              <a:rPr lang="en-US" dirty="0"/>
              <a:t> se </a:t>
            </a:r>
            <a:r>
              <a:rPr lang="en-US" dirty="0" err="1"/>
              <a:t>detaljno</a:t>
            </a:r>
            <a:r>
              <a:rPr lang="en-US" dirty="0"/>
              <a:t> </a:t>
            </a:r>
            <a:r>
              <a:rPr lang="en-US" dirty="0" err="1"/>
              <a:t>rasprave</a:t>
            </a:r>
            <a:r>
              <a:rPr lang="en-US" dirty="0"/>
              <a:t> </a:t>
            </a:r>
            <a:r>
              <a:rPr lang="en-US" dirty="0" err="1"/>
              <a:t>jedna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tačaka</a:t>
            </a:r>
            <a:r>
              <a:rPr lang="en-US" dirty="0"/>
              <a:t> </a:t>
            </a:r>
            <a:r>
              <a:rPr lang="en-US" dirty="0" err="1"/>
              <a:t>dnevnog</a:t>
            </a:r>
            <a:r>
              <a:rPr lang="en-US" dirty="0"/>
              <a:t> </a:t>
            </a:r>
            <a:r>
              <a:rPr lang="en-US" dirty="0" err="1"/>
              <a:t>reda</a:t>
            </a:r>
            <a:r>
              <a:rPr lang="en-US" dirty="0"/>
              <a:t>, </a:t>
            </a:r>
            <a:r>
              <a:rPr lang="en-US" dirty="0" err="1"/>
              <a:t>predsjednik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sr-Latn-ME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FBiH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predsjednik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u RS-u </a:t>
            </a:r>
            <a:r>
              <a:rPr lang="en-US" dirty="0" err="1"/>
              <a:t>poziva</a:t>
            </a:r>
            <a:r>
              <a:rPr lang="en-US" dirty="0"/>
              <a:t> </a:t>
            </a:r>
            <a:r>
              <a:rPr lang="en-US" dirty="0" err="1"/>
              <a:t>dioničare</a:t>
            </a:r>
            <a:r>
              <a:rPr lang="en-US" dirty="0"/>
              <a:t>/</a:t>
            </a:r>
            <a:r>
              <a:rPr lang="en-US" dirty="0" err="1"/>
              <a:t>akcionare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en-US" dirty="0" err="1" smtClean="0"/>
              <a:t>glasaju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Glasanje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zasniva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principu</a:t>
            </a:r>
            <a:r>
              <a:rPr lang="en-US" dirty="0"/>
              <a:t> “</a:t>
            </a:r>
            <a:r>
              <a:rPr lang="en-US" dirty="0" err="1"/>
              <a:t>jedna</a:t>
            </a:r>
            <a:r>
              <a:rPr lang="en-US" dirty="0"/>
              <a:t> </a:t>
            </a:r>
            <a:r>
              <a:rPr lang="en-US" dirty="0" err="1"/>
              <a:t>obična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s </a:t>
            </a:r>
            <a:r>
              <a:rPr lang="en-US" dirty="0" err="1" smtClean="0"/>
              <a:t>pravom</a:t>
            </a:r>
            <a:r>
              <a:rPr lang="sr-Latn-ME" dirty="0" smtClean="0"/>
              <a:t> </a:t>
            </a:r>
            <a:r>
              <a:rPr lang="en-US" dirty="0" err="1" smtClean="0"/>
              <a:t>glasa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glas</a:t>
            </a:r>
            <a:r>
              <a:rPr lang="en-US" dirty="0"/>
              <a:t>”, </a:t>
            </a:r>
            <a:r>
              <a:rPr lang="en-US" dirty="0" err="1"/>
              <a:t>osim</a:t>
            </a:r>
            <a:r>
              <a:rPr lang="en-US" dirty="0"/>
              <a:t> u </a:t>
            </a:r>
            <a:r>
              <a:rPr lang="en-US" dirty="0" err="1"/>
              <a:t>slučaju</a:t>
            </a:r>
            <a:r>
              <a:rPr lang="en-US" dirty="0"/>
              <a:t> </a:t>
            </a:r>
            <a:r>
              <a:rPr lang="en-US" dirty="0" err="1"/>
              <a:t>kumulativnog</a:t>
            </a:r>
            <a:r>
              <a:rPr lang="en-US" dirty="0"/>
              <a:t> </a:t>
            </a:r>
            <a:r>
              <a:rPr lang="en-US" dirty="0" err="1"/>
              <a:t>glasanja</a:t>
            </a:r>
            <a:r>
              <a:rPr lang="en-US" dirty="0"/>
              <a:t>,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glasanje</a:t>
            </a:r>
            <a:r>
              <a:rPr lang="en-US" dirty="0"/>
              <a:t> </a:t>
            </a:r>
            <a:r>
              <a:rPr lang="en-US" dirty="0" err="1" smtClean="0"/>
              <a:t>sprovodi</a:t>
            </a:r>
            <a:r>
              <a:rPr lang="sr-Latn-ME" dirty="0" smtClean="0"/>
              <a:t> </a:t>
            </a:r>
            <a:r>
              <a:rPr lang="pl-PL" dirty="0" smtClean="0"/>
              <a:t>po </a:t>
            </a:r>
            <a:r>
              <a:rPr lang="pl-PL" dirty="0"/>
              <a:t>pravilima propisanim za ovaj način glasanja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6337805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27847"/>
            <a:ext cx="10515600" cy="5249116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 smtClean="0"/>
              <a:t>Kada</a:t>
            </a:r>
            <a:r>
              <a:rPr lang="en-US" dirty="0" smtClean="0"/>
              <a:t> se </a:t>
            </a:r>
            <a:r>
              <a:rPr lang="en-US" dirty="0" err="1" smtClean="0"/>
              <a:t>rezultati</a:t>
            </a:r>
            <a:r>
              <a:rPr lang="en-US" dirty="0" smtClean="0"/>
              <a:t> </a:t>
            </a:r>
            <a:r>
              <a:rPr lang="en-US" dirty="0" err="1" smtClean="0"/>
              <a:t>glasanja</a:t>
            </a:r>
            <a:r>
              <a:rPr lang="en-US" dirty="0" smtClean="0"/>
              <a:t> ne </a:t>
            </a:r>
            <a:r>
              <a:rPr lang="en-US" dirty="0" err="1" smtClean="0"/>
              <a:t>objavljuju</a:t>
            </a:r>
            <a:r>
              <a:rPr lang="en-US" dirty="0" smtClean="0"/>
              <a:t> </a:t>
            </a:r>
            <a:r>
              <a:rPr lang="en-US" dirty="0" err="1" smtClean="0"/>
              <a:t>tokom</a:t>
            </a:r>
            <a:r>
              <a:rPr lang="en-US" dirty="0" smtClean="0"/>
              <a:t> </a:t>
            </a:r>
            <a:r>
              <a:rPr lang="sr-Latn-ME" dirty="0"/>
              <a:t>skupštine </a:t>
            </a:r>
            <a:r>
              <a:rPr lang="sr-Latn-ME" dirty="0" smtClean="0"/>
              <a:t>dioničara/akcionara</a:t>
            </a:r>
            <a:r>
              <a:rPr lang="en-US" dirty="0" smtClean="0"/>
              <a:t>,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sr-Latn-ME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 da o </a:t>
            </a:r>
            <a:r>
              <a:rPr lang="en-US" dirty="0" err="1" smtClean="0"/>
              <a:t>svim</a:t>
            </a:r>
            <a:r>
              <a:rPr lang="en-US" dirty="0" smtClean="0"/>
              <a:t> </a:t>
            </a:r>
            <a:r>
              <a:rPr lang="en-US" dirty="0" err="1" smtClean="0"/>
              <a:t>tačkama</a:t>
            </a:r>
            <a:r>
              <a:rPr lang="en-US" dirty="0" smtClean="0"/>
              <a:t> </a:t>
            </a:r>
            <a:r>
              <a:rPr lang="en-US" dirty="0" err="1" smtClean="0"/>
              <a:t>dnevnog</a:t>
            </a:r>
            <a:r>
              <a:rPr lang="en-US" dirty="0" smtClean="0"/>
              <a:t> </a:t>
            </a:r>
            <a:r>
              <a:rPr lang="en-US" dirty="0" err="1" smtClean="0"/>
              <a:t>reda</a:t>
            </a:r>
            <a:r>
              <a:rPr lang="en-US" dirty="0" smtClean="0"/>
              <a:t> </a:t>
            </a:r>
            <a:r>
              <a:rPr lang="en-US" dirty="0" err="1" smtClean="0"/>
              <a:t>glasaju</a:t>
            </a:r>
            <a:r>
              <a:rPr lang="en-US" dirty="0" smtClean="0"/>
              <a:t> od </a:t>
            </a:r>
            <a:r>
              <a:rPr lang="en-US" dirty="0" err="1" smtClean="0"/>
              <a:t>trenutka</a:t>
            </a:r>
            <a:r>
              <a:rPr lang="en-US" dirty="0" smtClean="0"/>
              <a:t> </a:t>
            </a:r>
            <a:r>
              <a:rPr lang="en-US" dirty="0" err="1" smtClean="0"/>
              <a:t>otvaranja</a:t>
            </a:r>
            <a:r>
              <a:rPr lang="en-US" dirty="0" smtClean="0"/>
              <a:t> </a:t>
            </a:r>
            <a:r>
              <a:rPr lang="sr-Latn-ME" dirty="0"/>
              <a:t>skupštine dioničara/akcionara </a:t>
            </a:r>
            <a:r>
              <a:rPr lang="sr-Latn-ME" dirty="0" smtClean="0"/>
              <a:t> </a:t>
            </a:r>
            <a:r>
              <a:rPr lang="en-US" dirty="0" smtClean="0"/>
              <a:t>do </a:t>
            </a:r>
            <a:r>
              <a:rPr lang="en-US" dirty="0" err="1" smtClean="0"/>
              <a:t>trenutka</a:t>
            </a:r>
            <a:r>
              <a:rPr lang="en-US" dirty="0" smtClean="0"/>
              <a:t> </a:t>
            </a:r>
            <a:r>
              <a:rPr lang="en-US" dirty="0" err="1" smtClean="0"/>
              <a:t>njenog</a:t>
            </a:r>
            <a:r>
              <a:rPr lang="en-US" dirty="0" smtClean="0"/>
              <a:t> </a:t>
            </a:r>
            <a:r>
              <a:rPr lang="en-US" dirty="0" err="1" smtClean="0"/>
              <a:t>zaključenja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 smtClean="0"/>
              <a:t>osnivački</a:t>
            </a:r>
            <a:r>
              <a:rPr lang="en-US" dirty="0" smtClean="0"/>
              <a:t> </a:t>
            </a:r>
            <a:r>
              <a:rPr lang="en-US" dirty="0" err="1" smtClean="0"/>
              <a:t>akt</a:t>
            </a:r>
            <a:r>
              <a:rPr lang="en-US" dirty="0" smtClean="0"/>
              <a:t>, </a:t>
            </a:r>
            <a:r>
              <a:rPr lang="en-US" dirty="0" err="1" smtClean="0"/>
              <a:t>statut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odluka</a:t>
            </a:r>
            <a:r>
              <a:rPr lang="en-US" dirty="0" smtClean="0"/>
              <a:t> </a:t>
            </a:r>
            <a:r>
              <a:rPr lang="sr-Latn-ME" dirty="0"/>
              <a:t>skupštine dioničara/akcionara </a:t>
            </a:r>
            <a:r>
              <a:rPr lang="en-US" dirty="0" smtClean="0"/>
              <a:t> </a:t>
            </a:r>
            <a:r>
              <a:rPr lang="en-US" dirty="0" err="1" smtClean="0"/>
              <a:t>zahtijeva</a:t>
            </a:r>
            <a:r>
              <a:rPr lang="en-US" dirty="0" smtClean="0"/>
              <a:t> da se </a:t>
            </a:r>
            <a:r>
              <a:rPr lang="en-US" dirty="0" err="1" smtClean="0"/>
              <a:t>rezultati</a:t>
            </a:r>
            <a:r>
              <a:rPr lang="en-US" dirty="0" smtClean="0"/>
              <a:t> </a:t>
            </a:r>
            <a:r>
              <a:rPr lang="en-US" dirty="0" err="1" smtClean="0"/>
              <a:t>objave</a:t>
            </a:r>
            <a:r>
              <a:rPr lang="sr-Latn-ME" dirty="0" smtClean="0"/>
              <a:t> </a:t>
            </a:r>
            <a:r>
              <a:rPr lang="en-US" dirty="0" err="1" smtClean="0"/>
              <a:t>tokom</a:t>
            </a:r>
            <a:r>
              <a:rPr lang="en-US" dirty="0" smtClean="0"/>
              <a:t> </a:t>
            </a:r>
            <a:r>
              <a:rPr lang="sr-Latn-ME" dirty="0"/>
              <a:t>skupštine </a:t>
            </a:r>
            <a:r>
              <a:rPr lang="sr-Latn-ME" dirty="0" smtClean="0"/>
              <a:t>dioničara/akcionara</a:t>
            </a:r>
            <a:r>
              <a:rPr lang="en-US" dirty="0" smtClean="0"/>
              <a:t>, </a:t>
            </a:r>
            <a:r>
              <a:rPr lang="en-US" dirty="0" err="1" smtClean="0"/>
              <a:t>svi</a:t>
            </a:r>
            <a:r>
              <a:rPr lang="en-US" dirty="0" smtClean="0"/>
              <a:t>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 da </a:t>
            </a:r>
            <a:r>
              <a:rPr lang="en-US" dirty="0" err="1" smtClean="0"/>
              <a:t>glasaju</a:t>
            </a:r>
            <a:r>
              <a:rPr lang="en-US" dirty="0" smtClean="0"/>
              <a:t> o </a:t>
            </a:r>
            <a:r>
              <a:rPr lang="en-US" dirty="0" err="1" smtClean="0"/>
              <a:t>svim</a:t>
            </a:r>
            <a:r>
              <a:rPr lang="en-US" dirty="0" smtClean="0"/>
              <a:t> </a:t>
            </a:r>
            <a:r>
              <a:rPr lang="en-US" dirty="0" err="1" smtClean="0"/>
              <a:t>tačkama</a:t>
            </a:r>
            <a:r>
              <a:rPr lang="sr-Latn-ME" dirty="0" smtClean="0"/>
              <a:t> </a:t>
            </a:r>
            <a:r>
              <a:rPr lang="sv-SE" dirty="0" smtClean="0"/>
              <a:t>dnevnog reda od trenutka otvaranja </a:t>
            </a:r>
            <a:r>
              <a:rPr lang="sr-Latn-ME" dirty="0"/>
              <a:t>skupštine dioničara/akcionara </a:t>
            </a:r>
            <a:r>
              <a:rPr lang="sv-SE" dirty="0" smtClean="0"/>
              <a:t>do početka brojanja glasova.</a:t>
            </a:r>
          </a:p>
          <a:p>
            <a:r>
              <a:rPr lang="en-US" dirty="0" err="1" smtClean="0"/>
              <a:t>Glasanje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sjednici</a:t>
            </a:r>
            <a:r>
              <a:rPr lang="en-US" dirty="0" smtClean="0"/>
              <a:t> </a:t>
            </a:r>
            <a:r>
              <a:rPr lang="sr-Latn-ME" dirty="0"/>
              <a:t>skupštine dioničara/akcionara 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javno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tajno</a:t>
            </a:r>
            <a:r>
              <a:rPr lang="en-US" dirty="0" smtClean="0"/>
              <a:t>. </a:t>
            </a:r>
            <a:endParaRPr lang="sr-Latn-ME" dirty="0" smtClean="0"/>
          </a:p>
          <a:p>
            <a:r>
              <a:rPr lang="en-US" dirty="0" err="1" smtClean="0"/>
              <a:t>Pretpostavlja</a:t>
            </a:r>
            <a:r>
              <a:rPr lang="en-US" dirty="0" smtClean="0"/>
              <a:t> se</a:t>
            </a:r>
            <a:r>
              <a:rPr lang="sr-Latn-ME" dirty="0" smtClean="0"/>
              <a:t> </a:t>
            </a:r>
            <a:r>
              <a:rPr lang="en-US" dirty="0" smtClean="0"/>
              <a:t>da je</a:t>
            </a:r>
            <a:r>
              <a:rPr lang="sr-Latn-ME" dirty="0" smtClean="0"/>
              <a:t> </a:t>
            </a:r>
            <a:r>
              <a:rPr lang="en-US" dirty="0" err="1" smtClean="0"/>
              <a:t>glasanje</a:t>
            </a:r>
            <a:r>
              <a:rPr lang="en-US" dirty="0" smtClean="0"/>
              <a:t> </a:t>
            </a:r>
            <a:r>
              <a:rPr lang="en-US" dirty="0" err="1" smtClean="0"/>
              <a:t>javno</a:t>
            </a:r>
            <a:r>
              <a:rPr lang="en-US" dirty="0" smtClean="0"/>
              <a:t> </a:t>
            </a:r>
            <a:r>
              <a:rPr lang="en-US" dirty="0" err="1" smtClean="0"/>
              <a:t>ukoliko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konkretnu</a:t>
            </a:r>
            <a:r>
              <a:rPr lang="en-US" dirty="0" smtClean="0"/>
              <a:t> </a:t>
            </a:r>
            <a:r>
              <a:rPr lang="en-US" dirty="0" err="1" smtClean="0"/>
              <a:t>odluku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sr-Latn-ME" dirty="0" smtClean="0"/>
              <a:t> </a:t>
            </a:r>
            <a:r>
              <a:rPr lang="en-US" dirty="0" err="1" smtClean="0"/>
              <a:t>predviđeno</a:t>
            </a:r>
            <a:r>
              <a:rPr lang="en-US" dirty="0" smtClean="0"/>
              <a:t> </a:t>
            </a:r>
            <a:r>
              <a:rPr lang="en-US" dirty="0" err="1" smtClean="0"/>
              <a:t>tajno</a:t>
            </a:r>
            <a:r>
              <a:rPr lang="en-US" dirty="0" smtClean="0"/>
              <a:t> </a:t>
            </a:r>
            <a:r>
              <a:rPr lang="en-US" dirty="0" err="1" smtClean="0"/>
              <a:t>glasanje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15858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54741"/>
            <a:ext cx="10515600" cy="52222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a) Odluka o održavanju </a:t>
            </a:r>
            <a:r>
              <a:rPr lang="pl-PL" dirty="0" smtClean="0"/>
              <a:t>skupštine dioničara/akcionara </a:t>
            </a:r>
            <a:endParaRPr lang="pl-PL" dirty="0"/>
          </a:p>
          <a:p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sr-Latn-ME" dirty="0" err="1"/>
              <a:t>u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mora </a:t>
            </a:r>
            <a:r>
              <a:rPr lang="en-US" dirty="0" err="1"/>
              <a:t>donijeti</a:t>
            </a:r>
            <a:r>
              <a:rPr lang="en-US" dirty="0"/>
              <a:t> </a:t>
            </a:r>
            <a:r>
              <a:rPr lang="en-US" dirty="0" err="1"/>
              <a:t>odluku</a:t>
            </a:r>
            <a:r>
              <a:rPr lang="en-US" dirty="0"/>
              <a:t> o </a:t>
            </a:r>
            <a:r>
              <a:rPr lang="en-US" dirty="0" err="1"/>
              <a:t>održavanju</a:t>
            </a:r>
            <a:r>
              <a:rPr lang="en-US" dirty="0"/>
              <a:t> </a:t>
            </a:r>
            <a:r>
              <a:rPr lang="sr-Latn-ME" dirty="0" smtClean="0"/>
              <a:t>skupštine dioničara/akcionara </a:t>
            </a:r>
            <a:r>
              <a:rPr lang="en-US" dirty="0" smtClean="0"/>
              <a:t> </a:t>
            </a:r>
            <a:r>
              <a:rPr lang="en-US" dirty="0" err="1" smtClean="0"/>
              <a:t>prije</a:t>
            </a:r>
            <a:r>
              <a:rPr lang="sr-Latn-ME" dirty="0" smtClean="0"/>
              <a:t> </a:t>
            </a:r>
            <a:r>
              <a:rPr lang="en-US" dirty="0" err="1" smtClean="0"/>
              <a:t>nego</a:t>
            </a:r>
            <a:r>
              <a:rPr lang="en-US" dirty="0" smtClean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počne</a:t>
            </a:r>
            <a:r>
              <a:rPr lang="en-US" dirty="0"/>
              <a:t> </a:t>
            </a:r>
            <a:r>
              <a:rPr lang="en-US" dirty="0" err="1"/>
              <a:t>njena</a:t>
            </a:r>
            <a:r>
              <a:rPr lang="en-US" dirty="0"/>
              <a:t> </a:t>
            </a:r>
            <a:r>
              <a:rPr lang="en-US" dirty="0" err="1" smtClean="0"/>
              <a:t>priprema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Kao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,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 smtClean="0"/>
              <a:t>odbor</a:t>
            </a:r>
            <a:r>
              <a:rPr lang="sr-Latn-ME" dirty="0" smtClean="0"/>
              <a:t> </a:t>
            </a:r>
            <a:r>
              <a:rPr lang="en-US" dirty="0" err="1" smtClean="0"/>
              <a:t>odlučuje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konačnom</a:t>
            </a:r>
            <a:r>
              <a:rPr lang="en-US" dirty="0"/>
              <a:t> </a:t>
            </a:r>
            <a:r>
              <a:rPr lang="en-US" dirty="0" err="1"/>
              <a:t>dnevnom</a:t>
            </a:r>
            <a:r>
              <a:rPr lang="en-US" dirty="0"/>
              <a:t> </a:t>
            </a:r>
            <a:r>
              <a:rPr lang="en-US" dirty="0" err="1"/>
              <a:t>redu</a:t>
            </a:r>
            <a:r>
              <a:rPr lang="en-US" dirty="0"/>
              <a:t>, </a:t>
            </a:r>
            <a:r>
              <a:rPr lang="en-US" dirty="0" err="1"/>
              <a:t>datumu</a:t>
            </a:r>
            <a:r>
              <a:rPr lang="en-US" dirty="0"/>
              <a:t>, </a:t>
            </a:r>
            <a:r>
              <a:rPr lang="en-US" dirty="0" err="1"/>
              <a:t>mjestu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vremenu</a:t>
            </a:r>
            <a:r>
              <a:rPr lang="en-US" dirty="0"/>
              <a:t> </a:t>
            </a:r>
            <a:r>
              <a:rPr lang="en-US" dirty="0" err="1"/>
              <a:t>održavanja</a:t>
            </a:r>
            <a:r>
              <a:rPr lang="en-US" dirty="0"/>
              <a:t>, </a:t>
            </a:r>
            <a:r>
              <a:rPr lang="en-US" dirty="0" err="1" smtClean="0"/>
              <a:t>zatim</a:t>
            </a:r>
            <a:r>
              <a:rPr lang="sr-Latn-ME" dirty="0" smtClean="0"/>
              <a:t> </a:t>
            </a:r>
            <a:r>
              <a:rPr lang="en-US" dirty="0" err="1" smtClean="0"/>
              <a:t>adresi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se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poslati</a:t>
            </a:r>
            <a:r>
              <a:rPr lang="en-US" dirty="0"/>
              <a:t> </a:t>
            </a:r>
            <a:r>
              <a:rPr lang="en-US" dirty="0" err="1"/>
              <a:t>popunjeni</a:t>
            </a:r>
            <a:r>
              <a:rPr lang="en-US" dirty="0"/>
              <a:t> </a:t>
            </a:r>
            <a:r>
              <a:rPr lang="en-US" dirty="0" err="1"/>
              <a:t>glasački</a:t>
            </a:r>
            <a:r>
              <a:rPr lang="en-US" dirty="0"/>
              <a:t> </a:t>
            </a:r>
            <a:r>
              <a:rPr lang="en-US" dirty="0" err="1"/>
              <a:t>listići</a:t>
            </a:r>
            <a:r>
              <a:rPr lang="en-US" dirty="0"/>
              <a:t> (u </a:t>
            </a:r>
            <a:r>
              <a:rPr lang="en-US" dirty="0" err="1"/>
              <a:t>slučajevima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/>
              <a:t>izjašnjavaju</a:t>
            </a:r>
            <a:r>
              <a:rPr lang="en-US" dirty="0"/>
              <a:t> </a:t>
            </a:r>
            <a:r>
              <a:rPr lang="en-US" dirty="0" err="1"/>
              <a:t>pisanim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), </a:t>
            </a:r>
            <a:r>
              <a:rPr lang="en-US" dirty="0" err="1"/>
              <a:t>proceduri</a:t>
            </a:r>
            <a:r>
              <a:rPr lang="en-US" dirty="0"/>
              <a:t> </a:t>
            </a:r>
            <a:r>
              <a:rPr lang="en-US" dirty="0" err="1"/>
              <a:t>obavještavanja</a:t>
            </a:r>
            <a:r>
              <a:rPr lang="en-US" dirty="0"/>
              <a:t>, </a:t>
            </a:r>
            <a:r>
              <a:rPr lang="en-US" dirty="0" err="1" smtClean="0"/>
              <a:t>spisku</a:t>
            </a:r>
            <a:r>
              <a:rPr lang="sr-Latn-ME" dirty="0" smtClean="0"/>
              <a:t> </a:t>
            </a:r>
            <a:r>
              <a:rPr lang="en-US" dirty="0" err="1" smtClean="0"/>
              <a:t>materijala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datumu</a:t>
            </a:r>
            <a:r>
              <a:rPr lang="en-US" dirty="0"/>
              <a:t> </a:t>
            </a:r>
            <a:r>
              <a:rPr lang="en-US" dirty="0" err="1"/>
              <a:t>evidentiranja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utvrđenju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 smtClean="0"/>
              <a:t>koji</a:t>
            </a:r>
            <a:r>
              <a:rPr lang="sr-Latn-ME" dirty="0" smtClean="0"/>
              <a:t> </a:t>
            </a:r>
            <a:r>
              <a:rPr lang="pl-PL" dirty="0" smtClean="0"/>
              <a:t>imaju </a:t>
            </a:r>
            <a:r>
              <a:rPr lang="pl-PL" dirty="0"/>
              <a:t>pravo na učešće u radu </a:t>
            </a:r>
            <a:r>
              <a:rPr lang="pl-PL" dirty="0" smtClean="0"/>
              <a:t>skupštine dioničara/akcionara. </a:t>
            </a:r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98825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54741"/>
            <a:ext cx="10515600" cy="5222222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Glasački</a:t>
            </a:r>
            <a:r>
              <a:rPr lang="en-US" dirty="0"/>
              <a:t> </a:t>
            </a:r>
            <a:r>
              <a:rPr lang="en-US" dirty="0" err="1"/>
              <a:t>listići</a:t>
            </a:r>
            <a:r>
              <a:rPr lang="en-US" dirty="0"/>
              <a:t> se </a:t>
            </a:r>
            <a:r>
              <a:rPr lang="en-US" dirty="0" err="1"/>
              <a:t>prvenstveno</a:t>
            </a:r>
            <a:r>
              <a:rPr lang="en-US" dirty="0"/>
              <a:t>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obavljanja</a:t>
            </a:r>
            <a:r>
              <a:rPr lang="en-US" dirty="0"/>
              <a:t> </a:t>
            </a:r>
            <a:r>
              <a:rPr lang="en-US" dirty="0" err="1"/>
              <a:t>tajnog</a:t>
            </a:r>
            <a:r>
              <a:rPr lang="en-US" dirty="0"/>
              <a:t> </a:t>
            </a:r>
            <a:r>
              <a:rPr lang="en-US" dirty="0" err="1"/>
              <a:t>glasanja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ali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koristiti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javno</a:t>
            </a:r>
            <a:r>
              <a:rPr lang="en-US" dirty="0"/>
              <a:t> </a:t>
            </a:r>
            <a:r>
              <a:rPr lang="en-US" dirty="0" err="1"/>
              <a:t>glasanje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razliku</a:t>
            </a:r>
            <a:r>
              <a:rPr lang="en-US" dirty="0"/>
              <a:t> od </a:t>
            </a:r>
            <a:r>
              <a:rPr lang="en-US" dirty="0" err="1"/>
              <a:t>tajnog</a:t>
            </a:r>
            <a:r>
              <a:rPr lang="en-US" dirty="0"/>
              <a:t> </a:t>
            </a:r>
            <a:r>
              <a:rPr lang="en-US" dirty="0" err="1"/>
              <a:t>glasanja</a:t>
            </a:r>
            <a:r>
              <a:rPr lang="en-US" dirty="0"/>
              <a:t>, </a:t>
            </a:r>
            <a:r>
              <a:rPr lang="en-US" dirty="0" err="1"/>
              <a:t>javno</a:t>
            </a:r>
            <a:r>
              <a:rPr lang="en-US" dirty="0"/>
              <a:t> </a:t>
            </a:r>
            <a:r>
              <a:rPr lang="en-US" dirty="0" err="1" smtClean="0"/>
              <a:t>glasanje</a:t>
            </a:r>
            <a:r>
              <a:rPr lang="sr-Latn-ME" dirty="0" smtClean="0"/>
              <a:t> </a:t>
            </a:r>
            <a:r>
              <a:rPr lang="en-US" dirty="0" err="1" smtClean="0"/>
              <a:t>zahtijeva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dioničar</a:t>
            </a:r>
            <a:r>
              <a:rPr lang="en-US" dirty="0"/>
              <a:t>/</a:t>
            </a:r>
            <a:r>
              <a:rPr lang="en-US" dirty="0" err="1"/>
              <a:t>akcionar</a:t>
            </a:r>
            <a:r>
              <a:rPr lang="en-US" dirty="0"/>
              <a:t> </a:t>
            </a:r>
            <a:r>
              <a:rPr lang="en-US" dirty="0" err="1"/>
              <a:t>potpiše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glasački</a:t>
            </a:r>
            <a:r>
              <a:rPr lang="en-US" dirty="0"/>
              <a:t> </a:t>
            </a:r>
            <a:r>
              <a:rPr lang="en-US" dirty="0" err="1"/>
              <a:t>listić</a:t>
            </a:r>
            <a:r>
              <a:rPr lang="en-US" dirty="0"/>
              <a:t> da bi on bio </a:t>
            </a:r>
            <a:r>
              <a:rPr lang="en-US" dirty="0" err="1"/>
              <a:t>punovažan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Društvo</a:t>
            </a:r>
            <a:r>
              <a:rPr lang="en-US" dirty="0"/>
              <a:t> je </a:t>
            </a:r>
            <a:r>
              <a:rPr lang="en-US" dirty="0" err="1"/>
              <a:t>obavezno</a:t>
            </a:r>
            <a:r>
              <a:rPr lang="en-US" dirty="0"/>
              <a:t> </a:t>
            </a:r>
            <a:r>
              <a:rPr lang="en-US" dirty="0" err="1"/>
              <a:t>distribuirati</a:t>
            </a:r>
            <a:r>
              <a:rPr lang="en-US" dirty="0"/>
              <a:t> </a:t>
            </a:r>
            <a:r>
              <a:rPr lang="en-US" dirty="0" err="1"/>
              <a:t>glasačke</a:t>
            </a:r>
            <a:r>
              <a:rPr lang="en-US" dirty="0"/>
              <a:t> </a:t>
            </a:r>
            <a:r>
              <a:rPr lang="en-US" dirty="0" err="1"/>
              <a:t>listiće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to </a:t>
            </a:r>
            <a:r>
              <a:rPr lang="en-US" dirty="0" err="1" smtClean="0"/>
              <a:t>zahtijevaju</a:t>
            </a:r>
            <a:r>
              <a:rPr lang="sr-Latn-ME" dirty="0" smtClean="0"/>
              <a:t>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posjeduju</a:t>
            </a:r>
            <a:r>
              <a:rPr lang="en-US" dirty="0"/>
              <a:t> </a:t>
            </a:r>
            <a:r>
              <a:rPr lang="en-US" dirty="0" err="1"/>
              <a:t>najmanje</a:t>
            </a:r>
            <a:r>
              <a:rPr lang="en-US" dirty="0"/>
              <a:t> 10%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 </a:t>
            </a:r>
            <a:r>
              <a:rPr lang="en-US" dirty="0" smtClean="0"/>
              <a:t>o</a:t>
            </a:r>
            <a:r>
              <a:rPr lang="sr-Latn-ME" dirty="0" smtClean="0"/>
              <a:t> </a:t>
            </a:r>
            <a:r>
              <a:rPr lang="sv-SE" dirty="0" smtClean="0"/>
              <a:t>određenom </a:t>
            </a:r>
            <a:r>
              <a:rPr lang="sv-SE" dirty="0"/>
              <a:t>pitanju (osnivački akt može smanjiti ovaj procenat) kada se </a:t>
            </a:r>
            <a:r>
              <a:rPr lang="sv-SE" dirty="0" smtClean="0"/>
              <a:t>odlučuje</a:t>
            </a:r>
            <a:r>
              <a:rPr lang="sr-Latn-ME" dirty="0" smtClean="0"/>
              <a:t> </a:t>
            </a:r>
            <a:r>
              <a:rPr lang="en-US" dirty="0" smtClean="0"/>
              <a:t>o </a:t>
            </a:r>
            <a:r>
              <a:rPr lang="en-US" dirty="0" err="1"/>
              <a:t>sljedećem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izboru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razrješenju</a:t>
            </a:r>
            <a:r>
              <a:rPr lang="en-US" dirty="0"/>
              <a:t> </a:t>
            </a:r>
            <a:r>
              <a:rPr lang="en-US" dirty="0" err="1"/>
              <a:t>člana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likvidacionog</a:t>
            </a:r>
            <a:r>
              <a:rPr lang="en-US" dirty="0" smtClean="0"/>
              <a:t> </a:t>
            </a:r>
            <a:r>
              <a:rPr lang="en-US" dirty="0" err="1"/>
              <a:t>upravnika</a:t>
            </a:r>
            <a:r>
              <a:rPr lang="en-US" dirty="0"/>
              <a:t>; </a:t>
            </a:r>
            <a:r>
              <a:rPr lang="en-US" dirty="0" err="1" smtClean="0"/>
              <a:t>ili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7399887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99247"/>
            <a:ext cx="10515600" cy="54777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ME" dirty="0"/>
              <a:t>7</a:t>
            </a:r>
            <a:r>
              <a:rPr lang="en-US" dirty="0" smtClean="0"/>
              <a:t>. </a:t>
            </a:r>
            <a:r>
              <a:rPr lang="en-US" dirty="0" err="1" smtClean="0"/>
              <a:t>usvajanju</a:t>
            </a:r>
            <a:r>
              <a:rPr lang="en-US" dirty="0" smtClean="0"/>
              <a:t> </a:t>
            </a:r>
            <a:r>
              <a:rPr lang="en-US" dirty="0" err="1" smtClean="0"/>
              <a:t>finansijskih</a:t>
            </a:r>
            <a:r>
              <a:rPr lang="en-US" dirty="0" smtClean="0"/>
              <a:t> </a:t>
            </a:r>
            <a:r>
              <a:rPr lang="en-US" dirty="0" err="1" smtClean="0"/>
              <a:t>izvještaja</a:t>
            </a:r>
            <a:r>
              <a:rPr lang="en-US" dirty="0" smtClean="0"/>
              <a:t>, </a:t>
            </a:r>
            <a:r>
              <a:rPr lang="en-US" dirty="0" err="1" smtClean="0"/>
              <a:t>izvještaja</a:t>
            </a:r>
            <a:r>
              <a:rPr lang="en-US" dirty="0" smtClean="0"/>
              <a:t> o </a:t>
            </a:r>
            <a:r>
              <a:rPr lang="en-US" dirty="0" err="1" smtClean="0"/>
              <a:t>poslovanju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politike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 smtClean="0"/>
              <a:t>vezi</a:t>
            </a:r>
            <a:r>
              <a:rPr lang="en-US" dirty="0" smtClean="0"/>
              <a:t> s </a:t>
            </a:r>
            <a:r>
              <a:rPr lang="sr-Latn-ME" dirty="0" smtClean="0"/>
              <a:t> n</a:t>
            </a:r>
            <a:r>
              <a:rPr lang="en-US" dirty="0" err="1" smtClean="0"/>
              <a:t>aknadama</a:t>
            </a:r>
            <a:r>
              <a:rPr lang="en-US" dirty="0" smtClean="0"/>
              <a:t> </a:t>
            </a:r>
            <a:r>
              <a:rPr lang="en-US" dirty="0" err="1" smtClean="0"/>
              <a:t>uop</a:t>
            </a:r>
            <a:r>
              <a:rPr lang="sr-Latn-ME" dirty="0" smtClean="0"/>
              <a:t>št</a:t>
            </a:r>
            <a:r>
              <a:rPr lang="en-US" dirty="0" smtClean="0"/>
              <a:t>e, a </a:t>
            </a:r>
            <a:r>
              <a:rPr lang="en-US" dirty="0" err="1" smtClean="0"/>
              <a:t>posebno</a:t>
            </a:r>
            <a:r>
              <a:rPr lang="en-US" dirty="0" smtClean="0"/>
              <a:t> </a:t>
            </a:r>
            <a:r>
              <a:rPr lang="en-US" dirty="0" err="1" smtClean="0"/>
              <a:t>naknadama</a:t>
            </a:r>
            <a:r>
              <a:rPr lang="en-US" dirty="0" smtClean="0"/>
              <a:t> </a:t>
            </a:r>
            <a:r>
              <a:rPr lang="en-US" dirty="0" err="1" smtClean="0"/>
              <a:t>članovima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uprave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U </a:t>
            </a:r>
            <a:r>
              <a:rPr lang="en-US" dirty="0" err="1" smtClean="0"/>
              <a:t>svim</a:t>
            </a:r>
            <a:r>
              <a:rPr lang="en-US" dirty="0" smtClean="0"/>
              <a:t> </a:t>
            </a:r>
            <a:r>
              <a:rPr lang="en-US" dirty="0" err="1" smtClean="0"/>
              <a:t>ostalim</a:t>
            </a:r>
            <a:r>
              <a:rPr lang="en-US" dirty="0" smtClean="0"/>
              <a:t> </a:t>
            </a:r>
            <a:r>
              <a:rPr lang="en-US" dirty="0" err="1" smtClean="0"/>
              <a:t>slučajevima</a:t>
            </a:r>
            <a:r>
              <a:rPr lang="en-US" dirty="0" smtClean="0"/>
              <a:t> </a:t>
            </a:r>
            <a:r>
              <a:rPr lang="en-US" dirty="0" err="1" smtClean="0"/>
              <a:t>propisano</a:t>
            </a:r>
            <a:r>
              <a:rPr lang="en-US" dirty="0" smtClean="0"/>
              <a:t> je </a:t>
            </a:r>
            <a:r>
              <a:rPr lang="en-US" dirty="0" err="1" smtClean="0"/>
              <a:t>javno</a:t>
            </a:r>
            <a:r>
              <a:rPr lang="en-US" dirty="0" smtClean="0"/>
              <a:t> </a:t>
            </a:r>
            <a:r>
              <a:rPr lang="en-US" dirty="0" err="1" smtClean="0"/>
              <a:t>glasanje</a:t>
            </a:r>
            <a:r>
              <a:rPr lang="en-US" dirty="0" smtClean="0"/>
              <a:t> </a:t>
            </a:r>
            <a:r>
              <a:rPr lang="en-US" dirty="0" err="1" smtClean="0"/>
              <a:t>putem</a:t>
            </a:r>
            <a:r>
              <a:rPr lang="en-US" dirty="0" smtClean="0"/>
              <a:t> </a:t>
            </a:r>
            <a:r>
              <a:rPr lang="en-US" dirty="0" err="1" smtClean="0"/>
              <a:t>dizanja</a:t>
            </a:r>
            <a:r>
              <a:rPr lang="sr-Latn-ME" dirty="0" smtClean="0"/>
              <a:t> </a:t>
            </a:r>
            <a:r>
              <a:rPr lang="pl-PL" dirty="0" smtClean="0"/>
              <a:t>ruku ili nekim drugim javnim postupkom.</a:t>
            </a:r>
          </a:p>
          <a:p>
            <a:pPr algn="just"/>
            <a:r>
              <a:rPr lang="en-US" dirty="0" err="1" smtClean="0"/>
              <a:t>Glasački</a:t>
            </a:r>
            <a:r>
              <a:rPr lang="en-US" dirty="0" smtClean="0"/>
              <a:t> </a:t>
            </a:r>
            <a:r>
              <a:rPr lang="en-US" dirty="0" err="1" smtClean="0"/>
              <a:t>listići</a:t>
            </a:r>
            <a:r>
              <a:rPr lang="en-US" dirty="0" smtClean="0"/>
              <a:t> se </a:t>
            </a:r>
            <a:r>
              <a:rPr lang="en-US" dirty="0" err="1" smtClean="0"/>
              <a:t>distribuiraju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sr-Latn-ME" dirty="0" smtClean="0"/>
              <a:t>skupštini </a:t>
            </a:r>
            <a:r>
              <a:rPr lang="sr-Latn-ME" dirty="0"/>
              <a:t>dioničara/akcionara </a:t>
            </a:r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ispunjeni</a:t>
            </a:r>
            <a:r>
              <a:rPr lang="en-US" dirty="0" smtClean="0"/>
              <a:t> gore </a:t>
            </a:r>
            <a:r>
              <a:rPr lang="en-US" dirty="0" err="1" smtClean="0"/>
              <a:t>spomenuti</a:t>
            </a:r>
            <a:r>
              <a:rPr lang="en-US" dirty="0" smtClean="0"/>
              <a:t> </a:t>
            </a:r>
            <a:r>
              <a:rPr lang="en-US" dirty="0" err="1" smtClean="0"/>
              <a:t>uslovi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U </a:t>
            </a:r>
            <a:r>
              <a:rPr lang="en-US" dirty="0" err="1" smtClean="0"/>
              <a:t>vezi</a:t>
            </a:r>
            <a:r>
              <a:rPr lang="en-US" dirty="0" smtClean="0"/>
              <a:t> s </a:t>
            </a:r>
            <a:r>
              <a:rPr lang="en-US" dirty="0" err="1" smtClean="0"/>
              <a:t>pitanjem</a:t>
            </a:r>
            <a:r>
              <a:rPr lang="en-US" dirty="0" smtClean="0"/>
              <a:t> </a:t>
            </a:r>
            <a:r>
              <a:rPr lang="en-US" dirty="0" err="1" smtClean="0"/>
              <a:t>koliko</a:t>
            </a:r>
            <a:r>
              <a:rPr lang="en-US" dirty="0" smtClean="0"/>
              <a:t> </a:t>
            </a:r>
            <a:r>
              <a:rPr lang="en-US" dirty="0" err="1" smtClean="0"/>
              <a:t>glasačkih</a:t>
            </a:r>
            <a:r>
              <a:rPr lang="en-US" dirty="0" smtClean="0"/>
              <a:t> </a:t>
            </a:r>
            <a:r>
              <a:rPr lang="en-US" dirty="0" err="1" smtClean="0"/>
              <a:t>listića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 </a:t>
            </a:r>
            <a:r>
              <a:rPr lang="en-US" dirty="0" err="1" smtClean="0"/>
              <a:t>dobiti</a:t>
            </a:r>
            <a:r>
              <a:rPr lang="en-US" dirty="0" smtClean="0"/>
              <a:t> </a:t>
            </a:r>
            <a:r>
              <a:rPr lang="en-US" dirty="0" err="1" smtClean="0"/>
              <a:t>svaki</a:t>
            </a:r>
            <a:r>
              <a:rPr lang="en-US" dirty="0" smtClean="0"/>
              <a:t> </a:t>
            </a:r>
            <a:r>
              <a:rPr lang="en-US" dirty="0" err="1" smtClean="0"/>
              <a:t>dioničar</a:t>
            </a:r>
            <a:r>
              <a:rPr lang="en-US" dirty="0" smtClean="0"/>
              <a:t>/</a:t>
            </a:r>
            <a:r>
              <a:rPr lang="en-US" dirty="0" err="1" smtClean="0"/>
              <a:t>akcionar</a:t>
            </a:r>
            <a:r>
              <a:rPr lang="en-US" dirty="0" smtClean="0"/>
              <a:t>,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svakom</a:t>
            </a:r>
            <a:r>
              <a:rPr lang="en-US" dirty="0" smtClean="0"/>
              <a:t> </a:t>
            </a:r>
            <a:r>
              <a:rPr lang="en-US" dirty="0" err="1" smtClean="0"/>
              <a:t>dioničaru</a:t>
            </a:r>
            <a:r>
              <a:rPr lang="en-US" dirty="0" smtClean="0"/>
              <a:t>/</a:t>
            </a:r>
            <a:r>
              <a:rPr lang="en-US" dirty="0" err="1" smtClean="0"/>
              <a:t>akcionaru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poslati</a:t>
            </a:r>
            <a:r>
              <a:rPr lang="en-US" dirty="0" smtClean="0"/>
              <a:t>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870968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33718"/>
            <a:ext cx="10515600" cy="53432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1) </a:t>
            </a:r>
            <a:r>
              <a:rPr lang="en-US" dirty="0" err="1"/>
              <a:t>onoliki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glasačkih</a:t>
            </a:r>
            <a:r>
              <a:rPr lang="en-US" dirty="0"/>
              <a:t> </a:t>
            </a:r>
            <a:r>
              <a:rPr lang="en-US" dirty="0" err="1"/>
              <a:t>listića</a:t>
            </a:r>
            <a:r>
              <a:rPr lang="en-US" dirty="0"/>
              <a:t> </a:t>
            </a:r>
            <a:r>
              <a:rPr lang="en-US" dirty="0" err="1"/>
              <a:t>koliko</a:t>
            </a:r>
            <a:r>
              <a:rPr lang="en-US" dirty="0"/>
              <a:t> </a:t>
            </a:r>
            <a:r>
              <a:rPr lang="en-US" dirty="0" err="1"/>
              <a:t>dioničar</a:t>
            </a:r>
            <a:r>
              <a:rPr lang="en-US" dirty="0"/>
              <a:t>/</a:t>
            </a:r>
            <a:r>
              <a:rPr lang="en-US" dirty="0" err="1"/>
              <a:t>akcionar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sr-Latn-ME" dirty="0" smtClean="0"/>
              <a:t> </a:t>
            </a:r>
            <a:r>
              <a:rPr lang="en-US" dirty="0" smtClean="0"/>
              <a:t>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 (</a:t>
            </a:r>
            <a:r>
              <a:rPr lang="en-US" dirty="0" err="1"/>
              <a:t>ukupan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glasačkih</a:t>
            </a:r>
            <a:r>
              <a:rPr lang="en-US" dirty="0"/>
              <a:t> </a:t>
            </a:r>
            <a:r>
              <a:rPr lang="en-US" dirty="0" err="1"/>
              <a:t>listića</a:t>
            </a:r>
            <a:r>
              <a:rPr lang="en-US" dirty="0"/>
              <a:t> </a:t>
            </a:r>
            <a:r>
              <a:rPr lang="en-US" dirty="0" err="1"/>
              <a:t>jednak</a:t>
            </a:r>
            <a:r>
              <a:rPr lang="en-US" dirty="0"/>
              <a:t> je </a:t>
            </a:r>
            <a:r>
              <a:rPr lang="en-US" dirty="0" err="1"/>
              <a:t>ukupnom</a:t>
            </a:r>
            <a:r>
              <a:rPr lang="en-US" dirty="0"/>
              <a:t> </a:t>
            </a:r>
            <a:r>
              <a:rPr lang="en-US" dirty="0" err="1"/>
              <a:t>broju</a:t>
            </a:r>
            <a:r>
              <a:rPr lang="en-US" dirty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);</a:t>
            </a:r>
          </a:p>
          <a:p>
            <a:pPr marL="0" indent="0" algn="just">
              <a:buNone/>
            </a:pPr>
            <a:r>
              <a:rPr lang="en-US" dirty="0"/>
              <a:t>2)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glasački</a:t>
            </a:r>
            <a:r>
              <a:rPr lang="en-US" dirty="0"/>
              <a:t> </a:t>
            </a:r>
            <a:r>
              <a:rPr lang="en-US" dirty="0" err="1"/>
              <a:t>listić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svakog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(</a:t>
            </a:r>
            <a:r>
              <a:rPr lang="en-US" dirty="0" err="1"/>
              <a:t>ukupan</a:t>
            </a:r>
            <a:r>
              <a:rPr lang="en-US" dirty="0"/>
              <a:t> </a:t>
            </a:r>
            <a:r>
              <a:rPr lang="en-US" dirty="0" err="1" smtClean="0"/>
              <a:t>broj</a:t>
            </a:r>
            <a:r>
              <a:rPr lang="sr-Latn-ME" dirty="0" smtClean="0"/>
              <a:t> </a:t>
            </a:r>
            <a:r>
              <a:rPr lang="en-US" dirty="0" err="1" smtClean="0"/>
              <a:t>glasačkih</a:t>
            </a:r>
            <a:r>
              <a:rPr lang="en-US" dirty="0" smtClean="0"/>
              <a:t> </a:t>
            </a:r>
            <a:r>
              <a:rPr lang="en-US" dirty="0" err="1"/>
              <a:t>listića</a:t>
            </a:r>
            <a:r>
              <a:rPr lang="en-US" dirty="0"/>
              <a:t> </a:t>
            </a:r>
            <a:r>
              <a:rPr lang="en-US" dirty="0" err="1"/>
              <a:t>jednak</a:t>
            </a:r>
            <a:r>
              <a:rPr lang="en-US" dirty="0"/>
              <a:t> je </a:t>
            </a:r>
            <a:r>
              <a:rPr lang="en-US" dirty="0" err="1"/>
              <a:t>ukupnom</a:t>
            </a:r>
            <a:r>
              <a:rPr lang="en-US" dirty="0"/>
              <a:t> </a:t>
            </a:r>
            <a:r>
              <a:rPr lang="en-US" dirty="0" err="1"/>
              <a:t>broju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); </a:t>
            </a:r>
            <a:r>
              <a:rPr lang="en-US" dirty="0" err="1"/>
              <a:t>ili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3)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glasački</a:t>
            </a:r>
            <a:r>
              <a:rPr lang="en-US" dirty="0"/>
              <a:t> </a:t>
            </a:r>
            <a:r>
              <a:rPr lang="en-US" dirty="0" err="1"/>
              <a:t>listić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određeni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 smtClean="0"/>
              <a:t>glasa</a:t>
            </a:r>
            <a:r>
              <a:rPr lang="sr-Latn-ME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svakih</a:t>
            </a:r>
            <a:r>
              <a:rPr lang="en-US" dirty="0"/>
              <a:t> pet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glasački</a:t>
            </a:r>
            <a:r>
              <a:rPr lang="en-US" dirty="0"/>
              <a:t> </a:t>
            </a:r>
            <a:r>
              <a:rPr lang="en-US" dirty="0" err="1"/>
              <a:t>listić</a:t>
            </a:r>
            <a:r>
              <a:rPr lang="en-US" dirty="0"/>
              <a:t>)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pl-PL" dirty="0" smtClean="0"/>
              <a:t>jedan </a:t>
            </a:r>
            <a:r>
              <a:rPr lang="pl-PL" dirty="0"/>
              <a:t>glasački listić za preostale dionice/akcije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3517920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10515600" cy="5491163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 smtClean="0"/>
              <a:t>odlučilo</a:t>
            </a:r>
            <a:r>
              <a:rPr lang="en-US" dirty="0" smtClean="0"/>
              <a:t> o </a:t>
            </a:r>
            <a:r>
              <a:rPr lang="en-US" dirty="0" err="1" smtClean="0"/>
              <a:t>obaveznom</a:t>
            </a:r>
            <a:r>
              <a:rPr lang="en-US" dirty="0" smtClean="0"/>
              <a:t> </a:t>
            </a:r>
            <a:r>
              <a:rPr lang="en-US" dirty="0" err="1" smtClean="0"/>
              <a:t>načinu</a:t>
            </a:r>
            <a:r>
              <a:rPr lang="en-US" dirty="0" smtClean="0"/>
              <a:t> </a:t>
            </a:r>
            <a:r>
              <a:rPr lang="en-US" dirty="0" err="1" smtClean="0"/>
              <a:t>tajnog</a:t>
            </a:r>
            <a:r>
              <a:rPr lang="en-US" dirty="0" smtClean="0"/>
              <a:t> </a:t>
            </a:r>
            <a:r>
              <a:rPr lang="en-US" dirty="0" err="1" smtClean="0"/>
              <a:t>glasanja</a:t>
            </a:r>
            <a:r>
              <a:rPr lang="en-US" dirty="0" smtClean="0"/>
              <a:t>, </a:t>
            </a:r>
            <a:r>
              <a:rPr lang="en-US" dirty="0" err="1" smtClean="0"/>
              <a:t>izbor</a:t>
            </a:r>
            <a:r>
              <a:rPr lang="sr-Latn-ME" dirty="0" smtClean="0"/>
              <a:t> </a:t>
            </a:r>
            <a:r>
              <a:rPr lang="en-US" dirty="0" err="1" smtClean="0"/>
              <a:t>između</a:t>
            </a:r>
            <a:r>
              <a:rPr lang="en-US" dirty="0" smtClean="0"/>
              <a:t> gore </a:t>
            </a:r>
            <a:r>
              <a:rPr lang="en-US" dirty="0" err="1" smtClean="0"/>
              <a:t>spomenutih</a:t>
            </a:r>
            <a:r>
              <a:rPr lang="en-US" dirty="0" smtClean="0"/>
              <a:t> </a:t>
            </a:r>
            <a:r>
              <a:rPr lang="en-US" dirty="0" err="1" smtClean="0"/>
              <a:t>triju</a:t>
            </a:r>
            <a:r>
              <a:rPr lang="en-US" dirty="0" smtClean="0"/>
              <a:t> </a:t>
            </a:r>
            <a:r>
              <a:rPr lang="en-US" dirty="0" err="1" smtClean="0"/>
              <a:t>alternativa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ostaviti</a:t>
            </a:r>
            <a:r>
              <a:rPr lang="en-US" dirty="0" smtClean="0"/>
              <a:t> </a:t>
            </a:r>
            <a:r>
              <a:rPr lang="en-US" dirty="0" err="1" smtClean="0"/>
              <a:t>svakom</a:t>
            </a:r>
            <a:r>
              <a:rPr lang="en-US" dirty="0" smtClean="0"/>
              <a:t> </a:t>
            </a:r>
            <a:r>
              <a:rPr lang="en-US" dirty="0" err="1" smtClean="0"/>
              <a:t>pojedinačnom</a:t>
            </a:r>
            <a:r>
              <a:rPr lang="sr-Latn-ME" dirty="0" smtClean="0"/>
              <a:t> </a:t>
            </a:r>
            <a:r>
              <a:rPr lang="en-US" dirty="0" err="1" smtClean="0"/>
              <a:t>dioničaru</a:t>
            </a:r>
            <a:r>
              <a:rPr lang="en-US" dirty="0" smtClean="0"/>
              <a:t>/</a:t>
            </a:r>
            <a:r>
              <a:rPr lang="en-US" dirty="0" err="1" smtClean="0"/>
              <a:t>akcionaru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 err="1" smtClean="0"/>
              <a:t>različiti</a:t>
            </a:r>
            <a:r>
              <a:rPr lang="en-US" dirty="0" smtClean="0"/>
              <a:t> </a:t>
            </a:r>
            <a:r>
              <a:rPr lang="en-US" dirty="0" err="1" smtClean="0"/>
              <a:t>izbori</a:t>
            </a:r>
            <a:r>
              <a:rPr lang="en-US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stvoriti</a:t>
            </a:r>
            <a:r>
              <a:rPr lang="en-US" dirty="0" smtClean="0"/>
              <a:t> </a:t>
            </a:r>
            <a:r>
              <a:rPr lang="en-US" dirty="0" err="1" smtClean="0"/>
              <a:t>velike</a:t>
            </a:r>
            <a:r>
              <a:rPr lang="sr-Latn-ME" dirty="0" smtClean="0"/>
              <a:t> </a:t>
            </a:r>
            <a:r>
              <a:rPr lang="en-US" dirty="0" err="1" smtClean="0"/>
              <a:t>teškoće</a:t>
            </a:r>
            <a:r>
              <a:rPr lang="en-US" dirty="0" smtClean="0"/>
              <a:t> u </a:t>
            </a:r>
            <a:r>
              <a:rPr lang="en-US" dirty="0" err="1" smtClean="0"/>
              <a:t>funkcioniranju</a:t>
            </a:r>
            <a:r>
              <a:rPr lang="en-US" dirty="0" smtClean="0"/>
              <a:t> </a:t>
            </a:r>
            <a:r>
              <a:rPr lang="en-US" dirty="0" err="1" smtClean="0"/>
              <a:t>skupštine</a:t>
            </a:r>
            <a:r>
              <a:rPr lang="en-US" dirty="0" smtClean="0"/>
              <a:t>, </a:t>
            </a:r>
            <a:r>
              <a:rPr lang="en-US" dirty="0" err="1" smtClean="0"/>
              <a:t>preporučuje</a:t>
            </a:r>
            <a:r>
              <a:rPr lang="en-US" dirty="0" smtClean="0"/>
              <a:t> se da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donesu</a:t>
            </a:r>
            <a:r>
              <a:rPr lang="en-US" dirty="0" smtClean="0"/>
              <a:t> </a:t>
            </a:r>
            <a:r>
              <a:rPr lang="en-US" dirty="0" err="1" smtClean="0"/>
              <a:t>odluku</a:t>
            </a:r>
            <a:r>
              <a:rPr lang="en-US" dirty="0" smtClean="0"/>
              <a:t> o</a:t>
            </a:r>
            <a:r>
              <a:rPr lang="sr-Latn-ME" dirty="0" smtClean="0"/>
              <a:t> </a:t>
            </a:r>
            <a:r>
              <a:rPr lang="en-US" dirty="0" err="1" smtClean="0"/>
              <a:t>obaveznom</a:t>
            </a:r>
            <a:r>
              <a:rPr lang="en-US" dirty="0" smtClean="0"/>
              <a:t> </a:t>
            </a:r>
            <a:r>
              <a:rPr lang="en-US" dirty="0" err="1" smtClean="0"/>
              <a:t>načinu</a:t>
            </a:r>
            <a:r>
              <a:rPr lang="en-US" dirty="0" smtClean="0"/>
              <a:t> </a:t>
            </a:r>
            <a:r>
              <a:rPr lang="en-US" dirty="0" err="1" smtClean="0"/>
              <a:t>glasanja</a:t>
            </a:r>
            <a:r>
              <a:rPr lang="en-US" dirty="0" smtClean="0"/>
              <a:t>.</a:t>
            </a:r>
          </a:p>
          <a:p>
            <a:r>
              <a:rPr lang="en-US" dirty="0" smtClean="0"/>
              <a:t>Format </a:t>
            </a:r>
            <a:r>
              <a:rPr lang="en-US" dirty="0" err="1" smtClean="0"/>
              <a:t>glasačkog</a:t>
            </a:r>
            <a:r>
              <a:rPr lang="en-US" dirty="0" smtClean="0"/>
              <a:t> </a:t>
            </a:r>
            <a:r>
              <a:rPr lang="en-US" dirty="0" err="1" smtClean="0"/>
              <a:t>listića</a:t>
            </a:r>
            <a:r>
              <a:rPr lang="en-US" dirty="0" smtClean="0"/>
              <a:t> </a:t>
            </a:r>
            <a:r>
              <a:rPr lang="en-US" dirty="0" err="1" smtClean="0"/>
              <a:t>zavisi</a:t>
            </a:r>
            <a:r>
              <a:rPr lang="en-US" dirty="0" smtClean="0"/>
              <a:t> od procedure </a:t>
            </a:r>
            <a:r>
              <a:rPr lang="en-US" dirty="0" err="1" smtClean="0"/>
              <a:t>glasanja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Listići</a:t>
            </a:r>
            <a:r>
              <a:rPr lang="en-US" dirty="0" smtClean="0"/>
              <a:t> </a:t>
            </a:r>
            <a:r>
              <a:rPr lang="sr-Latn-ME" dirty="0" smtClean="0"/>
              <a:t>su </a:t>
            </a:r>
            <a:r>
              <a:rPr lang="en-US" dirty="0" err="1" smtClean="0"/>
              <a:t>dokumenti</a:t>
            </a:r>
            <a:r>
              <a:rPr lang="sr-Latn-ME" dirty="0" smtClean="0"/>
              <a:t> </a:t>
            </a:r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 smtClean="0"/>
              <a:t>glasali</a:t>
            </a:r>
            <a:r>
              <a:rPr lang="en-US" dirty="0" smtClean="0"/>
              <a:t> o </a:t>
            </a:r>
            <a:r>
              <a:rPr lang="en-US" dirty="0" err="1" smtClean="0"/>
              <a:t>tačkama</a:t>
            </a:r>
            <a:r>
              <a:rPr lang="en-US" dirty="0" smtClean="0"/>
              <a:t> </a:t>
            </a:r>
            <a:r>
              <a:rPr lang="en-US" dirty="0" err="1" smtClean="0"/>
              <a:t>dnevnog</a:t>
            </a:r>
            <a:r>
              <a:rPr lang="en-US" dirty="0" smtClean="0"/>
              <a:t> </a:t>
            </a:r>
            <a:r>
              <a:rPr lang="en-US" dirty="0" err="1" smtClean="0"/>
              <a:t>reda</a:t>
            </a:r>
            <a:r>
              <a:rPr lang="en-US" dirty="0" smtClean="0"/>
              <a:t>. 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93089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9929"/>
            <a:ext cx="10515600" cy="53970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/>
              <a:t>Osim</a:t>
            </a:r>
            <a:r>
              <a:rPr lang="en-US" dirty="0" smtClean="0"/>
              <a:t> toga, </a:t>
            </a:r>
            <a:r>
              <a:rPr lang="en-US" dirty="0" err="1" smtClean="0"/>
              <a:t>oni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 </a:t>
            </a:r>
            <a:r>
              <a:rPr lang="en-US" dirty="0" err="1" smtClean="0"/>
              <a:t>pomoći</a:t>
            </a:r>
            <a:r>
              <a:rPr lang="en-US" dirty="0" smtClean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en-US" dirty="0" smtClean="0"/>
              <a:t> da </a:t>
            </a:r>
            <a:r>
              <a:rPr lang="en-US" dirty="0" err="1" smtClean="0"/>
              <a:t>dokažu</a:t>
            </a:r>
            <a:r>
              <a:rPr lang="en-US" dirty="0" smtClean="0"/>
              <a:t> </a:t>
            </a:r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glasali</a:t>
            </a:r>
            <a:r>
              <a:rPr lang="en-US" dirty="0" smtClean="0"/>
              <a:t> u </a:t>
            </a:r>
            <a:r>
              <a:rPr lang="en-US" dirty="0" err="1" smtClean="0"/>
              <a:t>slučaju</a:t>
            </a:r>
            <a:r>
              <a:rPr lang="en-US" dirty="0" smtClean="0"/>
              <a:t> da </a:t>
            </a:r>
            <a:r>
              <a:rPr lang="en-US" dirty="0" err="1" smtClean="0"/>
              <a:t>kasnije</a:t>
            </a:r>
            <a:r>
              <a:rPr lang="sr-Latn-ME" dirty="0" smtClean="0"/>
              <a:t> </a:t>
            </a:r>
            <a:r>
              <a:rPr lang="pl-PL" dirty="0" smtClean="0"/>
              <a:t>dođe do spora. </a:t>
            </a:r>
          </a:p>
          <a:p>
            <a:pPr marL="0" indent="0">
              <a:buNone/>
            </a:pPr>
            <a:r>
              <a:rPr lang="pl-PL" dirty="0" smtClean="0"/>
              <a:t>Listić je obično dokument koji: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sadrži</a:t>
            </a:r>
            <a:r>
              <a:rPr lang="en-US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tačke</a:t>
            </a:r>
            <a:r>
              <a:rPr lang="en-US" dirty="0" smtClean="0"/>
              <a:t> </a:t>
            </a:r>
            <a:r>
              <a:rPr lang="en-US" dirty="0" err="1" smtClean="0"/>
              <a:t>dnevnog</a:t>
            </a:r>
            <a:r>
              <a:rPr lang="en-US" dirty="0" smtClean="0"/>
              <a:t> </a:t>
            </a:r>
            <a:r>
              <a:rPr lang="en-US" dirty="0" err="1" smtClean="0"/>
              <a:t>reda</a:t>
            </a:r>
            <a:r>
              <a:rPr lang="en-US" dirty="0" smtClean="0"/>
              <a:t> o </a:t>
            </a:r>
            <a:r>
              <a:rPr lang="en-US" dirty="0" err="1" smtClean="0"/>
              <a:t>kojima</a:t>
            </a:r>
            <a:r>
              <a:rPr lang="en-US" dirty="0" smtClean="0"/>
              <a:t>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 </a:t>
            </a:r>
            <a:r>
              <a:rPr lang="en-US" dirty="0" err="1" smtClean="0"/>
              <a:t>glasati</a:t>
            </a:r>
            <a:r>
              <a:rPr lang="en-US" dirty="0" smtClean="0"/>
              <a:t>; u </a:t>
            </a:r>
            <a:r>
              <a:rPr lang="en-US" dirty="0" err="1" smtClean="0"/>
              <a:t>ovom</a:t>
            </a:r>
            <a:r>
              <a:rPr lang="en-US" dirty="0" smtClean="0"/>
              <a:t> </a:t>
            </a:r>
            <a:r>
              <a:rPr lang="en-US" dirty="0" err="1" smtClean="0"/>
              <a:t>slučaju</a:t>
            </a:r>
            <a:r>
              <a:rPr lang="en-US" dirty="0" smtClean="0"/>
              <a:t>, </a:t>
            </a:r>
            <a:r>
              <a:rPr lang="en-US" dirty="0" err="1" smtClean="0"/>
              <a:t>komisija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glasanje</a:t>
            </a:r>
            <a:r>
              <a:rPr lang="en-US" dirty="0" smtClean="0"/>
              <a:t> </a:t>
            </a:r>
            <a:r>
              <a:rPr lang="en-US" dirty="0" err="1" smtClean="0"/>
              <a:t>prezentira</a:t>
            </a:r>
            <a:r>
              <a:rPr lang="en-US" dirty="0" smtClean="0"/>
              <a:t> </a:t>
            </a:r>
            <a:r>
              <a:rPr lang="en-US" dirty="0" err="1" smtClean="0"/>
              <a:t>rezultate</a:t>
            </a:r>
            <a:r>
              <a:rPr lang="en-US" dirty="0" smtClean="0"/>
              <a:t> </a:t>
            </a:r>
            <a:r>
              <a:rPr lang="en-US" dirty="0" err="1" smtClean="0"/>
              <a:t>glasanja</a:t>
            </a:r>
            <a:r>
              <a:rPr lang="sr-Latn-ME" dirty="0" smtClean="0"/>
              <a:t> </a:t>
            </a:r>
            <a:r>
              <a:rPr lang="en-US" dirty="0" err="1" smtClean="0"/>
              <a:t>predsjedniku</a:t>
            </a:r>
            <a:r>
              <a:rPr lang="en-US" dirty="0" smtClean="0"/>
              <a:t> </a:t>
            </a:r>
            <a:r>
              <a:rPr lang="sr-Latn-ME" dirty="0"/>
              <a:t>skupštine dioničara/akcionara </a:t>
            </a:r>
            <a:r>
              <a:rPr lang="en-US" dirty="0" err="1" smtClean="0"/>
              <a:t>nakon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 smtClean="0"/>
              <a:t>glasaju</a:t>
            </a:r>
            <a:r>
              <a:rPr lang="en-US" dirty="0" smtClean="0"/>
              <a:t> o </a:t>
            </a:r>
            <a:r>
              <a:rPr lang="en-US" dirty="0" err="1" smtClean="0"/>
              <a:t>svim</a:t>
            </a:r>
            <a:r>
              <a:rPr lang="en-US" dirty="0" smtClean="0"/>
              <a:t> </a:t>
            </a:r>
            <a:r>
              <a:rPr lang="en-US" dirty="0" err="1" smtClean="0"/>
              <a:t>tačkama</a:t>
            </a:r>
            <a:r>
              <a:rPr lang="sr-Latn-ME" dirty="0" smtClean="0"/>
              <a:t> </a:t>
            </a:r>
            <a:r>
              <a:rPr lang="en-US" dirty="0" err="1" smtClean="0"/>
              <a:t>dnevnog</a:t>
            </a:r>
            <a:r>
              <a:rPr lang="en-US" dirty="0" smtClean="0"/>
              <a:t> </a:t>
            </a:r>
            <a:r>
              <a:rPr lang="en-US" dirty="0" err="1" smtClean="0"/>
              <a:t>reda</a:t>
            </a:r>
            <a:r>
              <a:rPr lang="en-US" dirty="0" smtClean="0"/>
              <a:t>; </a:t>
            </a:r>
            <a:r>
              <a:rPr lang="en-US" dirty="0" err="1" smtClean="0"/>
              <a:t>ili</a:t>
            </a:r>
            <a:r>
              <a:rPr lang="en-US" dirty="0" smtClean="0"/>
              <a:t> se</a:t>
            </a:r>
            <a:r>
              <a:rPr lang="sr-Latn-ME" dirty="0" smtClean="0"/>
              <a:t> 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sastoji</a:t>
            </a:r>
            <a:r>
              <a:rPr lang="en-US" dirty="0" smtClean="0"/>
              <a:t> od </a:t>
            </a:r>
            <a:r>
              <a:rPr lang="en-US" dirty="0" err="1" smtClean="0"/>
              <a:t>odvojenih</a:t>
            </a:r>
            <a:r>
              <a:rPr lang="en-US" dirty="0" smtClean="0"/>
              <a:t> </a:t>
            </a:r>
            <a:r>
              <a:rPr lang="en-US" dirty="0" err="1" smtClean="0"/>
              <a:t>strana</a:t>
            </a:r>
            <a:r>
              <a:rPr lang="en-US" dirty="0" smtClean="0"/>
              <a:t>, od </a:t>
            </a:r>
            <a:r>
              <a:rPr lang="en-US" dirty="0" err="1" smtClean="0"/>
              <a:t>kojih</a:t>
            </a:r>
            <a:r>
              <a:rPr lang="en-US" dirty="0" smtClean="0"/>
              <a:t> </a:t>
            </a:r>
            <a:r>
              <a:rPr lang="en-US" dirty="0" err="1" smtClean="0"/>
              <a:t>svaka</a:t>
            </a:r>
            <a:r>
              <a:rPr lang="en-US" dirty="0" smtClean="0"/>
              <a:t> </a:t>
            </a:r>
            <a:r>
              <a:rPr lang="en-US" dirty="0" err="1" smtClean="0"/>
              <a:t>sadrži</a:t>
            </a:r>
            <a:r>
              <a:rPr lang="en-US" dirty="0" smtClean="0"/>
              <a:t> </a:t>
            </a:r>
            <a:r>
              <a:rPr lang="en-US" dirty="0" err="1" smtClean="0"/>
              <a:t>jednu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 smtClean="0"/>
              <a:t>tačaka</a:t>
            </a:r>
            <a:r>
              <a:rPr lang="en-US" dirty="0" smtClean="0"/>
              <a:t> o</a:t>
            </a:r>
            <a:r>
              <a:rPr lang="sr-Latn-ME" dirty="0" smtClean="0"/>
              <a:t> </a:t>
            </a:r>
            <a:r>
              <a:rPr lang="en-US" dirty="0" err="1" smtClean="0"/>
              <a:t>kojima</a:t>
            </a:r>
            <a:r>
              <a:rPr lang="en-US" dirty="0" smtClean="0"/>
              <a:t>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glasati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702640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Listić</a:t>
            </a:r>
            <a:r>
              <a:rPr lang="en-US" dirty="0"/>
              <a:t> je </a:t>
            </a:r>
            <a:r>
              <a:rPr lang="en-US" dirty="0" err="1"/>
              <a:t>punovažan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dioničar</a:t>
            </a:r>
            <a:r>
              <a:rPr lang="en-US" dirty="0"/>
              <a:t>/</a:t>
            </a:r>
            <a:r>
              <a:rPr lang="en-US" dirty="0" err="1"/>
              <a:t>akcionar</a:t>
            </a:r>
            <a:r>
              <a:rPr lang="en-US" dirty="0"/>
              <a:t> </a:t>
            </a:r>
            <a:r>
              <a:rPr lang="en-US" dirty="0" err="1"/>
              <a:t>označi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jednu</a:t>
            </a:r>
            <a:r>
              <a:rPr lang="en-US" dirty="0"/>
              <a:t> od </a:t>
            </a:r>
            <a:r>
              <a:rPr lang="en-US" dirty="0" err="1" smtClean="0"/>
              <a:t>mogućih</a:t>
            </a:r>
            <a:r>
              <a:rPr lang="sr-Latn-ME" dirty="0" smtClean="0"/>
              <a:t> </a:t>
            </a:r>
            <a:r>
              <a:rPr lang="en-US" dirty="0" err="1" smtClean="0"/>
              <a:t>varijanti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konkretnu</a:t>
            </a:r>
            <a:r>
              <a:rPr lang="en-US" dirty="0"/>
              <a:t> </a:t>
            </a:r>
            <a:r>
              <a:rPr lang="en-US" dirty="0" err="1"/>
              <a:t>tačku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Ako</a:t>
            </a:r>
            <a:r>
              <a:rPr lang="en-US" dirty="0"/>
              <a:t> se </a:t>
            </a:r>
            <a:r>
              <a:rPr lang="en-US" dirty="0" err="1"/>
              <a:t>tako</a:t>
            </a:r>
            <a:r>
              <a:rPr lang="en-US" dirty="0"/>
              <a:t> ne </a:t>
            </a:r>
            <a:r>
              <a:rPr lang="en-US" dirty="0" err="1"/>
              <a:t>učini</a:t>
            </a:r>
            <a:r>
              <a:rPr lang="en-US" dirty="0"/>
              <a:t>, to </a:t>
            </a:r>
            <a:r>
              <a:rPr lang="en-US" dirty="0" err="1"/>
              <a:t>listić</a:t>
            </a:r>
            <a:r>
              <a:rPr lang="en-US" dirty="0"/>
              <a:t> </a:t>
            </a:r>
            <a:r>
              <a:rPr lang="en-US" dirty="0" err="1"/>
              <a:t>čini</a:t>
            </a:r>
            <a:r>
              <a:rPr lang="en-US" dirty="0"/>
              <a:t> </a:t>
            </a:r>
            <a:r>
              <a:rPr lang="en-US" dirty="0" err="1"/>
              <a:t>nevažećim</a:t>
            </a:r>
            <a:r>
              <a:rPr lang="en-US" dirty="0"/>
              <a:t> u </a:t>
            </a:r>
            <a:r>
              <a:rPr lang="en-US" dirty="0" err="1" smtClean="0"/>
              <a:t>pogledu</a:t>
            </a:r>
            <a:r>
              <a:rPr lang="sr-Latn-ME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/>
              <a:t>tačke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Nepravilno</a:t>
            </a:r>
            <a:r>
              <a:rPr lang="en-US" dirty="0"/>
              <a:t> </a:t>
            </a:r>
            <a:r>
              <a:rPr lang="en-US" dirty="0" err="1"/>
              <a:t>popunjeni</a:t>
            </a:r>
            <a:r>
              <a:rPr lang="en-US" dirty="0"/>
              <a:t> </a:t>
            </a:r>
            <a:r>
              <a:rPr lang="en-US" dirty="0" err="1"/>
              <a:t>glasački</a:t>
            </a:r>
            <a:r>
              <a:rPr lang="en-US" dirty="0"/>
              <a:t> </a:t>
            </a:r>
            <a:r>
              <a:rPr lang="en-US" dirty="0" err="1"/>
              <a:t>listići</a:t>
            </a:r>
            <a:r>
              <a:rPr lang="en-US" dirty="0"/>
              <a:t> u </a:t>
            </a:r>
            <a:r>
              <a:rPr lang="en-US" dirty="0" err="1"/>
              <a:t>pogledu</a:t>
            </a:r>
            <a:r>
              <a:rPr lang="en-US" dirty="0"/>
              <a:t> </a:t>
            </a:r>
            <a:r>
              <a:rPr lang="en-US" dirty="0" err="1"/>
              <a:t>jedne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tačaka</a:t>
            </a:r>
            <a:r>
              <a:rPr lang="en-US" dirty="0"/>
              <a:t> </a:t>
            </a:r>
            <a:r>
              <a:rPr lang="en-US" dirty="0" smtClean="0"/>
              <a:t>ne</a:t>
            </a:r>
            <a:r>
              <a:rPr lang="sr-Latn-ME" dirty="0" smtClean="0"/>
              <a:t> </a:t>
            </a:r>
            <a:r>
              <a:rPr lang="en-US" dirty="0" err="1" smtClean="0"/>
              <a:t>prouzrokuju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glasački</a:t>
            </a:r>
            <a:r>
              <a:rPr lang="en-US" dirty="0"/>
              <a:t> </a:t>
            </a:r>
            <a:r>
              <a:rPr lang="en-US" dirty="0" err="1"/>
              <a:t>listić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nevažeći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tačke</a:t>
            </a:r>
            <a:r>
              <a:rPr lang="en-US" dirty="0"/>
              <a:t> </a:t>
            </a:r>
            <a:r>
              <a:rPr lang="en-US" dirty="0" err="1"/>
              <a:t>dnevnog</a:t>
            </a:r>
            <a:r>
              <a:rPr lang="en-US" dirty="0"/>
              <a:t> </a:t>
            </a:r>
            <a:r>
              <a:rPr lang="en-US" dirty="0" err="1"/>
              <a:t>reda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5526368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54741"/>
            <a:ext cx="10515600" cy="52222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ME" dirty="0"/>
              <a:t>8</a:t>
            </a:r>
            <a:r>
              <a:rPr lang="en-US" dirty="0" smtClean="0"/>
              <a:t>. </a:t>
            </a:r>
            <a:r>
              <a:rPr lang="en-US" dirty="0" err="1"/>
              <a:t>Brojanje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glasova</a:t>
            </a:r>
            <a:endParaRPr lang="en-US" dirty="0"/>
          </a:p>
          <a:p>
            <a:pPr algn="just"/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glasanje</a:t>
            </a:r>
            <a:r>
              <a:rPr lang="en-US" dirty="0"/>
              <a:t> mora </a:t>
            </a:r>
            <a:r>
              <a:rPr lang="en-US" dirty="0" err="1"/>
              <a:t>izbrojati</a:t>
            </a:r>
            <a:r>
              <a:rPr lang="en-US" dirty="0"/>
              <a:t> </a:t>
            </a:r>
            <a:r>
              <a:rPr lang="en-US" dirty="0" err="1"/>
              <a:t>glasove</a:t>
            </a:r>
            <a:r>
              <a:rPr lang="en-US" dirty="0"/>
              <a:t> date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sr-Latn-ME" dirty="0"/>
              <a:t>skupštine dioničara/akcionara 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sumirati</a:t>
            </a:r>
            <a:r>
              <a:rPr lang="en-US" dirty="0"/>
              <a:t> </a:t>
            </a:r>
            <a:r>
              <a:rPr lang="en-US" dirty="0" err="1" smtClean="0"/>
              <a:t>rezultate</a:t>
            </a:r>
            <a:r>
              <a:rPr lang="sr-Latn-ME" dirty="0" smtClean="0"/>
              <a:t> </a:t>
            </a:r>
            <a:r>
              <a:rPr lang="en-US" dirty="0" err="1" smtClean="0"/>
              <a:t>glasanja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svom</a:t>
            </a:r>
            <a:r>
              <a:rPr lang="en-US" dirty="0"/>
              <a:t> </a:t>
            </a:r>
            <a:r>
              <a:rPr lang="en-US" dirty="0" err="1"/>
              <a:t>zapisniku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glasanje</a:t>
            </a:r>
            <a:r>
              <a:rPr lang="en-US" dirty="0"/>
              <a:t> </a:t>
            </a:r>
            <a:r>
              <a:rPr lang="en-US" dirty="0" err="1" smtClean="0"/>
              <a:t>saop</a:t>
            </a:r>
            <a:r>
              <a:rPr lang="sr-Latn-ME" dirty="0" smtClean="0"/>
              <a:t>št</a:t>
            </a:r>
            <a:r>
              <a:rPr lang="en-US" dirty="0" smtClean="0"/>
              <a:t>ava </a:t>
            </a:r>
            <a:r>
              <a:rPr lang="en-US" dirty="0" err="1"/>
              <a:t>rezultate</a:t>
            </a:r>
            <a:r>
              <a:rPr lang="en-US" dirty="0"/>
              <a:t> </a:t>
            </a:r>
            <a:r>
              <a:rPr lang="en-US" dirty="0" err="1" smtClean="0"/>
              <a:t>glasanja</a:t>
            </a:r>
            <a:r>
              <a:rPr lang="sr-Latn-ME" dirty="0" smtClean="0"/>
              <a:t> </a:t>
            </a:r>
            <a:r>
              <a:rPr lang="en-US" dirty="0" err="1" smtClean="0"/>
              <a:t>predsjedniku</a:t>
            </a:r>
            <a:r>
              <a:rPr lang="en-US" dirty="0" smtClean="0"/>
              <a:t> </a:t>
            </a:r>
            <a:r>
              <a:rPr lang="en-US" dirty="0" err="1"/>
              <a:t>nadzornog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zatim</a:t>
            </a:r>
            <a:r>
              <a:rPr lang="en-US" dirty="0"/>
              <a:t> </a:t>
            </a:r>
            <a:r>
              <a:rPr lang="en-US" dirty="0" err="1"/>
              <a:t>objavljuje</a:t>
            </a:r>
            <a:r>
              <a:rPr lang="en-US" dirty="0"/>
              <a:t> </a:t>
            </a:r>
            <a:r>
              <a:rPr lang="en-US" dirty="0" err="1"/>
              <a:t>rezultate</a:t>
            </a:r>
            <a:r>
              <a:rPr lang="en-US" dirty="0"/>
              <a:t> (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 smtClean="0"/>
              <a:t>odluči</a:t>
            </a:r>
            <a:r>
              <a:rPr lang="sr-Latn-ME" dirty="0" smtClean="0"/>
              <a:t> </a:t>
            </a:r>
            <a:r>
              <a:rPr lang="en-US" dirty="0" smtClean="0"/>
              <a:t>da </a:t>
            </a:r>
            <a:r>
              <a:rPr lang="en-US" dirty="0" err="1"/>
              <a:t>rezultate</a:t>
            </a:r>
            <a:r>
              <a:rPr lang="en-US" dirty="0"/>
              <a:t> </a:t>
            </a:r>
            <a:r>
              <a:rPr lang="en-US" dirty="0" err="1"/>
              <a:t>objavi</a:t>
            </a:r>
            <a:r>
              <a:rPr lang="en-US" dirty="0"/>
              <a:t> </a:t>
            </a:r>
            <a:r>
              <a:rPr lang="en-US" dirty="0" err="1"/>
              <a:t>odmah</a:t>
            </a:r>
            <a:r>
              <a:rPr lang="en-US" dirty="0" smtClean="0"/>
              <a:t>).</a:t>
            </a:r>
            <a:endParaRPr lang="sr-Latn-ME" dirty="0" smtClean="0"/>
          </a:p>
          <a:p>
            <a:pPr marL="0" indent="0">
              <a:buNone/>
            </a:pPr>
            <a:r>
              <a:rPr lang="nn-NO" dirty="0"/>
              <a:t>Objavljivanje rezultata glasanja i odluka</a:t>
            </a:r>
          </a:p>
          <a:p>
            <a:r>
              <a:rPr lang="en-US" dirty="0" err="1"/>
              <a:t>Predsjednik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u </a:t>
            </a:r>
            <a:r>
              <a:rPr lang="en-US" dirty="0" err="1"/>
              <a:t>FBiH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predsjednik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u RS-u </a:t>
            </a:r>
            <a:r>
              <a:rPr lang="en-US" dirty="0" err="1" smtClean="0"/>
              <a:t>objavljuje</a:t>
            </a:r>
            <a:r>
              <a:rPr lang="sr-Latn-ME" dirty="0" smtClean="0"/>
              <a:t> </a:t>
            </a:r>
            <a:r>
              <a:rPr lang="en-US" dirty="0" err="1" smtClean="0"/>
              <a:t>rezultate</a:t>
            </a:r>
            <a:r>
              <a:rPr lang="en-US" dirty="0" smtClean="0"/>
              <a:t> </a:t>
            </a:r>
            <a:r>
              <a:rPr lang="en-US" dirty="0" err="1"/>
              <a:t>glasanja</a:t>
            </a:r>
            <a:r>
              <a:rPr lang="en-US" dirty="0"/>
              <a:t> </a:t>
            </a:r>
            <a:r>
              <a:rPr lang="en-US" dirty="0" err="1"/>
              <a:t>čitanjem</a:t>
            </a:r>
            <a:r>
              <a:rPr lang="en-US" dirty="0"/>
              <a:t> </a:t>
            </a:r>
            <a:r>
              <a:rPr lang="en-US" dirty="0" err="1"/>
              <a:t>zapisnika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glasanje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 </a:t>
            </a:r>
            <a:r>
              <a:rPr lang="sr-Latn-ME" dirty="0"/>
              <a:t>skupštine </a:t>
            </a:r>
            <a:r>
              <a:rPr lang="sr-Latn-ME" dirty="0" smtClean="0"/>
              <a:t>dioničara/akcionara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739739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97541"/>
            <a:ext cx="10515600" cy="5679422"/>
          </a:xfrm>
        </p:spPr>
        <p:txBody>
          <a:bodyPr/>
          <a:lstStyle/>
          <a:p>
            <a:pPr marL="0" indent="0">
              <a:buNone/>
            </a:pPr>
            <a:r>
              <a:rPr lang="sr-Latn-ME" dirty="0"/>
              <a:t>9</a:t>
            </a:r>
            <a:r>
              <a:rPr lang="en-US" dirty="0" smtClean="0"/>
              <a:t>. </a:t>
            </a:r>
            <a:r>
              <a:rPr lang="en-US" dirty="0" err="1"/>
              <a:t>Zaključivanje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endParaRPr lang="en-US" dirty="0"/>
          </a:p>
          <a:p>
            <a:pPr marL="0" indent="0" algn="just">
              <a:buNone/>
            </a:pPr>
            <a:r>
              <a:rPr lang="pl-PL" dirty="0"/>
              <a:t>Predsjednik nadzornog odbora u FBiH ili predsjednik skupštine u </a:t>
            </a:r>
            <a:r>
              <a:rPr lang="pl-PL" dirty="0" smtClean="0"/>
              <a:t>RS-u </a:t>
            </a:r>
            <a:endParaRPr lang="pl-PL" dirty="0"/>
          </a:p>
          <a:p>
            <a:pPr marL="0" indent="0">
              <a:buNone/>
            </a:pPr>
            <a:r>
              <a:rPr lang="en-US" dirty="0" err="1"/>
              <a:t>zaključuje</a:t>
            </a:r>
            <a:r>
              <a:rPr lang="en-US" dirty="0"/>
              <a:t> </a:t>
            </a:r>
            <a:r>
              <a:rPr lang="sr-Latn-ME" dirty="0" smtClean="0"/>
              <a:t>skupštinu </a:t>
            </a:r>
            <a:r>
              <a:rPr lang="sr-Latn-ME" dirty="0"/>
              <a:t>dioničara/akcionara </a:t>
            </a:r>
            <a:r>
              <a:rPr lang="en-US" dirty="0" smtClean="0"/>
              <a:t> </a:t>
            </a:r>
            <a:r>
              <a:rPr lang="en-US" dirty="0" err="1"/>
              <a:t>kada</a:t>
            </a:r>
            <a:r>
              <a:rPr lang="en-US" dirty="0"/>
              <a:t> se: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pretresu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tačke</a:t>
            </a:r>
            <a:r>
              <a:rPr lang="en-US" dirty="0"/>
              <a:t> </a:t>
            </a:r>
            <a:r>
              <a:rPr lang="en-US" dirty="0" err="1"/>
              <a:t>dnevnog</a:t>
            </a:r>
            <a:r>
              <a:rPr lang="en-US" dirty="0"/>
              <a:t> </a:t>
            </a:r>
            <a:r>
              <a:rPr lang="en-US" dirty="0" err="1"/>
              <a:t>reda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o </a:t>
            </a:r>
            <a:r>
              <a:rPr lang="en-US" dirty="0" err="1"/>
              <a:t>njima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objave</a:t>
            </a:r>
            <a:r>
              <a:rPr lang="en-US" dirty="0"/>
              <a:t> </a:t>
            </a:r>
            <a:r>
              <a:rPr lang="en-US" dirty="0" err="1"/>
              <a:t>rezultati</a:t>
            </a:r>
            <a:r>
              <a:rPr lang="en-US" dirty="0"/>
              <a:t> </a:t>
            </a:r>
            <a:r>
              <a:rPr lang="en-US" dirty="0" err="1"/>
              <a:t>glasanja</a:t>
            </a:r>
            <a:r>
              <a:rPr lang="en-US" dirty="0"/>
              <a:t> (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odluči</a:t>
            </a:r>
            <a:r>
              <a:rPr lang="en-US" dirty="0"/>
              <a:t> da </a:t>
            </a:r>
            <a:r>
              <a:rPr lang="en-US" dirty="0" err="1"/>
              <a:t>rezultate</a:t>
            </a:r>
            <a:r>
              <a:rPr lang="en-US" dirty="0"/>
              <a:t> </a:t>
            </a:r>
            <a:r>
              <a:rPr lang="en-US" dirty="0" err="1"/>
              <a:t>odmah</a:t>
            </a:r>
            <a:r>
              <a:rPr lang="en-US" dirty="0"/>
              <a:t> </a:t>
            </a:r>
            <a:r>
              <a:rPr lang="en-US" dirty="0" err="1"/>
              <a:t>objavi</a:t>
            </a:r>
            <a:r>
              <a:rPr lang="en-US" dirty="0" smtClean="0"/>
              <a:t>).</a:t>
            </a:r>
            <a:endParaRPr lang="sr-Latn-ME" dirty="0" smtClean="0"/>
          </a:p>
          <a:p>
            <a:pPr marL="0" indent="0" algn="just">
              <a:buNone/>
            </a:pPr>
            <a:endParaRPr lang="sr-Latn-ME" dirty="0" smtClean="0"/>
          </a:p>
          <a:p>
            <a:pPr marL="0" indent="0">
              <a:buNone/>
            </a:pPr>
            <a:r>
              <a:rPr lang="en-US" dirty="0" smtClean="0"/>
              <a:t>1</a:t>
            </a:r>
            <a:r>
              <a:rPr lang="sr-Latn-ME" dirty="0" smtClean="0"/>
              <a:t>0</a:t>
            </a:r>
            <a:r>
              <a:rPr lang="en-US" dirty="0" smtClean="0"/>
              <a:t>. </a:t>
            </a:r>
            <a:r>
              <a:rPr lang="en-US" dirty="0" err="1"/>
              <a:t>Arhiviranje</a:t>
            </a:r>
            <a:r>
              <a:rPr lang="en-US" dirty="0"/>
              <a:t> </a:t>
            </a:r>
            <a:r>
              <a:rPr lang="en-US" dirty="0" err="1"/>
              <a:t>glasačkih</a:t>
            </a:r>
            <a:r>
              <a:rPr lang="en-US" dirty="0"/>
              <a:t> </a:t>
            </a:r>
            <a:r>
              <a:rPr lang="en-US" dirty="0" err="1"/>
              <a:t>listića</a:t>
            </a:r>
            <a:endParaRPr lang="en-US" dirty="0"/>
          </a:p>
          <a:p>
            <a:pPr algn="just"/>
            <a:r>
              <a:rPr lang="en-US" dirty="0" err="1"/>
              <a:t>Poslije</a:t>
            </a:r>
            <a:r>
              <a:rPr lang="en-US" dirty="0"/>
              <a:t> </a:t>
            </a:r>
            <a:r>
              <a:rPr lang="sr-Latn-ME" dirty="0"/>
              <a:t>skupštine </a:t>
            </a:r>
            <a:r>
              <a:rPr lang="sr-Latn-ME" dirty="0" smtClean="0"/>
              <a:t>dioničara/akcionara</a:t>
            </a:r>
            <a:r>
              <a:rPr lang="en-US" dirty="0" smtClean="0"/>
              <a:t>, </a:t>
            </a:r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glasanje</a:t>
            </a:r>
            <a:r>
              <a:rPr lang="en-US" dirty="0"/>
              <a:t> mora </a:t>
            </a:r>
            <a:r>
              <a:rPr lang="en-US" dirty="0" err="1"/>
              <a:t>osigurati</a:t>
            </a:r>
            <a:r>
              <a:rPr lang="en-US" dirty="0"/>
              <a:t> da se </a:t>
            </a:r>
            <a:r>
              <a:rPr lang="en-US" dirty="0" err="1"/>
              <a:t>glasački</a:t>
            </a:r>
            <a:r>
              <a:rPr lang="en-US" dirty="0"/>
              <a:t> </a:t>
            </a:r>
            <a:r>
              <a:rPr lang="en-US" dirty="0" err="1"/>
              <a:t>listići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pisane</a:t>
            </a:r>
            <a:r>
              <a:rPr lang="sr-Latn-ME" dirty="0"/>
              <a:t> </a:t>
            </a:r>
            <a:r>
              <a:rPr lang="pl-PL" dirty="0"/>
              <a:t>instrukcije za glasanje zapečate i arhiviraju.</a:t>
            </a:r>
            <a:endParaRPr lang="en-US" dirty="0"/>
          </a:p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264745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54741"/>
            <a:ext cx="10515600" cy="52222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1</a:t>
            </a:r>
            <a:r>
              <a:rPr lang="sr-Latn-ME" dirty="0" smtClean="0"/>
              <a:t>1</a:t>
            </a:r>
            <a:r>
              <a:rPr lang="en-US" dirty="0" smtClean="0"/>
              <a:t>. </a:t>
            </a:r>
            <a:r>
              <a:rPr lang="en-US" dirty="0" err="1"/>
              <a:t>Pripremanje</a:t>
            </a:r>
            <a:r>
              <a:rPr lang="en-US" dirty="0"/>
              <a:t> </a:t>
            </a:r>
            <a:r>
              <a:rPr lang="en-US" dirty="0" err="1"/>
              <a:t>zapisnika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endParaRPr lang="en-US" dirty="0"/>
          </a:p>
          <a:p>
            <a:pPr algn="just"/>
            <a:r>
              <a:rPr lang="pl-PL" dirty="0"/>
              <a:t>Društvo mora sačiniti zapisnik </a:t>
            </a:r>
            <a:r>
              <a:rPr lang="pl-PL" dirty="0" smtClean="0"/>
              <a:t>sa </a:t>
            </a:r>
            <a:r>
              <a:rPr lang="sr-Latn-ME" dirty="0"/>
              <a:t>skupštine </a:t>
            </a:r>
            <a:r>
              <a:rPr lang="sr-Latn-ME" dirty="0" smtClean="0"/>
              <a:t>dioničara/akcionara</a:t>
            </a:r>
            <a:r>
              <a:rPr lang="pl-PL" dirty="0" smtClean="0"/>
              <a:t> </a:t>
            </a:r>
            <a:r>
              <a:rPr lang="pl-PL" dirty="0"/>
              <a:t>u roku od 15 dana od njenog zaključenja. </a:t>
            </a:r>
            <a:endParaRPr lang="pl-PL" dirty="0" smtClean="0"/>
          </a:p>
          <a:p>
            <a:pPr algn="just"/>
            <a:r>
              <a:rPr lang="pl-PL" dirty="0" smtClean="0"/>
              <a:t>Za </a:t>
            </a:r>
            <a:r>
              <a:rPr lang="en-US" dirty="0" err="1" smtClean="0"/>
              <a:t>uredno</a:t>
            </a:r>
            <a:r>
              <a:rPr lang="en-US" dirty="0" smtClean="0"/>
              <a:t> </a:t>
            </a:r>
            <a:r>
              <a:rPr lang="en-US" dirty="0" err="1"/>
              <a:t>sačinjavanje</a:t>
            </a:r>
            <a:r>
              <a:rPr lang="en-US" dirty="0"/>
              <a:t> </a:t>
            </a:r>
            <a:r>
              <a:rPr lang="en-US" dirty="0" err="1"/>
              <a:t>zapisnika</a:t>
            </a:r>
            <a:r>
              <a:rPr lang="en-US" dirty="0"/>
              <a:t> </a:t>
            </a:r>
            <a:r>
              <a:rPr lang="en-US" dirty="0" err="1"/>
              <a:t>odgovoran</a:t>
            </a:r>
            <a:r>
              <a:rPr lang="en-US" dirty="0"/>
              <a:t> je </a:t>
            </a:r>
            <a:r>
              <a:rPr lang="en-US" dirty="0" err="1"/>
              <a:t>predsjednik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Zapisnik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potpisati</a:t>
            </a:r>
            <a:r>
              <a:rPr lang="en-US" dirty="0"/>
              <a:t> </a:t>
            </a:r>
            <a:r>
              <a:rPr lang="en-US" dirty="0" err="1"/>
              <a:t>predsjednik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u </a:t>
            </a:r>
            <a:r>
              <a:rPr lang="en-US" dirty="0" err="1"/>
              <a:t>FBiH</a:t>
            </a:r>
            <a:r>
              <a:rPr lang="en-US" dirty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predsjednik</a:t>
            </a:r>
            <a:r>
              <a:rPr lang="en-US" dirty="0" smtClean="0"/>
              <a:t> </a:t>
            </a:r>
            <a:r>
              <a:rPr lang="en-US" dirty="0" err="1"/>
              <a:t>skupštine</a:t>
            </a:r>
            <a:r>
              <a:rPr lang="en-US" dirty="0"/>
              <a:t> u RS-u,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imenovana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(</a:t>
            </a:r>
            <a:r>
              <a:rPr lang="en-US" dirty="0" err="1"/>
              <a:t>ovjerači</a:t>
            </a:r>
            <a:r>
              <a:rPr lang="en-US" dirty="0"/>
              <a:t> </a:t>
            </a:r>
            <a:r>
              <a:rPr lang="en-US" dirty="0" err="1"/>
              <a:t>zapisnika</a:t>
            </a:r>
            <a:r>
              <a:rPr lang="en-US" dirty="0" smtClean="0"/>
              <a:t>)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zapisničar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654902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41294"/>
            <a:ext cx="10515600" cy="523566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 smtClean="0"/>
              <a:t>Zapisnik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sr-Latn-ME" dirty="0"/>
              <a:t>skupštine dioničara/akcionara </a:t>
            </a:r>
            <a:r>
              <a:rPr lang="en-US" dirty="0" smtClean="0"/>
              <a:t> </a:t>
            </a:r>
            <a:r>
              <a:rPr lang="en-US" dirty="0" err="1" smtClean="0"/>
              <a:t>unosi</a:t>
            </a:r>
            <a:r>
              <a:rPr lang="en-US" dirty="0" smtClean="0"/>
              <a:t> se u </a:t>
            </a:r>
            <a:r>
              <a:rPr lang="en-US" dirty="0" err="1" smtClean="0"/>
              <a:t>knjigu</a:t>
            </a:r>
            <a:r>
              <a:rPr lang="en-US" dirty="0" smtClean="0"/>
              <a:t> </a:t>
            </a:r>
            <a:r>
              <a:rPr lang="en-US" dirty="0" err="1" smtClean="0"/>
              <a:t>zapisnika</a:t>
            </a:r>
            <a:r>
              <a:rPr lang="en-US" dirty="0" smtClean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err="1" smtClean="0"/>
              <a:t>Društvo</a:t>
            </a:r>
            <a:r>
              <a:rPr lang="en-US" dirty="0" smtClean="0"/>
              <a:t> mora </a:t>
            </a:r>
            <a:r>
              <a:rPr lang="en-US" dirty="0" err="1" smtClean="0"/>
              <a:t>osigurati</a:t>
            </a:r>
            <a:r>
              <a:rPr lang="sr-Latn-ME" dirty="0" smtClean="0"/>
              <a:t> </a:t>
            </a:r>
            <a:r>
              <a:rPr lang="en-US" dirty="0" err="1" smtClean="0"/>
              <a:t>primjerak</a:t>
            </a:r>
            <a:r>
              <a:rPr lang="en-US" dirty="0" smtClean="0"/>
              <a:t> </a:t>
            </a:r>
            <a:r>
              <a:rPr lang="en-US" dirty="0" err="1" smtClean="0"/>
              <a:t>zapisnika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sr-Latn-ME" dirty="0"/>
              <a:t>skupštine dioničara/akcionara </a:t>
            </a:r>
            <a:r>
              <a:rPr lang="en-US" dirty="0" smtClean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njihov</a:t>
            </a:r>
            <a:r>
              <a:rPr lang="en-US" dirty="0" smtClean="0"/>
              <a:t> </a:t>
            </a:r>
            <a:r>
              <a:rPr lang="en-US" dirty="0" err="1" smtClean="0"/>
              <a:t>zahtjev</a:t>
            </a:r>
            <a:r>
              <a:rPr lang="en-US" dirty="0" smtClean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Od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se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tražiti</a:t>
            </a:r>
            <a:r>
              <a:rPr lang="en-US" dirty="0" smtClean="0"/>
              <a:t> da plate </a:t>
            </a:r>
            <a:r>
              <a:rPr lang="en-US" dirty="0" err="1" smtClean="0"/>
              <a:t>naknadu</a:t>
            </a:r>
            <a:r>
              <a:rPr lang="en-US" dirty="0" smtClean="0"/>
              <a:t> </a:t>
            </a:r>
            <a:r>
              <a:rPr lang="en-US" dirty="0" err="1" smtClean="0"/>
              <a:t>društvu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razumne</a:t>
            </a:r>
            <a:r>
              <a:rPr lang="en-US" dirty="0" smtClean="0"/>
              <a:t> </a:t>
            </a:r>
            <a:r>
              <a:rPr lang="en-US" dirty="0" err="1" smtClean="0"/>
              <a:t>troškove</a:t>
            </a:r>
            <a:r>
              <a:rPr lang="en-US" dirty="0" smtClean="0"/>
              <a:t> </a:t>
            </a:r>
            <a:r>
              <a:rPr lang="en-US" dirty="0" err="1" smtClean="0"/>
              <a:t>umnožavanja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err="1" smtClean="0"/>
              <a:t>Zapisnik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sr-Latn-ME" dirty="0"/>
              <a:t>skupštine dioničara/akcionara </a:t>
            </a:r>
            <a:r>
              <a:rPr lang="en-US" dirty="0" smtClean="0"/>
              <a:t> mora </a:t>
            </a:r>
            <a:r>
              <a:rPr lang="en-US" dirty="0" err="1" smtClean="0"/>
              <a:t>sadržavati</a:t>
            </a:r>
            <a:r>
              <a:rPr lang="en-US" dirty="0" smtClean="0"/>
              <a:t> </a:t>
            </a:r>
            <a:r>
              <a:rPr lang="en-US" dirty="0" err="1" smtClean="0"/>
              <a:t>konkretne</a:t>
            </a:r>
            <a:r>
              <a:rPr lang="en-US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 </a:t>
            </a:r>
            <a:r>
              <a:rPr lang="en-US" dirty="0" err="1" smtClean="0"/>
              <a:t>Uz</a:t>
            </a:r>
            <a:r>
              <a:rPr lang="en-US" dirty="0" smtClean="0"/>
              <a:t> </a:t>
            </a:r>
            <a:r>
              <a:rPr lang="en-US" dirty="0" err="1" smtClean="0"/>
              <a:t>zapisnik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sr-Latn-ME" dirty="0"/>
              <a:t>skupštine dioničara/akcionara </a:t>
            </a:r>
            <a:r>
              <a:rPr lang="en-US" dirty="0" smtClean="0"/>
              <a:t> </a:t>
            </a:r>
            <a:r>
              <a:rPr lang="en-US" dirty="0" err="1" smtClean="0"/>
              <a:t>moraju</a:t>
            </a:r>
            <a:r>
              <a:rPr lang="en-US" dirty="0" smtClean="0"/>
              <a:t> se </a:t>
            </a:r>
            <a:r>
              <a:rPr lang="en-US" dirty="0" err="1" smtClean="0"/>
              <a:t>priložiti</a:t>
            </a:r>
            <a:r>
              <a:rPr lang="en-US" dirty="0" smtClean="0"/>
              <a:t> </a:t>
            </a:r>
            <a:r>
              <a:rPr lang="en-US" dirty="0" err="1" smtClean="0"/>
              <a:t>sljedeći</a:t>
            </a:r>
            <a:r>
              <a:rPr lang="en-US" dirty="0" smtClean="0"/>
              <a:t> </a:t>
            </a:r>
            <a:r>
              <a:rPr lang="en-US" dirty="0" err="1" smtClean="0"/>
              <a:t>dokumenti</a:t>
            </a:r>
            <a:r>
              <a:rPr lang="en-US" dirty="0" smtClean="0"/>
              <a:t>:</a:t>
            </a:r>
          </a:p>
          <a:p>
            <a:pPr marL="457200" lvl="1" indent="0">
              <a:buNone/>
            </a:pPr>
            <a:r>
              <a:rPr lang="en-US" sz="3000" dirty="0" smtClean="0"/>
              <a:t>• </a:t>
            </a:r>
            <a:r>
              <a:rPr lang="en-US" sz="3000" dirty="0" err="1" smtClean="0"/>
              <a:t>zapisnik</a:t>
            </a:r>
            <a:r>
              <a:rPr lang="en-US" sz="3000" dirty="0" smtClean="0"/>
              <a:t> </a:t>
            </a:r>
            <a:r>
              <a:rPr lang="en-US" sz="3000" dirty="0" err="1" smtClean="0"/>
              <a:t>komisije</a:t>
            </a:r>
            <a:r>
              <a:rPr lang="en-US" sz="3000" dirty="0" smtClean="0"/>
              <a:t> </a:t>
            </a:r>
            <a:r>
              <a:rPr lang="en-US" sz="3000" dirty="0" err="1" smtClean="0"/>
              <a:t>za</a:t>
            </a:r>
            <a:r>
              <a:rPr lang="en-US" sz="3000" dirty="0" smtClean="0"/>
              <a:t> </a:t>
            </a:r>
            <a:r>
              <a:rPr lang="en-US" sz="3000" dirty="0" err="1" smtClean="0"/>
              <a:t>glasanje</a:t>
            </a:r>
            <a:r>
              <a:rPr lang="en-US" sz="3000" dirty="0" smtClean="0"/>
              <a:t> o </a:t>
            </a:r>
            <a:r>
              <a:rPr lang="en-US" sz="3000" dirty="0" err="1" smtClean="0"/>
              <a:t>rezultatima</a:t>
            </a:r>
            <a:r>
              <a:rPr lang="en-US" sz="3000" dirty="0" smtClean="0"/>
              <a:t> </a:t>
            </a:r>
            <a:r>
              <a:rPr lang="en-US" sz="3000" dirty="0" err="1" smtClean="0"/>
              <a:t>glasanja</a:t>
            </a:r>
            <a:r>
              <a:rPr lang="en-US" sz="3000" dirty="0" smtClean="0"/>
              <a:t>;</a:t>
            </a:r>
          </a:p>
          <a:p>
            <a:pPr marL="457200" lvl="1" indent="0">
              <a:buNone/>
            </a:pPr>
            <a:r>
              <a:rPr lang="pl-PL" sz="3000" dirty="0" smtClean="0"/>
              <a:t>• dokumenti i odluke koje je usvojila skupština dioničara/akcionara ;</a:t>
            </a:r>
          </a:p>
          <a:p>
            <a:pPr marL="457200" lvl="1" indent="0">
              <a:buNone/>
            </a:pPr>
            <a:r>
              <a:rPr lang="en-US" sz="3000" dirty="0" smtClean="0"/>
              <a:t>• </a:t>
            </a:r>
            <a:r>
              <a:rPr lang="en-US" sz="3000" dirty="0" err="1" smtClean="0"/>
              <a:t>spisak</a:t>
            </a:r>
            <a:r>
              <a:rPr lang="en-US" sz="3000" dirty="0" smtClean="0"/>
              <a:t> </a:t>
            </a:r>
            <a:r>
              <a:rPr lang="en-US" sz="3000" dirty="0" err="1" smtClean="0"/>
              <a:t>učesnika</a:t>
            </a:r>
            <a:r>
              <a:rPr lang="en-US" sz="3000" dirty="0" smtClean="0"/>
              <a:t>; </a:t>
            </a:r>
            <a:r>
              <a:rPr lang="en-US" sz="3000" dirty="0" err="1" smtClean="0"/>
              <a:t>i</a:t>
            </a:r>
            <a:endParaRPr lang="en-US" sz="3000" dirty="0" smtClean="0"/>
          </a:p>
          <a:p>
            <a:pPr marL="457200" lvl="1" indent="0">
              <a:buNone/>
            </a:pPr>
            <a:r>
              <a:rPr lang="en-US" sz="3000" dirty="0" smtClean="0"/>
              <a:t>• </a:t>
            </a:r>
            <a:r>
              <a:rPr lang="en-US" sz="3000" dirty="0" err="1" smtClean="0"/>
              <a:t>dokazi</a:t>
            </a:r>
            <a:r>
              <a:rPr lang="en-US" sz="3000" dirty="0" smtClean="0"/>
              <a:t> o </a:t>
            </a:r>
            <a:r>
              <a:rPr lang="en-US" sz="3000" dirty="0" err="1" smtClean="0"/>
              <a:t>pravilnom</a:t>
            </a:r>
            <a:r>
              <a:rPr lang="en-US" sz="3000" dirty="0" smtClean="0"/>
              <a:t> </a:t>
            </a:r>
            <a:r>
              <a:rPr lang="en-US" sz="3000" dirty="0" err="1" smtClean="0"/>
              <a:t>sazivanju</a:t>
            </a:r>
            <a:r>
              <a:rPr lang="en-US" sz="3000" dirty="0" smtClean="0"/>
              <a:t> </a:t>
            </a:r>
            <a:r>
              <a:rPr lang="sr-Latn-ME" sz="3000" dirty="0" smtClean="0"/>
              <a:t>skupštine dioničara/akcionara</a:t>
            </a:r>
            <a:r>
              <a:rPr lang="en-US" sz="3000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3064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b) Datum </a:t>
            </a:r>
            <a:r>
              <a:rPr lang="en-US" dirty="0" err="1" smtClean="0"/>
              <a:t>održavanja</a:t>
            </a:r>
            <a:r>
              <a:rPr lang="en-US" dirty="0" smtClean="0"/>
              <a:t> </a:t>
            </a:r>
            <a:r>
              <a:rPr lang="sr-Latn-ME" dirty="0" smtClean="0"/>
              <a:t>skupštine dioničara/akcionara</a:t>
            </a:r>
            <a:r>
              <a:rPr lang="sr-Latn-ME" b="1" dirty="0" smtClean="0"/>
              <a:t> </a:t>
            </a:r>
            <a:endParaRPr lang="en-US" b="1" dirty="0" smtClean="0"/>
          </a:p>
          <a:p>
            <a:r>
              <a:rPr lang="en-US" dirty="0" err="1" smtClean="0"/>
              <a:t>Kod</a:t>
            </a:r>
            <a:r>
              <a:rPr lang="en-US" dirty="0" smtClean="0"/>
              <a:t> </a:t>
            </a:r>
            <a:r>
              <a:rPr lang="en-US" dirty="0" err="1" smtClean="0"/>
              <a:t>utvrđivanja</a:t>
            </a:r>
            <a:r>
              <a:rPr lang="en-US" dirty="0" smtClean="0"/>
              <a:t> </a:t>
            </a:r>
            <a:r>
              <a:rPr lang="en-US" dirty="0" err="1" smtClean="0"/>
              <a:t>datuma</a:t>
            </a:r>
            <a:r>
              <a:rPr lang="en-US" dirty="0" smtClean="0"/>
              <a:t> </a:t>
            </a:r>
            <a:r>
              <a:rPr lang="en-US" dirty="0" err="1" smtClean="0"/>
              <a:t>održavanja</a:t>
            </a:r>
            <a:r>
              <a:rPr lang="en-US" dirty="0" smtClean="0"/>
              <a:t> </a:t>
            </a:r>
            <a:r>
              <a:rPr lang="sr-Latn-ME" dirty="0" smtClean="0"/>
              <a:t>skupštine dioničara/akcionara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praviti</a:t>
            </a:r>
            <a:r>
              <a:rPr lang="en-US" dirty="0" smtClean="0"/>
              <a:t> </a:t>
            </a:r>
            <a:r>
              <a:rPr lang="en-US" dirty="0" err="1" smtClean="0"/>
              <a:t>razliku</a:t>
            </a:r>
            <a:r>
              <a:rPr lang="en-US" dirty="0" smtClean="0"/>
              <a:t> </a:t>
            </a:r>
            <a:r>
              <a:rPr lang="en-US" dirty="0" err="1" smtClean="0"/>
              <a:t>između</a:t>
            </a:r>
            <a:r>
              <a:rPr lang="sr-Latn-ME" dirty="0" smtClean="0"/>
              <a:t> godišnje skupštine dioničara/akcionara i vandrdne skupštine dioničara/akcionara. </a:t>
            </a:r>
            <a:r>
              <a:rPr lang="en-US" dirty="0" smtClean="0"/>
              <a:t> </a:t>
            </a:r>
            <a:endParaRPr lang="sr-Latn-ME" dirty="0" smtClean="0"/>
          </a:p>
          <a:p>
            <a:pPr algn="just"/>
            <a:r>
              <a:rPr lang="en-US" dirty="0" err="1" smtClean="0"/>
              <a:t>Društvo</a:t>
            </a:r>
            <a:r>
              <a:rPr lang="en-US" dirty="0" smtClean="0"/>
              <a:t> mora </a:t>
            </a:r>
            <a:r>
              <a:rPr lang="en-US" dirty="0" err="1" smtClean="0"/>
              <a:t>održati</a:t>
            </a:r>
            <a:r>
              <a:rPr lang="en-US" dirty="0" smtClean="0"/>
              <a:t> </a:t>
            </a:r>
            <a:r>
              <a:rPr lang="en-US" dirty="0" err="1" smtClean="0"/>
              <a:t>svoju</a:t>
            </a:r>
            <a:r>
              <a:rPr lang="en-US" dirty="0" smtClean="0"/>
              <a:t> </a:t>
            </a:r>
            <a:r>
              <a:rPr lang="sr-Latn-ME" dirty="0" smtClean="0"/>
              <a:t>godišnju skupštinu dioničara/akcionara 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u </a:t>
            </a:r>
            <a:r>
              <a:rPr lang="en-US" dirty="0" err="1" smtClean="0"/>
              <a:t>vrijeme</a:t>
            </a:r>
            <a:r>
              <a:rPr lang="sr-Latn-ME" dirty="0" smtClean="0"/>
              <a:t> </a:t>
            </a:r>
            <a:r>
              <a:rPr lang="en-US" dirty="0" err="1" smtClean="0"/>
              <a:t>utvrđeno</a:t>
            </a:r>
            <a:r>
              <a:rPr lang="en-US" dirty="0" smtClean="0"/>
              <a:t> </a:t>
            </a:r>
            <a:r>
              <a:rPr lang="en-US" dirty="0" err="1" smtClean="0"/>
              <a:t>osnivačkim</a:t>
            </a:r>
            <a:r>
              <a:rPr lang="en-US" dirty="0" smtClean="0"/>
              <a:t> </a:t>
            </a:r>
            <a:r>
              <a:rPr lang="en-US" dirty="0" err="1" smtClean="0"/>
              <a:t>aktom</a:t>
            </a:r>
            <a:r>
              <a:rPr lang="en-US" dirty="0" smtClean="0"/>
              <a:t>, </a:t>
            </a:r>
            <a:r>
              <a:rPr lang="en-US" dirty="0" err="1" smtClean="0"/>
              <a:t>odnosno</a:t>
            </a:r>
            <a:r>
              <a:rPr lang="en-US" dirty="0" smtClean="0"/>
              <a:t> </a:t>
            </a:r>
            <a:r>
              <a:rPr lang="en-US" dirty="0" err="1" smtClean="0"/>
              <a:t>odlukom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S</a:t>
            </a:r>
            <a:r>
              <a:rPr lang="sr-Latn-ME" dirty="0" smtClean="0"/>
              <a:t> </a:t>
            </a:r>
            <a:r>
              <a:rPr lang="en-US" dirty="0" err="1" smtClean="0"/>
              <a:t>druge</a:t>
            </a:r>
            <a:r>
              <a:rPr lang="en-US" dirty="0" smtClean="0"/>
              <a:t> </a:t>
            </a:r>
            <a:r>
              <a:rPr lang="en-US" dirty="0" err="1" smtClean="0"/>
              <a:t>strane</a:t>
            </a:r>
            <a:r>
              <a:rPr lang="en-US" dirty="0" smtClean="0"/>
              <a:t>, </a:t>
            </a:r>
            <a:r>
              <a:rPr lang="en-US" dirty="0" err="1" smtClean="0"/>
              <a:t>kada</a:t>
            </a:r>
            <a:r>
              <a:rPr lang="en-US" dirty="0" smtClean="0"/>
              <a:t> je </a:t>
            </a:r>
            <a:r>
              <a:rPr lang="en-US" dirty="0" err="1" smtClean="0"/>
              <a:t>riječ</a:t>
            </a:r>
            <a:r>
              <a:rPr lang="en-US" dirty="0" smtClean="0"/>
              <a:t> o </a:t>
            </a:r>
            <a:r>
              <a:rPr lang="sr-Latn-ME" dirty="0" smtClean="0"/>
              <a:t>vanrdnoj skupštini dioničara/akcionara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održavanja</a:t>
            </a:r>
            <a:r>
              <a:rPr lang="en-US" dirty="0" smtClean="0"/>
              <a:t> </a:t>
            </a:r>
            <a:r>
              <a:rPr lang="en-US" dirty="0" err="1" smtClean="0"/>
              <a:t>uređuje</a:t>
            </a:r>
            <a:r>
              <a:rPr lang="en-US" dirty="0" smtClean="0"/>
              <a:t> se </a:t>
            </a:r>
            <a:r>
              <a:rPr lang="en-US" dirty="0" err="1" smtClean="0"/>
              <a:t>odlukom</a:t>
            </a:r>
            <a:r>
              <a:rPr lang="en-US" dirty="0" smtClean="0"/>
              <a:t> o </a:t>
            </a:r>
            <a:r>
              <a:rPr lang="en-US" dirty="0" err="1" smtClean="0"/>
              <a:t>njenom</a:t>
            </a:r>
            <a:r>
              <a:rPr lang="sr-Latn-ME" dirty="0" smtClean="0"/>
              <a:t> </a:t>
            </a:r>
            <a:r>
              <a:rPr lang="en-US" dirty="0" err="1" smtClean="0"/>
              <a:t>sazivanju</a:t>
            </a:r>
            <a:r>
              <a:rPr lang="en-US" dirty="0" smtClean="0"/>
              <a:t>, </a:t>
            </a:r>
            <a:r>
              <a:rPr lang="en-US" dirty="0" err="1" smtClean="0"/>
              <a:t>uz</a:t>
            </a:r>
            <a:r>
              <a:rPr lang="en-US" dirty="0" smtClean="0"/>
              <a:t> </a:t>
            </a:r>
            <a:r>
              <a:rPr lang="en-US" dirty="0" err="1" smtClean="0"/>
              <a:t>pošt</a:t>
            </a:r>
            <a:r>
              <a:rPr lang="sr-Latn-ME" dirty="0" smtClean="0"/>
              <a:t>a</a:t>
            </a:r>
            <a:r>
              <a:rPr lang="en-US" dirty="0" err="1" smtClean="0"/>
              <a:t>vanje</a:t>
            </a:r>
            <a:r>
              <a:rPr lang="en-US" dirty="0" smtClean="0"/>
              <a:t> </a:t>
            </a:r>
            <a:r>
              <a:rPr lang="en-US" dirty="0" err="1" smtClean="0"/>
              <a:t>minimalnih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maksimalnih</a:t>
            </a:r>
            <a:r>
              <a:rPr lang="en-US" dirty="0" smtClean="0"/>
              <a:t> </a:t>
            </a:r>
            <a:r>
              <a:rPr lang="en-US" dirty="0" err="1" smtClean="0"/>
              <a:t>rokova</a:t>
            </a:r>
            <a:r>
              <a:rPr lang="en-US" dirty="0" smtClean="0"/>
              <a:t> </a:t>
            </a:r>
            <a:r>
              <a:rPr lang="en-US" dirty="0" err="1" smtClean="0"/>
              <a:t>utvrđenih</a:t>
            </a:r>
            <a:r>
              <a:rPr lang="en-US" dirty="0" smtClean="0"/>
              <a:t> </a:t>
            </a:r>
            <a:r>
              <a:rPr lang="en-US" dirty="0" err="1" smtClean="0"/>
              <a:t>zakonom</a:t>
            </a:r>
            <a:r>
              <a:rPr lang="en-US" dirty="0" smtClean="0"/>
              <a:t>, </a:t>
            </a:r>
            <a:r>
              <a:rPr lang="en-US" dirty="0" err="1" smtClean="0"/>
              <a:t>pri</a:t>
            </a:r>
            <a:r>
              <a:rPr lang="sr-Latn-ME" dirty="0" smtClean="0"/>
              <a:t> </a:t>
            </a:r>
            <a:r>
              <a:rPr lang="en-US" dirty="0" err="1" smtClean="0"/>
              <a:t>čemu</a:t>
            </a:r>
            <a:r>
              <a:rPr lang="en-US" dirty="0" smtClean="0"/>
              <a:t> ne </a:t>
            </a:r>
            <a:r>
              <a:rPr lang="en-US" dirty="0" err="1" smtClean="0"/>
              <a:t>postoji</a:t>
            </a:r>
            <a:r>
              <a:rPr lang="en-US" dirty="0" smtClean="0"/>
              <a:t> </a:t>
            </a:r>
            <a:r>
              <a:rPr lang="en-US" dirty="0" err="1" smtClean="0"/>
              <a:t>smetnja</a:t>
            </a:r>
            <a:r>
              <a:rPr lang="en-US" dirty="0" smtClean="0"/>
              <a:t> da </a:t>
            </a:r>
            <a:r>
              <a:rPr lang="en-US" dirty="0" err="1" smtClean="0"/>
              <a:t>osnivački</a:t>
            </a:r>
            <a:r>
              <a:rPr lang="en-US" dirty="0" smtClean="0"/>
              <a:t> </a:t>
            </a:r>
            <a:r>
              <a:rPr lang="en-US" dirty="0" err="1" smtClean="0"/>
              <a:t>akt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u </a:t>
            </a:r>
            <a:r>
              <a:rPr lang="en-US" dirty="0" err="1" smtClean="0"/>
              <a:t>zakonom</a:t>
            </a:r>
            <a:r>
              <a:rPr lang="en-US" dirty="0" smtClean="0"/>
              <a:t> </a:t>
            </a:r>
            <a:r>
              <a:rPr lang="en-US" dirty="0" err="1" smtClean="0"/>
              <a:t>postavljenim</a:t>
            </a:r>
            <a:r>
              <a:rPr lang="en-US" dirty="0" smtClean="0"/>
              <a:t> </a:t>
            </a:r>
            <a:r>
              <a:rPr lang="en-US" dirty="0" err="1" smtClean="0"/>
              <a:t>okvirima</a:t>
            </a:r>
            <a:r>
              <a:rPr lang="sr-Latn-ME" dirty="0" smtClean="0"/>
              <a:t> </a:t>
            </a:r>
            <a:r>
              <a:rPr lang="en-US" dirty="0" err="1" smtClean="0"/>
              <a:t>preciznije</a:t>
            </a:r>
            <a:r>
              <a:rPr lang="en-US" dirty="0" smtClean="0"/>
              <a:t> </a:t>
            </a:r>
            <a:r>
              <a:rPr lang="en-US" dirty="0" err="1" smtClean="0"/>
              <a:t>uredi</a:t>
            </a:r>
            <a:r>
              <a:rPr lang="en-US" dirty="0" smtClean="0"/>
              <a:t> </a:t>
            </a:r>
            <a:r>
              <a:rPr lang="en-US" dirty="0" err="1" smtClean="0"/>
              <a:t>načine</a:t>
            </a:r>
            <a:r>
              <a:rPr lang="sr-Latn-ME" dirty="0" smtClean="0"/>
              <a:t> njenog </a:t>
            </a:r>
            <a:r>
              <a:rPr lang="en-US" dirty="0" smtClean="0"/>
              <a:t> </a:t>
            </a:r>
            <a:r>
              <a:rPr lang="en-US" dirty="0" err="1" smtClean="0"/>
              <a:t>sazivanja</a:t>
            </a:r>
            <a:r>
              <a:rPr lang="en-US" dirty="0" smtClean="0"/>
              <a:t> 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3044299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27847"/>
            <a:ext cx="10515600" cy="5249116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Ako</a:t>
            </a:r>
            <a:r>
              <a:rPr lang="en-US" dirty="0"/>
              <a:t> se </a:t>
            </a:r>
            <a:r>
              <a:rPr lang="en-US" dirty="0" err="1"/>
              <a:t>rezultati</a:t>
            </a:r>
            <a:r>
              <a:rPr lang="en-US" dirty="0"/>
              <a:t> </a:t>
            </a:r>
            <a:r>
              <a:rPr lang="en-US" dirty="0" err="1"/>
              <a:t>glasanja</a:t>
            </a:r>
            <a:r>
              <a:rPr lang="en-US" dirty="0"/>
              <a:t> ne </a:t>
            </a:r>
            <a:r>
              <a:rPr lang="en-US" dirty="0" err="1"/>
              <a:t>objavljuju</a:t>
            </a:r>
            <a:r>
              <a:rPr lang="en-US" dirty="0"/>
              <a:t>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sr-Latn-ME" dirty="0"/>
              <a:t>skupštine </a:t>
            </a:r>
            <a:r>
              <a:rPr lang="sr-Latn-ME" dirty="0" smtClean="0"/>
              <a:t>dioničara/akcionara</a:t>
            </a:r>
            <a:r>
              <a:rPr lang="en-US" dirty="0" smtClean="0"/>
              <a:t>,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 smtClean="0"/>
              <a:t>dobiti</a:t>
            </a:r>
            <a:r>
              <a:rPr lang="sr-Latn-ME" dirty="0" smtClean="0"/>
              <a:t> </a:t>
            </a:r>
            <a:r>
              <a:rPr lang="en-US" dirty="0" err="1" smtClean="0"/>
              <a:t>izvještaj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/>
              <a:t>detaljnim</a:t>
            </a:r>
            <a:r>
              <a:rPr lang="en-US" dirty="0"/>
              <a:t> </a:t>
            </a:r>
            <a:r>
              <a:rPr lang="en-US" dirty="0" err="1"/>
              <a:t>rezultatima</a:t>
            </a:r>
            <a:r>
              <a:rPr lang="en-US" dirty="0"/>
              <a:t> </a:t>
            </a:r>
            <a:r>
              <a:rPr lang="en-US" dirty="0" err="1"/>
              <a:t>glasanja</a:t>
            </a:r>
            <a:r>
              <a:rPr lang="en-US" dirty="0"/>
              <a:t> </a:t>
            </a:r>
            <a:r>
              <a:rPr lang="en-US" dirty="0" err="1"/>
              <a:t>najkasnije</a:t>
            </a:r>
            <a:r>
              <a:rPr lang="en-US" dirty="0"/>
              <a:t> 10 dana </a:t>
            </a:r>
            <a:r>
              <a:rPr lang="en-US" dirty="0" err="1"/>
              <a:t>poslije</a:t>
            </a:r>
            <a:r>
              <a:rPr lang="en-US" dirty="0"/>
              <a:t> </a:t>
            </a:r>
            <a:r>
              <a:rPr lang="en-US" dirty="0" err="1" smtClean="0"/>
              <a:t>sačinjavanja</a:t>
            </a:r>
            <a:r>
              <a:rPr lang="sr-Latn-ME" dirty="0" smtClean="0"/>
              <a:t> </a:t>
            </a:r>
            <a:r>
              <a:rPr lang="en-US" dirty="0" err="1" smtClean="0"/>
              <a:t>zapisnika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rezultatima</a:t>
            </a:r>
            <a:r>
              <a:rPr lang="en-US" dirty="0"/>
              <a:t> </a:t>
            </a:r>
            <a:r>
              <a:rPr lang="en-US" dirty="0" err="1"/>
              <a:t>glasanja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Izvještaj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rezultatima</a:t>
            </a:r>
            <a:r>
              <a:rPr lang="en-US" dirty="0"/>
              <a:t> </a:t>
            </a:r>
            <a:r>
              <a:rPr lang="en-US" dirty="0" err="1"/>
              <a:t>glasanja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 smtClean="0"/>
              <a:t>sadržavati</a:t>
            </a:r>
            <a:r>
              <a:rPr lang="sr-Latn-ME" dirty="0" smtClean="0"/>
              <a:t>  potrebne </a:t>
            </a:r>
            <a:r>
              <a:rPr lang="en-US" dirty="0" err="1" smtClean="0"/>
              <a:t>informacije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potpisati</a:t>
            </a:r>
            <a:r>
              <a:rPr lang="en-US" dirty="0"/>
              <a:t> </a:t>
            </a:r>
            <a:r>
              <a:rPr lang="sr-Latn-ME" dirty="0" smtClean="0"/>
              <a:t> p</a:t>
            </a:r>
            <a:r>
              <a:rPr lang="en-US" dirty="0" err="1" smtClean="0"/>
              <a:t>redsjednik</a:t>
            </a:r>
            <a:r>
              <a:rPr lang="sr-Latn-ME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sekretar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Kod</a:t>
            </a:r>
            <a:r>
              <a:rPr lang="en-US" dirty="0" smtClean="0"/>
              <a:t> </a:t>
            </a:r>
            <a:r>
              <a:rPr lang="en-US" dirty="0" err="1"/>
              <a:t>izvještavanja</a:t>
            </a:r>
            <a:r>
              <a:rPr lang="en-US" dirty="0"/>
              <a:t> o </a:t>
            </a:r>
            <a:r>
              <a:rPr lang="en-US" dirty="0" err="1"/>
              <a:t>rezultatima</a:t>
            </a:r>
            <a:r>
              <a:rPr lang="en-US" dirty="0"/>
              <a:t> </a:t>
            </a:r>
            <a:r>
              <a:rPr lang="en-US" dirty="0" err="1" smtClean="0"/>
              <a:t>glasanja</a:t>
            </a:r>
            <a:r>
              <a:rPr lang="sr-Latn-ME" dirty="0" smtClean="0"/>
              <a:t> </a:t>
            </a:r>
            <a:r>
              <a:rPr lang="en-US" dirty="0" err="1" smtClean="0"/>
              <a:t>nakon</a:t>
            </a:r>
            <a:r>
              <a:rPr lang="en-US" dirty="0" smtClean="0"/>
              <a:t> </a:t>
            </a:r>
            <a:r>
              <a:rPr lang="en-US" dirty="0" err="1"/>
              <a:t>zaključenja</a:t>
            </a:r>
            <a:r>
              <a:rPr lang="en-US" dirty="0"/>
              <a:t> </a:t>
            </a:r>
            <a:r>
              <a:rPr lang="sr-Latn-ME" dirty="0"/>
              <a:t>skupštine dioničara/akcionara </a:t>
            </a:r>
            <a:r>
              <a:rPr lang="en-US" dirty="0" smtClean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slijediti</a:t>
            </a:r>
            <a:r>
              <a:rPr lang="en-US" dirty="0"/>
              <a:t> </a:t>
            </a:r>
            <a:r>
              <a:rPr lang="en-US" dirty="0" err="1"/>
              <a:t>istu</a:t>
            </a:r>
            <a:r>
              <a:rPr lang="en-US" dirty="0"/>
              <a:t> </a:t>
            </a:r>
            <a:r>
              <a:rPr lang="en-US" dirty="0" err="1"/>
              <a:t>proceduru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 smtClean="0"/>
              <a:t>zahtijeva</a:t>
            </a:r>
            <a:r>
              <a:rPr lang="sr-Latn-ME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obavještavanje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o </a:t>
            </a:r>
            <a:r>
              <a:rPr lang="sr-Latn-ME" dirty="0" smtClean="0"/>
              <a:t>skupštini  dioničara/akcionara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760297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/>
            <a:r>
              <a:rPr lang="sr-Latn-ME" sz="3600" dirty="0"/>
              <a:t>4</a:t>
            </a:r>
            <a:r>
              <a:rPr lang="en-US" sz="3600" dirty="0" smtClean="0"/>
              <a:t>. S</a:t>
            </a:r>
            <a:r>
              <a:rPr lang="sr-Latn-ME" sz="3600" dirty="0" smtClean="0"/>
              <a:t>PECIFIČNOSTI VANTREDNE SKUPŠTINE DIONIČARA/AKCIONARA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dviju</a:t>
            </a:r>
            <a:r>
              <a:rPr lang="en-US" dirty="0"/>
              <a:t> </a:t>
            </a:r>
            <a:r>
              <a:rPr lang="en-US" dirty="0" err="1"/>
              <a:t>sjednica</a:t>
            </a:r>
            <a:r>
              <a:rPr lang="en-US" dirty="0"/>
              <a:t> </a:t>
            </a:r>
            <a:r>
              <a:rPr lang="sr-Latn-ME" dirty="0"/>
              <a:t>Godišnje skupštine dioničara/akcionara </a:t>
            </a:r>
            <a:r>
              <a:rPr lang="en-US" dirty="0" smtClean="0"/>
              <a:t> </a:t>
            </a:r>
            <a:r>
              <a:rPr lang="en-US" dirty="0" err="1"/>
              <a:t>pojavi</a:t>
            </a:r>
            <a:r>
              <a:rPr lang="en-US" dirty="0"/>
              <a:t> </a:t>
            </a:r>
            <a:r>
              <a:rPr lang="en-US" dirty="0" err="1"/>
              <a:t>potreba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smtClean="0"/>
              <a:t> </a:t>
            </a:r>
            <a:r>
              <a:rPr lang="en-US" dirty="0" err="1"/>
              <a:t>donošenjem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 </a:t>
            </a:r>
            <a:r>
              <a:rPr lang="en-US" dirty="0" err="1" smtClean="0"/>
              <a:t>iz</a:t>
            </a:r>
            <a:r>
              <a:rPr lang="sr-Latn-ME" dirty="0" smtClean="0"/>
              <a:t> </a:t>
            </a:r>
            <a:r>
              <a:rPr lang="en-US" dirty="0" err="1" smtClean="0"/>
              <a:t>nadležnosti</a:t>
            </a:r>
            <a:r>
              <a:rPr lang="en-US" dirty="0" smtClean="0"/>
              <a:t> </a:t>
            </a:r>
            <a:r>
              <a:rPr lang="sr-Latn-ME" dirty="0"/>
              <a:t>skupštine </a:t>
            </a:r>
            <a:r>
              <a:rPr lang="sr-Latn-ME" dirty="0" smtClean="0"/>
              <a:t>dioničara/akcionara</a:t>
            </a:r>
            <a:r>
              <a:rPr lang="en-US" dirty="0" smtClean="0"/>
              <a:t>,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sazvati</a:t>
            </a:r>
            <a:r>
              <a:rPr lang="en-US" dirty="0"/>
              <a:t> </a:t>
            </a:r>
            <a:r>
              <a:rPr lang="sr-Latn-ME" dirty="0"/>
              <a:t>vanrednu </a:t>
            </a:r>
            <a:r>
              <a:rPr lang="sr-Latn-ME" dirty="0" smtClean="0"/>
              <a:t>skupštinu dioničara/akcionara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Organizacija</a:t>
            </a:r>
            <a:r>
              <a:rPr lang="en-US" dirty="0" smtClean="0"/>
              <a:t> </a:t>
            </a:r>
            <a:r>
              <a:rPr lang="sr-Latn-ME" dirty="0"/>
              <a:t>vanredne skupštine dioničara/akcionara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najvećim</a:t>
            </a:r>
            <a:r>
              <a:rPr lang="en-US" dirty="0" smtClean="0"/>
              <a:t> </a:t>
            </a:r>
            <a:r>
              <a:rPr lang="en-US" dirty="0" err="1"/>
              <a:t>dijelom</a:t>
            </a:r>
            <a:r>
              <a:rPr lang="en-US" dirty="0"/>
              <a:t> </a:t>
            </a:r>
            <a:r>
              <a:rPr lang="en-US" dirty="0" err="1"/>
              <a:t>poklapa</a:t>
            </a:r>
            <a:r>
              <a:rPr lang="en-US" dirty="0"/>
              <a:t> s </a:t>
            </a:r>
            <a:r>
              <a:rPr lang="en-US" dirty="0" err="1"/>
              <a:t>opisanim</a:t>
            </a:r>
            <a:r>
              <a:rPr lang="en-US" dirty="0"/>
              <a:t> </a:t>
            </a:r>
            <a:r>
              <a:rPr lang="en-US" dirty="0" err="1"/>
              <a:t>pravilima</a:t>
            </a:r>
            <a:r>
              <a:rPr lang="en-US" dirty="0"/>
              <a:t> </a:t>
            </a:r>
            <a:r>
              <a:rPr lang="en-US" dirty="0" err="1"/>
              <a:t>pripreme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održavanja</a:t>
            </a:r>
            <a:r>
              <a:rPr lang="en-US" dirty="0"/>
              <a:t> </a:t>
            </a:r>
            <a:r>
              <a:rPr lang="sr-Latn-ME" dirty="0"/>
              <a:t>skupštine </a:t>
            </a:r>
            <a:r>
              <a:rPr lang="sr-Latn-ME" dirty="0" smtClean="0"/>
              <a:t>dioničara/akcionara</a:t>
            </a:r>
            <a:r>
              <a:rPr lang="en-US" dirty="0" smtClean="0"/>
              <a:t>, </a:t>
            </a:r>
            <a:r>
              <a:rPr lang="en-US" dirty="0" err="1" smtClean="0"/>
              <a:t>uz</a:t>
            </a:r>
            <a:r>
              <a:rPr lang="sr-Latn-ME" dirty="0" smtClean="0"/>
              <a:t> </a:t>
            </a:r>
            <a:r>
              <a:rPr lang="en-US" dirty="0" err="1" smtClean="0"/>
              <a:t>određene</a:t>
            </a:r>
            <a:r>
              <a:rPr lang="en-US" dirty="0" smtClean="0"/>
              <a:t> </a:t>
            </a:r>
            <a:r>
              <a:rPr lang="en-US" dirty="0" err="1" smtClean="0"/>
              <a:t>osobenosti</a:t>
            </a:r>
            <a:r>
              <a:rPr lang="sr-Latn-ME" dirty="0" smtClean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844692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3669"/>
          </a:xfrm>
        </p:spPr>
        <p:txBody>
          <a:bodyPr>
            <a:normAutofit/>
          </a:bodyPr>
          <a:lstStyle/>
          <a:p>
            <a:pPr marL="0" indent="0" algn="just"/>
            <a:r>
              <a:rPr lang="en-US" sz="3600" dirty="0"/>
              <a:t>1. </a:t>
            </a:r>
            <a:r>
              <a:rPr lang="en-US" sz="3600" dirty="0" err="1"/>
              <a:t>Kada</a:t>
            </a:r>
            <a:r>
              <a:rPr lang="en-US" sz="3600" dirty="0"/>
              <a:t> </a:t>
            </a:r>
            <a:r>
              <a:rPr lang="en-US" sz="3600" dirty="0" err="1"/>
              <a:t>održati</a:t>
            </a:r>
            <a:r>
              <a:rPr lang="en-US" sz="3600" dirty="0"/>
              <a:t> </a:t>
            </a:r>
            <a:r>
              <a:rPr lang="en-US" sz="3600" dirty="0" err="1"/>
              <a:t>vanrednu</a:t>
            </a:r>
            <a:r>
              <a:rPr lang="en-US" sz="3600" dirty="0"/>
              <a:t> </a:t>
            </a:r>
            <a:r>
              <a:rPr lang="en-US" sz="3600" dirty="0" err="1"/>
              <a:t>skupštinu</a:t>
            </a:r>
            <a:r>
              <a:rPr lang="en-US" sz="3600" dirty="0"/>
              <a:t> </a:t>
            </a:r>
            <a:r>
              <a:rPr lang="en-US" sz="3600" dirty="0" err="1"/>
              <a:t>dioničara</a:t>
            </a:r>
            <a:r>
              <a:rPr lang="en-US" sz="3600" dirty="0"/>
              <a:t>/</a:t>
            </a:r>
            <a:r>
              <a:rPr lang="en-US" sz="3600" dirty="0" err="1"/>
              <a:t>akcionara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78794"/>
            <a:ext cx="10515600" cy="51981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/>
              <a:t>V</a:t>
            </a:r>
            <a:r>
              <a:rPr lang="sr-Latn-ME" dirty="0"/>
              <a:t>anredna skupštine dioničara/akcionara 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saziva</a:t>
            </a:r>
            <a:r>
              <a:rPr lang="en-US" dirty="0"/>
              <a:t> u </a:t>
            </a:r>
            <a:r>
              <a:rPr lang="en-US" dirty="0" err="1"/>
              <a:t>slučajevima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prijedlog</a:t>
            </a:r>
            <a:r>
              <a:rPr lang="en-US" dirty="0"/>
              <a:t> </a:t>
            </a:r>
            <a:r>
              <a:rPr lang="en-US" dirty="0" err="1"/>
              <a:t>ovlaštenog</a:t>
            </a:r>
            <a:r>
              <a:rPr lang="en-US" dirty="0"/>
              <a:t> organa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odnosno</a:t>
            </a:r>
            <a:r>
              <a:rPr lang="en-US" dirty="0" smtClean="0"/>
              <a:t> </a:t>
            </a:r>
            <a:r>
              <a:rPr lang="en-US" dirty="0" err="1"/>
              <a:t>lica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/>
              <a:t>Prijedlog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sazivanje</a:t>
            </a:r>
            <a:r>
              <a:rPr lang="sr-Latn-ME" dirty="0"/>
              <a:t> vanredne skupštine </a:t>
            </a:r>
            <a:r>
              <a:rPr lang="sr-Latn-ME" dirty="0" smtClean="0"/>
              <a:t>dioničara/akcionara</a:t>
            </a:r>
            <a:r>
              <a:rPr lang="en-US" dirty="0" smtClean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 smtClean="0"/>
              <a:t>podnijeti</a:t>
            </a:r>
            <a:r>
              <a:rPr lang="en-US" dirty="0" smtClean="0"/>
              <a:t>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lice </a:t>
            </a:r>
            <a:r>
              <a:rPr lang="en-US" dirty="0" err="1"/>
              <a:t>koje</a:t>
            </a:r>
            <a:r>
              <a:rPr lang="en-US" dirty="0"/>
              <a:t> je </a:t>
            </a:r>
            <a:r>
              <a:rPr lang="en-US" dirty="0" err="1"/>
              <a:t>ovlašteno</a:t>
            </a:r>
            <a:r>
              <a:rPr lang="en-US" dirty="0"/>
              <a:t> </a:t>
            </a:r>
            <a:r>
              <a:rPr lang="en-US" dirty="0" err="1"/>
              <a:t>osnivačkim</a:t>
            </a:r>
            <a:r>
              <a:rPr lang="en-US" dirty="0"/>
              <a:t> </a:t>
            </a:r>
            <a:r>
              <a:rPr lang="en-US" dirty="0" err="1"/>
              <a:t>aktom</a:t>
            </a:r>
            <a:r>
              <a:rPr lang="en-US" dirty="0"/>
              <a:t> da </a:t>
            </a:r>
            <a:r>
              <a:rPr lang="en-US" dirty="0" err="1"/>
              <a:t>sazove</a:t>
            </a:r>
            <a:r>
              <a:rPr lang="en-US" dirty="0"/>
              <a:t> </a:t>
            </a:r>
            <a:r>
              <a:rPr lang="en-US" dirty="0" err="1" smtClean="0"/>
              <a:t>vanrednu</a:t>
            </a:r>
            <a:r>
              <a:rPr lang="sr-Latn-ME" dirty="0" smtClean="0"/>
              <a:t> </a:t>
            </a:r>
            <a:r>
              <a:rPr lang="en-US" dirty="0" err="1" smtClean="0"/>
              <a:t>skupštinu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likvidator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/>
              <a:t>društvo</a:t>
            </a:r>
            <a:r>
              <a:rPr lang="en-US" dirty="0"/>
              <a:t> u </a:t>
            </a:r>
            <a:r>
              <a:rPr lang="en-US" dirty="0" err="1"/>
              <a:t>likvidaciji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574976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37127"/>
            <a:ext cx="10515600" cy="5339836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 err="1"/>
              <a:t>dioničar</a:t>
            </a:r>
            <a:r>
              <a:rPr lang="en-US" dirty="0"/>
              <a:t>/</a:t>
            </a:r>
            <a:r>
              <a:rPr lang="en-US" dirty="0" err="1"/>
              <a:t>akcionar</a:t>
            </a:r>
            <a:r>
              <a:rPr lang="en-US" dirty="0"/>
              <a:t> (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)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posjeduje</a:t>
            </a:r>
            <a:r>
              <a:rPr lang="en-US" dirty="0"/>
              <a:t> </a:t>
            </a:r>
            <a:r>
              <a:rPr lang="en-US" dirty="0" err="1"/>
              <a:t>najmanje</a:t>
            </a:r>
            <a:r>
              <a:rPr lang="sr-Latn-ME" dirty="0"/>
              <a:t> </a:t>
            </a:r>
            <a:r>
              <a:rPr lang="en-US" dirty="0"/>
              <a:t>10%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 o </a:t>
            </a:r>
            <a:r>
              <a:rPr lang="en-US" dirty="0" err="1"/>
              <a:t>pitanju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stavlja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dnevni</a:t>
            </a:r>
            <a:r>
              <a:rPr lang="en-US" dirty="0"/>
              <a:t> red</a:t>
            </a:r>
            <a:r>
              <a:rPr lang="sr-Latn-ME" dirty="0"/>
              <a:t> vanredne skupštine dioničara/akcionara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 err="1"/>
              <a:t>Pravo</a:t>
            </a:r>
            <a:r>
              <a:rPr lang="en-US" dirty="0"/>
              <a:t> da </a:t>
            </a:r>
            <a:r>
              <a:rPr lang="en-US" dirty="0" err="1"/>
              <a:t>predlože</a:t>
            </a:r>
            <a:r>
              <a:rPr lang="en-US" dirty="0"/>
              <a:t> </a:t>
            </a:r>
            <a:r>
              <a:rPr lang="en-US" dirty="0" err="1"/>
              <a:t>sazivanje</a:t>
            </a:r>
            <a:r>
              <a:rPr lang="en-US" dirty="0"/>
              <a:t> </a:t>
            </a:r>
            <a:r>
              <a:rPr lang="sr-Latn-ME" dirty="0"/>
              <a:t>vanredne skupštine dioničara/akcionara </a:t>
            </a:r>
            <a:r>
              <a:rPr lang="en-US" dirty="0"/>
              <a:t>je </a:t>
            </a:r>
            <a:r>
              <a:rPr lang="en-US" dirty="0" err="1"/>
              <a:t>značajno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manjinskih</a:t>
            </a:r>
            <a:r>
              <a:rPr lang="sr-Latn-ME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. </a:t>
            </a:r>
            <a:endParaRPr lang="sr-Latn-ME" dirty="0"/>
          </a:p>
          <a:p>
            <a:pPr marL="0" indent="0" algn="just">
              <a:buNone/>
            </a:pPr>
            <a:r>
              <a:rPr lang="en-US" dirty="0" err="1"/>
              <a:t>Mada</a:t>
            </a:r>
            <a:r>
              <a:rPr lang="en-US" dirty="0"/>
              <a:t> se u </a:t>
            </a:r>
            <a:r>
              <a:rPr lang="en-US" dirty="0" err="1"/>
              <a:t>praksi</a:t>
            </a:r>
            <a:r>
              <a:rPr lang="en-US" dirty="0"/>
              <a:t> </a:t>
            </a:r>
            <a:r>
              <a:rPr lang="en-US" dirty="0" err="1"/>
              <a:t>rijetko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, ono </a:t>
            </a:r>
            <a:r>
              <a:rPr lang="en-US" dirty="0" err="1"/>
              <a:t>omogućava</a:t>
            </a:r>
            <a:r>
              <a:rPr lang="en-US" dirty="0"/>
              <a:t> </a:t>
            </a:r>
            <a:r>
              <a:rPr lang="en-US" dirty="0" err="1"/>
              <a:t>rukovodećim</a:t>
            </a:r>
            <a:r>
              <a:rPr lang="sr-Latn-ME" dirty="0"/>
              <a:t> </a:t>
            </a:r>
            <a:r>
              <a:rPr lang="en-US" dirty="0" err="1"/>
              <a:t>organima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da </a:t>
            </a:r>
            <a:r>
              <a:rPr lang="en-US" dirty="0" err="1"/>
              <a:t>sazovu</a:t>
            </a:r>
            <a:r>
              <a:rPr lang="en-US" dirty="0"/>
              <a:t> </a:t>
            </a:r>
            <a:r>
              <a:rPr lang="sr-Latn-ME" dirty="0"/>
              <a:t>vanrednu skupštinu dioničara/akcionara 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smatraju</a:t>
            </a:r>
            <a:r>
              <a:rPr lang="en-US" dirty="0"/>
              <a:t> da je to </a:t>
            </a:r>
            <a:r>
              <a:rPr lang="en-US" dirty="0" err="1"/>
              <a:t>potrebno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prikladno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2990968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32012"/>
            <a:ext cx="10515600" cy="55449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Pripremne</a:t>
            </a:r>
            <a:r>
              <a:rPr lang="en-US" dirty="0"/>
              <a:t> procedure</a:t>
            </a:r>
          </a:p>
          <a:p>
            <a:pPr algn="just"/>
            <a:r>
              <a:rPr lang="en-US" dirty="0" smtClean="0"/>
              <a:t>V</a:t>
            </a:r>
            <a:r>
              <a:rPr lang="sr-Latn-ME" dirty="0"/>
              <a:t>anredna </a:t>
            </a:r>
            <a:r>
              <a:rPr lang="sr-Latn-ME" dirty="0" smtClean="0"/>
              <a:t>skupština dioničara/akcionarai godišnja skupština dioničara/akcionara</a:t>
            </a:r>
            <a:r>
              <a:rPr lang="en-US" dirty="0" smtClean="0"/>
              <a:t> 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izvjesne</a:t>
            </a:r>
            <a:r>
              <a:rPr lang="en-US" dirty="0"/>
              <a:t> </a:t>
            </a:r>
            <a:r>
              <a:rPr lang="en-US" dirty="0" err="1"/>
              <a:t>proceduralne</a:t>
            </a:r>
            <a:r>
              <a:rPr lang="en-US" dirty="0"/>
              <a:t> </a:t>
            </a:r>
            <a:r>
              <a:rPr lang="en-US" dirty="0" err="1"/>
              <a:t>razlike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Ove </a:t>
            </a:r>
            <a:r>
              <a:rPr lang="en-US" dirty="0" err="1"/>
              <a:t>razlike</a:t>
            </a:r>
            <a:r>
              <a:rPr lang="en-US" dirty="0"/>
              <a:t> </a:t>
            </a:r>
            <a:r>
              <a:rPr lang="en-US" dirty="0" err="1"/>
              <a:t>odnose</a:t>
            </a:r>
            <a:r>
              <a:rPr lang="en-US" dirty="0"/>
              <a:t> se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sastavljanje</a:t>
            </a:r>
            <a:r>
              <a:rPr lang="en-US" dirty="0" smtClean="0"/>
              <a:t> </a:t>
            </a:r>
            <a:r>
              <a:rPr lang="en-US" dirty="0" err="1"/>
              <a:t>dnevnog</a:t>
            </a:r>
            <a:r>
              <a:rPr lang="en-US" dirty="0"/>
              <a:t> </a:t>
            </a:r>
            <a:r>
              <a:rPr lang="en-US" dirty="0" err="1"/>
              <a:t>reda</a:t>
            </a:r>
            <a:r>
              <a:rPr lang="en-US" dirty="0"/>
              <a:t>, </a:t>
            </a:r>
            <a:r>
              <a:rPr lang="en-US" dirty="0" err="1"/>
              <a:t>zahtjeve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tiču</a:t>
            </a:r>
            <a:r>
              <a:rPr lang="en-US" dirty="0"/>
              <a:t> </a:t>
            </a:r>
            <a:r>
              <a:rPr lang="en-US" dirty="0" err="1"/>
              <a:t>vremena</a:t>
            </a:r>
            <a:r>
              <a:rPr lang="en-US" dirty="0"/>
              <a:t> </a:t>
            </a:r>
            <a:r>
              <a:rPr lang="en-US" dirty="0" err="1"/>
              <a:t>obavještavanja</a:t>
            </a:r>
            <a:r>
              <a:rPr lang="en-US" dirty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pt-BR" dirty="0" smtClean="0"/>
              <a:t>akcionara </a:t>
            </a:r>
            <a:r>
              <a:rPr lang="pt-BR" dirty="0"/>
              <a:t>i osiguravanje pristupa dokumentima (informacijama).</a:t>
            </a:r>
          </a:p>
          <a:p>
            <a:pPr marL="0" indent="0">
              <a:buNone/>
            </a:pPr>
            <a:r>
              <a:rPr lang="en-US" dirty="0"/>
              <a:t>a) </a:t>
            </a:r>
            <a:r>
              <a:rPr lang="sr-Latn-ME" dirty="0"/>
              <a:t>P</a:t>
            </a:r>
            <a:r>
              <a:rPr lang="sr-Latn-ME" dirty="0" smtClean="0"/>
              <a:t>očetak</a:t>
            </a:r>
            <a:r>
              <a:rPr lang="en-US" dirty="0" smtClean="0"/>
              <a:t> </a:t>
            </a:r>
            <a:r>
              <a:rPr lang="en-US" dirty="0" err="1"/>
              <a:t>pripreme</a:t>
            </a:r>
            <a:endParaRPr lang="en-US" dirty="0"/>
          </a:p>
          <a:p>
            <a:pPr algn="just"/>
            <a:r>
              <a:rPr lang="pl-PL" dirty="0" smtClean="0"/>
              <a:t>Nadzorni/upravni </a:t>
            </a:r>
            <a:r>
              <a:rPr lang="pl-PL" dirty="0"/>
              <a:t>odbor započinje pripreme ako je na to </a:t>
            </a:r>
            <a:r>
              <a:rPr lang="pl-PL" dirty="0" smtClean="0"/>
              <a:t>obavezan </a:t>
            </a:r>
            <a:r>
              <a:rPr lang="en-US" dirty="0" err="1" smtClean="0"/>
              <a:t>zakonom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vlastitom</a:t>
            </a:r>
            <a:r>
              <a:rPr lang="en-US" dirty="0"/>
              <a:t> </a:t>
            </a:r>
            <a:r>
              <a:rPr lang="en-US" dirty="0" err="1" smtClean="0"/>
              <a:t>nahođenju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/>
              <a:t>zahtjev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sazivanje</a:t>
            </a:r>
            <a:r>
              <a:rPr lang="en-US" dirty="0"/>
              <a:t> </a:t>
            </a:r>
            <a:r>
              <a:rPr lang="sr-Latn-ME" dirty="0"/>
              <a:t>v</a:t>
            </a:r>
            <a:r>
              <a:rPr lang="sr-Latn-ME" dirty="0" smtClean="0"/>
              <a:t>anredne </a:t>
            </a:r>
            <a:r>
              <a:rPr lang="sr-Latn-ME" dirty="0"/>
              <a:t>skupštine dioničara/akcionara</a:t>
            </a:r>
            <a:r>
              <a:rPr lang="en-US" dirty="0" smtClean="0"/>
              <a:t> </a:t>
            </a:r>
            <a:r>
              <a:rPr lang="en-US" dirty="0" err="1" smtClean="0"/>
              <a:t>dolazi</a:t>
            </a:r>
            <a:r>
              <a:rPr lang="sr-Latn-ME" dirty="0" smtClean="0"/>
              <a:t> </a:t>
            </a:r>
            <a:r>
              <a:rPr lang="pl-PL" dirty="0" smtClean="0"/>
              <a:t>od </a:t>
            </a:r>
            <a:r>
              <a:rPr lang="pl-PL" dirty="0"/>
              <a:t>dioničara/akcionara, nadzorni/upravni odbor mora</a:t>
            </a:r>
            <a:r>
              <a:rPr lang="pl-PL" dirty="0" smtClean="0"/>
              <a:t>:</a:t>
            </a:r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6470620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5082"/>
            <a:ext cx="10515600" cy="5181881"/>
          </a:xfrm>
        </p:spPr>
        <p:txBody>
          <a:bodyPr>
            <a:normAutofit lnSpcReduction="10000"/>
          </a:bodyPr>
          <a:lstStyle/>
          <a:p>
            <a:pPr marL="457200" lvl="1" indent="0">
              <a:buNone/>
            </a:pPr>
            <a:r>
              <a:rPr lang="pl-PL" sz="2800" dirty="0"/>
              <a:t>• razmotriti zahtjev u roku od 10 dana od prijema zahtjeva;</a:t>
            </a:r>
          </a:p>
          <a:p>
            <a:pPr marL="457200" lvl="1" indent="0">
              <a:buNone/>
            </a:pPr>
            <a:r>
              <a:rPr lang="it-IT" sz="2800" dirty="0"/>
              <a:t>• odlučivati o održavanju </a:t>
            </a:r>
            <a:r>
              <a:rPr lang="sr-Latn-ME" sz="2800" dirty="0"/>
              <a:t>vanredne skupštine dioničara/akcionara </a:t>
            </a:r>
            <a:r>
              <a:rPr lang="it-IT" sz="2800" dirty="0"/>
              <a:t>; i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obavijestiti</a:t>
            </a:r>
            <a:r>
              <a:rPr lang="en-US" sz="2800" dirty="0"/>
              <a:t> </a:t>
            </a:r>
            <a:r>
              <a:rPr lang="en-US" sz="2800" dirty="0" err="1"/>
              <a:t>svako</a:t>
            </a:r>
            <a:r>
              <a:rPr lang="en-US" sz="2800" dirty="0"/>
              <a:t> lice </a:t>
            </a:r>
            <a:r>
              <a:rPr lang="en-US" sz="2800" dirty="0" err="1"/>
              <a:t>koje</a:t>
            </a:r>
            <a:r>
              <a:rPr lang="en-US" sz="2800" dirty="0"/>
              <a:t> je </a:t>
            </a:r>
            <a:r>
              <a:rPr lang="en-US" sz="2800" dirty="0" err="1"/>
              <a:t>zahtijevalo</a:t>
            </a:r>
            <a:r>
              <a:rPr lang="en-US" sz="2800" dirty="0"/>
              <a:t> </a:t>
            </a:r>
            <a:r>
              <a:rPr lang="en-US" sz="2800" dirty="0" err="1"/>
              <a:t>sazivanje</a:t>
            </a:r>
            <a:r>
              <a:rPr lang="en-US" sz="2800" dirty="0"/>
              <a:t> </a:t>
            </a:r>
            <a:r>
              <a:rPr lang="sr-Latn-ME" sz="2800" dirty="0" smtClean="0"/>
              <a:t>vanredne  </a:t>
            </a:r>
            <a:r>
              <a:rPr lang="sr-Latn-ME" sz="2800" dirty="0"/>
              <a:t>skupštine dioničara/akcionara</a:t>
            </a:r>
            <a:r>
              <a:rPr lang="en-US" sz="2800" dirty="0"/>
              <a:t>, u </a:t>
            </a:r>
            <a:r>
              <a:rPr lang="en-US" sz="2800" dirty="0" err="1"/>
              <a:t>roku</a:t>
            </a:r>
            <a:r>
              <a:rPr lang="en-US" sz="2800" dirty="0"/>
              <a:t> od</a:t>
            </a:r>
            <a:r>
              <a:rPr lang="sr-Latn-ME" sz="2800" dirty="0"/>
              <a:t> </a:t>
            </a:r>
            <a:r>
              <a:rPr lang="pl-PL" sz="2800" dirty="0"/>
              <a:t>sedam dana od donošenja odluke</a:t>
            </a:r>
            <a:r>
              <a:rPr lang="pl-PL" sz="2800" dirty="0" smtClean="0"/>
              <a:t>.</a:t>
            </a:r>
          </a:p>
          <a:p>
            <a:pPr marL="0" indent="0" algn="just">
              <a:buNone/>
            </a:pPr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sr-Latn-ME" dirty="0" err="1"/>
              <a:t>u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odbiti</a:t>
            </a:r>
            <a:r>
              <a:rPr lang="en-US" dirty="0"/>
              <a:t> </a:t>
            </a:r>
            <a:r>
              <a:rPr lang="en-US" dirty="0" err="1"/>
              <a:t>zahtjev</a:t>
            </a:r>
            <a:r>
              <a:rPr lang="en-US" dirty="0"/>
              <a:t> </a:t>
            </a:r>
            <a:r>
              <a:rPr lang="en-US" dirty="0" err="1"/>
              <a:t>ovlaštenog</a:t>
            </a:r>
            <a:r>
              <a:rPr lang="en-US" dirty="0"/>
              <a:t> </a:t>
            </a:r>
            <a:r>
              <a:rPr lang="en-US" dirty="0" err="1"/>
              <a:t>podnosioca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zahtjev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sazivanje</a:t>
            </a:r>
            <a:r>
              <a:rPr lang="en-US" dirty="0"/>
              <a:t> </a:t>
            </a:r>
            <a:r>
              <a:rPr lang="sr-Latn-ME" dirty="0" smtClean="0"/>
              <a:t>vanredne </a:t>
            </a:r>
            <a:r>
              <a:rPr lang="sr-Latn-ME" dirty="0"/>
              <a:t>skupštine dioničara/akcionara 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zakonskim</a:t>
            </a:r>
            <a:r>
              <a:rPr lang="en-US" dirty="0"/>
              <a:t> </a:t>
            </a:r>
            <a:r>
              <a:rPr lang="en-US" dirty="0" err="1" smtClean="0"/>
              <a:t>uslovima</a:t>
            </a:r>
            <a:r>
              <a:rPr lang="en-US" dirty="0" smtClean="0"/>
              <a:t>;</a:t>
            </a:r>
            <a:endParaRPr lang="pl-PL" sz="2800" dirty="0"/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dioničar</a:t>
            </a:r>
            <a:r>
              <a:rPr lang="en-US" dirty="0"/>
              <a:t>/</a:t>
            </a:r>
            <a:r>
              <a:rPr lang="en-US" dirty="0" err="1"/>
              <a:t>akcionar</a:t>
            </a:r>
            <a:r>
              <a:rPr lang="en-US" dirty="0"/>
              <a:t> (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) ne </a:t>
            </a:r>
            <a:r>
              <a:rPr lang="en-US" dirty="0" err="1"/>
              <a:t>posjeduje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ne</a:t>
            </a:r>
            <a:r>
              <a:rPr lang="sr-Latn-ME" dirty="0"/>
              <a:t> </a:t>
            </a:r>
            <a:r>
              <a:rPr lang="en-US" dirty="0" err="1"/>
              <a:t>zastupa</a:t>
            </a:r>
            <a:r>
              <a:rPr lang="en-US" dirty="0"/>
              <a:t> </a:t>
            </a:r>
            <a:r>
              <a:rPr lang="en-US" dirty="0" err="1"/>
              <a:t>potreban</a:t>
            </a:r>
            <a:r>
              <a:rPr lang="en-US" dirty="0"/>
              <a:t> </a:t>
            </a:r>
            <a:r>
              <a:rPr lang="en-US" dirty="0" err="1"/>
              <a:t>procenat</a:t>
            </a:r>
            <a:r>
              <a:rPr lang="en-US" dirty="0"/>
              <a:t> </a:t>
            </a:r>
            <a:r>
              <a:rPr lang="en-US" dirty="0" err="1"/>
              <a:t>glasova</a:t>
            </a:r>
            <a:r>
              <a:rPr lang="en-US" dirty="0"/>
              <a:t> (</a:t>
            </a:r>
            <a:r>
              <a:rPr lang="en-US" dirty="0" err="1"/>
              <a:t>najmanje</a:t>
            </a:r>
            <a:r>
              <a:rPr lang="en-US" dirty="0"/>
              <a:t> 10%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mu</a:t>
            </a:r>
            <a:r>
              <a:rPr lang="sr-Latn-ME" dirty="0"/>
              <a:t> </a:t>
            </a:r>
            <a:r>
              <a:rPr lang="en-US" dirty="0" err="1"/>
              <a:t>daju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da </a:t>
            </a:r>
            <a:r>
              <a:rPr lang="en-US" dirty="0" err="1"/>
              <a:t>glasa</a:t>
            </a:r>
            <a:r>
              <a:rPr lang="en-US" dirty="0"/>
              <a:t> o </a:t>
            </a:r>
            <a:r>
              <a:rPr lang="en-US" dirty="0" err="1"/>
              <a:t>pitanju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stavlja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dnevni</a:t>
            </a:r>
            <a:r>
              <a:rPr lang="en-US" dirty="0"/>
              <a:t> red ; </a:t>
            </a:r>
            <a:r>
              <a:rPr lang="en-US" dirty="0" err="1"/>
              <a:t>ili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5992599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32012"/>
            <a:ext cx="10515600" cy="55449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 smtClean="0"/>
              <a:t>predložene</a:t>
            </a:r>
            <a:r>
              <a:rPr lang="en-US" dirty="0" smtClean="0"/>
              <a:t> </a:t>
            </a:r>
            <a:r>
              <a:rPr lang="en-US" dirty="0" err="1" smtClean="0"/>
              <a:t>tačke</a:t>
            </a:r>
            <a:r>
              <a:rPr lang="en-US" dirty="0" smtClean="0"/>
              <a:t> </a:t>
            </a:r>
            <a:r>
              <a:rPr lang="en-US" dirty="0" err="1" smtClean="0"/>
              <a:t>dnevnog</a:t>
            </a:r>
            <a:r>
              <a:rPr lang="en-US" dirty="0" smtClean="0"/>
              <a:t> </a:t>
            </a:r>
            <a:r>
              <a:rPr lang="en-US" dirty="0" err="1" smtClean="0"/>
              <a:t>reda</a:t>
            </a:r>
            <a:r>
              <a:rPr lang="en-US" dirty="0" smtClean="0"/>
              <a:t> ne </a:t>
            </a:r>
            <a:r>
              <a:rPr lang="en-US" dirty="0" err="1" smtClean="0"/>
              <a:t>spadaju</a:t>
            </a:r>
            <a:r>
              <a:rPr lang="en-US" dirty="0" smtClean="0"/>
              <a:t> u </a:t>
            </a:r>
            <a:r>
              <a:rPr lang="en-US" dirty="0" err="1" smtClean="0"/>
              <a:t>nadležnost</a:t>
            </a:r>
            <a:r>
              <a:rPr lang="en-US" dirty="0" smtClean="0"/>
              <a:t> </a:t>
            </a:r>
            <a:r>
              <a:rPr lang="sr-Latn-ME" dirty="0" smtClean="0"/>
              <a:t>vanredne </a:t>
            </a:r>
            <a:r>
              <a:rPr lang="sr-Latn-ME" dirty="0"/>
              <a:t>skupštine </a:t>
            </a:r>
            <a:r>
              <a:rPr lang="sr-Latn-ME" dirty="0" smtClean="0"/>
              <a:t>dioničara/akcionara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smtClean="0"/>
              <a:t>Na </a:t>
            </a:r>
            <a:r>
              <a:rPr lang="en-US" dirty="0" err="1" smtClean="0"/>
              <a:t>osnovu</a:t>
            </a:r>
            <a:r>
              <a:rPr lang="en-US" dirty="0" smtClean="0"/>
              <a:t> </a:t>
            </a:r>
            <a:r>
              <a:rPr lang="en-US" dirty="0" err="1" smtClean="0"/>
              <a:t>odluke</a:t>
            </a:r>
            <a:r>
              <a:rPr lang="en-US" dirty="0" smtClean="0"/>
              <a:t> o </a:t>
            </a:r>
            <a:r>
              <a:rPr lang="en-US" dirty="0" err="1" smtClean="0"/>
              <a:t>odbijanju</a:t>
            </a:r>
            <a:r>
              <a:rPr lang="en-US" dirty="0" smtClean="0"/>
              <a:t> </a:t>
            </a:r>
            <a:r>
              <a:rPr lang="en-US" dirty="0" err="1" smtClean="0"/>
              <a:t>prijedloga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se </a:t>
            </a:r>
            <a:r>
              <a:rPr lang="en-US" dirty="0" err="1" smtClean="0"/>
              <a:t>pokrenuti</a:t>
            </a:r>
            <a:r>
              <a:rPr lang="en-US" dirty="0" smtClean="0"/>
              <a:t> </a:t>
            </a:r>
            <a:r>
              <a:rPr lang="en-US" dirty="0" err="1" smtClean="0"/>
              <a:t>sudski</a:t>
            </a:r>
            <a:r>
              <a:rPr lang="en-US" dirty="0" smtClean="0"/>
              <a:t> </a:t>
            </a:r>
            <a:r>
              <a:rPr lang="en-US" dirty="0" err="1" smtClean="0"/>
              <a:t>vanparnični</a:t>
            </a:r>
            <a:r>
              <a:rPr lang="sr-Latn-ME" dirty="0" smtClean="0"/>
              <a:t> </a:t>
            </a:r>
            <a:r>
              <a:rPr lang="en-US" dirty="0" err="1" smtClean="0"/>
              <a:t>postupak</a:t>
            </a:r>
            <a:r>
              <a:rPr lang="en-US" dirty="0" smtClean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err="1" smtClean="0"/>
              <a:t>Nadležni</a:t>
            </a:r>
            <a:r>
              <a:rPr lang="en-US" dirty="0" smtClean="0"/>
              <a:t> </a:t>
            </a:r>
            <a:r>
              <a:rPr lang="en-US" dirty="0" err="1" smtClean="0"/>
              <a:t>sud</a:t>
            </a:r>
            <a:r>
              <a:rPr lang="en-US" dirty="0" smtClean="0"/>
              <a:t> u </a:t>
            </a:r>
            <a:r>
              <a:rPr lang="en-US" dirty="0" err="1" smtClean="0"/>
              <a:t>vanparničnom</a:t>
            </a:r>
            <a:r>
              <a:rPr lang="en-US" dirty="0" smtClean="0"/>
              <a:t> </a:t>
            </a:r>
            <a:r>
              <a:rPr lang="en-US" dirty="0" err="1" smtClean="0"/>
              <a:t>postupku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naložiti</a:t>
            </a:r>
            <a:r>
              <a:rPr lang="en-US" dirty="0" smtClean="0"/>
              <a:t> </a:t>
            </a:r>
            <a:r>
              <a:rPr lang="en-US" dirty="0" err="1" smtClean="0"/>
              <a:t>održavanje</a:t>
            </a:r>
            <a:r>
              <a:rPr lang="en-US" dirty="0" smtClean="0"/>
              <a:t> </a:t>
            </a:r>
            <a:r>
              <a:rPr lang="sr-Latn-ME" dirty="0" smtClean="0"/>
              <a:t>vanredne </a:t>
            </a:r>
            <a:r>
              <a:rPr lang="sr-Latn-ME" dirty="0"/>
              <a:t>skupštine dioničara/akcionara 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zahtjev</a:t>
            </a:r>
            <a:r>
              <a:rPr lang="en-US" dirty="0" smtClean="0"/>
              <a:t> </a:t>
            </a:r>
            <a:r>
              <a:rPr lang="en-US" dirty="0" err="1" smtClean="0"/>
              <a:t>bilo</a:t>
            </a:r>
            <a:r>
              <a:rPr lang="en-US" dirty="0" smtClean="0"/>
              <a:t> </a:t>
            </a:r>
            <a:r>
              <a:rPr lang="en-US" dirty="0" err="1" smtClean="0"/>
              <a:t>kojeg</a:t>
            </a:r>
            <a:r>
              <a:rPr lang="en-US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je </a:t>
            </a:r>
            <a:r>
              <a:rPr lang="en-US" dirty="0" err="1" smtClean="0"/>
              <a:t>potpisnik</a:t>
            </a:r>
            <a:r>
              <a:rPr lang="en-US" dirty="0" smtClean="0"/>
              <a:t> </a:t>
            </a:r>
            <a:r>
              <a:rPr lang="en-US" dirty="0" err="1" smtClean="0"/>
              <a:t>zahtjeva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sazivanje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en-US" dirty="0" err="1" smtClean="0"/>
              <a:t>upravni</a:t>
            </a:r>
            <a:r>
              <a:rPr lang="en-US" dirty="0" smtClean="0"/>
              <a:t> </a:t>
            </a:r>
            <a:r>
              <a:rPr lang="en-US" dirty="0" err="1" smtClean="0"/>
              <a:t>odbor</a:t>
            </a:r>
            <a:r>
              <a:rPr lang="en-US" dirty="0" smtClean="0"/>
              <a:t> </a:t>
            </a:r>
            <a:r>
              <a:rPr lang="en-US" dirty="0" err="1" smtClean="0"/>
              <a:t>odbije</a:t>
            </a:r>
            <a:r>
              <a:rPr lang="en-US" dirty="0" smtClean="0"/>
              <a:t> </a:t>
            </a:r>
            <a:r>
              <a:rPr lang="en-US" dirty="0" err="1" smtClean="0"/>
              <a:t>prijedlog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sazivanje</a:t>
            </a:r>
            <a:r>
              <a:rPr lang="en-US" dirty="0" smtClean="0"/>
              <a:t> </a:t>
            </a:r>
            <a:r>
              <a:rPr lang="sr-Latn-ME" dirty="0" smtClean="0"/>
              <a:t>vanredne </a:t>
            </a:r>
            <a:r>
              <a:rPr lang="sr-Latn-ME" dirty="0"/>
              <a:t>skupštine dioničara/akcionara 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ne </a:t>
            </a:r>
            <a:r>
              <a:rPr lang="en-US" dirty="0" err="1" smtClean="0"/>
              <a:t>donese</a:t>
            </a:r>
            <a:r>
              <a:rPr lang="sr-Latn-ME" dirty="0" smtClean="0"/>
              <a:t> </a:t>
            </a:r>
            <a:r>
              <a:rPr lang="pl-PL" dirty="0"/>
              <a:t>odluku, a </a:t>
            </a:r>
            <a:r>
              <a:rPr lang="pl-PL" dirty="0" smtClean="0"/>
              <a:t>vanredna </a:t>
            </a:r>
            <a:r>
              <a:rPr lang="sr-Latn-ME" dirty="0"/>
              <a:t>skupštine dioničara/akcionara </a:t>
            </a:r>
            <a:r>
              <a:rPr lang="pl-PL" dirty="0"/>
              <a:t> se u roku od 30 dana od dana prijema zahtjeva ne održi.</a:t>
            </a:r>
          </a:p>
          <a:p>
            <a:pPr marL="0" indent="0" algn="just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9223955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06824"/>
            <a:ext cx="10515600" cy="5370139"/>
          </a:xfrm>
        </p:spPr>
        <p:txBody>
          <a:bodyPr>
            <a:normAutofit/>
          </a:bodyPr>
          <a:lstStyle/>
          <a:p>
            <a:pPr algn="just"/>
            <a:r>
              <a:rPr lang="pl-PL" dirty="0" smtClean="0"/>
              <a:t>Isto </a:t>
            </a:r>
            <a:r>
              <a:rPr lang="en-US" dirty="0" err="1" smtClean="0"/>
              <a:t>pravo</a:t>
            </a:r>
            <a:r>
              <a:rPr lang="en-US" dirty="0" smtClean="0"/>
              <a:t>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slučaju</a:t>
            </a:r>
            <a:r>
              <a:rPr lang="en-US" dirty="0"/>
              <a:t> da se </a:t>
            </a:r>
            <a:r>
              <a:rPr lang="sr-Latn-ME" dirty="0"/>
              <a:t>v</a:t>
            </a:r>
            <a:r>
              <a:rPr lang="sr-Latn-ME" dirty="0" smtClean="0"/>
              <a:t>anredna </a:t>
            </a:r>
            <a:r>
              <a:rPr lang="sr-Latn-ME" dirty="0"/>
              <a:t>skupštine dioničara/akcionara </a:t>
            </a:r>
            <a:r>
              <a:rPr lang="en-US" dirty="0" smtClean="0"/>
              <a:t>ne </a:t>
            </a:r>
            <a:r>
              <a:rPr lang="en-US" dirty="0" err="1"/>
              <a:t>održi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smtClean="0"/>
              <a:t>je</a:t>
            </a:r>
            <a:r>
              <a:rPr lang="sr-Latn-ME" dirty="0" smtClean="0"/>
              <a:t> </a:t>
            </a:r>
            <a:r>
              <a:rPr lang="pl-PL" dirty="0" smtClean="0"/>
              <a:t>utvrdio </a:t>
            </a:r>
            <a:r>
              <a:rPr lang="pl-PL" dirty="0"/>
              <a:t>nadzorni/upravni odbor u skladu sa zakonom.</a:t>
            </a:r>
          </a:p>
          <a:p>
            <a:pPr marL="0" indent="0">
              <a:buNone/>
            </a:pPr>
            <a:r>
              <a:rPr lang="en-US" dirty="0"/>
              <a:t>b) </a:t>
            </a:r>
            <a:r>
              <a:rPr lang="en-US" dirty="0" err="1"/>
              <a:t>Sačinjavanje</a:t>
            </a:r>
            <a:r>
              <a:rPr lang="en-US" dirty="0"/>
              <a:t> </a:t>
            </a:r>
            <a:r>
              <a:rPr lang="en-US" dirty="0" err="1"/>
              <a:t>prijedloga</a:t>
            </a:r>
            <a:r>
              <a:rPr lang="en-US" dirty="0"/>
              <a:t> </a:t>
            </a:r>
            <a:r>
              <a:rPr lang="en-US" dirty="0" err="1"/>
              <a:t>dnevnog</a:t>
            </a:r>
            <a:r>
              <a:rPr lang="en-US" dirty="0"/>
              <a:t> </a:t>
            </a:r>
            <a:r>
              <a:rPr lang="en-US" dirty="0" err="1"/>
              <a:t>reda</a:t>
            </a:r>
            <a:endParaRPr lang="en-US" dirty="0"/>
          </a:p>
          <a:p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sr-Latn-ME" dirty="0" err="1"/>
              <a:t>u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sačinjava</a:t>
            </a:r>
            <a:r>
              <a:rPr lang="en-US" dirty="0"/>
              <a:t> </a:t>
            </a:r>
            <a:r>
              <a:rPr lang="en-US" dirty="0" err="1"/>
              <a:t>prijedlog</a:t>
            </a:r>
            <a:r>
              <a:rPr lang="en-US" dirty="0"/>
              <a:t> </a:t>
            </a:r>
            <a:r>
              <a:rPr lang="en-US" dirty="0" err="1"/>
              <a:t>dnevnog</a:t>
            </a:r>
            <a:r>
              <a:rPr lang="en-US" dirty="0"/>
              <a:t> </a:t>
            </a:r>
            <a:r>
              <a:rPr lang="en-US" dirty="0" err="1"/>
              <a:t>reda</a:t>
            </a:r>
            <a:r>
              <a:rPr lang="en-US" dirty="0"/>
              <a:t> </a:t>
            </a:r>
            <a:r>
              <a:rPr lang="sr-Latn-ME" dirty="0"/>
              <a:t>v</a:t>
            </a:r>
            <a:r>
              <a:rPr lang="sr-Latn-ME" dirty="0" smtClean="0"/>
              <a:t>anredna </a:t>
            </a:r>
            <a:r>
              <a:rPr lang="sr-Latn-ME" dirty="0"/>
              <a:t>skupštine </a:t>
            </a:r>
            <a:r>
              <a:rPr lang="sr-Latn-ME" dirty="0" smtClean="0"/>
              <a:t>dioničara/akcionara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en-US" dirty="0" err="1" smtClean="0"/>
              <a:t>Dioničar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)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najmanje</a:t>
            </a:r>
            <a:r>
              <a:rPr lang="en-US" dirty="0"/>
              <a:t> 10</a:t>
            </a:r>
            <a:r>
              <a:rPr lang="en-US" dirty="0" smtClean="0"/>
              <a:t>%</a:t>
            </a:r>
            <a:r>
              <a:rPr lang="sr-Latn-ME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imenovanje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 smtClean="0"/>
              <a:t>društva</a:t>
            </a:r>
            <a:r>
              <a:rPr lang="sr-Latn-ME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/>
              <a:t>predložiti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zahtijevati</a:t>
            </a:r>
            <a:r>
              <a:rPr lang="en-US" dirty="0"/>
              <a:t> da se nova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uključe</a:t>
            </a:r>
            <a:r>
              <a:rPr lang="en-US" dirty="0"/>
              <a:t> u </a:t>
            </a:r>
            <a:r>
              <a:rPr lang="en-US" dirty="0" err="1"/>
              <a:t>dnevni</a:t>
            </a:r>
            <a:r>
              <a:rPr lang="en-US" dirty="0"/>
              <a:t> red </a:t>
            </a:r>
            <a:r>
              <a:rPr lang="en-US" dirty="0" err="1"/>
              <a:t>skupštine</a:t>
            </a:r>
            <a:r>
              <a:rPr lang="en-US" dirty="0"/>
              <a:t>.</a:t>
            </a:r>
          </a:p>
          <a:p>
            <a:pPr algn="just"/>
            <a:r>
              <a:rPr lang="pl-PL" dirty="0"/>
              <a:t>Prijedlog se mora sačiniti u pisanom obliku u roku od pet dana od dana </a:t>
            </a:r>
            <a:r>
              <a:rPr lang="pl-PL" dirty="0" smtClean="0"/>
              <a:t>objave </a:t>
            </a:r>
            <a:r>
              <a:rPr lang="en-US" dirty="0" err="1" smtClean="0"/>
              <a:t>saziva</a:t>
            </a:r>
            <a:r>
              <a:rPr lang="en-US" dirty="0" smtClean="0"/>
              <a:t> </a:t>
            </a:r>
            <a:r>
              <a:rPr lang="en-US" dirty="0" err="1"/>
              <a:t>sjednice</a:t>
            </a:r>
            <a:r>
              <a:rPr lang="en-US" dirty="0"/>
              <a:t> </a:t>
            </a:r>
            <a:r>
              <a:rPr lang="sr-Latn-ME" dirty="0"/>
              <a:t>v</a:t>
            </a:r>
            <a:r>
              <a:rPr lang="sr-Latn-ME" dirty="0" smtClean="0"/>
              <a:t>anredne </a:t>
            </a:r>
            <a:r>
              <a:rPr lang="sr-Latn-ME" dirty="0"/>
              <a:t>skupštine </a:t>
            </a:r>
            <a:r>
              <a:rPr lang="sr-Latn-ME" dirty="0" smtClean="0"/>
              <a:t>dioničara/akcionara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9766832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89398"/>
            <a:ext cx="10515600" cy="568756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c) </a:t>
            </a:r>
            <a:r>
              <a:rPr lang="en-US" dirty="0" err="1"/>
              <a:t>Posebni</a:t>
            </a:r>
            <a:r>
              <a:rPr lang="en-US" dirty="0"/>
              <a:t> </a:t>
            </a:r>
            <a:r>
              <a:rPr lang="en-US" dirty="0" err="1"/>
              <a:t>uslovi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zavise</a:t>
            </a:r>
            <a:r>
              <a:rPr lang="en-US" dirty="0"/>
              <a:t> od </a:t>
            </a:r>
            <a:r>
              <a:rPr lang="en-US" dirty="0" err="1"/>
              <a:t>tačke</a:t>
            </a:r>
            <a:r>
              <a:rPr lang="en-US" dirty="0"/>
              <a:t> </a:t>
            </a:r>
            <a:r>
              <a:rPr lang="en-US" dirty="0" err="1"/>
              <a:t>dnevnog</a:t>
            </a:r>
            <a:r>
              <a:rPr lang="en-US" dirty="0"/>
              <a:t> </a:t>
            </a:r>
            <a:r>
              <a:rPr lang="en-US" dirty="0" err="1"/>
              <a:t>reda</a:t>
            </a:r>
            <a:endParaRPr lang="en-US" dirty="0"/>
          </a:p>
          <a:p>
            <a:pPr algn="just"/>
            <a:r>
              <a:rPr lang="en-US" dirty="0" err="1"/>
              <a:t>Različita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naći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dnevnom</a:t>
            </a:r>
            <a:r>
              <a:rPr lang="en-US" dirty="0"/>
              <a:t> </a:t>
            </a:r>
            <a:r>
              <a:rPr lang="en-US" dirty="0" err="1"/>
              <a:t>redu</a:t>
            </a:r>
            <a:r>
              <a:rPr lang="en-US" dirty="0"/>
              <a:t> </a:t>
            </a:r>
            <a:r>
              <a:rPr lang="sr-Latn-ME" dirty="0"/>
              <a:t>v</a:t>
            </a:r>
            <a:r>
              <a:rPr lang="sr-Latn-ME" dirty="0" smtClean="0"/>
              <a:t>anredne </a:t>
            </a:r>
            <a:r>
              <a:rPr lang="sr-Latn-ME" dirty="0"/>
              <a:t>skupštine dioničara/akcionara </a:t>
            </a:r>
            <a:r>
              <a:rPr lang="en-US" dirty="0" smtClean="0"/>
              <a:t> </a:t>
            </a:r>
            <a:r>
              <a:rPr lang="en-US" dirty="0"/>
              <a:t>ne </a:t>
            </a:r>
            <a:r>
              <a:rPr lang="en-US" dirty="0" err="1" smtClean="0"/>
              <a:t>utiču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dužinu</a:t>
            </a:r>
            <a:r>
              <a:rPr lang="en-US" dirty="0"/>
              <a:t> </a:t>
            </a:r>
            <a:r>
              <a:rPr lang="en-US" dirty="0" err="1"/>
              <a:t>trajanja</a:t>
            </a:r>
            <a:r>
              <a:rPr lang="en-US" dirty="0"/>
              <a:t> </a:t>
            </a:r>
            <a:r>
              <a:rPr lang="en-US" dirty="0" err="1"/>
              <a:t>rokova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preduzimanje</a:t>
            </a:r>
            <a:r>
              <a:rPr lang="en-US" dirty="0"/>
              <a:t> </a:t>
            </a:r>
            <a:r>
              <a:rPr lang="en-US" dirty="0" err="1"/>
              <a:t>pojedinih</a:t>
            </a:r>
            <a:r>
              <a:rPr lang="en-US" dirty="0"/>
              <a:t> </a:t>
            </a:r>
            <a:r>
              <a:rPr lang="en-US" dirty="0" err="1"/>
              <a:t>faza</a:t>
            </a:r>
            <a:r>
              <a:rPr lang="en-US" dirty="0"/>
              <a:t> u </a:t>
            </a:r>
            <a:r>
              <a:rPr lang="en-US" dirty="0" err="1"/>
              <a:t>vezi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 smtClean="0"/>
              <a:t>sazivanjem</a:t>
            </a:r>
            <a:r>
              <a:rPr lang="sr-Latn-ME" dirty="0" smtClean="0"/>
              <a:t> </a:t>
            </a:r>
            <a:r>
              <a:rPr lang="pl-PL" dirty="0" smtClean="0"/>
              <a:t>sjednice</a:t>
            </a:r>
            <a:r>
              <a:rPr lang="pl-PL" dirty="0"/>
              <a:t>. </a:t>
            </a:r>
            <a:endParaRPr lang="pl-PL" dirty="0" smtClean="0"/>
          </a:p>
          <a:p>
            <a:pPr algn="just"/>
            <a:r>
              <a:rPr lang="pl-PL" dirty="0" smtClean="0"/>
              <a:t>Drugim </a:t>
            </a:r>
            <a:r>
              <a:rPr lang="pl-PL" dirty="0"/>
              <a:t>riječima, u BiH su proceduralni rokovi vezani za sazivanje v</a:t>
            </a:r>
            <a:r>
              <a:rPr lang="pl-PL" dirty="0" smtClean="0"/>
              <a:t>anredne </a:t>
            </a:r>
            <a:r>
              <a:rPr lang="sr-Latn-ME" dirty="0"/>
              <a:t>skupštine dioničara/akcionara </a:t>
            </a:r>
            <a:r>
              <a:rPr lang="pl-PL" dirty="0" smtClean="0"/>
              <a:t> </a:t>
            </a:r>
            <a:r>
              <a:rPr lang="pl-PL" dirty="0"/>
              <a:t>uvijek isti bez obzira na konkretno pitanje koje se nalazi na dnevnom </a:t>
            </a:r>
            <a:r>
              <a:rPr lang="pl-PL" dirty="0" smtClean="0"/>
              <a:t>redu.</a:t>
            </a:r>
          </a:p>
          <a:p>
            <a:pPr marL="0" indent="0">
              <a:buNone/>
            </a:pPr>
            <a:r>
              <a:rPr lang="nn-NO" dirty="0"/>
              <a:t>3. Održavanje vanredne skupštine dioničara/akcionara putem</a:t>
            </a:r>
            <a:r>
              <a:rPr lang="sr-Latn-ME" dirty="0"/>
              <a:t> </a:t>
            </a:r>
            <a:r>
              <a:rPr lang="en-US" dirty="0" err="1"/>
              <a:t>pisane</a:t>
            </a:r>
            <a:r>
              <a:rPr lang="en-US" dirty="0"/>
              <a:t> </a:t>
            </a:r>
            <a:r>
              <a:rPr lang="en-US" dirty="0" err="1"/>
              <a:t>saglasnosti</a:t>
            </a:r>
            <a:endParaRPr lang="en-US" dirty="0"/>
          </a:p>
          <a:p>
            <a:r>
              <a:rPr lang="en-US" dirty="0"/>
              <a:t>U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dozvoljena</a:t>
            </a:r>
            <a:r>
              <a:rPr lang="en-US" dirty="0"/>
              <a:t> </a:t>
            </a:r>
            <a:r>
              <a:rPr lang="en-US" dirty="0" err="1"/>
              <a:t>pisana</a:t>
            </a:r>
            <a:r>
              <a:rPr lang="en-US" dirty="0"/>
              <a:t> </a:t>
            </a:r>
            <a:r>
              <a:rPr lang="en-US" dirty="0" err="1"/>
              <a:t>saglasnost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donošenja</a:t>
            </a:r>
            <a:r>
              <a:rPr lang="sr-Latn-ME" dirty="0"/>
              <a:t> </a:t>
            </a:r>
            <a:r>
              <a:rPr lang="en-US" dirty="0" err="1"/>
              <a:t>skupštinskih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 bez </a:t>
            </a:r>
            <a:r>
              <a:rPr lang="en-US" dirty="0" err="1"/>
              <a:t>održavanja</a:t>
            </a:r>
            <a:r>
              <a:rPr lang="en-US" dirty="0"/>
              <a:t> </a:t>
            </a:r>
            <a:r>
              <a:rPr lang="en-US" dirty="0" err="1"/>
              <a:t>skupštinske</a:t>
            </a:r>
            <a:r>
              <a:rPr lang="en-US" dirty="0"/>
              <a:t> </a:t>
            </a:r>
            <a:r>
              <a:rPr lang="en-US" dirty="0" err="1" smtClean="0"/>
              <a:t>sjednice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en-US" dirty="0"/>
              <a:t>V</a:t>
            </a:r>
            <a:r>
              <a:rPr lang="sr-Latn-ME" dirty="0"/>
              <a:t>anredna skupština dioničara/akcionara</a:t>
            </a:r>
            <a:r>
              <a:rPr lang="en-US" dirty="0"/>
              <a:t> se </a:t>
            </a:r>
            <a:r>
              <a:rPr lang="en-US" dirty="0" err="1"/>
              <a:t>održava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pisane</a:t>
            </a:r>
            <a:r>
              <a:rPr lang="en-US" dirty="0"/>
              <a:t> </a:t>
            </a:r>
            <a:r>
              <a:rPr lang="en-US" dirty="0" err="1"/>
              <a:t>saglasnosti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nemaju</a:t>
            </a:r>
            <a:r>
              <a:rPr lang="sr-Latn-ME" dirty="0"/>
              <a:t> </a:t>
            </a:r>
            <a:r>
              <a:rPr lang="en-US" dirty="0" err="1"/>
              <a:t>mogućnost</a:t>
            </a:r>
            <a:r>
              <a:rPr lang="en-US" dirty="0"/>
              <a:t> da </a:t>
            </a:r>
            <a:r>
              <a:rPr lang="en-US" dirty="0" err="1"/>
              <a:t>prisustvuju</a:t>
            </a:r>
            <a:r>
              <a:rPr lang="en-US" dirty="0"/>
              <a:t> </a:t>
            </a:r>
            <a:r>
              <a:rPr lang="sr-Latn-ME" dirty="0"/>
              <a:t>vanrednoj skupštini dioničara/akcionara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</a:t>
            </a:r>
            <a:r>
              <a:rPr lang="en-US" dirty="0" err="1"/>
              <a:t>raspravljaju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glasaju</a:t>
            </a:r>
            <a:r>
              <a:rPr lang="en-US" dirty="0"/>
              <a:t> o </a:t>
            </a:r>
            <a:r>
              <a:rPr lang="en-US" dirty="0" err="1"/>
              <a:t>tačkama</a:t>
            </a:r>
            <a:r>
              <a:rPr lang="en-US" dirty="0"/>
              <a:t> </a:t>
            </a:r>
            <a:r>
              <a:rPr lang="en-US" dirty="0" err="1"/>
              <a:t>dnevnog</a:t>
            </a:r>
            <a:r>
              <a:rPr lang="sr-Latn-ME" dirty="0"/>
              <a:t> </a:t>
            </a:r>
            <a:r>
              <a:rPr lang="en-US" dirty="0" err="1"/>
              <a:t>reda</a:t>
            </a:r>
            <a:r>
              <a:rPr lang="en-US" dirty="0"/>
              <a:t>.</a:t>
            </a:r>
            <a:endParaRPr lang="sr-Latn-ME" dirty="0"/>
          </a:p>
          <a:p>
            <a:endParaRPr lang="en-US" dirty="0"/>
          </a:p>
          <a:p>
            <a:pPr algn="just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7783719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79549"/>
            <a:ext cx="10515600" cy="559741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 err="1" smtClean="0"/>
              <a:t>Ovo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uglavnom</a:t>
            </a:r>
            <a:r>
              <a:rPr lang="en-US" dirty="0"/>
              <a:t> </a:t>
            </a:r>
            <a:r>
              <a:rPr lang="en-US" dirty="0" err="1"/>
              <a:t>korisno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sr-Latn-ME" dirty="0"/>
              <a:t>v</a:t>
            </a:r>
            <a:r>
              <a:rPr lang="sr-Latn-ME" dirty="0" smtClean="0"/>
              <a:t>anredna skupština </a:t>
            </a:r>
            <a:r>
              <a:rPr lang="sr-Latn-ME" dirty="0"/>
              <a:t>dioničara/akcionara </a:t>
            </a:r>
            <a:r>
              <a:rPr lang="en-US" dirty="0" smtClean="0"/>
              <a:t> </a:t>
            </a:r>
            <a:r>
              <a:rPr lang="en-US" dirty="0"/>
              <a:t>mora </a:t>
            </a:r>
            <a:r>
              <a:rPr lang="en-US" dirty="0" err="1"/>
              <a:t>donijeti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o </a:t>
            </a:r>
            <a:r>
              <a:rPr lang="en-US" dirty="0" err="1" smtClean="0"/>
              <a:t>administrativnim</a:t>
            </a:r>
            <a:r>
              <a:rPr lang="sr-Latn-ME" dirty="0" smtClean="0"/>
              <a:t> </a:t>
            </a:r>
            <a:r>
              <a:rPr lang="en-US" dirty="0" err="1" smtClean="0"/>
              <a:t>pitanjima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/>
              <a:t>, </a:t>
            </a:r>
            <a:r>
              <a:rPr lang="en-US" dirty="0" err="1"/>
              <a:t>povećanju</a:t>
            </a:r>
            <a:r>
              <a:rPr lang="en-US" dirty="0"/>
              <a:t> </a:t>
            </a:r>
            <a:r>
              <a:rPr lang="en-US" dirty="0" err="1"/>
              <a:t>broja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glasanje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 smtClean="0"/>
              <a:t>V</a:t>
            </a:r>
            <a:r>
              <a:rPr lang="sr-Latn-ME" dirty="0"/>
              <a:t>anredna </a:t>
            </a:r>
            <a:r>
              <a:rPr lang="sr-Latn-ME" dirty="0" smtClean="0"/>
              <a:t>skupština dioničara/akcionara</a:t>
            </a:r>
            <a:r>
              <a:rPr lang="en-US" dirty="0" smtClean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održava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pisane</a:t>
            </a:r>
            <a:r>
              <a:rPr lang="en-US" dirty="0"/>
              <a:t> </a:t>
            </a:r>
            <a:r>
              <a:rPr lang="en-US" dirty="0" err="1"/>
              <a:t>saglasnosti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odlučivati</a:t>
            </a:r>
            <a:r>
              <a:rPr lang="en-US" dirty="0"/>
              <a:t> o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 smtClean="0"/>
              <a:t>pitanjima</a:t>
            </a:r>
            <a:r>
              <a:rPr lang="sr-Latn-ME" dirty="0" smtClean="0"/>
              <a:t> </a:t>
            </a:r>
            <a:r>
              <a:rPr lang="pl-PL" dirty="0" smtClean="0"/>
              <a:t>koja </a:t>
            </a:r>
            <a:r>
              <a:rPr lang="pl-PL" dirty="0"/>
              <a:t>spadaju u nadležnost </a:t>
            </a:r>
            <a:r>
              <a:rPr lang="sr-Latn-ME" dirty="0"/>
              <a:t>skupštine dioničara/akcionara </a:t>
            </a:r>
            <a:r>
              <a:rPr lang="pl-PL" dirty="0" smtClean="0"/>
              <a:t> </a:t>
            </a:r>
            <a:r>
              <a:rPr lang="pl-PL" dirty="0"/>
              <a:t>osim: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izbora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(</a:t>
            </a:r>
            <a:r>
              <a:rPr lang="en-US" dirty="0" err="1"/>
              <a:t>obaveznog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dobrovoljnog</a:t>
            </a:r>
            <a:r>
              <a:rPr lang="en-US" dirty="0"/>
              <a:t>);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izbora</a:t>
            </a:r>
            <a:r>
              <a:rPr lang="en-US" dirty="0"/>
              <a:t> </a:t>
            </a:r>
            <a:r>
              <a:rPr lang="en-US" dirty="0" err="1"/>
              <a:t>eksternog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usvajanja</a:t>
            </a:r>
            <a:r>
              <a:rPr lang="en-US" dirty="0"/>
              <a:t> </a:t>
            </a:r>
            <a:r>
              <a:rPr lang="en-US" dirty="0" err="1"/>
              <a:t>završnog</a:t>
            </a:r>
            <a:r>
              <a:rPr lang="en-US" dirty="0"/>
              <a:t> </a:t>
            </a:r>
            <a:r>
              <a:rPr lang="en-US" dirty="0" err="1"/>
              <a:t>računa</a:t>
            </a:r>
            <a:r>
              <a:rPr lang="en-US" dirty="0"/>
              <a:t>,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izvještaja</a:t>
            </a:r>
            <a:r>
              <a:rPr lang="en-US" dirty="0"/>
              <a:t>, </a:t>
            </a:r>
            <a:r>
              <a:rPr lang="en-US" dirty="0" err="1"/>
              <a:t>raspoređivanja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isplate</a:t>
            </a:r>
            <a:r>
              <a:rPr lang="en-US" dirty="0" smtClean="0"/>
              <a:t> </a:t>
            </a:r>
            <a:r>
              <a:rPr lang="en-US" dirty="0" err="1"/>
              <a:t>dividendi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 smtClean="0"/>
              <a:t>V</a:t>
            </a:r>
            <a:r>
              <a:rPr lang="sr-Latn-ME" dirty="0"/>
              <a:t>anredna </a:t>
            </a:r>
            <a:r>
              <a:rPr lang="sr-Latn-ME" dirty="0" smtClean="0"/>
              <a:t>skupština </a:t>
            </a:r>
            <a:r>
              <a:rPr lang="sr-Latn-ME" dirty="0"/>
              <a:t>dioničara/akcionara </a:t>
            </a:r>
            <a:r>
              <a:rPr lang="en-US" dirty="0" smtClean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pisane</a:t>
            </a:r>
            <a:r>
              <a:rPr lang="en-US" dirty="0"/>
              <a:t> </a:t>
            </a:r>
            <a:r>
              <a:rPr lang="en-US" dirty="0" err="1"/>
              <a:t>saglasnosti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održavati</a:t>
            </a:r>
            <a:r>
              <a:rPr lang="en-US" dirty="0"/>
              <a:t> </a:t>
            </a:r>
            <a:r>
              <a:rPr lang="en-US" dirty="0" err="1"/>
              <a:t>umjesto</a:t>
            </a:r>
            <a:r>
              <a:rPr lang="en-US" dirty="0"/>
              <a:t> </a:t>
            </a:r>
            <a:r>
              <a:rPr lang="sr-Latn-ME" dirty="0"/>
              <a:t>g</a:t>
            </a:r>
            <a:r>
              <a:rPr lang="sr-Latn-ME" dirty="0" smtClean="0"/>
              <a:t>odišnje </a:t>
            </a:r>
            <a:r>
              <a:rPr lang="sr-Latn-ME" dirty="0"/>
              <a:t>skupštine dioničara/akcionara </a:t>
            </a:r>
            <a:r>
              <a:rPr lang="en-US" dirty="0" smtClean="0"/>
              <a:t>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 smtClean="0"/>
              <a:t>ponovno</a:t>
            </a:r>
            <a:r>
              <a:rPr lang="sr-Latn-ME" dirty="0" smtClean="0"/>
              <a:t> </a:t>
            </a:r>
            <a:r>
              <a:rPr lang="en-US" dirty="0" err="1" smtClean="0"/>
              <a:t>zakazana</a:t>
            </a:r>
            <a:r>
              <a:rPr lang="en-US" dirty="0" smtClean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nedostatka</a:t>
            </a:r>
            <a:r>
              <a:rPr lang="en-US" dirty="0"/>
              <a:t> </a:t>
            </a:r>
            <a:r>
              <a:rPr lang="en-US" dirty="0" err="1"/>
              <a:t>kvoruma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94658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1647" y="1005354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c) </a:t>
            </a:r>
            <a:r>
              <a:rPr lang="en-US" dirty="0" err="1"/>
              <a:t>Mjesto</a:t>
            </a:r>
            <a:r>
              <a:rPr lang="en-US" dirty="0"/>
              <a:t> </a:t>
            </a:r>
            <a:r>
              <a:rPr lang="en-US" dirty="0" err="1"/>
              <a:t>održavanja</a:t>
            </a:r>
            <a:r>
              <a:rPr lang="en-US" dirty="0"/>
              <a:t> </a:t>
            </a:r>
            <a:r>
              <a:rPr lang="sr-Latn-ME" dirty="0" smtClean="0"/>
              <a:t>skupštine dioničara/akcionara </a:t>
            </a:r>
            <a:endParaRPr lang="en-US" dirty="0"/>
          </a:p>
          <a:p>
            <a:pPr algn="just"/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obavezu</a:t>
            </a:r>
            <a:r>
              <a:rPr lang="en-US" dirty="0"/>
              <a:t> da </a:t>
            </a:r>
            <a:r>
              <a:rPr lang="sr-Latn-ME" dirty="0" smtClean="0"/>
              <a:t>skupštinu dioničara/akcionara </a:t>
            </a:r>
            <a:r>
              <a:rPr lang="en-US" dirty="0" smtClean="0"/>
              <a:t> </a:t>
            </a:r>
            <a:r>
              <a:rPr lang="en-US" dirty="0" err="1"/>
              <a:t>održava</a:t>
            </a:r>
            <a:r>
              <a:rPr lang="en-US" dirty="0"/>
              <a:t> </a:t>
            </a:r>
            <a:r>
              <a:rPr lang="en-US" dirty="0" err="1"/>
              <a:t>tamo</a:t>
            </a:r>
            <a:r>
              <a:rPr lang="en-US" dirty="0"/>
              <a:t> </a:t>
            </a:r>
            <a:r>
              <a:rPr lang="en-US" dirty="0" err="1"/>
              <a:t>gdje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 smtClean="0"/>
              <a:t>registr</a:t>
            </a:r>
            <a:r>
              <a:rPr lang="sr-Latn-ME" dirty="0" smtClean="0"/>
              <a:t>ovano </a:t>
            </a:r>
            <a:r>
              <a:rPr lang="en-US" dirty="0" err="1" smtClean="0"/>
              <a:t>sjedište</a:t>
            </a:r>
            <a:r>
              <a:rPr lang="en-US" dirty="0" smtClean="0"/>
              <a:t> </a:t>
            </a:r>
            <a:r>
              <a:rPr lang="en-US" dirty="0" err="1"/>
              <a:t>ukoliko</a:t>
            </a:r>
            <a:r>
              <a:rPr lang="en-US" dirty="0"/>
              <a:t> </a:t>
            </a:r>
            <a:r>
              <a:rPr lang="en-US" dirty="0" err="1"/>
              <a:t>osnivačkim</a:t>
            </a:r>
            <a:r>
              <a:rPr lang="en-US" dirty="0"/>
              <a:t> </a:t>
            </a:r>
            <a:r>
              <a:rPr lang="en-US" dirty="0" err="1"/>
              <a:t>aktom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statutom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određeno</a:t>
            </a:r>
            <a:r>
              <a:rPr lang="en-US" dirty="0"/>
              <a:t> </a:t>
            </a:r>
            <a:r>
              <a:rPr lang="en-US" dirty="0" err="1"/>
              <a:t>drugačije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Zakoni</a:t>
            </a:r>
            <a:r>
              <a:rPr lang="sr-Latn-ME" dirty="0" smtClean="0"/>
              <a:t> </a:t>
            </a:r>
            <a:r>
              <a:rPr lang="en-US" dirty="0" err="1" smtClean="0"/>
              <a:t>predviđaju</a:t>
            </a:r>
            <a:r>
              <a:rPr lang="en-US" dirty="0" smtClean="0"/>
              <a:t> </a:t>
            </a:r>
            <a:r>
              <a:rPr lang="en-US" dirty="0"/>
              <a:t>da se </a:t>
            </a:r>
            <a:r>
              <a:rPr lang="sr-Latn-ME" dirty="0" smtClean="0"/>
              <a:t>godišnja skupština akcionara/dioničara </a:t>
            </a:r>
            <a:r>
              <a:rPr lang="en-US" dirty="0" smtClean="0"/>
              <a:t> </a:t>
            </a:r>
            <a:r>
              <a:rPr lang="en-US" dirty="0" err="1"/>
              <a:t>održava</a:t>
            </a:r>
            <a:r>
              <a:rPr lang="en-US" dirty="0"/>
              <a:t> u </a:t>
            </a:r>
            <a:r>
              <a:rPr lang="en-US" dirty="0" err="1"/>
              <a:t>mjestu</a:t>
            </a:r>
            <a:r>
              <a:rPr lang="en-US" dirty="0"/>
              <a:t> </a:t>
            </a:r>
            <a:r>
              <a:rPr lang="en-US" dirty="0" err="1"/>
              <a:t>sjedišta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riječ</a:t>
            </a:r>
            <a:r>
              <a:rPr lang="en-US" dirty="0"/>
              <a:t> o </a:t>
            </a:r>
            <a:r>
              <a:rPr lang="sr-Latn-ME" dirty="0" smtClean="0"/>
              <a:t>vanrdnoj skupštini dioničara/akcionara</a:t>
            </a:r>
            <a:r>
              <a:rPr lang="en-US" dirty="0" smtClean="0"/>
              <a:t>, </a:t>
            </a:r>
            <a:r>
              <a:rPr lang="en-US" dirty="0"/>
              <a:t>ne </a:t>
            </a:r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posebne</a:t>
            </a:r>
            <a:r>
              <a:rPr lang="en-US" dirty="0"/>
              <a:t> </a:t>
            </a:r>
            <a:r>
              <a:rPr lang="en-US" dirty="0" err="1"/>
              <a:t>odredbe</a:t>
            </a:r>
            <a:r>
              <a:rPr lang="en-US" dirty="0"/>
              <a:t> </a:t>
            </a:r>
            <a:r>
              <a:rPr lang="en-US" dirty="0" err="1"/>
              <a:t>kojima</a:t>
            </a:r>
            <a:r>
              <a:rPr lang="en-US" dirty="0"/>
              <a:t> se </a:t>
            </a:r>
            <a:r>
              <a:rPr lang="en-US" dirty="0" err="1"/>
              <a:t>tretira</a:t>
            </a:r>
            <a:r>
              <a:rPr lang="en-US" dirty="0"/>
              <a:t> </a:t>
            </a:r>
            <a:r>
              <a:rPr lang="en-US" dirty="0" err="1"/>
              <a:t>pitanje</a:t>
            </a:r>
            <a:r>
              <a:rPr lang="en-US" dirty="0"/>
              <a:t> </a:t>
            </a:r>
            <a:r>
              <a:rPr lang="en-US" dirty="0" err="1"/>
              <a:t>mjesta</a:t>
            </a:r>
            <a:r>
              <a:rPr lang="en-US" dirty="0"/>
              <a:t> </a:t>
            </a:r>
            <a:r>
              <a:rPr lang="en-US" dirty="0" err="1"/>
              <a:t>njenog</a:t>
            </a:r>
            <a:r>
              <a:rPr lang="en-US" dirty="0"/>
              <a:t> </a:t>
            </a:r>
            <a:r>
              <a:rPr lang="en-US" dirty="0" err="1"/>
              <a:t>održavanja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ali</a:t>
            </a:r>
            <a:r>
              <a:rPr lang="en-US" dirty="0" smtClean="0"/>
              <a:t> </a:t>
            </a:r>
            <a:r>
              <a:rPr lang="en-US" dirty="0"/>
              <a:t>bi se </a:t>
            </a:r>
            <a:r>
              <a:rPr lang="en-US" dirty="0" err="1"/>
              <a:t>svakako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one </a:t>
            </a:r>
            <a:r>
              <a:rPr lang="en-US" dirty="0" err="1"/>
              <a:t>trebale</a:t>
            </a:r>
            <a:r>
              <a:rPr lang="en-US" dirty="0"/>
              <a:t> </a:t>
            </a:r>
            <a:r>
              <a:rPr lang="en-US" dirty="0" err="1"/>
              <a:t>održavati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mjestu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omogućava</a:t>
            </a:r>
            <a:r>
              <a:rPr lang="en-US" dirty="0"/>
              <a:t> </a:t>
            </a:r>
            <a:r>
              <a:rPr lang="en-US" dirty="0" err="1"/>
              <a:t>optimalne</a:t>
            </a:r>
            <a:r>
              <a:rPr lang="en-US" dirty="0"/>
              <a:t> </a:t>
            </a:r>
            <a:r>
              <a:rPr lang="en-US" dirty="0" err="1" smtClean="0"/>
              <a:t>uslove</a:t>
            </a:r>
            <a:r>
              <a:rPr lang="sr-Latn-ME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0113633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87506"/>
            <a:ext cx="10515600" cy="5289457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kcionarima</a:t>
            </a:r>
            <a:r>
              <a:rPr lang="en-US" dirty="0" smtClean="0"/>
              <a:t> se u </a:t>
            </a:r>
            <a:r>
              <a:rPr lang="en-US" dirty="0" err="1" smtClean="0"/>
              <a:t>obavještenju</a:t>
            </a:r>
            <a:r>
              <a:rPr lang="en-US" dirty="0" smtClean="0"/>
              <a:t>, </a:t>
            </a:r>
            <a:r>
              <a:rPr lang="en-US" dirty="0" err="1" smtClean="0"/>
              <a:t>glasačkom</a:t>
            </a:r>
            <a:r>
              <a:rPr lang="en-US" dirty="0" smtClean="0"/>
              <a:t> </a:t>
            </a:r>
            <a:r>
              <a:rPr lang="en-US" dirty="0" err="1" smtClean="0"/>
              <a:t>listiću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zapisniku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sr-Latn-ME" dirty="0" smtClean="0"/>
              <a:t>vanredne </a:t>
            </a:r>
            <a:r>
              <a:rPr lang="sr-Latn-ME" dirty="0"/>
              <a:t>skupštine dioničara/akcionara </a:t>
            </a:r>
            <a:r>
              <a:rPr lang="sr-Latn-ME" dirty="0" smtClean="0"/>
              <a:t> </a:t>
            </a:r>
            <a:r>
              <a:rPr lang="en-US" dirty="0" err="1" smtClean="0"/>
              <a:t>moraju</a:t>
            </a:r>
            <a:r>
              <a:rPr lang="en-US" dirty="0" smtClean="0"/>
              <a:t> </a:t>
            </a:r>
            <a:r>
              <a:rPr lang="en-US" dirty="0" err="1" smtClean="0"/>
              <a:t>pružiti</a:t>
            </a:r>
            <a:r>
              <a:rPr lang="en-US" dirty="0" smtClean="0"/>
              <a:t> </a:t>
            </a:r>
            <a:r>
              <a:rPr lang="en-US" dirty="0" err="1" smtClean="0"/>
              <a:t>određene</a:t>
            </a:r>
            <a:r>
              <a:rPr lang="en-US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 pored </a:t>
            </a:r>
            <a:r>
              <a:rPr lang="en-US" dirty="0" err="1" smtClean="0"/>
              <a:t>onih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dostupne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sr-Latn-ME" dirty="0" smtClean="0"/>
              <a:t>godišnjoj </a:t>
            </a:r>
            <a:r>
              <a:rPr lang="sr-Latn-ME" dirty="0"/>
              <a:t>skupštine </a:t>
            </a:r>
            <a:r>
              <a:rPr lang="sr-Latn-ME" dirty="0" smtClean="0"/>
              <a:t>dioničara/akcionara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je</a:t>
            </a:r>
            <a:r>
              <a:rPr lang="sr-Latn-ME" dirty="0" smtClean="0"/>
              <a:t> </a:t>
            </a:r>
            <a:r>
              <a:rPr lang="en-US" dirty="0" err="1" smtClean="0"/>
              <a:t>rok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prihvatanje</a:t>
            </a:r>
            <a:r>
              <a:rPr lang="en-US" dirty="0" smtClean="0"/>
              <a:t> </a:t>
            </a:r>
            <a:r>
              <a:rPr lang="en-US" dirty="0" err="1" smtClean="0"/>
              <a:t>glasačkih</a:t>
            </a:r>
            <a:r>
              <a:rPr lang="en-US" dirty="0" smtClean="0"/>
              <a:t> </a:t>
            </a:r>
            <a:r>
              <a:rPr lang="en-US" dirty="0" err="1" smtClean="0"/>
              <a:t>listića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poštanska</a:t>
            </a:r>
            <a:r>
              <a:rPr lang="en-US" dirty="0" smtClean="0"/>
              <a:t> </a:t>
            </a:r>
            <a:r>
              <a:rPr lang="en-US" dirty="0" err="1" smtClean="0"/>
              <a:t>adresa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koju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slati</a:t>
            </a:r>
            <a:r>
              <a:rPr lang="en-US" dirty="0" smtClean="0"/>
              <a:t> </a:t>
            </a:r>
            <a:r>
              <a:rPr lang="en-US" dirty="0" err="1" smtClean="0"/>
              <a:t>popunjene</a:t>
            </a:r>
            <a:r>
              <a:rPr lang="en-US" dirty="0" smtClean="0"/>
              <a:t> </a:t>
            </a:r>
            <a:r>
              <a:rPr lang="en-US" dirty="0" err="1" smtClean="0"/>
              <a:t>listiće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Datum </a:t>
            </a:r>
            <a:r>
              <a:rPr lang="en-US" dirty="0" err="1" smtClean="0"/>
              <a:t>kada</a:t>
            </a:r>
            <a:r>
              <a:rPr lang="en-US" dirty="0" smtClean="0"/>
              <a:t> se </a:t>
            </a:r>
            <a:r>
              <a:rPr lang="en-US" dirty="0" err="1" smtClean="0"/>
              <a:t>održava</a:t>
            </a:r>
            <a:r>
              <a:rPr lang="en-US" dirty="0" smtClean="0"/>
              <a:t> </a:t>
            </a:r>
            <a:r>
              <a:rPr lang="sr-Latn-ME" dirty="0" smtClean="0"/>
              <a:t>vanredna skupština </a:t>
            </a:r>
            <a:r>
              <a:rPr lang="sr-Latn-ME" dirty="0"/>
              <a:t>dioničara/akcionara </a:t>
            </a:r>
            <a:r>
              <a:rPr lang="en-US" dirty="0" smtClean="0"/>
              <a:t> </a:t>
            </a:r>
            <a:r>
              <a:rPr lang="en-US" dirty="0" err="1" smtClean="0"/>
              <a:t>putem</a:t>
            </a:r>
            <a:r>
              <a:rPr lang="en-US" dirty="0" smtClean="0"/>
              <a:t> </a:t>
            </a:r>
            <a:r>
              <a:rPr lang="en-US" dirty="0" err="1" smtClean="0"/>
              <a:t>pisane</a:t>
            </a:r>
            <a:r>
              <a:rPr lang="en-US" dirty="0" smtClean="0"/>
              <a:t> </a:t>
            </a:r>
            <a:r>
              <a:rPr lang="en-US" dirty="0" err="1" smtClean="0"/>
              <a:t>saglasnosti</a:t>
            </a:r>
            <a:r>
              <a:rPr lang="en-US" dirty="0" smtClean="0"/>
              <a:t> </a:t>
            </a:r>
            <a:r>
              <a:rPr lang="en-US" dirty="0" err="1" smtClean="0"/>
              <a:t>takođe</a:t>
            </a:r>
            <a:r>
              <a:rPr lang="en-US" dirty="0" smtClean="0"/>
              <a:t> je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rok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prihvatanje</a:t>
            </a:r>
            <a:r>
              <a:rPr lang="sr-Latn-ME" dirty="0" smtClean="0"/>
              <a:t> </a:t>
            </a:r>
            <a:r>
              <a:rPr lang="en-US" dirty="0" err="1" smtClean="0"/>
              <a:t>glasačkih</a:t>
            </a:r>
            <a:r>
              <a:rPr lang="en-US" dirty="0" smtClean="0"/>
              <a:t> </a:t>
            </a:r>
            <a:r>
              <a:rPr lang="en-US" dirty="0" err="1" smtClean="0"/>
              <a:t>listića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V</a:t>
            </a:r>
            <a:r>
              <a:rPr lang="sr-Latn-ME" dirty="0"/>
              <a:t>anredna </a:t>
            </a:r>
            <a:r>
              <a:rPr lang="sr-Latn-ME" dirty="0" smtClean="0"/>
              <a:t>skupština </a:t>
            </a:r>
            <a:r>
              <a:rPr lang="sr-Latn-ME" dirty="0"/>
              <a:t>dioničara/akcionara </a:t>
            </a:r>
            <a:r>
              <a:rPr lang="en-US" dirty="0" smtClean="0"/>
              <a:t> </a:t>
            </a:r>
            <a:r>
              <a:rPr lang="en-US" dirty="0" err="1" smtClean="0"/>
              <a:t>putem</a:t>
            </a:r>
            <a:r>
              <a:rPr lang="en-US" dirty="0" smtClean="0"/>
              <a:t> </a:t>
            </a:r>
            <a:r>
              <a:rPr lang="en-US" dirty="0" err="1" smtClean="0"/>
              <a:t>pisane</a:t>
            </a:r>
            <a:r>
              <a:rPr lang="en-US" dirty="0" smtClean="0"/>
              <a:t> </a:t>
            </a:r>
            <a:r>
              <a:rPr lang="en-US" dirty="0" err="1" smtClean="0"/>
              <a:t>saglasnosti</a:t>
            </a:r>
            <a:r>
              <a:rPr lang="en-US" dirty="0" smtClean="0"/>
              <a:t> je </a:t>
            </a:r>
            <a:r>
              <a:rPr lang="en-US" dirty="0" err="1" smtClean="0"/>
              <a:t>punovažna</a:t>
            </a:r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njoj</a:t>
            </a:r>
            <a:r>
              <a:rPr lang="en-US" dirty="0" smtClean="0"/>
              <a:t> </a:t>
            </a:r>
            <a:r>
              <a:rPr lang="en-US" dirty="0" err="1" smtClean="0"/>
              <a:t>učestvuju</a:t>
            </a:r>
            <a:r>
              <a:rPr lang="en-US" dirty="0" smtClean="0"/>
              <a:t> </a:t>
            </a:r>
            <a:r>
              <a:rPr lang="en-US" dirty="0" err="1" smtClean="0"/>
              <a:t>svi</a:t>
            </a:r>
            <a:r>
              <a:rPr lang="en-US" dirty="0" smtClean="0"/>
              <a:t>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predstavljaju</a:t>
            </a:r>
            <a:r>
              <a:rPr lang="en-US" dirty="0" smtClean="0"/>
              <a:t> </a:t>
            </a:r>
            <a:r>
              <a:rPr lang="en-US" dirty="0" err="1" smtClean="0"/>
              <a:t>određeni</a:t>
            </a:r>
            <a:r>
              <a:rPr lang="en-US" dirty="0" smtClean="0"/>
              <a:t> </a:t>
            </a:r>
            <a:r>
              <a:rPr lang="en-US" dirty="0" err="1" smtClean="0"/>
              <a:t>procenat</a:t>
            </a:r>
            <a:r>
              <a:rPr lang="en-US" dirty="0" smtClean="0"/>
              <a:t> </a:t>
            </a:r>
            <a:r>
              <a:rPr lang="en-US" dirty="0" err="1" smtClean="0"/>
              <a:t>dioničkog</a:t>
            </a:r>
            <a:r>
              <a:rPr lang="en-US" dirty="0" smtClean="0"/>
              <a:t>/</a:t>
            </a:r>
            <a:r>
              <a:rPr lang="en-US" dirty="0" err="1" smtClean="0"/>
              <a:t>akcijskog</a:t>
            </a:r>
            <a:r>
              <a:rPr lang="sr-Latn-ME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(</a:t>
            </a:r>
            <a:r>
              <a:rPr lang="en-US" dirty="0" err="1" smtClean="0"/>
              <a:t>naprimjer</a:t>
            </a:r>
            <a:r>
              <a:rPr lang="en-US" dirty="0" smtClean="0"/>
              <a:t>, 50%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s </a:t>
            </a:r>
            <a:r>
              <a:rPr lang="en-US" dirty="0" err="1" smtClean="0"/>
              <a:t>pravom</a:t>
            </a:r>
            <a:r>
              <a:rPr lang="en-US" dirty="0" smtClean="0"/>
              <a:t> </a:t>
            </a:r>
            <a:r>
              <a:rPr lang="en-US" dirty="0" err="1" smtClean="0"/>
              <a:t>glasa</a:t>
            </a:r>
            <a:r>
              <a:rPr lang="en-US" dirty="0" smtClean="0"/>
              <a:t>). </a:t>
            </a:r>
            <a:endParaRPr lang="sr-Latn-ME" dirty="0" smtClean="0"/>
          </a:p>
          <a:p>
            <a:pPr algn="just"/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kcionari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sr-Latn-ME" dirty="0" smtClean="0"/>
              <a:t> </a:t>
            </a:r>
            <a:r>
              <a:rPr lang="en-US" dirty="0" err="1" smtClean="0"/>
              <a:t>učestvuju</a:t>
            </a:r>
            <a:r>
              <a:rPr lang="en-US" dirty="0" smtClean="0"/>
              <a:t> </a:t>
            </a:r>
            <a:r>
              <a:rPr lang="en-US" dirty="0" err="1" smtClean="0"/>
              <a:t>jesu</a:t>
            </a:r>
            <a:r>
              <a:rPr lang="en-US" dirty="0" smtClean="0"/>
              <a:t> </a:t>
            </a:r>
            <a:r>
              <a:rPr lang="en-US" dirty="0" err="1" smtClean="0"/>
              <a:t>oni</a:t>
            </a:r>
            <a:r>
              <a:rPr lang="en-US" dirty="0" smtClean="0"/>
              <a:t> </a:t>
            </a:r>
            <a:r>
              <a:rPr lang="en-US" dirty="0" err="1" smtClean="0"/>
              <a:t>čiji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popunjeni</a:t>
            </a:r>
            <a:r>
              <a:rPr lang="en-US" dirty="0" smtClean="0"/>
              <a:t> </a:t>
            </a:r>
            <a:r>
              <a:rPr lang="en-US" dirty="0" err="1" smtClean="0"/>
              <a:t>glasački</a:t>
            </a:r>
            <a:r>
              <a:rPr lang="en-US" dirty="0" smtClean="0"/>
              <a:t> </a:t>
            </a:r>
            <a:r>
              <a:rPr lang="en-US" dirty="0" err="1" smtClean="0"/>
              <a:t>listići</a:t>
            </a:r>
            <a:r>
              <a:rPr lang="en-US" dirty="0" smtClean="0"/>
              <a:t> </a:t>
            </a:r>
            <a:r>
              <a:rPr lang="en-US" dirty="0" err="1" smtClean="0"/>
              <a:t>primljeni</a:t>
            </a:r>
            <a:r>
              <a:rPr lang="en-US" dirty="0" smtClean="0"/>
              <a:t> u </a:t>
            </a:r>
            <a:r>
              <a:rPr lang="en-US" dirty="0" err="1" smtClean="0"/>
              <a:t>roku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392619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06824"/>
            <a:ext cx="10515600" cy="53701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ME" dirty="0"/>
              <a:t>3</a:t>
            </a:r>
            <a:r>
              <a:rPr lang="en-US" dirty="0" smtClean="0"/>
              <a:t>.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endParaRPr lang="en-US" dirty="0"/>
          </a:p>
          <a:p>
            <a:pPr algn="just"/>
            <a:r>
              <a:rPr lang="en-US" dirty="0" err="1"/>
              <a:t>Važno</a:t>
            </a:r>
            <a:r>
              <a:rPr lang="en-US" dirty="0"/>
              <a:t> je </a:t>
            </a:r>
            <a:r>
              <a:rPr lang="en-US" dirty="0" err="1"/>
              <a:t>slijediti</a:t>
            </a:r>
            <a:r>
              <a:rPr lang="en-US" dirty="0"/>
              <a:t> procedure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pripremu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održavanje</a:t>
            </a:r>
            <a:r>
              <a:rPr lang="en-US" dirty="0"/>
              <a:t> </a:t>
            </a:r>
            <a:r>
              <a:rPr lang="sr-Latn-ME" dirty="0"/>
              <a:t>skupštine dioničara/akcionara </a:t>
            </a:r>
            <a:r>
              <a:rPr lang="en-US" dirty="0" smtClean="0"/>
              <a:t> </a:t>
            </a:r>
            <a:r>
              <a:rPr lang="en-US" dirty="0" err="1"/>
              <a:t>kako</a:t>
            </a:r>
            <a:r>
              <a:rPr lang="en-US" dirty="0"/>
              <a:t> bi se </a:t>
            </a:r>
            <a:r>
              <a:rPr lang="en-US" dirty="0" err="1" smtClean="0"/>
              <a:t>osigurala</a:t>
            </a:r>
            <a:r>
              <a:rPr lang="sr-Latn-ME" dirty="0" smtClean="0"/>
              <a:t> </a:t>
            </a:r>
            <a:r>
              <a:rPr lang="en-US" dirty="0" err="1" smtClean="0"/>
              <a:t>punovažnost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zakonitost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ovaj</a:t>
            </a:r>
            <a:r>
              <a:rPr lang="en-US" dirty="0"/>
              <a:t> organ </a:t>
            </a:r>
            <a:r>
              <a:rPr lang="en-US" dirty="0" err="1"/>
              <a:t>donese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pl-PL" dirty="0"/>
              <a:t>1. Odluke za koje je potrebna prosta većina glasova</a:t>
            </a:r>
          </a:p>
          <a:p>
            <a:pPr algn="just"/>
            <a:r>
              <a:rPr lang="en-US" dirty="0" err="1"/>
              <a:t>Većina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 </a:t>
            </a:r>
            <a:r>
              <a:rPr lang="sr-Latn-ME" dirty="0"/>
              <a:t>skupštine dioničara/akcionara 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donosi</a:t>
            </a:r>
            <a:r>
              <a:rPr lang="en-US" dirty="0"/>
              <a:t> </a:t>
            </a:r>
            <a:r>
              <a:rPr lang="en-US" dirty="0" err="1"/>
              <a:t>prostom</a:t>
            </a:r>
            <a:r>
              <a:rPr lang="en-US" dirty="0"/>
              <a:t> </a:t>
            </a:r>
            <a:r>
              <a:rPr lang="en-US" dirty="0" err="1"/>
              <a:t>većinom</a:t>
            </a:r>
            <a:r>
              <a:rPr lang="en-US" dirty="0"/>
              <a:t> </a:t>
            </a:r>
            <a:r>
              <a:rPr lang="en-US" dirty="0" err="1"/>
              <a:t>glasova</a:t>
            </a:r>
            <a:r>
              <a:rPr lang="en-US" dirty="0"/>
              <a:t> </a:t>
            </a:r>
            <a:r>
              <a:rPr lang="en-US" dirty="0" err="1"/>
              <a:t>prisutnih</a:t>
            </a:r>
            <a:r>
              <a:rPr lang="en-US" dirty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Pretpostavka</a:t>
            </a:r>
            <a:r>
              <a:rPr lang="en-US" dirty="0" smtClean="0"/>
              <a:t> </a:t>
            </a:r>
            <a:r>
              <a:rPr lang="en-US" dirty="0"/>
              <a:t>je da se </a:t>
            </a:r>
            <a:r>
              <a:rPr lang="en-US" dirty="0" err="1"/>
              <a:t>zahtijeva</a:t>
            </a:r>
            <a:r>
              <a:rPr lang="en-US" dirty="0"/>
              <a:t> </a:t>
            </a:r>
            <a:r>
              <a:rPr lang="en-US" dirty="0" err="1"/>
              <a:t>prosta</a:t>
            </a:r>
            <a:r>
              <a:rPr lang="en-US" dirty="0"/>
              <a:t> </a:t>
            </a:r>
            <a:r>
              <a:rPr lang="en-US" dirty="0" err="1"/>
              <a:t>većina</a:t>
            </a:r>
            <a:r>
              <a:rPr lang="en-US" dirty="0"/>
              <a:t> </a:t>
            </a:r>
            <a:r>
              <a:rPr lang="en-US" dirty="0" err="1"/>
              <a:t>glasova</a:t>
            </a:r>
            <a:r>
              <a:rPr lang="en-US" dirty="0"/>
              <a:t>, </a:t>
            </a:r>
            <a:r>
              <a:rPr lang="en-US" dirty="0" err="1"/>
              <a:t>ukoliko</a:t>
            </a:r>
            <a:r>
              <a:rPr lang="en-US" dirty="0"/>
              <a:t> </a:t>
            </a:r>
            <a:r>
              <a:rPr lang="en-US" dirty="0" err="1"/>
              <a:t>zakon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osnivački</a:t>
            </a:r>
            <a:r>
              <a:rPr lang="sr-Latn-ME" dirty="0" smtClean="0"/>
              <a:t> </a:t>
            </a:r>
            <a:r>
              <a:rPr lang="en-US" dirty="0" err="1" smtClean="0"/>
              <a:t>akt</a:t>
            </a:r>
            <a:r>
              <a:rPr lang="en-US" dirty="0" smtClean="0"/>
              <a:t> </a:t>
            </a:r>
            <a:r>
              <a:rPr lang="en-US" dirty="0"/>
              <a:t>ne </a:t>
            </a:r>
            <a:r>
              <a:rPr lang="en-US" dirty="0" err="1"/>
              <a:t>zahtijevaju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određena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veći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glasova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glasove</a:t>
            </a:r>
            <a:r>
              <a:rPr lang="en-US" dirty="0"/>
              <a:t> </a:t>
            </a:r>
            <a:r>
              <a:rPr lang="en-US" dirty="0" err="1"/>
              <a:t>klasa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5219040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75765"/>
            <a:ext cx="10515600" cy="51011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je </a:t>
            </a:r>
            <a:r>
              <a:rPr lang="en-US" dirty="0" err="1"/>
              <a:t>potrebna</a:t>
            </a:r>
            <a:r>
              <a:rPr lang="en-US" dirty="0"/>
              <a:t> </a:t>
            </a:r>
            <a:r>
              <a:rPr lang="en-US" dirty="0" err="1"/>
              <a:t>kvalificirana</a:t>
            </a:r>
            <a:r>
              <a:rPr lang="en-US" dirty="0"/>
              <a:t> </a:t>
            </a:r>
            <a:r>
              <a:rPr lang="en-US" dirty="0" err="1"/>
              <a:t>većina</a:t>
            </a:r>
            <a:r>
              <a:rPr lang="en-US" dirty="0"/>
              <a:t> </a:t>
            </a:r>
            <a:r>
              <a:rPr lang="en-US" dirty="0" err="1"/>
              <a:t>glasova</a:t>
            </a:r>
            <a:endParaRPr lang="en-US" dirty="0"/>
          </a:p>
          <a:p>
            <a:pPr algn="just"/>
            <a:r>
              <a:rPr lang="en-US" dirty="0" err="1" smtClean="0"/>
              <a:t>Kvalificirana</a:t>
            </a:r>
            <a:r>
              <a:rPr lang="en-US" dirty="0" smtClean="0"/>
              <a:t> </a:t>
            </a:r>
            <a:r>
              <a:rPr lang="en-US" dirty="0" err="1"/>
              <a:t>većina</a:t>
            </a:r>
            <a:r>
              <a:rPr lang="en-US" dirty="0"/>
              <a:t> </a:t>
            </a:r>
            <a:r>
              <a:rPr lang="en-US" dirty="0" err="1"/>
              <a:t>glasova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 smtClean="0"/>
              <a:t>pozitivno</a:t>
            </a:r>
            <a:r>
              <a:rPr lang="sr-Latn-ME" dirty="0" smtClean="0"/>
              <a:t> </a:t>
            </a:r>
            <a:r>
              <a:rPr lang="en-US" dirty="0" err="1" smtClean="0"/>
              <a:t>glasanje</a:t>
            </a:r>
            <a:r>
              <a:rPr lang="en-US" dirty="0" smtClean="0"/>
              <a:t> </a:t>
            </a:r>
            <a:r>
              <a:rPr lang="en-US" dirty="0" err="1"/>
              <a:t>najmanje</a:t>
            </a:r>
            <a:r>
              <a:rPr lang="en-US" dirty="0"/>
              <a:t> 2/3 </a:t>
            </a:r>
            <a:r>
              <a:rPr lang="en-US" dirty="0" err="1"/>
              <a:t>glasova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posjeduju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smtClean="0"/>
              <a:t>s</a:t>
            </a:r>
            <a:r>
              <a:rPr lang="sr-Latn-ME" dirty="0" smtClean="0"/>
              <a:t> </a:t>
            </a:r>
            <a:r>
              <a:rPr lang="en-US" dirty="0" err="1" smtClean="0"/>
              <a:t>pravom</a:t>
            </a:r>
            <a:r>
              <a:rPr lang="en-US" dirty="0" smtClean="0"/>
              <a:t> </a:t>
            </a:r>
            <a:r>
              <a:rPr lang="en-US" dirty="0" err="1"/>
              <a:t>glasa</a:t>
            </a:r>
            <a:r>
              <a:rPr lang="en-US" dirty="0"/>
              <a:t> o tom </a:t>
            </a:r>
            <a:r>
              <a:rPr lang="en-US" dirty="0" err="1"/>
              <a:t>pitanju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Osnivački</a:t>
            </a:r>
            <a:r>
              <a:rPr lang="en-US" dirty="0" smtClean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statut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predvidjeti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je </a:t>
            </a:r>
            <a:r>
              <a:rPr lang="en-US" dirty="0" err="1"/>
              <a:t>potrebna</a:t>
            </a:r>
            <a:r>
              <a:rPr lang="en-US" dirty="0"/>
              <a:t> </a:t>
            </a:r>
            <a:r>
              <a:rPr lang="en-US" dirty="0" err="1"/>
              <a:t>kvalificirana</a:t>
            </a:r>
            <a:r>
              <a:rPr lang="en-US" dirty="0"/>
              <a:t> </a:t>
            </a:r>
            <a:r>
              <a:rPr lang="en-US" dirty="0" err="1"/>
              <a:t>većina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donositi</a:t>
            </a:r>
            <a:r>
              <a:rPr lang="en-US" dirty="0"/>
              <a:t> </a:t>
            </a:r>
            <a:r>
              <a:rPr lang="en-US" dirty="0" err="1"/>
              <a:t>većinom</a:t>
            </a:r>
            <a:r>
              <a:rPr lang="en-US" dirty="0"/>
              <a:t> </a:t>
            </a:r>
            <a:r>
              <a:rPr lang="en-US" dirty="0" err="1" smtClean="0"/>
              <a:t>glasova</a:t>
            </a:r>
            <a:r>
              <a:rPr lang="sr-Latn-ME" dirty="0" smtClean="0"/>
              <a:t> </a:t>
            </a:r>
            <a:r>
              <a:rPr lang="en-US" dirty="0" err="1" smtClean="0"/>
              <a:t>svih</a:t>
            </a:r>
            <a:r>
              <a:rPr lang="en-US" dirty="0" smtClean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 o </a:t>
            </a:r>
            <a:r>
              <a:rPr lang="en-US" dirty="0" err="1"/>
              <a:t>određenom</a:t>
            </a:r>
            <a:r>
              <a:rPr lang="en-US" dirty="0"/>
              <a:t> </a:t>
            </a:r>
            <a:r>
              <a:rPr lang="en-US" dirty="0" err="1"/>
              <a:t>pitanju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ne </a:t>
            </a:r>
            <a:r>
              <a:rPr lang="en-US" dirty="0" err="1"/>
              <a:t>manjom</a:t>
            </a:r>
            <a:r>
              <a:rPr lang="en-US" dirty="0"/>
              <a:t> </a:t>
            </a:r>
            <a:r>
              <a:rPr lang="en-US" dirty="0" err="1"/>
              <a:t>većinom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pt-BR" dirty="0" smtClean="0"/>
              <a:t>proste </a:t>
            </a:r>
            <a:r>
              <a:rPr lang="pt-BR" dirty="0"/>
              <a:t>većine svih dionica/akcija svake klase s pravom glasa o tom pitanju.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4629565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31066"/>
            <a:ext cx="10515600" cy="554589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dirty="0"/>
              <a:t>3. </a:t>
            </a:r>
            <a:r>
              <a:rPr lang="pl-PL" dirty="0" smtClean="0"/>
              <a:t>Odluke koje se donose jednoglasno </a:t>
            </a:r>
            <a:endParaRPr lang="pl-PL" dirty="0"/>
          </a:p>
          <a:p>
            <a:pPr algn="just"/>
            <a:r>
              <a:rPr lang="en-US" dirty="0" err="1"/>
              <a:t>Odluku</a:t>
            </a:r>
            <a:r>
              <a:rPr lang="en-US" dirty="0"/>
              <a:t> da se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 smtClean="0"/>
              <a:t>transformi</a:t>
            </a:r>
            <a:r>
              <a:rPr lang="sr-Latn-ME" dirty="0" smtClean="0"/>
              <a:t>še 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oblik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 smtClean="0"/>
              <a:t>jednoglasno</a:t>
            </a:r>
            <a:r>
              <a:rPr lang="sr-Latn-ME" dirty="0" smtClean="0"/>
              <a:t> </a:t>
            </a:r>
            <a:r>
              <a:rPr lang="en-US" dirty="0" err="1" smtClean="0"/>
              <a:t>usvojiti</a:t>
            </a:r>
            <a:r>
              <a:rPr lang="en-US" dirty="0" smtClean="0"/>
              <a:t>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promijeniti</a:t>
            </a:r>
            <a:r>
              <a:rPr lang="en-US" dirty="0"/>
              <a:t> </a:t>
            </a:r>
            <a:r>
              <a:rPr lang="en-US" dirty="0" err="1"/>
              <a:t>pravnu</a:t>
            </a:r>
            <a:r>
              <a:rPr lang="en-US" dirty="0"/>
              <a:t> </a:t>
            </a:r>
            <a:r>
              <a:rPr lang="en-US" dirty="0" err="1"/>
              <a:t>formu</a:t>
            </a:r>
            <a:r>
              <a:rPr lang="en-US" dirty="0"/>
              <a:t> u </a:t>
            </a:r>
            <a:r>
              <a:rPr lang="en-US" dirty="0" err="1" smtClean="0"/>
              <a:t>ortačko</a:t>
            </a:r>
            <a:r>
              <a:rPr lang="sr-Latn-ME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/>
              <a:t>komanditno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jednoglasnom</a:t>
            </a:r>
            <a:r>
              <a:rPr lang="en-US" dirty="0"/>
              <a:t> </a:t>
            </a:r>
            <a:r>
              <a:rPr lang="en-US" dirty="0" err="1"/>
              <a:t>odlukom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 smtClean="0"/>
              <a:t>tako</a:t>
            </a:r>
            <a:r>
              <a:rPr lang="sr-Latn-ME" dirty="0" smtClean="0"/>
              <a:t> </a:t>
            </a:r>
            <a:r>
              <a:rPr lang="pl-PL" dirty="0" smtClean="0"/>
              <a:t>stiču </a:t>
            </a:r>
            <a:r>
              <a:rPr lang="pl-PL" dirty="0"/>
              <a:t>status ortaka, odnosno komplementara</a:t>
            </a:r>
            <a:r>
              <a:rPr lang="pl-PL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sr-Latn-ME" dirty="0" smtClean="0"/>
              <a:t>4.</a:t>
            </a:r>
            <a:r>
              <a:rPr lang="en-US" dirty="0" err="1" smtClean="0"/>
              <a:t>Pobijanje</a:t>
            </a:r>
            <a:r>
              <a:rPr lang="en-US" dirty="0" smtClean="0"/>
              <a:t>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endParaRPr lang="en-US" dirty="0"/>
          </a:p>
          <a:p>
            <a:pPr algn="just"/>
            <a:r>
              <a:rPr lang="en-US" dirty="0"/>
              <a:t>Pod </a:t>
            </a:r>
            <a:r>
              <a:rPr lang="en-US" dirty="0" err="1"/>
              <a:t>određenim</a:t>
            </a:r>
            <a:r>
              <a:rPr lang="en-US" dirty="0"/>
              <a:t> </a:t>
            </a:r>
            <a:r>
              <a:rPr lang="en-US" dirty="0" err="1"/>
              <a:t>okolnostima</a:t>
            </a:r>
            <a:r>
              <a:rPr lang="en-US" dirty="0"/>
              <a:t>,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sr-Latn-ME" dirty="0" smtClean="0"/>
              <a:t>skupština </a:t>
            </a:r>
            <a:r>
              <a:rPr lang="sr-Latn-ME" dirty="0"/>
              <a:t>dioničara/akcionara </a:t>
            </a:r>
            <a:r>
              <a:rPr lang="en-US" dirty="0" smtClean="0"/>
              <a:t> </a:t>
            </a:r>
            <a:r>
              <a:rPr lang="en-US" dirty="0" err="1"/>
              <a:t>mogu</a:t>
            </a:r>
            <a:r>
              <a:rPr lang="en-US" dirty="0"/>
              <a:t> se </a:t>
            </a:r>
            <a:r>
              <a:rPr lang="en-US" dirty="0" err="1"/>
              <a:t>pobijati</a:t>
            </a:r>
            <a:r>
              <a:rPr lang="en-US" dirty="0"/>
              <a:t> </a:t>
            </a:r>
            <a:r>
              <a:rPr lang="en-US" dirty="0" err="1"/>
              <a:t>pred</a:t>
            </a:r>
            <a:r>
              <a:rPr lang="en-US" dirty="0"/>
              <a:t> </a:t>
            </a:r>
            <a:r>
              <a:rPr lang="en-US" dirty="0" err="1" smtClean="0"/>
              <a:t>nadležnim</a:t>
            </a:r>
            <a:r>
              <a:rPr lang="sr-Latn-ME" dirty="0" smtClean="0"/>
              <a:t> </a:t>
            </a:r>
            <a:r>
              <a:rPr lang="en-US" dirty="0" err="1" smtClean="0"/>
              <a:t>sudom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Odluka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pobijati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se ne </a:t>
            </a:r>
            <a:r>
              <a:rPr lang="en-US" dirty="0" err="1"/>
              <a:t>ispune</a:t>
            </a:r>
            <a:r>
              <a:rPr lang="en-US" dirty="0"/>
              <a:t>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zakonski</a:t>
            </a:r>
            <a:r>
              <a:rPr lang="en-US" dirty="0"/>
              <a:t> </a:t>
            </a:r>
            <a:r>
              <a:rPr lang="en-US" dirty="0" err="1"/>
              <a:t>uslovi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uslovi</a:t>
            </a:r>
            <a:r>
              <a:rPr lang="sr-Latn-ME" dirty="0" smtClean="0"/>
              <a:t> </a:t>
            </a:r>
            <a:r>
              <a:rPr lang="en-US" dirty="0" err="1" smtClean="0"/>
              <a:t>propisani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osnivačkom</a:t>
            </a:r>
            <a:r>
              <a:rPr lang="en-US" dirty="0"/>
              <a:t> </a:t>
            </a:r>
            <a:r>
              <a:rPr lang="en-US" dirty="0" err="1"/>
              <a:t>aktu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Tužbu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pobijanje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sr-Latn-ME" dirty="0"/>
              <a:t>skupštine dioničara/akcionara </a:t>
            </a:r>
            <a:r>
              <a:rPr lang="en-US" dirty="0" smtClean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 smtClean="0"/>
              <a:t>podnijeti</a:t>
            </a:r>
            <a:r>
              <a:rPr lang="sr-Latn-ME" dirty="0" smtClean="0"/>
              <a:t> </a:t>
            </a:r>
            <a:r>
              <a:rPr lang="en-US" dirty="0" err="1" smtClean="0"/>
              <a:t>svaki</a:t>
            </a:r>
            <a:r>
              <a:rPr lang="en-US" dirty="0" smtClean="0"/>
              <a:t>:</a:t>
            </a:r>
            <a:endParaRPr lang="sr-Latn-ME" dirty="0" smtClean="0"/>
          </a:p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051844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05118"/>
            <a:ext cx="10515600" cy="5571845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dioničar</a:t>
            </a:r>
            <a:r>
              <a:rPr lang="en-US" dirty="0"/>
              <a:t>/</a:t>
            </a:r>
            <a:r>
              <a:rPr lang="en-US" dirty="0" err="1"/>
              <a:t>akcionar</a:t>
            </a:r>
            <a:r>
              <a:rPr lang="en-US" dirty="0"/>
              <a:t> (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)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učestvovao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sr-Latn-ME" dirty="0"/>
              <a:t> skupštini dioničara/akcionara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/>
              <a:t>usvojila</a:t>
            </a:r>
            <a:r>
              <a:rPr lang="en-US" dirty="0"/>
              <a:t> </a:t>
            </a:r>
            <a:r>
              <a:rPr lang="en-US" dirty="0" err="1"/>
              <a:t>odluku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/>
              <a:t>predmet</a:t>
            </a:r>
            <a:r>
              <a:rPr lang="en-US" dirty="0"/>
              <a:t> </a:t>
            </a:r>
            <a:r>
              <a:rPr lang="en-US" dirty="0" err="1"/>
              <a:t>pobijanja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propisno</a:t>
            </a:r>
            <a:endParaRPr lang="en-US" dirty="0"/>
          </a:p>
          <a:p>
            <a:r>
              <a:rPr lang="en-US" dirty="0" err="1" smtClean="0"/>
              <a:t>pozvan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sjednicu</a:t>
            </a:r>
            <a:r>
              <a:rPr lang="en-US" dirty="0"/>
              <a:t> </a:t>
            </a:r>
            <a:r>
              <a:rPr lang="sr-Latn-ME" dirty="0"/>
              <a:t>skupštine dioničara/akcionara 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je bio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spriječen</a:t>
            </a:r>
            <a:r>
              <a:rPr lang="en-US" dirty="0"/>
              <a:t> da </a:t>
            </a:r>
            <a:r>
              <a:rPr lang="en-US" dirty="0" err="1" smtClean="0"/>
              <a:t>joj</a:t>
            </a:r>
            <a:r>
              <a:rPr lang="sr-Latn-ME" dirty="0" smtClean="0"/>
              <a:t> </a:t>
            </a:r>
            <a:r>
              <a:rPr lang="en-US" dirty="0" err="1" smtClean="0"/>
              <a:t>prisustvuje</a:t>
            </a:r>
            <a:r>
              <a:rPr lang="en-US" dirty="0"/>
              <a:t>; </a:t>
            </a:r>
            <a:r>
              <a:rPr lang="en-US" dirty="0" err="1"/>
              <a:t>ili</a:t>
            </a:r>
            <a:endParaRPr lang="en-US" dirty="0"/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dioničar</a:t>
            </a:r>
            <a:r>
              <a:rPr lang="en-US" sz="2800" dirty="0"/>
              <a:t>/</a:t>
            </a:r>
            <a:r>
              <a:rPr lang="en-US" sz="2800" dirty="0" err="1"/>
              <a:t>akcionar</a:t>
            </a:r>
            <a:r>
              <a:rPr lang="en-US" sz="2800" dirty="0"/>
              <a:t> (</a:t>
            </a:r>
            <a:r>
              <a:rPr lang="en-US" sz="2800" dirty="0" err="1"/>
              <a:t>ili</a:t>
            </a:r>
            <a:r>
              <a:rPr lang="en-US" sz="2800" dirty="0"/>
              <a:t> </a:t>
            </a:r>
            <a:r>
              <a:rPr lang="en-US" sz="2800" dirty="0" err="1"/>
              <a:t>grupa</a:t>
            </a:r>
            <a:r>
              <a:rPr lang="en-US" sz="2800" dirty="0"/>
              <a:t> </a:t>
            </a:r>
            <a:r>
              <a:rPr lang="en-US" sz="2800" dirty="0" err="1"/>
              <a:t>dioničara</a:t>
            </a:r>
            <a:r>
              <a:rPr lang="en-US" sz="2800" dirty="0"/>
              <a:t>/</a:t>
            </a:r>
            <a:r>
              <a:rPr lang="en-US" sz="2800" dirty="0" err="1"/>
              <a:t>akcionara</a:t>
            </a:r>
            <a:r>
              <a:rPr lang="en-US" sz="2800" dirty="0"/>
              <a:t>) </a:t>
            </a:r>
            <a:r>
              <a:rPr lang="en-US" sz="2800" dirty="0" err="1"/>
              <a:t>koji</a:t>
            </a:r>
            <a:r>
              <a:rPr lang="en-US" sz="2800" dirty="0"/>
              <a:t> je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 smtClean="0"/>
              <a:t>sjednici</a:t>
            </a:r>
            <a:r>
              <a:rPr lang="sr-Latn-ME" sz="2800" dirty="0" smtClean="0"/>
              <a:t> </a:t>
            </a:r>
            <a:r>
              <a:rPr lang="en-US" sz="2800" dirty="0" err="1" smtClean="0"/>
              <a:t>skupštine</a:t>
            </a:r>
            <a:r>
              <a:rPr lang="en-US" sz="2800" dirty="0" smtClean="0"/>
              <a:t> </a:t>
            </a:r>
            <a:r>
              <a:rPr lang="en-US" sz="2800" dirty="0" err="1"/>
              <a:t>glasao</a:t>
            </a:r>
            <a:r>
              <a:rPr lang="en-US" sz="2800" dirty="0"/>
              <a:t> </a:t>
            </a:r>
            <a:r>
              <a:rPr lang="en-US" sz="2800" dirty="0" err="1"/>
              <a:t>protiv</a:t>
            </a:r>
            <a:r>
              <a:rPr lang="en-US" sz="2800" dirty="0"/>
              <a:t> </a:t>
            </a:r>
            <a:r>
              <a:rPr lang="en-US" sz="2800" dirty="0" err="1"/>
              <a:t>prijedloga</a:t>
            </a:r>
            <a:r>
              <a:rPr lang="en-US" sz="2800" dirty="0"/>
              <a:t> </a:t>
            </a:r>
            <a:r>
              <a:rPr lang="en-US" sz="2800" dirty="0" err="1"/>
              <a:t>pobijane</a:t>
            </a:r>
            <a:r>
              <a:rPr lang="en-US" sz="2800" dirty="0"/>
              <a:t> </a:t>
            </a:r>
            <a:r>
              <a:rPr lang="en-US" sz="2800" dirty="0" err="1"/>
              <a:t>odluke</a:t>
            </a:r>
            <a:r>
              <a:rPr lang="en-US" sz="2800" dirty="0"/>
              <a:t>; </a:t>
            </a:r>
            <a:r>
              <a:rPr lang="en-US" sz="2800" dirty="0" err="1" smtClean="0"/>
              <a:t>ili</a:t>
            </a:r>
            <a:r>
              <a:rPr lang="sr-Latn-ME" sz="2800" dirty="0" smtClean="0"/>
              <a:t> </a:t>
            </a:r>
          </a:p>
          <a:p>
            <a:pPr marL="457200" lvl="1" indent="0">
              <a:buNone/>
            </a:pPr>
            <a:r>
              <a:rPr lang="en-US" sz="2800" dirty="0" smtClean="0"/>
              <a:t>• </a:t>
            </a:r>
            <a:r>
              <a:rPr lang="en-US" sz="2800" dirty="0" err="1"/>
              <a:t>član</a:t>
            </a:r>
            <a:r>
              <a:rPr lang="en-US" sz="2800" dirty="0"/>
              <a:t> </a:t>
            </a:r>
            <a:r>
              <a:rPr lang="en-US" sz="2800" dirty="0" err="1"/>
              <a:t>nadzornog</a:t>
            </a:r>
            <a:r>
              <a:rPr lang="en-US" sz="2800" dirty="0"/>
              <a:t>/</a:t>
            </a:r>
            <a:r>
              <a:rPr lang="en-US" sz="2800" dirty="0" err="1"/>
              <a:t>upravnog</a:t>
            </a:r>
            <a:r>
              <a:rPr lang="en-US" sz="2800" dirty="0"/>
              <a:t> </a:t>
            </a:r>
            <a:r>
              <a:rPr lang="en-US" sz="2800" dirty="0" err="1"/>
              <a:t>odbora</a:t>
            </a:r>
            <a:r>
              <a:rPr lang="en-US" sz="2800" dirty="0"/>
              <a:t>; </a:t>
            </a:r>
            <a:r>
              <a:rPr lang="en-US" sz="2800" dirty="0" err="1"/>
              <a:t>ili</a:t>
            </a:r>
            <a:endParaRPr lang="en-US" sz="2800" dirty="0"/>
          </a:p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/>
              <a:t>član</a:t>
            </a:r>
            <a:r>
              <a:rPr lang="en-US" sz="2800" dirty="0"/>
              <a:t> </a:t>
            </a:r>
            <a:r>
              <a:rPr lang="en-US" sz="2800" dirty="0" err="1"/>
              <a:t>nadzornog</a:t>
            </a:r>
            <a:r>
              <a:rPr lang="en-US" sz="2800" dirty="0"/>
              <a:t> </a:t>
            </a:r>
            <a:r>
              <a:rPr lang="en-US" sz="2800" dirty="0" err="1"/>
              <a:t>odbora</a:t>
            </a:r>
            <a:r>
              <a:rPr lang="en-US" sz="2800" dirty="0"/>
              <a:t>.</a:t>
            </a:r>
          </a:p>
          <a:p>
            <a:pPr algn="just"/>
            <a:r>
              <a:rPr lang="pl-PL" dirty="0"/>
              <a:t>Tužba za pobijanje odluke se podnosi u roku od 30 dana od dana </a:t>
            </a:r>
            <a:r>
              <a:rPr lang="pl-PL" dirty="0" smtClean="0"/>
              <a:t>saznanja za </a:t>
            </a:r>
            <a:r>
              <a:rPr lang="pl-PL" dirty="0"/>
              <a:t>donesenu odluku, a najkasnije u roku od šest mjeseci od njenog usvajanja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892498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10988"/>
            <a:ext cx="10515600" cy="56659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/>
              <a:t>Sud</a:t>
            </a:r>
            <a:r>
              <a:rPr lang="en-US" dirty="0" smtClean="0"/>
              <a:t> </a:t>
            </a:r>
            <a:r>
              <a:rPr lang="en-US" dirty="0" err="1" smtClean="0"/>
              <a:t>neće</a:t>
            </a:r>
            <a:r>
              <a:rPr lang="en-US" dirty="0" smtClean="0"/>
              <a:t> </a:t>
            </a:r>
            <a:r>
              <a:rPr lang="en-US" dirty="0" err="1" smtClean="0"/>
              <a:t>pobiti</a:t>
            </a:r>
            <a:r>
              <a:rPr lang="en-US" dirty="0" smtClean="0"/>
              <a:t> </a:t>
            </a:r>
            <a:r>
              <a:rPr lang="en-US" dirty="0" err="1" smtClean="0"/>
              <a:t>odluku</a:t>
            </a:r>
            <a:r>
              <a:rPr lang="en-US" dirty="0" smtClean="0"/>
              <a:t> </a:t>
            </a:r>
            <a:r>
              <a:rPr lang="en-US" dirty="0" err="1" smtClean="0"/>
              <a:t>skupštine</a:t>
            </a:r>
            <a:r>
              <a:rPr lang="sr-Latn-ME" dirty="0" smtClean="0"/>
              <a:t> akcionara</a:t>
            </a:r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: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nepostupanje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odredbama</a:t>
            </a:r>
            <a:r>
              <a:rPr lang="en-US" dirty="0" smtClean="0"/>
              <a:t> </a:t>
            </a:r>
            <a:r>
              <a:rPr lang="en-US" dirty="0" err="1" smtClean="0"/>
              <a:t>osnivačkog</a:t>
            </a:r>
            <a:r>
              <a:rPr lang="en-US" dirty="0" smtClean="0"/>
              <a:t> </a:t>
            </a:r>
            <a:r>
              <a:rPr lang="en-US" dirty="0" err="1" smtClean="0"/>
              <a:t>akta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statuta</a:t>
            </a:r>
            <a:r>
              <a:rPr lang="en-US" dirty="0" smtClean="0"/>
              <a:t> </a:t>
            </a:r>
            <a:r>
              <a:rPr lang="en-US" dirty="0" err="1" smtClean="0"/>
              <a:t>rezultira</a:t>
            </a:r>
            <a:r>
              <a:rPr lang="en-US" dirty="0" smtClean="0"/>
              <a:t> </a:t>
            </a:r>
            <a:r>
              <a:rPr lang="en-US" dirty="0" err="1" smtClean="0"/>
              <a:t>manjom</a:t>
            </a:r>
            <a:r>
              <a:rPr lang="sr-Latn-ME" dirty="0" smtClean="0"/>
              <a:t> </a:t>
            </a:r>
            <a:r>
              <a:rPr lang="en-US" dirty="0" err="1" smtClean="0"/>
              <a:t>povredom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tužioca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nekog</a:t>
            </a:r>
            <a:r>
              <a:rPr lang="en-US" dirty="0" smtClean="0"/>
              <a:t> </a:t>
            </a:r>
            <a:r>
              <a:rPr lang="en-US" dirty="0" err="1" smtClean="0"/>
              <a:t>drugog</a:t>
            </a:r>
            <a:r>
              <a:rPr lang="en-US" dirty="0" smtClean="0"/>
              <a:t> </a:t>
            </a:r>
            <a:r>
              <a:rPr lang="en-US" dirty="0" err="1" smtClean="0"/>
              <a:t>lica</a:t>
            </a:r>
            <a:r>
              <a:rPr lang="en-US" dirty="0" smtClean="0"/>
              <a:t>,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takvo</a:t>
            </a:r>
            <a:r>
              <a:rPr lang="en-US" dirty="0" smtClean="0"/>
              <a:t> </a:t>
            </a:r>
            <a:r>
              <a:rPr lang="en-US" dirty="0" err="1" smtClean="0"/>
              <a:t>nepostupanje</a:t>
            </a:r>
            <a:r>
              <a:rPr lang="sr-Latn-ME" dirty="0" smtClean="0"/>
              <a:t> </a:t>
            </a:r>
            <a:r>
              <a:rPr lang="en-US" dirty="0" err="1" smtClean="0"/>
              <a:t>nema</a:t>
            </a:r>
            <a:r>
              <a:rPr lang="en-US" dirty="0" smtClean="0"/>
              <a:t> </a:t>
            </a:r>
            <a:r>
              <a:rPr lang="en-US" dirty="0" err="1" smtClean="0"/>
              <a:t>neke</a:t>
            </a:r>
            <a:r>
              <a:rPr lang="en-US" dirty="0" smtClean="0"/>
              <a:t> </a:t>
            </a:r>
            <a:r>
              <a:rPr lang="en-US" dirty="0" err="1" smtClean="0"/>
              <a:t>značajnije</a:t>
            </a:r>
            <a:r>
              <a:rPr lang="en-US" dirty="0" smtClean="0"/>
              <a:t> </a:t>
            </a:r>
            <a:r>
              <a:rPr lang="en-US" dirty="0" err="1" smtClean="0"/>
              <a:t>pravne</a:t>
            </a:r>
            <a:r>
              <a:rPr lang="en-US" dirty="0" smtClean="0"/>
              <a:t> </a:t>
            </a:r>
            <a:r>
              <a:rPr lang="en-US" dirty="0" err="1" smtClean="0"/>
              <a:t>posljedice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pobijanje</a:t>
            </a:r>
            <a:r>
              <a:rPr lang="en-US" dirty="0" smtClean="0"/>
              <a:t> </a:t>
            </a:r>
            <a:r>
              <a:rPr lang="en-US" dirty="0" err="1" smtClean="0"/>
              <a:t>bitno</a:t>
            </a:r>
            <a:r>
              <a:rPr lang="en-US" dirty="0" smtClean="0"/>
              <a:t> </a:t>
            </a:r>
            <a:r>
              <a:rPr lang="en-US" dirty="0" err="1" smtClean="0"/>
              <a:t>ograničava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trećih</a:t>
            </a:r>
            <a:r>
              <a:rPr lang="en-US" dirty="0" smtClean="0"/>
              <a:t> </a:t>
            </a:r>
            <a:r>
              <a:rPr lang="en-US" dirty="0" err="1" smtClean="0"/>
              <a:t>lica</a:t>
            </a:r>
            <a:r>
              <a:rPr lang="en-US" dirty="0" smtClean="0"/>
              <a:t> </a:t>
            </a:r>
            <a:r>
              <a:rPr lang="en-US" dirty="0" err="1" smtClean="0"/>
              <a:t>stečenih</a:t>
            </a:r>
            <a:r>
              <a:rPr lang="en-US" dirty="0" smtClean="0"/>
              <a:t> u </a:t>
            </a:r>
            <a:r>
              <a:rPr lang="en-US" dirty="0" err="1" smtClean="0"/>
              <a:t>dobroj</a:t>
            </a:r>
            <a:r>
              <a:rPr lang="en-US" dirty="0" smtClean="0"/>
              <a:t> </a:t>
            </a:r>
            <a:r>
              <a:rPr lang="en-US" dirty="0" err="1" smtClean="0"/>
              <a:t>vjeri</a:t>
            </a:r>
            <a:r>
              <a:rPr lang="en-US" dirty="0" smtClean="0"/>
              <a:t>;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je</a:t>
            </a:r>
            <a:r>
              <a:rPr lang="sr-Latn-ME" dirty="0" smtClean="0"/>
              <a:t> 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osnov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pobijanje</a:t>
            </a:r>
            <a:r>
              <a:rPr lang="en-US" dirty="0" smtClean="0"/>
              <a:t> </a:t>
            </a:r>
            <a:r>
              <a:rPr lang="en-US" dirty="0" err="1" smtClean="0"/>
              <a:t>odluke</a:t>
            </a:r>
            <a:r>
              <a:rPr lang="en-US" dirty="0" smtClean="0"/>
              <a:t> </a:t>
            </a:r>
            <a:r>
              <a:rPr lang="sr-Latn-ME" dirty="0"/>
              <a:t>skupštine dioničara/akcionara </a:t>
            </a:r>
            <a:r>
              <a:rPr lang="en-US" dirty="0" smtClean="0"/>
              <a:t> </a:t>
            </a:r>
            <a:r>
              <a:rPr lang="en-US" dirty="0" err="1" smtClean="0"/>
              <a:t>sazivanje</a:t>
            </a:r>
            <a:r>
              <a:rPr lang="en-US" dirty="0" smtClean="0"/>
              <a:t> </a:t>
            </a:r>
            <a:r>
              <a:rPr lang="en-US" dirty="0" err="1" smtClean="0"/>
              <a:t>suprotno</a:t>
            </a:r>
            <a:r>
              <a:rPr lang="en-US" dirty="0" smtClean="0"/>
              <a:t> </a:t>
            </a:r>
            <a:r>
              <a:rPr lang="en-US" dirty="0" err="1" smtClean="0"/>
              <a:t>zakonu</a:t>
            </a:r>
            <a:r>
              <a:rPr lang="en-US" dirty="0" smtClean="0"/>
              <a:t>, </a:t>
            </a:r>
            <a:r>
              <a:rPr lang="en-US" dirty="0" err="1" smtClean="0"/>
              <a:t>osnivačkom</a:t>
            </a:r>
            <a:r>
              <a:rPr lang="sr-Latn-ME" dirty="0" smtClean="0"/>
              <a:t> </a:t>
            </a:r>
            <a:r>
              <a:rPr lang="pl-PL" dirty="0" smtClean="0"/>
              <a:t>aktu i statutu, koje je otklonjeno u skladu sa zakonom.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880884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10515600" cy="54911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/>
              <a:t>, </a:t>
            </a:r>
            <a:r>
              <a:rPr lang="en-US" dirty="0" err="1"/>
              <a:t>sljedeće</a:t>
            </a:r>
            <a:r>
              <a:rPr lang="en-US" dirty="0"/>
              <a:t> </a:t>
            </a:r>
            <a:r>
              <a:rPr lang="en-US" dirty="0" err="1"/>
              <a:t>povrede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dovoljno</a:t>
            </a:r>
            <a:r>
              <a:rPr lang="en-US" dirty="0"/>
              <a:t> </a:t>
            </a:r>
            <a:r>
              <a:rPr lang="en-US" dirty="0" err="1"/>
              <a:t>značajne</a:t>
            </a:r>
            <a:r>
              <a:rPr lang="en-US" dirty="0"/>
              <a:t> da se </a:t>
            </a:r>
            <a:r>
              <a:rPr lang="en-US" dirty="0" err="1"/>
              <a:t>pobije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 </a:t>
            </a:r>
            <a:r>
              <a:rPr lang="en-US" dirty="0" err="1" smtClean="0"/>
              <a:t>koju</a:t>
            </a:r>
            <a:r>
              <a:rPr lang="sr-Latn-ME" dirty="0" smtClean="0"/>
              <a:t> </a:t>
            </a:r>
            <a:r>
              <a:rPr lang="en-US" dirty="0" smtClean="0"/>
              <a:t>je </a:t>
            </a:r>
            <a:r>
              <a:rPr lang="en-US" dirty="0" err="1"/>
              <a:t>donijela</a:t>
            </a:r>
            <a:r>
              <a:rPr lang="en-US" dirty="0"/>
              <a:t> </a:t>
            </a:r>
            <a:r>
              <a:rPr lang="sr-Latn-ME" dirty="0"/>
              <a:t>skupštine dioničara/akcionara </a:t>
            </a:r>
            <a:r>
              <a:rPr lang="en-US" dirty="0" smtClean="0"/>
              <a:t>: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neblagovremeno</a:t>
            </a:r>
            <a:r>
              <a:rPr lang="en-US" dirty="0"/>
              <a:t> </a:t>
            </a:r>
            <a:r>
              <a:rPr lang="en-US" dirty="0" err="1"/>
              <a:t>dostavljanje</a:t>
            </a:r>
            <a:r>
              <a:rPr lang="en-US" dirty="0"/>
              <a:t> </a:t>
            </a:r>
            <a:r>
              <a:rPr lang="en-US" dirty="0" err="1"/>
              <a:t>pisanog</a:t>
            </a:r>
            <a:r>
              <a:rPr lang="en-US" dirty="0"/>
              <a:t> </a:t>
            </a:r>
            <a:r>
              <a:rPr lang="en-US" dirty="0" err="1"/>
              <a:t>poziva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sjednicu</a:t>
            </a:r>
            <a:r>
              <a:rPr lang="en-US" dirty="0"/>
              <a:t> </a:t>
            </a:r>
            <a:r>
              <a:rPr lang="sr-Latn-ME" dirty="0"/>
              <a:t>skupštine dioničara/akcionara </a:t>
            </a:r>
            <a:r>
              <a:rPr lang="en-US" dirty="0" smtClean="0"/>
              <a:t> </a:t>
            </a:r>
            <a:r>
              <a:rPr lang="en-US" dirty="0" err="1" smtClean="0"/>
              <a:t>svim</a:t>
            </a:r>
            <a:r>
              <a:rPr lang="sr-Latn-ME" dirty="0" smtClean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uskraćivanje</a:t>
            </a:r>
            <a:r>
              <a:rPr lang="en-US" dirty="0"/>
              <a:t> </a:t>
            </a:r>
            <a:r>
              <a:rPr lang="en-US" dirty="0" err="1"/>
              <a:t>mogućnosti</a:t>
            </a:r>
            <a:r>
              <a:rPr lang="en-US" dirty="0"/>
              <a:t> </a:t>
            </a:r>
            <a:r>
              <a:rPr lang="en-US" dirty="0" err="1"/>
              <a:t>dioničaru</a:t>
            </a:r>
            <a:r>
              <a:rPr lang="en-US" dirty="0"/>
              <a:t>/</a:t>
            </a:r>
            <a:r>
              <a:rPr lang="en-US" dirty="0" err="1"/>
              <a:t>akcionaru</a:t>
            </a:r>
            <a:r>
              <a:rPr lang="en-US" dirty="0"/>
              <a:t> da se </a:t>
            </a:r>
            <a:r>
              <a:rPr lang="en-US" dirty="0" err="1"/>
              <a:t>upozna</a:t>
            </a:r>
            <a:r>
              <a:rPr lang="en-US" dirty="0"/>
              <a:t> s </a:t>
            </a:r>
            <a:r>
              <a:rPr lang="en-US" dirty="0" err="1" smtClean="0"/>
              <a:t>materijalima</a:t>
            </a:r>
            <a:r>
              <a:rPr lang="sr-Latn-ME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sr-Latn-ME" dirty="0"/>
              <a:t>skupštine </a:t>
            </a:r>
            <a:r>
              <a:rPr lang="sr-Latn-ME" dirty="0" smtClean="0"/>
              <a:t>dioničara/akcionara</a:t>
            </a:r>
            <a:r>
              <a:rPr lang="en-US" dirty="0" smtClean="0"/>
              <a:t>; </a:t>
            </a:r>
            <a:r>
              <a:rPr lang="en-US" dirty="0" err="1"/>
              <a:t>ili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nepostojanje</a:t>
            </a:r>
            <a:r>
              <a:rPr lang="en-US" dirty="0"/>
              <a:t> </a:t>
            </a:r>
            <a:r>
              <a:rPr lang="en-US" dirty="0" err="1"/>
              <a:t>kvoruma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sjednici</a:t>
            </a:r>
            <a:r>
              <a:rPr lang="en-US" dirty="0"/>
              <a:t> </a:t>
            </a:r>
            <a:r>
              <a:rPr lang="sr-Latn-ME" dirty="0"/>
              <a:t>skupštine </a:t>
            </a:r>
            <a:r>
              <a:rPr lang="sr-Latn-ME" dirty="0" smtClean="0"/>
              <a:t>dioničara/akcionara</a:t>
            </a:r>
            <a:r>
              <a:rPr lang="en-US" dirty="0" smtClean="0"/>
              <a:t>; </a:t>
            </a:r>
            <a:r>
              <a:rPr lang="en-US" dirty="0" err="1"/>
              <a:t>ili</a:t>
            </a:r>
            <a:endParaRPr lang="en-US" dirty="0"/>
          </a:p>
          <a:p>
            <a:pPr marL="0" indent="0" algn="just">
              <a:buNone/>
            </a:pPr>
            <a:r>
              <a:rPr lang="pl-PL" dirty="0"/>
              <a:t>• odluka koja je usvojena ne spada u nadležnost </a:t>
            </a:r>
            <a:r>
              <a:rPr lang="sr-Latn-ME" dirty="0"/>
              <a:t>skupštine </a:t>
            </a:r>
            <a:r>
              <a:rPr lang="sr-Latn-ME" dirty="0" smtClean="0"/>
              <a:t>dioničara/akcionara</a:t>
            </a:r>
            <a:r>
              <a:rPr lang="pl-PL" dirty="0" smtClean="0"/>
              <a:t>; </a:t>
            </a:r>
            <a:r>
              <a:rPr lang="pl-PL" dirty="0"/>
              <a:t>ili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dotično</a:t>
            </a:r>
            <a:r>
              <a:rPr lang="en-US" dirty="0"/>
              <a:t> </a:t>
            </a:r>
            <a:r>
              <a:rPr lang="en-US" dirty="0" err="1"/>
              <a:t>pitanje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uključeno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dnevni</a:t>
            </a:r>
            <a:r>
              <a:rPr lang="en-US" dirty="0"/>
              <a:t> 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4490134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3200" dirty="0"/>
              <a:t>5</a:t>
            </a:r>
            <a:r>
              <a:rPr lang="en-US" sz="3200" dirty="0" smtClean="0"/>
              <a:t>. S</a:t>
            </a:r>
            <a:r>
              <a:rPr lang="sr-Latn-ME" sz="3200" dirty="0" smtClean="0"/>
              <a:t>KUPŠTINA DIONIČARRA/AKCIONARA  U DRUŠTVIMA SA JEDNIM DIONIČAROM/AKCIONAROM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jednog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(</a:t>
            </a:r>
            <a:r>
              <a:rPr lang="en-US" dirty="0" err="1"/>
              <a:t>tzv</a:t>
            </a:r>
            <a:r>
              <a:rPr lang="en-US" dirty="0"/>
              <a:t>. </a:t>
            </a:r>
            <a:r>
              <a:rPr lang="en-US" dirty="0" err="1"/>
              <a:t>jednočlano</a:t>
            </a:r>
            <a:r>
              <a:rPr lang="en-US" dirty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jednopersonalno</a:t>
            </a:r>
            <a:r>
              <a:rPr lang="en-US" dirty="0" smtClean="0"/>
              <a:t> </a:t>
            </a:r>
            <a:r>
              <a:rPr lang="en-US" dirty="0" err="1"/>
              <a:t>društvo</a:t>
            </a:r>
            <a:r>
              <a:rPr lang="en-US" dirty="0"/>
              <a:t>)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posjeduje</a:t>
            </a:r>
            <a:r>
              <a:rPr lang="en-US" dirty="0"/>
              <a:t> </a:t>
            </a:r>
            <a:r>
              <a:rPr lang="en-US" dirty="0" err="1"/>
              <a:t>sva</a:t>
            </a:r>
            <a:r>
              <a:rPr lang="en-US" dirty="0"/>
              <a:t> </a:t>
            </a:r>
            <a:r>
              <a:rPr lang="en-US" dirty="0" err="1"/>
              <a:t>glasačka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, </a:t>
            </a:r>
            <a:r>
              <a:rPr lang="en-US" dirty="0" err="1"/>
              <a:t>ovlaštenja</a:t>
            </a:r>
            <a:r>
              <a:rPr lang="en-US" dirty="0"/>
              <a:t> </a:t>
            </a:r>
            <a:r>
              <a:rPr lang="sr-Latn-ME" dirty="0"/>
              <a:t>skupštine dioničara/akcionara </a:t>
            </a:r>
            <a:r>
              <a:rPr lang="en-US" dirty="0" smtClean="0"/>
              <a:t> </a:t>
            </a:r>
            <a:r>
              <a:rPr lang="en-US" dirty="0" err="1" smtClean="0"/>
              <a:t>vrši</a:t>
            </a:r>
            <a:r>
              <a:rPr lang="sr-Latn-ME" dirty="0" smtClean="0"/>
              <a:t> </a:t>
            </a:r>
            <a:r>
              <a:rPr lang="en-US" dirty="0" err="1" smtClean="0"/>
              <a:t>taj</a:t>
            </a:r>
            <a:r>
              <a:rPr lang="en-US" dirty="0" smtClean="0"/>
              <a:t> </a:t>
            </a:r>
            <a:r>
              <a:rPr lang="en-US" dirty="0" err="1"/>
              <a:t>dioničar</a:t>
            </a:r>
            <a:r>
              <a:rPr lang="en-US" dirty="0"/>
              <a:t>/</a:t>
            </a:r>
            <a:r>
              <a:rPr lang="en-US" dirty="0" err="1"/>
              <a:t>akcionar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Po </a:t>
            </a:r>
            <a:r>
              <a:rPr lang="en-US" dirty="0" err="1"/>
              <a:t>donošenju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, </a:t>
            </a:r>
            <a:r>
              <a:rPr lang="en-US" dirty="0" err="1"/>
              <a:t>jedini</a:t>
            </a:r>
            <a:r>
              <a:rPr lang="en-US" dirty="0"/>
              <a:t> </a:t>
            </a:r>
            <a:r>
              <a:rPr lang="en-US" dirty="0" err="1"/>
              <a:t>dioničar</a:t>
            </a:r>
            <a:r>
              <a:rPr lang="en-US" dirty="0"/>
              <a:t>/</a:t>
            </a:r>
            <a:r>
              <a:rPr lang="en-US" dirty="0" err="1"/>
              <a:t>akcionar</a:t>
            </a:r>
            <a:r>
              <a:rPr lang="en-US" dirty="0"/>
              <a:t> mora </a:t>
            </a:r>
            <a:r>
              <a:rPr lang="en-US" dirty="0" err="1" smtClean="0"/>
              <a:t>sastaviti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potpisati</a:t>
            </a:r>
            <a:r>
              <a:rPr lang="en-US" dirty="0"/>
              <a:t> </a:t>
            </a:r>
            <a:r>
              <a:rPr lang="en-US" dirty="0" err="1"/>
              <a:t>zapisnik</a:t>
            </a:r>
            <a:r>
              <a:rPr lang="en-US" dirty="0"/>
              <a:t>, a </a:t>
            </a:r>
            <a:r>
              <a:rPr lang="en-US" dirty="0" err="1"/>
              <a:t>donesene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mora </a:t>
            </a:r>
            <a:r>
              <a:rPr lang="en-US" dirty="0" err="1"/>
              <a:t>upisati</a:t>
            </a:r>
            <a:r>
              <a:rPr lang="en-US" dirty="0"/>
              <a:t> u </a:t>
            </a:r>
            <a:r>
              <a:rPr lang="en-US" dirty="0" err="1"/>
              <a:t>knjigu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G</a:t>
            </a:r>
            <a:r>
              <a:rPr lang="sr-Latn-ME" dirty="0"/>
              <a:t>odišnja skupštine dioničara/akcionara </a:t>
            </a:r>
            <a:r>
              <a:rPr lang="sr-Latn-ME" dirty="0" smtClean="0"/>
              <a:t> </a:t>
            </a:r>
            <a:r>
              <a:rPr lang="en-US" dirty="0" smtClean="0"/>
              <a:t>mora </a:t>
            </a:r>
            <a:r>
              <a:rPr lang="en-US" dirty="0"/>
              <a:t>se </a:t>
            </a:r>
            <a:r>
              <a:rPr lang="en-US" dirty="0" err="1"/>
              <a:t>održati</a:t>
            </a:r>
            <a:r>
              <a:rPr lang="en-US" dirty="0"/>
              <a:t> u </a:t>
            </a:r>
            <a:r>
              <a:rPr lang="en-US" dirty="0" err="1"/>
              <a:t>roku</a:t>
            </a:r>
            <a:r>
              <a:rPr lang="en-US" dirty="0"/>
              <a:t> od tri </a:t>
            </a:r>
            <a:r>
              <a:rPr lang="en-US" dirty="0" err="1"/>
              <a:t>mjeseca</a:t>
            </a:r>
            <a:r>
              <a:rPr lang="en-US" dirty="0"/>
              <a:t> od </a:t>
            </a:r>
            <a:r>
              <a:rPr lang="en-US" dirty="0" err="1"/>
              <a:t>datuma</a:t>
            </a:r>
            <a:r>
              <a:rPr lang="en-US" dirty="0"/>
              <a:t> </a:t>
            </a:r>
            <a:r>
              <a:rPr lang="sr-Latn-ME" dirty="0" smtClean="0"/>
              <a:t> p</a:t>
            </a:r>
            <a:r>
              <a:rPr lang="en-US" dirty="0" err="1" smtClean="0"/>
              <a:t>rezentiranja</a:t>
            </a:r>
            <a:r>
              <a:rPr lang="en-US" dirty="0" smtClean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 smtClean="0"/>
              <a:t>izvještaja</a:t>
            </a:r>
            <a:r>
              <a:rPr lang="sr-Latn-ME" dirty="0" smtClean="0"/>
              <a:t> </a:t>
            </a:r>
            <a:r>
              <a:rPr lang="en-US" dirty="0" err="1" smtClean="0"/>
              <a:t>nadzornom</a:t>
            </a:r>
            <a:r>
              <a:rPr lang="en-US" dirty="0" smtClean="0"/>
              <a:t>/</a:t>
            </a:r>
            <a:r>
              <a:rPr lang="en-US" dirty="0" err="1" smtClean="0"/>
              <a:t>upravnom</a:t>
            </a:r>
            <a:r>
              <a:rPr lang="en-US" dirty="0" smtClean="0"/>
              <a:t> </a:t>
            </a:r>
            <a:r>
              <a:rPr lang="en-US" dirty="0" err="1"/>
              <a:t>odboru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svaku</a:t>
            </a:r>
            <a:r>
              <a:rPr lang="en-US" dirty="0"/>
              <a:t> </a:t>
            </a:r>
            <a:r>
              <a:rPr lang="en-US" dirty="0" err="1"/>
              <a:t>fiskalnu</a:t>
            </a:r>
            <a:r>
              <a:rPr lang="en-US" dirty="0"/>
              <a:t> </a:t>
            </a:r>
            <a:r>
              <a:rPr lang="en-US" dirty="0" err="1"/>
              <a:t>godinu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najkasnije</a:t>
            </a:r>
            <a:r>
              <a:rPr lang="en-US" dirty="0"/>
              <a:t> </a:t>
            </a:r>
            <a:r>
              <a:rPr lang="en-US" dirty="0" err="1"/>
              <a:t>šest</a:t>
            </a:r>
            <a:r>
              <a:rPr lang="en-US" dirty="0"/>
              <a:t> </a:t>
            </a:r>
            <a:r>
              <a:rPr lang="en-US" dirty="0" err="1" smtClean="0"/>
              <a:t>mjeseci</a:t>
            </a:r>
            <a:r>
              <a:rPr lang="sr-Latn-ME" dirty="0" smtClean="0"/>
              <a:t> </a:t>
            </a:r>
            <a:r>
              <a:rPr lang="en-US" dirty="0" smtClean="0"/>
              <a:t>od </a:t>
            </a:r>
            <a:r>
              <a:rPr lang="en-US" dirty="0" err="1"/>
              <a:t>kraja</a:t>
            </a:r>
            <a:r>
              <a:rPr lang="en-US" dirty="0"/>
              <a:t> </a:t>
            </a:r>
            <a:r>
              <a:rPr lang="en-US" dirty="0" err="1"/>
              <a:t>poslovne</a:t>
            </a:r>
            <a:r>
              <a:rPr lang="en-US" dirty="0"/>
              <a:t> </a:t>
            </a:r>
            <a:r>
              <a:rPr lang="en-US" dirty="0" err="1" smtClean="0"/>
              <a:t>godine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sr-Latn-ME" dirty="0" smtClean="0"/>
              <a:t>HVALA!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D73F-13CB-445F-B224-0F1A9DCCEB1F}" type="slidenum">
              <a:rPr lang="en-US" smtClean="0"/>
              <a:pPr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53213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7065</Words>
  <Application>Microsoft Office PowerPoint</Application>
  <PresentationFormat>Custom</PresentationFormat>
  <Paragraphs>522</Paragraphs>
  <Slides>97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97</vt:i4>
      </vt:variant>
    </vt:vector>
  </HeadingPairs>
  <TitlesOfParts>
    <vt:vector size="98" baseType="lpstr">
      <vt:lpstr>Office Theme</vt:lpstr>
      <vt:lpstr>KORPORATIVNO UPRAVLJANJE</vt:lpstr>
      <vt:lpstr>Sadržaj</vt:lpstr>
      <vt:lpstr>1. PRIPREMA ZA SKUPŠTINU DIONIČARA/AKCIONARA </vt:lpstr>
      <vt:lpstr>Slide 4</vt:lpstr>
      <vt:lpstr>Slide 5</vt:lpstr>
      <vt:lpstr>2. Donošenje preliminarnih odluka</vt:lpstr>
      <vt:lpstr>Slide 7</vt:lpstr>
      <vt:lpstr>Slide 8</vt:lpstr>
      <vt:lpstr>Slide 9</vt:lpstr>
      <vt:lpstr>Slide 10</vt:lpstr>
      <vt:lpstr>3. Priprema liste dioničara/akcionara 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Obavezne tačke skupšine dioničara/akcionara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2. ODRŽAVANJE SKUPŠTINE DIONIČARA/AKCIONARA </vt:lpstr>
      <vt:lpstr>Slide 44</vt:lpstr>
      <vt:lpstr>Slide 45</vt:lpstr>
      <vt:lpstr>Slide 46</vt:lpstr>
      <vt:lpstr>1. Načini učešća dioničara/akcionara skupštini dioničara/akcionara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3.ODLUČIVANJE SKUPŠTINE DIONIČARA/AKCIONARA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4. SPECIFIČNOSTI VANTREDNE SKUPŠTINE DIONIČARA/AKCIONARA </vt:lpstr>
      <vt:lpstr>1. Kada održati vanrednu skupštinu dioničara/akcionara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5. SKUPŠTINA DIONIČARRA/AKCIONARA  U DRUŠTVIMA SA JEDNIM DIONIČAROM/AKCIONAROM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KORPORATIVNO UPRAVLJANJE</dc:title>
  <dc:creator>Halil Kalac</dc:creator>
  <cp:lastModifiedBy>Windows User</cp:lastModifiedBy>
  <cp:revision>37</cp:revision>
  <dcterms:created xsi:type="dcterms:W3CDTF">2019-03-30T22:14:10Z</dcterms:created>
  <dcterms:modified xsi:type="dcterms:W3CDTF">2019-04-09T06:13:06Z</dcterms:modified>
</cp:coreProperties>
</file>