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26.3.2019.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5545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KORPORATIVNO UPRAVLJANJE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autor-prof.dr.sc. Darko Tipurić i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saradnici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2008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B - </a:t>
            </a:r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 smtClean="0"/>
              <a:t>mehanizmi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 smtClean="0"/>
              <a:t>mehanizmi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pl-PL" dirty="0" smtClean="0"/>
              <a:t>1. Tržište za korporativnu kontrotu,</a:t>
            </a:r>
          </a:p>
          <a:p>
            <a:pPr marL="0" indent="0">
              <a:buNone/>
            </a:pPr>
            <a:r>
              <a:rPr lang="pl-PL" dirty="0" smtClean="0"/>
              <a:t>2. Zakonodavni i regulatorni okvir,</a:t>
            </a:r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sr-Latn-ME" dirty="0" smtClean="0"/>
              <a:t>Z</a:t>
            </a:r>
            <a:r>
              <a:rPr lang="en-US" dirty="0" smtClean="0"/>
              <a:t>a</a:t>
            </a:r>
            <a:r>
              <a:rPr lang="sr-Latn-ME" dirty="0" smtClean="0"/>
              <a:t>š</a:t>
            </a:r>
            <a:r>
              <a:rPr lang="en-US" dirty="0" smtClean="0"/>
              <a:t>t</a:t>
            </a:r>
            <a:r>
              <a:rPr lang="sr-Latn-ME" dirty="0" smtClean="0"/>
              <a:t>i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manjinskih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4. </a:t>
            </a:r>
            <a:r>
              <a:rPr lang="sr-Latn-ME" dirty="0" smtClean="0"/>
              <a:t>K</a:t>
            </a:r>
            <a:r>
              <a:rPr lang="en-US" dirty="0" err="1" smtClean="0"/>
              <a:t>onkurentski</a:t>
            </a:r>
            <a:r>
              <a:rPr lang="en-US" dirty="0" smtClean="0"/>
              <a:t> u</a:t>
            </a:r>
            <a:r>
              <a:rPr lang="sr-Latn-ME" dirty="0" smtClean="0"/>
              <a:t>slovi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1.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korporativnu</a:t>
            </a:r>
            <a:r>
              <a:rPr lang="en-US" dirty="0" smtClean="0"/>
              <a:t> </a:t>
            </a:r>
            <a:r>
              <a:rPr lang="en-US" dirty="0" err="1" smtClean="0"/>
              <a:t>kontrolu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ME" dirty="0" smtClean="0"/>
              <a:t>O</a:t>
            </a:r>
            <a:r>
              <a:rPr lang="en-US" dirty="0" err="1" smtClean="0"/>
              <a:t>dvajanje</a:t>
            </a:r>
            <a:r>
              <a:rPr lang="en-US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dionicama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 smtClean="0"/>
              <a:t>poduze</a:t>
            </a:r>
            <a:r>
              <a:rPr lang="sr-Latn-ME" dirty="0" smtClean="0"/>
              <a:t>ć</a:t>
            </a:r>
            <a:r>
              <a:rPr lang="en-US" dirty="0" smtClean="0"/>
              <a:t>a, </a:t>
            </a:r>
            <a:r>
              <a:rPr lang="sr-Latn-ME" dirty="0" smtClean="0"/>
              <a:t>š</a:t>
            </a:r>
            <a:r>
              <a:rPr lang="en-US" dirty="0" smtClean="0"/>
              <a:t>to je </a:t>
            </a:r>
            <a:r>
              <a:rPr lang="en-US" dirty="0" err="1" smtClean="0"/>
              <a:t>posljedica</a:t>
            </a:r>
            <a:r>
              <a:rPr lang="sr-Latn-ME" dirty="0" smtClean="0"/>
              <a:t> </a:t>
            </a:r>
            <a:r>
              <a:rPr lang="en-US" dirty="0" err="1" smtClean="0"/>
              <a:t>Ber</a:t>
            </a:r>
            <a:r>
              <a:rPr lang="sr-Latn-ME" dirty="0" smtClean="0"/>
              <a:t>l</a:t>
            </a:r>
            <a:r>
              <a:rPr lang="en-US" dirty="0" smtClean="0"/>
              <a:t>e-</a:t>
            </a:r>
            <a:r>
              <a:rPr lang="en-US" dirty="0" err="1" smtClean="0"/>
              <a:t>Meanso</a:t>
            </a:r>
            <a:r>
              <a:rPr lang="sr-Latn-ME" dirty="0" smtClean="0"/>
              <a:t>v</a:t>
            </a:r>
            <a:r>
              <a:rPr lang="en-US" dirty="0" smtClean="0"/>
              <a:t>a </a:t>
            </a:r>
            <a:r>
              <a:rPr lang="en-US" dirty="0" err="1" smtClean="0"/>
              <a:t>modela</a:t>
            </a:r>
            <a:r>
              <a:rPr lang="en-US" dirty="0" smtClean="0"/>
              <a:t> </a:t>
            </a:r>
            <a:r>
              <a:rPr lang="sr-Latn-ME" dirty="0" smtClean="0"/>
              <a:t>k</a:t>
            </a:r>
            <a:r>
              <a:rPr lang="en-US" dirty="0" err="1" smtClean="0"/>
              <a:t>orporacije</a:t>
            </a:r>
            <a:r>
              <a:rPr lang="en-US" dirty="0" smtClean="0"/>
              <a:t>, </a:t>
            </a:r>
            <a:r>
              <a:rPr lang="en-US" dirty="0" err="1" smtClean="0"/>
              <a:t>otvorilo</a:t>
            </a:r>
            <a:r>
              <a:rPr lang="en-US" dirty="0" smtClean="0"/>
              <a:t> je </a:t>
            </a:r>
            <a:r>
              <a:rPr lang="sr-Latn-ME" dirty="0" smtClean="0"/>
              <a:t>č</a:t>
            </a:r>
            <a:r>
              <a:rPr lang="en-US" dirty="0" err="1" smtClean="0"/>
              <a:t>itav</a:t>
            </a:r>
            <a:r>
              <a:rPr lang="en-US" dirty="0" smtClean="0"/>
              <a:t> </a:t>
            </a:r>
            <a:r>
              <a:rPr lang="en-US" dirty="0" err="1" smtClean="0"/>
              <a:t>niz</a:t>
            </a:r>
            <a:r>
              <a:rPr lang="en-US" dirty="0" smtClean="0"/>
              <a:t> </a:t>
            </a:r>
            <a:r>
              <a:rPr lang="en-US" dirty="0" err="1" smtClean="0"/>
              <a:t>pitanja</a:t>
            </a:r>
            <a:r>
              <a:rPr lang="en-US" dirty="0" smtClean="0"/>
              <a:t> </a:t>
            </a:r>
            <a:r>
              <a:rPr lang="en-US" dirty="0" err="1" smtClean="0"/>
              <a:t>vezanih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pona</a:t>
            </a:r>
            <a:r>
              <a:rPr lang="sr-Latn-ME" dirty="0" smtClean="0"/>
              <a:t>š</a:t>
            </a:r>
            <a:r>
              <a:rPr lang="en-US" dirty="0" err="1" smtClean="0"/>
              <a:t>anje</a:t>
            </a:r>
            <a:r>
              <a:rPr lang="sr-Latn-ME" dirty="0" smtClean="0"/>
              <a:t> </a:t>
            </a:r>
            <a:r>
              <a:rPr lang="pl-PL" dirty="0" smtClean="0"/>
              <a:t>preduzeća. </a:t>
            </a:r>
          </a:p>
          <a:p>
            <a:pPr algn="just"/>
            <a:r>
              <a:rPr lang="pl-PL" dirty="0" smtClean="0"/>
              <a:t>Krucijalno je pitanje hoće li preduzeće, koje ima spomenuta </a:t>
            </a:r>
            <a:r>
              <a:rPr lang="en-US" dirty="0" err="1" smtClean="0"/>
              <a:t>svojstva</a:t>
            </a:r>
            <a:r>
              <a:rPr lang="en-US" dirty="0" smtClean="0"/>
              <a:t>, </a:t>
            </a:r>
            <a:r>
              <a:rPr lang="en-US" dirty="0" err="1" smtClean="0"/>
              <a:t>takode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sr-Latn-ME" dirty="0" smtClean="0"/>
              <a:t>ž</a:t>
            </a:r>
            <a:r>
              <a:rPr lang="en-US" dirty="0" err="1" smtClean="0"/>
              <a:t>iti</a:t>
            </a:r>
            <a:r>
              <a:rPr lang="en-US" dirty="0" smtClean="0"/>
              <a:t> </a:t>
            </a:r>
            <a:r>
              <a:rPr lang="en-US" dirty="0" err="1" smtClean="0"/>
              <a:t>maksimizaciji</a:t>
            </a:r>
            <a:r>
              <a:rPr lang="en-US" dirty="0" smtClean="0"/>
              <a:t> </a:t>
            </a:r>
            <a:r>
              <a:rPr lang="en-US" dirty="0" err="1" smtClean="0"/>
              <a:t>profita</a:t>
            </a:r>
            <a:r>
              <a:rPr lang="en-US" dirty="0" smtClean="0"/>
              <a:t> </a:t>
            </a:r>
            <a:r>
              <a:rPr lang="en-US" dirty="0" err="1" smtClean="0"/>
              <a:t>svoji</a:t>
            </a:r>
            <a:r>
              <a:rPr lang="sr-Latn-ME" dirty="0" smtClean="0"/>
              <a:t>h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premda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stvarnu</a:t>
            </a:r>
            <a:r>
              <a:rPr lang="en-US" dirty="0" smtClean="0"/>
              <a:t>)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u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njim</a:t>
            </a:r>
            <a:r>
              <a:rPr lang="en-US" dirty="0" smtClean="0"/>
              <a:t>. </a:t>
            </a:r>
            <a:endParaRPr lang="sr-Latn-ME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2. </a:t>
            </a:r>
            <a:r>
              <a:rPr lang="en-US" dirty="0" err="1" smtClean="0"/>
              <a:t>Zakonodavni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regulatorni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Postojanje</a:t>
            </a:r>
            <a:r>
              <a:rPr lang="en-US" dirty="0" smtClean="0"/>
              <a:t> legislative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dobrih</a:t>
            </a:r>
            <a:r>
              <a:rPr lang="en-US" dirty="0" smtClean="0"/>
              <a:t> </a:t>
            </a:r>
            <a:r>
              <a:rPr lang="en-US" dirty="0" err="1" smtClean="0"/>
              <a:t>pravnih</a:t>
            </a:r>
            <a:r>
              <a:rPr lang="en-US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 </a:t>
            </a:r>
            <a:r>
              <a:rPr lang="en-US" dirty="0" err="1" smtClean="0"/>
              <a:t>pretpostavka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kvalitetno</a:t>
            </a:r>
            <a:r>
              <a:rPr lang="en-US" dirty="0" smtClean="0"/>
              <a:t> </a:t>
            </a:r>
            <a:r>
              <a:rPr lang="en-US" dirty="0" err="1" smtClean="0"/>
              <a:t>korporativno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nije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osigurati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ulaga</a:t>
            </a:r>
            <a:r>
              <a:rPr lang="sr-Latn-ME" dirty="0" smtClean="0"/>
              <a:t>č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oni</a:t>
            </a:r>
            <a:r>
              <a:rPr lang="en-US" dirty="0" smtClean="0"/>
              <a:t> </a:t>
            </a:r>
            <a:r>
              <a:rPr lang="en-US" dirty="0" err="1" smtClean="0"/>
              <a:t>manjinski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korektan</a:t>
            </a:r>
            <a:r>
              <a:rPr lang="en-US" dirty="0" smtClean="0"/>
              <a:t> </a:t>
            </a:r>
            <a:r>
              <a:rPr lang="en-US" dirty="0" err="1" smtClean="0"/>
              <a:t>tretman</a:t>
            </a:r>
            <a:r>
              <a:rPr lang="en-US" dirty="0" smtClean="0"/>
              <a:t> </a:t>
            </a:r>
            <a:r>
              <a:rPr lang="en-US" dirty="0" err="1" smtClean="0"/>
              <a:t>svojih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u </a:t>
            </a:r>
            <a:r>
              <a:rPr lang="en-US" dirty="0" err="1" smtClean="0"/>
              <a:t>korporacijama</a:t>
            </a:r>
            <a:r>
              <a:rPr lang="en-US" dirty="0" smtClean="0"/>
              <a:t> </a:t>
            </a:r>
            <a:r>
              <a:rPr lang="sr-Latn-ME" dirty="0" smtClean="0"/>
              <a:t>č</a:t>
            </a:r>
            <a:r>
              <a:rPr lang="en-US" dirty="0" err="1" smtClean="0"/>
              <a:t>ije</a:t>
            </a:r>
            <a:r>
              <a:rPr lang="en-US" dirty="0" smtClean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 </a:t>
            </a:r>
            <a:r>
              <a:rPr lang="en-US" dirty="0" err="1" smtClean="0"/>
              <a:t>posjeduju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Kva</a:t>
            </a:r>
            <a:r>
              <a:rPr lang="sr-Latn-ME" dirty="0" smtClean="0"/>
              <a:t>li</a:t>
            </a:r>
            <a:r>
              <a:rPr lang="en-US" dirty="0" err="1" smtClean="0"/>
              <a:t>tetan</a:t>
            </a:r>
            <a:r>
              <a:rPr lang="en-US" dirty="0" smtClean="0"/>
              <a:t> 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 smtClean="0"/>
              <a:t>smanjiti</a:t>
            </a:r>
            <a:r>
              <a:rPr lang="en-US" dirty="0" smtClean="0"/>
              <a:t> </a:t>
            </a:r>
            <a:r>
              <a:rPr lang="en-US" dirty="0" err="1" smtClean="0"/>
              <a:t>nesigurnost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nih</a:t>
            </a:r>
            <a:r>
              <a:rPr lang="en-US" dirty="0" smtClean="0"/>
              <a:t> a</a:t>
            </a:r>
            <a:r>
              <a:rPr lang="sr-Latn-ME" dirty="0" smtClean="0"/>
              <a:t>kt</a:t>
            </a:r>
            <a:r>
              <a:rPr lang="en-US" dirty="0" smtClean="0"/>
              <a:t>era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stvoriti</a:t>
            </a:r>
            <a:r>
              <a:rPr lang="en-US" dirty="0" smtClean="0"/>
              <a:t> </a:t>
            </a:r>
            <a:r>
              <a:rPr lang="en-US" dirty="0" err="1" smtClean="0"/>
              <a:t>jasna</a:t>
            </a:r>
            <a:r>
              <a:rPr lang="sr-Latn-ME" dirty="0" smtClean="0"/>
              <a:t> </a:t>
            </a:r>
            <a:r>
              <a:rPr lang="en-US" dirty="0" smtClean="0"/>
              <a:t>o</a:t>
            </a:r>
            <a:r>
              <a:rPr lang="sr-Latn-ME" dirty="0" smtClean="0"/>
              <a:t>č</a:t>
            </a:r>
            <a:r>
              <a:rPr lang="en-US" dirty="0" err="1" smtClean="0"/>
              <a:t>ekivanja</a:t>
            </a:r>
            <a:r>
              <a:rPr lang="en-US" dirty="0" smtClean="0"/>
              <a:t> o </a:t>
            </a:r>
            <a:r>
              <a:rPr lang="en-US" dirty="0" err="1" smtClean="0"/>
              <a:t>efektima</a:t>
            </a:r>
            <a:r>
              <a:rPr lang="en-US" dirty="0" smtClean="0"/>
              <a:t> </a:t>
            </a:r>
            <a:r>
              <a:rPr lang="en-US" dirty="0" err="1" smtClean="0"/>
              <a:t>djelovanja</a:t>
            </a:r>
            <a:r>
              <a:rPr lang="en-US" dirty="0" smtClean="0"/>
              <a:t> u </a:t>
            </a:r>
            <a:r>
              <a:rPr lang="en-US" dirty="0" err="1" smtClean="0"/>
              <a:t>investitorskom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korporacijskom</a:t>
            </a:r>
            <a:r>
              <a:rPr lang="en-US" dirty="0" smtClean="0"/>
              <a:t> </a:t>
            </a:r>
            <a:r>
              <a:rPr lang="en-US" dirty="0" err="1" smtClean="0"/>
              <a:t>svijetu</a:t>
            </a:r>
            <a:r>
              <a:rPr lang="en-US" dirty="0" smtClean="0"/>
              <a:t>.</a:t>
            </a:r>
          </a:p>
          <a:p>
            <a:r>
              <a:rPr lang="it-IT" dirty="0" smtClean="0"/>
              <a:t>Naravno, treba voditi ra</a:t>
            </a:r>
            <a:r>
              <a:rPr lang="sr-Latn-ME" dirty="0" smtClean="0"/>
              <a:t>č</a:t>
            </a:r>
            <a:r>
              <a:rPr lang="it-IT" dirty="0" smtClean="0"/>
              <a:t>una da on ne preraste u svoju suprotnost.</a:t>
            </a:r>
            <a:endParaRPr lang="sr-Latn-ME" dirty="0" smtClean="0"/>
          </a:p>
          <a:p>
            <a:pPr algn="just"/>
            <a:r>
              <a:rPr lang="it-IT" dirty="0" smtClean="0"/>
              <a:t> Naime,</a:t>
            </a:r>
            <a:r>
              <a:rPr lang="sr-Latn-ME" dirty="0" smtClean="0"/>
              <a:t> </a:t>
            </a:r>
            <a:r>
              <a:rPr lang="en-US" dirty="0" err="1" smtClean="0"/>
              <a:t>prereguli</a:t>
            </a:r>
            <a:r>
              <a:rPr lang="sr-Latn-ME" dirty="0" smtClean="0"/>
              <a:t>sanost </a:t>
            </a:r>
            <a:r>
              <a:rPr lang="en-US" dirty="0" smtClean="0"/>
              <a:t>mo</a:t>
            </a:r>
            <a:r>
              <a:rPr lang="sr-Latn-ME" dirty="0" smtClean="0"/>
              <a:t>ž</a:t>
            </a:r>
            <a:r>
              <a:rPr lang="en-US" dirty="0" smtClean="0"/>
              <a:t>e </a:t>
            </a:r>
            <a:r>
              <a:rPr lang="en-US" dirty="0" err="1" smtClean="0"/>
              <a:t>ko</a:t>
            </a:r>
            <a:r>
              <a:rPr lang="sr-Latn-ME" dirty="0" smtClean="0"/>
              <a:t>č</a:t>
            </a:r>
            <a:r>
              <a:rPr lang="en-US" dirty="0" err="1" smtClean="0"/>
              <a:t>iti</a:t>
            </a:r>
            <a:r>
              <a:rPr lang="en-US" dirty="0" smtClean="0"/>
              <a:t> p</a:t>
            </a:r>
            <a:r>
              <a:rPr lang="sr-Latn-ME" dirty="0" smtClean="0"/>
              <a:t>re</a:t>
            </a:r>
            <a:r>
              <a:rPr lang="en-US" dirty="0" err="1" smtClean="0"/>
              <a:t>duzetni</a:t>
            </a:r>
            <a:r>
              <a:rPr lang="sr-Latn-ME" dirty="0" smtClean="0"/>
              <a:t>č</a:t>
            </a:r>
            <a:r>
              <a:rPr lang="en-US" dirty="0" err="1" smtClean="0"/>
              <a:t>ko</a:t>
            </a:r>
            <a:r>
              <a:rPr lang="en-US" dirty="0" smtClean="0"/>
              <a:t> </a:t>
            </a:r>
            <a:r>
              <a:rPr lang="en-US" dirty="0" err="1" smtClean="0"/>
              <a:t>dje</a:t>
            </a:r>
            <a:r>
              <a:rPr lang="sr-Latn-ME" dirty="0" smtClean="0"/>
              <a:t>l</a:t>
            </a:r>
            <a:r>
              <a:rPr lang="en-US" dirty="0" err="1" smtClean="0"/>
              <a:t>ovanje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usmjeriti</a:t>
            </a:r>
            <a:r>
              <a:rPr lang="en-US" dirty="0" smtClean="0"/>
              <a:t> p</a:t>
            </a:r>
            <a:r>
              <a:rPr lang="sr-Latn-ME" dirty="0" smtClean="0"/>
              <a:t>ažnju </a:t>
            </a:r>
            <a:r>
              <a:rPr lang="en-US" dirty="0" smtClean="0"/>
              <a:t> </a:t>
            </a:r>
            <a:r>
              <a:rPr lang="en-US" dirty="0" err="1" smtClean="0"/>
              <a:t>potencijatnih</a:t>
            </a:r>
            <a:r>
              <a:rPr lang="sr-Latn-ME" dirty="0" smtClean="0"/>
              <a:t> </a:t>
            </a:r>
            <a:r>
              <a:rPr lang="pl-PL" dirty="0" smtClean="0"/>
              <a:t>ulagača u druge zemlje. </a:t>
            </a:r>
          </a:p>
          <a:p>
            <a:pPr algn="just"/>
            <a:r>
              <a:rPr lang="pl-PL" dirty="0" smtClean="0"/>
              <a:t>Osim toga, ako preduzeće posluje u pravnom </a:t>
            </a:r>
            <a:r>
              <a:rPr lang="en-US" dirty="0" err="1" smtClean="0"/>
              <a:t>okru</a:t>
            </a:r>
            <a:r>
              <a:rPr lang="sr-Latn-ME" dirty="0" smtClean="0"/>
              <a:t>ženju </a:t>
            </a:r>
            <a:r>
              <a:rPr lang="en-US" dirty="0" smtClean="0"/>
              <a:t> </a:t>
            </a:r>
            <a:r>
              <a:rPr lang="en-US" dirty="0" err="1" smtClean="0"/>
              <a:t>punom</a:t>
            </a:r>
            <a:r>
              <a:rPr lang="en-US" dirty="0" smtClean="0"/>
              <a:t> </a:t>
            </a:r>
            <a:r>
              <a:rPr lang="en-US" dirty="0" err="1" smtClean="0"/>
              <a:t>striktne</a:t>
            </a:r>
            <a:r>
              <a:rPr lang="en-US" dirty="0" smtClean="0"/>
              <a:t> </a:t>
            </a:r>
            <a:r>
              <a:rPr lang="en-US" dirty="0" err="1" smtClean="0"/>
              <a:t>regulacije</a:t>
            </a:r>
            <a:r>
              <a:rPr lang="en-US" dirty="0" smtClean="0"/>
              <a:t>, ne mo</a:t>
            </a:r>
            <a:r>
              <a:rPr lang="sr-Latn-ME" dirty="0" smtClean="0"/>
              <a:t>ž</a:t>
            </a:r>
            <a:r>
              <a:rPr lang="en-US" dirty="0" smtClean="0"/>
              <a:t>e se o</a:t>
            </a:r>
            <a:r>
              <a:rPr lang="sr-Latn-ME" dirty="0" smtClean="0"/>
              <a:t>č</a:t>
            </a:r>
            <a:r>
              <a:rPr lang="en-US" dirty="0" err="1" smtClean="0"/>
              <a:t>ekivati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sr-Latn-ME" dirty="0" smtClean="0"/>
              <a:t>s</a:t>
            </a:r>
            <a:r>
              <a:rPr lang="en-US" dirty="0" smtClean="0"/>
              <a:t>e </a:t>
            </a:r>
            <a:r>
              <a:rPr lang="en-US" dirty="0" err="1" smtClean="0"/>
              <a:t>slobodno</a:t>
            </a:r>
            <a:r>
              <a:rPr lang="sr-Latn-ME" dirty="0" smtClean="0"/>
              <a:t> </a:t>
            </a:r>
            <a:r>
              <a:rPr lang="en-US" dirty="0" err="1" smtClean="0"/>
              <a:t>uspostavi</a:t>
            </a:r>
            <a:r>
              <a:rPr lang="en-US" dirty="0" smtClean="0"/>
              <a:t> s</a:t>
            </a:r>
            <a:r>
              <a:rPr lang="sr-Latn-ME" dirty="0" smtClean="0"/>
              <a:t>istem 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, </a:t>
            </a:r>
            <a:r>
              <a:rPr lang="en-US" dirty="0" smtClean="0"/>
              <a:t> </a:t>
            </a:r>
            <a:r>
              <a:rPr lang="en-US" dirty="0" err="1" smtClean="0"/>
              <a:t>posebno</a:t>
            </a:r>
            <a:r>
              <a:rPr lang="en-US" dirty="0" smtClean="0"/>
              <a:t> </a:t>
            </a:r>
            <a:r>
              <a:rPr lang="en-US" dirty="0" err="1" smtClean="0"/>
              <a:t>dizajniran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zadovo</a:t>
            </a:r>
            <a:r>
              <a:rPr lang="sr-Latn-ME" dirty="0" smtClean="0"/>
              <a:t>l</a:t>
            </a:r>
            <a:r>
              <a:rPr lang="en-US" dirty="0" err="1" smtClean="0"/>
              <a:t>ji</a:t>
            </a:r>
            <a:r>
              <a:rPr lang="sr-Latn-ME" dirty="0" smtClean="0"/>
              <a:t> </a:t>
            </a:r>
            <a:r>
              <a:rPr lang="en-US" dirty="0" err="1" smtClean="0"/>
              <a:t>njegove</a:t>
            </a:r>
            <a:r>
              <a:rPr lang="en-US" dirty="0" smtClean="0"/>
              <a:t> </a:t>
            </a:r>
            <a:r>
              <a:rPr lang="en-US" dirty="0" err="1" smtClean="0"/>
              <a:t>potrebe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3.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tita</a:t>
            </a:r>
            <a:r>
              <a:rPr lang="en-US" dirty="0" smtClean="0"/>
              <a:t> </a:t>
            </a:r>
            <a:r>
              <a:rPr lang="en-US" dirty="0" err="1" smtClean="0"/>
              <a:t>manjinskih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Zaitita</a:t>
            </a:r>
            <a:r>
              <a:rPr lang="en-US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, </a:t>
            </a:r>
            <a:r>
              <a:rPr lang="en-US" dirty="0" err="1" smtClean="0"/>
              <a:t>poseb</a:t>
            </a:r>
            <a:r>
              <a:rPr lang="sr-Latn-ME" dirty="0" smtClean="0"/>
              <a:t>no </a:t>
            </a:r>
            <a:r>
              <a:rPr lang="en-US" dirty="0" smtClean="0"/>
              <a:t> </a:t>
            </a:r>
            <a:r>
              <a:rPr lang="en-US" dirty="0" err="1" smtClean="0"/>
              <a:t>onih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manjinske</a:t>
            </a:r>
            <a:r>
              <a:rPr lang="en-US" dirty="0" smtClean="0"/>
              <a:t> </a:t>
            </a:r>
            <a:r>
              <a:rPr lang="en-US" dirty="0" err="1" smtClean="0"/>
              <a:t>pakete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, </a:t>
            </a:r>
            <a:r>
              <a:rPr lang="en-US" dirty="0" err="1" smtClean="0"/>
              <a:t>va</a:t>
            </a:r>
            <a:r>
              <a:rPr lang="sr-Latn-ME" dirty="0" smtClean="0"/>
              <a:t>ž</a:t>
            </a:r>
            <a:r>
              <a:rPr lang="en-US" dirty="0" smtClean="0"/>
              <a:t>an je </a:t>
            </a:r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 smtClean="0"/>
              <a:t>mehan</a:t>
            </a:r>
            <a:r>
              <a:rPr lang="sr-Latn-ME" dirty="0" smtClean="0"/>
              <a:t>i</a:t>
            </a:r>
            <a:r>
              <a:rPr lang="en-US" dirty="0" err="1" smtClean="0"/>
              <a:t>zam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U </a:t>
            </a:r>
            <a:r>
              <a:rPr lang="sr-Latn-ME" dirty="0" smtClean="0"/>
              <a:t>O</a:t>
            </a:r>
            <a:r>
              <a:rPr lang="en-US" dirty="0" smtClean="0"/>
              <a:t>ECD-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sr-Latn-ME" dirty="0" smtClean="0"/>
              <a:t>Principima</a:t>
            </a:r>
            <a:r>
              <a:rPr lang="en-US" dirty="0" smtClean="0"/>
              <a:t> </a:t>
            </a:r>
            <a:r>
              <a:rPr lang="en-US" dirty="0" err="1" smtClean="0"/>
              <a:t>koporotivnog</a:t>
            </a:r>
            <a:r>
              <a:rPr lang="en-US" dirty="0" smtClean="0"/>
              <a:t> </a:t>
            </a:r>
            <a:r>
              <a:rPr lang="en-US" dirty="0" err="1" smtClean="0"/>
              <a:t>upravjanja</a:t>
            </a:r>
            <a:r>
              <a:rPr lang="en-US" dirty="0" smtClean="0"/>
              <a:t> </a:t>
            </a:r>
            <a:r>
              <a:rPr lang="en-US" dirty="0" err="1" smtClean="0"/>
              <a:t>nagla</a:t>
            </a:r>
            <a:r>
              <a:rPr lang="sr-Latn-ME" dirty="0" smtClean="0"/>
              <a:t>š</a:t>
            </a:r>
            <a:r>
              <a:rPr lang="en-US" dirty="0" err="1" smtClean="0"/>
              <a:t>eno</a:t>
            </a:r>
            <a:r>
              <a:rPr lang="en-US" dirty="0" smtClean="0"/>
              <a:t> je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 smtClean="0"/>
              <a:t>trebaju</a:t>
            </a:r>
            <a:r>
              <a:rPr lang="sr-Latn-ME" dirty="0" smtClean="0"/>
              <a:t> </a:t>
            </a:r>
            <a:r>
              <a:rPr lang="pt-BR" dirty="0" smtClean="0"/>
              <a:t>imati pravo na: (1) sigurnu metodu registracije vtasni</a:t>
            </a:r>
            <a:r>
              <a:rPr lang="sr-Latn-ME" dirty="0" smtClean="0"/>
              <a:t>š</a:t>
            </a:r>
            <a:r>
              <a:rPr lang="pt-BR" dirty="0" smtClean="0"/>
              <a:t>tva, (2) ustupanje i</a:t>
            </a:r>
            <a:r>
              <a:rPr lang="sr-Latn-ME" dirty="0" smtClean="0"/>
              <a:t> </a:t>
            </a:r>
            <a:r>
              <a:rPr lang="en-US" dirty="0" err="1" smtClean="0"/>
              <a:t>prijenos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, (3) </a:t>
            </a:r>
            <a:r>
              <a:rPr lang="en-US" dirty="0" err="1" smtClean="0"/>
              <a:t>prav</a:t>
            </a:r>
            <a:r>
              <a:rPr lang="sr-Latn-ME" dirty="0" smtClean="0"/>
              <a:t>ovremeni</a:t>
            </a:r>
            <a:r>
              <a:rPr lang="en-US" dirty="0" smtClean="0"/>
              <a:t> </a:t>
            </a:r>
            <a:r>
              <a:rPr lang="en-US" dirty="0" err="1" smtClean="0"/>
              <a:t>pristup</a:t>
            </a:r>
            <a:r>
              <a:rPr lang="en-US" dirty="0" smtClean="0"/>
              <a:t> </a:t>
            </a:r>
            <a:r>
              <a:rPr lang="en-US" dirty="0" err="1" smtClean="0"/>
              <a:t>bitnim</a:t>
            </a:r>
            <a:r>
              <a:rPr lang="en-US" dirty="0" smtClean="0"/>
              <a:t> </a:t>
            </a:r>
            <a:r>
              <a:rPr lang="en-US" dirty="0" err="1" smtClean="0"/>
              <a:t>informacijama</a:t>
            </a:r>
            <a:r>
              <a:rPr lang="en-US" dirty="0" smtClean="0"/>
              <a:t> o </a:t>
            </a:r>
            <a:r>
              <a:rPr lang="en-US" dirty="0" err="1" smtClean="0"/>
              <a:t>korporaciji</a:t>
            </a:r>
            <a:r>
              <a:rPr lang="en-US" dirty="0" smtClean="0"/>
              <a:t>, (4)</a:t>
            </a:r>
            <a:r>
              <a:rPr lang="sr-Latn-ME" dirty="0" smtClean="0"/>
              <a:t> učestvovanje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g</a:t>
            </a:r>
            <a:r>
              <a:rPr lang="sr-Latn-ME" dirty="0" smtClean="0"/>
              <a:t>l</a:t>
            </a:r>
            <a:r>
              <a:rPr lang="en-US" dirty="0" smtClean="0"/>
              <a:t>as</a:t>
            </a:r>
            <a:r>
              <a:rPr lang="sr-Latn-ME" dirty="0" smtClean="0"/>
              <a:t>anje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tini</a:t>
            </a:r>
            <a:r>
              <a:rPr lang="en-US" dirty="0" smtClean="0"/>
              <a:t> </a:t>
            </a:r>
            <a:r>
              <a:rPr lang="en-US" dirty="0" err="1" smtClean="0"/>
              <a:t>dionicara</a:t>
            </a:r>
            <a:r>
              <a:rPr lang="en-US" dirty="0" smtClean="0"/>
              <a:t>, (5) </a:t>
            </a:r>
            <a:r>
              <a:rPr lang="en-US" dirty="0" err="1" smtClean="0"/>
              <a:t>izbor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razrješenje č</a:t>
            </a:r>
            <a:r>
              <a:rPr lang="en-US" dirty="0" err="1" smtClean="0"/>
              <a:t>lanova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(6) </a:t>
            </a:r>
            <a:r>
              <a:rPr lang="en-US" dirty="0" err="1" smtClean="0"/>
              <a:t>ud</a:t>
            </a:r>
            <a:r>
              <a:rPr lang="sr-Latn-ME" dirty="0" smtClean="0"/>
              <a:t>io</a:t>
            </a:r>
            <a:r>
              <a:rPr lang="en-US" dirty="0" smtClean="0"/>
              <a:t> u profit</a:t>
            </a:r>
            <a:r>
              <a:rPr lang="sr-Latn-ME" dirty="0" smtClean="0"/>
              <a:t>u </a:t>
            </a:r>
            <a:r>
              <a:rPr lang="en-US" dirty="0" smtClean="0"/>
              <a:t> </a:t>
            </a:r>
            <a:r>
              <a:rPr lang="en-US" dirty="0" err="1" smtClean="0"/>
              <a:t>korporacije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toga,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sr-Latn-ME" dirty="0" smtClean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 na</a:t>
            </a:r>
            <a:r>
              <a:rPr lang="en-US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err="1" smtClean="0"/>
              <a:t>informi</a:t>
            </a:r>
            <a:r>
              <a:rPr lang="sr-Latn-ME" dirty="0" smtClean="0"/>
              <a:t>sanje </a:t>
            </a:r>
            <a:r>
              <a:rPr lang="en-US" dirty="0" smtClean="0"/>
              <a:t>o </a:t>
            </a:r>
            <a:r>
              <a:rPr lang="en-US" dirty="0" err="1" smtClean="0"/>
              <a:t>fundamenta</a:t>
            </a:r>
            <a:r>
              <a:rPr lang="sr-Latn-ME" dirty="0" smtClean="0"/>
              <a:t>l</a:t>
            </a:r>
            <a:r>
              <a:rPr lang="en-US" dirty="0" err="1" smtClean="0"/>
              <a:t>nim</a:t>
            </a:r>
            <a:r>
              <a:rPr lang="en-US" dirty="0" smtClean="0"/>
              <a:t> </a:t>
            </a:r>
            <a:r>
              <a:rPr lang="en-US" dirty="0" err="1" smtClean="0"/>
              <a:t>korporativnim</a:t>
            </a:r>
            <a:r>
              <a:rPr lang="sr-Latn-ME" dirty="0" smtClean="0"/>
              <a:t> </a:t>
            </a:r>
            <a:r>
              <a:rPr lang="en-US" dirty="0" err="1" smtClean="0"/>
              <a:t>promjenama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sr-Latn-ME" dirty="0" smtClean="0"/>
              <a:t>š</a:t>
            </a:r>
            <a:r>
              <a:rPr lang="en-US" dirty="0" smtClean="0"/>
              <a:t>to </a:t>
            </a:r>
            <a:r>
              <a:rPr lang="en-US" dirty="0" err="1" smtClean="0"/>
              <a:t>su</a:t>
            </a:r>
            <a:r>
              <a:rPr lang="en-US" dirty="0" smtClean="0"/>
              <a:t>: (1) </a:t>
            </a:r>
            <a:r>
              <a:rPr lang="en-US" dirty="0" err="1" smtClean="0"/>
              <a:t>izmjene</a:t>
            </a:r>
            <a:r>
              <a:rPr lang="en-US" dirty="0" smtClean="0"/>
              <a:t> </a:t>
            </a:r>
            <a:r>
              <a:rPr lang="en-US" dirty="0" err="1" smtClean="0"/>
              <a:t>statuta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osniva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konstitutivnih</a:t>
            </a:r>
            <a:r>
              <a:rPr lang="sr-Latn-ME" dirty="0" smtClean="0"/>
              <a:t> </a:t>
            </a:r>
            <a:r>
              <a:rPr lang="en-US" dirty="0" err="1" smtClean="0"/>
              <a:t>dokumenata</a:t>
            </a:r>
            <a:r>
              <a:rPr lang="en-US" dirty="0" smtClean="0"/>
              <a:t>, (2) </a:t>
            </a:r>
            <a:r>
              <a:rPr lang="en-US" dirty="0" err="1" smtClean="0"/>
              <a:t>izdavanje</a:t>
            </a:r>
            <a:r>
              <a:rPr lang="en-US" dirty="0" smtClean="0"/>
              <a:t> </a:t>
            </a:r>
            <a:r>
              <a:rPr lang="en-US" dirty="0" err="1" smtClean="0"/>
              <a:t>dodatnih</a:t>
            </a:r>
            <a:r>
              <a:rPr lang="en-US" dirty="0" smtClean="0"/>
              <a:t> </a:t>
            </a:r>
            <a:r>
              <a:rPr lang="en-US" dirty="0" err="1" smtClean="0"/>
              <a:t>emisija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(3) </a:t>
            </a:r>
            <a:r>
              <a:rPr lang="en-US" dirty="0" err="1" smtClean="0"/>
              <a:t>ut</a:t>
            </a:r>
            <a:r>
              <a:rPr lang="sr-Latn-ME" dirty="0" smtClean="0"/>
              <a:t>i</a:t>
            </a:r>
            <a:r>
              <a:rPr lang="en-US" dirty="0" err="1" smtClean="0"/>
              <a:t>canja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sr-Latn-ME" dirty="0" smtClean="0"/>
              <a:t>važne</a:t>
            </a:r>
            <a:r>
              <a:rPr lang="en-US" dirty="0" smtClean="0"/>
              <a:t> </a:t>
            </a:r>
            <a:r>
              <a:rPr lang="en-US" dirty="0" err="1" smtClean="0"/>
              <a:t>transakcije</a:t>
            </a:r>
            <a:r>
              <a:rPr lang="en-US" dirty="0" smtClean="0"/>
              <a:t>, </a:t>
            </a:r>
            <a:r>
              <a:rPr lang="en-US" dirty="0" err="1" smtClean="0"/>
              <a:t>uklju</a:t>
            </a:r>
            <a:r>
              <a:rPr lang="sr-Latn-ME" dirty="0" smtClean="0"/>
              <a:t>č</a:t>
            </a:r>
            <a:r>
              <a:rPr lang="en-US" dirty="0" smtClean="0"/>
              <a:t>iv</a:t>
            </a:r>
            <a:r>
              <a:rPr lang="sr-Latn-ME" dirty="0" smtClean="0"/>
              <a:t>š</a:t>
            </a:r>
            <a:r>
              <a:rPr lang="en-US" dirty="0" err="1" smtClean="0"/>
              <a:t>i</a:t>
            </a:r>
            <a:r>
              <a:rPr lang="en-US" dirty="0" smtClean="0"/>
              <a:t> transfer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dijela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u</a:t>
            </a:r>
            <a:r>
              <a:rPr lang="sr-Latn-ME" dirty="0" smtClean="0"/>
              <a:t> </a:t>
            </a:r>
            <a:r>
              <a:rPr lang="en-US" dirty="0" err="1" smtClean="0"/>
              <a:t>kona</a:t>
            </a:r>
            <a:r>
              <a:rPr lang="sr-Latn-ME" dirty="0" smtClean="0"/>
              <a:t>č</a:t>
            </a:r>
            <a:r>
              <a:rPr lang="en-US" dirty="0" smtClean="0"/>
              <a:t>n</a:t>
            </a:r>
            <a:r>
              <a:rPr lang="sr-Latn-ME" dirty="0" smtClean="0"/>
              <a:t>om</a:t>
            </a:r>
            <a:r>
              <a:rPr lang="en-US" dirty="0" smtClean="0"/>
              <a:t> mo</a:t>
            </a:r>
            <a:r>
              <a:rPr lang="sr-Latn-ME" dirty="0" smtClean="0"/>
              <a:t>ž</a:t>
            </a:r>
            <a:r>
              <a:rPr lang="en-US" dirty="0" smtClean="0"/>
              <a:t>e</a:t>
            </a:r>
            <a:r>
              <a:rPr lang="sr-Latn-ME" dirty="0" smtClean="0"/>
              <a:t> imati</a:t>
            </a:r>
            <a:r>
              <a:rPr lang="en-US" dirty="0" smtClean="0"/>
              <a:t> </a:t>
            </a:r>
            <a:r>
              <a:rPr lang="en-US" dirty="0" err="1" smtClean="0"/>
              <a:t>rezu</a:t>
            </a:r>
            <a:r>
              <a:rPr lang="sr-Latn-ME" dirty="0" smtClean="0"/>
              <a:t>l</a:t>
            </a:r>
            <a:r>
              <a:rPr lang="en-US" dirty="0" err="1" smtClean="0"/>
              <a:t>tirat</a:t>
            </a:r>
            <a:r>
              <a:rPr lang="en-US" dirty="0" smtClean="0"/>
              <a:t> </a:t>
            </a:r>
            <a:r>
              <a:rPr lang="en-US" dirty="0" err="1" smtClean="0"/>
              <a:t>prodaj</a:t>
            </a:r>
            <a:r>
              <a:rPr lang="sr-Latn-ME" dirty="0" smtClean="0"/>
              <a:t>u </a:t>
            </a:r>
            <a:r>
              <a:rPr lang="en-US" dirty="0" smtClean="0"/>
              <a:t> p</a:t>
            </a:r>
            <a:r>
              <a:rPr lang="sr-Latn-ME" dirty="0" smtClean="0"/>
              <a:t>reduzeća.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4.</a:t>
            </a:r>
            <a:r>
              <a:rPr lang="en-US" dirty="0" err="1" smtClean="0"/>
              <a:t>Konkurentski</a:t>
            </a:r>
            <a:r>
              <a:rPr lang="en-US" dirty="0" smtClean="0"/>
              <a:t> u</a:t>
            </a:r>
            <a:r>
              <a:rPr lang="sr-Latn-ME" dirty="0" smtClean="0"/>
              <a:t>slovi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Postojanje</a:t>
            </a:r>
            <a:r>
              <a:rPr lang="en-US" dirty="0" smtClean="0"/>
              <a:t> </a:t>
            </a:r>
            <a:r>
              <a:rPr lang="en-US" dirty="0" err="1" smtClean="0"/>
              <a:t>slobodnog</a:t>
            </a:r>
            <a:r>
              <a:rPr lang="en-US" dirty="0" smtClean="0"/>
              <a:t> </a:t>
            </a:r>
            <a:r>
              <a:rPr lang="en-US" dirty="0" err="1" smtClean="0"/>
              <a:t>trzi</a:t>
            </a:r>
            <a:r>
              <a:rPr lang="sr-Latn-ME" dirty="0" smtClean="0"/>
              <a:t>š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konkurencija</a:t>
            </a:r>
            <a:r>
              <a:rPr lang="en-US" dirty="0" smtClean="0"/>
              <a:t> </a:t>
            </a:r>
            <a:r>
              <a:rPr lang="en-US" dirty="0" err="1" smtClean="0"/>
              <a:t>utje</a:t>
            </a:r>
            <a:r>
              <a:rPr lang="sr-Latn-ME" dirty="0" smtClean="0"/>
              <a:t>č</a:t>
            </a:r>
            <a:r>
              <a:rPr lang="en-US" dirty="0" smtClean="0"/>
              <a:t>u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praksu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smtClean="0"/>
              <a:t>up</a:t>
            </a:r>
            <a:r>
              <a:rPr lang="sr-Latn-ME" dirty="0" smtClean="0"/>
              <a:t>ra</a:t>
            </a:r>
            <a:r>
              <a:rPr lang="en-US" dirty="0" smtClean="0"/>
              <a:t>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</a:t>
            </a:r>
            <a:r>
              <a:rPr lang="sr-Latn-ME" dirty="0" smtClean="0"/>
              <a:t>rvenstveno</a:t>
            </a:r>
            <a:r>
              <a:rPr lang="en-US" dirty="0" smtClean="0"/>
              <a:t>, </a:t>
            </a:r>
            <a:r>
              <a:rPr lang="en-US" dirty="0" err="1" smtClean="0"/>
              <a:t>tr</a:t>
            </a:r>
            <a:r>
              <a:rPr lang="sr-Latn-ME" dirty="0" smtClean="0"/>
              <a:t>žišni </a:t>
            </a:r>
            <a:r>
              <a:rPr lang="en-US" dirty="0" smtClean="0"/>
              <a:t> u</a:t>
            </a:r>
            <a:r>
              <a:rPr lang="sr-Latn-ME" dirty="0" smtClean="0"/>
              <a:t>slovi </a:t>
            </a:r>
            <a:r>
              <a:rPr lang="en-US" dirty="0" smtClean="0"/>
              <a:t> </a:t>
            </a:r>
            <a:r>
              <a:rPr lang="en-US" dirty="0" err="1" smtClean="0"/>
              <a:t>omogu</a:t>
            </a:r>
            <a:r>
              <a:rPr lang="sr-Latn-ME" dirty="0" smtClean="0"/>
              <a:t>ć</a:t>
            </a:r>
            <a:r>
              <a:rPr lang="en-US" dirty="0" err="1" smtClean="0"/>
              <a:t>uju</a:t>
            </a:r>
            <a:r>
              <a:rPr lang="en-US" dirty="0" smtClean="0"/>
              <a:t> </a:t>
            </a:r>
            <a:r>
              <a:rPr lang="en-US" dirty="0" err="1" smtClean="0"/>
              <a:t>opstanak</a:t>
            </a:r>
            <a:r>
              <a:rPr lang="en-US" dirty="0" smtClean="0"/>
              <a:t> </a:t>
            </a:r>
            <a:r>
              <a:rPr lang="en-US" dirty="0" err="1" smtClean="0"/>
              <a:t>korporacijama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odr</a:t>
            </a:r>
            <a:r>
              <a:rPr lang="sr-Latn-ME" dirty="0" smtClean="0"/>
              <a:t>ž</a:t>
            </a:r>
            <a:r>
              <a:rPr lang="en-US" dirty="0" err="1" smtClean="0"/>
              <a:t>ivu</a:t>
            </a:r>
            <a:r>
              <a:rPr lang="sr-Latn-ME" dirty="0" smtClean="0"/>
              <a:t> </a:t>
            </a:r>
            <a:r>
              <a:rPr lang="en-US" dirty="0" err="1" smtClean="0"/>
              <a:t>konkurentsku</a:t>
            </a:r>
            <a:r>
              <a:rPr lang="en-US" dirty="0" smtClean="0"/>
              <a:t> </a:t>
            </a:r>
            <a:r>
              <a:rPr lang="en-US" dirty="0" err="1" smtClean="0"/>
              <a:t>prednost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Najbo</a:t>
            </a:r>
            <a:r>
              <a:rPr lang="sr-Latn-ME" dirty="0" smtClean="0"/>
              <a:t>l</a:t>
            </a:r>
            <a:r>
              <a:rPr lang="en-US" dirty="0" err="1" smtClean="0"/>
              <a:t>ji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akteri</a:t>
            </a:r>
            <a:r>
              <a:rPr lang="en-US" dirty="0" smtClean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prosperirati</a:t>
            </a:r>
            <a:r>
              <a:rPr lang="en-US" dirty="0" smtClean="0"/>
              <a:t> </a:t>
            </a:r>
            <a:r>
              <a:rPr lang="en-US" dirty="0" err="1" smtClean="0"/>
              <a:t>vo</a:t>
            </a:r>
            <a:r>
              <a:rPr lang="sr-Latn-ME" dirty="0" smtClean="0"/>
              <a:t>đ</a:t>
            </a:r>
            <a:r>
              <a:rPr lang="en-US" dirty="0" err="1" smtClean="0"/>
              <a:t>eni</a:t>
            </a:r>
            <a:r>
              <a:rPr lang="en-US" dirty="0" smtClean="0"/>
              <a:t> </a:t>
            </a:r>
            <a:r>
              <a:rPr lang="en-US" dirty="0" err="1" smtClean="0"/>
              <a:t>najbo</a:t>
            </a:r>
            <a:r>
              <a:rPr lang="sr-Latn-ME" dirty="0" smtClean="0"/>
              <a:t>lj</a:t>
            </a:r>
            <a:r>
              <a:rPr lang="en-US" dirty="0" err="1" smtClean="0"/>
              <a:t>im</a:t>
            </a:r>
            <a:r>
              <a:rPr lang="sr-Latn-ME" dirty="0" smtClean="0"/>
              <a:t> </a:t>
            </a:r>
            <a:r>
              <a:rPr lang="en-US" dirty="0" smtClean="0"/>
              <a:t>m</a:t>
            </a:r>
            <a:r>
              <a:rPr lang="sr-Latn-ME" dirty="0" smtClean="0"/>
              <a:t>e</a:t>
            </a:r>
            <a:r>
              <a:rPr lang="en-US" dirty="0" err="1" smtClean="0"/>
              <a:t>na</a:t>
            </a:r>
            <a:r>
              <a:rPr lang="sr-Latn-ME" dirty="0" smtClean="0"/>
              <a:t>dž</a:t>
            </a:r>
            <a:r>
              <a:rPr lang="en-US" dirty="0" err="1" smtClean="0"/>
              <a:t>eri</a:t>
            </a:r>
            <a:r>
              <a:rPr lang="sr-Latn-ME" dirty="0" smtClean="0"/>
              <a:t>m</a:t>
            </a:r>
            <a:r>
              <a:rPr lang="en-US" dirty="0" smtClean="0"/>
              <a:t>a, </a:t>
            </a:r>
            <a:r>
              <a:rPr lang="en-US" dirty="0" err="1" smtClean="0"/>
              <a:t>i</a:t>
            </a:r>
            <a:r>
              <a:rPr lang="en-US" dirty="0" smtClean="0"/>
              <a:t> s </a:t>
            </a:r>
            <a:r>
              <a:rPr lang="en-US" dirty="0" err="1" smtClean="0"/>
              <a:t>kvalitetnim</a:t>
            </a:r>
            <a:r>
              <a:rPr lang="en-US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smtClean="0"/>
              <a:t>a</a:t>
            </a:r>
            <a:r>
              <a:rPr lang="sr-Latn-ME" dirty="0" smtClean="0"/>
              <a:t>č</a:t>
            </a:r>
            <a:r>
              <a:rPr lang="en-US" dirty="0" err="1" smtClean="0"/>
              <a:t>kim</a:t>
            </a:r>
            <a:r>
              <a:rPr lang="en-US" dirty="0" smtClean="0"/>
              <a:t> </a:t>
            </a:r>
            <a:r>
              <a:rPr lang="en-US" dirty="0" err="1" smtClean="0"/>
              <a:t>strukturama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Lo</a:t>
            </a:r>
            <a:r>
              <a:rPr lang="sr-Latn-ME" dirty="0" smtClean="0"/>
              <a:t>š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eri</a:t>
            </a:r>
            <a:r>
              <a:rPr lang="en-US" dirty="0" smtClean="0"/>
              <a:t> </a:t>
            </a:r>
            <a:r>
              <a:rPr lang="sr-Latn-ME" dirty="0" smtClean="0"/>
              <a:t>k</a:t>
            </a:r>
            <a:r>
              <a:rPr lang="en-US" dirty="0" err="1" smtClean="0"/>
              <a:t>oji</a:t>
            </a:r>
            <a:r>
              <a:rPr lang="sr-Latn-ME" dirty="0" smtClean="0"/>
              <a:t> </a:t>
            </a:r>
            <a:r>
              <a:rPr lang="en-US" dirty="0" err="1" smtClean="0"/>
              <a:t>rasipaju</a:t>
            </a:r>
            <a:r>
              <a:rPr lang="sr-Latn-ME" dirty="0" smtClean="0"/>
              <a:t> </a:t>
            </a:r>
            <a:r>
              <a:rPr lang="pl-PL" dirty="0" smtClean="0"/>
              <a:t>resurse i koji nisu sposobni izgraditi  konkurentsku sposobnost poduzeća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 smtClean="0"/>
              <a:t>zamijenjeni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Nedovo</a:t>
            </a:r>
            <a:r>
              <a:rPr lang="sr-Latn-ME" dirty="0" smtClean="0"/>
              <a:t>l</a:t>
            </a:r>
            <a:r>
              <a:rPr lang="en-US" dirty="0" err="1" smtClean="0"/>
              <a:t>jno</a:t>
            </a:r>
            <a:r>
              <a:rPr lang="en-US" dirty="0" smtClean="0"/>
              <a:t> </a:t>
            </a:r>
            <a:r>
              <a:rPr lang="en-US" dirty="0" err="1" smtClean="0"/>
              <a:t>dobri</a:t>
            </a:r>
            <a:r>
              <a:rPr lang="en-US" dirty="0" smtClean="0"/>
              <a:t> ob</a:t>
            </a:r>
            <a:r>
              <a:rPr lang="sr-Latn-ME" dirty="0" smtClean="0"/>
              <a:t>l</a:t>
            </a:r>
            <a:r>
              <a:rPr lang="en-US" dirty="0" err="1" smtClean="0"/>
              <a:t>ici</a:t>
            </a:r>
            <a:r>
              <a:rPr lang="en-US" dirty="0" smtClean="0"/>
              <a:t> </a:t>
            </a:r>
            <a:r>
              <a:rPr lang="en-US" dirty="0" err="1" smtClean="0"/>
              <a:t>organizacije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 smtClean="0"/>
              <a:t>moraju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zamijeniti</a:t>
            </a:r>
            <a:r>
              <a:rPr lang="en-US" dirty="0" smtClean="0"/>
              <a:t> </a:t>
            </a:r>
            <a:r>
              <a:rPr lang="en-US" dirty="0" err="1" smtClean="0"/>
              <a:t>boljima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Ina</a:t>
            </a:r>
            <a:r>
              <a:rPr lang="sr-Latn-ME" dirty="0" smtClean="0"/>
              <a:t>č</a:t>
            </a:r>
            <a:r>
              <a:rPr lang="en-US" dirty="0" smtClean="0"/>
              <a:t>e, </a:t>
            </a:r>
            <a:r>
              <a:rPr lang="en-US" dirty="0" err="1" smtClean="0"/>
              <a:t>korporacije</a:t>
            </a:r>
            <a:r>
              <a:rPr lang="en-US" dirty="0" smtClean="0"/>
              <a:t> </a:t>
            </a:r>
            <a:r>
              <a:rPr lang="sr-Latn-ME" dirty="0" smtClean="0"/>
              <a:t>ć</a:t>
            </a:r>
            <a:r>
              <a:rPr lang="en-US" dirty="0" smtClean="0"/>
              <a:t>e </a:t>
            </a:r>
            <a:r>
              <a:rPr lang="en-US" dirty="0" err="1" smtClean="0"/>
              <a:t>izgubiti</a:t>
            </a:r>
            <a:r>
              <a:rPr lang="en-US" dirty="0" smtClean="0"/>
              <a:t> </a:t>
            </a:r>
            <a:r>
              <a:rPr lang="en-US" dirty="0" err="1" smtClean="0"/>
              <a:t>tr</a:t>
            </a:r>
            <a:r>
              <a:rPr lang="sr-Latn-ME" dirty="0" smtClean="0"/>
              <a:t>ž</a:t>
            </a:r>
            <a:r>
              <a:rPr lang="en-US" dirty="0" err="1" smtClean="0"/>
              <a:t>i</a:t>
            </a:r>
            <a:r>
              <a:rPr lang="sr-Latn-ME" dirty="0" smtClean="0"/>
              <a:t>š</a:t>
            </a:r>
            <a:r>
              <a:rPr lang="en-US" dirty="0" smtClean="0"/>
              <a:t>nu </a:t>
            </a:r>
            <a:r>
              <a:rPr lang="en-US" dirty="0" err="1" smtClean="0"/>
              <a:t>bitku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P</a:t>
            </a:r>
            <a:r>
              <a:rPr lang="en-US" dirty="0" err="1" smtClean="0"/>
              <a:t>ritisak</a:t>
            </a:r>
            <a:r>
              <a:rPr lang="en-US" dirty="0" smtClean="0"/>
              <a:t> </a:t>
            </a:r>
            <a:r>
              <a:rPr lang="en-US" dirty="0" err="1" smtClean="0"/>
              <a:t>konkurencije</a:t>
            </a:r>
            <a:r>
              <a:rPr lang="sr-Latn-ME" dirty="0" smtClean="0"/>
              <a:t> </a:t>
            </a:r>
            <a:r>
              <a:rPr lang="en-US" dirty="0" err="1" smtClean="0"/>
              <a:t>tako</a:t>
            </a:r>
            <a:r>
              <a:rPr lang="en-US" dirty="0" smtClean="0"/>
              <a:t> se </a:t>
            </a:r>
            <a:r>
              <a:rPr lang="en-US" dirty="0" err="1" smtClean="0"/>
              <a:t>odra</a:t>
            </a:r>
            <a:r>
              <a:rPr lang="sr-Latn-ME" dirty="0" smtClean="0"/>
              <a:t>ž</a:t>
            </a:r>
            <a:r>
              <a:rPr lang="en-US" dirty="0" err="1" smtClean="0"/>
              <a:t>ava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praksu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Korporativno upravljanje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sistemom upravljanja malim i srednjim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preduzećima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velikim korporacijama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Pravima osoba u statusu vlasnika dijela kapitala sa različitim omjerom učešća u ukupnom kapitalu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naglaskom na male dioničare i njihovim pravima</a:t>
            </a: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načinu osnivanja kompanije, pravilima i uslovima poslovanja u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okruženju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zakonskim regulativama vezanim za korporaciju“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CILJ PREDAVANJA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ME" sz="4000" dirty="0" smtClean="0"/>
              <a:t>A - Interni mehanizmi korporativnog upravljanja</a:t>
            </a:r>
          </a:p>
          <a:p>
            <a:pPr marL="457200" lvl="1" indent="0">
              <a:buNone/>
            </a:pPr>
            <a:r>
              <a:rPr lang="sr-Latn-ME" dirty="0" smtClean="0"/>
              <a:t>1.Odbori </a:t>
            </a:r>
          </a:p>
          <a:p>
            <a:pPr marL="457200" lvl="1" indent="0">
              <a:buNone/>
            </a:pPr>
            <a:r>
              <a:rPr lang="sr-Latn-ME" dirty="0" smtClean="0"/>
              <a:t>2. Naknade menadžmentu</a:t>
            </a:r>
          </a:p>
          <a:p>
            <a:pPr marL="457200" lvl="1" indent="0">
              <a:buNone/>
            </a:pPr>
            <a:r>
              <a:rPr lang="sr-Latn-ME" dirty="0" smtClean="0"/>
              <a:t>3. Koncentracija vlasništva</a:t>
            </a:r>
          </a:p>
          <a:p>
            <a:pPr marL="457200" lvl="1" indent="0">
              <a:buNone/>
            </a:pPr>
            <a:r>
              <a:rPr lang="sr-Latn-ME" dirty="0" smtClean="0"/>
              <a:t>4. Odnos sa intereno uticajnim grupama</a:t>
            </a:r>
          </a:p>
          <a:p>
            <a:pPr marL="457200" lvl="1" indent="0">
              <a:buNone/>
            </a:pPr>
            <a:r>
              <a:rPr lang="sr-Latn-ME" dirty="0" smtClean="0"/>
              <a:t>5. Objavljivanje informacija i finansijska transpanentost</a:t>
            </a:r>
          </a:p>
          <a:p>
            <a:pPr marL="0" indent="0">
              <a:buNone/>
            </a:pPr>
            <a:r>
              <a:rPr lang="sr-Latn-ME" sz="3800" dirty="0" smtClean="0"/>
              <a:t>B - Eksterni mehanizmi korporatvnog upravljanja</a:t>
            </a:r>
          </a:p>
          <a:p>
            <a:pPr marL="457200" lvl="1" indent="0">
              <a:buNone/>
            </a:pPr>
            <a:r>
              <a:rPr lang="sr-Latn-ME" dirty="0" smtClean="0"/>
              <a:t>1. Tržište za korporativnu kontrolu</a:t>
            </a:r>
          </a:p>
          <a:p>
            <a:pPr marL="457200" lvl="1" indent="0">
              <a:buNone/>
            </a:pPr>
            <a:r>
              <a:rPr lang="sr-Latn-ME" dirty="0" smtClean="0"/>
              <a:t>2. Zakonodavni i regulatorni okvir</a:t>
            </a:r>
          </a:p>
          <a:p>
            <a:pPr marL="457200" lvl="1" indent="0">
              <a:buNone/>
            </a:pPr>
            <a:r>
              <a:rPr lang="sr-Latn-ME" dirty="0" smtClean="0"/>
              <a:t>3. Zastita manjinskih dioničara</a:t>
            </a:r>
          </a:p>
          <a:p>
            <a:pPr marL="457200" lvl="1" indent="0">
              <a:buNone/>
            </a:pPr>
            <a:r>
              <a:rPr lang="sr-Latn-ME" dirty="0" smtClean="0"/>
              <a:t>3. Konkurentski uslovi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A- </a:t>
            </a: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 smtClean="0"/>
              <a:t>mehanizmi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</a:t>
            </a:r>
            <a:r>
              <a:rPr lang="sr-Latn-ME" dirty="0" smtClean="0"/>
              <a:t>j</a:t>
            </a:r>
            <a:r>
              <a:rPr lang="en-US" dirty="0" err="1" smtClean="0"/>
              <a:t>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 smtClean="0"/>
              <a:t>upravlja</a:t>
            </a:r>
            <a:r>
              <a:rPr lang="sr-Latn-ME" dirty="0" smtClean="0"/>
              <a:t>č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mehanizmi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dirty="0" smtClean="0"/>
              <a:t>O</a:t>
            </a:r>
            <a:r>
              <a:rPr lang="en-US" dirty="0" err="1" smtClean="0"/>
              <a:t>dbor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sr-Latn-ME" dirty="0" smtClean="0"/>
              <a:t>N</a:t>
            </a:r>
            <a:r>
              <a:rPr lang="en-US" dirty="0" err="1" smtClean="0"/>
              <a:t>aknade</a:t>
            </a:r>
            <a:r>
              <a:rPr lang="en-US" dirty="0" smtClean="0"/>
              <a:t> </a:t>
            </a:r>
            <a:r>
              <a:rPr lang="en-US" dirty="0" err="1" smtClean="0"/>
              <a:t>menadimentu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Koncentracija</a:t>
            </a:r>
            <a:r>
              <a:rPr lang="sr-Latn-ME" dirty="0" smtClean="0"/>
              <a:t> </a:t>
            </a:r>
            <a:r>
              <a:rPr lang="en-US" dirty="0" err="1" smtClean="0"/>
              <a:t>vtasni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Odnos sa interesno-utjecajnim subjektima</a:t>
            </a:r>
          </a:p>
          <a:p>
            <a:pPr marL="514350" indent="-514350">
              <a:buFont typeface="+mj-lt"/>
              <a:buAutoNum type="arabicPeriod"/>
            </a:pPr>
            <a:r>
              <a:rPr lang="sr-Latn-ME" dirty="0" smtClean="0"/>
              <a:t>K</a:t>
            </a:r>
            <a:r>
              <a:rPr lang="en-US" dirty="0" err="1" smtClean="0"/>
              <a:t>orporativno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tavanje</a:t>
            </a:r>
            <a:r>
              <a:rPr lang="en-US" dirty="0" smtClean="0"/>
              <a:t> (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</a:t>
            </a:r>
            <a:r>
              <a:rPr lang="sr-Latn-ME" dirty="0" smtClean="0"/>
              <a:t>k</a:t>
            </a:r>
            <a:r>
              <a:rPr lang="en-US" dirty="0" smtClean="0"/>
              <a:t>a </a:t>
            </a:r>
            <a:r>
              <a:rPr lang="en-US" dirty="0" err="1" smtClean="0"/>
              <a:t>transparentnost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err="1" smtClean="0"/>
              <a:t>objav</a:t>
            </a:r>
            <a:r>
              <a:rPr lang="sr-Latn-ME" dirty="0" smtClean="0"/>
              <a:t>l</a:t>
            </a:r>
            <a:r>
              <a:rPr lang="en-US" dirty="0" err="1" smtClean="0"/>
              <a:t>jivanje</a:t>
            </a:r>
            <a:r>
              <a:rPr lang="sr-Latn-ME" dirty="0" smtClean="0"/>
              <a:t> </a:t>
            </a:r>
            <a:r>
              <a:rPr lang="en-US" dirty="0" err="1" smtClean="0"/>
              <a:t>relevantnih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1. Odbor(i)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0dbor je </a:t>
            </a:r>
            <a:r>
              <a:rPr lang="en-US" dirty="0" err="1" smtClean="0"/>
              <a:t>organizacijski</a:t>
            </a:r>
            <a:r>
              <a:rPr lang="en-US" dirty="0" smtClean="0"/>
              <a:t> instrument </a:t>
            </a:r>
            <a:r>
              <a:rPr lang="en-US" dirty="0" err="1" smtClean="0"/>
              <a:t>putem</a:t>
            </a:r>
            <a:r>
              <a:rPr lang="en-US" dirty="0" smtClean="0"/>
              <a:t> </a:t>
            </a:r>
            <a:r>
              <a:rPr lang="en-US" dirty="0" err="1" smtClean="0"/>
              <a:t>kojega</a:t>
            </a:r>
            <a:r>
              <a:rPr lang="en-US" dirty="0" smtClean="0"/>
              <a:t> </a:t>
            </a:r>
            <a:r>
              <a:rPr lang="en-US" dirty="0" err="1" smtClean="0"/>
              <a:t>dioni</a:t>
            </a:r>
            <a:r>
              <a:rPr lang="sr-Latn-ME" dirty="0" smtClean="0"/>
              <a:t>č</a:t>
            </a:r>
            <a:r>
              <a:rPr lang="en-US" dirty="0" err="1" smtClean="0"/>
              <a:t>ari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iču 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pona</a:t>
            </a:r>
            <a:r>
              <a:rPr lang="sr-Latn-ME" dirty="0" smtClean="0"/>
              <a:t>š</a:t>
            </a:r>
            <a:r>
              <a:rPr lang="en-US" dirty="0" err="1" smtClean="0"/>
              <a:t>anje</a:t>
            </a:r>
            <a:r>
              <a:rPr lang="sr-Latn-ME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era </a:t>
            </a:r>
            <a:r>
              <a:rPr lang="en-US" dirty="0" err="1" smtClean="0"/>
              <a:t>kako</a:t>
            </a:r>
            <a:r>
              <a:rPr lang="en-US" dirty="0" smtClean="0"/>
              <a:t> bi </a:t>
            </a:r>
            <a:r>
              <a:rPr lang="en-US" dirty="0" err="1" smtClean="0"/>
              <a:t>osigurali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p</a:t>
            </a:r>
            <a:r>
              <a:rPr lang="sr-Latn-ME" dirty="0" smtClean="0"/>
              <a:t>reduzećem </a:t>
            </a:r>
            <a:r>
              <a:rPr lang="en-US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jaju</a:t>
            </a:r>
            <a:r>
              <a:rPr lang="en-US" dirty="0" smtClean="0"/>
              <a:t> u </a:t>
            </a:r>
            <a:r>
              <a:rPr lang="en-US" dirty="0" err="1" smtClean="0"/>
              <a:t>njihov</a:t>
            </a:r>
            <a:r>
              <a:rPr lang="sr-Latn-ME" dirty="0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interesu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Naročito </a:t>
            </a:r>
            <a:r>
              <a:rPr lang="sv-SE" dirty="0" smtClean="0"/>
              <a:t>je vazan entitet u p</a:t>
            </a:r>
            <a:r>
              <a:rPr lang="sr-Latn-ME" dirty="0" smtClean="0"/>
              <a:t>reduzeću </a:t>
            </a:r>
            <a:r>
              <a:rPr lang="sv-SE" dirty="0" smtClean="0"/>
              <a:t> jer stvara vezu iz</a:t>
            </a:r>
            <a:r>
              <a:rPr lang="sr-Latn-ME" dirty="0" smtClean="0"/>
              <a:t>m</a:t>
            </a:r>
            <a:r>
              <a:rPr lang="sv-SE" dirty="0" smtClean="0"/>
              <a:t>e</a:t>
            </a:r>
            <a:r>
              <a:rPr lang="sr-Latn-ME" dirty="0" smtClean="0"/>
              <a:t>đ</a:t>
            </a:r>
            <a:r>
              <a:rPr lang="sv-SE" dirty="0" smtClean="0"/>
              <a:t>u vlasnika i menad</a:t>
            </a:r>
            <a:r>
              <a:rPr lang="sr-Latn-ME" dirty="0" smtClean="0"/>
              <a:t>ž</a:t>
            </a:r>
            <a:r>
              <a:rPr lang="sv-SE" dirty="0" smtClean="0"/>
              <a:t>era,</a:t>
            </a:r>
            <a:r>
              <a:rPr lang="sr-Latn-ME" dirty="0" smtClean="0"/>
              <a:t> </a:t>
            </a:r>
            <a:r>
              <a:rPr lang="en-US" dirty="0" smtClean="0"/>
              <a:t>pa </a:t>
            </a:r>
            <a:r>
              <a:rPr lang="en-US" dirty="0" err="1" smtClean="0"/>
              <a:t>ima</a:t>
            </a:r>
            <a:r>
              <a:rPr lang="en-US" dirty="0" smtClean="0"/>
              <a:t> k</a:t>
            </a:r>
            <a:r>
              <a:rPr lang="sr-Latn-ME" dirty="0" smtClean="0"/>
              <a:t>l</a:t>
            </a:r>
            <a:r>
              <a:rPr lang="en-US" dirty="0" err="1" smtClean="0"/>
              <a:t>ju</a:t>
            </a:r>
            <a:r>
              <a:rPr lang="sr-Latn-ME" dirty="0" smtClean="0"/>
              <a:t>č</a:t>
            </a:r>
            <a:r>
              <a:rPr lang="en-US" dirty="0" smtClean="0"/>
              <a:t>nu u</a:t>
            </a:r>
            <a:r>
              <a:rPr lang="sr-Latn-ME" dirty="0" smtClean="0"/>
              <a:t>l</a:t>
            </a:r>
            <a:r>
              <a:rPr lang="en-US" dirty="0" err="1" smtClean="0"/>
              <a:t>ogu</a:t>
            </a:r>
            <a:r>
              <a:rPr lang="en-US" dirty="0" smtClean="0"/>
              <a:t> u </a:t>
            </a:r>
            <a:r>
              <a:rPr lang="en-US" dirty="0" err="1" smtClean="0"/>
              <a:t>korporativnom</a:t>
            </a:r>
            <a:r>
              <a:rPr lang="en-US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janju</a:t>
            </a:r>
            <a:r>
              <a:rPr lang="sr-Latn-ME" dirty="0" smtClean="0"/>
              <a:t>.</a:t>
            </a:r>
            <a:endParaRPr lang="en-US" dirty="0" smtClean="0"/>
          </a:p>
          <a:p>
            <a:pPr algn="just"/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err="1" smtClean="0"/>
              <a:t>ina</a:t>
            </a:r>
            <a:r>
              <a:rPr lang="en-US" dirty="0" smtClean="0"/>
              <a:t> </a:t>
            </a:r>
            <a:r>
              <a:rPr lang="en-US" dirty="0" err="1" smtClean="0"/>
              <a:t>organizacije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u </a:t>
            </a:r>
            <a:r>
              <a:rPr lang="en-US" dirty="0" err="1" smtClean="0"/>
              <a:t>modernoj</a:t>
            </a:r>
            <a:r>
              <a:rPr lang="en-US" dirty="0" smtClean="0"/>
              <a:t> </a:t>
            </a:r>
            <a:r>
              <a:rPr lang="en-US" dirty="0" err="1" smtClean="0"/>
              <a:t>korporaciji</a:t>
            </a:r>
            <a:r>
              <a:rPr lang="en-US" dirty="0" smtClean="0"/>
              <a:t>: (1) </a:t>
            </a:r>
            <a:r>
              <a:rPr lang="en-US" dirty="0" err="1" smtClean="0"/>
              <a:t>uspostav</a:t>
            </a:r>
            <a:r>
              <a:rPr lang="sr-Latn-ME" dirty="0" smtClean="0"/>
              <a:t>ljanje</a:t>
            </a:r>
            <a:r>
              <a:rPr lang="en-US" dirty="0" smtClean="0"/>
              <a:t> </a:t>
            </a:r>
            <a:r>
              <a:rPr lang="en-US" dirty="0" err="1" smtClean="0"/>
              <a:t>jedinstveno</a:t>
            </a:r>
            <a:r>
              <a:rPr lang="sr-Latn-ME" dirty="0" smtClean="0"/>
              <a:t>g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direktor</a:t>
            </a:r>
            <a:r>
              <a:rPr lang="sr-Latn-ME" dirty="0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(eng.  Board of D</a:t>
            </a:r>
            <a:r>
              <a:rPr lang="sr-Latn-ME" dirty="0" smtClean="0"/>
              <a:t>i</a:t>
            </a:r>
            <a:r>
              <a:rPr lang="en-US" dirty="0" smtClean="0"/>
              <a:t>rectors)</a:t>
            </a:r>
            <a:r>
              <a:rPr lang="sr-Latn-ME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smtClean="0"/>
              <a:t>(2) </a:t>
            </a:r>
            <a:r>
              <a:rPr lang="en-US" dirty="0" err="1" smtClean="0"/>
              <a:t>uspostav</a:t>
            </a:r>
            <a:r>
              <a:rPr lang="sr-Latn-ME" dirty="0" smtClean="0"/>
              <a:t>ljanje</a:t>
            </a:r>
            <a:r>
              <a:rPr lang="en-US" dirty="0" smtClean="0"/>
              <a:t> </a:t>
            </a:r>
            <a:r>
              <a:rPr lang="en-US" dirty="0" err="1" smtClean="0"/>
              <a:t>dva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: </a:t>
            </a:r>
            <a:r>
              <a:rPr lang="en-US" dirty="0" err="1" smtClean="0"/>
              <a:t>nadzornog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(eng. </a:t>
            </a:r>
            <a:r>
              <a:rPr lang="en-US" dirty="0" err="1" smtClean="0"/>
              <a:t>superuisory</a:t>
            </a:r>
            <a:r>
              <a:rPr lang="en-US" dirty="0" smtClean="0"/>
              <a:t> (eng- Board)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sr-Latn-ME" dirty="0" smtClean="0"/>
              <a:t>( Me</a:t>
            </a:r>
            <a:r>
              <a:rPr lang="en-US" dirty="0" err="1" smtClean="0"/>
              <a:t>nagement</a:t>
            </a:r>
            <a:r>
              <a:rPr lang="en-US" dirty="0" smtClean="0"/>
              <a:t> Board).</a:t>
            </a:r>
            <a:endParaRPr lang="sr-Latn-ME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2.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Kompenzacijski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je </a:t>
            </a:r>
            <a:r>
              <a:rPr lang="en-US" dirty="0" err="1" smtClean="0"/>
              <a:t>interni</a:t>
            </a:r>
            <a:r>
              <a:rPr lang="sr-Latn-ME" dirty="0" smtClean="0"/>
              <a:t> </a:t>
            </a:r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 smtClean="0"/>
              <a:t>korpontivnog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.</a:t>
            </a:r>
          </a:p>
          <a:p>
            <a:pPr algn="just"/>
            <a:r>
              <a:rPr lang="sr-Latn-ME" dirty="0" smtClean="0"/>
              <a:t>O</a:t>
            </a:r>
            <a:r>
              <a:rPr lang="en-US" dirty="0" err="1" smtClean="0"/>
              <a:t>dgovaraju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model  </a:t>
            </a:r>
            <a:r>
              <a:rPr lang="en-US" dirty="0" err="1" smtClean="0"/>
              <a:t>naknada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mentu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nadzor</a:t>
            </a:r>
            <a:r>
              <a:rPr lang="en-US" dirty="0" smtClean="0"/>
              <a:t> </a:t>
            </a:r>
            <a:r>
              <a:rPr lang="en-US" dirty="0" err="1" smtClean="0"/>
              <a:t>nad</a:t>
            </a:r>
            <a:r>
              <a:rPr lang="en-US" dirty="0" smtClean="0"/>
              <a:t> </a:t>
            </a:r>
            <a:r>
              <a:rPr lang="en-US" dirty="0" err="1" smtClean="0"/>
              <a:t>njima</a:t>
            </a:r>
            <a:r>
              <a:rPr lang="en-US" dirty="0" smtClean="0"/>
              <a:t>,</a:t>
            </a:r>
            <a:r>
              <a:rPr lang="sr-Latn-ME" dirty="0" smtClean="0"/>
              <a:t> vrlo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sr-Latn-ME" dirty="0" smtClean="0"/>
              <a:t>ž</a:t>
            </a:r>
            <a:r>
              <a:rPr lang="en-US" dirty="0" err="1" smtClean="0"/>
              <a:t>ni</a:t>
            </a:r>
            <a:r>
              <a:rPr lang="en-US" dirty="0" smtClean="0"/>
              <a:t> u </a:t>
            </a:r>
            <a:r>
              <a:rPr lang="en-US" dirty="0" err="1" smtClean="0"/>
              <a:t>procesu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</a:t>
            </a:r>
            <a:r>
              <a:rPr lang="sr-Latn-ME" dirty="0" smtClean="0"/>
              <a:t>lj</a:t>
            </a:r>
            <a:r>
              <a:rPr lang="en-US" dirty="0" err="1" smtClean="0"/>
              <a:t>anja</a:t>
            </a:r>
            <a:r>
              <a:rPr lang="en-US" dirty="0" smtClean="0"/>
              <a:t>, </a:t>
            </a:r>
            <a:r>
              <a:rPr lang="en-US" dirty="0" err="1" smtClean="0"/>
              <a:t>osobito</a:t>
            </a:r>
            <a:r>
              <a:rPr lang="en-US" dirty="0" smtClean="0"/>
              <a:t> u </a:t>
            </a:r>
            <a:r>
              <a:rPr lang="en-US" dirty="0" err="1" smtClean="0"/>
              <a:t>svi</a:t>
            </a:r>
            <a:r>
              <a:rPr lang="sr-Latn-ME" dirty="0" smtClean="0"/>
              <a:t>jet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korporacijskih</a:t>
            </a:r>
            <a:r>
              <a:rPr lang="en-US" dirty="0" smtClean="0"/>
              <a:t> </a:t>
            </a:r>
            <a:r>
              <a:rPr lang="en-US" dirty="0" err="1" smtClean="0"/>
              <a:t>slomova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sr-Latn-ME" dirty="0" smtClean="0"/>
              <a:t>l</a:t>
            </a:r>
            <a:r>
              <a:rPr lang="en-US" dirty="0" err="1" smtClean="0"/>
              <a:t>nog</a:t>
            </a:r>
            <a:r>
              <a:rPr lang="en-US" dirty="0" smtClean="0"/>
              <a:t> </a:t>
            </a:r>
            <a:r>
              <a:rPr lang="en-US" dirty="0" err="1" smtClean="0"/>
              <a:t>pritiska</a:t>
            </a:r>
            <a:r>
              <a:rPr lang="en-US" dirty="0" smtClean="0"/>
              <a:t> </a:t>
            </a:r>
            <a:r>
              <a:rPr lang="en-US" dirty="0" err="1" smtClean="0"/>
              <a:t>javnosti</a:t>
            </a:r>
            <a:r>
              <a:rPr lang="en-US" dirty="0" smtClean="0"/>
              <a:t> </a:t>
            </a:r>
            <a:r>
              <a:rPr lang="sr-Latn-ME" dirty="0" smtClean="0"/>
              <a:t>na 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sr-Latn-ME" dirty="0" smtClean="0"/>
              <a:t>č</a:t>
            </a:r>
            <a:r>
              <a:rPr lang="en-US" dirty="0" smtClean="0"/>
              <a:t>in</a:t>
            </a:r>
            <a:r>
              <a:rPr lang="sr-Latn-ME" dirty="0" smtClean="0"/>
              <a:t>u </a:t>
            </a:r>
            <a:r>
              <a:rPr lang="en-US" dirty="0" smtClean="0"/>
              <a:t> </a:t>
            </a:r>
            <a:r>
              <a:rPr lang="en-US" dirty="0" err="1" smtClean="0"/>
              <a:t>primanja</a:t>
            </a:r>
            <a:r>
              <a:rPr lang="sr-Latn-ME" dirty="0" smtClean="0"/>
              <a:t> top</a:t>
            </a:r>
            <a:r>
              <a:rPr lang="en-US" dirty="0" smtClean="0"/>
              <a:t>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err="1" smtClean="0"/>
              <a:t>menta</a:t>
            </a:r>
            <a:r>
              <a:rPr lang="sr-Latn-ME" dirty="0" smtClean="0"/>
              <a:t>.</a:t>
            </a:r>
            <a:r>
              <a:rPr lang="en-US" dirty="0" smtClean="0"/>
              <a:t> </a:t>
            </a:r>
            <a:endParaRPr lang="sr-Latn-ME" dirty="0" smtClean="0"/>
          </a:p>
          <a:p>
            <a:pPr algn="just"/>
            <a:r>
              <a:rPr lang="sr-Latn-ME" dirty="0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ikim</a:t>
            </a:r>
            <a:r>
              <a:rPr lang="en-US" dirty="0" smtClean="0"/>
              <a:t> </a:t>
            </a:r>
            <a:r>
              <a:rPr lang="en-US" dirty="0" err="1" smtClean="0"/>
              <a:t>korporacijama</a:t>
            </a:r>
            <a:r>
              <a:rPr lang="en-US" dirty="0" smtClean="0"/>
              <a:t> u </a:t>
            </a:r>
            <a:r>
              <a:rPr lang="en-US" dirty="0" err="1" smtClean="0"/>
              <a:t>nekim</a:t>
            </a:r>
            <a:r>
              <a:rPr lang="en-US" dirty="0" smtClean="0"/>
              <a:t> </a:t>
            </a:r>
            <a:r>
              <a:rPr lang="en-US" dirty="0" err="1" smtClean="0"/>
              <a:t>zemljama</a:t>
            </a:r>
            <a:r>
              <a:rPr lang="en-US" dirty="0" smtClean="0"/>
              <a:t> p</a:t>
            </a:r>
            <a:r>
              <a:rPr lang="sr-Latn-ME" dirty="0" smtClean="0"/>
              <a:t>rimanja v</a:t>
            </a:r>
            <a:r>
              <a:rPr lang="en-US" dirty="0" err="1" smtClean="0"/>
              <a:t>rhovnog</a:t>
            </a:r>
            <a:r>
              <a:rPr lang="en-US" dirty="0" smtClean="0"/>
              <a:t> </a:t>
            </a:r>
            <a:r>
              <a:rPr lang="en-US" dirty="0" err="1" smtClean="0"/>
              <a:t>menadzmenta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transparentn</a:t>
            </a:r>
            <a:r>
              <a:rPr lang="sr-Latn-ME" dirty="0" smtClean="0"/>
              <a:t>a</a:t>
            </a:r>
            <a:r>
              <a:rPr lang="en-US" dirty="0" smtClean="0"/>
              <a:t>, a u drug</a:t>
            </a:r>
            <a:r>
              <a:rPr lang="sr-Latn-ME" dirty="0" smtClean="0"/>
              <a:t>i</a:t>
            </a:r>
            <a:r>
              <a:rPr lang="en-US" dirty="0" smtClean="0"/>
              <a:t>m </a:t>
            </a:r>
            <a:r>
              <a:rPr lang="en-US" dirty="0" err="1" smtClean="0"/>
              <a:t>postoji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ć</a:t>
            </a:r>
            <a:r>
              <a:rPr lang="en-US" dirty="0" err="1" smtClean="0"/>
              <a:t>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š</a:t>
            </a:r>
            <a:r>
              <a:rPr lang="en-US" dirty="0" err="1" smtClean="0"/>
              <a:t>tite</a:t>
            </a:r>
            <a:r>
              <a:rPr lang="sr-Latn-ME" dirty="0" smtClean="0"/>
              <a:t> </a:t>
            </a:r>
            <a:r>
              <a:rPr lang="pt-BR" dirty="0" smtClean="0"/>
              <a:t>objav</a:t>
            </a:r>
            <a:r>
              <a:rPr lang="sr-Latn-ME" dirty="0" smtClean="0"/>
              <a:t>l</a:t>
            </a:r>
            <a:r>
              <a:rPr lang="pt-BR" dirty="0" smtClean="0"/>
              <a:t>jivanja podataka o tim primanjima</a:t>
            </a:r>
            <a:r>
              <a:rPr lang="sr-Latn-ME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3.</a:t>
            </a:r>
            <a:r>
              <a:rPr lang="en-US" dirty="0" err="1" smtClean="0"/>
              <a:t>Koncentracija</a:t>
            </a:r>
            <a:r>
              <a:rPr lang="en-US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Latn-ME" dirty="0" smtClean="0"/>
              <a:t>Za k</a:t>
            </a:r>
            <a:r>
              <a:rPr lang="en-US" dirty="0" err="1" smtClean="0"/>
              <a:t>oncentracija</a:t>
            </a:r>
            <a:r>
              <a:rPr lang="en-US" dirty="0" smtClean="0"/>
              <a:t> </a:t>
            </a:r>
            <a:r>
              <a:rPr lang="en-US" dirty="0" err="1" smtClean="0"/>
              <a:t>vla</a:t>
            </a:r>
            <a:r>
              <a:rPr lang="sr-Latn-ME" dirty="0" smtClean="0"/>
              <a:t>š</a:t>
            </a:r>
            <a:r>
              <a:rPr lang="en-US" dirty="0" err="1" smtClean="0"/>
              <a:t>ni</a:t>
            </a:r>
            <a:r>
              <a:rPr lang="sr-Latn-ME" dirty="0" smtClean="0"/>
              <a:t>š</a:t>
            </a:r>
            <a:r>
              <a:rPr lang="en-US" dirty="0" err="1" smtClean="0"/>
              <a:t>tva</a:t>
            </a:r>
            <a:r>
              <a:rPr lang="en-US" dirty="0" smtClean="0"/>
              <a:t> </a:t>
            </a:r>
            <a:r>
              <a:rPr lang="en-US" dirty="0" err="1" smtClean="0"/>
              <a:t>vazan</a:t>
            </a:r>
            <a:r>
              <a:rPr lang="en-US" dirty="0" smtClean="0"/>
              <a:t> je </a:t>
            </a: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 smtClean="0"/>
              <a:t>korpotivnog</a:t>
            </a:r>
            <a:r>
              <a:rPr lang="en-US" dirty="0" smtClean="0"/>
              <a:t> u</a:t>
            </a:r>
            <a:r>
              <a:rPr lang="sr-Latn-ME" dirty="0" smtClean="0"/>
              <a:t>pra</a:t>
            </a:r>
            <a:r>
              <a:rPr lang="en-US" dirty="0" err="1" smtClean="0"/>
              <a:t>vljanja</a:t>
            </a:r>
            <a:r>
              <a:rPr lang="en-US" dirty="0" smtClean="0"/>
              <a:t> </a:t>
            </a:r>
            <a:r>
              <a:rPr lang="en-US" dirty="0" err="1" smtClean="0"/>
              <a:t>jer</a:t>
            </a:r>
            <a:r>
              <a:rPr lang="sr-Latn-ME" dirty="0" smtClean="0"/>
              <a:t> </a:t>
            </a:r>
            <a:r>
              <a:rPr lang="en-US" dirty="0" err="1" smtClean="0"/>
              <a:t>odre</a:t>
            </a:r>
            <a:r>
              <a:rPr lang="sr-Latn-ME" dirty="0" smtClean="0"/>
              <a:t>đ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 smtClean="0"/>
              <a:t>distribuciju</a:t>
            </a:r>
            <a:r>
              <a:rPr lang="en-US" dirty="0" smtClean="0"/>
              <a:t> mo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e </a:t>
            </a:r>
            <a:r>
              <a:rPr lang="en-US" dirty="0" err="1" smtClean="0"/>
              <a:t>izme</a:t>
            </a:r>
            <a:r>
              <a:rPr lang="sr-Latn-ME" dirty="0" smtClean="0"/>
              <a:t>đ</a:t>
            </a:r>
            <a:r>
              <a:rPr lang="en-US" dirty="0" smtClean="0"/>
              <a:t>u </a:t>
            </a:r>
            <a:r>
              <a:rPr lang="en-US" dirty="0" err="1" smtClean="0"/>
              <a:t>menad</a:t>
            </a:r>
            <a:r>
              <a:rPr lang="sr-Latn-ME" dirty="0" smtClean="0"/>
              <a:t>ž</a:t>
            </a:r>
            <a:r>
              <a:rPr lang="en-US" dirty="0" smtClean="0"/>
              <a:t>e</a:t>
            </a:r>
            <a:r>
              <a:rPr lang="sr-Latn-ME" dirty="0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v</a:t>
            </a:r>
            <a:r>
              <a:rPr lang="sr-Latn-ME" dirty="0" smtClean="0"/>
              <a:t>l</a:t>
            </a:r>
            <a:r>
              <a:rPr lang="en-US" dirty="0" err="1" smtClean="0"/>
              <a:t>asnika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sr-Latn-ME" dirty="0" smtClean="0"/>
              <a:t>U zavisnosti od toga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</a:t>
            </a:r>
            <a:r>
              <a:rPr lang="sr-Latn-ME" dirty="0" smtClean="0"/>
              <a:t>a koliko je </a:t>
            </a:r>
            <a:r>
              <a:rPr lang="en-US" dirty="0" err="1" smtClean="0"/>
              <a:t>fragmentarno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konso</a:t>
            </a:r>
            <a:r>
              <a:rPr lang="sr-Latn-ME" dirty="0" smtClean="0"/>
              <a:t>l</a:t>
            </a:r>
            <a:r>
              <a:rPr lang="en-US" dirty="0" smtClean="0"/>
              <a:t>id</a:t>
            </a:r>
            <a:r>
              <a:rPr lang="sr-Latn-ME" dirty="0" smtClean="0"/>
              <a:t>ovano</a:t>
            </a:r>
            <a:r>
              <a:rPr lang="en-US" dirty="0" smtClean="0"/>
              <a:t>, </a:t>
            </a:r>
            <a:r>
              <a:rPr lang="en-US" dirty="0" err="1" smtClean="0"/>
              <a:t>razvija</a:t>
            </a:r>
            <a:r>
              <a:rPr lang="en-US" dirty="0" smtClean="0"/>
              <a:t> se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č</a:t>
            </a:r>
            <a:r>
              <a:rPr lang="en-US" dirty="0" smtClean="0"/>
              <a:t>in </a:t>
            </a:r>
            <a:r>
              <a:rPr lang="en-US" dirty="0" err="1" smtClean="0"/>
              <a:t>uprav</a:t>
            </a:r>
            <a:r>
              <a:rPr lang="sr-Latn-ME" dirty="0" smtClean="0"/>
              <a:t>l</a:t>
            </a:r>
            <a:r>
              <a:rPr lang="en-US" dirty="0" err="1" smtClean="0"/>
              <a:t>janja</a:t>
            </a:r>
            <a:r>
              <a:rPr lang="en-US" dirty="0" smtClean="0"/>
              <a:t> p</a:t>
            </a:r>
            <a:r>
              <a:rPr lang="sr-Latn-ME" dirty="0" smtClean="0"/>
              <a:t>reduzećem</a:t>
            </a:r>
            <a:r>
              <a:rPr lang="sr-Latn-ME" dirty="0" smtClean="0"/>
              <a:t>.</a:t>
            </a:r>
            <a:endParaRPr lang="en-US" dirty="0" smtClean="0"/>
          </a:p>
          <a:p>
            <a:r>
              <a:rPr lang="en-US" dirty="0" err="1" smtClean="0"/>
              <a:t>Fragmentarno</a:t>
            </a:r>
            <a:r>
              <a:rPr lang="en-US" dirty="0" smtClean="0"/>
              <a:t> </a:t>
            </a:r>
            <a:r>
              <a:rPr lang="en-US" dirty="0" err="1" smtClean="0"/>
              <a:t>vlasni</a:t>
            </a:r>
            <a:r>
              <a:rPr lang="sr-Latn-ME" dirty="0" smtClean="0"/>
              <a:t>š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p</a:t>
            </a:r>
            <a:r>
              <a:rPr lang="sr-Latn-ME" dirty="0" smtClean="0"/>
              <a:t>reduzeća </a:t>
            </a:r>
            <a:r>
              <a:rPr lang="en-US" dirty="0" smtClean="0"/>
              <a:t> s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ikim</a:t>
            </a:r>
            <a:r>
              <a:rPr lang="en-US" dirty="0" smtClean="0"/>
              <a:t> </a:t>
            </a:r>
            <a:r>
              <a:rPr lang="en-US" dirty="0" err="1" smtClean="0"/>
              <a:t>brojem</a:t>
            </a:r>
            <a:r>
              <a:rPr lang="en-US" dirty="0" smtClean="0"/>
              <a:t> d</a:t>
            </a:r>
            <a:r>
              <a:rPr lang="sr-Latn-ME" dirty="0" smtClean="0"/>
              <a:t>i</a:t>
            </a:r>
            <a:r>
              <a:rPr lang="en-US" dirty="0" err="1" smtClean="0"/>
              <a:t>oni</a:t>
            </a:r>
            <a:r>
              <a:rPr lang="sr-Latn-ME" dirty="0" smtClean="0"/>
              <a:t>č</a:t>
            </a:r>
            <a:r>
              <a:rPr lang="en-US" dirty="0" err="1" smtClean="0"/>
              <a:t>ara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nemaju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pojedina</a:t>
            </a:r>
            <a:r>
              <a:rPr lang="sr-Latn-ME" dirty="0" smtClean="0"/>
              <a:t>č</a:t>
            </a:r>
            <a:r>
              <a:rPr lang="en-US" dirty="0" smtClean="0"/>
              <a:t>no p</a:t>
            </a:r>
            <a:r>
              <a:rPr lang="sr-Latn-ME" dirty="0" smtClean="0"/>
              <a:t>osmatrajući</a:t>
            </a:r>
            <a:r>
              <a:rPr lang="en-US" dirty="0" smtClean="0"/>
              <a:t>, </a:t>
            </a:r>
            <a:r>
              <a:rPr lang="en-US" dirty="0" err="1" smtClean="0"/>
              <a:t>kontro</a:t>
            </a:r>
            <a:r>
              <a:rPr lang="sr-Latn-ME" dirty="0" smtClean="0"/>
              <a:t>l</a:t>
            </a:r>
            <a:r>
              <a:rPr lang="en-US" dirty="0" smtClean="0"/>
              <a:t>ne </a:t>
            </a:r>
            <a:r>
              <a:rPr lang="en-US" dirty="0" err="1" smtClean="0"/>
              <a:t>pakete</a:t>
            </a:r>
            <a:r>
              <a:rPr lang="en-US" dirty="0" smtClean="0"/>
              <a:t> </a:t>
            </a:r>
            <a:r>
              <a:rPr lang="en-US" dirty="0" err="1" smtClean="0"/>
              <a:t>dionica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ne </a:t>
            </a:r>
            <a:r>
              <a:rPr lang="en-US" dirty="0" err="1" smtClean="0"/>
              <a:t>ostvaruju</a:t>
            </a:r>
            <a:r>
              <a:rPr lang="en-US" dirty="0" smtClean="0"/>
              <a:t> </a:t>
            </a:r>
            <a:r>
              <a:rPr lang="en-US" dirty="0" err="1" smtClean="0"/>
              <a:t>bitan</a:t>
            </a:r>
            <a:r>
              <a:rPr lang="sr-Latn-ME" dirty="0" smtClean="0"/>
              <a:t> </a:t>
            </a:r>
            <a:r>
              <a:rPr lang="pl-PL" dirty="0" smtClean="0"/>
              <a:t>utjecaj u preduzeću.</a:t>
            </a:r>
          </a:p>
          <a:p>
            <a:pPr algn="just"/>
            <a:r>
              <a:rPr lang="pl-PL" dirty="0" smtClean="0"/>
              <a:t> S druge strane, znatna koncentracija vlasničke strukture </a:t>
            </a:r>
            <a:r>
              <a:rPr lang="en-US" dirty="0" err="1" smtClean="0"/>
              <a:t>upu</a:t>
            </a:r>
            <a:r>
              <a:rPr lang="sr-Latn-ME" dirty="0" smtClean="0"/>
              <a:t>ć</a:t>
            </a:r>
            <a:r>
              <a:rPr lang="en-US" dirty="0" err="1" smtClean="0"/>
              <a:t>uje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konso</a:t>
            </a:r>
            <a:r>
              <a:rPr lang="sr-Latn-ME" dirty="0" smtClean="0"/>
              <a:t>l</a:t>
            </a:r>
            <a:r>
              <a:rPr lang="en-US" dirty="0" smtClean="0"/>
              <a:t>id</a:t>
            </a:r>
            <a:r>
              <a:rPr lang="sr-Latn-ME" dirty="0" smtClean="0"/>
              <a:t>ovano </a:t>
            </a:r>
            <a:r>
              <a:rPr lang="en-US" dirty="0" smtClean="0"/>
              <a:t> </a:t>
            </a:r>
            <a:r>
              <a:rPr lang="en-US" dirty="0" err="1" smtClean="0"/>
              <a:t>vtasni</a:t>
            </a:r>
            <a:r>
              <a:rPr lang="sr-Latn-ME" dirty="0" smtClean="0"/>
              <a:t>štvo u</a:t>
            </a:r>
            <a:r>
              <a:rPr lang="en-US" dirty="0" smtClean="0"/>
              <a:t> p</a:t>
            </a:r>
            <a:r>
              <a:rPr lang="sr-Latn-ME" dirty="0" smtClean="0"/>
              <a:t>reduzeća</a:t>
            </a:r>
            <a:r>
              <a:rPr lang="en-US" dirty="0" smtClean="0"/>
              <a:t>, u </a:t>
            </a:r>
            <a:r>
              <a:rPr lang="en-US" dirty="0" err="1" smtClean="0"/>
              <a:t>kojemu</a:t>
            </a:r>
            <a:r>
              <a:rPr lang="en-US" dirty="0" smtClean="0"/>
              <a:t> </a:t>
            </a:r>
            <a:r>
              <a:rPr lang="en-US" dirty="0" err="1" smtClean="0"/>
              <a:t>imatelji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l</a:t>
            </a:r>
            <a:r>
              <a:rPr lang="en-US" dirty="0" err="1" smtClean="0"/>
              <a:t>ikih</a:t>
            </a:r>
            <a:r>
              <a:rPr lang="en-US" dirty="0" smtClean="0"/>
              <a:t> </a:t>
            </a:r>
            <a:r>
              <a:rPr lang="en-US" dirty="0" err="1" smtClean="0"/>
              <a:t>paketa</a:t>
            </a:r>
            <a:r>
              <a:rPr lang="sr-Latn-ME" dirty="0" smtClean="0"/>
              <a:t> </a:t>
            </a:r>
            <a:r>
              <a:rPr lang="en-US" dirty="0" smtClean="0"/>
              <a:t>(b</a:t>
            </a:r>
            <a:r>
              <a:rPr lang="sr-Latn-ME" dirty="0" smtClean="0"/>
              <a:t>l</a:t>
            </a:r>
            <a:r>
              <a:rPr lang="en-US" dirty="0" err="1" smtClean="0"/>
              <a:t>okova</a:t>
            </a:r>
            <a:r>
              <a:rPr lang="en-US" dirty="0" smtClean="0"/>
              <a:t>) </a:t>
            </a:r>
            <a:r>
              <a:rPr lang="en-US" dirty="0" err="1" smtClean="0"/>
              <a:t>dionica</a:t>
            </a:r>
            <a:r>
              <a:rPr lang="en-US" dirty="0" smtClean="0"/>
              <a:t> (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g</a:t>
            </a:r>
            <a:r>
              <a:rPr lang="sr-Latn-ME" dirty="0" smtClean="0"/>
              <a:t>l</a:t>
            </a:r>
            <a:r>
              <a:rPr lang="en-US" dirty="0" err="1" smtClean="0"/>
              <a:t>asa</a:t>
            </a:r>
            <a:r>
              <a:rPr lang="sr-Latn-ME" dirty="0" smtClean="0"/>
              <a:t>č</a:t>
            </a:r>
            <a:r>
              <a:rPr lang="en-US" dirty="0" err="1" smtClean="0"/>
              <a:t>kih</a:t>
            </a:r>
            <a:r>
              <a:rPr lang="en-US" dirty="0" smtClean="0"/>
              <a:t> </a:t>
            </a:r>
            <a:r>
              <a:rPr lang="sr-Latn-ME" dirty="0" smtClean="0"/>
              <a:t>paketa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skup</a:t>
            </a:r>
            <a:r>
              <a:rPr lang="sr-Latn-ME" dirty="0" smtClean="0"/>
              <a:t>š</a:t>
            </a:r>
            <a:r>
              <a:rPr lang="en-US" dirty="0" err="1" smtClean="0"/>
              <a:t>tini</a:t>
            </a:r>
            <a:r>
              <a:rPr lang="en-US" dirty="0" smtClean="0"/>
              <a:t>)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znatno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</a:t>
            </a:r>
            <a:r>
              <a:rPr lang="en-US" dirty="0" err="1" smtClean="0"/>
              <a:t>cati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upravlja</a:t>
            </a:r>
            <a:r>
              <a:rPr lang="sr-Latn-ME" dirty="0" smtClean="0"/>
              <a:t>č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procese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4.O</a:t>
            </a:r>
            <a:r>
              <a:rPr lang="en-US" dirty="0" err="1" smtClean="0"/>
              <a:t>dnos</a:t>
            </a:r>
            <a:r>
              <a:rPr lang="en-US" dirty="0" smtClean="0"/>
              <a:t> s </a:t>
            </a:r>
            <a:r>
              <a:rPr lang="en-US" dirty="0" err="1" smtClean="0"/>
              <a:t>interesno-utjecajnim</a:t>
            </a:r>
            <a:r>
              <a:rPr lang="en-US" dirty="0" smtClean="0"/>
              <a:t> </a:t>
            </a:r>
            <a:r>
              <a:rPr lang="sr-Latn-ME" dirty="0" smtClean="0"/>
              <a:t>subjektima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Interesno</a:t>
            </a:r>
            <a:r>
              <a:rPr lang="en-US" dirty="0" smtClean="0"/>
              <a:t>-u</a:t>
            </a:r>
            <a:r>
              <a:rPr lang="sr-Latn-ME" dirty="0" smtClean="0"/>
              <a:t>t</a:t>
            </a:r>
            <a:r>
              <a:rPr lang="en-US" dirty="0" err="1" smtClean="0"/>
              <a:t>ecajn</a:t>
            </a:r>
            <a:r>
              <a:rPr lang="sr-Latn-ME" dirty="0" smtClean="0"/>
              <a:t>i</a:t>
            </a:r>
            <a:r>
              <a:rPr lang="en-US" dirty="0" smtClean="0"/>
              <a:t> s</a:t>
            </a:r>
            <a:r>
              <a:rPr lang="sr-Latn-ME" dirty="0" smtClean="0"/>
              <a:t>ubjekti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pojedinci</a:t>
            </a:r>
            <a:r>
              <a:rPr lang="en-US" dirty="0" smtClean="0"/>
              <a:t>, </a:t>
            </a:r>
            <a:r>
              <a:rPr lang="en-US" dirty="0" err="1" smtClean="0"/>
              <a:t>grupe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organizacije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koalicije</a:t>
            </a:r>
            <a:r>
              <a:rPr lang="en-US" dirty="0" smtClean="0"/>
              <a:t> </a:t>
            </a:r>
            <a:r>
              <a:rPr lang="en-US" dirty="0" err="1" smtClean="0"/>
              <a:t>pojedinaca</a:t>
            </a:r>
            <a:r>
              <a:rPr lang="en-US" dirty="0" smtClean="0"/>
              <a:t>, </a:t>
            </a:r>
            <a:r>
              <a:rPr lang="en-US" dirty="0" err="1" smtClean="0"/>
              <a:t>grupa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organizacija</a:t>
            </a:r>
            <a:r>
              <a:rPr lang="en-US" dirty="0" smtClean="0"/>
              <a:t>, </a:t>
            </a:r>
            <a:r>
              <a:rPr lang="en-US" dirty="0" err="1" smtClean="0"/>
              <a:t>unuta</a:t>
            </a:r>
            <a:r>
              <a:rPr lang="sr-Latn-ME" dirty="0" smtClean="0"/>
              <a:t>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izvan</a:t>
            </a:r>
            <a:r>
              <a:rPr lang="en-US" dirty="0" smtClean="0"/>
              <a:t> p</a:t>
            </a:r>
            <a:r>
              <a:rPr lang="sr-Latn-ME" dirty="0" smtClean="0"/>
              <a:t>reduzeća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neka</a:t>
            </a:r>
            <a:r>
              <a:rPr lang="sr-Latn-ME" dirty="0" smtClean="0"/>
              <a:t> </a:t>
            </a:r>
            <a:r>
              <a:rPr lang="en-US" dirty="0" err="1" smtClean="0"/>
              <a:t>prava</a:t>
            </a:r>
            <a:r>
              <a:rPr lang="en-US" dirty="0" smtClean="0"/>
              <a:t>, </a:t>
            </a:r>
            <a:r>
              <a:rPr lang="en-US" dirty="0" err="1" smtClean="0"/>
              <a:t>zahtjeve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interese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p</a:t>
            </a:r>
            <a:r>
              <a:rPr lang="sr-Latn-ME" dirty="0" smtClean="0"/>
              <a:t>reduzeća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sr-Latn-ME" dirty="0" smtClean="0"/>
              <a:t>I</a:t>
            </a:r>
            <a:r>
              <a:rPr lang="en-US" dirty="0" err="1" smtClean="0"/>
              <a:t>skazuju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pose</a:t>
            </a:r>
            <a:r>
              <a:rPr lang="sr-Latn-ME" dirty="0" smtClean="0"/>
              <a:t>b</a:t>
            </a:r>
            <a:r>
              <a:rPr lang="en-US" dirty="0" err="1" smtClean="0"/>
              <a:t>nog</a:t>
            </a:r>
            <a:r>
              <a:rPr lang="en-US" dirty="0" smtClean="0"/>
              <a:t> </a:t>
            </a:r>
            <a:r>
              <a:rPr lang="en-US" dirty="0" err="1" smtClean="0"/>
              <a:t>odno</a:t>
            </a:r>
            <a:r>
              <a:rPr lang="sr-Latn-ME" dirty="0" smtClean="0"/>
              <a:t>sa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preuzimaju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manji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sr-Latn-ME" dirty="0" smtClean="0"/>
              <a:t>ć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rizik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 smtClean="0"/>
              <a:t>povezanosti</a:t>
            </a:r>
            <a:r>
              <a:rPr lang="en-US" dirty="0" smtClean="0"/>
              <a:t> s p</a:t>
            </a:r>
            <a:r>
              <a:rPr lang="sr-Latn-ME" dirty="0" smtClean="0"/>
              <a:t>reduzećem</a:t>
            </a:r>
            <a:r>
              <a:rPr lang="en-US" dirty="0" smtClean="0"/>
              <a:t>.</a:t>
            </a:r>
          </a:p>
          <a:p>
            <a:pPr algn="just"/>
            <a:r>
              <a:rPr lang="sr-Latn-ME" dirty="0" smtClean="0"/>
              <a:t>U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sr-Latn-ME" dirty="0" smtClean="0"/>
              <a:t>i</a:t>
            </a:r>
            <a:r>
              <a:rPr lang="en-US" dirty="0" err="1" smtClean="0"/>
              <a:t>caj</a:t>
            </a:r>
            <a:r>
              <a:rPr lang="en-US" dirty="0" smtClean="0"/>
              <a:t> (eng. s</a:t>
            </a:r>
            <a:r>
              <a:rPr lang="sr-Latn-ME" dirty="0" smtClean="0"/>
              <a:t>t</a:t>
            </a:r>
            <a:r>
              <a:rPr lang="en-US" dirty="0" err="1" smtClean="0"/>
              <a:t>ake</a:t>
            </a:r>
            <a:r>
              <a:rPr lang="en-US" dirty="0" smtClean="0"/>
              <a:t>) je </a:t>
            </a:r>
            <a:r>
              <a:rPr lang="en-US" dirty="0" err="1" smtClean="0"/>
              <a:t>svaki</a:t>
            </a:r>
            <a:r>
              <a:rPr lang="en-US" dirty="0" smtClean="0"/>
              <a:t> </a:t>
            </a:r>
            <a:r>
              <a:rPr lang="en-US" dirty="0" err="1" smtClean="0"/>
              <a:t>interes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l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potra</a:t>
            </a:r>
            <a:r>
              <a:rPr lang="sr-Latn-ME" dirty="0" smtClean="0"/>
              <a:t>ž</a:t>
            </a:r>
            <a:r>
              <a:rPr lang="en-US" dirty="0" err="1" smtClean="0"/>
              <a:t>ivanje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pl-PL" dirty="0" smtClean="0"/>
              <a:t>grupa ili pojedinac ima u rezultatu (ishodu) korporacijske politike, u procedurama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akcijama</a:t>
            </a:r>
            <a:r>
              <a:rPr lang="en-US" dirty="0" smtClean="0"/>
              <a:t> </a:t>
            </a:r>
            <a:r>
              <a:rPr lang="en-US" dirty="0" err="1" smtClean="0"/>
              <a:t>prema</a:t>
            </a:r>
            <a:r>
              <a:rPr lang="en-US" dirty="0" smtClean="0"/>
              <a:t> </a:t>
            </a:r>
            <a:r>
              <a:rPr lang="en-US" dirty="0" err="1" smtClean="0"/>
              <a:t>drugima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>5.</a:t>
            </a:r>
            <a:r>
              <a:rPr lang="en-US" dirty="0" err="1" smtClean="0"/>
              <a:t>Objav</a:t>
            </a:r>
            <a:r>
              <a:rPr lang="sr-Latn-ME" dirty="0" smtClean="0"/>
              <a:t>l</a:t>
            </a:r>
            <a:r>
              <a:rPr lang="en-US" dirty="0" err="1" smtClean="0"/>
              <a:t>jivanje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ijska</a:t>
            </a:r>
            <a:r>
              <a:rPr lang="en-US" dirty="0" smtClean="0"/>
              <a:t> </a:t>
            </a:r>
            <a:r>
              <a:rPr lang="en-US" dirty="0" err="1" smtClean="0"/>
              <a:t>transparentnost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Peti</a:t>
            </a:r>
            <a:r>
              <a:rPr lang="en-US" dirty="0" smtClean="0"/>
              <a:t> </a:t>
            </a: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 smtClean="0"/>
              <a:t>mehanizam</a:t>
            </a:r>
            <a:r>
              <a:rPr lang="en-US" dirty="0" smtClean="0"/>
              <a:t> </a:t>
            </a:r>
            <a:r>
              <a:rPr lang="en-US" dirty="0" err="1" smtClean="0"/>
              <a:t>korporativnog</a:t>
            </a:r>
            <a:r>
              <a:rPr lang="en-US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je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ijska</a:t>
            </a:r>
            <a:r>
              <a:rPr lang="en-US" dirty="0" smtClean="0"/>
              <a:t> </a:t>
            </a:r>
            <a:r>
              <a:rPr lang="en-US" dirty="0" err="1" smtClean="0"/>
              <a:t>transparentnost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adekvatno</a:t>
            </a:r>
            <a:r>
              <a:rPr lang="en-US" dirty="0" smtClean="0"/>
              <a:t> </a:t>
            </a:r>
            <a:r>
              <a:rPr lang="en-US" dirty="0" err="1" smtClean="0"/>
              <a:t>objavljivanje</a:t>
            </a:r>
            <a:r>
              <a:rPr lang="en-US" dirty="0" smtClean="0"/>
              <a:t> </a:t>
            </a:r>
            <a:r>
              <a:rPr lang="en-US" dirty="0" err="1" smtClean="0"/>
              <a:t>relevantnih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o p</a:t>
            </a:r>
            <a:r>
              <a:rPr lang="sr-Latn-ME" dirty="0" smtClean="0"/>
              <a:t>reduzeću</a:t>
            </a:r>
            <a:r>
              <a:rPr lang="en-US" dirty="0" smtClean="0"/>
              <a:t> (</a:t>
            </a:r>
            <a:r>
              <a:rPr lang="en-US" dirty="0" err="1" smtClean="0"/>
              <a:t>korporativno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tavanje</a:t>
            </a:r>
            <a:r>
              <a:rPr lang="sr-Latn-ME" dirty="0" smtClean="0"/>
              <a:t>).</a:t>
            </a:r>
            <a:r>
              <a:rPr lang="en-US" dirty="0" smtClean="0"/>
              <a:t> </a:t>
            </a:r>
            <a:endParaRPr lang="sr-Latn-ME" dirty="0" smtClean="0"/>
          </a:p>
          <a:p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tavanja</a:t>
            </a:r>
            <a:r>
              <a:rPr lang="en-US" dirty="0" smtClean="0"/>
              <a:t> </a:t>
            </a:r>
            <a:r>
              <a:rPr lang="en-US" dirty="0" err="1" smtClean="0"/>
              <a:t>nisu</a:t>
            </a:r>
            <a:r>
              <a:rPr lang="en-US" dirty="0" smtClean="0"/>
              <a:t> </a:t>
            </a:r>
            <a:r>
              <a:rPr lang="en-US" dirty="0" err="1" smtClean="0"/>
              <a:t>vazne</a:t>
            </a:r>
            <a:r>
              <a:rPr lang="en-US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postoje</a:t>
            </a:r>
            <a:r>
              <a:rPr lang="sr-Latn-ME" dirty="0" smtClean="0"/>
              <a:t>ć</a:t>
            </a:r>
            <a:r>
              <a:rPr lang="en-US" dirty="0" smtClean="0"/>
              <a:t>e</a:t>
            </a:r>
            <a:r>
              <a:rPr lang="sr-Latn-ME" dirty="0" smtClean="0"/>
              <a:t> </a:t>
            </a:r>
            <a:r>
              <a:rPr lang="pl-PL" dirty="0" smtClean="0"/>
              <a:t>investitore nego i za sve one koji bi to mogli postati.</a:t>
            </a:r>
          </a:p>
          <a:p>
            <a:pPr algn="just"/>
            <a:r>
              <a:rPr lang="en-US" dirty="0" smtClean="0"/>
              <a:t>T</a:t>
            </a:r>
            <a:r>
              <a:rPr lang="sr-Latn-ME" dirty="0" smtClean="0"/>
              <a:t>ač</a:t>
            </a:r>
            <a:r>
              <a:rPr lang="en-US" dirty="0" smtClean="0"/>
              <a:t>no, </a:t>
            </a:r>
            <a:r>
              <a:rPr lang="en-US" dirty="0" err="1" smtClean="0"/>
              <a:t>pouzdano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r>
              <a:rPr lang="sr-Latn-ME" dirty="0" smtClean="0"/>
              <a:t>vremeno </a:t>
            </a:r>
            <a:r>
              <a:rPr lang="en-US" dirty="0" smtClean="0"/>
              <a:t> </a:t>
            </a:r>
            <a:r>
              <a:rPr lang="en-US" dirty="0" err="1" smtClean="0"/>
              <a:t>izvje</a:t>
            </a:r>
            <a:r>
              <a:rPr lang="sr-Latn-ME" dirty="0" smtClean="0"/>
              <a:t>š</a:t>
            </a:r>
            <a:r>
              <a:rPr lang="en-US" dirty="0" err="1" smtClean="0"/>
              <a:t>tavanje</a:t>
            </a:r>
            <a:r>
              <a:rPr lang="en-US" dirty="0" smtClean="0"/>
              <a:t> o </a:t>
            </a:r>
            <a:r>
              <a:rPr lang="en-US" dirty="0" err="1" smtClean="0"/>
              <a:t>retevantnim</a:t>
            </a:r>
            <a:r>
              <a:rPr lang="en-US" dirty="0" smtClean="0"/>
              <a:t> </a:t>
            </a:r>
            <a:r>
              <a:rPr lang="en-US" dirty="0" err="1" smtClean="0"/>
              <a:t>poslovnim</a:t>
            </a:r>
            <a:r>
              <a:rPr lang="en-US" dirty="0" smtClean="0"/>
              <a:t> </a:t>
            </a:r>
            <a:r>
              <a:rPr lang="en-US" dirty="0" err="1" smtClean="0"/>
              <a:t>podacima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poseb</a:t>
            </a:r>
            <a:r>
              <a:rPr lang="sr-Latn-ME" dirty="0" smtClean="0"/>
              <a:t>no </a:t>
            </a:r>
            <a:r>
              <a:rPr lang="en-US" dirty="0" smtClean="0"/>
              <a:t> o </a:t>
            </a:r>
            <a:r>
              <a:rPr lang="en-US" dirty="0" err="1" smtClean="0"/>
              <a:t>finan</a:t>
            </a:r>
            <a:r>
              <a:rPr lang="sr-Latn-ME" dirty="0" smtClean="0"/>
              <a:t>s</a:t>
            </a:r>
            <a:r>
              <a:rPr lang="en-US" dirty="0" err="1" smtClean="0"/>
              <a:t>ijskom</a:t>
            </a:r>
            <a:r>
              <a:rPr lang="en-US" dirty="0" smtClean="0"/>
              <a:t> </a:t>
            </a:r>
            <a:r>
              <a:rPr lang="en-US" dirty="0" err="1" smtClean="0"/>
              <a:t>stanju</a:t>
            </a:r>
            <a:r>
              <a:rPr lang="en-US" dirty="0" smtClean="0"/>
              <a:t> p</a:t>
            </a:r>
            <a:r>
              <a:rPr lang="sr-Latn-ME" dirty="0" smtClean="0"/>
              <a:t>reduzeća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o</a:t>
            </a:r>
            <a:r>
              <a:rPr lang="sr-Latn-ME" dirty="0" smtClean="0"/>
              <a:t>č</a:t>
            </a:r>
            <a:r>
              <a:rPr lang="en-US" dirty="0" err="1" smtClean="0"/>
              <a:t>ekivan</a:t>
            </a:r>
            <a:r>
              <a:rPr lang="sr-Latn-ME" dirty="0" smtClean="0"/>
              <a:t>i</a:t>
            </a:r>
            <a:r>
              <a:rPr lang="en-US" dirty="0" smtClean="0"/>
              <a:t>m </a:t>
            </a:r>
            <a:r>
              <a:rPr lang="en-US" dirty="0" err="1" smtClean="0"/>
              <a:t>investicijskim</a:t>
            </a:r>
            <a:r>
              <a:rPr lang="en-US" dirty="0" smtClean="0"/>
              <a:t> </a:t>
            </a:r>
            <a:r>
              <a:rPr lang="en-US" dirty="0" err="1" smtClean="0"/>
              <a:t>odlukama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pl-PL" dirty="0" smtClean="0"/>
              <a:t>od krucijalne je važnosti za djelovanje vlasnika na tržištima kapitala, kao i za procjenu kvatiteta rada menadžmenta preduzeća.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1246</TotalTime>
  <Words>1491</Words>
  <Application>Microsoft Office PowerPoint</Application>
  <PresentationFormat>On-screen Show (4:3)</PresentationFormat>
  <Paragraphs>84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 PRAVNI FAKULTET  KORPORATIVNO UPRAVLJANJE autor-prof.dr.sc. Darko Tipurić i saradnici, izdanje 2008 g. </vt:lpstr>
      <vt:lpstr>                                      VJEŽBE 3  UVOD </vt:lpstr>
      <vt:lpstr>CILJ PREDAVANJA</vt:lpstr>
      <vt:lpstr>A- Interni mehanizmi korporativnog upravljanja</vt:lpstr>
      <vt:lpstr>1. Odbor(i) </vt:lpstr>
      <vt:lpstr>2.Naknade menadžmentu</vt:lpstr>
      <vt:lpstr>3.Koncentracija vlasništva</vt:lpstr>
      <vt:lpstr>4.Odnos s interesno-utjecajnim subjektima</vt:lpstr>
      <vt:lpstr>5.Objavljivanje informacija i finansijska transparentnost</vt:lpstr>
      <vt:lpstr>B - Eksterni mehanizmi korporativnog upravljanja</vt:lpstr>
      <vt:lpstr>1. Tržište za korporativnu kontrolu</vt:lpstr>
      <vt:lpstr>2. Zakonodavni i regulatorni okvir</vt:lpstr>
      <vt:lpstr>3. Zaštita manjinskih dioničara</vt:lpstr>
      <vt:lpstr>4.Konkurentski uslovi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152</cp:revision>
  <dcterms:created xsi:type="dcterms:W3CDTF">2016-02-04T23:36:05Z</dcterms:created>
  <dcterms:modified xsi:type="dcterms:W3CDTF">2019-03-26T14:52:34Z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