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notesMasterIdLst>
    <p:notesMasterId r:id="rId16"/>
  </p:notes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F7760F-0501-4D38-9C5E-88C3C14C4B4B}" type="datetimeFigureOut">
              <a:rPr lang="hr-HR" smtClean="0"/>
              <a:pPr/>
              <a:t>26.3.2019.</a:t>
            </a:fld>
            <a:endParaRPr lang="hr-H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r-H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EC2B63F-D6E6-488C-8240-A2687CFBB818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="" xmlns:p14="http://schemas.microsoft.com/office/powerpoint/2010/main" val="39128696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C2B63F-D6E6-488C-8240-A2687CFBB818}" type="slidenum">
              <a:rPr lang="hr-HR" smtClean="0"/>
              <a:pPr/>
              <a:t>1</a:t>
            </a:fld>
            <a:endParaRPr lang="hr-HR"/>
          </a:p>
        </p:txBody>
      </p:sp>
    </p:spTree>
    <p:extLst>
      <p:ext uri="{BB962C8B-B14F-4D97-AF65-F5344CB8AC3E}">
        <p14:creationId xmlns="" xmlns:p14="http://schemas.microsoft.com/office/powerpoint/2010/main" val="18493454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C2B63F-D6E6-488C-8240-A2687CFBB818}" type="slidenum">
              <a:rPr lang="hr-HR" smtClean="0"/>
              <a:pPr/>
              <a:t>2</a:t>
            </a:fld>
            <a:endParaRPr lang="hr-HR"/>
          </a:p>
        </p:txBody>
      </p:sp>
    </p:spTree>
    <p:extLst>
      <p:ext uri="{BB962C8B-B14F-4D97-AF65-F5344CB8AC3E}">
        <p14:creationId xmlns="" xmlns:p14="http://schemas.microsoft.com/office/powerpoint/2010/main" val="21554590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Rectangle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Rectangle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Rectangle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Rectangle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Rounded Rectangle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Rounded Rectangle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91D3F211-2906-482D-879F-5372067048EC}" type="datetimeFigureOut">
              <a:rPr lang="en-US" smtClean="0"/>
              <a:pPr/>
              <a:t>3/26/2019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B71DE5AC-A16A-4215-91C1-CBE5F515985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3F211-2906-482D-879F-5372067048EC}" type="datetimeFigureOut">
              <a:rPr lang="en-US" smtClean="0"/>
              <a:pPr/>
              <a:t>3/26/2019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1DE5AC-A16A-4215-91C1-CBE5F515985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3F211-2906-482D-879F-5372067048EC}" type="datetimeFigureOut">
              <a:rPr lang="en-US" smtClean="0"/>
              <a:pPr/>
              <a:t>3/26/2019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1DE5AC-A16A-4215-91C1-CBE5F515985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3F211-2906-482D-879F-5372067048EC}" type="datetimeFigureOut">
              <a:rPr lang="en-US" smtClean="0"/>
              <a:pPr/>
              <a:t>3/26/2019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1DE5AC-A16A-4215-91C1-CBE5F515985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3F211-2906-482D-879F-5372067048EC}" type="datetimeFigureOut">
              <a:rPr lang="en-US" smtClean="0"/>
              <a:pPr/>
              <a:t>3/26/2019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1DE5AC-A16A-4215-91C1-CBE5F515985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3F211-2906-482D-879F-5372067048EC}" type="datetimeFigureOut">
              <a:rPr lang="en-US" smtClean="0"/>
              <a:pPr/>
              <a:t>3/26/2019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1DE5AC-A16A-4215-91C1-CBE5F515985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Date Placeholder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91D3F211-2906-482D-879F-5372067048EC}" type="datetimeFigureOut">
              <a:rPr lang="en-US" smtClean="0"/>
              <a:pPr/>
              <a:t>3/26/2019</a:t>
            </a:fld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71DE5AC-A16A-4215-91C1-CBE5F515985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91D3F211-2906-482D-879F-5372067048EC}" type="datetimeFigureOut">
              <a:rPr lang="en-US" smtClean="0"/>
              <a:pPr/>
              <a:t>3/26/2019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B71DE5AC-A16A-4215-91C1-CBE5F515985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3F211-2906-482D-879F-5372067048EC}" type="datetimeFigureOut">
              <a:rPr lang="en-US" smtClean="0"/>
              <a:pPr/>
              <a:t>3/26/2019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1DE5AC-A16A-4215-91C1-CBE5F515985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3F211-2906-482D-879F-5372067048EC}" type="datetimeFigureOut">
              <a:rPr lang="en-US" smtClean="0"/>
              <a:pPr/>
              <a:t>3/26/2019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1DE5AC-A16A-4215-91C1-CBE5F515985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3F211-2906-482D-879F-5372067048EC}" type="datetimeFigureOut">
              <a:rPr lang="en-US" smtClean="0"/>
              <a:pPr/>
              <a:t>3/26/2019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1DE5AC-A16A-4215-91C1-CBE5F515985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Rectangle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Rectangle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Rounded Rectangle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Rounded Rectangle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Rectangle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Rectangle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Rectangle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Rectangle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Rectangle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91D3F211-2906-482D-879F-5372067048EC}" type="datetimeFigureOut">
              <a:rPr lang="en-US" smtClean="0"/>
              <a:pPr/>
              <a:t>3/26/2019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B71DE5AC-A16A-4215-91C1-CBE5F515985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MSIPCM8e564cf8bcdd0d30fe1a14b6" descr="{&quot;HashCode&quot;:2022693539,&quot;Placement&quot;:&quot;Footer&quot;,&quot;Top&quot;:524.725769,&quot;Left&quot;:0.0,&quot;SlideWidth&quot;:720,&quot;SlideHeight&quot;:540}"/>
          <p:cNvSpPr txBox="1"/>
          <p:nvPr userDrawn="1"/>
        </p:nvSpPr>
        <p:spPr>
          <a:xfrm>
            <a:off x="0" y="6664017"/>
            <a:ext cx="1191689" cy="193983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1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lang="hr-HR" sz="600" smtClean="0">
                <a:solidFill>
                  <a:srgbClr val="000000"/>
                </a:solidFill>
                <a:latin typeface="Calibri" panose="020F0502020204030204" pitchFamily="34" charset="0"/>
              </a:rPr>
              <a:t>SBERBANK BH - Povjerljivost C1
</a:t>
            </a:r>
            <a:endParaRPr lang="hr-HR" sz="600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hr-HR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hr-HR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HR" sz="2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PRAVNI </a:t>
            </a:r>
            <a:r>
              <a:rPr lang="hr-BA" sz="2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FAKULTET</a:t>
            </a:r>
            <a:br>
              <a:rPr lang="hr-BA" sz="2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BA" sz="2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hr-BA" sz="2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BA" sz="2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KORPORATIVNO UPRAVLJANJE</a:t>
            </a:r>
            <a:r>
              <a:rPr lang="hr-BA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hr-BA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BA" sz="1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autor-prof.dr.sc. Darko Tipurić i </a:t>
            </a:r>
            <a:r>
              <a:rPr lang="hr-BA" sz="13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saradnici</a:t>
            </a:r>
            <a:r>
              <a:rPr lang="hr-BA" sz="1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izdanje 2008 g.</a:t>
            </a:r>
            <a:r>
              <a:rPr lang="hr-HR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hr-HR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1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2423120"/>
          </a:xfrm>
        </p:spPr>
        <p:txBody>
          <a:bodyPr>
            <a:normAutofit/>
          </a:bodyPr>
          <a:lstStyle/>
          <a:p>
            <a:endParaRPr lang="hr-HR" sz="20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hr-HR" sz="20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Prof.dr</a:t>
            </a:r>
            <a:r>
              <a:rPr lang="hr-HR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hr-HR" sz="20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Halil</a:t>
            </a:r>
            <a:r>
              <a:rPr lang="hr-HR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r-HR" sz="20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Kalač</a:t>
            </a:r>
            <a:endParaRPr lang="hr-HR" sz="20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hr-HR" sz="20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hr-HR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Haris Kozlo MA</a:t>
            </a:r>
          </a:p>
          <a:p>
            <a:r>
              <a:rPr lang="hr-HR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hr-HR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iši asistent na </a:t>
            </a:r>
            <a:r>
              <a:rPr lang="hr-HR" sz="20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ekonomskopravnoj</a:t>
            </a:r>
            <a:r>
              <a:rPr lang="hr-HR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naučnoj oblasti</a:t>
            </a:r>
            <a:endParaRPr lang="hr-HR" sz="20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bs-Latn-BA" sz="20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1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 descr="UNT logo NOVI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695700" y="548680"/>
            <a:ext cx="1752600" cy="11822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Latn-ME" dirty="0" smtClean="0"/>
              <a:t>B - </a:t>
            </a:r>
            <a:r>
              <a:rPr lang="en-US" dirty="0" err="1" smtClean="0"/>
              <a:t>Eksterni</a:t>
            </a:r>
            <a:r>
              <a:rPr lang="en-US" dirty="0" smtClean="0"/>
              <a:t> </a:t>
            </a:r>
            <a:r>
              <a:rPr lang="en-US" dirty="0" err="1" smtClean="0"/>
              <a:t>mehanizmi</a:t>
            </a:r>
            <a:r>
              <a:rPr lang="en-US" dirty="0" smtClean="0"/>
              <a:t> </a:t>
            </a:r>
            <a:r>
              <a:rPr lang="en-US" dirty="0" err="1" smtClean="0"/>
              <a:t>korporativnog</a:t>
            </a:r>
            <a:r>
              <a:rPr lang="en-US" dirty="0" smtClean="0"/>
              <a:t> </a:t>
            </a:r>
            <a:r>
              <a:rPr lang="en-US" dirty="0" err="1" smtClean="0"/>
              <a:t>uprav</a:t>
            </a:r>
            <a:r>
              <a:rPr lang="sr-Latn-ME" dirty="0" smtClean="0"/>
              <a:t>l</a:t>
            </a:r>
            <a:r>
              <a:rPr lang="en-US" dirty="0" err="1" smtClean="0"/>
              <a:t>janja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err="1" smtClean="0"/>
              <a:t>Eksterni</a:t>
            </a:r>
            <a:r>
              <a:rPr lang="en-US" dirty="0" smtClean="0"/>
              <a:t> </a:t>
            </a:r>
            <a:r>
              <a:rPr lang="en-US" dirty="0" err="1" smtClean="0"/>
              <a:t>mehanizmi</a:t>
            </a:r>
            <a:r>
              <a:rPr lang="en-US" dirty="0" smtClean="0"/>
              <a:t> </a:t>
            </a:r>
            <a:r>
              <a:rPr lang="en-US" dirty="0" err="1" smtClean="0"/>
              <a:t>korporativnog</a:t>
            </a:r>
            <a:r>
              <a:rPr lang="en-US" dirty="0" smtClean="0"/>
              <a:t> </a:t>
            </a:r>
            <a:r>
              <a:rPr lang="en-US" dirty="0" err="1" smtClean="0"/>
              <a:t>upravljanja</a:t>
            </a:r>
            <a:r>
              <a:rPr lang="en-US" dirty="0" smtClean="0"/>
              <a:t> </a:t>
            </a:r>
            <a:r>
              <a:rPr lang="en-US" dirty="0" err="1" smtClean="0"/>
              <a:t>su</a:t>
            </a:r>
            <a:r>
              <a:rPr lang="en-US" dirty="0" smtClean="0"/>
              <a:t>:</a:t>
            </a:r>
          </a:p>
          <a:p>
            <a:pPr marL="0" indent="0">
              <a:buNone/>
            </a:pPr>
            <a:r>
              <a:rPr lang="pl-PL" dirty="0" smtClean="0"/>
              <a:t>1. Tržište za korporativnu kontrotu,</a:t>
            </a:r>
          </a:p>
          <a:p>
            <a:pPr marL="0" indent="0">
              <a:buNone/>
            </a:pPr>
            <a:r>
              <a:rPr lang="pl-PL" dirty="0" smtClean="0"/>
              <a:t>2. Zakonodavni i regulatorni okvir,</a:t>
            </a:r>
          </a:p>
          <a:p>
            <a:pPr marL="0" indent="0">
              <a:buNone/>
            </a:pPr>
            <a:r>
              <a:rPr lang="en-US" dirty="0" smtClean="0"/>
              <a:t>3. </a:t>
            </a:r>
            <a:r>
              <a:rPr lang="sr-Latn-ME" dirty="0" smtClean="0"/>
              <a:t>Z</a:t>
            </a:r>
            <a:r>
              <a:rPr lang="en-US" dirty="0" smtClean="0"/>
              <a:t>a</a:t>
            </a:r>
            <a:r>
              <a:rPr lang="sr-Latn-ME" dirty="0" smtClean="0"/>
              <a:t>š</a:t>
            </a:r>
            <a:r>
              <a:rPr lang="en-US" dirty="0" smtClean="0"/>
              <a:t>t</a:t>
            </a:r>
            <a:r>
              <a:rPr lang="sr-Latn-ME" dirty="0" smtClean="0"/>
              <a:t>i</a:t>
            </a:r>
            <a:r>
              <a:rPr lang="en-US" dirty="0" err="1" smtClean="0"/>
              <a:t>ta</a:t>
            </a:r>
            <a:r>
              <a:rPr lang="en-US" dirty="0" smtClean="0"/>
              <a:t> </a:t>
            </a:r>
            <a:r>
              <a:rPr lang="en-US" dirty="0" err="1" smtClean="0"/>
              <a:t>manjinskih</a:t>
            </a:r>
            <a:r>
              <a:rPr lang="en-US" dirty="0" smtClean="0"/>
              <a:t> </a:t>
            </a:r>
            <a:r>
              <a:rPr lang="en-US" dirty="0" err="1" smtClean="0"/>
              <a:t>dioni</a:t>
            </a:r>
            <a:r>
              <a:rPr lang="sr-Latn-ME" dirty="0" smtClean="0"/>
              <a:t>č</a:t>
            </a:r>
            <a:r>
              <a:rPr lang="en-US" dirty="0" err="1" smtClean="0"/>
              <a:t>ara</a:t>
            </a:r>
            <a:r>
              <a:rPr lang="en-US" dirty="0" smtClean="0"/>
              <a:t>,</a:t>
            </a:r>
          </a:p>
          <a:p>
            <a:pPr marL="0" indent="0">
              <a:buNone/>
            </a:pPr>
            <a:r>
              <a:rPr lang="en-US" dirty="0" smtClean="0"/>
              <a:t>4. </a:t>
            </a:r>
            <a:r>
              <a:rPr lang="sr-Latn-ME" dirty="0" smtClean="0"/>
              <a:t>K</a:t>
            </a:r>
            <a:r>
              <a:rPr lang="en-US" dirty="0" err="1" smtClean="0"/>
              <a:t>onkurentski</a:t>
            </a:r>
            <a:r>
              <a:rPr lang="en-US" dirty="0" smtClean="0"/>
              <a:t> u</a:t>
            </a:r>
            <a:r>
              <a:rPr lang="sr-Latn-ME" dirty="0" smtClean="0"/>
              <a:t>slovi 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ME" dirty="0" smtClean="0"/>
              <a:t>1. </a:t>
            </a:r>
            <a:r>
              <a:rPr lang="en-US" dirty="0" err="1" smtClean="0"/>
              <a:t>Tr</a:t>
            </a:r>
            <a:r>
              <a:rPr lang="sr-Latn-ME" dirty="0" smtClean="0"/>
              <a:t>ž</a:t>
            </a:r>
            <a:r>
              <a:rPr lang="en-US" dirty="0" err="1" smtClean="0"/>
              <a:t>i</a:t>
            </a:r>
            <a:r>
              <a:rPr lang="sr-Latn-ME" dirty="0" smtClean="0"/>
              <a:t>š</a:t>
            </a:r>
            <a:r>
              <a:rPr lang="en-US" dirty="0" err="1" smtClean="0"/>
              <a:t>te</a:t>
            </a:r>
            <a:r>
              <a:rPr lang="en-US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korporativnu</a:t>
            </a:r>
            <a:r>
              <a:rPr lang="en-US" dirty="0" smtClean="0"/>
              <a:t> </a:t>
            </a:r>
            <a:r>
              <a:rPr lang="en-US" dirty="0" err="1" smtClean="0"/>
              <a:t>kontrolu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sr-Latn-ME" dirty="0" smtClean="0"/>
              <a:t>O</a:t>
            </a:r>
            <a:r>
              <a:rPr lang="en-US" dirty="0" err="1" smtClean="0"/>
              <a:t>dvajanje</a:t>
            </a:r>
            <a:r>
              <a:rPr lang="en-US" dirty="0" smtClean="0"/>
              <a:t> </a:t>
            </a:r>
            <a:r>
              <a:rPr lang="en-US" dirty="0" err="1" smtClean="0"/>
              <a:t>vlasni</a:t>
            </a:r>
            <a:r>
              <a:rPr lang="sr-Latn-ME" dirty="0" smtClean="0"/>
              <a:t>š</a:t>
            </a:r>
            <a:r>
              <a:rPr lang="en-US" dirty="0" err="1" smtClean="0"/>
              <a:t>tva</a:t>
            </a:r>
            <a:r>
              <a:rPr lang="en-US" dirty="0" smtClean="0"/>
              <a:t> </a:t>
            </a:r>
            <a:r>
              <a:rPr lang="en-US" dirty="0" err="1" smtClean="0"/>
              <a:t>nad</a:t>
            </a:r>
            <a:r>
              <a:rPr lang="en-US" dirty="0" smtClean="0"/>
              <a:t> </a:t>
            </a:r>
            <a:r>
              <a:rPr lang="en-US" dirty="0" err="1" smtClean="0"/>
              <a:t>dionicama</a:t>
            </a:r>
            <a:r>
              <a:rPr lang="en-US" dirty="0" smtClean="0"/>
              <a:t> </a:t>
            </a:r>
            <a:r>
              <a:rPr lang="en-US" dirty="0" err="1" smtClean="0"/>
              <a:t>od</a:t>
            </a:r>
            <a:r>
              <a:rPr lang="en-US" dirty="0" smtClean="0"/>
              <a:t> </a:t>
            </a:r>
            <a:r>
              <a:rPr lang="en-US" dirty="0" err="1" smtClean="0"/>
              <a:t>kontro</a:t>
            </a:r>
            <a:r>
              <a:rPr lang="sr-Latn-ME" dirty="0" smtClean="0"/>
              <a:t>l</a:t>
            </a:r>
            <a:r>
              <a:rPr lang="en-US" dirty="0" smtClean="0"/>
              <a:t>e </a:t>
            </a:r>
            <a:r>
              <a:rPr lang="en-US" dirty="0" err="1" smtClean="0"/>
              <a:t>poduze</a:t>
            </a:r>
            <a:r>
              <a:rPr lang="sr-Latn-ME" dirty="0" smtClean="0"/>
              <a:t>ć</a:t>
            </a:r>
            <a:r>
              <a:rPr lang="en-US" dirty="0" smtClean="0"/>
              <a:t>a, </a:t>
            </a:r>
            <a:r>
              <a:rPr lang="sr-Latn-ME" dirty="0" smtClean="0"/>
              <a:t>š</a:t>
            </a:r>
            <a:r>
              <a:rPr lang="en-US" dirty="0" smtClean="0"/>
              <a:t>to je </a:t>
            </a:r>
            <a:r>
              <a:rPr lang="en-US" dirty="0" err="1" smtClean="0"/>
              <a:t>posljedica</a:t>
            </a:r>
            <a:r>
              <a:rPr lang="sr-Latn-ME" dirty="0" smtClean="0"/>
              <a:t> </a:t>
            </a:r>
            <a:r>
              <a:rPr lang="en-US" dirty="0" err="1" smtClean="0"/>
              <a:t>Ber</a:t>
            </a:r>
            <a:r>
              <a:rPr lang="sr-Latn-ME" dirty="0" smtClean="0"/>
              <a:t>l</a:t>
            </a:r>
            <a:r>
              <a:rPr lang="en-US" dirty="0" smtClean="0"/>
              <a:t>e-</a:t>
            </a:r>
            <a:r>
              <a:rPr lang="en-US" dirty="0" err="1" smtClean="0"/>
              <a:t>Meanso</a:t>
            </a:r>
            <a:r>
              <a:rPr lang="sr-Latn-ME" dirty="0" smtClean="0"/>
              <a:t>v</a:t>
            </a:r>
            <a:r>
              <a:rPr lang="en-US" dirty="0" smtClean="0"/>
              <a:t>a </a:t>
            </a:r>
            <a:r>
              <a:rPr lang="en-US" dirty="0" err="1" smtClean="0"/>
              <a:t>modela</a:t>
            </a:r>
            <a:r>
              <a:rPr lang="en-US" dirty="0" smtClean="0"/>
              <a:t> </a:t>
            </a:r>
            <a:r>
              <a:rPr lang="sr-Latn-ME" dirty="0" smtClean="0"/>
              <a:t>k</a:t>
            </a:r>
            <a:r>
              <a:rPr lang="en-US" dirty="0" err="1" smtClean="0"/>
              <a:t>orporacije</a:t>
            </a:r>
            <a:r>
              <a:rPr lang="en-US" dirty="0" smtClean="0"/>
              <a:t>, </a:t>
            </a:r>
            <a:r>
              <a:rPr lang="en-US" dirty="0" err="1" smtClean="0"/>
              <a:t>otvorilo</a:t>
            </a:r>
            <a:r>
              <a:rPr lang="en-US" dirty="0" smtClean="0"/>
              <a:t> je </a:t>
            </a:r>
            <a:r>
              <a:rPr lang="sr-Latn-ME" dirty="0" smtClean="0"/>
              <a:t>č</a:t>
            </a:r>
            <a:r>
              <a:rPr lang="en-US" dirty="0" err="1" smtClean="0"/>
              <a:t>itav</a:t>
            </a:r>
            <a:r>
              <a:rPr lang="en-US" dirty="0" smtClean="0"/>
              <a:t> </a:t>
            </a:r>
            <a:r>
              <a:rPr lang="en-US" dirty="0" err="1" smtClean="0"/>
              <a:t>niz</a:t>
            </a:r>
            <a:r>
              <a:rPr lang="en-US" dirty="0" smtClean="0"/>
              <a:t> </a:t>
            </a:r>
            <a:r>
              <a:rPr lang="en-US" dirty="0" err="1" smtClean="0"/>
              <a:t>pitanja</a:t>
            </a:r>
            <a:r>
              <a:rPr lang="en-US" dirty="0" smtClean="0"/>
              <a:t> </a:t>
            </a:r>
            <a:r>
              <a:rPr lang="en-US" dirty="0" err="1" smtClean="0"/>
              <a:t>vezanih</a:t>
            </a:r>
            <a:r>
              <a:rPr lang="en-US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pona</a:t>
            </a:r>
            <a:r>
              <a:rPr lang="sr-Latn-ME" dirty="0" smtClean="0"/>
              <a:t>š</a:t>
            </a:r>
            <a:r>
              <a:rPr lang="en-US" dirty="0" err="1" smtClean="0"/>
              <a:t>anje</a:t>
            </a:r>
            <a:r>
              <a:rPr lang="sr-Latn-ME" dirty="0" smtClean="0"/>
              <a:t> </a:t>
            </a:r>
            <a:r>
              <a:rPr lang="pl-PL" dirty="0" smtClean="0"/>
              <a:t>preduzeća. </a:t>
            </a:r>
          </a:p>
          <a:p>
            <a:pPr algn="just"/>
            <a:r>
              <a:rPr lang="pl-PL" dirty="0" smtClean="0"/>
              <a:t>Krucijalno je pitanje hoće li preduzeće, koje ima spomenuta </a:t>
            </a:r>
            <a:r>
              <a:rPr lang="en-US" dirty="0" err="1" smtClean="0"/>
              <a:t>svojstva</a:t>
            </a:r>
            <a:r>
              <a:rPr lang="en-US" dirty="0" smtClean="0"/>
              <a:t>, </a:t>
            </a:r>
            <a:r>
              <a:rPr lang="en-US" dirty="0" err="1" smtClean="0"/>
              <a:t>takode</a:t>
            </a:r>
            <a:r>
              <a:rPr lang="en-US" dirty="0" smtClean="0"/>
              <a:t> </a:t>
            </a:r>
            <a:r>
              <a:rPr lang="en-US" dirty="0" err="1" smtClean="0"/>
              <a:t>te</a:t>
            </a:r>
            <a:r>
              <a:rPr lang="sr-Latn-ME" dirty="0" smtClean="0"/>
              <a:t>ž</a:t>
            </a:r>
            <a:r>
              <a:rPr lang="en-US" dirty="0" err="1" smtClean="0"/>
              <a:t>iti</a:t>
            </a:r>
            <a:r>
              <a:rPr lang="en-US" dirty="0" smtClean="0"/>
              <a:t> </a:t>
            </a:r>
            <a:r>
              <a:rPr lang="en-US" dirty="0" err="1" smtClean="0"/>
              <a:t>maksimizaciji</a:t>
            </a:r>
            <a:r>
              <a:rPr lang="en-US" dirty="0" smtClean="0"/>
              <a:t> </a:t>
            </a:r>
            <a:r>
              <a:rPr lang="en-US" dirty="0" err="1" smtClean="0"/>
              <a:t>profita</a:t>
            </a:r>
            <a:r>
              <a:rPr lang="en-US" dirty="0" smtClean="0"/>
              <a:t> </a:t>
            </a:r>
            <a:r>
              <a:rPr lang="en-US" dirty="0" err="1" smtClean="0"/>
              <a:t>svoji</a:t>
            </a:r>
            <a:r>
              <a:rPr lang="sr-Latn-ME" dirty="0" smtClean="0"/>
              <a:t>h</a:t>
            </a:r>
            <a:r>
              <a:rPr lang="en-US" dirty="0" smtClean="0"/>
              <a:t> </a:t>
            </a:r>
            <a:r>
              <a:rPr lang="en-US" dirty="0" err="1" smtClean="0"/>
              <a:t>dioni</a:t>
            </a:r>
            <a:r>
              <a:rPr lang="sr-Latn-ME" dirty="0" smtClean="0"/>
              <a:t>č</a:t>
            </a:r>
            <a:r>
              <a:rPr lang="en-US" dirty="0" err="1" smtClean="0"/>
              <a:t>ara</a:t>
            </a:r>
            <a:r>
              <a:rPr lang="sr-Latn-ME" dirty="0" smtClean="0"/>
              <a:t>,</a:t>
            </a:r>
            <a:r>
              <a:rPr lang="en-US" dirty="0" smtClean="0"/>
              <a:t> </a:t>
            </a:r>
            <a:r>
              <a:rPr lang="en-US" dirty="0" err="1" smtClean="0"/>
              <a:t>premda</a:t>
            </a:r>
            <a:r>
              <a:rPr lang="en-US" dirty="0" smtClean="0"/>
              <a:t> </a:t>
            </a:r>
            <a:r>
              <a:rPr lang="en-US" dirty="0" err="1" smtClean="0"/>
              <a:t>oni</a:t>
            </a:r>
            <a:r>
              <a:rPr lang="en-US" dirty="0" smtClean="0"/>
              <a:t> </a:t>
            </a:r>
            <a:r>
              <a:rPr lang="en-US" dirty="0" err="1" smtClean="0"/>
              <a:t>nemaju</a:t>
            </a:r>
            <a:r>
              <a:rPr lang="sr-Latn-ME" dirty="0" smtClean="0"/>
              <a:t> </a:t>
            </a:r>
            <a:r>
              <a:rPr lang="en-US" dirty="0" smtClean="0"/>
              <a:t>(</a:t>
            </a:r>
            <a:r>
              <a:rPr lang="en-US" dirty="0" err="1" smtClean="0"/>
              <a:t>stvarnu</a:t>
            </a:r>
            <a:r>
              <a:rPr lang="en-US" dirty="0" smtClean="0"/>
              <a:t>) </a:t>
            </a:r>
            <a:r>
              <a:rPr lang="en-US" dirty="0" err="1" smtClean="0"/>
              <a:t>kontro</a:t>
            </a:r>
            <a:r>
              <a:rPr lang="sr-Latn-ME" dirty="0" smtClean="0"/>
              <a:t>l</a:t>
            </a:r>
            <a:r>
              <a:rPr lang="en-US" dirty="0" smtClean="0"/>
              <a:t>u </a:t>
            </a:r>
            <a:r>
              <a:rPr lang="en-US" dirty="0" err="1" smtClean="0"/>
              <a:t>nad</a:t>
            </a:r>
            <a:r>
              <a:rPr lang="en-US" dirty="0" smtClean="0"/>
              <a:t> </a:t>
            </a:r>
            <a:r>
              <a:rPr lang="en-US" dirty="0" err="1" smtClean="0"/>
              <a:t>njim</a:t>
            </a:r>
            <a:r>
              <a:rPr lang="en-US" dirty="0" smtClean="0"/>
              <a:t>. </a:t>
            </a:r>
            <a:endParaRPr lang="sr-Latn-ME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ME" dirty="0" smtClean="0"/>
              <a:t>2. </a:t>
            </a:r>
            <a:r>
              <a:rPr lang="en-US" dirty="0" err="1" smtClean="0"/>
              <a:t>Zakonodavni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regulatorni</a:t>
            </a:r>
            <a:r>
              <a:rPr lang="en-US" dirty="0" smtClean="0"/>
              <a:t> </a:t>
            </a:r>
            <a:r>
              <a:rPr lang="en-US" dirty="0" err="1" smtClean="0"/>
              <a:t>okvir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algn="just"/>
            <a:r>
              <a:rPr lang="en-US" dirty="0" err="1" smtClean="0"/>
              <a:t>Postojanje</a:t>
            </a:r>
            <a:r>
              <a:rPr lang="en-US" dirty="0" smtClean="0"/>
              <a:t> legislative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dobrih</a:t>
            </a:r>
            <a:r>
              <a:rPr lang="en-US" dirty="0" smtClean="0"/>
              <a:t> </a:t>
            </a:r>
            <a:r>
              <a:rPr lang="en-US" dirty="0" err="1" smtClean="0"/>
              <a:t>pravnih</a:t>
            </a:r>
            <a:r>
              <a:rPr lang="en-US" dirty="0" smtClean="0"/>
              <a:t> </a:t>
            </a:r>
            <a:r>
              <a:rPr lang="en-US" dirty="0" err="1" smtClean="0"/>
              <a:t>standarda</a:t>
            </a:r>
            <a:r>
              <a:rPr lang="en-US" dirty="0" smtClean="0"/>
              <a:t> </a:t>
            </a:r>
            <a:r>
              <a:rPr lang="en-US" dirty="0" err="1" smtClean="0"/>
              <a:t>pretpostavka</a:t>
            </a:r>
            <a:r>
              <a:rPr lang="sr-Latn-ME" dirty="0" smtClean="0"/>
              <a:t> </a:t>
            </a:r>
            <a:r>
              <a:rPr lang="en-US" dirty="0" smtClean="0"/>
              <a:t>je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kvalitetno</a:t>
            </a:r>
            <a:r>
              <a:rPr lang="en-US" dirty="0" smtClean="0"/>
              <a:t> </a:t>
            </a:r>
            <a:r>
              <a:rPr lang="en-US" dirty="0" err="1" smtClean="0"/>
              <a:t>korporativno</a:t>
            </a:r>
            <a:r>
              <a:rPr lang="sr-Latn-ME" dirty="0" smtClean="0"/>
              <a:t> </a:t>
            </a:r>
            <a:r>
              <a:rPr lang="en-US" dirty="0" err="1" smtClean="0"/>
              <a:t>upravljanje</a:t>
            </a:r>
            <a:r>
              <a:rPr lang="en-US" dirty="0" smtClean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Bez</a:t>
            </a:r>
            <a:r>
              <a:rPr lang="en-US" dirty="0" smtClean="0"/>
              <a:t> </a:t>
            </a:r>
            <a:r>
              <a:rPr lang="en-US" dirty="0" err="1" smtClean="0"/>
              <a:t>nje</a:t>
            </a:r>
            <a:r>
              <a:rPr lang="en-US" dirty="0" smtClean="0"/>
              <a:t> </a:t>
            </a:r>
            <a:r>
              <a:rPr lang="en-US" dirty="0" err="1" smtClean="0"/>
              <a:t>nije</a:t>
            </a:r>
            <a:r>
              <a:rPr lang="en-US" dirty="0" smtClean="0"/>
              <a:t> </a:t>
            </a:r>
            <a:r>
              <a:rPr lang="en-US" dirty="0" err="1" smtClean="0"/>
              <a:t>mogu</a:t>
            </a:r>
            <a:r>
              <a:rPr lang="sr-Latn-ME" dirty="0" smtClean="0"/>
              <a:t>ć</a:t>
            </a:r>
            <a:r>
              <a:rPr lang="en-US" dirty="0" smtClean="0"/>
              <a:t>e </a:t>
            </a:r>
            <a:r>
              <a:rPr lang="en-US" dirty="0" err="1" smtClean="0"/>
              <a:t>osigurati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ulaga</a:t>
            </a:r>
            <a:r>
              <a:rPr lang="sr-Latn-ME" dirty="0" smtClean="0"/>
              <a:t>č</a:t>
            </a:r>
            <a:r>
              <a:rPr lang="en-US" dirty="0" err="1" smtClean="0"/>
              <a:t>i</a:t>
            </a:r>
            <a:r>
              <a:rPr lang="en-US" dirty="0" smtClean="0"/>
              <a:t>, </a:t>
            </a:r>
            <a:r>
              <a:rPr lang="en-US" dirty="0" err="1" smtClean="0"/>
              <a:t>posebno</a:t>
            </a:r>
            <a:r>
              <a:rPr lang="en-US" dirty="0" smtClean="0"/>
              <a:t> </a:t>
            </a:r>
            <a:r>
              <a:rPr lang="en-US" dirty="0" err="1" smtClean="0"/>
              <a:t>oni</a:t>
            </a:r>
            <a:r>
              <a:rPr lang="en-US" dirty="0" smtClean="0"/>
              <a:t> </a:t>
            </a:r>
            <a:r>
              <a:rPr lang="en-US" dirty="0" err="1" smtClean="0"/>
              <a:t>manjinski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imaju</a:t>
            </a:r>
            <a:r>
              <a:rPr lang="en-US" dirty="0" smtClean="0"/>
              <a:t> </a:t>
            </a:r>
            <a:r>
              <a:rPr lang="en-US" dirty="0" err="1" smtClean="0"/>
              <a:t>korektan</a:t>
            </a:r>
            <a:r>
              <a:rPr lang="en-US" dirty="0" smtClean="0"/>
              <a:t> </a:t>
            </a:r>
            <a:r>
              <a:rPr lang="en-US" dirty="0" err="1" smtClean="0"/>
              <a:t>tretman</a:t>
            </a:r>
            <a:r>
              <a:rPr lang="en-US" dirty="0" smtClean="0"/>
              <a:t> </a:t>
            </a:r>
            <a:r>
              <a:rPr lang="en-US" dirty="0" err="1" smtClean="0"/>
              <a:t>svojih</a:t>
            </a:r>
            <a:r>
              <a:rPr lang="en-US" dirty="0" smtClean="0"/>
              <a:t> </a:t>
            </a:r>
            <a:r>
              <a:rPr lang="en-US" dirty="0" err="1" smtClean="0"/>
              <a:t>interesa</a:t>
            </a:r>
            <a:r>
              <a:rPr lang="en-US" dirty="0" smtClean="0"/>
              <a:t> u </a:t>
            </a:r>
            <a:r>
              <a:rPr lang="en-US" dirty="0" err="1" smtClean="0"/>
              <a:t>korporacijama</a:t>
            </a:r>
            <a:r>
              <a:rPr lang="en-US" dirty="0" smtClean="0"/>
              <a:t> </a:t>
            </a:r>
            <a:r>
              <a:rPr lang="sr-Latn-ME" dirty="0" smtClean="0"/>
              <a:t>č</a:t>
            </a:r>
            <a:r>
              <a:rPr lang="en-US" dirty="0" err="1" smtClean="0"/>
              <a:t>ije</a:t>
            </a:r>
            <a:r>
              <a:rPr lang="en-US" dirty="0" smtClean="0"/>
              <a:t> </a:t>
            </a:r>
            <a:r>
              <a:rPr lang="en-US" dirty="0" err="1" smtClean="0"/>
              <a:t>dionice</a:t>
            </a:r>
            <a:r>
              <a:rPr lang="en-US" dirty="0" smtClean="0"/>
              <a:t> </a:t>
            </a:r>
            <a:r>
              <a:rPr lang="en-US" dirty="0" err="1" smtClean="0"/>
              <a:t>posjeduju</a:t>
            </a:r>
            <a:r>
              <a:rPr lang="en-US" dirty="0" smtClean="0"/>
              <a:t>.</a:t>
            </a:r>
          </a:p>
          <a:p>
            <a:pPr algn="just"/>
            <a:r>
              <a:rPr lang="en-US" dirty="0" err="1" smtClean="0"/>
              <a:t>Kva</a:t>
            </a:r>
            <a:r>
              <a:rPr lang="sr-Latn-ME" dirty="0" smtClean="0"/>
              <a:t>li</a:t>
            </a:r>
            <a:r>
              <a:rPr lang="en-US" dirty="0" err="1" smtClean="0"/>
              <a:t>tetan</a:t>
            </a:r>
            <a:r>
              <a:rPr lang="en-US" dirty="0" smtClean="0"/>
              <a:t> </a:t>
            </a:r>
            <a:r>
              <a:rPr lang="en-US" dirty="0" err="1" smtClean="0"/>
              <a:t>pravni</a:t>
            </a:r>
            <a:r>
              <a:rPr lang="en-US" dirty="0" smtClean="0"/>
              <a:t> </a:t>
            </a:r>
            <a:r>
              <a:rPr lang="en-US" dirty="0" err="1" smtClean="0"/>
              <a:t>okvir</a:t>
            </a:r>
            <a:r>
              <a:rPr lang="en-US" dirty="0" smtClean="0"/>
              <a:t> </a:t>
            </a:r>
            <a:r>
              <a:rPr lang="en-US" dirty="0" err="1" smtClean="0"/>
              <a:t>treba</a:t>
            </a:r>
            <a:r>
              <a:rPr lang="en-US" dirty="0" smtClean="0"/>
              <a:t> </a:t>
            </a:r>
            <a:r>
              <a:rPr lang="en-US" dirty="0" err="1" smtClean="0"/>
              <a:t>smanjiti</a:t>
            </a:r>
            <a:r>
              <a:rPr lang="en-US" dirty="0" smtClean="0"/>
              <a:t> </a:t>
            </a:r>
            <a:r>
              <a:rPr lang="en-US" dirty="0" err="1" smtClean="0"/>
              <a:t>nesigurnost</a:t>
            </a:r>
            <a:r>
              <a:rPr lang="en-US" dirty="0" smtClean="0"/>
              <a:t> </a:t>
            </a:r>
            <a:r>
              <a:rPr lang="en-US" dirty="0" err="1" smtClean="0"/>
              <a:t>tr</a:t>
            </a:r>
            <a:r>
              <a:rPr lang="sr-Latn-ME" dirty="0" smtClean="0"/>
              <a:t>ž</a:t>
            </a:r>
            <a:r>
              <a:rPr lang="en-US" dirty="0" err="1" smtClean="0"/>
              <a:t>i</a:t>
            </a:r>
            <a:r>
              <a:rPr lang="sr-Latn-ME" dirty="0" smtClean="0"/>
              <a:t>š</a:t>
            </a:r>
            <a:r>
              <a:rPr lang="en-US" dirty="0" err="1" smtClean="0"/>
              <a:t>nih</a:t>
            </a:r>
            <a:r>
              <a:rPr lang="en-US" dirty="0" smtClean="0"/>
              <a:t> a</a:t>
            </a:r>
            <a:r>
              <a:rPr lang="sr-Latn-ME" dirty="0" smtClean="0"/>
              <a:t>kt</a:t>
            </a:r>
            <a:r>
              <a:rPr lang="en-US" dirty="0" smtClean="0"/>
              <a:t>era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stvoriti</a:t>
            </a:r>
            <a:r>
              <a:rPr lang="en-US" dirty="0" smtClean="0"/>
              <a:t> </a:t>
            </a:r>
            <a:r>
              <a:rPr lang="en-US" dirty="0" err="1" smtClean="0"/>
              <a:t>jasna</a:t>
            </a:r>
            <a:r>
              <a:rPr lang="sr-Latn-ME" dirty="0" smtClean="0"/>
              <a:t> </a:t>
            </a:r>
            <a:r>
              <a:rPr lang="en-US" dirty="0" smtClean="0"/>
              <a:t>o</a:t>
            </a:r>
            <a:r>
              <a:rPr lang="sr-Latn-ME" dirty="0" smtClean="0"/>
              <a:t>č</a:t>
            </a:r>
            <a:r>
              <a:rPr lang="en-US" dirty="0" err="1" smtClean="0"/>
              <a:t>ekivanja</a:t>
            </a:r>
            <a:r>
              <a:rPr lang="en-US" dirty="0" smtClean="0"/>
              <a:t> o </a:t>
            </a:r>
            <a:r>
              <a:rPr lang="en-US" dirty="0" err="1" smtClean="0"/>
              <a:t>efektima</a:t>
            </a:r>
            <a:r>
              <a:rPr lang="en-US" dirty="0" smtClean="0"/>
              <a:t> </a:t>
            </a:r>
            <a:r>
              <a:rPr lang="en-US" dirty="0" err="1" smtClean="0"/>
              <a:t>djelovanja</a:t>
            </a:r>
            <a:r>
              <a:rPr lang="en-US" dirty="0" smtClean="0"/>
              <a:t> u </a:t>
            </a:r>
            <a:r>
              <a:rPr lang="en-US" dirty="0" err="1" smtClean="0"/>
              <a:t>investitorskom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korporacijskom</a:t>
            </a:r>
            <a:r>
              <a:rPr lang="en-US" dirty="0" smtClean="0"/>
              <a:t> </a:t>
            </a:r>
            <a:r>
              <a:rPr lang="en-US" dirty="0" err="1" smtClean="0"/>
              <a:t>svijetu</a:t>
            </a:r>
            <a:r>
              <a:rPr lang="en-US" dirty="0" smtClean="0"/>
              <a:t>.</a:t>
            </a:r>
          </a:p>
          <a:p>
            <a:r>
              <a:rPr lang="it-IT" dirty="0" smtClean="0"/>
              <a:t>Naravno, treba voditi ra</a:t>
            </a:r>
            <a:r>
              <a:rPr lang="sr-Latn-ME" dirty="0" smtClean="0"/>
              <a:t>č</a:t>
            </a:r>
            <a:r>
              <a:rPr lang="it-IT" dirty="0" smtClean="0"/>
              <a:t>una da on ne preraste u svoju suprotnost.</a:t>
            </a:r>
            <a:endParaRPr lang="sr-Latn-ME" dirty="0" smtClean="0"/>
          </a:p>
          <a:p>
            <a:pPr algn="just"/>
            <a:r>
              <a:rPr lang="it-IT" dirty="0" smtClean="0"/>
              <a:t> Naime,</a:t>
            </a:r>
            <a:r>
              <a:rPr lang="sr-Latn-ME" dirty="0" smtClean="0"/>
              <a:t> </a:t>
            </a:r>
            <a:r>
              <a:rPr lang="en-US" dirty="0" err="1" smtClean="0"/>
              <a:t>prereguli</a:t>
            </a:r>
            <a:r>
              <a:rPr lang="sr-Latn-ME" dirty="0" smtClean="0"/>
              <a:t>sanost </a:t>
            </a:r>
            <a:r>
              <a:rPr lang="en-US" dirty="0" smtClean="0"/>
              <a:t>mo</a:t>
            </a:r>
            <a:r>
              <a:rPr lang="sr-Latn-ME" dirty="0" smtClean="0"/>
              <a:t>ž</a:t>
            </a:r>
            <a:r>
              <a:rPr lang="en-US" dirty="0" smtClean="0"/>
              <a:t>e </a:t>
            </a:r>
            <a:r>
              <a:rPr lang="en-US" dirty="0" err="1" smtClean="0"/>
              <a:t>ko</a:t>
            </a:r>
            <a:r>
              <a:rPr lang="sr-Latn-ME" dirty="0" smtClean="0"/>
              <a:t>č</a:t>
            </a:r>
            <a:r>
              <a:rPr lang="en-US" dirty="0" err="1" smtClean="0"/>
              <a:t>iti</a:t>
            </a:r>
            <a:r>
              <a:rPr lang="en-US" dirty="0" smtClean="0"/>
              <a:t> p</a:t>
            </a:r>
            <a:r>
              <a:rPr lang="sr-Latn-ME" dirty="0" smtClean="0"/>
              <a:t>re</a:t>
            </a:r>
            <a:r>
              <a:rPr lang="en-US" dirty="0" err="1" smtClean="0"/>
              <a:t>duzetni</a:t>
            </a:r>
            <a:r>
              <a:rPr lang="sr-Latn-ME" dirty="0" smtClean="0"/>
              <a:t>č</a:t>
            </a:r>
            <a:r>
              <a:rPr lang="en-US" dirty="0" err="1" smtClean="0"/>
              <a:t>ko</a:t>
            </a:r>
            <a:r>
              <a:rPr lang="en-US" dirty="0" smtClean="0"/>
              <a:t> </a:t>
            </a:r>
            <a:r>
              <a:rPr lang="en-US" dirty="0" err="1" smtClean="0"/>
              <a:t>dje</a:t>
            </a:r>
            <a:r>
              <a:rPr lang="sr-Latn-ME" dirty="0" smtClean="0"/>
              <a:t>l</a:t>
            </a:r>
            <a:r>
              <a:rPr lang="en-US" dirty="0" err="1" smtClean="0"/>
              <a:t>ovanje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usmjeriti</a:t>
            </a:r>
            <a:r>
              <a:rPr lang="en-US" dirty="0" smtClean="0"/>
              <a:t> p</a:t>
            </a:r>
            <a:r>
              <a:rPr lang="sr-Latn-ME" dirty="0" smtClean="0"/>
              <a:t>ažnju </a:t>
            </a:r>
            <a:r>
              <a:rPr lang="en-US" dirty="0" smtClean="0"/>
              <a:t> </a:t>
            </a:r>
            <a:r>
              <a:rPr lang="en-US" dirty="0" err="1" smtClean="0"/>
              <a:t>potencijatnih</a:t>
            </a:r>
            <a:r>
              <a:rPr lang="sr-Latn-ME" dirty="0" smtClean="0"/>
              <a:t> </a:t>
            </a:r>
            <a:r>
              <a:rPr lang="pl-PL" dirty="0" smtClean="0"/>
              <a:t>ulagača u druge zemlje. </a:t>
            </a:r>
          </a:p>
          <a:p>
            <a:pPr algn="just"/>
            <a:r>
              <a:rPr lang="pl-PL" dirty="0" smtClean="0"/>
              <a:t>Osim toga, ako preduzeće posluje u pravnom </a:t>
            </a:r>
            <a:r>
              <a:rPr lang="en-US" dirty="0" err="1" smtClean="0"/>
              <a:t>okru</a:t>
            </a:r>
            <a:r>
              <a:rPr lang="sr-Latn-ME" dirty="0" smtClean="0"/>
              <a:t>ženju </a:t>
            </a:r>
            <a:r>
              <a:rPr lang="en-US" dirty="0" smtClean="0"/>
              <a:t> </a:t>
            </a:r>
            <a:r>
              <a:rPr lang="en-US" dirty="0" err="1" smtClean="0"/>
              <a:t>punom</a:t>
            </a:r>
            <a:r>
              <a:rPr lang="en-US" dirty="0" smtClean="0"/>
              <a:t> </a:t>
            </a:r>
            <a:r>
              <a:rPr lang="en-US" dirty="0" err="1" smtClean="0"/>
              <a:t>striktne</a:t>
            </a:r>
            <a:r>
              <a:rPr lang="en-US" dirty="0" smtClean="0"/>
              <a:t> </a:t>
            </a:r>
            <a:r>
              <a:rPr lang="en-US" dirty="0" err="1" smtClean="0"/>
              <a:t>regulacije</a:t>
            </a:r>
            <a:r>
              <a:rPr lang="en-US" dirty="0" smtClean="0"/>
              <a:t>, ne mo</a:t>
            </a:r>
            <a:r>
              <a:rPr lang="sr-Latn-ME" dirty="0" smtClean="0"/>
              <a:t>ž</a:t>
            </a:r>
            <a:r>
              <a:rPr lang="en-US" dirty="0" smtClean="0"/>
              <a:t>e se o</a:t>
            </a:r>
            <a:r>
              <a:rPr lang="sr-Latn-ME" dirty="0" smtClean="0"/>
              <a:t>č</a:t>
            </a:r>
            <a:r>
              <a:rPr lang="en-US" dirty="0" err="1" smtClean="0"/>
              <a:t>ekivati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sr-Latn-ME" dirty="0" smtClean="0"/>
              <a:t>s</a:t>
            </a:r>
            <a:r>
              <a:rPr lang="en-US" dirty="0" smtClean="0"/>
              <a:t>e </a:t>
            </a:r>
            <a:r>
              <a:rPr lang="en-US" dirty="0" err="1" smtClean="0"/>
              <a:t>slobodno</a:t>
            </a:r>
            <a:r>
              <a:rPr lang="sr-Latn-ME" dirty="0" smtClean="0"/>
              <a:t> </a:t>
            </a:r>
            <a:r>
              <a:rPr lang="en-US" dirty="0" err="1" smtClean="0"/>
              <a:t>uspostavi</a:t>
            </a:r>
            <a:r>
              <a:rPr lang="en-US" dirty="0" smtClean="0"/>
              <a:t> s</a:t>
            </a:r>
            <a:r>
              <a:rPr lang="sr-Latn-ME" dirty="0" smtClean="0"/>
              <a:t>istem </a:t>
            </a:r>
            <a:r>
              <a:rPr lang="en-US" dirty="0" smtClean="0"/>
              <a:t> </a:t>
            </a:r>
            <a:r>
              <a:rPr lang="en-US" dirty="0" err="1" smtClean="0"/>
              <a:t>korporativnog</a:t>
            </a:r>
            <a:r>
              <a:rPr lang="en-US" dirty="0" smtClean="0"/>
              <a:t> </a:t>
            </a:r>
            <a:r>
              <a:rPr lang="en-US" dirty="0" err="1" smtClean="0"/>
              <a:t>upravljanja</a:t>
            </a:r>
            <a:r>
              <a:rPr lang="sr-Latn-ME" dirty="0" smtClean="0"/>
              <a:t>, </a:t>
            </a:r>
            <a:r>
              <a:rPr lang="en-US" dirty="0" smtClean="0"/>
              <a:t> </a:t>
            </a:r>
            <a:r>
              <a:rPr lang="en-US" dirty="0" err="1" smtClean="0"/>
              <a:t>posebno</a:t>
            </a:r>
            <a:r>
              <a:rPr lang="en-US" dirty="0" smtClean="0"/>
              <a:t> </a:t>
            </a:r>
            <a:r>
              <a:rPr lang="en-US" dirty="0" err="1" smtClean="0"/>
              <a:t>dizajniran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zadovo</a:t>
            </a:r>
            <a:r>
              <a:rPr lang="sr-Latn-ME" dirty="0" smtClean="0"/>
              <a:t>l</a:t>
            </a:r>
            <a:r>
              <a:rPr lang="en-US" dirty="0" err="1" smtClean="0"/>
              <a:t>ji</a:t>
            </a:r>
            <a:r>
              <a:rPr lang="sr-Latn-ME" dirty="0" smtClean="0"/>
              <a:t> </a:t>
            </a:r>
            <a:r>
              <a:rPr lang="en-US" dirty="0" err="1" smtClean="0"/>
              <a:t>njegove</a:t>
            </a:r>
            <a:r>
              <a:rPr lang="en-US" dirty="0" smtClean="0"/>
              <a:t> </a:t>
            </a:r>
            <a:r>
              <a:rPr lang="en-US" dirty="0" err="1" smtClean="0"/>
              <a:t>potrebe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ME" dirty="0" smtClean="0"/>
              <a:t>3. </a:t>
            </a:r>
            <a:r>
              <a:rPr lang="en-US" dirty="0" err="1" smtClean="0"/>
              <a:t>Za</a:t>
            </a:r>
            <a:r>
              <a:rPr lang="sr-Latn-ME" dirty="0" smtClean="0"/>
              <a:t>š</a:t>
            </a:r>
            <a:r>
              <a:rPr lang="en-US" dirty="0" err="1" smtClean="0"/>
              <a:t>tita</a:t>
            </a:r>
            <a:r>
              <a:rPr lang="en-US" dirty="0" smtClean="0"/>
              <a:t> </a:t>
            </a:r>
            <a:r>
              <a:rPr lang="en-US" dirty="0" err="1" smtClean="0"/>
              <a:t>manjinskih</a:t>
            </a:r>
            <a:r>
              <a:rPr lang="en-US" dirty="0" smtClean="0"/>
              <a:t> </a:t>
            </a:r>
            <a:r>
              <a:rPr lang="en-US" dirty="0" err="1" smtClean="0"/>
              <a:t>dioni</a:t>
            </a:r>
            <a:r>
              <a:rPr lang="sr-Latn-ME" dirty="0" smtClean="0"/>
              <a:t>č</a:t>
            </a:r>
            <a:r>
              <a:rPr lang="en-US" dirty="0" err="1" smtClean="0"/>
              <a:t>ara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algn="just"/>
            <a:r>
              <a:rPr lang="en-US" dirty="0" err="1" smtClean="0"/>
              <a:t>Zaitita</a:t>
            </a:r>
            <a:r>
              <a:rPr lang="en-US" dirty="0" smtClean="0"/>
              <a:t> </a:t>
            </a:r>
            <a:r>
              <a:rPr lang="en-US" dirty="0" err="1" smtClean="0"/>
              <a:t>prava</a:t>
            </a:r>
            <a:r>
              <a:rPr lang="en-US" dirty="0" smtClean="0"/>
              <a:t> </a:t>
            </a:r>
            <a:r>
              <a:rPr lang="en-US" dirty="0" err="1" smtClean="0"/>
              <a:t>dioni</a:t>
            </a:r>
            <a:r>
              <a:rPr lang="sr-Latn-ME" dirty="0" smtClean="0"/>
              <a:t>č</a:t>
            </a:r>
            <a:r>
              <a:rPr lang="en-US" dirty="0" err="1" smtClean="0"/>
              <a:t>ara</a:t>
            </a:r>
            <a:r>
              <a:rPr lang="en-US" dirty="0" smtClean="0"/>
              <a:t>, </a:t>
            </a:r>
            <a:r>
              <a:rPr lang="en-US" dirty="0" err="1" smtClean="0"/>
              <a:t>poseb</a:t>
            </a:r>
            <a:r>
              <a:rPr lang="sr-Latn-ME" dirty="0" smtClean="0"/>
              <a:t>no </a:t>
            </a:r>
            <a:r>
              <a:rPr lang="en-US" dirty="0" smtClean="0"/>
              <a:t> </a:t>
            </a:r>
            <a:r>
              <a:rPr lang="en-US" dirty="0" err="1" smtClean="0"/>
              <a:t>onih</a:t>
            </a:r>
            <a:r>
              <a:rPr lang="en-US" dirty="0" smtClean="0"/>
              <a:t> </a:t>
            </a:r>
            <a:r>
              <a:rPr lang="en-US" dirty="0" err="1" smtClean="0"/>
              <a:t>koji</a:t>
            </a:r>
            <a:r>
              <a:rPr lang="en-US" dirty="0" smtClean="0"/>
              <a:t> </a:t>
            </a:r>
            <a:r>
              <a:rPr lang="en-US" dirty="0" err="1" smtClean="0"/>
              <a:t>imaju</a:t>
            </a:r>
            <a:r>
              <a:rPr lang="en-US" dirty="0" smtClean="0"/>
              <a:t> </a:t>
            </a:r>
            <a:r>
              <a:rPr lang="en-US" dirty="0" err="1" smtClean="0"/>
              <a:t>manjinske</a:t>
            </a:r>
            <a:r>
              <a:rPr lang="en-US" dirty="0" smtClean="0"/>
              <a:t> </a:t>
            </a:r>
            <a:r>
              <a:rPr lang="en-US" dirty="0" err="1" smtClean="0"/>
              <a:t>pakete</a:t>
            </a:r>
            <a:r>
              <a:rPr lang="en-US" dirty="0" smtClean="0"/>
              <a:t> </a:t>
            </a:r>
            <a:r>
              <a:rPr lang="en-US" dirty="0" err="1" smtClean="0"/>
              <a:t>dionica</a:t>
            </a:r>
            <a:r>
              <a:rPr lang="en-US" dirty="0" smtClean="0"/>
              <a:t>, </a:t>
            </a:r>
            <a:r>
              <a:rPr lang="en-US" dirty="0" err="1" smtClean="0"/>
              <a:t>va</a:t>
            </a:r>
            <a:r>
              <a:rPr lang="sr-Latn-ME" dirty="0" smtClean="0"/>
              <a:t>ž</a:t>
            </a:r>
            <a:r>
              <a:rPr lang="en-US" dirty="0" smtClean="0"/>
              <a:t>an je </a:t>
            </a:r>
            <a:r>
              <a:rPr lang="en-US" dirty="0" err="1" smtClean="0"/>
              <a:t>eksterni</a:t>
            </a:r>
            <a:r>
              <a:rPr lang="en-US" dirty="0" smtClean="0"/>
              <a:t> </a:t>
            </a:r>
            <a:r>
              <a:rPr lang="en-US" dirty="0" err="1" smtClean="0"/>
              <a:t>mehan</a:t>
            </a:r>
            <a:r>
              <a:rPr lang="sr-Latn-ME" dirty="0" smtClean="0"/>
              <a:t>i</a:t>
            </a:r>
            <a:r>
              <a:rPr lang="en-US" dirty="0" err="1" smtClean="0"/>
              <a:t>zam</a:t>
            </a:r>
            <a:r>
              <a:rPr lang="en-US" dirty="0" smtClean="0"/>
              <a:t> </a:t>
            </a:r>
            <a:r>
              <a:rPr lang="en-US" dirty="0" err="1" smtClean="0"/>
              <a:t>korporativnog</a:t>
            </a:r>
            <a:r>
              <a:rPr lang="en-US" dirty="0" smtClean="0"/>
              <a:t> </a:t>
            </a:r>
            <a:r>
              <a:rPr lang="en-US" dirty="0" err="1" smtClean="0"/>
              <a:t>upravljanja</a:t>
            </a:r>
            <a:r>
              <a:rPr lang="en-US" dirty="0" smtClean="0"/>
              <a:t>.</a:t>
            </a:r>
          </a:p>
          <a:p>
            <a:pPr algn="just"/>
            <a:r>
              <a:rPr lang="en-US" dirty="0" smtClean="0"/>
              <a:t>U </a:t>
            </a:r>
            <a:r>
              <a:rPr lang="sr-Latn-ME" dirty="0" smtClean="0"/>
              <a:t>O</a:t>
            </a:r>
            <a:r>
              <a:rPr lang="en-US" dirty="0" smtClean="0"/>
              <a:t>ECD-</a:t>
            </a:r>
            <a:r>
              <a:rPr lang="en-US" dirty="0" err="1" smtClean="0"/>
              <a:t>ovim</a:t>
            </a:r>
            <a:r>
              <a:rPr lang="en-US" dirty="0" smtClean="0"/>
              <a:t> </a:t>
            </a:r>
            <a:r>
              <a:rPr lang="sr-Latn-ME" dirty="0" smtClean="0"/>
              <a:t>Principima</a:t>
            </a:r>
            <a:r>
              <a:rPr lang="en-US" dirty="0" smtClean="0"/>
              <a:t> </a:t>
            </a:r>
            <a:r>
              <a:rPr lang="en-US" dirty="0" err="1" smtClean="0"/>
              <a:t>koporotivnog</a:t>
            </a:r>
            <a:r>
              <a:rPr lang="en-US" dirty="0" smtClean="0"/>
              <a:t> </a:t>
            </a:r>
            <a:r>
              <a:rPr lang="en-US" dirty="0" err="1" smtClean="0"/>
              <a:t>upravjanja</a:t>
            </a:r>
            <a:r>
              <a:rPr lang="en-US" dirty="0" smtClean="0"/>
              <a:t> </a:t>
            </a:r>
            <a:r>
              <a:rPr lang="en-US" dirty="0" err="1" smtClean="0"/>
              <a:t>nagla</a:t>
            </a:r>
            <a:r>
              <a:rPr lang="sr-Latn-ME" dirty="0" smtClean="0"/>
              <a:t>š</a:t>
            </a:r>
            <a:r>
              <a:rPr lang="en-US" dirty="0" err="1" smtClean="0"/>
              <a:t>eno</a:t>
            </a:r>
            <a:r>
              <a:rPr lang="en-US" dirty="0" smtClean="0"/>
              <a:t> je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dioni</a:t>
            </a:r>
            <a:r>
              <a:rPr lang="sr-Latn-ME" dirty="0" smtClean="0"/>
              <a:t>č</a:t>
            </a:r>
            <a:r>
              <a:rPr lang="en-US" dirty="0" err="1" smtClean="0"/>
              <a:t>ari</a:t>
            </a:r>
            <a:r>
              <a:rPr lang="en-US" dirty="0" smtClean="0"/>
              <a:t> </a:t>
            </a:r>
            <a:r>
              <a:rPr lang="en-US" dirty="0" err="1" smtClean="0"/>
              <a:t>trebaju</a:t>
            </a:r>
            <a:r>
              <a:rPr lang="sr-Latn-ME" dirty="0" smtClean="0"/>
              <a:t> </a:t>
            </a:r>
            <a:r>
              <a:rPr lang="pt-BR" dirty="0" smtClean="0"/>
              <a:t>imati pravo na: (1) sigurnu metodu registracije vtasni</a:t>
            </a:r>
            <a:r>
              <a:rPr lang="sr-Latn-ME" dirty="0" smtClean="0"/>
              <a:t>š</a:t>
            </a:r>
            <a:r>
              <a:rPr lang="pt-BR" dirty="0" smtClean="0"/>
              <a:t>tva, (2) ustupanje i</a:t>
            </a:r>
            <a:r>
              <a:rPr lang="sr-Latn-ME" dirty="0" smtClean="0"/>
              <a:t> </a:t>
            </a:r>
            <a:r>
              <a:rPr lang="en-US" dirty="0" err="1" smtClean="0"/>
              <a:t>prijenos</a:t>
            </a:r>
            <a:r>
              <a:rPr lang="en-US" dirty="0" smtClean="0"/>
              <a:t> </a:t>
            </a:r>
            <a:r>
              <a:rPr lang="en-US" dirty="0" err="1" smtClean="0"/>
              <a:t>dionica</a:t>
            </a:r>
            <a:r>
              <a:rPr lang="en-US" dirty="0" smtClean="0"/>
              <a:t>, (3) </a:t>
            </a:r>
            <a:r>
              <a:rPr lang="en-US" dirty="0" err="1" smtClean="0"/>
              <a:t>prav</a:t>
            </a:r>
            <a:r>
              <a:rPr lang="sr-Latn-ME" dirty="0" smtClean="0"/>
              <a:t>ovremeni</a:t>
            </a:r>
            <a:r>
              <a:rPr lang="en-US" dirty="0" smtClean="0"/>
              <a:t> </a:t>
            </a:r>
            <a:r>
              <a:rPr lang="en-US" dirty="0" err="1" smtClean="0"/>
              <a:t>pristup</a:t>
            </a:r>
            <a:r>
              <a:rPr lang="en-US" dirty="0" smtClean="0"/>
              <a:t> </a:t>
            </a:r>
            <a:r>
              <a:rPr lang="en-US" dirty="0" err="1" smtClean="0"/>
              <a:t>bitnim</a:t>
            </a:r>
            <a:r>
              <a:rPr lang="en-US" dirty="0" smtClean="0"/>
              <a:t> </a:t>
            </a:r>
            <a:r>
              <a:rPr lang="en-US" dirty="0" err="1" smtClean="0"/>
              <a:t>informacijama</a:t>
            </a:r>
            <a:r>
              <a:rPr lang="en-US" dirty="0" smtClean="0"/>
              <a:t> o </a:t>
            </a:r>
            <a:r>
              <a:rPr lang="en-US" dirty="0" err="1" smtClean="0"/>
              <a:t>korporaciji</a:t>
            </a:r>
            <a:r>
              <a:rPr lang="en-US" dirty="0" smtClean="0"/>
              <a:t>, (4)</a:t>
            </a:r>
            <a:r>
              <a:rPr lang="sr-Latn-ME" dirty="0" smtClean="0"/>
              <a:t> učestvovanje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g</a:t>
            </a:r>
            <a:r>
              <a:rPr lang="sr-Latn-ME" dirty="0" smtClean="0"/>
              <a:t>l</a:t>
            </a:r>
            <a:r>
              <a:rPr lang="en-US" dirty="0" smtClean="0"/>
              <a:t>as</a:t>
            </a:r>
            <a:r>
              <a:rPr lang="sr-Latn-ME" dirty="0" smtClean="0"/>
              <a:t>anje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skup</a:t>
            </a:r>
            <a:r>
              <a:rPr lang="sr-Latn-ME" dirty="0" smtClean="0"/>
              <a:t>š</a:t>
            </a:r>
            <a:r>
              <a:rPr lang="en-US" dirty="0" err="1" smtClean="0"/>
              <a:t>tini</a:t>
            </a:r>
            <a:r>
              <a:rPr lang="en-US" dirty="0" smtClean="0"/>
              <a:t> </a:t>
            </a:r>
            <a:r>
              <a:rPr lang="en-US" dirty="0" err="1" smtClean="0"/>
              <a:t>dionicara</a:t>
            </a:r>
            <a:r>
              <a:rPr lang="en-US" dirty="0" smtClean="0"/>
              <a:t>, (5) </a:t>
            </a:r>
            <a:r>
              <a:rPr lang="en-US" dirty="0" err="1" smtClean="0"/>
              <a:t>izbor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sr-Latn-ME" dirty="0" smtClean="0"/>
              <a:t>razrješenje č</a:t>
            </a:r>
            <a:r>
              <a:rPr lang="en-US" dirty="0" err="1" smtClean="0"/>
              <a:t>lanova</a:t>
            </a:r>
            <a:r>
              <a:rPr lang="en-US" dirty="0" smtClean="0"/>
              <a:t> </a:t>
            </a:r>
            <a:r>
              <a:rPr lang="en-US" dirty="0" err="1" smtClean="0"/>
              <a:t>odbora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(6) </a:t>
            </a:r>
            <a:r>
              <a:rPr lang="en-US" dirty="0" err="1" smtClean="0"/>
              <a:t>ud</a:t>
            </a:r>
            <a:r>
              <a:rPr lang="sr-Latn-ME" dirty="0" smtClean="0"/>
              <a:t>io</a:t>
            </a:r>
            <a:r>
              <a:rPr lang="en-US" dirty="0" smtClean="0"/>
              <a:t> u profit</a:t>
            </a:r>
            <a:r>
              <a:rPr lang="sr-Latn-ME" dirty="0" smtClean="0"/>
              <a:t>u </a:t>
            </a:r>
            <a:r>
              <a:rPr lang="en-US" dirty="0" smtClean="0"/>
              <a:t> </a:t>
            </a:r>
            <a:r>
              <a:rPr lang="en-US" dirty="0" err="1" smtClean="0"/>
              <a:t>korporacije</a:t>
            </a:r>
            <a:r>
              <a:rPr lang="en-US" dirty="0" smtClean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Osim</a:t>
            </a:r>
            <a:r>
              <a:rPr lang="en-US" dirty="0" smtClean="0"/>
              <a:t> toga, </a:t>
            </a:r>
            <a:r>
              <a:rPr lang="en-US" dirty="0" err="1" smtClean="0"/>
              <a:t>dioni</a:t>
            </a:r>
            <a:r>
              <a:rPr lang="sr-Latn-ME" dirty="0" smtClean="0"/>
              <a:t>č</a:t>
            </a:r>
            <a:r>
              <a:rPr lang="en-US" dirty="0" err="1" smtClean="0"/>
              <a:t>ari</a:t>
            </a:r>
            <a:r>
              <a:rPr lang="en-US" dirty="0" smtClean="0"/>
              <a:t> </a:t>
            </a:r>
            <a:r>
              <a:rPr lang="en-US" dirty="0" err="1" smtClean="0"/>
              <a:t>imaju</a:t>
            </a:r>
            <a:r>
              <a:rPr lang="sr-Latn-ME" dirty="0" smtClean="0"/>
              <a:t> </a:t>
            </a:r>
            <a:r>
              <a:rPr lang="en-US" dirty="0" err="1" smtClean="0"/>
              <a:t>pravo</a:t>
            </a:r>
            <a:r>
              <a:rPr lang="sr-Latn-ME" dirty="0" smtClean="0"/>
              <a:t> na</a:t>
            </a:r>
            <a:r>
              <a:rPr lang="en-US" dirty="0" smtClean="0"/>
              <a:t> </a:t>
            </a:r>
            <a:r>
              <a:rPr lang="en-US" dirty="0" err="1" smtClean="0"/>
              <a:t>adekvatno</a:t>
            </a:r>
            <a:r>
              <a:rPr lang="en-US" dirty="0" smtClean="0"/>
              <a:t> </a:t>
            </a:r>
            <a:r>
              <a:rPr lang="en-US" dirty="0" err="1" smtClean="0"/>
              <a:t>informi</a:t>
            </a:r>
            <a:r>
              <a:rPr lang="sr-Latn-ME" dirty="0" smtClean="0"/>
              <a:t>sanje </a:t>
            </a:r>
            <a:r>
              <a:rPr lang="en-US" dirty="0" smtClean="0"/>
              <a:t>o </a:t>
            </a:r>
            <a:r>
              <a:rPr lang="en-US" dirty="0" err="1" smtClean="0"/>
              <a:t>fundamenta</a:t>
            </a:r>
            <a:r>
              <a:rPr lang="sr-Latn-ME" dirty="0" smtClean="0"/>
              <a:t>l</a:t>
            </a:r>
            <a:r>
              <a:rPr lang="en-US" dirty="0" err="1" smtClean="0"/>
              <a:t>nim</a:t>
            </a:r>
            <a:r>
              <a:rPr lang="en-US" dirty="0" smtClean="0"/>
              <a:t> </a:t>
            </a:r>
            <a:r>
              <a:rPr lang="en-US" dirty="0" err="1" smtClean="0"/>
              <a:t>korporativnim</a:t>
            </a:r>
            <a:r>
              <a:rPr lang="sr-Latn-ME" dirty="0" smtClean="0"/>
              <a:t> </a:t>
            </a:r>
            <a:r>
              <a:rPr lang="en-US" dirty="0" err="1" smtClean="0"/>
              <a:t>promjenama</a:t>
            </a:r>
            <a:r>
              <a:rPr lang="en-US" dirty="0" smtClean="0"/>
              <a:t> </a:t>
            </a:r>
            <a:r>
              <a:rPr lang="en-US" dirty="0" err="1" smtClean="0"/>
              <a:t>kao</a:t>
            </a:r>
            <a:r>
              <a:rPr lang="en-US" dirty="0" smtClean="0"/>
              <a:t> </a:t>
            </a:r>
            <a:r>
              <a:rPr lang="sr-Latn-ME" dirty="0" smtClean="0"/>
              <a:t>š</a:t>
            </a:r>
            <a:r>
              <a:rPr lang="en-US" dirty="0" smtClean="0"/>
              <a:t>to </a:t>
            </a:r>
            <a:r>
              <a:rPr lang="en-US" dirty="0" err="1" smtClean="0"/>
              <a:t>su</a:t>
            </a:r>
            <a:r>
              <a:rPr lang="en-US" dirty="0" smtClean="0"/>
              <a:t>: (1) </a:t>
            </a:r>
            <a:r>
              <a:rPr lang="en-US" dirty="0" err="1" smtClean="0"/>
              <a:t>izmjene</a:t>
            </a:r>
            <a:r>
              <a:rPr lang="en-US" dirty="0" smtClean="0"/>
              <a:t> </a:t>
            </a:r>
            <a:r>
              <a:rPr lang="en-US" dirty="0" err="1" smtClean="0"/>
              <a:t>statuta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 </a:t>
            </a:r>
            <a:r>
              <a:rPr lang="en-US" dirty="0" err="1" smtClean="0"/>
              <a:t>drugih</a:t>
            </a:r>
            <a:r>
              <a:rPr lang="en-US" dirty="0" smtClean="0"/>
              <a:t> </a:t>
            </a:r>
            <a:r>
              <a:rPr lang="en-US" dirty="0" err="1" smtClean="0"/>
              <a:t>osniva</a:t>
            </a:r>
            <a:r>
              <a:rPr lang="sr-Latn-ME" dirty="0" smtClean="0"/>
              <a:t>č</a:t>
            </a:r>
            <a:r>
              <a:rPr lang="en-US" dirty="0" err="1" smtClean="0"/>
              <a:t>kih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konstitutivnih</a:t>
            </a:r>
            <a:r>
              <a:rPr lang="sr-Latn-ME" dirty="0" smtClean="0"/>
              <a:t> </a:t>
            </a:r>
            <a:r>
              <a:rPr lang="en-US" dirty="0" err="1" smtClean="0"/>
              <a:t>dokumenata</a:t>
            </a:r>
            <a:r>
              <a:rPr lang="en-US" dirty="0" smtClean="0"/>
              <a:t>, (2) </a:t>
            </a:r>
            <a:r>
              <a:rPr lang="en-US" dirty="0" err="1" smtClean="0"/>
              <a:t>izdavanje</a:t>
            </a:r>
            <a:r>
              <a:rPr lang="en-US" dirty="0" smtClean="0"/>
              <a:t> </a:t>
            </a:r>
            <a:r>
              <a:rPr lang="en-US" dirty="0" err="1" smtClean="0"/>
              <a:t>dodatnih</a:t>
            </a:r>
            <a:r>
              <a:rPr lang="en-US" dirty="0" smtClean="0"/>
              <a:t> </a:t>
            </a:r>
            <a:r>
              <a:rPr lang="en-US" dirty="0" err="1" smtClean="0"/>
              <a:t>emisija</a:t>
            </a:r>
            <a:r>
              <a:rPr lang="en-US" dirty="0" smtClean="0"/>
              <a:t> </a:t>
            </a:r>
            <a:r>
              <a:rPr lang="en-US" dirty="0" err="1" smtClean="0"/>
              <a:t>dionica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(3) </a:t>
            </a:r>
            <a:r>
              <a:rPr lang="en-US" dirty="0" err="1" smtClean="0"/>
              <a:t>ut</a:t>
            </a:r>
            <a:r>
              <a:rPr lang="sr-Latn-ME" dirty="0" smtClean="0"/>
              <a:t>i</a:t>
            </a:r>
            <a:r>
              <a:rPr lang="en-US" dirty="0" err="1" smtClean="0"/>
              <a:t>canja</a:t>
            </a:r>
            <a:r>
              <a:rPr lang="sr-Latn-ME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sr-Latn-ME" dirty="0" smtClean="0"/>
              <a:t>važne</a:t>
            </a:r>
            <a:r>
              <a:rPr lang="en-US" dirty="0" smtClean="0"/>
              <a:t> </a:t>
            </a:r>
            <a:r>
              <a:rPr lang="en-US" dirty="0" err="1" smtClean="0"/>
              <a:t>transakcije</a:t>
            </a:r>
            <a:r>
              <a:rPr lang="en-US" dirty="0" smtClean="0"/>
              <a:t>, </a:t>
            </a:r>
            <a:r>
              <a:rPr lang="en-US" dirty="0" err="1" smtClean="0"/>
              <a:t>uklju</a:t>
            </a:r>
            <a:r>
              <a:rPr lang="sr-Latn-ME" dirty="0" smtClean="0"/>
              <a:t>č</a:t>
            </a:r>
            <a:r>
              <a:rPr lang="en-US" dirty="0" smtClean="0"/>
              <a:t>iv</a:t>
            </a:r>
            <a:r>
              <a:rPr lang="sr-Latn-ME" dirty="0" smtClean="0"/>
              <a:t>š</a:t>
            </a:r>
            <a:r>
              <a:rPr lang="en-US" dirty="0" err="1" smtClean="0"/>
              <a:t>i</a:t>
            </a:r>
            <a:r>
              <a:rPr lang="en-US" dirty="0" smtClean="0"/>
              <a:t> transfer </a:t>
            </a:r>
            <a:r>
              <a:rPr lang="en-US" dirty="0" err="1" smtClean="0"/>
              <a:t>sve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sr-Latn-ME" dirty="0" smtClean="0"/>
              <a:t>l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sr-Latn-ME" dirty="0" smtClean="0"/>
              <a:t>dijela</a:t>
            </a:r>
            <a:r>
              <a:rPr lang="en-US" dirty="0" smtClean="0"/>
              <a:t> </a:t>
            </a:r>
            <a:r>
              <a:rPr lang="en-US" dirty="0" err="1" smtClean="0"/>
              <a:t>imovine</a:t>
            </a:r>
            <a:r>
              <a:rPr lang="en-US" dirty="0" smtClean="0"/>
              <a:t>, </a:t>
            </a:r>
            <a:r>
              <a:rPr lang="en-US" dirty="0" err="1" smtClean="0"/>
              <a:t>koja</a:t>
            </a:r>
            <a:r>
              <a:rPr lang="en-US" dirty="0" smtClean="0"/>
              <a:t> u</a:t>
            </a:r>
            <a:r>
              <a:rPr lang="sr-Latn-ME" dirty="0" smtClean="0"/>
              <a:t> </a:t>
            </a:r>
            <a:r>
              <a:rPr lang="en-US" dirty="0" err="1" smtClean="0"/>
              <a:t>kona</a:t>
            </a:r>
            <a:r>
              <a:rPr lang="sr-Latn-ME" dirty="0" smtClean="0"/>
              <a:t>č</a:t>
            </a:r>
            <a:r>
              <a:rPr lang="en-US" dirty="0" smtClean="0"/>
              <a:t>n</a:t>
            </a:r>
            <a:r>
              <a:rPr lang="sr-Latn-ME" dirty="0" smtClean="0"/>
              <a:t>om</a:t>
            </a:r>
            <a:r>
              <a:rPr lang="en-US" dirty="0" smtClean="0"/>
              <a:t> mo</a:t>
            </a:r>
            <a:r>
              <a:rPr lang="sr-Latn-ME" dirty="0" smtClean="0"/>
              <a:t>ž</a:t>
            </a:r>
            <a:r>
              <a:rPr lang="en-US" dirty="0" smtClean="0"/>
              <a:t>e</a:t>
            </a:r>
            <a:r>
              <a:rPr lang="sr-Latn-ME" dirty="0" smtClean="0"/>
              <a:t> imati</a:t>
            </a:r>
            <a:r>
              <a:rPr lang="en-US" dirty="0" smtClean="0"/>
              <a:t> </a:t>
            </a:r>
            <a:r>
              <a:rPr lang="en-US" dirty="0" err="1" smtClean="0"/>
              <a:t>rezu</a:t>
            </a:r>
            <a:r>
              <a:rPr lang="sr-Latn-ME" dirty="0" smtClean="0"/>
              <a:t>l</a:t>
            </a:r>
            <a:r>
              <a:rPr lang="en-US" dirty="0" err="1" smtClean="0"/>
              <a:t>tirat</a:t>
            </a:r>
            <a:r>
              <a:rPr lang="en-US" dirty="0" smtClean="0"/>
              <a:t> </a:t>
            </a:r>
            <a:r>
              <a:rPr lang="en-US" dirty="0" err="1" smtClean="0"/>
              <a:t>prodaj</a:t>
            </a:r>
            <a:r>
              <a:rPr lang="sr-Latn-ME" dirty="0" smtClean="0"/>
              <a:t>u </a:t>
            </a:r>
            <a:r>
              <a:rPr lang="en-US" dirty="0" smtClean="0"/>
              <a:t> p</a:t>
            </a:r>
            <a:r>
              <a:rPr lang="sr-Latn-ME" dirty="0" smtClean="0"/>
              <a:t>reduzeća. 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Latn-ME" dirty="0" smtClean="0"/>
              <a:t>4.</a:t>
            </a:r>
            <a:r>
              <a:rPr lang="en-US" dirty="0" err="1" smtClean="0"/>
              <a:t>Konkurentski</a:t>
            </a:r>
            <a:r>
              <a:rPr lang="en-US" dirty="0" smtClean="0"/>
              <a:t> u</a:t>
            </a:r>
            <a:r>
              <a:rPr lang="sr-Latn-ME" dirty="0" smtClean="0"/>
              <a:t>slovi 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just"/>
            <a:r>
              <a:rPr lang="en-US" dirty="0" err="1" smtClean="0"/>
              <a:t>Postojanje</a:t>
            </a:r>
            <a:r>
              <a:rPr lang="en-US" dirty="0" smtClean="0"/>
              <a:t> </a:t>
            </a:r>
            <a:r>
              <a:rPr lang="en-US" dirty="0" err="1" smtClean="0"/>
              <a:t>slobodnog</a:t>
            </a:r>
            <a:r>
              <a:rPr lang="en-US" dirty="0" smtClean="0"/>
              <a:t> </a:t>
            </a:r>
            <a:r>
              <a:rPr lang="en-US" dirty="0" err="1" smtClean="0"/>
              <a:t>trzi</a:t>
            </a:r>
            <a:r>
              <a:rPr lang="sr-Latn-ME" dirty="0" smtClean="0"/>
              <a:t>š</a:t>
            </a:r>
            <a:r>
              <a:rPr lang="en-US" dirty="0" err="1" smtClean="0"/>
              <a:t>ta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konkurencija</a:t>
            </a:r>
            <a:r>
              <a:rPr lang="en-US" dirty="0" smtClean="0"/>
              <a:t> </a:t>
            </a:r>
            <a:r>
              <a:rPr lang="en-US" dirty="0" err="1" smtClean="0"/>
              <a:t>utje</a:t>
            </a:r>
            <a:r>
              <a:rPr lang="sr-Latn-ME" dirty="0" smtClean="0"/>
              <a:t>č</a:t>
            </a:r>
            <a:r>
              <a:rPr lang="en-US" dirty="0" smtClean="0"/>
              <a:t>u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praksu</a:t>
            </a:r>
            <a:r>
              <a:rPr lang="en-US" dirty="0" smtClean="0"/>
              <a:t> </a:t>
            </a:r>
            <a:r>
              <a:rPr lang="en-US" dirty="0" err="1" smtClean="0"/>
              <a:t>korporativnog</a:t>
            </a:r>
            <a:r>
              <a:rPr lang="sr-Latn-ME" dirty="0" smtClean="0"/>
              <a:t> </a:t>
            </a:r>
            <a:r>
              <a:rPr lang="en-US" dirty="0" smtClean="0"/>
              <a:t>up</a:t>
            </a:r>
            <a:r>
              <a:rPr lang="sr-Latn-ME" dirty="0" smtClean="0"/>
              <a:t>ra</a:t>
            </a:r>
            <a:r>
              <a:rPr lang="en-US" dirty="0" smtClean="0"/>
              <a:t>v</a:t>
            </a:r>
            <a:r>
              <a:rPr lang="sr-Latn-ME" dirty="0" smtClean="0"/>
              <a:t>l</a:t>
            </a:r>
            <a:r>
              <a:rPr lang="en-US" dirty="0" err="1" smtClean="0"/>
              <a:t>janja</a:t>
            </a:r>
            <a:r>
              <a:rPr lang="en-US" dirty="0" smtClean="0"/>
              <a:t>.</a:t>
            </a:r>
          </a:p>
          <a:p>
            <a:pPr algn="just"/>
            <a:r>
              <a:rPr lang="en-US" dirty="0" smtClean="0"/>
              <a:t>P</a:t>
            </a:r>
            <a:r>
              <a:rPr lang="sr-Latn-ME" dirty="0" smtClean="0"/>
              <a:t>rvenstveno</a:t>
            </a:r>
            <a:r>
              <a:rPr lang="en-US" dirty="0" smtClean="0"/>
              <a:t>, </a:t>
            </a:r>
            <a:r>
              <a:rPr lang="en-US" dirty="0" err="1" smtClean="0"/>
              <a:t>tr</a:t>
            </a:r>
            <a:r>
              <a:rPr lang="sr-Latn-ME" dirty="0" smtClean="0"/>
              <a:t>žišni </a:t>
            </a:r>
            <a:r>
              <a:rPr lang="en-US" dirty="0" smtClean="0"/>
              <a:t> u</a:t>
            </a:r>
            <a:r>
              <a:rPr lang="sr-Latn-ME" dirty="0" smtClean="0"/>
              <a:t>slovi </a:t>
            </a:r>
            <a:r>
              <a:rPr lang="en-US" dirty="0" smtClean="0"/>
              <a:t> </a:t>
            </a:r>
            <a:r>
              <a:rPr lang="en-US" dirty="0" err="1" smtClean="0"/>
              <a:t>omogu</a:t>
            </a:r>
            <a:r>
              <a:rPr lang="sr-Latn-ME" dirty="0" smtClean="0"/>
              <a:t>ć</a:t>
            </a:r>
            <a:r>
              <a:rPr lang="en-US" dirty="0" err="1" smtClean="0"/>
              <a:t>uju</a:t>
            </a:r>
            <a:r>
              <a:rPr lang="en-US" dirty="0" smtClean="0"/>
              <a:t> </a:t>
            </a:r>
            <a:r>
              <a:rPr lang="en-US" dirty="0" err="1" smtClean="0"/>
              <a:t>opstanak</a:t>
            </a:r>
            <a:r>
              <a:rPr lang="en-US" dirty="0" smtClean="0"/>
              <a:t> </a:t>
            </a:r>
            <a:r>
              <a:rPr lang="en-US" dirty="0" err="1" smtClean="0"/>
              <a:t>korporacijama</a:t>
            </a:r>
            <a:r>
              <a:rPr lang="en-US" dirty="0" smtClean="0"/>
              <a:t> </a:t>
            </a:r>
            <a:r>
              <a:rPr lang="en-US" dirty="0" err="1" smtClean="0"/>
              <a:t>koje</a:t>
            </a:r>
            <a:r>
              <a:rPr lang="en-US" dirty="0" smtClean="0"/>
              <a:t> </a:t>
            </a:r>
            <a:r>
              <a:rPr lang="en-US" dirty="0" err="1" smtClean="0"/>
              <a:t>imaju</a:t>
            </a:r>
            <a:r>
              <a:rPr lang="en-US" dirty="0" smtClean="0"/>
              <a:t> </a:t>
            </a:r>
            <a:r>
              <a:rPr lang="en-US" dirty="0" err="1" smtClean="0"/>
              <a:t>odr</a:t>
            </a:r>
            <a:r>
              <a:rPr lang="sr-Latn-ME" dirty="0" smtClean="0"/>
              <a:t>ž</a:t>
            </a:r>
            <a:r>
              <a:rPr lang="en-US" dirty="0" err="1" smtClean="0"/>
              <a:t>ivu</a:t>
            </a:r>
            <a:r>
              <a:rPr lang="sr-Latn-ME" dirty="0" smtClean="0"/>
              <a:t> </a:t>
            </a:r>
            <a:r>
              <a:rPr lang="en-US" dirty="0" err="1" smtClean="0"/>
              <a:t>konkurentsku</a:t>
            </a:r>
            <a:r>
              <a:rPr lang="en-US" dirty="0" smtClean="0"/>
              <a:t> </a:t>
            </a:r>
            <a:r>
              <a:rPr lang="en-US" dirty="0" err="1" smtClean="0"/>
              <a:t>prednost</a:t>
            </a:r>
            <a:r>
              <a:rPr lang="en-US" dirty="0" smtClean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Najbo</a:t>
            </a:r>
            <a:r>
              <a:rPr lang="sr-Latn-ME" dirty="0" smtClean="0"/>
              <a:t>l</a:t>
            </a:r>
            <a:r>
              <a:rPr lang="en-US" dirty="0" err="1" smtClean="0"/>
              <a:t>ji</a:t>
            </a:r>
            <a:r>
              <a:rPr lang="en-US" dirty="0" smtClean="0"/>
              <a:t> </a:t>
            </a:r>
            <a:r>
              <a:rPr lang="en-US" dirty="0" err="1" smtClean="0"/>
              <a:t>tr</a:t>
            </a:r>
            <a:r>
              <a:rPr lang="sr-Latn-ME" dirty="0" smtClean="0"/>
              <a:t>ž</a:t>
            </a:r>
            <a:r>
              <a:rPr lang="en-US" dirty="0" err="1" smtClean="0"/>
              <a:t>i</a:t>
            </a:r>
            <a:r>
              <a:rPr lang="sr-Latn-ME" dirty="0" smtClean="0"/>
              <a:t>š</a:t>
            </a:r>
            <a:r>
              <a:rPr lang="en-US" dirty="0" err="1" smtClean="0"/>
              <a:t>ni</a:t>
            </a:r>
            <a:r>
              <a:rPr lang="en-US" dirty="0" smtClean="0"/>
              <a:t> </a:t>
            </a:r>
            <a:r>
              <a:rPr lang="en-US" dirty="0" err="1" smtClean="0"/>
              <a:t>akteri</a:t>
            </a:r>
            <a:r>
              <a:rPr lang="en-US" dirty="0" smtClean="0"/>
              <a:t> </a:t>
            </a:r>
            <a:r>
              <a:rPr lang="sr-Latn-ME" dirty="0" smtClean="0"/>
              <a:t>ć</a:t>
            </a:r>
            <a:r>
              <a:rPr lang="en-US" dirty="0" smtClean="0"/>
              <a:t>e </a:t>
            </a:r>
            <a:r>
              <a:rPr lang="en-US" dirty="0" err="1" smtClean="0"/>
              <a:t>prosperirati</a:t>
            </a:r>
            <a:r>
              <a:rPr lang="en-US" dirty="0" smtClean="0"/>
              <a:t> </a:t>
            </a:r>
            <a:r>
              <a:rPr lang="en-US" dirty="0" err="1" smtClean="0"/>
              <a:t>vo</a:t>
            </a:r>
            <a:r>
              <a:rPr lang="sr-Latn-ME" dirty="0" smtClean="0"/>
              <a:t>đ</a:t>
            </a:r>
            <a:r>
              <a:rPr lang="en-US" dirty="0" err="1" smtClean="0"/>
              <a:t>eni</a:t>
            </a:r>
            <a:r>
              <a:rPr lang="en-US" dirty="0" smtClean="0"/>
              <a:t> </a:t>
            </a:r>
            <a:r>
              <a:rPr lang="en-US" dirty="0" err="1" smtClean="0"/>
              <a:t>najbo</a:t>
            </a:r>
            <a:r>
              <a:rPr lang="sr-Latn-ME" dirty="0" smtClean="0"/>
              <a:t>lj</a:t>
            </a:r>
            <a:r>
              <a:rPr lang="en-US" dirty="0" err="1" smtClean="0"/>
              <a:t>im</a:t>
            </a:r>
            <a:r>
              <a:rPr lang="sr-Latn-ME" dirty="0" smtClean="0"/>
              <a:t> </a:t>
            </a:r>
            <a:r>
              <a:rPr lang="en-US" dirty="0" smtClean="0"/>
              <a:t>m</a:t>
            </a:r>
            <a:r>
              <a:rPr lang="sr-Latn-ME" dirty="0" smtClean="0"/>
              <a:t>e</a:t>
            </a:r>
            <a:r>
              <a:rPr lang="en-US" dirty="0" err="1" smtClean="0"/>
              <a:t>na</a:t>
            </a:r>
            <a:r>
              <a:rPr lang="sr-Latn-ME" dirty="0" smtClean="0"/>
              <a:t>dž</a:t>
            </a:r>
            <a:r>
              <a:rPr lang="en-US" dirty="0" err="1" smtClean="0"/>
              <a:t>eri</a:t>
            </a:r>
            <a:r>
              <a:rPr lang="sr-Latn-ME" dirty="0" smtClean="0"/>
              <a:t>m</a:t>
            </a:r>
            <a:r>
              <a:rPr lang="en-US" dirty="0" smtClean="0"/>
              <a:t>a, </a:t>
            </a:r>
            <a:r>
              <a:rPr lang="en-US" dirty="0" err="1" smtClean="0"/>
              <a:t>i</a:t>
            </a:r>
            <a:r>
              <a:rPr lang="en-US" dirty="0" smtClean="0"/>
              <a:t> s </a:t>
            </a:r>
            <a:r>
              <a:rPr lang="en-US" dirty="0" err="1" smtClean="0"/>
              <a:t>kvalitetnim</a:t>
            </a:r>
            <a:r>
              <a:rPr lang="en-US" dirty="0" smtClean="0"/>
              <a:t> </a:t>
            </a:r>
            <a:r>
              <a:rPr lang="en-US" dirty="0" err="1" smtClean="0"/>
              <a:t>uprav</a:t>
            </a:r>
            <a:r>
              <a:rPr lang="sr-Latn-ME" dirty="0" smtClean="0"/>
              <a:t>lj</a:t>
            </a:r>
            <a:r>
              <a:rPr lang="en-US" dirty="0" smtClean="0"/>
              <a:t>a</a:t>
            </a:r>
            <a:r>
              <a:rPr lang="sr-Latn-ME" dirty="0" smtClean="0"/>
              <a:t>č</a:t>
            </a:r>
            <a:r>
              <a:rPr lang="en-US" dirty="0" err="1" smtClean="0"/>
              <a:t>kim</a:t>
            </a:r>
            <a:r>
              <a:rPr lang="en-US" dirty="0" smtClean="0"/>
              <a:t> </a:t>
            </a:r>
            <a:r>
              <a:rPr lang="en-US" dirty="0" err="1" smtClean="0"/>
              <a:t>strukturama</a:t>
            </a:r>
            <a:r>
              <a:rPr lang="en-US" dirty="0" smtClean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Lo</a:t>
            </a:r>
            <a:r>
              <a:rPr lang="sr-Latn-ME" dirty="0" smtClean="0"/>
              <a:t>š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menad</a:t>
            </a:r>
            <a:r>
              <a:rPr lang="sr-Latn-ME" dirty="0" smtClean="0"/>
              <a:t>ž</a:t>
            </a:r>
            <a:r>
              <a:rPr lang="en-US" dirty="0" err="1" smtClean="0"/>
              <a:t>eri</a:t>
            </a:r>
            <a:r>
              <a:rPr lang="en-US" dirty="0" smtClean="0"/>
              <a:t> </a:t>
            </a:r>
            <a:r>
              <a:rPr lang="sr-Latn-ME" dirty="0" smtClean="0"/>
              <a:t>k</a:t>
            </a:r>
            <a:r>
              <a:rPr lang="en-US" dirty="0" err="1" smtClean="0"/>
              <a:t>oji</a:t>
            </a:r>
            <a:r>
              <a:rPr lang="sr-Latn-ME" dirty="0" smtClean="0"/>
              <a:t> </a:t>
            </a:r>
            <a:r>
              <a:rPr lang="en-US" dirty="0" err="1" smtClean="0"/>
              <a:t>rasipaju</a:t>
            </a:r>
            <a:r>
              <a:rPr lang="sr-Latn-ME" dirty="0" smtClean="0"/>
              <a:t> </a:t>
            </a:r>
            <a:r>
              <a:rPr lang="pl-PL" dirty="0" smtClean="0"/>
              <a:t>resurse i koji nisu sposobni izgraditi  konkurentsku sposobnost poduzeća </a:t>
            </a:r>
            <a:r>
              <a:rPr lang="en-US" dirty="0" err="1" smtClean="0"/>
              <a:t>moraju</a:t>
            </a:r>
            <a:r>
              <a:rPr lang="en-US" dirty="0" smtClean="0"/>
              <a:t> </a:t>
            </a:r>
            <a:r>
              <a:rPr lang="en-US" dirty="0" err="1" smtClean="0"/>
              <a:t>biti</a:t>
            </a:r>
            <a:r>
              <a:rPr lang="en-US" dirty="0" smtClean="0"/>
              <a:t> </a:t>
            </a:r>
            <a:r>
              <a:rPr lang="en-US" dirty="0" err="1" smtClean="0"/>
              <a:t>zamijenjeni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 smtClean="0"/>
              <a:t>Nedovo</a:t>
            </a:r>
            <a:r>
              <a:rPr lang="sr-Latn-ME" dirty="0" smtClean="0"/>
              <a:t>l</a:t>
            </a:r>
            <a:r>
              <a:rPr lang="en-US" dirty="0" err="1" smtClean="0"/>
              <a:t>jno</a:t>
            </a:r>
            <a:r>
              <a:rPr lang="en-US" dirty="0" smtClean="0"/>
              <a:t> </a:t>
            </a:r>
            <a:r>
              <a:rPr lang="en-US" dirty="0" err="1" smtClean="0"/>
              <a:t>dobri</a:t>
            </a:r>
            <a:r>
              <a:rPr lang="en-US" dirty="0" smtClean="0"/>
              <a:t> ob</a:t>
            </a:r>
            <a:r>
              <a:rPr lang="sr-Latn-ME" dirty="0" smtClean="0"/>
              <a:t>l</a:t>
            </a:r>
            <a:r>
              <a:rPr lang="en-US" dirty="0" err="1" smtClean="0"/>
              <a:t>ici</a:t>
            </a:r>
            <a:r>
              <a:rPr lang="en-US" dirty="0" smtClean="0"/>
              <a:t> </a:t>
            </a:r>
            <a:r>
              <a:rPr lang="en-US" dirty="0" err="1" smtClean="0"/>
              <a:t>organizacije</a:t>
            </a:r>
            <a:r>
              <a:rPr lang="en-US" dirty="0" smtClean="0"/>
              <a:t> </a:t>
            </a:r>
            <a:r>
              <a:rPr lang="en-US" dirty="0" err="1" smtClean="0"/>
              <a:t>upravljanja</a:t>
            </a:r>
            <a:r>
              <a:rPr lang="en-US" dirty="0" smtClean="0"/>
              <a:t> </a:t>
            </a:r>
            <a:r>
              <a:rPr lang="en-US" dirty="0" err="1" smtClean="0"/>
              <a:t>moraju</a:t>
            </a:r>
            <a:r>
              <a:rPr lang="sr-Latn-ME" dirty="0" smtClean="0"/>
              <a:t> </a:t>
            </a:r>
            <a:r>
              <a:rPr lang="en-US" dirty="0" smtClean="0"/>
              <a:t>se </a:t>
            </a:r>
            <a:r>
              <a:rPr lang="en-US" dirty="0" err="1" smtClean="0"/>
              <a:t>zamijeniti</a:t>
            </a:r>
            <a:r>
              <a:rPr lang="en-US" dirty="0" smtClean="0"/>
              <a:t> </a:t>
            </a:r>
            <a:r>
              <a:rPr lang="en-US" dirty="0" err="1" smtClean="0"/>
              <a:t>boljima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Ina</a:t>
            </a:r>
            <a:r>
              <a:rPr lang="sr-Latn-ME" dirty="0" smtClean="0"/>
              <a:t>č</a:t>
            </a:r>
            <a:r>
              <a:rPr lang="en-US" dirty="0" smtClean="0"/>
              <a:t>e, </a:t>
            </a:r>
            <a:r>
              <a:rPr lang="en-US" dirty="0" err="1" smtClean="0"/>
              <a:t>korporacije</a:t>
            </a:r>
            <a:r>
              <a:rPr lang="en-US" dirty="0" smtClean="0"/>
              <a:t> </a:t>
            </a:r>
            <a:r>
              <a:rPr lang="sr-Latn-ME" dirty="0" smtClean="0"/>
              <a:t>ć</a:t>
            </a:r>
            <a:r>
              <a:rPr lang="en-US" dirty="0" smtClean="0"/>
              <a:t>e </a:t>
            </a:r>
            <a:r>
              <a:rPr lang="en-US" dirty="0" err="1" smtClean="0"/>
              <a:t>izgubiti</a:t>
            </a:r>
            <a:r>
              <a:rPr lang="en-US" dirty="0" smtClean="0"/>
              <a:t> </a:t>
            </a:r>
            <a:r>
              <a:rPr lang="en-US" dirty="0" err="1" smtClean="0"/>
              <a:t>tr</a:t>
            </a:r>
            <a:r>
              <a:rPr lang="sr-Latn-ME" dirty="0" smtClean="0"/>
              <a:t>ž</a:t>
            </a:r>
            <a:r>
              <a:rPr lang="en-US" dirty="0" err="1" smtClean="0"/>
              <a:t>i</a:t>
            </a:r>
            <a:r>
              <a:rPr lang="sr-Latn-ME" dirty="0" smtClean="0"/>
              <a:t>š</a:t>
            </a:r>
            <a:r>
              <a:rPr lang="en-US" dirty="0" smtClean="0"/>
              <a:t>nu </a:t>
            </a:r>
            <a:r>
              <a:rPr lang="en-US" dirty="0" err="1" smtClean="0"/>
              <a:t>bitku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sr-Latn-ME" dirty="0" smtClean="0"/>
              <a:t>P</a:t>
            </a:r>
            <a:r>
              <a:rPr lang="en-US" dirty="0" err="1" smtClean="0"/>
              <a:t>ritisak</a:t>
            </a:r>
            <a:r>
              <a:rPr lang="en-US" dirty="0" smtClean="0"/>
              <a:t> </a:t>
            </a:r>
            <a:r>
              <a:rPr lang="en-US" dirty="0" err="1" smtClean="0"/>
              <a:t>konkurencije</a:t>
            </a:r>
            <a:r>
              <a:rPr lang="sr-Latn-ME" dirty="0" smtClean="0"/>
              <a:t> </a:t>
            </a:r>
            <a:r>
              <a:rPr lang="en-US" dirty="0" err="1" smtClean="0"/>
              <a:t>tako</a:t>
            </a:r>
            <a:r>
              <a:rPr lang="en-US" dirty="0" smtClean="0"/>
              <a:t> se </a:t>
            </a:r>
            <a:r>
              <a:rPr lang="en-US" dirty="0" err="1" smtClean="0"/>
              <a:t>odra</a:t>
            </a:r>
            <a:r>
              <a:rPr lang="sr-Latn-ME" dirty="0" smtClean="0"/>
              <a:t>ž</a:t>
            </a:r>
            <a:r>
              <a:rPr lang="en-US" dirty="0" err="1" smtClean="0"/>
              <a:t>ava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praksu</a:t>
            </a:r>
            <a:r>
              <a:rPr lang="en-US" dirty="0" smtClean="0"/>
              <a:t> </a:t>
            </a:r>
            <a:r>
              <a:rPr lang="en-US" dirty="0" err="1" smtClean="0"/>
              <a:t>korporativnog</a:t>
            </a:r>
            <a:r>
              <a:rPr lang="en-US" dirty="0" smtClean="0"/>
              <a:t> </a:t>
            </a:r>
            <a:r>
              <a:rPr lang="en-US" dirty="0" err="1" smtClean="0"/>
              <a:t>upravljanja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sz="3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</a:t>
            </a:r>
            <a:r>
              <a:rPr lang="hr-HR" sz="3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VJEŽBE</a:t>
            </a:r>
            <a:r>
              <a:rPr lang="en-US" sz="3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3</a:t>
            </a:r>
            <a:r>
              <a:rPr lang="hr-H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hr-H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H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hr-H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H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UVOD</a:t>
            </a:r>
            <a:br>
              <a:rPr lang="hr-H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hr-H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>
              <a:buNone/>
            </a:pPr>
            <a:r>
              <a:rPr lang="bs-Latn-BA" sz="24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Predmet Korporativno upravljanje ima za cilj:</a:t>
            </a:r>
          </a:p>
          <a:p>
            <a:pPr marL="109728" indent="0">
              <a:buNone/>
            </a:pPr>
            <a:endParaRPr lang="bs-Latn-BA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bs-Latn-B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 studente upozna sa sistemom upravljanja malim i srednjim </a:t>
            </a:r>
            <a:r>
              <a:rPr lang="bs-Latn-BA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preduzećima</a:t>
            </a:r>
            <a:r>
              <a:rPr lang="bs-Latn-B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i velikim korporacijama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bs-Latn-B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Pravima osoba u statusu vlasnika dijela kapitala sa različitim omjerom učešća u ukupnom kapitalu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bs-Latn-B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 naglaskom na male dioničare i njihovim pravima</a:t>
            </a:r>
            <a:endParaRPr lang="bs-Latn-BA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9728" indent="0">
              <a:buNone/>
            </a:pPr>
            <a:endParaRPr lang="bs-Latn-BA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9728" indent="0" algn="ctr">
              <a:buNone/>
            </a:pPr>
            <a:r>
              <a:rPr lang="bs-Latn-BA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,,</a:t>
            </a:r>
            <a:r>
              <a:rPr lang="bs-Latn-BA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studenti </a:t>
            </a:r>
            <a:r>
              <a:rPr lang="bs-Latn-BA" sz="1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stiču</a:t>
            </a:r>
            <a:r>
              <a:rPr lang="bs-Latn-BA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znanja o načinu osnivanja kompanije, pravilima i uslovima poslovanja u </a:t>
            </a:r>
            <a:r>
              <a:rPr lang="bs-Latn-BA" sz="1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okruženju</a:t>
            </a:r>
            <a:r>
              <a:rPr lang="bs-Latn-BA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zakonskim regulativama vezanim za korporaciju“</a:t>
            </a:r>
          </a:p>
          <a:p>
            <a:pPr>
              <a:buFont typeface="Arial" panose="020B0604020202020204" pitchFamily="34" charset="0"/>
              <a:buChar char="•"/>
            </a:pPr>
            <a:endParaRPr lang="bs-Latn-BA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8377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CILJ PREDAVANJA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sr-Latn-ME" sz="4000" dirty="0" smtClean="0"/>
              <a:t>A - Interni mehanizmi korporativnog upravljanja</a:t>
            </a:r>
          </a:p>
          <a:p>
            <a:pPr marL="457200" lvl="1" indent="0">
              <a:buNone/>
            </a:pPr>
            <a:r>
              <a:rPr lang="sr-Latn-ME" dirty="0" smtClean="0"/>
              <a:t>1.Odbori </a:t>
            </a:r>
          </a:p>
          <a:p>
            <a:pPr marL="457200" lvl="1" indent="0">
              <a:buNone/>
            </a:pPr>
            <a:r>
              <a:rPr lang="sr-Latn-ME" dirty="0" smtClean="0"/>
              <a:t>2. Naknade menadžmentu</a:t>
            </a:r>
          </a:p>
          <a:p>
            <a:pPr marL="457200" lvl="1" indent="0">
              <a:buNone/>
            </a:pPr>
            <a:r>
              <a:rPr lang="sr-Latn-ME" dirty="0" smtClean="0"/>
              <a:t>3. Koncentracija vlasništva</a:t>
            </a:r>
          </a:p>
          <a:p>
            <a:pPr marL="457200" lvl="1" indent="0">
              <a:buNone/>
            </a:pPr>
            <a:r>
              <a:rPr lang="sr-Latn-ME" dirty="0" smtClean="0"/>
              <a:t>4. Odnos sa intereno uticajnim grupama</a:t>
            </a:r>
          </a:p>
          <a:p>
            <a:pPr marL="457200" lvl="1" indent="0">
              <a:buNone/>
            </a:pPr>
            <a:r>
              <a:rPr lang="sr-Latn-ME" dirty="0" smtClean="0"/>
              <a:t>5. Objavljivanje informacija i finansijska transpanentost</a:t>
            </a:r>
          </a:p>
          <a:p>
            <a:pPr marL="0" indent="0">
              <a:buNone/>
            </a:pPr>
            <a:r>
              <a:rPr lang="sr-Latn-ME" sz="3800" dirty="0" smtClean="0"/>
              <a:t>B - Eksterni mehanizmi korporatvnog upravljanja</a:t>
            </a:r>
          </a:p>
          <a:p>
            <a:pPr marL="457200" lvl="1" indent="0">
              <a:buNone/>
            </a:pPr>
            <a:r>
              <a:rPr lang="sr-Latn-ME" dirty="0" smtClean="0"/>
              <a:t>1. Tržište za korporativnu kontrolu</a:t>
            </a:r>
          </a:p>
          <a:p>
            <a:pPr marL="457200" lvl="1" indent="0">
              <a:buNone/>
            </a:pPr>
            <a:r>
              <a:rPr lang="sr-Latn-ME" dirty="0" smtClean="0"/>
              <a:t>2. Zakonodavni i regulatorni okvir</a:t>
            </a:r>
          </a:p>
          <a:p>
            <a:pPr marL="457200" lvl="1" indent="0">
              <a:buNone/>
            </a:pPr>
            <a:r>
              <a:rPr lang="sr-Latn-ME" dirty="0" smtClean="0"/>
              <a:t>3. Zastita manjinskih dioničara</a:t>
            </a:r>
          </a:p>
          <a:p>
            <a:pPr marL="457200" lvl="1" indent="0">
              <a:buNone/>
            </a:pPr>
            <a:r>
              <a:rPr lang="sr-Latn-ME" dirty="0" smtClean="0"/>
              <a:t>3. Konkurentski uslovi</a:t>
            </a:r>
          </a:p>
          <a:p>
            <a:pPr marL="0" indent="0"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Latn-ME" dirty="0" smtClean="0"/>
              <a:t>A- </a:t>
            </a:r>
            <a:r>
              <a:rPr lang="en-US" dirty="0" err="1" smtClean="0"/>
              <a:t>Interni</a:t>
            </a:r>
            <a:r>
              <a:rPr lang="en-US" dirty="0" smtClean="0"/>
              <a:t> </a:t>
            </a:r>
            <a:r>
              <a:rPr lang="en-US" dirty="0" err="1" smtClean="0"/>
              <a:t>mehanizmi</a:t>
            </a:r>
            <a:r>
              <a:rPr lang="en-US" dirty="0" smtClean="0"/>
              <a:t> </a:t>
            </a:r>
            <a:r>
              <a:rPr lang="en-US" dirty="0" err="1" smtClean="0"/>
              <a:t>korporativnog</a:t>
            </a:r>
            <a:r>
              <a:rPr lang="en-US" dirty="0" smtClean="0"/>
              <a:t> </a:t>
            </a:r>
            <a:r>
              <a:rPr lang="en-US" dirty="0" err="1" smtClean="0"/>
              <a:t>upravl</a:t>
            </a:r>
            <a:r>
              <a:rPr lang="sr-Latn-ME" dirty="0" smtClean="0"/>
              <a:t>j</a:t>
            </a:r>
            <a:r>
              <a:rPr lang="en-US" dirty="0" err="1" smtClean="0"/>
              <a:t>anja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err="1" smtClean="0"/>
              <a:t>Interni</a:t>
            </a:r>
            <a:r>
              <a:rPr lang="en-US" dirty="0" smtClean="0"/>
              <a:t> </a:t>
            </a:r>
            <a:r>
              <a:rPr lang="en-US" dirty="0" err="1" smtClean="0"/>
              <a:t>upravlja</a:t>
            </a:r>
            <a:r>
              <a:rPr lang="sr-Latn-ME" dirty="0" smtClean="0"/>
              <a:t>č</a:t>
            </a:r>
            <a:r>
              <a:rPr lang="en-US" dirty="0" err="1" smtClean="0"/>
              <a:t>ki</a:t>
            </a:r>
            <a:r>
              <a:rPr lang="en-US" dirty="0" smtClean="0"/>
              <a:t> </a:t>
            </a:r>
            <a:r>
              <a:rPr lang="en-US" dirty="0" err="1" smtClean="0"/>
              <a:t>mehanizmi</a:t>
            </a:r>
            <a:r>
              <a:rPr lang="en-US" dirty="0" smtClean="0"/>
              <a:t> </a:t>
            </a:r>
            <a:r>
              <a:rPr lang="en-US" dirty="0" err="1" smtClean="0"/>
              <a:t>su</a:t>
            </a:r>
            <a:r>
              <a:rPr lang="en-US" dirty="0" smtClean="0"/>
              <a:t>:</a:t>
            </a:r>
          </a:p>
          <a:p>
            <a:pPr marL="514350" indent="-514350">
              <a:buFont typeface="+mj-lt"/>
              <a:buAutoNum type="arabicPeriod"/>
            </a:pPr>
            <a:r>
              <a:rPr lang="sr-Latn-ME" dirty="0" smtClean="0"/>
              <a:t>O</a:t>
            </a:r>
            <a:r>
              <a:rPr lang="en-US" dirty="0" err="1" smtClean="0"/>
              <a:t>dbor</a:t>
            </a:r>
            <a:r>
              <a:rPr lang="en-US" dirty="0" smtClean="0"/>
              <a:t>(</a:t>
            </a:r>
            <a:r>
              <a:rPr lang="en-US" dirty="0" err="1" smtClean="0"/>
              <a:t>i</a:t>
            </a:r>
            <a:r>
              <a:rPr lang="en-US" dirty="0" smtClean="0"/>
              <a:t>)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 </a:t>
            </a:r>
            <a:r>
              <a:rPr lang="sr-Latn-ME" dirty="0" smtClean="0"/>
              <a:t>N</a:t>
            </a:r>
            <a:r>
              <a:rPr lang="en-US" dirty="0" err="1" smtClean="0"/>
              <a:t>aknade</a:t>
            </a:r>
            <a:r>
              <a:rPr lang="en-US" dirty="0" smtClean="0"/>
              <a:t> </a:t>
            </a:r>
            <a:r>
              <a:rPr lang="en-US" dirty="0" err="1" smtClean="0"/>
              <a:t>menadimentu</a:t>
            </a: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Koncentracija</a:t>
            </a:r>
            <a:r>
              <a:rPr lang="sr-Latn-ME" dirty="0" smtClean="0"/>
              <a:t> </a:t>
            </a:r>
            <a:r>
              <a:rPr lang="en-US" dirty="0" err="1" smtClean="0"/>
              <a:t>vtasni</a:t>
            </a:r>
            <a:r>
              <a:rPr lang="sr-Latn-ME" dirty="0" smtClean="0"/>
              <a:t>š</a:t>
            </a:r>
            <a:r>
              <a:rPr lang="en-US" dirty="0" err="1" smtClean="0"/>
              <a:t>tva</a:t>
            </a: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pl-PL" dirty="0" smtClean="0"/>
              <a:t>Odnos sa interesno-utjecajnim subjektima</a:t>
            </a:r>
          </a:p>
          <a:p>
            <a:pPr marL="514350" indent="-514350">
              <a:buFont typeface="+mj-lt"/>
              <a:buAutoNum type="arabicPeriod"/>
            </a:pPr>
            <a:r>
              <a:rPr lang="sr-Latn-ME" dirty="0" smtClean="0"/>
              <a:t>K</a:t>
            </a:r>
            <a:r>
              <a:rPr lang="en-US" dirty="0" err="1" smtClean="0"/>
              <a:t>orporativno</a:t>
            </a:r>
            <a:r>
              <a:rPr lang="en-US" dirty="0" smtClean="0"/>
              <a:t> </a:t>
            </a:r>
            <a:r>
              <a:rPr lang="en-US" dirty="0" err="1" smtClean="0"/>
              <a:t>izvje</a:t>
            </a:r>
            <a:r>
              <a:rPr lang="sr-Latn-ME" dirty="0" smtClean="0"/>
              <a:t>š</a:t>
            </a:r>
            <a:r>
              <a:rPr lang="en-US" dirty="0" err="1" smtClean="0"/>
              <a:t>tavanje</a:t>
            </a:r>
            <a:r>
              <a:rPr lang="en-US" dirty="0" smtClean="0"/>
              <a:t> (</a:t>
            </a:r>
            <a:r>
              <a:rPr lang="en-US" dirty="0" err="1" smtClean="0"/>
              <a:t>finan</a:t>
            </a:r>
            <a:r>
              <a:rPr lang="sr-Latn-ME" dirty="0" smtClean="0"/>
              <a:t>s</a:t>
            </a:r>
            <a:r>
              <a:rPr lang="en-US" dirty="0" err="1" smtClean="0"/>
              <a:t>ijs</a:t>
            </a:r>
            <a:r>
              <a:rPr lang="sr-Latn-ME" dirty="0" smtClean="0"/>
              <a:t>k</a:t>
            </a:r>
            <a:r>
              <a:rPr lang="en-US" dirty="0" smtClean="0"/>
              <a:t>a </a:t>
            </a:r>
            <a:r>
              <a:rPr lang="en-US" dirty="0" err="1" smtClean="0"/>
              <a:t>transparentnost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adekvatno</a:t>
            </a:r>
            <a:r>
              <a:rPr lang="en-US" dirty="0" smtClean="0"/>
              <a:t> </a:t>
            </a:r>
            <a:r>
              <a:rPr lang="en-US" dirty="0" err="1" smtClean="0"/>
              <a:t>objav</a:t>
            </a:r>
            <a:r>
              <a:rPr lang="sr-Latn-ME" dirty="0" smtClean="0"/>
              <a:t>l</a:t>
            </a:r>
            <a:r>
              <a:rPr lang="en-US" dirty="0" err="1" smtClean="0"/>
              <a:t>jivanje</a:t>
            </a:r>
            <a:r>
              <a:rPr lang="sr-Latn-ME" dirty="0" smtClean="0"/>
              <a:t> </a:t>
            </a:r>
            <a:r>
              <a:rPr lang="en-US" dirty="0" err="1" smtClean="0"/>
              <a:t>relevantnih</a:t>
            </a:r>
            <a:r>
              <a:rPr lang="en-US" dirty="0" smtClean="0"/>
              <a:t> </a:t>
            </a:r>
            <a:r>
              <a:rPr lang="en-US" dirty="0" err="1" smtClean="0"/>
              <a:t>informacija</a:t>
            </a:r>
            <a:r>
              <a:rPr lang="en-US" dirty="0" smtClean="0"/>
              <a:t>).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ME" dirty="0" smtClean="0"/>
              <a:t>1. Odbor(i)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en-US" dirty="0" smtClean="0"/>
              <a:t>0dbor je </a:t>
            </a:r>
            <a:r>
              <a:rPr lang="en-US" dirty="0" err="1" smtClean="0"/>
              <a:t>organizacijski</a:t>
            </a:r>
            <a:r>
              <a:rPr lang="en-US" dirty="0" smtClean="0"/>
              <a:t> instrument </a:t>
            </a:r>
            <a:r>
              <a:rPr lang="en-US" dirty="0" err="1" smtClean="0"/>
              <a:t>putem</a:t>
            </a:r>
            <a:r>
              <a:rPr lang="en-US" dirty="0" smtClean="0"/>
              <a:t> </a:t>
            </a:r>
            <a:r>
              <a:rPr lang="en-US" dirty="0" err="1" smtClean="0"/>
              <a:t>kojega</a:t>
            </a:r>
            <a:r>
              <a:rPr lang="en-US" dirty="0" smtClean="0"/>
              <a:t> </a:t>
            </a:r>
            <a:r>
              <a:rPr lang="en-US" dirty="0" err="1" smtClean="0"/>
              <a:t>dioni</a:t>
            </a:r>
            <a:r>
              <a:rPr lang="sr-Latn-ME" dirty="0" smtClean="0"/>
              <a:t>č</a:t>
            </a:r>
            <a:r>
              <a:rPr lang="en-US" dirty="0" err="1" smtClean="0"/>
              <a:t>ari</a:t>
            </a:r>
            <a:r>
              <a:rPr lang="en-US" dirty="0" smtClean="0"/>
              <a:t> </a:t>
            </a:r>
            <a:r>
              <a:rPr lang="en-US" dirty="0" err="1" smtClean="0"/>
              <a:t>ut</a:t>
            </a:r>
            <a:r>
              <a:rPr lang="sr-Latn-ME" dirty="0" smtClean="0"/>
              <a:t>iču 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pona</a:t>
            </a:r>
            <a:r>
              <a:rPr lang="sr-Latn-ME" dirty="0" smtClean="0"/>
              <a:t>š</a:t>
            </a:r>
            <a:r>
              <a:rPr lang="en-US" dirty="0" err="1" smtClean="0"/>
              <a:t>anje</a:t>
            </a:r>
            <a:r>
              <a:rPr lang="sr-Latn-ME" dirty="0" smtClean="0"/>
              <a:t> </a:t>
            </a:r>
            <a:r>
              <a:rPr lang="en-US" dirty="0" err="1" smtClean="0"/>
              <a:t>menad</a:t>
            </a:r>
            <a:r>
              <a:rPr lang="sr-Latn-ME" dirty="0" smtClean="0"/>
              <a:t>ž</a:t>
            </a:r>
            <a:r>
              <a:rPr lang="en-US" dirty="0" smtClean="0"/>
              <a:t>era </a:t>
            </a:r>
            <a:r>
              <a:rPr lang="en-US" dirty="0" err="1" smtClean="0"/>
              <a:t>kako</a:t>
            </a:r>
            <a:r>
              <a:rPr lang="en-US" dirty="0" smtClean="0"/>
              <a:t> bi </a:t>
            </a:r>
            <a:r>
              <a:rPr lang="en-US" dirty="0" err="1" smtClean="0"/>
              <a:t>osigurali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p</a:t>
            </a:r>
            <a:r>
              <a:rPr lang="sr-Latn-ME" dirty="0" smtClean="0"/>
              <a:t>reduzećem </a:t>
            </a:r>
            <a:r>
              <a:rPr lang="en-US" dirty="0" smtClean="0"/>
              <a:t> </a:t>
            </a:r>
            <a:r>
              <a:rPr lang="en-US" dirty="0" err="1" smtClean="0"/>
              <a:t>uprav</a:t>
            </a:r>
            <a:r>
              <a:rPr lang="sr-Latn-ME" dirty="0" smtClean="0"/>
              <a:t>l</a:t>
            </a:r>
            <a:r>
              <a:rPr lang="en-US" dirty="0" err="1" smtClean="0"/>
              <a:t>jaju</a:t>
            </a:r>
            <a:r>
              <a:rPr lang="en-US" dirty="0" smtClean="0"/>
              <a:t> u </a:t>
            </a:r>
            <a:r>
              <a:rPr lang="en-US" dirty="0" err="1" smtClean="0"/>
              <a:t>njihov</a:t>
            </a:r>
            <a:r>
              <a:rPr lang="sr-Latn-ME" dirty="0" smtClean="0"/>
              <a:t>om</a:t>
            </a:r>
            <a:r>
              <a:rPr lang="en-US" dirty="0" smtClean="0"/>
              <a:t> </a:t>
            </a:r>
            <a:r>
              <a:rPr lang="en-US" dirty="0" err="1" smtClean="0"/>
              <a:t>interesu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sr-Latn-ME" dirty="0" smtClean="0"/>
              <a:t>Naročito </a:t>
            </a:r>
            <a:r>
              <a:rPr lang="sv-SE" dirty="0" smtClean="0"/>
              <a:t>je vazan entitet u p</a:t>
            </a:r>
            <a:r>
              <a:rPr lang="sr-Latn-ME" dirty="0" smtClean="0"/>
              <a:t>reduzeću </a:t>
            </a:r>
            <a:r>
              <a:rPr lang="sv-SE" dirty="0" smtClean="0"/>
              <a:t> jer stvara vezu iz</a:t>
            </a:r>
            <a:r>
              <a:rPr lang="sr-Latn-ME" dirty="0" smtClean="0"/>
              <a:t>m</a:t>
            </a:r>
            <a:r>
              <a:rPr lang="sv-SE" dirty="0" smtClean="0"/>
              <a:t>e</a:t>
            </a:r>
            <a:r>
              <a:rPr lang="sr-Latn-ME" dirty="0" smtClean="0"/>
              <a:t>đ</a:t>
            </a:r>
            <a:r>
              <a:rPr lang="sv-SE" dirty="0" smtClean="0"/>
              <a:t>u vlasnika i menad</a:t>
            </a:r>
            <a:r>
              <a:rPr lang="sr-Latn-ME" dirty="0" smtClean="0"/>
              <a:t>ž</a:t>
            </a:r>
            <a:r>
              <a:rPr lang="sv-SE" dirty="0" smtClean="0"/>
              <a:t>era,</a:t>
            </a:r>
            <a:r>
              <a:rPr lang="sr-Latn-ME" dirty="0" smtClean="0"/>
              <a:t> </a:t>
            </a:r>
            <a:r>
              <a:rPr lang="en-US" dirty="0" smtClean="0"/>
              <a:t>pa </a:t>
            </a:r>
            <a:r>
              <a:rPr lang="en-US" dirty="0" err="1" smtClean="0"/>
              <a:t>ima</a:t>
            </a:r>
            <a:r>
              <a:rPr lang="en-US" dirty="0" smtClean="0"/>
              <a:t> k</a:t>
            </a:r>
            <a:r>
              <a:rPr lang="sr-Latn-ME" dirty="0" smtClean="0"/>
              <a:t>l</a:t>
            </a:r>
            <a:r>
              <a:rPr lang="en-US" dirty="0" err="1" smtClean="0"/>
              <a:t>ju</a:t>
            </a:r>
            <a:r>
              <a:rPr lang="sr-Latn-ME" dirty="0" smtClean="0"/>
              <a:t>č</a:t>
            </a:r>
            <a:r>
              <a:rPr lang="en-US" dirty="0" smtClean="0"/>
              <a:t>nu u</a:t>
            </a:r>
            <a:r>
              <a:rPr lang="sr-Latn-ME" dirty="0" smtClean="0"/>
              <a:t>l</a:t>
            </a:r>
            <a:r>
              <a:rPr lang="en-US" dirty="0" err="1" smtClean="0"/>
              <a:t>ogu</a:t>
            </a:r>
            <a:r>
              <a:rPr lang="en-US" dirty="0" smtClean="0"/>
              <a:t> u </a:t>
            </a:r>
            <a:r>
              <a:rPr lang="en-US" dirty="0" err="1" smtClean="0"/>
              <a:t>korporativnom</a:t>
            </a:r>
            <a:r>
              <a:rPr lang="en-US" dirty="0" smtClean="0"/>
              <a:t> </a:t>
            </a:r>
            <a:r>
              <a:rPr lang="en-US" dirty="0" err="1" smtClean="0"/>
              <a:t>uprav</a:t>
            </a:r>
            <a:r>
              <a:rPr lang="sr-Latn-ME" dirty="0" smtClean="0"/>
              <a:t>l</a:t>
            </a:r>
            <a:r>
              <a:rPr lang="en-US" dirty="0" err="1" smtClean="0"/>
              <a:t>janju</a:t>
            </a:r>
            <a:r>
              <a:rPr lang="sr-Latn-ME" dirty="0" smtClean="0"/>
              <a:t>.</a:t>
            </a:r>
            <a:endParaRPr lang="en-US" dirty="0" smtClean="0"/>
          </a:p>
          <a:p>
            <a:pPr algn="just"/>
            <a:r>
              <a:rPr lang="en-US" dirty="0" err="1" smtClean="0"/>
              <a:t>Dva</a:t>
            </a:r>
            <a:r>
              <a:rPr lang="en-US" dirty="0" smtClean="0"/>
              <a:t> </a:t>
            </a:r>
            <a:r>
              <a:rPr lang="en-US" dirty="0" err="1" smtClean="0"/>
              <a:t>su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sr-Latn-ME" dirty="0" smtClean="0"/>
              <a:t>č</a:t>
            </a:r>
            <a:r>
              <a:rPr lang="en-US" dirty="0" err="1" smtClean="0"/>
              <a:t>ina</a:t>
            </a:r>
            <a:r>
              <a:rPr lang="en-US" dirty="0" smtClean="0"/>
              <a:t> </a:t>
            </a:r>
            <a:r>
              <a:rPr lang="en-US" dirty="0" err="1" smtClean="0"/>
              <a:t>organizacije</a:t>
            </a:r>
            <a:r>
              <a:rPr lang="en-US" dirty="0" smtClean="0"/>
              <a:t> </a:t>
            </a:r>
            <a:r>
              <a:rPr lang="en-US" dirty="0" err="1" smtClean="0"/>
              <a:t>odbora</a:t>
            </a:r>
            <a:r>
              <a:rPr lang="en-US" dirty="0" smtClean="0"/>
              <a:t> u </a:t>
            </a:r>
            <a:r>
              <a:rPr lang="en-US" dirty="0" err="1" smtClean="0"/>
              <a:t>modernoj</a:t>
            </a:r>
            <a:r>
              <a:rPr lang="en-US" dirty="0" smtClean="0"/>
              <a:t> </a:t>
            </a:r>
            <a:r>
              <a:rPr lang="en-US" dirty="0" err="1" smtClean="0"/>
              <a:t>korporaciji</a:t>
            </a:r>
            <a:r>
              <a:rPr lang="en-US" dirty="0" smtClean="0"/>
              <a:t>: (1) </a:t>
            </a:r>
            <a:r>
              <a:rPr lang="en-US" dirty="0" err="1" smtClean="0"/>
              <a:t>uspostav</a:t>
            </a:r>
            <a:r>
              <a:rPr lang="sr-Latn-ME" dirty="0" smtClean="0"/>
              <a:t>ljanje</a:t>
            </a:r>
            <a:r>
              <a:rPr lang="en-US" dirty="0" smtClean="0"/>
              <a:t> </a:t>
            </a:r>
            <a:r>
              <a:rPr lang="en-US" dirty="0" err="1" smtClean="0"/>
              <a:t>jedinstveno</a:t>
            </a:r>
            <a:r>
              <a:rPr lang="sr-Latn-ME" dirty="0" smtClean="0"/>
              <a:t>g </a:t>
            </a:r>
            <a:r>
              <a:rPr lang="en-US" dirty="0" err="1" smtClean="0"/>
              <a:t>odbora</a:t>
            </a:r>
            <a:r>
              <a:rPr lang="en-US" dirty="0" smtClean="0"/>
              <a:t> </a:t>
            </a:r>
            <a:r>
              <a:rPr lang="en-US" dirty="0" err="1" smtClean="0"/>
              <a:t>direktor</a:t>
            </a:r>
            <a:r>
              <a:rPr lang="sr-Latn-ME" dirty="0" smtClean="0"/>
              <a:t>a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sr-Latn-ME" dirty="0" smtClean="0"/>
              <a:t>l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upravnog</a:t>
            </a:r>
            <a:r>
              <a:rPr lang="en-US" dirty="0" smtClean="0"/>
              <a:t> </a:t>
            </a:r>
            <a:r>
              <a:rPr lang="en-US" dirty="0" err="1" smtClean="0"/>
              <a:t>odbora</a:t>
            </a:r>
            <a:r>
              <a:rPr lang="en-US" dirty="0" smtClean="0"/>
              <a:t> (eng.  Board of D</a:t>
            </a:r>
            <a:r>
              <a:rPr lang="sr-Latn-ME" dirty="0" smtClean="0"/>
              <a:t>i</a:t>
            </a:r>
            <a:r>
              <a:rPr lang="en-US" dirty="0" smtClean="0"/>
              <a:t>rectors)</a:t>
            </a:r>
            <a:r>
              <a:rPr lang="sr-Latn-ME" dirty="0" smtClean="0"/>
              <a:t>,</a:t>
            </a:r>
            <a:r>
              <a:rPr lang="en-US" dirty="0" smtClean="0"/>
              <a:t> </a:t>
            </a:r>
            <a:r>
              <a:rPr lang="en-US" dirty="0" err="1" smtClean="0"/>
              <a:t>ili</a:t>
            </a:r>
            <a:r>
              <a:rPr lang="en-US" dirty="0" smtClean="0"/>
              <a:t> </a:t>
            </a:r>
            <a:r>
              <a:rPr lang="en-US" dirty="0" smtClean="0"/>
              <a:t>(2) </a:t>
            </a:r>
            <a:r>
              <a:rPr lang="en-US" dirty="0" err="1" smtClean="0"/>
              <a:t>uspostav</a:t>
            </a:r>
            <a:r>
              <a:rPr lang="sr-Latn-ME" dirty="0" smtClean="0"/>
              <a:t>ljanje</a:t>
            </a:r>
            <a:r>
              <a:rPr lang="en-US" dirty="0" smtClean="0"/>
              <a:t> </a:t>
            </a:r>
            <a:r>
              <a:rPr lang="en-US" dirty="0" err="1" smtClean="0"/>
              <a:t>dva</a:t>
            </a:r>
            <a:r>
              <a:rPr lang="en-US" dirty="0" smtClean="0"/>
              <a:t> </a:t>
            </a:r>
            <a:r>
              <a:rPr lang="en-US" dirty="0" err="1" smtClean="0"/>
              <a:t>odbora</a:t>
            </a:r>
            <a:r>
              <a:rPr lang="en-US" dirty="0" smtClean="0"/>
              <a:t>: </a:t>
            </a:r>
            <a:r>
              <a:rPr lang="en-US" dirty="0" err="1" smtClean="0"/>
              <a:t>nadzornog</a:t>
            </a:r>
            <a:r>
              <a:rPr lang="en-US" dirty="0" smtClean="0"/>
              <a:t> </a:t>
            </a:r>
            <a:r>
              <a:rPr lang="en-US" dirty="0" err="1" smtClean="0"/>
              <a:t>odbora</a:t>
            </a:r>
            <a:r>
              <a:rPr lang="en-US" dirty="0" smtClean="0"/>
              <a:t> (eng. </a:t>
            </a:r>
            <a:r>
              <a:rPr lang="en-US" dirty="0" err="1" smtClean="0"/>
              <a:t>superuisory</a:t>
            </a:r>
            <a:r>
              <a:rPr lang="en-US" dirty="0" smtClean="0"/>
              <a:t> (eng- Board)</a:t>
            </a:r>
            <a:r>
              <a:rPr lang="sr-Latn-ME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uprave</a:t>
            </a:r>
            <a:r>
              <a:rPr lang="en-US" dirty="0" smtClean="0"/>
              <a:t> </a:t>
            </a:r>
            <a:r>
              <a:rPr lang="sr-Latn-ME" dirty="0" smtClean="0"/>
              <a:t>( Me</a:t>
            </a:r>
            <a:r>
              <a:rPr lang="en-US" dirty="0" err="1" smtClean="0"/>
              <a:t>nagement</a:t>
            </a:r>
            <a:r>
              <a:rPr lang="en-US" dirty="0" smtClean="0"/>
              <a:t> Board).</a:t>
            </a:r>
            <a:endParaRPr lang="sr-Latn-ME" dirty="0" smtClean="0"/>
          </a:p>
          <a:p>
            <a:pPr algn="just"/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ME" dirty="0" smtClean="0"/>
              <a:t>2.</a:t>
            </a:r>
            <a:r>
              <a:rPr lang="en-US" dirty="0" err="1" smtClean="0"/>
              <a:t>Naknade</a:t>
            </a:r>
            <a:r>
              <a:rPr lang="en-US" dirty="0" smtClean="0"/>
              <a:t> </a:t>
            </a:r>
            <a:r>
              <a:rPr lang="en-US" dirty="0" err="1" smtClean="0"/>
              <a:t>menad</a:t>
            </a:r>
            <a:r>
              <a:rPr lang="sr-Latn-ME" dirty="0" smtClean="0"/>
              <a:t>ž</a:t>
            </a:r>
            <a:r>
              <a:rPr lang="en-US" dirty="0" err="1" smtClean="0"/>
              <a:t>mentu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en-US" dirty="0" err="1" smtClean="0"/>
              <a:t>Kompenzacijski</a:t>
            </a:r>
            <a:r>
              <a:rPr lang="en-US" dirty="0" smtClean="0"/>
              <a:t> </a:t>
            </a:r>
            <a:r>
              <a:rPr lang="en-US" dirty="0" err="1" smtClean="0"/>
              <a:t>paket</a:t>
            </a:r>
            <a:r>
              <a:rPr lang="en-US" dirty="0" smtClean="0"/>
              <a:t> </a:t>
            </a:r>
            <a:r>
              <a:rPr lang="en-US" dirty="0" err="1" smtClean="0"/>
              <a:t>menad</a:t>
            </a:r>
            <a:r>
              <a:rPr lang="sr-Latn-ME" dirty="0" smtClean="0"/>
              <a:t>ž</a:t>
            </a:r>
            <a:r>
              <a:rPr lang="en-US" dirty="0" err="1" smtClean="0"/>
              <a:t>mentu</a:t>
            </a:r>
            <a:r>
              <a:rPr lang="en-US" dirty="0" smtClean="0"/>
              <a:t> </a:t>
            </a:r>
            <a:r>
              <a:rPr lang="en-US" dirty="0" err="1" smtClean="0"/>
              <a:t>drugi</a:t>
            </a:r>
            <a:r>
              <a:rPr lang="en-US" dirty="0" smtClean="0"/>
              <a:t> je </a:t>
            </a:r>
            <a:r>
              <a:rPr lang="en-US" dirty="0" err="1" smtClean="0"/>
              <a:t>interni</a:t>
            </a:r>
            <a:r>
              <a:rPr lang="sr-Latn-ME" dirty="0" smtClean="0"/>
              <a:t> </a:t>
            </a:r>
            <a:r>
              <a:rPr lang="en-US" dirty="0" err="1" smtClean="0"/>
              <a:t>mehanizam</a:t>
            </a:r>
            <a:r>
              <a:rPr lang="en-US" dirty="0" smtClean="0"/>
              <a:t> </a:t>
            </a:r>
            <a:r>
              <a:rPr lang="en-US" dirty="0" err="1" smtClean="0"/>
              <a:t>korpontivnog</a:t>
            </a:r>
            <a:r>
              <a:rPr lang="en-US" dirty="0" smtClean="0"/>
              <a:t> </a:t>
            </a:r>
            <a:r>
              <a:rPr lang="en-US" dirty="0" err="1" smtClean="0"/>
              <a:t>upravljanja</a:t>
            </a:r>
            <a:r>
              <a:rPr lang="en-US" dirty="0" smtClean="0"/>
              <a:t>.</a:t>
            </a:r>
          </a:p>
          <a:p>
            <a:pPr algn="just"/>
            <a:r>
              <a:rPr lang="sr-Latn-ME" dirty="0" smtClean="0"/>
              <a:t>O</a:t>
            </a:r>
            <a:r>
              <a:rPr lang="en-US" dirty="0" err="1" smtClean="0"/>
              <a:t>dgovaraju</a:t>
            </a:r>
            <a:r>
              <a:rPr lang="sr-Latn-ME" dirty="0" smtClean="0"/>
              <a:t>ć</a:t>
            </a:r>
            <a:r>
              <a:rPr lang="en-US" dirty="0" err="1" smtClean="0"/>
              <a:t>i</a:t>
            </a:r>
            <a:r>
              <a:rPr lang="en-US" dirty="0" smtClean="0"/>
              <a:t> model  </a:t>
            </a:r>
            <a:r>
              <a:rPr lang="en-US" dirty="0" err="1" smtClean="0"/>
              <a:t>naknada</a:t>
            </a:r>
            <a:r>
              <a:rPr lang="en-US" dirty="0" smtClean="0"/>
              <a:t> </a:t>
            </a:r>
            <a:r>
              <a:rPr lang="en-US" dirty="0" err="1" smtClean="0"/>
              <a:t>menad</a:t>
            </a:r>
            <a:r>
              <a:rPr lang="sr-Latn-ME" dirty="0" smtClean="0"/>
              <a:t>ž</a:t>
            </a:r>
            <a:r>
              <a:rPr lang="en-US" dirty="0" err="1" smtClean="0"/>
              <a:t>mentu</a:t>
            </a:r>
            <a:r>
              <a:rPr lang="en-US" dirty="0" smtClean="0"/>
              <a:t>, </a:t>
            </a:r>
            <a:r>
              <a:rPr lang="en-US" dirty="0" err="1" smtClean="0"/>
              <a:t>kao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nadzor</a:t>
            </a:r>
            <a:r>
              <a:rPr lang="en-US" dirty="0" smtClean="0"/>
              <a:t> </a:t>
            </a:r>
            <a:r>
              <a:rPr lang="en-US" dirty="0" err="1" smtClean="0"/>
              <a:t>nad</a:t>
            </a:r>
            <a:r>
              <a:rPr lang="en-US" dirty="0" smtClean="0"/>
              <a:t> </a:t>
            </a:r>
            <a:r>
              <a:rPr lang="en-US" dirty="0" err="1" smtClean="0"/>
              <a:t>njima</a:t>
            </a:r>
            <a:r>
              <a:rPr lang="en-US" dirty="0" smtClean="0"/>
              <a:t>,</a:t>
            </a:r>
            <a:r>
              <a:rPr lang="sr-Latn-ME" dirty="0" smtClean="0"/>
              <a:t> vrlo</a:t>
            </a:r>
            <a:r>
              <a:rPr lang="en-US" dirty="0" smtClean="0"/>
              <a:t> </a:t>
            </a:r>
            <a:r>
              <a:rPr lang="en-US" dirty="0" err="1" smtClean="0"/>
              <a:t>su</a:t>
            </a:r>
            <a:r>
              <a:rPr lang="en-US" dirty="0" smtClean="0"/>
              <a:t> </a:t>
            </a:r>
            <a:r>
              <a:rPr lang="en-US" dirty="0" err="1" smtClean="0"/>
              <a:t>va</a:t>
            </a:r>
            <a:r>
              <a:rPr lang="sr-Latn-ME" dirty="0" smtClean="0"/>
              <a:t>ž</a:t>
            </a:r>
            <a:r>
              <a:rPr lang="en-US" dirty="0" err="1" smtClean="0"/>
              <a:t>ni</a:t>
            </a:r>
            <a:r>
              <a:rPr lang="en-US" dirty="0" smtClean="0"/>
              <a:t> u </a:t>
            </a:r>
            <a:r>
              <a:rPr lang="en-US" dirty="0" err="1" smtClean="0"/>
              <a:t>procesu</a:t>
            </a:r>
            <a:r>
              <a:rPr lang="en-US" dirty="0" smtClean="0"/>
              <a:t> </a:t>
            </a:r>
            <a:r>
              <a:rPr lang="en-US" dirty="0" err="1" smtClean="0"/>
              <a:t>korporativnog</a:t>
            </a:r>
            <a:r>
              <a:rPr lang="en-US" dirty="0" smtClean="0"/>
              <a:t> </a:t>
            </a:r>
            <a:r>
              <a:rPr lang="en-US" dirty="0" err="1" smtClean="0"/>
              <a:t>uprav</a:t>
            </a:r>
            <a:r>
              <a:rPr lang="sr-Latn-ME" dirty="0" smtClean="0"/>
              <a:t>lj</a:t>
            </a:r>
            <a:r>
              <a:rPr lang="en-US" dirty="0" err="1" smtClean="0"/>
              <a:t>anja</a:t>
            </a:r>
            <a:r>
              <a:rPr lang="en-US" dirty="0" smtClean="0"/>
              <a:t>, </a:t>
            </a:r>
            <a:r>
              <a:rPr lang="en-US" dirty="0" err="1" smtClean="0"/>
              <a:t>osobito</a:t>
            </a:r>
            <a:r>
              <a:rPr lang="en-US" dirty="0" smtClean="0"/>
              <a:t> u </a:t>
            </a:r>
            <a:r>
              <a:rPr lang="en-US" dirty="0" err="1" smtClean="0"/>
              <a:t>svi</a:t>
            </a:r>
            <a:r>
              <a:rPr lang="sr-Latn-ME" dirty="0" smtClean="0"/>
              <a:t>jet</a:t>
            </a:r>
            <a:r>
              <a:rPr lang="en-US" dirty="0" smtClean="0"/>
              <a:t>u</a:t>
            </a:r>
            <a:r>
              <a:rPr lang="sr-Latn-ME" dirty="0" smtClean="0"/>
              <a:t> </a:t>
            </a:r>
            <a:r>
              <a:rPr lang="en-US" dirty="0" smtClean="0"/>
              <a:t> </a:t>
            </a:r>
            <a:r>
              <a:rPr lang="en-US" dirty="0" err="1" smtClean="0"/>
              <a:t>korporacijskih</a:t>
            </a:r>
            <a:r>
              <a:rPr lang="en-US" dirty="0" smtClean="0"/>
              <a:t> </a:t>
            </a:r>
            <a:r>
              <a:rPr lang="en-US" dirty="0" err="1" smtClean="0"/>
              <a:t>slomova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sta</a:t>
            </a:r>
            <a:r>
              <a:rPr lang="sr-Latn-ME" dirty="0" smtClean="0"/>
              <a:t>l</a:t>
            </a:r>
            <a:r>
              <a:rPr lang="en-US" dirty="0" err="1" smtClean="0"/>
              <a:t>nog</a:t>
            </a:r>
            <a:r>
              <a:rPr lang="en-US" dirty="0" smtClean="0"/>
              <a:t> </a:t>
            </a:r>
            <a:r>
              <a:rPr lang="en-US" dirty="0" err="1" smtClean="0"/>
              <a:t>pritiska</a:t>
            </a:r>
            <a:r>
              <a:rPr lang="en-US" dirty="0" smtClean="0"/>
              <a:t> </a:t>
            </a:r>
            <a:r>
              <a:rPr lang="en-US" dirty="0" err="1" smtClean="0"/>
              <a:t>javnosti</a:t>
            </a:r>
            <a:r>
              <a:rPr lang="en-US" dirty="0" smtClean="0"/>
              <a:t> </a:t>
            </a:r>
            <a:r>
              <a:rPr lang="sr-Latn-ME" dirty="0" smtClean="0"/>
              <a:t>na 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sr-Latn-ME" dirty="0" smtClean="0"/>
              <a:t>l</a:t>
            </a:r>
            <a:r>
              <a:rPr lang="en-US" dirty="0" err="1" smtClean="0"/>
              <a:t>i</a:t>
            </a:r>
            <a:r>
              <a:rPr lang="sr-Latn-ME" dirty="0" smtClean="0"/>
              <a:t>č</a:t>
            </a:r>
            <a:r>
              <a:rPr lang="en-US" dirty="0" smtClean="0"/>
              <a:t>in</a:t>
            </a:r>
            <a:r>
              <a:rPr lang="sr-Latn-ME" dirty="0" smtClean="0"/>
              <a:t>u </a:t>
            </a:r>
            <a:r>
              <a:rPr lang="en-US" dirty="0" smtClean="0"/>
              <a:t> </a:t>
            </a:r>
            <a:r>
              <a:rPr lang="en-US" dirty="0" err="1" smtClean="0"/>
              <a:t>primanja</a:t>
            </a:r>
            <a:r>
              <a:rPr lang="sr-Latn-ME" dirty="0" smtClean="0"/>
              <a:t> top</a:t>
            </a:r>
            <a:r>
              <a:rPr lang="en-US" dirty="0" smtClean="0"/>
              <a:t> </a:t>
            </a:r>
            <a:r>
              <a:rPr lang="en-US" dirty="0" err="1" smtClean="0"/>
              <a:t>menad</a:t>
            </a:r>
            <a:r>
              <a:rPr lang="sr-Latn-ME" dirty="0" smtClean="0"/>
              <a:t>ž</a:t>
            </a:r>
            <a:r>
              <a:rPr lang="en-US" dirty="0" err="1" smtClean="0"/>
              <a:t>menta</a:t>
            </a:r>
            <a:r>
              <a:rPr lang="sr-Latn-ME" dirty="0" smtClean="0"/>
              <a:t>.</a:t>
            </a:r>
            <a:r>
              <a:rPr lang="en-US" dirty="0" smtClean="0"/>
              <a:t> </a:t>
            </a:r>
            <a:endParaRPr lang="sr-Latn-ME" dirty="0" smtClean="0"/>
          </a:p>
          <a:p>
            <a:pPr algn="just"/>
            <a:r>
              <a:rPr lang="sr-Latn-ME" dirty="0" smtClean="0"/>
              <a:t>U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sr-Latn-ME" dirty="0" smtClean="0"/>
              <a:t>l</a:t>
            </a:r>
            <a:r>
              <a:rPr lang="en-US" dirty="0" err="1" smtClean="0"/>
              <a:t>ikim</a:t>
            </a:r>
            <a:r>
              <a:rPr lang="en-US" dirty="0" smtClean="0"/>
              <a:t> </a:t>
            </a:r>
            <a:r>
              <a:rPr lang="en-US" dirty="0" err="1" smtClean="0"/>
              <a:t>korporacijama</a:t>
            </a:r>
            <a:r>
              <a:rPr lang="en-US" dirty="0" smtClean="0"/>
              <a:t> u </a:t>
            </a:r>
            <a:r>
              <a:rPr lang="en-US" dirty="0" err="1" smtClean="0"/>
              <a:t>nekim</a:t>
            </a:r>
            <a:r>
              <a:rPr lang="en-US" dirty="0" smtClean="0"/>
              <a:t> </a:t>
            </a:r>
            <a:r>
              <a:rPr lang="en-US" dirty="0" err="1" smtClean="0"/>
              <a:t>zemljama</a:t>
            </a:r>
            <a:r>
              <a:rPr lang="en-US" dirty="0" smtClean="0"/>
              <a:t> p</a:t>
            </a:r>
            <a:r>
              <a:rPr lang="sr-Latn-ME" dirty="0" smtClean="0"/>
              <a:t>rimanja v</a:t>
            </a:r>
            <a:r>
              <a:rPr lang="en-US" dirty="0" err="1" smtClean="0"/>
              <a:t>rhovnog</a:t>
            </a:r>
            <a:r>
              <a:rPr lang="en-US" dirty="0" smtClean="0"/>
              <a:t> </a:t>
            </a:r>
            <a:r>
              <a:rPr lang="en-US" dirty="0" err="1" smtClean="0"/>
              <a:t>menadzmenta</a:t>
            </a:r>
            <a:r>
              <a:rPr lang="en-US" dirty="0" smtClean="0"/>
              <a:t> </a:t>
            </a:r>
            <a:r>
              <a:rPr lang="en-US" dirty="0" err="1" smtClean="0"/>
              <a:t>su</a:t>
            </a:r>
            <a:r>
              <a:rPr lang="en-US" dirty="0" smtClean="0"/>
              <a:t> </a:t>
            </a:r>
            <a:r>
              <a:rPr lang="en-US" dirty="0" err="1" smtClean="0"/>
              <a:t>transparentn</a:t>
            </a:r>
            <a:r>
              <a:rPr lang="sr-Latn-ME" dirty="0" smtClean="0"/>
              <a:t>a</a:t>
            </a:r>
            <a:r>
              <a:rPr lang="en-US" dirty="0" smtClean="0"/>
              <a:t>, a u drug</a:t>
            </a:r>
            <a:r>
              <a:rPr lang="sr-Latn-ME" dirty="0" smtClean="0"/>
              <a:t>i</a:t>
            </a:r>
            <a:r>
              <a:rPr lang="en-US" dirty="0" smtClean="0"/>
              <a:t>m </a:t>
            </a:r>
            <a:r>
              <a:rPr lang="en-US" dirty="0" err="1" smtClean="0"/>
              <a:t>postoji</a:t>
            </a:r>
            <a:r>
              <a:rPr lang="en-US" dirty="0" smtClean="0"/>
              <a:t> </a:t>
            </a:r>
            <a:r>
              <a:rPr lang="en-US" dirty="0" err="1" smtClean="0"/>
              <a:t>mogu</a:t>
            </a:r>
            <a:r>
              <a:rPr lang="sr-Latn-ME" dirty="0" smtClean="0"/>
              <a:t>ć</a:t>
            </a:r>
            <a:r>
              <a:rPr lang="en-US" dirty="0" err="1" smtClean="0"/>
              <a:t>nost</a:t>
            </a:r>
            <a:r>
              <a:rPr lang="en-US" dirty="0" smtClean="0"/>
              <a:t> </a:t>
            </a:r>
            <a:r>
              <a:rPr lang="en-US" dirty="0" err="1" smtClean="0"/>
              <a:t>za</a:t>
            </a:r>
            <a:r>
              <a:rPr lang="sr-Latn-ME" dirty="0" smtClean="0"/>
              <a:t>š</a:t>
            </a:r>
            <a:r>
              <a:rPr lang="en-US" dirty="0" err="1" smtClean="0"/>
              <a:t>tite</a:t>
            </a:r>
            <a:r>
              <a:rPr lang="sr-Latn-ME" dirty="0" smtClean="0"/>
              <a:t> </a:t>
            </a:r>
            <a:r>
              <a:rPr lang="pt-BR" dirty="0" smtClean="0"/>
              <a:t>objav</a:t>
            </a:r>
            <a:r>
              <a:rPr lang="sr-Latn-ME" dirty="0" smtClean="0"/>
              <a:t>l</a:t>
            </a:r>
            <a:r>
              <a:rPr lang="pt-BR" dirty="0" smtClean="0"/>
              <a:t>jivanja podataka o tim primanjima</a:t>
            </a:r>
            <a:r>
              <a:rPr lang="sr-Latn-ME" dirty="0" smtClean="0"/>
              <a:t>.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ME" dirty="0" smtClean="0"/>
              <a:t>3.</a:t>
            </a:r>
            <a:r>
              <a:rPr lang="en-US" dirty="0" err="1" smtClean="0"/>
              <a:t>Koncentracija</a:t>
            </a:r>
            <a:r>
              <a:rPr lang="en-US" dirty="0" smtClean="0"/>
              <a:t> </a:t>
            </a:r>
            <a:r>
              <a:rPr lang="en-US" dirty="0" err="1" smtClean="0"/>
              <a:t>vlasni</a:t>
            </a:r>
            <a:r>
              <a:rPr lang="sr-Latn-ME" dirty="0" smtClean="0"/>
              <a:t>š</a:t>
            </a:r>
            <a:r>
              <a:rPr lang="en-US" dirty="0" err="1" smtClean="0"/>
              <a:t>tva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just"/>
            <a:r>
              <a:rPr lang="sr-Latn-ME" dirty="0" smtClean="0"/>
              <a:t>Za k</a:t>
            </a:r>
            <a:r>
              <a:rPr lang="en-US" dirty="0" err="1" smtClean="0"/>
              <a:t>oncentracija</a:t>
            </a:r>
            <a:r>
              <a:rPr lang="en-US" dirty="0" smtClean="0"/>
              <a:t> </a:t>
            </a:r>
            <a:r>
              <a:rPr lang="en-US" dirty="0" err="1" smtClean="0"/>
              <a:t>vla</a:t>
            </a:r>
            <a:r>
              <a:rPr lang="sr-Latn-ME" dirty="0" smtClean="0"/>
              <a:t>š</a:t>
            </a:r>
            <a:r>
              <a:rPr lang="en-US" dirty="0" err="1" smtClean="0"/>
              <a:t>ni</a:t>
            </a:r>
            <a:r>
              <a:rPr lang="sr-Latn-ME" dirty="0" smtClean="0"/>
              <a:t>š</a:t>
            </a:r>
            <a:r>
              <a:rPr lang="en-US" dirty="0" err="1" smtClean="0"/>
              <a:t>tva</a:t>
            </a:r>
            <a:r>
              <a:rPr lang="en-US" dirty="0" smtClean="0"/>
              <a:t> </a:t>
            </a:r>
            <a:r>
              <a:rPr lang="en-US" dirty="0" err="1" smtClean="0"/>
              <a:t>vazan</a:t>
            </a:r>
            <a:r>
              <a:rPr lang="en-US" dirty="0" smtClean="0"/>
              <a:t> je </a:t>
            </a:r>
            <a:r>
              <a:rPr lang="en-US" dirty="0" err="1" smtClean="0"/>
              <a:t>interni</a:t>
            </a:r>
            <a:r>
              <a:rPr lang="en-US" dirty="0" smtClean="0"/>
              <a:t> </a:t>
            </a:r>
            <a:r>
              <a:rPr lang="en-US" dirty="0" err="1" smtClean="0"/>
              <a:t>mehanizam</a:t>
            </a:r>
            <a:r>
              <a:rPr lang="en-US" dirty="0" smtClean="0"/>
              <a:t> </a:t>
            </a:r>
            <a:r>
              <a:rPr lang="en-US" dirty="0" err="1" smtClean="0"/>
              <a:t>korpotivnog</a:t>
            </a:r>
            <a:r>
              <a:rPr lang="en-US" dirty="0" smtClean="0"/>
              <a:t> u</a:t>
            </a:r>
            <a:r>
              <a:rPr lang="sr-Latn-ME" dirty="0" smtClean="0"/>
              <a:t>pra</a:t>
            </a:r>
            <a:r>
              <a:rPr lang="en-US" dirty="0" err="1" smtClean="0"/>
              <a:t>vljanja</a:t>
            </a:r>
            <a:r>
              <a:rPr lang="en-US" dirty="0" smtClean="0"/>
              <a:t> </a:t>
            </a:r>
            <a:r>
              <a:rPr lang="en-US" dirty="0" err="1" smtClean="0"/>
              <a:t>jer</a:t>
            </a:r>
            <a:r>
              <a:rPr lang="sr-Latn-ME" dirty="0" smtClean="0"/>
              <a:t> </a:t>
            </a:r>
            <a:r>
              <a:rPr lang="en-US" dirty="0" err="1" smtClean="0"/>
              <a:t>odre</a:t>
            </a:r>
            <a:r>
              <a:rPr lang="sr-Latn-ME" dirty="0" smtClean="0"/>
              <a:t>đ</a:t>
            </a:r>
            <a:r>
              <a:rPr lang="en-US" dirty="0" err="1" smtClean="0"/>
              <a:t>uje</a:t>
            </a:r>
            <a:r>
              <a:rPr lang="en-US" dirty="0" smtClean="0"/>
              <a:t> </a:t>
            </a:r>
            <a:r>
              <a:rPr lang="en-US" dirty="0" err="1" smtClean="0"/>
              <a:t>distribuciju</a:t>
            </a:r>
            <a:r>
              <a:rPr lang="en-US" dirty="0" smtClean="0"/>
              <a:t> mo</a:t>
            </a:r>
            <a:r>
              <a:rPr lang="sr-Latn-ME" dirty="0" smtClean="0"/>
              <a:t>ć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kontro</a:t>
            </a:r>
            <a:r>
              <a:rPr lang="sr-Latn-ME" dirty="0" smtClean="0"/>
              <a:t>l</a:t>
            </a:r>
            <a:r>
              <a:rPr lang="en-US" dirty="0" smtClean="0"/>
              <a:t>e </a:t>
            </a:r>
            <a:r>
              <a:rPr lang="en-US" dirty="0" err="1" smtClean="0"/>
              <a:t>izme</a:t>
            </a:r>
            <a:r>
              <a:rPr lang="sr-Latn-ME" dirty="0" smtClean="0"/>
              <a:t>đ</a:t>
            </a:r>
            <a:r>
              <a:rPr lang="en-US" dirty="0" smtClean="0"/>
              <a:t>u </a:t>
            </a:r>
            <a:r>
              <a:rPr lang="en-US" dirty="0" err="1" smtClean="0"/>
              <a:t>menad</a:t>
            </a:r>
            <a:r>
              <a:rPr lang="sr-Latn-ME" dirty="0" smtClean="0"/>
              <a:t>ž</a:t>
            </a:r>
            <a:r>
              <a:rPr lang="en-US" dirty="0" smtClean="0"/>
              <a:t>e</a:t>
            </a:r>
            <a:r>
              <a:rPr lang="sr-Latn-ME" dirty="0" smtClean="0"/>
              <a:t>ra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v</a:t>
            </a:r>
            <a:r>
              <a:rPr lang="sr-Latn-ME" dirty="0" smtClean="0"/>
              <a:t>l</a:t>
            </a:r>
            <a:r>
              <a:rPr lang="en-US" dirty="0" err="1" smtClean="0"/>
              <a:t>asnika</a:t>
            </a:r>
            <a:r>
              <a:rPr lang="en-US" dirty="0" smtClean="0"/>
              <a:t>. </a:t>
            </a:r>
            <a:endParaRPr lang="sr-Latn-ME" dirty="0" smtClean="0"/>
          </a:p>
          <a:p>
            <a:pPr algn="just"/>
            <a:r>
              <a:rPr lang="sr-Latn-ME" dirty="0" smtClean="0"/>
              <a:t>U zavisnosti od toga </a:t>
            </a:r>
            <a:r>
              <a:rPr lang="en-US" dirty="0" err="1" smtClean="0"/>
              <a:t>i</a:t>
            </a:r>
            <a:r>
              <a:rPr lang="sr-Latn-ME" dirty="0" smtClean="0"/>
              <a:t> </a:t>
            </a:r>
            <a:r>
              <a:rPr lang="en-US" dirty="0" err="1" smtClean="0"/>
              <a:t>vlasni</a:t>
            </a:r>
            <a:r>
              <a:rPr lang="sr-Latn-ME" dirty="0" smtClean="0"/>
              <a:t>š</a:t>
            </a:r>
            <a:r>
              <a:rPr lang="en-US" dirty="0" err="1" smtClean="0"/>
              <a:t>tv</a:t>
            </a:r>
            <a:r>
              <a:rPr lang="sr-Latn-ME" dirty="0" smtClean="0"/>
              <a:t>a koliko je </a:t>
            </a:r>
            <a:r>
              <a:rPr lang="en-US" dirty="0" err="1" smtClean="0"/>
              <a:t>fragmentarno</a:t>
            </a:r>
            <a:r>
              <a:rPr lang="en-US" dirty="0" smtClean="0"/>
              <a:t> </a:t>
            </a:r>
            <a:r>
              <a:rPr lang="en-US" dirty="0" err="1" smtClean="0"/>
              <a:t>ili</a:t>
            </a:r>
            <a:r>
              <a:rPr lang="en-US" dirty="0" smtClean="0"/>
              <a:t> </a:t>
            </a:r>
            <a:r>
              <a:rPr lang="en-US" dirty="0" err="1" smtClean="0"/>
              <a:t>konso</a:t>
            </a:r>
            <a:r>
              <a:rPr lang="sr-Latn-ME" dirty="0" smtClean="0"/>
              <a:t>l</a:t>
            </a:r>
            <a:r>
              <a:rPr lang="en-US" dirty="0" smtClean="0"/>
              <a:t>id</a:t>
            </a:r>
            <a:r>
              <a:rPr lang="sr-Latn-ME" dirty="0" smtClean="0"/>
              <a:t>ovano</a:t>
            </a:r>
            <a:r>
              <a:rPr lang="en-US" dirty="0" smtClean="0"/>
              <a:t>, </a:t>
            </a:r>
            <a:r>
              <a:rPr lang="en-US" dirty="0" err="1" smtClean="0"/>
              <a:t>razvija</a:t>
            </a:r>
            <a:r>
              <a:rPr lang="en-US" dirty="0" smtClean="0"/>
              <a:t> se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sr-Latn-ME" dirty="0" smtClean="0"/>
              <a:t>č</a:t>
            </a:r>
            <a:r>
              <a:rPr lang="en-US" dirty="0" smtClean="0"/>
              <a:t>in </a:t>
            </a:r>
            <a:r>
              <a:rPr lang="en-US" dirty="0" err="1" smtClean="0"/>
              <a:t>uprav</a:t>
            </a:r>
            <a:r>
              <a:rPr lang="sr-Latn-ME" dirty="0" smtClean="0"/>
              <a:t>l</a:t>
            </a:r>
            <a:r>
              <a:rPr lang="en-US" dirty="0" err="1" smtClean="0"/>
              <a:t>janja</a:t>
            </a:r>
            <a:r>
              <a:rPr lang="en-US" dirty="0" smtClean="0"/>
              <a:t> p</a:t>
            </a:r>
            <a:r>
              <a:rPr lang="sr-Latn-ME" dirty="0" smtClean="0"/>
              <a:t>reduzećem</a:t>
            </a:r>
            <a:r>
              <a:rPr lang="sr-Latn-ME" dirty="0" smtClean="0"/>
              <a:t>.</a:t>
            </a:r>
            <a:endParaRPr lang="en-US" dirty="0" smtClean="0"/>
          </a:p>
          <a:p>
            <a:r>
              <a:rPr lang="en-US" dirty="0" err="1" smtClean="0"/>
              <a:t>Fragmentarno</a:t>
            </a:r>
            <a:r>
              <a:rPr lang="en-US" dirty="0" smtClean="0"/>
              <a:t> </a:t>
            </a:r>
            <a:r>
              <a:rPr lang="en-US" dirty="0" err="1" smtClean="0"/>
              <a:t>vlasni</a:t>
            </a:r>
            <a:r>
              <a:rPr lang="sr-Latn-ME" dirty="0" smtClean="0"/>
              <a:t>š</a:t>
            </a:r>
            <a:r>
              <a:rPr lang="en-US" dirty="0" err="1" smtClean="0"/>
              <a:t>tvo</a:t>
            </a:r>
            <a:r>
              <a:rPr lang="en-US" dirty="0" smtClean="0"/>
              <a:t> </a:t>
            </a:r>
            <a:r>
              <a:rPr lang="en-US" dirty="0" err="1" smtClean="0"/>
              <a:t>imaju</a:t>
            </a:r>
            <a:r>
              <a:rPr lang="en-US" dirty="0" smtClean="0"/>
              <a:t> p</a:t>
            </a:r>
            <a:r>
              <a:rPr lang="sr-Latn-ME" dirty="0" smtClean="0"/>
              <a:t>reduzeća </a:t>
            </a:r>
            <a:r>
              <a:rPr lang="en-US" dirty="0" smtClean="0"/>
              <a:t> s </a:t>
            </a:r>
            <a:r>
              <a:rPr lang="en-US" dirty="0" err="1" smtClean="0"/>
              <a:t>ve</a:t>
            </a:r>
            <a:r>
              <a:rPr lang="sr-Latn-ME" dirty="0" smtClean="0"/>
              <a:t>l</a:t>
            </a:r>
            <a:r>
              <a:rPr lang="en-US" dirty="0" err="1" smtClean="0"/>
              <a:t>ikim</a:t>
            </a:r>
            <a:r>
              <a:rPr lang="en-US" dirty="0" smtClean="0"/>
              <a:t> </a:t>
            </a:r>
            <a:r>
              <a:rPr lang="en-US" dirty="0" err="1" smtClean="0"/>
              <a:t>brojem</a:t>
            </a:r>
            <a:r>
              <a:rPr lang="en-US" dirty="0" smtClean="0"/>
              <a:t> d</a:t>
            </a:r>
            <a:r>
              <a:rPr lang="sr-Latn-ME" dirty="0" smtClean="0"/>
              <a:t>i</a:t>
            </a:r>
            <a:r>
              <a:rPr lang="en-US" dirty="0" err="1" smtClean="0"/>
              <a:t>oni</a:t>
            </a:r>
            <a:r>
              <a:rPr lang="sr-Latn-ME" dirty="0" smtClean="0"/>
              <a:t>č</a:t>
            </a:r>
            <a:r>
              <a:rPr lang="en-US" dirty="0" err="1" smtClean="0"/>
              <a:t>ara</a:t>
            </a:r>
            <a:r>
              <a:rPr lang="en-US" dirty="0" smtClean="0"/>
              <a:t> </a:t>
            </a:r>
            <a:r>
              <a:rPr lang="en-US" dirty="0" err="1" smtClean="0"/>
              <a:t>koji</a:t>
            </a:r>
            <a:r>
              <a:rPr lang="en-US" dirty="0" smtClean="0"/>
              <a:t> </a:t>
            </a:r>
            <a:r>
              <a:rPr lang="en-US" dirty="0" err="1" smtClean="0"/>
              <a:t>nemaju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pojedina</a:t>
            </a:r>
            <a:r>
              <a:rPr lang="sr-Latn-ME" dirty="0" smtClean="0"/>
              <a:t>č</a:t>
            </a:r>
            <a:r>
              <a:rPr lang="en-US" dirty="0" smtClean="0"/>
              <a:t>no p</a:t>
            </a:r>
            <a:r>
              <a:rPr lang="sr-Latn-ME" dirty="0" smtClean="0"/>
              <a:t>osmatrajući</a:t>
            </a:r>
            <a:r>
              <a:rPr lang="en-US" dirty="0" smtClean="0"/>
              <a:t>, </a:t>
            </a:r>
            <a:r>
              <a:rPr lang="en-US" dirty="0" err="1" smtClean="0"/>
              <a:t>kontro</a:t>
            </a:r>
            <a:r>
              <a:rPr lang="sr-Latn-ME" dirty="0" smtClean="0"/>
              <a:t>l</a:t>
            </a:r>
            <a:r>
              <a:rPr lang="en-US" dirty="0" smtClean="0"/>
              <a:t>ne </a:t>
            </a:r>
            <a:r>
              <a:rPr lang="en-US" dirty="0" err="1" smtClean="0"/>
              <a:t>pakete</a:t>
            </a:r>
            <a:r>
              <a:rPr lang="en-US" dirty="0" smtClean="0"/>
              <a:t> </a:t>
            </a:r>
            <a:r>
              <a:rPr lang="en-US" dirty="0" err="1" smtClean="0"/>
              <a:t>dionica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koji</a:t>
            </a:r>
            <a:r>
              <a:rPr lang="en-US" dirty="0" smtClean="0"/>
              <a:t> ne </a:t>
            </a:r>
            <a:r>
              <a:rPr lang="en-US" dirty="0" err="1" smtClean="0"/>
              <a:t>ostvaruju</a:t>
            </a:r>
            <a:r>
              <a:rPr lang="en-US" dirty="0" smtClean="0"/>
              <a:t> </a:t>
            </a:r>
            <a:r>
              <a:rPr lang="en-US" dirty="0" err="1" smtClean="0"/>
              <a:t>bitan</a:t>
            </a:r>
            <a:r>
              <a:rPr lang="sr-Latn-ME" dirty="0" smtClean="0"/>
              <a:t> </a:t>
            </a:r>
            <a:r>
              <a:rPr lang="pl-PL" dirty="0" smtClean="0"/>
              <a:t>utjecaj u preduzeću.</a:t>
            </a:r>
          </a:p>
          <a:p>
            <a:pPr algn="just"/>
            <a:r>
              <a:rPr lang="pl-PL" dirty="0" smtClean="0"/>
              <a:t> S druge strane, znatna koncentracija vlasničke strukture </a:t>
            </a:r>
            <a:r>
              <a:rPr lang="en-US" dirty="0" err="1" smtClean="0"/>
              <a:t>upu</a:t>
            </a:r>
            <a:r>
              <a:rPr lang="sr-Latn-ME" dirty="0" smtClean="0"/>
              <a:t>ć</a:t>
            </a:r>
            <a:r>
              <a:rPr lang="en-US" dirty="0" err="1" smtClean="0"/>
              <a:t>uje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konso</a:t>
            </a:r>
            <a:r>
              <a:rPr lang="sr-Latn-ME" dirty="0" smtClean="0"/>
              <a:t>l</a:t>
            </a:r>
            <a:r>
              <a:rPr lang="en-US" dirty="0" smtClean="0"/>
              <a:t>id</a:t>
            </a:r>
            <a:r>
              <a:rPr lang="sr-Latn-ME" dirty="0" smtClean="0"/>
              <a:t>ovano </a:t>
            </a:r>
            <a:r>
              <a:rPr lang="en-US" dirty="0" smtClean="0"/>
              <a:t> </a:t>
            </a:r>
            <a:r>
              <a:rPr lang="en-US" dirty="0" err="1" smtClean="0"/>
              <a:t>vtasni</a:t>
            </a:r>
            <a:r>
              <a:rPr lang="sr-Latn-ME" dirty="0" smtClean="0"/>
              <a:t>štvo u</a:t>
            </a:r>
            <a:r>
              <a:rPr lang="en-US" dirty="0" smtClean="0"/>
              <a:t> p</a:t>
            </a:r>
            <a:r>
              <a:rPr lang="sr-Latn-ME" dirty="0" smtClean="0"/>
              <a:t>reduzeća</a:t>
            </a:r>
            <a:r>
              <a:rPr lang="en-US" dirty="0" smtClean="0"/>
              <a:t>, u </a:t>
            </a:r>
            <a:r>
              <a:rPr lang="en-US" dirty="0" err="1" smtClean="0"/>
              <a:t>kojemu</a:t>
            </a:r>
            <a:r>
              <a:rPr lang="en-US" dirty="0" smtClean="0"/>
              <a:t> </a:t>
            </a:r>
            <a:r>
              <a:rPr lang="en-US" dirty="0" err="1" smtClean="0"/>
              <a:t>imatelji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sr-Latn-ME" dirty="0" smtClean="0"/>
              <a:t>l</a:t>
            </a:r>
            <a:r>
              <a:rPr lang="en-US" dirty="0" err="1" smtClean="0"/>
              <a:t>ikih</a:t>
            </a:r>
            <a:r>
              <a:rPr lang="en-US" dirty="0" smtClean="0"/>
              <a:t> </a:t>
            </a:r>
            <a:r>
              <a:rPr lang="en-US" dirty="0" err="1" smtClean="0"/>
              <a:t>paketa</a:t>
            </a:r>
            <a:r>
              <a:rPr lang="sr-Latn-ME" dirty="0" smtClean="0"/>
              <a:t> </a:t>
            </a:r>
            <a:r>
              <a:rPr lang="en-US" dirty="0" smtClean="0"/>
              <a:t>(b</a:t>
            </a:r>
            <a:r>
              <a:rPr lang="sr-Latn-ME" dirty="0" smtClean="0"/>
              <a:t>l</a:t>
            </a:r>
            <a:r>
              <a:rPr lang="en-US" dirty="0" err="1" smtClean="0"/>
              <a:t>okova</a:t>
            </a:r>
            <a:r>
              <a:rPr lang="en-US" dirty="0" smtClean="0"/>
              <a:t>) </a:t>
            </a:r>
            <a:r>
              <a:rPr lang="en-US" dirty="0" err="1" smtClean="0"/>
              <a:t>dionica</a:t>
            </a:r>
            <a:r>
              <a:rPr lang="en-US" dirty="0" smtClean="0"/>
              <a:t> (</a:t>
            </a:r>
            <a:r>
              <a:rPr lang="en-US" dirty="0" err="1" smtClean="0"/>
              <a:t>i</a:t>
            </a:r>
            <a:r>
              <a:rPr lang="sr-Latn-ME" dirty="0" smtClean="0"/>
              <a:t>l</a:t>
            </a:r>
            <a:r>
              <a:rPr lang="en-US" dirty="0" err="1" smtClean="0"/>
              <a:t>i</a:t>
            </a:r>
            <a:r>
              <a:rPr lang="en-US" dirty="0" smtClean="0"/>
              <a:t> g</a:t>
            </a:r>
            <a:r>
              <a:rPr lang="sr-Latn-ME" dirty="0" smtClean="0"/>
              <a:t>l</a:t>
            </a:r>
            <a:r>
              <a:rPr lang="en-US" dirty="0" err="1" smtClean="0"/>
              <a:t>asa</a:t>
            </a:r>
            <a:r>
              <a:rPr lang="sr-Latn-ME" dirty="0" smtClean="0"/>
              <a:t>č</a:t>
            </a:r>
            <a:r>
              <a:rPr lang="en-US" dirty="0" err="1" smtClean="0"/>
              <a:t>kih</a:t>
            </a:r>
            <a:r>
              <a:rPr lang="en-US" dirty="0" smtClean="0"/>
              <a:t> </a:t>
            </a:r>
            <a:r>
              <a:rPr lang="sr-Latn-ME" dirty="0" smtClean="0"/>
              <a:t>paketa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skup</a:t>
            </a:r>
            <a:r>
              <a:rPr lang="sr-Latn-ME" dirty="0" smtClean="0"/>
              <a:t>š</a:t>
            </a:r>
            <a:r>
              <a:rPr lang="en-US" dirty="0" err="1" smtClean="0"/>
              <a:t>tini</a:t>
            </a:r>
            <a:r>
              <a:rPr lang="en-US" dirty="0" smtClean="0"/>
              <a:t>) </a:t>
            </a:r>
            <a:r>
              <a:rPr lang="en-US" dirty="0" err="1" smtClean="0"/>
              <a:t>mogu</a:t>
            </a:r>
            <a:r>
              <a:rPr lang="en-US" dirty="0" smtClean="0"/>
              <a:t> </a:t>
            </a:r>
            <a:r>
              <a:rPr lang="en-US" dirty="0" err="1" smtClean="0"/>
              <a:t>znatno</a:t>
            </a:r>
            <a:r>
              <a:rPr lang="en-US" dirty="0" smtClean="0"/>
              <a:t> </a:t>
            </a:r>
            <a:r>
              <a:rPr lang="en-US" dirty="0" err="1" smtClean="0"/>
              <a:t>ut</a:t>
            </a:r>
            <a:r>
              <a:rPr lang="sr-Latn-ME" dirty="0" smtClean="0"/>
              <a:t>i</a:t>
            </a:r>
            <a:r>
              <a:rPr lang="en-US" dirty="0" err="1" smtClean="0"/>
              <a:t>cati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sr-Latn-ME" dirty="0" smtClean="0"/>
              <a:t> </a:t>
            </a:r>
            <a:r>
              <a:rPr lang="en-US" dirty="0" err="1" smtClean="0"/>
              <a:t>upravlja</a:t>
            </a:r>
            <a:r>
              <a:rPr lang="sr-Latn-ME" dirty="0" smtClean="0"/>
              <a:t>č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poslovne</a:t>
            </a:r>
            <a:r>
              <a:rPr lang="en-US" dirty="0" smtClean="0"/>
              <a:t> </a:t>
            </a:r>
            <a:r>
              <a:rPr lang="en-US" dirty="0" err="1" smtClean="0"/>
              <a:t>procese</a:t>
            </a:r>
            <a:r>
              <a:rPr lang="en-US" dirty="0" smtClean="0"/>
              <a:t>.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Latn-ME" dirty="0" smtClean="0"/>
              <a:t>4.O</a:t>
            </a:r>
            <a:r>
              <a:rPr lang="en-US" dirty="0" err="1" smtClean="0"/>
              <a:t>dnos</a:t>
            </a:r>
            <a:r>
              <a:rPr lang="en-US" dirty="0" smtClean="0"/>
              <a:t> s </a:t>
            </a:r>
            <a:r>
              <a:rPr lang="en-US" dirty="0" err="1" smtClean="0"/>
              <a:t>interesno-utjecajnim</a:t>
            </a:r>
            <a:r>
              <a:rPr lang="en-US" dirty="0" smtClean="0"/>
              <a:t> </a:t>
            </a:r>
            <a:r>
              <a:rPr lang="sr-Latn-ME" dirty="0" smtClean="0"/>
              <a:t>subjektima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en-US" dirty="0" err="1" smtClean="0"/>
              <a:t>Interesno</a:t>
            </a:r>
            <a:r>
              <a:rPr lang="en-US" dirty="0" smtClean="0"/>
              <a:t>-u</a:t>
            </a:r>
            <a:r>
              <a:rPr lang="sr-Latn-ME" dirty="0" smtClean="0"/>
              <a:t>t</a:t>
            </a:r>
            <a:r>
              <a:rPr lang="en-US" dirty="0" err="1" smtClean="0"/>
              <a:t>ecajn</a:t>
            </a:r>
            <a:r>
              <a:rPr lang="sr-Latn-ME" dirty="0" smtClean="0"/>
              <a:t>i</a:t>
            </a:r>
            <a:r>
              <a:rPr lang="en-US" dirty="0" smtClean="0"/>
              <a:t> s</a:t>
            </a:r>
            <a:r>
              <a:rPr lang="sr-Latn-ME" dirty="0" smtClean="0"/>
              <a:t>ubjekti</a:t>
            </a:r>
            <a:r>
              <a:rPr lang="en-US" dirty="0" smtClean="0"/>
              <a:t> </a:t>
            </a:r>
            <a:r>
              <a:rPr lang="en-US" dirty="0" err="1" smtClean="0"/>
              <a:t>su</a:t>
            </a:r>
            <a:r>
              <a:rPr lang="en-US" dirty="0" smtClean="0"/>
              <a:t> </a:t>
            </a:r>
            <a:r>
              <a:rPr lang="en-US" dirty="0" err="1" smtClean="0"/>
              <a:t>pojedinci</a:t>
            </a:r>
            <a:r>
              <a:rPr lang="en-US" dirty="0" smtClean="0"/>
              <a:t>, </a:t>
            </a:r>
            <a:r>
              <a:rPr lang="en-US" dirty="0" err="1" smtClean="0"/>
              <a:t>grupe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organizacije</a:t>
            </a:r>
            <a:r>
              <a:rPr lang="en-US" dirty="0" smtClean="0"/>
              <a:t>, </a:t>
            </a:r>
            <a:r>
              <a:rPr lang="en-US" dirty="0" err="1" smtClean="0"/>
              <a:t>kao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koalicije</a:t>
            </a:r>
            <a:r>
              <a:rPr lang="en-US" dirty="0" smtClean="0"/>
              <a:t> </a:t>
            </a:r>
            <a:r>
              <a:rPr lang="en-US" dirty="0" err="1" smtClean="0"/>
              <a:t>pojedinaca</a:t>
            </a:r>
            <a:r>
              <a:rPr lang="en-US" dirty="0" smtClean="0"/>
              <a:t>, </a:t>
            </a:r>
            <a:r>
              <a:rPr lang="en-US" dirty="0" err="1" smtClean="0"/>
              <a:t>grupa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organizacija</a:t>
            </a:r>
            <a:r>
              <a:rPr lang="en-US" dirty="0" smtClean="0"/>
              <a:t>, </a:t>
            </a:r>
            <a:r>
              <a:rPr lang="en-US" dirty="0" err="1" smtClean="0"/>
              <a:t>unuta</a:t>
            </a:r>
            <a:r>
              <a:rPr lang="sr-Latn-ME" dirty="0" smtClean="0"/>
              <a:t>r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izvan</a:t>
            </a:r>
            <a:r>
              <a:rPr lang="en-US" dirty="0" smtClean="0"/>
              <a:t> p</a:t>
            </a:r>
            <a:r>
              <a:rPr lang="sr-Latn-ME" dirty="0" smtClean="0"/>
              <a:t>reduzeća</a:t>
            </a:r>
            <a:r>
              <a:rPr lang="en-US" dirty="0" smtClean="0"/>
              <a:t>, </a:t>
            </a:r>
            <a:r>
              <a:rPr lang="en-US" dirty="0" err="1" smtClean="0"/>
              <a:t>koji</a:t>
            </a:r>
            <a:r>
              <a:rPr lang="en-US" dirty="0" smtClean="0"/>
              <a:t> </a:t>
            </a:r>
            <a:r>
              <a:rPr lang="en-US" dirty="0" err="1" smtClean="0"/>
              <a:t>imaju</a:t>
            </a:r>
            <a:r>
              <a:rPr lang="en-US" dirty="0" smtClean="0"/>
              <a:t> </a:t>
            </a:r>
            <a:r>
              <a:rPr lang="en-US" dirty="0" err="1" smtClean="0"/>
              <a:t>neka</a:t>
            </a:r>
            <a:r>
              <a:rPr lang="sr-Latn-ME" dirty="0" smtClean="0"/>
              <a:t> </a:t>
            </a:r>
            <a:r>
              <a:rPr lang="en-US" dirty="0" err="1" smtClean="0"/>
              <a:t>prava</a:t>
            </a:r>
            <a:r>
              <a:rPr lang="en-US" dirty="0" smtClean="0"/>
              <a:t>, </a:t>
            </a:r>
            <a:r>
              <a:rPr lang="en-US" dirty="0" err="1" smtClean="0"/>
              <a:t>zahtjeve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sr-Latn-ME" dirty="0" smtClean="0"/>
              <a:t>l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interese</a:t>
            </a:r>
            <a:r>
              <a:rPr lang="en-US" dirty="0" smtClean="0"/>
              <a:t> </a:t>
            </a:r>
            <a:r>
              <a:rPr lang="en-US" dirty="0" err="1" smtClean="0"/>
              <a:t>od</a:t>
            </a:r>
            <a:r>
              <a:rPr lang="en-US" dirty="0" smtClean="0"/>
              <a:t> p</a:t>
            </a:r>
            <a:r>
              <a:rPr lang="sr-Latn-ME" dirty="0" smtClean="0"/>
              <a:t>reduzeća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sr-Latn-ME" dirty="0" smtClean="0"/>
              <a:t>I</a:t>
            </a:r>
            <a:r>
              <a:rPr lang="en-US" dirty="0" err="1" smtClean="0"/>
              <a:t>skazuju</a:t>
            </a:r>
            <a:r>
              <a:rPr lang="en-US" dirty="0" smtClean="0"/>
              <a:t> </a:t>
            </a:r>
            <a:r>
              <a:rPr lang="en-US" dirty="0" err="1" smtClean="0"/>
              <a:t>ih</a:t>
            </a:r>
            <a:r>
              <a:rPr lang="en-US" dirty="0" smtClean="0"/>
              <a:t> </a:t>
            </a:r>
            <a:r>
              <a:rPr lang="en-US" dirty="0" err="1" smtClean="0"/>
              <a:t>zbog</a:t>
            </a:r>
            <a:r>
              <a:rPr lang="en-US" dirty="0" smtClean="0"/>
              <a:t> pose</a:t>
            </a:r>
            <a:r>
              <a:rPr lang="sr-Latn-ME" dirty="0" smtClean="0"/>
              <a:t>b</a:t>
            </a:r>
            <a:r>
              <a:rPr lang="en-US" dirty="0" err="1" smtClean="0"/>
              <a:t>nog</a:t>
            </a:r>
            <a:r>
              <a:rPr lang="en-US" dirty="0" smtClean="0"/>
              <a:t> </a:t>
            </a:r>
            <a:r>
              <a:rPr lang="en-US" dirty="0" err="1" smtClean="0"/>
              <a:t>odno</a:t>
            </a:r>
            <a:r>
              <a:rPr lang="sr-Latn-ME" dirty="0" smtClean="0"/>
              <a:t>sa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preuzimaju</a:t>
            </a:r>
            <a:r>
              <a:rPr lang="sr-Latn-ME" dirty="0" smtClean="0"/>
              <a:t>ć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manji</a:t>
            </a:r>
            <a:r>
              <a:rPr lang="en-US" dirty="0" smtClean="0"/>
              <a:t> </a:t>
            </a:r>
            <a:r>
              <a:rPr lang="en-US" dirty="0" err="1" smtClean="0"/>
              <a:t>ili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sr-Latn-ME" dirty="0" smtClean="0"/>
              <a:t>ć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rizik</a:t>
            </a:r>
            <a:r>
              <a:rPr lang="en-US" dirty="0" smtClean="0"/>
              <a:t> </a:t>
            </a:r>
            <a:r>
              <a:rPr lang="en-US" dirty="0" err="1" smtClean="0"/>
              <a:t>zbog</a:t>
            </a:r>
            <a:r>
              <a:rPr lang="en-US" dirty="0" smtClean="0"/>
              <a:t> </a:t>
            </a:r>
            <a:r>
              <a:rPr lang="en-US" dirty="0" err="1" smtClean="0"/>
              <a:t>svoje</a:t>
            </a:r>
            <a:r>
              <a:rPr lang="en-US" dirty="0" smtClean="0"/>
              <a:t> </a:t>
            </a:r>
            <a:r>
              <a:rPr lang="en-US" dirty="0" err="1" smtClean="0"/>
              <a:t>povezanosti</a:t>
            </a:r>
            <a:r>
              <a:rPr lang="en-US" dirty="0" smtClean="0"/>
              <a:t> s p</a:t>
            </a:r>
            <a:r>
              <a:rPr lang="sr-Latn-ME" dirty="0" smtClean="0"/>
              <a:t>reduzećem</a:t>
            </a:r>
            <a:r>
              <a:rPr lang="en-US" dirty="0" smtClean="0"/>
              <a:t>.</a:t>
            </a:r>
          </a:p>
          <a:p>
            <a:pPr algn="just"/>
            <a:r>
              <a:rPr lang="sr-Latn-ME" dirty="0" smtClean="0"/>
              <a:t>U</a:t>
            </a:r>
            <a:r>
              <a:rPr lang="en-US" dirty="0" err="1" smtClean="0"/>
              <a:t>dio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sr-Latn-ME" dirty="0" smtClean="0"/>
              <a:t>l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ut</a:t>
            </a:r>
            <a:r>
              <a:rPr lang="sr-Latn-ME" dirty="0" smtClean="0"/>
              <a:t>i</a:t>
            </a:r>
            <a:r>
              <a:rPr lang="en-US" dirty="0" err="1" smtClean="0"/>
              <a:t>caj</a:t>
            </a:r>
            <a:r>
              <a:rPr lang="en-US" dirty="0" smtClean="0"/>
              <a:t> (eng. s</a:t>
            </a:r>
            <a:r>
              <a:rPr lang="sr-Latn-ME" dirty="0" smtClean="0"/>
              <a:t>t</a:t>
            </a:r>
            <a:r>
              <a:rPr lang="en-US" dirty="0" err="1" smtClean="0"/>
              <a:t>ake</a:t>
            </a:r>
            <a:r>
              <a:rPr lang="en-US" dirty="0" smtClean="0"/>
              <a:t>) je </a:t>
            </a:r>
            <a:r>
              <a:rPr lang="en-US" dirty="0" err="1" smtClean="0"/>
              <a:t>svaki</a:t>
            </a:r>
            <a:r>
              <a:rPr lang="en-US" dirty="0" smtClean="0"/>
              <a:t> </a:t>
            </a:r>
            <a:r>
              <a:rPr lang="en-US" dirty="0" err="1" smtClean="0"/>
              <a:t>interes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sr-Latn-ME" dirty="0" smtClean="0"/>
              <a:t>l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potra</a:t>
            </a:r>
            <a:r>
              <a:rPr lang="sr-Latn-ME" dirty="0" smtClean="0"/>
              <a:t>ž</a:t>
            </a:r>
            <a:r>
              <a:rPr lang="en-US" dirty="0" err="1" smtClean="0"/>
              <a:t>ivanje</a:t>
            </a:r>
            <a:r>
              <a:rPr lang="en-US" dirty="0" smtClean="0"/>
              <a:t> </a:t>
            </a:r>
            <a:r>
              <a:rPr lang="en-US" dirty="0" err="1" smtClean="0"/>
              <a:t>koje</a:t>
            </a:r>
            <a:r>
              <a:rPr lang="sr-Latn-ME" dirty="0" smtClean="0"/>
              <a:t> </a:t>
            </a:r>
            <a:r>
              <a:rPr lang="pl-PL" dirty="0" smtClean="0"/>
              <a:t>grupa ili pojedinac ima u rezultatu (ishodu) korporacijske politike, u procedurama </a:t>
            </a:r>
            <a:r>
              <a:rPr lang="en-US" dirty="0" err="1" smtClean="0"/>
              <a:t>ili</a:t>
            </a:r>
            <a:r>
              <a:rPr lang="en-US" dirty="0" smtClean="0"/>
              <a:t> </a:t>
            </a:r>
            <a:r>
              <a:rPr lang="en-US" dirty="0" err="1" smtClean="0"/>
              <a:t>akcijama</a:t>
            </a:r>
            <a:r>
              <a:rPr lang="en-US" dirty="0" smtClean="0"/>
              <a:t> </a:t>
            </a:r>
            <a:r>
              <a:rPr lang="en-US" dirty="0" err="1" smtClean="0"/>
              <a:t>prema</a:t>
            </a:r>
            <a:r>
              <a:rPr lang="en-US" dirty="0" smtClean="0"/>
              <a:t> </a:t>
            </a:r>
            <a:r>
              <a:rPr lang="en-US" dirty="0" err="1" smtClean="0"/>
              <a:t>drugima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Latn-ME" dirty="0" smtClean="0"/>
              <a:t>5.</a:t>
            </a:r>
            <a:r>
              <a:rPr lang="en-US" dirty="0" err="1" smtClean="0"/>
              <a:t>Objav</a:t>
            </a:r>
            <a:r>
              <a:rPr lang="sr-Latn-ME" dirty="0" smtClean="0"/>
              <a:t>l</a:t>
            </a:r>
            <a:r>
              <a:rPr lang="en-US" dirty="0" err="1" smtClean="0"/>
              <a:t>jivanje</a:t>
            </a:r>
            <a:r>
              <a:rPr lang="en-US" dirty="0" smtClean="0"/>
              <a:t> </a:t>
            </a:r>
            <a:r>
              <a:rPr lang="en-US" dirty="0" err="1" smtClean="0"/>
              <a:t>informacija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finan</a:t>
            </a:r>
            <a:r>
              <a:rPr lang="sr-Latn-ME" dirty="0" smtClean="0"/>
              <a:t>s</a:t>
            </a:r>
            <a:r>
              <a:rPr lang="en-US" dirty="0" err="1" smtClean="0"/>
              <a:t>ijska</a:t>
            </a:r>
            <a:r>
              <a:rPr lang="en-US" dirty="0" smtClean="0"/>
              <a:t> </a:t>
            </a:r>
            <a:r>
              <a:rPr lang="en-US" dirty="0" err="1" smtClean="0"/>
              <a:t>transparentnost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en-US" dirty="0" err="1" smtClean="0"/>
              <a:t>Peti</a:t>
            </a:r>
            <a:r>
              <a:rPr lang="en-US" dirty="0" smtClean="0"/>
              <a:t> </a:t>
            </a:r>
            <a:r>
              <a:rPr lang="en-US" dirty="0" err="1" smtClean="0"/>
              <a:t>interni</a:t>
            </a:r>
            <a:r>
              <a:rPr lang="en-US" dirty="0" smtClean="0"/>
              <a:t> </a:t>
            </a:r>
            <a:r>
              <a:rPr lang="en-US" dirty="0" err="1" smtClean="0"/>
              <a:t>mehanizam</a:t>
            </a:r>
            <a:r>
              <a:rPr lang="en-US" dirty="0" smtClean="0"/>
              <a:t> </a:t>
            </a:r>
            <a:r>
              <a:rPr lang="en-US" dirty="0" err="1" smtClean="0"/>
              <a:t>korporativnog</a:t>
            </a:r>
            <a:r>
              <a:rPr lang="en-US" dirty="0" smtClean="0"/>
              <a:t> </a:t>
            </a:r>
            <a:r>
              <a:rPr lang="en-US" dirty="0" err="1" smtClean="0"/>
              <a:t>upravljanja</a:t>
            </a:r>
            <a:r>
              <a:rPr lang="en-US" dirty="0" smtClean="0"/>
              <a:t> je </a:t>
            </a:r>
            <a:r>
              <a:rPr lang="en-US" dirty="0" err="1" smtClean="0"/>
              <a:t>finan</a:t>
            </a:r>
            <a:r>
              <a:rPr lang="sr-Latn-ME" dirty="0" smtClean="0"/>
              <a:t>s</a:t>
            </a:r>
            <a:r>
              <a:rPr lang="en-US" dirty="0" err="1" smtClean="0"/>
              <a:t>ijska</a:t>
            </a:r>
            <a:r>
              <a:rPr lang="en-US" dirty="0" smtClean="0"/>
              <a:t> </a:t>
            </a:r>
            <a:r>
              <a:rPr lang="en-US" dirty="0" err="1" smtClean="0"/>
              <a:t>transparentnost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sr-Latn-ME" dirty="0" smtClean="0"/>
              <a:t> </a:t>
            </a:r>
            <a:r>
              <a:rPr lang="en-US" dirty="0" err="1" smtClean="0"/>
              <a:t>adekvatno</a:t>
            </a:r>
            <a:r>
              <a:rPr lang="en-US" dirty="0" smtClean="0"/>
              <a:t> </a:t>
            </a:r>
            <a:r>
              <a:rPr lang="en-US" dirty="0" err="1" smtClean="0"/>
              <a:t>objavljivanje</a:t>
            </a:r>
            <a:r>
              <a:rPr lang="en-US" dirty="0" smtClean="0"/>
              <a:t> </a:t>
            </a:r>
            <a:r>
              <a:rPr lang="en-US" dirty="0" err="1" smtClean="0"/>
              <a:t>relevantnih</a:t>
            </a:r>
            <a:r>
              <a:rPr lang="en-US" dirty="0" smtClean="0"/>
              <a:t> </a:t>
            </a:r>
            <a:r>
              <a:rPr lang="en-US" dirty="0" err="1" smtClean="0"/>
              <a:t>informacija</a:t>
            </a:r>
            <a:r>
              <a:rPr lang="en-US" dirty="0" smtClean="0"/>
              <a:t> o p</a:t>
            </a:r>
            <a:r>
              <a:rPr lang="sr-Latn-ME" dirty="0" smtClean="0"/>
              <a:t>reduzeću</a:t>
            </a:r>
            <a:r>
              <a:rPr lang="en-US" dirty="0" smtClean="0"/>
              <a:t> (</a:t>
            </a:r>
            <a:r>
              <a:rPr lang="en-US" dirty="0" err="1" smtClean="0"/>
              <a:t>korporativno</a:t>
            </a:r>
            <a:r>
              <a:rPr lang="en-US" dirty="0" smtClean="0"/>
              <a:t> </a:t>
            </a:r>
            <a:r>
              <a:rPr lang="en-US" dirty="0" err="1" smtClean="0"/>
              <a:t>izvje</a:t>
            </a:r>
            <a:r>
              <a:rPr lang="sr-Latn-ME" dirty="0" smtClean="0"/>
              <a:t>š</a:t>
            </a:r>
            <a:r>
              <a:rPr lang="en-US" dirty="0" err="1" smtClean="0"/>
              <a:t>tavanje</a:t>
            </a:r>
            <a:r>
              <a:rPr lang="sr-Latn-ME" dirty="0" smtClean="0"/>
              <a:t>).</a:t>
            </a:r>
            <a:r>
              <a:rPr lang="en-US" dirty="0" smtClean="0"/>
              <a:t> </a:t>
            </a:r>
            <a:endParaRPr lang="sr-Latn-ME" dirty="0" smtClean="0"/>
          </a:p>
          <a:p>
            <a:r>
              <a:rPr lang="en-US" dirty="0" err="1" smtClean="0"/>
              <a:t>Aktivnosti</a:t>
            </a:r>
            <a:r>
              <a:rPr lang="en-US" dirty="0" smtClean="0"/>
              <a:t> </a:t>
            </a:r>
            <a:r>
              <a:rPr lang="en-US" dirty="0" err="1" smtClean="0"/>
              <a:t>izvje</a:t>
            </a:r>
            <a:r>
              <a:rPr lang="sr-Latn-ME" dirty="0" smtClean="0"/>
              <a:t>š</a:t>
            </a:r>
            <a:r>
              <a:rPr lang="en-US" dirty="0" err="1" smtClean="0"/>
              <a:t>tavanja</a:t>
            </a:r>
            <a:r>
              <a:rPr lang="en-US" dirty="0" smtClean="0"/>
              <a:t> </a:t>
            </a:r>
            <a:r>
              <a:rPr lang="en-US" dirty="0" err="1" smtClean="0"/>
              <a:t>nisu</a:t>
            </a:r>
            <a:r>
              <a:rPr lang="en-US" dirty="0" smtClean="0"/>
              <a:t> </a:t>
            </a:r>
            <a:r>
              <a:rPr lang="en-US" dirty="0" err="1" smtClean="0"/>
              <a:t>vazne</a:t>
            </a:r>
            <a:r>
              <a:rPr lang="en-US" dirty="0" smtClean="0"/>
              <a:t> </a:t>
            </a:r>
            <a:r>
              <a:rPr lang="en-US" dirty="0" err="1" smtClean="0"/>
              <a:t>samo</a:t>
            </a:r>
            <a:r>
              <a:rPr lang="en-US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postoje</a:t>
            </a:r>
            <a:r>
              <a:rPr lang="sr-Latn-ME" dirty="0" smtClean="0"/>
              <a:t>ć</a:t>
            </a:r>
            <a:r>
              <a:rPr lang="en-US" dirty="0" smtClean="0"/>
              <a:t>e</a:t>
            </a:r>
            <a:r>
              <a:rPr lang="sr-Latn-ME" dirty="0" smtClean="0"/>
              <a:t> </a:t>
            </a:r>
            <a:r>
              <a:rPr lang="pl-PL" dirty="0" smtClean="0"/>
              <a:t>investitore nego i za sve one koji bi to mogli postati.</a:t>
            </a:r>
          </a:p>
          <a:p>
            <a:pPr algn="just"/>
            <a:r>
              <a:rPr lang="en-US" dirty="0" smtClean="0"/>
              <a:t>T</a:t>
            </a:r>
            <a:r>
              <a:rPr lang="sr-Latn-ME" dirty="0" smtClean="0"/>
              <a:t>ač</a:t>
            </a:r>
            <a:r>
              <a:rPr lang="en-US" dirty="0" smtClean="0"/>
              <a:t>no, </a:t>
            </a:r>
            <a:r>
              <a:rPr lang="en-US" dirty="0" err="1" smtClean="0"/>
              <a:t>pouzdano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pravo</a:t>
            </a:r>
            <a:r>
              <a:rPr lang="sr-Latn-ME" dirty="0" smtClean="0"/>
              <a:t>vremeno </a:t>
            </a:r>
            <a:r>
              <a:rPr lang="en-US" dirty="0" smtClean="0"/>
              <a:t> </a:t>
            </a:r>
            <a:r>
              <a:rPr lang="en-US" dirty="0" err="1" smtClean="0"/>
              <a:t>izvje</a:t>
            </a:r>
            <a:r>
              <a:rPr lang="sr-Latn-ME" dirty="0" smtClean="0"/>
              <a:t>š</a:t>
            </a:r>
            <a:r>
              <a:rPr lang="en-US" dirty="0" err="1" smtClean="0"/>
              <a:t>tavanje</a:t>
            </a:r>
            <a:r>
              <a:rPr lang="en-US" dirty="0" smtClean="0"/>
              <a:t> o </a:t>
            </a:r>
            <a:r>
              <a:rPr lang="en-US" dirty="0" err="1" smtClean="0"/>
              <a:t>retevantnim</a:t>
            </a:r>
            <a:r>
              <a:rPr lang="en-US" dirty="0" smtClean="0"/>
              <a:t> </a:t>
            </a:r>
            <a:r>
              <a:rPr lang="en-US" dirty="0" err="1" smtClean="0"/>
              <a:t>poslovnim</a:t>
            </a:r>
            <a:r>
              <a:rPr lang="en-US" dirty="0" smtClean="0"/>
              <a:t> </a:t>
            </a:r>
            <a:r>
              <a:rPr lang="en-US" dirty="0" err="1" smtClean="0"/>
              <a:t>podacima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poseb</a:t>
            </a:r>
            <a:r>
              <a:rPr lang="sr-Latn-ME" dirty="0" smtClean="0"/>
              <a:t>no </a:t>
            </a:r>
            <a:r>
              <a:rPr lang="en-US" dirty="0" smtClean="0"/>
              <a:t> o </a:t>
            </a:r>
            <a:r>
              <a:rPr lang="en-US" dirty="0" err="1" smtClean="0"/>
              <a:t>finan</a:t>
            </a:r>
            <a:r>
              <a:rPr lang="sr-Latn-ME" dirty="0" smtClean="0"/>
              <a:t>s</a:t>
            </a:r>
            <a:r>
              <a:rPr lang="en-US" dirty="0" err="1" smtClean="0"/>
              <a:t>ijskom</a:t>
            </a:r>
            <a:r>
              <a:rPr lang="en-US" dirty="0" smtClean="0"/>
              <a:t> </a:t>
            </a:r>
            <a:r>
              <a:rPr lang="en-US" dirty="0" err="1" smtClean="0"/>
              <a:t>stanju</a:t>
            </a:r>
            <a:r>
              <a:rPr lang="en-US" dirty="0" smtClean="0"/>
              <a:t> p</a:t>
            </a:r>
            <a:r>
              <a:rPr lang="sr-Latn-ME" dirty="0" smtClean="0"/>
              <a:t>reduzeća</a:t>
            </a:r>
            <a:r>
              <a:rPr lang="en-US" dirty="0" smtClean="0"/>
              <a:t> </a:t>
            </a:r>
            <a:r>
              <a:rPr lang="en-US" dirty="0" err="1" smtClean="0"/>
              <a:t>kao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o</a:t>
            </a:r>
            <a:r>
              <a:rPr lang="sr-Latn-ME" dirty="0" smtClean="0"/>
              <a:t>č</a:t>
            </a:r>
            <a:r>
              <a:rPr lang="en-US" dirty="0" err="1" smtClean="0"/>
              <a:t>ekivan</a:t>
            </a:r>
            <a:r>
              <a:rPr lang="sr-Latn-ME" dirty="0" smtClean="0"/>
              <a:t>i</a:t>
            </a:r>
            <a:r>
              <a:rPr lang="en-US" dirty="0" smtClean="0"/>
              <a:t>m </a:t>
            </a:r>
            <a:r>
              <a:rPr lang="en-US" dirty="0" err="1" smtClean="0"/>
              <a:t>investicijskim</a:t>
            </a:r>
            <a:r>
              <a:rPr lang="en-US" dirty="0" smtClean="0"/>
              <a:t> </a:t>
            </a:r>
            <a:r>
              <a:rPr lang="en-US" dirty="0" err="1" smtClean="0"/>
              <a:t>odlukama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pl-PL" dirty="0" smtClean="0"/>
              <a:t>od krucijalne je važnosti za djelovanje vlasnika na tržištima kapitala, kao i za procjenu kvatiteta rada menadžmenta preduzeća.</a:t>
            </a:r>
            <a:endParaRPr lang="pl-PL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">
  <a:themeElements>
    <a:clrScheme name="Urban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Urban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Urban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1246</TotalTime>
  <Words>1491</Words>
  <Application>Microsoft Office PowerPoint</Application>
  <PresentationFormat>On-screen Show (4:3)</PresentationFormat>
  <Paragraphs>84</Paragraphs>
  <Slides>14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Urban</vt:lpstr>
      <vt:lpstr> PRAVNI FAKULTET  KORPORATIVNO UPRAVLJANJE autor-prof.dr.sc. Darko Tipurić i saradnici, izdanje 2008 g. </vt:lpstr>
      <vt:lpstr>                                      VJEŽBE 3  UVOD </vt:lpstr>
      <vt:lpstr>CILJ PREDAVANJA</vt:lpstr>
      <vt:lpstr>A- Interni mehanizmi korporativnog upravljanja</vt:lpstr>
      <vt:lpstr>1. Odbor(i) </vt:lpstr>
      <vt:lpstr>2.Naknade menadžmentu</vt:lpstr>
      <vt:lpstr>3.Koncentracija vlasništva</vt:lpstr>
      <vt:lpstr>4.Odnos s interesno-utjecajnim subjektima</vt:lpstr>
      <vt:lpstr>5.Objavljivanje informacija i finansijska transparentnost</vt:lpstr>
      <vt:lpstr>B - Eksterni mehanizmi korporativnog upravljanja</vt:lpstr>
      <vt:lpstr>1. Tržište za korporativnu kontrolu</vt:lpstr>
      <vt:lpstr>2. Zakonodavni i regulatorni okvir</vt:lpstr>
      <vt:lpstr>3. Zaštita manjinskih dioničara</vt:lpstr>
      <vt:lpstr>4.Konkurentski uslovi  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Haris</dc:creator>
  <cp:lastModifiedBy>Windows User</cp:lastModifiedBy>
  <cp:revision>152</cp:revision>
  <dcterms:created xsi:type="dcterms:W3CDTF">2016-02-04T23:36:05Z</dcterms:created>
  <dcterms:modified xsi:type="dcterms:W3CDTF">2019-03-26T14:52:34Z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aeccaca9-c565-4687-ab89-670d7189269d_Enabled">
    <vt:lpwstr>True</vt:lpwstr>
  </property>
  <property fmtid="{D5CDD505-2E9C-101B-9397-08002B2CF9AE}" pid="3" name="MSIP_Label_aeccaca9-c565-4687-ab89-670d7189269d_SiteId">
    <vt:lpwstr>2e1b18c0-6ae4-42f1-8d17-123e592a2480</vt:lpwstr>
  </property>
  <property fmtid="{D5CDD505-2E9C-101B-9397-08002B2CF9AE}" pid="4" name="MSIP_Label_aeccaca9-c565-4687-ab89-670d7189269d_Ref">
    <vt:lpwstr>https://api.informationprotection.azure.com/api/2e1b18c0-6ae4-42f1-8d17-123e592a2480</vt:lpwstr>
  </property>
  <property fmtid="{D5CDD505-2E9C-101B-9397-08002B2CF9AE}" pid="5" name="MSIP_Label_aeccaca9-c565-4687-ab89-670d7189269d_Owner">
    <vt:lpwstr>harisko@vbba.volksbank.ba</vt:lpwstr>
  </property>
  <property fmtid="{D5CDD505-2E9C-101B-9397-08002B2CF9AE}" pid="6" name="MSIP_Label_aeccaca9-c565-4687-ab89-670d7189269d_SetDate">
    <vt:lpwstr>2018-03-06T08:44:01.8161003+01:00</vt:lpwstr>
  </property>
  <property fmtid="{D5CDD505-2E9C-101B-9397-08002B2CF9AE}" pid="7" name="MSIP_Label_aeccaca9-c565-4687-ab89-670d7189269d_Name">
    <vt:lpwstr>Povjerljivost C1</vt:lpwstr>
  </property>
  <property fmtid="{D5CDD505-2E9C-101B-9397-08002B2CF9AE}" pid="8" name="MSIP_Label_aeccaca9-c565-4687-ab89-670d7189269d_Application">
    <vt:lpwstr>Microsoft Azure Information Protection</vt:lpwstr>
  </property>
  <property fmtid="{D5CDD505-2E9C-101B-9397-08002B2CF9AE}" pid="9" name="MSIP_Label_aeccaca9-c565-4687-ab89-670d7189269d_Extended_MSFT_Method">
    <vt:lpwstr>Automatic</vt:lpwstr>
  </property>
  <property fmtid="{D5CDD505-2E9C-101B-9397-08002B2CF9AE}" pid="10" name="Sensitivity">
    <vt:lpwstr>Povjerljivost C1</vt:lpwstr>
  </property>
</Properties>
</file>