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11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F7760F-0501-4D38-9C5E-88C3C14C4B4B}" type="datetimeFigureOut">
              <a:rPr lang="hr-HR" smtClean="0"/>
              <a:pPr/>
              <a:t>17.3.2019.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C2B63F-D6E6-488C-8240-A2687CFBB818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39128696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C2B63F-D6E6-488C-8240-A2687CFBB818}" type="slidenum">
              <a:rPr lang="hr-HR" smtClean="0"/>
              <a:pPr/>
              <a:t>1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18493454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C2B63F-D6E6-488C-8240-A2687CFBB818}" type="slidenum">
              <a:rPr lang="hr-HR" smtClean="0"/>
              <a:pPr/>
              <a:t>2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2155459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91D3F211-2906-482D-879F-5372067048EC}" type="datetimeFigureOut">
              <a:rPr lang="en-US" smtClean="0"/>
              <a:pPr/>
              <a:t>3/17/2019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3/17/2019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3/17/2019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3/17/2019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3/17/2019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3/17/2019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1D3F211-2906-482D-879F-5372067048EC}" type="datetimeFigureOut">
              <a:rPr lang="en-US" smtClean="0"/>
              <a:pPr/>
              <a:t>3/17/2019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91D3F211-2906-482D-879F-5372067048EC}" type="datetimeFigureOut">
              <a:rPr lang="en-US" smtClean="0"/>
              <a:pPr/>
              <a:t>3/17/2019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3/17/2019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3/17/2019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3/17/2019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91D3F211-2906-482D-879F-5372067048EC}" type="datetimeFigureOut">
              <a:rPr lang="en-US" smtClean="0"/>
              <a:pPr/>
              <a:t>3/17/2019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MSIPCM8e564cf8bcdd0d30fe1a14b6" descr="{&quot;HashCode&quot;:2022693539,&quot;Placement&quot;:&quot;Footer&quot;,&quot;Top&quot;:524.725769,&quot;Left&quot;:0.0,&quot;SlideWidth&quot;:720,&quot;SlideHeight&quot;:540}"/>
          <p:cNvSpPr txBox="1"/>
          <p:nvPr userDrawn="1"/>
        </p:nvSpPr>
        <p:spPr>
          <a:xfrm>
            <a:off x="0" y="6664017"/>
            <a:ext cx="1191689" cy="193983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hr-HR" sz="600" smtClean="0">
                <a:solidFill>
                  <a:srgbClr val="000000"/>
                </a:solidFill>
                <a:latin typeface="Calibri" panose="020F0502020204030204" pitchFamily="34" charset="0"/>
              </a:rPr>
              <a:t>SBERBANK BH - Povjerljivost C1
</a:t>
            </a:r>
            <a:endParaRPr lang="hr-HR" sz="6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r-H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PRAVNI </a:t>
            </a:r>
            <a: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FAKULTET</a:t>
            </a:r>
            <a:b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KORPORATIVNO UPRAVLJANJE</a:t>
            </a:r>
            <a:r>
              <a:rPr lang="hr-BA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BA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autor-prof.dr.sc. Darko Tipurić i </a:t>
            </a:r>
            <a:r>
              <a:rPr lang="hr-BA" sz="1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saradnici</a:t>
            </a:r>
            <a:r>
              <a:rPr lang="hr-BA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izdanje 2008 g.</a:t>
            </a:r>
            <a:r>
              <a:rPr lang="hr-HR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2423120"/>
          </a:xfrm>
        </p:spPr>
        <p:txBody>
          <a:bodyPr>
            <a:normAutofit/>
          </a:bodyPr>
          <a:lstStyle/>
          <a:p>
            <a:endParaRPr lang="hr-HR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Prof.dr</a:t>
            </a:r>
            <a:r>
              <a:rPr lang="hr-H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hr-HR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Halil</a:t>
            </a:r>
            <a:r>
              <a:rPr lang="hr-H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r-HR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Kalač</a:t>
            </a:r>
            <a:endParaRPr lang="hr-HR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r-HR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Haris Kozlo MA</a:t>
            </a:r>
          </a:p>
          <a:p>
            <a:r>
              <a:rPr lang="hr-H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hr-H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iši asistent na </a:t>
            </a:r>
            <a:r>
              <a:rPr lang="hr-HR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ekonomskopravnoj</a:t>
            </a:r>
            <a:r>
              <a:rPr lang="hr-H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naučnoj oblasti</a:t>
            </a:r>
            <a:endParaRPr lang="hr-HR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bs-Latn-BA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UNT logo NOVI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5700" y="548680"/>
            <a:ext cx="1752600" cy="1182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VJEŽBE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UVOD</a:t>
            </a:r>
            <a:b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hr-H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bs-Latn-BA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Predmet Korporativno upravljanje ima za cilj:</a:t>
            </a:r>
          </a:p>
          <a:p>
            <a:pPr marL="109728" indent="0">
              <a:buNone/>
            </a:pPr>
            <a:endParaRPr lang="bs-Latn-BA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studente upozna sa sistemom upravljanja malim i srednjim </a:t>
            </a:r>
            <a:r>
              <a:rPr lang="bs-Latn-BA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preduzećima</a:t>
            </a:r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 velikim korporacijama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Pravima osoba u statusu vlasnika dijela kapitala sa različitim omjerom učešća u ukupnom kapitalu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 naglaskom na male dioničare i njihovim pravima</a:t>
            </a:r>
            <a:endParaRPr lang="bs-Latn-BA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bs-Latn-BA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ctr">
              <a:buNone/>
            </a:pPr>
            <a:r>
              <a:rPr lang="bs-Latn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,,</a:t>
            </a:r>
            <a:r>
              <a:rPr lang="bs-Latn-B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studenti </a:t>
            </a:r>
            <a:r>
              <a:rPr lang="bs-Latn-BA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stiču</a:t>
            </a:r>
            <a:r>
              <a:rPr lang="bs-Latn-B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znanja o načinu osnivanja kompanije, pravilima i uslovima poslovanja u </a:t>
            </a:r>
            <a:r>
              <a:rPr lang="bs-Latn-BA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okruženju</a:t>
            </a:r>
            <a:r>
              <a:rPr lang="bs-Latn-B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zakonskim regulativama vezanim za korporaciju“</a:t>
            </a:r>
          </a:p>
          <a:p>
            <a:pPr>
              <a:buFont typeface="Arial" panose="020B0604020202020204" pitchFamily="34" charset="0"/>
              <a:buChar char="•"/>
            </a:pPr>
            <a:endParaRPr lang="bs-Latn-BA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377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CILJ PREDAVANJA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r-Latn-ME" dirty="0" smtClean="0"/>
              <a:t>A - KORPORATIVNO UPRAVLJANJE U BiH</a:t>
            </a:r>
          </a:p>
          <a:p>
            <a:pPr marL="514350" indent="-514350">
              <a:buAutoNum type="arabicPeriod"/>
            </a:pPr>
            <a:r>
              <a:rPr lang="sr-Latn-ME" dirty="0" smtClean="0"/>
              <a:t>Karakteristike korporativnog upravljanja</a:t>
            </a:r>
          </a:p>
          <a:p>
            <a:pPr marL="514350" indent="-514350">
              <a:buAutoNum type="arabicPeriod"/>
            </a:pPr>
            <a:r>
              <a:rPr lang="sr-Latn-ME" dirty="0" smtClean="0"/>
              <a:t>Način osnivanja privrednih subjekata </a:t>
            </a:r>
          </a:p>
          <a:p>
            <a:pPr marL="514350" indent="-514350">
              <a:buAutoNum type="arabicPeriod"/>
            </a:pPr>
            <a:r>
              <a:rPr lang="sr-Latn-ME" dirty="0" smtClean="0"/>
              <a:t>Pravni okvir korporativnog upravljanja</a:t>
            </a:r>
          </a:p>
          <a:p>
            <a:pPr marL="514350" indent="-514350">
              <a:buAutoNum type="arabicPeriod"/>
            </a:pPr>
            <a:r>
              <a:rPr lang="sr-Latn-ME" dirty="0" smtClean="0"/>
              <a:t>Osnivanje privrednih društava (d. d., ....)</a:t>
            </a:r>
          </a:p>
          <a:p>
            <a:pPr marL="514350" indent="-514350">
              <a:buAutoNum type="arabicPeriod"/>
            </a:pPr>
            <a:r>
              <a:rPr lang="sr-Latn-ME" dirty="0" smtClean="0"/>
              <a:t>Institucinalni okvir</a:t>
            </a:r>
          </a:p>
          <a:p>
            <a:pPr marL="0" indent="0">
              <a:buNone/>
            </a:pPr>
            <a:r>
              <a:rPr lang="sr-Latn-ME" dirty="0" smtClean="0"/>
              <a:t>B – KODEKSI KORPORATIVNOG UPRAVLJANJA</a:t>
            </a:r>
          </a:p>
          <a:p>
            <a:pPr marL="0" indent="0">
              <a:buNone/>
            </a:pPr>
            <a:r>
              <a:rPr lang="sr-Latn-ME" dirty="0" smtClean="0"/>
              <a:t>6. Kodeks korporativnog upravljanja kompanije</a:t>
            </a:r>
          </a:p>
          <a:p>
            <a:pPr marL="0" indent="0">
              <a:buNone/>
            </a:pPr>
            <a:r>
              <a:rPr lang="sr-Latn-ME" dirty="0" smtClean="0"/>
              <a:t>7. Etički kodeks korporativnog upravljanja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ME" dirty="0" smtClean="0"/>
              <a:t>A - KORPORATIVNO UPRAVLJANJE U BiH</a:t>
            </a:r>
            <a:br>
              <a:rPr lang="sr-Latn-ME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sv-SE" dirty="0" smtClean="0"/>
              <a:t> </a:t>
            </a:r>
            <a:r>
              <a:rPr lang="sr-Latn-ME" dirty="0" smtClean="0"/>
              <a:t>Primjena</a:t>
            </a:r>
            <a:r>
              <a:rPr lang="sv-SE" dirty="0" smtClean="0"/>
              <a:t> dobre prakse korporativnog upravljanja u Bosni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Hercegovini</a:t>
            </a:r>
            <a:r>
              <a:rPr lang="en-US" dirty="0" smtClean="0"/>
              <a:t> </a:t>
            </a:r>
            <a:r>
              <a:rPr lang="en-US" dirty="0" err="1" smtClean="0"/>
              <a:t>dovest</a:t>
            </a:r>
            <a:r>
              <a:rPr lang="sr-Latn-ME" dirty="0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će</a:t>
            </a:r>
            <a:r>
              <a:rPr lang="en-US" dirty="0" smtClean="0"/>
              <a:t> do </a:t>
            </a:r>
            <a:r>
              <a:rPr lang="en-US" dirty="0" err="1" smtClean="0"/>
              <a:t>povećanja</a:t>
            </a:r>
            <a:r>
              <a:rPr lang="en-US" dirty="0" smtClean="0"/>
              <a:t> </a:t>
            </a:r>
            <a:r>
              <a:rPr lang="en-US" dirty="0" err="1" smtClean="0"/>
              <a:t>povjerenja</a:t>
            </a:r>
            <a:r>
              <a:rPr lang="en-US" dirty="0" smtClean="0"/>
              <a:t> </a:t>
            </a:r>
            <a:r>
              <a:rPr lang="en-US" dirty="0" err="1" smtClean="0"/>
              <a:t>investitora</a:t>
            </a:r>
            <a:r>
              <a:rPr lang="en-US" dirty="0" smtClean="0"/>
              <a:t>, </a:t>
            </a:r>
            <a:r>
              <a:rPr lang="en-US" dirty="0" err="1" smtClean="0"/>
              <a:t>kako</a:t>
            </a:r>
            <a:r>
              <a:rPr lang="en-US" dirty="0" smtClean="0"/>
              <a:t> </a:t>
            </a:r>
            <a:r>
              <a:rPr lang="en-US" dirty="0" err="1" smtClean="0"/>
              <a:t>domaćih</a:t>
            </a:r>
            <a:r>
              <a:rPr lang="en-US" dirty="0" smtClean="0"/>
              <a:t> </a:t>
            </a:r>
            <a:r>
              <a:rPr lang="en-US" dirty="0" err="1" smtClean="0"/>
              <a:t>tako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stranih</a:t>
            </a:r>
            <a:r>
              <a:rPr lang="en-US" dirty="0" smtClean="0"/>
              <a:t>, </a:t>
            </a:r>
            <a:r>
              <a:rPr lang="en-US" dirty="0" err="1" smtClean="0"/>
              <a:t>pružiti</a:t>
            </a:r>
            <a:r>
              <a:rPr lang="en-US" dirty="0" smtClean="0"/>
              <a:t> </a:t>
            </a:r>
            <a:r>
              <a:rPr lang="en-US" dirty="0" err="1" smtClean="0"/>
              <a:t>podršku</a:t>
            </a:r>
            <a:r>
              <a:rPr lang="en-US" dirty="0" smtClean="0"/>
              <a:t> </a:t>
            </a:r>
            <a:r>
              <a:rPr lang="en-US" dirty="0" err="1" smtClean="0"/>
              <a:t>dobrom</a:t>
            </a:r>
            <a:r>
              <a:rPr lang="en-US" dirty="0" smtClean="0"/>
              <a:t> </a:t>
            </a:r>
            <a:r>
              <a:rPr lang="en-US" dirty="0" err="1" smtClean="0"/>
              <a:t>funkcionisanju</a:t>
            </a:r>
            <a:r>
              <a:rPr lang="en-US" dirty="0" smtClean="0"/>
              <a:t> </a:t>
            </a:r>
            <a:r>
              <a:rPr lang="en-US" dirty="0" err="1" smtClean="0"/>
              <a:t>finansijskih</a:t>
            </a:r>
            <a:r>
              <a:rPr lang="en-US" dirty="0" smtClean="0"/>
              <a:t> </a:t>
            </a:r>
            <a:r>
              <a:rPr lang="en-US" dirty="0" err="1" smtClean="0"/>
              <a:t>tržišta</a:t>
            </a:r>
            <a:r>
              <a:rPr lang="en-US" dirty="0" smtClean="0"/>
              <a:t>, </a:t>
            </a:r>
            <a:r>
              <a:rPr lang="en-US" dirty="0" err="1" smtClean="0"/>
              <a:t>što</a:t>
            </a:r>
            <a:r>
              <a:rPr lang="en-US" dirty="0" smtClean="0"/>
              <a:t> </a:t>
            </a:r>
            <a:r>
              <a:rPr lang="en-US" dirty="0" err="1" smtClean="0"/>
              <a:t>će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sr-Latn-ME" dirty="0" smtClean="0"/>
              <a:t> </a:t>
            </a:r>
            <a:r>
              <a:rPr lang="en-US" dirty="0" err="1" smtClean="0"/>
              <a:t>rezultat</a:t>
            </a:r>
            <a:r>
              <a:rPr lang="en-US" dirty="0" smtClean="0"/>
              <a:t> </a:t>
            </a:r>
            <a:r>
              <a:rPr lang="en-US" dirty="0" err="1" smtClean="0"/>
              <a:t>imati</a:t>
            </a:r>
            <a:r>
              <a:rPr lang="en-US" dirty="0" smtClean="0"/>
              <a:t> </a:t>
            </a:r>
            <a:r>
              <a:rPr lang="en-US" dirty="0" err="1" smtClean="0"/>
              <a:t>niže</a:t>
            </a:r>
            <a:r>
              <a:rPr lang="en-US" dirty="0" smtClean="0"/>
              <a:t> </a:t>
            </a:r>
            <a:r>
              <a:rPr lang="en-US" dirty="0" err="1" smtClean="0"/>
              <a:t>troškove</a:t>
            </a:r>
            <a:r>
              <a:rPr lang="en-US" dirty="0" smtClean="0"/>
              <a:t> </a:t>
            </a:r>
            <a:r>
              <a:rPr lang="en-US" dirty="0" err="1" smtClean="0"/>
              <a:t>kapitala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podsticanje</a:t>
            </a:r>
            <a:r>
              <a:rPr lang="en-US" dirty="0" smtClean="0"/>
              <a:t> </a:t>
            </a:r>
            <a:r>
              <a:rPr lang="en-US" dirty="0" err="1" smtClean="0"/>
              <a:t>kompanija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efikasnije</a:t>
            </a:r>
            <a:r>
              <a:rPr lang="en-US" dirty="0" smtClean="0"/>
              <a:t> </a:t>
            </a:r>
            <a:r>
              <a:rPr lang="en-US" dirty="0" err="1" smtClean="0"/>
              <a:t>korištenje</a:t>
            </a:r>
            <a:r>
              <a:rPr lang="sr-Latn-ME" dirty="0" smtClean="0"/>
              <a:t> </a:t>
            </a:r>
            <a:r>
              <a:rPr lang="en-US" dirty="0" err="1" smtClean="0"/>
              <a:t>resursa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sr-Latn-ME" dirty="0" smtClean="0"/>
              <a:t>Sigurno to </a:t>
            </a:r>
            <a:r>
              <a:rPr lang="en-US" dirty="0" smtClean="0"/>
              <a:t> </a:t>
            </a:r>
            <a:r>
              <a:rPr lang="sr-Latn-ME" dirty="0" smtClean="0"/>
              <a:t>bi </a:t>
            </a:r>
            <a:r>
              <a:rPr lang="en-US" dirty="0" err="1" smtClean="0"/>
              <a:t>pozitivno</a:t>
            </a:r>
            <a:r>
              <a:rPr lang="en-US" dirty="0" smtClean="0"/>
              <a:t> </a:t>
            </a:r>
            <a:r>
              <a:rPr lang="en-US" dirty="0" err="1" smtClean="0"/>
              <a:t>odrazilo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ekonomski</a:t>
            </a:r>
            <a:r>
              <a:rPr lang="en-US" dirty="0" smtClean="0"/>
              <a:t> </a:t>
            </a:r>
            <a:r>
              <a:rPr lang="en-US" dirty="0" err="1" smtClean="0"/>
              <a:t>rast</a:t>
            </a:r>
            <a:r>
              <a:rPr lang="en-US" dirty="0" smtClean="0"/>
              <a:t> </a:t>
            </a:r>
            <a:r>
              <a:rPr lang="en-US" dirty="0" err="1" smtClean="0"/>
              <a:t>cijele</a:t>
            </a:r>
            <a:r>
              <a:rPr lang="en-US" dirty="0" smtClean="0"/>
              <a:t> </a:t>
            </a:r>
            <a:r>
              <a:rPr lang="en-US" dirty="0" err="1" smtClean="0"/>
              <a:t>zemlje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/>
              <a:t>1. </a:t>
            </a:r>
            <a:r>
              <a:rPr lang="sr-Latn-ME" dirty="0" smtClean="0"/>
              <a:t>Karakteristike</a:t>
            </a:r>
            <a:r>
              <a:rPr lang="sv-SE" dirty="0" smtClean="0"/>
              <a:t> korporativnog upravljanja u BiH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en-US" dirty="0" err="1" smtClean="0"/>
              <a:t>Tranzicija</a:t>
            </a:r>
            <a:r>
              <a:rPr lang="en-US" dirty="0" smtClean="0"/>
              <a:t> </a:t>
            </a:r>
            <a:r>
              <a:rPr lang="sr-Latn-ME" dirty="0" smtClean="0"/>
              <a:t>i prelazak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modernu</a:t>
            </a:r>
            <a:r>
              <a:rPr lang="en-US" dirty="0" smtClean="0"/>
              <a:t> </a:t>
            </a:r>
            <a:r>
              <a:rPr lang="en-US" dirty="0" err="1" smtClean="0"/>
              <a:t>tržišnu</a:t>
            </a:r>
            <a:r>
              <a:rPr lang="en-US" dirty="0" smtClean="0"/>
              <a:t> </a:t>
            </a:r>
            <a:r>
              <a:rPr lang="en-US" dirty="0" err="1" smtClean="0"/>
              <a:t>ekonomiju</a:t>
            </a:r>
            <a:r>
              <a:rPr lang="sr-Latn-ME" dirty="0" smtClean="0"/>
              <a:t>, kao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sr-Latn-ME" dirty="0" smtClean="0"/>
              <a:t>privatizacija društvene, odnosno državne imovine, </a:t>
            </a:r>
            <a:r>
              <a:rPr lang="en-US" dirty="0" err="1" smtClean="0"/>
              <a:t>akcent</a:t>
            </a:r>
            <a:r>
              <a:rPr lang="sr-Latn-ME" dirty="0" smtClean="0"/>
              <a:t>ovali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sr-Latn-ME" dirty="0" smtClean="0"/>
              <a:t> </a:t>
            </a:r>
            <a:r>
              <a:rPr lang="en-US" dirty="0" err="1" smtClean="0"/>
              <a:t>značaj</a:t>
            </a:r>
            <a:r>
              <a:rPr lang="en-US" dirty="0" smtClean="0"/>
              <a:t> </a:t>
            </a:r>
            <a:r>
              <a:rPr lang="en-US" dirty="0" err="1" smtClean="0"/>
              <a:t>korporativnog</a:t>
            </a:r>
            <a:r>
              <a:rPr lang="en-US" dirty="0" smtClean="0"/>
              <a:t> </a:t>
            </a:r>
            <a:r>
              <a:rPr lang="en-US" dirty="0" err="1" smtClean="0"/>
              <a:t>upravljanja</a:t>
            </a:r>
            <a:r>
              <a:rPr lang="en-US" dirty="0" smtClean="0"/>
              <a:t> </a:t>
            </a:r>
            <a:r>
              <a:rPr lang="sr-Latn-ME" dirty="0" smtClean="0"/>
              <a:t>u </a:t>
            </a:r>
            <a:r>
              <a:rPr lang="en-US" dirty="0" err="1" smtClean="0"/>
              <a:t>zemalja</a:t>
            </a:r>
            <a:r>
              <a:rPr lang="sr-Latn-ME" dirty="0" smtClean="0"/>
              <a:t>ma tranzicije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Privatizacija</a:t>
            </a:r>
            <a:r>
              <a:rPr lang="en-US" dirty="0" smtClean="0"/>
              <a:t> je </a:t>
            </a:r>
            <a:r>
              <a:rPr lang="en-US" dirty="0" err="1" smtClean="0"/>
              <a:t>poslovnoj</a:t>
            </a:r>
            <a:r>
              <a:rPr lang="en-US" dirty="0" smtClean="0"/>
              <a:t> </a:t>
            </a:r>
            <a:r>
              <a:rPr lang="en-US" dirty="0" err="1" smtClean="0"/>
              <a:t>sredini</a:t>
            </a:r>
            <a:r>
              <a:rPr lang="sr-Latn-ME" dirty="0" smtClean="0"/>
              <a:t> </a:t>
            </a:r>
            <a:r>
              <a:rPr lang="it-IT" dirty="0" smtClean="0"/>
              <a:t>dala novi imidž i nove karakteristike, jer su </a:t>
            </a:r>
            <a:r>
              <a:rPr lang="sr-Latn-ME" dirty="0" smtClean="0"/>
              <a:t>donijeti,</a:t>
            </a:r>
            <a:r>
              <a:rPr lang="it-IT" dirty="0" smtClean="0"/>
              <a:t> a zatim i </a:t>
            </a:r>
            <a:r>
              <a:rPr lang="sr-Latn-ME" dirty="0" smtClean="0"/>
              <a:t>s</a:t>
            </a:r>
            <a:r>
              <a:rPr lang="it-IT" dirty="0" smtClean="0"/>
              <a:t>provedeni novi zakoni i propisi,</a:t>
            </a:r>
            <a:r>
              <a:rPr lang="sr-Latn-ME" dirty="0" smtClean="0"/>
              <a:t> </a:t>
            </a:r>
            <a:r>
              <a:rPr lang="en-US" dirty="0" err="1" smtClean="0"/>
              <a:t>čime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ispunjeni</a:t>
            </a:r>
            <a:r>
              <a:rPr lang="en-US" dirty="0" smtClean="0"/>
              <a:t> </a:t>
            </a:r>
            <a:r>
              <a:rPr lang="en-US" dirty="0" err="1" smtClean="0"/>
              <a:t>zahtjevi</a:t>
            </a:r>
            <a:r>
              <a:rPr lang="en-US" dirty="0" smtClean="0"/>
              <a:t> </a:t>
            </a:r>
            <a:r>
              <a:rPr lang="en-US" dirty="0" err="1" smtClean="0"/>
              <a:t>nacionalnog</a:t>
            </a:r>
            <a:r>
              <a:rPr lang="en-US" dirty="0" smtClean="0"/>
              <a:t> a </a:t>
            </a:r>
            <a:r>
              <a:rPr lang="en-US" dirty="0" err="1" smtClean="0"/>
              <a:t>i</a:t>
            </a:r>
            <a:r>
              <a:rPr lang="en-US" dirty="0" smtClean="0"/>
              <a:t> global</a:t>
            </a:r>
            <a:r>
              <a:rPr lang="sr-Latn-ME" dirty="0" smtClean="0"/>
              <a:t>nog </a:t>
            </a:r>
            <a:r>
              <a:rPr lang="en-US" dirty="0" err="1" smtClean="0"/>
              <a:t>tržišta</a:t>
            </a:r>
            <a:r>
              <a:rPr lang="en-US" dirty="0" smtClean="0"/>
              <a:t>, u </a:t>
            </a:r>
            <a:r>
              <a:rPr lang="en-US" dirty="0" err="1" smtClean="0"/>
              <a:t>ko</a:t>
            </a:r>
            <a:r>
              <a:rPr lang="sr-Latn-ME" dirty="0" smtClean="0"/>
              <a:t>je</a:t>
            </a:r>
            <a:r>
              <a:rPr lang="en-US" dirty="0" smtClean="0"/>
              <a:t>m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transparentnost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stvarna</a:t>
            </a:r>
            <a:r>
              <a:rPr lang="en-US" dirty="0" smtClean="0"/>
              <a:t> </a:t>
            </a:r>
            <a:r>
              <a:rPr lang="en-US" dirty="0" err="1" smtClean="0"/>
              <a:t>odgovornost</a:t>
            </a:r>
            <a:r>
              <a:rPr lang="en-US" dirty="0" smtClean="0"/>
              <a:t> </a:t>
            </a:r>
            <a:r>
              <a:rPr lang="en-US" dirty="0" err="1" smtClean="0"/>
              <a:t>važni</a:t>
            </a:r>
            <a:r>
              <a:rPr lang="en-US" dirty="0" smtClean="0"/>
              <a:t> </a:t>
            </a:r>
            <a:r>
              <a:rPr lang="en-US" dirty="0" err="1" smtClean="0"/>
              <a:t>svim</a:t>
            </a:r>
            <a:r>
              <a:rPr lang="en-US" dirty="0" smtClean="0"/>
              <a:t> </a:t>
            </a:r>
            <a:r>
              <a:rPr lang="en-US" dirty="0" err="1" smtClean="0"/>
              <a:t>interesnim</a:t>
            </a:r>
            <a:r>
              <a:rPr lang="en-US" dirty="0" smtClean="0"/>
              <a:t> </a:t>
            </a:r>
            <a:r>
              <a:rPr lang="en-US" dirty="0" err="1" smtClean="0"/>
              <a:t>stranama.Ž</a:t>
            </a:r>
            <a:r>
              <a:rPr lang="en-US" dirty="0" err="1" smtClean="0"/>
              <a:t>Stoga</a:t>
            </a:r>
            <a:r>
              <a:rPr lang="en-US" dirty="0" smtClean="0"/>
              <a:t>, </a:t>
            </a:r>
            <a:r>
              <a:rPr lang="en-US" dirty="0" err="1" smtClean="0"/>
              <a:t>dobrim</a:t>
            </a:r>
            <a:r>
              <a:rPr lang="en-US" dirty="0" smtClean="0"/>
              <a:t> </a:t>
            </a:r>
            <a:r>
              <a:rPr lang="en-US" dirty="0" err="1" smtClean="0"/>
              <a:t>korporativnim</a:t>
            </a:r>
            <a:r>
              <a:rPr lang="en-US" dirty="0" smtClean="0"/>
              <a:t> </a:t>
            </a:r>
            <a:r>
              <a:rPr lang="en-US" dirty="0" err="1" smtClean="0"/>
              <a:t>upravljanjem</a:t>
            </a:r>
            <a:r>
              <a:rPr lang="en-US" dirty="0" smtClean="0"/>
              <a:t> se </a:t>
            </a:r>
            <a:r>
              <a:rPr lang="en-US" dirty="0" err="1" smtClean="0"/>
              <a:t>promovi</a:t>
            </a:r>
            <a:r>
              <a:rPr lang="sr-Latn-ME" dirty="0" smtClean="0"/>
              <a:t>še </a:t>
            </a:r>
            <a:r>
              <a:rPr lang="en-US" dirty="0" smtClean="0"/>
              <a:t> </a:t>
            </a:r>
            <a:r>
              <a:rPr lang="en-US" dirty="0" err="1" smtClean="0"/>
              <a:t>pouzdan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održiv</a:t>
            </a:r>
            <a:r>
              <a:rPr lang="en-US" dirty="0" smtClean="0"/>
              <a:t> </a:t>
            </a:r>
            <a:r>
              <a:rPr lang="en-US" dirty="0" err="1" smtClean="0"/>
              <a:t>ekonomski</a:t>
            </a:r>
            <a:r>
              <a:rPr lang="sr-Latn-ME" dirty="0" smtClean="0"/>
              <a:t> </a:t>
            </a:r>
            <a:r>
              <a:rPr lang="en-US" dirty="0" err="1" smtClean="0"/>
              <a:t>razvoj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jača</a:t>
            </a:r>
            <a:r>
              <a:rPr lang="en-US" dirty="0" smtClean="0"/>
              <a:t> </a:t>
            </a:r>
            <a:r>
              <a:rPr lang="en-US" dirty="0" err="1" smtClean="0"/>
              <a:t>uspješnost</a:t>
            </a:r>
            <a:r>
              <a:rPr lang="en-US" dirty="0" smtClean="0"/>
              <a:t> </a:t>
            </a:r>
            <a:r>
              <a:rPr lang="en-US" dirty="0" err="1" smtClean="0"/>
              <a:t>privrednih</a:t>
            </a:r>
            <a:r>
              <a:rPr lang="en-US" dirty="0" smtClean="0"/>
              <a:t> </a:t>
            </a:r>
            <a:r>
              <a:rPr lang="en-US" dirty="0" err="1" smtClean="0"/>
              <a:t>društava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 smtClean="0"/>
              <a:t>Dobrim</a:t>
            </a:r>
            <a:r>
              <a:rPr lang="en-US" dirty="0" smtClean="0"/>
              <a:t> </a:t>
            </a:r>
            <a:r>
              <a:rPr lang="en-US" dirty="0" err="1" smtClean="0"/>
              <a:t>korporativnim</a:t>
            </a:r>
            <a:r>
              <a:rPr lang="en-US" dirty="0" smtClean="0"/>
              <a:t> </a:t>
            </a:r>
            <a:r>
              <a:rPr lang="en-US" dirty="0" err="1" smtClean="0"/>
              <a:t>upravljanjem</a:t>
            </a:r>
            <a:r>
              <a:rPr lang="en-US" dirty="0" smtClean="0"/>
              <a:t> </a:t>
            </a:r>
            <a:r>
              <a:rPr lang="en-US" dirty="0" err="1" smtClean="0"/>
              <a:t>takođe</a:t>
            </a:r>
            <a:r>
              <a:rPr lang="sr-Latn-ME" dirty="0" smtClean="0"/>
              <a:t> </a:t>
            </a:r>
            <a:r>
              <a:rPr lang="en-US" dirty="0" smtClean="0"/>
              <a:t>se </a:t>
            </a:r>
            <a:r>
              <a:rPr lang="en-US" dirty="0" err="1" smtClean="0"/>
              <a:t>otvaraju</a:t>
            </a:r>
            <a:r>
              <a:rPr lang="en-US" dirty="0" smtClean="0"/>
              <a:t> nova </a:t>
            </a:r>
            <a:r>
              <a:rPr lang="en-US" dirty="0" err="1" smtClean="0"/>
              <a:t>vrata</a:t>
            </a:r>
            <a:r>
              <a:rPr lang="en-US" dirty="0" smtClean="0"/>
              <a:t> </a:t>
            </a:r>
            <a:r>
              <a:rPr lang="sr-Latn-ME" dirty="0" smtClean="0"/>
              <a:t>međunarodnim</a:t>
            </a:r>
            <a:r>
              <a:rPr lang="en-US" dirty="0" smtClean="0"/>
              <a:t> </a:t>
            </a:r>
            <a:r>
              <a:rPr lang="en-US" dirty="0" err="1" smtClean="0"/>
              <a:t>izvorima</a:t>
            </a:r>
            <a:r>
              <a:rPr lang="en-US" dirty="0" smtClean="0"/>
              <a:t> </a:t>
            </a:r>
            <a:r>
              <a:rPr lang="en-US" dirty="0" err="1" smtClean="0"/>
              <a:t>kapitala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2. </a:t>
            </a:r>
            <a:r>
              <a:rPr lang="sr-Latn-ME" dirty="0" smtClean="0"/>
              <a:t>Pravni </a:t>
            </a:r>
            <a:r>
              <a:rPr lang="sr-Latn-ME" dirty="0" smtClean="0"/>
              <a:t>okvir korporativnog upravljanja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743200"/>
            <a:ext cx="8229600" cy="3831336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en-US" dirty="0" smtClean="0"/>
              <a:t>Kao </a:t>
            </a:r>
            <a:r>
              <a:rPr lang="en-US" dirty="0" err="1" smtClean="0"/>
              <a:t>što</a:t>
            </a:r>
            <a:r>
              <a:rPr lang="en-US" dirty="0" smtClean="0"/>
              <a:t> je </a:t>
            </a:r>
            <a:r>
              <a:rPr lang="en-US" dirty="0" err="1" smtClean="0"/>
              <a:t>već</a:t>
            </a:r>
            <a:r>
              <a:rPr lang="en-US" dirty="0" smtClean="0"/>
              <a:t> </a:t>
            </a:r>
            <a:r>
              <a:rPr lang="en-US" dirty="0" err="1" smtClean="0"/>
              <a:t>rečeno</a:t>
            </a:r>
            <a:r>
              <a:rPr lang="en-US" dirty="0" smtClean="0"/>
              <a:t>, </a:t>
            </a:r>
            <a:r>
              <a:rPr lang="en-US" dirty="0" err="1" smtClean="0"/>
              <a:t>zakonodavna</a:t>
            </a:r>
            <a:r>
              <a:rPr lang="en-US" dirty="0" smtClean="0"/>
              <a:t> </a:t>
            </a:r>
            <a:r>
              <a:rPr lang="en-US" dirty="0" err="1" smtClean="0"/>
              <a:t>materija</a:t>
            </a:r>
            <a:r>
              <a:rPr lang="en-US" dirty="0" smtClean="0"/>
              <a:t> </a:t>
            </a:r>
            <a:r>
              <a:rPr lang="en-US" dirty="0" err="1" smtClean="0"/>
              <a:t>osnivanja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rada</a:t>
            </a:r>
            <a:r>
              <a:rPr lang="en-US" dirty="0" smtClean="0"/>
              <a:t> </a:t>
            </a:r>
            <a:r>
              <a:rPr lang="en-US" dirty="0" err="1" smtClean="0"/>
              <a:t>privrednih</a:t>
            </a:r>
            <a:r>
              <a:rPr lang="en-US" dirty="0" smtClean="0"/>
              <a:t> </a:t>
            </a:r>
            <a:r>
              <a:rPr lang="en-US" dirty="0" err="1" smtClean="0"/>
              <a:t>društava</a:t>
            </a:r>
            <a:r>
              <a:rPr lang="en-US" dirty="0" smtClean="0"/>
              <a:t> u</a:t>
            </a:r>
            <a:r>
              <a:rPr lang="sr-Latn-ME" dirty="0" smtClean="0"/>
              <a:t> </a:t>
            </a:r>
            <a:r>
              <a:rPr lang="en-US" dirty="0" err="1" smtClean="0"/>
              <a:t>BiH</a:t>
            </a:r>
            <a:r>
              <a:rPr lang="en-US" dirty="0" smtClean="0"/>
              <a:t> </a:t>
            </a:r>
            <a:r>
              <a:rPr lang="en-US" dirty="0" err="1" smtClean="0"/>
              <a:t>predstavlja</a:t>
            </a:r>
            <a:r>
              <a:rPr lang="en-US" dirty="0" smtClean="0"/>
              <a:t> </a:t>
            </a:r>
            <a:r>
              <a:rPr lang="en-US" dirty="0" err="1" smtClean="0"/>
              <a:t>entitetsku</a:t>
            </a:r>
            <a:r>
              <a:rPr lang="en-US" dirty="0" smtClean="0"/>
              <a:t> </a:t>
            </a:r>
            <a:r>
              <a:rPr lang="en-US" dirty="0" err="1" smtClean="0"/>
              <a:t>nadležnost</a:t>
            </a:r>
            <a:r>
              <a:rPr lang="en-US" dirty="0" smtClean="0"/>
              <a:t>.</a:t>
            </a:r>
            <a:endParaRPr lang="sr-Latn-ME" dirty="0" smtClean="0"/>
          </a:p>
          <a:p>
            <a:pPr marL="0" indent="0" algn="just">
              <a:buNone/>
            </a:pPr>
            <a:r>
              <a:rPr lang="en-US" dirty="0" smtClean="0"/>
              <a:t> U </a:t>
            </a:r>
            <a:r>
              <a:rPr lang="en-US" dirty="0" err="1" smtClean="0"/>
              <a:t>Federaciji</a:t>
            </a:r>
            <a:r>
              <a:rPr lang="en-US" dirty="0" smtClean="0"/>
              <a:t> </a:t>
            </a:r>
            <a:r>
              <a:rPr lang="en-US" dirty="0" err="1" smtClean="0"/>
              <a:t>BiH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snazi</a:t>
            </a:r>
            <a:r>
              <a:rPr lang="en-US" dirty="0" smtClean="0"/>
              <a:t> je </a:t>
            </a:r>
            <a:r>
              <a:rPr lang="en-US" dirty="0" err="1" smtClean="0"/>
              <a:t>Zakon</a:t>
            </a:r>
            <a:r>
              <a:rPr lang="en-US" dirty="0" smtClean="0"/>
              <a:t> o </a:t>
            </a:r>
            <a:r>
              <a:rPr lang="en-US" dirty="0" err="1" smtClean="0"/>
              <a:t>privrednim</a:t>
            </a:r>
            <a:r>
              <a:rPr lang="sr-Latn-ME" dirty="0" smtClean="0"/>
              <a:t> </a:t>
            </a:r>
            <a:r>
              <a:rPr lang="pl-PL" dirty="0" smtClean="0"/>
              <a:t>društvima, dok je u Republici Srpskoj na snazi Zakon o preduzećima. </a:t>
            </a:r>
          </a:p>
          <a:p>
            <a:pPr marL="0" indent="0" algn="just">
              <a:buNone/>
            </a:pPr>
            <a:r>
              <a:rPr lang="pl-PL" dirty="0" smtClean="0"/>
              <a:t>Za Distrikt </a:t>
            </a:r>
            <a:r>
              <a:rPr lang="en-US" dirty="0" err="1" smtClean="0"/>
              <a:t>Brčko</a:t>
            </a:r>
            <a:r>
              <a:rPr lang="en-US" dirty="0" smtClean="0"/>
              <a:t> se </a:t>
            </a:r>
            <a:r>
              <a:rPr lang="en-US" dirty="0" err="1" smtClean="0"/>
              <a:t>primjenjuje</a:t>
            </a:r>
            <a:r>
              <a:rPr lang="en-US" dirty="0" smtClean="0"/>
              <a:t> </a:t>
            </a:r>
            <a:r>
              <a:rPr lang="en-US" dirty="0" err="1" smtClean="0"/>
              <a:t>Zakon</a:t>
            </a:r>
            <a:r>
              <a:rPr lang="en-US" dirty="0" smtClean="0"/>
              <a:t> o </a:t>
            </a:r>
            <a:r>
              <a:rPr lang="en-US" dirty="0" err="1" smtClean="0"/>
              <a:t>preduzećima</a:t>
            </a:r>
            <a:r>
              <a:rPr lang="en-US" dirty="0" smtClean="0"/>
              <a:t> </a:t>
            </a:r>
            <a:r>
              <a:rPr lang="en-US" dirty="0" err="1" smtClean="0"/>
              <a:t>Brčko</a:t>
            </a:r>
            <a:r>
              <a:rPr lang="en-US" dirty="0" smtClean="0"/>
              <a:t> </a:t>
            </a:r>
            <a:r>
              <a:rPr lang="en-US" dirty="0" err="1" smtClean="0"/>
              <a:t>Distrikta</a:t>
            </a:r>
            <a:r>
              <a:rPr lang="en-US" dirty="0" smtClean="0"/>
              <a:t> </a:t>
            </a:r>
            <a:r>
              <a:rPr lang="en-US" dirty="0" err="1" smtClean="0"/>
              <a:t>Bosne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Hercegovine</a:t>
            </a:r>
            <a:r>
              <a:rPr lang="en-US" dirty="0" smtClean="0"/>
              <a:t>.</a:t>
            </a:r>
          </a:p>
          <a:p>
            <a:pPr marL="0" indent="0" algn="just">
              <a:buNone/>
            </a:pPr>
            <a:r>
              <a:rPr lang="en-US" dirty="0" err="1" smtClean="0"/>
              <a:t>Svi</a:t>
            </a:r>
            <a:r>
              <a:rPr lang="en-US" dirty="0" smtClean="0"/>
              <a:t> </a:t>
            </a:r>
            <a:r>
              <a:rPr lang="en-US" dirty="0" err="1" smtClean="0"/>
              <a:t>ovi</a:t>
            </a:r>
            <a:r>
              <a:rPr lang="en-US" dirty="0" smtClean="0"/>
              <a:t> </a:t>
            </a:r>
            <a:r>
              <a:rPr lang="en-US" dirty="0" err="1" smtClean="0"/>
              <a:t>propisi</a:t>
            </a:r>
            <a:r>
              <a:rPr lang="en-US" dirty="0" smtClean="0"/>
              <a:t> u </a:t>
            </a:r>
            <a:r>
              <a:rPr lang="en-US" dirty="0" err="1" smtClean="0"/>
              <a:t>sebi</a:t>
            </a:r>
            <a:r>
              <a:rPr lang="en-US" dirty="0" smtClean="0"/>
              <a:t> nose </a:t>
            </a:r>
            <a:r>
              <a:rPr lang="en-US" dirty="0" err="1" smtClean="0"/>
              <a:t>određene</a:t>
            </a:r>
            <a:r>
              <a:rPr lang="en-US" dirty="0" smtClean="0"/>
              <a:t> </a:t>
            </a:r>
            <a:r>
              <a:rPr lang="en-US" dirty="0" err="1" smtClean="0"/>
              <a:t>specifičnosti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razlike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je </a:t>
            </a:r>
            <a:r>
              <a:rPr lang="en-US" dirty="0" err="1" smtClean="0"/>
              <a:t>potrebno</a:t>
            </a:r>
            <a:r>
              <a:rPr lang="sr-Latn-ME" dirty="0" smtClean="0"/>
              <a:t> </a:t>
            </a:r>
            <a:r>
              <a:rPr lang="en-US" dirty="0" err="1" smtClean="0"/>
              <a:t>ukazati</a:t>
            </a:r>
            <a:r>
              <a:rPr lang="en-US" dirty="0" smtClean="0"/>
              <a:t> </a:t>
            </a:r>
            <a:r>
              <a:rPr lang="en-US" dirty="0" err="1" smtClean="0"/>
              <a:t>kako</a:t>
            </a:r>
            <a:r>
              <a:rPr lang="en-US" dirty="0" smtClean="0"/>
              <a:t> bi </a:t>
            </a:r>
            <a:r>
              <a:rPr lang="en-US" dirty="0" err="1" smtClean="0"/>
              <a:t>postojala</a:t>
            </a:r>
            <a:r>
              <a:rPr lang="en-US" dirty="0" smtClean="0"/>
              <a:t> </a:t>
            </a:r>
            <a:r>
              <a:rPr lang="en-US" dirty="0" err="1" smtClean="0"/>
              <a:t>spoznaja</a:t>
            </a:r>
            <a:r>
              <a:rPr lang="en-US" dirty="0" smtClean="0"/>
              <a:t> </a:t>
            </a:r>
            <a:r>
              <a:rPr lang="en-US" dirty="0" err="1" smtClean="0"/>
              <a:t>bitna</a:t>
            </a:r>
            <a:r>
              <a:rPr lang="en-US" dirty="0" smtClean="0"/>
              <a:t> </a:t>
            </a:r>
            <a:r>
              <a:rPr lang="en-US" dirty="0" err="1" smtClean="0"/>
              <a:t>eventualnim</a:t>
            </a:r>
            <a:r>
              <a:rPr lang="en-US" dirty="0" smtClean="0"/>
              <a:t> </a:t>
            </a:r>
            <a:r>
              <a:rPr lang="en-US" dirty="0" err="1" smtClean="0"/>
              <a:t>ulagačima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kako</a:t>
            </a:r>
            <a:r>
              <a:rPr lang="en-US" dirty="0" smtClean="0"/>
              <a:t> bi se </a:t>
            </a:r>
            <a:r>
              <a:rPr lang="en-US" dirty="0" err="1" smtClean="0"/>
              <a:t>podvukao</a:t>
            </a:r>
            <a:r>
              <a:rPr lang="sr-Latn-ME" dirty="0" smtClean="0"/>
              <a:t> </a:t>
            </a:r>
            <a:r>
              <a:rPr lang="en-US" dirty="0" err="1" smtClean="0"/>
              <a:t>značaj</a:t>
            </a:r>
            <a:r>
              <a:rPr lang="en-US" dirty="0" smtClean="0"/>
              <a:t> </a:t>
            </a:r>
            <a:r>
              <a:rPr lang="en-US" dirty="0" err="1" smtClean="0"/>
              <a:t>daljnjeg</a:t>
            </a:r>
            <a:r>
              <a:rPr lang="en-US" dirty="0" smtClean="0"/>
              <a:t> </a:t>
            </a:r>
            <a:r>
              <a:rPr lang="en-US" dirty="0" err="1" smtClean="0"/>
              <a:t>ujednačavanja</a:t>
            </a:r>
            <a:r>
              <a:rPr lang="en-US" dirty="0" smtClean="0"/>
              <a:t> </a:t>
            </a:r>
            <a:r>
              <a:rPr lang="en-US" dirty="0" err="1" smtClean="0"/>
              <a:t>zakonodavstva</a:t>
            </a:r>
            <a:r>
              <a:rPr lang="en-US" dirty="0" smtClean="0"/>
              <a:t> ne </a:t>
            </a:r>
            <a:r>
              <a:rPr lang="en-US" dirty="0" err="1" smtClean="0"/>
              <a:t>samo</a:t>
            </a:r>
            <a:r>
              <a:rPr lang="en-US" dirty="0" smtClean="0"/>
              <a:t> u </a:t>
            </a:r>
            <a:r>
              <a:rPr lang="en-US" dirty="0" err="1" smtClean="0"/>
              <a:t>ovoj</a:t>
            </a:r>
            <a:r>
              <a:rPr lang="en-US" dirty="0" smtClean="0"/>
              <a:t> </a:t>
            </a:r>
            <a:r>
              <a:rPr lang="en-US" dirty="0" err="1" smtClean="0"/>
              <a:t>oblasti</a:t>
            </a:r>
            <a:r>
              <a:rPr lang="en-US" dirty="0" smtClean="0"/>
              <a:t>, a </a:t>
            </a:r>
            <a:r>
              <a:rPr lang="en-US" dirty="0" err="1" smtClean="0"/>
              <a:t>najmanje</a:t>
            </a:r>
            <a:r>
              <a:rPr lang="sr-Latn-ME" dirty="0" smtClean="0"/>
              <a:t> </a:t>
            </a:r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 smtClean="0"/>
              <a:t>dva</a:t>
            </a:r>
            <a:r>
              <a:rPr lang="en-US" dirty="0" smtClean="0"/>
              <a:t> </a:t>
            </a:r>
            <a:r>
              <a:rPr lang="en-US" dirty="0" err="1" smtClean="0"/>
              <a:t>razloga</a:t>
            </a:r>
            <a:r>
              <a:rPr lang="en-US" dirty="0" smtClean="0"/>
              <a:t>: </a:t>
            </a:r>
            <a:r>
              <a:rPr lang="en-US" dirty="0" err="1" smtClean="0"/>
              <a:t>prevazilaženja</a:t>
            </a:r>
            <a:r>
              <a:rPr lang="en-US" dirty="0" smtClean="0"/>
              <a:t> </a:t>
            </a:r>
            <a:r>
              <a:rPr lang="en-US" dirty="0" err="1" smtClean="0"/>
              <a:t>postojećih</a:t>
            </a:r>
            <a:r>
              <a:rPr lang="en-US" dirty="0" smtClean="0"/>
              <a:t> </a:t>
            </a:r>
            <a:r>
              <a:rPr lang="en-US" dirty="0" err="1" smtClean="0"/>
              <a:t>barijera</a:t>
            </a:r>
            <a:r>
              <a:rPr lang="en-US" dirty="0" smtClean="0"/>
              <a:t>,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zadovoljavanja</a:t>
            </a:r>
            <a:r>
              <a:rPr lang="en-US" dirty="0" smtClean="0"/>
              <a:t> </a:t>
            </a:r>
            <a:r>
              <a:rPr lang="en-US" dirty="0" err="1" smtClean="0"/>
              <a:t>zahtjeva</a:t>
            </a:r>
            <a:r>
              <a:rPr lang="sr-Latn-ME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</a:t>
            </a:r>
            <a:r>
              <a:rPr lang="en-US" dirty="0" err="1" smtClean="0"/>
              <a:t>pred</a:t>
            </a:r>
            <a:r>
              <a:rPr lang="en-US" dirty="0" smtClean="0"/>
              <a:t> </a:t>
            </a:r>
            <a:r>
              <a:rPr lang="en-US" dirty="0" err="1" smtClean="0"/>
              <a:t>BiH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njene</a:t>
            </a:r>
            <a:r>
              <a:rPr lang="en-US" dirty="0" smtClean="0"/>
              <a:t> </a:t>
            </a:r>
            <a:r>
              <a:rPr lang="en-US" dirty="0" err="1" smtClean="0"/>
              <a:t>institucije</a:t>
            </a:r>
            <a:r>
              <a:rPr lang="en-US" dirty="0" smtClean="0"/>
              <a:t> </a:t>
            </a:r>
            <a:r>
              <a:rPr lang="en-US" dirty="0" err="1" smtClean="0"/>
              <a:t>postavlja</a:t>
            </a:r>
            <a:r>
              <a:rPr lang="en-US" dirty="0" smtClean="0"/>
              <a:t> </a:t>
            </a:r>
            <a:r>
              <a:rPr lang="en-US" dirty="0" err="1" smtClean="0"/>
              <a:t>međunarodna</a:t>
            </a:r>
            <a:r>
              <a:rPr lang="en-US" dirty="0" smtClean="0"/>
              <a:t> </a:t>
            </a:r>
            <a:r>
              <a:rPr lang="en-US" dirty="0" err="1" smtClean="0"/>
              <a:t>zajednica</a:t>
            </a:r>
            <a:r>
              <a:rPr lang="en-US" dirty="0" smtClean="0"/>
              <a:t>.</a:t>
            </a:r>
            <a:endParaRPr lang="sr-Latn-ME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3. </a:t>
            </a:r>
            <a:r>
              <a:rPr lang="en-US" dirty="0" err="1" smtClean="0"/>
              <a:t>Institucionalni</a:t>
            </a:r>
            <a:r>
              <a:rPr lang="en-US" dirty="0" smtClean="0"/>
              <a:t> </a:t>
            </a:r>
            <a:r>
              <a:rPr lang="en-US" dirty="0" err="1" smtClean="0"/>
              <a:t>okvir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en-US" dirty="0" err="1" smtClean="0"/>
              <a:t>Državni</a:t>
            </a:r>
            <a:r>
              <a:rPr lang="en-US" dirty="0" smtClean="0"/>
              <a:t> </a:t>
            </a:r>
            <a:r>
              <a:rPr lang="en-US" dirty="0" err="1" smtClean="0"/>
              <a:t>organi</a:t>
            </a:r>
            <a:r>
              <a:rPr lang="en-US" dirty="0" smtClean="0"/>
              <a:t>,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svim</a:t>
            </a:r>
            <a:r>
              <a:rPr lang="en-US" dirty="0" smtClean="0"/>
              <a:t> </a:t>
            </a:r>
            <a:r>
              <a:rPr lang="en-US" dirty="0" err="1" smtClean="0"/>
              <a:t>nivoima</a:t>
            </a:r>
            <a:r>
              <a:rPr lang="en-US" dirty="0" smtClean="0"/>
              <a:t> </a:t>
            </a:r>
            <a:r>
              <a:rPr lang="en-US" dirty="0" err="1" smtClean="0"/>
              <a:t>državne</a:t>
            </a:r>
            <a:r>
              <a:rPr lang="en-US" dirty="0" smtClean="0"/>
              <a:t> </a:t>
            </a:r>
            <a:r>
              <a:rPr lang="en-US" dirty="0" err="1" smtClean="0"/>
              <a:t>vlasti</a:t>
            </a:r>
            <a:r>
              <a:rPr lang="en-US" dirty="0" smtClean="0"/>
              <a:t>, u </a:t>
            </a:r>
            <a:r>
              <a:rPr lang="en-US" dirty="0" err="1" smtClean="0"/>
              <a:t>Bosni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Hercegovini</a:t>
            </a:r>
            <a:r>
              <a:rPr lang="en-US" dirty="0" smtClean="0"/>
              <a:t> </a:t>
            </a:r>
            <a:r>
              <a:rPr lang="en-US" dirty="0" err="1" smtClean="0"/>
              <a:t>imaju</a:t>
            </a:r>
            <a:r>
              <a:rPr lang="sr-Latn-ME" dirty="0" smtClean="0"/>
              <a:t> </a:t>
            </a:r>
            <a:r>
              <a:rPr lang="en-US" dirty="0" err="1" smtClean="0"/>
              <a:t>ulogu</a:t>
            </a:r>
            <a:r>
              <a:rPr lang="en-US" dirty="0" smtClean="0"/>
              <a:t> u </a:t>
            </a:r>
            <a:r>
              <a:rPr lang="en-US" dirty="0" err="1" smtClean="0"/>
              <a:t>postupku</a:t>
            </a:r>
            <a:r>
              <a:rPr lang="en-US" dirty="0" smtClean="0"/>
              <a:t> </a:t>
            </a:r>
            <a:r>
              <a:rPr lang="en-US" dirty="0" err="1" smtClean="0"/>
              <a:t>korporativnog</a:t>
            </a:r>
            <a:r>
              <a:rPr lang="en-US" dirty="0" smtClean="0"/>
              <a:t> </a:t>
            </a:r>
            <a:r>
              <a:rPr lang="en-US" dirty="0" err="1" smtClean="0"/>
              <a:t>upravljanja</a:t>
            </a:r>
            <a:r>
              <a:rPr lang="en-US" dirty="0" smtClean="0"/>
              <a:t> </a:t>
            </a:r>
            <a:r>
              <a:rPr lang="en-US" dirty="0" err="1" smtClean="0"/>
              <a:t>od</a:t>
            </a:r>
            <a:r>
              <a:rPr lang="en-US" dirty="0" smtClean="0"/>
              <a:t> same </a:t>
            </a:r>
            <a:r>
              <a:rPr lang="en-US" dirty="0" err="1" smtClean="0"/>
              <a:t>registracije</a:t>
            </a:r>
            <a:r>
              <a:rPr lang="en-US" dirty="0" smtClean="0"/>
              <a:t> do </a:t>
            </a:r>
            <a:r>
              <a:rPr lang="en-US" dirty="0" err="1" smtClean="0"/>
              <a:t>upravljanja</a:t>
            </a:r>
            <a:r>
              <a:rPr lang="sr-Latn-ME" dirty="0" smtClean="0"/>
              <a:t> </a:t>
            </a:r>
            <a:r>
              <a:rPr lang="en-US" dirty="0" err="1" smtClean="0"/>
              <a:t>privrednim</a:t>
            </a:r>
            <a:r>
              <a:rPr lang="en-US" dirty="0" smtClean="0"/>
              <a:t> </a:t>
            </a:r>
            <a:r>
              <a:rPr lang="en-US" dirty="0" err="1" smtClean="0"/>
              <a:t>društvima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sr-Latn-ME" dirty="0" smtClean="0"/>
              <a:t>O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materija</a:t>
            </a:r>
            <a:r>
              <a:rPr lang="en-US" dirty="0" smtClean="0"/>
              <a:t> je</a:t>
            </a:r>
            <a:r>
              <a:rPr lang="sr-Latn-ME" dirty="0" smtClean="0"/>
              <a:t>, takođe, </a:t>
            </a:r>
            <a:r>
              <a:rPr lang="en-US" dirty="0" smtClean="0"/>
              <a:t> </a:t>
            </a:r>
            <a:r>
              <a:rPr lang="en-US" dirty="0" err="1" smtClean="0"/>
              <a:t>uređena</a:t>
            </a:r>
            <a:r>
              <a:rPr lang="en-US" dirty="0" smtClean="0"/>
              <a:t> </a:t>
            </a:r>
            <a:r>
              <a:rPr lang="en-US" dirty="0" err="1" smtClean="0"/>
              <a:t>entitetskim</a:t>
            </a:r>
            <a:r>
              <a:rPr lang="en-US" dirty="0" smtClean="0"/>
              <a:t> </a:t>
            </a:r>
            <a:r>
              <a:rPr lang="en-US" dirty="0" err="1" smtClean="0"/>
              <a:t>propisima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err="1" smtClean="0"/>
              <a:t>Ukoliko</a:t>
            </a:r>
            <a:r>
              <a:rPr lang="en-US" dirty="0" smtClean="0"/>
              <a:t> se </a:t>
            </a:r>
            <a:r>
              <a:rPr lang="en-US" dirty="0" err="1" smtClean="0"/>
              <a:t>radi</a:t>
            </a:r>
            <a:r>
              <a:rPr lang="en-US" dirty="0" smtClean="0"/>
              <a:t> o </a:t>
            </a:r>
            <a:r>
              <a:rPr lang="en-US" dirty="0" err="1" smtClean="0"/>
              <a:t>registraciji</a:t>
            </a:r>
            <a:r>
              <a:rPr lang="en-US" dirty="0" smtClean="0"/>
              <a:t> </a:t>
            </a:r>
            <a:r>
              <a:rPr lang="en-US" dirty="0" err="1" smtClean="0"/>
              <a:t>privrednog</a:t>
            </a:r>
            <a:r>
              <a:rPr lang="en-US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</a:t>
            </a:r>
            <a:r>
              <a:rPr lang="en-US" dirty="0" err="1" smtClean="0"/>
              <a:t>ima</a:t>
            </a:r>
            <a:r>
              <a:rPr lang="en-US" dirty="0" smtClean="0"/>
              <a:t> </a:t>
            </a:r>
            <a:r>
              <a:rPr lang="en-US" dirty="0" err="1" smtClean="0"/>
              <a:t>karakter</a:t>
            </a:r>
            <a:r>
              <a:rPr lang="en-US" dirty="0" smtClean="0"/>
              <a:t> </a:t>
            </a:r>
            <a:r>
              <a:rPr lang="en-US" dirty="0" err="1" smtClean="0"/>
              <a:t>stranog</a:t>
            </a:r>
            <a:r>
              <a:rPr lang="sr-Latn-ME" dirty="0" smtClean="0"/>
              <a:t> </a:t>
            </a:r>
            <a:r>
              <a:rPr lang="en-US" dirty="0" err="1" smtClean="0"/>
              <a:t>ulaganja</a:t>
            </a:r>
            <a:r>
              <a:rPr lang="en-US" dirty="0" smtClean="0"/>
              <a:t>, u </a:t>
            </a:r>
            <a:r>
              <a:rPr lang="en-US" dirty="0" err="1" smtClean="0"/>
              <a:t>BiH</a:t>
            </a:r>
            <a:r>
              <a:rPr lang="en-US" dirty="0" smtClean="0"/>
              <a:t> se, pored </a:t>
            </a:r>
            <a:r>
              <a:rPr lang="en-US" dirty="0" err="1" smtClean="0"/>
              <a:t>sudova</a:t>
            </a:r>
            <a:r>
              <a:rPr lang="en-US" dirty="0" smtClean="0"/>
              <a:t>, </a:t>
            </a:r>
            <a:r>
              <a:rPr lang="en-US" dirty="0" err="1" smtClean="0"/>
              <a:t>javlja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Ministarstvo</a:t>
            </a:r>
            <a:r>
              <a:rPr lang="en-US" dirty="0" smtClean="0"/>
              <a:t> </a:t>
            </a:r>
            <a:r>
              <a:rPr lang="en-US" dirty="0" err="1" smtClean="0"/>
              <a:t>vanjske</a:t>
            </a:r>
            <a:r>
              <a:rPr lang="en-US" dirty="0" smtClean="0"/>
              <a:t> </a:t>
            </a:r>
            <a:r>
              <a:rPr lang="en-US" dirty="0" err="1" smtClean="0"/>
              <a:t>trgovine</a:t>
            </a:r>
            <a:r>
              <a:rPr lang="en-US" dirty="0" smtClean="0"/>
              <a:t> </a:t>
            </a:r>
            <a:r>
              <a:rPr lang="en-US" dirty="0" err="1" smtClean="0"/>
              <a:t>BiH</a:t>
            </a:r>
            <a:r>
              <a:rPr lang="en-US" dirty="0" smtClean="0"/>
              <a:t>.</a:t>
            </a:r>
          </a:p>
          <a:p>
            <a:pPr algn="just"/>
            <a:r>
              <a:rPr lang="en-US" dirty="0" err="1" smtClean="0"/>
              <a:t>Ovaj</a:t>
            </a:r>
            <a:r>
              <a:rPr lang="en-US" dirty="0" smtClean="0"/>
              <a:t> </a:t>
            </a:r>
            <a:r>
              <a:rPr lang="en-US" dirty="0" err="1" smtClean="0"/>
              <a:t>državni</a:t>
            </a:r>
            <a:r>
              <a:rPr lang="en-US" dirty="0" smtClean="0"/>
              <a:t> organ </a:t>
            </a:r>
            <a:r>
              <a:rPr lang="en-US" dirty="0" err="1" smtClean="0"/>
              <a:t>vrši</a:t>
            </a:r>
            <a:r>
              <a:rPr lang="en-US" dirty="0" smtClean="0"/>
              <a:t> </a:t>
            </a:r>
            <a:r>
              <a:rPr lang="en-US" dirty="0" err="1" smtClean="0"/>
              <a:t>samo</a:t>
            </a:r>
            <a:r>
              <a:rPr lang="en-US" dirty="0" smtClean="0"/>
              <a:t> </a:t>
            </a:r>
            <a:r>
              <a:rPr lang="en-US" dirty="0" err="1" smtClean="0"/>
              <a:t>evidentiranje</a:t>
            </a:r>
            <a:r>
              <a:rPr lang="en-US" dirty="0" smtClean="0"/>
              <a:t> </a:t>
            </a:r>
            <a:r>
              <a:rPr lang="en-US" dirty="0" err="1" smtClean="0"/>
              <a:t>stranog</a:t>
            </a:r>
            <a:r>
              <a:rPr lang="en-US" dirty="0" smtClean="0"/>
              <a:t> </a:t>
            </a:r>
            <a:r>
              <a:rPr lang="en-US" dirty="0" err="1" smtClean="0"/>
              <a:t>ulaganja</a:t>
            </a:r>
            <a:r>
              <a:rPr lang="en-US" dirty="0" smtClean="0"/>
              <a:t>,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prethodnu</a:t>
            </a:r>
            <a:r>
              <a:rPr lang="en-US" dirty="0" smtClean="0"/>
              <a:t> </a:t>
            </a:r>
            <a:r>
              <a:rPr lang="en-US" dirty="0" err="1" smtClean="0"/>
              <a:t>ovjeru</a:t>
            </a:r>
            <a:r>
              <a:rPr lang="en-US" dirty="0" smtClean="0"/>
              <a:t> </a:t>
            </a:r>
            <a:r>
              <a:rPr lang="en-US" dirty="0" err="1" smtClean="0"/>
              <a:t>ugovora</a:t>
            </a:r>
            <a:r>
              <a:rPr lang="en-US" dirty="0" smtClean="0"/>
              <a:t>, </a:t>
            </a:r>
            <a:r>
              <a:rPr lang="en-US" dirty="0" err="1" smtClean="0"/>
              <a:t>odnosno</a:t>
            </a:r>
            <a:r>
              <a:rPr lang="en-US" dirty="0" smtClean="0"/>
              <a:t> </a:t>
            </a:r>
            <a:r>
              <a:rPr lang="en-US" dirty="0" err="1" smtClean="0"/>
              <a:t>osnivačkog</a:t>
            </a:r>
            <a:r>
              <a:rPr lang="en-US" dirty="0" smtClean="0"/>
              <a:t> </a:t>
            </a:r>
            <a:r>
              <a:rPr lang="en-US" dirty="0" err="1" smtClean="0"/>
              <a:t>akta</a:t>
            </a:r>
            <a:r>
              <a:rPr lang="en-US" dirty="0" smtClean="0"/>
              <a:t> u </a:t>
            </a:r>
            <a:r>
              <a:rPr lang="en-US" dirty="0" err="1" smtClean="0"/>
              <a:t>vezi</a:t>
            </a:r>
            <a:r>
              <a:rPr lang="en-US" dirty="0" smtClean="0"/>
              <a:t> s </a:t>
            </a:r>
            <a:r>
              <a:rPr lang="en-US" dirty="0" err="1" smtClean="0"/>
              <a:t>istim</a:t>
            </a:r>
            <a:r>
              <a:rPr lang="en-US" dirty="0" smtClean="0"/>
              <a:t>. </a:t>
            </a:r>
            <a:endParaRPr lang="sr-Latn-ME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KODEKSI KORPORATIVNOG UPRAVLJANJA</a:t>
            </a:r>
            <a:r>
              <a:rPr lang="sr-Latn-ME" dirty="0" smtClean="0"/>
              <a:t> </a:t>
            </a:r>
            <a:r>
              <a:rPr lang="en-US" dirty="0" smtClean="0"/>
              <a:t>KOMPANIJE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err="1" smtClean="0"/>
              <a:t>Svaka</a:t>
            </a:r>
            <a:r>
              <a:rPr lang="en-US" dirty="0" smtClean="0"/>
              <a:t> </a:t>
            </a:r>
            <a:r>
              <a:rPr lang="en-US" dirty="0" err="1" smtClean="0"/>
              <a:t>kompanija</a:t>
            </a:r>
            <a:r>
              <a:rPr lang="en-US" dirty="0" smtClean="0"/>
              <a:t> </a:t>
            </a:r>
            <a:r>
              <a:rPr lang="en-US" dirty="0" err="1" smtClean="0"/>
              <a:t>može</a:t>
            </a:r>
            <a:r>
              <a:rPr lang="en-US" dirty="0" smtClean="0"/>
              <a:t>, </a:t>
            </a:r>
            <a:r>
              <a:rPr lang="en-US" dirty="0" err="1" smtClean="0"/>
              <a:t>ukoliko</a:t>
            </a:r>
            <a:r>
              <a:rPr lang="en-US" dirty="0" smtClean="0"/>
              <a:t> </a:t>
            </a:r>
            <a:r>
              <a:rPr lang="en-US" dirty="0" err="1" smtClean="0"/>
              <a:t>smatra</a:t>
            </a:r>
            <a:r>
              <a:rPr lang="en-US" dirty="0" smtClean="0"/>
              <a:t> </a:t>
            </a:r>
            <a:r>
              <a:rPr lang="en-US" dirty="0" err="1" smtClean="0"/>
              <a:t>potrebnim</a:t>
            </a:r>
            <a:r>
              <a:rPr lang="en-US" dirty="0" smtClean="0"/>
              <a:t>, </a:t>
            </a:r>
            <a:r>
              <a:rPr lang="en-US" dirty="0" err="1" smtClean="0"/>
              <a:t>usvojiti</a:t>
            </a:r>
            <a:r>
              <a:rPr lang="en-US" dirty="0" smtClean="0"/>
              <a:t> </a:t>
            </a:r>
            <a:r>
              <a:rPr lang="en-US" dirty="0" err="1" smtClean="0"/>
              <a:t>Kodeks</a:t>
            </a:r>
            <a:r>
              <a:rPr lang="en-US" dirty="0" smtClean="0"/>
              <a:t> </a:t>
            </a:r>
            <a:r>
              <a:rPr lang="en-US" dirty="0" err="1" smtClean="0"/>
              <a:t>korporativnog</a:t>
            </a:r>
            <a:r>
              <a:rPr lang="sr-Latn-ME" dirty="0" smtClean="0"/>
              <a:t> </a:t>
            </a:r>
            <a:r>
              <a:rPr lang="en-US" dirty="0" err="1" smtClean="0"/>
              <a:t>upravljanja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nivou</a:t>
            </a:r>
            <a:r>
              <a:rPr lang="en-US" dirty="0" smtClean="0"/>
              <a:t> </a:t>
            </a:r>
            <a:r>
              <a:rPr lang="en-US" dirty="0" err="1" smtClean="0"/>
              <a:t>kompanije</a:t>
            </a:r>
            <a:r>
              <a:rPr lang="en-US" dirty="0" smtClean="0"/>
              <a:t>.</a:t>
            </a:r>
            <a:endParaRPr lang="sr-Latn-ME" dirty="0" smtClean="0"/>
          </a:p>
          <a:p>
            <a:r>
              <a:rPr lang="en-US" dirty="0" smtClean="0"/>
              <a:t> </a:t>
            </a:r>
            <a:r>
              <a:rPr lang="en-US" dirty="0" err="1" smtClean="0"/>
              <a:t>Usvajanje</a:t>
            </a:r>
            <a:r>
              <a:rPr lang="en-US" dirty="0" smtClean="0"/>
              <a:t> </a:t>
            </a:r>
            <a:r>
              <a:rPr lang="en-US" dirty="0" err="1" smtClean="0"/>
              <a:t>kodeksa</a:t>
            </a:r>
            <a:r>
              <a:rPr lang="en-US" dirty="0" smtClean="0"/>
              <a:t> </a:t>
            </a:r>
            <a:r>
              <a:rPr lang="en-US" dirty="0" err="1" smtClean="0"/>
              <a:t>korporativnog</a:t>
            </a:r>
            <a:r>
              <a:rPr lang="en-US" dirty="0" smtClean="0"/>
              <a:t> </a:t>
            </a:r>
            <a:r>
              <a:rPr lang="en-US" dirty="0" err="1" smtClean="0"/>
              <a:t>upravljanja</a:t>
            </a:r>
            <a:r>
              <a:rPr lang="en-US" dirty="0" smtClean="0"/>
              <a:t> </a:t>
            </a:r>
            <a:r>
              <a:rPr lang="en-US" dirty="0" err="1" smtClean="0"/>
              <a:t>nije</a:t>
            </a:r>
            <a:r>
              <a:rPr lang="sr-Latn-ME" dirty="0" smtClean="0"/>
              <a:t> </a:t>
            </a:r>
            <a:r>
              <a:rPr lang="en-US" dirty="0" err="1" smtClean="0"/>
              <a:t>obavezno</a:t>
            </a:r>
            <a:r>
              <a:rPr lang="en-US" dirty="0" smtClean="0"/>
              <a:t> </a:t>
            </a:r>
            <a:r>
              <a:rPr lang="en-US" dirty="0" err="1" smtClean="0"/>
              <a:t>po</a:t>
            </a:r>
            <a:r>
              <a:rPr lang="en-US" dirty="0" smtClean="0"/>
              <a:t>  </a:t>
            </a:r>
            <a:r>
              <a:rPr lang="en-US" dirty="0" err="1" smtClean="0"/>
              <a:t>pravu</a:t>
            </a:r>
            <a:r>
              <a:rPr lang="en-US" dirty="0" smtClean="0"/>
              <a:t>, </a:t>
            </a:r>
            <a:r>
              <a:rPr lang="en-US" dirty="0" err="1" smtClean="0"/>
              <a:t>već</a:t>
            </a:r>
            <a:r>
              <a:rPr lang="en-US" dirty="0" smtClean="0"/>
              <a:t> je </a:t>
            </a:r>
            <a:r>
              <a:rPr lang="en-US" dirty="0" err="1" smtClean="0"/>
              <a:t>stvar</a:t>
            </a:r>
            <a:r>
              <a:rPr lang="en-US" dirty="0" smtClean="0"/>
              <a:t> </a:t>
            </a:r>
            <a:r>
              <a:rPr lang="en-US" dirty="0" err="1" smtClean="0"/>
              <a:t>opredjeljenja</a:t>
            </a:r>
            <a:r>
              <a:rPr lang="en-US" dirty="0" smtClean="0"/>
              <a:t> </a:t>
            </a:r>
            <a:r>
              <a:rPr lang="en-US" dirty="0" err="1" smtClean="0"/>
              <a:t>kompanije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sr-Latn-ME" dirty="0" smtClean="0"/>
              <a:t>K</a:t>
            </a:r>
            <a:r>
              <a:rPr lang="en-US" dirty="0" err="1" smtClean="0"/>
              <a:t>odeks</a:t>
            </a:r>
            <a:r>
              <a:rPr lang="en-US" dirty="0" smtClean="0"/>
              <a:t> </a:t>
            </a:r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bude</a:t>
            </a:r>
            <a:r>
              <a:rPr lang="en-US" dirty="0" smtClean="0"/>
              <a:t> </a:t>
            </a:r>
            <a:r>
              <a:rPr lang="en-US" dirty="0" err="1" smtClean="0"/>
              <a:t>zasnovan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principima</a:t>
            </a:r>
            <a:r>
              <a:rPr lang="en-US" dirty="0" smtClean="0"/>
              <a:t>: </a:t>
            </a:r>
            <a:r>
              <a:rPr lang="en-US" dirty="0" err="1" smtClean="0"/>
              <a:t>značajan</a:t>
            </a:r>
            <a:r>
              <a:rPr lang="en-US" dirty="0" smtClean="0"/>
              <a:t> je duh, a ne </a:t>
            </a:r>
            <a:r>
              <a:rPr lang="en-US" dirty="0" err="1" smtClean="0"/>
              <a:t>samo</a:t>
            </a:r>
            <a:r>
              <a:rPr lang="en-US" dirty="0" smtClean="0"/>
              <a:t> </a:t>
            </a:r>
            <a:r>
              <a:rPr lang="en-US" dirty="0" err="1" smtClean="0"/>
              <a:t>slovo</a:t>
            </a:r>
            <a:r>
              <a:rPr lang="en-US" dirty="0" smtClean="0"/>
              <a:t> </a:t>
            </a:r>
            <a:r>
              <a:rPr lang="en-US" dirty="0" err="1" smtClean="0"/>
              <a:t>kodeksa</a:t>
            </a:r>
            <a:r>
              <a:rPr lang="en-US" dirty="0" smtClean="0"/>
              <a:t>; </a:t>
            </a:r>
            <a:r>
              <a:rPr lang="en-US" dirty="0" err="1" smtClean="0"/>
              <a:t>poštovanje</a:t>
            </a:r>
            <a:r>
              <a:rPr lang="en-US" dirty="0" smtClean="0"/>
              <a:t> </a:t>
            </a:r>
            <a:r>
              <a:rPr lang="en-US" dirty="0" err="1" smtClean="0"/>
              <a:t>kodeksa</a:t>
            </a:r>
            <a:r>
              <a:rPr lang="en-US" dirty="0" smtClean="0"/>
              <a:t> </a:t>
            </a:r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poboljša</a:t>
            </a:r>
            <a:r>
              <a:rPr lang="en-US" dirty="0" smtClean="0"/>
              <a:t> </a:t>
            </a:r>
            <a:r>
              <a:rPr lang="en-US" dirty="0" err="1" smtClean="0"/>
              <a:t>pristup</a:t>
            </a:r>
            <a:r>
              <a:rPr lang="en-US" dirty="0" smtClean="0"/>
              <a:t> </a:t>
            </a:r>
            <a:r>
              <a:rPr lang="en-US" dirty="0" err="1" smtClean="0"/>
              <a:t>kompanija</a:t>
            </a:r>
            <a:r>
              <a:rPr lang="sr-Latn-ME" dirty="0" smtClean="0"/>
              <a:t> </a:t>
            </a:r>
            <a:r>
              <a:rPr lang="en-US" dirty="0" err="1" smtClean="0"/>
              <a:t>tržištu</a:t>
            </a:r>
            <a:r>
              <a:rPr lang="en-US" dirty="0" smtClean="0"/>
              <a:t> </a:t>
            </a:r>
            <a:r>
              <a:rPr lang="en-US" dirty="0" err="1" smtClean="0"/>
              <a:t>kapitala</a:t>
            </a:r>
            <a:r>
              <a:rPr lang="en-US" dirty="0" smtClean="0"/>
              <a:t>; </a:t>
            </a:r>
            <a:r>
              <a:rPr lang="en-US" dirty="0" err="1" smtClean="0"/>
              <a:t>efektivnost</a:t>
            </a:r>
            <a:r>
              <a:rPr lang="en-US" dirty="0" smtClean="0"/>
              <a:t> </a:t>
            </a:r>
            <a:r>
              <a:rPr lang="en-US" dirty="0" err="1" smtClean="0"/>
              <a:t>poslovanja</a:t>
            </a:r>
            <a:r>
              <a:rPr lang="en-US" dirty="0" smtClean="0"/>
              <a:t> </a:t>
            </a:r>
            <a:r>
              <a:rPr lang="en-US" dirty="0" err="1" smtClean="0"/>
              <a:t>kompanije</a:t>
            </a:r>
            <a:r>
              <a:rPr lang="en-US" dirty="0" smtClean="0"/>
              <a:t> se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ovaj</a:t>
            </a:r>
            <a:r>
              <a:rPr lang="en-US" dirty="0" smtClean="0"/>
              <a:t> </a:t>
            </a:r>
            <a:r>
              <a:rPr lang="en-US" dirty="0" err="1" smtClean="0"/>
              <a:t>način</a:t>
            </a:r>
            <a:r>
              <a:rPr lang="en-US" dirty="0" smtClean="0"/>
              <a:t> </a:t>
            </a:r>
            <a:r>
              <a:rPr lang="en-US" dirty="0" err="1" smtClean="0"/>
              <a:t>može</a:t>
            </a:r>
            <a:r>
              <a:rPr lang="en-US" dirty="0" smtClean="0"/>
              <a:t> </a:t>
            </a:r>
            <a:r>
              <a:rPr lang="en-US" dirty="0" err="1" smtClean="0"/>
              <a:t>poboljšati</a:t>
            </a:r>
            <a:r>
              <a:rPr lang="en-US" dirty="0" smtClean="0"/>
              <a:t>;</a:t>
            </a:r>
          </a:p>
          <a:p>
            <a:pPr algn="just"/>
            <a:r>
              <a:rPr lang="en-US" dirty="0" err="1" smtClean="0"/>
              <a:t>Kodeks</a:t>
            </a:r>
            <a:r>
              <a:rPr lang="en-US" dirty="0" smtClean="0"/>
              <a:t> bi </a:t>
            </a:r>
            <a:r>
              <a:rPr lang="en-US" dirty="0" err="1" smtClean="0"/>
              <a:t>trebalo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bude</a:t>
            </a:r>
            <a:r>
              <a:rPr lang="en-US" dirty="0" smtClean="0"/>
              <a:t> u </a:t>
            </a:r>
            <a:r>
              <a:rPr lang="en-US" dirty="0" err="1" smtClean="0"/>
              <a:t>skladu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međunarodnom</a:t>
            </a:r>
            <a:r>
              <a:rPr lang="en-US" dirty="0" smtClean="0"/>
              <a:t> </a:t>
            </a:r>
            <a:r>
              <a:rPr lang="en-US" dirty="0" err="1" smtClean="0"/>
              <a:t>praksom</a:t>
            </a:r>
            <a:r>
              <a:rPr lang="en-US" dirty="0" smtClean="0"/>
              <a:t>;</a:t>
            </a:r>
          </a:p>
          <a:p>
            <a:pPr algn="just"/>
            <a:r>
              <a:rPr lang="en-US" dirty="0" err="1" smtClean="0"/>
              <a:t>Kodeks</a:t>
            </a:r>
            <a:r>
              <a:rPr lang="en-US" dirty="0" smtClean="0"/>
              <a:t> bi </a:t>
            </a:r>
            <a:r>
              <a:rPr lang="en-US" dirty="0" err="1" smtClean="0"/>
              <a:t>trebalo</a:t>
            </a:r>
            <a:r>
              <a:rPr lang="en-US" dirty="0" smtClean="0"/>
              <a:t> </a:t>
            </a:r>
            <a:r>
              <a:rPr lang="en-US" dirty="0" err="1" smtClean="0"/>
              <a:t>prvenstveno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se </a:t>
            </a:r>
            <a:r>
              <a:rPr lang="en-US" dirty="0" err="1" smtClean="0"/>
              <a:t>fokusira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kotirane</a:t>
            </a:r>
            <a:r>
              <a:rPr lang="en-US" dirty="0" smtClean="0"/>
              <a:t> </a:t>
            </a:r>
            <a:r>
              <a:rPr lang="en-US" dirty="0" err="1" smtClean="0"/>
              <a:t>kompanije</a:t>
            </a:r>
            <a:r>
              <a:rPr lang="en-US" dirty="0" smtClean="0"/>
              <a:t>, </a:t>
            </a:r>
            <a:r>
              <a:rPr lang="en-US" dirty="0" err="1" smtClean="0"/>
              <a:t>naročito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sr-Latn-ME" dirty="0" smtClean="0"/>
              <a:t> </a:t>
            </a:r>
            <a:r>
              <a:rPr lang="en-US" dirty="0" err="1" smtClean="0"/>
              <a:t>članove</a:t>
            </a:r>
            <a:r>
              <a:rPr lang="en-US" dirty="0" smtClean="0"/>
              <a:t> </a:t>
            </a:r>
            <a:r>
              <a:rPr lang="en-US" dirty="0" err="1" smtClean="0"/>
              <a:t>izvršnog</a:t>
            </a:r>
            <a:r>
              <a:rPr lang="en-US" dirty="0" smtClean="0"/>
              <a:t> </a:t>
            </a:r>
            <a:r>
              <a:rPr lang="en-US" dirty="0" err="1" smtClean="0"/>
              <a:t>odbora</a:t>
            </a:r>
            <a:r>
              <a:rPr lang="en-US" dirty="0" smtClean="0"/>
              <a:t>, </a:t>
            </a:r>
            <a:r>
              <a:rPr lang="en-US" dirty="0" err="1" smtClean="0"/>
              <a:t>akcionare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skupštinu</a:t>
            </a:r>
            <a:r>
              <a:rPr lang="en-US" dirty="0" smtClean="0"/>
              <a:t> </a:t>
            </a:r>
            <a:r>
              <a:rPr lang="en-US" dirty="0" err="1" smtClean="0"/>
              <a:t>akcionarskog</a:t>
            </a:r>
            <a:r>
              <a:rPr lang="en-US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,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postupanje</a:t>
            </a:r>
            <a:r>
              <a:rPr lang="en-US" dirty="0" smtClean="0"/>
              <a:t> </a:t>
            </a:r>
            <a:r>
              <a:rPr lang="en-US" dirty="0" err="1" smtClean="0"/>
              <a:t>ovih</a:t>
            </a:r>
            <a:r>
              <a:rPr lang="sr-Latn-ME" dirty="0" smtClean="0"/>
              <a:t> </a:t>
            </a:r>
            <a:r>
              <a:rPr lang="en-US" dirty="0" err="1" smtClean="0"/>
              <a:t>grupa</a:t>
            </a:r>
            <a:r>
              <a:rPr lang="en-US" dirty="0" smtClean="0"/>
              <a:t>;</a:t>
            </a:r>
          </a:p>
          <a:p>
            <a:pPr algn="just"/>
            <a:r>
              <a:rPr lang="en-US" dirty="0" err="1" smtClean="0"/>
              <a:t>Prilikom</a:t>
            </a:r>
            <a:r>
              <a:rPr lang="en-US" dirty="0" smtClean="0"/>
              <a:t> </a:t>
            </a:r>
            <a:r>
              <a:rPr lang="en-US" dirty="0" err="1" smtClean="0"/>
              <a:t>pisanja</a:t>
            </a:r>
            <a:r>
              <a:rPr lang="en-US" dirty="0" smtClean="0"/>
              <a:t> </a:t>
            </a:r>
            <a:r>
              <a:rPr lang="en-US" dirty="0" err="1" smtClean="0"/>
              <a:t>kodeksa</a:t>
            </a:r>
            <a:r>
              <a:rPr lang="en-US" dirty="0" smtClean="0"/>
              <a:t> </a:t>
            </a:r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en-US" dirty="0" err="1" smtClean="0"/>
              <a:t>imati</a:t>
            </a:r>
            <a:r>
              <a:rPr lang="en-US" dirty="0" smtClean="0"/>
              <a:t> u </a:t>
            </a:r>
            <a:r>
              <a:rPr lang="en-US" dirty="0" err="1" smtClean="0"/>
              <a:t>vidu</a:t>
            </a:r>
            <a:r>
              <a:rPr lang="en-US" dirty="0" smtClean="0"/>
              <a:t> </a:t>
            </a:r>
            <a:r>
              <a:rPr lang="en-US" dirty="0" err="1" smtClean="0"/>
              <a:t>njegov</a:t>
            </a:r>
            <a:r>
              <a:rPr lang="en-US" dirty="0" smtClean="0"/>
              <a:t> </a:t>
            </a:r>
            <a:r>
              <a:rPr lang="en-US" dirty="0" err="1" smtClean="0"/>
              <a:t>efekat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nekotirane</a:t>
            </a:r>
            <a:r>
              <a:rPr lang="en-US" dirty="0" smtClean="0"/>
              <a:t> </a:t>
            </a:r>
            <a:r>
              <a:rPr lang="en-US" dirty="0" err="1" smtClean="0"/>
              <a:t>kompanije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mogući</a:t>
            </a:r>
            <a:r>
              <a:rPr lang="en-US" dirty="0" smtClean="0"/>
              <a:t> </a:t>
            </a:r>
            <a:r>
              <a:rPr lang="en-US" dirty="0" err="1" smtClean="0"/>
              <a:t>uticaj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razvoj</a:t>
            </a:r>
            <a:r>
              <a:rPr lang="en-US" dirty="0" smtClean="0"/>
              <a:t> </a:t>
            </a:r>
            <a:r>
              <a:rPr lang="en-US" dirty="0" err="1" smtClean="0"/>
              <a:t>sudske</a:t>
            </a:r>
            <a:r>
              <a:rPr lang="en-US" dirty="0" smtClean="0"/>
              <a:t> </a:t>
            </a:r>
            <a:r>
              <a:rPr lang="en-US" dirty="0" err="1" smtClean="0"/>
              <a:t>prakse</a:t>
            </a:r>
            <a:r>
              <a:rPr lang="en-US" dirty="0" smtClean="0"/>
              <a:t>;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KODEKSI KORPORATIVNOG UPRAVLJANJA</a:t>
            </a:r>
            <a:r>
              <a:rPr lang="sr-Latn-ME" dirty="0" smtClean="0"/>
              <a:t> </a:t>
            </a:r>
            <a:r>
              <a:rPr lang="en-US" dirty="0" smtClean="0"/>
              <a:t>KOMPANIJE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dirty="0" smtClean="0"/>
              <a:t>Eetički kodeks</a:t>
            </a:r>
          </a:p>
          <a:p>
            <a:pPr algn="just"/>
            <a:r>
              <a:rPr lang="en-US" dirty="0" err="1" smtClean="0"/>
              <a:t>Etički</a:t>
            </a:r>
            <a:r>
              <a:rPr lang="en-US" dirty="0" smtClean="0"/>
              <a:t> </a:t>
            </a:r>
            <a:r>
              <a:rPr lang="en-US" dirty="0" err="1" smtClean="0"/>
              <a:t>kodeks</a:t>
            </a:r>
            <a:r>
              <a:rPr lang="en-US" dirty="0" smtClean="0"/>
              <a:t> (</a:t>
            </a:r>
            <a:r>
              <a:rPr lang="en-US" dirty="0" err="1" smtClean="0"/>
              <a:t>koji</a:t>
            </a:r>
            <a:r>
              <a:rPr lang="en-US" dirty="0" smtClean="0"/>
              <a:t> se </a:t>
            </a:r>
            <a:r>
              <a:rPr lang="en-US" dirty="0" err="1" smtClean="0"/>
              <a:t>često</a:t>
            </a:r>
            <a:r>
              <a:rPr lang="en-US" dirty="0" smtClean="0"/>
              <a:t> </a:t>
            </a:r>
            <a:r>
              <a:rPr lang="en-US" dirty="0" err="1" smtClean="0"/>
              <a:t>naziva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kodeks</a:t>
            </a:r>
            <a:r>
              <a:rPr lang="en-US" dirty="0" smtClean="0"/>
              <a:t> </a:t>
            </a:r>
            <a:r>
              <a:rPr lang="en-US" dirty="0" err="1" smtClean="0"/>
              <a:t>ponašanja</a:t>
            </a:r>
            <a:r>
              <a:rPr lang="en-US" dirty="0" smtClean="0"/>
              <a:t>,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izjava</a:t>
            </a:r>
            <a:r>
              <a:rPr lang="en-US" dirty="0" smtClean="0"/>
              <a:t> o </a:t>
            </a:r>
            <a:r>
              <a:rPr lang="en-US" dirty="0" err="1" smtClean="0"/>
              <a:t>etici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odgovornosti</a:t>
            </a:r>
            <a:r>
              <a:rPr lang="en-US" dirty="0" smtClean="0"/>
              <a:t>)</a:t>
            </a:r>
            <a:r>
              <a:rPr lang="sr-Latn-ME" dirty="0" smtClean="0"/>
              <a:t> </a:t>
            </a:r>
            <a:r>
              <a:rPr lang="en-US" dirty="0" err="1" smtClean="0"/>
              <a:t>jeste</a:t>
            </a:r>
            <a:r>
              <a:rPr lang="en-US" dirty="0" smtClean="0"/>
              <a:t> </a:t>
            </a:r>
            <a:r>
              <a:rPr lang="en-US" dirty="0" err="1" smtClean="0"/>
              <a:t>osnovno</a:t>
            </a:r>
            <a:r>
              <a:rPr lang="en-US" dirty="0" smtClean="0"/>
              <a:t> </a:t>
            </a:r>
            <a:r>
              <a:rPr lang="en-US" dirty="0" err="1" smtClean="0"/>
              <a:t>uputstvo</a:t>
            </a:r>
            <a:r>
              <a:rPr lang="en-US" dirty="0" smtClean="0"/>
              <a:t> o </a:t>
            </a:r>
            <a:r>
              <a:rPr lang="en-US" dirty="0" err="1" smtClean="0"/>
              <a:t>ponašanju</a:t>
            </a:r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</a:t>
            </a:r>
            <a:r>
              <a:rPr lang="en-US" dirty="0" err="1" smtClean="0"/>
              <a:t>propisuje</a:t>
            </a:r>
            <a:r>
              <a:rPr lang="en-US" dirty="0" smtClean="0"/>
              <a:t> </a:t>
            </a:r>
            <a:r>
              <a:rPr lang="en-US" dirty="0" err="1" smtClean="0"/>
              <a:t>dužnosti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odgovornosti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sr-Latn-ME" dirty="0" smtClean="0"/>
              <a:t> </a:t>
            </a:r>
            <a:r>
              <a:rPr lang="en-US" dirty="0" err="1" smtClean="0"/>
              <a:t>članove</a:t>
            </a:r>
            <a:r>
              <a:rPr lang="en-US" dirty="0" smtClean="0"/>
              <a:t> </a:t>
            </a:r>
            <a:r>
              <a:rPr lang="en-US" dirty="0" err="1" smtClean="0"/>
              <a:t>organa</a:t>
            </a:r>
            <a:r>
              <a:rPr lang="en-US" dirty="0" smtClean="0"/>
              <a:t> </a:t>
            </a:r>
            <a:r>
              <a:rPr lang="en-US" dirty="0" err="1" smtClean="0"/>
              <a:t>upravljanja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zaposlene</a:t>
            </a:r>
            <a:r>
              <a:rPr lang="en-US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 </a:t>
            </a:r>
            <a:r>
              <a:rPr lang="en-US" dirty="0" err="1" smtClean="0"/>
              <a:t>prema</a:t>
            </a:r>
            <a:r>
              <a:rPr lang="en-US" dirty="0" smtClean="0"/>
              <a:t> </a:t>
            </a:r>
            <a:r>
              <a:rPr lang="en-US" dirty="0" err="1" smtClean="0"/>
              <a:t>njegovim</a:t>
            </a:r>
            <a:r>
              <a:rPr lang="en-US" dirty="0" smtClean="0"/>
              <a:t> </a:t>
            </a:r>
            <a:r>
              <a:rPr lang="en-US" dirty="0" err="1" smtClean="0"/>
              <a:t>nosiocima</a:t>
            </a:r>
            <a:r>
              <a:rPr lang="en-US" dirty="0" smtClean="0"/>
              <a:t> </a:t>
            </a:r>
            <a:r>
              <a:rPr lang="en-US" dirty="0" err="1" smtClean="0"/>
              <a:t>interesa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uključujući</a:t>
            </a:r>
            <a:r>
              <a:rPr lang="en-US" dirty="0" smtClean="0"/>
              <a:t>, </a:t>
            </a:r>
            <a:r>
              <a:rPr lang="en-US" dirty="0" err="1" smtClean="0"/>
              <a:t>između</a:t>
            </a:r>
            <a:r>
              <a:rPr lang="en-US" dirty="0" smtClean="0"/>
              <a:t> </a:t>
            </a:r>
            <a:r>
              <a:rPr lang="en-US" dirty="0" err="1" smtClean="0"/>
              <a:t>ostalih</a:t>
            </a:r>
            <a:r>
              <a:rPr lang="en-US" dirty="0" smtClean="0"/>
              <a:t>, </a:t>
            </a:r>
            <a:r>
              <a:rPr lang="en-US" dirty="0" err="1" smtClean="0"/>
              <a:t>kolege</a:t>
            </a:r>
            <a:r>
              <a:rPr lang="en-US" dirty="0" smtClean="0"/>
              <a:t>, </a:t>
            </a:r>
            <a:r>
              <a:rPr lang="en-US" dirty="0" err="1" smtClean="0"/>
              <a:t>kupce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klijente</a:t>
            </a:r>
            <a:r>
              <a:rPr lang="en-US" dirty="0" smtClean="0"/>
              <a:t>, </a:t>
            </a:r>
            <a:r>
              <a:rPr lang="en-US" dirty="0" err="1" smtClean="0"/>
              <a:t>poslovne</a:t>
            </a:r>
            <a:r>
              <a:rPr lang="en-US" dirty="0" smtClean="0"/>
              <a:t> </a:t>
            </a:r>
            <a:r>
              <a:rPr lang="en-US" dirty="0" err="1" smtClean="0"/>
              <a:t>partnere</a:t>
            </a:r>
            <a:r>
              <a:rPr lang="en-US" dirty="0" smtClean="0"/>
              <a:t> (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primjer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dobavljače</a:t>
            </a:r>
            <a:r>
              <a:rPr lang="en-US" dirty="0" smtClean="0"/>
              <a:t>), </a:t>
            </a:r>
            <a:r>
              <a:rPr lang="en-US" dirty="0" err="1" smtClean="0"/>
              <a:t>državu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društvo</a:t>
            </a:r>
            <a:r>
              <a:rPr lang="en-US" dirty="0" smtClean="0"/>
              <a:t>.</a:t>
            </a:r>
            <a:r>
              <a:rPr lang="sr-Latn-ME" dirty="0" smtClean="0"/>
              <a:t>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1225</TotalTime>
  <Words>725</Words>
  <Application>Microsoft Office PowerPoint</Application>
  <PresentationFormat>On-screen Show (4:3)</PresentationFormat>
  <Paragraphs>53</Paragraphs>
  <Slides>9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Urban</vt:lpstr>
      <vt:lpstr> PRAVNI FAKULTET  KORPORATIVNO UPRAVLJANJE autor-prof.dr.sc. Darko Tipurić i saradnici, izdanje 2008 g. </vt:lpstr>
      <vt:lpstr>                                      VJEŽBE  UVOD </vt:lpstr>
      <vt:lpstr>CILJ PREDAVANJA</vt:lpstr>
      <vt:lpstr>A - KORPORATIVNO UPRAVLJANJE U BiH </vt:lpstr>
      <vt:lpstr>1. Karakteristike korporativnog upravljanja u BiH</vt:lpstr>
      <vt:lpstr>2. Pravni okvir korporativnog upravljanja</vt:lpstr>
      <vt:lpstr>3. Institucionalni okvir</vt:lpstr>
      <vt:lpstr>KODEKSI KORPORATIVNOG UPRAVLJANJA KOMPANIJE</vt:lpstr>
      <vt:lpstr>KODEKSI KORPORATIVNOG UPRAVLJANJA KOMPANIJE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Haris</dc:creator>
  <cp:lastModifiedBy>Windows User</cp:lastModifiedBy>
  <cp:revision>149</cp:revision>
  <dcterms:created xsi:type="dcterms:W3CDTF">2016-02-04T23:36:05Z</dcterms:created>
  <dcterms:modified xsi:type="dcterms:W3CDTF">2019-03-17T13:09:26Z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aeccaca9-c565-4687-ab89-670d7189269d_Enabled">
    <vt:lpwstr>True</vt:lpwstr>
  </property>
  <property fmtid="{D5CDD505-2E9C-101B-9397-08002B2CF9AE}" pid="3" name="MSIP_Label_aeccaca9-c565-4687-ab89-670d7189269d_SiteId">
    <vt:lpwstr>2e1b18c0-6ae4-42f1-8d17-123e592a2480</vt:lpwstr>
  </property>
  <property fmtid="{D5CDD505-2E9C-101B-9397-08002B2CF9AE}" pid="4" name="MSIP_Label_aeccaca9-c565-4687-ab89-670d7189269d_Ref">
    <vt:lpwstr>https://api.informationprotection.azure.com/api/2e1b18c0-6ae4-42f1-8d17-123e592a2480</vt:lpwstr>
  </property>
  <property fmtid="{D5CDD505-2E9C-101B-9397-08002B2CF9AE}" pid="5" name="MSIP_Label_aeccaca9-c565-4687-ab89-670d7189269d_Owner">
    <vt:lpwstr>harisko@vbba.volksbank.ba</vt:lpwstr>
  </property>
  <property fmtid="{D5CDD505-2E9C-101B-9397-08002B2CF9AE}" pid="6" name="MSIP_Label_aeccaca9-c565-4687-ab89-670d7189269d_SetDate">
    <vt:lpwstr>2018-03-06T08:44:01.8161003+01:00</vt:lpwstr>
  </property>
  <property fmtid="{D5CDD505-2E9C-101B-9397-08002B2CF9AE}" pid="7" name="MSIP_Label_aeccaca9-c565-4687-ab89-670d7189269d_Name">
    <vt:lpwstr>Povjerljivost C1</vt:lpwstr>
  </property>
  <property fmtid="{D5CDD505-2E9C-101B-9397-08002B2CF9AE}" pid="8" name="MSIP_Label_aeccaca9-c565-4687-ab89-670d7189269d_Application">
    <vt:lpwstr>Microsoft Azure Information Protection</vt:lpwstr>
  </property>
  <property fmtid="{D5CDD505-2E9C-101B-9397-08002B2CF9AE}" pid="9" name="MSIP_Label_aeccaca9-c565-4687-ab89-670d7189269d_Extended_MSFT_Method">
    <vt:lpwstr>Automatic</vt:lpwstr>
  </property>
  <property fmtid="{D5CDD505-2E9C-101B-9397-08002B2CF9AE}" pid="10" name="Sensitivity">
    <vt:lpwstr>Povjerljivost C1</vt:lpwstr>
  </property>
</Properties>
</file>