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17.3.2019.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55459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KORPORATIVNO UPRAVLJANJE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autor-prof.dr.sc. Darko Tipurić i </a:t>
            </a:r>
            <a:r>
              <a:rPr lang="hr-BA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saradnici</a:t>
            </a: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izdanje 2008 g.</a:t>
            </a: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/>
          </a:bodyPr>
          <a:lstStyle/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VJEŽBE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bs-Latn-B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Korporativno upravljanje ima za cilj: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sistemom upravljanja malim i srednjim </a:t>
            </a:r>
            <a:r>
              <a:rPr lang="bs-Latn-B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preduzećima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velikim korporacijama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Pravima osoba u statusu vlasnika dijela kapitala sa različitim omjerom učešća u ukupnom kapitalu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naglaskom na male dioničare i njihovim pravima</a:t>
            </a: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stiču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znanja o načinu osnivanja kompanije, pravilima i uslovima poslovanja u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zakonskim regulativama vezanim za korporaciju“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CILJ PREDAVANJA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dirty="0" smtClean="0"/>
              <a:t>A - KORPORATIVNO UPRAVLJANJE U BiH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Karakteristike korporativnog upravljanja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Način osnivanja privrednih subjekata 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Pravni okvir korporativnog upravljanja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Osnivanje privrednih društava (d. d., ....)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Institucinalni okvir</a:t>
            </a:r>
          </a:p>
          <a:p>
            <a:pPr marL="0" indent="0">
              <a:buNone/>
            </a:pPr>
            <a:r>
              <a:rPr lang="sr-Latn-ME" dirty="0" smtClean="0"/>
              <a:t>B – KODEKSI KORPORATIVNOG UPRAVLJANJA</a:t>
            </a:r>
          </a:p>
          <a:p>
            <a:pPr marL="0" indent="0">
              <a:buNone/>
            </a:pPr>
            <a:r>
              <a:rPr lang="sr-Latn-ME" dirty="0" smtClean="0"/>
              <a:t>6. Kodeks korporativnog upravljanja kompanije</a:t>
            </a:r>
          </a:p>
          <a:p>
            <a:pPr marL="0" indent="0">
              <a:buNone/>
            </a:pPr>
            <a:r>
              <a:rPr lang="sr-Latn-ME" dirty="0" smtClean="0"/>
              <a:t>7. Etički kodeks korporativnog upravljanja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A - KORPORATIVNO UPRAVLJANJE U BiH</a:t>
            </a:r>
            <a:br>
              <a:rPr lang="sr-Latn-M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v-SE" dirty="0" smtClean="0"/>
              <a:t> </a:t>
            </a:r>
            <a:r>
              <a:rPr lang="sr-Latn-ME" dirty="0" smtClean="0"/>
              <a:t>Primjena</a:t>
            </a:r>
            <a:r>
              <a:rPr lang="sv-SE" dirty="0" smtClean="0"/>
              <a:t> dobre prakse korporativnog upravljanja u Bosni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Hercegovini</a:t>
            </a:r>
            <a:r>
              <a:rPr lang="en-US" dirty="0" smtClean="0"/>
              <a:t> </a:t>
            </a:r>
            <a:r>
              <a:rPr lang="en-US" dirty="0" err="1" smtClean="0"/>
              <a:t>dovest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do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povjerenja</a:t>
            </a:r>
            <a:r>
              <a:rPr lang="en-US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,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domaćih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stranih</a:t>
            </a:r>
            <a:r>
              <a:rPr lang="en-US" dirty="0" smtClean="0"/>
              <a:t>, </a:t>
            </a:r>
            <a:r>
              <a:rPr lang="en-US" dirty="0" err="1" smtClean="0"/>
              <a:t>pružiti</a:t>
            </a:r>
            <a:r>
              <a:rPr lang="en-US" dirty="0" smtClean="0"/>
              <a:t> </a:t>
            </a:r>
            <a:r>
              <a:rPr lang="en-US" dirty="0" err="1" smtClean="0"/>
              <a:t>podršku</a:t>
            </a:r>
            <a:r>
              <a:rPr lang="en-US" dirty="0" smtClean="0"/>
              <a:t> </a:t>
            </a:r>
            <a:r>
              <a:rPr lang="en-US" dirty="0" err="1" smtClean="0"/>
              <a:t>dobrom</a:t>
            </a:r>
            <a:r>
              <a:rPr lang="en-US" dirty="0" smtClean="0"/>
              <a:t> </a:t>
            </a:r>
            <a:r>
              <a:rPr lang="en-US" dirty="0" err="1" smtClean="0"/>
              <a:t>funkcionisanju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rezultat</a:t>
            </a:r>
            <a:r>
              <a:rPr lang="en-US" dirty="0" smtClean="0"/>
              <a:t> </a:t>
            </a:r>
            <a:r>
              <a:rPr lang="en-US" dirty="0" err="1" smtClean="0"/>
              <a:t>imati</a:t>
            </a:r>
            <a:r>
              <a:rPr lang="en-US" dirty="0" smtClean="0"/>
              <a:t> </a:t>
            </a:r>
            <a:r>
              <a:rPr lang="en-US" dirty="0" err="1" smtClean="0"/>
              <a:t>niže</a:t>
            </a:r>
            <a:r>
              <a:rPr lang="en-US" dirty="0" smtClean="0"/>
              <a:t> </a:t>
            </a:r>
            <a:r>
              <a:rPr lang="en-US" dirty="0" err="1" smtClean="0"/>
              <a:t>troškove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podsticanje</a:t>
            </a:r>
            <a:r>
              <a:rPr lang="en-US" dirty="0" smtClean="0"/>
              <a:t> </a:t>
            </a:r>
            <a:r>
              <a:rPr lang="en-US" dirty="0" err="1" smtClean="0"/>
              <a:t>kompanija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efikasnije</a:t>
            </a:r>
            <a:r>
              <a:rPr lang="en-US" dirty="0" smtClean="0"/>
              <a:t> </a:t>
            </a:r>
            <a:r>
              <a:rPr lang="en-US" dirty="0" err="1" smtClean="0"/>
              <a:t>korištenje</a:t>
            </a:r>
            <a:r>
              <a:rPr lang="sr-Latn-ME" dirty="0" smtClean="0"/>
              <a:t> </a:t>
            </a:r>
            <a:r>
              <a:rPr lang="en-US" dirty="0" err="1" smtClean="0"/>
              <a:t>resursa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Sigurno to </a:t>
            </a:r>
            <a:r>
              <a:rPr lang="en-US" dirty="0" smtClean="0"/>
              <a:t> </a:t>
            </a:r>
            <a:r>
              <a:rPr lang="sr-Latn-ME" dirty="0" smtClean="0"/>
              <a:t>bi </a:t>
            </a:r>
            <a:r>
              <a:rPr lang="en-US" dirty="0" err="1" smtClean="0"/>
              <a:t>pozitivno</a:t>
            </a:r>
            <a:r>
              <a:rPr lang="en-US" dirty="0" smtClean="0"/>
              <a:t> </a:t>
            </a:r>
            <a:r>
              <a:rPr lang="en-US" dirty="0" err="1" smtClean="0"/>
              <a:t>odrazilo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ekonomski</a:t>
            </a:r>
            <a:r>
              <a:rPr lang="en-US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 smtClean="0"/>
              <a:t>cijele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1. </a:t>
            </a:r>
            <a:r>
              <a:rPr lang="sr-Latn-ME" dirty="0" smtClean="0"/>
              <a:t>Karakteristike</a:t>
            </a:r>
            <a:r>
              <a:rPr lang="sv-SE" dirty="0" smtClean="0"/>
              <a:t> korporativnog upravljanja u 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Tranzicija</a:t>
            </a:r>
            <a:r>
              <a:rPr lang="en-US" dirty="0" smtClean="0"/>
              <a:t> </a:t>
            </a:r>
            <a:r>
              <a:rPr lang="sr-Latn-ME" dirty="0" smtClean="0"/>
              <a:t>i prelazak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modernu</a:t>
            </a:r>
            <a:r>
              <a:rPr lang="en-US" dirty="0" smtClean="0"/>
              <a:t> </a:t>
            </a:r>
            <a:r>
              <a:rPr lang="en-US" dirty="0" err="1" smtClean="0"/>
              <a:t>tržišnu</a:t>
            </a:r>
            <a:r>
              <a:rPr lang="en-US" dirty="0" smtClean="0"/>
              <a:t> </a:t>
            </a:r>
            <a:r>
              <a:rPr lang="en-US" dirty="0" err="1" smtClean="0"/>
              <a:t>ekonomiju</a:t>
            </a:r>
            <a:r>
              <a:rPr lang="sr-Latn-ME" dirty="0" smtClean="0"/>
              <a:t>, 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sr-Latn-ME" dirty="0" smtClean="0"/>
              <a:t>privatizacija društvene, odnosno državne imovine, </a:t>
            </a:r>
            <a:r>
              <a:rPr lang="en-US" dirty="0" err="1" smtClean="0"/>
              <a:t>akcent</a:t>
            </a:r>
            <a:r>
              <a:rPr lang="sr-Latn-ME" dirty="0" smtClean="0"/>
              <a:t>ovali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značaj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sr-Latn-ME" dirty="0" smtClean="0"/>
              <a:t>u </a:t>
            </a:r>
            <a:r>
              <a:rPr lang="en-US" dirty="0" err="1" smtClean="0"/>
              <a:t>zemalja</a:t>
            </a:r>
            <a:r>
              <a:rPr lang="sr-Latn-ME" dirty="0" smtClean="0"/>
              <a:t>ma tranzicije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Privatizacija</a:t>
            </a:r>
            <a:r>
              <a:rPr lang="en-US" dirty="0" smtClean="0"/>
              <a:t> je </a:t>
            </a:r>
            <a:r>
              <a:rPr lang="en-US" dirty="0" err="1" smtClean="0"/>
              <a:t>poslovnoj</a:t>
            </a:r>
            <a:r>
              <a:rPr lang="en-US" dirty="0" smtClean="0"/>
              <a:t> </a:t>
            </a:r>
            <a:r>
              <a:rPr lang="en-US" dirty="0" err="1" smtClean="0"/>
              <a:t>sredini</a:t>
            </a:r>
            <a:r>
              <a:rPr lang="sr-Latn-ME" dirty="0" smtClean="0"/>
              <a:t> </a:t>
            </a:r>
            <a:r>
              <a:rPr lang="it-IT" dirty="0" smtClean="0"/>
              <a:t>dala novi imidž i nove karakteristike, jer su </a:t>
            </a:r>
            <a:r>
              <a:rPr lang="sr-Latn-ME" dirty="0" smtClean="0"/>
              <a:t>donijeti,</a:t>
            </a:r>
            <a:r>
              <a:rPr lang="it-IT" dirty="0" smtClean="0"/>
              <a:t> a zatim i </a:t>
            </a:r>
            <a:r>
              <a:rPr lang="sr-Latn-ME" dirty="0" smtClean="0"/>
              <a:t>s</a:t>
            </a:r>
            <a:r>
              <a:rPr lang="it-IT" dirty="0" smtClean="0"/>
              <a:t>provedeni novi zakoni i propisi,</a:t>
            </a:r>
            <a:r>
              <a:rPr lang="sr-Latn-ME" dirty="0" smtClean="0"/>
              <a:t> </a:t>
            </a:r>
            <a:r>
              <a:rPr lang="en-US" dirty="0" err="1" smtClean="0"/>
              <a:t>čime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ispunjeni</a:t>
            </a:r>
            <a:r>
              <a:rPr lang="en-US" dirty="0" smtClean="0"/>
              <a:t> </a:t>
            </a:r>
            <a:r>
              <a:rPr lang="en-US" dirty="0" err="1" smtClean="0"/>
              <a:t>zahtjevi</a:t>
            </a:r>
            <a:r>
              <a:rPr lang="en-US" dirty="0" smtClean="0"/>
              <a:t> </a:t>
            </a:r>
            <a:r>
              <a:rPr lang="en-US" dirty="0" err="1" smtClean="0"/>
              <a:t>nacionalnog</a:t>
            </a:r>
            <a:r>
              <a:rPr lang="en-US" dirty="0" smtClean="0"/>
              <a:t> a </a:t>
            </a:r>
            <a:r>
              <a:rPr lang="en-US" dirty="0" err="1" smtClean="0"/>
              <a:t>i</a:t>
            </a:r>
            <a:r>
              <a:rPr lang="en-US" dirty="0" smtClean="0"/>
              <a:t> global</a:t>
            </a:r>
            <a:r>
              <a:rPr lang="sr-Latn-ME" dirty="0" smtClean="0"/>
              <a:t>nog </a:t>
            </a:r>
            <a:r>
              <a:rPr lang="en-US" dirty="0" err="1" smtClean="0"/>
              <a:t>tržišta</a:t>
            </a:r>
            <a:r>
              <a:rPr lang="en-US" dirty="0" smtClean="0"/>
              <a:t>, u </a:t>
            </a:r>
            <a:r>
              <a:rPr lang="en-US" dirty="0" err="1" smtClean="0"/>
              <a:t>ko</a:t>
            </a:r>
            <a:r>
              <a:rPr lang="sr-Latn-ME" dirty="0" smtClean="0"/>
              <a:t>je</a:t>
            </a:r>
            <a:r>
              <a:rPr lang="en-US" dirty="0" smtClean="0"/>
              <a:t>m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transparentnost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stvarna</a:t>
            </a:r>
            <a:r>
              <a:rPr lang="en-US" dirty="0" smtClean="0"/>
              <a:t> </a:t>
            </a:r>
            <a:r>
              <a:rPr lang="en-US" dirty="0" err="1" smtClean="0"/>
              <a:t>odgovornost</a:t>
            </a:r>
            <a:r>
              <a:rPr lang="en-US" dirty="0" smtClean="0"/>
              <a:t> </a:t>
            </a:r>
            <a:r>
              <a:rPr lang="en-US" dirty="0" err="1" smtClean="0"/>
              <a:t>važni</a:t>
            </a:r>
            <a:r>
              <a:rPr lang="en-US" dirty="0" smtClean="0"/>
              <a:t>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interesnim</a:t>
            </a:r>
            <a:r>
              <a:rPr lang="en-US" dirty="0" smtClean="0"/>
              <a:t> </a:t>
            </a:r>
            <a:r>
              <a:rPr lang="en-US" dirty="0" err="1" smtClean="0"/>
              <a:t>stranama.Ž</a:t>
            </a:r>
            <a:r>
              <a:rPr lang="en-US" dirty="0" err="1" smtClean="0"/>
              <a:t>Stoga</a:t>
            </a:r>
            <a:r>
              <a:rPr lang="en-US" dirty="0" smtClean="0"/>
              <a:t>, </a:t>
            </a:r>
            <a:r>
              <a:rPr lang="en-US" dirty="0" err="1" smtClean="0"/>
              <a:t>dobrim</a:t>
            </a:r>
            <a:r>
              <a:rPr lang="en-US" dirty="0" smtClean="0"/>
              <a:t> </a:t>
            </a:r>
            <a:r>
              <a:rPr lang="en-US" dirty="0" err="1" smtClean="0"/>
              <a:t>korporativnim</a:t>
            </a:r>
            <a:r>
              <a:rPr lang="en-US" dirty="0" smtClean="0"/>
              <a:t> </a:t>
            </a:r>
            <a:r>
              <a:rPr lang="en-US" dirty="0" err="1" smtClean="0"/>
              <a:t>upravljanjem</a:t>
            </a:r>
            <a:r>
              <a:rPr lang="en-US" dirty="0" smtClean="0"/>
              <a:t> se </a:t>
            </a:r>
            <a:r>
              <a:rPr lang="en-US" dirty="0" err="1" smtClean="0"/>
              <a:t>promovi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 smtClean="0"/>
              <a:t>pouzdan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održiv</a:t>
            </a:r>
            <a:r>
              <a:rPr lang="en-US" dirty="0" smtClean="0"/>
              <a:t> </a:t>
            </a:r>
            <a:r>
              <a:rPr lang="en-US" dirty="0" err="1" smtClean="0"/>
              <a:t>ekonomski</a:t>
            </a:r>
            <a:r>
              <a:rPr lang="sr-Latn-ME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jača</a:t>
            </a:r>
            <a:r>
              <a:rPr lang="en-US" dirty="0" smtClean="0"/>
              <a:t> </a:t>
            </a:r>
            <a:r>
              <a:rPr lang="en-US" dirty="0" err="1" smtClean="0"/>
              <a:t>uspješnost</a:t>
            </a:r>
            <a:r>
              <a:rPr lang="en-US" dirty="0" smtClean="0"/>
              <a:t>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Dobrim</a:t>
            </a:r>
            <a:r>
              <a:rPr lang="en-US" dirty="0" smtClean="0"/>
              <a:t> </a:t>
            </a:r>
            <a:r>
              <a:rPr lang="en-US" dirty="0" err="1" smtClean="0"/>
              <a:t>korporativnim</a:t>
            </a:r>
            <a:r>
              <a:rPr lang="en-US" dirty="0" smtClean="0"/>
              <a:t> </a:t>
            </a:r>
            <a:r>
              <a:rPr lang="en-US" dirty="0" err="1" smtClean="0"/>
              <a:t>upravljanjem</a:t>
            </a:r>
            <a:r>
              <a:rPr lang="en-US" dirty="0" smtClean="0"/>
              <a:t> </a:t>
            </a:r>
            <a:r>
              <a:rPr lang="en-US" dirty="0" err="1" smtClean="0"/>
              <a:t>takođe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otvaraju</a:t>
            </a:r>
            <a:r>
              <a:rPr lang="en-US" dirty="0" smtClean="0"/>
              <a:t> nova </a:t>
            </a:r>
            <a:r>
              <a:rPr lang="en-US" dirty="0" err="1" smtClean="0"/>
              <a:t>vrata</a:t>
            </a:r>
            <a:r>
              <a:rPr lang="en-US" dirty="0" smtClean="0"/>
              <a:t> </a:t>
            </a:r>
            <a:r>
              <a:rPr lang="sr-Latn-ME" dirty="0" smtClean="0"/>
              <a:t>međunarodnim</a:t>
            </a:r>
            <a:r>
              <a:rPr lang="en-US" dirty="0" smtClean="0"/>
              <a:t> </a:t>
            </a:r>
            <a:r>
              <a:rPr lang="en-US" dirty="0" err="1" smtClean="0"/>
              <a:t>izvorima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 </a:t>
            </a:r>
            <a:r>
              <a:rPr lang="sr-Latn-ME" dirty="0" smtClean="0"/>
              <a:t>Pravni </a:t>
            </a:r>
            <a:r>
              <a:rPr lang="sr-Latn-ME" dirty="0" smtClean="0"/>
              <a:t>okvir korporativnog upravljanja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83133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Kao </a:t>
            </a:r>
            <a:r>
              <a:rPr lang="en-US" dirty="0" err="1" smtClean="0"/>
              <a:t>što</a:t>
            </a:r>
            <a:r>
              <a:rPr lang="en-US" dirty="0" smtClean="0"/>
              <a:t> je </a:t>
            </a:r>
            <a:r>
              <a:rPr lang="en-US" dirty="0" err="1" smtClean="0"/>
              <a:t>već</a:t>
            </a:r>
            <a:r>
              <a:rPr lang="en-US" dirty="0" smtClean="0"/>
              <a:t> </a:t>
            </a:r>
            <a:r>
              <a:rPr lang="en-US" dirty="0" err="1" smtClean="0"/>
              <a:t>rečeno</a:t>
            </a:r>
            <a:r>
              <a:rPr lang="en-US" dirty="0" smtClean="0"/>
              <a:t>, </a:t>
            </a:r>
            <a:r>
              <a:rPr lang="en-US" dirty="0" err="1" smtClean="0"/>
              <a:t>zakonodavna</a:t>
            </a:r>
            <a:r>
              <a:rPr lang="en-US" dirty="0" smtClean="0"/>
              <a:t> </a:t>
            </a:r>
            <a:r>
              <a:rPr lang="en-US" dirty="0" err="1" smtClean="0"/>
              <a:t>materija</a:t>
            </a:r>
            <a:r>
              <a:rPr lang="en-US" dirty="0" smtClean="0"/>
              <a:t> </a:t>
            </a:r>
            <a:r>
              <a:rPr lang="en-US" dirty="0" err="1" smtClean="0"/>
              <a:t>osnivanja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rada</a:t>
            </a:r>
            <a:r>
              <a:rPr lang="en-US" dirty="0" smtClean="0"/>
              <a:t>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entitetsku</a:t>
            </a:r>
            <a:r>
              <a:rPr lang="en-US" dirty="0" smtClean="0"/>
              <a:t> </a:t>
            </a:r>
            <a:r>
              <a:rPr lang="en-US" dirty="0" err="1" smtClean="0"/>
              <a:t>nadležnost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U </a:t>
            </a:r>
            <a:r>
              <a:rPr lang="en-US" dirty="0" err="1" smtClean="0"/>
              <a:t>Federaciji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snazi</a:t>
            </a:r>
            <a:r>
              <a:rPr lang="en-US" dirty="0" smtClean="0"/>
              <a:t> je </a:t>
            </a:r>
            <a:r>
              <a:rPr lang="en-US" dirty="0" err="1" smtClean="0"/>
              <a:t>Zakon</a:t>
            </a:r>
            <a:r>
              <a:rPr lang="en-US" dirty="0" smtClean="0"/>
              <a:t> o </a:t>
            </a:r>
            <a:r>
              <a:rPr lang="en-US" dirty="0" err="1" smtClean="0"/>
              <a:t>privrednim</a:t>
            </a:r>
            <a:r>
              <a:rPr lang="sr-Latn-ME" dirty="0" smtClean="0"/>
              <a:t> </a:t>
            </a:r>
            <a:r>
              <a:rPr lang="pl-PL" dirty="0" smtClean="0"/>
              <a:t>društvima, dok je u Republici Srpskoj na snazi Zakon o preduzećima. </a:t>
            </a:r>
          </a:p>
          <a:p>
            <a:pPr marL="0" indent="0" algn="just">
              <a:buNone/>
            </a:pPr>
            <a:r>
              <a:rPr lang="pl-PL" dirty="0" smtClean="0"/>
              <a:t>Za Distrikt </a:t>
            </a:r>
            <a:r>
              <a:rPr lang="en-US" dirty="0" err="1" smtClean="0"/>
              <a:t>Brčko</a:t>
            </a:r>
            <a:r>
              <a:rPr lang="en-US" dirty="0" smtClean="0"/>
              <a:t> se </a:t>
            </a:r>
            <a:r>
              <a:rPr lang="en-US" dirty="0" err="1" smtClean="0"/>
              <a:t>primjenjuje</a:t>
            </a:r>
            <a:r>
              <a:rPr lang="en-US" dirty="0" smtClean="0"/>
              <a:t> </a:t>
            </a:r>
            <a:r>
              <a:rPr lang="en-US" dirty="0" err="1" smtClean="0"/>
              <a:t>Zakon</a:t>
            </a:r>
            <a:r>
              <a:rPr lang="en-US" dirty="0" smtClean="0"/>
              <a:t> o </a:t>
            </a:r>
            <a:r>
              <a:rPr lang="en-US" dirty="0" err="1" smtClean="0"/>
              <a:t>preduzećima</a:t>
            </a:r>
            <a:r>
              <a:rPr lang="en-US" dirty="0" smtClean="0"/>
              <a:t> </a:t>
            </a:r>
            <a:r>
              <a:rPr lang="en-US" dirty="0" err="1" smtClean="0"/>
              <a:t>Brčko</a:t>
            </a:r>
            <a:r>
              <a:rPr lang="en-US" dirty="0" smtClean="0"/>
              <a:t> </a:t>
            </a:r>
            <a:r>
              <a:rPr lang="en-US" dirty="0" err="1" smtClean="0"/>
              <a:t>Distrikta</a:t>
            </a:r>
            <a:r>
              <a:rPr lang="en-US" dirty="0" smtClean="0"/>
              <a:t> </a:t>
            </a:r>
            <a:r>
              <a:rPr lang="en-US" dirty="0" err="1" smtClean="0"/>
              <a:t>Bosne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Hercegovine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 smtClean="0"/>
              <a:t>propisi</a:t>
            </a:r>
            <a:r>
              <a:rPr lang="en-US" dirty="0" smtClean="0"/>
              <a:t> u </a:t>
            </a:r>
            <a:r>
              <a:rPr lang="en-US" dirty="0" err="1" smtClean="0"/>
              <a:t>sebi</a:t>
            </a:r>
            <a:r>
              <a:rPr lang="en-US" dirty="0" smtClean="0"/>
              <a:t> nose </a:t>
            </a:r>
            <a:r>
              <a:rPr lang="en-US" dirty="0" err="1" smtClean="0"/>
              <a:t>određene</a:t>
            </a:r>
            <a:r>
              <a:rPr lang="en-US" dirty="0" smtClean="0"/>
              <a:t> </a:t>
            </a:r>
            <a:r>
              <a:rPr lang="en-US" dirty="0" err="1" smtClean="0"/>
              <a:t>specifičnosti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razlike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je </a:t>
            </a:r>
            <a:r>
              <a:rPr lang="en-US" dirty="0" err="1" smtClean="0"/>
              <a:t>potrebno</a:t>
            </a:r>
            <a:r>
              <a:rPr lang="sr-Latn-ME" dirty="0" smtClean="0"/>
              <a:t> </a:t>
            </a:r>
            <a:r>
              <a:rPr lang="en-US" dirty="0" err="1" smtClean="0"/>
              <a:t>ukazati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bi </a:t>
            </a:r>
            <a:r>
              <a:rPr lang="en-US" dirty="0" err="1" smtClean="0"/>
              <a:t>postojala</a:t>
            </a:r>
            <a:r>
              <a:rPr lang="en-US" dirty="0" smtClean="0"/>
              <a:t> </a:t>
            </a:r>
            <a:r>
              <a:rPr lang="en-US" dirty="0" err="1" smtClean="0"/>
              <a:t>spoznaja</a:t>
            </a:r>
            <a:r>
              <a:rPr lang="en-US" dirty="0" smtClean="0"/>
              <a:t> </a:t>
            </a:r>
            <a:r>
              <a:rPr lang="en-US" dirty="0" err="1" smtClean="0"/>
              <a:t>bitna</a:t>
            </a:r>
            <a:r>
              <a:rPr lang="en-US" dirty="0" smtClean="0"/>
              <a:t> </a:t>
            </a:r>
            <a:r>
              <a:rPr lang="en-US" dirty="0" err="1" smtClean="0"/>
              <a:t>eventualnim</a:t>
            </a:r>
            <a:r>
              <a:rPr lang="en-US" dirty="0" smtClean="0"/>
              <a:t> </a:t>
            </a:r>
            <a:r>
              <a:rPr lang="en-US" dirty="0" err="1" smtClean="0"/>
              <a:t>ulagačima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bi se </a:t>
            </a:r>
            <a:r>
              <a:rPr lang="en-US" dirty="0" err="1" smtClean="0"/>
              <a:t>podvukao</a:t>
            </a:r>
            <a:r>
              <a:rPr lang="sr-Latn-ME" dirty="0" smtClean="0"/>
              <a:t> </a:t>
            </a:r>
            <a:r>
              <a:rPr lang="en-US" dirty="0" err="1" smtClean="0"/>
              <a:t>značaj</a:t>
            </a:r>
            <a:r>
              <a:rPr lang="en-US" dirty="0" smtClean="0"/>
              <a:t> </a:t>
            </a:r>
            <a:r>
              <a:rPr lang="en-US" dirty="0" err="1" smtClean="0"/>
              <a:t>daljnjeg</a:t>
            </a:r>
            <a:r>
              <a:rPr lang="en-US" dirty="0" smtClean="0"/>
              <a:t> </a:t>
            </a:r>
            <a:r>
              <a:rPr lang="en-US" dirty="0" err="1" smtClean="0"/>
              <a:t>ujednačavanja</a:t>
            </a:r>
            <a:r>
              <a:rPr lang="en-US" dirty="0" smtClean="0"/>
              <a:t> </a:t>
            </a:r>
            <a:r>
              <a:rPr lang="en-US" dirty="0" err="1" smtClean="0"/>
              <a:t>zakonodavstva</a:t>
            </a:r>
            <a:r>
              <a:rPr lang="en-US" dirty="0" smtClean="0"/>
              <a:t> ne </a:t>
            </a:r>
            <a:r>
              <a:rPr lang="en-US" dirty="0" err="1" smtClean="0"/>
              <a:t>samo</a:t>
            </a:r>
            <a:r>
              <a:rPr lang="en-US" dirty="0" smtClean="0"/>
              <a:t> u </a:t>
            </a:r>
            <a:r>
              <a:rPr lang="en-US" dirty="0" err="1" smtClean="0"/>
              <a:t>ovoj</a:t>
            </a:r>
            <a:r>
              <a:rPr lang="en-US" dirty="0" smtClean="0"/>
              <a:t> </a:t>
            </a:r>
            <a:r>
              <a:rPr lang="en-US" dirty="0" err="1" smtClean="0"/>
              <a:t>oblasti</a:t>
            </a:r>
            <a:r>
              <a:rPr lang="en-US" dirty="0" smtClean="0"/>
              <a:t>, a </a:t>
            </a:r>
            <a:r>
              <a:rPr lang="en-US" dirty="0" err="1" smtClean="0"/>
              <a:t>najmanje</a:t>
            </a:r>
            <a:r>
              <a:rPr lang="sr-Latn-ME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razloga</a:t>
            </a:r>
            <a:r>
              <a:rPr lang="en-US" dirty="0" smtClean="0"/>
              <a:t>: </a:t>
            </a:r>
            <a:r>
              <a:rPr lang="en-US" dirty="0" err="1" smtClean="0"/>
              <a:t>prevazilaženja</a:t>
            </a:r>
            <a:r>
              <a:rPr lang="en-US" dirty="0" smtClean="0"/>
              <a:t> </a:t>
            </a:r>
            <a:r>
              <a:rPr lang="en-US" dirty="0" err="1" smtClean="0"/>
              <a:t>postojećih</a:t>
            </a:r>
            <a:r>
              <a:rPr lang="en-US" dirty="0" smtClean="0"/>
              <a:t> </a:t>
            </a:r>
            <a:r>
              <a:rPr lang="en-US" dirty="0" err="1" smtClean="0"/>
              <a:t>barijera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zadovoljavanja</a:t>
            </a:r>
            <a:r>
              <a:rPr lang="en-US" dirty="0" smtClean="0"/>
              <a:t> </a:t>
            </a:r>
            <a:r>
              <a:rPr lang="en-US" dirty="0" err="1" smtClean="0"/>
              <a:t>zahtjeva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pred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njene</a:t>
            </a:r>
            <a:r>
              <a:rPr lang="en-US" dirty="0" smtClean="0"/>
              <a:t> </a:t>
            </a:r>
            <a:r>
              <a:rPr lang="en-US" dirty="0" err="1" smtClean="0"/>
              <a:t>institucije</a:t>
            </a:r>
            <a:r>
              <a:rPr lang="en-US" dirty="0" smtClean="0"/>
              <a:t> </a:t>
            </a:r>
            <a:r>
              <a:rPr lang="en-US" dirty="0" err="1" smtClean="0"/>
              <a:t>postavlja</a:t>
            </a:r>
            <a:r>
              <a:rPr lang="en-US" dirty="0" smtClean="0"/>
              <a:t> </a:t>
            </a:r>
            <a:r>
              <a:rPr lang="en-US" dirty="0" err="1" smtClean="0"/>
              <a:t>međunarodna</a:t>
            </a:r>
            <a:r>
              <a:rPr lang="en-US" dirty="0" smtClean="0"/>
              <a:t> </a:t>
            </a:r>
            <a:r>
              <a:rPr lang="en-US" dirty="0" err="1" smtClean="0"/>
              <a:t>zajednica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Institucionalni</a:t>
            </a:r>
            <a:r>
              <a:rPr lang="en-US" dirty="0" smtClean="0"/>
              <a:t> </a:t>
            </a:r>
            <a:r>
              <a:rPr lang="en-US" dirty="0" err="1" smtClean="0"/>
              <a:t>okvir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Državni</a:t>
            </a:r>
            <a:r>
              <a:rPr lang="en-US" dirty="0" smtClean="0"/>
              <a:t> </a:t>
            </a:r>
            <a:r>
              <a:rPr lang="en-US" dirty="0" err="1" smtClean="0"/>
              <a:t>organi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nivoima</a:t>
            </a:r>
            <a:r>
              <a:rPr lang="en-US" dirty="0" smtClean="0"/>
              <a:t> </a:t>
            </a:r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 smtClean="0"/>
              <a:t>vlasti</a:t>
            </a:r>
            <a:r>
              <a:rPr lang="en-US" dirty="0" smtClean="0"/>
              <a:t>, u </a:t>
            </a:r>
            <a:r>
              <a:rPr lang="en-US" dirty="0" err="1" smtClean="0"/>
              <a:t>Bosni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Hercegovini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ulogu</a:t>
            </a:r>
            <a:r>
              <a:rPr lang="en-US" dirty="0" smtClean="0"/>
              <a:t> u </a:t>
            </a:r>
            <a:r>
              <a:rPr lang="en-US" dirty="0" err="1" smtClean="0"/>
              <a:t>postupku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same </a:t>
            </a:r>
            <a:r>
              <a:rPr lang="en-US" dirty="0" err="1" smtClean="0"/>
              <a:t>registracije</a:t>
            </a:r>
            <a:r>
              <a:rPr lang="en-US" dirty="0" smtClean="0"/>
              <a:t> do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en-US" dirty="0" err="1" smtClean="0"/>
              <a:t>privrednim</a:t>
            </a:r>
            <a:r>
              <a:rPr lang="en-US" dirty="0" smtClean="0"/>
              <a:t> </a:t>
            </a:r>
            <a:r>
              <a:rPr lang="en-US" dirty="0" err="1" smtClean="0"/>
              <a:t>društvima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O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materija</a:t>
            </a:r>
            <a:r>
              <a:rPr lang="en-US" dirty="0" smtClean="0"/>
              <a:t> je</a:t>
            </a:r>
            <a:r>
              <a:rPr lang="sr-Latn-ME" dirty="0" smtClean="0"/>
              <a:t>, takođe, </a:t>
            </a:r>
            <a:r>
              <a:rPr lang="en-US" dirty="0" smtClean="0"/>
              <a:t> </a:t>
            </a:r>
            <a:r>
              <a:rPr lang="en-US" dirty="0" err="1" smtClean="0"/>
              <a:t>uređena</a:t>
            </a:r>
            <a:r>
              <a:rPr lang="en-US" dirty="0" smtClean="0"/>
              <a:t> </a:t>
            </a:r>
            <a:r>
              <a:rPr lang="en-US" dirty="0" err="1" smtClean="0"/>
              <a:t>entitetskim</a:t>
            </a:r>
            <a:r>
              <a:rPr lang="en-US" dirty="0" smtClean="0"/>
              <a:t> </a:t>
            </a:r>
            <a:r>
              <a:rPr lang="en-US" dirty="0" err="1" smtClean="0"/>
              <a:t>propisima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se </a:t>
            </a:r>
            <a:r>
              <a:rPr lang="en-US" dirty="0" err="1" smtClean="0"/>
              <a:t>radi</a:t>
            </a:r>
            <a:r>
              <a:rPr lang="en-US" dirty="0" smtClean="0"/>
              <a:t> o </a:t>
            </a:r>
            <a:r>
              <a:rPr lang="en-US" dirty="0" err="1" smtClean="0"/>
              <a:t>registraciji</a:t>
            </a:r>
            <a:r>
              <a:rPr lang="en-US" dirty="0" smtClean="0"/>
              <a:t> </a:t>
            </a:r>
            <a:r>
              <a:rPr lang="en-US" dirty="0" err="1" smtClean="0"/>
              <a:t>privrednog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stranog</a:t>
            </a:r>
            <a:r>
              <a:rPr lang="sr-Latn-ME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, u </a:t>
            </a:r>
            <a:r>
              <a:rPr lang="en-US" dirty="0" err="1" smtClean="0"/>
              <a:t>BiH</a:t>
            </a:r>
            <a:r>
              <a:rPr lang="en-US" dirty="0" smtClean="0"/>
              <a:t> se, pored </a:t>
            </a:r>
            <a:r>
              <a:rPr lang="en-US" dirty="0" err="1" smtClean="0"/>
              <a:t>sudova</a:t>
            </a:r>
            <a:r>
              <a:rPr lang="en-US" dirty="0" smtClean="0"/>
              <a:t>, </a:t>
            </a:r>
            <a:r>
              <a:rPr lang="en-US" dirty="0" err="1" smtClean="0"/>
              <a:t>javlja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Ministarstvo</a:t>
            </a:r>
            <a:r>
              <a:rPr lang="en-US" dirty="0" smtClean="0"/>
              <a:t> </a:t>
            </a:r>
            <a:r>
              <a:rPr lang="en-US" dirty="0" err="1" smtClean="0"/>
              <a:t>vanjske</a:t>
            </a:r>
            <a:r>
              <a:rPr lang="en-US" dirty="0" smtClean="0"/>
              <a:t> </a:t>
            </a:r>
            <a:r>
              <a:rPr lang="en-US" dirty="0" err="1" smtClean="0"/>
              <a:t>trgovine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državni</a:t>
            </a:r>
            <a:r>
              <a:rPr lang="en-US" dirty="0" smtClean="0"/>
              <a:t> organ 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evidentiranje</a:t>
            </a:r>
            <a:r>
              <a:rPr lang="en-US" dirty="0" smtClean="0"/>
              <a:t> </a:t>
            </a:r>
            <a:r>
              <a:rPr lang="en-US" dirty="0" err="1" smtClean="0"/>
              <a:t>stranog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prethodnu</a:t>
            </a:r>
            <a:r>
              <a:rPr lang="en-US" dirty="0" smtClean="0"/>
              <a:t> </a:t>
            </a:r>
            <a:r>
              <a:rPr lang="en-US" dirty="0" err="1" smtClean="0"/>
              <a:t>ovjeru</a:t>
            </a:r>
            <a:r>
              <a:rPr lang="en-US" dirty="0" smtClean="0"/>
              <a:t> </a:t>
            </a:r>
            <a:r>
              <a:rPr lang="en-US" dirty="0" err="1" smtClean="0"/>
              <a:t>ugovora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osnivačkog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 u </a:t>
            </a:r>
            <a:r>
              <a:rPr lang="en-US" dirty="0" err="1" smtClean="0"/>
              <a:t>vezi</a:t>
            </a:r>
            <a:r>
              <a:rPr lang="en-US" dirty="0" smtClean="0"/>
              <a:t> s </a:t>
            </a:r>
            <a:r>
              <a:rPr lang="en-US" dirty="0" err="1" smtClean="0"/>
              <a:t>istim</a:t>
            </a:r>
            <a:r>
              <a:rPr lang="en-US" dirty="0" smtClean="0"/>
              <a:t>. </a:t>
            </a:r>
            <a:endParaRPr lang="sr-Latn-M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KODEKSI KORPORATIVNOG UPRAVLJANJA</a:t>
            </a:r>
            <a:r>
              <a:rPr lang="sr-Latn-ME" dirty="0" smtClean="0"/>
              <a:t> </a:t>
            </a:r>
            <a:r>
              <a:rPr lang="en-US" dirty="0" smtClean="0"/>
              <a:t>KOMPANIJE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Svaka</a:t>
            </a:r>
            <a:r>
              <a:rPr lang="en-US" dirty="0" smtClean="0"/>
              <a:t> </a:t>
            </a:r>
            <a:r>
              <a:rPr lang="en-US" dirty="0" err="1" smtClean="0"/>
              <a:t>kompanija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, 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smatra</a:t>
            </a:r>
            <a:r>
              <a:rPr lang="en-US" dirty="0" smtClean="0"/>
              <a:t> </a:t>
            </a:r>
            <a:r>
              <a:rPr lang="en-US" dirty="0" err="1" smtClean="0"/>
              <a:t>potrebnim</a:t>
            </a:r>
            <a:r>
              <a:rPr lang="en-US" dirty="0" smtClean="0"/>
              <a:t>, </a:t>
            </a:r>
            <a:r>
              <a:rPr lang="en-US" dirty="0" err="1" smtClean="0"/>
              <a:t>usvojiti</a:t>
            </a:r>
            <a:r>
              <a:rPr lang="en-US" dirty="0" smtClean="0"/>
              <a:t> </a:t>
            </a:r>
            <a:r>
              <a:rPr lang="en-US" dirty="0" err="1" smtClean="0"/>
              <a:t>Kodeks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nivou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Usvajanje</a:t>
            </a:r>
            <a:r>
              <a:rPr lang="en-US" dirty="0" smtClean="0"/>
              <a:t> </a:t>
            </a:r>
            <a:r>
              <a:rPr lang="en-US" dirty="0" err="1" smtClean="0"/>
              <a:t>kodeksa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err="1" smtClean="0"/>
              <a:t>obavezno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 </a:t>
            </a:r>
            <a:r>
              <a:rPr lang="en-US" dirty="0" err="1" smtClean="0"/>
              <a:t>pravu</a:t>
            </a:r>
            <a:r>
              <a:rPr lang="en-US" dirty="0" smtClean="0"/>
              <a:t>, </a:t>
            </a:r>
            <a:r>
              <a:rPr lang="en-US" dirty="0" err="1" smtClean="0"/>
              <a:t>već</a:t>
            </a:r>
            <a:r>
              <a:rPr lang="en-US" dirty="0" smtClean="0"/>
              <a:t> je </a:t>
            </a:r>
            <a:r>
              <a:rPr lang="en-US" dirty="0" err="1" smtClean="0"/>
              <a:t>stvar</a:t>
            </a:r>
            <a:r>
              <a:rPr lang="en-US" dirty="0" smtClean="0"/>
              <a:t> </a:t>
            </a:r>
            <a:r>
              <a:rPr lang="en-US" dirty="0" err="1" smtClean="0"/>
              <a:t>opredjeljenja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sr-Latn-ME" dirty="0" smtClean="0"/>
              <a:t>K</a:t>
            </a:r>
            <a:r>
              <a:rPr lang="en-US" dirty="0" err="1" smtClean="0"/>
              <a:t>odeks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zasnovan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principima</a:t>
            </a:r>
            <a:r>
              <a:rPr lang="en-US" dirty="0" smtClean="0"/>
              <a:t>: </a:t>
            </a:r>
            <a:r>
              <a:rPr lang="en-US" dirty="0" err="1" smtClean="0"/>
              <a:t>značajan</a:t>
            </a:r>
            <a:r>
              <a:rPr lang="en-US" dirty="0" smtClean="0"/>
              <a:t> je duh, a ne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slovo</a:t>
            </a:r>
            <a:r>
              <a:rPr lang="en-US" dirty="0" smtClean="0"/>
              <a:t> </a:t>
            </a:r>
            <a:r>
              <a:rPr lang="en-US" dirty="0" err="1" smtClean="0"/>
              <a:t>kodeksa</a:t>
            </a:r>
            <a:r>
              <a:rPr lang="en-US" dirty="0" smtClean="0"/>
              <a:t>; </a:t>
            </a:r>
            <a:r>
              <a:rPr lang="en-US" dirty="0" err="1" smtClean="0"/>
              <a:t>poštovanje</a:t>
            </a:r>
            <a:r>
              <a:rPr lang="en-US" dirty="0" smtClean="0"/>
              <a:t> </a:t>
            </a:r>
            <a:r>
              <a:rPr lang="en-US" dirty="0" err="1" smtClean="0"/>
              <a:t>kodeksa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poboljša</a:t>
            </a:r>
            <a:r>
              <a:rPr lang="en-US" dirty="0" smtClean="0"/>
              <a:t> </a:t>
            </a:r>
            <a:r>
              <a:rPr lang="en-US" dirty="0" err="1" smtClean="0"/>
              <a:t>pristup</a:t>
            </a:r>
            <a:r>
              <a:rPr lang="en-US" dirty="0" smtClean="0"/>
              <a:t> </a:t>
            </a:r>
            <a:r>
              <a:rPr lang="en-US" dirty="0" err="1" smtClean="0"/>
              <a:t>kompanija</a:t>
            </a:r>
            <a:r>
              <a:rPr lang="sr-Latn-ME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; </a:t>
            </a:r>
            <a:r>
              <a:rPr lang="en-US" dirty="0" err="1" smtClean="0"/>
              <a:t>efektivnost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poboljšati</a:t>
            </a:r>
            <a:r>
              <a:rPr lang="en-US" dirty="0" smtClean="0"/>
              <a:t>;</a:t>
            </a:r>
          </a:p>
          <a:p>
            <a:pPr algn="just"/>
            <a:r>
              <a:rPr lang="en-US" dirty="0" err="1" smtClean="0"/>
              <a:t>Kodeks</a:t>
            </a:r>
            <a:r>
              <a:rPr lang="en-US" dirty="0" smtClean="0"/>
              <a:t> bi </a:t>
            </a:r>
            <a:r>
              <a:rPr lang="en-US" dirty="0" err="1" smtClean="0"/>
              <a:t>trebalo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bude</a:t>
            </a:r>
            <a:r>
              <a:rPr lang="en-US" dirty="0" smtClean="0"/>
              <a:t>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međunarodnom</a:t>
            </a:r>
            <a:r>
              <a:rPr lang="en-US" dirty="0" smtClean="0"/>
              <a:t> </a:t>
            </a:r>
            <a:r>
              <a:rPr lang="en-US" dirty="0" err="1" smtClean="0"/>
              <a:t>praksom</a:t>
            </a:r>
            <a:r>
              <a:rPr lang="en-US" dirty="0" smtClean="0"/>
              <a:t>;</a:t>
            </a:r>
          </a:p>
          <a:p>
            <a:pPr algn="just"/>
            <a:r>
              <a:rPr lang="en-US" dirty="0" err="1" smtClean="0"/>
              <a:t>Kodeks</a:t>
            </a:r>
            <a:r>
              <a:rPr lang="en-US" dirty="0" smtClean="0"/>
              <a:t> bi </a:t>
            </a:r>
            <a:r>
              <a:rPr lang="en-US" dirty="0" err="1" smtClean="0"/>
              <a:t>trebalo</a:t>
            </a:r>
            <a:r>
              <a:rPr lang="en-US" dirty="0" smtClean="0"/>
              <a:t> </a:t>
            </a:r>
            <a:r>
              <a:rPr lang="en-US" dirty="0" err="1" smtClean="0"/>
              <a:t>prvenstveno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fokusira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kotirane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, </a:t>
            </a:r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članove</a:t>
            </a:r>
            <a:r>
              <a:rPr lang="en-US" dirty="0" smtClean="0"/>
              <a:t> </a:t>
            </a:r>
            <a:r>
              <a:rPr lang="en-US" dirty="0" err="1" smtClean="0"/>
              <a:t>izvršnog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, </a:t>
            </a:r>
            <a:r>
              <a:rPr lang="en-US" dirty="0" err="1" smtClean="0"/>
              <a:t>akcionare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skupštinu</a:t>
            </a:r>
            <a:r>
              <a:rPr lang="en-US" dirty="0" smtClean="0"/>
              <a:t> 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postupanje</a:t>
            </a:r>
            <a:r>
              <a:rPr lang="en-US" dirty="0" smtClean="0"/>
              <a:t> </a:t>
            </a:r>
            <a:r>
              <a:rPr lang="en-US" dirty="0" err="1" smtClean="0"/>
              <a:t>ovih</a:t>
            </a:r>
            <a:r>
              <a:rPr lang="sr-Latn-ME" dirty="0" smtClean="0"/>
              <a:t> </a:t>
            </a:r>
            <a:r>
              <a:rPr lang="en-US" dirty="0" err="1" smtClean="0"/>
              <a:t>grupa</a:t>
            </a:r>
            <a:r>
              <a:rPr lang="en-US" dirty="0" smtClean="0"/>
              <a:t>;</a:t>
            </a:r>
          </a:p>
          <a:p>
            <a:pPr algn="just"/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 smtClean="0"/>
              <a:t>pisanja</a:t>
            </a:r>
            <a:r>
              <a:rPr lang="en-US" dirty="0" smtClean="0"/>
              <a:t> </a:t>
            </a:r>
            <a:r>
              <a:rPr lang="en-US" dirty="0" err="1" smtClean="0"/>
              <a:t>kodeksa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imati</a:t>
            </a:r>
            <a:r>
              <a:rPr lang="en-US" dirty="0" smtClean="0"/>
              <a:t> u </a:t>
            </a:r>
            <a:r>
              <a:rPr lang="en-US" dirty="0" err="1" smtClean="0"/>
              <a:t>vidu</a:t>
            </a:r>
            <a:r>
              <a:rPr lang="en-US" dirty="0" smtClean="0"/>
              <a:t> </a:t>
            </a:r>
            <a:r>
              <a:rPr lang="en-US" dirty="0" err="1" smtClean="0"/>
              <a:t>njegov</a:t>
            </a:r>
            <a:r>
              <a:rPr lang="en-US" dirty="0" smtClean="0"/>
              <a:t> </a:t>
            </a:r>
            <a:r>
              <a:rPr lang="en-US" dirty="0" err="1" smtClean="0"/>
              <a:t>efekat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nekotirane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mogući</a:t>
            </a:r>
            <a:r>
              <a:rPr lang="en-US" dirty="0" smtClean="0"/>
              <a:t> </a:t>
            </a:r>
            <a:r>
              <a:rPr lang="en-US" dirty="0" err="1" smtClean="0"/>
              <a:t>uticaj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sudske</a:t>
            </a:r>
            <a:r>
              <a:rPr lang="en-US" dirty="0" smtClean="0"/>
              <a:t> </a:t>
            </a:r>
            <a:r>
              <a:rPr lang="en-US" dirty="0" err="1" smtClean="0"/>
              <a:t>prakse</a:t>
            </a:r>
            <a:r>
              <a:rPr lang="en-US" dirty="0" smtClean="0"/>
              <a:t>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KODEKSI KORPORATIVNOG UPRAVLJANJA</a:t>
            </a:r>
            <a:r>
              <a:rPr lang="sr-Latn-ME" dirty="0" smtClean="0"/>
              <a:t> </a:t>
            </a:r>
            <a:r>
              <a:rPr lang="en-US" dirty="0" smtClean="0"/>
              <a:t>KOMPANIJE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Eetički kodeks</a:t>
            </a:r>
          </a:p>
          <a:p>
            <a:pPr algn="just"/>
            <a:r>
              <a:rPr lang="en-US" dirty="0" err="1" smtClean="0"/>
              <a:t>Etički</a:t>
            </a:r>
            <a:r>
              <a:rPr lang="en-US" dirty="0" smtClean="0"/>
              <a:t> </a:t>
            </a:r>
            <a:r>
              <a:rPr lang="en-US" dirty="0" err="1" smtClean="0"/>
              <a:t>kodeks</a:t>
            </a:r>
            <a:r>
              <a:rPr lang="en-US" dirty="0" smtClean="0"/>
              <a:t> (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naziva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kodeks</a:t>
            </a:r>
            <a:r>
              <a:rPr lang="en-US" dirty="0" smtClean="0"/>
              <a:t> </a:t>
            </a:r>
            <a:r>
              <a:rPr lang="en-US" dirty="0" err="1" smtClean="0"/>
              <a:t>ponašanja</a:t>
            </a:r>
            <a:r>
              <a:rPr lang="en-US" dirty="0" smtClean="0"/>
              <a:t>,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izjava</a:t>
            </a:r>
            <a:r>
              <a:rPr lang="en-US" dirty="0" smtClean="0"/>
              <a:t> o </a:t>
            </a:r>
            <a:r>
              <a:rPr lang="en-US" dirty="0" err="1" smtClean="0"/>
              <a:t>etici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odgovornosti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jeste</a:t>
            </a:r>
            <a:r>
              <a:rPr lang="en-US" dirty="0" smtClean="0"/>
              <a:t> </a:t>
            </a:r>
            <a:r>
              <a:rPr lang="en-US" dirty="0" err="1" smtClean="0"/>
              <a:t>osnovno</a:t>
            </a:r>
            <a:r>
              <a:rPr lang="en-US" dirty="0" smtClean="0"/>
              <a:t> </a:t>
            </a:r>
            <a:r>
              <a:rPr lang="en-US" dirty="0" err="1" smtClean="0"/>
              <a:t>uputstvo</a:t>
            </a:r>
            <a:r>
              <a:rPr lang="en-US" dirty="0" smtClean="0"/>
              <a:t> o </a:t>
            </a:r>
            <a:r>
              <a:rPr lang="en-US" dirty="0" err="1" smtClean="0"/>
              <a:t>ponašanju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propisuje</a:t>
            </a:r>
            <a:r>
              <a:rPr lang="en-US" dirty="0" smtClean="0"/>
              <a:t> </a:t>
            </a:r>
            <a:r>
              <a:rPr lang="en-US" dirty="0" err="1" smtClean="0"/>
              <a:t>dužnosti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odgovornosti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članove</a:t>
            </a:r>
            <a:r>
              <a:rPr lang="en-US" dirty="0" smtClean="0"/>
              <a:t> </a:t>
            </a:r>
            <a:r>
              <a:rPr lang="en-US" dirty="0" err="1" smtClean="0"/>
              <a:t>organa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zaposlene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njegovim</a:t>
            </a:r>
            <a:r>
              <a:rPr lang="en-US" dirty="0" smtClean="0"/>
              <a:t> </a:t>
            </a:r>
            <a:r>
              <a:rPr lang="en-US" dirty="0" err="1" smtClean="0"/>
              <a:t>nosiocima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uključujući</a:t>
            </a:r>
            <a:r>
              <a:rPr lang="en-US" dirty="0" smtClean="0"/>
              <a:t>,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ostalih</a:t>
            </a:r>
            <a:r>
              <a:rPr lang="en-US" dirty="0" smtClean="0"/>
              <a:t>, </a:t>
            </a:r>
            <a:r>
              <a:rPr lang="en-US" dirty="0" err="1" smtClean="0"/>
              <a:t>kolege</a:t>
            </a:r>
            <a:r>
              <a:rPr lang="en-US" dirty="0" smtClean="0"/>
              <a:t>, </a:t>
            </a:r>
            <a:r>
              <a:rPr lang="en-US" dirty="0" err="1" smtClean="0"/>
              <a:t>kupce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klijente</a:t>
            </a:r>
            <a:r>
              <a:rPr lang="en-US" dirty="0" smtClean="0"/>
              <a:t>,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 smtClean="0"/>
              <a:t>partnere</a:t>
            </a:r>
            <a:r>
              <a:rPr lang="en-US" dirty="0" smtClean="0"/>
              <a:t> (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dobavljače</a:t>
            </a:r>
            <a:r>
              <a:rPr lang="en-US" dirty="0" smtClean="0"/>
              <a:t>), </a:t>
            </a:r>
            <a:r>
              <a:rPr lang="en-US" dirty="0" err="1" smtClean="0"/>
              <a:t>državu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1225</TotalTime>
  <Words>725</Words>
  <Application>Microsoft Office PowerPoint</Application>
  <PresentationFormat>On-screen Show (4:3)</PresentationFormat>
  <Paragraphs>53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Urban</vt:lpstr>
      <vt:lpstr> PRAVNI FAKULTET  KORPORATIVNO UPRAVLJANJE autor-prof.dr.sc. Darko Tipurić i saradnici, izdanje 2008 g. </vt:lpstr>
      <vt:lpstr>                                      VJEŽBE  UVOD </vt:lpstr>
      <vt:lpstr>CILJ PREDAVANJA</vt:lpstr>
      <vt:lpstr>A - KORPORATIVNO UPRAVLJANJE U BiH </vt:lpstr>
      <vt:lpstr>1. Karakteristike korporativnog upravljanja u BiH</vt:lpstr>
      <vt:lpstr>2. Pravni okvir korporativnog upravljanja</vt:lpstr>
      <vt:lpstr>3. Institucionalni okvir</vt:lpstr>
      <vt:lpstr>KODEKSI KORPORATIVNOG UPRAVLJANJA KOMPANIJE</vt:lpstr>
      <vt:lpstr>KODEKSI KORPORATIVNOG UPRAVLJANJA KOMPANIJE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149</cp:revision>
  <dcterms:created xsi:type="dcterms:W3CDTF">2016-02-04T23:36:05Z</dcterms:created>
  <dcterms:modified xsi:type="dcterms:W3CDTF">2019-03-17T13:09:26Z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