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309" r:id="rId3"/>
    <p:sldId id="340" r:id="rId4"/>
    <p:sldId id="337" r:id="rId5"/>
    <p:sldId id="338" r:id="rId6"/>
    <p:sldId id="329" r:id="rId7"/>
    <p:sldId id="335" r:id="rId8"/>
    <p:sldId id="339" r:id="rId9"/>
    <p:sldId id="330" r:id="rId10"/>
    <p:sldId id="331" r:id="rId11"/>
    <p:sldId id="333" r:id="rId12"/>
    <p:sldId id="334" r:id="rId13"/>
    <p:sldId id="310" r:id="rId14"/>
    <p:sldId id="311" r:id="rId15"/>
    <p:sldId id="312" r:id="rId16"/>
    <p:sldId id="313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341" r:id="rId26"/>
    <p:sldId id="265" r:id="rId27"/>
    <p:sldId id="266" r:id="rId28"/>
    <p:sldId id="267" r:id="rId29"/>
    <p:sldId id="268" r:id="rId30"/>
    <p:sldId id="269" r:id="rId31"/>
    <p:sldId id="270" r:id="rId32"/>
    <p:sldId id="271" r:id="rId33"/>
    <p:sldId id="272" r:id="rId34"/>
    <p:sldId id="273" r:id="rId35"/>
    <p:sldId id="274" r:id="rId36"/>
    <p:sldId id="275" r:id="rId37"/>
    <p:sldId id="281" r:id="rId38"/>
    <p:sldId id="282" r:id="rId39"/>
    <p:sldId id="283" r:id="rId40"/>
    <p:sldId id="284" r:id="rId41"/>
    <p:sldId id="285" r:id="rId42"/>
    <p:sldId id="286" r:id="rId43"/>
    <p:sldId id="308" r:id="rId44"/>
    <p:sldId id="287" r:id="rId45"/>
    <p:sldId id="288" r:id="rId46"/>
    <p:sldId id="289" r:id="rId47"/>
    <p:sldId id="291" r:id="rId48"/>
    <p:sldId id="292" r:id="rId49"/>
    <p:sldId id="295" r:id="rId50"/>
    <p:sldId id="296" r:id="rId51"/>
    <p:sldId id="297" r:id="rId52"/>
    <p:sldId id="342" r:id="rId53"/>
    <p:sldId id="344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D71CA7-C281-4CA3-B891-02AA8229C29E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BE22E-D0E6-450E-898F-5AF2F590E8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957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BE22E-D0E6-450E-898F-5AF2F590E8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0374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F954-34D4-4A9D-AAE3-D570BF9533ED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319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C529A-E21C-4A6E-8A73-C79FA90A8EA7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22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2E6E4-0B4D-41B9-BBFE-597988C92E9A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577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1691-BEF7-4BCC-91CB-37ABEAADD02A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639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FB8C-258F-4606-BCB0-CB0CD1FBDC37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980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764A-452B-40D8-9A80-8355C6B521B6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867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AD349-C890-46E6-84DE-96BCD29B3A97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22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12012-E146-422D-9CE0-6D2EB0CAE694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385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450F-D285-4E43-9662-C873B969A4F8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663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19FC1-933A-4F81-BC91-36BC4233C1D7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14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2BA-058F-4D7F-8DD6-748BA8CBBACE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056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6AE3A-1776-43CC-9862-F9BC9250B2B9}" type="datetime1">
              <a:rPr lang="en-US" smtClean="0"/>
              <a:pPr/>
              <a:t>3/17/2019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9C2F4-4D96-4F4F-9A37-449AD5D54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582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 </a:t>
            </a:r>
            <a:r>
              <a:rPr lang="sr-Latn-ME" sz="3600" dirty="0" smtClean="0"/>
              <a:t>KORPORATIVNO UPRAVLJANJE U BiH</a:t>
            </a:r>
          </a:p>
          <a:p>
            <a:r>
              <a:rPr lang="sr-Latn-ME" sz="3600" dirty="0" smtClean="0"/>
              <a:t>Prof. Dr. Halil Kalač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1119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53768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/>
              <a:t>Malo</a:t>
            </a:r>
            <a:r>
              <a:rPr lang="en-US" b="1" dirty="0"/>
              <a:t> </a:t>
            </a:r>
            <a:r>
              <a:rPr lang="en-US" b="1" dirty="0" err="1"/>
              <a:t>razdvajanja</a:t>
            </a:r>
            <a:r>
              <a:rPr lang="en-US" b="1" dirty="0"/>
              <a:t> </a:t>
            </a:r>
            <a:r>
              <a:rPr lang="en-US" b="1" dirty="0" err="1"/>
              <a:t>vlasništva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kontrole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reduzeća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razdvajaju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kontrolu </a:t>
            </a:r>
            <a:r>
              <a:rPr lang="pl-PL" dirty="0"/>
              <a:t>često to čine samo na papiru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Takva preduzeća obično pate od </a:t>
            </a:r>
            <a:r>
              <a:rPr lang="pl-PL" dirty="0" smtClean="0"/>
              <a:t>slabih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kontrole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raktično</a:t>
            </a:r>
            <a:r>
              <a:rPr lang="en-US" dirty="0"/>
              <a:t>, </a:t>
            </a:r>
            <a:r>
              <a:rPr lang="en-US" dirty="0" err="1"/>
              <a:t>većinski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/>
              <a:t>nadziru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rukovodi</a:t>
            </a:r>
            <a:r>
              <a:rPr lang="sr-Latn-ME" dirty="0" smtClean="0"/>
              <a:t>o</a:t>
            </a:r>
            <a:r>
              <a:rPr lang="en-US" dirty="0" smtClean="0"/>
              <a:t>ca)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Pate i od</a:t>
            </a:r>
            <a:r>
              <a:rPr lang="en-US" dirty="0" smtClean="0"/>
              <a:t>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lošeg</a:t>
            </a:r>
            <a:r>
              <a:rPr lang="sr-Latn-ME" dirty="0" smtClean="0"/>
              <a:t> </a:t>
            </a:r>
            <a:r>
              <a:rPr lang="pt-BR" dirty="0" smtClean="0"/>
              <a:t>objelodanjivanja </a:t>
            </a:r>
            <a:r>
              <a:rPr lang="pt-BR" dirty="0"/>
              <a:t>informacija </a:t>
            </a:r>
            <a:r>
              <a:rPr lang="pt-BR" dirty="0" smtClean="0"/>
              <a:t>(</a:t>
            </a:r>
            <a:r>
              <a:rPr lang="sr-Latn-ME" dirty="0" smtClean="0"/>
              <a:t>ako </a:t>
            </a:r>
            <a:r>
              <a:rPr lang="pt-BR" dirty="0" smtClean="0"/>
              <a:t>insajderi </a:t>
            </a:r>
            <a:r>
              <a:rPr lang="pt-BR" dirty="0"/>
              <a:t>imaju pristup svim informacijama </a:t>
            </a:r>
            <a:r>
              <a:rPr lang="pt-BR" dirty="0" smtClean="0"/>
              <a:t> nemaju</a:t>
            </a:r>
            <a:r>
              <a:rPr lang="sr-Latn-ME" dirty="0" smtClean="0"/>
              <a:t>  </a:t>
            </a:r>
            <a:r>
              <a:rPr lang="en-US" dirty="0" err="1" smtClean="0"/>
              <a:t>motiv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objelodane</a:t>
            </a:r>
            <a:r>
              <a:rPr lang="en-US" dirty="0"/>
              <a:t> </a:t>
            </a:r>
            <a:r>
              <a:rPr lang="en-US" dirty="0" err="1"/>
              <a:t>vanjskim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5626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b="1" dirty="0" err="1"/>
              <a:t>Glomazne</a:t>
            </a:r>
            <a:r>
              <a:rPr lang="en-US" b="1" dirty="0"/>
              <a:t> holding </a:t>
            </a:r>
            <a:r>
              <a:rPr lang="en-US" b="1" dirty="0" err="1" smtClean="0"/>
              <a:t>strukture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Stvaraju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grupacije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sr-Latn-ME" dirty="0"/>
              <a:t>š</a:t>
            </a:r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grana.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b="1" dirty="0" err="1" smtClean="0"/>
              <a:t>Neiskusn</a:t>
            </a:r>
            <a:r>
              <a:rPr lang="sr-Latn-ME" b="1" dirty="0" smtClean="0"/>
              <a:t>i</a:t>
            </a:r>
            <a:r>
              <a:rPr lang="sr-Latn-ME" b="1" dirty="0"/>
              <a:t> </a:t>
            </a:r>
            <a:r>
              <a:rPr lang="en-US" b="1" dirty="0" err="1" smtClean="0"/>
              <a:t>korporativni</a:t>
            </a:r>
            <a:r>
              <a:rPr lang="en-US" b="1" dirty="0" smtClean="0"/>
              <a:t> </a:t>
            </a:r>
            <a:r>
              <a:rPr lang="en-US" b="1" dirty="0" err="1" smtClean="0"/>
              <a:t>organi</a:t>
            </a:r>
            <a:endParaRPr lang="sr-Latn-ME" b="1" dirty="0" smtClean="0"/>
          </a:p>
          <a:p>
            <a:pPr algn="just">
              <a:lnSpc>
                <a:spcPct val="100000"/>
              </a:lnSpc>
            </a:pPr>
            <a:r>
              <a:rPr lang="en-US" b="1" dirty="0" smtClean="0"/>
              <a:t> </a:t>
            </a:r>
            <a:r>
              <a:rPr lang="en-US" dirty="0" err="1" smtClean="0"/>
              <a:t>Postojeći</a:t>
            </a:r>
            <a:r>
              <a:rPr lang="en-US" dirty="0" smtClean="0"/>
              <a:t> </a:t>
            </a:r>
            <a:r>
              <a:rPr lang="en-US" dirty="0" err="1" smtClean="0"/>
              <a:t>bh</a:t>
            </a:r>
            <a:r>
              <a:rPr lang="en-US" dirty="0" smtClean="0"/>
              <a:t>. </a:t>
            </a:r>
            <a:r>
              <a:rPr lang="sr-Latn-ME" dirty="0" err="1"/>
              <a:t>k</a:t>
            </a:r>
            <a:r>
              <a:rPr lang="en-US" dirty="0" err="1" smtClean="0"/>
              <a:t>oncept</a:t>
            </a:r>
            <a:r>
              <a:rPr lang="sr-Latn-ME" dirty="0" smtClean="0"/>
              <a:t> 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, </a:t>
            </a:r>
            <a:r>
              <a:rPr lang="en-US" dirty="0" err="1" smtClean="0"/>
              <a:t>generalnog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, </a:t>
            </a:r>
            <a:r>
              <a:rPr lang="en-US" dirty="0" err="1" smtClean="0"/>
              <a:t>nadzornih</a:t>
            </a:r>
            <a:r>
              <a:rPr lang="sr-Latn-ME" dirty="0" smtClean="0"/>
              <a:t> </a:t>
            </a:r>
            <a:r>
              <a:rPr lang="en-US" dirty="0" smtClean="0"/>
              <a:t>organa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sekretara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uveden</a:t>
            </a:r>
            <a:r>
              <a:rPr lang="en-US" dirty="0" smtClean="0"/>
              <a:t> je u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donošenju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regulative.</a:t>
            </a:r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korporativna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postojala</a:t>
            </a:r>
            <a:r>
              <a:rPr lang="en-US" dirty="0" smtClean="0"/>
              <a:t> u </a:t>
            </a:r>
            <a:r>
              <a:rPr lang="en-US" dirty="0" err="1" smtClean="0"/>
              <a:t>državnim</a:t>
            </a:r>
            <a:r>
              <a:rPr lang="en-US" dirty="0" smtClean="0"/>
              <a:t> </a:t>
            </a:r>
            <a:r>
              <a:rPr lang="en-US" dirty="0" err="1" smtClean="0"/>
              <a:t>preduzećima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sr-Latn-ME" dirty="0" smtClean="0"/>
              <a:t> </a:t>
            </a:r>
            <a:r>
              <a:rPr lang="en-US" dirty="0" err="1" smtClean="0"/>
              <a:t>perioda</a:t>
            </a:r>
            <a:r>
              <a:rPr lang="en-US" dirty="0" smtClean="0"/>
              <a:t> </a:t>
            </a:r>
            <a:r>
              <a:rPr lang="sr-Latn-ME" dirty="0" smtClean="0"/>
              <a:t>socijalističke ekonomije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4132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Uloga </a:t>
            </a:r>
            <a:r>
              <a:rPr lang="pl-PL" dirty="0"/>
              <a:t>nadzornih organa</a:t>
            </a:r>
            <a:r>
              <a:rPr lang="pl-PL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sekretara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nejasna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organa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iskusni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sposobni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obavljanje svog posla, ali problem je u tome da </a:t>
            </a:r>
            <a:r>
              <a:rPr lang="pl-PL" dirty="0" smtClean="0"/>
              <a:t>oni, često, </a:t>
            </a:r>
            <a:r>
              <a:rPr lang="pl-PL" dirty="0"/>
              <a:t>ne znaju u čemu se </a:t>
            </a:r>
            <a:r>
              <a:rPr lang="pl-PL" dirty="0" smtClean="0"/>
              <a:t>tačno </a:t>
            </a:r>
            <a:r>
              <a:rPr lang="en-US" dirty="0" err="1" smtClean="0"/>
              <a:t>sastoji</a:t>
            </a:r>
            <a:r>
              <a:rPr lang="en-US" dirty="0" smtClean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velika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prepreka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Postoje tvrdnje da </a:t>
            </a:r>
            <a:r>
              <a:rPr lang="en-US" dirty="0" smtClean="0"/>
              <a:t> </a:t>
            </a:r>
            <a:r>
              <a:rPr lang="en-US" dirty="0" err="1" smtClean="0"/>
              <a:t>jaki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 smtClean="0"/>
              <a:t>korporativni</a:t>
            </a:r>
            <a:r>
              <a:rPr lang="sr-Latn-ME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rijetkost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5242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811"/>
          </a:xfrm>
        </p:spPr>
        <p:txBody>
          <a:bodyPr>
            <a:normAutofit fontScale="90000"/>
          </a:bodyPr>
          <a:lstStyle/>
          <a:p>
            <a:r>
              <a:rPr lang="sr-Latn-ME" dirty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sr-Latn-ME" dirty="0" smtClean="0"/>
              <a:t>subjekata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7968"/>
            <a:ext cx="10515600" cy="490899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izjednačeni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entitetskim</a:t>
            </a:r>
            <a:r>
              <a:rPr lang="en-US" dirty="0"/>
              <a:t> </a:t>
            </a:r>
            <a:r>
              <a:rPr lang="en-US" dirty="0" err="1"/>
              <a:t>zakonodavstvima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Pojedina</a:t>
            </a:r>
            <a:r>
              <a:rPr lang="en-US" dirty="0" smtClean="0"/>
              <a:t> </a:t>
            </a:r>
            <a:r>
              <a:rPr lang="en-US" dirty="0" err="1"/>
              <a:t>odstupanja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manjeg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vezana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tehnička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sudovima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primijenjena</a:t>
            </a:r>
            <a:r>
              <a:rPr lang="en-US" dirty="0" smtClean="0"/>
              <a:t> </a:t>
            </a:r>
            <a:r>
              <a:rPr lang="en-US" dirty="0" err="1"/>
              <a:t>sva</a:t>
            </a:r>
            <a:r>
              <a:rPr lang="en-US" dirty="0"/>
              <a:t> tri </a:t>
            </a:r>
            <a:r>
              <a:rPr lang="en-US" dirty="0" err="1"/>
              <a:t>poznata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3534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975360"/>
            <a:ext cx="10500360" cy="5201603"/>
          </a:xfrm>
        </p:spPr>
        <p:txBody>
          <a:bodyPr/>
          <a:lstStyle/>
          <a:p>
            <a:pPr marL="0" indent="0" algn="just">
              <a:buNone/>
            </a:pPr>
            <a:r>
              <a:rPr lang="sr-Latn-ME" dirty="0" smtClean="0"/>
              <a:t>1. </a:t>
            </a:r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je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Suština</a:t>
            </a:r>
            <a:r>
              <a:rPr lang="sr-Latn-ME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je u tome da ZPD </a:t>
            </a:r>
            <a:r>
              <a:rPr lang="en-US" dirty="0" err="1"/>
              <a:t>i</a:t>
            </a:r>
            <a:r>
              <a:rPr lang="en-US" dirty="0"/>
              <a:t> ZOP </a:t>
            </a:r>
            <a:r>
              <a:rPr lang="en-US" dirty="0" err="1"/>
              <a:t>propisuju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ispune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sudom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 </a:t>
            </a:r>
            <a:r>
              <a:rPr lang="en-US" dirty="0" err="1"/>
              <a:t>prestankom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se </a:t>
            </a:r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pokretanje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sr-Latn-ME" dirty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osnivaju</a:t>
            </a:r>
            <a:r>
              <a:rPr lang="en-US" dirty="0"/>
              <a:t> </a:t>
            </a:r>
            <a:r>
              <a:rPr lang="en-US" dirty="0" err="1"/>
              <a:t>d.o.o</a:t>
            </a:r>
            <a:r>
              <a:rPr lang="en-US" dirty="0"/>
              <a:t>., </a:t>
            </a:r>
            <a:r>
              <a:rPr lang="en-US" dirty="0" err="1"/>
              <a:t>d.n.o</a:t>
            </a:r>
            <a:r>
              <a:rPr lang="en-US" dirty="0"/>
              <a:t>.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k.d</a:t>
            </a:r>
            <a:r>
              <a:rPr lang="en-US" dirty="0"/>
              <a:t>.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a</a:t>
            </a:r>
            <a:r>
              <a:rPr lang="sr-Latn-ME" dirty="0"/>
              <a:t> </a:t>
            </a:r>
            <a:r>
              <a:rPr lang="pl-PL" dirty="0"/>
              <a:t>d.o.o. i o.d. u Republici Srpskoj.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194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168" y="841248"/>
            <a:ext cx="10390632" cy="533571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r-Latn-ME" dirty="0" smtClean="0"/>
              <a:t>2.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je 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normativnog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koncesije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odobrenja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je </a:t>
            </a:r>
            <a:r>
              <a:rPr lang="en-US" dirty="0" err="1"/>
              <a:t>prisutan</a:t>
            </a:r>
            <a:r>
              <a:rPr lang="en-US" dirty="0"/>
              <a:t> u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., </a:t>
            </a:r>
            <a:r>
              <a:rPr lang="en-US" dirty="0" err="1"/>
              <a:t>jer</a:t>
            </a:r>
            <a:r>
              <a:rPr lang="en-US" dirty="0"/>
              <a:t> je, bez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li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simultanom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sukcesivnom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.,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 smtClean="0"/>
              <a:t>određeni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saglasnosti</a:t>
            </a:r>
            <a:r>
              <a:rPr lang="en-US" dirty="0"/>
              <a:t> </a:t>
            </a:r>
            <a:r>
              <a:rPr lang="en-US" dirty="0" err="1"/>
              <a:t>entitetskog</a:t>
            </a:r>
            <a:r>
              <a:rPr lang="en-US" dirty="0"/>
              <a:t> </a:t>
            </a:r>
            <a:r>
              <a:rPr lang="en-US" dirty="0" err="1"/>
              <a:t>regulatornog</a:t>
            </a:r>
            <a:r>
              <a:rPr lang="en-US" dirty="0"/>
              <a:t> organa –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 smtClean="0"/>
              <a:t>papire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FBiH i Komisije za hartije od vrijednosti u </a:t>
            </a:r>
            <a:r>
              <a:rPr lang="pl-PL" dirty="0" smtClean="0"/>
              <a:t>RS.</a:t>
            </a:r>
            <a:endParaRPr lang="pl-PL" dirty="0"/>
          </a:p>
          <a:p>
            <a:pPr marL="0" indent="0" algn="just">
              <a:buNone/>
            </a:pPr>
            <a:r>
              <a:rPr lang="sr-Latn-ME" dirty="0" smtClean="0"/>
              <a:t>3.</a:t>
            </a:r>
            <a:r>
              <a:rPr lang="en-US" dirty="0" err="1" smtClean="0"/>
              <a:t>Treći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je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tome da se </a:t>
            </a:r>
            <a:r>
              <a:rPr lang="en-US" dirty="0" err="1"/>
              <a:t>pojedino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primijenjen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izuzeci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s </a:t>
            </a:r>
            <a:r>
              <a:rPr lang="en-US" dirty="0" err="1"/>
              <a:t>preduzećima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eksploatacijom</a:t>
            </a:r>
            <a:r>
              <a:rPr lang="en-US" dirty="0"/>
              <a:t> </a:t>
            </a:r>
            <a:r>
              <a:rPr lang="en-US" dirty="0" err="1"/>
              <a:t>prirodnog</a:t>
            </a:r>
            <a:r>
              <a:rPr lang="en-US" dirty="0"/>
              <a:t> </a:t>
            </a:r>
            <a:r>
              <a:rPr lang="en-US" dirty="0" err="1" smtClean="0"/>
              <a:t>blaga</a:t>
            </a:r>
            <a:r>
              <a:rPr lang="sr-Latn-ME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70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1072896"/>
            <a:ext cx="10512552" cy="510406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slučajevima</a:t>
            </a:r>
            <a:r>
              <a:rPr lang="en-US" dirty="0" smtClean="0"/>
              <a:t>, </a:t>
            </a:r>
            <a:r>
              <a:rPr lang="en-US" dirty="0" err="1" smtClean="0"/>
              <a:t>neovisno</a:t>
            </a:r>
            <a:r>
              <a:rPr lang="en-US" dirty="0" smtClean="0"/>
              <a:t> o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potrebno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pl-PL" dirty="0" smtClean="0"/>
              <a:t>dodatno odobrenje nadležnog organa zaduženog za izdavanje koncesije, odnosno </a:t>
            </a:r>
            <a:r>
              <a:rPr lang="en-US" dirty="0" err="1" smtClean="0"/>
              <a:t>odobrenja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eksploataciju</a:t>
            </a:r>
            <a:r>
              <a:rPr lang="en-US" dirty="0" smtClean="0"/>
              <a:t> </a:t>
            </a:r>
            <a:r>
              <a:rPr lang="en-US" dirty="0" err="1" smtClean="0"/>
              <a:t>prirodnog</a:t>
            </a:r>
            <a:r>
              <a:rPr lang="en-US" dirty="0" smtClean="0"/>
              <a:t>, </a:t>
            </a:r>
            <a:r>
              <a:rPr lang="en-US" dirty="0" err="1" smtClean="0"/>
              <a:t>rudnog</a:t>
            </a:r>
            <a:r>
              <a:rPr lang="en-US" dirty="0" smtClean="0"/>
              <a:t> </a:t>
            </a:r>
            <a:r>
              <a:rPr lang="en-US" dirty="0" err="1" smtClean="0"/>
              <a:t>blaga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slično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materija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en-US" dirty="0" err="1" smtClean="0"/>
              <a:t>koncesija</a:t>
            </a:r>
            <a:r>
              <a:rPr lang="en-US" dirty="0" smtClean="0"/>
              <a:t> </a:t>
            </a:r>
            <a:r>
              <a:rPr lang="en-US" dirty="0" err="1" smtClean="0"/>
              <a:t>zakonodavno</a:t>
            </a:r>
            <a:r>
              <a:rPr lang="en-US" dirty="0" smtClean="0"/>
              <a:t> je </a:t>
            </a:r>
            <a:r>
              <a:rPr lang="en-US" dirty="0" err="1" smtClean="0"/>
              <a:t>uređena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nivoima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se o</a:t>
            </a:r>
            <a:r>
              <a:rPr lang="sr-Latn-ME" dirty="0" smtClean="0"/>
              <a:t> </a:t>
            </a:r>
            <a:r>
              <a:rPr lang="pl-PL" dirty="0" smtClean="0"/>
              <a:t>kantonalnim zakonima, entitetskim zakonima, kao i zasebnom zajedničkom zakonu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posebnost</a:t>
            </a:r>
            <a:r>
              <a:rPr lang="en-US" dirty="0" smtClean="0"/>
              <a:t> </a:t>
            </a:r>
            <a:r>
              <a:rPr lang="en-US" dirty="0" err="1" smtClean="0"/>
              <a:t>javlja</a:t>
            </a:r>
            <a:r>
              <a:rPr lang="en-US" dirty="0" smtClean="0"/>
              <a:t> se </a:t>
            </a:r>
            <a:r>
              <a:rPr lang="en-US" dirty="0" err="1" smtClean="0"/>
              <a:t>obaveznost</a:t>
            </a:r>
            <a:r>
              <a:rPr lang="en-US" dirty="0" smtClean="0"/>
              <a:t> </a:t>
            </a:r>
            <a:r>
              <a:rPr lang="en-US" dirty="0" err="1" smtClean="0"/>
              <a:t>obnavljanja</a:t>
            </a:r>
            <a:r>
              <a:rPr lang="en-US" dirty="0" smtClean="0"/>
              <a:t> </a:t>
            </a:r>
            <a:r>
              <a:rPr lang="en-US" dirty="0" err="1" smtClean="0"/>
              <a:t>dozvole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rad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regulatornih</a:t>
            </a:r>
            <a:r>
              <a:rPr lang="en-US" dirty="0" smtClean="0"/>
              <a:t> organa.</a:t>
            </a:r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se o </a:t>
            </a:r>
            <a:r>
              <a:rPr lang="en-US" dirty="0" err="1" smtClean="0"/>
              <a:t>onim</a:t>
            </a:r>
            <a:r>
              <a:rPr lang="en-US" dirty="0" smtClean="0"/>
              <a:t> </a:t>
            </a:r>
            <a:r>
              <a:rPr lang="en-US" dirty="0" err="1" smtClean="0"/>
              <a:t>oblicima</a:t>
            </a:r>
            <a:r>
              <a:rPr lang="en-US" dirty="0" smtClean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ovanja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posluju</a:t>
            </a:r>
            <a:r>
              <a:rPr lang="en-US" dirty="0" smtClean="0"/>
              <a:t> u </a:t>
            </a:r>
            <a:r>
              <a:rPr lang="en-US" dirty="0" err="1" smtClean="0"/>
              <a:t>formi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., a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o </a:t>
            </a:r>
            <a:r>
              <a:rPr lang="en-US" dirty="0" err="1" smtClean="0"/>
              <a:t>sektoru</a:t>
            </a:r>
            <a:r>
              <a:rPr lang="en-US" dirty="0" smtClean="0"/>
              <a:t> </a:t>
            </a:r>
            <a:r>
              <a:rPr lang="en-US" dirty="0" err="1" smtClean="0"/>
              <a:t>poslovnog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, </a:t>
            </a:r>
            <a:r>
              <a:rPr lang="en-US" dirty="0" err="1" smtClean="0"/>
              <a:t>osiguranja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 </a:t>
            </a:r>
            <a:r>
              <a:rPr lang="en-US" dirty="0" err="1" smtClean="0"/>
              <a:t>vrijednosnim</a:t>
            </a:r>
            <a:r>
              <a:rPr lang="sr-Latn-ME" dirty="0" smtClean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6680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6510"/>
          </a:xfrm>
        </p:spPr>
        <p:txBody>
          <a:bodyPr>
            <a:normAutofit fontScale="90000"/>
          </a:bodyPr>
          <a:lstStyle/>
          <a:p>
            <a:r>
              <a:rPr lang="sr-Latn-ME" dirty="0"/>
              <a:t>3</a:t>
            </a:r>
            <a:r>
              <a:rPr lang="sr-Latn-ME" dirty="0" smtClean="0"/>
              <a:t>. Pravni okvir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6"/>
            <a:ext cx="10515600" cy="51953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rečeno</a:t>
            </a:r>
            <a:r>
              <a:rPr lang="en-US" dirty="0"/>
              <a:t>, </a:t>
            </a:r>
            <a:r>
              <a:rPr lang="en-US" dirty="0" err="1"/>
              <a:t>zakonodavna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entitetsku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snazi</a:t>
            </a:r>
            <a:r>
              <a:rPr lang="en-US" dirty="0"/>
              <a:t> je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 smtClean="0"/>
              <a:t>privrednim</a:t>
            </a:r>
            <a:r>
              <a:rPr lang="sr-Latn-ME" dirty="0" smtClean="0"/>
              <a:t> </a:t>
            </a:r>
            <a:r>
              <a:rPr lang="pl-PL" dirty="0" smtClean="0"/>
              <a:t>društvima</a:t>
            </a:r>
            <a:r>
              <a:rPr lang="pl-PL" dirty="0"/>
              <a:t>, dok je u Republici Srpskoj na snazi Zakon o preduzećima. 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Za Distrikt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primjenjuje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/>
              <a:t>Distrikta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u </a:t>
            </a:r>
            <a:r>
              <a:rPr lang="en-US" dirty="0" err="1"/>
              <a:t>sebi</a:t>
            </a:r>
            <a:r>
              <a:rPr lang="en-US" dirty="0"/>
              <a:t> nose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specifičnosti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potrebno</a:t>
            </a:r>
            <a:r>
              <a:rPr lang="sr-Latn-ME" dirty="0" smtClean="0"/>
              <a:t> </a:t>
            </a:r>
            <a:r>
              <a:rPr lang="en-US" dirty="0" err="1" smtClean="0"/>
              <a:t>ukazati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postojala</a:t>
            </a:r>
            <a:r>
              <a:rPr lang="en-US" dirty="0"/>
              <a:t> </a:t>
            </a:r>
            <a:r>
              <a:rPr lang="en-US" dirty="0" err="1"/>
              <a:t>spoznaja</a:t>
            </a:r>
            <a:r>
              <a:rPr lang="en-US" dirty="0"/>
              <a:t>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err="1"/>
              <a:t>eventualnim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 smtClean="0"/>
              <a:t>podvukao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daljnjeg</a:t>
            </a:r>
            <a:r>
              <a:rPr lang="en-US" dirty="0"/>
              <a:t> </a:t>
            </a:r>
            <a:r>
              <a:rPr lang="en-US" dirty="0" err="1"/>
              <a:t>ujednačavanja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, a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: </a:t>
            </a:r>
            <a:r>
              <a:rPr lang="en-US" dirty="0" err="1"/>
              <a:t>prevazilaženja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barijera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zadovoljavanja</a:t>
            </a:r>
            <a:r>
              <a:rPr lang="en-US" dirty="0"/>
              <a:t> </a:t>
            </a:r>
            <a:r>
              <a:rPr lang="en-US" dirty="0" err="1" smtClean="0"/>
              <a:t>zahtjeva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zajednica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789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8240"/>
            <a:ext cx="10515600" cy="501872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je </a:t>
            </a:r>
            <a:r>
              <a:rPr lang="en-US" dirty="0" err="1" smtClean="0"/>
              <a:t>jedan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preduslova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ukazano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govorilo</a:t>
            </a:r>
            <a:r>
              <a:rPr lang="en-US" dirty="0" smtClean="0"/>
              <a:t> o </a:t>
            </a:r>
            <a:r>
              <a:rPr lang="en-US" dirty="0" err="1" smtClean="0"/>
              <a:t>zajedničkom</a:t>
            </a:r>
            <a:r>
              <a:rPr lang="en-US" dirty="0" smtClean="0"/>
              <a:t> </a:t>
            </a:r>
            <a:r>
              <a:rPr lang="en-US" dirty="0" err="1" smtClean="0"/>
              <a:t>zakonodavstvu</a:t>
            </a:r>
            <a:r>
              <a:rPr lang="sr-Latn-ME" dirty="0" smtClean="0"/>
              <a:t> </a:t>
            </a:r>
            <a:r>
              <a:rPr lang="pl-PL" dirty="0" smtClean="0"/>
              <a:t>Bosne i Hercegovine i radu njenih zajedničkih institucija.</a:t>
            </a:r>
          </a:p>
          <a:p>
            <a:pPr algn="just"/>
            <a:r>
              <a:rPr lang="pl-PL" dirty="0" smtClean="0"/>
              <a:t> Ono što je zajedničko za </a:t>
            </a:r>
            <a:r>
              <a:rPr lang="sv-SE" dirty="0" smtClean="0"/>
              <a:t>entitetska zakonodavstva jeste liberalan sistem osnivanja za sva pravna i fizička lica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domaća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inostrana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osnivač</a:t>
            </a:r>
            <a:r>
              <a:rPr lang="en-US" dirty="0" smtClean="0"/>
              <a:t> </a:t>
            </a:r>
            <a:r>
              <a:rPr lang="en-US" dirty="0" err="1" smtClean="0"/>
              <a:t>pojavljuje</a:t>
            </a:r>
            <a:r>
              <a:rPr lang="en-US" dirty="0" smtClean="0"/>
              <a:t> </a:t>
            </a:r>
            <a:r>
              <a:rPr lang="en-US" dirty="0" err="1" smtClean="0"/>
              <a:t>strano</a:t>
            </a:r>
            <a:r>
              <a:rPr lang="en-US" dirty="0" smtClean="0"/>
              <a:t> </a:t>
            </a:r>
            <a:r>
              <a:rPr lang="en-US" dirty="0" err="1" smtClean="0"/>
              <a:t>fizičko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pravno</a:t>
            </a:r>
            <a:r>
              <a:rPr lang="en-US" dirty="0" smtClean="0"/>
              <a:t> lice, </a:t>
            </a:r>
            <a:r>
              <a:rPr lang="en-US" dirty="0" err="1" smtClean="0"/>
              <a:t>onda</a:t>
            </a:r>
            <a:r>
              <a:rPr lang="en-US" dirty="0" smtClean="0"/>
              <a:t> se pored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dodatni</a:t>
            </a:r>
            <a:r>
              <a:rPr lang="en-US" dirty="0" smtClean="0"/>
              <a:t> </a:t>
            </a:r>
            <a:r>
              <a:rPr lang="en-US" dirty="0" err="1" smtClean="0"/>
              <a:t>režim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7454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712" y="963168"/>
            <a:ext cx="10610088" cy="5213795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ZPD </a:t>
            </a:r>
            <a:r>
              <a:rPr lang="en-US" dirty="0"/>
              <a:t>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dioničko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(</a:t>
            </a:r>
            <a:r>
              <a:rPr lang="en-US" dirty="0" err="1"/>
              <a:t>d.d</a:t>
            </a:r>
            <a:r>
              <a:rPr lang="en-US" dirty="0"/>
              <a:t>.)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ograničene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(</a:t>
            </a:r>
            <a:r>
              <a:rPr lang="en-US" dirty="0" err="1"/>
              <a:t>d.o.o</a:t>
            </a:r>
            <a:r>
              <a:rPr lang="en-US" dirty="0"/>
              <a:t>.)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neograničene</a:t>
            </a:r>
            <a:r>
              <a:rPr lang="en-US" dirty="0"/>
              <a:t> </a:t>
            </a:r>
            <a:r>
              <a:rPr lang="en-US" dirty="0" err="1"/>
              <a:t>solidarne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(</a:t>
            </a:r>
            <a:r>
              <a:rPr lang="en-US" dirty="0" err="1"/>
              <a:t>d.n.o</a:t>
            </a:r>
            <a:r>
              <a:rPr lang="en-US" dirty="0"/>
              <a:t>.)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komanditno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k.d</a:t>
            </a:r>
            <a:r>
              <a:rPr lang="en-US" dirty="0"/>
              <a:t>.)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ortačkih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smtClean="0"/>
              <a:t>vid</a:t>
            </a:r>
            <a:r>
              <a:rPr lang="sr-Latn-ME" dirty="0" smtClean="0"/>
              <a:t> </a:t>
            </a:r>
            <a:r>
              <a:rPr lang="sv-SE" dirty="0" smtClean="0"/>
              <a:t>privrednog </a:t>
            </a:r>
            <a:r>
              <a:rPr lang="sv-SE" dirty="0"/>
              <a:t>društva javlja se mogućnost transformacije k.d. u </a:t>
            </a:r>
            <a:r>
              <a:rPr lang="sv-SE" dirty="0" smtClean="0"/>
              <a:t>komanditno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(</a:t>
            </a:r>
            <a:r>
              <a:rPr lang="en-US" dirty="0" err="1"/>
              <a:t>k.d.d</a:t>
            </a:r>
            <a:r>
              <a:rPr lang="en-US" dirty="0"/>
              <a:t>.),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kombinaciju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446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predavanja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A - KORPORATIVNO UPRAVLJANJE U BiH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Karakteristike korporativnog upravljanja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Način osnivanja privrednih subjekata 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Pravni okvir korporativnog upravljanja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Osnivanje privrednih društava (d. d., ....)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Institucinalni okvir</a:t>
            </a:r>
          </a:p>
          <a:p>
            <a:pPr marL="0" indent="0">
              <a:buNone/>
            </a:pPr>
            <a:r>
              <a:rPr lang="sr-Latn-ME" dirty="0" smtClean="0"/>
              <a:t>B – KODEKSI KORPORATIVNOG UPRAVLJANJA</a:t>
            </a:r>
          </a:p>
          <a:p>
            <a:pPr marL="0" indent="0">
              <a:buNone/>
            </a:pPr>
            <a:r>
              <a:rPr lang="sr-Latn-ME" dirty="0" smtClean="0"/>
              <a:t>6. Kodeks korporativnog upravljanja kompanije</a:t>
            </a:r>
          </a:p>
          <a:p>
            <a:pPr marL="0" indent="0">
              <a:buNone/>
            </a:pPr>
            <a:r>
              <a:rPr lang="sr-Latn-ME" dirty="0" smtClean="0"/>
              <a:t>7. Etički kodeks korporativnog upravljanja</a:t>
            </a:r>
          </a:p>
          <a:p>
            <a:pPr marL="0" indent="0">
              <a:buNone/>
            </a:pPr>
            <a:endParaRPr lang="sr-Latn-ME" dirty="0" smtClean="0"/>
          </a:p>
          <a:p>
            <a:pPr marL="514350" indent="-514350">
              <a:buAutoNum type="arabicPeriod"/>
            </a:pPr>
            <a:endParaRPr lang="sr-Latn-ME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6707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712" y="719328"/>
            <a:ext cx="10610088" cy="545763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ZPD ne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organiziranja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sr-Latn-ME" dirty="0"/>
              <a:t> </a:t>
            </a:r>
            <a:r>
              <a:rPr lang="en-US" dirty="0" err="1"/>
              <a:t>specifičnosti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lex</a:t>
            </a:r>
            <a:r>
              <a:rPr lang="en-US" dirty="0"/>
              <a:t> </a:t>
            </a:r>
            <a:r>
              <a:rPr lang="en-US" dirty="0" err="1"/>
              <a:t>specialis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sr-Latn-ME" dirty="0" smtClean="0"/>
              <a:t>Ali</a:t>
            </a:r>
            <a:r>
              <a:rPr lang="en-US" dirty="0" smtClean="0"/>
              <a:t>, </a:t>
            </a:r>
            <a:r>
              <a:rPr lang="en-US" dirty="0" err="1"/>
              <a:t>pojedini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</a:t>
            </a:r>
            <a:r>
              <a:rPr lang="en-US" dirty="0" err="1" smtClean="0"/>
              <a:t>nja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sr-Latn-ME" dirty="0"/>
              <a:t> </a:t>
            </a:r>
            <a:r>
              <a:rPr lang="pl-PL" dirty="0"/>
              <a:t>biti osnovani samo u obliku d.d. </a:t>
            </a:r>
          </a:p>
          <a:p>
            <a:pPr algn="just"/>
            <a:r>
              <a:rPr lang="pl-PL" dirty="0"/>
              <a:t>Ova se konstatacija i zakonska obaveza odnosi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osiguravajuća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err="1" smtClean="0"/>
              <a:t>nvestici</a:t>
            </a:r>
            <a:r>
              <a:rPr lang="sr-Latn-ME" dirty="0" smtClean="0"/>
              <a:t>one </a:t>
            </a:r>
            <a:r>
              <a:rPr lang="en-US" dirty="0" smtClean="0"/>
              <a:t> </a:t>
            </a:r>
            <a:r>
              <a:rPr lang="en-US" dirty="0" err="1"/>
              <a:t>fondove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prethodnog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, ZPD ne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sr-Latn-ME" dirty="0"/>
              <a:t> </a:t>
            </a:r>
            <a:r>
              <a:rPr lang="en-US" dirty="0" err="1"/>
              <a:t>udruživanja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koncerna</a:t>
            </a:r>
            <a:r>
              <a:rPr lang="en-US" dirty="0"/>
              <a:t>, </a:t>
            </a:r>
            <a:r>
              <a:rPr lang="en-US" dirty="0" err="1"/>
              <a:t>holdinga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ZPD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 </a:t>
            </a:r>
            <a:r>
              <a:rPr lang="en-US" dirty="0" err="1"/>
              <a:t>povezanim</a:t>
            </a:r>
            <a:r>
              <a:rPr lang="sr-Latn-ME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većinskom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supsidijarnom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sanom  </a:t>
            </a:r>
            <a:r>
              <a:rPr lang="sr-Latn-ME" dirty="0"/>
              <a:t>društvu.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0381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904" y="743712"/>
            <a:ext cx="10597896" cy="543325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Specifičnost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povezivanja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 smtClean="0"/>
              <a:t>zasnovan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kapitalnom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, a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posjedovanjem</a:t>
            </a:r>
            <a:r>
              <a:rPr lang="en-US" dirty="0"/>
              <a:t> </a:t>
            </a:r>
            <a:r>
              <a:rPr lang="en-US" dirty="0" err="1"/>
              <a:t>većinskog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d.d</a:t>
            </a:r>
            <a:r>
              <a:rPr lang="en-US" dirty="0"/>
              <a:t>.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većine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u </a:t>
            </a:r>
            <a:r>
              <a:rPr lang="en-US" dirty="0" err="1"/>
              <a:t>d.o.o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Reformom</a:t>
            </a:r>
            <a:r>
              <a:rPr lang="en-US" dirty="0" smtClean="0"/>
              <a:t> </a:t>
            </a:r>
            <a:r>
              <a:rPr lang="en-US" dirty="0" err="1"/>
              <a:t>zakonodavstva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 smtClean="0"/>
              <a:t>usvojena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moderna</a:t>
            </a:r>
            <a:r>
              <a:rPr lang="en-US" dirty="0"/>
              <a:t> </a:t>
            </a:r>
            <a:r>
              <a:rPr lang="en-US" dirty="0" err="1"/>
              <a:t>koncepcija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ovanja</a:t>
            </a:r>
            <a:r>
              <a:rPr lang="en-US" dirty="0" smtClean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ispunjavanjem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manjeg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pretpostavki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osnivanjem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registracijom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Izuzetak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sukcesivno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.,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 smtClean="0"/>
              <a:t>emisije</a:t>
            </a:r>
            <a:r>
              <a:rPr lang="sr-Latn-ME" dirty="0" smtClean="0"/>
              <a:t> </a:t>
            </a:r>
            <a:r>
              <a:rPr lang="en-US" dirty="0" err="1" smtClean="0"/>
              <a:t>dijela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5300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36" y="975360"/>
            <a:ext cx="10646664" cy="5201603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sr-Latn-ME" dirty="0"/>
              <a:t> </a:t>
            </a:r>
            <a:r>
              <a:rPr lang="pl-PL" dirty="0"/>
              <a:t>regulatornog organa, Komisije za vrijednosne papire. </a:t>
            </a:r>
          </a:p>
          <a:p>
            <a:pPr algn="just"/>
            <a:r>
              <a:rPr lang="pl-PL" dirty="0"/>
              <a:t>Procedure su složenije i u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pristupanja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ovanju </a:t>
            </a:r>
            <a:r>
              <a:rPr lang="en-US" dirty="0" smtClean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nadležnim</a:t>
            </a:r>
            <a:r>
              <a:rPr lang="en-US" dirty="0"/>
              <a:t> </a:t>
            </a:r>
            <a:r>
              <a:rPr lang="en-US" dirty="0" err="1"/>
              <a:t>sudom</a:t>
            </a:r>
            <a:r>
              <a:rPr lang="en-US" dirty="0"/>
              <a:t>, nose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sr-Latn-ME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ZPD </a:t>
            </a:r>
            <a:r>
              <a:rPr lang="en-US" dirty="0" err="1"/>
              <a:t>određuje</a:t>
            </a:r>
            <a:r>
              <a:rPr lang="en-US" dirty="0"/>
              <a:t> minimum </a:t>
            </a:r>
            <a:r>
              <a:rPr lang="en-US" dirty="0" err="1"/>
              <a:t>pretpostavki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sr-Latn-ME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 smtClean="0"/>
              <a:t>zakonima</a:t>
            </a:r>
            <a:r>
              <a:rPr lang="sr-Latn-ME" dirty="0" smtClean="0"/>
              <a:t>, </a:t>
            </a:r>
            <a:r>
              <a:rPr lang="en-US" dirty="0"/>
              <a:t>a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obavljanjem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bankarstvo</a:t>
            </a:r>
            <a:r>
              <a:rPr lang="en-US" dirty="0"/>
              <a:t>, </a:t>
            </a:r>
            <a:r>
              <a:rPr lang="en-US" dirty="0" err="1"/>
              <a:t>osiguranje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zastupanje</a:t>
            </a:r>
            <a:r>
              <a:rPr lang="en-US" dirty="0"/>
              <a:t> </a:t>
            </a:r>
            <a:r>
              <a:rPr lang="en-US" dirty="0" err="1"/>
              <a:t>inostranih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, </a:t>
            </a:r>
            <a:r>
              <a:rPr lang="en-US" dirty="0" err="1" smtClean="0"/>
              <a:t>investici</a:t>
            </a:r>
            <a:r>
              <a:rPr lang="sr-Latn-ME" dirty="0" smtClean="0"/>
              <a:t>oni</a:t>
            </a:r>
            <a:r>
              <a:rPr lang="en-US" dirty="0" smtClean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79058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1043189"/>
            <a:ext cx="10503794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pristupiti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pl-PL" dirty="0" smtClean="0"/>
              <a:t>minimumom </a:t>
            </a:r>
            <a:r>
              <a:rPr lang="pl-PL" dirty="0"/>
              <a:t>osnovnog kapitala u novcu u iznosu od 2.000 KM. </a:t>
            </a:r>
            <a:endParaRPr lang="pl-PL" dirty="0" smtClean="0"/>
          </a:p>
          <a:p>
            <a:pPr algn="just"/>
            <a:r>
              <a:rPr lang="pl-PL" dirty="0" smtClean="0"/>
              <a:t>Ukoliko </a:t>
            </a:r>
            <a:r>
              <a:rPr lang="pl-PL" dirty="0"/>
              <a:t>se </a:t>
            </a:r>
            <a:r>
              <a:rPr lang="pl-PL" dirty="0" smtClean="0"/>
              <a:t>kao </a:t>
            </a:r>
            <a:r>
              <a:rPr lang="en-US" dirty="0" err="1" smtClean="0"/>
              <a:t>osnivači</a:t>
            </a:r>
            <a:r>
              <a:rPr lang="en-US" dirty="0" smtClean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pojedinačni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100 KM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Pored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,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pojaviti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6611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5910"/>
            <a:ext cx="10515600" cy="528952"/>
          </a:xfrm>
        </p:spPr>
        <p:txBody>
          <a:bodyPr>
            <a:normAutofit fontScale="90000"/>
          </a:bodyPr>
          <a:lstStyle/>
          <a:p>
            <a:r>
              <a:rPr lang="sr-Latn-ME" dirty="0"/>
              <a:t/>
            </a:r>
            <a:br>
              <a:rPr lang="sr-Latn-ME" dirty="0"/>
            </a:br>
            <a:r>
              <a:rPr lang="sr-Latn-ME" dirty="0"/>
              <a:t>4</a:t>
            </a:r>
            <a:r>
              <a:rPr lang="sr-Latn-ME" dirty="0" smtClean="0"/>
              <a:t>.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sr-Latn-ME" dirty="0" smtClean="0"/>
              <a:t>privrednih društava</a:t>
            </a:r>
            <a:r>
              <a:rPr lang="en-US" dirty="0" smtClean="0"/>
              <a:t> 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Autofit/>
          </a:bodyPr>
          <a:lstStyle/>
          <a:p>
            <a:pPr algn="just"/>
            <a:r>
              <a:rPr lang="sr-Latn-ME" dirty="0" smtClean="0"/>
              <a:t>Osnivanje d.d. </a:t>
            </a:r>
            <a:r>
              <a:rPr lang="sr-Latn-ME" dirty="0"/>
              <a:t>m</a:t>
            </a:r>
            <a:r>
              <a:rPr lang="sr-Latn-ME" dirty="0" smtClean="0"/>
              <a:t>ože se vršiti na dva načina:</a:t>
            </a:r>
          </a:p>
          <a:p>
            <a:pPr algn="just"/>
            <a:r>
              <a:rPr lang="en-US" dirty="0" err="1" smtClean="0"/>
              <a:t>Prvi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je </a:t>
            </a:r>
            <a:r>
              <a:rPr lang="en-US" dirty="0" err="1" smtClean="0"/>
              <a:t>simultano</a:t>
            </a:r>
            <a:r>
              <a:rPr lang="sr-Latn-ME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, bez </a:t>
            </a:r>
            <a:r>
              <a:rPr lang="en-US" dirty="0" err="1" smtClean="0"/>
              <a:t>javnog</a:t>
            </a:r>
            <a:r>
              <a:rPr lang="en-US" dirty="0" smtClean="0"/>
              <a:t> emit</a:t>
            </a:r>
            <a:r>
              <a:rPr lang="sr-Latn-ME" dirty="0" smtClean="0"/>
              <a:t>ovanja </a:t>
            </a:r>
            <a:r>
              <a:rPr lang="en-US" dirty="0" err="1" smtClean="0"/>
              <a:t>dionica</a:t>
            </a:r>
            <a:r>
              <a:rPr lang="en-US" dirty="0" smtClean="0"/>
              <a:t>, a u </a:t>
            </a:r>
            <a:r>
              <a:rPr lang="en-US" dirty="0" err="1" smtClean="0"/>
              <a:t>krugu</a:t>
            </a:r>
            <a:r>
              <a:rPr lang="en-US" dirty="0" smtClean="0"/>
              <a:t> </a:t>
            </a:r>
            <a:r>
              <a:rPr lang="en-US" dirty="0" err="1" smtClean="0"/>
              <a:t>najviše</a:t>
            </a:r>
            <a:r>
              <a:rPr lang="en-US" dirty="0" smtClean="0"/>
              <a:t> do 40 </a:t>
            </a:r>
            <a:r>
              <a:rPr lang="en-US" dirty="0" err="1" smtClean="0"/>
              <a:t>lica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sukcesivni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sr-Latn-ME" dirty="0" smtClean="0"/>
              <a:t>, koji</a:t>
            </a:r>
            <a:r>
              <a:rPr lang="en-US" dirty="0" smtClean="0"/>
              <a:t> je </a:t>
            </a:r>
            <a:r>
              <a:rPr lang="en-US" dirty="0" err="1" smtClean="0"/>
              <a:t>složeniji</a:t>
            </a:r>
            <a:r>
              <a:rPr lang="en-US" dirty="0" smtClean="0"/>
              <a:t> </a:t>
            </a:r>
            <a:r>
              <a:rPr lang="en-US" dirty="0" err="1" smtClean="0"/>
              <a:t>pošto</a:t>
            </a:r>
            <a:r>
              <a:rPr lang="en-US" dirty="0" smtClean="0"/>
              <a:t> je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spomenuto</a:t>
            </a:r>
            <a:r>
              <a:rPr lang="en-US" dirty="0" smtClean="0"/>
              <a:t> da se </a:t>
            </a:r>
            <a:r>
              <a:rPr lang="en-US" dirty="0" err="1" smtClean="0"/>
              <a:t>ovdje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pl-PL" dirty="0" smtClean="0"/>
              <a:t>o obaveznom dijelu emisije dionica.</a:t>
            </a:r>
          </a:p>
          <a:p>
            <a:pPr algn="just"/>
            <a:r>
              <a:rPr lang="pl-PL" dirty="0" smtClean="0"/>
              <a:t> I u jednom i u drugom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ostali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Dioničko društvo (</a:t>
            </a:r>
            <a:r>
              <a:rPr lang="en-US" dirty="0" err="1" smtClean="0"/>
              <a:t>d.d</a:t>
            </a:r>
            <a:r>
              <a:rPr lang="en-US" dirty="0" smtClean="0"/>
              <a:t>.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osnovati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pl-PL" dirty="0" smtClean="0"/>
              <a:t>fizičkih ili pravnih lica s minimumom kapitala u novcu u iznosu od 50.000 KM.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07996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/>
          <a:lstStyle/>
          <a:p>
            <a:pPr algn="just"/>
            <a:r>
              <a:rPr lang="en-US" dirty="0"/>
              <a:t>I </a:t>
            </a:r>
            <a:r>
              <a:rPr lang="en-US" dirty="0" err="1"/>
              <a:t>ovdje</a:t>
            </a:r>
            <a:r>
              <a:rPr lang="en-US" dirty="0"/>
              <a:t> je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, a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sr-Latn-ME" dirty="0"/>
              <a:t> </a:t>
            </a:r>
            <a:r>
              <a:rPr lang="en-US" dirty="0" err="1"/>
              <a:t>d.o.o</a:t>
            </a:r>
            <a:r>
              <a:rPr lang="en-US" dirty="0"/>
              <a:t>.,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stvarima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Izuzeci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minimuma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sr-Latn-ME" dirty="0"/>
              <a:t> </a:t>
            </a:r>
            <a:r>
              <a:rPr lang="pl-PL" dirty="0"/>
              <a:t>kapitala u novcu postoje kod: poslovnih banka, gdje je potrebno 15.000.000 KM;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imovinsko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, 1.000.000 KM; </a:t>
            </a:r>
            <a:r>
              <a:rPr lang="en-US" dirty="0" err="1"/>
              <a:t>osiguravajućih</a:t>
            </a:r>
            <a:r>
              <a:rPr lang="sr-Latn-ME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2.000.000 KM; </a:t>
            </a:r>
            <a:r>
              <a:rPr lang="en-US" dirty="0" err="1"/>
              <a:t>berze</a:t>
            </a:r>
            <a:r>
              <a:rPr lang="en-US" dirty="0"/>
              <a:t>, 200.000 KM;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1.000.000 KM.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65056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708338"/>
            <a:ext cx="10529552" cy="546862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d.n.o</a:t>
            </a:r>
            <a:r>
              <a:rPr lang="en-US" dirty="0"/>
              <a:t>.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k.d</a:t>
            </a:r>
            <a:r>
              <a:rPr lang="en-US" dirty="0"/>
              <a:t>. se </a:t>
            </a:r>
            <a:r>
              <a:rPr lang="en-US" dirty="0" err="1"/>
              <a:t>vrši</a:t>
            </a:r>
            <a:r>
              <a:rPr lang="en-US" dirty="0"/>
              <a:t> pod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posebnom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ortakluka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 smtClean="0"/>
              <a:t>dva</a:t>
            </a:r>
            <a:r>
              <a:rPr lang="sr-Latn-ME" dirty="0" smtClean="0"/>
              <a:t> </a:t>
            </a:r>
            <a:r>
              <a:rPr lang="en-US" dirty="0" err="1" smtClean="0"/>
              <a:t>lica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lice,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zaključuju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osnivanju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Minimum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određen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da je </a:t>
            </a:r>
            <a:r>
              <a:rPr lang="en-US" dirty="0" err="1"/>
              <a:t>ovdje</a:t>
            </a:r>
            <a:r>
              <a:rPr lang="en-US" dirty="0"/>
              <a:t>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pt-BR" dirty="0" smtClean="0"/>
              <a:t>neograničeno </a:t>
            </a:r>
            <a:r>
              <a:rPr lang="pt-BR" dirty="0"/>
              <a:t>solidarno cjelokupnom imovinom društva i neunesenom </a:t>
            </a:r>
            <a:r>
              <a:rPr lang="pt-BR" dirty="0" smtClean="0"/>
              <a:t>imovinom</a:t>
            </a:r>
            <a:r>
              <a:rPr lang="sr-Latn-ME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/>
              <a:t>osnivača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Ulozi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, </a:t>
            </a:r>
            <a:r>
              <a:rPr lang="en-US" dirty="0" err="1"/>
              <a:t>stvarima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jednaki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228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9" y="682580"/>
            <a:ext cx="10542431" cy="5494383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Republika Srpska prema Zakonu o preduzećima, poznaje nešto drugačije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organiziranja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predviđeno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smtClean="0"/>
              <a:t>ZPD-a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: </a:t>
            </a:r>
            <a:r>
              <a:rPr lang="en-US" dirty="0" err="1"/>
              <a:t>privredno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.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rad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sano </a:t>
            </a:r>
            <a:r>
              <a:rPr lang="en-US" dirty="0" smtClean="0"/>
              <a:t>je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 smtClean="0"/>
              <a:t>javnim</a:t>
            </a:r>
            <a:r>
              <a:rPr lang="sr-Latn-ME" dirty="0" smtClean="0"/>
              <a:t> </a:t>
            </a:r>
            <a:r>
              <a:rPr lang="en-US" dirty="0" err="1" smtClean="0"/>
              <a:t>preduzećima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posebni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 smtClean="0"/>
              <a:t>osnivanja</a:t>
            </a:r>
            <a:r>
              <a:rPr lang="sr-Latn-ME" dirty="0" smtClean="0"/>
              <a:t> </a:t>
            </a:r>
            <a:r>
              <a:rPr lang="en-US" dirty="0" err="1" smtClean="0"/>
              <a:t>nekog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119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672" y="1182624"/>
            <a:ext cx="10549128" cy="49943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ortačko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(</a:t>
            </a:r>
            <a:r>
              <a:rPr lang="en-US" dirty="0" err="1"/>
              <a:t>o.d</a:t>
            </a:r>
            <a:r>
              <a:rPr lang="en-US" dirty="0"/>
              <a:t>.)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osnivaju</a:t>
            </a:r>
            <a:r>
              <a:rPr lang="sr-Latn-ME" dirty="0" smtClean="0"/>
              <a:t> </a:t>
            </a:r>
            <a:r>
              <a:rPr lang="pt-BR" dirty="0" smtClean="0"/>
              <a:t>najmanje </a:t>
            </a:r>
            <a:r>
              <a:rPr lang="pt-BR" dirty="0"/>
              <a:t>dva fizička lica zaključivanjem ugovora o osnivanju. </a:t>
            </a:r>
            <a:endParaRPr lang="sr-Latn-ME" dirty="0" smtClean="0"/>
          </a:p>
          <a:p>
            <a:pPr algn="just"/>
            <a:r>
              <a:rPr lang="pt-BR" dirty="0" smtClean="0"/>
              <a:t>Minimum osnovnog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nije zakonom određen, a sami ulozi mogu biti u novcu, stvarima, pravima</a:t>
            </a:r>
            <a:r>
              <a:rPr lang="pl-PL" dirty="0" smtClean="0"/>
              <a:t>, </a:t>
            </a:r>
            <a:r>
              <a:rPr lang="en-US" dirty="0" err="1" smtClean="0"/>
              <a:t>uslugama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(</a:t>
            </a:r>
            <a:r>
              <a:rPr lang="en-US" dirty="0" err="1"/>
              <a:t>a.d.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osniva</a:t>
            </a:r>
            <a:r>
              <a:rPr lang="en-US" dirty="0"/>
              <a:t> se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sličan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Razlike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ogledaju</a:t>
            </a:r>
            <a:r>
              <a:rPr lang="en-US" dirty="0"/>
              <a:t> u </a:t>
            </a:r>
            <a:r>
              <a:rPr lang="en-US" dirty="0" err="1"/>
              <a:t>minimalnoj</a:t>
            </a:r>
            <a:r>
              <a:rPr lang="en-US" dirty="0"/>
              <a:t>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10.000 KM,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organiziranja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organa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B</a:t>
            </a:r>
            <a:r>
              <a:rPr lang="en-US" dirty="0" err="1" smtClean="0"/>
              <a:t>roj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smtClean="0"/>
              <a:t>organa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toga da li </a:t>
            </a:r>
            <a:r>
              <a:rPr lang="en-US" dirty="0" err="1"/>
              <a:t>a.d.</a:t>
            </a:r>
            <a:r>
              <a:rPr lang="en-US" dirty="0"/>
              <a:t> </a:t>
            </a:r>
            <a:r>
              <a:rPr lang="en-US" dirty="0" err="1"/>
              <a:t>broji</a:t>
            </a:r>
            <a:r>
              <a:rPr lang="en-US" dirty="0"/>
              <a:t> do 100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sr-Latn-ME" dirty="0" smtClean="0"/>
              <a:t>uposlenih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li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50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u novcu, ulozi se mogu sastojati i u stvarima i pravima. 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25357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1060704"/>
            <a:ext cx="10536936" cy="511625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 smtClean="0"/>
              <a:t>Za posebne oblike </a:t>
            </a:r>
            <a:r>
              <a:rPr lang="en-US" dirty="0" err="1" smtClean="0"/>
              <a:t>organiziranja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Federaciji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, </a:t>
            </a:r>
            <a:r>
              <a:rPr lang="en-US" dirty="0" err="1" smtClean="0"/>
              <a:t>posebnim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se </a:t>
            </a:r>
            <a:r>
              <a:rPr lang="en-US" dirty="0" err="1" smtClean="0"/>
              <a:t>utvrđuju</a:t>
            </a:r>
            <a:r>
              <a:rPr lang="en-US" dirty="0" smtClean="0"/>
              <a:t> </a:t>
            </a:r>
            <a:r>
              <a:rPr lang="en-US" dirty="0" err="1" smtClean="0"/>
              <a:t>posebni</a:t>
            </a:r>
            <a:r>
              <a:rPr lang="sr-Latn-ME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minimalnog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novcu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mogu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osnuju</a:t>
            </a:r>
            <a:r>
              <a:rPr lang="en-US" dirty="0" smtClean="0"/>
              <a:t> </a:t>
            </a:r>
            <a:r>
              <a:rPr lang="en-US" dirty="0" err="1" smtClean="0"/>
              <a:t>fizička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o </a:t>
            </a:r>
            <a:r>
              <a:rPr lang="en-US" dirty="0" err="1" smtClean="0"/>
              <a:t>osnivanju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osnivač</a:t>
            </a:r>
            <a:r>
              <a:rPr lang="en-US" dirty="0" smtClean="0"/>
              <a:t> </a:t>
            </a:r>
            <a:r>
              <a:rPr lang="en-US" dirty="0" err="1" smtClean="0"/>
              <a:t>pojavljuje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lice. </a:t>
            </a:r>
            <a:endParaRPr lang="sr-Latn-ME" dirty="0" smtClean="0"/>
          </a:p>
          <a:p>
            <a:pPr algn="just"/>
            <a:r>
              <a:rPr lang="en-US" dirty="0" err="1" smtClean="0"/>
              <a:t>Izuzetak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ograničenje</a:t>
            </a:r>
            <a:r>
              <a:rPr lang="en-US" dirty="0" smtClean="0"/>
              <a:t> da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članova-vlasnika</a:t>
            </a:r>
            <a:r>
              <a:rPr lang="en-US" dirty="0" smtClean="0"/>
              <a:t> </a:t>
            </a:r>
            <a:r>
              <a:rPr lang="en-US" dirty="0" err="1" smtClean="0"/>
              <a:t>udjela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30.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Federaciji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ne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Visine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oba</a:t>
            </a:r>
            <a:r>
              <a:rPr lang="en-US" dirty="0" smtClean="0"/>
              <a:t> </a:t>
            </a:r>
            <a:r>
              <a:rPr lang="en-US" dirty="0" err="1" smtClean="0"/>
              <a:t>entiteta</a:t>
            </a:r>
            <a:r>
              <a:rPr lang="en-US" dirty="0" smtClean="0"/>
              <a:t> </a:t>
            </a:r>
            <a:r>
              <a:rPr lang="en-US" dirty="0" err="1" smtClean="0"/>
              <a:t>izjednačene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posebna</a:t>
            </a:r>
            <a:r>
              <a:rPr lang="en-US" dirty="0" smtClean="0"/>
              <a:t> </a:t>
            </a:r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egzistira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o</a:t>
            </a:r>
            <a:r>
              <a:rPr lang="sr-Latn-ME" dirty="0" smtClean="0"/>
              <a:t>rgani</a:t>
            </a:r>
            <a:r>
              <a:rPr lang="en-US" dirty="0" err="1" smtClean="0"/>
              <a:t>zovanja</a:t>
            </a:r>
            <a:r>
              <a:rPr lang="sr-Latn-ME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organa u </a:t>
            </a:r>
            <a:r>
              <a:rPr lang="en-US" dirty="0" err="1" smtClean="0"/>
              <a:t>d.o.o</a:t>
            </a:r>
            <a:r>
              <a:rPr lang="en-US" dirty="0" smtClean="0"/>
              <a:t>.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entitetskih</a:t>
            </a:r>
            <a:r>
              <a:rPr lang="en-US" dirty="0" smtClean="0"/>
              <a:t> </a:t>
            </a:r>
            <a:r>
              <a:rPr lang="en-US" dirty="0" err="1" smtClean="0"/>
              <a:t>zakonodavstava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ZPD-u,</a:t>
            </a:r>
            <a:r>
              <a:rPr lang="sr-Latn-ME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 smtClean="0"/>
              <a:t>obrazuje</a:t>
            </a:r>
            <a:r>
              <a:rPr lang="en-US" dirty="0" smtClean="0"/>
              <a:t> </a:t>
            </a:r>
            <a:r>
              <a:rPr lang="en-US" dirty="0" err="1" smtClean="0"/>
              <a:t>skupštinu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9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38799"/>
          </a:xfrm>
        </p:spPr>
        <p:txBody>
          <a:bodyPr>
            <a:noAutofit/>
          </a:bodyPr>
          <a:lstStyle/>
          <a:p>
            <a:r>
              <a:rPr lang="sr-Latn-ME" sz="3600" dirty="0" smtClean="0"/>
              <a:t>A –  KORPORATIVNO UPRAVLJANJE U BiH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sr-Latn-ME" sz="3900" dirty="0" smtClean="0"/>
              <a:t>Uvodni pristup</a:t>
            </a:r>
          </a:p>
          <a:p>
            <a:pPr algn="just"/>
            <a:r>
              <a:rPr lang="sr-Latn-ME" sz="3600" dirty="0" smtClean="0"/>
              <a:t>Danas</a:t>
            </a:r>
            <a:r>
              <a:rPr lang="sr-Latn-ME" sz="3600" dirty="0"/>
              <a:t>, k</a:t>
            </a:r>
            <a:r>
              <a:rPr lang="en-US" sz="3600" dirty="0" err="1"/>
              <a:t>orporativno</a:t>
            </a:r>
            <a:r>
              <a:rPr lang="en-US" sz="3600" dirty="0"/>
              <a:t> </a:t>
            </a:r>
            <a:r>
              <a:rPr lang="en-US" sz="3600" dirty="0" err="1"/>
              <a:t>upravljanje</a:t>
            </a:r>
            <a:r>
              <a:rPr lang="en-US" sz="3600" dirty="0"/>
              <a:t> se </a:t>
            </a:r>
            <a:r>
              <a:rPr lang="en-US" sz="3600" dirty="0" err="1"/>
              <a:t>smatra</a:t>
            </a:r>
            <a:r>
              <a:rPr lang="en-US" sz="3600" dirty="0"/>
              <a:t> </a:t>
            </a:r>
            <a:r>
              <a:rPr lang="en-US" sz="3600" dirty="0" err="1"/>
              <a:t>ključnim</a:t>
            </a:r>
            <a:r>
              <a:rPr lang="en-US" sz="3600" dirty="0"/>
              <a:t> </a:t>
            </a:r>
            <a:r>
              <a:rPr lang="en-US" sz="3600" dirty="0" err="1"/>
              <a:t>elementom</a:t>
            </a:r>
            <a:r>
              <a:rPr lang="en-US" sz="3600" dirty="0"/>
              <a:t> u </a:t>
            </a:r>
            <a:r>
              <a:rPr lang="sr-Latn-ME" sz="3600" dirty="0"/>
              <a:t>p</a:t>
            </a:r>
            <a:r>
              <a:rPr lang="en-US" sz="3600" dirty="0" err="1" smtClean="0"/>
              <a:t>oboljšanju</a:t>
            </a:r>
            <a:r>
              <a:rPr lang="sr-Latn-ME" sz="3600" dirty="0" smtClean="0"/>
              <a:t> </a:t>
            </a:r>
            <a:r>
              <a:rPr lang="en-US" sz="3600" dirty="0" err="1"/>
              <a:t>ekonomske</a:t>
            </a:r>
            <a:r>
              <a:rPr lang="en-US" sz="3600" dirty="0"/>
              <a:t> </a:t>
            </a:r>
            <a:r>
              <a:rPr lang="en-US" sz="3600" dirty="0" err="1" smtClean="0"/>
              <a:t>efikasnosti</a:t>
            </a:r>
            <a:r>
              <a:rPr lang="en-US" sz="3600" dirty="0" smtClean="0"/>
              <a:t> </a:t>
            </a:r>
            <a:r>
              <a:rPr lang="en-US" sz="3600" dirty="0" err="1"/>
              <a:t>te</a:t>
            </a:r>
            <a:r>
              <a:rPr lang="en-US" sz="3600" dirty="0"/>
              <a:t> </a:t>
            </a:r>
            <a:r>
              <a:rPr lang="en-US" sz="3600" dirty="0" err="1"/>
              <a:t>povećanju</a:t>
            </a:r>
            <a:r>
              <a:rPr lang="en-US" sz="3600" dirty="0"/>
              <a:t> </a:t>
            </a:r>
            <a:r>
              <a:rPr lang="en-US" sz="3600" dirty="0" err="1"/>
              <a:t>povjerenja</a:t>
            </a:r>
            <a:r>
              <a:rPr lang="en-US" sz="3600" dirty="0"/>
              <a:t> </a:t>
            </a:r>
            <a:r>
              <a:rPr lang="en-US" sz="3600" dirty="0" err="1"/>
              <a:t>investitora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sr-Latn-ME" sz="3600" dirty="0" smtClean="0"/>
              <a:t>Trebaju se pridržavati međunarodno </a:t>
            </a:r>
            <a:r>
              <a:rPr lang="sr-Latn-ME" sz="3600" dirty="0"/>
              <a:t>priznatih </a:t>
            </a:r>
            <a:r>
              <a:rPr lang="sr-Latn-ME" sz="3600" dirty="0" smtClean="0"/>
              <a:t>principa </a:t>
            </a:r>
            <a:r>
              <a:rPr lang="sr-Latn-ME" sz="3600" dirty="0"/>
              <a:t>z</a:t>
            </a:r>
            <a:r>
              <a:rPr lang="en-US" sz="3600" dirty="0" err="1"/>
              <a:t>emlje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sr-Latn-ME" sz="3600" dirty="0"/>
              <a:t> </a:t>
            </a:r>
            <a:r>
              <a:rPr lang="it-IT" sz="3600" dirty="0"/>
              <a:t>žele u punoj mjeri iskoristiti globalno tržište kapitala i privući strane investitore</a:t>
            </a:r>
            <a:r>
              <a:rPr lang="sr-Latn-ME" sz="3600" dirty="0"/>
              <a:t>. </a:t>
            </a:r>
          </a:p>
          <a:p>
            <a:pPr algn="just"/>
            <a:r>
              <a:rPr lang="it-IT" sz="3600" dirty="0"/>
              <a:t> </a:t>
            </a:r>
            <a:r>
              <a:rPr lang="sr-Latn-ME" sz="3600" dirty="0"/>
              <a:t>M</a:t>
            </a:r>
            <a:r>
              <a:rPr lang="en-US" sz="3600" dirty="0" err="1"/>
              <a:t>eđu</a:t>
            </a:r>
            <a:r>
              <a:rPr lang="en-US" sz="3600" dirty="0"/>
              <a:t> </a:t>
            </a:r>
            <a:r>
              <a:rPr lang="en-US" sz="3600" dirty="0" err="1"/>
              <a:t>njima</a:t>
            </a:r>
            <a:r>
              <a:rPr lang="en-US" sz="3600" dirty="0"/>
              <a:t> </a:t>
            </a:r>
            <a:r>
              <a:rPr lang="en-US" sz="3600" dirty="0" smtClean="0"/>
              <a:t>je</a:t>
            </a:r>
            <a:r>
              <a:rPr lang="sr-Latn-ME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Bosna </a:t>
            </a:r>
            <a:r>
              <a:rPr lang="en-US" sz="3600" dirty="0" err="1"/>
              <a:t>i</a:t>
            </a:r>
            <a:r>
              <a:rPr lang="en-US" sz="3600" dirty="0"/>
              <a:t> Hercegovina, </a:t>
            </a:r>
            <a:r>
              <a:rPr lang="sr-Latn-ME" sz="3600" dirty="0"/>
              <a:t>koja </a:t>
            </a:r>
            <a:r>
              <a:rPr lang="en-US" sz="3600" dirty="0"/>
              <a:t>mora </a:t>
            </a:r>
            <a:r>
              <a:rPr lang="en-US" sz="3600" dirty="0" err="1"/>
              <a:t>osigurati</a:t>
            </a:r>
            <a:r>
              <a:rPr lang="en-US" sz="3600" dirty="0"/>
              <a:t> </a:t>
            </a:r>
            <a:r>
              <a:rPr lang="en-US" sz="3600" dirty="0" err="1"/>
              <a:t>uvjerljivo</a:t>
            </a:r>
            <a:r>
              <a:rPr lang="sr-Latn-ME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razumljivo</a:t>
            </a:r>
            <a:r>
              <a:rPr lang="en-US" sz="3600" dirty="0"/>
              <a:t> </a:t>
            </a:r>
            <a:r>
              <a:rPr lang="en-US" sz="3600" dirty="0" err="1"/>
              <a:t>uređenje</a:t>
            </a:r>
            <a:r>
              <a:rPr lang="en-US" sz="3600" dirty="0"/>
              <a:t> </a:t>
            </a:r>
            <a:r>
              <a:rPr lang="en-US" sz="3600" dirty="0" err="1"/>
              <a:t>korporativnog</a:t>
            </a:r>
            <a:r>
              <a:rPr lang="en-US" sz="3600" dirty="0"/>
              <a:t> </a:t>
            </a:r>
            <a:r>
              <a:rPr lang="en-US" sz="3600" dirty="0" err="1"/>
              <a:t>upravljanja</a:t>
            </a:r>
            <a:r>
              <a:rPr lang="sr-Latn-ME" sz="3600" dirty="0"/>
              <a:t>. </a:t>
            </a:r>
          </a:p>
          <a:p>
            <a:pPr algn="just"/>
            <a:r>
              <a:rPr lang="sv-SE" sz="3600" dirty="0"/>
              <a:t> </a:t>
            </a:r>
            <a:r>
              <a:rPr lang="sr-Latn-ME" sz="3600" dirty="0" smtClean="0"/>
              <a:t>Primjena</a:t>
            </a:r>
            <a:r>
              <a:rPr lang="sv-SE" sz="3600" dirty="0" smtClean="0"/>
              <a:t> </a:t>
            </a:r>
            <a:r>
              <a:rPr lang="sv-SE" sz="3600" dirty="0"/>
              <a:t>dobre prakse korporativnog upravljanja u Bosni</a:t>
            </a:r>
            <a:r>
              <a:rPr lang="sr-Latn-ME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Hercegovini</a:t>
            </a:r>
            <a:r>
              <a:rPr lang="en-US" sz="3600" dirty="0"/>
              <a:t> </a:t>
            </a:r>
            <a:r>
              <a:rPr lang="en-US" sz="3600" dirty="0" err="1" smtClean="0"/>
              <a:t>dovest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će</a:t>
            </a:r>
            <a:r>
              <a:rPr lang="en-US" sz="3600" dirty="0"/>
              <a:t> do </a:t>
            </a:r>
            <a:r>
              <a:rPr lang="en-US" sz="3600" dirty="0" err="1"/>
              <a:t>povećanja</a:t>
            </a:r>
            <a:r>
              <a:rPr lang="en-US" sz="3600" dirty="0"/>
              <a:t> </a:t>
            </a:r>
            <a:r>
              <a:rPr lang="en-US" sz="3600" dirty="0" err="1"/>
              <a:t>povjerenja</a:t>
            </a:r>
            <a:r>
              <a:rPr lang="en-US" sz="3600" dirty="0"/>
              <a:t> </a:t>
            </a:r>
            <a:r>
              <a:rPr lang="en-US" sz="3600" dirty="0" err="1"/>
              <a:t>investitora</a:t>
            </a:r>
            <a:r>
              <a:rPr lang="en-US" sz="3600" dirty="0"/>
              <a:t>, </a:t>
            </a: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/>
              <a:t>domaćih</a:t>
            </a:r>
            <a:r>
              <a:rPr lang="en-US" sz="3600" dirty="0"/>
              <a:t> </a:t>
            </a:r>
            <a:r>
              <a:rPr lang="en-US" sz="3600" dirty="0" err="1"/>
              <a:t>tako</a:t>
            </a:r>
            <a:r>
              <a:rPr lang="sr-Latn-ME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stranih</a:t>
            </a:r>
            <a:r>
              <a:rPr lang="en-US" sz="3600" dirty="0"/>
              <a:t>, </a:t>
            </a:r>
            <a:r>
              <a:rPr lang="en-US" sz="3600" dirty="0" err="1"/>
              <a:t>pružiti</a:t>
            </a:r>
            <a:r>
              <a:rPr lang="en-US" sz="3600" dirty="0"/>
              <a:t> </a:t>
            </a:r>
            <a:r>
              <a:rPr lang="en-US" sz="3600" dirty="0" err="1"/>
              <a:t>podršku</a:t>
            </a:r>
            <a:r>
              <a:rPr lang="en-US" sz="3600" dirty="0"/>
              <a:t> </a:t>
            </a:r>
            <a:r>
              <a:rPr lang="en-US" sz="3600" dirty="0" err="1"/>
              <a:t>dobrom</a:t>
            </a:r>
            <a:r>
              <a:rPr lang="en-US" sz="3600" dirty="0"/>
              <a:t> </a:t>
            </a:r>
            <a:r>
              <a:rPr lang="en-US" sz="3600" dirty="0" err="1"/>
              <a:t>funkcionisanju</a:t>
            </a:r>
            <a:r>
              <a:rPr lang="en-US" sz="3600" dirty="0"/>
              <a:t> </a:t>
            </a:r>
            <a:r>
              <a:rPr lang="en-US" sz="3600" dirty="0" err="1"/>
              <a:t>finansijskih</a:t>
            </a:r>
            <a:r>
              <a:rPr lang="en-US" sz="3600" dirty="0"/>
              <a:t> </a:t>
            </a:r>
            <a:r>
              <a:rPr lang="en-US" sz="3600" dirty="0" err="1"/>
              <a:t>tržišta</a:t>
            </a:r>
            <a:r>
              <a:rPr lang="en-US" sz="3600" dirty="0"/>
              <a:t>, </a:t>
            </a:r>
            <a:r>
              <a:rPr lang="en-US" sz="3600" dirty="0" err="1"/>
              <a:t>što</a:t>
            </a:r>
            <a:r>
              <a:rPr lang="en-US" sz="3600" dirty="0"/>
              <a:t> </a:t>
            </a:r>
            <a:r>
              <a:rPr lang="en-US" sz="3600" dirty="0" err="1"/>
              <a:t>će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sr-Latn-ME" sz="3600" dirty="0"/>
              <a:t> </a:t>
            </a:r>
            <a:r>
              <a:rPr lang="en-US" sz="3600" dirty="0" err="1"/>
              <a:t>rezultat</a:t>
            </a:r>
            <a:r>
              <a:rPr lang="en-US" sz="3600" dirty="0"/>
              <a:t> </a:t>
            </a:r>
            <a:r>
              <a:rPr lang="en-US" sz="3600" dirty="0" err="1"/>
              <a:t>imati</a:t>
            </a:r>
            <a:r>
              <a:rPr lang="en-US" sz="3600" dirty="0"/>
              <a:t> </a:t>
            </a:r>
            <a:r>
              <a:rPr lang="en-US" sz="3600" dirty="0" err="1"/>
              <a:t>niže</a:t>
            </a:r>
            <a:r>
              <a:rPr lang="en-US" sz="3600" dirty="0"/>
              <a:t> </a:t>
            </a:r>
            <a:r>
              <a:rPr lang="en-US" sz="3600" dirty="0" err="1"/>
              <a:t>troškove</a:t>
            </a:r>
            <a:r>
              <a:rPr lang="en-US" sz="3600" dirty="0"/>
              <a:t> </a:t>
            </a:r>
            <a:r>
              <a:rPr lang="en-US" sz="3600" dirty="0" err="1"/>
              <a:t>kapitala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podsticanje</a:t>
            </a:r>
            <a:r>
              <a:rPr lang="en-US" sz="3600" dirty="0"/>
              <a:t> </a:t>
            </a:r>
            <a:r>
              <a:rPr lang="en-US" sz="3600" dirty="0" err="1"/>
              <a:t>kompanija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efikasnije</a:t>
            </a:r>
            <a:r>
              <a:rPr lang="en-US" sz="3600" dirty="0"/>
              <a:t> </a:t>
            </a:r>
            <a:r>
              <a:rPr lang="en-US" sz="3600" dirty="0" err="1"/>
              <a:t>korištenje</a:t>
            </a:r>
            <a:r>
              <a:rPr lang="sr-Latn-ME" sz="3600" dirty="0"/>
              <a:t> </a:t>
            </a:r>
            <a:r>
              <a:rPr lang="en-US" sz="3600" dirty="0" err="1"/>
              <a:t>resursa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sr-Latn-ME" sz="3600" dirty="0" smtClean="0"/>
              <a:t>Sigurno </a:t>
            </a:r>
            <a:r>
              <a:rPr lang="sr-Latn-ME" sz="3600" dirty="0"/>
              <a:t>to </a:t>
            </a:r>
            <a:r>
              <a:rPr lang="en-US" sz="3600" dirty="0"/>
              <a:t> </a:t>
            </a:r>
            <a:r>
              <a:rPr lang="sr-Latn-ME" sz="3600" dirty="0" smtClean="0"/>
              <a:t>bi </a:t>
            </a:r>
            <a:r>
              <a:rPr lang="en-US" sz="3600" dirty="0" err="1" smtClean="0"/>
              <a:t>pozitivno</a:t>
            </a:r>
            <a:r>
              <a:rPr lang="en-US" sz="3600" dirty="0" smtClean="0"/>
              <a:t> </a:t>
            </a:r>
            <a:r>
              <a:rPr lang="en-US" sz="3600" dirty="0" err="1"/>
              <a:t>odrazilo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/>
              <a:t>rast</a:t>
            </a:r>
            <a:r>
              <a:rPr lang="en-US" sz="3600" dirty="0"/>
              <a:t> </a:t>
            </a:r>
            <a:r>
              <a:rPr lang="en-US" sz="3600" dirty="0" err="1"/>
              <a:t>cijele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02876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obavezan</a:t>
            </a:r>
            <a:r>
              <a:rPr lang="en-US" dirty="0" smtClean="0"/>
              <a:t> je u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slučaja</a:t>
            </a:r>
            <a:r>
              <a:rPr lang="en-US" dirty="0" smtClean="0"/>
              <a:t>: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1.000.000 KM,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d.o.o</a:t>
            </a:r>
            <a:r>
              <a:rPr lang="en-US" dirty="0" smtClean="0"/>
              <a:t>.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10 </a:t>
            </a:r>
            <a:r>
              <a:rPr lang="en-US" dirty="0" err="1" smtClean="0"/>
              <a:t>članova</a:t>
            </a:r>
            <a:r>
              <a:rPr lang="sr-Latn-ME" dirty="0" smtClean="0"/>
              <a:t>,</a:t>
            </a:r>
            <a:r>
              <a:rPr lang="en-US" dirty="0" smtClean="0"/>
              <a:t> a bez </a:t>
            </a:r>
            <a:r>
              <a:rPr lang="en-US" dirty="0" err="1" smtClean="0"/>
              <a:t>obzira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zakonu</a:t>
            </a:r>
            <a:r>
              <a:rPr lang="en-US" dirty="0" smtClean="0"/>
              <a:t>, </a:t>
            </a:r>
            <a:r>
              <a:rPr lang="en-US" dirty="0" err="1" smtClean="0"/>
              <a:t>skupština</a:t>
            </a:r>
            <a:r>
              <a:rPr lang="en-US" dirty="0" smtClean="0"/>
              <a:t> je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 smtClean="0"/>
              <a:t>obavezan</a:t>
            </a:r>
            <a:r>
              <a:rPr lang="en-US" dirty="0" smtClean="0"/>
              <a:t> organ u</a:t>
            </a:r>
            <a:r>
              <a:rPr lang="sr-Latn-ME" dirty="0" smtClean="0"/>
              <a:t> </a:t>
            </a:r>
            <a:r>
              <a:rPr lang="pl-PL" dirty="0" smtClean="0"/>
              <a:t>d.o.o., a ostali se organi obrazuju analogno odredbama koje se odnose na rad a.d. </a:t>
            </a:r>
          </a:p>
          <a:p>
            <a:pPr algn="just"/>
            <a:r>
              <a:rPr lang="pl-PL" dirty="0" smtClean="0"/>
              <a:t>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povezivanja</a:t>
            </a:r>
            <a:r>
              <a:rPr lang="en-US" dirty="0" smtClean="0"/>
              <a:t> ZPD </a:t>
            </a:r>
            <a:r>
              <a:rPr lang="en-US" dirty="0" err="1" smtClean="0"/>
              <a:t>poznaje</a:t>
            </a:r>
            <a:r>
              <a:rPr lang="en-U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kao</a:t>
            </a:r>
            <a:r>
              <a:rPr lang="en-US" dirty="0" smtClean="0"/>
              <a:t>: </a:t>
            </a:r>
            <a:r>
              <a:rPr lang="en-US" dirty="0" err="1" smtClean="0"/>
              <a:t>matično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zavisno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(</a:t>
            </a:r>
            <a:r>
              <a:rPr lang="en-US" dirty="0" err="1" smtClean="0"/>
              <a:t>mješoviti</a:t>
            </a:r>
            <a:r>
              <a:rPr lang="en-US" dirty="0" smtClean="0"/>
              <a:t> holding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koncern</a:t>
            </a:r>
            <a:r>
              <a:rPr lang="en-US" dirty="0" smtClean="0"/>
              <a:t>);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uzajamnim</a:t>
            </a:r>
            <a:r>
              <a:rPr lang="sr-Latn-ME" dirty="0" smtClean="0"/>
              <a:t> </a:t>
            </a:r>
            <a:r>
              <a:rPr lang="en-US" dirty="0" err="1" smtClean="0"/>
              <a:t>učešćem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holding.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022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056" y="853440"/>
            <a:ext cx="10524744" cy="53235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Distrikt Brčko ima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/>
              <a:t>Distrikta</a:t>
            </a:r>
            <a:r>
              <a:rPr lang="en-US" dirty="0"/>
              <a:t> (ZOPB) </a:t>
            </a:r>
            <a:r>
              <a:rPr lang="sr-Latn-ME" dirty="0" smtClean="0"/>
              <a:t>koki </a:t>
            </a:r>
            <a:r>
              <a:rPr lang="en-US" dirty="0" err="1" smtClean="0"/>
              <a:t>poznaje</a:t>
            </a:r>
            <a:r>
              <a:rPr lang="en-US" dirty="0"/>
              <a:t>,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ZOP</a:t>
            </a:r>
            <a:r>
              <a:rPr lang="sr-Latn-ME" dirty="0" smtClean="0"/>
              <a:t> </a:t>
            </a:r>
            <a:r>
              <a:rPr lang="en-US" dirty="0" smtClean="0"/>
              <a:t>RS</a:t>
            </a:r>
            <a:r>
              <a:rPr lang="en-US" dirty="0"/>
              <a:t>,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ograničene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, </a:t>
            </a:r>
            <a:r>
              <a:rPr lang="en-US" dirty="0" err="1" smtClean="0"/>
              <a:t>dioničko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neograničene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komanditno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D.o.o</a:t>
            </a:r>
            <a:r>
              <a:rPr lang="en-US" dirty="0"/>
              <a:t>. </a:t>
            </a:r>
            <a:r>
              <a:rPr lang="sr-Latn-ME" dirty="0" err="1"/>
              <a:t>m</a:t>
            </a:r>
            <a:r>
              <a:rPr lang="en-US" dirty="0" err="1" smtClean="0"/>
              <a:t>ože</a:t>
            </a:r>
            <a:r>
              <a:rPr lang="sr-Latn-ME" dirty="0" smtClean="0"/>
              <a:t> </a:t>
            </a:r>
            <a:r>
              <a:rPr lang="en-US" dirty="0" err="1" smtClean="0"/>
              <a:t>osnovati</a:t>
            </a:r>
            <a:r>
              <a:rPr lang="en-US" dirty="0" smtClean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smtClean="0"/>
              <a:t>50</a:t>
            </a:r>
            <a:r>
              <a:rPr lang="sr-Latn-ME" dirty="0" smtClean="0"/>
              <a:t>  </a:t>
            </a:r>
            <a:r>
              <a:rPr lang="en-US" dirty="0" err="1" smtClean="0"/>
              <a:t>članova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D.o.o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50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err="1" smtClean="0"/>
              <a:t>Distrikta</a:t>
            </a:r>
            <a:r>
              <a:rPr lang="sr-Latn-ME" dirty="0" smtClean="0"/>
              <a:t> </a:t>
            </a:r>
            <a:r>
              <a:rPr lang="pl-PL" dirty="0" smtClean="0"/>
              <a:t>Brčko</a:t>
            </a:r>
            <a:r>
              <a:rPr lang="pl-PL" dirty="0"/>
              <a:t>. 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4870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r>
              <a:rPr lang="pl-PL" dirty="0"/>
              <a:t>Minimalni osnovni kapital u novcu iznosi 5.000 KM, pri čemu najmanji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pojedinačnog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100 KM. </a:t>
            </a:r>
            <a:endParaRPr lang="sr-Latn-ME" dirty="0"/>
          </a:p>
          <a:p>
            <a:r>
              <a:rPr lang="en-US" dirty="0"/>
              <a:t>Pored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sastojati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stvarima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.</a:t>
            </a:r>
            <a:endParaRPr lang="sr-Latn-ME" dirty="0"/>
          </a:p>
          <a:p>
            <a:r>
              <a:rPr lang="en-US" dirty="0"/>
              <a:t> Kao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u </a:t>
            </a:r>
            <a:r>
              <a:rPr lang="en-US" dirty="0" err="1"/>
              <a:t>d.o.o</a:t>
            </a:r>
            <a:r>
              <a:rPr lang="en-US" dirty="0"/>
              <a:t>.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sr-Latn-ME" dirty="0"/>
              <a:t> </a:t>
            </a:r>
            <a:r>
              <a:rPr lang="pl-PL" dirty="0"/>
              <a:t>može biti inokosna i kolegijalna.</a:t>
            </a:r>
          </a:p>
          <a:p>
            <a:r>
              <a:rPr lang="pl-PL" dirty="0"/>
              <a:t> Nadzorni odbor nije obavezni organ i, ukoliko </a:t>
            </a:r>
            <a:r>
              <a:rPr lang="en-US" dirty="0"/>
              <a:t>se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jegov</a:t>
            </a:r>
            <a:r>
              <a:rPr lang="en-US" dirty="0" smtClean="0"/>
              <a:t> </a:t>
            </a:r>
            <a:r>
              <a:rPr lang="en-US" dirty="0"/>
              <a:t>rad se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radom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sr-Latn-ME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44637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Kao </a:t>
            </a:r>
            <a:r>
              <a:rPr lang="en-US" dirty="0" err="1"/>
              <a:t>specifičnost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/>
              <a:t>glasačkog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skupštini </a:t>
            </a:r>
            <a:r>
              <a:rPr lang="pl-PL" dirty="0"/>
              <a:t>i to na taj način što se za svakih 100 KM uloga ostvaruje pravo na </a:t>
            </a:r>
            <a:r>
              <a:rPr lang="pl-PL" dirty="0" smtClean="0"/>
              <a:t>jedan </a:t>
            </a:r>
            <a:r>
              <a:rPr lang="en-US" dirty="0" err="1" smtClean="0"/>
              <a:t>glas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d.o.o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da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</a:t>
            </a:r>
            <a:r>
              <a:rPr lang="en-US" dirty="0" err="1"/>
              <a:t>punih</a:t>
            </a:r>
            <a:r>
              <a:rPr lang="en-US" dirty="0"/>
              <a:t> 100 KM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ograničena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gornji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D.d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osnovati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fizičkih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je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15.000 KM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isti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uplaćen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d.d</a:t>
            </a:r>
            <a:r>
              <a:rPr lang="en-US" dirty="0"/>
              <a:t>. u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51694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Minimalni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iznosi</a:t>
            </a:r>
            <a:r>
              <a:rPr lang="en-US" dirty="0" smtClean="0"/>
              <a:t> 10 KM.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u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.,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pl-PL" dirty="0" smtClean="0"/>
              <a:t>može biti inokosna i kolegijalna. </a:t>
            </a:r>
          </a:p>
          <a:p>
            <a:pPr algn="just"/>
            <a:r>
              <a:rPr lang="pl-PL" dirty="0" smtClean="0"/>
              <a:t>Nadzorni odbor se obavezno formira samo u </a:t>
            </a:r>
            <a:r>
              <a:rPr lang="en-US" dirty="0" err="1" smtClean="0"/>
              <a:t>sljedećim</a:t>
            </a:r>
            <a:r>
              <a:rPr lang="en-US" dirty="0" smtClean="0"/>
              <a:t> </a:t>
            </a:r>
            <a:r>
              <a:rPr lang="en-US" dirty="0" err="1" smtClean="0"/>
              <a:t>slučajevima</a:t>
            </a:r>
            <a:r>
              <a:rPr lang="en-US" dirty="0" smtClean="0"/>
              <a:t>: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en-US" dirty="0" err="1" smtClean="0"/>
              <a:t>veći</a:t>
            </a:r>
            <a:r>
              <a:rPr lang="en-US" dirty="0" smtClean="0"/>
              <a:t> od 1.000.000 KM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prosječni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250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sr-Latn-ME" dirty="0" smtClean="0"/>
              <a:t>r</a:t>
            </a:r>
            <a:r>
              <a:rPr lang="en-US" dirty="0" err="1" smtClean="0"/>
              <a:t>egistr</a:t>
            </a:r>
            <a:r>
              <a:rPr lang="sr-Latn-ME" dirty="0" smtClean="0"/>
              <a:t>ovane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berzi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od 100. </a:t>
            </a:r>
            <a:endParaRPr lang="sr-Latn-ME" dirty="0" smtClean="0"/>
          </a:p>
          <a:p>
            <a:pPr algn="just"/>
            <a:r>
              <a:rPr lang="en-US" dirty="0" err="1" smtClean="0"/>
              <a:t>D.n.o</a:t>
            </a:r>
            <a:r>
              <a:rPr lang="en-US" dirty="0" smtClean="0"/>
              <a:t>. je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dvaju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en-US" dirty="0" smtClean="0"/>
              <a:t> </a:t>
            </a:r>
            <a:r>
              <a:rPr lang="en-US" dirty="0" err="1" smtClean="0"/>
              <a:t>neograničeno</a:t>
            </a:r>
            <a:r>
              <a:rPr lang="en-US" dirty="0" smtClean="0"/>
              <a:t> </a:t>
            </a:r>
            <a:r>
              <a:rPr lang="en-US" dirty="0" err="1" smtClean="0"/>
              <a:t>solidarno</a:t>
            </a:r>
            <a:r>
              <a:rPr lang="en-US" dirty="0" smtClean="0"/>
              <a:t> </a:t>
            </a:r>
            <a:r>
              <a:rPr lang="en-US" dirty="0" err="1" smtClean="0"/>
              <a:t>svojom</a:t>
            </a:r>
            <a:r>
              <a:rPr lang="en-US" dirty="0" smtClean="0"/>
              <a:t> </a:t>
            </a:r>
            <a:r>
              <a:rPr lang="en-US" dirty="0" err="1" smtClean="0"/>
              <a:t>cjelokupnom</a:t>
            </a:r>
            <a:r>
              <a:rPr lang="sr-Latn-ME" dirty="0" smtClean="0"/>
              <a:t> </a:t>
            </a:r>
            <a:r>
              <a:rPr lang="en-US" dirty="0" err="1" smtClean="0"/>
              <a:t>imovinom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0920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, </a:t>
            </a:r>
            <a:r>
              <a:rPr lang="en-US" dirty="0" err="1"/>
              <a:t>stvarima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uslugama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Minimalni</a:t>
            </a:r>
            <a:r>
              <a:rPr lang="sr-Latn-ME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K.d</a:t>
            </a:r>
            <a:r>
              <a:rPr lang="en-US" dirty="0"/>
              <a:t>. je,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d.n.o</a:t>
            </a:r>
            <a:r>
              <a:rPr lang="en-US" dirty="0"/>
              <a:t>.,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 smtClean="0"/>
              <a:t>jedan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cjelokupnom</a:t>
            </a:r>
            <a:r>
              <a:rPr lang="en-US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 smtClean="0"/>
              <a:t>imovinom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komplementari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komanditori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do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upisanih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rad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d.n.o</a:t>
            </a:r>
            <a:r>
              <a:rPr lang="en-US" dirty="0"/>
              <a:t>., a </a:t>
            </a:r>
            <a:r>
              <a:rPr lang="en-US" dirty="0" err="1"/>
              <a:t>ujedno</a:t>
            </a:r>
            <a:r>
              <a:rPr lang="en-US" dirty="0"/>
              <a:t> se </a:t>
            </a:r>
            <a:r>
              <a:rPr lang="en-US" dirty="0" err="1"/>
              <a:t>odredbe</a:t>
            </a:r>
            <a:r>
              <a:rPr lang="en-US" dirty="0"/>
              <a:t> ZOPB-a </a:t>
            </a:r>
            <a:r>
              <a:rPr lang="en-US" dirty="0" err="1" smtClean="0"/>
              <a:t>koje</a:t>
            </a:r>
            <a:r>
              <a:rPr lang="sr-Latn-ME" dirty="0" smtClean="0"/>
              <a:t>  s</a:t>
            </a:r>
            <a:r>
              <a:rPr lang="en-US" dirty="0" smtClean="0"/>
              <a:t>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rad </a:t>
            </a:r>
            <a:r>
              <a:rPr lang="en-US" dirty="0" err="1"/>
              <a:t>d.n.o</a:t>
            </a:r>
            <a:r>
              <a:rPr lang="en-US" dirty="0"/>
              <a:t>.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rad </a:t>
            </a:r>
            <a:r>
              <a:rPr lang="en-US" dirty="0" err="1"/>
              <a:t>k.d</a:t>
            </a:r>
            <a:r>
              <a:rPr lang="en-US" dirty="0"/>
              <a:t>.,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ga</a:t>
            </a:r>
            <a:r>
              <a:rPr lang="en-US" dirty="0" err="1" smtClean="0"/>
              <a:t>čije</a:t>
            </a:r>
            <a:r>
              <a:rPr lang="sr-Latn-ME" dirty="0" smtClean="0"/>
              <a:t> </a:t>
            </a:r>
            <a:r>
              <a:rPr lang="pl-PL" dirty="0" smtClean="0"/>
              <a:t>propisano.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53152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 Specifičnost ZOPB-a je što poznaje i posebne oblike organizovanja.</a:t>
            </a:r>
          </a:p>
          <a:p>
            <a:pPr algn="just"/>
            <a:r>
              <a:rPr lang="pl-PL" dirty="0" smtClean="0"/>
              <a:t> Tako </a:t>
            </a:r>
            <a:r>
              <a:rPr lang="en-US" dirty="0" smtClean="0"/>
              <a:t>se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člana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osnivača</a:t>
            </a:r>
            <a:r>
              <a:rPr lang="en-US" dirty="0" smtClean="0"/>
              <a:t> </a:t>
            </a:r>
            <a:r>
              <a:rPr lang="en-US" dirty="0" err="1" smtClean="0"/>
              <a:t>naziva</a:t>
            </a:r>
            <a:r>
              <a:rPr lang="en-US" dirty="0" smtClean="0"/>
              <a:t> </a:t>
            </a:r>
            <a:r>
              <a:rPr lang="en-US" dirty="0" err="1" smtClean="0"/>
              <a:t>jednočlano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, a </a:t>
            </a:r>
            <a:r>
              <a:rPr lang="en-US" dirty="0" err="1" smtClean="0"/>
              <a:t>d.o.o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d.d</a:t>
            </a:r>
            <a:r>
              <a:rPr lang="en-US" dirty="0" smtClean="0"/>
              <a:t>.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osnuje</a:t>
            </a:r>
            <a:r>
              <a:rPr lang="en-US" dirty="0" smtClean="0"/>
              <a:t> </a:t>
            </a:r>
            <a:r>
              <a:rPr lang="en-US" dirty="0" err="1" smtClean="0"/>
              <a:t>Vlada</a:t>
            </a:r>
            <a:r>
              <a:rPr lang="en-US" dirty="0" smtClean="0"/>
              <a:t>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obavljanje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od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poseban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, </a:t>
            </a:r>
            <a:r>
              <a:rPr lang="en-US" dirty="0" err="1" smtClean="0"/>
              <a:t>tzv</a:t>
            </a:r>
            <a:r>
              <a:rPr lang="en-US" dirty="0" smtClean="0"/>
              <a:t>. </a:t>
            </a:r>
            <a:r>
              <a:rPr lang="en-US" dirty="0" err="1" smtClean="0"/>
              <a:t>invalidsko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o</a:t>
            </a:r>
            <a:r>
              <a:rPr lang="sr-Latn-ME" dirty="0" smtClean="0"/>
              <a:t>rganizovati</a:t>
            </a:r>
            <a:r>
              <a:rPr lang="en-US" dirty="0" smtClean="0"/>
              <a:t> u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 smtClean="0"/>
              <a:t>poznata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kategoriju</a:t>
            </a:r>
            <a:r>
              <a:rPr lang="en-US" dirty="0" smtClean="0"/>
              <a:t> </a:t>
            </a:r>
            <a:r>
              <a:rPr lang="en-US" dirty="0" err="1" smtClean="0"/>
              <a:t>invalidskog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je da </a:t>
            </a:r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u </a:t>
            </a:r>
            <a:r>
              <a:rPr lang="en-US" dirty="0" err="1" smtClean="0"/>
              <a:t>toku</a:t>
            </a:r>
            <a:r>
              <a:rPr lang="en-US" dirty="0" smtClean="0"/>
              <a:t> </a:t>
            </a:r>
            <a:r>
              <a:rPr lang="en-US" dirty="0" err="1" smtClean="0"/>
              <a:t>cijele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40%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umanjenom</a:t>
            </a:r>
            <a:r>
              <a:rPr lang="en-US" dirty="0" smtClean="0"/>
              <a:t> </a:t>
            </a:r>
            <a:r>
              <a:rPr lang="en-US" dirty="0" err="1" smtClean="0"/>
              <a:t>radnom</a:t>
            </a:r>
            <a:r>
              <a:rPr lang="en-US" dirty="0" smtClean="0"/>
              <a:t> </a:t>
            </a:r>
            <a:r>
              <a:rPr lang="en-US" dirty="0" err="1" smtClean="0"/>
              <a:t>sposobnošću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sr-Latn-ME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potrebno</a:t>
            </a:r>
            <a:r>
              <a:rPr lang="en-US" dirty="0" smtClean="0"/>
              <a:t> je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 err="1" smtClean="0"/>
              <a:t>Brčko</a:t>
            </a:r>
            <a:r>
              <a:rPr lang="en-US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52872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r>
              <a:rPr lang="sr-Latn-ME" dirty="0"/>
              <a:t>5</a:t>
            </a:r>
            <a:r>
              <a:rPr lang="en-US" dirty="0" smtClean="0"/>
              <a:t>.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0704"/>
            <a:ext cx="10515600" cy="511625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Državni</a:t>
            </a:r>
            <a:r>
              <a:rPr lang="en-US" dirty="0" smtClean="0"/>
              <a:t> </a:t>
            </a:r>
            <a:r>
              <a:rPr lang="en-US" dirty="0" err="1"/>
              <a:t>organi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,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od same </a:t>
            </a:r>
            <a:r>
              <a:rPr lang="en-US" dirty="0" err="1"/>
              <a:t>registracije</a:t>
            </a:r>
            <a:r>
              <a:rPr lang="en-US" dirty="0"/>
              <a:t> do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, takođe, </a:t>
            </a:r>
            <a:r>
              <a:rPr lang="en-US" dirty="0" smtClean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entitetskim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registraciji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 smtClean="0"/>
              <a:t>stranog</a:t>
            </a:r>
            <a:r>
              <a:rPr lang="sr-Latn-ME" dirty="0" smtClean="0"/>
              <a:t> </a:t>
            </a:r>
            <a:r>
              <a:rPr lang="en-US" dirty="0" err="1" smtClean="0"/>
              <a:t>ulaganja</a:t>
            </a:r>
            <a:r>
              <a:rPr lang="en-US" dirty="0"/>
              <a:t>, u </a:t>
            </a:r>
            <a:r>
              <a:rPr lang="en-US" dirty="0" err="1"/>
              <a:t>BiH</a:t>
            </a:r>
            <a:r>
              <a:rPr lang="en-US" dirty="0"/>
              <a:t> se, pored </a:t>
            </a:r>
            <a:r>
              <a:rPr lang="en-US" dirty="0" err="1"/>
              <a:t>sudova</a:t>
            </a:r>
            <a:r>
              <a:rPr lang="en-US" dirty="0"/>
              <a:t>,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Ministarstvo</a:t>
            </a:r>
            <a:r>
              <a:rPr lang="en-US" dirty="0"/>
              <a:t> </a:t>
            </a:r>
            <a:r>
              <a:rPr lang="en-US" dirty="0" err="1"/>
              <a:t>vanjske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organ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evidentiranje</a:t>
            </a:r>
            <a:r>
              <a:rPr lang="en-US" dirty="0"/>
              <a:t>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/>
              <a:t>ovjeru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istim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66198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208" y="890016"/>
            <a:ext cx="10451592" cy="5286947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procedura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stranih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, bez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djelatnost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Ujedno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evidentiranja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o </a:t>
            </a:r>
            <a:r>
              <a:rPr lang="en-US" dirty="0" err="1" smtClean="0"/>
              <a:t>osnivanju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sr-Latn-ME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entitetskog</a:t>
            </a:r>
            <a:r>
              <a:rPr lang="en-US" dirty="0" smtClean="0"/>
              <a:t> </a:t>
            </a:r>
            <a:r>
              <a:rPr lang="en-US" dirty="0" err="1" smtClean="0"/>
              <a:t>ministarstva</a:t>
            </a:r>
            <a:r>
              <a:rPr lang="en-US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Pored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državnog</a:t>
            </a:r>
            <a:r>
              <a:rPr lang="en-US" dirty="0" smtClean="0"/>
              <a:t> organa,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značajnu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vrijednosne papire/hartije od vrijednosti u FBiH/RS.</a:t>
            </a:r>
          </a:p>
          <a:p>
            <a:pPr algn="just"/>
            <a:r>
              <a:rPr lang="en-US" dirty="0" err="1" smtClean="0"/>
              <a:t>Registracija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se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 </a:t>
            </a:r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 smtClean="0"/>
              <a:t>sudovima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okružnim</a:t>
            </a:r>
            <a:r>
              <a:rPr lang="en-US" dirty="0" smtClean="0"/>
              <a:t> </a:t>
            </a:r>
            <a:r>
              <a:rPr lang="en-US" dirty="0" err="1" smtClean="0"/>
              <a:t>sudovima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sjedištu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registr</a:t>
            </a:r>
            <a:r>
              <a:rPr lang="sr-Latn-ME" dirty="0" smtClean="0"/>
              <a:t>uje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Procedure u</a:t>
            </a:r>
            <a:r>
              <a:rPr lang="sr-Latn-ME" dirty="0" smtClean="0"/>
              <a:t> </a:t>
            </a:r>
            <a:r>
              <a:rPr lang="en-US" dirty="0" err="1" smtClean="0"/>
              <a:t>Federaciji</a:t>
            </a:r>
            <a:r>
              <a:rPr lang="en-US" dirty="0" smtClean="0"/>
              <a:t> </a:t>
            </a:r>
            <a:r>
              <a:rPr lang="en-US" dirty="0" err="1" smtClean="0"/>
              <a:t>Bosni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identične</a:t>
            </a:r>
            <a:r>
              <a:rPr lang="en-US" dirty="0" smtClean="0"/>
              <a:t> </a:t>
            </a:r>
            <a:r>
              <a:rPr lang="en-US" dirty="0" err="1" smtClean="0"/>
              <a:t>onim</a:t>
            </a:r>
            <a:r>
              <a:rPr lang="en-US" dirty="0" smtClean="0"/>
              <a:t> u </a:t>
            </a:r>
            <a:r>
              <a:rPr lang="en-US" dirty="0" err="1" smtClean="0"/>
              <a:t>Republici</a:t>
            </a:r>
            <a:r>
              <a:rPr lang="en-US" dirty="0" smtClean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u </a:t>
            </a:r>
            <a:r>
              <a:rPr lang="en-US" dirty="0" err="1" smtClean="0"/>
              <a:t>oba</a:t>
            </a:r>
            <a:r>
              <a:rPr lang="en-US" dirty="0" smtClean="0"/>
              <a:t> </a:t>
            </a:r>
            <a:r>
              <a:rPr lang="en-US" dirty="0" err="1" smtClean="0"/>
              <a:t>entiteta</a:t>
            </a:r>
            <a:r>
              <a:rPr lang="en-US" dirty="0" smtClean="0"/>
              <a:t> </a:t>
            </a:r>
            <a:r>
              <a:rPr lang="en-US" dirty="0" err="1" smtClean="0"/>
              <a:t>egzistiraju</a:t>
            </a:r>
            <a:r>
              <a:rPr lang="en-US" dirty="0" smtClean="0"/>
              <a:t> </a:t>
            </a:r>
            <a:r>
              <a:rPr lang="en-US" dirty="0" err="1" smtClean="0"/>
              <a:t>zasebni</a:t>
            </a:r>
            <a:r>
              <a:rPr lang="en-US" dirty="0" smtClean="0"/>
              <a:t>  </a:t>
            </a:r>
            <a:r>
              <a:rPr lang="en-US" dirty="0" err="1" smtClean="0"/>
              <a:t>propisi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podzakonski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koji pobliže regulišu  ovu materiju.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8465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0016" y="707136"/>
            <a:ext cx="10463784" cy="5469827"/>
          </a:xfrm>
        </p:spPr>
        <p:txBody>
          <a:bodyPr>
            <a:normAutofit/>
          </a:bodyPr>
          <a:lstStyle/>
          <a:p>
            <a:r>
              <a:rPr lang="en-US" dirty="0" err="1" smtClean="0"/>
              <a:t>Neizostavna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je </a:t>
            </a:r>
            <a:r>
              <a:rPr lang="en-US" dirty="0" smtClean="0"/>
              <a:t> </a:t>
            </a:r>
            <a:r>
              <a:rPr lang="en-US" dirty="0" err="1"/>
              <a:t>berza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BiH</a:t>
            </a:r>
            <a:r>
              <a:rPr lang="sr-Latn-ME" dirty="0" smtClean="0"/>
              <a:t> </a:t>
            </a:r>
            <a:r>
              <a:rPr lang="en-US" dirty="0" err="1" smtClean="0"/>
              <a:t>egzistiraju</a:t>
            </a:r>
            <a:r>
              <a:rPr lang="en-US" dirty="0" smtClean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– </a:t>
            </a:r>
            <a:r>
              <a:rPr lang="en-US" dirty="0" err="1"/>
              <a:t>Sarajevska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Banjalučka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pozitivnoj</a:t>
            </a:r>
            <a:r>
              <a:rPr lang="en-US" dirty="0"/>
              <a:t> </a:t>
            </a:r>
            <a:r>
              <a:rPr lang="en-US" dirty="0" err="1"/>
              <a:t>regulativi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berze</a:t>
            </a:r>
            <a:r>
              <a:rPr lang="en-US" dirty="0" smtClean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mjesto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potražnje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/>
              <a:t>utvrđenim</a:t>
            </a:r>
            <a:r>
              <a:rPr lang="en-US" dirty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/>
              <a:t>povezivanje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potražnje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vrijednosnim</a:t>
            </a:r>
            <a:r>
              <a:rPr lang="sr-Latn-ME" dirty="0" smtClean="0"/>
              <a:t>  p</a:t>
            </a:r>
            <a:r>
              <a:rPr lang="en-US" dirty="0" err="1" smtClean="0"/>
              <a:t>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dolazi</a:t>
            </a:r>
            <a:r>
              <a:rPr lang="en-US" dirty="0"/>
              <a:t> se do </a:t>
            </a:r>
            <a:r>
              <a:rPr lang="en-US" dirty="0" err="1"/>
              <a:t>kurseva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Treća</a:t>
            </a:r>
            <a:r>
              <a:rPr lang="en-US" dirty="0" smtClean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osiguravanje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potražnji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tržišnoj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trgovanih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453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1107583"/>
            <a:ext cx="10452279" cy="506938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ME" dirty="0" smtClean="0"/>
              <a:t>Godine 2003. u</a:t>
            </a:r>
            <a:r>
              <a:rPr lang="en-US" dirty="0" smtClean="0"/>
              <a:t> </a:t>
            </a:r>
            <a:r>
              <a:rPr lang="en-US" dirty="0" err="1"/>
              <a:t>području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 smtClean="0"/>
              <a:t>donesen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Akcioni</a:t>
            </a:r>
            <a:r>
              <a:rPr lang="en-US" dirty="0" smtClean="0"/>
              <a:t> </a:t>
            </a:r>
            <a:r>
              <a:rPr lang="en-US" dirty="0"/>
              <a:t>plan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sr-Latn-ME" dirty="0" smtClean="0"/>
              <a:t>m</a:t>
            </a:r>
            <a:r>
              <a:rPr lang="en-US" dirty="0" smtClean="0"/>
              <a:t> </a:t>
            </a:r>
            <a:r>
              <a:rPr lang="sr-Latn-ME" dirty="0"/>
              <a:t>s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projekt</a:t>
            </a:r>
            <a:r>
              <a:rPr lang="sr-Latn-ME" dirty="0" smtClean="0"/>
              <a:t>uju </a:t>
            </a:r>
            <a:r>
              <a:rPr lang="en-US" dirty="0" err="1" smtClean="0"/>
              <a:t>pravc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kompanijske</a:t>
            </a:r>
            <a:r>
              <a:rPr lang="en-US" dirty="0"/>
              <a:t> regulative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 smtClean="0"/>
              <a:t>unije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srednji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Od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sr-Latn-ME" dirty="0" smtClean="0"/>
              <a:t>koje su se </a:t>
            </a:r>
            <a:r>
              <a:rPr lang="en-US" dirty="0" err="1" smtClean="0"/>
              <a:t>opredijel</a:t>
            </a:r>
            <a:r>
              <a:rPr lang="sr-Latn-ME" dirty="0" smtClean="0"/>
              <a:t>ile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pridruživanje</a:t>
            </a:r>
            <a:r>
              <a:rPr lang="en-US" dirty="0"/>
              <a:t> </a:t>
            </a:r>
            <a:r>
              <a:rPr lang="en-US" dirty="0" err="1" smtClean="0"/>
              <a:t>Evropskoj</a:t>
            </a:r>
            <a:r>
              <a:rPr lang="sr-Latn-ME" dirty="0" smtClean="0"/>
              <a:t> </a:t>
            </a:r>
            <a:r>
              <a:rPr lang="en-US" dirty="0" err="1" smtClean="0"/>
              <a:t>uniji</a:t>
            </a:r>
            <a:r>
              <a:rPr lang="en-US" dirty="0" smtClean="0"/>
              <a:t> </a:t>
            </a:r>
            <a:r>
              <a:rPr lang="en-US" dirty="0" err="1"/>
              <a:t>očekuje</a:t>
            </a:r>
            <a:r>
              <a:rPr lang="en-US" dirty="0"/>
              <a:t> se da </a:t>
            </a:r>
            <a:r>
              <a:rPr lang="sr-Latn-ME" dirty="0" smtClean="0"/>
              <a:t>s</a:t>
            </a:r>
            <a:r>
              <a:rPr lang="en-US" dirty="0" err="1" smtClean="0"/>
              <a:t>provedu</a:t>
            </a:r>
            <a:r>
              <a:rPr lang="en-US" dirty="0" smtClean="0"/>
              <a:t> </a:t>
            </a:r>
            <a:r>
              <a:rPr lang="en-US" dirty="0" err="1"/>
              <a:t>strukturne</a:t>
            </a:r>
            <a:r>
              <a:rPr lang="en-US" dirty="0"/>
              <a:t> </a:t>
            </a:r>
            <a:r>
              <a:rPr lang="en-US" dirty="0" err="1"/>
              <a:t>reforme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, </a:t>
            </a:r>
            <a:r>
              <a:rPr lang="en-US" dirty="0" err="1"/>
              <a:t>političkog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ekonomskog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Bosna </a:t>
            </a:r>
            <a:r>
              <a:rPr lang="en-US" dirty="0" err="1"/>
              <a:t>i</a:t>
            </a:r>
            <a:r>
              <a:rPr lang="en-US" dirty="0"/>
              <a:t> Hercegovina </a:t>
            </a:r>
            <a:r>
              <a:rPr lang="en-US" dirty="0" smtClean="0"/>
              <a:t>je </a:t>
            </a:r>
            <a:r>
              <a:rPr lang="en-US" dirty="0"/>
              <a:t>2008.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potpisala</a:t>
            </a:r>
            <a:r>
              <a:rPr lang="sr-Latn-ME" dirty="0" smtClean="0"/>
              <a:t> </a:t>
            </a:r>
            <a:r>
              <a:rPr lang="en-US" dirty="0" err="1" smtClean="0"/>
              <a:t>Sporazum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stabilizaciji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pridruživanju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Potpisivanjem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Sporazuma</a:t>
            </a:r>
            <a:r>
              <a:rPr lang="en-US" dirty="0"/>
              <a:t> Bosna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Hercegovina </a:t>
            </a:r>
            <a:r>
              <a:rPr lang="en-US" dirty="0"/>
              <a:t>je </a:t>
            </a:r>
            <a:r>
              <a:rPr lang="en-US" dirty="0" err="1"/>
              <a:t>preuzela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usklađivanja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zakonima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unije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95353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592" y="524256"/>
            <a:ext cx="10427208" cy="56527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Svakako</a:t>
            </a:r>
            <a:r>
              <a:rPr lang="en-US" dirty="0"/>
              <a:t>, </a:t>
            </a:r>
            <a:r>
              <a:rPr lang="en-US" dirty="0" err="1"/>
              <a:t>jednu</a:t>
            </a:r>
            <a:r>
              <a:rPr lang="en-US" dirty="0"/>
              <a:t> od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najbitnijih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u </a:t>
            </a:r>
            <a:r>
              <a:rPr lang="en-US" dirty="0" err="1"/>
              <a:t>uspostavljanju</a:t>
            </a:r>
            <a:r>
              <a:rPr lang="en-US" dirty="0"/>
              <a:t> </a:t>
            </a:r>
            <a:r>
              <a:rPr lang="en-US" dirty="0" err="1" smtClean="0"/>
              <a:t>kulture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položaj</a:t>
            </a:r>
            <a:r>
              <a:rPr lang="sr-Latn-ME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komora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/>
              <a:t>uslovljen</a:t>
            </a:r>
            <a:r>
              <a:rPr lang="en-US" dirty="0"/>
              <a:t> je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 </a:t>
            </a:r>
            <a:r>
              <a:rPr lang="en-US" dirty="0" err="1" smtClean="0"/>
              <a:t>Bosne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Hercegovine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je Bosna </a:t>
            </a:r>
            <a:r>
              <a:rPr lang="en-US" dirty="0" err="1"/>
              <a:t>i</a:t>
            </a:r>
            <a:r>
              <a:rPr lang="en-US" dirty="0"/>
              <a:t> Hercegovina </a:t>
            </a:r>
            <a:r>
              <a:rPr lang="en-US" dirty="0" err="1"/>
              <a:t>složena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, s </a:t>
            </a:r>
            <a:r>
              <a:rPr lang="en-US" dirty="0" err="1"/>
              <a:t>podjelom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/>
              <a:t>nivoa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komora</a:t>
            </a:r>
            <a:r>
              <a:rPr lang="en-US" dirty="0"/>
              <a:t> u </a:t>
            </a:r>
            <a:r>
              <a:rPr lang="en-US" dirty="0" err="1" smtClean="0"/>
              <a:t>pravnom</a:t>
            </a:r>
            <a:r>
              <a:rPr lang="sr-Latn-ME" dirty="0" smtClean="0"/>
              <a:t> </a:t>
            </a:r>
            <a:r>
              <a:rPr lang="en-US" dirty="0" err="1" smtClean="0"/>
              <a:t>sistemu</a:t>
            </a:r>
            <a:r>
              <a:rPr lang="en-US" dirty="0" smtClean="0"/>
              <a:t> </a:t>
            </a:r>
            <a:r>
              <a:rPr lang="en-US" dirty="0" err="1"/>
              <a:t>uslovljen</a:t>
            </a:r>
            <a:r>
              <a:rPr lang="en-US" dirty="0"/>
              <a:t> </a:t>
            </a:r>
            <a:r>
              <a:rPr lang="en-US" dirty="0" err="1"/>
              <a:t>državnom</a:t>
            </a:r>
            <a:r>
              <a:rPr lang="en-US" dirty="0"/>
              <a:t> </a:t>
            </a:r>
            <a:r>
              <a:rPr lang="en-US" dirty="0" err="1"/>
              <a:t>organizacijom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složenosti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, </a:t>
            </a:r>
            <a:r>
              <a:rPr lang="en-US" dirty="0" err="1" smtClean="0"/>
              <a:t>privredne</a:t>
            </a:r>
            <a:r>
              <a:rPr lang="sr-Latn-ME" dirty="0" smtClean="0"/>
              <a:t> </a:t>
            </a:r>
            <a:r>
              <a:rPr lang="en-US" dirty="0" err="1" smtClean="0"/>
              <a:t>komore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formirane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ovla</a:t>
            </a:r>
            <a:r>
              <a:rPr lang="sr-Latn-ME" dirty="0" smtClean="0"/>
              <a:t>štenjima 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govoriti</a:t>
            </a:r>
            <a:r>
              <a:rPr lang="en-US" dirty="0"/>
              <a:t> da je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 smtClean="0"/>
              <a:t>prisutan</a:t>
            </a:r>
            <a:r>
              <a:rPr lang="sr-Latn-ME" dirty="0" smtClean="0"/>
              <a:t> </a:t>
            </a:r>
            <a:r>
              <a:rPr lang="pl-PL" dirty="0" smtClean="0"/>
              <a:t>kontinentalni </a:t>
            </a:r>
            <a:r>
              <a:rPr lang="pl-PL" dirty="0"/>
              <a:t>pravni sistem i u odnosu na privredne komore, što određuje i </a:t>
            </a:r>
            <a:r>
              <a:rPr lang="pl-PL" dirty="0" smtClean="0"/>
              <a:t>njihov </a:t>
            </a:r>
            <a:r>
              <a:rPr lang="en-US" dirty="0" err="1" smtClean="0"/>
              <a:t>položaj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530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743712"/>
            <a:ext cx="10475976" cy="5433251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S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komore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izuzetak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/>
              <a:t>Distrikta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formirane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javnopravne</a:t>
            </a:r>
            <a:r>
              <a:rPr lang="en-US" dirty="0"/>
              <a:t>, </a:t>
            </a:r>
            <a:r>
              <a:rPr lang="en-US" dirty="0" err="1"/>
              <a:t>nevladine</a:t>
            </a:r>
            <a:r>
              <a:rPr lang="en-US" dirty="0"/>
              <a:t>, </a:t>
            </a:r>
            <a:r>
              <a:rPr lang="en-US" dirty="0" err="1"/>
              <a:t>nepolitičke</a:t>
            </a:r>
            <a:r>
              <a:rPr lang="en-US" dirty="0"/>
              <a:t>, </a:t>
            </a:r>
            <a:r>
              <a:rPr lang="sr-Latn-ME" dirty="0"/>
              <a:t>n</a:t>
            </a:r>
            <a:r>
              <a:rPr lang="en-US" dirty="0" err="1" smtClean="0"/>
              <a:t>eprofitne</a:t>
            </a:r>
            <a:r>
              <a:rPr lang="sr-Latn-ME" dirty="0" smtClean="0"/>
              <a:t> </a:t>
            </a:r>
            <a:r>
              <a:rPr lang="en-US" dirty="0" err="1" smtClean="0"/>
              <a:t>asocijacije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prvenstven</a:t>
            </a:r>
            <a:r>
              <a:rPr lang="en-US" dirty="0"/>
              <a:t> </a:t>
            </a:r>
            <a:r>
              <a:rPr lang="en-US" dirty="0" err="1"/>
              <a:t>zadatak</a:t>
            </a:r>
            <a:r>
              <a:rPr lang="en-US" dirty="0"/>
              <a:t>, </a:t>
            </a:r>
            <a:r>
              <a:rPr lang="en-US" dirty="0" err="1"/>
              <a:t>zastupanje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državnim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organizacijama</a:t>
            </a:r>
            <a:r>
              <a:rPr lang="en-US" dirty="0"/>
              <a:t> s </a:t>
            </a:r>
            <a:r>
              <a:rPr lang="en-US" dirty="0" err="1" smtClean="0"/>
              <a:t>temeljnim</a:t>
            </a:r>
            <a:r>
              <a:rPr lang="sr-Latn-ME" dirty="0" smtClean="0"/>
              <a:t>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slova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ambijenta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Istovremeno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članicama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/>
              <a:t>komora</a:t>
            </a:r>
            <a:r>
              <a:rPr lang="en-US" dirty="0"/>
              <a:t> </a:t>
            </a:r>
            <a:r>
              <a:rPr lang="en-US" dirty="0" err="1" smtClean="0"/>
              <a:t>Brčko</a:t>
            </a:r>
            <a:r>
              <a:rPr lang="sr-Latn-ME" dirty="0" smtClean="0"/>
              <a:t> </a:t>
            </a:r>
            <a:r>
              <a:rPr lang="en-US" dirty="0" err="1" smtClean="0"/>
              <a:t>Distrikta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 je </a:t>
            </a:r>
            <a:r>
              <a:rPr lang="en-US" dirty="0" err="1"/>
              <a:t>jedina</a:t>
            </a:r>
            <a:r>
              <a:rPr lang="en-US" dirty="0"/>
              <a:t> </a:t>
            </a:r>
            <a:r>
              <a:rPr lang="en-US" dirty="0" err="1"/>
              <a:t>formirana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članica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status </a:t>
            </a:r>
            <a:r>
              <a:rPr lang="en-US" dirty="0" err="1" smtClean="0"/>
              <a:t>javnopravne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89157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451104"/>
            <a:ext cx="10536936" cy="5725859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Bosni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Hercegovini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tri </a:t>
            </a:r>
            <a:r>
              <a:rPr lang="en-US" dirty="0" err="1" smtClean="0"/>
              <a:t>nivoa</a:t>
            </a:r>
            <a:r>
              <a:rPr lang="en-US" dirty="0" smtClean="0"/>
              <a:t> </a:t>
            </a:r>
            <a:r>
              <a:rPr lang="en-US" dirty="0" err="1" smtClean="0"/>
              <a:t>organiziranja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državni</a:t>
            </a:r>
            <a:r>
              <a:rPr lang="en-US" dirty="0" smtClean="0"/>
              <a:t>, </a:t>
            </a:r>
            <a:r>
              <a:rPr lang="en-US" dirty="0" err="1" smtClean="0"/>
              <a:t>entitetski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kantonalni</a:t>
            </a:r>
            <a:r>
              <a:rPr lang="en-US" dirty="0" smtClean="0"/>
              <a:t>/</a:t>
            </a:r>
            <a:r>
              <a:rPr lang="en-US" dirty="0" err="1" smtClean="0"/>
              <a:t>regionalni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Vanjskotrgovinska</a:t>
            </a:r>
            <a:r>
              <a:rPr lang="en-US" dirty="0" smtClean="0"/>
              <a:t>/</a:t>
            </a:r>
            <a:r>
              <a:rPr lang="en-US" dirty="0" err="1" smtClean="0"/>
              <a:t>Spoljnotrgovinska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samostalna</a:t>
            </a:r>
            <a:r>
              <a:rPr lang="en-US" dirty="0" smtClean="0"/>
              <a:t>, </a:t>
            </a:r>
            <a:r>
              <a:rPr lang="en-US" dirty="0" err="1" smtClean="0"/>
              <a:t>nevladina</a:t>
            </a:r>
            <a:r>
              <a:rPr lang="en-US" dirty="0" smtClean="0"/>
              <a:t>, </a:t>
            </a:r>
            <a:r>
              <a:rPr lang="en-US" dirty="0" err="1" smtClean="0"/>
              <a:t>nepolitička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neprofitna</a:t>
            </a:r>
            <a:r>
              <a:rPr lang="en-US" dirty="0" smtClean="0"/>
              <a:t> </a:t>
            </a:r>
            <a:r>
              <a:rPr lang="en-US" dirty="0" err="1" smtClean="0"/>
              <a:t>javnopravna</a:t>
            </a:r>
            <a:r>
              <a:rPr lang="en-US" dirty="0" smtClean="0"/>
              <a:t> </a:t>
            </a:r>
            <a:r>
              <a:rPr lang="en-US" dirty="0" err="1" smtClean="0"/>
              <a:t>asocijacija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sv-SE" dirty="0" smtClean="0"/>
              <a:t>subjekata i privrednih asocijacija. </a:t>
            </a:r>
            <a:endParaRPr lang="sr-Latn-ME" dirty="0" smtClean="0"/>
          </a:p>
          <a:p>
            <a:pPr algn="just"/>
            <a:r>
              <a:rPr lang="sv-SE" dirty="0" smtClean="0"/>
              <a:t>Vanjskotrgovinska komora BiH egzistira, u</a:t>
            </a:r>
            <a:r>
              <a:rPr lang="sr-Latn-ME" dirty="0" smtClean="0"/>
              <a:t> </a:t>
            </a:r>
            <a:r>
              <a:rPr lang="en-US" dirty="0" err="1" smtClean="0"/>
              <a:t>kontinuitetu</a:t>
            </a:r>
            <a:r>
              <a:rPr lang="en-US" dirty="0" smtClean="0"/>
              <a:t>,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stotinu</a:t>
            </a:r>
            <a:r>
              <a:rPr lang="en-US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71696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695459"/>
            <a:ext cx="10452279" cy="5481504"/>
          </a:xfrm>
        </p:spPr>
        <p:txBody>
          <a:bodyPr/>
          <a:lstStyle/>
          <a:p>
            <a:pPr algn="just"/>
            <a:r>
              <a:rPr lang="en-US" dirty="0" err="1" smtClean="0"/>
              <a:t>Naime</a:t>
            </a:r>
            <a:r>
              <a:rPr lang="en-US" dirty="0" smtClean="0"/>
              <a:t>, </a:t>
            </a:r>
            <a:r>
              <a:rPr lang="en-US" dirty="0" err="1" smtClean="0"/>
              <a:t>prva</a:t>
            </a:r>
            <a:r>
              <a:rPr lang="en-US" dirty="0" smtClean="0"/>
              <a:t> </a:t>
            </a:r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u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pl-PL" dirty="0" smtClean="0"/>
              <a:t>je davne 1909. godine za teritorij cijele Bosne i Hercegovine i to zakonom Austro-</a:t>
            </a:r>
            <a:r>
              <a:rPr lang="en-US" dirty="0" err="1" smtClean="0"/>
              <a:t>Ugarske</a:t>
            </a:r>
            <a:r>
              <a:rPr lang="en-US" dirty="0" smtClean="0"/>
              <a:t> </a:t>
            </a:r>
            <a:r>
              <a:rPr lang="en-US" dirty="0" err="1" smtClean="0"/>
              <a:t>monarhije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Od 1909. </a:t>
            </a:r>
            <a:r>
              <a:rPr lang="en-US" dirty="0" err="1" smtClean="0"/>
              <a:t>godine</a:t>
            </a:r>
            <a:r>
              <a:rPr lang="en-US" dirty="0" smtClean="0"/>
              <a:t>, </a:t>
            </a:r>
            <a:r>
              <a:rPr lang="en-US" dirty="0" err="1" smtClean="0"/>
              <a:t>uvijek</a:t>
            </a:r>
            <a:r>
              <a:rPr lang="en-US" dirty="0" smtClean="0"/>
              <a:t> je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formirana</a:t>
            </a:r>
            <a:r>
              <a:rPr lang="sr-Latn-ME" dirty="0" smtClean="0"/>
              <a:t> </a:t>
            </a:r>
            <a:r>
              <a:rPr lang="nb-NO" dirty="0" smtClean="0"/>
              <a:t>zakonom i uvijek se zakonom utvrđivao pravni sljednik prethodne komore. Isto</a:t>
            </a:r>
            <a:r>
              <a:rPr lang="sr-Latn-ME" dirty="0" smtClean="0"/>
              <a:t> </a:t>
            </a:r>
            <a:r>
              <a:rPr lang="sv-SE" dirty="0" smtClean="0"/>
              <a:t>se desilo i sa Vanjskotrgovinskom komorom BiH. </a:t>
            </a:r>
            <a:endParaRPr lang="sr-Latn-ME" dirty="0" smtClean="0"/>
          </a:p>
          <a:p>
            <a:pPr algn="just"/>
            <a:r>
              <a:rPr lang="sv-SE" dirty="0" smtClean="0"/>
              <a:t>Zakonom o Vanjskotrgovinskoj</a:t>
            </a:r>
            <a:r>
              <a:rPr lang="sr-Latn-ME" dirty="0" smtClean="0"/>
              <a:t> </a:t>
            </a:r>
            <a:r>
              <a:rPr lang="en-US" dirty="0" err="1" smtClean="0"/>
              <a:t>komori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usvojila</a:t>
            </a:r>
            <a:r>
              <a:rPr lang="en-US" dirty="0" smtClean="0"/>
              <a:t> </a:t>
            </a:r>
            <a:r>
              <a:rPr lang="en-US" dirty="0" err="1" smtClean="0"/>
              <a:t>Parlamentarna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(2001.</a:t>
            </a:r>
            <a:r>
              <a:rPr lang="sr-Latn-ME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), </a:t>
            </a:r>
            <a:r>
              <a:rPr lang="en-US" dirty="0" err="1" smtClean="0"/>
              <a:t>formirana</a:t>
            </a:r>
            <a:r>
              <a:rPr lang="en-US" dirty="0" smtClean="0"/>
              <a:t> je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istovremeno</a:t>
            </a:r>
            <a:r>
              <a:rPr lang="en-US" dirty="0" smtClean="0"/>
              <a:t> je </a:t>
            </a:r>
            <a:r>
              <a:rPr lang="en-US" dirty="0" err="1" smtClean="0"/>
              <a:t>utvrđeno</a:t>
            </a:r>
            <a:r>
              <a:rPr lang="en-US" dirty="0" smtClean="0"/>
              <a:t> da je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sljednik</a:t>
            </a:r>
            <a:r>
              <a:rPr lang="sr-Latn-ME" dirty="0" smtClean="0"/>
              <a:t>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komore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, </a:t>
            </a:r>
            <a:r>
              <a:rPr lang="en-US" dirty="0" err="1" smtClean="0"/>
              <a:t>formirane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1990. </a:t>
            </a:r>
            <a:r>
              <a:rPr lang="en-US" dirty="0" err="1" smtClean="0"/>
              <a:t>godine</a:t>
            </a:r>
            <a:r>
              <a:rPr lang="en-US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36793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475488"/>
            <a:ext cx="10475976" cy="570147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Mora </a:t>
            </a:r>
            <a:r>
              <a:rPr lang="en-US" dirty="0"/>
              <a:t>se </a:t>
            </a:r>
            <a:r>
              <a:rPr lang="en-US" dirty="0" err="1"/>
              <a:t>istaći</a:t>
            </a:r>
            <a:r>
              <a:rPr lang="en-US" dirty="0"/>
              <a:t> da </a:t>
            </a:r>
            <a:r>
              <a:rPr lang="en-US" dirty="0" err="1"/>
              <a:t>članstvo</a:t>
            </a:r>
            <a:r>
              <a:rPr lang="en-US" dirty="0"/>
              <a:t> u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komorama</a:t>
            </a:r>
            <a:r>
              <a:rPr lang="en-US" dirty="0"/>
              <a:t> </a:t>
            </a:r>
            <a:r>
              <a:rPr lang="en-US" dirty="0" err="1"/>
              <a:t>formiranim</a:t>
            </a:r>
            <a:r>
              <a:rPr lang="en-US" dirty="0"/>
              <a:t> </a:t>
            </a:r>
            <a:r>
              <a:rPr lang="en-US" dirty="0" err="1" smtClean="0"/>
              <a:t>entitetskim</a:t>
            </a:r>
            <a:r>
              <a:rPr lang="sr-Latn-ME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članstvo</a:t>
            </a:r>
            <a:r>
              <a:rPr lang="en-US" dirty="0"/>
              <a:t> u </a:t>
            </a:r>
            <a:r>
              <a:rPr lang="en-US" dirty="0" err="1"/>
              <a:t>Vanjskotrgovinskoj</a:t>
            </a:r>
            <a:r>
              <a:rPr lang="en-US" dirty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prate </a:t>
            </a:r>
            <a:r>
              <a:rPr lang="en-US" dirty="0" err="1"/>
              <a:t>organizaciju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organa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članstvo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Vanjskotrgovinskoj</a:t>
            </a:r>
            <a:r>
              <a:rPr lang="en-US" dirty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je, </a:t>
            </a:r>
            <a:r>
              <a:rPr lang="en-US" dirty="0" smtClean="0"/>
              <a:t>u</a:t>
            </a:r>
            <a:r>
              <a:rPr lang="sr-Latn-ME" dirty="0" smtClean="0"/>
              <a:t>slovno </a:t>
            </a:r>
            <a:r>
              <a:rPr lang="en-US" dirty="0" smtClean="0"/>
              <a:t> </a:t>
            </a:r>
            <a:r>
              <a:rPr lang="en-US" dirty="0" err="1"/>
              <a:t>govoreći</a:t>
            </a:r>
            <a:r>
              <a:rPr lang="en-US" dirty="0"/>
              <a:t>, </a:t>
            </a:r>
            <a:r>
              <a:rPr lang="en-US" dirty="0" err="1"/>
              <a:t>uže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privrednopravni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(</a:t>
            </a:r>
            <a:r>
              <a:rPr lang="en-US" dirty="0" err="1" smtClean="0"/>
              <a:t>pravn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 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obavljanje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ino</a:t>
            </a:r>
            <a:r>
              <a:rPr lang="sr-Latn-ME" dirty="0" smtClean="0"/>
              <a:t>stranstvom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članstvom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dijelom</a:t>
            </a:r>
            <a:r>
              <a:rPr lang="en-US" dirty="0" smtClean="0"/>
              <a:t> </a:t>
            </a:r>
            <a:r>
              <a:rPr lang="en-US" dirty="0" err="1"/>
              <a:t>ograničena</a:t>
            </a:r>
            <a:r>
              <a:rPr lang="en-US" dirty="0"/>
              <a:t>, a to je: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bh</a:t>
            </a:r>
            <a:r>
              <a:rPr lang="en-US" dirty="0"/>
              <a:t>. </a:t>
            </a:r>
            <a:r>
              <a:rPr lang="sr-Latn-ME" dirty="0" smtClean="0"/>
              <a:t>p</a:t>
            </a:r>
            <a:r>
              <a:rPr lang="en-US" dirty="0" err="1" smtClean="0"/>
              <a:t>rivrede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ino</a:t>
            </a:r>
            <a:r>
              <a:rPr lang="sr-Latn-ME" dirty="0" smtClean="0"/>
              <a:t>stranstvom</a:t>
            </a:r>
            <a:r>
              <a:rPr lang="en-US" dirty="0" smtClean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partnerski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zastupanje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nadležnih</a:t>
            </a:r>
            <a:r>
              <a:rPr lang="en-US" dirty="0" smtClean="0"/>
              <a:t> </a:t>
            </a:r>
            <a:r>
              <a:rPr lang="en-US" dirty="0"/>
              <a:t>organa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asocijacija</a:t>
            </a:r>
            <a:r>
              <a:rPr lang="en-US" dirty="0"/>
              <a:t> u </a:t>
            </a:r>
            <a:r>
              <a:rPr lang="en-US" dirty="0" err="1" smtClean="0"/>
              <a:t>ino</a:t>
            </a:r>
            <a:r>
              <a:rPr lang="sr-Latn-ME" dirty="0" smtClean="0"/>
              <a:t>stranstvu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50398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536448"/>
            <a:ext cx="10585704" cy="564051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Položaj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u </a:t>
            </a:r>
            <a:r>
              <a:rPr lang="en-US" dirty="0" err="1" smtClean="0"/>
              <a:t>Federaciji</a:t>
            </a:r>
            <a:r>
              <a:rPr lang="en-US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Hercegovine</a:t>
            </a:r>
            <a:r>
              <a:rPr lang="en-US" dirty="0" smtClean="0"/>
              <a:t> </a:t>
            </a:r>
            <a:r>
              <a:rPr lang="en-US" dirty="0" err="1" smtClean="0"/>
              <a:t>određen</a:t>
            </a:r>
            <a:r>
              <a:rPr lang="sr-Latn-ME" dirty="0" smtClean="0"/>
              <a:t> </a:t>
            </a:r>
            <a:r>
              <a:rPr lang="pl-PL" dirty="0" smtClean="0"/>
              <a:t>je Zakonom o privrednim komorama u Federaciji Bosne i Hercegovine, koji je </a:t>
            </a:r>
            <a:r>
              <a:rPr lang="en-US" dirty="0" err="1" smtClean="0"/>
              <a:t>usvojila</a:t>
            </a:r>
            <a:r>
              <a:rPr lang="en-US" dirty="0" smtClean="0"/>
              <a:t> </a:t>
            </a:r>
            <a:r>
              <a:rPr lang="en-US" dirty="0" err="1" smtClean="0"/>
              <a:t>Parlamentarna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FBiH</a:t>
            </a:r>
            <a:r>
              <a:rPr lang="en-US" dirty="0" smtClean="0"/>
              <a:t> (1998. </a:t>
            </a:r>
            <a:r>
              <a:rPr lang="en-US" dirty="0" err="1" smtClean="0"/>
              <a:t>godine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komore</a:t>
            </a:r>
            <a:r>
              <a:rPr lang="en-US" dirty="0" smtClean="0"/>
              <a:t> </a:t>
            </a:r>
            <a:r>
              <a:rPr lang="en-US" dirty="0" err="1" smtClean="0"/>
              <a:t>kantona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Privredna</a:t>
            </a:r>
            <a:r>
              <a:rPr lang="en-US" dirty="0" smtClean="0"/>
              <a:t> </a:t>
            </a:r>
            <a:r>
              <a:rPr lang="en-US" dirty="0" err="1" smtClean="0"/>
              <a:t>komora</a:t>
            </a:r>
            <a:r>
              <a:rPr lang="en-US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Zakonom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utvrđen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položaj</a:t>
            </a:r>
            <a:r>
              <a:rPr lang="en-US" dirty="0" smtClean="0"/>
              <a:t>: to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samostalne</a:t>
            </a:r>
            <a:r>
              <a:rPr lang="en-US" dirty="0" smtClean="0"/>
              <a:t>, </a:t>
            </a:r>
            <a:r>
              <a:rPr lang="en-US" dirty="0" err="1" smtClean="0"/>
              <a:t>nevladine</a:t>
            </a:r>
            <a:r>
              <a:rPr lang="en-US" dirty="0" smtClean="0"/>
              <a:t>, </a:t>
            </a:r>
            <a:r>
              <a:rPr lang="en-US" dirty="0" err="1" smtClean="0"/>
              <a:t>neprofitne</a:t>
            </a:r>
            <a:r>
              <a:rPr lang="en-US" dirty="0" smtClean="0"/>
              <a:t>, </a:t>
            </a:r>
            <a:r>
              <a:rPr lang="en-US" dirty="0" err="1" smtClean="0"/>
              <a:t>javnopravne</a:t>
            </a:r>
            <a:r>
              <a:rPr lang="sr-Latn-ME" dirty="0" smtClean="0"/>
              <a:t> </a:t>
            </a:r>
            <a:r>
              <a:rPr lang="en-US" dirty="0" err="1" smtClean="0"/>
              <a:t>asocijacije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fizičkih</a:t>
            </a:r>
            <a:r>
              <a:rPr lang="en-US" dirty="0" smtClean="0"/>
              <a:t> </a:t>
            </a:r>
            <a:r>
              <a:rPr lang="sr-Latn-ME" dirty="0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obavljaju</a:t>
            </a:r>
            <a:r>
              <a:rPr lang="en-US" dirty="0" smtClean="0"/>
              <a:t> </a:t>
            </a:r>
            <a:r>
              <a:rPr lang="en-US" dirty="0" err="1" smtClean="0"/>
              <a:t>privrednu</a:t>
            </a:r>
            <a:r>
              <a:rPr lang="en-US" dirty="0" smtClean="0"/>
              <a:t> </a:t>
            </a:r>
            <a:r>
              <a:rPr lang="en-US" dirty="0" err="1" smtClean="0"/>
              <a:t>djelatnost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Istim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je </a:t>
            </a:r>
            <a:r>
              <a:rPr lang="en-US" dirty="0" err="1" smtClean="0"/>
              <a:t>utvrđeno</a:t>
            </a:r>
            <a:r>
              <a:rPr lang="en-US" dirty="0" smtClean="0"/>
              <a:t> da </a:t>
            </a:r>
            <a:r>
              <a:rPr lang="en-US" dirty="0" err="1" smtClean="0"/>
              <a:t>nadležni</a:t>
            </a:r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izvršne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ostvaraju</a:t>
            </a:r>
            <a:r>
              <a:rPr lang="en-US" dirty="0" smtClean="0"/>
              <a:t> </a:t>
            </a:r>
            <a:r>
              <a:rPr lang="en-US" dirty="0" err="1" smtClean="0"/>
              <a:t>saradnju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teritorijalno</a:t>
            </a:r>
            <a:r>
              <a:rPr lang="en-US" dirty="0" smtClean="0"/>
              <a:t> </a:t>
            </a:r>
            <a:r>
              <a:rPr lang="en-US" dirty="0" err="1" smtClean="0"/>
              <a:t>nadležnom</a:t>
            </a:r>
            <a:r>
              <a:rPr lang="en-US" dirty="0" smtClean="0"/>
              <a:t> </a:t>
            </a:r>
            <a:r>
              <a:rPr lang="en-US" dirty="0" err="1" smtClean="0"/>
              <a:t>komorom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partnerom</a:t>
            </a:r>
            <a:r>
              <a:rPr lang="en-US" dirty="0" smtClean="0"/>
              <a:t>, u </a:t>
            </a:r>
            <a:r>
              <a:rPr lang="en-US" dirty="0" err="1" smtClean="0"/>
              <a:t>zastupanju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30163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864" y="329184"/>
            <a:ext cx="10536936" cy="5847779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err="1" smtClean="0"/>
              <a:t>Komore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ingerencije</a:t>
            </a:r>
            <a:r>
              <a:rPr lang="en-US" dirty="0"/>
              <a:t> </a:t>
            </a:r>
            <a:r>
              <a:rPr lang="en-US" dirty="0" err="1"/>
              <a:t>zastupanja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/>
              <a:t>Srpskoj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smtClean="0"/>
              <a:t>tom </a:t>
            </a:r>
            <a:r>
              <a:rPr lang="en-US" dirty="0" err="1"/>
              <a:t>razlikom</a:t>
            </a:r>
            <a:r>
              <a:rPr lang="en-US" dirty="0"/>
              <a:t> da,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sr-Latn-ME" dirty="0" smtClean="0"/>
              <a:t> c</a:t>
            </a:r>
            <a:r>
              <a:rPr lang="en-US" dirty="0" err="1" smtClean="0"/>
              <a:t>entraliziranog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entitetu</a:t>
            </a:r>
            <a:r>
              <a:rPr lang="en-US" dirty="0"/>
              <a:t>, </a:t>
            </a:r>
            <a:r>
              <a:rPr lang="en-US" dirty="0" err="1"/>
              <a:t>niži</a:t>
            </a:r>
            <a:r>
              <a:rPr lang="en-US" dirty="0"/>
              <a:t> </a:t>
            </a:r>
            <a:r>
              <a:rPr lang="en-US" dirty="0" err="1" smtClean="0"/>
              <a:t>nivoi</a:t>
            </a:r>
            <a:r>
              <a:rPr lang="sr-Latn-ME" dirty="0" smtClean="0"/>
              <a:t> </a:t>
            </a:r>
            <a:r>
              <a:rPr lang="en-US" dirty="0" err="1" smtClean="0"/>
              <a:t>organiziranja</a:t>
            </a:r>
            <a:r>
              <a:rPr lang="en-US" dirty="0" smtClean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komora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pandan</a:t>
            </a:r>
            <a:r>
              <a:rPr lang="en-US" dirty="0"/>
              <a:t> </a:t>
            </a:r>
            <a:r>
              <a:rPr lang="en-US" dirty="0" err="1"/>
              <a:t>vlasti</a:t>
            </a:r>
            <a:r>
              <a:rPr lang="en-US" dirty="0"/>
              <a:t> (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regionalnom nivou). </a:t>
            </a:r>
            <a:endParaRPr lang="pl-PL" dirty="0" smtClean="0"/>
          </a:p>
          <a:p>
            <a:pPr algn="just"/>
            <a:r>
              <a:rPr lang="pl-PL" dirty="0" smtClean="0"/>
              <a:t>Komore </a:t>
            </a:r>
            <a:r>
              <a:rPr lang="pl-PL" dirty="0"/>
              <a:t>u Republici Srpskoj su formirane Zakonom </a:t>
            </a:r>
            <a:r>
              <a:rPr lang="pl-PL" dirty="0" smtClean="0"/>
              <a:t>o </a:t>
            </a:r>
            <a:r>
              <a:rPr lang="en-US" dirty="0" err="1" smtClean="0"/>
              <a:t>Privrednoj</a:t>
            </a:r>
            <a:r>
              <a:rPr lang="en-US" dirty="0" smtClean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 smtClean="0"/>
              <a:t>Srpske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81044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573024"/>
            <a:ext cx="10500360" cy="5603939"/>
          </a:xfrm>
        </p:spPr>
        <p:txBody>
          <a:bodyPr/>
          <a:lstStyle/>
          <a:p>
            <a:endParaRPr lang="pl-PL" dirty="0" smtClean="0"/>
          </a:p>
          <a:p>
            <a:pPr algn="just"/>
            <a:r>
              <a:rPr lang="pl-PL" dirty="0" smtClean="0"/>
              <a:t>Do </a:t>
            </a:r>
            <a:r>
              <a:rPr lang="pl-PL" dirty="0"/>
              <a:t>1. januara 2004. godine, u Bosni i Hercegovini je, u odnosu na članstvo</a:t>
            </a:r>
            <a:r>
              <a:rPr lang="pl-PL" dirty="0" smtClean="0"/>
              <a:t>, </a:t>
            </a:r>
            <a:r>
              <a:rPr lang="en-US" dirty="0" smtClean="0"/>
              <a:t>bio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/>
              <a:t>kontinentalni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Članstvo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/>
              <a:t>u </a:t>
            </a:r>
            <a:r>
              <a:rPr lang="en-US" dirty="0" err="1"/>
              <a:t>Privrednoj</a:t>
            </a:r>
            <a:r>
              <a:rPr lang="en-US" dirty="0"/>
              <a:t> </a:t>
            </a:r>
            <a:r>
              <a:rPr lang="en-US" dirty="0" err="1"/>
              <a:t>komori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(PK </a:t>
            </a:r>
            <a:r>
              <a:rPr lang="en-US" dirty="0" err="1"/>
              <a:t>FBiH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Privrednoj</a:t>
            </a:r>
            <a:r>
              <a:rPr lang="sr-Latn-ME" dirty="0" smtClean="0"/>
              <a:t> </a:t>
            </a:r>
            <a:r>
              <a:rPr lang="en-US" dirty="0" err="1" smtClean="0"/>
              <a:t>komori</a:t>
            </a:r>
            <a:r>
              <a:rPr lang="en-US" dirty="0" smtClean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(PK RS),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funkciji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predsjednici</a:t>
            </a:r>
            <a:r>
              <a:rPr lang="en-US" dirty="0" smtClean="0"/>
              <a:t> </a:t>
            </a:r>
            <a:r>
              <a:rPr lang="en-US" dirty="0" err="1"/>
              <a:t>regionalnih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kantonalnih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komora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dogovaraju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mjestu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olakšava</a:t>
            </a:r>
            <a:r>
              <a:rPr lang="en-US" dirty="0" smtClean="0"/>
              <a:t> </a:t>
            </a:r>
            <a:r>
              <a:rPr lang="en-US" dirty="0" err="1" smtClean="0"/>
              <a:t>provođenje</a:t>
            </a:r>
            <a:r>
              <a:rPr lang="en-US" dirty="0" smtClean="0"/>
              <a:t> </a:t>
            </a:r>
            <a:r>
              <a:rPr lang="en-US" dirty="0" err="1" smtClean="0"/>
              <a:t>dogovorenih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36566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056" y="914400"/>
            <a:ext cx="10524744" cy="52625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Pored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,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,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 smtClean="0"/>
              <a:t>slobodno</a:t>
            </a:r>
            <a:r>
              <a:rPr lang="sr-Latn-ME" dirty="0" smtClean="0"/>
              <a:t> </a:t>
            </a:r>
            <a:r>
              <a:rPr lang="en-US" dirty="0" err="1" smtClean="0"/>
              <a:t>dogovaraju</a:t>
            </a:r>
            <a:r>
              <a:rPr lang="en-US" dirty="0" smtClean="0"/>
              <a:t> </a:t>
            </a:r>
            <a:r>
              <a:rPr lang="en-US" dirty="0" err="1"/>
              <a:t>međusobne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Vanjskotrgovinske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 smtClean="0"/>
              <a:t>formirano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Međukomorsko</a:t>
            </a:r>
            <a:r>
              <a:rPr lang="en-US" dirty="0"/>
              <a:t> </a:t>
            </a:r>
            <a:r>
              <a:rPr lang="en-US" dirty="0" err="1"/>
              <a:t>vijeće</a:t>
            </a:r>
            <a:r>
              <a:rPr lang="en-US" dirty="0"/>
              <a:t> (</a:t>
            </a:r>
            <a:r>
              <a:rPr lang="en-US" dirty="0" err="1"/>
              <a:t>zakonom</a:t>
            </a:r>
            <a:r>
              <a:rPr lang="en-US" dirty="0"/>
              <a:t> je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), s </a:t>
            </a:r>
            <a:r>
              <a:rPr lang="en-US" dirty="0" err="1" smtClean="0"/>
              <a:t>ciljem</a:t>
            </a:r>
            <a:r>
              <a:rPr lang="sr-Latn-ME" dirty="0" smtClean="0"/>
              <a:t> </a:t>
            </a:r>
            <a:r>
              <a:rPr lang="en-US" dirty="0" err="1" smtClean="0"/>
              <a:t>koordinacije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dogovaranja</a:t>
            </a:r>
            <a:r>
              <a:rPr lang="en-US" dirty="0"/>
              <a:t> </a:t>
            </a:r>
            <a:r>
              <a:rPr lang="en-US" dirty="0" err="1"/>
              <a:t>zajedničkih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vijeća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zakonu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PK </a:t>
            </a:r>
            <a:r>
              <a:rPr lang="en-US" dirty="0" err="1"/>
              <a:t>FBiH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PK RS, </a:t>
            </a:r>
            <a:r>
              <a:rPr lang="en-US" dirty="0" err="1"/>
              <a:t>predsjednik</a:t>
            </a:r>
            <a:r>
              <a:rPr lang="en-US" dirty="0"/>
              <a:t> PK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 smtClean="0"/>
              <a:t>Distrikta</a:t>
            </a:r>
            <a:r>
              <a:rPr lang="sr-Latn-ME" dirty="0" smtClean="0"/>
              <a:t> </a:t>
            </a:r>
            <a:r>
              <a:rPr lang="en-US" dirty="0" err="1" smtClean="0"/>
              <a:t>BiH</a:t>
            </a:r>
            <a:r>
              <a:rPr lang="en-US" dirty="0"/>
              <a:t>, a </a:t>
            </a:r>
            <a:r>
              <a:rPr lang="en-US" dirty="0" err="1"/>
              <a:t>predsjedavajući</a:t>
            </a:r>
            <a:r>
              <a:rPr lang="en-US" dirty="0"/>
              <a:t> je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Vanjskotrgovinske</a:t>
            </a:r>
            <a:r>
              <a:rPr lang="en-US" dirty="0"/>
              <a:t> </a:t>
            </a:r>
            <a:r>
              <a:rPr lang="en-US" dirty="0" err="1"/>
              <a:t>komore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sr-Latn-ME" dirty="0"/>
              <a:t> </a:t>
            </a:r>
            <a:r>
              <a:rPr lang="en-US" dirty="0" err="1"/>
              <a:t>komore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učlaniti</a:t>
            </a:r>
            <a:r>
              <a:rPr lang="en-US" dirty="0"/>
              <a:t> u </a:t>
            </a:r>
            <a:r>
              <a:rPr lang="en-US" dirty="0" err="1"/>
              <a:t>Vanjskotrgovinsku</a:t>
            </a:r>
            <a:r>
              <a:rPr lang="en-US" dirty="0"/>
              <a:t> </a:t>
            </a:r>
            <a:r>
              <a:rPr lang="en-US" dirty="0" err="1"/>
              <a:t>komoru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sr-Latn-ME" dirty="0"/>
              <a:t> </a:t>
            </a:r>
            <a:r>
              <a:rPr lang="en-US" dirty="0" err="1"/>
              <a:t>predstavnika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vijeću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sr-Latn-ME" dirty="0"/>
          </a:p>
          <a:p>
            <a:pPr algn="just"/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1138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/>
              <a:t> </a:t>
            </a:r>
            <a:r>
              <a:rPr lang="en-US" sz="3200" dirty="0" smtClean="0"/>
              <a:t>KODEKSI KORPORATIVNOG UPRAVLJANJA</a:t>
            </a:r>
            <a:r>
              <a:rPr lang="sr-Latn-ME" sz="3200" dirty="0" smtClean="0"/>
              <a:t> </a:t>
            </a:r>
            <a:r>
              <a:rPr lang="en-US" sz="3200" dirty="0" smtClean="0"/>
              <a:t>KOMPANIJE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potrebnim</a:t>
            </a:r>
            <a:r>
              <a:rPr lang="en-US" dirty="0"/>
              <a:t>, </a:t>
            </a:r>
            <a:r>
              <a:rPr lang="en-US" dirty="0" err="1"/>
              <a:t>usvojiti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pravu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je </a:t>
            </a:r>
            <a:r>
              <a:rPr lang="en-US" dirty="0" err="1"/>
              <a:t>stvar</a:t>
            </a:r>
            <a:r>
              <a:rPr lang="en-US" dirty="0"/>
              <a:t> </a:t>
            </a:r>
            <a:r>
              <a:rPr lang="en-US" dirty="0" err="1"/>
              <a:t>opredjeljenja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2044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1017431"/>
            <a:ext cx="10529552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je </a:t>
            </a:r>
            <a:r>
              <a:rPr lang="en-US" dirty="0" err="1"/>
              <a:t>reforma</a:t>
            </a:r>
            <a:r>
              <a:rPr lang="en-US" dirty="0"/>
              <a:t> regulative </a:t>
            </a:r>
            <a:r>
              <a:rPr lang="en-US" dirty="0" err="1" smtClean="0"/>
              <a:t>privrednih</a:t>
            </a:r>
            <a:r>
              <a:rPr lang="sr-Latn-ME" dirty="0" smtClean="0"/>
              <a:t> </a:t>
            </a:r>
            <a:r>
              <a:rPr lang="pl-PL" dirty="0" smtClean="0"/>
              <a:t>društava </a:t>
            </a:r>
            <a:r>
              <a:rPr lang="pl-PL" dirty="0"/>
              <a:t>pokrenuta </a:t>
            </a:r>
            <a:r>
              <a:rPr lang="pl-PL" dirty="0" smtClean="0"/>
              <a:t>donošenjem </a:t>
            </a:r>
            <a:r>
              <a:rPr lang="pl-PL" dirty="0"/>
              <a:t>Zakona </a:t>
            </a:r>
            <a:r>
              <a:rPr lang="pl-PL" dirty="0" smtClean="0"/>
              <a:t>o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 u </a:t>
            </a:r>
            <a:r>
              <a:rPr lang="en-US" dirty="0" err="1" smtClean="0"/>
              <a:t>FBiH</a:t>
            </a:r>
            <a:r>
              <a:rPr lang="sr-Latn-ME" dirty="0" smtClean="0"/>
              <a:t>, a</a:t>
            </a:r>
            <a:r>
              <a:rPr lang="en-US" dirty="0" smtClean="0"/>
              <a:t> </a:t>
            </a:r>
            <a:r>
              <a:rPr lang="sr-Latn-ME" dirty="0" smtClean="0"/>
              <a:t>što se </a:t>
            </a:r>
            <a:r>
              <a:rPr lang="en-US" dirty="0" smtClean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dioničkim</a:t>
            </a:r>
            <a:r>
              <a:rPr lang="sr-Latn-ME" dirty="0" smtClean="0"/>
              <a:t> </a:t>
            </a:r>
            <a:r>
              <a:rPr lang="en-US" dirty="0" err="1" smtClean="0"/>
              <a:t>društvima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Takođe, u</a:t>
            </a:r>
            <a:r>
              <a:rPr lang="en-US" dirty="0" smtClean="0"/>
              <a:t> </a:t>
            </a:r>
            <a:r>
              <a:rPr lang="en-US" dirty="0" err="1"/>
              <a:t>Republici</a:t>
            </a:r>
            <a:r>
              <a:rPr lang="en-US" dirty="0"/>
              <a:t> </a:t>
            </a:r>
            <a:r>
              <a:rPr lang="en-US" dirty="0" err="1" smtClean="0"/>
              <a:t>Srpskoj</a:t>
            </a:r>
            <a:r>
              <a:rPr lang="en-US" dirty="0" smtClean="0"/>
              <a:t> don</a:t>
            </a:r>
            <a:r>
              <a:rPr lang="sr-Latn-ME" dirty="0" smtClean="0"/>
              <a:t>ijet je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preduzećima</a:t>
            </a:r>
            <a:r>
              <a:rPr lang="sr-Latn-ME" dirty="0" smtClean="0"/>
              <a:t> </a:t>
            </a:r>
            <a:r>
              <a:rPr lang="en-US" dirty="0" smtClean="0"/>
              <a:t>(„</a:t>
            </a:r>
            <a:r>
              <a:rPr lang="en-US" dirty="0" err="1"/>
              <a:t>Službeni</a:t>
            </a:r>
            <a:r>
              <a:rPr lang="en-US" dirty="0"/>
              <a:t> </a:t>
            </a:r>
            <a:r>
              <a:rPr lang="en-US" dirty="0" err="1"/>
              <a:t>glasnik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“, br. 24/98, 62/02, 66/02, 38/03, 97/04 </a:t>
            </a:r>
            <a:r>
              <a:rPr lang="en-US" dirty="0" err="1"/>
              <a:t>i</a:t>
            </a:r>
            <a:r>
              <a:rPr lang="en-US" dirty="0"/>
              <a:t> 34/06</a:t>
            </a:r>
            <a:r>
              <a:rPr lang="en-US" dirty="0" smtClean="0"/>
              <a:t>)</a:t>
            </a:r>
            <a:r>
              <a:rPr lang="sr-Latn-ME" dirty="0" smtClean="0"/>
              <a:t>. U međuvremenu </a:t>
            </a:r>
            <a:r>
              <a:rPr lang="en-US" dirty="0" err="1" smtClean="0"/>
              <a:t>pr</a:t>
            </a:r>
            <a:r>
              <a:rPr lang="sr-Latn-ME" dirty="0" smtClean="0"/>
              <a:t>stupalo se </a:t>
            </a:r>
            <a:r>
              <a:rPr lang="en-US" dirty="0" smtClean="0"/>
              <a:t> </a:t>
            </a:r>
            <a:r>
              <a:rPr lang="en-US" dirty="0" err="1" smtClean="0"/>
              <a:t>donošenj</a:t>
            </a:r>
            <a:r>
              <a:rPr lang="sr-Latn-ME" dirty="0" smtClean="0"/>
              <a:t>u izmjena i dopuna pomenutih zakonskih akata.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RS </a:t>
            </a:r>
            <a:r>
              <a:rPr lang="en-US" dirty="0"/>
              <a:t>je u 2008. </a:t>
            </a:r>
            <a:r>
              <a:rPr lang="en-US" dirty="0" err="1" smtClean="0"/>
              <a:t>godini</a:t>
            </a:r>
            <a:r>
              <a:rPr lang="sr-Latn-ME" dirty="0" smtClean="0"/>
              <a:t> </a:t>
            </a:r>
            <a:r>
              <a:rPr lang="en-US" dirty="0" err="1" smtClean="0"/>
              <a:t>pristupila</a:t>
            </a:r>
            <a:r>
              <a:rPr lang="en-US" dirty="0" smtClean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. Do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usvajanja</a:t>
            </a:r>
            <a:r>
              <a:rPr lang="en-US" dirty="0"/>
              <a:t> u RS se </a:t>
            </a:r>
            <a:r>
              <a:rPr lang="en-US" dirty="0" err="1" smtClean="0"/>
              <a:t>primjen</a:t>
            </a:r>
            <a:r>
              <a:rPr lang="sr-Latn-ME" dirty="0" smtClean="0"/>
              <a:t>jivao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preduzećima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08570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54" y="759854"/>
            <a:ext cx="10593946" cy="5417109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K</a:t>
            </a:r>
            <a:r>
              <a:rPr lang="en-US" dirty="0" err="1" smtClean="0"/>
              <a:t>odeks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: </a:t>
            </a:r>
            <a:r>
              <a:rPr lang="en-US" dirty="0" err="1"/>
              <a:t>značajan</a:t>
            </a:r>
            <a:r>
              <a:rPr lang="en-US" dirty="0"/>
              <a:t> je duh</a:t>
            </a:r>
            <a:r>
              <a:rPr lang="en-US" dirty="0" smtClean="0"/>
              <a:t>, a </a:t>
            </a:r>
            <a:r>
              <a:rPr lang="en-US" dirty="0"/>
              <a:t>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slovo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; </a:t>
            </a:r>
            <a:r>
              <a:rPr lang="en-US" dirty="0" err="1"/>
              <a:t>poštovanje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poboljša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kompanija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; </a:t>
            </a:r>
            <a:r>
              <a:rPr lang="en-US" dirty="0" err="1"/>
              <a:t>efektivnost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;</a:t>
            </a:r>
          </a:p>
          <a:p>
            <a:pPr algn="just"/>
            <a:r>
              <a:rPr lang="en-US" dirty="0" err="1"/>
              <a:t>Kodeks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;</a:t>
            </a:r>
          </a:p>
          <a:p>
            <a:pPr algn="just"/>
            <a:r>
              <a:rPr lang="en-US" dirty="0" err="1"/>
              <a:t>Kodeks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da se </a:t>
            </a:r>
            <a:r>
              <a:rPr lang="en-US" dirty="0" err="1"/>
              <a:t>fokusira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kotirane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postupanje</a:t>
            </a:r>
            <a:r>
              <a:rPr lang="en-US" dirty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grupa</a:t>
            </a:r>
            <a:r>
              <a:rPr lang="en-US" dirty="0"/>
              <a:t>;</a:t>
            </a:r>
          </a:p>
          <a:p>
            <a:pPr algn="just"/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pisanja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nekotirane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mogući</a:t>
            </a:r>
            <a:r>
              <a:rPr lang="en-US" dirty="0" smtClean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sudske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07124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785611"/>
            <a:ext cx="10555310" cy="5391352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U svrhu postupanja u skladu sa kodeksom, on treba da bude sačinjen na takav </a:t>
            </a:r>
            <a:r>
              <a:rPr lang="en-US" dirty="0" err="1" smtClean="0"/>
              <a:t>način</a:t>
            </a:r>
            <a:r>
              <a:rPr lang="en-US" dirty="0" smtClean="0"/>
              <a:t> da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 smtClean="0"/>
              <a:t>adekvatan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njegovim </a:t>
            </a:r>
            <a:r>
              <a:rPr lang="en-US" dirty="0" smtClean="0"/>
              <a:t> </a:t>
            </a:r>
            <a:r>
              <a:rPr lang="en-US" dirty="0" err="1" smtClean="0"/>
              <a:t>primjenjivanjem</a:t>
            </a:r>
            <a:r>
              <a:rPr lang="en-US" dirty="0" smtClean="0"/>
              <a:t>;</a:t>
            </a:r>
          </a:p>
          <a:p>
            <a:pPr algn="just"/>
            <a:r>
              <a:rPr lang="en-US" dirty="0" err="1" smtClean="0"/>
              <a:t>Trebalo</a:t>
            </a:r>
            <a:r>
              <a:rPr lang="en-US" dirty="0" smtClean="0"/>
              <a:t> bi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objavljen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web </a:t>
            </a:r>
            <a:r>
              <a:rPr lang="en-US" dirty="0" err="1" smtClean="0"/>
              <a:t>strani</a:t>
            </a:r>
            <a:r>
              <a:rPr lang="sr-Latn-ME" dirty="0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</a:t>
            </a:r>
            <a:r>
              <a:rPr lang="sr-Latn-ME" dirty="0" smtClean="0"/>
              <a:t>oj</a:t>
            </a:r>
            <a:r>
              <a:rPr lang="en-US" dirty="0" smtClean="0"/>
              <a:t> je </a:t>
            </a:r>
            <a:r>
              <a:rPr lang="en-US" dirty="0" err="1" smtClean="0"/>
              <a:t>naveden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sr-Latn-ME" dirty="0" smtClean="0"/>
              <a:t> </a:t>
            </a:r>
            <a:r>
              <a:rPr lang="en-US" dirty="0" err="1" smtClean="0"/>
              <a:t>posljednjeg</a:t>
            </a:r>
            <a:r>
              <a:rPr lang="en-US" dirty="0" smtClean="0"/>
              <a:t> </a:t>
            </a:r>
            <a:r>
              <a:rPr lang="en-US" dirty="0" err="1" smtClean="0"/>
              <a:t>ažuriranja</a:t>
            </a:r>
            <a:r>
              <a:rPr lang="en-US" dirty="0" smtClean="0"/>
              <a:t>;</a:t>
            </a:r>
          </a:p>
          <a:p>
            <a:pPr algn="just"/>
            <a:r>
              <a:rPr lang="en-US" dirty="0" err="1" smtClean="0"/>
              <a:t>Kompanija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da </a:t>
            </a:r>
            <a:r>
              <a:rPr lang="en-US" dirty="0" err="1" smtClean="0"/>
              <a:t>uvrsti</a:t>
            </a:r>
            <a:r>
              <a:rPr lang="en-US" dirty="0" smtClean="0"/>
              <a:t> </a:t>
            </a:r>
            <a:r>
              <a:rPr lang="en-US" dirty="0" err="1" smtClean="0"/>
              <a:t>poglavlje</a:t>
            </a:r>
            <a:r>
              <a:rPr lang="en-US" dirty="0" smtClean="0"/>
              <a:t> o </a:t>
            </a:r>
            <a:r>
              <a:rPr lang="en-US" dirty="0" err="1" smtClean="0"/>
              <a:t>korporativnom</a:t>
            </a:r>
            <a:r>
              <a:rPr lang="en-US" dirty="0" smtClean="0"/>
              <a:t> </a:t>
            </a:r>
            <a:r>
              <a:rPr lang="en-US" dirty="0" err="1" smtClean="0"/>
              <a:t>upravljanju</a:t>
            </a:r>
            <a:r>
              <a:rPr lang="en-US" dirty="0" smtClean="0"/>
              <a:t> u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sr-Latn-ME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u </a:t>
            </a:r>
            <a:r>
              <a:rPr lang="en-US" dirty="0" err="1" smtClean="0"/>
              <a:t>kojem</a:t>
            </a:r>
            <a:r>
              <a:rPr lang="en-US" dirty="0" smtClean="0"/>
              <a:t> se </a:t>
            </a:r>
            <a:r>
              <a:rPr lang="en-US" dirty="0" err="1" smtClean="0"/>
              <a:t>opisuju</a:t>
            </a:r>
            <a:r>
              <a:rPr lang="en-US" dirty="0" smtClean="0"/>
              <a:t> </a:t>
            </a:r>
            <a:r>
              <a:rPr lang="en-US" dirty="0" err="1" smtClean="0"/>
              <a:t>relevantni</a:t>
            </a:r>
            <a:r>
              <a:rPr lang="en-US" dirty="0" smtClean="0"/>
              <a:t> </a:t>
            </a:r>
            <a:r>
              <a:rPr lang="en-US" dirty="0" err="1" smtClean="0"/>
              <a:t>događaji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korporativnim</a:t>
            </a:r>
            <a:r>
              <a:rPr lang="en-US" dirty="0" smtClean="0"/>
              <a:t> </a:t>
            </a:r>
            <a:r>
              <a:rPr lang="en-US" dirty="0" err="1" smtClean="0"/>
              <a:t>upravljanjem</a:t>
            </a:r>
            <a:r>
              <a:rPr lang="sr-Latn-ME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dogodili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en-US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ne </a:t>
            </a:r>
            <a:r>
              <a:rPr lang="en-US" dirty="0" err="1" smtClean="0"/>
              <a:t>postupa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potpunosti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odredbi</a:t>
            </a:r>
            <a:r>
              <a:rPr lang="en-US" dirty="0" smtClean="0"/>
              <a:t> </a:t>
            </a:r>
            <a:r>
              <a:rPr lang="en-US" dirty="0" err="1" smtClean="0"/>
              <a:t>datog</a:t>
            </a:r>
            <a:r>
              <a:rPr lang="en-US" dirty="0" smtClean="0"/>
              <a:t> </a:t>
            </a:r>
            <a:r>
              <a:rPr lang="en-US" dirty="0" err="1" smtClean="0"/>
              <a:t>Kodeksa</a:t>
            </a:r>
            <a:r>
              <a:rPr lang="en-US" dirty="0" smtClean="0"/>
              <a:t>, u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odjeljku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objasniti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sr-Latn-ME" dirty="0" smtClean="0"/>
              <a:t> za 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3051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Eetički kodeks</a:t>
            </a:r>
          </a:p>
          <a:p>
            <a:pPr algn="just"/>
            <a:r>
              <a:rPr lang="en-US" dirty="0" err="1"/>
              <a:t>Etički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etici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)</a:t>
            </a:r>
            <a:r>
              <a:rPr lang="sr-Latn-ME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uputstvo</a:t>
            </a:r>
            <a:r>
              <a:rPr lang="en-US" dirty="0"/>
              <a:t> o </a:t>
            </a:r>
            <a:r>
              <a:rPr lang="en-US" dirty="0" err="1"/>
              <a:t>ponašanju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propisuje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članove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nosiocima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uključujući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, </a:t>
            </a:r>
            <a:r>
              <a:rPr lang="en-US" dirty="0" err="1"/>
              <a:t>kolege</a:t>
            </a:r>
            <a:r>
              <a:rPr lang="en-US" dirty="0"/>
              <a:t>,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klijente</a:t>
            </a:r>
            <a:r>
              <a:rPr lang="en-US" dirty="0"/>
              <a:t>,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partnere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primjer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dobavljače</a:t>
            </a:r>
            <a:r>
              <a:rPr lang="en-US" dirty="0"/>
              <a:t>), </a:t>
            </a:r>
            <a:r>
              <a:rPr lang="en-US" dirty="0" err="1"/>
              <a:t>državu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  <a:r>
              <a:rPr lang="sr-Latn-ME" dirty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Prilog</a:t>
            </a:r>
          </a:p>
          <a:p>
            <a:pPr marL="0" indent="0" algn="just">
              <a:buNone/>
            </a:pPr>
            <a:r>
              <a:rPr lang="sr-Latn-ME" dirty="0" smtClean="0"/>
              <a:t>HVALA</a:t>
            </a:r>
            <a:r>
              <a:rPr lang="sr-Latn-ME" dirty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7936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6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Pravni</a:t>
            </a:r>
            <a:r>
              <a:rPr lang="en-US" sz="2800" dirty="0" smtClean="0"/>
              <a:t> </a:t>
            </a:r>
            <a:r>
              <a:rPr lang="en-US" sz="2800" dirty="0" err="1"/>
              <a:t>okvir</a:t>
            </a:r>
            <a:r>
              <a:rPr lang="en-US" sz="2800" dirty="0"/>
              <a:t> </a:t>
            </a:r>
            <a:r>
              <a:rPr lang="en-US" sz="2800" dirty="0" err="1"/>
              <a:t>korporativnog</a:t>
            </a:r>
            <a:r>
              <a:rPr lang="en-US" sz="2800" dirty="0"/>
              <a:t> </a:t>
            </a:r>
            <a:r>
              <a:rPr lang="en-US" sz="2800" dirty="0" err="1"/>
              <a:t>upravljanja</a:t>
            </a:r>
            <a:r>
              <a:rPr lang="en-US" sz="2800" dirty="0"/>
              <a:t> u </a:t>
            </a:r>
            <a:r>
              <a:rPr lang="en-US" sz="2800" dirty="0" err="1"/>
              <a:t>FBiH</a:t>
            </a:r>
            <a:r>
              <a:rPr lang="en-US" sz="2800" dirty="0"/>
              <a:t>:</a:t>
            </a:r>
            <a:r>
              <a:rPr lang="sr-Latn-ME" sz="2800" dirty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7824"/>
            <a:ext cx="10515600" cy="52991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Zakon</a:t>
            </a:r>
            <a:r>
              <a:rPr lang="en-US" dirty="0" smtClean="0"/>
              <a:t> o </a:t>
            </a:r>
            <a:r>
              <a:rPr lang="en-US" dirty="0" err="1" smtClean="0"/>
              <a:t>privrednim</a:t>
            </a:r>
            <a:r>
              <a:rPr lang="en-US" dirty="0" smtClean="0"/>
              <a:t> </a:t>
            </a:r>
            <a:r>
              <a:rPr lang="en-US" dirty="0" err="1" smtClean="0"/>
              <a:t>društvima</a:t>
            </a:r>
            <a:r>
              <a:rPr lang="en-US" dirty="0" smtClean="0"/>
              <a:t>, “</a:t>
            </a:r>
            <a:r>
              <a:rPr lang="en-US" dirty="0" err="1" smtClean="0"/>
              <a:t>Službene</a:t>
            </a:r>
            <a:r>
              <a:rPr lang="en-US" dirty="0" smtClean="0"/>
              <a:t> </a:t>
            </a:r>
            <a:r>
              <a:rPr lang="en-US" dirty="0" err="1" smtClean="0"/>
              <a:t>novine</a:t>
            </a:r>
            <a:r>
              <a:rPr lang="en-US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”, br. 23/99,</a:t>
            </a:r>
            <a:r>
              <a:rPr lang="sr-Latn-ME" dirty="0" smtClean="0"/>
              <a:t> </a:t>
            </a:r>
            <a:r>
              <a:rPr lang="nn-NO" dirty="0" smtClean="0"/>
              <a:t>45/00, 2/02 i 6/02, 29/03, 68/05 i 91/07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39/98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36/99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39/98</a:t>
            </a:r>
            <a:r>
              <a:rPr lang="en-US" dirty="0"/>
              <a:t>, 36/99, 33/04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39/98</a:t>
            </a:r>
            <a:r>
              <a:rPr lang="en-US" dirty="0"/>
              <a:t>, 36/99, 33/04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u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 smtClean="0"/>
              <a:t>novine</a:t>
            </a:r>
            <a:r>
              <a:rPr lang="sr-Latn-ME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”, br. </a:t>
            </a:r>
            <a:r>
              <a:rPr lang="en-US" dirty="0" smtClean="0"/>
              <a:t>/</a:t>
            </a:r>
            <a:r>
              <a:rPr lang="en-US" dirty="0"/>
              <a:t>00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Uredba</a:t>
            </a:r>
            <a:r>
              <a:rPr lang="en-US" dirty="0"/>
              <a:t> o </a:t>
            </a:r>
            <a:r>
              <a:rPr lang="en-US" dirty="0" err="1"/>
              <a:t>upisu</a:t>
            </a:r>
            <a:r>
              <a:rPr lang="en-US" dirty="0"/>
              <a:t> u </a:t>
            </a:r>
            <a:r>
              <a:rPr lang="en-US" dirty="0" err="1"/>
              <a:t>sudski</a:t>
            </a:r>
            <a:r>
              <a:rPr lang="en-US" dirty="0"/>
              <a:t>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 smtClean="0"/>
              <a:t>privrednu</a:t>
            </a:r>
            <a:r>
              <a:rPr lang="sr-Latn-ME" dirty="0" smtClean="0"/>
              <a:t> </a:t>
            </a:r>
            <a:r>
              <a:rPr lang="en-US" dirty="0" err="1" smtClean="0"/>
              <a:t>djelatnost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12/00, 16/00, 38/00 </a:t>
            </a:r>
            <a:r>
              <a:rPr lang="en-US" dirty="0" err="1"/>
              <a:t>i</a:t>
            </a:r>
            <a:r>
              <a:rPr lang="en-US" dirty="0"/>
              <a:t> 58/01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zatvorene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 smtClean="0"/>
              <a:t>sadržaju</a:t>
            </a:r>
            <a:r>
              <a:rPr lang="sr-Latn-ME" dirty="0" smtClean="0"/>
              <a:t> </a:t>
            </a:r>
            <a:r>
              <a:rPr lang="en-US" dirty="0" err="1" smtClean="0"/>
              <a:t>skraćenog</a:t>
            </a:r>
            <a:r>
              <a:rPr lang="en-US" dirty="0" smtClean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rospekta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52/00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o </a:t>
            </a:r>
            <a:r>
              <a:rPr lang="en-US" dirty="0" err="1"/>
              <a:t>tarifi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 smtClean="0"/>
              <a:t>novine</a:t>
            </a:r>
            <a:r>
              <a:rPr lang="sr-Latn-ME" dirty="0" smtClean="0"/>
              <a:t> </a:t>
            </a:r>
            <a:r>
              <a:rPr lang="en-US" dirty="0" err="1" smtClean="0"/>
              <a:t>Federacije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”, br. 8/02, 7/03, 30/03, 24/04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dioničkim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21</a:t>
            </a:r>
            <a:r>
              <a:rPr lang="en-US" dirty="0"/>
              <a:t>. </a:t>
            </a:r>
            <a:r>
              <a:rPr lang="en-US" dirty="0" err="1"/>
              <a:t>aprila</a:t>
            </a:r>
            <a:r>
              <a:rPr lang="en-US" dirty="0"/>
              <a:t> 2006. </a:t>
            </a:r>
            <a:r>
              <a:rPr lang="en-US" dirty="0" err="1"/>
              <a:t>godine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Pravilnik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o </a:t>
            </a:r>
            <a:r>
              <a:rPr lang="en-US" dirty="0" err="1"/>
              <a:t>registraciji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prijenosu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Registra</a:t>
            </a:r>
            <a:r>
              <a:rPr lang="sr-Latn-ME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”, br. 32/99, 06/01, 14/00,</a:t>
            </a:r>
            <a:r>
              <a:rPr lang="sr-Latn-ME" dirty="0"/>
              <a:t> </a:t>
            </a:r>
            <a:r>
              <a:rPr lang="en-US" dirty="0"/>
              <a:t>51/01, 58/05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utvrđivanju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sr-Latn-ME" dirty="0"/>
              <a:t> </a:t>
            </a:r>
            <a:r>
              <a:rPr lang="en-US" dirty="0" err="1"/>
              <a:t>papira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, “</a:t>
            </a:r>
            <a:r>
              <a:rPr lang="en-US" dirty="0" err="1"/>
              <a:t>Službene</a:t>
            </a:r>
            <a:r>
              <a:rPr lang="en-US" dirty="0"/>
              <a:t> </a:t>
            </a:r>
            <a:r>
              <a:rPr lang="en-US" dirty="0" err="1"/>
              <a:t>novine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”, br. 11/05 </a:t>
            </a:r>
            <a:r>
              <a:rPr lang="en-US" dirty="0" err="1"/>
              <a:t>i</a:t>
            </a:r>
            <a:r>
              <a:rPr lang="en-US" dirty="0"/>
              <a:t> 01/06.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412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v-SE" dirty="0" smtClean="0"/>
              <a:t>1. </a:t>
            </a:r>
            <a:r>
              <a:rPr lang="sr-Latn-ME" dirty="0" smtClean="0"/>
              <a:t>Karakteristike</a:t>
            </a:r>
            <a:r>
              <a:rPr lang="sv-SE" dirty="0" smtClean="0"/>
              <a:t> korporativnog upravljanja u BiH</a:t>
            </a:r>
            <a:br>
              <a:rPr lang="sv-S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Postoje tvrdnje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približavaju</a:t>
            </a:r>
            <a:r>
              <a:rPr lang="sr-Latn-ME" dirty="0" smtClean="0"/>
              <a:t> (prihvataju iste principe i standarde)</a:t>
            </a:r>
            <a:r>
              <a:rPr lang="en-US" dirty="0" smtClean="0"/>
              <a:t>,</a:t>
            </a:r>
            <a:r>
              <a:rPr lang="sr-Latn-ME" dirty="0" smtClean="0"/>
              <a:t> ali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To je iz razloga što s</a:t>
            </a:r>
            <a:r>
              <a:rPr lang="en-US" dirty="0" err="1" smtClean="0"/>
              <a:t>vaka</a:t>
            </a:r>
            <a:r>
              <a:rPr lang="en-US" dirty="0" smtClean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sr-Latn-ME" dirty="0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istoriju</a:t>
            </a:r>
            <a:r>
              <a:rPr lang="en-US" dirty="0"/>
              <a:t>, </a:t>
            </a:r>
            <a:r>
              <a:rPr lang="en-US" dirty="0" err="1"/>
              <a:t>kulturu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, a </a:t>
            </a: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439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06" y="618565"/>
            <a:ext cx="10466294" cy="55583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Tranzicija</a:t>
            </a:r>
            <a:r>
              <a:rPr lang="en-US" dirty="0"/>
              <a:t> </a:t>
            </a:r>
            <a:r>
              <a:rPr lang="sr-Latn-ME" dirty="0" smtClean="0"/>
              <a:t>i prelazak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modernu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ekonomiju</a:t>
            </a:r>
            <a:r>
              <a:rPr lang="sr-Latn-ME" dirty="0" smtClean="0"/>
              <a:t>, 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privatizacija društvene, odnosno državne imovine, </a:t>
            </a:r>
            <a:r>
              <a:rPr lang="en-US" dirty="0" err="1" smtClean="0"/>
              <a:t>akcent</a:t>
            </a:r>
            <a:r>
              <a:rPr lang="sr-Latn-ME" dirty="0" smtClean="0"/>
              <a:t>ovali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sr-Latn-ME" dirty="0" smtClean="0"/>
              <a:t>u </a:t>
            </a:r>
            <a:r>
              <a:rPr lang="en-US" dirty="0" err="1" smtClean="0"/>
              <a:t>zemalja</a:t>
            </a:r>
            <a:r>
              <a:rPr lang="sr-Latn-ME" dirty="0" smtClean="0"/>
              <a:t>ma tranzicije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Privatizacija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poslovnoj</a:t>
            </a:r>
            <a:r>
              <a:rPr lang="en-US" dirty="0"/>
              <a:t> </a:t>
            </a:r>
            <a:r>
              <a:rPr lang="en-US" dirty="0" err="1" smtClean="0"/>
              <a:t>sredini</a:t>
            </a:r>
            <a:r>
              <a:rPr lang="sr-Latn-ME" dirty="0" smtClean="0"/>
              <a:t> </a:t>
            </a:r>
            <a:r>
              <a:rPr lang="it-IT" dirty="0" smtClean="0"/>
              <a:t>dala </a:t>
            </a:r>
            <a:r>
              <a:rPr lang="it-IT" dirty="0"/>
              <a:t>novi imidž i nove karakteristike, jer su </a:t>
            </a:r>
            <a:r>
              <a:rPr lang="sr-Latn-ME" dirty="0" smtClean="0"/>
              <a:t>donijeti,</a:t>
            </a:r>
            <a:r>
              <a:rPr lang="it-IT" dirty="0" smtClean="0"/>
              <a:t> </a:t>
            </a:r>
            <a:r>
              <a:rPr lang="it-IT" dirty="0"/>
              <a:t>a zatim i </a:t>
            </a:r>
            <a:r>
              <a:rPr lang="sr-Latn-ME" dirty="0" smtClean="0"/>
              <a:t>s</a:t>
            </a:r>
            <a:r>
              <a:rPr lang="it-IT" dirty="0" smtClean="0"/>
              <a:t>provedeni </a:t>
            </a:r>
            <a:r>
              <a:rPr lang="it-IT" dirty="0"/>
              <a:t>novi zakoni i propisi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čime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ispunjeni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nacionalnog</a:t>
            </a:r>
            <a:r>
              <a:rPr lang="en-US" dirty="0"/>
              <a:t> 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global</a:t>
            </a:r>
            <a:r>
              <a:rPr lang="sr-Latn-ME" dirty="0" smtClean="0"/>
              <a:t>nog </a:t>
            </a:r>
            <a:r>
              <a:rPr lang="en-US" dirty="0" err="1" smtClean="0"/>
              <a:t>tržišta</a:t>
            </a:r>
            <a:r>
              <a:rPr lang="en-US" dirty="0"/>
              <a:t>, u </a:t>
            </a:r>
            <a:r>
              <a:rPr lang="en-US" dirty="0" err="1" smtClean="0"/>
              <a:t>ko</a:t>
            </a:r>
            <a:r>
              <a:rPr lang="sr-Latn-ME" dirty="0" smtClean="0"/>
              <a:t>je</a:t>
            </a:r>
            <a:r>
              <a:rPr lang="en-US" dirty="0" smtClean="0"/>
              <a:t>m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stvarna</a:t>
            </a:r>
            <a:r>
              <a:rPr lang="en-US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interesnim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7577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914" y="734096"/>
            <a:ext cx="10387885" cy="5442867"/>
          </a:xfrm>
        </p:spPr>
        <p:txBody>
          <a:bodyPr/>
          <a:lstStyle/>
          <a:p>
            <a:pPr algn="just"/>
            <a:r>
              <a:rPr lang="en-US" dirty="0" err="1"/>
              <a:t>Stoga</a:t>
            </a:r>
            <a:r>
              <a:rPr lang="en-US" dirty="0"/>
              <a:t>,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se </a:t>
            </a:r>
            <a:r>
              <a:rPr lang="en-US" dirty="0" err="1" smtClean="0"/>
              <a:t>promovi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pouzdan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održiv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sr-Latn-ME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jača</a:t>
            </a:r>
            <a:r>
              <a:rPr lang="en-US" dirty="0"/>
              <a:t> </a:t>
            </a:r>
            <a:r>
              <a:rPr lang="en-US" dirty="0" err="1"/>
              <a:t>uspješnost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/>
              <a:t>takođe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otvaraju</a:t>
            </a:r>
            <a:r>
              <a:rPr lang="en-US" dirty="0"/>
              <a:t> nova </a:t>
            </a:r>
            <a:r>
              <a:rPr lang="en-US" dirty="0" err="1"/>
              <a:t>vrata</a:t>
            </a:r>
            <a:r>
              <a:rPr lang="en-US" dirty="0"/>
              <a:t> </a:t>
            </a:r>
            <a:r>
              <a:rPr lang="sr-Latn-ME" dirty="0" smtClean="0"/>
              <a:t>međunarodnim</a:t>
            </a:r>
            <a:r>
              <a:rPr lang="en-US" dirty="0" smtClean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konačn</a:t>
            </a:r>
            <a:r>
              <a:rPr lang="sr-Latn-ME" dirty="0" smtClean="0"/>
              <a:t>om </a:t>
            </a:r>
            <a:r>
              <a:rPr lang="en-US" dirty="0" err="1" smtClean="0"/>
              <a:t>dov</a:t>
            </a:r>
            <a:r>
              <a:rPr lang="sr-Latn-ME" dirty="0" smtClean="0"/>
              <a:t>odi </a:t>
            </a:r>
            <a:r>
              <a:rPr lang="en-US" dirty="0" smtClean="0"/>
              <a:t>do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konkurentnosti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pored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spješuje 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sr-Latn-ME" dirty="0" smtClean="0"/>
              <a:t> </a:t>
            </a:r>
            <a:r>
              <a:rPr lang="en-US" dirty="0" err="1" smtClean="0"/>
              <a:t>ekonomsk</a:t>
            </a:r>
            <a:r>
              <a:rPr lang="sr-Latn-ME" dirty="0" smtClean="0"/>
              <a:t>i 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 </a:t>
            </a:r>
            <a:r>
              <a:rPr lang="sr-Latn-ME" dirty="0"/>
              <a:t>U nastavku predavanja vidjećemo</a:t>
            </a:r>
            <a:r>
              <a:rPr lang="en-US" dirty="0"/>
              <a:t> </a:t>
            </a:r>
            <a:r>
              <a:rPr lang="en-US" dirty="0" err="1"/>
              <a:t>odlik</a:t>
            </a:r>
            <a:r>
              <a:rPr lang="sr-Latn-ME" dirty="0"/>
              <a:t>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karakteri</a:t>
            </a:r>
            <a:r>
              <a:rPr lang="sr-Latn-ME" dirty="0"/>
              <a:t>šu </a:t>
            </a:r>
            <a:r>
              <a:rPr lang="en-US" dirty="0"/>
              <a:t> </a:t>
            </a:r>
            <a:r>
              <a:rPr lang="en-US" dirty="0" err="1"/>
              <a:t>korporativn</a:t>
            </a:r>
            <a:r>
              <a:rPr lang="sr-Latn-ME" dirty="0"/>
              <a:t>o</a:t>
            </a:r>
            <a:r>
              <a:rPr lang="en-US" dirty="0"/>
              <a:t> </a:t>
            </a:r>
            <a:r>
              <a:rPr lang="sr-Latn-ME" dirty="0"/>
              <a:t>upravljanje u </a:t>
            </a:r>
            <a:r>
              <a:rPr lang="en-US" dirty="0" err="1"/>
              <a:t>BiH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4429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5300"/>
            <a:ext cx="10515600" cy="5681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/>
              <a:t>Koncentr</a:t>
            </a:r>
            <a:r>
              <a:rPr lang="sr-Latn-ME" b="1" dirty="0" smtClean="0"/>
              <a:t>acija v</a:t>
            </a:r>
            <a:r>
              <a:rPr lang="en-US" b="1" dirty="0" err="1" smtClean="0"/>
              <a:t>lasništv</a:t>
            </a:r>
            <a:r>
              <a:rPr lang="sr-Latn-ME" b="1" dirty="0" smtClean="0"/>
              <a:t>a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marL="0" indent="0" algn="just">
              <a:buNone/>
            </a:pPr>
            <a:r>
              <a:rPr lang="en-US" dirty="0" err="1" smtClean="0"/>
              <a:t>Mnoga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sr-Latn-ME" dirty="0" smtClean="0"/>
              <a:t> u BiH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še</a:t>
            </a:r>
            <a:r>
              <a:rPr lang="en-US" dirty="0" smtClean="0"/>
              <a:t> mala</a:t>
            </a:r>
            <a:r>
              <a:rPr lang="sr-Latn-ME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Ova </a:t>
            </a:r>
            <a:r>
              <a:rPr lang="en-US" dirty="0" err="1" smtClean="0"/>
              <a:t>koncent</a:t>
            </a:r>
            <a:r>
              <a:rPr lang="sr-Latn-ME" dirty="0" smtClean="0"/>
              <a:t>risana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dovodi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zloupotreba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sr-Latn-ME" dirty="0" smtClean="0"/>
              <a:t>prisutan je </a:t>
            </a:r>
            <a:r>
              <a:rPr lang="en-US" dirty="0" smtClean="0"/>
              <a:t>trend, </a:t>
            </a:r>
            <a:r>
              <a:rPr lang="en-US" dirty="0" err="1" smtClean="0"/>
              <a:t>mada</a:t>
            </a:r>
            <a:r>
              <a:rPr lang="en-US" dirty="0" smtClean="0"/>
              <a:t> </a:t>
            </a:r>
            <a:r>
              <a:rPr lang="sr-Latn-ME" dirty="0" smtClean="0"/>
              <a:t>još ne izražen, </a:t>
            </a:r>
            <a:r>
              <a:rPr lang="en-US" dirty="0" smtClean="0"/>
              <a:t> u </a:t>
            </a:r>
            <a:r>
              <a:rPr lang="en-US" dirty="0" err="1" smtClean="0"/>
              <a:t>pravcu</a:t>
            </a:r>
            <a:r>
              <a:rPr lang="en-US" dirty="0" smtClean="0"/>
              <a:t> </a:t>
            </a:r>
            <a:r>
              <a:rPr lang="en-US" dirty="0" err="1" smtClean="0"/>
              <a:t>dekoncentr</a:t>
            </a:r>
            <a:r>
              <a:rPr lang="sr-Latn-ME" dirty="0" smtClean="0"/>
              <a:t>acije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C2F4-4D96-4F4F-9A37-449AD5D545A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711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5467</TotalTime>
  <Words>4914</Words>
  <Application>Microsoft Office PowerPoint</Application>
  <PresentationFormat>Custom</PresentationFormat>
  <Paragraphs>285</Paragraphs>
  <Slides>53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Office Theme</vt:lpstr>
      <vt:lpstr>KORPORATIVNO UPRAVLJANJE</vt:lpstr>
      <vt:lpstr>Sadržaj predavanja </vt:lpstr>
      <vt:lpstr>A –  KORPORATIVNO UPRAVLJANJE U BiH</vt:lpstr>
      <vt:lpstr>Slide 4</vt:lpstr>
      <vt:lpstr>Slide 5</vt:lpstr>
      <vt:lpstr> 1. Karakteristike korporativnog upravljanja u BiH </vt:lpstr>
      <vt:lpstr>Slide 7</vt:lpstr>
      <vt:lpstr>Slide 8</vt:lpstr>
      <vt:lpstr>Slide 9</vt:lpstr>
      <vt:lpstr>Slide 10</vt:lpstr>
      <vt:lpstr>Slide 11</vt:lpstr>
      <vt:lpstr>Slide 12</vt:lpstr>
      <vt:lpstr>2. Načini osnivanja privrednih subjekata u BiH</vt:lpstr>
      <vt:lpstr>Slide 14</vt:lpstr>
      <vt:lpstr>Slide 15</vt:lpstr>
      <vt:lpstr>Slide 16</vt:lpstr>
      <vt:lpstr>3. Pravni okvir korporativnog upravljanja</vt:lpstr>
      <vt:lpstr>Slide 18</vt:lpstr>
      <vt:lpstr>Slide 19</vt:lpstr>
      <vt:lpstr>Slide 20</vt:lpstr>
      <vt:lpstr>Slide 21</vt:lpstr>
      <vt:lpstr>Slide 22</vt:lpstr>
      <vt:lpstr>Slide 23</vt:lpstr>
      <vt:lpstr> 4.Osnivanje privrednih društava  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5. Institucionalni okvir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 KODEKSI KORPORATIVNOG UPRAVLJANJA KOMPANIJE</vt:lpstr>
      <vt:lpstr>Slide 50</vt:lpstr>
      <vt:lpstr>Slide 51</vt:lpstr>
      <vt:lpstr>Slide 52</vt:lpstr>
      <vt:lpstr>Pravni okvir korporativnog upravljanja u FBiH: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78</cp:revision>
  <dcterms:created xsi:type="dcterms:W3CDTF">2019-02-24T12:02:51Z</dcterms:created>
  <dcterms:modified xsi:type="dcterms:W3CDTF">2019-03-17T12:57:31Z</dcterms:modified>
</cp:coreProperties>
</file>