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6" r:id="rId2"/>
    <p:sldId id="258" r:id="rId3"/>
    <p:sldId id="269" r:id="rId4"/>
    <p:sldId id="273" r:id="rId5"/>
    <p:sldId id="274" r:id="rId6"/>
    <p:sldId id="275" r:id="rId7"/>
    <p:sldId id="270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28.2.2019.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61981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27623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4324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673906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31527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30990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Faruk.jasarevic@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haris.kozlo@yahoo.com" TargetMode="External"/><Relationship Id="rId4" Type="http://schemas.openxmlformats.org/officeDocument/2006/relationships/hyperlink" Target="mailto:haris.kozlo@pfk.edu.ba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BERZE I BERZANSKO POSLOVANJE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100" dirty="0" smtClean="0"/>
              <a:t>Petrović, Pero (2009). </a:t>
            </a:r>
            <a:r>
              <a:rPr lang="bs-Latn-BA" sz="1100" b="1" i="1" dirty="0" smtClean="0"/>
              <a:t>BERZE I BERZANSKO POSLOVANJE</a:t>
            </a:r>
            <a:r>
              <a:rPr lang="hr-HR" sz="1100" b="1" i="1" dirty="0" smtClean="0"/>
              <a:t>.</a:t>
            </a:r>
            <a:r>
              <a:rPr lang="hr-HR" sz="1100" dirty="0" smtClean="0"/>
              <a:t> Beograd: Prometej.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bs-Latn-BA" sz="1100" dirty="0" smtClean="0"/>
              <a:t>Ristić, Kristijan &amp; Slobodan Komazec &amp; Žarko Ristić (2014). </a:t>
            </a:r>
            <a:r>
              <a:rPr lang="bs-Latn-BA" sz="1100" b="1" i="1" dirty="0" smtClean="0"/>
              <a:t>BERZE I BERZANSKO POSLOVANJE.</a:t>
            </a:r>
            <a:r>
              <a:rPr lang="bs-Latn-BA" sz="1100" dirty="0" smtClean="0"/>
              <a:t> Beograd: EtnoStil.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hr-HR" sz="1100" dirty="0" smtClean="0"/>
              <a:t>Unković, Milorad&amp; Milan Milisavljević &amp; Nemanja Stanišić  (2010).</a:t>
            </a:r>
            <a:r>
              <a:rPr lang="hr-HR" sz="1100" b="1" i="1" dirty="0" smtClean="0"/>
              <a:t>SAVREMENO BERZANSKO POSLOVANJE.</a:t>
            </a:r>
            <a:r>
              <a:rPr lang="hr-HR" sz="1100" dirty="0" smtClean="0"/>
              <a:t>Beograd: </a:t>
            </a:r>
            <a:r>
              <a:rPr lang="bs-Latn-BA" sz="1100" dirty="0" smtClean="0"/>
              <a:t>Univerzitet Singidunum.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hr-HR" sz="1100" dirty="0" smtClean="0"/>
              <a:t>Alajbeg, Denis &amp; Zoran Bubaš (2001). </a:t>
            </a:r>
            <a:r>
              <a:rPr lang="hr-HR" sz="1100" b="1" i="1" dirty="0" smtClean="0"/>
              <a:t>VODIČ KROZ HRVATSKO TRŽIŠTE KAPITALA ZA GRAĐANE.</a:t>
            </a:r>
            <a:r>
              <a:rPr lang="hr-HR" sz="1100" dirty="0" smtClean="0"/>
              <a:t> Zagreb: Institut za javne financije.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hr-HR" sz="1100" dirty="0" smtClean="0"/>
              <a:t>Bazdan, Zdravko (2005). </a:t>
            </a:r>
            <a:r>
              <a:rPr lang="hr-HR" sz="1100" b="1" i="1" cap="all" dirty="0" smtClean="0"/>
              <a:t>Fenomenologija burze. Case Study: povlaštene informacije, povlaštena trgovina i burzovna patologija</a:t>
            </a:r>
            <a:r>
              <a:rPr lang="hr-HR" sz="1100" dirty="0" smtClean="0"/>
              <a:t> u Ekonomija/Economics, 12 (4) str. 591-616.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hr-HR" sz="1100" dirty="0" smtClean="0"/>
              <a:t>Čović, Šefkija (2004). </a:t>
            </a:r>
            <a:r>
              <a:rPr lang="hr-HR" sz="1100" b="1" i="1" dirty="0" smtClean="0"/>
              <a:t>POSLOVNO PRAVO.</a:t>
            </a:r>
            <a:r>
              <a:rPr lang="hr-HR" sz="1100" dirty="0" smtClean="0"/>
              <a:t> Sarajevo:  Pravni fakultet, Univerziteta u Sarajevu.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pl-PL" sz="1100" dirty="0" smtClean="0"/>
              <a:t>Grupa autora (2009). </a:t>
            </a:r>
            <a:r>
              <a:rPr lang="pl-PL" sz="1100" b="1" i="1" dirty="0" smtClean="0"/>
              <a:t>KORPORATIVNO UPRAVLJANJE – Priručnik za firme u BiH.</a:t>
            </a:r>
            <a:r>
              <a:rPr lang="pl-PL" sz="1100" dirty="0" smtClean="0"/>
              <a:t> Sarajevo: International Finance Corporation, World Bank.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r>
              <a:rPr lang="bs-Latn-BA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</a:t>
            </a:r>
            <a:r>
              <a:rPr lang="bs-Latn-B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Faruk Jašarević</a:t>
            </a: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itchFamily="18" charset="0"/>
                <a:cs typeface="Times New Roman" pitchFamily="18" charset="0"/>
              </a:rPr>
              <a:t>Predmet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Berze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berzansko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poslovanje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u="sng" dirty="0" smtClean="0">
                <a:latin typeface="Times New Roman" pitchFamily="18" charset="0"/>
                <a:cs typeface="Times New Roman" pitchFamily="18" charset="0"/>
              </a:rPr>
              <a:t>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definirati pojam i značaj berze, kao organiziranog tržišta kapitala: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prezentirati osnovna obilježja berze i osnovne karakteristike organizacije i funkcioniranja;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definirati značaj i ulogu berzanskog poslovanja na tržištu kapitala;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prikazati funkcioniranja berze, u svjetskim razmjerama, na najjačim tržištima kapitala;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odrediti osnove, značaj i ulogu berzanskog poslovanja;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detektirati postojeće berze, kao osnovne pokretače razvoja tržišta kapitala i berze u razvoju imajući u vidu njihov utjecaj na ekonomska kretanja i stanje ekonomije.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endParaRPr lang="bs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bs-Latn-BA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ematske jedinice predmeta </a:t>
            </a:r>
            <a:r>
              <a:rPr lang="en-US" sz="2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</a:t>
            </a:r>
            <a:r>
              <a:rPr 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</a:t>
            </a:r>
            <a:r>
              <a:rPr 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bs-Latn-BA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9728" indent="0">
              <a:buNone/>
            </a:pPr>
            <a:endParaRPr lang="bs-Latn-B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hr-HR" sz="2000" b="1" dirty="0" smtClean="0"/>
              <a:t> sedmica: modul I – Pojmovnik berzanskog poslovanja</a:t>
            </a:r>
            <a:endParaRPr lang="en-US" sz="2000" dirty="0" smtClean="0"/>
          </a:p>
          <a:p>
            <a:pPr lvl="0"/>
            <a:r>
              <a:rPr lang="en-US" sz="2000" b="1" dirty="0" smtClean="0"/>
              <a:t>2.</a:t>
            </a:r>
            <a:r>
              <a:rPr lang="hr-HR" sz="2000" b="1" dirty="0" smtClean="0"/>
              <a:t>sedmica: modul II/1. dio - Osnovna obilježja berze i osnove </a:t>
            </a:r>
            <a:r>
              <a:rPr lang="en-US" sz="2000" b="1" dirty="0" smtClean="0"/>
              <a:t>.</a:t>
            </a:r>
            <a:r>
              <a:rPr lang="hr-HR" sz="2000" b="1" dirty="0" smtClean="0"/>
              <a:t>berzanskog poslovanja</a:t>
            </a:r>
            <a:endParaRPr lang="en-US" sz="2000" dirty="0" smtClean="0"/>
          </a:p>
          <a:p>
            <a:pPr lvl="0"/>
            <a:r>
              <a:rPr lang="en-US" sz="2000" b="1" dirty="0" smtClean="0"/>
              <a:t>3.</a:t>
            </a:r>
            <a:r>
              <a:rPr lang="hr-HR" sz="2000" b="1" dirty="0" smtClean="0"/>
              <a:t>sedmica: modul II/2. dio –Osnovna obilježja berze i osnove berzanskog poslovanja</a:t>
            </a:r>
            <a:endParaRPr lang="en-US" sz="2000" dirty="0" smtClean="0"/>
          </a:p>
          <a:p>
            <a:pPr lvl="0"/>
            <a:r>
              <a:rPr lang="en-US" sz="2000" b="1" dirty="0" smtClean="0"/>
              <a:t>4.</a:t>
            </a:r>
            <a:r>
              <a:rPr lang="hr-HR" sz="2000" b="1" dirty="0" smtClean="0"/>
              <a:t>sedmica: modul III - Berzanski poslovi</a:t>
            </a:r>
            <a:endParaRPr lang="en-US" sz="2000" dirty="0" smtClean="0"/>
          </a:p>
          <a:p>
            <a:pPr lvl="0"/>
            <a:r>
              <a:rPr lang="en-US" sz="2000" b="1" dirty="0" smtClean="0"/>
              <a:t>5.</a:t>
            </a:r>
            <a:r>
              <a:rPr lang="hr-HR" sz="2000" b="1" dirty="0" smtClean="0"/>
              <a:t>sedmica: modul IV/1. dio – Berzansko tržište i berzansko poslovanje</a:t>
            </a:r>
            <a:endParaRPr lang="en-US" sz="2000" dirty="0" smtClean="0"/>
          </a:p>
          <a:p>
            <a:pPr lvl="0"/>
            <a:r>
              <a:rPr lang="en-US" sz="2000" b="1" dirty="0" smtClean="0"/>
              <a:t>6.</a:t>
            </a:r>
            <a:r>
              <a:rPr lang="hr-HR" sz="2000" b="1" dirty="0" smtClean="0"/>
              <a:t>sedmica: modul IV/2. dio – Berzansko tržište i berzansko poslovanje</a:t>
            </a:r>
            <a:endParaRPr lang="en-US" sz="2000" dirty="0" smtClean="0"/>
          </a:p>
          <a:p>
            <a:pPr lvl="0"/>
            <a:r>
              <a:rPr lang="en-US" sz="2000" b="1" dirty="0" smtClean="0"/>
              <a:t>7.</a:t>
            </a:r>
            <a:r>
              <a:rPr lang="hr-HR" sz="2000" b="1" dirty="0" smtClean="0"/>
              <a:t>sedmica: modul V – Berzanski ciklus</a:t>
            </a:r>
            <a:endParaRPr lang="en-US" sz="2000" dirty="0" smtClean="0"/>
          </a:p>
          <a:p>
            <a:pPr lvl="0"/>
            <a:r>
              <a:rPr lang="en-US" sz="2000" b="1" dirty="0" smtClean="0"/>
              <a:t>8.</a:t>
            </a:r>
            <a:r>
              <a:rPr lang="hr-HR" sz="2000" b="1" dirty="0" smtClean="0"/>
              <a:t>sedmica: modul VI –Pojam i sistematizacija vrijednosnih papira</a:t>
            </a:r>
            <a:endParaRPr lang="en-US" sz="2000" dirty="0" smtClean="0"/>
          </a:p>
          <a:p>
            <a:pPr lvl="0"/>
            <a:r>
              <a:rPr lang="en-US" sz="2000" b="1" dirty="0" smtClean="0"/>
              <a:t>9.</a:t>
            </a:r>
            <a:r>
              <a:rPr lang="hr-HR" sz="2000" b="1" dirty="0" smtClean="0"/>
              <a:t>sedmica: modul VII –Dionice kao berzanski instrumenti</a:t>
            </a:r>
            <a:endParaRPr lang="en-US" sz="2000" dirty="0" smtClean="0"/>
          </a:p>
          <a:p>
            <a:pPr lvl="0"/>
            <a:r>
              <a:rPr lang="en-US" sz="2000" b="1" dirty="0" smtClean="0"/>
              <a:t>10.</a:t>
            </a:r>
            <a:r>
              <a:rPr lang="hr-HR" sz="2000" b="1" dirty="0" smtClean="0"/>
              <a:t>sedmica: modul VIII – Dividenda</a:t>
            </a:r>
            <a:endParaRPr lang="en-US" sz="2000" dirty="0" smtClean="0"/>
          </a:p>
          <a:p>
            <a:pPr lvl="0"/>
            <a:r>
              <a:rPr lang="en-US" sz="2000" b="1" dirty="0" smtClean="0"/>
              <a:t>11.</a:t>
            </a:r>
            <a:r>
              <a:rPr lang="hr-HR" sz="2000" b="1" dirty="0" smtClean="0"/>
              <a:t>sedmica: modul IX/1. dio–Obveznice kao vrijednosni papiri</a:t>
            </a:r>
            <a:endParaRPr lang="en-US" sz="2000" dirty="0" smtClean="0"/>
          </a:p>
          <a:p>
            <a:pPr lvl="0"/>
            <a:r>
              <a:rPr lang="en-US" sz="2000" b="1" dirty="0" smtClean="0"/>
              <a:t>12.</a:t>
            </a:r>
            <a:r>
              <a:rPr lang="hr-HR" sz="2000" b="1" dirty="0" smtClean="0"/>
              <a:t>sedmica: modul IX/2. dio–Municipalne obveznice kao vrijednosni papiri</a:t>
            </a:r>
            <a:endParaRPr lang="en-US" sz="2000" dirty="0" smtClean="0"/>
          </a:p>
          <a:p>
            <a:pPr lvl="0"/>
            <a:r>
              <a:rPr lang="en-US" sz="2000" b="1" dirty="0" smtClean="0"/>
              <a:t>13.</a:t>
            </a:r>
            <a:r>
              <a:rPr lang="hr-HR" sz="2000" b="1" dirty="0" smtClean="0"/>
              <a:t>sedmica: modul X–Najznačajnije berze na svijetu i načini njihovog funkcioniranja</a:t>
            </a:r>
            <a:endParaRPr lang="en-US" sz="2000" dirty="0" smtClean="0"/>
          </a:p>
          <a:p>
            <a:pPr lvl="0"/>
            <a:r>
              <a:rPr lang="en-US" sz="2000" b="1" dirty="0" smtClean="0"/>
              <a:t>14.</a:t>
            </a:r>
            <a:r>
              <a:rPr lang="hr-HR" sz="2000" b="1" dirty="0" smtClean="0"/>
              <a:t>sedmica: modul XI –Principi i metodi trgovanja na berzi</a:t>
            </a:r>
            <a:endParaRPr lang="en-US" sz="2000" dirty="0" smtClean="0"/>
          </a:p>
          <a:p>
            <a:r>
              <a:rPr lang="en-US" sz="2000" b="1" dirty="0" smtClean="0"/>
              <a:t>15.</a:t>
            </a:r>
            <a:r>
              <a:rPr lang="hr-HR" sz="2000" b="1" dirty="0" smtClean="0"/>
              <a:t>sedmica: modul XII –Savremeno elektronsko poslovanje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20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85800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003232" cy="5715000"/>
          </a:xfrm>
        </p:spPr>
        <p:txBody>
          <a:bodyPr>
            <a:normAutofit fontScale="62500" lnSpcReduction="20000"/>
          </a:bodyPr>
          <a:lstStyle/>
          <a:p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Univerzitet u Travniku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 ima jedinstven sistem ocjenjivanja na svim organizacionim jedinicama koji je definiran Pravilima studiranja za I ciklus studija na Univerzitetu u Travniku.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Rad studenata prati se kontinuirano tokom nastave, pri čemu se pojedinačno ocjenjuju svi oblici aktivnosti dodjeljivanjem odgovarajućeg broja bodova, kako slijedi: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Prisustvo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nastavi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 0-10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(0-10%).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2.Seminarski rad/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esej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usmenaodbrana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rada/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aktivnost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nastavi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kvizovi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 0-15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(0-5%)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Parcijalni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test/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praktični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rad  0-25bodova(0-25%) –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pojedinačne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parcijalne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testove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definirá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nastavnik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obimu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gradiva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imajući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vidu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konačan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zbir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ove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kategorije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prelaziti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25.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Parcijalni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test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organizira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toku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ostvari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maksimalan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navedenih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(40 %)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pristupiti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popravnom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Završni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–  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Završni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nosi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ukupno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 60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 (60 %).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organizirati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pismeno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usmeno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pismeno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usmeno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Studenti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ostvare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dovoljan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upućuju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popravni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također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vrednuje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(60%).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završnog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zbrajaju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bodovima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ostvario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prisustvo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seminarski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rad/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parcijalni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ni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ostvare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dovoljan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brojbodova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prolaznu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ocjenu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upućuju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popravni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nosi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(60).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Studenti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dužni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prijaviti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popravni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organiziraju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redovnim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ispitnim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terminima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nakon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održane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parcijalne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testove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polažu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prijavljivanja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toku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odredi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predmetni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nastavnik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87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>
            <a:normAutofit/>
          </a:bodyPr>
          <a:lstStyle/>
          <a:p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ECTS-a…..............95-100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vrlo 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B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ECTS-a............…..85-94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u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ECTS-a………..................84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zadovoljava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ECTS-a...............65-74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ECTS-a….................55-64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ECTS-a…...............0-54 boda</a:t>
            </a:r>
          </a:p>
          <a:p>
            <a:pPr marL="109728" indent="0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35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Upis ocjena: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koji su položili ispit dužni su dostaviti indeks predmetnom asistentu zbog upisa ocjene u vrijeme koje je naznačeno u obavještenju o rezultatima ispita.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indekse mogu dostaviti i posredno.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Ukoliko student nije dostavio indeks iz opravdanog razloga, dužan je obavijestiti predmetnog asistenta.</a:t>
            </a:r>
          </a:p>
        </p:txBody>
      </p:sp>
    </p:spTree>
    <p:extLst>
      <p:ext uri="{BB962C8B-B14F-4D97-AF65-F5344CB8AC3E}">
        <p14:creationId xmlns:p14="http://schemas.microsoft.com/office/powerpoint/2010/main" xmlns="" val="16380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06424"/>
          </a:xfrm>
        </p:spPr>
        <p:txBody>
          <a:bodyPr>
            <a:normAutofit fontScale="90000"/>
          </a:bodyPr>
          <a:lstStyle/>
          <a:p>
            <a:r>
              <a:rPr lang="hr-H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</a:t>
            </a:r>
            <a:r>
              <a:rPr lang="hr-H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-mail ili lično u terminima konsultacija, predavanja i vježbi</a:t>
            </a:r>
            <a:b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hr-H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Faruk Jašarević</a:t>
            </a:r>
          </a:p>
          <a:p>
            <a:pPr>
              <a:buFontTx/>
              <a:buChar char="-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Faruk.jasarevic@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pfk.edu.ba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Haris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Kozlo MA.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</a:t>
            </a:r>
            <a:r>
              <a:rPr lang="hr-H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naučnoj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haris.kozlo@pfk.edu.ba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haris.kozlo@yahoo.com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b="1" u="sng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24h</a:t>
            </a:r>
            <a:endParaRPr lang="hr-H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8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RADOVI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Prezentacija tema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Dodjela tema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studentima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izrade seminarskog rada prema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uputstvu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fakulteta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Korekcije i dodatne upute </a:t>
            </a:r>
          </a:p>
          <a:p>
            <a:pPr marL="635508" lvl="1" indent="-342900">
              <a:buFontTx/>
              <a:buChar char="-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printanoj radnoj verziji u terminima vježbi</a:t>
            </a:r>
          </a:p>
          <a:p>
            <a:pPr marL="635508" lvl="1" indent="-342900">
              <a:buFontTx/>
              <a:buChar char="-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 e-mailom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Finalni seminarski rad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Prezentacija seminarskog rada (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vježbi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rad-način ocjenjivanja..…………………..0-5%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84133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1403</TotalTime>
  <Words>773</Words>
  <Application>Microsoft Office PowerPoint</Application>
  <PresentationFormat>On-screen Show (4:3)</PresentationFormat>
  <Paragraphs>95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 PRAVNI FAKULTET   BERZE I BERZANSKO POSLOVANJE Petrović, Pero (2009). BERZE I BERZANSKO POSLOVANJE. Beograd: Prometej. Ristić, Kristijan &amp; Slobodan Komazec &amp; Žarko Ristić (2014). BERZE I BERZANSKO POSLOVANJE. Beograd: EtnoStil. Unković, Milorad&amp; Milan Milisavljević &amp; Nemanja Stanišić  (2010).SAVREMENO BERZANSKO POSLOVANJE.Beograd: Univerzitet Singidunum. Alajbeg, Denis &amp; Zoran Bubaš (2001). VODIČ KROZ HRVATSKO TRŽIŠTE KAPITALA ZA GRAĐANE. Zagreb: Institut za javne financije. Bazdan, Zdravko (2005). Fenomenologija burze. Case Study: povlaštene informacije, povlaštena trgovina i burzovna patologija u Ekonomija/Economics, 12 (4) str. 591-616. Čović, Šefkija (2004). POSLOVNO PRAVO. Sarajevo:  Pravni fakultet, Univerziteta u Sarajevu. Grupa autora (2009). KORPORATIVNO UPRAVLJANJE – Priručnik za firme u BiH. Sarajevo: International Finance Corporation, World Bank.   </vt:lpstr>
      <vt:lpstr>                                      VJEŽBE  UVOD </vt:lpstr>
      <vt:lpstr>Slide 3</vt:lpstr>
      <vt:lpstr>Način ocjenjivanja:</vt:lpstr>
      <vt:lpstr>Ocjene:</vt:lpstr>
      <vt:lpstr>Upis ocjena:</vt:lpstr>
      <vt:lpstr>KOMUNIKACIJA : -E-mail ili lično u terminima konsultacija, predavanja i vježbi -navesti ime i prezime, br.indeksa, godina studija, smjer</vt:lpstr>
      <vt:lpstr>SEMINARSKI RADOVI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151</cp:revision>
  <dcterms:created xsi:type="dcterms:W3CDTF">2016-02-04T23:36:05Z</dcterms:created>
  <dcterms:modified xsi:type="dcterms:W3CDTF">2019-02-28T15:25:35Z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