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1"/>
  </p:notesMasterIdLst>
  <p:sldIdLst>
    <p:sldId id="256" r:id="rId2"/>
    <p:sldId id="258" r:id="rId3"/>
    <p:sldId id="269" r:id="rId4"/>
    <p:sldId id="273" r:id="rId5"/>
    <p:sldId id="274" r:id="rId6"/>
    <p:sldId id="275" r:id="rId7"/>
    <p:sldId id="270" r:id="rId8"/>
    <p:sldId id="260" r:id="rId9"/>
    <p:sldId id="271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F7760F-0501-4D38-9C5E-88C3C14C4B4B}" type="datetimeFigureOut">
              <a:rPr lang="hr-HR" smtClean="0"/>
              <a:pPr/>
              <a:t>23.2.2020.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C2B63F-D6E6-488C-8240-A2687CFBB818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39128696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2B63F-D6E6-488C-8240-A2687CFBB818}" type="slidenum">
              <a:rPr lang="hr-HR" smtClean="0"/>
              <a:pPr/>
              <a:t>1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1849345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2B63F-D6E6-488C-8240-A2687CFBB818}" type="slidenum">
              <a:rPr lang="hr-HR" smtClean="0"/>
              <a:pPr/>
              <a:t>2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21554590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2B63F-D6E6-488C-8240-A2687CFBB818}" type="slidenum">
              <a:rPr lang="hr-HR" smtClean="0"/>
              <a:pPr/>
              <a:t>3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36198112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2B63F-D6E6-488C-8240-A2687CFBB818}" type="slidenum">
              <a:rPr lang="hr-HR" smtClean="0"/>
              <a:pPr/>
              <a:t>4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29294511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2B63F-D6E6-488C-8240-A2687CFBB818}" type="slidenum">
              <a:rPr lang="hr-HR" smtClean="0"/>
              <a:pPr/>
              <a:t>5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20860152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2B63F-D6E6-488C-8240-A2687CFBB818}" type="slidenum">
              <a:rPr lang="hr-HR" smtClean="0"/>
              <a:pPr/>
              <a:t>6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41190500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2B63F-D6E6-488C-8240-A2687CFBB818}" type="slidenum">
              <a:rPr lang="hr-HR" smtClean="0"/>
              <a:pPr/>
              <a:t>7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41315273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2B63F-D6E6-488C-8240-A2687CFBB818}" type="slidenum">
              <a:rPr lang="hr-HR" smtClean="0"/>
              <a:pPr/>
              <a:t>8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5309902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2B63F-D6E6-488C-8240-A2687CFBB818}" type="slidenum">
              <a:rPr lang="hr-HR" smtClean="0"/>
              <a:pPr/>
              <a:t>9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25274095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91D3F211-2906-482D-879F-5372067048EC}" type="datetimeFigureOut">
              <a:rPr lang="en-US" smtClean="0"/>
              <a:pPr/>
              <a:t>2/23/2020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2/23/2020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2/23/2020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2/23/2020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2/23/2020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2/23/2020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1D3F211-2906-482D-879F-5372067048EC}" type="datetimeFigureOut">
              <a:rPr lang="en-US" smtClean="0"/>
              <a:pPr/>
              <a:t>2/23/2020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91D3F211-2906-482D-879F-5372067048EC}" type="datetimeFigureOut">
              <a:rPr lang="en-US" smtClean="0"/>
              <a:pPr/>
              <a:t>2/23/2020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2/23/2020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2/23/2020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2/23/2020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91D3F211-2906-482D-879F-5372067048EC}" type="datetimeFigureOut">
              <a:rPr lang="en-US" smtClean="0"/>
              <a:pPr/>
              <a:t>2/23/2020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MSIPCM8e564cf8bcdd0d30fe1a14b6" descr="{&quot;HashCode&quot;:2022693539,&quot;Placement&quot;:&quot;Footer&quot;,&quot;Top&quot;:524.725769,&quot;Left&quot;:0.0,&quot;SlideWidth&quot;:720,&quot;SlideHeight&quot;:540}"/>
          <p:cNvSpPr txBox="1"/>
          <p:nvPr userDrawn="1"/>
        </p:nvSpPr>
        <p:spPr>
          <a:xfrm>
            <a:off x="0" y="6664017"/>
            <a:ext cx="1191689" cy="19398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hr-HR" sz="600" smtClean="0">
                <a:solidFill>
                  <a:srgbClr val="000000"/>
                </a:solidFill>
                <a:latin typeface="Calibri" panose="020F0502020204030204" pitchFamily="34" charset="0"/>
              </a:rPr>
              <a:t>SBERBANK BH - Povjerljivost C1
</a:t>
            </a:r>
            <a:endParaRPr lang="hr-HR" sz="6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halil.kalac25@gmail.com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haris.kozlo@yahoo.com" TargetMode="External"/><Relationship Id="rId4" Type="http://schemas.openxmlformats.org/officeDocument/2006/relationships/hyperlink" Target="mailto:haris.kozlo@pfk.edu.ba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r-H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PRAVNI </a:t>
            </a:r>
            <a: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FAKULTET</a:t>
            </a:r>
            <a:b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KORPORATIVNO UPRAVLJANJE</a:t>
            </a:r>
            <a:r>
              <a:rPr lang="hr-B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autor-prof.dr.sc. Darko Tipurić i </a:t>
            </a:r>
            <a:r>
              <a:rPr lang="hr-BA" sz="1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saradnici</a:t>
            </a:r>
            <a:r>
              <a:rPr lang="hr-BA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izdanje 2008 g.</a:t>
            </a:r>
            <a:r>
              <a:rPr lang="hr-HR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1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423120"/>
          </a:xfrm>
        </p:spPr>
        <p:txBody>
          <a:bodyPr>
            <a:normAutofit/>
          </a:bodyPr>
          <a:lstStyle/>
          <a:p>
            <a:endParaRPr lang="hr-HR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Prof.dr</a:t>
            </a:r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hr-HR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Halil</a:t>
            </a:r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Kalač</a:t>
            </a:r>
            <a:endParaRPr lang="hr-HR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r-HR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Haris Kozlo MA</a:t>
            </a:r>
          </a:p>
          <a:p>
            <a:r>
              <a:rPr lang="hr-H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iši asistent na </a:t>
            </a:r>
            <a:r>
              <a:rPr lang="hr-HR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ekonomskopravnoj</a:t>
            </a:r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naučnoj oblasti</a:t>
            </a:r>
            <a:endParaRPr lang="hr-HR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bs-Latn-BA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UNT logo NOVI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95700" y="548680"/>
            <a:ext cx="1752600" cy="1182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VJEŽBE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UVOD</a:t>
            </a:r>
            <a:b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bs-Latn-BA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Predmet Korporativno upravljanje ima za cilj:</a:t>
            </a:r>
          </a:p>
          <a:p>
            <a:pPr marL="109728" indent="0">
              <a:buNone/>
            </a:pPr>
            <a:endParaRPr lang="bs-Latn-B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studente upozna sa sistemom upravljanja malim i srednjim </a:t>
            </a:r>
            <a:r>
              <a:rPr lang="bs-Latn-BA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preduzećima</a:t>
            </a:r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 velikim korporacijama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Pravima osoba u statusu vlasnika dijela kapitala sa različitim omjerom učešća u ukupnom kapitalu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 naglaskom na male dioničare i njihovim pravima</a:t>
            </a:r>
            <a:endParaRPr lang="bs-Latn-BA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bs-Latn-BA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ctr">
              <a:buNone/>
            </a:pPr>
            <a:r>
              <a:rPr lang="bs-Latn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,,</a:t>
            </a:r>
            <a:r>
              <a:rPr lang="bs-Latn-B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studenti </a:t>
            </a:r>
            <a:r>
              <a:rPr lang="bs-Latn-BA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stiču</a:t>
            </a:r>
            <a:r>
              <a:rPr lang="bs-Latn-B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znanja o načinu osnivanja kompanije, pravilima i uslovima poslovanja u </a:t>
            </a:r>
            <a:r>
              <a:rPr lang="bs-Latn-BA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okruženju</a:t>
            </a:r>
            <a:r>
              <a:rPr lang="bs-Latn-B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zakonskim regulativama vezanim za korporaciju“</a:t>
            </a:r>
          </a:p>
          <a:p>
            <a:pPr>
              <a:buFont typeface="Arial" panose="020B0604020202020204" pitchFamily="34" charset="0"/>
              <a:buChar char="•"/>
            </a:pPr>
            <a:endParaRPr lang="bs-Latn-B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377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92500" lnSpcReduction="20000"/>
          </a:bodyPr>
          <a:lstStyle/>
          <a:p>
            <a:pPr marL="109728" indent="0">
              <a:buNone/>
            </a:pPr>
            <a:endParaRPr lang="bs-Latn-BA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bs-Latn-BA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bs-Latn-BA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bs-Latn-BA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bs-Latn-BA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ematske jedinice predmeta Korporativno upravljanje:</a:t>
            </a:r>
          </a:p>
          <a:p>
            <a:pPr marL="109728" indent="0">
              <a:buNone/>
            </a:pPr>
            <a:endParaRPr lang="bs-Latn-BA" sz="2400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Izvori i upotreba finansijskih sredstava</a:t>
            </a:r>
          </a:p>
          <a:p>
            <a:pPr>
              <a:buNone/>
            </a:pPr>
            <a:endParaRPr lang="bs-Latn-B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Finansijsko upravljanje</a:t>
            </a:r>
          </a:p>
          <a:p>
            <a:pPr>
              <a:buNone/>
            </a:pPr>
            <a:endParaRPr lang="bs-Latn-B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Dugoročno finansiranje</a:t>
            </a:r>
          </a:p>
          <a:p>
            <a:pPr>
              <a:buNone/>
            </a:pPr>
            <a:endParaRPr lang="bs-Latn-B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Politika finansiranja i politika dividendi</a:t>
            </a:r>
          </a:p>
          <a:p>
            <a:pPr>
              <a:buNone/>
            </a:pPr>
            <a:endParaRPr lang="bs-Latn-B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Restrukturiranje korporacija</a:t>
            </a:r>
          </a:p>
          <a:p>
            <a:pPr>
              <a:buNone/>
            </a:pPr>
            <a:endParaRPr lang="bs-Latn-B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Finansijsko restrukturiranje banaka</a:t>
            </a:r>
          </a:p>
          <a:p>
            <a:pPr>
              <a:buNone/>
            </a:pPr>
            <a:endParaRPr lang="bs-Latn-B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Upravljanje međunarodnim </a:t>
            </a:r>
            <a:r>
              <a:rPr lang="bs-Latn-BA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finansiranjem</a:t>
            </a:r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s-Latn-B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bs-Latn-B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bs-Latn-B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92021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Način ocjenjivanja:</a:t>
            </a:r>
            <a:endParaRPr lang="hr-H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49424"/>
            <a:ext cx="8003232" cy="4325112"/>
          </a:xfrm>
        </p:spPr>
        <p:txBody>
          <a:bodyPr>
            <a:normAutofit/>
          </a:bodyPr>
          <a:lstStyle/>
          <a:p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Aktivnosti………………………….…………...0-10 bodova</a:t>
            </a:r>
          </a:p>
          <a:p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Seminarski rad/drugi oblici aktivnosti…………...0-5 bodova</a:t>
            </a:r>
          </a:p>
          <a:p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Parcijalni test…..............…..………...…...….…0-25 bodova</a:t>
            </a:r>
            <a:endParaRPr lang="hr-HR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Završni ispit-esejska pitanja……………..…......0-60 bodova</a:t>
            </a:r>
          </a:p>
          <a:p>
            <a:pPr marL="109728" indent="0">
              <a:buNone/>
            </a:pPr>
            <a:endParaRPr lang="bs-Latn-B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bs-Latn-B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ctr">
              <a:buNone/>
            </a:pPr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Svi studenti koji nisu izvršili sve aktivnosti tokom semestra i koji su ostvarili </a:t>
            </a:r>
            <a:r>
              <a:rPr lang="hr-HR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manje</a:t>
            </a:r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od 30% (30 bodova) mogu pristupiti popravnom ispitu u zakazanom terminu</a:t>
            </a:r>
          </a:p>
          <a:p>
            <a:pPr marL="109728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="" xmlns:p14="http://schemas.microsoft.com/office/powerpoint/2010/main" val="3088744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Ocjene:</a:t>
            </a:r>
            <a:endParaRPr lang="hr-H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249424"/>
            <a:ext cx="8784976" cy="4325112"/>
          </a:xfrm>
        </p:spPr>
        <p:txBody>
          <a:bodyPr>
            <a:normAutofit/>
          </a:bodyPr>
          <a:lstStyle/>
          <a:p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Ocjena izvrstan (10), ocjena A u skali ECTS-a…................95-100 boda</a:t>
            </a:r>
          </a:p>
          <a:p>
            <a:endParaRPr lang="hr-H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Ocjena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vrlo dobar (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ocjena B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skali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ECTS-a..............…..85-94 boda</a:t>
            </a:r>
          </a:p>
          <a:p>
            <a:endParaRPr lang="hr-H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Ocjena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dobar (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ocjena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 u 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skali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ECTS-a………....................84 boda</a:t>
            </a:r>
          </a:p>
          <a:p>
            <a:endParaRPr lang="hr-H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Ocjena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zadovoljava (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ocjena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 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skali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ECTS-a.................65-74 boda</a:t>
            </a:r>
          </a:p>
          <a:p>
            <a:endParaRPr lang="hr-H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Ocjena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dovoljan (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ocjena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skali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ECTS-a…..............….55-64 boda</a:t>
            </a:r>
          </a:p>
          <a:p>
            <a:endParaRPr lang="hr-H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Ocjena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nedovoljan (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ocjena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 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skali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ECTS-a….................0-54 boda</a:t>
            </a:r>
          </a:p>
          <a:p>
            <a:pPr marL="109728" indent="0">
              <a:buNone/>
            </a:pPr>
            <a:endParaRPr lang="hr-H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83500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Upis ocjena:</a:t>
            </a:r>
            <a:endParaRPr lang="hr-H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Studenti koji su položili ispit dužni su dostaviti indeks predmetnom asistentu zbog upisa ocjene u vrijeme koje je naznačeno u obavještenju o rezultatima ispita.</a:t>
            </a:r>
          </a:p>
          <a:p>
            <a:pPr marL="109728" indent="0">
              <a:buNone/>
            </a:pPr>
            <a:endParaRPr lang="hr-H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Studenti indekse mogu dostaviti i posredno.</a:t>
            </a:r>
          </a:p>
          <a:p>
            <a:pPr marL="109728" indent="0">
              <a:buNone/>
            </a:pPr>
            <a:endParaRPr lang="hr-H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Ukoliko student nije dostavio indeks iz opravdanog razloga, dužan je obavijestiti predmetnog asistenta.</a:t>
            </a:r>
          </a:p>
        </p:txBody>
      </p:sp>
    </p:spTree>
    <p:extLst>
      <p:ext uri="{BB962C8B-B14F-4D97-AF65-F5344CB8AC3E}">
        <p14:creationId xmlns="" xmlns:p14="http://schemas.microsoft.com/office/powerpoint/2010/main" val="1638016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106424"/>
          </a:xfrm>
        </p:spPr>
        <p:txBody>
          <a:bodyPr>
            <a:normAutofit fontScale="90000"/>
          </a:bodyPr>
          <a:lstStyle/>
          <a:p>
            <a:r>
              <a:rPr lang="hr-HR" sz="31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KOMUNIKACIJA </a:t>
            </a:r>
            <a:r>
              <a:rPr lang="hr-HR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hr-H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hr-HR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hr-HR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-mail ili lično u terminima konsultacija, predavanja i vježbi</a:t>
            </a:r>
            <a:br>
              <a:rPr lang="hr-HR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hr-HR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navesti ime i prezime, br.indeksa, godina studija, smjer</a:t>
            </a:r>
            <a:endParaRPr lang="hr-HR" sz="2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endParaRPr lang="hr-H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Prof.dr</a:t>
            </a: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hr-HR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Halil</a:t>
            </a: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Kalač</a:t>
            </a:r>
            <a:endParaRPr lang="hr-HR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halil.kalac25@gmail.com</a:t>
            </a:r>
            <a:endParaRPr lang="hr-HR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hr-H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Haris Kozlo </a:t>
            </a:r>
            <a:r>
              <a:rPr lang="hr-HR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mag.oec</a:t>
            </a:r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viši asistent na </a:t>
            </a:r>
            <a:r>
              <a:rPr lang="hr-HR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ekonomskopravnoj</a:t>
            </a:r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naučnoj </a:t>
            </a: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oblasti</a:t>
            </a:r>
          </a:p>
          <a:p>
            <a:pPr>
              <a:buFontTx/>
              <a:buChar char="-"/>
            </a:pPr>
            <a:r>
              <a:rPr lang="hr-HR" sz="2400" b="1" u="sng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haris.kozlo@pfk.edu.ba</a:t>
            </a:r>
            <a:endParaRPr lang="hr-HR" sz="2400" b="1" u="sng" dirty="0" smtClean="0">
              <a:solidFill>
                <a:schemeClr val="accent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hr-HR" sz="2400" b="1" u="sng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haris.kozlo@yahoo.com</a:t>
            </a:r>
            <a:endParaRPr lang="hr-HR" sz="2400" b="1" u="sng" dirty="0" smtClean="0">
              <a:solidFill>
                <a:schemeClr val="accent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hr-HR" sz="2400" b="1" u="sng" dirty="0">
              <a:solidFill>
                <a:schemeClr val="accent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ctr">
              <a:buNone/>
            </a:pPr>
            <a:r>
              <a:rPr lang="hr-HR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ODGOVOR ZA 24h</a:t>
            </a:r>
            <a:endParaRPr lang="hr-HR" sz="2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4814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SEMINARSKI RADOVI</a:t>
            </a:r>
            <a:endParaRPr lang="hr-HR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09728" indent="0">
              <a:buNone/>
            </a:pPr>
            <a:endParaRPr lang="hr-HR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Prezentacija tema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Dodjela tema </a:t>
            </a: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studentima</a:t>
            </a:r>
            <a:endParaRPr lang="hr-HR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Način izrade seminarskog rada prema </a:t>
            </a:r>
            <a:r>
              <a:rPr lang="hr-HR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uputstvu</a:t>
            </a: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fakulteta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Korekcije i dodatne upute </a:t>
            </a:r>
          </a:p>
          <a:p>
            <a:pPr marL="635508" lvl="1" indent="-342900">
              <a:buFontTx/>
              <a:buChar char="-"/>
            </a:pPr>
            <a:r>
              <a:rPr lang="hr-HR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printanoj radnoj verziji u terminima vježbi</a:t>
            </a:r>
          </a:p>
          <a:p>
            <a:pPr marL="635508" lvl="1" indent="-342900">
              <a:buFontTx/>
              <a:buChar char="-"/>
            </a:pPr>
            <a:r>
              <a:rPr lang="hr-HR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ili e-mailom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Finalni seminarski rad + CD dokument sa prezentacijom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Prezentacija seminarskog rada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Seminarski </a:t>
            </a: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rad-način ocjenjivanja..…………………..</a:t>
            </a:r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0-15</a:t>
            </a: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</a:p>
          <a:p>
            <a:pPr marL="0" indent="0">
              <a:buNone/>
            </a:pP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(pismeni dio – 7 bodova, prezentacija/usmeni dio – 8 bodova)</a:t>
            </a:r>
            <a:endParaRPr lang="hr-H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,,studenti nisu obavezni elektronski slati seminarske radove”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hr-HR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hr-HR" sz="24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="" xmlns:p14="http://schemas.microsoft.com/office/powerpoint/2010/main" val="1841335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BIZNIS PLAN</a:t>
            </a:r>
            <a:endParaRPr lang="hr-HR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Prezentacija </a:t>
            </a:r>
            <a:endParaRPr lang="hr-HR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Način </a:t>
            </a:r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izrade </a:t>
            </a: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biznis </a:t>
            </a: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plana</a:t>
            </a:r>
            <a:endParaRPr lang="hr-H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Korekcije i dodatne upute </a:t>
            </a:r>
          </a:p>
          <a:p>
            <a:pPr marL="635508" lvl="1" indent="-342900">
              <a:buFontTx/>
              <a:buChar char="-"/>
            </a:pPr>
            <a:r>
              <a:rPr lang="hr-HR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printanoj radnoj verziji u terminima vježbi</a:t>
            </a:r>
          </a:p>
          <a:p>
            <a:pPr marL="635508" lvl="1" indent="-342900">
              <a:buFontTx/>
              <a:buChar char="-"/>
            </a:pPr>
            <a:r>
              <a:rPr lang="hr-HR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ili e-mailom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Finalni biznis plan + </a:t>
            </a:r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CD </a:t>
            </a: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el.dokument </a:t>
            </a:r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 prezentacijom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Prezentacija </a:t>
            </a: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biznis </a:t>
            </a: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plana</a:t>
            </a:r>
            <a:endParaRPr lang="hr-HR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Biznis plan-način ocjenjivanja..……………dodatni bodovi%</a:t>
            </a:r>
            <a:endParaRPr lang="hr-H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</a:p>
          <a:p>
            <a:pPr marL="0" indent="0">
              <a:buNone/>
            </a:pPr>
            <a:endParaRPr lang="hr-H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,,studenti nisu obavezni elektronski slati </a:t>
            </a: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biznis planove”</a:t>
            </a:r>
            <a:endParaRPr lang="hr-H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="" xmlns:p14="http://schemas.microsoft.com/office/powerpoint/2010/main" val="1116206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1149</TotalTime>
  <Words>437</Words>
  <Application>Microsoft Office PowerPoint</Application>
  <PresentationFormat>On-screen Show (4:3)</PresentationFormat>
  <Paragraphs>104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Urban</vt:lpstr>
      <vt:lpstr> PRAVNI FAKULTET  KORPORATIVNO UPRAVLJANJE autor-prof.dr.sc. Darko Tipurić i saradnici, izdanje 2008 g. </vt:lpstr>
      <vt:lpstr>                                      VJEŽBE  UVOD </vt:lpstr>
      <vt:lpstr>Slide 3</vt:lpstr>
      <vt:lpstr>Način ocjenjivanja:</vt:lpstr>
      <vt:lpstr>Ocjene:</vt:lpstr>
      <vt:lpstr>Upis ocjena:</vt:lpstr>
      <vt:lpstr>KOMUNIKACIJA : -E-mail ili lično u terminima konsultacija, predavanja i vježbi -navesti ime i prezime, br.indeksa, godina studija, smjer</vt:lpstr>
      <vt:lpstr>SEMINARSKI RADOVI</vt:lpstr>
      <vt:lpstr>BIZNIS PLAN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Haris</dc:creator>
  <cp:lastModifiedBy>Windows User</cp:lastModifiedBy>
  <cp:revision>136</cp:revision>
  <dcterms:created xsi:type="dcterms:W3CDTF">2016-02-04T23:36:05Z</dcterms:created>
  <dcterms:modified xsi:type="dcterms:W3CDTF">2020-02-23T10:07:28Z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eccaca9-c565-4687-ab89-670d7189269d_Enabled">
    <vt:lpwstr>True</vt:lpwstr>
  </property>
  <property fmtid="{D5CDD505-2E9C-101B-9397-08002B2CF9AE}" pid="3" name="MSIP_Label_aeccaca9-c565-4687-ab89-670d7189269d_SiteId">
    <vt:lpwstr>2e1b18c0-6ae4-42f1-8d17-123e592a2480</vt:lpwstr>
  </property>
  <property fmtid="{D5CDD505-2E9C-101B-9397-08002B2CF9AE}" pid="4" name="MSIP_Label_aeccaca9-c565-4687-ab89-670d7189269d_Ref">
    <vt:lpwstr>https://api.informationprotection.azure.com/api/2e1b18c0-6ae4-42f1-8d17-123e592a2480</vt:lpwstr>
  </property>
  <property fmtid="{D5CDD505-2E9C-101B-9397-08002B2CF9AE}" pid="5" name="MSIP_Label_aeccaca9-c565-4687-ab89-670d7189269d_Owner">
    <vt:lpwstr>harisko@vbba.volksbank.ba</vt:lpwstr>
  </property>
  <property fmtid="{D5CDD505-2E9C-101B-9397-08002B2CF9AE}" pid="6" name="MSIP_Label_aeccaca9-c565-4687-ab89-670d7189269d_SetDate">
    <vt:lpwstr>2018-03-06T08:44:01.8161003+01:00</vt:lpwstr>
  </property>
  <property fmtid="{D5CDD505-2E9C-101B-9397-08002B2CF9AE}" pid="7" name="MSIP_Label_aeccaca9-c565-4687-ab89-670d7189269d_Name">
    <vt:lpwstr>Povjerljivost C1</vt:lpwstr>
  </property>
  <property fmtid="{D5CDD505-2E9C-101B-9397-08002B2CF9AE}" pid="8" name="MSIP_Label_aeccaca9-c565-4687-ab89-670d7189269d_Application">
    <vt:lpwstr>Microsoft Azure Information Protection</vt:lpwstr>
  </property>
  <property fmtid="{D5CDD505-2E9C-101B-9397-08002B2CF9AE}" pid="9" name="MSIP_Label_aeccaca9-c565-4687-ab89-670d7189269d_Extended_MSFT_Method">
    <vt:lpwstr>Automatic</vt:lpwstr>
  </property>
  <property fmtid="{D5CDD505-2E9C-101B-9397-08002B2CF9AE}" pid="10" name="Sensitivity">
    <vt:lpwstr>Povjerljivost C1</vt:lpwstr>
  </property>
</Properties>
</file>