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docProps/custom.xml" ContentType="application/vnd.openxmlformats-officedocument.custom-properties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68" r:id="rId1"/>
  </p:sldMasterIdLst>
  <p:notesMasterIdLst>
    <p:notesMasterId r:id="rId14"/>
  </p:notesMasterIdLst>
  <p:sldIdLst>
    <p:sldId id="256" r:id="rId2"/>
    <p:sldId id="258" r:id="rId3"/>
    <p:sldId id="269" r:id="rId4"/>
    <p:sldId id="270" r:id="rId5"/>
    <p:sldId id="271" r:id="rId6"/>
    <p:sldId id="272" r:id="rId7"/>
    <p:sldId id="273" r:id="rId8"/>
    <p:sldId id="274" r:id="rId9"/>
    <p:sldId id="275" r:id="rId10"/>
    <p:sldId id="276" r:id="rId11"/>
    <p:sldId id="277" r:id="rId12"/>
    <p:sldId id="278" r:id="rId1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="" xmlns:p14="http://schemas.microsoft.com/office/powerpoint/2010/main">
          <a:srgbClr val="FF0000"/>
        </p14:laserClr>
      </p:ext>
      <p:ext uri="{2FDB2607-1784-4EEB-B798-7EB5836EED8A}">
        <p14:showMediaCtrls xmlns="" xmlns:p14="http://schemas.microsoft.com/office/powerpoint/2010/main" val="1"/>
      </p:ext>
    </p:extLst>
  </p:showPr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DF7760F-0501-4D38-9C5E-88C3C14C4B4B}" type="datetimeFigureOut">
              <a:rPr lang="hr-HR" smtClean="0"/>
              <a:pPr/>
              <a:t>12.3.2019.</a:t>
            </a:fld>
            <a:endParaRPr lang="hr-HR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hr-HR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hr-H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hr-H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EC2B63F-D6E6-488C-8240-A2687CFBB818}" type="slidenum">
              <a:rPr lang="hr-HR" smtClean="0"/>
              <a:pPr/>
              <a:t>‹#›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91286965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1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184934545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2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2155459017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hr-H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EC2B63F-D6E6-488C-8240-A2687CFBB818}" type="slidenum">
              <a:rPr lang="hr-HR" smtClean="0"/>
              <a:pPr/>
              <a:t>3</a:t>
            </a:fld>
            <a:endParaRPr lang="hr-HR"/>
          </a:p>
        </p:txBody>
      </p:sp>
    </p:spTree>
    <p:extLst>
      <p:ext uri="{BB962C8B-B14F-4D97-AF65-F5344CB8AC3E}">
        <p14:creationId xmlns="" xmlns:p14="http://schemas.microsoft.com/office/powerpoint/2010/main" val="36198112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/>
          <p:cNvSpPr/>
          <p:nvPr/>
        </p:nvSpPr>
        <p:spPr>
          <a:xfrm flipV="1">
            <a:off x="5410182" y="3810000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4" name="Rectangle 23"/>
          <p:cNvSpPr/>
          <p:nvPr/>
        </p:nvSpPr>
        <p:spPr>
          <a:xfrm flipV="1">
            <a:off x="5410200" y="3897010"/>
            <a:ext cx="3733801" cy="192024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5" name="Rectangle 24"/>
          <p:cNvSpPr/>
          <p:nvPr/>
        </p:nvSpPr>
        <p:spPr>
          <a:xfrm flipV="1">
            <a:off x="5410200" y="4115167"/>
            <a:ext cx="3733801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6" name="Rectangle 25"/>
          <p:cNvSpPr/>
          <p:nvPr/>
        </p:nvSpPr>
        <p:spPr>
          <a:xfrm flipV="1">
            <a:off x="5410200" y="4164403"/>
            <a:ext cx="1965960" cy="18288"/>
          </a:xfrm>
          <a:prstGeom prst="rect">
            <a:avLst/>
          </a:prstGeom>
          <a:solidFill>
            <a:schemeClr val="accent2">
              <a:alpha val="6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Rectangle 26"/>
          <p:cNvSpPr/>
          <p:nvPr/>
        </p:nvSpPr>
        <p:spPr>
          <a:xfrm flipV="1">
            <a:off x="5410200" y="4199572"/>
            <a:ext cx="1965960" cy="9144"/>
          </a:xfrm>
          <a:prstGeom prst="rect">
            <a:avLst/>
          </a:prstGeom>
          <a:solidFill>
            <a:schemeClr val="accent2">
              <a:alpha val="65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0" name="Rounded Rectangle 29"/>
          <p:cNvSpPr/>
          <p:nvPr/>
        </p:nvSpPr>
        <p:spPr bwMode="white">
          <a:xfrm>
            <a:off x="5410200" y="3962400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1" name="Rounded Rectangle 30"/>
          <p:cNvSpPr/>
          <p:nvPr/>
        </p:nvSpPr>
        <p:spPr bwMode="white">
          <a:xfrm>
            <a:off x="7376507" y="406098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Rectangle 6"/>
          <p:cNvSpPr/>
          <p:nvPr/>
        </p:nvSpPr>
        <p:spPr>
          <a:xfrm>
            <a:off x="1" y="3649662"/>
            <a:ext cx="9144000" cy="244170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Rectangle 9"/>
          <p:cNvSpPr/>
          <p:nvPr/>
        </p:nvSpPr>
        <p:spPr>
          <a:xfrm>
            <a:off x="0" y="3675527"/>
            <a:ext cx="9144001" cy="14067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 flipV="1">
            <a:off x="6414051" y="3643090"/>
            <a:ext cx="2729950" cy="24843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9" name="Rectangle 18"/>
          <p:cNvSpPr/>
          <p:nvPr/>
        </p:nvSpPr>
        <p:spPr>
          <a:xfrm>
            <a:off x="0" y="0"/>
            <a:ext cx="9144000" cy="3701700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2401887"/>
            <a:ext cx="8458200" cy="1470025"/>
          </a:xfrm>
        </p:spPr>
        <p:txBody>
          <a:bodyPr anchor="b"/>
          <a:lstStyle>
            <a:lvl1pPr>
              <a:defRPr sz="4400">
                <a:solidFill>
                  <a:schemeClr val="bg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457200" y="3899938"/>
            <a:ext cx="4953000" cy="1752600"/>
          </a:xfrm>
        </p:spPr>
        <p:txBody>
          <a:bodyPr/>
          <a:lstStyle>
            <a:lvl1pPr marL="64008" indent="0" algn="l">
              <a:buNone/>
              <a:defRPr sz="24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>
          <a:xfrm>
            <a:off x="6705600" y="4206240"/>
            <a:ext cx="960120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>
          <a:xfrm>
            <a:off x="5410200" y="4205288"/>
            <a:ext cx="129540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8320088" y="1136"/>
            <a:ext cx="747712" cy="365760"/>
          </a:xfrm>
        </p:spPr>
        <p:txBody>
          <a:bodyPr/>
          <a:lstStyle>
            <a:lvl1pPr algn="r">
              <a:defRPr sz="1800">
                <a:solidFill>
                  <a:schemeClr val="bg1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1143000"/>
            <a:ext cx="1905000" cy="5486400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143000"/>
            <a:ext cx="6248400" cy="5486400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1981200"/>
            <a:ext cx="7772400" cy="1362075"/>
          </a:xfrm>
        </p:spPr>
        <p:txBody>
          <a:bodyPr anchor="b">
            <a:noAutofit/>
          </a:bodyPr>
          <a:lstStyle>
            <a:lvl1pPr algn="l">
              <a:buNone/>
              <a:defRPr sz="4300" b="1" cap="none" baseline="0">
                <a:ln w="12700">
                  <a:solidFill>
                    <a:schemeClr val="accent2">
                      <a:shade val="90000"/>
                      <a:satMod val="150000"/>
                    </a:schemeClr>
                  </a:solidFill>
                </a:ln>
                <a:solidFill>
                  <a:srgbClr val="FFFFFF"/>
                </a:solidFill>
                <a:effectLst>
                  <a:outerShdw blurRad="38100" dist="381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3367088"/>
            <a:ext cx="7772400" cy="1509712"/>
          </a:xfrm>
        </p:spPr>
        <p:txBody>
          <a:bodyPr anchor="t"/>
          <a:lstStyle>
            <a:lvl1pPr marL="45720" indent="0">
              <a:buNone/>
              <a:defRPr sz="2100" b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2249424"/>
            <a:ext cx="4038600" cy="4525963"/>
          </a:xfrm>
        </p:spPr>
        <p:txBody>
          <a:bodyPr/>
          <a:lstStyle>
            <a:lvl1pPr>
              <a:defRPr sz="2000"/>
            </a:lvl1pPr>
            <a:lvl2pPr>
              <a:defRPr sz="1900"/>
            </a:lvl2pPr>
            <a:lvl3pPr>
              <a:defRPr sz="18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1143000"/>
            <a:ext cx="8382000" cy="1069848"/>
          </a:xfrm>
        </p:spPr>
        <p:txBody>
          <a:bodyPr anchor="ctr"/>
          <a:lstStyle>
            <a:lvl1pPr>
              <a:defRPr sz="4000" b="0" i="0" cap="none" baseline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2244970"/>
            <a:ext cx="4041648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21225" y="2244970"/>
            <a:ext cx="4041775" cy="457200"/>
          </a:xfrm>
          <a:solidFill>
            <a:schemeClr val="accent2">
              <a:satMod val="150000"/>
              <a:alpha val="25000"/>
            </a:schemeClr>
          </a:solidFill>
          <a:ln w="12700">
            <a:solidFill>
              <a:schemeClr val="accent2"/>
            </a:solidFill>
          </a:ln>
        </p:spPr>
        <p:txBody>
          <a:bodyPr anchor="ctr">
            <a:noAutofit/>
          </a:bodyPr>
          <a:lstStyle>
            <a:lvl1pPr marL="45720" indent="0">
              <a:buNone/>
              <a:defRPr sz="1900" b="1">
                <a:solidFill>
                  <a:schemeClr val="tx1">
                    <a:tint val="95000"/>
                  </a:schemeClr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381000" y="2708519"/>
            <a:ext cx="4041648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718304" y="2708519"/>
            <a:ext cx="4041775" cy="3886200"/>
          </a:xfrm>
        </p:spPr>
        <p:txBody>
          <a:bodyPr/>
          <a:lstStyle>
            <a:lvl1pPr>
              <a:defRPr sz="20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Date Placeholder 25"/>
          <p:cNvSpPr>
            <a:spLocks noGrp="1"/>
          </p:cNvSpPr>
          <p:nvPr>
            <p:ph type="dt" sz="half" idx="10"/>
          </p:nvPr>
        </p:nvSpPr>
        <p:spPr/>
        <p:txBody>
          <a:bodyPr rtlCol="0"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1"/>
          </p:nvPr>
        </p:nvSpPr>
        <p:spPr/>
        <p:txBody>
          <a:bodyPr rtlCol="0"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12"/>
          </p:nvPr>
        </p:nvSpPr>
        <p:spPr/>
        <p:txBody>
          <a:bodyPr rtlCol="0"/>
          <a:lstStyle/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9848"/>
          </a:xfrm>
        </p:spPr>
        <p:txBody>
          <a:bodyPr anchor="ctr"/>
          <a:lstStyle>
            <a:lvl1pPr>
              <a:defRPr sz="4000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6583680" y="612648"/>
            <a:ext cx="957264" cy="457200"/>
          </a:xfrm>
        </p:spPr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5257800" y="612648"/>
            <a:ext cx="1325880" cy="457200"/>
          </a:xfr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8174736" y="2272"/>
            <a:ext cx="762000" cy="365760"/>
          </a:xfrm>
        </p:spPr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3496" y="1101970"/>
            <a:ext cx="3383280" cy="877824"/>
          </a:xfrm>
        </p:spPr>
        <p:txBody>
          <a:bodyPr anchor="b"/>
          <a:lstStyle>
            <a:lvl1pPr algn="l">
              <a:buNone/>
              <a:defRPr sz="18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5353496" y="2010727"/>
            <a:ext cx="3383280" cy="4617720"/>
          </a:xfrm>
        </p:spPr>
        <p:txBody>
          <a:bodyPr/>
          <a:lstStyle>
            <a:lvl1pPr marL="9144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152400" y="776287"/>
            <a:ext cx="5102352" cy="585216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40434" y="1109160"/>
            <a:ext cx="586803" cy="4681637"/>
          </a:xfrm>
        </p:spPr>
        <p:txBody>
          <a:bodyPr vert="vert270" lIns="45720" tIns="0" rIns="45720" anchor="t"/>
          <a:lstStyle>
            <a:lvl1pPr algn="ctr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03671" y="1143000"/>
            <a:ext cx="4572000" cy="4572000"/>
          </a:xfrm>
          <a:solidFill>
            <a:srgbClr val="EAEAEA"/>
          </a:solidFill>
          <a:ln w="50800">
            <a:solidFill>
              <a:srgbClr val="FFFFFF"/>
            </a:solidFill>
            <a:miter lim="800000"/>
          </a:ln>
          <a:effectLst>
            <a:outerShdw blurRad="57150" dist="31750" dir="4800000" algn="tl" rotWithShape="0">
              <a:srgbClr val="000000">
                <a:alpha val="25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 contourW="2540">
            <a:bevelT w="25400" h="19050"/>
            <a:contourClr>
              <a:srgbClr val="AEAEAE"/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88443" y="3274308"/>
            <a:ext cx="2590800" cy="2516489"/>
          </a:xfrm>
        </p:spPr>
        <p:txBody>
          <a:bodyPr lIns="0" tIns="0" rIns="45720" anchor="t"/>
          <a:lstStyle>
            <a:lvl1pPr marL="0" indent="0">
              <a:lnSpc>
                <a:spcPct val="100000"/>
              </a:lnSpc>
              <a:spcBef>
                <a:spcPts val="0"/>
              </a:spcBef>
              <a:buFontTx/>
              <a:buNone/>
              <a:defRPr sz="13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Rectangle 27"/>
          <p:cNvSpPr/>
          <p:nvPr/>
        </p:nvSpPr>
        <p:spPr>
          <a:xfrm>
            <a:off x="1" y="366818"/>
            <a:ext cx="9144000" cy="84407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Rectangle 28"/>
          <p:cNvSpPr/>
          <p:nvPr/>
        </p:nvSpPr>
        <p:spPr>
          <a:xfrm>
            <a:off x="0" y="-1"/>
            <a:ext cx="9144000" cy="310663"/>
          </a:xfrm>
          <a:prstGeom prst="rect">
            <a:avLst/>
          </a:prstGeom>
          <a:solidFill>
            <a:schemeClr val="tx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0" name="Rectangle 29"/>
          <p:cNvSpPr/>
          <p:nvPr/>
        </p:nvSpPr>
        <p:spPr>
          <a:xfrm>
            <a:off x="0" y="308276"/>
            <a:ext cx="9144001" cy="91441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1" name="Rectangle 30"/>
          <p:cNvSpPr/>
          <p:nvPr/>
        </p:nvSpPr>
        <p:spPr>
          <a:xfrm flipV="1">
            <a:off x="5410182" y="360246"/>
            <a:ext cx="3733819" cy="91087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Rectangle 31"/>
          <p:cNvSpPr/>
          <p:nvPr/>
        </p:nvSpPr>
        <p:spPr>
          <a:xfrm flipV="1">
            <a:off x="5410200" y="440112"/>
            <a:ext cx="3733801" cy="180035"/>
          </a:xfrm>
          <a:prstGeom prst="rect">
            <a:avLst/>
          </a:prstGeom>
          <a:solidFill>
            <a:schemeClr val="accent2">
              <a:alpha val="50000"/>
            </a:scheme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3" name="Rounded Rectangle 32"/>
          <p:cNvSpPr/>
          <p:nvPr/>
        </p:nvSpPr>
        <p:spPr bwMode="white">
          <a:xfrm>
            <a:off x="5407339" y="497504"/>
            <a:ext cx="3063240" cy="27432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 useBgFill="1">
        <p:nvSpPr>
          <p:cNvPr id="34" name="Rounded Rectangle 33"/>
          <p:cNvSpPr/>
          <p:nvPr/>
        </p:nvSpPr>
        <p:spPr bwMode="white">
          <a:xfrm>
            <a:off x="7373646" y="588943"/>
            <a:ext cx="1600200" cy="36576"/>
          </a:xfrm>
          <a:prstGeom prst="roundRect">
            <a:avLst>
              <a:gd name="adj" fmla="val 16667"/>
            </a:avLst>
          </a:prstGeom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5" name="Rectangle 34"/>
          <p:cNvSpPr/>
          <p:nvPr/>
        </p:nvSpPr>
        <p:spPr bwMode="invGray">
          <a:xfrm>
            <a:off x="9084966" y="-2001"/>
            <a:ext cx="57626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6" name="Rectangle 35"/>
          <p:cNvSpPr/>
          <p:nvPr/>
        </p:nvSpPr>
        <p:spPr bwMode="invGray">
          <a:xfrm>
            <a:off x="9044481" y="-2001"/>
            <a:ext cx="27432" cy="621792"/>
          </a:xfrm>
          <a:prstGeom prst="rect">
            <a:avLst/>
          </a:prstGeom>
          <a:solidFill>
            <a:srgbClr val="FFFFFF">
              <a:alpha val="65098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7" name="Rectangle 36"/>
          <p:cNvSpPr/>
          <p:nvPr/>
        </p:nvSpPr>
        <p:spPr bwMode="invGray">
          <a:xfrm>
            <a:off x="9025428" y="-2001"/>
            <a:ext cx="9144" cy="621792"/>
          </a:xfrm>
          <a:prstGeom prst="rect">
            <a:avLst/>
          </a:prstGeom>
          <a:solidFill>
            <a:srgbClr val="FFFFFF">
              <a:alpha val="6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8" name="Rectangle 37"/>
          <p:cNvSpPr/>
          <p:nvPr/>
        </p:nvSpPr>
        <p:spPr bwMode="invGray">
          <a:xfrm>
            <a:off x="8975423" y="-2001"/>
            <a:ext cx="27432" cy="621792"/>
          </a:xfrm>
          <a:prstGeom prst="rect">
            <a:avLst/>
          </a:prstGeom>
          <a:solidFill>
            <a:srgbClr val="FFFFFF">
              <a:alpha val="4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9" name="Rectangle 38"/>
          <p:cNvSpPr/>
          <p:nvPr/>
        </p:nvSpPr>
        <p:spPr bwMode="invGray">
          <a:xfrm>
            <a:off x="8915677" y="380"/>
            <a:ext cx="54864" cy="585216"/>
          </a:xfrm>
          <a:prstGeom prst="rect">
            <a:avLst/>
          </a:prstGeom>
          <a:solidFill>
            <a:srgbClr val="FFFFFF">
              <a:alpha val="2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40" name="Rectangle 39"/>
          <p:cNvSpPr/>
          <p:nvPr/>
        </p:nvSpPr>
        <p:spPr bwMode="invGray">
          <a:xfrm>
            <a:off x="8873475" y="380"/>
            <a:ext cx="9144" cy="585216"/>
          </a:xfrm>
          <a:prstGeom prst="rect">
            <a:avLst/>
          </a:prstGeom>
          <a:solidFill>
            <a:srgbClr val="FFFFFF">
              <a:alpha val="30196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1143000"/>
            <a:ext cx="8229600" cy="10668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457200" y="2249424"/>
            <a:ext cx="8229600" cy="432511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586536" y="612648"/>
            <a:ext cx="957264" cy="45720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fld id="{91D3F211-2906-482D-879F-5372067048EC}" type="datetimeFigureOut">
              <a:rPr lang="en-US" smtClean="0"/>
              <a:pPr/>
              <a:t>3/12/2019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5257800" y="612648"/>
            <a:ext cx="1325880" cy="45720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800">
                <a:solidFill>
                  <a:schemeClr val="accent2"/>
                </a:solidFill>
              </a:defRPr>
            </a:lvl1pPr>
          </a:lstStyle>
          <a:p>
            <a:endParaRPr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74736" y="2272"/>
            <a:ext cx="762000" cy="365760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800">
                <a:solidFill>
                  <a:srgbClr val="FFFFFF"/>
                </a:solidFill>
              </a:defRPr>
            </a:lvl1pPr>
          </a:lstStyle>
          <a:p>
            <a:fld id="{B71DE5AC-A16A-4215-91C1-CBE5F5159853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" name="MSIPCM8e564cf8bcdd0d30fe1a14b6" descr="{&quot;HashCode&quot;:2022693539,&quot;Placement&quot;:&quot;Footer&quot;,&quot;Top&quot;:524.725769,&quot;Left&quot;:0.0,&quot;SlideWidth&quot;:720,&quot;SlideHeight&quot;:540}"/>
          <p:cNvSpPr txBox="1"/>
          <p:nvPr userDrawn="1"/>
        </p:nvSpPr>
        <p:spPr>
          <a:xfrm>
            <a:off x="0" y="6664017"/>
            <a:ext cx="1191689" cy="193983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hr-HR" sz="600" smtClean="0">
                <a:solidFill>
                  <a:srgbClr val="000000"/>
                </a:solidFill>
                <a:latin typeface="Calibri" panose="020F0502020204030204" pitchFamily="34" charset="0"/>
              </a:rPr>
              <a:t>SBERBANK BH - Povjerljivost C1
</a:t>
            </a:r>
            <a:endParaRPr lang="hr-HR" sz="600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9" r:id="rId1"/>
    <p:sldLayoutId id="2147483770" r:id="rId2"/>
    <p:sldLayoutId id="2147483771" r:id="rId3"/>
    <p:sldLayoutId id="2147483772" r:id="rId4"/>
    <p:sldLayoutId id="2147483773" r:id="rId5"/>
    <p:sldLayoutId id="2147483774" r:id="rId6"/>
    <p:sldLayoutId id="2147483775" r:id="rId7"/>
    <p:sldLayoutId id="2147483776" r:id="rId8"/>
    <p:sldLayoutId id="2147483777" r:id="rId9"/>
    <p:sldLayoutId id="2147483778" r:id="rId10"/>
    <p:sldLayoutId id="2147483779" r:id="rId11"/>
  </p:sldLayoutIdLst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65760" indent="-256032" algn="l" rtl="0" eaLnBrk="1" latinLnBrk="0" hangingPunct="1">
        <a:spcBef>
          <a:spcPts val="300"/>
        </a:spcBef>
        <a:buClr>
          <a:schemeClr val="accent3"/>
        </a:buClr>
        <a:buFont typeface="Georgia"/>
        <a:buChar char="•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58368" indent="-246888" algn="l" rtl="0" eaLnBrk="1" latinLnBrk="0" hangingPunct="1">
        <a:spcBef>
          <a:spcPts val="300"/>
        </a:spcBef>
        <a:buClr>
          <a:schemeClr val="accent2"/>
        </a:buClr>
        <a:buFont typeface="Georgia"/>
        <a:buChar char="▫"/>
        <a:defRPr kumimoji="0" sz="2600" kern="1200">
          <a:solidFill>
            <a:schemeClr val="accent2"/>
          </a:solidFill>
          <a:latin typeface="+mn-lt"/>
          <a:ea typeface="+mn-ea"/>
          <a:cs typeface="+mn-cs"/>
        </a:defRPr>
      </a:lvl2pPr>
      <a:lvl3pPr marL="923544" indent="-219456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4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179576" indent="-201168" algn="l" rtl="0" eaLnBrk="1" latinLnBrk="0" hangingPunct="1">
        <a:spcBef>
          <a:spcPts val="300"/>
        </a:spcBef>
        <a:buClr>
          <a:schemeClr val="accent1"/>
        </a:buClr>
        <a:buFont typeface="Wingdings 2"/>
        <a:buChar char=""/>
        <a:defRPr kumimoji="0" sz="22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38988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2000" kern="1200">
          <a:solidFill>
            <a:schemeClr val="accent3"/>
          </a:solidFill>
          <a:latin typeface="+mn-lt"/>
          <a:ea typeface="+mn-ea"/>
          <a:cs typeface="+mn-cs"/>
        </a:defRPr>
      </a:lvl5pPr>
      <a:lvl6pPr marL="1609344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800" kern="1200">
          <a:solidFill>
            <a:schemeClr val="accent3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▫"/>
        <a:defRPr kumimoji="0" sz="1600" kern="1200">
          <a:solidFill>
            <a:schemeClr val="accent3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500" kern="1200">
          <a:solidFill>
            <a:schemeClr val="accent3"/>
          </a:solidFill>
          <a:latin typeface="+mn-lt"/>
          <a:ea typeface="+mn-ea"/>
          <a:cs typeface="+mn-cs"/>
        </a:defRPr>
      </a:lvl8pPr>
      <a:lvl9pPr marL="2240280" indent="-182880" algn="l" rtl="0" eaLnBrk="1" latinLnBrk="0" hangingPunct="1">
        <a:spcBef>
          <a:spcPts val="300"/>
        </a:spcBef>
        <a:buClr>
          <a:schemeClr val="accent3"/>
        </a:buClr>
        <a:buFont typeface="Georgia"/>
        <a:buChar char="◦"/>
        <a:defRPr kumimoji="0" sz="1400" kern="1200" baseline="0">
          <a:solidFill>
            <a:schemeClr val="accent3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7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PRAVNI </a:t>
            </a: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FAKULTET</a:t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27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KORPORATIVNO UPRAVLJANJE</a:t>
            </a:r>
            <a: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BA" sz="2700" b="1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autor-prof.dr.sc. Darko Tipurić i </a:t>
            </a:r>
            <a:r>
              <a:rPr lang="hr-BA" sz="13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saradnici</a:t>
            </a:r>
            <a:r>
              <a:rPr lang="hr-BA" sz="13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izdanje 2008 g.</a:t>
            </a:r>
            <a: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13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n-US" sz="13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423120"/>
          </a:xfrm>
        </p:spPr>
        <p:txBody>
          <a:bodyPr>
            <a:normAutofit/>
          </a:bodyPr>
          <a:lstStyle/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Prof.dr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Halil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Kalač</a:t>
            </a:r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hr-HR" sz="20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Haris Kozlo MA</a:t>
            </a:r>
          </a:p>
          <a:p>
            <a:r>
              <a:rPr lang="hr-HR" sz="20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iši asistent na </a:t>
            </a:r>
            <a:r>
              <a:rPr lang="hr-HR" sz="2000" b="1" dirty="0" err="1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ekonomskopravnoj</a:t>
            </a:r>
            <a:r>
              <a:rPr lang="hr-HR" sz="2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naučnoj oblasti</a:t>
            </a:r>
            <a:endParaRPr lang="hr-HR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bs-Latn-BA" sz="20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en-US" sz="1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4" name="Picture 3" descr="UNT logo NOVI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695700" y="548680"/>
            <a:ext cx="1752600" cy="11822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Međunarodni</a:t>
            </a:r>
            <a:r>
              <a:rPr lang="en-US" dirty="0" smtClean="0"/>
              <a:t> </a:t>
            </a:r>
            <a:r>
              <a:rPr lang="en-US" dirty="0" err="1" smtClean="0"/>
              <a:t>domet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pPr algn="just"/>
            <a:r>
              <a:rPr lang="en-US" dirty="0" smtClean="0"/>
              <a:t>OECD-</a:t>
            </a:r>
            <a:r>
              <a:rPr lang="en-US" dirty="0" err="1" smtClean="0"/>
              <a:t>ov</a:t>
            </a:r>
            <a:r>
              <a:rPr lang="en-US" dirty="0" smtClean="0"/>
              <a:t>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zasniva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četiri</a:t>
            </a:r>
            <a:r>
              <a:rPr lang="en-US" dirty="0" smtClean="0"/>
              <a:t> </a:t>
            </a:r>
            <a:r>
              <a:rPr lang="en-US" dirty="0" err="1" smtClean="0"/>
              <a:t>osnovne</a:t>
            </a:r>
            <a:r>
              <a:rPr lang="sr-Latn-ME" dirty="0" smtClean="0"/>
              <a:t> </a:t>
            </a:r>
            <a:r>
              <a:rPr lang="en-US" dirty="0" err="1" smtClean="0"/>
              <a:t>vrijednosti</a:t>
            </a:r>
            <a:r>
              <a:rPr lang="en-US" dirty="0" smtClean="0"/>
              <a:t>:</a:t>
            </a:r>
          </a:p>
          <a:p>
            <a:pPr algn="just">
              <a:lnSpc>
                <a:spcPct val="100000"/>
              </a:lnSpc>
            </a:pPr>
            <a:r>
              <a:rPr lang="en-US" b="1" dirty="0" err="1" smtClean="0"/>
              <a:t>Nepristrasnost</a:t>
            </a:r>
            <a:r>
              <a:rPr lang="en-US" b="1" dirty="0" smtClean="0"/>
              <a:t>:</a:t>
            </a:r>
            <a:r>
              <a:rPr lang="sr-Latn-ME" b="1" dirty="0" smtClean="0"/>
              <a:t> </a:t>
            </a:r>
            <a:r>
              <a:rPr lang="en-US" dirty="0" err="1" smtClean="0"/>
              <a:t>Okvir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štititi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sr-Latn-ME" dirty="0" smtClean="0"/>
              <a:t>  d</a:t>
            </a:r>
            <a:r>
              <a:rPr lang="en-US" dirty="0" err="1" smtClean="0"/>
              <a:t>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osiguravati</a:t>
            </a:r>
            <a:r>
              <a:rPr lang="en-US" dirty="0" smtClean="0"/>
              <a:t> </a:t>
            </a:r>
            <a:r>
              <a:rPr lang="en-US" dirty="0" err="1" smtClean="0"/>
              <a:t>ravnopravan</a:t>
            </a:r>
            <a:r>
              <a:rPr lang="en-US" dirty="0" smtClean="0"/>
              <a:t> </a:t>
            </a:r>
            <a:r>
              <a:rPr lang="en-US" dirty="0" err="1" smtClean="0"/>
              <a:t>tretman</a:t>
            </a:r>
            <a:r>
              <a:rPr lang="en-US" dirty="0" smtClean="0"/>
              <a:t> </a:t>
            </a:r>
            <a:r>
              <a:rPr lang="en-US" dirty="0" err="1" smtClean="0"/>
              <a:t>svih</a:t>
            </a:r>
            <a:r>
              <a:rPr lang="en-US" dirty="0" smtClean="0"/>
              <a:t> </a:t>
            </a:r>
            <a:r>
              <a:rPr lang="en-US" dirty="0" err="1" smtClean="0"/>
              <a:t>dioničara</a:t>
            </a:r>
            <a:r>
              <a:rPr lang="en-US" dirty="0" smtClean="0"/>
              <a:t>/</a:t>
            </a:r>
            <a:r>
              <a:rPr lang="en-US" dirty="0" err="1" smtClean="0"/>
              <a:t>akcionara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manjinske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dioničare</a:t>
            </a:r>
            <a:r>
              <a:rPr lang="en-US" dirty="0" smtClean="0"/>
              <a:t>/</a:t>
            </a:r>
            <a:r>
              <a:rPr lang="en-US" dirty="0" err="1" smtClean="0"/>
              <a:t>akcionare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>
              <a:lnSpc>
                <a:spcPct val="100000"/>
              </a:lnSpc>
            </a:pPr>
            <a:r>
              <a:rPr lang="en-US" dirty="0" err="1" smtClean="0"/>
              <a:t>Svi</a:t>
            </a:r>
            <a:r>
              <a:rPr lang="en-US" dirty="0" smtClean="0"/>
              <a:t> </a:t>
            </a:r>
            <a:r>
              <a:rPr lang="en-US" dirty="0" err="1" smtClean="0"/>
              <a:t>dioničari</a:t>
            </a:r>
            <a:r>
              <a:rPr lang="en-US" dirty="0" smtClean="0"/>
              <a:t>/</a:t>
            </a:r>
            <a:r>
              <a:rPr lang="en-US" dirty="0" err="1" smtClean="0"/>
              <a:t>akcionari</a:t>
            </a:r>
            <a:r>
              <a:rPr lang="en-US" dirty="0" smtClean="0"/>
              <a:t> </a:t>
            </a:r>
            <a:r>
              <a:rPr lang="en-US" dirty="0" err="1" smtClean="0"/>
              <a:t>trebaju</a:t>
            </a:r>
            <a:r>
              <a:rPr lang="en-US" dirty="0" smtClean="0"/>
              <a:t> </a:t>
            </a:r>
            <a:r>
              <a:rPr lang="en-US" dirty="0" err="1" smtClean="0"/>
              <a:t>imati</a:t>
            </a:r>
            <a:r>
              <a:rPr lang="en-US" dirty="0" smtClean="0"/>
              <a:t> </a:t>
            </a:r>
            <a:r>
              <a:rPr lang="en-US" dirty="0" err="1" smtClean="0"/>
              <a:t>mogućnost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dobiju</a:t>
            </a:r>
            <a:r>
              <a:rPr lang="en-US" dirty="0" smtClean="0"/>
              <a:t> </a:t>
            </a:r>
            <a:r>
              <a:rPr lang="en-US" dirty="0" err="1" smtClean="0"/>
              <a:t>djelotvorno</a:t>
            </a:r>
            <a:r>
              <a:rPr lang="en-US" dirty="0" smtClean="0"/>
              <a:t> </a:t>
            </a:r>
            <a:r>
              <a:rPr lang="en-US" dirty="0" err="1" smtClean="0"/>
              <a:t>obeštećenje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sr-Latn-ME" dirty="0" smtClean="0"/>
              <a:t> </a:t>
            </a:r>
            <a:r>
              <a:rPr lang="en-US" dirty="0" err="1" smtClean="0"/>
              <a:t>kršenje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prava</a:t>
            </a:r>
            <a:r>
              <a:rPr lang="en-US" dirty="0" smtClean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pt-BR" b="1" dirty="0" smtClean="0"/>
              <a:t>• Obaveza: </a:t>
            </a:r>
            <a:r>
              <a:rPr lang="pt-BR" dirty="0" smtClean="0"/>
              <a:t>Okvir korporativnog upravljanja treba priznati prava nosilaca</a:t>
            </a:r>
            <a:r>
              <a:rPr lang="sr-Latn-ME" dirty="0" smtClean="0"/>
              <a:t> </a:t>
            </a:r>
            <a:r>
              <a:rPr lang="pl-PL" dirty="0" smtClean="0"/>
              <a:t>interesa koja su utvrđena zakonom i podsticati aktivnu saradnju između </a:t>
            </a:r>
            <a:r>
              <a:rPr lang="en-US" dirty="0" err="1" smtClean="0"/>
              <a:t>korporacija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nosilaca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u </a:t>
            </a:r>
            <a:r>
              <a:rPr lang="en-US" dirty="0" err="1" smtClean="0"/>
              <a:t>stvaranju</a:t>
            </a:r>
            <a:r>
              <a:rPr lang="en-US" dirty="0" smtClean="0"/>
              <a:t> </a:t>
            </a:r>
            <a:r>
              <a:rPr lang="en-US" dirty="0" err="1" smtClean="0"/>
              <a:t>bogatstva</a:t>
            </a:r>
            <a:r>
              <a:rPr lang="en-US" dirty="0" smtClean="0"/>
              <a:t>, </a:t>
            </a:r>
            <a:r>
              <a:rPr lang="en-US" dirty="0" err="1" smtClean="0"/>
              <a:t>radnih</a:t>
            </a:r>
            <a:r>
              <a:rPr lang="en-US" dirty="0" smtClean="0"/>
              <a:t> </a:t>
            </a:r>
            <a:r>
              <a:rPr lang="en-US" dirty="0" err="1" smtClean="0"/>
              <a:t>mjesta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održivosti</a:t>
            </a:r>
            <a:r>
              <a:rPr lang="en-US" dirty="0" smtClean="0"/>
              <a:t> </a:t>
            </a:r>
            <a:r>
              <a:rPr lang="en-US" dirty="0" err="1" smtClean="0"/>
              <a:t>finansijski</a:t>
            </a:r>
            <a:r>
              <a:rPr lang="en-US" dirty="0" smtClean="0"/>
              <a:t> </a:t>
            </a:r>
            <a:r>
              <a:rPr lang="en-US" dirty="0" err="1" smtClean="0"/>
              <a:t>zdravih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.</a:t>
            </a:r>
          </a:p>
          <a:p>
            <a:pPr marL="0" indent="0" algn="just">
              <a:lnSpc>
                <a:spcPct val="100000"/>
              </a:lnSpc>
              <a:buNone/>
            </a:pPr>
            <a:r>
              <a:rPr lang="en-US" b="1" dirty="0" smtClean="0"/>
              <a:t>• </a:t>
            </a:r>
            <a:r>
              <a:rPr lang="en-US" b="1" dirty="0" err="1" smtClean="0"/>
              <a:t>Transparentnost</a:t>
            </a:r>
            <a:r>
              <a:rPr lang="en-US" b="1" dirty="0" smtClean="0"/>
              <a:t>: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vrši</a:t>
            </a:r>
            <a:r>
              <a:rPr lang="sr-Latn-ME" dirty="0" smtClean="0"/>
              <a:t> </a:t>
            </a:r>
            <a:r>
              <a:rPr lang="en-US" dirty="0" err="1" smtClean="0"/>
              <a:t>blagovremeno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tačno</a:t>
            </a:r>
            <a:r>
              <a:rPr lang="en-US" dirty="0" smtClean="0"/>
              <a:t> </a:t>
            </a:r>
            <a:r>
              <a:rPr lang="en-US" dirty="0" err="1" smtClean="0"/>
              <a:t>objelodanjivanje</a:t>
            </a:r>
            <a:r>
              <a:rPr lang="en-US" dirty="0" smtClean="0"/>
              <a:t> </a:t>
            </a:r>
            <a:r>
              <a:rPr lang="en-US" dirty="0" err="1" smtClean="0"/>
              <a:t>informacija</a:t>
            </a:r>
            <a:r>
              <a:rPr lang="en-US" dirty="0" smtClean="0"/>
              <a:t> o </a:t>
            </a:r>
            <a:r>
              <a:rPr lang="en-US" dirty="0" err="1" smtClean="0"/>
              <a:t>svim</a:t>
            </a:r>
            <a:r>
              <a:rPr lang="en-US" dirty="0" smtClean="0"/>
              <a:t> </a:t>
            </a:r>
            <a:r>
              <a:rPr lang="en-US" dirty="0" err="1" smtClean="0"/>
              <a:t>bitnim</a:t>
            </a:r>
            <a:r>
              <a:rPr lang="en-US" dirty="0" smtClean="0"/>
              <a:t> </a:t>
            </a:r>
            <a:r>
              <a:rPr lang="en-US" dirty="0" err="1" smtClean="0"/>
              <a:t>pitanjima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se </a:t>
            </a:r>
            <a:r>
              <a:rPr lang="en-US" dirty="0" err="1" smtClean="0"/>
              <a:t>tiču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, </a:t>
            </a:r>
            <a:r>
              <a:rPr lang="en-US" dirty="0" err="1" smtClean="0"/>
              <a:t>uključujući</a:t>
            </a:r>
            <a:r>
              <a:rPr lang="en-US" dirty="0" smtClean="0"/>
              <a:t> </a:t>
            </a:r>
            <a:r>
              <a:rPr lang="en-US" dirty="0" err="1" smtClean="0"/>
              <a:t>njegovo</a:t>
            </a:r>
            <a:r>
              <a:rPr lang="en-US" dirty="0" smtClean="0"/>
              <a:t> </a:t>
            </a:r>
            <a:r>
              <a:rPr lang="en-US" dirty="0" err="1" smtClean="0"/>
              <a:t>finansijsko</a:t>
            </a:r>
            <a:r>
              <a:rPr lang="en-US" dirty="0" smtClean="0"/>
              <a:t> </a:t>
            </a:r>
            <a:r>
              <a:rPr lang="en-US" dirty="0" err="1" smtClean="0"/>
              <a:t>stanje</a:t>
            </a:r>
            <a:r>
              <a:rPr lang="en-US" dirty="0" smtClean="0"/>
              <a:t>, </a:t>
            </a:r>
            <a:r>
              <a:rPr lang="en-US" dirty="0" err="1" smtClean="0"/>
              <a:t>uspješnost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strukturu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</a:t>
            </a:r>
          </a:p>
          <a:p>
            <a:pPr algn="just"/>
            <a:r>
              <a:rPr lang="en-US" b="1" dirty="0" err="1" smtClean="0"/>
              <a:t>Odgovornost</a:t>
            </a:r>
            <a:r>
              <a:rPr lang="en-US" b="1" dirty="0" smtClean="0"/>
              <a:t>: </a:t>
            </a:r>
            <a:r>
              <a:rPr lang="en-US" dirty="0" err="1" smtClean="0"/>
              <a:t>Okvir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treba</a:t>
            </a:r>
            <a:r>
              <a:rPr lang="en-US" dirty="0" smtClean="0"/>
              <a:t> </a:t>
            </a:r>
            <a:r>
              <a:rPr lang="en-US" dirty="0" err="1" smtClean="0"/>
              <a:t>osigurati</a:t>
            </a:r>
            <a:r>
              <a:rPr lang="en-US" dirty="0" smtClean="0"/>
              <a:t> </a:t>
            </a:r>
            <a:r>
              <a:rPr lang="en-US" dirty="0" err="1" smtClean="0"/>
              <a:t>strateško</a:t>
            </a:r>
            <a:r>
              <a:rPr lang="sr-Latn-ME" dirty="0" smtClean="0"/>
              <a:t> </a:t>
            </a:r>
            <a:r>
              <a:rPr lang="en-US" dirty="0" err="1" smtClean="0"/>
              <a:t>usmjeravanje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, </a:t>
            </a:r>
            <a:r>
              <a:rPr lang="en-US" dirty="0" err="1" smtClean="0"/>
              <a:t>djelotvorno</a:t>
            </a:r>
            <a:r>
              <a:rPr lang="en-US" dirty="0" smtClean="0"/>
              <a:t> </a:t>
            </a:r>
            <a:r>
              <a:rPr lang="en-US" dirty="0" err="1" smtClean="0"/>
              <a:t>praćenje</a:t>
            </a:r>
            <a:r>
              <a:rPr lang="en-US" dirty="0" smtClean="0"/>
              <a:t> </a:t>
            </a:r>
            <a:r>
              <a:rPr lang="en-US" dirty="0" err="1" smtClean="0"/>
              <a:t>uprave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strane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odgovornost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prema</a:t>
            </a:r>
            <a:r>
              <a:rPr lang="en-US" dirty="0" smtClean="0"/>
              <a:t> </a:t>
            </a:r>
            <a:r>
              <a:rPr lang="en-US" dirty="0" err="1" smtClean="0"/>
              <a:t>preduzeću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dioničarima</a:t>
            </a:r>
            <a:r>
              <a:rPr lang="en-US" dirty="0" smtClean="0"/>
              <a:t>/</a:t>
            </a:r>
            <a:r>
              <a:rPr lang="en-US" dirty="0" err="1" smtClean="0"/>
              <a:t>akcionarima</a:t>
            </a:r>
            <a:r>
              <a:rPr lang="en-US" dirty="0" smtClean="0"/>
              <a:t>.</a:t>
            </a:r>
          </a:p>
          <a:p>
            <a:pPr algn="just"/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P</a:t>
            </a:r>
            <a:r>
              <a:rPr lang="sr-Latn-ME" dirty="0" smtClean="0"/>
              <a:t>OSLOVNA LOGIKA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pt-BR" dirty="0" smtClean="0"/>
              <a:t>Na nivou privrednog društva</a:t>
            </a:r>
            <a:r>
              <a:rPr lang="sr-Latn-ME" dirty="0" smtClean="0"/>
              <a:t>. </a:t>
            </a:r>
            <a:r>
              <a:rPr lang="pt-BR" dirty="0" smtClean="0"/>
              <a:t> </a:t>
            </a:r>
            <a:r>
              <a:rPr lang="sr-Latn-ME" dirty="0" smtClean="0"/>
              <a:t>P</a:t>
            </a:r>
            <a:r>
              <a:rPr lang="pt-BR" dirty="0" smtClean="0"/>
              <a:t>reduzeća kojima se dobro upravlja</a:t>
            </a:r>
            <a:r>
              <a:rPr lang="sr-Latn-ME" dirty="0" smtClean="0"/>
              <a:t>,</a:t>
            </a:r>
            <a:r>
              <a:rPr lang="pt-BR" dirty="0" smtClean="0"/>
              <a:t> obično</a:t>
            </a:r>
            <a:r>
              <a:rPr lang="sr-Latn-ME" dirty="0" smtClean="0"/>
              <a:t> </a:t>
            </a:r>
            <a:r>
              <a:rPr lang="pl-PL" dirty="0" smtClean="0"/>
              <a:t>bolje i jeftinije dolaze do kapitala, i na dugi rok uspijevaju nadmašiti slična privredna </a:t>
            </a:r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kojima</a:t>
            </a:r>
            <a:r>
              <a:rPr lang="en-US" dirty="0" smtClean="0"/>
              <a:t> se </a:t>
            </a:r>
            <a:r>
              <a:rPr lang="en-US" dirty="0" err="1" smtClean="0"/>
              <a:t>loše</a:t>
            </a:r>
            <a:r>
              <a:rPr lang="en-US" dirty="0" smtClean="0"/>
              <a:t> </a:t>
            </a:r>
            <a:r>
              <a:rPr lang="en-US" dirty="0" err="1" smtClean="0"/>
              <a:t>upravlja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Društva</a:t>
            </a:r>
            <a:r>
              <a:rPr lang="en-US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insistiraju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najvišim</a:t>
            </a:r>
            <a:r>
              <a:rPr lang="en-US" dirty="0" smtClean="0"/>
              <a:t> </a:t>
            </a:r>
            <a:r>
              <a:rPr lang="en-US" dirty="0" err="1" smtClean="0"/>
              <a:t>standardima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,</a:t>
            </a:r>
            <a:r>
              <a:rPr lang="en-US" dirty="0" smtClean="0"/>
              <a:t> </a:t>
            </a:r>
            <a:r>
              <a:rPr lang="en-US" dirty="0" err="1" smtClean="0"/>
              <a:t>smanjuju</a:t>
            </a:r>
            <a:r>
              <a:rPr lang="en-US" dirty="0" smtClean="0"/>
              <a:t> </a:t>
            </a:r>
            <a:r>
              <a:rPr lang="en-US" dirty="0" err="1" smtClean="0"/>
              <a:t>mnoge</a:t>
            </a:r>
            <a:r>
              <a:rPr lang="en-US" dirty="0" smtClean="0"/>
              <a:t> </a:t>
            </a:r>
            <a:r>
              <a:rPr lang="en-US" dirty="0" err="1" smtClean="0"/>
              <a:t>rizike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svojstveni</a:t>
            </a:r>
            <a:r>
              <a:rPr lang="en-US" dirty="0" smtClean="0"/>
              <a:t> </a:t>
            </a:r>
            <a:r>
              <a:rPr lang="en-US" dirty="0" err="1" smtClean="0"/>
              <a:t>ulaganju</a:t>
            </a:r>
            <a:r>
              <a:rPr lang="en-US" dirty="0" smtClean="0"/>
              <a:t> u </a:t>
            </a:r>
            <a:r>
              <a:rPr lang="en-US" dirty="0" err="1" smtClean="0"/>
              <a:t>društvo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err="1" smtClean="0"/>
              <a:t>Društvima</a:t>
            </a:r>
            <a:r>
              <a:rPr lang="sr-Latn-ME" dirty="0" smtClean="0"/>
              <a:t> </a:t>
            </a:r>
            <a:r>
              <a:rPr lang="en-US" dirty="0" err="1" smtClean="0"/>
              <a:t>koja</a:t>
            </a:r>
            <a:r>
              <a:rPr lang="en-US" dirty="0" smtClean="0"/>
              <a:t> </a:t>
            </a:r>
            <a:r>
              <a:rPr lang="en-US" dirty="0" err="1" smtClean="0"/>
              <a:t>aktivno</a:t>
            </a:r>
            <a:r>
              <a:rPr lang="sr-Latn-ME" dirty="0" smtClean="0"/>
              <a:t> </a:t>
            </a:r>
            <a:r>
              <a:rPr lang="en-US" dirty="0" err="1" smtClean="0"/>
              <a:t>promovi</a:t>
            </a:r>
            <a:r>
              <a:rPr lang="sr-Latn-ME" dirty="0" smtClean="0"/>
              <a:t>š</a:t>
            </a:r>
            <a:r>
              <a:rPr lang="en-US" dirty="0" smtClean="0"/>
              <a:t>u </a:t>
            </a:r>
            <a:r>
              <a:rPr lang="en-US" dirty="0" err="1" smtClean="0"/>
              <a:t>snažne</a:t>
            </a:r>
            <a:r>
              <a:rPr lang="en-US" dirty="0" smtClean="0"/>
              <a:t> </a:t>
            </a:r>
            <a:r>
              <a:rPr lang="en-US" dirty="0" err="1" smtClean="0"/>
              <a:t>prakse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potrebni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sr-Latn-ME" dirty="0" smtClean="0"/>
              <a:t> </a:t>
            </a:r>
            <a:r>
              <a:rPr lang="en-US" dirty="0" err="1" smtClean="0"/>
              <a:t>ključni</a:t>
            </a:r>
            <a:r>
              <a:rPr lang="en-US" dirty="0" smtClean="0"/>
              <a:t> </a:t>
            </a:r>
            <a:r>
              <a:rPr lang="en-US" dirty="0" err="1" smtClean="0"/>
              <a:t>zaposleni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spremni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sposobni</a:t>
            </a:r>
            <a:r>
              <a:rPr lang="en-US" dirty="0" smtClean="0"/>
              <a:t> </a:t>
            </a:r>
            <a:r>
              <a:rPr lang="en-US" dirty="0" err="1" smtClean="0"/>
              <a:t>smisliti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implementirati</a:t>
            </a:r>
            <a:r>
              <a:rPr lang="en-US" dirty="0" smtClean="0"/>
              <a:t> </a:t>
            </a:r>
            <a:r>
              <a:rPr lang="en-US" dirty="0" err="1" smtClean="0"/>
              <a:t>dobre</a:t>
            </a:r>
            <a:r>
              <a:rPr lang="en-US" dirty="0" smtClean="0"/>
              <a:t> </a:t>
            </a:r>
            <a:r>
              <a:rPr lang="en-US" dirty="0" err="1" smtClean="0"/>
              <a:t>politike</a:t>
            </a:r>
            <a:r>
              <a:rPr lang="sr-Latn-ME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Ova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generalno</a:t>
            </a:r>
            <a:r>
              <a:rPr lang="en-US" dirty="0" smtClean="0"/>
              <a:t> </a:t>
            </a:r>
            <a:r>
              <a:rPr lang="en-US" dirty="0" err="1" smtClean="0"/>
              <a:t>cijeniti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nagrađivati</a:t>
            </a:r>
            <a:r>
              <a:rPr lang="en-US" dirty="0" smtClean="0"/>
              <a:t> </a:t>
            </a:r>
            <a:r>
              <a:rPr lang="en-US" dirty="0" err="1" smtClean="0"/>
              <a:t>takve</a:t>
            </a:r>
            <a:r>
              <a:rPr lang="sr-Latn-ME" dirty="0" smtClean="0"/>
              <a:t> </a:t>
            </a:r>
            <a:r>
              <a:rPr lang="en-US" dirty="0" err="1" smtClean="0"/>
              <a:t>zaposlene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njihovih</a:t>
            </a:r>
            <a:r>
              <a:rPr lang="en-US" dirty="0" smtClean="0"/>
              <a:t> </a:t>
            </a:r>
            <a:r>
              <a:rPr lang="en-US" dirty="0" err="1" smtClean="0"/>
              <a:t>konkurenata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nisu</a:t>
            </a:r>
            <a:r>
              <a:rPr lang="en-US" dirty="0" smtClean="0"/>
              <a:t> </a:t>
            </a:r>
            <a:r>
              <a:rPr lang="en-US" dirty="0" err="1" smtClean="0"/>
              <a:t>svjesni</a:t>
            </a:r>
            <a:r>
              <a:rPr lang="en-US" dirty="0" smtClean="0"/>
              <a:t> </a:t>
            </a:r>
            <a:r>
              <a:rPr lang="en-US" dirty="0" err="1" smtClean="0"/>
              <a:t>koristi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ovakvih</a:t>
            </a:r>
            <a:r>
              <a:rPr lang="en-US" dirty="0" smtClean="0"/>
              <a:t> </a:t>
            </a:r>
            <a:r>
              <a:rPr lang="en-US" dirty="0" err="1" smtClean="0"/>
              <a:t>politika</a:t>
            </a:r>
            <a:r>
              <a:rPr lang="sr-Latn-ME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praksi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ih</a:t>
            </a:r>
            <a:r>
              <a:rPr lang="en-US" dirty="0" smtClean="0"/>
              <a:t> </a:t>
            </a:r>
            <a:r>
              <a:rPr lang="en-US" dirty="0" err="1" smtClean="0"/>
              <a:t>ignori</a:t>
            </a:r>
            <a:r>
              <a:rPr lang="sr-Latn-ME" dirty="0" smtClean="0"/>
              <a:t>š</a:t>
            </a:r>
            <a:r>
              <a:rPr lang="en-US" dirty="0" smtClean="0"/>
              <a:t>u.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Zatim</a:t>
            </a:r>
            <a:r>
              <a:rPr lang="en-US" dirty="0" smtClean="0"/>
              <a:t>, </a:t>
            </a:r>
            <a:r>
              <a:rPr lang="en-US" dirty="0" err="1" smtClean="0"/>
              <a:t>takva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 </a:t>
            </a:r>
            <a:r>
              <a:rPr lang="en-US" dirty="0" err="1" smtClean="0"/>
              <a:t>obično</a:t>
            </a:r>
            <a:r>
              <a:rPr lang="en-US" dirty="0" smtClean="0"/>
              <a:t> </a:t>
            </a:r>
            <a:r>
              <a:rPr lang="en-US" dirty="0" err="1" smtClean="0"/>
              <a:t>privlače</a:t>
            </a:r>
            <a:r>
              <a:rPr lang="en-US" dirty="0" smtClean="0"/>
              <a:t> </a:t>
            </a:r>
            <a:r>
              <a:rPr lang="en-US" dirty="0" err="1" smtClean="0"/>
              <a:t>više</a:t>
            </a:r>
            <a:r>
              <a:rPr lang="en-US" dirty="0" smtClean="0"/>
              <a:t> </a:t>
            </a:r>
            <a:r>
              <a:rPr lang="en-US" dirty="0" err="1" smtClean="0"/>
              <a:t>investitora</a:t>
            </a:r>
            <a:r>
              <a:rPr lang="en-US" dirty="0" smtClean="0"/>
              <a:t> </a:t>
            </a:r>
            <a:r>
              <a:rPr lang="en-US" dirty="0" err="1" smtClean="0"/>
              <a:t>koji</a:t>
            </a:r>
            <a:r>
              <a:rPr lang="sr-Latn-ME" dirty="0" smtClean="0"/>
              <a:t> </a:t>
            </a:r>
            <a:r>
              <a:rPr lang="pl-PL" dirty="0" smtClean="0"/>
              <a:t>su spremni osigurati kapital po nižoj cijeni.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C</a:t>
            </a:r>
            <a:r>
              <a:rPr lang="sr-Latn-ME" dirty="0" smtClean="0"/>
              <a:t>IJENA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dirty="0" err="1" smtClean="0"/>
              <a:t>Dobro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povlači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sobom</a:t>
            </a:r>
            <a:r>
              <a:rPr lang="en-US" dirty="0" smtClean="0"/>
              <a:t> </a:t>
            </a:r>
            <a:r>
              <a:rPr lang="en-US" dirty="0" err="1" smtClean="0"/>
              <a:t>realne</a:t>
            </a:r>
            <a:r>
              <a:rPr lang="en-US" dirty="0" smtClean="0"/>
              <a:t> </a:t>
            </a:r>
            <a:r>
              <a:rPr lang="en-US" dirty="0" err="1" smtClean="0"/>
              <a:t>troškove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en-US" dirty="0" smtClean="0"/>
              <a:t> </a:t>
            </a:r>
            <a:r>
              <a:rPr lang="en-US" dirty="0" err="1" smtClean="0"/>
              <a:t>Neki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en-US" dirty="0" smtClean="0"/>
              <a:t> </a:t>
            </a:r>
            <a:r>
              <a:rPr lang="en-US" dirty="0" err="1" smtClean="0"/>
              <a:t>troškova</a:t>
            </a:r>
            <a:r>
              <a:rPr lang="en-US" dirty="0" smtClean="0"/>
              <a:t> </a:t>
            </a:r>
            <a:r>
              <a:rPr lang="en-US" dirty="0" err="1" smtClean="0"/>
              <a:t>obuhvataju</a:t>
            </a:r>
            <a:r>
              <a:rPr lang="sr-Latn-ME" dirty="0" smtClean="0"/>
              <a:t> </a:t>
            </a:r>
            <a:r>
              <a:rPr lang="en-US" dirty="0" err="1" smtClean="0"/>
              <a:t>angaž</a:t>
            </a:r>
            <a:r>
              <a:rPr lang="sr-Latn-ME" dirty="0" smtClean="0"/>
              <a:t>ovanje </a:t>
            </a:r>
            <a:r>
              <a:rPr lang="en-US" dirty="0" smtClean="0"/>
              <a:t> </a:t>
            </a:r>
            <a:r>
              <a:rPr lang="en-US" dirty="0" err="1" smtClean="0"/>
              <a:t>specijaliz</a:t>
            </a:r>
            <a:r>
              <a:rPr lang="sr-Latn-ME" dirty="0" smtClean="0"/>
              <a:t>ova</a:t>
            </a:r>
            <a:r>
              <a:rPr lang="en-US" dirty="0" err="1" smtClean="0"/>
              <a:t>nog</a:t>
            </a:r>
            <a:r>
              <a:rPr lang="en-US" dirty="0" smtClean="0"/>
              <a:t> </a:t>
            </a:r>
            <a:r>
              <a:rPr lang="en-US" dirty="0" err="1" smtClean="0"/>
              <a:t>osoblja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</a:t>
            </a:r>
            <a:r>
              <a:rPr lang="en-US" dirty="0" err="1" smtClean="0"/>
              <a:t>što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sekretari</a:t>
            </a:r>
            <a:r>
              <a:rPr lang="en-US" dirty="0" smtClean="0"/>
              <a:t> </a:t>
            </a:r>
            <a:r>
              <a:rPr lang="en-US" dirty="0" err="1" smtClean="0"/>
              <a:t>preduzeća</a:t>
            </a:r>
            <a:r>
              <a:rPr lang="en-US" dirty="0" smtClean="0"/>
              <a:t>, </a:t>
            </a:r>
            <a:r>
              <a:rPr lang="en-US" dirty="0" err="1" smtClean="0"/>
              <a:t>iskusni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nezavisni</a:t>
            </a:r>
            <a:r>
              <a:rPr lang="sr-Latn-ME" dirty="0" smtClean="0"/>
              <a:t> </a:t>
            </a:r>
            <a:r>
              <a:rPr lang="en-US" dirty="0" err="1" smtClean="0"/>
              <a:t>članovi</a:t>
            </a:r>
            <a:r>
              <a:rPr lang="en-US" dirty="0" smtClean="0"/>
              <a:t> </a:t>
            </a:r>
            <a:r>
              <a:rPr lang="en-US" dirty="0" err="1" smtClean="0"/>
              <a:t>nadzornog</a:t>
            </a:r>
            <a:r>
              <a:rPr lang="en-US" dirty="0" smtClean="0"/>
              <a:t>/</a:t>
            </a:r>
            <a:r>
              <a:rPr lang="en-US" dirty="0" err="1" smtClean="0"/>
              <a:t>upravnog</a:t>
            </a:r>
            <a:r>
              <a:rPr lang="en-US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, </a:t>
            </a:r>
            <a:r>
              <a:rPr lang="en-US" dirty="0" err="1" smtClean="0"/>
              <a:t>interni</a:t>
            </a:r>
            <a:r>
              <a:rPr lang="en-US" dirty="0" smtClean="0"/>
              <a:t> </a:t>
            </a:r>
            <a:r>
              <a:rPr lang="en-US" dirty="0" err="1" smtClean="0"/>
              <a:t>revizori</a:t>
            </a:r>
            <a:r>
              <a:rPr lang="en-US" dirty="0" smtClean="0"/>
              <a:t> </a:t>
            </a:r>
            <a:r>
              <a:rPr lang="en-US" dirty="0" err="1" smtClean="0"/>
              <a:t>ili</a:t>
            </a:r>
            <a:r>
              <a:rPr lang="en-US" dirty="0" smtClean="0"/>
              <a:t> </a:t>
            </a:r>
            <a:r>
              <a:rPr lang="en-US" dirty="0" err="1" smtClean="0"/>
              <a:t>drugi</a:t>
            </a:r>
            <a:r>
              <a:rPr lang="en-US" dirty="0" smtClean="0"/>
              <a:t> </a:t>
            </a:r>
            <a:r>
              <a:rPr lang="en-US" dirty="0" err="1" smtClean="0"/>
              <a:t>stručnjaci</a:t>
            </a:r>
            <a:r>
              <a:rPr lang="en-US" dirty="0" smtClean="0"/>
              <a:t> u </a:t>
            </a:r>
            <a:r>
              <a:rPr lang="en-US" dirty="0" err="1" smtClean="0"/>
              <a:t>oblasti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 </a:t>
            </a:r>
            <a:endParaRPr lang="sr-Latn-ME" dirty="0" smtClean="0"/>
          </a:p>
          <a:p>
            <a:pPr algn="just"/>
            <a:r>
              <a:rPr lang="en-US" dirty="0" smtClean="0"/>
              <a:t>To </a:t>
            </a:r>
            <a:r>
              <a:rPr lang="en-US" dirty="0" err="1" smtClean="0"/>
              <a:t>će</a:t>
            </a:r>
            <a:r>
              <a:rPr lang="en-US" dirty="0" smtClean="0"/>
              <a:t> </a:t>
            </a:r>
            <a:r>
              <a:rPr lang="en-US" dirty="0" err="1" smtClean="0"/>
              <a:t>vjerovatno</a:t>
            </a:r>
            <a:r>
              <a:rPr lang="en-US" dirty="0" smtClean="0"/>
              <a:t> </a:t>
            </a:r>
            <a:r>
              <a:rPr lang="en-US" dirty="0" err="1" smtClean="0"/>
              <a:t>iziskivati</a:t>
            </a:r>
            <a:r>
              <a:rPr lang="en-US" dirty="0" smtClean="0"/>
              <a:t> </a:t>
            </a:r>
            <a:r>
              <a:rPr lang="en-US" dirty="0" err="1" smtClean="0"/>
              <a:t>plaćanje</a:t>
            </a:r>
            <a:r>
              <a:rPr lang="en-US" dirty="0" smtClean="0"/>
              <a:t> </a:t>
            </a:r>
            <a:r>
              <a:rPr lang="en-US" dirty="0" err="1" smtClean="0"/>
              <a:t>honorara</a:t>
            </a:r>
            <a:r>
              <a:rPr lang="en-US" dirty="0" smtClean="0"/>
              <a:t> </a:t>
            </a:r>
            <a:r>
              <a:rPr lang="en-US" dirty="0" err="1" smtClean="0"/>
              <a:t>eksternim</a:t>
            </a:r>
            <a:r>
              <a:rPr lang="en-US" dirty="0" smtClean="0"/>
              <a:t> </a:t>
            </a:r>
            <a:r>
              <a:rPr lang="en-US" dirty="0" err="1" smtClean="0"/>
              <a:t>savjetnicima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revizorima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konsultantima</a:t>
            </a:r>
            <a:r>
              <a:rPr lang="en-US" dirty="0" smtClean="0"/>
              <a:t>.</a:t>
            </a:r>
            <a:endParaRPr lang="sr-Latn-ME" dirty="0" smtClean="0"/>
          </a:p>
          <a:p>
            <a:pPr algn="just"/>
            <a:r>
              <a:rPr lang="sr-Latn-ME" dirty="0" smtClean="0"/>
              <a:t>T</a:t>
            </a:r>
            <a:r>
              <a:rPr lang="en-US" dirty="0" err="1" smtClean="0"/>
              <a:t>roškovi</a:t>
            </a:r>
            <a:r>
              <a:rPr lang="en-US" dirty="0" smtClean="0"/>
              <a:t> </a:t>
            </a:r>
            <a:r>
              <a:rPr lang="en-US" dirty="0" err="1" smtClean="0"/>
              <a:t>dodatnog</a:t>
            </a:r>
            <a:r>
              <a:rPr lang="en-US" dirty="0" smtClean="0"/>
              <a:t> </a:t>
            </a:r>
            <a:r>
              <a:rPr lang="en-US" dirty="0" err="1" smtClean="0"/>
              <a:t>objelodanjivanja</a:t>
            </a:r>
            <a:r>
              <a:rPr lang="en-US" dirty="0" smtClean="0"/>
              <a:t> </a:t>
            </a:r>
            <a:r>
              <a:rPr lang="en-US" dirty="0" err="1" smtClean="0"/>
              <a:t>mogu</a:t>
            </a:r>
            <a:r>
              <a:rPr lang="en-US" dirty="0" smtClean="0"/>
              <a:t> </a:t>
            </a:r>
            <a:r>
              <a:rPr lang="en-US" dirty="0" err="1" smtClean="0"/>
              <a:t>biti</a:t>
            </a:r>
            <a:r>
              <a:rPr lang="en-US" dirty="0" smtClean="0"/>
              <a:t> </a:t>
            </a:r>
            <a:r>
              <a:rPr lang="en-US" dirty="0" err="1" smtClean="0"/>
              <a:t>visoki</a:t>
            </a:r>
            <a:r>
              <a:rPr lang="en-US" dirty="0" smtClean="0"/>
              <a:t>.</a:t>
            </a:r>
            <a:endParaRPr lang="en-US" smtClean="0"/>
          </a:p>
          <a:p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1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            VJEŽBE</a:t>
            </a:r>
            <a: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/>
            </a:r>
            <a:br>
              <a:rPr lang="hr-HR" sz="22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UVOD</a:t>
            </a:r>
            <a:br>
              <a:rPr lang="hr-HR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hr-HR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109728" indent="0">
              <a:buNone/>
            </a:pPr>
            <a:r>
              <a:rPr lang="bs-Latn-BA" sz="2400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Predmet Korporativno upravljanje ima za cilj:</a:t>
            </a:r>
          </a:p>
          <a:p>
            <a:pPr marL="109728" indent="0"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Da studente upozna sa sistemom upravljanja malim i srednjim </a:t>
            </a:r>
            <a:r>
              <a:rPr lang="bs-Latn-BA" sz="24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preduzećima</a:t>
            </a: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 velikim korporacijama 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Pravima osoba u statusu vlasnika dijela kapitala sa različitim omjerom učešća u ukupnom kapitalu</a:t>
            </a:r>
          </a:p>
          <a:p>
            <a:pPr>
              <a:buFont typeface="Arial" panose="020B0604020202020204" pitchFamily="34" charset="0"/>
              <a:buChar char="•"/>
            </a:pPr>
            <a:r>
              <a:rPr lang="bs-Latn-BA" sz="2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Sa naglaskom na male dioničare i njihovim pravima</a:t>
            </a:r>
            <a:endParaRPr lang="bs-Latn-BA" sz="2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 algn="ctr">
              <a:buNone/>
            </a:pPr>
            <a:r>
              <a:rPr lang="bs-Latn-BA" sz="18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,,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studenti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stiču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znanja o načinu osnivanja kompanije, pravilima i uslovima poslovanja u </a:t>
            </a:r>
            <a:r>
              <a:rPr lang="bs-Latn-BA" sz="1800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okruženju</a:t>
            </a:r>
            <a:r>
              <a:rPr lang="bs-Latn-BA" sz="1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zakonskim regulativama vezanim za korporaciju“</a:t>
            </a:r>
          </a:p>
          <a:p>
            <a:pPr>
              <a:buFont typeface="Arial" panose="020B0604020202020204" pitchFamily="34" charset="0"/>
              <a:buChar char="•"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3778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4664"/>
            <a:ext cx="8229600" cy="5721499"/>
          </a:xfrm>
        </p:spPr>
        <p:txBody>
          <a:bodyPr>
            <a:normAutofit fontScale="77500" lnSpcReduction="20000"/>
          </a:bodyPr>
          <a:lstStyle/>
          <a:p>
            <a:pPr marL="109728" indent="0">
              <a:buNone/>
            </a:pPr>
            <a:endParaRPr lang="bs-Latn-BA" sz="18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1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r>
              <a:rPr lang="bs-Latn-BA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bs-Latn-BA" sz="24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ematske jedinice predmeta Korporativno upravljanje:</a:t>
            </a:r>
          </a:p>
          <a:p>
            <a:pPr marL="109728" indent="0">
              <a:buNone/>
            </a:pPr>
            <a:endParaRPr lang="bs-Latn-BA" sz="2400" u="sng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sr-Latn-ME" sz="2400" dirty="0" smtClean="0"/>
              <a:t>A-</a:t>
            </a:r>
            <a:r>
              <a:rPr lang="en-US" sz="2400" dirty="0" smtClean="0"/>
              <a:t> </a:t>
            </a:r>
            <a:r>
              <a:rPr lang="sr-Latn-ME" sz="2400" dirty="0" smtClean="0"/>
              <a:t>ŠTA JE</a:t>
            </a:r>
            <a:r>
              <a:rPr lang="en-US" sz="2400" dirty="0" smtClean="0"/>
              <a:t> KORPORATIVNO UPRAVLJANJE</a:t>
            </a:r>
            <a:endParaRPr lang="sr-Latn-ME" sz="2400" dirty="0" smtClean="0"/>
          </a:p>
          <a:p>
            <a:pPr marL="0" indent="0">
              <a:buNone/>
            </a:pPr>
            <a:r>
              <a:rPr lang="sr-Latn-ME" sz="2400" dirty="0" smtClean="0"/>
              <a:t>1.Pojam i definisanje korporativnog upravljanja</a:t>
            </a:r>
          </a:p>
          <a:p>
            <a:pPr marL="0" indent="0">
              <a:buNone/>
            </a:pPr>
            <a:r>
              <a:rPr lang="sr-Latn-ME" sz="2400" dirty="0" smtClean="0"/>
              <a:t>2. Moderna korporacija  i menadžerski kapitalizam </a:t>
            </a:r>
          </a:p>
          <a:p>
            <a:pPr marL="0" indent="0">
              <a:buNone/>
            </a:pPr>
            <a:r>
              <a:rPr lang="sr-Latn-ME" sz="2400" dirty="0" smtClean="0"/>
              <a:t>3. Vlasnički koncept i razvoj modernog korporativnog upravljanja</a:t>
            </a:r>
          </a:p>
          <a:p>
            <a:pPr marL="0" indent="0">
              <a:buNone/>
            </a:pPr>
            <a:r>
              <a:rPr lang="sr-Latn-ME" sz="2400" dirty="0" smtClean="0"/>
              <a:t>4. Kritika vlasničkog pristupa  </a:t>
            </a:r>
          </a:p>
          <a:p>
            <a:pPr marL="0" indent="0">
              <a:buNone/>
            </a:pPr>
            <a:r>
              <a:rPr lang="sr-Latn-ME" sz="2400" dirty="0" smtClean="0"/>
              <a:t>5. Normativni pristup stokeholderskoj orijentaciji preduzeću</a:t>
            </a:r>
          </a:p>
          <a:p>
            <a:pPr marL="0" indent="0">
              <a:buNone/>
            </a:pPr>
            <a:r>
              <a:rPr lang="sr-Latn-ME" sz="2400" dirty="0" smtClean="0"/>
              <a:t>6. Modeli  korporatvnog upravljanja</a:t>
            </a:r>
          </a:p>
          <a:p>
            <a:pPr marL="0" indent="0">
              <a:buNone/>
            </a:pPr>
            <a:r>
              <a:rPr lang="sr-Latn-ME" sz="2400" dirty="0" smtClean="0"/>
              <a:t>7. Nosioci interesa i njihova uloga</a:t>
            </a:r>
            <a:r>
              <a:rPr lang="en-US" sz="2400" dirty="0" smtClean="0"/>
              <a:t> </a:t>
            </a:r>
            <a:r>
              <a:rPr lang="sr-Latn-ME" sz="2400" dirty="0" smtClean="0"/>
              <a:t>u preduzeću</a:t>
            </a:r>
            <a:endParaRPr lang="sr-Latn-ME" sz="2400" b="1" dirty="0" smtClean="0"/>
          </a:p>
          <a:p>
            <a:pPr marL="0" indent="0">
              <a:buNone/>
            </a:pPr>
            <a:r>
              <a:rPr lang="sr-Latn-ME" sz="2400" dirty="0" smtClean="0"/>
              <a:t>8. Kratka istorija korporativnog upravljanja  i mđunarodni domet </a:t>
            </a:r>
          </a:p>
          <a:p>
            <a:pPr marL="514350" indent="-514350">
              <a:buAutoNum type="arabicPeriod" startAt="9"/>
            </a:pPr>
            <a:r>
              <a:rPr lang="sr-Latn-ME" sz="2400" dirty="0" smtClean="0"/>
              <a:t>Razlikovanje korporativnog upravljanja od rukovođenja</a:t>
            </a:r>
          </a:p>
          <a:p>
            <a:pPr marL="0" indent="0">
              <a:buNone/>
            </a:pPr>
            <a:r>
              <a:rPr lang="sr-Latn-ME" sz="2400" dirty="0" smtClean="0"/>
              <a:t>B -</a:t>
            </a:r>
            <a:r>
              <a:rPr lang="en-US" sz="2400" dirty="0" smtClean="0"/>
              <a:t> </a:t>
            </a:r>
            <a:r>
              <a:rPr lang="sr-Latn-ME" sz="2400" dirty="0" smtClean="0"/>
              <a:t>POSLOVNA LOGIKA KORPORATIVNOG UPRAVLJANJA</a:t>
            </a:r>
          </a:p>
          <a:p>
            <a:pPr marL="514350" indent="-514350">
              <a:buAutoNum type="arabicPeriod"/>
            </a:pPr>
            <a:r>
              <a:rPr lang="sr-Latn-ME" sz="2400" dirty="0" smtClean="0"/>
              <a:t>Stimulisanje učinaka i poboljšanje operativne efikasnosti</a:t>
            </a:r>
          </a:p>
          <a:p>
            <a:pPr marL="514350" indent="-514350">
              <a:buAutoNum type="arabicPeriod"/>
            </a:pPr>
            <a:r>
              <a:rPr lang="sr-Latn-ME" sz="2400" dirty="0" smtClean="0"/>
              <a:t>Poboljšanje pristupa tržištu kapitala</a:t>
            </a:r>
          </a:p>
          <a:p>
            <a:pPr marL="514350" indent="-514350">
              <a:buAutoNum type="arabicPeriod"/>
            </a:pPr>
            <a:r>
              <a:rPr lang="sr-Latn-ME" sz="2400" dirty="0" smtClean="0"/>
              <a:t>Povećanje vrijednosti sredstava preduzeća i smanjenje cijene kapitala</a:t>
            </a:r>
          </a:p>
          <a:p>
            <a:pPr marL="514350" indent="-514350">
              <a:buAutoNum type="arabicPeriod"/>
            </a:pPr>
            <a:r>
              <a:rPr lang="sr-Latn-ME" sz="2400" dirty="0" smtClean="0"/>
              <a:t>Građenje bolje reputacije preduzeća</a:t>
            </a:r>
          </a:p>
          <a:p>
            <a:pPr marL="0" indent="0">
              <a:buNone/>
            </a:pPr>
            <a:r>
              <a:rPr lang="sr-Latn-ME" sz="2400" dirty="0" smtClean="0"/>
              <a:t>C – CIJENA KORPORATIVNOG UPRAVLJANJA</a:t>
            </a:r>
          </a:p>
          <a:p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None/>
            </a:pPr>
            <a:endParaRPr lang="bs-Latn-BA" sz="2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109728" indent="0">
              <a:buNone/>
            </a:pPr>
            <a:endParaRPr lang="bs-Latn-BA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92021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 smtClean="0"/>
              <a:t>Šta</a:t>
            </a:r>
            <a:r>
              <a:rPr lang="en-US" dirty="0" smtClean="0"/>
              <a:t> je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?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en-US" dirty="0" err="1" smtClean="0"/>
              <a:t>Međunarodna</a:t>
            </a:r>
            <a:r>
              <a:rPr lang="en-US" dirty="0" smtClean="0"/>
              <a:t> </a:t>
            </a:r>
            <a:r>
              <a:rPr lang="en-US" dirty="0" err="1" smtClean="0"/>
              <a:t>finansijska</a:t>
            </a:r>
            <a:r>
              <a:rPr lang="en-US" dirty="0" smtClean="0"/>
              <a:t> </a:t>
            </a:r>
            <a:r>
              <a:rPr lang="en-US" dirty="0" err="1" smtClean="0"/>
              <a:t>korporacija</a:t>
            </a:r>
            <a:r>
              <a:rPr lang="en-US" dirty="0" smtClean="0"/>
              <a:t> (IFC) </a:t>
            </a:r>
            <a:r>
              <a:rPr lang="en-US" dirty="0" err="1" smtClean="0"/>
              <a:t>defini</a:t>
            </a:r>
            <a:r>
              <a:rPr lang="sr-Latn-ME" dirty="0" smtClean="0"/>
              <a:t>še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sr-Latn-ME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 “</a:t>
            </a:r>
            <a:r>
              <a:rPr lang="en-US" dirty="0" err="1" smtClean="0"/>
              <a:t>strukture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procese</a:t>
            </a:r>
            <a:r>
              <a:rPr lang="en-US" dirty="0" smtClean="0"/>
              <a:t>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vođenje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privrednih</a:t>
            </a:r>
            <a:r>
              <a:rPr lang="en-US" dirty="0" smtClean="0"/>
              <a:t> </a:t>
            </a:r>
            <a:r>
              <a:rPr lang="en-US" dirty="0" err="1" smtClean="0"/>
              <a:t>društava</a:t>
            </a:r>
            <a:r>
              <a:rPr lang="en-US" dirty="0" smtClean="0"/>
              <a:t>”.</a:t>
            </a:r>
          </a:p>
          <a:p>
            <a:pPr algn="just"/>
            <a:r>
              <a:rPr lang="en-US" dirty="0" err="1" smtClean="0"/>
              <a:t>Opšteprihvaćena</a:t>
            </a:r>
            <a:r>
              <a:rPr lang="en-US" dirty="0" smtClean="0"/>
              <a:t> </a:t>
            </a:r>
            <a:r>
              <a:rPr lang="en-US" dirty="0" err="1" smtClean="0"/>
              <a:t>definicija</a:t>
            </a:r>
            <a:r>
              <a:rPr lang="en-US" dirty="0" smtClean="0"/>
              <a:t> </a:t>
            </a:r>
            <a:r>
              <a:rPr lang="en-US" dirty="0" err="1" smtClean="0"/>
              <a:t>pojma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potiče</a:t>
            </a:r>
            <a:r>
              <a:rPr lang="en-US" dirty="0" smtClean="0"/>
              <a:t> </a:t>
            </a:r>
            <a:r>
              <a:rPr lang="en-US" dirty="0" err="1" smtClean="0"/>
              <a:t>od</a:t>
            </a:r>
            <a:r>
              <a:rPr lang="sr-Latn-ME" dirty="0" smtClean="0"/>
              <a:t> </a:t>
            </a:r>
            <a:r>
              <a:rPr lang="en-US" dirty="0" err="1" smtClean="0"/>
              <a:t>Izvještaja</a:t>
            </a:r>
            <a:r>
              <a:rPr lang="en-US" dirty="0" smtClean="0"/>
              <a:t> </a:t>
            </a:r>
            <a:r>
              <a:rPr lang="en-US" dirty="0" err="1" smtClean="0"/>
              <a:t>Komiteta</a:t>
            </a:r>
            <a:r>
              <a:rPr lang="en-US" dirty="0" smtClean="0"/>
              <a:t> o </a:t>
            </a:r>
            <a:r>
              <a:rPr lang="en-US" dirty="0" err="1" smtClean="0"/>
              <a:t>finansijskim</a:t>
            </a:r>
            <a:r>
              <a:rPr lang="en-US" dirty="0" smtClean="0"/>
              <a:t> </a:t>
            </a:r>
            <a:r>
              <a:rPr lang="en-US" dirty="0" err="1" smtClean="0"/>
              <a:t>aspektima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sr-Latn-ME" dirty="0" smtClean="0"/>
              <a:t>.U</a:t>
            </a:r>
            <a:r>
              <a:rPr lang="en-US" dirty="0" smtClean="0"/>
              <a:t> </a:t>
            </a:r>
            <a:r>
              <a:rPr lang="sr-Latn-ME" dirty="0" smtClean="0"/>
              <a:t>tom </a:t>
            </a:r>
            <a:r>
              <a:rPr lang="en-US" dirty="0" err="1" smtClean="0"/>
              <a:t>izvještaju</a:t>
            </a:r>
            <a:r>
              <a:rPr lang="en-US" dirty="0" smtClean="0"/>
              <a:t> </a:t>
            </a:r>
            <a:r>
              <a:rPr lang="en-US" dirty="0" err="1" smtClean="0"/>
              <a:t>korporativno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sr-Latn-ME" dirty="0" smtClean="0"/>
              <a:t> </a:t>
            </a:r>
            <a:r>
              <a:rPr lang="az-Cyrl-AZ" dirty="0" smtClean="0"/>
              <a:t>је </a:t>
            </a:r>
            <a:r>
              <a:rPr lang="en-US" dirty="0" err="1" smtClean="0"/>
              <a:t>definisano</a:t>
            </a:r>
            <a:r>
              <a:rPr lang="en-US" dirty="0" smtClean="0"/>
              <a:t> </a:t>
            </a:r>
            <a:r>
              <a:rPr lang="en-US" dirty="0" err="1" smtClean="0"/>
              <a:t>kao</a:t>
            </a:r>
            <a:r>
              <a:rPr lang="en-US" dirty="0" smtClean="0"/>
              <a:t>:</a:t>
            </a:r>
          </a:p>
          <a:p>
            <a:pPr marL="0" indent="0" algn="just">
              <a:buNone/>
            </a:pPr>
            <a:r>
              <a:rPr lang="pl-PL" dirty="0" smtClean="0"/>
              <a:t>“Sistem upravljanja i kontrole u kompanijama. Odbor direktora je odgovoran </a:t>
            </a:r>
            <a:r>
              <a:rPr lang="en-US" dirty="0" err="1" smtClean="0"/>
              <a:t>za</a:t>
            </a:r>
            <a:r>
              <a:rPr lang="en-US" dirty="0" smtClean="0"/>
              <a:t> </a:t>
            </a:r>
            <a:r>
              <a:rPr lang="en-US" dirty="0" err="1" smtClean="0"/>
              <a:t>upravljanje</a:t>
            </a:r>
            <a:r>
              <a:rPr lang="en-US" dirty="0" smtClean="0"/>
              <a:t> </a:t>
            </a:r>
            <a:r>
              <a:rPr lang="en-US" dirty="0" err="1" smtClean="0"/>
              <a:t>kompanijama</a:t>
            </a:r>
            <a:r>
              <a:rPr lang="en-US" dirty="0" smtClean="0"/>
              <a:t>. </a:t>
            </a:r>
            <a:r>
              <a:rPr lang="en-US" dirty="0" err="1" smtClean="0"/>
              <a:t>Uloga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u </a:t>
            </a:r>
            <a:r>
              <a:rPr lang="en-US" dirty="0" err="1" smtClean="0"/>
              <a:t>upravljanju</a:t>
            </a:r>
            <a:r>
              <a:rPr lang="en-US" dirty="0" smtClean="0"/>
              <a:t> je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imenuju</a:t>
            </a:r>
            <a:r>
              <a:rPr lang="sr-Latn-ME" dirty="0" smtClean="0"/>
              <a:t> </a:t>
            </a:r>
            <a:r>
              <a:rPr lang="en-US" dirty="0" err="1" smtClean="0"/>
              <a:t>direktore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revizore</a:t>
            </a:r>
            <a:r>
              <a:rPr lang="en-US" dirty="0" smtClean="0"/>
              <a:t>,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</a:t>
            </a:r>
            <a:r>
              <a:rPr lang="en-US" dirty="0" err="1" smtClean="0"/>
              <a:t>obezbijede</a:t>
            </a:r>
            <a:r>
              <a:rPr lang="en-US" dirty="0" smtClean="0"/>
              <a:t> </a:t>
            </a:r>
            <a:r>
              <a:rPr lang="en-US" dirty="0" err="1" smtClean="0"/>
              <a:t>ustanovljavanje</a:t>
            </a:r>
            <a:r>
              <a:rPr lang="en-US" dirty="0" smtClean="0"/>
              <a:t> </a:t>
            </a:r>
            <a:r>
              <a:rPr lang="en-US" dirty="0" err="1" smtClean="0"/>
              <a:t>odgovarajuće</a:t>
            </a:r>
            <a:r>
              <a:rPr lang="en-US" dirty="0" smtClean="0"/>
              <a:t> </a:t>
            </a:r>
            <a:r>
              <a:rPr lang="en-US" dirty="0" err="1" smtClean="0"/>
              <a:t>strukture</a:t>
            </a:r>
            <a:r>
              <a:rPr lang="sr-Latn-ME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. </a:t>
            </a:r>
            <a:r>
              <a:rPr lang="en-US" dirty="0" err="1" smtClean="0"/>
              <a:t>Odgovornosti</a:t>
            </a:r>
            <a:r>
              <a:rPr lang="en-US" dirty="0" smtClean="0"/>
              <a:t> </a:t>
            </a:r>
            <a:r>
              <a:rPr lang="en-US" dirty="0" err="1" smtClean="0"/>
              <a:t>direktora</a:t>
            </a:r>
            <a:r>
              <a:rPr lang="en-US" dirty="0" smtClean="0"/>
              <a:t> </a:t>
            </a:r>
            <a:r>
              <a:rPr lang="en-US" dirty="0" err="1" smtClean="0"/>
              <a:t>obuhvataju</a:t>
            </a:r>
            <a:r>
              <a:rPr lang="en-US" dirty="0" smtClean="0"/>
              <a:t> </a:t>
            </a:r>
            <a:r>
              <a:rPr lang="en-US" dirty="0" err="1" smtClean="0"/>
              <a:t>ustanovljavanje</a:t>
            </a:r>
            <a:r>
              <a:rPr lang="en-US" dirty="0" smtClean="0"/>
              <a:t> </a:t>
            </a:r>
            <a:r>
              <a:rPr lang="en-US" dirty="0" err="1" smtClean="0"/>
              <a:t>strateških</a:t>
            </a:r>
            <a:r>
              <a:rPr lang="sr-Latn-ME" dirty="0" smtClean="0"/>
              <a:t> </a:t>
            </a:r>
            <a:r>
              <a:rPr lang="en-US" dirty="0" err="1" smtClean="0"/>
              <a:t>ciljeva</a:t>
            </a:r>
            <a:r>
              <a:rPr lang="en-US" dirty="0" smtClean="0"/>
              <a:t> </a:t>
            </a:r>
            <a:r>
              <a:rPr lang="en-US" dirty="0" err="1" smtClean="0"/>
              <a:t>kompanije</a:t>
            </a:r>
            <a:r>
              <a:rPr lang="en-US" dirty="0" smtClean="0"/>
              <a:t>, </a:t>
            </a:r>
            <a:r>
              <a:rPr lang="en-US" dirty="0" err="1" smtClean="0"/>
              <a:t>omogućavanje</a:t>
            </a:r>
            <a:r>
              <a:rPr lang="en-US" dirty="0" smtClean="0"/>
              <a:t> </a:t>
            </a:r>
            <a:r>
              <a:rPr lang="en-US" dirty="0" err="1" smtClean="0"/>
              <a:t>vođstva</a:t>
            </a:r>
            <a:r>
              <a:rPr lang="en-US" dirty="0" smtClean="0"/>
              <a:t> </a:t>
            </a:r>
            <a:r>
              <a:rPr lang="en-US" dirty="0" err="1" smtClean="0"/>
              <a:t>kako</a:t>
            </a:r>
            <a:r>
              <a:rPr lang="en-US" dirty="0" smtClean="0"/>
              <a:t> bi se </a:t>
            </a:r>
            <a:r>
              <a:rPr lang="en-US" dirty="0" err="1" smtClean="0"/>
              <a:t>oni</a:t>
            </a:r>
            <a:r>
              <a:rPr lang="en-US" dirty="0" smtClean="0"/>
              <a:t> </a:t>
            </a:r>
            <a:r>
              <a:rPr lang="en-US" dirty="0" err="1" smtClean="0"/>
              <a:t>implementirali</a:t>
            </a:r>
            <a:r>
              <a:rPr lang="en-US" dirty="0" smtClean="0"/>
              <a:t>,</a:t>
            </a:r>
            <a:r>
              <a:rPr lang="sr-Latn-ME" dirty="0" smtClean="0"/>
              <a:t> </a:t>
            </a:r>
            <a:r>
              <a:rPr lang="en-US" dirty="0" err="1" smtClean="0"/>
              <a:t>kontrolu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</a:t>
            </a:r>
            <a:r>
              <a:rPr lang="en-US" dirty="0" err="1" smtClean="0"/>
              <a:t>biznisom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izvještavanje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o </a:t>
            </a:r>
            <a:r>
              <a:rPr lang="en-US" dirty="0" err="1" smtClean="0"/>
              <a:t>upravljanju</a:t>
            </a:r>
            <a:r>
              <a:rPr lang="en-US" dirty="0" smtClean="0"/>
              <a:t>. </a:t>
            </a:r>
            <a:r>
              <a:rPr lang="en-US" dirty="0" err="1" smtClean="0"/>
              <a:t>Radnje</a:t>
            </a:r>
            <a:r>
              <a:rPr lang="sr-Latn-ME" dirty="0" smtClean="0"/>
              <a:t> </a:t>
            </a:r>
            <a:r>
              <a:rPr lang="en-US" dirty="0" err="1" smtClean="0"/>
              <a:t>odbora</a:t>
            </a:r>
            <a:r>
              <a:rPr lang="en-US" dirty="0" smtClean="0"/>
              <a:t> </a:t>
            </a:r>
            <a:r>
              <a:rPr lang="en-US" dirty="0" err="1" smtClean="0"/>
              <a:t>podvrgnute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</a:t>
            </a:r>
            <a:r>
              <a:rPr lang="en-US" dirty="0" err="1" smtClean="0"/>
              <a:t>zakonima</a:t>
            </a:r>
            <a:r>
              <a:rPr lang="en-US" dirty="0" smtClean="0"/>
              <a:t>, </a:t>
            </a:r>
            <a:r>
              <a:rPr lang="en-US" dirty="0" err="1" smtClean="0"/>
              <a:t>propisima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akcionarima</a:t>
            </a:r>
            <a:r>
              <a:rPr lang="en-US" dirty="0" smtClean="0"/>
              <a:t>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skupštini</a:t>
            </a:r>
            <a:r>
              <a:rPr lang="sr-Latn-ME" dirty="0" smtClean="0"/>
              <a:t> društva“.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b="1" dirty="0" smtClean="0"/>
              <a:t>c)S</a:t>
            </a:r>
            <a:r>
              <a:rPr lang="en-US" b="1" dirty="0" err="1" smtClean="0"/>
              <a:t>trane</a:t>
            </a:r>
            <a:r>
              <a:rPr lang="en-US" b="1" dirty="0" smtClean="0"/>
              <a:t> </a:t>
            </a:r>
            <a:r>
              <a:rPr lang="sr-Latn-ME" b="1" dirty="0" smtClean="0"/>
              <a:t>koje </a:t>
            </a:r>
            <a:r>
              <a:rPr lang="en-US" b="1" dirty="0" err="1" smtClean="0"/>
              <a:t>učestvuju</a:t>
            </a:r>
            <a:r>
              <a:rPr lang="en-US" b="1" dirty="0" smtClean="0"/>
              <a:t> u </a:t>
            </a:r>
            <a:r>
              <a:rPr lang="en-US" b="1" dirty="0" err="1" smtClean="0"/>
              <a:t>vođenju</a:t>
            </a:r>
            <a:r>
              <a:rPr lang="en-US" b="1" dirty="0" smtClean="0"/>
              <a:t> </a:t>
            </a:r>
            <a:r>
              <a:rPr lang="en-US" b="1" dirty="0" err="1" smtClean="0"/>
              <a:t>i</a:t>
            </a:r>
            <a:r>
              <a:rPr lang="en-US" b="1" dirty="0" smtClean="0"/>
              <a:t> </a:t>
            </a:r>
            <a:r>
              <a:rPr lang="en-US" b="1" dirty="0" err="1" smtClean="0"/>
              <a:t>kontroli</a:t>
            </a:r>
            <a:r>
              <a:rPr lang="sr-Latn-ME" b="1" dirty="0" smtClean="0"/>
              <a:t> dioničkog </a:t>
            </a:r>
            <a:r>
              <a:rPr lang="en-US" b="1" dirty="0" smtClean="0"/>
              <a:t> </a:t>
            </a:r>
            <a:r>
              <a:rPr lang="en-US" b="1" dirty="0" err="1" smtClean="0"/>
              <a:t>društva</a:t>
            </a:r>
            <a:endParaRPr lang="en-US" dirty="0"/>
          </a:p>
        </p:txBody>
      </p:sp>
      <p:pic>
        <p:nvPicPr>
          <p:cNvPr id="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9210" y="2249488"/>
            <a:ext cx="5805580" cy="4324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sr-Latn-ME" dirty="0" smtClean="0"/>
              <a:t>2.Moderna korporacija i menađžerski kapitalizam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Moderna korporacija je oblik poduzeća u kojem vlasnici više nisu lično odgovorni za obveze niti za bilo kakve druge obligacije koje poduzeće stvara ili može stvoriti (ograničena odgovornost), i u kojem su se odvojile vlasnička funkcija i funkcija administriranja resursima poduzeća (jedna od najvažnijih pojava u ekonomskoj istoriji ).</a:t>
            </a:r>
            <a:endParaRPr lang="en-US" dirty="0" smtClean="0"/>
          </a:p>
          <a:p>
            <a:r>
              <a:rPr lang="hr-HR" dirty="0" smtClean="0"/>
              <a:t>U modernoj korporacije se razvio i prirodni sukob onih koji snose rizik (dioničari) i onih koji upravljaju rizikom (menadžeri).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r-Latn-ME" dirty="0" smtClean="0"/>
              <a:t>Menadžerski kapitalizam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hr-HR" dirty="0" smtClean="0"/>
              <a:t>Menadžerski kapitalizam je stanje unutar poduzeća u kojem su menadžeri dobili prostor za upravljanje poduzećem prema vlastitim ciljevima. </a:t>
            </a:r>
          </a:p>
          <a:p>
            <a:pPr algn="just"/>
            <a:r>
              <a:rPr lang="hr-HR" dirty="0" smtClean="0"/>
              <a:t>Menadžeri su zastupnici cijelog poduzeća i svih interesno-utjecajnih grupa, a ne samo dioničara.</a:t>
            </a:r>
          </a:p>
          <a:p>
            <a:pPr algn="just"/>
            <a:r>
              <a:rPr lang="hr-HR" dirty="0" smtClean="0"/>
              <a:t> Zato je njihov zadatak balansiranje interesima javnosti, dioničara, kreditora, zaposlenih, dobavljača i drugih.</a:t>
            </a:r>
          </a:p>
          <a:p>
            <a:pPr algn="just"/>
            <a:r>
              <a:rPr lang="hr-HR" dirty="0" smtClean="0"/>
              <a:t> Menadžeri na kraju imaju i svoje interese koji ne moraju biti podudarni s maksimizacijom profita. 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hr-HR" sz="3600" dirty="0" smtClean="0"/>
              <a:t>Normativni </a:t>
            </a:r>
            <a:r>
              <a:rPr lang="hr-HR" sz="3600" dirty="0" smtClean="0"/>
              <a:t>pristup stakeholderskoj orijentaciji poduzeća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/>
            <a:r>
              <a:rPr lang="hr-HR" dirty="0" smtClean="0"/>
              <a:t>Normativno jezgro teorije stakeholdinga može se shvatiti kao okvir za promišljanje načina na koji je moguće ograničiti i nadzirati moć i (negativan) utjecaj preduzeća u situacijama kad sile tržišta u tom ne uspiju.  </a:t>
            </a:r>
          </a:p>
          <a:p>
            <a:pPr algn="just"/>
            <a:r>
              <a:rPr lang="hr-HR" dirty="0" smtClean="0"/>
              <a:t>Normativni pristup odražava filozofski pogled na pitanja određenja svrhe preduzeća i smjera u kojem bi  ono trebalo poslovati. </a:t>
            </a:r>
            <a:endParaRPr lang="en-US" dirty="0" smtClean="0"/>
          </a:p>
          <a:p>
            <a:r>
              <a:rPr lang="hr-HR" dirty="0" smtClean="0"/>
              <a:t>Stakeholder i se definišu u širem i užem smislu: </a:t>
            </a:r>
          </a:p>
          <a:p>
            <a:pPr algn="just"/>
            <a:r>
              <a:rPr lang="hr-HR" dirty="0" smtClean="0"/>
              <a:t>Stakeholderi </a:t>
            </a:r>
            <a:r>
              <a:rPr lang="hr-HR" b="1" dirty="0" smtClean="0"/>
              <a:t>u širem smislu</a:t>
            </a:r>
            <a:r>
              <a:rPr lang="hr-HR" dirty="0" smtClean="0"/>
              <a:t> obuhvataju interesne  grupe:  vladine agencije, trgovinske asocijacije, konkurente, sindikate, zaposlene, segmente potrošača i dioničare. </a:t>
            </a:r>
          </a:p>
          <a:p>
            <a:pPr algn="just"/>
            <a:r>
              <a:rPr lang="hr-HR" dirty="0" smtClean="0"/>
              <a:t>U </a:t>
            </a:r>
            <a:r>
              <a:rPr lang="hr-HR" b="1" dirty="0" smtClean="0"/>
              <a:t>užem smislu </a:t>
            </a:r>
            <a:r>
              <a:rPr lang="hr-HR" dirty="0" smtClean="0"/>
              <a:t>to su oni pojedinci i grupe od kojih zavisi dugoročni opstanak poduzeća: zaposleni, segmenti potrošača, dobavljači, vladine agencije, dioničari i finansijske institucije.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</a:t>
            </a:r>
            <a:r>
              <a:rPr lang="sr-Latn-ME" dirty="0" smtClean="0"/>
              <a:t>odeli korporativnog upravljanja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/>
            <a:r>
              <a:rPr lang="en-US" dirty="0" err="1" smtClean="0"/>
              <a:t>Iskristalisala</a:t>
            </a:r>
            <a:r>
              <a:rPr lang="en-US" dirty="0" smtClean="0"/>
              <a:t> </a:t>
            </a:r>
            <a:r>
              <a:rPr lang="en-US" dirty="0" err="1" smtClean="0"/>
              <a:t>su</a:t>
            </a:r>
            <a:r>
              <a:rPr lang="en-US" dirty="0" smtClean="0"/>
              <a:t> se </a:t>
            </a:r>
            <a:r>
              <a:rPr lang="sr-Latn-ME" dirty="0" smtClean="0"/>
              <a:t>dva sistema</a:t>
            </a:r>
            <a:r>
              <a:rPr lang="en-US" dirty="0" smtClean="0"/>
              <a:t> </a:t>
            </a:r>
            <a:r>
              <a:rPr lang="en-US" dirty="0" err="1" smtClean="0"/>
              <a:t>korporativnog</a:t>
            </a:r>
            <a:r>
              <a:rPr lang="en-US" dirty="0" smtClean="0"/>
              <a:t> </a:t>
            </a:r>
            <a:r>
              <a:rPr lang="en-US" dirty="0" err="1" smtClean="0"/>
              <a:t>upravljanja</a:t>
            </a:r>
            <a:r>
              <a:rPr lang="en-US" dirty="0" smtClean="0"/>
              <a:t> u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ekonomijama</a:t>
            </a:r>
            <a:r>
              <a:rPr lang="en-US" dirty="0" smtClean="0"/>
              <a:t>.</a:t>
            </a:r>
          </a:p>
          <a:p>
            <a:pPr algn="just"/>
            <a:r>
              <a:rPr lang="en-US" dirty="0" err="1" smtClean="0"/>
              <a:t>Jedn</a:t>
            </a:r>
            <a:r>
              <a:rPr lang="sr-Latn-ME" dirty="0" smtClean="0"/>
              <a:t>a</a:t>
            </a:r>
            <a:r>
              <a:rPr lang="en-US" dirty="0" smtClean="0"/>
              <a:t> je </a:t>
            </a:r>
            <a:r>
              <a:rPr lang="en-US" dirty="0" err="1" smtClean="0"/>
              <a:t>anglosaksonski</a:t>
            </a:r>
            <a:r>
              <a:rPr lang="en-US" dirty="0" smtClean="0"/>
              <a:t> model, </a:t>
            </a:r>
            <a:r>
              <a:rPr lang="en-US" dirty="0" err="1" smtClean="0"/>
              <a:t>koji</a:t>
            </a:r>
            <a:r>
              <a:rPr lang="en-US" dirty="0" smtClean="0"/>
              <a:t> </a:t>
            </a:r>
            <a:r>
              <a:rPr lang="en-US" dirty="0" err="1" smtClean="0"/>
              <a:t>preovlađuje</a:t>
            </a:r>
            <a:r>
              <a:rPr lang="en-US" dirty="0" smtClean="0"/>
              <a:t> u SAD-u, </a:t>
            </a:r>
            <a:r>
              <a:rPr lang="en-US" dirty="0" err="1" smtClean="0"/>
              <a:t>Velikoj</a:t>
            </a:r>
            <a:r>
              <a:rPr lang="en-US" dirty="0" smtClean="0"/>
              <a:t> </a:t>
            </a:r>
            <a:r>
              <a:rPr lang="en-US" dirty="0" err="1" smtClean="0"/>
              <a:t>Britaniji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sr-Latn-ME" dirty="0" smtClean="0"/>
              <a:t> </a:t>
            </a:r>
            <a:r>
              <a:rPr lang="en-US" dirty="0" err="1" smtClean="0"/>
              <a:t>drugim</a:t>
            </a:r>
            <a:r>
              <a:rPr lang="en-US" dirty="0" smtClean="0"/>
              <a:t> </a:t>
            </a:r>
            <a:r>
              <a:rPr lang="en-US" dirty="0" err="1" smtClean="0"/>
              <a:t>razvijenim</a:t>
            </a:r>
            <a:r>
              <a:rPr lang="en-US" dirty="0" smtClean="0"/>
              <a:t> </a:t>
            </a:r>
            <a:r>
              <a:rPr lang="en-US" dirty="0" err="1" smtClean="0"/>
              <a:t>državama</a:t>
            </a:r>
            <a:r>
              <a:rPr lang="en-US" dirty="0" smtClean="0"/>
              <a:t> </a:t>
            </a:r>
            <a:r>
              <a:rPr lang="en-US" dirty="0" err="1" smtClean="0"/>
              <a:t>engleskog</a:t>
            </a:r>
            <a:r>
              <a:rPr lang="en-US" dirty="0" smtClean="0"/>
              <a:t> </a:t>
            </a:r>
            <a:r>
              <a:rPr lang="en-US" dirty="0" err="1" smtClean="0"/>
              <a:t>govornog</a:t>
            </a:r>
            <a:r>
              <a:rPr lang="en-US" dirty="0" smtClean="0"/>
              <a:t> </a:t>
            </a:r>
            <a:r>
              <a:rPr lang="en-US" dirty="0" err="1" smtClean="0"/>
              <a:t>područja</a:t>
            </a:r>
            <a:r>
              <a:rPr lang="en-US" dirty="0" smtClean="0"/>
              <a:t>, </a:t>
            </a:r>
            <a:r>
              <a:rPr lang="en-US" dirty="0" err="1" smtClean="0"/>
              <a:t>npr</a:t>
            </a:r>
            <a:r>
              <a:rPr lang="en-US" dirty="0" smtClean="0"/>
              <a:t>. </a:t>
            </a:r>
            <a:r>
              <a:rPr lang="en-US" dirty="0" err="1" smtClean="0"/>
              <a:t>Kanadi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Australiji</a:t>
            </a:r>
            <a:r>
              <a:rPr lang="sr-Latn-ME" dirty="0" smtClean="0"/>
              <a:t> </a:t>
            </a:r>
            <a:r>
              <a:rPr lang="en-US" dirty="0" smtClean="0"/>
              <a:t>(</a:t>
            </a:r>
            <a:r>
              <a:rPr lang="en-US" dirty="0" err="1" smtClean="0"/>
              <a:t>većinom</a:t>
            </a:r>
            <a:r>
              <a:rPr lang="en-US" dirty="0" smtClean="0"/>
              <a:t> se </a:t>
            </a:r>
            <a:r>
              <a:rPr lang="en-US" dirty="0" err="1" smtClean="0"/>
              <a:t>naziva</a:t>
            </a:r>
            <a:r>
              <a:rPr lang="en-US" dirty="0" smtClean="0"/>
              <a:t> </a:t>
            </a:r>
            <a:r>
              <a:rPr lang="en-US" dirty="0" err="1" smtClean="0"/>
              <a:t>outsajder</a:t>
            </a:r>
            <a:r>
              <a:rPr lang="en-US" dirty="0" smtClean="0"/>
              <a:t> </a:t>
            </a:r>
            <a:r>
              <a:rPr lang="en-US" dirty="0" err="1" smtClean="0"/>
              <a:t>sistemom</a:t>
            </a:r>
            <a:r>
              <a:rPr lang="en-US" dirty="0" smtClean="0"/>
              <a:t>).</a:t>
            </a:r>
          </a:p>
          <a:p>
            <a:pPr algn="just"/>
            <a:r>
              <a:rPr lang="en-US" dirty="0" err="1" smtClean="0"/>
              <a:t>Drugi</a:t>
            </a:r>
            <a:r>
              <a:rPr lang="en-US" dirty="0" smtClean="0"/>
              <a:t> je </a:t>
            </a:r>
            <a:r>
              <a:rPr lang="en-US" dirty="0" err="1" smtClean="0"/>
              <a:t>njemačko-japanski</a:t>
            </a:r>
            <a:r>
              <a:rPr lang="en-US" dirty="0" smtClean="0"/>
              <a:t> model, </a:t>
            </a:r>
            <a:r>
              <a:rPr lang="en-US" dirty="0" err="1" smtClean="0"/>
              <a:t>koji</a:t>
            </a:r>
            <a:r>
              <a:rPr lang="en-US" dirty="0" smtClean="0"/>
              <a:t> je </a:t>
            </a:r>
            <a:r>
              <a:rPr lang="en-US" dirty="0" err="1" smtClean="0"/>
              <a:t>najzastupljeniji</a:t>
            </a:r>
            <a:r>
              <a:rPr lang="en-US" dirty="0" smtClean="0"/>
              <a:t> u </a:t>
            </a:r>
            <a:r>
              <a:rPr lang="en-US" dirty="0" err="1" smtClean="0"/>
              <a:t>evropskom</a:t>
            </a:r>
            <a:r>
              <a:rPr lang="sr-Latn-ME" dirty="0" smtClean="0"/>
              <a:t> </a:t>
            </a:r>
            <a:r>
              <a:rPr lang="en-US" dirty="0" err="1" smtClean="0"/>
              <a:t>pravu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Japanu</a:t>
            </a:r>
            <a:r>
              <a:rPr lang="en-US" dirty="0" smtClean="0"/>
              <a:t> (</a:t>
            </a:r>
            <a:r>
              <a:rPr lang="en-US" dirty="0" err="1" smtClean="0"/>
              <a:t>većinom</a:t>
            </a:r>
            <a:r>
              <a:rPr lang="en-US" dirty="0" smtClean="0"/>
              <a:t> se </a:t>
            </a:r>
            <a:r>
              <a:rPr lang="en-US" dirty="0" err="1" smtClean="0"/>
              <a:t>naziva</a:t>
            </a:r>
            <a:r>
              <a:rPr lang="en-US" dirty="0" smtClean="0"/>
              <a:t> </a:t>
            </a:r>
            <a:r>
              <a:rPr lang="en-US" dirty="0" err="1" smtClean="0"/>
              <a:t>insajder</a:t>
            </a:r>
            <a:r>
              <a:rPr lang="en-US" dirty="0" smtClean="0"/>
              <a:t> </a:t>
            </a:r>
            <a:r>
              <a:rPr lang="en-US" dirty="0" err="1" smtClean="0"/>
              <a:t>sistemom</a:t>
            </a:r>
            <a:r>
              <a:rPr lang="en-US" dirty="0" smtClean="0"/>
              <a:t>).</a:t>
            </a:r>
          </a:p>
          <a:p>
            <a:pPr algn="just"/>
            <a:r>
              <a:rPr lang="en-US" dirty="0" err="1" smtClean="0"/>
              <a:t>Anglosaksonski</a:t>
            </a:r>
            <a:r>
              <a:rPr lang="en-US" dirty="0" smtClean="0"/>
              <a:t> model </a:t>
            </a:r>
            <a:r>
              <a:rPr lang="en-US" dirty="0" err="1" smtClean="0"/>
              <a:t>karakteriše</a:t>
            </a:r>
            <a:r>
              <a:rPr lang="en-US" dirty="0" smtClean="0"/>
              <a:t> </a:t>
            </a:r>
            <a:r>
              <a:rPr lang="en-US" dirty="0" err="1" smtClean="0"/>
              <a:t>disperzovano</a:t>
            </a:r>
            <a:r>
              <a:rPr lang="en-US" dirty="0" smtClean="0"/>
              <a:t> </a:t>
            </a:r>
            <a:r>
              <a:rPr lang="en-US" dirty="0" err="1" smtClean="0"/>
              <a:t>vlasništvo</a:t>
            </a:r>
            <a:r>
              <a:rPr lang="en-US" dirty="0" smtClean="0"/>
              <a:t>, </a:t>
            </a:r>
            <a:r>
              <a:rPr lang="en-US" dirty="0" err="1" smtClean="0"/>
              <a:t>suverenost</a:t>
            </a:r>
            <a:r>
              <a:rPr lang="sr-Latn-ME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usaglašavanje</a:t>
            </a:r>
            <a:r>
              <a:rPr lang="en-US" dirty="0" smtClean="0"/>
              <a:t> </a:t>
            </a:r>
            <a:r>
              <a:rPr lang="en-US" dirty="0" err="1" smtClean="0"/>
              <a:t>interesa</a:t>
            </a:r>
            <a:r>
              <a:rPr lang="en-US" dirty="0" smtClean="0"/>
              <a:t> </a:t>
            </a:r>
            <a:r>
              <a:rPr lang="en-US" dirty="0" err="1" smtClean="0"/>
              <a:t>akcionara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menadžera</a:t>
            </a:r>
            <a:r>
              <a:rPr lang="en-US" dirty="0" smtClean="0"/>
              <a:t>. </a:t>
            </a:r>
            <a:endParaRPr lang="sr-Latn-ME" dirty="0" smtClean="0"/>
          </a:p>
          <a:p>
            <a:r>
              <a:rPr lang="en-US" dirty="0" err="1" smtClean="0"/>
              <a:t>Tržište</a:t>
            </a:r>
            <a:r>
              <a:rPr lang="en-US" dirty="0" smtClean="0"/>
              <a:t> </a:t>
            </a:r>
            <a:r>
              <a:rPr lang="en-US" dirty="0" err="1" smtClean="0"/>
              <a:t>korporativne</a:t>
            </a:r>
            <a:r>
              <a:rPr lang="en-US" dirty="0" smtClean="0"/>
              <a:t> </a:t>
            </a:r>
            <a:r>
              <a:rPr lang="en-US" dirty="0" err="1" smtClean="0"/>
              <a:t>kontrole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sr-Latn-ME" dirty="0" smtClean="0"/>
              <a:t> </a:t>
            </a:r>
            <a:r>
              <a:rPr lang="en-US" dirty="0" err="1" smtClean="0"/>
              <a:t>razvijeno</a:t>
            </a:r>
            <a:r>
              <a:rPr lang="en-US" dirty="0" smtClean="0"/>
              <a:t>, </a:t>
            </a:r>
            <a:r>
              <a:rPr lang="en-US" dirty="0" err="1" smtClean="0"/>
              <a:t>jer</a:t>
            </a:r>
            <a:r>
              <a:rPr lang="en-US" dirty="0" smtClean="0"/>
              <a:t> se </a:t>
            </a:r>
            <a:r>
              <a:rPr lang="en-US" dirty="0" err="1" smtClean="0"/>
              <a:t>na</a:t>
            </a:r>
            <a:r>
              <a:rPr lang="en-US" dirty="0" smtClean="0"/>
              <a:t> </a:t>
            </a:r>
            <a:r>
              <a:rPr lang="en-US" dirty="0" err="1" smtClean="0"/>
              <a:t>tržištu</a:t>
            </a:r>
            <a:r>
              <a:rPr lang="en-US" dirty="0" smtClean="0"/>
              <a:t> </a:t>
            </a:r>
            <a:r>
              <a:rPr lang="en-US" dirty="0" err="1" smtClean="0"/>
              <a:t>trguje</a:t>
            </a:r>
            <a:r>
              <a:rPr lang="en-US" dirty="0" smtClean="0"/>
              <a:t> </a:t>
            </a:r>
            <a:r>
              <a:rPr lang="en-US" dirty="0" err="1" smtClean="0"/>
              <a:t>vrlo</a:t>
            </a:r>
            <a:r>
              <a:rPr lang="en-US" dirty="0" smtClean="0"/>
              <a:t> </a:t>
            </a:r>
            <a:r>
              <a:rPr lang="en-US" dirty="0" err="1" smtClean="0"/>
              <a:t>malim</a:t>
            </a:r>
            <a:r>
              <a:rPr lang="en-US" dirty="0" smtClean="0"/>
              <a:t> </a:t>
            </a:r>
            <a:r>
              <a:rPr lang="en-US" dirty="0" err="1" smtClean="0"/>
              <a:t>procentom</a:t>
            </a:r>
            <a:r>
              <a:rPr lang="en-US" dirty="0" smtClean="0"/>
              <a:t> </a:t>
            </a:r>
            <a:r>
              <a:rPr lang="en-US" dirty="0" err="1" smtClean="0"/>
              <a:t>vlasništva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nije</a:t>
            </a:r>
            <a:r>
              <a:rPr lang="en-US" dirty="0" smtClean="0"/>
              <a:t> </a:t>
            </a:r>
            <a:r>
              <a:rPr lang="en-US" dirty="0" err="1" smtClean="0"/>
              <a:t>moguće</a:t>
            </a:r>
            <a:r>
              <a:rPr lang="sr-Latn-ME" dirty="0" smtClean="0"/>
              <a:t> </a:t>
            </a:r>
            <a:r>
              <a:rPr lang="en-US" dirty="0" err="1" smtClean="0"/>
              <a:t>pribaviti</a:t>
            </a:r>
            <a:r>
              <a:rPr lang="en-US" dirty="0" smtClean="0"/>
              <a:t> </a:t>
            </a:r>
            <a:r>
              <a:rPr lang="en-US" dirty="0" err="1" smtClean="0"/>
              <a:t>dovoljno</a:t>
            </a:r>
            <a:r>
              <a:rPr lang="en-US" dirty="0" smtClean="0"/>
              <a:t> </a:t>
            </a:r>
            <a:r>
              <a:rPr lang="en-US" dirty="0" err="1" smtClean="0"/>
              <a:t>akcija</a:t>
            </a:r>
            <a:r>
              <a:rPr lang="en-US" dirty="0" smtClean="0"/>
              <a:t> </a:t>
            </a:r>
            <a:r>
              <a:rPr lang="en-US" dirty="0" err="1" smtClean="0"/>
              <a:t>da</a:t>
            </a:r>
            <a:r>
              <a:rPr lang="en-US" dirty="0" smtClean="0"/>
              <a:t> se </a:t>
            </a:r>
            <a:r>
              <a:rPr lang="en-US" dirty="0" err="1" smtClean="0"/>
              <a:t>donesu</a:t>
            </a:r>
            <a:r>
              <a:rPr lang="en-US" dirty="0" smtClean="0"/>
              <a:t> </a:t>
            </a:r>
            <a:r>
              <a:rPr lang="en-US" dirty="0" err="1" smtClean="0"/>
              <a:t>ključne</a:t>
            </a:r>
            <a:r>
              <a:rPr lang="en-US" dirty="0" smtClean="0"/>
              <a:t> </a:t>
            </a:r>
            <a:r>
              <a:rPr lang="en-US" dirty="0" err="1" smtClean="0"/>
              <a:t>odluke</a:t>
            </a:r>
            <a:r>
              <a:rPr lang="en-US" dirty="0" smtClean="0"/>
              <a:t> </a:t>
            </a:r>
            <a:r>
              <a:rPr lang="en-US" dirty="0" err="1" smtClean="0"/>
              <a:t>i</a:t>
            </a:r>
            <a:r>
              <a:rPr lang="en-US" dirty="0" smtClean="0"/>
              <a:t> </a:t>
            </a:r>
            <a:r>
              <a:rPr lang="en-US" dirty="0" err="1" smtClean="0"/>
              <a:t>smijeni</a:t>
            </a:r>
            <a:r>
              <a:rPr lang="en-US" dirty="0" smtClean="0"/>
              <a:t> </a:t>
            </a:r>
            <a:r>
              <a:rPr lang="en-US" dirty="0" err="1" smtClean="0"/>
              <a:t>postojeći</a:t>
            </a:r>
            <a:r>
              <a:rPr lang="en-US" dirty="0" smtClean="0"/>
              <a:t> </a:t>
            </a:r>
            <a:r>
              <a:rPr lang="en-US" dirty="0" err="1" smtClean="0"/>
              <a:t>menadžerski</a:t>
            </a:r>
            <a:r>
              <a:rPr lang="sr-Latn-ME" dirty="0" smtClean="0"/>
              <a:t> </a:t>
            </a:r>
            <a:r>
              <a:rPr lang="en-US" dirty="0" err="1" smtClean="0"/>
              <a:t>tim</a:t>
            </a:r>
            <a:r>
              <a:rPr lang="en-US" dirty="0" smtClean="0"/>
              <a:t>. </a:t>
            </a:r>
            <a:endParaRPr lang="sr-Latn-ME" dirty="0" smtClean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Urban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rban">
      <a:majorFont>
        <a:latin typeface="Trebuchet MS"/>
        <a:ea typeface=""/>
        <a:cs typeface=""/>
        <a:font script="Jpan" typeface="HGｺﾞｼｯｸM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HG明朝B"/>
        <a:font script="Hang" typeface="맑은 고딕"/>
        <a:font script="Hans" typeface="宋体"/>
        <a:font script="Hant" typeface="新細明體"/>
        <a:font script="Arab" typeface="Arial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Urban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255000"/>
              </a:schemeClr>
            </a:gs>
            <a:gs pos="55000">
              <a:schemeClr val="phClr">
                <a:tint val="12000"/>
                <a:satMod val="255000"/>
              </a:schemeClr>
            </a:gs>
            <a:gs pos="100000">
              <a:schemeClr val="phClr">
                <a:tint val="45000"/>
                <a:satMod val="250000"/>
              </a:schemeClr>
            </a:gs>
          </a:gsLst>
          <a:path path="circle">
            <a:fillToRect l="-40000" t="-90000" r="140000" b="190000"/>
          </a:path>
        </a:gradFill>
        <a:gradFill rotWithShape="1">
          <a:gsLst>
            <a:gs pos="0">
              <a:schemeClr val="phClr">
                <a:tint val="43000"/>
                <a:satMod val="165000"/>
              </a:schemeClr>
            </a:gs>
            <a:gs pos="55000">
              <a:schemeClr val="phClr">
                <a:tint val="83000"/>
                <a:satMod val="155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-40000" t="-90000" r="140000" b="19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17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15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flat" dir="t">
              <a:rot lat="0" lon="0" rev="20040000"/>
            </a:lightRig>
          </a:scene3d>
          <a:sp3d contourW="12700" prstMaterial="dkEdge">
            <a:bevelT w="25400" h="38100" prst="convex"/>
            <a:contourClr>
              <a:schemeClr val="phClr">
                <a:satMod val="115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100000">
              <a:schemeClr val="phClr">
                <a:tint val="80000"/>
                <a:satMod val="250000"/>
              </a:schemeClr>
            </a:gs>
            <a:gs pos="60000">
              <a:schemeClr val="phClr">
                <a:shade val="38000"/>
                <a:satMod val="175000"/>
              </a:schemeClr>
            </a:gs>
            <a:gs pos="0">
              <a:schemeClr val="phClr">
                <a:shade val="30000"/>
                <a:satMod val="175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8000"/>
              </a:schemeClr>
              <a:schemeClr val="phClr">
                <a:tint val="96000"/>
                <a:satMod val="15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1215</TotalTime>
  <Words>1059</Words>
  <Application>Microsoft Office PowerPoint</Application>
  <PresentationFormat>On-screen Show (4:3)</PresentationFormat>
  <Paragraphs>82</Paragraphs>
  <Slides>12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3" baseType="lpstr">
      <vt:lpstr>Urban</vt:lpstr>
      <vt:lpstr> PRAVNI FAKULTET  KORPORATIVNO UPRAVLJANJE autor-prof.dr.sc. Darko Tipurić i saradnici, izdanje 2008 g. </vt:lpstr>
      <vt:lpstr>                                      VJEŽBE  UVOD </vt:lpstr>
      <vt:lpstr>Slide 3</vt:lpstr>
      <vt:lpstr>Šta je korporativno upravljanje? </vt:lpstr>
      <vt:lpstr>c)Strane koje učestvuju u vođenju i kontroli dioničkog  društva</vt:lpstr>
      <vt:lpstr>2.Moderna korporacija i menađžerski kapitalizam</vt:lpstr>
      <vt:lpstr>Menadžerski kapitalizam</vt:lpstr>
      <vt:lpstr>Normativni pristup stakeholderskoj orijentaciji poduzeća</vt:lpstr>
      <vt:lpstr>Modeli korporativnog upravljanja</vt:lpstr>
      <vt:lpstr>Međunarodni domet korporativnog upravljanja</vt:lpstr>
      <vt:lpstr>POSLOVNA LOGIKA KORPORATIVNOG UPRAVLJANJA</vt:lpstr>
      <vt:lpstr>CIJENA KORPORATIVNOG UPRAVLJANJA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Haris</dc:creator>
  <cp:lastModifiedBy>Windows User</cp:lastModifiedBy>
  <cp:revision>148</cp:revision>
  <dcterms:created xsi:type="dcterms:W3CDTF">2016-02-04T23:36:05Z</dcterms:created>
  <dcterms:modified xsi:type="dcterms:W3CDTF">2019-03-12T07:54:06Z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aeccaca9-c565-4687-ab89-670d7189269d_Enabled">
    <vt:lpwstr>True</vt:lpwstr>
  </property>
  <property fmtid="{D5CDD505-2E9C-101B-9397-08002B2CF9AE}" pid="3" name="MSIP_Label_aeccaca9-c565-4687-ab89-670d7189269d_SiteId">
    <vt:lpwstr>2e1b18c0-6ae4-42f1-8d17-123e592a2480</vt:lpwstr>
  </property>
  <property fmtid="{D5CDD505-2E9C-101B-9397-08002B2CF9AE}" pid="4" name="MSIP_Label_aeccaca9-c565-4687-ab89-670d7189269d_Ref">
    <vt:lpwstr>https://api.informationprotection.azure.com/api/2e1b18c0-6ae4-42f1-8d17-123e592a2480</vt:lpwstr>
  </property>
  <property fmtid="{D5CDD505-2E9C-101B-9397-08002B2CF9AE}" pid="5" name="MSIP_Label_aeccaca9-c565-4687-ab89-670d7189269d_Owner">
    <vt:lpwstr>harisko@vbba.volksbank.ba</vt:lpwstr>
  </property>
  <property fmtid="{D5CDD505-2E9C-101B-9397-08002B2CF9AE}" pid="6" name="MSIP_Label_aeccaca9-c565-4687-ab89-670d7189269d_SetDate">
    <vt:lpwstr>2018-03-06T08:44:01.8161003+01:00</vt:lpwstr>
  </property>
  <property fmtid="{D5CDD505-2E9C-101B-9397-08002B2CF9AE}" pid="7" name="MSIP_Label_aeccaca9-c565-4687-ab89-670d7189269d_Name">
    <vt:lpwstr>Povjerljivost C1</vt:lpwstr>
  </property>
  <property fmtid="{D5CDD505-2E9C-101B-9397-08002B2CF9AE}" pid="8" name="MSIP_Label_aeccaca9-c565-4687-ab89-670d7189269d_Application">
    <vt:lpwstr>Microsoft Azure Information Protection</vt:lpwstr>
  </property>
  <property fmtid="{D5CDD505-2E9C-101B-9397-08002B2CF9AE}" pid="9" name="MSIP_Label_aeccaca9-c565-4687-ab89-670d7189269d_Extended_MSFT_Method">
    <vt:lpwstr>Automatic</vt:lpwstr>
  </property>
  <property fmtid="{D5CDD505-2E9C-101B-9397-08002B2CF9AE}" pid="10" name="Sensitivity">
    <vt:lpwstr>Povjerljivost C1</vt:lpwstr>
  </property>
</Properties>
</file>