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8"/>
  </p:notesMasterIdLst>
  <p:sldIdLst>
    <p:sldId id="257" r:id="rId2"/>
    <p:sldId id="359" r:id="rId3"/>
    <p:sldId id="36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347" r:id="rId13"/>
    <p:sldId id="266" r:id="rId14"/>
    <p:sldId id="351" r:id="rId15"/>
    <p:sldId id="348" r:id="rId16"/>
    <p:sldId id="267" r:id="rId17"/>
    <p:sldId id="268" r:id="rId18"/>
    <p:sldId id="349" r:id="rId19"/>
    <p:sldId id="271" r:id="rId20"/>
    <p:sldId id="272" r:id="rId21"/>
    <p:sldId id="273" r:id="rId22"/>
    <p:sldId id="274" r:id="rId23"/>
    <p:sldId id="352" r:id="rId24"/>
    <p:sldId id="275" r:id="rId25"/>
    <p:sldId id="276" r:id="rId26"/>
    <p:sldId id="277" r:id="rId27"/>
    <p:sldId id="343" r:id="rId28"/>
    <p:sldId id="278" r:id="rId29"/>
    <p:sldId id="279" r:id="rId30"/>
    <p:sldId id="280" r:id="rId31"/>
    <p:sldId id="281" r:id="rId32"/>
    <p:sldId id="282" r:id="rId33"/>
    <p:sldId id="283" r:id="rId34"/>
    <p:sldId id="35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342" r:id="rId43"/>
    <p:sldId id="293" r:id="rId44"/>
    <p:sldId id="294" r:id="rId45"/>
    <p:sldId id="295" r:id="rId46"/>
    <p:sldId id="344" r:id="rId47"/>
    <p:sldId id="296" r:id="rId48"/>
    <p:sldId id="297" r:id="rId49"/>
    <p:sldId id="298" r:id="rId50"/>
    <p:sldId id="299" r:id="rId51"/>
    <p:sldId id="300" r:id="rId52"/>
    <p:sldId id="301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54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2D265-AB75-4DDB-8215-A7DD214EA1D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3936B-A647-4D29-91E4-C67E6763DB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581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3936B-A647-4D29-91E4-C67E6763DB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3876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90DA-B0DB-4CC4-8F23-748057B23B89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456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A032-3D04-4C32-BCF2-03C393B4C231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75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3CB7-3026-46E9-9A70-FF927A49BAFF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13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855BC-269A-4561-AC86-0258D5A34065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553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5993-687F-4DCE-86E7-A9C37F6FCE34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958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9A4E-3FD3-480E-AF4D-67236CF28A07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510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E872-4F34-4217-AE0E-DA36519B2CE5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912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1700-58DC-4997-A88A-53CEF3602959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135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076A-270E-4AAD-A965-64704BB5B51B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32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31C2F-0F70-4FE3-B770-2DB58241CEBB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55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1380-370B-49E3-9001-EFF4F630DEC4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93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D9C3-1575-4C2B-BAF1-FA308F5A6538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5799-5D27-48AE-A4CB-931330DA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59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UVOD U KORPORATIVNO UPRAVLJANJE</a:t>
            </a:r>
          </a:p>
          <a:p>
            <a:r>
              <a:rPr lang="sr-Latn-ME" dirty="0" smtClean="0"/>
              <a:t>I PREDAVANJE</a:t>
            </a:r>
          </a:p>
          <a:p>
            <a:r>
              <a:rPr lang="sr-Latn-ME" dirty="0" smtClean="0"/>
              <a:t>PROF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346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76518"/>
            <a:ext cx="10668000" cy="5800445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N</a:t>
            </a:r>
            <a:r>
              <a:rPr lang="en-US" dirty="0" err="1" smtClean="0"/>
              <a:t>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gledišta</a:t>
            </a:r>
            <a:r>
              <a:rPr lang="en-US" dirty="0"/>
              <a:t>)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rezimirati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sljedeći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b="1" dirty="0" smtClean="0"/>
              <a:t>a)</a:t>
            </a:r>
            <a:r>
              <a:rPr lang="en-US" b="1" dirty="0" err="1" smtClean="0"/>
              <a:t>Korporativno</a:t>
            </a:r>
            <a:r>
              <a:rPr lang="en-US" b="1" dirty="0" smtClean="0"/>
              <a:t> </a:t>
            </a:r>
            <a:r>
              <a:rPr lang="en-US" b="1" dirty="0" err="1"/>
              <a:t>upravljanje</a:t>
            </a:r>
            <a:r>
              <a:rPr lang="en-US" b="1" dirty="0"/>
              <a:t> je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odnosa</a:t>
            </a:r>
            <a:r>
              <a:rPr lang="en-US" b="1" dirty="0"/>
              <a:t> </a:t>
            </a:r>
            <a:r>
              <a:rPr lang="en-US" b="1" dirty="0" err="1" smtClean="0"/>
              <a:t>defini</a:t>
            </a:r>
            <a:r>
              <a:rPr lang="sr-Latn-ME" b="1" dirty="0" smtClean="0"/>
              <a:t>s</a:t>
            </a:r>
            <a:r>
              <a:rPr lang="en-US" b="1" dirty="0" smtClean="0"/>
              <a:t>an </a:t>
            </a:r>
            <a:r>
              <a:rPr lang="en-US" b="1" dirty="0" err="1" smtClean="0"/>
              <a:t>strukturama</a:t>
            </a:r>
            <a:r>
              <a:rPr lang="sr-Latn-ME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procesima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Naprimjer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/>
              <a:t>se u tome da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ostvarenje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ioničarsko</a:t>
            </a:r>
            <a:r>
              <a:rPr lang="en-US" dirty="0" smtClean="0"/>
              <a:t>/</a:t>
            </a:r>
            <a:r>
              <a:rPr lang="en-US" dirty="0" err="1" smtClean="0"/>
              <a:t>akcionarsko</a:t>
            </a:r>
            <a:r>
              <a:rPr lang="en-US" dirty="0"/>
              <a:t>) </a:t>
            </a:r>
            <a:r>
              <a:rPr lang="en-US" dirty="0" err="1"/>
              <a:t>ulaganje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Rukovodioci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</a:t>
            </a:r>
            <a:r>
              <a:rPr lang="en-US" dirty="0"/>
              <a:t> </a:t>
            </a:r>
            <a:r>
              <a:rPr lang="en-US" dirty="0" err="1"/>
              <a:t>dostavljati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9984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36176"/>
            <a:ext cx="10668000" cy="58407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sr-Latn-ME" dirty="0"/>
              <a:t>a</a:t>
            </a:r>
            <a:r>
              <a:rPr lang="en-US" dirty="0" err="1"/>
              <a:t>kcionari</a:t>
            </a:r>
            <a:r>
              <a:rPr lang="sr-Latn-ME" dirty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organ,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sr-Latn-ME" dirty="0"/>
              <a:t> </a:t>
            </a:r>
            <a:r>
              <a:rPr lang="en-US" dirty="0" err="1"/>
              <a:t>odbor</a:t>
            </a:r>
            <a:r>
              <a:rPr lang="en-US" dirty="0"/>
              <a:t>, da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organ u </a:t>
            </a:r>
            <a:r>
              <a:rPr lang="en-US" dirty="0" err="1" smtClean="0"/>
              <a:t>suštini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strateške</a:t>
            </a:r>
            <a:r>
              <a:rPr lang="en-US" dirty="0" smtClean="0"/>
              <a:t> </a:t>
            </a:r>
            <a:r>
              <a:rPr lang="en-US" dirty="0" err="1" smtClean="0"/>
              <a:t>smjernice</a:t>
            </a:r>
            <a:r>
              <a:rPr lang="en-US" dirty="0" smtClean="0"/>
              <a:t> </a:t>
            </a:r>
            <a:r>
              <a:rPr lang="en-US" dirty="0" err="1" smtClean="0"/>
              <a:t>rukovodiocima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sr-Latn-ME" dirty="0"/>
              <a:t> /</a:t>
            </a:r>
            <a:r>
              <a:rPr lang="en-US" dirty="0" err="1"/>
              <a:t>akcionara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fokusiraju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učinkom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izvještavanja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7661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929" y="551329"/>
            <a:ext cx="10573871" cy="56256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b="1" dirty="0" smtClean="0"/>
              <a:t>b)</a:t>
            </a:r>
            <a:r>
              <a:rPr lang="en-US" b="1" dirty="0" err="1" smtClean="0"/>
              <a:t>Ovi</a:t>
            </a:r>
            <a:r>
              <a:rPr lang="en-US" b="1" dirty="0" smtClean="0"/>
              <a:t> </a:t>
            </a:r>
            <a:r>
              <a:rPr lang="en-US" b="1" dirty="0" err="1"/>
              <a:t>odnosi</a:t>
            </a:r>
            <a:r>
              <a:rPr lang="en-US" b="1" dirty="0"/>
              <a:t> </a:t>
            </a:r>
            <a:r>
              <a:rPr lang="en-US" b="1" dirty="0" err="1"/>
              <a:t>mogu</a:t>
            </a:r>
            <a:r>
              <a:rPr lang="en-US" b="1" dirty="0"/>
              <a:t> </a:t>
            </a:r>
            <a:r>
              <a:rPr lang="en-US" b="1" dirty="0" err="1"/>
              <a:t>obuhvatati</a:t>
            </a:r>
            <a:r>
              <a:rPr lang="en-US" b="1" dirty="0"/>
              <a:t> </a:t>
            </a:r>
            <a:r>
              <a:rPr lang="en-US" b="1" dirty="0" err="1"/>
              <a:t>strane</a:t>
            </a:r>
            <a:r>
              <a:rPr lang="en-US" b="1" dirty="0"/>
              <a:t> s </a:t>
            </a:r>
            <a:r>
              <a:rPr lang="en-US" b="1" dirty="0" err="1"/>
              <a:t>različitim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ponekad</a:t>
            </a:r>
            <a:r>
              <a:rPr lang="en-US" b="1" dirty="0"/>
              <a:t> </a:t>
            </a:r>
            <a:r>
              <a:rPr lang="en-US" b="1" dirty="0" err="1"/>
              <a:t>suprotnim</a:t>
            </a:r>
            <a:r>
              <a:rPr lang="sr-Latn-ME" b="1" dirty="0"/>
              <a:t> </a:t>
            </a:r>
            <a:r>
              <a:rPr lang="en-US" b="1" dirty="0" err="1"/>
              <a:t>interesima</a:t>
            </a:r>
            <a:r>
              <a:rPr lang="en-US" b="1" dirty="0"/>
              <a:t>. </a:t>
            </a:r>
            <a:endParaRPr lang="sr-Latn-ME" b="1" dirty="0"/>
          </a:p>
          <a:p>
            <a:pPr algn="just"/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rukovodećih</a:t>
            </a:r>
            <a:r>
              <a:rPr lang="en-US" dirty="0"/>
              <a:t> organa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/>
              <a:t>s</a:t>
            </a:r>
            <a:r>
              <a:rPr lang="en-US" dirty="0" err="1"/>
              <a:t>kupštine</a:t>
            </a:r>
            <a:r>
              <a:rPr lang="sr-Latn-ME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sr-Latn-ME" dirty="0"/>
              <a:t> </a:t>
            </a:r>
            <a:r>
              <a:rPr lang="en-US" dirty="0" err="1"/>
              <a:t>direktora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organa),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Suprotni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sr-Latn-ME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principal-agent </a:t>
            </a:r>
            <a:r>
              <a:rPr lang="en-US" dirty="0" err="1"/>
              <a:t>problemom</a:t>
            </a:r>
            <a:r>
              <a:rPr lang="en-US" dirty="0"/>
              <a:t>. </a:t>
            </a:r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3890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495300"/>
            <a:ext cx="10693400" cy="5681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b="1" dirty="0" smtClean="0"/>
              <a:t>c)S</a:t>
            </a:r>
            <a:r>
              <a:rPr lang="en-US" b="1" dirty="0" err="1" smtClean="0"/>
              <a:t>trane</a:t>
            </a:r>
            <a:r>
              <a:rPr lang="en-US" b="1" dirty="0" smtClean="0"/>
              <a:t> </a:t>
            </a:r>
            <a:r>
              <a:rPr lang="sr-Latn-ME" b="1" dirty="0" smtClean="0"/>
              <a:t>koje </a:t>
            </a:r>
            <a:r>
              <a:rPr lang="en-US" b="1" dirty="0" err="1" smtClean="0"/>
              <a:t>učestvuju</a:t>
            </a:r>
            <a:r>
              <a:rPr lang="en-US" b="1" dirty="0" smtClean="0"/>
              <a:t> </a:t>
            </a:r>
            <a:r>
              <a:rPr lang="en-US" b="1" dirty="0"/>
              <a:t>u </a:t>
            </a:r>
            <a:r>
              <a:rPr lang="en-US" b="1" dirty="0" err="1"/>
              <a:t>vođenju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kontroli</a:t>
            </a:r>
            <a:r>
              <a:rPr lang="sr-Latn-ME" b="1" dirty="0" smtClean="0"/>
              <a:t> dioničkog </a:t>
            </a:r>
            <a:r>
              <a:rPr lang="en-US" b="1" dirty="0" smtClean="0"/>
              <a:t> </a:t>
            </a:r>
            <a:r>
              <a:rPr lang="en-US" b="1" dirty="0" err="1"/>
              <a:t>društva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 smtClean="0"/>
              <a:t>fundamentalne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raspoređivanje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pl-PL" dirty="0"/>
              <a:t>u</a:t>
            </a:r>
            <a:r>
              <a:rPr lang="pl-PL" dirty="0" smtClean="0"/>
              <a:t>pravni </a:t>
            </a:r>
            <a:r>
              <a:rPr lang="pl-PL" dirty="0"/>
              <a:t>odbor je generalno odgovoran za usmjeravanje i </a:t>
            </a:r>
            <a:r>
              <a:rPr lang="pl-PL" dirty="0" smtClean="0"/>
              <a:t>nadzor,</a:t>
            </a:r>
            <a:r>
              <a:rPr lang="en-US" dirty="0" err="1" smtClean="0"/>
              <a:t>određivanje</a:t>
            </a:r>
            <a:r>
              <a:rPr lang="en-US" dirty="0" smtClean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Najzad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izvršni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svakodnevne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implementiranje</a:t>
            </a:r>
            <a:r>
              <a:rPr lang="sr-Latn-ME" dirty="0" smtClean="0"/>
              <a:t> </a:t>
            </a:r>
            <a:r>
              <a:rPr lang="en-US" dirty="0" err="1" smtClean="0"/>
              <a:t>strategije</a:t>
            </a:r>
            <a:r>
              <a:rPr lang="en-US" dirty="0"/>
              <a:t>, </a:t>
            </a:r>
            <a:r>
              <a:rPr lang="en-US" dirty="0" err="1"/>
              <a:t>formuliranje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ljudskim</a:t>
            </a:r>
            <a:r>
              <a:rPr lang="sr-Latn-ME" dirty="0" smtClean="0"/>
              <a:t> </a:t>
            </a:r>
            <a:r>
              <a:rPr lang="en-US" dirty="0" err="1" smtClean="0"/>
              <a:t>resursima</a:t>
            </a:r>
            <a:r>
              <a:rPr lang="en-US" dirty="0"/>
              <a:t>,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marketinških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prodajnih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8245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259" y="452224"/>
            <a:ext cx="8377517" cy="6240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3095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430306"/>
            <a:ext cx="10546976" cy="5746657"/>
          </a:xfrm>
        </p:spPr>
        <p:txBody>
          <a:bodyPr/>
          <a:lstStyle/>
          <a:p>
            <a:pPr marL="0" indent="0" algn="just">
              <a:buNone/>
            </a:pPr>
            <a:r>
              <a:rPr lang="sr-Latn-ME" b="1" dirty="0" smtClean="0"/>
              <a:t>d)</a:t>
            </a:r>
            <a:r>
              <a:rPr lang="it-IT" b="1" dirty="0" smtClean="0"/>
              <a:t>Sve </a:t>
            </a:r>
            <a:r>
              <a:rPr lang="it-IT" b="1" dirty="0"/>
              <a:t>ovo se čini da bi se pravilno raspodijelila prava i obaveze </a:t>
            </a:r>
            <a:r>
              <a:rPr lang="it-IT" b="1" dirty="0" smtClean="0"/>
              <a:t>i </a:t>
            </a:r>
            <a:r>
              <a:rPr lang="it-IT" b="1" dirty="0"/>
              <a:t>tako</a:t>
            </a:r>
            <a:r>
              <a:rPr lang="sr-Latn-ME" b="1" dirty="0"/>
              <a:t> </a:t>
            </a:r>
            <a:r>
              <a:rPr lang="en-US" b="1" dirty="0" err="1"/>
              <a:t>povećala</a:t>
            </a:r>
            <a:r>
              <a:rPr lang="en-US" b="1" dirty="0"/>
              <a:t> </a:t>
            </a:r>
            <a:r>
              <a:rPr lang="en-US" b="1" dirty="0" err="1"/>
              <a:t>dugoročna</a:t>
            </a:r>
            <a:r>
              <a:rPr lang="en-US" b="1" dirty="0"/>
              <a:t> </a:t>
            </a:r>
            <a:r>
              <a:rPr lang="en-US" b="1" dirty="0" err="1"/>
              <a:t>vrijednost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dioničare</a:t>
            </a:r>
            <a:r>
              <a:rPr lang="en-US" b="1" dirty="0"/>
              <a:t>/</a:t>
            </a:r>
            <a:r>
              <a:rPr lang="en-US" b="1" dirty="0" err="1"/>
              <a:t>akcionare</a:t>
            </a:r>
            <a:r>
              <a:rPr lang="en-US" b="1" dirty="0"/>
              <a:t>.</a:t>
            </a:r>
            <a:endParaRPr lang="sr-Latn-ME" b="1" dirty="0"/>
          </a:p>
          <a:p>
            <a:pPr algn="just"/>
            <a:r>
              <a:rPr lang="en-US" dirty="0" err="1"/>
              <a:t>Naprimjer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vanjski</a:t>
            </a:r>
            <a:r>
              <a:rPr lang="en-US" dirty="0"/>
              <a:t>,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sr-Latn-ME" dirty="0"/>
              <a:t> </a:t>
            </a:r>
            <a:r>
              <a:rPr lang="en-US" dirty="0"/>
              <a:t>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izvlačenja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</a:t>
            </a:r>
          </a:p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upravnih</a:t>
            </a:r>
            <a:r>
              <a:rPr lang="en-US" dirty="0"/>
              <a:t> organa</a:t>
            </a:r>
            <a:r>
              <a:rPr lang="sr-Latn-ME" dirty="0"/>
              <a:t> </a:t>
            </a:r>
            <a:r>
              <a:rPr lang="pl-PL" dirty="0"/>
              <a:t>prikazani su na </a:t>
            </a:r>
            <a:r>
              <a:rPr lang="pl-PL" dirty="0" smtClean="0"/>
              <a:t>slici. </a:t>
            </a:r>
            <a:endParaRPr lang="pl-PL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625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42182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69" y="421828"/>
            <a:ext cx="10515600" cy="473402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587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723900"/>
            <a:ext cx="10718800" cy="54530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koncentri</a:t>
            </a:r>
            <a:r>
              <a:rPr lang="sr-Latn-ME" dirty="0" smtClean="0"/>
              <a:t>še  </a:t>
            </a:r>
            <a:r>
              <a:rPr lang="en-US" dirty="0" smtClean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pojedinci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proisteći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geografskih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Nosioci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potrošače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regulatorne </a:t>
            </a:r>
            <a:r>
              <a:rPr lang="pl-PL" dirty="0"/>
              <a:t>organe i državne organe, kao i lokalnu zajednicu u kojoj </a:t>
            </a:r>
            <a:r>
              <a:rPr lang="pl-PL" dirty="0" smtClean="0"/>
              <a:t>društvo </a:t>
            </a:r>
            <a:r>
              <a:rPr lang="en-US" dirty="0" err="1" smtClean="0"/>
              <a:t>posluje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komentatori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vođenje </a:t>
            </a:r>
            <a:r>
              <a:rPr lang="it-IT" dirty="0"/>
              <a:t>računa o životnoj sredini.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8144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274933" y="1825625"/>
            <a:ext cx="764213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5029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03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2.Moderna korporacija i menađžerski kapitalizam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Moderna korporacija je termin koji su skovali Adolf Berle i Gardiner Means, koji su ujedno i rodonačelnici teorije korporativnog upravljanja.</a:t>
            </a:r>
            <a:endParaRPr lang="en-US" dirty="0"/>
          </a:p>
          <a:p>
            <a:pPr algn="just"/>
            <a:r>
              <a:rPr lang="hr-HR" dirty="0"/>
              <a:t>Prvo korporativno poduzeće je nastalo uslijed borbe za </a:t>
            </a:r>
            <a:r>
              <a:rPr lang="hr-HR" dirty="0" smtClean="0"/>
              <a:t>uspostavljanjem  </a:t>
            </a:r>
            <a:r>
              <a:rPr lang="hr-HR" dirty="0"/>
              <a:t>monopola nad trgovinom </a:t>
            </a:r>
            <a:r>
              <a:rPr lang="hr-HR" dirty="0" smtClean="0"/>
              <a:t>začina, </a:t>
            </a:r>
            <a:r>
              <a:rPr lang="hr-HR" dirty="0"/>
              <a:t>koji su stizali iz Indije u 16. </a:t>
            </a:r>
            <a:r>
              <a:rPr lang="hr-HR" dirty="0" smtClean="0"/>
              <a:t>vijeku. </a:t>
            </a:r>
          </a:p>
          <a:p>
            <a:pPr algn="just"/>
            <a:r>
              <a:rPr lang="hr-HR" dirty="0" smtClean="0"/>
              <a:t>Skoro </a:t>
            </a:r>
            <a:r>
              <a:rPr lang="hr-HR" dirty="0"/>
              <a:t>400 godina poslije prvog korporativnog poduzeća nastaje moderna korporacija zbog nastanka dvaju obilježja korporacija.</a:t>
            </a:r>
            <a:endParaRPr lang="en-US" dirty="0"/>
          </a:p>
          <a:p>
            <a:pPr algn="just"/>
            <a:r>
              <a:rPr lang="hr-HR" dirty="0" smtClean="0"/>
              <a:t>Moderna </a:t>
            </a:r>
            <a:r>
              <a:rPr lang="hr-HR" dirty="0"/>
              <a:t>korporacija je oblik poduzeća u kojem vlasnici više nisu </a:t>
            </a:r>
            <a:r>
              <a:rPr lang="hr-HR" dirty="0" smtClean="0"/>
              <a:t>lično </a:t>
            </a:r>
            <a:r>
              <a:rPr lang="hr-HR" dirty="0"/>
              <a:t>odgovorni za obveze niti za bilo kakve druge obligacije koje poduzeće stvara ili može stvoriti (ograničena odgovornost</a:t>
            </a:r>
            <a:r>
              <a:rPr lang="hr-HR" dirty="0" smtClean="0"/>
              <a:t>), </a:t>
            </a:r>
            <a:r>
              <a:rPr lang="hr-HR" dirty="0"/>
              <a:t>i u kojem su se odvojile vlasnička funkcija i funkcija administriranja resursima poduzeća (jedna od najvažnijih pojava u ekonomskoj </a:t>
            </a:r>
            <a:r>
              <a:rPr lang="hr-HR" dirty="0" smtClean="0"/>
              <a:t>istoriji 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29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64705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Osnovna literatura:</a:t>
            </a:r>
          </a:p>
          <a:p>
            <a:pPr marL="0" indent="0">
              <a:buNone/>
            </a:pPr>
            <a:r>
              <a:rPr lang="sr-Latn-ME" dirty="0" smtClean="0"/>
              <a:t>1.Tipurić </a:t>
            </a:r>
            <a:r>
              <a:rPr lang="sr-Latn-ME" dirty="0"/>
              <a:t>Darko  (2008), K</a:t>
            </a:r>
            <a:r>
              <a:rPr lang="sr-Latn-ME" i="1" dirty="0"/>
              <a:t>orporativno upravljanje</a:t>
            </a:r>
            <a:r>
              <a:rPr lang="sr-Latn-ME" dirty="0"/>
              <a:t>, Sinergija Zagreb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Dopunska: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2.Tipurić </a:t>
            </a:r>
            <a:r>
              <a:rPr lang="sr-Latn-ME" dirty="0"/>
              <a:t>Darko (2006), </a:t>
            </a:r>
            <a:r>
              <a:rPr lang="sr-Latn-ME" i="1" dirty="0"/>
              <a:t>Nadzorni odbor i korporativno upravljanje</a:t>
            </a:r>
            <a:r>
              <a:rPr lang="sr-Latn-ME" dirty="0"/>
              <a:t>, Sinergija Zagreb </a:t>
            </a:r>
          </a:p>
          <a:p>
            <a:pPr marL="0" indent="0">
              <a:buNone/>
            </a:pPr>
            <a:r>
              <a:rPr lang="sr-Latn-ME" dirty="0" smtClean="0"/>
              <a:t>3.Čengić </a:t>
            </a:r>
            <a:r>
              <a:rPr lang="sr-Latn-ME" dirty="0"/>
              <a:t>Drago (2001), </a:t>
            </a:r>
            <a:r>
              <a:rPr lang="sr-Latn-ME" i="1" dirty="0"/>
              <a:t>Vlasnici, menadžeri i kontrola poduzeda</a:t>
            </a:r>
            <a:r>
              <a:rPr lang="sr-Latn-ME" dirty="0"/>
              <a:t>, Institut društvenih znanosti Ivo Pilar, Zagreb </a:t>
            </a:r>
          </a:p>
          <a:p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192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887506"/>
            <a:ext cx="10614212" cy="5289457"/>
          </a:xfrm>
        </p:spPr>
        <p:txBody>
          <a:bodyPr>
            <a:normAutofit/>
          </a:bodyPr>
          <a:lstStyle/>
          <a:p>
            <a:pPr algn="just"/>
            <a:r>
              <a:rPr lang="hr-HR" sz="3200" dirty="0"/>
              <a:t>Moderna korporacija je poseban pravni entitet, dioničko društvo, stvoreno u okviru pozitivnih zakonskih rješenja, odvojen od svojih vlasnika i menadžera – ima neograničeno trajanje, lak prijenos vlasništva i ograničenu odgovornost dioničara.</a:t>
            </a:r>
            <a:endParaRPr lang="en-US" sz="3200" dirty="0"/>
          </a:p>
          <a:p>
            <a:pPr algn="just"/>
            <a:r>
              <a:rPr lang="hr-HR" sz="3200" dirty="0"/>
              <a:t>Početak moderne korporacije je obilježila </a:t>
            </a:r>
            <a:r>
              <a:rPr lang="hr-HR" sz="3200" dirty="0" smtClean="0"/>
              <a:t>uspostava  </a:t>
            </a:r>
            <a:r>
              <a:rPr lang="hr-HR" sz="3200" dirty="0"/>
              <a:t>pravnog oblika dioničkog društva (eng. Joint stock company) početkom 20</a:t>
            </a:r>
            <a:r>
              <a:rPr lang="hr-HR" sz="3200" dirty="0" smtClean="0"/>
              <a:t>. vijeka. </a:t>
            </a:r>
          </a:p>
          <a:p>
            <a:pPr algn="just"/>
            <a:r>
              <a:rPr lang="hr-HR" sz="3200" dirty="0" smtClean="0"/>
              <a:t>Razlog </a:t>
            </a:r>
            <a:r>
              <a:rPr lang="hr-HR" sz="3200" dirty="0"/>
              <a:t>je </a:t>
            </a:r>
            <a:r>
              <a:rPr lang="hr-HR" sz="3200" dirty="0" smtClean="0"/>
              <a:t>bio </a:t>
            </a:r>
            <a:r>
              <a:rPr lang="hr-HR" sz="3200" dirty="0"/>
              <a:t>potreba za </a:t>
            </a:r>
            <a:r>
              <a:rPr lang="hr-HR" sz="3200" dirty="0" smtClean="0"/>
              <a:t>kapitalnim </a:t>
            </a:r>
            <a:r>
              <a:rPr lang="hr-HR" sz="3200" dirty="0"/>
              <a:t>okrupnjivanjem pri </a:t>
            </a:r>
            <a:r>
              <a:rPr lang="hr-HR" sz="3200" dirty="0" smtClean="0"/>
              <a:t>finansiranju preduzetničkih ideja. </a:t>
            </a:r>
            <a:r>
              <a:rPr lang="hr-HR" sz="3200" dirty="0"/>
              <a:t>Osim toga, uspješna </a:t>
            </a:r>
            <a:r>
              <a:rPr lang="hr-HR" sz="3200" dirty="0" smtClean="0"/>
              <a:t>porodična 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08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605118"/>
            <a:ext cx="10546976" cy="5571845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preduzeća </a:t>
            </a:r>
            <a:r>
              <a:rPr lang="hr-HR" dirty="0"/>
              <a:t>su se </a:t>
            </a:r>
            <a:r>
              <a:rPr lang="hr-HR" dirty="0" smtClean="0"/>
              <a:t>transformisala u </a:t>
            </a:r>
            <a:r>
              <a:rPr lang="hr-HR" dirty="0"/>
              <a:t>poduzeća koja </a:t>
            </a:r>
            <a:r>
              <a:rPr lang="hr-HR" dirty="0" smtClean="0"/>
              <a:t>su nadzirale banke </a:t>
            </a:r>
            <a:r>
              <a:rPr lang="hr-HR" dirty="0"/>
              <a:t>koje su </a:t>
            </a:r>
            <a:r>
              <a:rPr lang="hr-HR" dirty="0" smtClean="0"/>
              <a:t>omogućavale finansijski </a:t>
            </a:r>
            <a:r>
              <a:rPr lang="hr-HR" dirty="0"/>
              <a:t>kapital za </a:t>
            </a:r>
            <a:r>
              <a:rPr lang="hr-HR" dirty="0" smtClean="0"/>
              <a:t>preuzimanje  </a:t>
            </a:r>
            <a:r>
              <a:rPr lang="hr-HR" dirty="0"/>
              <a:t>vlasti nad </a:t>
            </a:r>
            <a:r>
              <a:rPr lang="hr-HR" dirty="0" smtClean="0"/>
              <a:t>preduzećem.</a:t>
            </a:r>
          </a:p>
          <a:p>
            <a:pPr algn="just"/>
            <a:r>
              <a:rPr lang="hr-HR" dirty="0" smtClean="0"/>
              <a:t> Dakle, </a:t>
            </a:r>
            <a:r>
              <a:rPr lang="hr-HR" dirty="0"/>
              <a:t>početkom prošlog </a:t>
            </a:r>
            <a:r>
              <a:rPr lang="hr-HR" dirty="0" smtClean="0"/>
              <a:t>vijeka </a:t>
            </a:r>
            <a:r>
              <a:rPr lang="hr-HR" dirty="0"/>
              <a:t>povećao se broj </a:t>
            </a:r>
            <a:r>
              <a:rPr lang="hr-HR" dirty="0" smtClean="0"/>
              <a:t>preduzeća </a:t>
            </a:r>
            <a:r>
              <a:rPr lang="hr-HR" dirty="0"/>
              <a:t>s disperziranim vlasništvom, razvilo se tržište kapitala i </a:t>
            </a:r>
            <a:r>
              <a:rPr lang="hr-HR" dirty="0" smtClean="0"/>
              <a:t>afirmisao  </a:t>
            </a:r>
            <a:r>
              <a:rPr lang="hr-HR" dirty="0"/>
              <a:t>se </a:t>
            </a:r>
            <a:r>
              <a:rPr lang="hr-HR" dirty="0" smtClean="0"/>
              <a:t>savremeni </a:t>
            </a:r>
            <a:r>
              <a:rPr lang="hr-HR" dirty="0"/>
              <a:t>menadžment. </a:t>
            </a:r>
            <a:endParaRPr lang="hr-HR" dirty="0" smtClean="0"/>
          </a:p>
          <a:p>
            <a:pPr algn="just"/>
            <a:r>
              <a:rPr lang="hr-HR" dirty="0" smtClean="0"/>
              <a:t>Takođe, </a:t>
            </a:r>
            <a:r>
              <a:rPr lang="hr-HR" dirty="0"/>
              <a:t>je omogućena diverzifikacija rizika i stvaranje likvidnog tržišta za razmjenu rizika, koja je ujedno smanjila cijenu kapitala i povećala njegovu količinu. </a:t>
            </a:r>
            <a:endParaRPr lang="hr-HR" dirty="0" smtClean="0"/>
          </a:p>
          <a:p>
            <a:pPr algn="just"/>
            <a:r>
              <a:rPr lang="hr-HR" dirty="0" smtClean="0"/>
              <a:t>To je bio  </a:t>
            </a:r>
            <a:r>
              <a:rPr lang="hr-HR" dirty="0"/>
              <a:t>krucijalni </a:t>
            </a:r>
            <a:r>
              <a:rPr lang="hr-HR" dirty="0" smtClean="0"/>
              <a:t>podsticaj </a:t>
            </a:r>
            <a:r>
              <a:rPr lang="hr-HR" dirty="0"/>
              <a:t>ubrzavanju ekonomskog rasta.</a:t>
            </a:r>
            <a:endParaRPr lang="en-US" dirty="0"/>
          </a:p>
          <a:p>
            <a:pPr algn="just"/>
            <a:r>
              <a:rPr lang="hr-HR" dirty="0"/>
              <a:t>U</a:t>
            </a:r>
            <a:r>
              <a:rPr lang="hr-HR" dirty="0" smtClean="0"/>
              <a:t> modernoj </a:t>
            </a:r>
            <a:r>
              <a:rPr lang="hr-HR" dirty="0"/>
              <a:t>korporacije se razvio i prirodni sukob onih koji snose rizik (dioničari) i onih koji upravljaju rizikom (menadžeri).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101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7569"/>
          </a:xfrm>
        </p:spPr>
        <p:txBody>
          <a:bodyPr>
            <a:normAutofit fontScale="90000"/>
          </a:bodyPr>
          <a:lstStyle/>
          <a:p>
            <a:r>
              <a:rPr lang="hr-HR" dirty="0"/>
              <a:t> </a:t>
            </a:r>
            <a:r>
              <a:rPr lang="hr-HR" sz="4000" b="1" dirty="0" smtClean="0"/>
              <a:t>Berle-Means-ov </a:t>
            </a:r>
            <a:r>
              <a:rPr lang="hr-HR" sz="4000" b="1" dirty="0"/>
              <a:t>model korporacije – osnovni i revidirani</a:t>
            </a:r>
            <a:endParaRPr lang="en-US" sz="4000" dirty="0"/>
          </a:p>
        </p:txBody>
      </p:sp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860" y="981635"/>
            <a:ext cx="5066516" cy="52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0881" y="981635"/>
            <a:ext cx="5862919" cy="5190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249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8870" y="833718"/>
            <a:ext cx="9749117" cy="479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52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846" y="672353"/>
            <a:ext cx="10425953" cy="55046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>
                <a:ea typeface="Calibri" panose="020F0502020204030204" pitchFamily="34" charset="0"/>
                <a:cs typeface="Times New Roman" panose="02020603050405020304" pitchFamily="18" charset="0"/>
              </a:rPr>
              <a:t>Investitori, zaposlenici, kupci, dobavljači i kreditori dobrovoljno kontribuiraju resurse u  </a:t>
            </a:r>
            <a:r>
              <a:rPr lang="hr-HR" dirty="0" smtClean="0"/>
              <a:t>korporaciju </a:t>
            </a:r>
            <a:r>
              <a:rPr lang="hr-HR" dirty="0"/>
              <a:t>kako bi ostvarili svoje </a:t>
            </a:r>
            <a:r>
              <a:rPr lang="hr-HR" dirty="0" smtClean="0"/>
              <a:t> </a:t>
            </a:r>
            <a:r>
              <a:rPr lang="hr-HR" dirty="0"/>
              <a:t>interese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 </a:t>
            </a:r>
            <a:r>
              <a:rPr lang="hr-HR" dirty="0"/>
              <a:t>Adam Smith je davno prepoznao da ostvarivanje individualnih koristi kroz </a:t>
            </a:r>
            <a:r>
              <a:rPr lang="hr-HR" dirty="0" smtClean="0"/>
              <a:t>uspješne </a:t>
            </a:r>
            <a:r>
              <a:rPr lang="hr-HR" dirty="0"/>
              <a:t>aranžmane obično vodi i generira koristi svima. </a:t>
            </a:r>
            <a:endParaRPr lang="en-US" dirty="0"/>
          </a:p>
          <a:p>
            <a:pPr algn="just"/>
            <a:r>
              <a:rPr lang="hr-HR" dirty="0"/>
              <a:t>Navedene interesno-utjecajne </a:t>
            </a:r>
            <a:r>
              <a:rPr lang="hr-HR" dirty="0" smtClean="0"/>
              <a:t>grupe </a:t>
            </a:r>
            <a:r>
              <a:rPr lang="hr-HR" dirty="0"/>
              <a:t>kontribuiraju kapital, ekspertizu i rad, a za uzvrat maksimiziraju korist u obliku dividendi i </a:t>
            </a:r>
            <a:r>
              <a:rPr lang="hr-HR" dirty="0" smtClean="0"/>
              <a:t>zarada.</a:t>
            </a:r>
            <a:endParaRPr lang="en-US" dirty="0"/>
          </a:p>
          <a:p>
            <a:pPr algn="just"/>
            <a:r>
              <a:rPr lang="hr-HR" dirty="0"/>
              <a:t>Prema revidiranom modelu korporacije </a:t>
            </a:r>
            <a:r>
              <a:rPr lang="hr-HR" dirty="0" smtClean="0"/>
              <a:t>pažnju </a:t>
            </a:r>
            <a:r>
              <a:rPr lang="hr-HR" dirty="0"/>
              <a:t>su dobili vlasnici većih dioničkih </a:t>
            </a:r>
            <a:r>
              <a:rPr lang="hr-HR" dirty="0" smtClean="0"/>
              <a:t>udjela, </a:t>
            </a:r>
            <a:r>
              <a:rPr lang="hr-HR" dirty="0"/>
              <a:t>kao i odbor direktora – vrhovni menadžment. </a:t>
            </a:r>
            <a:endParaRPr lang="hr-HR" dirty="0" smtClean="0"/>
          </a:p>
          <a:p>
            <a:pPr algn="just"/>
            <a:r>
              <a:rPr lang="hr-HR" dirty="0" smtClean="0"/>
              <a:t>Vlasnici </a:t>
            </a:r>
            <a:r>
              <a:rPr lang="hr-HR" dirty="0"/>
              <a:t>imaju šanse participirati u </a:t>
            </a:r>
            <a:r>
              <a:rPr lang="hr-HR" dirty="0" smtClean="0"/>
              <a:t>profitu preduzeća </a:t>
            </a:r>
            <a:r>
              <a:rPr lang="hr-HR" dirty="0"/>
              <a:t>bez preuzimanja odgovornosti za poslovanje </a:t>
            </a:r>
            <a:r>
              <a:rPr lang="hr-HR" dirty="0" smtClean="0"/>
              <a:t>preduzeća</a:t>
            </a:r>
            <a:r>
              <a:rPr lang="hr-HR" dirty="0"/>
              <a:t>, a menadžment ima šansu voditi </a:t>
            </a:r>
            <a:r>
              <a:rPr lang="hr-HR" dirty="0" smtClean="0"/>
              <a:t>preduzeće </a:t>
            </a:r>
            <a:r>
              <a:rPr lang="hr-HR" dirty="0"/>
              <a:t>bez odgovornosti za davanje osobnih novčanih sredstava. </a:t>
            </a:r>
            <a:endParaRPr lang="hr-HR" dirty="0" smtClean="0"/>
          </a:p>
          <a:p>
            <a:pPr algn="just"/>
            <a:r>
              <a:rPr lang="hr-HR" dirty="0" smtClean="0"/>
              <a:t>Vlasnici </a:t>
            </a:r>
            <a:r>
              <a:rPr lang="hr-HR" dirty="0"/>
              <a:t>imaju ograničenu odgovornost i ograničeno uključivanje u događanja u poduzeću, ali imaju pravo da biraju </a:t>
            </a:r>
            <a:r>
              <a:rPr lang="hr-HR" dirty="0" smtClean="0"/>
              <a:t>(direktni </a:t>
            </a:r>
            <a:r>
              <a:rPr lang="hr-HR" dirty="0"/>
              <a:t>ili </a:t>
            </a:r>
            <a:r>
              <a:rPr lang="hr-HR" dirty="0" smtClean="0"/>
              <a:t>indirektno </a:t>
            </a:r>
            <a:r>
              <a:rPr lang="hr-HR" dirty="0"/>
              <a:t>putem nadzornog odbora) upravu </a:t>
            </a:r>
            <a:r>
              <a:rPr lang="hr-HR" dirty="0" smtClean="0"/>
              <a:t>preduzeća </a:t>
            </a:r>
            <a:r>
              <a:rPr lang="hr-HR" dirty="0"/>
              <a:t>tj. vrhovni menadžment.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98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Menadžerski kapitalizam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 fontScale="92500"/>
          </a:bodyPr>
          <a:lstStyle/>
          <a:p>
            <a:pPr algn="just"/>
            <a:r>
              <a:rPr lang="hr-HR" dirty="0"/>
              <a:t>Početkom prošlog </a:t>
            </a:r>
            <a:r>
              <a:rPr lang="hr-HR" dirty="0" smtClean="0"/>
              <a:t>vijeka, </a:t>
            </a:r>
            <a:r>
              <a:rPr lang="hr-HR" dirty="0"/>
              <a:t>pojavom moderne korporacije, započeo je proces disperzije vlasničke strukture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Sredinom 20. </a:t>
            </a:r>
            <a:r>
              <a:rPr lang="hr-HR" dirty="0" smtClean="0"/>
              <a:t>vijeka </a:t>
            </a:r>
            <a:r>
              <a:rPr lang="hr-HR" dirty="0"/>
              <a:t>dolazi do </a:t>
            </a:r>
            <a:r>
              <a:rPr lang="hr-HR" dirty="0" smtClean="0"/>
              <a:t>disperzije vlasništva  </a:t>
            </a:r>
            <a:r>
              <a:rPr lang="hr-HR" dirty="0"/>
              <a:t>i </a:t>
            </a:r>
            <a:r>
              <a:rPr lang="hr-HR" dirty="0" smtClean="0"/>
              <a:t>odvajanja vlasničke  funkcije od </a:t>
            </a:r>
            <a:r>
              <a:rPr lang="hr-HR" dirty="0"/>
              <a:t>kontrolne funkcije u </a:t>
            </a:r>
            <a:r>
              <a:rPr lang="hr-HR" dirty="0" smtClean="0"/>
              <a:t>preduzeću</a:t>
            </a:r>
            <a:r>
              <a:rPr lang="hr-HR" dirty="0"/>
              <a:t>.</a:t>
            </a:r>
            <a:endParaRPr lang="en-US" dirty="0"/>
          </a:p>
          <a:p>
            <a:pPr algn="just"/>
            <a:r>
              <a:rPr lang="hr-HR" dirty="0"/>
              <a:t>Menadžerski kapitalizam je stanje unutar poduzeća u kojem su menadžeri dobili prostor za upravljanje poduzećem prema vlastitim ciljevima. </a:t>
            </a:r>
            <a:endParaRPr lang="hr-HR" dirty="0" smtClean="0"/>
          </a:p>
          <a:p>
            <a:pPr algn="just"/>
            <a:r>
              <a:rPr lang="hr-HR" dirty="0" smtClean="0"/>
              <a:t>Umjesto </a:t>
            </a:r>
            <a:r>
              <a:rPr lang="hr-HR" dirty="0"/>
              <a:t>zadovoljavanja interesa dioničara, povećanja profitabilnosti i isplata dividendi, menadžeri usmjeravaju poduzeće k rastu i akvizicijama. </a:t>
            </a:r>
            <a:endParaRPr lang="hr-HR" dirty="0" smtClean="0"/>
          </a:p>
          <a:p>
            <a:pPr algn="just"/>
            <a:r>
              <a:rPr lang="hr-HR" dirty="0" smtClean="0"/>
              <a:t>Menadžerski </a:t>
            </a:r>
            <a:r>
              <a:rPr lang="hr-HR" dirty="0"/>
              <a:t>kapitalizam je našao svoje temelje u shvaćanju menadžera kao zastupnika interesa poduzeća </a:t>
            </a:r>
            <a:r>
              <a:rPr lang="hr-HR" dirty="0" smtClean="0"/>
              <a:t> </a:t>
            </a:r>
            <a:r>
              <a:rPr lang="hr-HR" dirty="0"/>
              <a:t>čija egzistencija nije usko vezana za vlasnike dionica.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2904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53035"/>
            <a:ext cx="10439400" cy="5423928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Menadžeri su u prednosti zbog znanja kojeg imaju o poslovanju i poduzeću nad vlasnicima dionica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Oni imaju za </a:t>
            </a:r>
            <a:r>
              <a:rPr lang="hr-HR" dirty="0" smtClean="0"/>
              <a:t>zadatak upravljanje preduzećem </a:t>
            </a:r>
            <a:r>
              <a:rPr lang="hr-HR" dirty="0"/>
              <a:t>i zato </a:t>
            </a:r>
            <a:r>
              <a:rPr lang="hr-HR" dirty="0" smtClean="0"/>
              <a:t>od njihovog rada zavisi </a:t>
            </a:r>
            <a:r>
              <a:rPr lang="hr-HR" dirty="0"/>
              <a:t>uspjeh i opstanak </a:t>
            </a:r>
            <a:r>
              <a:rPr lang="hr-HR" dirty="0" smtClean="0"/>
              <a:t>preduzeća.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Menadžeri su zastupnici cijelog poduzeća i svih interesno-utjecajnih </a:t>
            </a:r>
            <a:r>
              <a:rPr lang="hr-HR" dirty="0" smtClean="0"/>
              <a:t>grupa, </a:t>
            </a:r>
            <a:r>
              <a:rPr lang="hr-HR" dirty="0"/>
              <a:t>a ne samo dioničara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Zato je njihov zadatak </a:t>
            </a:r>
            <a:r>
              <a:rPr lang="hr-HR" dirty="0" smtClean="0"/>
              <a:t>balansiranje </a:t>
            </a:r>
            <a:r>
              <a:rPr lang="hr-HR" dirty="0"/>
              <a:t>interesima javnosti, dioničara, kreditora, </a:t>
            </a:r>
            <a:r>
              <a:rPr lang="hr-HR" dirty="0" smtClean="0"/>
              <a:t>zaposlenih, </a:t>
            </a:r>
            <a:r>
              <a:rPr lang="hr-HR" dirty="0"/>
              <a:t>dobavljača i drugih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Menadžeri na kraju imaju i </a:t>
            </a:r>
            <a:r>
              <a:rPr lang="hr-HR" dirty="0" smtClean="0"/>
              <a:t>svoje </a:t>
            </a:r>
            <a:r>
              <a:rPr lang="hr-HR" dirty="0"/>
              <a:t>interese koji ne moraju biti </a:t>
            </a:r>
            <a:r>
              <a:rPr lang="hr-HR" dirty="0" smtClean="0"/>
              <a:t>podudarni </a:t>
            </a:r>
            <a:r>
              <a:rPr lang="hr-HR" dirty="0"/>
              <a:t>s maksimizacijom profita. </a:t>
            </a:r>
            <a:endParaRPr lang="hr-HR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4055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294" y="430306"/>
            <a:ext cx="10412506" cy="5746657"/>
          </a:xfrm>
        </p:spPr>
        <p:txBody>
          <a:bodyPr/>
          <a:lstStyle/>
          <a:p>
            <a:pPr algn="just"/>
            <a:r>
              <a:rPr lang="hr-HR" dirty="0"/>
              <a:t>Oni mogu imati </a:t>
            </a:r>
            <a:r>
              <a:rPr lang="hr-HR" dirty="0" smtClean="0"/>
              <a:t> </a:t>
            </a:r>
            <a:r>
              <a:rPr lang="hr-HR" dirty="0"/>
              <a:t>interese lične prihode, uticaj, status, sigurnost posla i dr.</a:t>
            </a:r>
            <a:endParaRPr lang="en-US" dirty="0"/>
          </a:p>
          <a:p>
            <a:pPr algn="just"/>
            <a:r>
              <a:rPr lang="hr-HR" dirty="0"/>
              <a:t>Menadžerski kapitalizam se temeljio na snažnom djelovanju i moći glavnog izvršnog direktora (Chief Executive Officer) koji je u većini slučajeva bio i predsjednik odbora </a:t>
            </a:r>
            <a:r>
              <a:rPr lang="hr-HR" dirty="0" smtClean="0"/>
              <a:t>direktora. </a:t>
            </a:r>
            <a:endParaRPr lang="hr-HR" dirty="0"/>
          </a:p>
          <a:p>
            <a:pPr algn="just"/>
            <a:r>
              <a:rPr lang="hr-HR" dirty="0"/>
              <a:t>Sva vlast i moć unutar jednog preduzeća bila je koncentrisana  u jednoj osobi koja je u toj situaciji donosila sve važne odluke za preduzeće.</a:t>
            </a:r>
          </a:p>
          <a:p>
            <a:pPr algn="just"/>
            <a:r>
              <a:rPr lang="hr-HR" dirty="0"/>
              <a:t> Nije čudo da su u takvoj organizaciji menadžerski interesi prethodili interesima svih ostalih interesno-utjecanih grupa.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639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046" y="190314"/>
            <a:ext cx="10887635" cy="912345"/>
          </a:xfrm>
        </p:spPr>
        <p:txBody>
          <a:bodyPr>
            <a:normAutofit fontScale="90000"/>
          </a:bodyPr>
          <a:lstStyle/>
          <a:p>
            <a:r>
              <a:rPr lang="hr-HR" dirty="0"/>
              <a:t> </a:t>
            </a:r>
            <a:r>
              <a:rPr lang="hr-HR" dirty="0" smtClean="0"/>
              <a:t>3. </a:t>
            </a:r>
            <a:r>
              <a:rPr lang="hr-HR" b="1" dirty="0" smtClean="0"/>
              <a:t>Vlasnički </a:t>
            </a:r>
            <a:r>
              <a:rPr lang="hr-HR" b="1" dirty="0"/>
              <a:t>pokret i razvoj modernog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4365"/>
            <a:ext cx="10515600" cy="487259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Prepoznavanje neefikasnosti konglomeratskih diverzifikacija koje su nastajale kao rezultat menadžerskih </a:t>
            </a:r>
            <a:r>
              <a:rPr lang="hr-HR" dirty="0" smtClean="0"/>
              <a:t>investicionih </a:t>
            </a:r>
            <a:r>
              <a:rPr lang="hr-HR" dirty="0"/>
              <a:t>sklonosti „potrošača novca“ i važnosti velikih institucionalnih </a:t>
            </a:r>
            <a:r>
              <a:rPr lang="hr-HR" dirty="0" smtClean="0"/>
              <a:t>investitora, </a:t>
            </a:r>
            <a:r>
              <a:rPr lang="hr-HR" dirty="0"/>
              <a:t>pokrenuli su „vlasnički pokret“ tj. pokret za korporativno upravljanje. </a:t>
            </a:r>
            <a:endParaRPr lang="en-US" dirty="0"/>
          </a:p>
          <a:p>
            <a:pPr algn="just"/>
            <a:r>
              <a:rPr lang="hr-HR" dirty="0"/>
              <a:t>Krucijalni problem moderne korporacije koju nadzire menadžment </a:t>
            </a:r>
            <a:r>
              <a:rPr lang="hr-HR" dirty="0" smtClean="0"/>
              <a:t>jeste </a:t>
            </a:r>
            <a:r>
              <a:rPr lang="hr-HR" dirty="0"/>
              <a:t>neodgovarajuća upotreba slobodnog novčanog toka( Free cash </a:t>
            </a:r>
            <a:r>
              <a:rPr lang="hr-HR" dirty="0" smtClean="0"/>
              <a:t>flow- definiše  </a:t>
            </a:r>
            <a:r>
              <a:rPr lang="hr-HR" dirty="0"/>
              <a:t>se kao novac koji je </a:t>
            </a:r>
            <a:r>
              <a:rPr lang="hr-HR" dirty="0" smtClean="0"/>
              <a:t>preduzeće stvorilo), </a:t>
            </a:r>
            <a:r>
              <a:rPr lang="hr-HR" dirty="0"/>
              <a:t>a koji preostaje nakon predviđene upotrebe novca u svim projektima koji imaju pozitivnu neto sadašnju vrijednost. </a:t>
            </a:r>
            <a:endParaRPr lang="hr-HR" dirty="0" smtClean="0"/>
          </a:p>
          <a:p>
            <a:pPr algn="just"/>
            <a:r>
              <a:rPr lang="hr-HR" dirty="0" smtClean="0"/>
              <a:t>Cilj </a:t>
            </a:r>
            <a:r>
              <a:rPr lang="hr-HR" dirty="0"/>
              <a:t>je izbjeći </a:t>
            </a:r>
            <a:r>
              <a:rPr lang="hr-HR" dirty="0" smtClean="0"/>
              <a:t>neodgovarajuću </a:t>
            </a:r>
            <a:r>
              <a:rPr lang="hr-HR" dirty="0"/>
              <a:t>upotrebu slobodnog novčanog toka od strane menadžmenta, </a:t>
            </a:r>
            <a:r>
              <a:rPr lang="hr-HR" dirty="0" smtClean="0"/>
              <a:t>naročito </a:t>
            </a:r>
            <a:r>
              <a:rPr lang="hr-HR" dirty="0"/>
              <a:t>u loše investicije ili akvizicijske aktivnosti koje ne stvaraju dodanu vrijednost.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2263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058" y="605118"/>
            <a:ext cx="10479741" cy="557184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Vlasnički pristup poduzeću javio se kao odgovor na probleme menadžerskog </a:t>
            </a:r>
            <a:r>
              <a:rPr lang="hr-HR" dirty="0" smtClean="0"/>
              <a:t>kapitalizma, </a:t>
            </a:r>
            <a:r>
              <a:rPr lang="hr-HR" dirty="0"/>
              <a:t>te zagovara kako se uspijeh </a:t>
            </a:r>
            <a:r>
              <a:rPr lang="hr-HR" dirty="0" smtClean="0"/>
              <a:t>preduzeća </a:t>
            </a:r>
            <a:r>
              <a:rPr lang="hr-HR" dirty="0"/>
              <a:t>isključivo mjeri ekonomskim veličinama, tržišnom vrijednošću novca i iznosom isplaćenih dividendi-tj. ključni ciljevi poduzeća trebaju se usmjeriti </a:t>
            </a:r>
            <a:r>
              <a:rPr lang="hr-HR" dirty="0" smtClean="0"/>
              <a:t>ka jednom: </a:t>
            </a:r>
            <a:r>
              <a:rPr lang="hr-HR" dirty="0"/>
              <a:t>maksimiranje bogatstva dioničara.  </a:t>
            </a:r>
            <a:endParaRPr lang="hr-HR" dirty="0" smtClean="0"/>
          </a:p>
          <a:p>
            <a:pPr algn="just"/>
            <a:r>
              <a:rPr lang="hr-HR" dirty="0" smtClean="0"/>
              <a:t>Interesi </a:t>
            </a:r>
            <a:r>
              <a:rPr lang="hr-HR" dirty="0"/>
              <a:t>vlasnika dominantno utječu na strategiju poduzeća (menadžeri su agenti koji ostvaruju zahtjeve vlasnika-principala). Najvažnija svrha poduzeća je </a:t>
            </a:r>
            <a:r>
              <a:rPr lang="hr-HR" dirty="0" smtClean="0"/>
              <a:t>profit </a:t>
            </a:r>
            <a:r>
              <a:rPr lang="hr-HR" dirty="0"/>
              <a:t>i </a:t>
            </a:r>
            <a:r>
              <a:rPr lang="hr-HR" dirty="0" smtClean="0"/>
              <a:t>maksimizacije </a:t>
            </a:r>
            <a:r>
              <a:rPr lang="hr-HR" dirty="0"/>
              <a:t>stope povrata na vlasnički kapital</a:t>
            </a:r>
            <a:r>
              <a:rPr lang="hr-HR" i="1" dirty="0" smtClean="0"/>
              <a:t>.</a:t>
            </a:r>
          </a:p>
          <a:p>
            <a:pPr algn="just"/>
            <a:r>
              <a:rPr lang="hr-HR" dirty="0" smtClean="0"/>
              <a:t> Pristalice </a:t>
            </a:r>
            <a:r>
              <a:rPr lang="hr-HR" dirty="0"/>
              <a:t>vlasničkog pristupa korporativnom upravljanju  naglašavaju kako </a:t>
            </a:r>
            <a:r>
              <a:rPr lang="hr-HR" dirty="0" smtClean="0"/>
              <a:t>preduzeće </a:t>
            </a:r>
            <a:r>
              <a:rPr lang="hr-HR" dirty="0"/>
              <a:t>treba usmjeriti svoje polsovanje na ostvarivanje cilja maksimizacije vlasničkog prinosa.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850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Šira literatura:</a:t>
            </a:r>
          </a:p>
          <a:p>
            <a:r>
              <a:rPr lang="sr-Latn-ME" dirty="0" smtClean="0"/>
              <a:t>Jozo </a:t>
            </a:r>
            <a:r>
              <a:rPr lang="sr-Latn-ME" dirty="0"/>
              <a:t>Sović, Poslovno upravljanje, Pravni fakultet Kiseljak, Des, Sarajevo 2010; </a:t>
            </a:r>
          </a:p>
          <a:p>
            <a:r>
              <a:rPr lang="nn-NO" dirty="0" smtClean="0"/>
              <a:t> </a:t>
            </a:r>
            <a:r>
              <a:rPr lang="nn-NO" dirty="0"/>
              <a:t>Van Horne, C. James, Financijsko upravljanje i politika, IX -izdanje, Mate, 1997. </a:t>
            </a:r>
          </a:p>
          <a:p>
            <a:pPr marL="0" indent="0">
              <a:buNone/>
            </a:pPr>
            <a:r>
              <a:rPr lang="sr-Latn-ME" dirty="0"/>
              <a:t>	</a:t>
            </a:r>
          </a:p>
          <a:p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919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766482"/>
            <a:ext cx="10493188" cy="541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Obilježja vlasničkog kapitala jesu:</a:t>
            </a:r>
            <a:endParaRPr lang="en-US" dirty="0"/>
          </a:p>
          <a:p>
            <a:r>
              <a:rPr lang="hr-HR" dirty="0"/>
              <a:t> </a:t>
            </a:r>
            <a:r>
              <a:rPr lang="hr-HR" dirty="0" smtClean="0"/>
              <a:t>Nudi vlasniku </a:t>
            </a:r>
            <a:r>
              <a:rPr lang="hr-HR" dirty="0"/>
              <a:t>rezidualno pravo u zaradama i likvidacijskoj vrijednosti</a:t>
            </a:r>
            <a:endParaRPr lang="en-US" dirty="0"/>
          </a:p>
          <a:p>
            <a:r>
              <a:rPr lang="hr-HR" dirty="0"/>
              <a:t>Ugovara se vrijeme trajanja poduzeća</a:t>
            </a:r>
            <a:endParaRPr lang="en-US" dirty="0"/>
          </a:p>
          <a:p>
            <a:r>
              <a:rPr lang="hr-HR" dirty="0"/>
              <a:t>Daje pravo </a:t>
            </a:r>
            <a:r>
              <a:rPr lang="hr-HR" dirty="0" smtClean="0"/>
              <a:t>vlasnicima: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izbor </a:t>
            </a:r>
            <a:r>
              <a:rPr lang="hr-HR" dirty="0" smtClean="0"/>
              <a:t>nadzornog odbora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odluku o zamjeni menadžmenta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odluku o menadžmentskim kompenzacijama </a:t>
            </a:r>
            <a:endParaRPr lang="en-US" dirty="0"/>
          </a:p>
          <a:p>
            <a:r>
              <a:rPr lang="hr-HR" dirty="0" smtClean="0"/>
              <a:t>Provođenje </a:t>
            </a:r>
            <a:r>
              <a:rPr lang="hr-HR" dirty="0"/>
              <a:t>revizija po posebnim </a:t>
            </a:r>
            <a:r>
              <a:rPr lang="hr-HR" dirty="0" smtClean="0"/>
              <a:t>uslovima</a:t>
            </a:r>
            <a:endParaRPr lang="en-US" dirty="0"/>
          </a:p>
          <a:p>
            <a:r>
              <a:rPr lang="hr-HR" dirty="0"/>
              <a:t>Odobrenje važnih investicija i poslovnih prijedloga</a:t>
            </a:r>
            <a:endParaRPr lang="en-US" dirty="0"/>
          </a:p>
          <a:p>
            <a:r>
              <a:rPr lang="hr-HR" dirty="0"/>
              <a:t>Nadgledavanje rada menadžmenta poduzeća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1038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976" y="672353"/>
            <a:ext cx="10331824" cy="5504610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Nobelovac Milton Friedman naglašava kako je jedina i prva obaveza menadžera djelovanje na takav način da se maximizira </a:t>
            </a:r>
            <a:r>
              <a:rPr lang="hr-HR" dirty="0" smtClean="0"/>
              <a:t>finansijska </a:t>
            </a:r>
            <a:r>
              <a:rPr lang="hr-HR" dirty="0"/>
              <a:t>stopa povrata na vlasnički kapital</a:t>
            </a:r>
            <a:r>
              <a:rPr lang="hr-HR" dirty="0" smtClean="0"/>
              <a:t>.</a:t>
            </a:r>
          </a:p>
          <a:p>
            <a:pPr algn="just"/>
            <a:r>
              <a:rPr lang="hr-HR" dirty="0"/>
              <a:t>Friedman naglašava: „jedina društvena odgovornost poduzeća je </a:t>
            </a:r>
            <a:r>
              <a:rPr lang="hr-HR" dirty="0" smtClean="0"/>
              <a:t>povećanje </a:t>
            </a:r>
            <a:r>
              <a:rPr lang="hr-HR" dirty="0"/>
              <a:t>profita. Korporacija je instrument dioničara koji </a:t>
            </a:r>
            <a:r>
              <a:rPr lang="hr-HR" dirty="0" smtClean="0"/>
              <a:t> posjeduju za ostvarivanje profita. </a:t>
            </a:r>
          </a:p>
          <a:p>
            <a:pPr algn="just"/>
            <a:r>
              <a:rPr lang="hr-HR" dirty="0" smtClean="0"/>
              <a:t>Ako </a:t>
            </a:r>
            <a:r>
              <a:rPr lang="hr-HR" dirty="0"/>
              <a:t>korporacija daje kontribucije (davanja neekonomske prirode), ona sprječava dioničara </a:t>
            </a:r>
            <a:r>
              <a:rPr lang="hr-HR" dirty="0" smtClean="0"/>
              <a:t>u </a:t>
            </a:r>
            <a:r>
              <a:rPr lang="hr-HR" dirty="0"/>
              <a:t>odlučivanju kako bi trebao raspolagati svojim fondovima“ te „pod društvenom odgovornošću </a:t>
            </a:r>
            <a:r>
              <a:rPr lang="hr-HR" dirty="0" smtClean="0"/>
              <a:t>preduzeća </a:t>
            </a:r>
            <a:r>
              <a:rPr lang="hr-HR" dirty="0"/>
              <a:t>službenici korporacije ( ne smiju) podrazumijevati bilo što  drugo osim stjecanja što je moguće više novca svojim dioničarima</a:t>
            </a:r>
            <a:r>
              <a:rPr lang="hr-HR" dirty="0" smtClean="0"/>
              <a:t>“.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00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699247"/>
            <a:ext cx="10466294" cy="5477716"/>
          </a:xfrm>
        </p:spPr>
        <p:txBody>
          <a:bodyPr/>
          <a:lstStyle/>
          <a:p>
            <a:pPr algn="just"/>
            <a:r>
              <a:rPr lang="hr-HR" dirty="0"/>
              <a:t>Vlasnički pristup </a:t>
            </a:r>
            <a:r>
              <a:rPr lang="hr-HR" dirty="0" smtClean="0"/>
              <a:t>preduzeću </a:t>
            </a:r>
            <a:r>
              <a:rPr lang="hr-HR" dirty="0"/>
              <a:t>vezuje se za </a:t>
            </a:r>
            <a:r>
              <a:rPr lang="hr-HR" dirty="0" smtClean="0"/>
              <a:t> </a:t>
            </a:r>
            <a:r>
              <a:rPr lang="hr-HR" dirty="0"/>
              <a:t>porast važnosti „aktivnih investitora“, zainteresiranih za upravljanje korporacijom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Ti su </a:t>
            </a:r>
            <a:r>
              <a:rPr lang="hr-HR" dirty="0" smtClean="0"/>
              <a:t>investitori, </a:t>
            </a:r>
            <a:r>
              <a:rPr lang="hr-HR" dirty="0"/>
              <a:t>kao promotori i sudionici vlasničkog pokreta, s velikim financijskim sredstvima, omogućili postupnu konsolidaciju vlasničke strukture nekih velikih korporacija, a potaknuli su i trendove preuzimanja, kao i stvarnu uspostavu tržišta za korporativnu kontrolu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Ideja je izbjeći neodgovarajuću upotrebu slobodnog novčanog toka od strane menadžmenta, osobito u loše investicije ili akvizicijske aktivnosti koje ne stvaraju dodanu vrijednost. </a:t>
            </a:r>
            <a:endParaRPr lang="hr-HR" dirty="0" smtClean="0"/>
          </a:p>
          <a:p>
            <a:pPr algn="just"/>
            <a:r>
              <a:rPr lang="hr-HR" dirty="0" smtClean="0"/>
              <a:t>Slobodni </a:t>
            </a:r>
            <a:r>
              <a:rPr lang="hr-HR" dirty="0"/>
              <a:t>novčani tok, po </a:t>
            </a:r>
            <a:r>
              <a:rPr lang="hr-HR" dirty="0" smtClean="0"/>
              <a:t>pristalicama </a:t>
            </a:r>
            <a:r>
              <a:rPr lang="hr-HR" dirty="0"/>
              <a:t>tog pristupa, treba vratiti vlasnicima u formi dividendnih isplata.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406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403412"/>
            <a:ext cx="10735235" cy="5773551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hr-HR" sz="5900" dirty="0"/>
              <a:t>Porast važnosti vlasničkog pristupa </a:t>
            </a:r>
            <a:r>
              <a:rPr lang="hr-HR" sz="5900" dirty="0" smtClean="0"/>
              <a:t>pospješen </a:t>
            </a:r>
            <a:r>
              <a:rPr lang="hr-HR" sz="5900" dirty="0"/>
              <a:t>je i povećanjem broja korporacija u razvijenim zemljama</a:t>
            </a:r>
            <a:r>
              <a:rPr lang="hr-HR" sz="5900" dirty="0" smtClean="0"/>
              <a:t>, a </a:t>
            </a:r>
            <a:r>
              <a:rPr lang="hr-HR" sz="5900" dirty="0"/>
              <a:t>koje nisu imale karakter javnosti- nisu kotirale na </a:t>
            </a:r>
            <a:r>
              <a:rPr lang="hr-HR" sz="5900" dirty="0" smtClean="0"/>
              <a:t>berzama</a:t>
            </a:r>
            <a:r>
              <a:rPr lang="hr-HR" sz="5900" dirty="0"/>
              <a:t>. </a:t>
            </a:r>
            <a:endParaRPr lang="hr-HR" sz="5900" dirty="0" smtClean="0"/>
          </a:p>
          <a:p>
            <a:pPr algn="just">
              <a:lnSpc>
                <a:spcPct val="120000"/>
              </a:lnSpc>
            </a:pPr>
            <a:r>
              <a:rPr lang="hr-HR" sz="5900" dirty="0" smtClean="0"/>
              <a:t>Trendovi </a:t>
            </a:r>
            <a:r>
              <a:rPr lang="hr-HR" sz="5900" dirty="0"/>
              <a:t>preuzimanja (takeovers), korporativnog razdvajanja (corporate breakups) i izdvajanja (divisional spinoffs ), preuzimanja s </a:t>
            </a:r>
            <a:r>
              <a:rPr lang="hr-HR" sz="5900" dirty="0" smtClean="0"/>
              <a:t>polugom (</a:t>
            </a:r>
            <a:r>
              <a:rPr lang="hr-HR" sz="5900" dirty="0"/>
              <a:t>leverage buyouts) i stvaranja javnih kompanija </a:t>
            </a:r>
            <a:r>
              <a:rPr lang="hr-HR" sz="5900" dirty="0" smtClean="0"/>
              <a:t>privatnim (</a:t>
            </a:r>
            <a:r>
              <a:rPr lang="hr-HR" sz="5900" dirty="0"/>
              <a:t>going private</a:t>
            </a:r>
            <a:r>
              <a:rPr lang="hr-HR" sz="5900" dirty="0" smtClean="0"/>
              <a:t>), podstakli </a:t>
            </a:r>
            <a:r>
              <a:rPr lang="hr-HR" sz="5900" dirty="0"/>
              <a:t>su širenje spomenutih korporativni oblika. </a:t>
            </a:r>
            <a:endParaRPr lang="hr-HR" sz="5900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801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798490"/>
            <a:ext cx="10568189" cy="537847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hr-HR" dirty="0"/>
              <a:t>Te nove korporacije ne koriste se vlasničkim (equity) nego pretežito dugovnim (debt) instrumentima kao načinima finansiranja poslovanja (obveznicama i kreditima). </a:t>
            </a:r>
          </a:p>
          <a:p>
            <a:pPr algn="just">
              <a:lnSpc>
                <a:spcPct val="120000"/>
              </a:lnSpc>
            </a:pPr>
            <a:r>
              <a:rPr lang="hr-HR" dirty="0"/>
              <a:t>U novoj korporaciji refirmira se orijentacija na vlasničke ciljeve i korporativno upravljanje temeljeno na čistom agencijskom odnosu, u kojem vlasnici definišu  određenje </a:t>
            </a:r>
            <a:r>
              <a:rPr lang="hr-HR" dirty="0" smtClean="0"/>
              <a:t>pre duzeća</a:t>
            </a:r>
            <a:r>
              <a:rPr lang="hr-HR" dirty="0"/>
              <a:t>, a menadžeri preuzimaju agentsku ulogu u ostvarivanju njihovih ciljeva( time se riješava problem konflikta vlasnika i </a:t>
            </a:r>
            <a:r>
              <a:rPr lang="hr-HR" dirty="0" smtClean="0"/>
              <a:t>menadžera, </a:t>
            </a:r>
            <a:r>
              <a:rPr lang="hr-HR" dirty="0"/>
              <a:t>svodeći menadžera na agentsku ulogu zastupanja vlasničkih interesa.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3502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682580"/>
            <a:ext cx="10503794" cy="5494383"/>
          </a:xfrm>
        </p:spPr>
        <p:txBody>
          <a:bodyPr/>
          <a:lstStyle/>
          <a:p>
            <a:pPr algn="just"/>
            <a:r>
              <a:rPr lang="hr-HR" dirty="0"/>
              <a:t>Nove korporacije se </a:t>
            </a:r>
            <a:r>
              <a:rPr lang="hr-HR" dirty="0" smtClean="0"/>
              <a:t>orijentišu </a:t>
            </a:r>
            <a:r>
              <a:rPr lang="hr-HR" dirty="0"/>
              <a:t>ne na zaradu po dionici nego na maksimizaciju vrijednosti bogatstva za dioničare, sa jakim naglaskom na cash flow. </a:t>
            </a:r>
            <a:endParaRPr lang="en-US" dirty="0"/>
          </a:p>
          <a:p>
            <a:pPr algn="just"/>
            <a:r>
              <a:rPr lang="hr-HR" dirty="0"/>
              <a:t>Niz skandala i neuspjeha </a:t>
            </a:r>
            <a:r>
              <a:rPr lang="hr-HR" dirty="0" smtClean="0"/>
              <a:t>podstakao </a:t>
            </a:r>
            <a:r>
              <a:rPr lang="hr-HR" dirty="0"/>
              <a:t>je promjene i dodatno ojačao vlasnički pokret. </a:t>
            </a:r>
            <a:endParaRPr lang="hr-HR" dirty="0" smtClean="0"/>
          </a:p>
          <a:p>
            <a:pPr algn="just"/>
            <a:r>
              <a:rPr lang="hr-HR" dirty="0" smtClean="0"/>
              <a:t>Loše </a:t>
            </a:r>
            <a:r>
              <a:rPr lang="hr-HR" dirty="0"/>
              <a:t>upravljanje nekim korporacijama rezultiralo je bankrotima, </a:t>
            </a:r>
            <a:r>
              <a:rPr lang="hr-HR" dirty="0" smtClean="0"/>
              <a:t>milionskim kompenzacijskim </a:t>
            </a:r>
            <a:r>
              <a:rPr lang="hr-HR" dirty="0"/>
              <a:t>paketima za menadžment...(npr. Enron se 2001. urušio zbog loših, rizičnih i kriminalnih poslova koje su menadžeri </a:t>
            </a:r>
            <a:r>
              <a:rPr lang="hr-HR" dirty="0" smtClean="0"/>
              <a:t>dogovorili).</a:t>
            </a:r>
            <a:endParaRPr lang="en-US" dirty="0"/>
          </a:p>
          <a:p>
            <a:pPr algn="just"/>
            <a:r>
              <a:rPr lang="hr-HR" dirty="0" smtClean="0"/>
              <a:t>Tokom </a:t>
            </a:r>
            <a:r>
              <a:rPr lang="hr-HR" dirty="0"/>
              <a:t>proteklih </a:t>
            </a:r>
            <a:r>
              <a:rPr lang="hr-HR" dirty="0" smtClean="0"/>
              <a:t>decenija </a:t>
            </a:r>
            <a:r>
              <a:rPr lang="hr-HR" dirty="0"/>
              <a:t>razvio se i drugačiji pogled na </a:t>
            </a:r>
            <a:r>
              <a:rPr lang="hr-HR" dirty="0" smtClean="0"/>
              <a:t>preduzeće </a:t>
            </a:r>
            <a:r>
              <a:rPr lang="hr-HR" dirty="0"/>
              <a:t>od vlasničkog pristupa, a to je stakeholderski pristup.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739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721217"/>
            <a:ext cx="10529552" cy="5455746"/>
          </a:xfrm>
        </p:spPr>
        <p:txBody>
          <a:bodyPr/>
          <a:lstStyle/>
          <a:p>
            <a:pPr algn="just"/>
            <a:r>
              <a:rPr lang="hr-HR" b="1" dirty="0"/>
              <a:t>Stakeholderski pristup </a:t>
            </a:r>
            <a:r>
              <a:rPr lang="hr-HR" dirty="0"/>
              <a:t>govori kako </a:t>
            </a:r>
            <a:r>
              <a:rPr lang="hr-HR" dirty="0" smtClean="0"/>
              <a:t>preduzeće </a:t>
            </a:r>
            <a:r>
              <a:rPr lang="hr-HR" dirty="0"/>
              <a:t>nije isključivo zbog povećanja bogatstva njegovih vlasnika već i ostalih interesno-utjecajnih </a:t>
            </a:r>
            <a:r>
              <a:rPr lang="hr-HR" dirty="0" smtClean="0"/>
              <a:t>grupa. </a:t>
            </a:r>
          </a:p>
          <a:p>
            <a:pPr algn="just"/>
            <a:r>
              <a:rPr lang="hr-HR" dirty="0" smtClean="0"/>
              <a:t>Stakeholderski </a:t>
            </a:r>
            <a:r>
              <a:rPr lang="hr-HR" dirty="0"/>
              <a:t>pristup vodi </a:t>
            </a:r>
            <a:r>
              <a:rPr lang="hr-HR" dirty="0" smtClean="0"/>
              <a:t>definisanju preduzeća </a:t>
            </a:r>
            <a:r>
              <a:rPr lang="hr-HR" dirty="0"/>
              <a:t>kao „ </a:t>
            </a:r>
            <a:r>
              <a:rPr lang="hr-HR" dirty="0" smtClean="0"/>
              <a:t>mjestu </a:t>
            </a:r>
            <a:r>
              <a:rPr lang="hr-HR" dirty="0"/>
              <a:t>mreže </a:t>
            </a:r>
            <a:r>
              <a:rPr lang="hr-HR" dirty="0" smtClean="0"/>
              <a:t>međuzavisnih </a:t>
            </a:r>
            <a:r>
              <a:rPr lang="hr-HR" dirty="0"/>
              <a:t>interesa , od kojih svaki </a:t>
            </a:r>
            <a:r>
              <a:rPr lang="hr-HR" dirty="0" smtClean="0"/>
              <a:t>doprinosi </a:t>
            </a:r>
            <a:r>
              <a:rPr lang="hr-HR" dirty="0"/>
              <a:t>njegovoj </a:t>
            </a:r>
            <a:r>
              <a:rPr lang="hr-HR" dirty="0" smtClean="0"/>
              <a:t>uspješnosti. </a:t>
            </a:r>
          </a:p>
          <a:p>
            <a:pPr algn="just"/>
            <a:r>
              <a:rPr lang="hr-HR" dirty="0" smtClean="0"/>
              <a:t>Taj </a:t>
            </a:r>
            <a:r>
              <a:rPr lang="hr-HR" dirty="0"/>
              <a:t>pristup je odraz usuglašavanja ciljeva i interesa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Preduzeće </a:t>
            </a:r>
            <a:r>
              <a:rPr lang="hr-HR" dirty="0"/>
              <a:t>je dužno jednako se i etično ponašati i postupati prema </a:t>
            </a:r>
            <a:r>
              <a:rPr lang="hr-HR" dirty="0" smtClean="0"/>
              <a:t>spoljnim </a:t>
            </a:r>
            <a:r>
              <a:rPr lang="hr-HR" dirty="0"/>
              <a:t>i </a:t>
            </a:r>
            <a:r>
              <a:rPr lang="hr-HR" dirty="0" smtClean="0"/>
              <a:t>unutrašnjim  interesno-utjecajnim grupama.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762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2" y="579549"/>
            <a:ext cx="10362127" cy="5597414"/>
          </a:xfrm>
        </p:spPr>
        <p:txBody>
          <a:bodyPr/>
          <a:lstStyle/>
          <a:p>
            <a:pPr algn="just"/>
            <a:r>
              <a:rPr lang="hr-HR" dirty="0" smtClean="0"/>
              <a:t>Savremeno </a:t>
            </a:r>
            <a:r>
              <a:rPr lang="hr-HR" dirty="0"/>
              <a:t>korporativno upravljanje nastalo je iz vlasničkog pokreta, ali na njega u mnogim društvima </a:t>
            </a:r>
            <a:r>
              <a:rPr lang="hr-HR" dirty="0" smtClean="0"/>
              <a:t>utiče  </a:t>
            </a:r>
            <a:r>
              <a:rPr lang="hr-HR" dirty="0"/>
              <a:t>stakeholderski </a:t>
            </a:r>
            <a:r>
              <a:rPr lang="hr-HR" dirty="0" smtClean="0"/>
              <a:t>pristup. </a:t>
            </a:r>
          </a:p>
          <a:p>
            <a:pPr algn="just"/>
            <a:r>
              <a:rPr lang="hr-HR" dirty="0" smtClean="0"/>
              <a:t>Razvoj </a:t>
            </a:r>
            <a:r>
              <a:rPr lang="hr-HR" dirty="0"/>
              <a:t>moderne korporacije bio je krucijalni </a:t>
            </a:r>
            <a:r>
              <a:rPr lang="hr-HR" dirty="0" smtClean="0"/>
              <a:t>podsticaj </a:t>
            </a:r>
            <a:r>
              <a:rPr lang="hr-HR" dirty="0"/>
              <a:t>ubrzavanju ekonomskog rasta. </a:t>
            </a:r>
            <a:endParaRPr lang="hr-HR" dirty="0" smtClean="0"/>
          </a:p>
          <a:p>
            <a:pPr algn="just"/>
            <a:r>
              <a:rPr lang="hr-HR" dirty="0" smtClean="0"/>
              <a:t>Savremeno </a:t>
            </a:r>
            <a:r>
              <a:rPr lang="hr-HR" dirty="0"/>
              <a:t>korporativno upravljanje teži </a:t>
            </a:r>
            <a:r>
              <a:rPr lang="hr-HR" dirty="0" smtClean="0"/>
              <a:t>integrisati  </a:t>
            </a:r>
            <a:r>
              <a:rPr lang="hr-HR" dirty="0"/>
              <a:t>vlasničku i stekeholdersku orijentaciju, stavljajući naglasak na izgradnju konkurentnosti i efikasnosti te potencirajući održiv razvoj </a:t>
            </a:r>
            <a:r>
              <a:rPr lang="hr-HR" dirty="0" smtClean="0"/>
              <a:t>preduzeća </a:t>
            </a:r>
            <a:r>
              <a:rPr lang="hr-HR" dirty="0"/>
              <a:t>u kojem će se ostvariti interesi dioničara, ali i drugih glavnih interesno-utjecajnih </a:t>
            </a:r>
            <a:r>
              <a:rPr lang="hr-HR" dirty="0" smtClean="0"/>
              <a:t>grupa. </a:t>
            </a:r>
          </a:p>
          <a:p>
            <a:pPr algn="just"/>
            <a:r>
              <a:rPr lang="hr-HR" dirty="0" smtClean="0"/>
              <a:t>Razvoj </a:t>
            </a:r>
            <a:r>
              <a:rPr lang="hr-HR" dirty="0"/>
              <a:t>dobre prakse korporativnog upravljanja je </a:t>
            </a:r>
            <a:r>
              <a:rPr lang="hr-HR" dirty="0" smtClean="0"/>
              <a:t>korisno za preduzeća </a:t>
            </a:r>
            <a:r>
              <a:rPr lang="hr-HR" dirty="0"/>
              <a:t>koja žele prosperirati na tržištima, pribaviti dodatni kapital, </a:t>
            </a:r>
            <a:r>
              <a:rPr lang="hr-HR" dirty="0" smtClean="0"/>
              <a:t>ostvariti </a:t>
            </a:r>
            <a:r>
              <a:rPr lang="hr-HR" dirty="0"/>
              <a:t>konkurentsku prednost i opstati u svijetu sve većih konkurentskih izazova u brzo </a:t>
            </a:r>
            <a:r>
              <a:rPr lang="hr-HR" dirty="0" smtClean="0"/>
              <a:t>promjenljivoj sredini.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9153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656851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+mn-lt"/>
              </a:rPr>
              <a:t>4</a:t>
            </a:r>
            <a:r>
              <a:rPr lang="hr-HR" dirty="0" smtClean="0">
                <a:latin typeface="+mn-lt"/>
              </a:rPr>
              <a:t>.Kritika </a:t>
            </a:r>
            <a:r>
              <a:rPr lang="hr-HR" dirty="0">
                <a:latin typeface="+mn-lt"/>
              </a:rPr>
              <a:t>vlasničkog pristupa korporativnom upravljanju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Stav </a:t>
            </a:r>
            <a:r>
              <a:rPr lang="hr-HR" dirty="0"/>
              <a:t>mnogih </a:t>
            </a:r>
            <a:r>
              <a:rPr lang="hr-HR" dirty="0" smtClean="0"/>
              <a:t>naučnika, </a:t>
            </a:r>
            <a:r>
              <a:rPr lang="hr-HR" dirty="0"/>
              <a:t>teoretičara i praktičara je da je korporacija puno više od instrumenta ostvarivanja vlasničkih interesa. </a:t>
            </a:r>
            <a:endParaRPr lang="hr-HR" dirty="0" smtClean="0"/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nije instrument isključivo dioničara, već svih onih koji dobavljaju resurse potrebne za njegovo normalno </a:t>
            </a:r>
            <a:r>
              <a:rPr lang="hr-HR" dirty="0" smtClean="0"/>
              <a:t>funkcioniranje, </a:t>
            </a:r>
            <a:r>
              <a:rPr lang="hr-HR" dirty="0"/>
              <a:t>te ne daju dioničarima za pravo da svoje interese pretpostavljaju interesima ostalih stakeholdera. </a:t>
            </a:r>
            <a:endParaRPr lang="hr-HR" dirty="0" smtClean="0"/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svojim </a:t>
            </a:r>
            <a:r>
              <a:rPr lang="hr-HR" dirty="0" smtClean="0"/>
              <a:t>poslovanjem </a:t>
            </a:r>
            <a:r>
              <a:rPr lang="hr-HR" dirty="0"/>
              <a:t>mora zadovoljiti interese različitih </a:t>
            </a:r>
            <a:r>
              <a:rPr lang="hr-HR" dirty="0" smtClean="0"/>
              <a:t> interesno-utjecajnih grupa. </a:t>
            </a:r>
          </a:p>
          <a:p>
            <a:r>
              <a:rPr lang="hr-HR" dirty="0" smtClean="0"/>
              <a:t>Preduzeće </a:t>
            </a:r>
            <a:r>
              <a:rPr lang="hr-HR" dirty="0"/>
              <a:t>ne treba </a:t>
            </a:r>
            <a:r>
              <a:rPr lang="hr-HR" dirty="0" smtClean="0"/>
              <a:t>posmatrati </a:t>
            </a:r>
            <a:r>
              <a:rPr lang="hr-HR" dirty="0"/>
              <a:t>kao imovinu nego kao zajednicu. </a:t>
            </a:r>
            <a:endParaRPr lang="hr-HR" dirty="0" smtClean="0"/>
          </a:p>
          <a:p>
            <a:pPr algn="just"/>
            <a:r>
              <a:rPr lang="hr-HR" dirty="0" smtClean="0"/>
              <a:t>Vlasnički </a:t>
            </a:r>
            <a:r>
              <a:rPr lang="hr-HR" dirty="0"/>
              <a:t>pristup svodi poduzeće na klasični agencijski </a:t>
            </a:r>
            <a:r>
              <a:rPr lang="hr-HR" dirty="0" smtClean="0"/>
              <a:t>odnos </a:t>
            </a:r>
            <a:r>
              <a:rPr lang="hr-HR" dirty="0"/>
              <a:t>u kojem vlasnik, kao principal, ostvaruje svoje ciljeve </a:t>
            </a:r>
            <a:r>
              <a:rPr lang="hr-HR" dirty="0" smtClean="0"/>
              <a:t>angažujući menadžera </a:t>
            </a:r>
            <a:r>
              <a:rPr lang="hr-HR" dirty="0"/>
              <a:t>kao agenta, koji vodi poduzeće u vlasničkom interesu, istodobno ostvarujući i vlastite ciljeve.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3931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718" y="618565"/>
            <a:ext cx="10520082" cy="5558398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Vlasnički pristup je nerealističan i normativno neprihvatljiv jer je težnja za profitom uzrokovana fragmentiranom vlasničkom strukturom i visoko </a:t>
            </a:r>
            <a:r>
              <a:rPr lang="hr-HR" dirty="0" smtClean="0"/>
              <a:t>likvidnim ( </a:t>
            </a:r>
            <a:r>
              <a:rPr lang="hr-HR" dirty="0"/>
              <a:t>i nestabilnim) tržištima kapitala, što uz dominaciju interesa dioničara dovodi do težnje za visokim </a:t>
            </a:r>
            <a:r>
              <a:rPr lang="hr-HR" dirty="0" smtClean="0"/>
              <a:t>finansijskim </a:t>
            </a:r>
            <a:r>
              <a:rPr lang="hr-HR" dirty="0"/>
              <a:t>pristupima u što kraćem roku. </a:t>
            </a:r>
            <a:endParaRPr lang="hr-HR" dirty="0" smtClean="0"/>
          </a:p>
          <a:p>
            <a:pPr algn="just"/>
            <a:r>
              <a:rPr lang="hr-HR" dirty="0" smtClean="0"/>
              <a:t>Vlasnički </a:t>
            </a:r>
            <a:r>
              <a:rPr lang="hr-HR" dirty="0"/>
              <a:t>pristup temelji se na prepoznavanju svrhe poduzeća kao instrumenta zadovoljavanja interesa vlasnika, obzirom na to da oni snose tzv. rezidualni rizik (rizik propasti ) poduzeća. </a:t>
            </a:r>
            <a:endParaRPr lang="hr-HR" dirty="0" smtClean="0"/>
          </a:p>
          <a:p>
            <a:pPr algn="just"/>
            <a:r>
              <a:rPr lang="hr-HR" dirty="0" smtClean="0"/>
              <a:t> Osnovni </a:t>
            </a:r>
            <a:r>
              <a:rPr lang="hr-HR" dirty="0"/>
              <a:t>zahtjev za modernu korporaciju je stvaranje bogatstva za ključne interesno-utjecajne </a:t>
            </a:r>
            <a:r>
              <a:rPr lang="hr-HR" dirty="0" smtClean="0"/>
              <a:t>grupe </a:t>
            </a:r>
            <a:r>
              <a:rPr lang="hr-HR" dirty="0"/>
              <a:t>na odgovoran i etičan način</a:t>
            </a:r>
            <a:r>
              <a:rPr lang="hr-HR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609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757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 predavanja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A-</a:t>
            </a:r>
            <a:r>
              <a:rPr lang="en-US" dirty="0" smtClean="0"/>
              <a:t> </a:t>
            </a:r>
            <a:r>
              <a:rPr lang="sr-Latn-ME" dirty="0" smtClean="0"/>
              <a:t>ŠTA JE</a:t>
            </a:r>
            <a:r>
              <a:rPr lang="en-US" dirty="0" smtClean="0"/>
              <a:t> </a:t>
            </a:r>
            <a:r>
              <a:rPr lang="en-US" dirty="0"/>
              <a:t>KORPORATIVNO </a:t>
            </a:r>
            <a:r>
              <a:rPr lang="en-US" dirty="0" smtClean="0"/>
              <a:t>UPRAVLJANJE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1.Pojam i definisanje korporativnog upravljanja</a:t>
            </a:r>
          </a:p>
          <a:p>
            <a:pPr marL="0" indent="0">
              <a:buNone/>
            </a:pPr>
            <a:r>
              <a:rPr lang="sr-Latn-ME" dirty="0" smtClean="0"/>
              <a:t>2. Moderna korporacija  i menadžerski kapitalizam </a:t>
            </a:r>
          </a:p>
          <a:p>
            <a:pPr marL="0" indent="0">
              <a:buNone/>
            </a:pPr>
            <a:r>
              <a:rPr lang="sr-Latn-ME" dirty="0" smtClean="0"/>
              <a:t>3. Vlasnički koncept i razvoj modernog korporativnog upravljanja</a:t>
            </a:r>
          </a:p>
          <a:p>
            <a:pPr marL="0" indent="0">
              <a:buNone/>
            </a:pPr>
            <a:r>
              <a:rPr lang="sr-Latn-ME" dirty="0"/>
              <a:t>4</a:t>
            </a:r>
            <a:r>
              <a:rPr lang="sr-Latn-ME" dirty="0" smtClean="0"/>
              <a:t>. Kritika vlasničkog pristupa  </a:t>
            </a:r>
          </a:p>
          <a:p>
            <a:pPr marL="0" indent="0">
              <a:buNone/>
            </a:pPr>
            <a:r>
              <a:rPr lang="sr-Latn-ME" dirty="0"/>
              <a:t>5</a:t>
            </a:r>
            <a:r>
              <a:rPr lang="sr-Latn-ME" dirty="0" smtClean="0"/>
              <a:t>. Normativni pristup stokeholderskoj orijentaciji preduzeću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sr-Latn-ME" dirty="0" smtClean="0"/>
              <a:t>. Modeli  korporatvnog upravljanja</a:t>
            </a:r>
          </a:p>
          <a:p>
            <a:pPr marL="0" indent="0">
              <a:buNone/>
            </a:pPr>
            <a:r>
              <a:rPr lang="sr-Latn-ME" dirty="0"/>
              <a:t>7</a:t>
            </a:r>
            <a:r>
              <a:rPr lang="sr-Latn-ME" dirty="0" smtClean="0"/>
              <a:t>. Nosioci interesa i njihova uloga</a:t>
            </a:r>
            <a:r>
              <a:rPr lang="en-US" dirty="0" smtClean="0"/>
              <a:t> </a:t>
            </a:r>
            <a:r>
              <a:rPr lang="sr-Latn-ME" dirty="0" smtClean="0"/>
              <a:t>u preduzeću</a:t>
            </a:r>
            <a:endParaRPr lang="sr-Latn-ME" b="1" dirty="0"/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 Kratka istorija korporativnog upravljanja  i mđunarodni domet </a:t>
            </a:r>
          </a:p>
          <a:p>
            <a:pPr marL="514350" indent="-514350">
              <a:buAutoNum type="arabicPeriod" startAt="9"/>
            </a:pPr>
            <a:r>
              <a:rPr lang="sr-Latn-ME" dirty="0" smtClean="0"/>
              <a:t>Razlikovanje korporativnog upravljanja od rukovođenja</a:t>
            </a:r>
          </a:p>
          <a:p>
            <a:pPr marL="0" indent="0">
              <a:buNone/>
            </a:pPr>
            <a:r>
              <a:rPr lang="sr-Latn-ME" dirty="0" smtClean="0"/>
              <a:t>B -</a:t>
            </a:r>
            <a:r>
              <a:rPr lang="en-US" dirty="0" smtClean="0"/>
              <a:t> </a:t>
            </a:r>
            <a:r>
              <a:rPr lang="sr-Latn-ME" dirty="0" smtClean="0"/>
              <a:t>POSLOVNA LOGIKA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Stimulisanje učinaka i poboljšanje operativne efikasnosti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Poboljšanje pristupa tržištu kapitala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Povećanje vrijednosti sredstava preduzeća i smanjenje cijene kapitala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Građenje bolje reputacije preduzeća</a:t>
            </a:r>
          </a:p>
          <a:p>
            <a:pPr marL="0" indent="0">
              <a:buNone/>
            </a:pPr>
            <a:r>
              <a:rPr lang="sr-Latn-ME" dirty="0" smtClean="0"/>
              <a:t>C – CIJENA KORPORATIVNOG UPRAVLJANJA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2822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8934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+mn-lt"/>
              </a:rPr>
              <a:t>5.Normativni </a:t>
            </a:r>
            <a:r>
              <a:rPr lang="hr-HR" dirty="0">
                <a:latin typeface="+mn-lt"/>
              </a:rPr>
              <a:t>pristup stakeholderskoj orijentaciji poduzeća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48322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Normativno jezgro </a:t>
            </a:r>
            <a:r>
              <a:rPr lang="hr-HR" dirty="0"/>
              <a:t>teorije stakeholdinga može se shvatiti kao okvir za promišljanje načina na koji je moguće ograničiti i nadzirati moć i (negativan) utjecaj </a:t>
            </a:r>
            <a:r>
              <a:rPr lang="hr-HR" dirty="0" smtClean="0"/>
              <a:t>preduzeća </a:t>
            </a:r>
            <a:r>
              <a:rPr lang="hr-HR" dirty="0"/>
              <a:t>u situacijama kad sile tržišta u tom ne uspiju.  </a:t>
            </a:r>
            <a:endParaRPr lang="hr-HR" dirty="0" smtClean="0"/>
          </a:p>
          <a:p>
            <a:pPr algn="just"/>
            <a:r>
              <a:rPr lang="hr-HR" dirty="0" smtClean="0"/>
              <a:t>Normativni </a:t>
            </a:r>
            <a:r>
              <a:rPr lang="hr-HR" dirty="0"/>
              <a:t>pristup odražava filozofski pogled na pitanja određenja svrhe </a:t>
            </a:r>
            <a:r>
              <a:rPr lang="hr-HR" dirty="0" smtClean="0"/>
              <a:t>preduzeća </a:t>
            </a:r>
            <a:r>
              <a:rPr lang="hr-HR" dirty="0"/>
              <a:t>i smjera u kojem bi </a:t>
            </a:r>
            <a:r>
              <a:rPr lang="hr-HR" dirty="0" smtClean="0"/>
              <a:t> </a:t>
            </a:r>
            <a:r>
              <a:rPr lang="hr-HR" dirty="0"/>
              <a:t>ono trebalo </a:t>
            </a:r>
            <a:r>
              <a:rPr lang="hr-HR" dirty="0" smtClean="0"/>
              <a:t>poslovati. </a:t>
            </a:r>
            <a:endParaRPr lang="en-US" dirty="0"/>
          </a:p>
          <a:p>
            <a:r>
              <a:rPr lang="hr-HR" dirty="0" smtClean="0"/>
              <a:t>Stakeholder i se definišu u širem i užem smislu: </a:t>
            </a:r>
          </a:p>
          <a:p>
            <a:pPr algn="just"/>
            <a:r>
              <a:rPr lang="hr-HR" dirty="0" smtClean="0"/>
              <a:t>Stakeholderi </a:t>
            </a:r>
            <a:r>
              <a:rPr lang="hr-HR" b="1" dirty="0"/>
              <a:t>u širem smislu</a:t>
            </a:r>
            <a:r>
              <a:rPr lang="hr-HR" dirty="0"/>
              <a:t> </a:t>
            </a:r>
            <a:r>
              <a:rPr lang="hr-HR" dirty="0" smtClean="0"/>
              <a:t>obuhvataju </a:t>
            </a:r>
            <a:r>
              <a:rPr lang="hr-HR" dirty="0"/>
              <a:t>interesne  </a:t>
            </a:r>
            <a:r>
              <a:rPr lang="hr-HR" dirty="0" smtClean="0"/>
              <a:t>grupe:  </a:t>
            </a:r>
            <a:r>
              <a:rPr lang="hr-HR" dirty="0"/>
              <a:t>vladine agencije, trgovinske asocijacije, konkurente, sindikate, </a:t>
            </a:r>
            <a:r>
              <a:rPr lang="hr-HR" dirty="0" smtClean="0"/>
              <a:t>zaposlene</a:t>
            </a:r>
            <a:r>
              <a:rPr lang="hr-HR" dirty="0"/>
              <a:t>, segmente potrošača i dioničare.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b="1" dirty="0"/>
              <a:t>užem smislu </a:t>
            </a:r>
            <a:r>
              <a:rPr lang="hr-HR" dirty="0" smtClean="0"/>
              <a:t>to </a:t>
            </a:r>
            <a:r>
              <a:rPr lang="hr-HR" dirty="0"/>
              <a:t>su oni pojedinci i </a:t>
            </a:r>
            <a:r>
              <a:rPr lang="hr-HR" dirty="0" smtClean="0"/>
              <a:t>grupe od kojih zavisi </a:t>
            </a:r>
            <a:r>
              <a:rPr lang="hr-HR" dirty="0"/>
              <a:t>dugoročni opstanak poduzeća: </a:t>
            </a:r>
            <a:r>
              <a:rPr lang="hr-HR" dirty="0" smtClean="0"/>
              <a:t>zaposleni, </a:t>
            </a:r>
            <a:r>
              <a:rPr lang="hr-HR" dirty="0"/>
              <a:t>segmenti potrošača, dobavljači, vladine agencije, </a:t>
            </a:r>
            <a:r>
              <a:rPr lang="hr-HR" dirty="0" smtClean="0"/>
              <a:t>dioničari </a:t>
            </a:r>
            <a:r>
              <a:rPr lang="hr-HR" dirty="0"/>
              <a:t>i </a:t>
            </a:r>
            <a:r>
              <a:rPr lang="hr-HR" dirty="0" smtClean="0"/>
              <a:t>finansijske </a:t>
            </a:r>
            <a:r>
              <a:rPr lang="hr-HR" dirty="0"/>
              <a:t>institucije.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0984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793376"/>
            <a:ext cx="10466294" cy="5383587"/>
          </a:xfrm>
        </p:spPr>
        <p:txBody>
          <a:bodyPr>
            <a:normAutofit/>
          </a:bodyPr>
          <a:lstStyle/>
          <a:p>
            <a:pPr algn="just"/>
            <a:r>
              <a:rPr lang="hr-HR" i="1" dirty="0"/>
              <a:t>Clarkson </a:t>
            </a:r>
            <a:r>
              <a:rPr lang="hr-HR" dirty="0"/>
              <a:t>slično </a:t>
            </a:r>
            <a:r>
              <a:rPr lang="hr-HR" dirty="0" smtClean="0"/>
              <a:t>definiše </a:t>
            </a:r>
            <a:r>
              <a:rPr lang="hr-HR" dirty="0"/>
              <a:t>stakeholdere, i to na primarne (njihovo sudjelovanje potrebno za opstanak poduzeća) i sekundarne ( </a:t>
            </a:r>
            <a:r>
              <a:rPr lang="hr-HR" dirty="0" smtClean="0"/>
              <a:t>utiču </a:t>
            </a:r>
            <a:r>
              <a:rPr lang="hr-HR" dirty="0"/>
              <a:t>na ostvarenje </a:t>
            </a:r>
            <a:r>
              <a:rPr lang="hr-HR" dirty="0" smtClean="0"/>
              <a:t>definisanih </a:t>
            </a:r>
            <a:r>
              <a:rPr lang="hr-HR" dirty="0"/>
              <a:t>ciljeva).</a:t>
            </a:r>
            <a:endParaRPr lang="en-US" dirty="0"/>
          </a:p>
          <a:p>
            <a:pPr algn="just"/>
            <a:r>
              <a:rPr lang="hr-HR" dirty="0" smtClean="0"/>
              <a:t>Posjedice </a:t>
            </a:r>
            <a:r>
              <a:rPr lang="hr-HR" dirty="0"/>
              <a:t>aktivnosti </a:t>
            </a:r>
            <a:r>
              <a:rPr lang="hr-HR" dirty="0" smtClean="0"/>
              <a:t>preduzeća </a:t>
            </a:r>
            <a:r>
              <a:rPr lang="hr-HR" dirty="0"/>
              <a:t>su važne, ali primat u određenju svrhe </a:t>
            </a:r>
            <a:r>
              <a:rPr lang="hr-HR" dirty="0" smtClean="0"/>
              <a:t>preduzeća </a:t>
            </a:r>
            <a:r>
              <a:rPr lang="hr-HR" dirty="0"/>
              <a:t>imaju (podjednako) one </a:t>
            </a:r>
            <a:r>
              <a:rPr lang="hr-HR" dirty="0" smtClean="0"/>
              <a:t>grupe od kojih zavisi </a:t>
            </a:r>
            <a:r>
              <a:rPr lang="hr-HR" dirty="0"/>
              <a:t>opstanak </a:t>
            </a:r>
            <a:r>
              <a:rPr lang="hr-HR" dirty="0" smtClean="0"/>
              <a:t>preduzeća.</a:t>
            </a:r>
          </a:p>
          <a:p>
            <a:pPr algn="just"/>
            <a:r>
              <a:rPr lang="hr-HR" dirty="0" smtClean="0"/>
              <a:t> </a:t>
            </a:r>
            <a:r>
              <a:rPr lang="hr-HR" i="1" dirty="0" smtClean="0"/>
              <a:t>Blair </a:t>
            </a:r>
            <a:r>
              <a:rPr lang="hr-HR" dirty="0"/>
              <a:t>prepoznaje stakeholdere kao investitore u </a:t>
            </a:r>
            <a:r>
              <a:rPr lang="hr-HR" dirty="0" smtClean="0"/>
              <a:t>preduzeće.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Kad stekaholderi ulažu u </a:t>
            </a:r>
            <a:r>
              <a:rPr lang="hr-HR" dirty="0" smtClean="0"/>
              <a:t>preduzeće </a:t>
            </a:r>
            <a:r>
              <a:rPr lang="hr-HR" dirty="0"/>
              <a:t>inpute čija vrijednost </a:t>
            </a:r>
            <a:r>
              <a:rPr lang="hr-HR" dirty="0" smtClean="0"/>
              <a:t>direktno  zavisi od operacija </a:t>
            </a:r>
            <a:r>
              <a:rPr lang="hr-HR" dirty="0"/>
              <a:t>i  uspješnosti poduzeća, ugovori i zakoni ne mogu </a:t>
            </a:r>
            <a:r>
              <a:rPr lang="hr-HR" dirty="0" smtClean="0"/>
              <a:t>jemčiti </a:t>
            </a:r>
            <a:r>
              <a:rPr lang="hr-HR" dirty="0"/>
              <a:t>zaštitu ulaganja.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73071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952" y="551329"/>
            <a:ext cx="10452847" cy="5625634"/>
          </a:xfrm>
        </p:spPr>
        <p:txBody>
          <a:bodyPr/>
          <a:lstStyle/>
          <a:p>
            <a:pPr algn="just"/>
            <a:r>
              <a:rPr lang="hr-HR" dirty="0"/>
              <a:t>Biti stakeholder znači biti priznat kao onaj koji ima interese u odlukama i akcijama poduzeća. </a:t>
            </a:r>
          </a:p>
          <a:p>
            <a:pPr algn="just"/>
            <a:r>
              <a:rPr lang="hr-HR" dirty="0"/>
              <a:t>Kritike normativnog pristupa odnose se na njegovu neodređenost. </a:t>
            </a:r>
          </a:p>
          <a:p>
            <a:pPr algn="just"/>
            <a:r>
              <a:rPr lang="hr-HR" dirty="0"/>
              <a:t>Taj pristup nije </a:t>
            </a:r>
            <a:r>
              <a:rPr lang="hr-HR" dirty="0" smtClean="0"/>
              <a:t>definisao ko </a:t>
            </a:r>
            <a:r>
              <a:rPr lang="hr-HR" dirty="0"/>
              <a:t>su stakeholderi i nije postavio jasne razlike između interesno-utjecajnih </a:t>
            </a:r>
            <a:r>
              <a:rPr lang="hr-HR" dirty="0" smtClean="0"/>
              <a:t>grupa. </a:t>
            </a:r>
            <a:endParaRPr lang="hr-HR" dirty="0"/>
          </a:p>
          <a:p>
            <a:pPr algn="just"/>
            <a:r>
              <a:rPr lang="hr-HR" dirty="0"/>
              <a:t>Slabost normativne teorije je u nerazumijevanju odnosa između </a:t>
            </a:r>
            <a:r>
              <a:rPr lang="hr-HR" dirty="0" smtClean="0"/>
              <a:t>preduzeća </a:t>
            </a:r>
            <a:r>
              <a:rPr lang="hr-HR" dirty="0"/>
              <a:t>i njegovih stakeholdera. </a:t>
            </a:r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je mnogo više od sume niza odnosa između </a:t>
            </a:r>
            <a:r>
              <a:rPr lang="hr-HR" dirty="0" smtClean="0"/>
              <a:t>preduzeća </a:t>
            </a:r>
            <a:r>
              <a:rPr lang="hr-HR" dirty="0"/>
              <a:t>i interesno-utjecajnih grupa</a:t>
            </a:r>
            <a:r>
              <a:rPr lang="hr-HR" dirty="0" smtClean="0"/>
              <a:t>.</a:t>
            </a:r>
          </a:p>
          <a:p>
            <a:pPr algn="just"/>
            <a:r>
              <a:rPr lang="hr-HR" dirty="0"/>
              <a:t>Oblikovanje cjelovitih normativnih modela i ciljeva stakeholdinga i nije moguće dok se priroda i efekti odnosa između pojedinca stakeholdera u potpunosti ne </a:t>
            </a:r>
            <a:r>
              <a:rPr lang="hr-HR" dirty="0" smtClean="0"/>
              <a:t>definišu </a:t>
            </a:r>
            <a:r>
              <a:rPr lang="hr-HR" dirty="0"/>
              <a:t>i objasne.</a:t>
            </a: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23670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7228"/>
          </a:xfrm>
        </p:spPr>
        <p:txBody>
          <a:bodyPr>
            <a:normAutofit fontScale="90000"/>
          </a:bodyPr>
          <a:lstStyle/>
          <a:p>
            <a:r>
              <a:rPr lang="sr-Latn-ME" dirty="0"/>
              <a:t>6</a:t>
            </a:r>
            <a:r>
              <a:rPr lang="en-US" dirty="0" smtClean="0"/>
              <a:t>. M</a:t>
            </a:r>
            <a:r>
              <a:rPr lang="sr-Latn-ME" dirty="0" smtClean="0"/>
              <a:t>odeli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779930"/>
            <a:ext cx="10627659" cy="53970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Iskristalisala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sr-Latn-ME" dirty="0" smtClean="0"/>
              <a:t>dva sistema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ekonomijama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Jedn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anglosaksonski</a:t>
            </a:r>
            <a:r>
              <a:rPr lang="en-US" dirty="0"/>
              <a:t> model,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preovlađuje</a:t>
            </a:r>
            <a:r>
              <a:rPr lang="en-US" dirty="0"/>
              <a:t> u SAD-u,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engleskog</a:t>
            </a:r>
            <a:r>
              <a:rPr lang="en-US" dirty="0"/>
              <a:t> </a:t>
            </a:r>
            <a:r>
              <a:rPr lang="en-US" dirty="0" err="1"/>
              <a:t>govornog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Kanadi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Australiji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većinom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outsajder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Drugi</a:t>
            </a:r>
            <a:r>
              <a:rPr lang="en-US" dirty="0"/>
              <a:t> je </a:t>
            </a:r>
            <a:r>
              <a:rPr lang="en-US" dirty="0" err="1"/>
              <a:t>njemačko-japanski</a:t>
            </a:r>
            <a:r>
              <a:rPr lang="en-US" dirty="0"/>
              <a:t> model,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najzastupljeniji</a:t>
            </a:r>
            <a:r>
              <a:rPr lang="en-US" dirty="0"/>
              <a:t> u </a:t>
            </a:r>
            <a:r>
              <a:rPr lang="en-US" dirty="0" err="1" smtClean="0"/>
              <a:t>evropskom</a:t>
            </a:r>
            <a:r>
              <a:rPr lang="sr-Latn-ME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Japanu</a:t>
            </a:r>
            <a:r>
              <a:rPr lang="en-US" dirty="0"/>
              <a:t> (</a:t>
            </a:r>
            <a:r>
              <a:rPr lang="en-US" dirty="0" err="1"/>
              <a:t>većinom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insajder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Anglosaksonski</a:t>
            </a:r>
            <a:r>
              <a:rPr lang="en-US" dirty="0"/>
              <a:t> model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disperzovano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, </a:t>
            </a:r>
            <a:r>
              <a:rPr lang="en-US" dirty="0" err="1" smtClean="0"/>
              <a:t>suverenost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usaglašavanje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dirty="0" err="1" smtClean="0"/>
              <a:t>naglašava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poboljšavanja</a:t>
            </a:r>
            <a:r>
              <a:rPr lang="en-US" dirty="0"/>
              <a:t> </a:t>
            </a:r>
            <a:r>
              <a:rPr lang="en-US" dirty="0" err="1"/>
              <a:t>monitoringa</a:t>
            </a:r>
            <a:r>
              <a:rPr lang="en-US" dirty="0"/>
              <a:t>, </a:t>
            </a:r>
            <a:r>
              <a:rPr lang="en-US" dirty="0" err="1"/>
              <a:t>izvještavanja</a:t>
            </a:r>
            <a:r>
              <a:rPr lang="en-US" dirty="0"/>
              <a:t> o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dešavanjima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/>
              <a:t> </a:t>
            </a:r>
            <a:r>
              <a:rPr lang="en-US" dirty="0" smtClean="0"/>
              <a:t> </a:t>
            </a:r>
            <a:r>
              <a:rPr lang="en-US" dirty="0" err="1"/>
              <a:t>konkurentnog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preuzimanje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pasivnu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 smtClean="0"/>
              <a:t>upravljanju</a:t>
            </a:r>
            <a:r>
              <a:rPr lang="sr-Latn-ME" dirty="0" smtClean="0"/>
              <a:t> </a:t>
            </a:r>
            <a:r>
              <a:rPr lang="en-US" dirty="0" err="1" smtClean="0"/>
              <a:t>kompanijom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miješaju</a:t>
            </a:r>
            <a:r>
              <a:rPr lang="en-US" dirty="0"/>
              <a:t> se </a:t>
            </a:r>
            <a:r>
              <a:rPr lang="en-US" dirty="0" err="1"/>
              <a:t>direktno</a:t>
            </a:r>
            <a:r>
              <a:rPr lang="en-US" dirty="0"/>
              <a:t> u </a:t>
            </a:r>
            <a:r>
              <a:rPr lang="en-US" dirty="0" err="1"/>
              <a:t>svakodnevno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96714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508000"/>
            <a:ext cx="10642600" cy="5668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nijesu</a:t>
            </a:r>
            <a:r>
              <a:rPr lang="sr-Latn-ME" dirty="0" smtClean="0"/>
              <a:t> </a:t>
            </a:r>
            <a:r>
              <a:rPr lang="en-US" dirty="0" err="1" smtClean="0"/>
              <a:t>zadovoljni</a:t>
            </a:r>
            <a:r>
              <a:rPr lang="en-US" dirty="0" smtClean="0"/>
              <a:t> </a:t>
            </a:r>
            <a:r>
              <a:rPr lang="en-US" dirty="0" err="1" smtClean="0"/>
              <a:t>interesima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menadžeri</a:t>
            </a:r>
            <a:r>
              <a:rPr lang="en-US" dirty="0" smtClean="0"/>
              <a:t> </a:t>
            </a:r>
            <a:r>
              <a:rPr lang="en-US" dirty="0" err="1" smtClean="0"/>
              <a:t>postižu</a:t>
            </a:r>
            <a:r>
              <a:rPr lang="en-US" dirty="0" smtClean="0"/>
              <a:t> u </a:t>
            </a:r>
            <a:r>
              <a:rPr lang="en-US" dirty="0" err="1" smtClean="0"/>
              <a:t>upravljanju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“</a:t>
            </a:r>
            <a:r>
              <a:rPr lang="en-US" dirty="0" err="1" smtClean="0"/>
              <a:t>glasaju</a:t>
            </a:r>
            <a:r>
              <a:rPr lang="en-US" dirty="0" smtClean="0"/>
              <a:t> </a:t>
            </a:r>
            <a:r>
              <a:rPr lang="sr-Latn-ME" dirty="0" smtClean="0"/>
              <a:t>oštro</a:t>
            </a:r>
            <a:r>
              <a:rPr lang="en-US" dirty="0" smtClean="0"/>
              <a:t>”, 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je dobro </a:t>
            </a:r>
            <a:r>
              <a:rPr lang="en-US" dirty="0" err="1" smtClean="0"/>
              <a:t>ustanovljena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V</a:t>
            </a:r>
            <a:r>
              <a:rPr lang="en-US" dirty="0" err="1" smtClean="0"/>
              <a:t>ažna</a:t>
            </a:r>
            <a:r>
              <a:rPr lang="en-US" dirty="0" smtClean="0"/>
              <a:t> </a:t>
            </a:r>
            <a:r>
              <a:rPr lang="en-US" dirty="0" err="1" smtClean="0"/>
              <a:t>karakterisitka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je </a:t>
            </a:r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 smtClean="0"/>
              <a:t>aktivnog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.</a:t>
            </a:r>
          </a:p>
          <a:p>
            <a:pPr algn="just"/>
            <a:r>
              <a:rPr lang="sr-Latn-ME" dirty="0" smtClean="0"/>
              <a:t>Drugi sistem je n</a:t>
            </a:r>
            <a:r>
              <a:rPr lang="en-US" dirty="0" err="1" smtClean="0"/>
              <a:t>jemačko-japanski</a:t>
            </a:r>
            <a:r>
              <a:rPr lang="en-US" dirty="0" smtClean="0"/>
              <a:t> model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sr-Latn-ME" dirty="0" smtClean="0"/>
              <a:t>koji </a:t>
            </a:r>
            <a:r>
              <a:rPr lang="en-US" dirty="0" err="1" smtClean="0"/>
              <a:t>karakteriše</a:t>
            </a:r>
            <a:r>
              <a:rPr lang="sr-Latn-ME" dirty="0" smtClean="0"/>
              <a:t> 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saradnja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razvijeno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malim</a:t>
            </a:r>
            <a:r>
              <a:rPr lang="en-US" dirty="0" smtClean="0"/>
              <a:t> </a:t>
            </a:r>
            <a:r>
              <a:rPr lang="en-US" dirty="0" err="1" smtClean="0"/>
              <a:t>procentom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sr-Latn-ME" dirty="0" smtClean="0"/>
              <a:t> </a:t>
            </a:r>
            <a:r>
              <a:rPr lang="en-US" dirty="0" err="1" smtClean="0"/>
              <a:t>pribaviti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da se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ključne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smijeni</a:t>
            </a:r>
            <a:r>
              <a:rPr lang="en-US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menadžerski</a:t>
            </a:r>
            <a:r>
              <a:rPr lang="sr-Latn-ME" dirty="0" smtClean="0"/>
              <a:t> </a:t>
            </a:r>
            <a:r>
              <a:rPr lang="en-US" dirty="0" err="1" smtClean="0"/>
              <a:t>tim.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radnika</a:t>
            </a:r>
            <a:r>
              <a:rPr lang="en-US" dirty="0" smtClean="0"/>
              <a:t> (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njemačkog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kodeterminacije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japanskog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doživotnog</a:t>
            </a:r>
            <a:r>
              <a:rPr lang="en-US" dirty="0" smtClean="0"/>
              <a:t> </a:t>
            </a:r>
            <a:r>
              <a:rPr lang="en-US" dirty="0" err="1" smtClean="0"/>
              <a:t>zapošljavanja</a:t>
            </a:r>
            <a:r>
              <a:rPr lang="en-US" dirty="0" smtClean="0"/>
              <a:t>) </a:t>
            </a:r>
            <a:r>
              <a:rPr lang="en-US" dirty="0" err="1" smtClean="0"/>
              <a:t>karakteristična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Dugoročna</a:t>
            </a:r>
            <a:r>
              <a:rPr lang="en-US" dirty="0" smtClean="0"/>
              <a:t> </a:t>
            </a:r>
            <a:r>
              <a:rPr lang="en-US" dirty="0" err="1" smtClean="0"/>
              <a:t>veza</a:t>
            </a:r>
            <a:r>
              <a:rPr lang="sr-Latn-ME" dirty="0" smtClean="0"/>
              <a:t> </a:t>
            </a:r>
            <a:r>
              <a:rPr lang="pl-PL" dirty="0" smtClean="0"/>
              <a:t>između većih akcionara i kompanije je uobičajena praksa.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79993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pPr marL="0" indent="0"/>
            <a:r>
              <a:rPr lang="sr-Latn-ME" dirty="0"/>
              <a:t>7</a:t>
            </a:r>
            <a:r>
              <a:rPr lang="en-US" dirty="0" smtClean="0"/>
              <a:t>. </a:t>
            </a:r>
            <a:r>
              <a:rPr lang="sr-Latn-ME" dirty="0" smtClean="0"/>
              <a:t>Nosioci interesa  i njihova uloga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Principe OECD-a, </a:t>
            </a:r>
            <a:r>
              <a:rPr lang="en-US" dirty="0" err="1"/>
              <a:t>razmatraju</a:t>
            </a:r>
            <a:r>
              <a:rPr lang="en-US" dirty="0"/>
              <a:t> </a:t>
            </a:r>
            <a:r>
              <a:rPr lang="en-US" dirty="0" err="1" smtClean="0"/>
              <a:t>ulogu</a:t>
            </a:r>
            <a:r>
              <a:rPr lang="sr-Latn-ME" dirty="0" smtClean="0"/>
              <a:t> </a:t>
            </a:r>
            <a:r>
              <a:rPr lang="pl-PL" dirty="0" smtClean="0"/>
              <a:t>nosilaca </a:t>
            </a:r>
            <a:r>
              <a:rPr lang="pl-PL" dirty="0"/>
              <a:t>interesa u procesu upravljanja. </a:t>
            </a:r>
            <a:endParaRPr lang="pl-PL" dirty="0" smtClean="0"/>
          </a:p>
          <a:p>
            <a:pPr algn="just"/>
            <a:r>
              <a:rPr lang="pl-PL" dirty="0" smtClean="0"/>
              <a:t>O </a:t>
            </a:r>
            <a:r>
              <a:rPr lang="pl-PL" dirty="0"/>
              <a:t>ulozi nosilaca interesa u </a:t>
            </a:r>
            <a:r>
              <a:rPr lang="pl-PL" dirty="0" smtClean="0"/>
              <a:t>upravljanju </a:t>
            </a:r>
            <a:r>
              <a:rPr lang="it-IT" dirty="0" smtClean="0"/>
              <a:t>raspravljalo </a:t>
            </a:r>
            <a:r>
              <a:rPr lang="it-IT" dirty="0"/>
              <a:t>se u prošlosti, pri čemu su neki tvrdili da nosioci interesa </a:t>
            </a:r>
            <a:r>
              <a:rPr lang="it-IT" dirty="0" smtClean="0"/>
              <a:t>nemaju</a:t>
            </a:r>
            <a:r>
              <a:rPr lang="sr-Latn-ME" dirty="0" smtClean="0"/>
              <a:t> </a:t>
            </a:r>
            <a:r>
              <a:rPr lang="en-US" dirty="0" err="1" smtClean="0"/>
              <a:t>nikakva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konkretno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u </a:t>
            </a:r>
            <a:r>
              <a:rPr lang="en-US" dirty="0" err="1" smtClean="0"/>
              <a:t>zakonu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ugovoru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tvrdili</a:t>
            </a:r>
            <a:r>
              <a:rPr lang="en-US" dirty="0"/>
              <a:t> da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ispunjavaju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 smtClean="0"/>
              <a:t>društvenu</a:t>
            </a:r>
            <a:r>
              <a:rPr lang="sr-Latn-ME" dirty="0" smtClean="0"/>
              <a:t> </a:t>
            </a:r>
            <a:r>
              <a:rPr lang="en-US" dirty="0" err="1" smtClean="0"/>
              <a:t>funkciju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pa </a:t>
            </a:r>
            <a:r>
              <a:rPr lang="en-US" dirty="0" err="1"/>
              <a:t>prema</a:t>
            </a:r>
            <a:r>
              <a:rPr lang="en-US" dirty="0"/>
              <a:t> tome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djelovati</a:t>
            </a:r>
            <a:r>
              <a:rPr lang="en-US" dirty="0"/>
              <a:t> u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err="1" smtClean="0"/>
              <a:t>em</a:t>
            </a:r>
            <a:r>
              <a:rPr lang="sr-Latn-ME" dirty="0" smtClean="0"/>
              <a:t> </a:t>
            </a:r>
            <a:r>
              <a:rPr lang="en-US" dirty="0" err="1" smtClean="0"/>
              <a:t>društvenom</a:t>
            </a:r>
            <a:r>
              <a:rPr lang="en-US" dirty="0" smtClean="0"/>
              <a:t> </a:t>
            </a:r>
            <a:r>
              <a:rPr lang="en-US" dirty="0" err="1"/>
              <a:t>interesu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55535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793376"/>
            <a:ext cx="10493188" cy="5383587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Ovo</a:t>
            </a:r>
            <a:r>
              <a:rPr lang="en-US" sz="3200" dirty="0"/>
              <a:t> </a:t>
            </a:r>
            <a:r>
              <a:rPr lang="en-US" sz="3200" dirty="0" err="1"/>
              <a:t>gledište</a:t>
            </a:r>
            <a:r>
              <a:rPr lang="en-US" sz="3200" dirty="0"/>
              <a:t> </a:t>
            </a:r>
            <a:r>
              <a:rPr lang="en-US" sz="3200" dirty="0" err="1"/>
              <a:t>priznaje</a:t>
            </a:r>
            <a:r>
              <a:rPr lang="en-US" sz="3200" dirty="0"/>
              <a:t> da </a:t>
            </a:r>
            <a:r>
              <a:rPr lang="en-US" sz="3200" dirty="0" err="1"/>
              <a:t>privredna</a:t>
            </a:r>
            <a:r>
              <a:rPr lang="en-US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</a:t>
            </a:r>
            <a:r>
              <a:rPr lang="en-US" sz="3200" dirty="0" err="1"/>
              <a:t>povremeno</a:t>
            </a:r>
            <a:r>
              <a:rPr lang="en-US" sz="3200" dirty="0"/>
              <a:t> </a:t>
            </a:r>
            <a:r>
              <a:rPr lang="en-US" sz="3200" dirty="0" err="1"/>
              <a:t>trebaju</a:t>
            </a:r>
            <a:r>
              <a:rPr lang="sr-Latn-ME" sz="3200" dirty="0"/>
              <a:t> </a:t>
            </a:r>
            <a:r>
              <a:rPr lang="en-US" sz="3200" dirty="0" err="1"/>
              <a:t>djelovati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štetu</a:t>
            </a:r>
            <a:r>
              <a:rPr lang="en-US" sz="3200" dirty="0"/>
              <a:t> </a:t>
            </a:r>
            <a:r>
              <a:rPr lang="en-US" sz="3200" dirty="0" err="1"/>
              <a:t>dioničara</a:t>
            </a:r>
            <a:r>
              <a:rPr lang="en-US" sz="3200" dirty="0"/>
              <a:t>/</a:t>
            </a:r>
            <a:r>
              <a:rPr lang="en-US" sz="3200" dirty="0" err="1"/>
              <a:t>akcionara</a:t>
            </a:r>
            <a:r>
              <a:rPr lang="en-US" sz="3200" dirty="0"/>
              <a:t>. </a:t>
            </a:r>
            <a:endParaRPr lang="sr-Latn-ME" sz="3200" dirty="0"/>
          </a:p>
          <a:p>
            <a:pPr algn="just"/>
            <a:r>
              <a:rPr lang="en-US" sz="3200" dirty="0" err="1"/>
              <a:t>Interesantno</a:t>
            </a:r>
            <a:r>
              <a:rPr lang="en-US" sz="3200" dirty="0"/>
              <a:t> je da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smtClean="0"/>
              <a:t>op</a:t>
            </a:r>
            <a:r>
              <a:rPr lang="sr-Latn-ME" sz="3200" dirty="0" smtClean="0"/>
              <a:t>št</a:t>
            </a:r>
            <a:r>
              <a:rPr lang="en-US" sz="3200" dirty="0" smtClean="0"/>
              <a:t>a </a:t>
            </a:r>
            <a:r>
              <a:rPr lang="en-US" sz="3200" dirty="0" err="1"/>
              <a:t>saglasnost</a:t>
            </a:r>
            <a:r>
              <a:rPr lang="en-US" sz="3200" dirty="0"/>
              <a:t> da</a:t>
            </a:r>
            <a:r>
              <a:rPr lang="sr-Latn-ME" sz="3200" dirty="0"/>
              <a:t> </a:t>
            </a:r>
            <a:r>
              <a:rPr lang="en-US" sz="3200" dirty="0" err="1"/>
              <a:t>moderna</a:t>
            </a:r>
            <a:r>
              <a:rPr lang="en-US" sz="3200" dirty="0"/>
              <a:t> </a:t>
            </a:r>
            <a:r>
              <a:rPr lang="en-US" sz="3200" dirty="0" err="1"/>
              <a:t>privredna</a:t>
            </a:r>
            <a:r>
              <a:rPr lang="en-US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ne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djelotvorno</a:t>
            </a:r>
            <a:r>
              <a:rPr lang="en-US" sz="3200" dirty="0"/>
              <a:t> </a:t>
            </a:r>
            <a:r>
              <a:rPr lang="en-US" sz="3200" dirty="0" err="1"/>
              <a:t>obavljati</a:t>
            </a:r>
            <a:r>
              <a:rPr lang="en-US" sz="3200" dirty="0"/>
              <a:t> </a:t>
            </a:r>
            <a:r>
              <a:rPr lang="en-US" sz="3200" dirty="0" err="1"/>
              <a:t>svoje</a:t>
            </a:r>
            <a:r>
              <a:rPr lang="en-US" sz="3200" dirty="0"/>
              <a:t> </a:t>
            </a:r>
            <a:r>
              <a:rPr lang="en-US" sz="3200" dirty="0" err="1" smtClean="0"/>
              <a:t>poslovanje</a:t>
            </a:r>
            <a:r>
              <a:rPr lang="sr-Latn-ME" sz="3200" dirty="0" smtClean="0"/>
              <a:t>,</a:t>
            </a:r>
            <a:r>
              <a:rPr lang="en-US" sz="3200" dirty="0" smtClean="0"/>
              <a:t> </a:t>
            </a:r>
            <a:r>
              <a:rPr lang="en-US" sz="3200" dirty="0"/>
              <a:t>a da</a:t>
            </a:r>
            <a:r>
              <a:rPr lang="sr-Latn-ME" sz="3200" dirty="0"/>
              <a:t> </a:t>
            </a:r>
            <a:r>
              <a:rPr lang="en-US" sz="3200" dirty="0" err="1"/>
              <a:t>istovremeno</a:t>
            </a:r>
            <a:r>
              <a:rPr lang="en-US" sz="3200" dirty="0"/>
              <a:t> </a:t>
            </a:r>
            <a:r>
              <a:rPr lang="en-US" sz="3200" dirty="0" err="1" smtClean="0"/>
              <a:t>ignori</a:t>
            </a:r>
            <a:r>
              <a:rPr lang="sr-Latn-ME" sz="3200" dirty="0" smtClean="0"/>
              <a:t>šu </a:t>
            </a:r>
            <a:r>
              <a:rPr lang="en-US" sz="3200" dirty="0" err="1" smtClean="0"/>
              <a:t>interese</a:t>
            </a:r>
            <a:r>
              <a:rPr lang="en-US" sz="3200" dirty="0" smtClean="0"/>
              <a:t> </a:t>
            </a:r>
            <a:r>
              <a:rPr lang="en-US" sz="3200" dirty="0" err="1"/>
              <a:t>interesnih</a:t>
            </a:r>
            <a:r>
              <a:rPr lang="en-US" sz="3200" dirty="0"/>
              <a:t> </a:t>
            </a:r>
            <a:r>
              <a:rPr lang="en-US" sz="3200" dirty="0" err="1"/>
              <a:t>grupa</a:t>
            </a:r>
            <a:r>
              <a:rPr lang="en-US" sz="3200" dirty="0"/>
              <a:t>. </a:t>
            </a:r>
            <a:endParaRPr lang="sr-Latn-ME" sz="3200" dirty="0"/>
          </a:p>
          <a:p>
            <a:pPr algn="just"/>
            <a:r>
              <a:rPr lang="en-US" sz="3200" dirty="0" err="1"/>
              <a:t>Međutim</a:t>
            </a:r>
            <a:r>
              <a:rPr lang="en-US" sz="3200" dirty="0"/>
              <a:t>,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saglasnost</a:t>
            </a:r>
            <a:r>
              <a:rPr lang="en-US" sz="3200" dirty="0"/>
              <a:t> da</a:t>
            </a:r>
            <a:r>
              <a:rPr lang="sr-Latn-ME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</a:t>
            </a:r>
            <a:r>
              <a:rPr lang="en-US" sz="3200" dirty="0" err="1"/>
              <a:t>neprekidno</a:t>
            </a:r>
            <a:r>
              <a:rPr lang="en-US" sz="3200" dirty="0"/>
              <a:t> </a:t>
            </a:r>
            <a:r>
              <a:rPr lang="en-US" sz="3200" dirty="0" err="1"/>
              <a:t>stavljaju</a:t>
            </a:r>
            <a:r>
              <a:rPr lang="en-US" sz="3200" dirty="0"/>
              <a:t> </a:t>
            </a:r>
            <a:r>
              <a:rPr lang="en-US" sz="3200" dirty="0" err="1"/>
              <a:t>interese</a:t>
            </a:r>
            <a:r>
              <a:rPr lang="en-US" sz="3200" dirty="0"/>
              <a:t> </a:t>
            </a:r>
            <a:r>
              <a:rPr lang="en-US" sz="3200" dirty="0" err="1"/>
              <a:t>drugih</a:t>
            </a:r>
            <a:r>
              <a:rPr lang="en-US" sz="3200" dirty="0"/>
              <a:t> </a:t>
            </a:r>
            <a:r>
              <a:rPr lang="en-US" sz="3200" dirty="0" err="1"/>
              <a:t>nosilaca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en-US" sz="3200" dirty="0"/>
              <a:t> </a:t>
            </a:r>
            <a:r>
              <a:rPr lang="en-US" sz="3200" dirty="0" err="1"/>
              <a:t>ispred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sr-Latn-ME" sz="3200" dirty="0"/>
              <a:t> </a:t>
            </a:r>
            <a:r>
              <a:rPr lang="pl-PL" sz="3200" dirty="0"/>
              <a:t>dioničara/akcionara ne mogu na dugi rok ostati konkurentna.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33040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300" y="495300"/>
            <a:ext cx="10604500" cy="5681663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I</a:t>
            </a:r>
            <a:r>
              <a:rPr lang="en-US" dirty="0" err="1"/>
              <a:t>storija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obilježena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nizom</a:t>
            </a:r>
            <a:r>
              <a:rPr lang="en-US" dirty="0"/>
              <a:t> dobro </a:t>
            </a:r>
            <a:r>
              <a:rPr lang="en-US" dirty="0" err="1"/>
              <a:t>poznatih</a:t>
            </a:r>
            <a:r>
              <a:rPr lang="sr-Latn-ME" dirty="0"/>
              <a:t> </a:t>
            </a:r>
            <a:r>
              <a:rPr lang="en-US" dirty="0" err="1"/>
              <a:t>propasti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u </a:t>
            </a:r>
            <a:r>
              <a:rPr lang="en-US" dirty="0" err="1" smtClean="0"/>
              <a:t>velikoj</a:t>
            </a:r>
            <a:r>
              <a:rPr lang="sr-Latn-ME" dirty="0" smtClean="0"/>
              <a:t> </a:t>
            </a:r>
            <a:r>
              <a:rPr lang="pl-PL" dirty="0" smtClean="0"/>
              <a:t>mjeri </a:t>
            </a:r>
            <a:r>
              <a:rPr lang="pl-PL" dirty="0"/>
              <a:t>zavisi od nacionalnih zakona i praksi i može varirati od zemlje do zemlje.</a:t>
            </a:r>
          </a:p>
          <a:p>
            <a:pPr algn="just"/>
            <a:r>
              <a:rPr lang="en-US" dirty="0" err="1"/>
              <a:t>Predstavljanje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primjer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;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 smtClean="0"/>
              <a:t>ključnim</a:t>
            </a:r>
            <a:r>
              <a:rPr lang="sr-Latn-ME" dirty="0" smtClean="0"/>
              <a:t> </a:t>
            </a:r>
            <a:r>
              <a:rPr lang="en-US" dirty="0" err="1" smtClean="0"/>
              <a:t>odlukama</a:t>
            </a:r>
            <a:r>
              <a:rPr lang="en-US" dirty="0"/>
              <a:t>.</a:t>
            </a:r>
          </a:p>
          <a:p>
            <a:pPr algn="just"/>
            <a:r>
              <a:rPr lang="sv-SE" dirty="0"/>
              <a:t>U svakom slučaju, direktori i rukovodioci imaju interesa da posvete dužnu </a:t>
            </a:r>
            <a:r>
              <a:rPr lang="sv-SE" dirty="0" smtClean="0"/>
              <a:t>pažnju</a:t>
            </a:r>
            <a:r>
              <a:rPr lang="sr-Latn-ME" dirty="0" smtClean="0"/>
              <a:t>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/>
              <a:t>složenom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30914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06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8</a:t>
            </a:r>
            <a:r>
              <a:rPr lang="en-US" dirty="0" smtClean="0"/>
              <a:t>. </a:t>
            </a:r>
            <a:r>
              <a:rPr lang="en-US" dirty="0" err="1" smtClean="0"/>
              <a:t>Kratka</a:t>
            </a:r>
            <a:r>
              <a:rPr lang="en-US" dirty="0" smtClean="0"/>
              <a:t> </a:t>
            </a:r>
            <a:r>
              <a:rPr lang="en-US" dirty="0" err="1" smtClean="0"/>
              <a:t>historija</a:t>
            </a:r>
            <a:r>
              <a:rPr lang="sr-Latn-ME" dirty="0" smtClean="0"/>
              <a:t> korporativnog upravljanja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000" dirty="0" err="1" smtClean="0"/>
              <a:t>Sistemi</a:t>
            </a:r>
            <a:r>
              <a:rPr lang="en-US" sz="3000" dirty="0" smtClean="0"/>
              <a:t> </a:t>
            </a:r>
            <a:r>
              <a:rPr lang="en-US" sz="3000" dirty="0" err="1"/>
              <a:t>korporativnog</a:t>
            </a:r>
            <a:r>
              <a:rPr lang="en-US" sz="3000" dirty="0"/>
              <a:t> </a:t>
            </a:r>
            <a:r>
              <a:rPr lang="en-US" sz="3000" dirty="0" err="1"/>
              <a:t>upravljanja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evoluirali</a:t>
            </a:r>
            <a:r>
              <a:rPr lang="en-US" sz="3000" dirty="0"/>
              <a:t> </a:t>
            </a:r>
            <a:r>
              <a:rPr lang="en-US" sz="3000" dirty="0" err="1"/>
              <a:t>tokom</a:t>
            </a:r>
            <a:r>
              <a:rPr lang="en-US" sz="3000" dirty="0"/>
              <a:t> </a:t>
            </a:r>
            <a:r>
              <a:rPr lang="en-US" sz="3000" dirty="0" err="1"/>
              <a:t>vijekova</a:t>
            </a:r>
            <a:r>
              <a:rPr lang="en-US" sz="3000" dirty="0"/>
              <a:t>, </a:t>
            </a:r>
            <a:r>
              <a:rPr lang="en-US" sz="3000" dirty="0" err="1"/>
              <a:t>često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reakcija</a:t>
            </a:r>
            <a:r>
              <a:rPr lang="en-US" sz="3000" dirty="0"/>
              <a:t> 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propasti</a:t>
            </a:r>
            <a:r>
              <a:rPr lang="en-US" sz="3000" dirty="0" smtClean="0"/>
              <a:t> </a:t>
            </a:r>
            <a:r>
              <a:rPr lang="en-US" sz="3000" dirty="0" err="1"/>
              <a:t>preduzeća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krize</a:t>
            </a:r>
            <a:r>
              <a:rPr lang="en-US" sz="3000" dirty="0"/>
              <a:t> </a:t>
            </a:r>
            <a:r>
              <a:rPr lang="en-US" sz="3000" dirty="0" err="1"/>
              <a:t>sistema</a:t>
            </a:r>
            <a:r>
              <a:rPr lang="en-US" sz="3000" dirty="0" smtClean="0"/>
              <a:t>.</a:t>
            </a:r>
            <a:endParaRPr lang="sr-Latn-ME" sz="3000" dirty="0" smtClean="0"/>
          </a:p>
          <a:p>
            <a:pPr algn="just"/>
            <a:r>
              <a:rPr lang="en-US" sz="3000" dirty="0" smtClean="0"/>
              <a:t> </a:t>
            </a:r>
            <a:r>
              <a:rPr lang="en-US" sz="3000" dirty="0" err="1"/>
              <a:t>Prvi</a:t>
            </a:r>
            <a:r>
              <a:rPr lang="en-US" sz="3000" dirty="0"/>
              <a:t> dobro </a:t>
            </a:r>
            <a:r>
              <a:rPr lang="en-US" sz="3000" dirty="0" err="1" smtClean="0"/>
              <a:t>dokumen</a:t>
            </a:r>
            <a:r>
              <a:rPr lang="sr-Latn-ME" sz="3000" dirty="0" smtClean="0"/>
              <a:t>tovan</a:t>
            </a:r>
            <a:r>
              <a:rPr lang="en-US" sz="3000" dirty="0" smtClean="0"/>
              <a:t> </a:t>
            </a:r>
            <a:r>
              <a:rPr lang="en-US" sz="3000" dirty="0" err="1"/>
              <a:t>neuspjeh</a:t>
            </a:r>
            <a:r>
              <a:rPr lang="en-US" sz="3000" dirty="0"/>
              <a:t> </a:t>
            </a:r>
            <a:r>
              <a:rPr lang="en-US" sz="3000" dirty="0" err="1" smtClean="0"/>
              <a:t>upravljanja</a:t>
            </a:r>
            <a:r>
              <a:rPr lang="sr-Latn-ME" sz="3000" dirty="0" smtClean="0"/>
              <a:t> </a:t>
            </a:r>
            <a:r>
              <a:rPr lang="en-US" sz="3000" dirty="0" smtClean="0"/>
              <a:t>bio </a:t>
            </a:r>
            <a:r>
              <a:rPr lang="en-US" sz="3000" dirty="0"/>
              <a:t>je </a:t>
            </a:r>
            <a:r>
              <a:rPr lang="sr-Latn-ME" sz="3000" dirty="0" smtClean="0"/>
              <a:t>(</a:t>
            </a:r>
            <a:r>
              <a:rPr lang="en-US" sz="3000" dirty="0" smtClean="0"/>
              <a:t>South </a:t>
            </a:r>
            <a:r>
              <a:rPr lang="en-US" sz="3000" dirty="0"/>
              <a:t>Sea </a:t>
            </a:r>
            <a:r>
              <a:rPr lang="en-US" sz="3000" dirty="0" smtClean="0"/>
              <a:t>Bubble</a:t>
            </a:r>
            <a:r>
              <a:rPr lang="sr-Latn-ME" sz="3000" dirty="0" smtClean="0"/>
              <a:t>)</a:t>
            </a:r>
            <a:r>
              <a:rPr lang="en-US" sz="3000" dirty="0" smtClean="0"/>
              <a:t> </a:t>
            </a:r>
            <a:r>
              <a:rPr lang="en-US" sz="3000" dirty="0"/>
              <a:t>u 18</a:t>
            </a:r>
            <a:r>
              <a:rPr lang="en-US" sz="3000" dirty="0" smtClean="0"/>
              <a:t>.</a:t>
            </a:r>
            <a:r>
              <a:rPr lang="sr-Latn-ME" sz="3000" dirty="0" smtClean="0"/>
              <a:t> vijeku</a:t>
            </a:r>
            <a:r>
              <a:rPr lang="en-US" sz="3000" dirty="0" smtClean="0"/>
              <a:t>, </a:t>
            </a:r>
            <a:r>
              <a:rPr lang="en-US" sz="3000" dirty="0" err="1"/>
              <a:t>koji</a:t>
            </a:r>
            <a:r>
              <a:rPr lang="en-US" sz="3000" dirty="0"/>
              <a:t> je </a:t>
            </a:r>
            <a:r>
              <a:rPr lang="en-US" sz="3000" dirty="0" err="1"/>
              <a:t>doveo</a:t>
            </a:r>
            <a:r>
              <a:rPr lang="en-US" sz="3000" dirty="0"/>
              <a:t> do </a:t>
            </a:r>
            <a:r>
              <a:rPr lang="en-US" sz="3000" dirty="0" err="1"/>
              <a:t>revolucije</a:t>
            </a:r>
            <a:r>
              <a:rPr lang="en-US" sz="3000" dirty="0"/>
              <a:t> u </a:t>
            </a:r>
            <a:r>
              <a:rPr lang="en-US" sz="3000" dirty="0" err="1" smtClean="0"/>
              <a:t>privrednim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zakonima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praksama</a:t>
            </a:r>
            <a:r>
              <a:rPr lang="en-US" sz="3000" dirty="0"/>
              <a:t> u </a:t>
            </a:r>
            <a:r>
              <a:rPr lang="en-US" sz="3000" dirty="0" err="1"/>
              <a:t>Engleskoj</a:t>
            </a:r>
            <a:r>
              <a:rPr lang="en-US" sz="3000" dirty="0" smtClean="0"/>
              <a:t>.</a:t>
            </a:r>
            <a:endParaRPr lang="sr-Latn-ME" sz="3000" dirty="0" smtClean="0"/>
          </a:p>
          <a:p>
            <a:r>
              <a:rPr lang="en-US" sz="3000" dirty="0" smtClean="0"/>
              <a:t> </a:t>
            </a:r>
            <a:r>
              <a:rPr lang="en-US" sz="3000" dirty="0" err="1"/>
              <a:t>Slično</a:t>
            </a:r>
            <a:r>
              <a:rPr lang="en-US" sz="3000" dirty="0"/>
              <a:t> tome, </a:t>
            </a:r>
            <a:r>
              <a:rPr lang="en-US" sz="3000" dirty="0" err="1"/>
              <a:t>veliki</a:t>
            </a:r>
            <a:r>
              <a:rPr lang="en-US" sz="3000" dirty="0"/>
              <a:t> </a:t>
            </a:r>
            <a:r>
              <a:rPr lang="en-US" sz="3000" dirty="0" err="1"/>
              <a:t>dio</a:t>
            </a:r>
            <a:r>
              <a:rPr lang="en-US" sz="3000" dirty="0"/>
              <a:t> </a:t>
            </a:r>
            <a:r>
              <a:rPr lang="en-US" sz="3000" dirty="0" err="1"/>
              <a:t>zakona</a:t>
            </a:r>
            <a:r>
              <a:rPr lang="en-US" sz="3000" dirty="0"/>
              <a:t> o </a:t>
            </a:r>
            <a:r>
              <a:rPr lang="en-US" sz="3000" dirty="0" err="1" smtClean="0"/>
              <a:t>vrijednosnim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papirima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hartijama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u SAD-u </a:t>
            </a:r>
            <a:r>
              <a:rPr lang="en-US" sz="3000" dirty="0" err="1"/>
              <a:t>donesen</a:t>
            </a:r>
            <a:r>
              <a:rPr lang="en-US" sz="3000" dirty="0"/>
              <a:t> je </a:t>
            </a:r>
            <a:r>
              <a:rPr lang="en-US" sz="3000" dirty="0" err="1"/>
              <a:t>nakon</a:t>
            </a:r>
            <a:r>
              <a:rPr lang="en-US" sz="3000" dirty="0"/>
              <a:t> </a:t>
            </a:r>
            <a:r>
              <a:rPr lang="en-US" sz="3000" dirty="0" err="1"/>
              <a:t>kraha</a:t>
            </a:r>
            <a:r>
              <a:rPr lang="en-US" sz="3000" dirty="0"/>
              <a:t> </a:t>
            </a:r>
            <a:r>
              <a:rPr lang="en-US" sz="3000" dirty="0" err="1"/>
              <a:t>berze</a:t>
            </a:r>
            <a:r>
              <a:rPr lang="en-US" sz="3000" dirty="0"/>
              <a:t> 1929</a:t>
            </a:r>
            <a:r>
              <a:rPr lang="en-US" sz="3000" dirty="0" smtClean="0"/>
              <a:t>.</a:t>
            </a:r>
            <a:r>
              <a:rPr lang="sr-Latn-ME" sz="3000" dirty="0" smtClean="0"/>
              <a:t> </a:t>
            </a:r>
            <a:r>
              <a:rPr lang="en-US" sz="3000" dirty="0" err="1" smtClean="0"/>
              <a:t>godine</a:t>
            </a:r>
            <a:r>
              <a:rPr lang="sr-Latn-ME" sz="3000" dirty="0"/>
              <a:t> </a:t>
            </a:r>
            <a:r>
              <a:rPr lang="sr-Latn-ME" sz="3000" dirty="0" smtClean="0"/>
              <a:t>i početka Velike depresije.</a:t>
            </a:r>
            <a:r>
              <a:rPr lang="en-US" sz="3000" dirty="0" smtClean="0"/>
              <a:t>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Nije</a:t>
            </a:r>
            <a:r>
              <a:rPr lang="en-US" sz="3000" dirty="0" smtClean="0"/>
              <a:t> </a:t>
            </a:r>
            <a:r>
              <a:rPr lang="en-US" sz="3000" dirty="0" err="1"/>
              <a:t>nedostajalo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drugih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,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što</a:t>
            </a:r>
            <a:r>
              <a:rPr lang="en-US" sz="3000" dirty="0"/>
              <a:t> je </a:t>
            </a:r>
            <a:r>
              <a:rPr lang="en-US" sz="3000" dirty="0" err="1"/>
              <a:t>sekundarna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 </a:t>
            </a:r>
            <a:r>
              <a:rPr lang="en-US" sz="3000" dirty="0" err="1" smtClean="0"/>
              <a:t>bankarstva</a:t>
            </a:r>
            <a:r>
              <a:rPr lang="sr-Latn-ME" sz="3000" dirty="0" smtClean="0"/>
              <a:t> </a:t>
            </a:r>
            <a:r>
              <a:rPr lang="en-US" sz="3000" dirty="0" smtClean="0"/>
              <a:t>70-ih </a:t>
            </a:r>
            <a:r>
              <a:rPr lang="en-US" sz="3000" dirty="0" err="1" smtClean="0"/>
              <a:t>godina</a:t>
            </a:r>
            <a:r>
              <a:rPr lang="sr-Latn-ME" sz="3000" dirty="0" smtClean="0"/>
              <a:t> </a:t>
            </a:r>
            <a:r>
              <a:rPr lang="en-US" sz="3000" dirty="0" smtClean="0"/>
              <a:t> </a:t>
            </a:r>
            <a:r>
              <a:rPr lang="en-US" sz="3000" dirty="0" err="1" smtClean="0"/>
              <a:t>prošlog</a:t>
            </a:r>
            <a:r>
              <a:rPr lang="sr-Latn-ME" sz="3000" dirty="0" smtClean="0"/>
              <a:t> vijeka</a:t>
            </a:r>
            <a:r>
              <a:rPr lang="en-US" sz="3000" dirty="0" smtClean="0"/>
              <a:t> </a:t>
            </a:r>
            <a:r>
              <a:rPr lang="en-US" sz="3000" dirty="0"/>
              <a:t>u </a:t>
            </a:r>
            <a:r>
              <a:rPr lang="en-US" sz="3000" dirty="0" err="1"/>
              <a:t>Velikoj</a:t>
            </a:r>
            <a:r>
              <a:rPr lang="en-US" sz="3000" dirty="0"/>
              <a:t> </a:t>
            </a:r>
            <a:r>
              <a:rPr lang="en-US" sz="3000" dirty="0" err="1"/>
              <a:t>Britaniji</a:t>
            </a:r>
            <a:r>
              <a:rPr lang="en-US" sz="3000" dirty="0"/>
              <a:t>, </a:t>
            </a:r>
            <a:r>
              <a:rPr lang="en-US" sz="3000" dirty="0" err="1"/>
              <a:t>krah</a:t>
            </a:r>
            <a:r>
              <a:rPr lang="en-US" sz="3000" dirty="0"/>
              <a:t> </a:t>
            </a:r>
            <a:r>
              <a:rPr lang="en-US" sz="3000" dirty="0" err="1"/>
              <a:t>štedno-kreditnih</a:t>
            </a:r>
            <a:r>
              <a:rPr lang="en-US" sz="3000" dirty="0"/>
              <a:t> </a:t>
            </a:r>
            <a:r>
              <a:rPr lang="en-US" sz="3000" dirty="0" err="1"/>
              <a:t>zadruga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smtClean="0"/>
              <a:t>SAD-u </a:t>
            </a:r>
            <a:r>
              <a:rPr lang="en-US" sz="3000" dirty="0"/>
              <a:t>80-ih </a:t>
            </a:r>
            <a:r>
              <a:rPr lang="en-US" sz="3000" dirty="0" err="1"/>
              <a:t>godina</a:t>
            </a:r>
            <a:r>
              <a:rPr lang="en-US" sz="3000" dirty="0"/>
              <a:t> </a:t>
            </a:r>
            <a:r>
              <a:rPr lang="en-US" sz="3000" dirty="0" err="1"/>
              <a:t>prošlog</a:t>
            </a:r>
            <a:r>
              <a:rPr lang="en-US" sz="3000" dirty="0"/>
              <a:t> </a:t>
            </a:r>
            <a:r>
              <a:rPr lang="sr-Latn-ME" sz="3000" dirty="0" smtClean="0"/>
              <a:t>vijeka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finansijska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 u </a:t>
            </a:r>
            <a:r>
              <a:rPr lang="en-US" sz="3000" dirty="0" err="1"/>
              <a:t>Rusiji</a:t>
            </a:r>
            <a:r>
              <a:rPr lang="en-US" sz="3000" dirty="0"/>
              <a:t> 1998. </a:t>
            </a:r>
            <a:r>
              <a:rPr lang="en-US" sz="3000" dirty="0" err="1"/>
              <a:t>godine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32112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682752"/>
            <a:ext cx="10378440" cy="5494211"/>
          </a:xfrm>
        </p:spPr>
        <p:txBody>
          <a:bodyPr>
            <a:normAutofit/>
          </a:bodyPr>
          <a:lstStyle/>
          <a:p>
            <a:pPr algn="just"/>
            <a:r>
              <a:rPr lang="sr-Latn-ME" sz="3200" dirty="0" smtClean="0"/>
              <a:t>N</a:t>
            </a:r>
            <a:r>
              <a:rPr lang="en-US" sz="3200" dirty="0" err="1" smtClean="0"/>
              <a:t>ov</a:t>
            </a:r>
            <a:r>
              <a:rPr lang="sr-Latn-ME" sz="3200" dirty="0" smtClean="0"/>
              <a:t>i vijek (XXI)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isto</a:t>
            </a:r>
            <a:r>
              <a:rPr lang="en-US" sz="3200" dirty="0"/>
              <a:t> </a:t>
            </a:r>
            <a:r>
              <a:rPr lang="en-US" sz="3200" dirty="0" err="1"/>
              <a:t>tako</a:t>
            </a:r>
            <a:r>
              <a:rPr lang="en-US" sz="3200" dirty="0"/>
              <a:t> </a:t>
            </a:r>
            <a:r>
              <a:rPr lang="en-US" sz="3200" dirty="0" err="1"/>
              <a:t>dramatično</a:t>
            </a:r>
            <a:r>
              <a:rPr lang="en-US" sz="3200" dirty="0"/>
              <a:t> </a:t>
            </a:r>
            <a:r>
              <a:rPr lang="en-US" sz="3200" dirty="0" err="1"/>
              <a:t>počelo</a:t>
            </a:r>
            <a:r>
              <a:rPr lang="en-US" sz="3200" dirty="0"/>
              <a:t>, </a:t>
            </a:r>
            <a:r>
              <a:rPr lang="en-US" sz="3200" dirty="0" err="1"/>
              <a:t>uz</a:t>
            </a:r>
            <a:r>
              <a:rPr lang="en-US" sz="3200" dirty="0"/>
              <a:t> </a:t>
            </a:r>
            <a:r>
              <a:rPr lang="en-US" sz="3200" dirty="0" err="1"/>
              <a:t>spektakularan</a:t>
            </a:r>
            <a:r>
              <a:rPr lang="en-US" sz="3200" dirty="0"/>
              <a:t> </a:t>
            </a:r>
            <a:r>
              <a:rPr lang="en-US" sz="3200" dirty="0" err="1"/>
              <a:t>krah</a:t>
            </a:r>
            <a:r>
              <a:rPr lang="en-US" sz="3200" dirty="0"/>
              <a:t> </a:t>
            </a:r>
            <a:r>
              <a:rPr lang="sr-Latn-ME" sz="3200" dirty="0" smtClean="0"/>
              <a:t>mnogih korporacija </a:t>
            </a:r>
            <a:r>
              <a:rPr lang="en-US" sz="3200" dirty="0" smtClean="0"/>
              <a:t>u </a:t>
            </a:r>
            <a:r>
              <a:rPr lang="en-US" sz="3200" dirty="0"/>
              <a:t>SAD-u, </a:t>
            </a:r>
            <a:r>
              <a:rPr lang="en-US" sz="3200" dirty="0" smtClean="0"/>
              <a:t> </a:t>
            </a:r>
            <a:r>
              <a:rPr lang="en-US" sz="3200" dirty="0" err="1" smtClean="0"/>
              <a:t>bankrot</a:t>
            </a:r>
            <a:r>
              <a:rPr lang="sr-Latn-ME" sz="3200" dirty="0" smtClean="0"/>
              <a:t>om</a:t>
            </a:r>
            <a:r>
              <a:rPr lang="en-US" sz="3200" dirty="0" smtClean="0"/>
              <a:t> </a:t>
            </a:r>
            <a:r>
              <a:rPr lang="en-US" sz="3200" dirty="0" err="1" smtClean="0"/>
              <a:t>kompanij</a:t>
            </a:r>
            <a:r>
              <a:rPr lang="sr-Latn-ME" sz="3200" dirty="0" smtClean="0"/>
              <a:t>a u EU  i drugim zemljama svijeta</a:t>
            </a:r>
            <a:r>
              <a:rPr lang="pl-PL" sz="3200" dirty="0" smtClean="0"/>
              <a:t>. </a:t>
            </a:r>
          </a:p>
          <a:p>
            <a:pPr algn="just"/>
            <a:r>
              <a:rPr lang="pl-PL" sz="3200" dirty="0" smtClean="0"/>
              <a:t>Na </a:t>
            </a:r>
            <a:r>
              <a:rPr lang="pl-PL" sz="3200" dirty="0"/>
              <a:t>svaku od ovih propasti korporacija – koje se </a:t>
            </a:r>
            <a:r>
              <a:rPr lang="pl-PL" sz="3200" dirty="0" smtClean="0"/>
              <a:t>često </a:t>
            </a:r>
            <a:r>
              <a:rPr lang="en-US" sz="3200" dirty="0" err="1" smtClean="0"/>
              <a:t>dešavaju</a:t>
            </a:r>
            <a:r>
              <a:rPr lang="en-US" sz="3200" dirty="0" smtClean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rezultat</a:t>
            </a:r>
            <a:r>
              <a:rPr lang="en-US" sz="3200" dirty="0"/>
              <a:t> </a:t>
            </a:r>
            <a:r>
              <a:rPr lang="en-US" sz="3200" dirty="0" err="1"/>
              <a:t>nekompetentnosti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čiste</a:t>
            </a:r>
            <a:r>
              <a:rPr lang="en-US" sz="3200" dirty="0"/>
              <a:t> </a:t>
            </a:r>
            <a:r>
              <a:rPr lang="en-US" sz="3200" dirty="0" err="1"/>
              <a:t>prevare</a:t>
            </a:r>
            <a:r>
              <a:rPr lang="en-US" sz="3200" dirty="0"/>
              <a:t> – </a:t>
            </a:r>
            <a:r>
              <a:rPr lang="en-US" sz="3200" dirty="0" err="1"/>
              <a:t>hitro</a:t>
            </a:r>
            <a:r>
              <a:rPr lang="en-US" sz="3200" dirty="0"/>
              <a:t> je </a:t>
            </a:r>
            <a:r>
              <a:rPr lang="en-US" sz="3200" dirty="0" err="1" smtClean="0"/>
              <a:t>odgovoreno</a:t>
            </a:r>
            <a:r>
              <a:rPr lang="sr-Latn-ME" sz="3200" dirty="0" smtClean="0"/>
              <a:t> </a:t>
            </a:r>
            <a:r>
              <a:rPr lang="en-US" sz="3200" dirty="0" err="1" smtClean="0"/>
              <a:t>novim</a:t>
            </a:r>
            <a:r>
              <a:rPr lang="en-US" sz="3200" dirty="0" smtClean="0"/>
              <a:t> </a:t>
            </a:r>
            <a:r>
              <a:rPr lang="en-US" sz="3200" dirty="0" err="1"/>
              <a:t>okvirima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upravljanje</a:t>
            </a:r>
            <a:r>
              <a:rPr lang="en-US" sz="3200" dirty="0"/>
              <a:t>, a </a:t>
            </a:r>
            <a:r>
              <a:rPr lang="en-US" sz="3200" dirty="0" err="1"/>
              <a:t>naročito</a:t>
            </a:r>
            <a:r>
              <a:rPr lang="en-US" sz="3200" dirty="0"/>
              <a:t> </a:t>
            </a:r>
            <a:r>
              <a:rPr lang="en-US" sz="3200" dirty="0" err="1"/>
              <a:t>mnogim</a:t>
            </a:r>
            <a:r>
              <a:rPr lang="en-US" sz="3200" dirty="0"/>
              <a:t> </a:t>
            </a:r>
            <a:r>
              <a:rPr lang="en-US" sz="3200" dirty="0" err="1"/>
              <a:t>nacionalnim</a:t>
            </a:r>
            <a:r>
              <a:rPr lang="en-US" sz="3200" dirty="0"/>
              <a:t> </a:t>
            </a:r>
            <a:r>
              <a:rPr lang="en-US" sz="3200" dirty="0" err="1"/>
              <a:t>propisima</a:t>
            </a:r>
            <a:r>
              <a:rPr lang="en-US" sz="3200" dirty="0"/>
              <a:t> </a:t>
            </a:r>
            <a:r>
              <a:rPr lang="en-US" sz="3200" dirty="0" smtClean="0"/>
              <a:t>o</a:t>
            </a:r>
            <a:r>
              <a:rPr lang="sr-Latn-ME" sz="3200" dirty="0" smtClean="0"/>
              <a:t> </a:t>
            </a:r>
            <a:r>
              <a:rPr lang="en-US" sz="3200" dirty="0" err="1" smtClean="0"/>
              <a:t>korporativnom</a:t>
            </a:r>
            <a:r>
              <a:rPr lang="en-US" sz="3200" dirty="0" smtClean="0"/>
              <a:t> </a:t>
            </a:r>
            <a:r>
              <a:rPr lang="en-US" sz="3200" dirty="0" err="1" smtClean="0"/>
              <a:t>upravljanju</a:t>
            </a:r>
            <a:r>
              <a:rPr lang="sr-Latn-ME" sz="3200" dirty="0" smtClean="0"/>
              <a:t>.</a:t>
            </a:r>
          </a:p>
          <a:p>
            <a:pPr marL="0" indent="0" algn="just">
              <a:buNone/>
            </a:pP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065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1. </a:t>
            </a:r>
            <a:r>
              <a:rPr lang="sr-Latn-ME" dirty="0" smtClean="0"/>
              <a:t>Pojam i d</a:t>
            </a:r>
            <a:r>
              <a:rPr lang="en-US" dirty="0" err="1" smtClean="0"/>
              <a:t>efini</a:t>
            </a:r>
            <a:r>
              <a:rPr lang="sr-Latn-ME" dirty="0"/>
              <a:t>s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46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 smtClean="0"/>
              <a:t>Šta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korporativno</a:t>
            </a:r>
            <a:r>
              <a:rPr lang="en-US" sz="3200" dirty="0"/>
              <a:t> </a:t>
            </a:r>
            <a:r>
              <a:rPr lang="en-US" sz="3200" dirty="0" err="1" smtClean="0"/>
              <a:t>upravljanje</a:t>
            </a:r>
            <a:r>
              <a:rPr lang="sr-Latn-ME" sz="3200" dirty="0" smtClean="0"/>
              <a:t>?</a:t>
            </a:r>
            <a:endParaRPr lang="en-US" sz="3200" dirty="0"/>
          </a:p>
          <a:p>
            <a:pPr algn="just"/>
            <a:r>
              <a:rPr lang="en-US" dirty="0" smtClean="0"/>
              <a:t>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jedinstvena</a:t>
            </a:r>
            <a:r>
              <a:rPr lang="en-US" dirty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primijeniti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jurisdikcije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/>
              <a:t>definicije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,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 smtClean="0"/>
              <a:t>mjeri</a:t>
            </a:r>
            <a:r>
              <a:rPr lang="sr-Latn-ME" dirty="0" smtClean="0"/>
              <a:t> </a:t>
            </a:r>
            <a:r>
              <a:rPr lang="pl-PL" dirty="0" smtClean="0"/>
              <a:t>zavise </a:t>
            </a:r>
            <a:r>
              <a:rPr lang="pl-PL" dirty="0"/>
              <a:t>od institucije ili autora, kao i od zemlje i pravne tradicije.</a:t>
            </a:r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(IFC) </a:t>
            </a:r>
            <a:r>
              <a:rPr lang="en-US" dirty="0" err="1" smtClean="0"/>
              <a:t>defini</a:t>
            </a:r>
            <a:r>
              <a:rPr lang="sr-Latn-ME" dirty="0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“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”.</a:t>
            </a:r>
          </a:p>
          <a:p>
            <a:pPr algn="just"/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ekonomsku</a:t>
            </a:r>
            <a:r>
              <a:rPr lang="en-US" dirty="0"/>
              <a:t> </a:t>
            </a:r>
            <a:r>
              <a:rPr lang="en-US" dirty="0" err="1"/>
              <a:t>saradnju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(OECD), </a:t>
            </a:r>
            <a:r>
              <a:rPr lang="en-US" dirty="0" err="1"/>
              <a:t>koja</a:t>
            </a:r>
            <a:r>
              <a:rPr lang="en-US" dirty="0"/>
              <a:t> je 1999.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objavila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/>
              <a:t>Principe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detaljniju</a:t>
            </a:r>
            <a:r>
              <a:rPr lang="en-US" dirty="0"/>
              <a:t> </a:t>
            </a:r>
            <a:r>
              <a:rPr lang="en-US" dirty="0" err="1"/>
              <a:t>definiciju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u</a:t>
            </a:r>
            <a:r>
              <a:rPr lang="en-US" dirty="0" err="1" smtClean="0"/>
              <a:t>pravljanja</a:t>
            </a:r>
            <a:r>
              <a:rPr lang="sr-Latn-ME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38293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406400"/>
            <a:ext cx="10642600" cy="5770563"/>
          </a:xfrm>
        </p:spPr>
        <p:txBody>
          <a:bodyPr>
            <a:normAutofit/>
          </a:bodyPr>
          <a:lstStyle/>
          <a:p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se </a:t>
            </a:r>
            <a:r>
              <a:rPr lang="en-US" dirty="0" err="1"/>
              <a:t>mnogo</a:t>
            </a:r>
            <a:r>
              <a:rPr lang="en-US" dirty="0"/>
              <a:t> toga </a:t>
            </a:r>
            <a:r>
              <a:rPr lang="en-US" dirty="0" err="1"/>
              <a:t>promijenilo</a:t>
            </a:r>
            <a:r>
              <a:rPr lang="en-US" dirty="0"/>
              <a:t> od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osamostaljenja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 smtClean="0"/>
              <a:t>determini</a:t>
            </a:r>
            <a:r>
              <a:rPr lang="sr-Latn-ME" dirty="0" smtClean="0"/>
              <a:t>san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specifičnostima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jeno</a:t>
            </a:r>
            <a:r>
              <a:rPr lang="en-US" dirty="0" smtClean="0"/>
              <a:t> </a:t>
            </a:r>
            <a:r>
              <a:rPr lang="en-US" dirty="0" err="1"/>
              <a:t>ustavno</a:t>
            </a:r>
            <a:r>
              <a:rPr lang="en-US" dirty="0"/>
              <a:t> </a:t>
            </a:r>
            <a:r>
              <a:rPr lang="en-US" dirty="0" err="1"/>
              <a:t>uređenje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ustavna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Dejtonskog</a:t>
            </a:r>
            <a:r>
              <a:rPr lang="en-US" dirty="0" smtClean="0"/>
              <a:t> </a:t>
            </a:r>
            <a:r>
              <a:rPr lang="en-US" dirty="0" err="1"/>
              <a:t>mirovnog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složenog</a:t>
            </a:r>
            <a:r>
              <a:rPr lang="en-US" dirty="0"/>
              <a:t> </a:t>
            </a:r>
            <a:r>
              <a:rPr lang="en-US" dirty="0" err="1" smtClean="0"/>
              <a:t>državnog</a:t>
            </a:r>
            <a:r>
              <a:rPr lang="sr-Latn-ME" dirty="0" smtClean="0"/>
              <a:t> </a:t>
            </a:r>
            <a:r>
              <a:rPr lang="en-US" dirty="0" err="1" smtClean="0"/>
              <a:t>uređenja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sastavljene</a:t>
            </a:r>
            <a:r>
              <a:rPr lang="en-US" dirty="0"/>
              <a:t> od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: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Republike</a:t>
            </a:r>
            <a:r>
              <a:rPr lang="sr-Latn-ME" dirty="0" smtClean="0"/>
              <a:t> </a:t>
            </a:r>
            <a:r>
              <a:rPr lang="en-US" dirty="0" err="1" smtClean="0"/>
              <a:t>Srpske</a:t>
            </a:r>
            <a:r>
              <a:rPr lang="en-US" dirty="0"/>
              <a:t>, a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objedinjuje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kantona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 smtClean="0"/>
              <a:t>nivoom</a:t>
            </a:r>
            <a:r>
              <a:rPr lang="sr-Latn-ME" dirty="0" smtClean="0"/>
              <a:t> </a:t>
            </a:r>
            <a:r>
              <a:rPr lang="en-US" dirty="0" err="1" smtClean="0"/>
              <a:t>zakonodavnih</a:t>
            </a:r>
            <a:r>
              <a:rPr lang="en-US" dirty="0" smtClean="0"/>
              <a:t> </a:t>
            </a:r>
            <a:r>
              <a:rPr lang="en-US" dirty="0" err="1"/>
              <a:t>ovlaštenja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60797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208" y="548640"/>
            <a:ext cx="10451592" cy="5628323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zadatog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složenog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uređenja</a:t>
            </a:r>
            <a:r>
              <a:rPr lang="sr-Latn-ME" dirty="0"/>
              <a:t> </a:t>
            </a:r>
            <a:r>
              <a:rPr lang="en-US" dirty="0" err="1"/>
              <a:t>proistekle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raspodjele</a:t>
            </a:r>
            <a:r>
              <a:rPr lang="en-US" dirty="0"/>
              <a:t> </a:t>
            </a:r>
            <a:r>
              <a:rPr lang="en-US" dirty="0" err="1"/>
              <a:t>zakonodavnih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egzistiraju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cijelu</a:t>
            </a:r>
            <a:r>
              <a:rPr lang="en-US" dirty="0"/>
              <a:t> </a:t>
            </a:r>
            <a:r>
              <a:rPr lang="en-US" dirty="0" err="1"/>
              <a:t>teritoriju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pl-PL" dirty="0"/>
              <a:t>postoje na nivou Republike Srpske i Federacije BiH, te u deset kantona </a:t>
            </a:r>
            <a:r>
              <a:rPr lang="pl-PL" dirty="0" smtClean="0"/>
              <a:t>posebno, </a:t>
            </a:r>
            <a:r>
              <a:rPr lang="pl-PL" dirty="0"/>
              <a:t>a u </a:t>
            </a:r>
            <a:r>
              <a:rPr lang="en-US" dirty="0" err="1"/>
              <a:t>okviru</a:t>
            </a:r>
            <a:r>
              <a:rPr lang="en-US" dirty="0"/>
              <a:t> same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Posebnost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takozvanih</a:t>
            </a:r>
            <a:r>
              <a:rPr lang="en-US" dirty="0"/>
              <a:t> </a:t>
            </a:r>
            <a:r>
              <a:rPr lang="en-US" dirty="0" err="1"/>
              <a:t>krovnih</a:t>
            </a:r>
            <a:r>
              <a:rPr lang="sr-Latn-ME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entitetskih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sr-Latn-ME" dirty="0" smtClean="0"/>
              <a:t>po</a:t>
            </a:r>
            <a:r>
              <a:rPr lang="en-US" dirty="0" err="1" smtClean="0"/>
              <a:t>sebnom</a:t>
            </a:r>
            <a:r>
              <a:rPr lang="en-US" dirty="0" smtClean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režimu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Distrikt</a:t>
            </a:r>
            <a:r>
              <a:rPr lang="sr-Latn-ME" dirty="0"/>
              <a:t> </a:t>
            </a:r>
            <a:r>
              <a:rPr lang="en-US" dirty="0" err="1"/>
              <a:t>Brčko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uživa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jurisdikcije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66872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800100"/>
            <a:ext cx="10579100" cy="53768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Zakonodavna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entitetsku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 Federaciji BiH na snazi je Zakon o privrednim društvima </a:t>
            </a:r>
            <a:r>
              <a:rPr lang="pl-PL" dirty="0" smtClean="0"/>
              <a:t>, </a:t>
            </a:r>
            <a:r>
              <a:rPr lang="pl-PL" dirty="0"/>
              <a:t>dok je u Republici Srpskoj na snazi Zakon o </a:t>
            </a:r>
            <a:r>
              <a:rPr lang="pl-PL" dirty="0" smtClean="0"/>
              <a:t>preduzećima.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Distrikt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se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Hercegovine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/>
              <a:t>Ono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entitetska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sr-Latn-ME" dirty="0"/>
              <a:t> </a:t>
            </a:r>
            <a:r>
              <a:rPr lang="en-US" dirty="0" err="1"/>
              <a:t>apsolutno</a:t>
            </a:r>
            <a:r>
              <a:rPr lang="en-US" dirty="0"/>
              <a:t> </a:t>
            </a:r>
            <a:r>
              <a:rPr lang="en-US" dirty="0" err="1"/>
              <a:t>liberalan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inostrana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osnivač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strano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lice,</a:t>
            </a:r>
            <a:r>
              <a:rPr lang="sr-Latn-ME" dirty="0"/>
              <a:t> </a:t>
            </a:r>
            <a:r>
              <a:rPr lang="en-US" dirty="0" err="1"/>
              <a:t>onda</a:t>
            </a:r>
            <a:r>
              <a:rPr lang="en-US" dirty="0"/>
              <a:t> se 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sr-Latn-ME" dirty="0"/>
              <a:t> </a:t>
            </a:r>
            <a:r>
              <a:rPr lang="en-US" dirty="0" err="1"/>
              <a:t>ulaga</a:t>
            </a:r>
            <a:r>
              <a:rPr lang="sr-Latn-ME" dirty="0"/>
              <a:t>nja.</a:t>
            </a:r>
            <a:endParaRPr lang="en-US" dirty="0"/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8515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>
            <a:normAutofit fontScale="90000"/>
          </a:bodyPr>
          <a:lstStyle/>
          <a:p>
            <a:r>
              <a:rPr lang="sr-Latn-ME" dirty="0"/>
              <a:t>9</a:t>
            </a:r>
            <a:r>
              <a:rPr lang="en-US" dirty="0" smtClean="0"/>
              <a:t>. </a:t>
            </a:r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domet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sr-Latn-ME" dirty="0" smtClean="0"/>
              <a:t>urađeni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o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praksama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Širom</a:t>
            </a:r>
            <a:r>
              <a:rPr lang="en-US" dirty="0" smtClean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napisano</a:t>
            </a:r>
            <a:r>
              <a:rPr lang="en-US" dirty="0"/>
              <a:t> je </a:t>
            </a:r>
            <a:r>
              <a:rPr lang="en-US" dirty="0" err="1"/>
              <a:t>preko</a:t>
            </a:r>
            <a:r>
              <a:rPr lang="en-US" dirty="0"/>
              <a:t> 100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/>
              <a:t>40 </a:t>
            </a:r>
            <a:r>
              <a:rPr lang="en-US" dirty="0" err="1" smtClean="0"/>
              <a:t>zemalja</a:t>
            </a:r>
            <a:r>
              <a:rPr lang="sr-Latn-ME" dirty="0" smtClean="0"/>
              <a:t>. </a:t>
            </a:r>
          </a:p>
          <a:p>
            <a:pPr algn="just"/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fokusira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/>
              <a:t>Mali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domet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69926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780288"/>
            <a:ext cx="10475976" cy="5396675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Među </a:t>
            </a:r>
            <a:r>
              <a:rPr lang="it-IT" dirty="0"/>
              <a:t>ovim propisima, samo Principi OECD-a bave se i kreatorima politike i</a:t>
            </a:r>
            <a:r>
              <a:rPr lang="sr-Latn-ME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(</a:t>
            </a:r>
            <a:r>
              <a:rPr lang="en-US" dirty="0" err="1"/>
              <a:t>prava</a:t>
            </a:r>
            <a:r>
              <a:rPr lang="sr-Latn-ME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Principi</a:t>
            </a:r>
            <a:r>
              <a:rPr lang="en-US" dirty="0"/>
              <a:t> OECD-a </a:t>
            </a:r>
            <a:r>
              <a:rPr lang="en-US" dirty="0" err="1"/>
              <a:t>prihvaćeni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referentna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en-US" dirty="0" err="1"/>
              <a:t>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Objavljeni</a:t>
            </a:r>
            <a:r>
              <a:rPr lang="sr-Latn-ME" dirty="0"/>
              <a:t> </a:t>
            </a:r>
            <a:r>
              <a:rPr lang="en-US" dirty="0"/>
              <a:t>1999. a </a:t>
            </a:r>
            <a:r>
              <a:rPr lang="en-US" dirty="0" err="1"/>
              <a:t>prerađeni</a:t>
            </a:r>
            <a:r>
              <a:rPr lang="en-US" dirty="0"/>
              <a:t> 2004.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sr-Latn-ME" dirty="0" smtClean="0"/>
              <a:t>formusliani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savjete</a:t>
            </a:r>
            <a:r>
              <a:rPr lang="en-US" dirty="0"/>
              <a:t> o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sr-Latn-ME" dirty="0"/>
              <a:t> </a:t>
            </a:r>
            <a:r>
              <a:rPr lang="en-US" dirty="0" err="1"/>
              <a:t>zasnovanom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OECD-</a:t>
            </a:r>
            <a:r>
              <a:rPr lang="en-US" dirty="0" err="1"/>
              <a:t>ov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sr-Latn-ME" dirty="0"/>
              <a:t> </a:t>
            </a:r>
            <a:r>
              <a:rPr lang="en-US" dirty="0" err="1"/>
              <a:t>vrijednosti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2573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812"/>
            <a:ext cx="10896600" cy="600215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b="1" dirty="0" err="1" smtClean="0"/>
              <a:t>Nepristrasnost</a:t>
            </a:r>
            <a:r>
              <a:rPr lang="en-US" b="1" dirty="0" smtClean="0"/>
              <a:t>:</a:t>
            </a:r>
            <a:r>
              <a:rPr lang="sr-Latn-ME" b="1" dirty="0" smtClean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štititi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 </a:t>
            </a:r>
            <a:endParaRPr lang="sr-Latn-ME" dirty="0" smtClean="0"/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obeštećenje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kršenje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b="1" dirty="0"/>
              <a:t>• Obaveza: </a:t>
            </a:r>
            <a:r>
              <a:rPr lang="pt-BR" dirty="0"/>
              <a:t>Okvir korporativnog upravljanja treba priznati prava </a:t>
            </a:r>
            <a:r>
              <a:rPr lang="pt-BR" dirty="0" smtClean="0"/>
              <a:t>nosilaca</a:t>
            </a:r>
            <a:r>
              <a:rPr lang="sr-Latn-ME" dirty="0" smtClean="0"/>
              <a:t> </a:t>
            </a:r>
            <a:r>
              <a:rPr lang="pl-PL" dirty="0" smtClean="0"/>
              <a:t>interesa </a:t>
            </a:r>
            <a:r>
              <a:rPr lang="pl-PL" dirty="0"/>
              <a:t>koja su utvrđena zakonom i podsticati aktivnu saradnju </a:t>
            </a:r>
            <a:r>
              <a:rPr lang="pl-PL" dirty="0" smtClean="0"/>
              <a:t>između </a:t>
            </a:r>
            <a:r>
              <a:rPr lang="en-US" dirty="0" err="1" smtClean="0"/>
              <a:t>korporacija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,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održivosti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zdravih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/>
              <a:t>• </a:t>
            </a:r>
            <a:r>
              <a:rPr lang="en-US" b="1" dirty="0" err="1"/>
              <a:t>Transparentnost</a:t>
            </a:r>
            <a:r>
              <a:rPr lang="en-US" b="1" dirty="0"/>
              <a:t>: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se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pitanjima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, </a:t>
            </a:r>
            <a:r>
              <a:rPr lang="en-US" dirty="0" err="1"/>
              <a:t>uspješnost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73332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1003300"/>
            <a:ext cx="10617200" cy="51736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Odgovornost</a:t>
            </a:r>
            <a:r>
              <a:rPr lang="en-US" b="1" dirty="0"/>
              <a:t>: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 smtClean="0"/>
              <a:t>strateško</a:t>
            </a:r>
            <a:r>
              <a:rPr lang="sr-Latn-ME" dirty="0" smtClean="0"/>
              <a:t> </a:t>
            </a:r>
            <a:r>
              <a:rPr lang="en-US" dirty="0" err="1" smtClean="0"/>
              <a:t>usmjeravanje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Mnogi nacionalni propisi o upravljanju razvijeni su na osnovu </a:t>
            </a:r>
            <a:r>
              <a:rPr lang="pl-PL" dirty="0" smtClean="0"/>
              <a:t>Principa </a:t>
            </a:r>
            <a:r>
              <a:rPr lang="en-US" dirty="0" smtClean="0"/>
              <a:t>OECD-a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/>
              <a:t>OECD-a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poslužiti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odlična</a:t>
            </a:r>
            <a:r>
              <a:rPr lang="en-US" dirty="0"/>
              <a:t> </a:t>
            </a:r>
            <a:r>
              <a:rPr lang="en-US" dirty="0" err="1"/>
              <a:t>referentna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međunarodnu</a:t>
            </a:r>
            <a:r>
              <a:rPr lang="en-US" dirty="0" smtClean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preporučeno</a:t>
            </a:r>
            <a:r>
              <a:rPr lang="en-US" dirty="0"/>
              <a:t> </a:t>
            </a:r>
            <a:r>
              <a:rPr lang="en-US" dirty="0" err="1"/>
              <a:t>štivo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one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zainteresirani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razumijevanje nekih od principa koji se nalaze u osnovi nacionalnih standarda.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4954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10</a:t>
            </a:r>
            <a:r>
              <a:rPr lang="en-US" dirty="0" smtClean="0"/>
              <a:t>. </a:t>
            </a:r>
            <a:r>
              <a:rPr lang="en-US" dirty="0" err="1" smtClean="0"/>
              <a:t>Razlikovanje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od rukovođenja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300"/>
            <a:ext cx="10515600" cy="47926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se </a:t>
            </a:r>
            <a:r>
              <a:rPr lang="en-US" dirty="0" err="1"/>
              <a:t>miješati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ukovođenjem</a:t>
            </a:r>
            <a:r>
              <a:rPr lang="en-US" dirty="0"/>
              <a:t>.</a:t>
            </a:r>
          </a:p>
          <a:p>
            <a:pPr algn="just"/>
            <a:r>
              <a:rPr lang="pt-BR" dirty="0"/>
              <a:t>Korporativno upravljanje fokusira se na strukturu i procese preduzeća radi </a:t>
            </a:r>
            <a:r>
              <a:rPr lang="pt-BR" dirty="0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nepristrasnosti</a:t>
            </a:r>
            <a:r>
              <a:rPr lang="en-US" dirty="0"/>
              <a:t>, </a:t>
            </a:r>
            <a:r>
              <a:rPr lang="en-US" dirty="0" err="1" smtClean="0"/>
              <a:t>obavez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u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ponašanju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rukovođenje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fokusira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da se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00927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804672"/>
            <a:ext cx="10512552" cy="537229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sr-Latn-ME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usmjeravanja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se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sr-Latn-ME" dirty="0"/>
              <a:t> 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preklapaju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bavljenja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rukovođenja</a:t>
            </a:r>
            <a:r>
              <a:rPr lang="en-US" dirty="0"/>
              <a:t>, a </a:t>
            </a:r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ključan</a:t>
            </a:r>
            <a:r>
              <a:rPr lang="sr-Latn-ME" dirty="0"/>
              <a:t> </a:t>
            </a:r>
            <a:r>
              <a:rPr lang="en-US" dirty="0"/>
              <a:t>element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/>
              <a:t>ilustr</a:t>
            </a:r>
            <a:r>
              <a:rPr lang="sr-Latn-ME" dirty="0"/>
              <a:t>uje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rukovođenja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90576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907" y="914400"/>
            <a:ext cx="11451478" cy="51000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9640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36600"/>
            <a:ext cx="10845800" cy="5440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“</a:t>
            </a:r>
            <a:r>
              <a:rPr lang="sr-Latn-ME" dirty="0" err="1" smtClean="0"/>
              <a:t>I</a:t>
            </a:r>
            <a:r>
              <a:rPr lang="en-US" dirty="0" err="1" smtClean="0"/>
              <a:t>nterna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smtClean="0"/>
              <a:t>[…], </a:t>
            </a:r>
            <a:r>
              <a:rPr lang="en-US" dirty="0"/>
              <a:t>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utvrđuju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dostizanje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sr-Latn-ME" dirty="0" smtClean="0"/>
              <a:t>rezultata</a:t>
            </a:r>
            <a:r>
              <a:rPr lang="en-US" dirty="0" smtClean="0"/>
              <a:t>.</a:t>
            </a:r>
            <a:r>
              <a:rPr lang="sr-Latn-ME" dirty="0" smtClean="0"/>
              <a:t>...“</a:t>
            </a:r>
          </a:p>
          <a:p>
            <a:pPr marL="0" indent="0" algn="just">
              <a:buNone/>
            </a:pPr>
            <a:r>
              <a:rPr lang="sr-Latn-ME" dirty="0" smtClean="0"/>
              <a:t>,,</a:t>
            </a:r>
            <a:r>
              <a:rPr lang="en-US" dirty="0" smtClean="0"/>
              <a:t>Dobro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pružati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stimulanse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da </a:t>
            </a:r>
            <a:r>
              <a:rPr lang="en-US" dirty="0" err="1"/>
              <a:t>slijede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, </a:t>
            </a:r>
            <a:r>
              <a:rPr lang="en-US" dirty="0" err="1"/>
              <a:t>podstičući</a:t>
            </a:r>
            <a:r>
              <a:rPr lang="en-US" dirty="0"/>
              <a:t> </a:t>
            </a:r>
            <a:r>
              <a:rPr lang="en-US" dirty="0" smtClean="0"/>
              <a:t>time</a:t>
            </a:r>
            <a:r>
              <a:rPr lang="sr-Latn-ME" dirty="0" smtClean="0"/>
              <a:t> </a:t>
            </a:r>
            <a:r>
              <a:rPr lang="nb-NO" dirty="0" smtClean="0"/>
              <a:t>firme </a:t>
            </a:r>
            <a:r>
              <a:rPr lang="nb-NO" dirty="0"/>
              <a:t>da efikasnije koriste resurse”.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04061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812800"/>
            <a:ext cx="10566400" cy="5364163"/>
          </a:xfrm>
        </p:spPr>
        <p:txBody>
          <a:bodyPr/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se </a:t>
            </a:r>
            <a:r>
              <a:rPr lang="en-US" dirty="0" err="1"/>
              <a:t>miješati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s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se </a:t>
            </a:r>
            <a:r>
              <a:rPr lang="pl-PL" dirty="0"/>
              <a:t>bavi strukturama i sistemima upravljanja u javnom sektoru.</a:t>
            </a:r>
          </a:p>
          <a:p>
            <a:pPr algn="just"/>
            <a:r>
              <a:rPr lang="en-US" dirty="0" err="1"/>
              <a:t>Dalje</a:t>
            </a:r>
            <a:r>
              <a:rPr lang="en-US" dirty="0"/>
              <a:t>, mora se </a:t>
            </a:r>
            <a:r>
              <a:rPr lang="en-US" dirty="0" err="1"/>
              <a:t>praviti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dobrog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zajednici</a:t>
            </a:r>
            <a:r>
              <a:rPr lang="en-US" dirty="0"/>
              <a:t>,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osnažiti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važne</a:t>
            </a:r>
            <a:r>
              <a:rPr lang="sr-Latn-ME" dirty="0" smtClean="0"/>
              <a:t> </a:t>
            </a:r>
            <a:r>
              <a:rPr lang="en-US" dirty="0" err="1" smtClean="0"/>
              <a:t>koncepte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9299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59" y="2799232"/>
            <a:ext cx="10515600" cy="1325563"/>
          </a:xfrm>
        </p:spPr>
        <p:txBody>
          <a:bodyPr/>
          <a:lstStyle/>
          <a:p>
            <a:pPr algn="ctr"/>
            <a:r>
              <a:rPr lang="sr-Latn-ME" dirty="0" smtClean="0"/>
              <a:t>PAUZA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8879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B. P</a:t>
            </a:r>
            <a:r>
              <a:rPr lang="sr-Latn-ME" dirty="0" smtClean="0"/>
              <a:t>OSLOVNA LOGIKA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sr-Latn-ME" dirty="0" err="1"/>
              <a:t>z</a:t>
            </a:r>
            <a:r>
              <a:rPr lang="en-US" dirty="0" smtClean="0"/>
              <a:t>a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.</a:t>
            </a:r>
          </a:p>
          <a:p>
            <a:pPr algn="just"/>
            <a:r>
              <a:rPr lang="pt-BR" dirty="0"/>
              <a:t>Na nivou privrednog </a:t>
            </a:r>
            <a:r>
              <a:rPr lang="pt-BR" dirty="0" smtClean="0"/>
              <a:t>društva</a:t>
            </a:r>
            <a:r>
              <a:rPr lang="sr-Latn-ME" dirty="0" smtClean="0"/>
              <a:t>. </a:t>
            </a:r>
            <a:r>
              <a:rPr lang="pt-BR" dirty="0" smtClean="0"/>
              <a:t> </a:t>
            </a:r>
            <a:r>
              <a:rPr lang="sr-Latn-ME" dirty="0"/>
              <a:t>P</a:t>
            </a:r>
            <a:r>
              <a:rPr lang="pt-BR" dirty="0" smtClean="0"/>
              <a:t>reduzeća </a:t>
            </a:r>
            <a:r>
              <a:rPr lang="pt-BR" dirty="0"/>
              <a:t>kojima se dobro </a:t>
            </a:r>
            <a:r>
              <a:rPr lang="pt-BR" dirty="0" smtClean="0"/>
              <a:t>upravlja</a:t>
            </a:r>
            <a:r>
              <a:rPr lang="sr-Latn-ME" dirty="0" smtClean="0"/>
              <a:t>,</a:t>
            </a:r>
            <a:r>
              <a:rPr lang="pt-BR" dirty="0" smtClean="0"/>
              <a:t> obično</a:t>
            </a:r>
            <a:r>
              <a:rPr lang="sr-Latn-ME" dirty="0" smtClean="0"/>
              <a:t> </a:t>
            </a:r>
            <a:r>
              <a:rPr lang="pl-PL" dirty="0" smtClean="0"/>
              <a:t>bolje </a:t>
            </a:r>
            <a:r>
              <a:rPr lang="pl-PL" dirty="0"/>
              <a:t>i jeftinije dolaze do </a:t>
            </a:r>
            <a:r>
              <a:rPr lang="pl-PL" dirty="0" smtClean="0"/>
              <a:t>kapitala, </a:t>
            </a:r>
            <a:r>
              <a:rPr lang="pl-PL" dirty="0"/>
              <a:t>i na dugi rok uspijevaju nadmašiti slična </a:t>
            </a:r>
            <a:r>
              <a:rPr lang="pl-PL" dirty="0" smtClean="0"/>
              <a:t>privredna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insistiraju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najvišim</a:t>
            </a:r>
            <a:r>
              <a:rPr lang="en-US" dirty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svojstveni</a:t>
            </a:r>
            <a:r>
              <a:rPr lang="en-US" dirty="0"/>
              <a:t> </a:t>
            </a:r>
            <a:r>
              <a:rPr lang="en-US" dirty="0" err="1"/>
              <a:t>ulaganju</a:t>
            </a:r>
            <a:r>
              <a:rPr lang="en-US" dirty="0"/>
              <a:t> u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0715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1036320"/>
            <a:ext cx="10500360" cy="5140643"/>
          </a:xfrm>
        </p:spPr>
        <p:txBody>
          <a:bodyPr/>
          <a:lstStyle/>
          <a:p>
            <a:pPr algn="just"/>
            <a:r>
              <a:rPr lang="en-US" dirty="0" err="1"/>
              <a:t>Društvima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sr-Latn-ME" dirty="0"/>
              <a:t> </a:t>
            </a:r>
            <a:r>
              <a:rPr lang="en-US" dirty="0" err="1"/>
              <a:t>promovi</a:t>
            </a:r>
            <a:r>
              <a:rPr lang="sr-Latn-ME" dirty="0"/>
              <a:t>š</a:t>
            </a:r>
            <a:r>
              <a:rPr lang="en-US" dirty="0"/>
              <a:t>u </a:t>
            </a:r>
            <a:r>
              <a:rPr lang="en-US" dirty="0" err="1"/>
              <a:t>snažne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err="1"/>
              <a:t>smisliti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implementirati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sr-Latn-ME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Ova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cijeniti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nagrađivati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sr-Latn-ME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konkurenata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ovakvih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ignori</a:t>
            </a:r>
            <a:r>
              <a:rPr lang="sr-Latn-ME" dirty="0"/>
              <a:t>š</a:t>
            </a:r>
            <a:r>
              <a:rPr lang="en-US" dirty="0"/>
              <a:t>u.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privlače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pl-PL" dirty="0"/>
              <a:t>su spremni osigurati kapital po nižoj cijeni.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32644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1158240"/>
            <a:ext cx="10524744" cy="501872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smtClean="0"/>
              <a:t>op</a:t>
            </a:r>
            <a:r>
              <a:rPr lang="sr-Latn-ME" dirty="0" smtClean="0"/>
              <a:t>štem</a:t>
            </a:r>
            <a:r>
              <a:rPr lang="en-US" dirty="0" smtClean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dobro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 smtClean="0"/>
              <a:t>doprinos</a:t>
            </a:r>
            <a:r>
              <a:rPr lang="sr-Latn-ME" dirty="0" smtClean="0"/>
              <a:t> </a:t>
            </a:r>
            <a:r>
              <a:rPr lang="en-US" dirty="0" err="1" smtClean="0"/>
              <a:t>nacionalnoj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zdravija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radnicima</a:t>
            </a:r>
            <a:r>
              <a:rPr lang="en-US" dirty="0"/>
              <a:t>, </a:t>
            </a:r>
            <a:r>
              <a:rPr lang="en-US" dirty="0" err="1"/>
              <a:t>zajednicama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/>
              <a:t>,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 smtClean="0"/>
              <a:t>prouzrokuju</a:t>
            </a:r>
            <a:r>
              <a:rPr lang="sr-Latn-ME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/>
              <a:t>,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penzija</a:t>
            </a:r>
            <a:r>
              <a:rPr lang="en-US" dirty="0"/>
              <a:t>, pa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podriju</a:t>
            </a:r>
            <a:r>
              <a:rPr lang="en-US" dirty="0"/>
              <a:t> </a:t>
            </a:r>
            <a:r>
              <a:rPr lang="en-US" dirty="0" err="1"/>
              <a:t>povjerenje</a:t>
            </a:r>
            <a:r>
              <a:rPr lang="en-US" dirty="0"/>
              <a:t> u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Neki od elemenata ili nivoa i konkretnih koristi od dobrog </a:t>
            </a:r>
            <a:r>
              <a:rPr lang="pl-PL" dirty="0" smtClean="0"/>
              <a:t>upravljanja prikazani </a:t>
            </a:r>
            <a:r>
              <a:rPr lang="pl-PL" dirty="0"/>
              <a:t>su na </a:t>
            </a:r>
            <a:r>
              <a:rPr lang="pl-PL" dirty="0" smtClean="0"/>
              <a:t>narednoj slici  </a:t>
            </a:r>
            <a:r>
              <a:rPr lang="pl-PL" dirty="0"/>
              <a:t>i detaljnije se razmatraju u daljnjem </a:t>
            </a:r>
            <a:r>
              <a:rPr lang="pl-PL" dirty="0" smtClean="0"/>
              <a:t>predavanju.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87227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521" y="584200"/>
            <a:ext cx="9902813" cy="572118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90985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4000" dirty="0" smtClean="0"/>
              <a:t>1. Stimuli</a:t>
            </a:r>
            <a:r>
              <a:rPr lang="sr-Latn-ME" sz="4000" dirty="0" smtClean="0"/>
              <a:t>sanje</a:t>
            </a:r>
            <a:r>
              <a:rPr lang="en-US" sz="4000" dirty="0" smtClean="0"/>
              <a:t> </a:t>
            </a:r>
            <a:r>
              <a:rPr lang="sr-Latn-ME" sz="4000" dirty="0" smtClean="0"/>
              <a:t>efekata</a:t>
            </a:r>
            <a:r>
              <a:rPr lang="en-US" sz="4000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 </a:t>
            </a:r>
            <a:r>
              <a:rPr lang="en-US" sz="4000" dirty="0" err="1" smtClean="0"/>
              <a:t>poboljšanje</a:t>
            </a:r>
            <a:r>
              <a:rPr lang="en-US" sz="4000" dirty="0" smtClean="0"/>
              <a:t> </a:t>
            </a:r>
            <a:r>
              <a:rPr lang="en-US" sz="4000" dirty="0" err="1" smtClean="0"/>
              <a:t>operativne</a:t>
            </a:r>
            <a:r>
              <a:rPr lang="en-US" sz="4000" dirty="0" smtClean="0"/>
              <a:t> </a:t>
            </a:r>
            <a:r>
              <a:rPr lang="en-US" sz="4000" dirty="0" err="1" smtClean="0"/>
              <a:t>efikasnosti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poboljšati</a:t>
            </a:r>
            <a:r>
              <a:rPr lang="sr-Latn-ME" dirty="0" smtClean="0"/>
              <a:t> </a:t>
            </a:r>
            <a:r>
              <a:rPr lang="en-US" dirty="0" err="1" smtClean="0"/>
              <a:t>učinak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operativnu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narednoj 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63102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0797" y="876300"/>
            <a:ext cx="10623329" cy="491919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49480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poboljšanja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smanjujući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da </a:t>
            </a:r>
            <a:r>
              <a:rPr lang="en-US" dirty="0" err="1"/>
              <a:t>službenici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prevaru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posluju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vlastitu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Odgovorno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s </a:t>
            </a:r>
            <a:r>
              <a:rPr lang="en-US" dirty="0" err="1"/>
              <a:t>djelotvornim</a:t>
            </a:r>
            <a:r>
              <a:rPr lang="en-US" dirty="0"/>
              <a:t> </a:t>
            </a:r>
            <a:r>
              <a:rPr lang="en-US" dirty="0" err="1" smtClean="0"/>
              <a:t>upravljanjem</a:t>
            </a:r>
            <a:r>
              <a:rPr lang="sr-Latn-ME" dirty="0" smtClean="0"/>
              <a:t> </a:t>
            </a:r>
            <a:r>
              <a:rPr lang="en-US" dirty="0" err="1" smtClean="0"/>
              <a:t>rizikom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kontrolama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iznijeti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vidjelo</a:t>
            </a:r>
            <a:r>
              <a:rPr lang="en-US" dirty="0"/>
              <a:t> </a:t>
            </a:r>
            <a:r>
              <a:rPr lang="en-US" dirty="0" err="1" smtClean="0"/>
              <a:t>prije</a:t>
            </a:r>
            <a:r>
              <a:rPr lang="sr-Latn-ME" dirty="0" smtClean="0"/>
              <a:t> </a:t>
            </a:r>
            <a:r>
              <a:rPr lang="en-US" dirty="0" smtClean="0"/>
              <a:t>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nadzor</a:t>
            </a:r>
            <a:r>
              <a:rPr lang="sr-Latn-ME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/>
              <a:t>učinkom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 </a:t>
            </a:r>
            <a:r>
              <a:rPr lang="en-US" dirty="0" err="1"/>
              <a:t>vezivanjem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 smtClean="0"/>
              <a:t>izvršnih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planiranje</a:t>
            </a:r>
            <a:r>
              <a:rPr lang="en-US" dirty="0" smtClean="0"/>
              <a:t> </a:t>
            </a:r>
            <a:r>
              <a:rPr lang="en-US" dirty="0" err="1"/>
              <a:t>nesmetane</a:t>
            </a:r>
            <a:r>
              <a:rPr lang="en-US" dirty="0"/>
              <a:t> </a:t>
            </a:r>
            <a:r>
              <a:rPr lang="en-US" dirty="0" err="1"/>
              <a:t>sukcesije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kontinuiteta</a:t>
            </a:r>
            <a:r>
              <a:rPr lang="sr-Latn-ME" dirty="0" smtClean="0"/>
              <a:t> dobrog rada</a:t>
            </a:r>
            <a:r>
              <a:rPr lang="en-US" dirty="0" smtClean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55650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Pridržavanje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poboljšanju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Naprimjer</a:t>
            </a:r>
            <a:r>
              <a:rPr lang="en-US" dirty="0"/>
              <a:t>, </a:t>
            </a:r>
            <a:r>
              <a:rPr lang="en-US" dirty="0" err="1"/>
              <a:t>rukovodioci</a:t>
            </a:r>
            <a:r>
              <a:rPr lang="en-US" dirty="0"/>
              <a:t>,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bolju</a:t>
            </a:r>
            <a:r>
              <a:rPr lang="en-US" dirty="0"/>
              <a:t> </a:t>
            </a:r>
            <a:r>
              <a:rPr lang="en-US" dirty="0" err="1"/>
              <a:t>obaviještenost</a:t>
            </a:r>
            <a:r>
              <a:rPr lang="en-US" dirty="0"/>
              <a:t>,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razumiju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,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racionaliz</a:t>
            </a:r>
            <a:r>
              <a:rPr lang="sr-Latn-ME" dirty="0" smtClean="0"/>
              <a:t>uje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reduzeća</a:t>
            </a:r>
            <a:r>
              <a:rPr lang="en-US" dirty="0"/>
              <a:t>, 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uspješnijeg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nižih</a:t>
            </a:r>
            <a:r>
              <a:rPr lang="en-US" dirty="0"/>
              <a:t> </a:t>
            </a:r>
            <a:r>
              <a:rPr lang="en-US" dirty="0" err="1" smtClean="0"/>
              <a:t>kapitalnih</a:t>
            </a:r>
            <a:r>
              <a:rPr lang="sr-Latn-ME" dirty="0" smtClean="0"/>
              <a:t> </a:t>
            </a:r>
            <a:r>
              <a:rPr lang="pl-PL" dirty="0" smtClean="0"/>
              <a:t>izdataka, </a:t>
            </a:r>
            <a:r>
              <a:rPr lang="pl-PL" dirty="0"/>
              <a:t>koji, sa svoje strane, mogu doprinijeti rastu prodaje i dobiti, </a:t>
            </a:r>
            <a:r>
              <a:rPr lang="pl-PL" dirty="0" smtClean="0"/>
              <a:t>uz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41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723900"/>
            <a:ext cx="10807700" cy="5453063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Opšteprihvaćena</a:t>
            </a:r>
            <a:r>
              <a:rPr lang="en-US" dirty="0" smtClean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Komiteta</a:t>
            </a:r>
            <a:r>
              <a:rPr lang="en-US" dirty="0"/>
              <a:t> 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.U</a:t>
            </a:r>
            <a:r>
              <a:rPr lang="en-US" dirty="0" smtClean="0"/>
              <a:t> </a:t>
            </a:r>
            <a:r>
              <a:rPr lang="sr-Latn-ME" dirty="0" smtClean="0"/>
              <a:t>tom </a:t>
            </a:r>
            <a:r>
              <a:rPr lang="en-US" dirty="0" err="1" smtClean="0"/>
              <a:t>izvještaju</a:t>
            </a:r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az-Cyrl-AZ" dirty="0" smtClean="0"/>
              <a:t>је </a:t>
            </a:r>
            <a:r>
              <a:rPr lang="en-US" dirty="0" err="1"/>
              <a:t>definisano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“Sistem upravljanja i </a:t>
            </a:r>
            <a:r>
              <a:rPr lang="pl-PL" dirty="0" smtClean="0"/>
              <a:t>kontrole u </a:t>
            </a:r>
            <a:r>
              <a:rPr lang="pl-PL" dirty="0"/>
              <a:t>kompanijama. Odbor direktora je </a:t>
            </a:r>
            <a:r>
              <a:rPr lang="pl-PL" dirty="0" smtClean="0"/>
              <a:t>odgovoran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.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je da </a:t>
            </a:r>
            <a:r>
              <a:rPr lang="en-US" dirty="0" err="1" smtClean="0"/>
              <a:t>imenuju</a:t>
            </a:r>
            <a:r>
              <a:rPr lang="sr-Latn-ME" dirty="0" smtClean="0"/>
              <a:t> </a:t>
            </a:r>
            <a:r>
              <a:rPr lang="en-US" dirty="0" err="1" smtClean="0"/>
              <a:t>direktore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ustanovljavanje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ustanovljavanje</a:t>
            </a:r>
            <a:r>
              <a:rPr lang="en-US" dirty="0"/>
              <a:t> </a:t>
            </a:r>
            <a:r>
              <a:rPr lang="en-US" dirty="0" err="1" smtClean="0"/>
              <a:t>strateških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omogućavanje</a:t>
            </a:r>
            <a:r>
              <a:rPr lang="en-US" dirty="0"/>
              <a:t> </a:t>
            </a:r>
            <a:r>
              <a:rPr lang="en-US" dirty="0" err="1"/>
              <a:t>vođstva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implementirali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biznisom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o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r>
              <a:rPr lang="en-US" dirty="0" err="1" smtClean="0"/>
              <a:t>Radnje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podvrgnute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društva“.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65738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4784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primjenjivim</a:t>
            </a:r>
            <a:r>
              <a:rPr lang="en-US" dirty="0" smtClean="0"/>
              <a:t>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standardima</a:t>
            </a:r>
            <a:r>
              <a:rPr lang="en-US" dirty="0"/>
              <a:t>, </a:t>
            </a:r>
            <a:r>
              <a:rPr lang="en-US" dirty="0" err="1"/>
              <a:t>pravilima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dužnostima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zainteresiranih</a:t>
            </a:r>
            <a:r>
              <a:rPr lang="sr-Latn-ME" dirty="0" smtClean="0"/>
              <a:t> </a:t>
            </a:r>
            <a:r>
              <a:rPr lang="en-US" dirty="0" err="1" smtClean="0"/>
              <a:t>strana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P</a:t>
            </a:r>
            <a:r>
              <a:rPr lang="en-US" dirty="0" err="1" smtClean="0"/>
              <a:t>ored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da </a:t>
            </a:r>
            <a:r>
              <a:rPr lang="en-US" dirty="0" err="1"/>
              <a:t>izbjegnu</a:t>
            </a:r>
            <a:r>
              <a:rPr lang="en-US" dirty="0"/>
              <a:t> </a:t>
            </a:r>
            <a:r>
              <a:rPr lang="en-US" dirty="0" err="1" smtClean="0"/>
              <a:t>skupe</a:t>
            </a:r>
            <a:r>
              <a:rPr lang="sr-Latn-ME" dirty="0" smtClean="0"/>
              <a:t> </a:t>
            </a:r>
            <a:r>
              <a:rPr lang="en-US" dirty="0" err="1" smtClean="0"/>
              <a:t>parnice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one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sporove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prevare</a:t>
            </a:r>
            <a:r>
              <a:rPr lang="en-US" dirty="0"/>
              <a:t>,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 </a:t>
            </a:r>
            <a:r>
              <a:rPr lang="en-US" dirty="0" err="1" smtClean="0"/>
              <a:t>korupcije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podmićivanja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može </a:t>
            </a:r>
            <a:r>
              <a:rPr lang="en-US" dirty="0" err="1" smtClean="0"/>
              <a:t>olakšat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221437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605118"/>
            <a:ext cx="10627659" cy="55718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službenici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bit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6295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v-SE" dirty="0" smtClean="0"/>
              <a:t>2. Poboljšanje pristupa tržištima kapitala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ME" dirty="0" smtClean="0"/>
              <a:t>poboljšati</a:t>
            </a:r>
            <a:r>
              <a:rPr lang="en-US" dirty="0" smtClean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lakoće</a:t>
            </a:r>
            <a:r>
              <a:rPr lang="en-US" dirty="0"/>
              <a:t> s </a:t>
            </a:r>
            <a:r>
              <a:rPr lang="en-US" dirty="0" err="1" smtClean="0"/>
              <a:t>kojom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dobro </a:t>
            </a:r>
            <a:r>
              <a:rPr lang="en-US" dirty="0" err="1" smtClean="0"/>
              <a:t>upravlja</a:t>
            </a:r>
            <a:r>
              <a:rPr lang="sr-Latn-ME" dirty="0" smtClean="0"/>
              <a:t> </a:t>
            </a:r>
            <a:r>
              <a:rPr lang="en-US" dirty="0" err="1" smtClean="0"/>
              <a:t>posmatraju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pogodna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ulivaju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 smtClean="0"/>
              <a:t>povjerenje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da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bez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dostupnosti</a:t>
            </a:r>
            <a:r>
              <a:rPr lang="it-IT" dirty="0"/>
              <a:t>, efikasnosti, blagovremenosti, potpunosti i tačnosti informacija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/>
              <a:t>nivoima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 ide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 smtClean="0"/>
              <a:t>investitorima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podatke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001687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9300"/>
            <a:ext cx="10515600" cy="54276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</a:t>
            </a:r>
            <a:r>
              <a:rPr lang="en-US" dirty="0" err="1"/>
              <a:t>uočljiv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</a:t>
            </a:r>
            <a:r>
              <a:rPr lang="en-US" dirty="0"/>
              <a:t> trend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uvedu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kriterij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bolje</a:t>
            </a:r>
            <a:r>
              <a:rPr lang="en-US" dirty="0"/>
              <a:t>, to je </a:t>
            </a:r>
            <a:r>
              <a:rPr lang="en-US" dirty="0" err="1"/>
              <a:t>vjerovatnije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izvlačiti</a:t>
            </a:r>
            <a:r>
              <a:rPr lang="en-US" dirty="0"/>
              <a:t> u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zloupotrebljavati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naredana</a:t>
            </a:r>
            <a:r>
              <a:rPr lang="en-US" dirty="0" smtClean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kako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 smtClean="0"/>
              <a:t>važnost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dostupan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razvijenijim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177751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0225" y="647700"/>
            <a:ext cx="10639093" cy="565149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71252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164" y="672353"/>
            <a:ext cx="10506635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ovanju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mnogim</a:t>
            </a:r>
            <a:r>
              <a:rPr lang="sr-Latn-ME" dirty="0" smtClean="0"/>
              <a:t> </a:t>
            </a:r>
            <a:r>
              <a:rPr lang="en-US" dirty="0" err="1" smtClean="0"/>
              <a:t>berzama</a:t>
            </a:r>
            <a:r>
              <a:rPr lang="en-US" dirty="0" smtClean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se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striktnijih</a:t>
            </a:r>
            <a:r>
              <a:rPr lang="sr-Latn-ME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sr-Latn-ME" dirty="0" smtClean="0"/>
              <a:t>korporativnog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pridržavati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313635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1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nb-NO" dirty="0" smtClean="0"/>
              <a:t>3. Snižavanje cijene kapitala i povećanje vrijednosti sredstava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pPr algn="just"/>
            <a:endParaRPr lang="sr-Latn-ME" sz="3600" dirty="0" smtClean="0"/>
          </a:p>
          <a:p>
            <a:pPr algn="just"/>
            <a:r>
              <a:rPr lang="sv-SE" dirty="0" smtClean="0"/>
              <a:t>Privredna </a:t>
            </a:r>
            <a:r>
              <a:rPr lang="sv-SE" dirty="0"/>
              <a:t>društva koja su se opredijelila za visoke standarde </a:t>
            </a:r>
            <a:r>
              <a:rPr lang="sv-SE" dirty="0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uspješna</a:t>
            </a:r>
            <a:r>
              <a:rPr lang="en-US" dirty="0"/>
              <a:t> u </a:t>
            </a:r>
            <a:r>
              <a:rPr lang="en-US" dirty="0" err="1"/>
              <a:t>smanjivanju</a:t>
            </a:r>
            <a:r>
              <a:rPr lang="en-US" dirty="0"/>
              <a:t> </a:t>
            </a:r>
            <a:r>
              <a:rPr lang="en-US" dirty="0" err="1" smtClean="0"/>
              <a:t>troškova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zadužuju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osiguravaju</a:t>
            </a:r>
            <a:r>
              <a:rPr lang="sr-Latn-ME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err="1" smtClean="0"/>
              <a:t>plaćaju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pripisuju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to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094303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865632"/>
            <a:ext cx="10475976" cy="531133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kršenja</a:t>
            </a:r>
            <a:r>
              <a:rPr lang="sr-Latn-ME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zaštićena</a:t>
            </a:r>
            <a:r>
              <a:rPr lang="en-US" dirty="0"/>
              <a:t>,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sr-Latn-ME" dirty="0"/>
              <a:t> </a:t>
            </a:r>
            <a:r>
              <a:rPr lang="it-IT" dirty="0"/>
              <a:t>i dužničkog kapitala može se smanjiti. </a:t>
            </a:r>
            <a:endParaRPr lang="sr-Latn-ME" dirty="0"/>
          </a:p>
          <a:p>
            <a:pPr algn="just"/>
            <a:r>
              <a:rPr lang="it-IT" dirty="0"/>
              <a:t>Treba napomenuti da su investitori koji</a:t>
            </a:r>
            <a:r>
              <a:rPr lang="sr-Latn-ME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povjerioci</a:t>
            </a:r>
            <a:r>
              <a:rPr lang="en-US" dirty="0"/>
              <a:t>, u </a:t>
            </a:r>
            <a:r>
              <a:rPr lang="en-US" dirty="0" err="1"/>
              <a:t>skorije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sr-Latn-ME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)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bitan</a:t>
            </a:r>
            <a:r>
              <a:rPr lang="en-US" dirty="0"/>
              <a:t> </a:t>
            </a:r>
            <a:r>
              <a:rPr lang="en-US" dirty="0" err="1"/>
              <a:t>kriterij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/>
              <a:t>. </a:t>
            </a:r>
            <a:endParaRPr lang="sr-Latn-ME" dirty="0"/>
          </a:p>
          <a:p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407507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bi </a:t>
            </a:r>
            <a:r>
              <a:rPr lang="en-US" dirty="0" err="1" smtClean="0"/>
              <a:t>trebala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kraju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toga da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sr-Latn-ME" dirty="0" smtClean="0"/>
              <a:t> </a:t>
            </a:r>
            <a:r>
              <a:rPr lang="pl-PL" dirty="0" smtClean="0"/>
              <a:t>kamate i dobija duže rokove dospijeća za zajmove i kredite.</a:t>
            </a:r>
          </a:p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zavise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en-US" dirty="0" smtClean="0"/>
              <a:t> </a:t>
            </a:r>
            <a:r>
              <a:rPr lang="en-US" dirty="0" err="1" smtClean="0"/>
              <a:t>situacije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institucionalnog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u </a:t>
            </a:r>
            <a:r>
              <a:rPr lang="en-US" dirty="0" err="1" smtClean="0"/>
              <a:t>zemlji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u </a:t>
            </a:r>
            <a:r>
              <a:rPr lang="en-US" dirty="0" err="1" smtClean="0"/>
              <a:t>konkretnom</a:t>
            </a:r>
            <a:r>
              <a:rPr lang="en-US" dirty="0" smtClean="0"/>
              <a:t> </a:t>
            </a:r>
            <a:r>
              <a:rPr lang="en-US" dirty="0" err="1" smtClean="0"/>
              <a:t>privrednom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en-US" dirty="0" smtClean="0"/>
              <a:t> </a:t>
            </a:r>
            <a:r>
              <a:rPr lang="en-US" dirty="0" err="1" smtClean="0"/>
              <a:t>presudnu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dobar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s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privredama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7664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sr-Latn-ME" dirty="0" smtClean="0"/>
              <a:t>prisutno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sr-Latn-ME" dirty="0" smtClean="0"/>
              <a:t>u tranziciji </a:t>
            </a:r>
            <a:r>
              <a:rPr lang="en-US" dirty="0" smtClean="0"/>
              <a:t> </a:t>
            </a:r>
            <a:r>
              <a:rPr lang="en-US" dirty="0" err="1"/>
              <a:t>gdje</a:t>
            </a:r>
            <a:r>
              <a:rPr lang="en-US" dirty="0"/>
              <a:t> 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relativno</a:t>
            </a:r>
            <a:r>
              <a:rPr lang="en-US" dirty="0" smtClean="0"/>
              <a:t> </a:t>
            </a:r>
            <a:r>
              <a:rPr lang="en-US" dirty="0" err="1"/>
              <a:t>nov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testira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ne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djelotvornu</a:t>
            </a:r>
            <a:r>
              <a:rPr lang="en-US" dirty="0" smtClean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skromna</a:t>
            </a:r>
            <a:r>
              <a:rPr lang="sr-Latn-ME" dirty="0" smtClean="0"/>
              <a:t> </a:t>
            </a:r>
            <a:r>
              <a:rPr lang="pl-PL" dirty="0" smtClean="0"/>
              <a:t>unapređenja </a:t>
            </a:r>
            <a:r>
              <a:rPr lang="pl-PL" dirty="0"/>
              <a:t>u korporativnom upravljanju u odnosu na druga privredna </a:t>
            </a:r>
            <a:r>
              <a:rPr lang="pl-PL" dirty="0" smtClean="0"/>
              <a:t>društva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sr-Latn-ME" dirty="0" smtClean="0"/>
              <a:t> </a:t>
            </a:r>
            <a:r>
              <a:rPr lang="pl-PL" dirty="0" smtClean="0"/>
              <a:t>pokazuje </a:t>
            </a:r>
            <a:r>
              <a:rPr lang="pl-PL" dirty="0"/>
              <a:t>da je znatan procenat investitora spreman dodatno platiti za </a:t>
            </a:r>
            <a:r>
              <a:rPr lang="pl-PL" dirty="0" smtClean="0"/>
              <a:t>društvo kojim </a:t>
            </a:r>
            <a:r>
              <a:rPr lang="pl-PL" dirty="0"/>
              <a:t>se dobro upravlja (naprimjer, ovaj dodatak na cijenu iznosi 38% 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462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47700"/>
            <a:ext cx="10668000" cy="5529263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D</a:t>
            </a:r>
            <a:r>
              <a:rPr lang="en-US" dirty="0" err="1" smtClean="0"/>
              <a:t>efiniciju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daje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rivredna</a:t>
            </a:r>
            <a:r>
              <a:rPr lang="sr-Latn-ME" dirty="0" smtClean="0"/>
              <a:t> </a:t>
            </a:r>
            <a:r>
              <a:rPr lang="en-US" dirty="0" err="1" smtClean="0"/>
              <a:t>komora</a:t>
            </a:r>
            <a:r>
              <a:rPr lang="sr-Latn-ME" dirty="0" smtClean="0"/>
              <a:t>: 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“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investiraju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ostvarile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. Ono </a:t>
            </a:r>
            <a:r>
              <a:rPr lang="en-US" dirty="0" err="1"/>
              <a:t>obezbjeđuje</a:t>
            </a:r>
            <a:r>
              <a:rPr lang="en-US" dirty="0"/>
              <a:t> da je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ostvarivanje </a:t>
            </a:r>
            <a:r>
              <a:rPr lang="pl-PL" dirty="0"/>
              <a:t>ciljeva kompanije i da sama kompanija postupa u skladu </a:t>
            </a:r>
            <a:r>
              <a:rPr lang="pl-PL" dirty="0" smtClean="0"/>
              <a:t>sa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5991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7200" y="1003300"/>
            <a:ext cx="8661400" cy="53594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382025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524435"/>
            <a:ext cx="10560424" cy="5652528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Istovremeno</a:t>
            </a:r>
            <a:r>
              <a:rPr lang="en-US" sz="3200" dirty="0"/>
              <a:t>,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err="1"/>
              <a:t>snažna</a:t>
            </a:r>
            <a:r>
              <a:rPr lang="en-US" sz="3200" dirty="0"/>
              <a:t> </a:t>
            </a:r>
            <a:r>
              <a:rPr lang="en-US" sz="3200" dirty="0" err="1"/>
              <a:t>veza</a:t>
            </a:r>
            <a:r>
              <a:rPr lang="en-US" sz="3200" dirty="0"/>
              <a:t> </a:t>
            </a:r>
            <a:r>
              <a:rPr lang="en-US" sz="3200" dirty="0" err="1"/>
              <a:t>između</a:t>
            </a:r>
            <a:r>
              <a:rPr lang="en-US" sz="3200" dirty="0"/>
              <a:t> </a:t>
            </a:r>
            <a:r>
              <a:rPr lang="en-US" sz="3200" dirty="0" err="1"/>
              <a:t>praksi</a:t>
            </a:r>
            <a:r>
              <a:rPr lang="en-US" sz="3200" dirty="0"/>
              <a:t> </a:t>
            </a:r>
            <a:r>
              <a:rPr lang="en-US" sz="3200" dirty="0" err="1"/>
              <a:t>upravljanja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načina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 smtClean="0"/>
              <a:t>koji</a:t>
            </a:r>
            <a:r>
              <a:rPr lang="sr-Latn-ME" sz="3200" dirty="0" smtClean="0"/>
              <a:t> </a:t>
            </a:r>
            <a:r>
              <a:rPr lang="en-US" sz="3200" dirty="0" err="1" smtClean="0"/>
              <a:t>investitori</a:t>
            </a:r>
            <a:r>
              <a:rPr lang="en-US" sz="3200" dirty="0" smtClean="0"/>
              <a:t> </a:t>
            </a:r>
            <a:r>
              <a:rPr lang="en-US" sz="3200" dirty="0" err="1"/>
              <a:t>posmatraju</a:t>
            </a:r>
            <a:r>
              <a:rPr lang="en-US" sz="3200" dirty="0"/>
              <a:t> </a:t>
            </a:r>
            <a:r>
              <a:rPr lang="en-US" sz="3200" dirty="0" err="1"/>
              <a:t>vrijednost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</a:t>
            </a:r>
            <a:r>
              <a:rPr lang="en-US" sz="3200" dirty="0" err="1"/>
              <a:t>preduzeća</a:t>
            </a:r>
            <a:r>
              <a:rPr lang="en-US" sz="3200" dirty="0"/>
              <a:t> (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što</a:t>
            </a:r>
            <a:r>
              <a:rPr lang="en-US" sz="3200" dirty="0"/>
              <a:t>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en-US" sz="3200" dirty="0" err="1"/>
              <a:t>osnovna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potraživanja</a:t>
            </a:r>
            <a:r>
              <a:rPr lang="en-US" sz="3200" dirty="0"/>
              <a:t>, portfolio </a:t>
            </a:r>
            <a:r>
              <a:rPr lang="en-US" sz="3200" dirty="0" err="1" smtClean="0"/>
              <a:t>proizvod</a:t>
            </a:r>
            <a:r>
              <a:rPr lang="sr-Latn-ME" sz="3200" dirty="0" smtClean="0"/>
              <a:t>i</a:t>
            </a:r>
            <a:r>
              <a:rPr lang="en-US" sz="3200" dirty="0" smtClean="0"/>
              <a:t>, </a:t>
            </a:r>
            <a:r>
              <a:rPr lang="en-US" sz="3200" dirty="0" err="1"/>
              <a:t>ljudski</a:t>
            </a:r>
            <a:r>
              <a:rPr lang="en-US" sz="3200" dirty="0"/>
              <a:t> </a:t>
            </a:r>
            <a:r>
              <a:rPr lang="en-US" sz="3200" dirty="0" err="1"/>
              <a:t>kapital</a:t>
            </a:r>
            <a:r>
              <a:rPr lang="en-US" sz="3200" dirty="0"/>
              <a:t>, </a:t>
            </a:r>
            <a:r>
              <a:rPr lang="en-US" sz="3200" dirty="0" err="1"/>
              <a:t>istraživanje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i="1" dirty="0"/>
              <a:t>goodwill</a:t>
            </a:r>
            <a:r>
              <a:rPr lang="en-US" sz="3200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154606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7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4. </a:t>
            </a:r>
            <a:r>
              <a:rPr lang="en-US" dirty="0" err="1" smtClean="0"/>
              <a:t>Građenje</a:t>
            </a:r>
            <a:r>
              <a:rPr lang="en-US" dirty="0" smtClean="0"/>
              <a:t> </a:t>
            </a:r>
            <a:r>
              <a:rPr lang="en-US" dirty="0" err="1" smtClean="0"/>
              <a:t>bolje</a:t>
            </a:r>
            <a:r>
              <a:rPr lang="en-US" dirty="0" smtClean="0"/>
              <a:t> </a:t>
            </a:r>
            <a:r>
              <a:rPr lang="en-US" dirty="0" err="1" smtClean="0"/>
              <a:t>reputacije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današnjem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okruženju</a:t>
            </a:r>
            <a:r>
              <a:rPr lang="en-US" dirty="0"/>
              <a:t>, </a:t>
            </a:r>
            <a:r>
              <a:rPr lang="en-US" dirty="0" err="1"/>
              <a:t>reputacija</a:t>
            </a:r>
            <a:r>
              <a:rPr lang="en-US" dirty="0"/>
              <a:t> je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element </a:t>
            </a:r>
            <a:r>
              <a:rPr lang="en-US" dirty="0" err="1" smtClean="0"/>
              <a:t>goodwilla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imidž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integralni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nematerijalni</a:t>
            </a:r>
            <a:r>
              <a:rPr lang="en-US" dirty="0"/>
              <a:t>,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reputaciji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poboljšavaju</a:t>
            </a:r>
            <a:r>
              <a:rPr lang="en-US" dirty="0"/>
              <a:t> je. </a:t>
            </a:r>
            <a:endParaRPr lang="sr-Latn-ME" dirty="0" smtClean="0"/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poštuju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sr-Latn-ME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smatrat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revnosnim</a:t>
            </a:r>
            <a:r>
              <a:rPr lang="en-US" dirty="0"/>
              <a:t> </a:t>
            </a:r>
            <a:r>
              <a:rPr lang="en-US" dirty="0" err="1"/>
              <a:t>zastupnicima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sr-Latn-ME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rezultat</a:t>
            </a:r>
            <a:r>
              <a:rPr lang="en-US" dirty="0"/>
              <a:t> toga,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povjerenje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goodwill.</a:t>
            </a:r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035836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povjerenje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goodwill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 smtClean="0"/>
              <a:t>pouzdanja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proizvode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konačno</a:t>
            </a:r>
            <a:r>
              <a:rPr lang="en-US" dirty="0" smtClean="0"/>
              <a:t>, </a:t>
            </a:r>
            <a:r>
              <a:rPr lang="en-US" dirty="0" err="1" smtClean="0"/>
              <a:t>profita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</a:t>
            </a:r>
            <a:r>
              <a:rPr lang="sr-Latn-ME" dirty="0" smtClean="0"/>
              <a:t>red</a:t>
            </a:r>
            <a:r>
              <a:rPr lang="en-US" dirty="0" smtClean="0"/>
              <a:t> toga, </a:t>
            </a:r>
            <a:r>
              <a:rPr lang="en-US" dirty="0" err="1" smtClean="0"/>
              <a:t>pozitivan</a:t>
            </a:r>
            <a:r>
              <a:rPr lang="en-US" dirty="0" smtClean="0"/>
              <a:t> </a:t>
            </a:r>
            <a:r>
              <a:rPr lang="en-US" dirty="0" err="1" smtClean="0"/>
              <a:t>imidž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i="1" dirty="0" smtClean="0"/>
              <a:t>goodwill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sr-Latn-ME" dirty="0" smtClean="0"/>
              <a:t> </a:t>
            </a:r>
            <a:r>
              <a:rPr lang="en-US" dirty="0" err="1" smtClean="0"/>
              <a:t>značajnu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u </a:t>
            </a:r>
            <a:r>
              <a:rPr lang="en-US" dirty="0" err="1" smtClean="0"/>
              <a:t>procjeni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i="1" dirty="0" smtClean="0"/>
              <a:t>Goodwill </a:t>
            </a:r>
            <a:r>
              <a:rPr lang="en-US" dirty="0" smtClean="0"/>
              <a:t>u </a:t>
            </a:r>
            <a:r>
              <a:rPr lang="en-US" dirty="0" err="1" smtClean="0"/>
              <a:t>računovodstvenom</a:t>
            </a:r>
            <a:r>
              <a:rPr lang="sr-Latn-ME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kupovna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 smtClean="0"/>
              <a:t>premašuje</a:t>
            </a:r>
            <a:r>
              <a:rPr lang="en-US" dirty="0" smtClean="0"/>
              <a:t> </a:t>
            </a:r>
            <a:r>
              <a:rPr lang="en-US" dirty="0" err="1" smtClean="0"/>
              <a:t>poštenu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sr-Latn-ME" dirty="0" smtClean="0"/>
              <a:t> </a:t>
            </a:r>
            <a:r>
              <a:rPr lang="pl-PL" dirty="0" smtClean="0"/>
              <a:t>preduzeća koje se kupuje. </a:t>
            </a:r>
          </a:p>
          <a:p>
            <a:pPr algn="just"/>
            <a:r>
              <a:rPr lang="pl-PL" dirty="0" smtClean="0"/>
              <a:t>To je dodatak na cijenu koju jedno društvo plaća da kupi </a:t>
            </a:r>
            <a:r>
              <a:rPr lang="en-US" dirty="0" err="1" smtClean="0"/>
              <a:t>drugo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0747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C. C</a:t>
            </a:r>
            <a:r>
              <a:rPr lang="sr-Latn-ME" dirty="0" smtClean="0"/>
              <a:t>IJENA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Dobro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</a:t>
            </a:r>
            <a:r>
              <a:rPr lang="en-US" dirty="0" smtClean="0"/>
              <a:t>nog </a:t>
            </a:r>
            <a:r>
              <a:rPr lang="en-US" dirty="0" err="1"/>
              <a:t>osoblja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sekretari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iskusni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nezavisni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stručnjaci</a:t>
            </a:r>
            <a:r>
              <a:rPr lang="en-US" dirty="0"/>
              <a:t> u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iziskivati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honorara</a:t>
            </a:r>
            <a:r>
              <a:rPr lang="en-US" dirty="0"/>
              <a:t>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savjetnicima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revizorima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konsultantima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T</a:t>
            </a:r>
            <a:r>
              <a:rPr lang="en-US" dirty="0" err="1"/>
              <a:t>roškovi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</a:t>
            </a:r>
            <a:r>
              <a:rPr lang="en-US" dirty="0" err="1"/>
              <a:t>objelodanjivanja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708963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</a:t>
            </a:r>
            <a:r>
              <a:rPr lang="sr-Latn-ME" dirty="0"/>
              <a:t>red</a:t>
            </a:r>
            <a:r>
              <a:rPr lang="en-US" dirty="0"/>
              <a:t> toga, to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/>
              <a:t>početnoj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implementaciju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lakšom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resursi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ograničeni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trenutna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 smtClean="0"/>
              <a:t>usljed</a:t>
            </a:r>
            <a:r>
              <a:rPr lang="sr-Latn-ME" dirty="0" smtClean="0"/>
              <a:t> </a:t>
            </a:r>
            <a:r>
              <a:rPr lang="en-US" dirty="0" err="1" smtClean="0"/>
              <a:t>primjene</a:t>
            </a:r>
            <a:r>
              <a:rPr lang="en-US" dirty="0" smtClean="0"/>
              <a:t> </a:t>
            </a:r>
            <a:r>
              <a:rPr lang="en-US" dirty="0" err="1"/>
              <a:t>boljih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prinosi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kvantifi</a:t>
            </a:r>
            <a:r>
              <a:rPr lang="sr-Latn-ME" dirty="0" smtClean="0"/>
              <a:t>kovati</a:t>
            </a:r>
            <a:r>
              <a:rPr lang="en-US" dirty="0" smtClean="0"/>
              <a:t>,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premašuju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uzmu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penzija</a:t>
            </a:r>
            <a:r>
              <a:rPr lang="en-US" dirty="0"/>
              <a:t>, </a:t>
            </a:r>
            <a:r>
              <a:rPr lang="en-US" dirty="0" err="1"/>
              <a:t>investiranog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prouzrokovati</a:t>
            </a:r>
            <a:r>
              <a:rPr lang="en-US" dirty="0"/>
              <a:t> u </a:t>
            </a:r>
            <a:r>
              <a:rPr lang="en-US" dirty="0" err="1" smtClean="0"/>
              <a:t>zajednicama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propadnu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020120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778500"/>
          </a:xfrm>
        </p:spPr>
        <p:txBody>
          <a:bodyPr>
            <a:noAutofit/>
          </a:bodyPr>
          <a:lstStyle/>
          <a:p>
            <a:pPr algn="just"/>
            <a:r>
              <a:rPr lang="en-US" sz="3200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nekim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, </a:t>
            </a:r>
            <a:r>
              <a:rPr lang="en-US" dirty="0" err="1" smtClean="0"/>
              <a:t>sistemski</a:t>
            </a:r>
            <a:r>
              <a:rPr lang="en-US" dirty="0" smtClean="0"/>
              <a:t> </a:t>
            </a:r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podriju</a:t>
            </a:r>
            <a:r>
              <a:rPr lang="en-US" dirty="0" smtClean="0"/>
              <a:t> </a:t>
            </a:r>
            <a:r>
              <a:rPr lang="en-US" dirty="0" err="1" smtClean="0"/>
              <a:t>vjeru</a:t>
            </a:r>
            <a:r>
              <a:rPr lang="en-US" dirty="0" smtClean="0"/>
              <a:t> u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ugroze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Najzad</a:t>
            </a:r>
            <a:r>
              <a:rPr lang="en-US" dirty="0" smtClean="0"/>
              <a:t>, mora se </a:t>
            </a:r>
            <a:r>
              <a:rPr lang="en-US" dirty="0" err="1" smtClean="0"/>
              <a:t>napomenuti</a:t>
            </a:r>
            <a:r>
              <a:rPr lang="en-US" dirty="0" smtClean="0"/>
              <a:t> da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pl-PL" dirty="0" smtClean="0"/>
              <a:t>se obavlja jednokratno, već je prije jedan neprekidan proces. </a:t>
            </a:r>
          </a:p>
          <a:p>
            <a:pPr algn="just"/>
            <a:r>
              <a:rPr lang="pl-PL" dirty="0" smtClean="0"/>
              <a:t>Bez obzira na to koliko </a:t>
            </a:r>
            <a:r>
              <a:rPr lang="en-US" dirty="0" err="1" smtClean="0"/>
              <a:t>uspostavljenih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, </a:t>
            </a:r>
            <a:r>
              <a:rPr lang="en-US" dirty="0" err="1" smtClean="0"/>
              <a:t>preporučljivo</a:t>
            </a:r>
            <a:r>
              <a:rPr lang="sr-Latn-ME" dirty="0" smtClean="0"/>
              <a:t> </a:t>
            </a:r>
            <a:r>
              <a:rPr lang="en-US" dirty="0" smtClean="0"/>
              <a:t>je da se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ažuriraju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sklona</a:t>
            </a:r>
            <a:r>
              <a:rPr lang="en-US" dirty="0" smtClean="0"/>
              <a:t> tome da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dugoročnu</a:t>
            </a:r>
            <a:r>
              <a:rPr lang="sr-Latn-ME" dirty="0" smtClean="0"/>
              <a:t> </a:t>
            </a:r>
            <a:r>
              <a:rPr lang="en-US" dirty="0" err="1" smtClean="0"/>
              <a:t>posvećenost</a:t>
            </a:r>
            <a:r>
              <a:rPr lang="en-US" dirty="0" smtClean="0"/>
              <a:t> </a:t>
            </a:r>
            <a:r>
              <a:rPr lang="en-US" dirty="0" err="1" smtClean="0"/>
              <a:t>dobroj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a ne </a:t>
            </a:r>
            <a:r>
              <a:rPr lang="en-US" dirty="0" err="1" smtClean="0"/>
              <a:t>pojedinačnu</a:t>
            </a:r>
            <a:r>
              <a:rPr lang="en-US" dirty="0" smtClean="0"/>
              <a:t> </a:t>
            </a:r>
            <a:r>
              <a:rPr lang="en-US" dirty="0" err="1" smtClean="0"/>
              <a:t>akciju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“</a:t>
            </a:r>
            <a:r>
              <a:rPr lang="en-US" dirty="0" err="1" smtClean="0"/>
              <a:t>reda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”.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KRAJ.  </a:t>
            </a:r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 smtClean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7345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482600"/>
            <a:ext cx="10693400" cy="5694363"/>
          </a:xfrm>
        </p:spPr>
        <p:txBody>
          <a:bodyPr>
            <a:normAutofit/>
          </a:bodyPr>
          <a:lstStyle/>
          <a:p>
            <a:r>
              <a:rPr lang="en-US" dirty="0" smtClean="0"/>
              <a:t>Stanford </a:t>
            </a:r>
            <a:r>
              <a:rPr lang="en-US" dirty="0"/>
              <a:t>Law School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sljedeću</a:t>
            </a:r>
            <a:r>
              <a:rPr lang="en-US" dirty="0"/>
              <a:t> </a:t>
            </a:r>
            <a:r>
              <a:rPr lang="sr-Latn-ME" dirty="0" smtClean="0"/>
              <a:t>vrlo sadržajnu </a:t>
            </a:r>
            <a:r>
              <a:rPr lang="en-US" dirty="0" err="1" smtClean="0"/>
              <a:t>definiciju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„U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/>
              <a:t>najosnovnijem</a:t>
            </a:r>
            <a:r>
              <a:rPr lang="en-US" dirty="0"/>
              <a:t> </a:t>
            </a:r>
            <a:r>
              <a:rPr lang="en-US" dirty="0" err="1"/>
              <a:t>značenju</a:t>
            </a:r>
            <a:r>
              <a:rPr lang="en-US" dirty="0"/>
              <a:t>,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uključuje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. To </a:t>
            </a:r>
            <a:r>
              <a:rPr lang="en-US" dirty="0" smtClean="0"/>
              <a:t> </a:t>
            </a:r>
            <a:r>
              <a:rPr lang="en-US" dirty="0" err="1" smtClean="0"/>
              <a:t>uključ</a:t>
            </a:r>
            <a:r>
              <a:rPr lang="sr-Latn-ME" dirty="0" smtClean="0"/>
              <a:t>uje </a:t>
            </a:r>
            <a:r>
              <a:rPr lang="en-US" dirty="0" smtClean="0"/>
              <a:t>ne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kontrolna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povelje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insolventnosti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ugovore</a:t>
            </a:r>
            <a:r>
              <a:rPr lang="en-US" dirty="0" smtClean="0"/>
              <a:t> </a:t>
            </a:r>
            <a:r>
              <a:rPr lang="en-US" dirty="0" err="1"/>
              <a:t>zaključene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, </a:t>
            </a:r>
            <a:r>
              <a:rPr lang="en-US" dirty="0" err="1"/>
              <a:t>klijentima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a</a:t>
            </a:r>
            <a:r>
              <a:rPr lang="en-US" dirty="0" err="1" smtClean="0"/>
              <a:t>bavljačima</a:t>
            </a:r>
            <a:r>
              <a:rPr lang="en-US" dirty="0"/>
              <a:t>,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donijetu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. </a:t>
            </a:r>
            <a:r>
              <a:rPr lang="en-US" dirty="0" err="1"/>
              <a:t>Uz</a:t>
            </a:r>
            <a:r>
              <a:rPr lang="en-US" dirty="0"/>
              <a:t> to,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pod </a:t>
            </a:r>
            <a:r>
              <a:rPr lang="en-US" dirty="0" err="1"/>
              <a:t>snažnim</a:t>
            </a:r>
            <a:r>
              <a:rPr lang="en-US" dirty="0"/>
              <a:t>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.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ići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obuhvatili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kulturne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r>
              <a:rPr lang="sr-Latn-ME" dirty="0" smtClean="0"/>
              <a:t>..“ 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81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2923</TotalTime>
  <Words>6295</Words>
  <Application>Microsoft Office PowerPoint</Application>
  <PresentationFormat>Custom</PresentationFormat>
  <Paragraphs>405</Paragraphs>
  <Slides>86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87" baseType="lpstr">
      <vt:lpstr>Office Theme</vt:lpstr>
      <vt:lpstr>KORPORATIVNO UPRAVLJANJE</vt:lpstr>
      <vt:lpstr>Slide 2</vt:lpstr>
      <vt:lpstr>Slide 3</vt:lpstr>
      <vt:lpstr>Sadržaj predavanja </vt:lpstr>
      <vt:lpstr>1. Pojam i definisanje korporativnog upravljanja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2.Moderna korporacija i menađžerski kapitalizam</vt:lpstr>
      <vt:lpstr>Slide 20</vt:lpstr>
      <vt:lpstr>Slide 21</vt:lpstr>
      <vt:lpstr> Berle-Means-ov model korporacije – osnovni i revidirani</vt:lpstr>
      <vt:lpstr>Slide 23</vt:lpstr>
      <vt:lpstr>Slide 24</vt:lpstr>
      <vt:lpstr>Menadžerski kapitalizam</vt:lpstr>
      <vt:lpstr>Slide 26</vt:lpstr>
      <vt:lpstr>Slide 27</vt:lpstr>
      <vt:lpstr> 3. Vlasnički pokret i razvoj modernog korporativnog upravljanja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4.Kritika vlasničkog pristupa korporativnom upravljanju</vt:lpstr>
      <vt:lpstr>Slide 39</vt:lpstr>
      <vt:lpstr>5.Normativni pristup stakeholderskoj orijentaciji poduzeća</vt:lpstr>
      <vt:lpstr>Slide 41</vt:lpstr>
      <vt:lpstr>Slide 42</vt:lpstr>
      <vt:lpstr>6. Modeli korporativnog upravljanja </vt:lpstr>
      <vt:lpstr>Slide 44</vt:lpstr>
      <vt:lpstr>7. Nosioci interesa  i njihova uloga</vt:lpstr>
      <vt:lpstr>Slide 46</vt:lpstr>
      <vt:lpstr>Slide 47</vt:lpstr>
      <vt:lpstr> 8. Kratka historija korporativnog upravljanja </vt:lpstr>
      <vt:lpstr>Slide 49</vt:lpstr>
      <vt:lpstr>Slide 50</vt:lpstr>
      <vt:lpstr>Slide 51</vt:lpstr>
      <vt:lpstr>Slide 52</vt:lpstr>
      <vt:lpstr>9. Međunarodni domet korporativnog upravljanja</vt:lpstr>
      <vt:lpstr>Slide 54</vt:lpstr>
      <vt:lpstr>Slide 55</vt:lpstr>
      <vt:lpstr>Slide 56</vt:lpstr>
      <vt:lpstr>10. Razlikovanje korporativnog upravljanja od rukovođenja</vt:lpstr>
      <vt:lpstr>Slide 58</vt:lpstr>
      <vt:lpstr>Slide 59</vt:lpstr>
      <vt:lpstr>Slide 60</vt:lpstr>
      <vt:lpstr>PAUZA</vt:lpstr>
      <vt:lpstr>B. POSLOVNA LOGIKA KORPORATIVNOG UPRAVLJANJA </vt:lpstr>
      <vt:lpstr>Slide 63</vt:lpstr>
      <vt:lpstr>Slide 64</vt:lpstr>
      <vt:lpstr>Slide 65</vt:lpstr>
      <vt:lpstr>1. Stimulisanje efekata i poboljšanje operativne efikasnosti</vt:lpstr>
      <vt:lpstr>Slide 67</vt:lpstr>
      <vt:lpstr>Slide 68</vt:lpstr>
      <vt:lpstr>Slide 69</vt:lpstr>
      <vt:lpstr>Slide 70</vt:lpstr>
      <vt:lpstr>Slide 71</vt:lpstr>
      <vt:lpstr> 2. Poboljšanje pristupa tržištima kapitala </vt:lpstr>
      <vt:lpstr>Slide 73</vt:lpstr>
      <vt:lpstr>Slide 74</vt:lpstr>
      <vt:lpstr>Slide 75</vt:lpstr>
      <vt:lpstr> 3. Snižavanje cijene kapitala i povećanje vrijednosti sredstava preduzeća</vt:lpstr>
      <vt:lpstr>Slide 77</vt:lpstr>
      <vt:lpstr>Slide 78</vt:lpstr>
      <vt:lpstr>Slide 79</vt:lpstr>
      <vt:lpstr>Slide 80</vt:lpstr>
      <vt:lpstr>Slide 81</vt:lpstr>
      <vt:lpstr> 4. Građenje bolje reputacije </vt:lpstr>
      <vt:lpstr>Slide 83</vt:lpstr>
      <vt:lpstr>C. CIJENA KORPORATIVNOG UPRAVLJANJA </vt:lpstr>
      <vt:lpstr>Slide 85</vt:lpstr>
      <vt:lpstr>Slide 86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77</cp:revision>
  <dcterms:created xsi:type="dcterms:W3CDTF">2019-02-28T22:43:14Z</dcterms:created>
  <dcterms:modified xsi:type="dcterms:W3CDTF">2019-03-12T06:47:17Z</dcterms:modified>
</cp:coreProperties>
</file>