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sldIdLst>
    <p:sldId id="256" r:id="rId2"/>
    <p:sldId id="309" r:id="rId3"/>
    <p:sldId id="340" r:id="rId4"/>
    <p:sldId id="337" r:id="rId5"/>
    <p:sldId id="338" r:id="rId6"/>
    <p:sldId id="329" r:id="rId7"/>
    <p:sldId id="335" r:id="rId8"/>
    <p:sldId id="339" r:id="rId9"/>
    <p:sldId id="330" r:id="rId10"/>
    <p:sldId id="331" r:id="rId11"/>
    <p:sldId id="333" r:id="rId12"/>
    <p:sldId id="334" r:id="rId13"/>
    <p:sldId id="310" r:id="rId14"/>
    <p:sldId id="311" r:id="rId15"/>
    <p:sldId id="312" r:id="rId16"/>
    <p:sldId id="313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341" r:id="rId26"/>
    <p:sldId id="265" r:id="rId27"/>
    <p:sldId id="266" r:id="rId28"/>
    <p:sldId id="267" r:id="rId29"/>
    <p:sldId id="268" r:id="rId30"/>
    <p:sldId id="269" r:id="rId31"/>
    <p:sldId id="270" r:id="rId32"/>
    <p:sldId id="271" r:id="rId33"/>
    <p:sldId id="272" r:id="rId34"/>
    <p:sldId id="273" r:id="rId35"/>
    <p:sldId id="274" r:id="rId36"/>
    <p:sldId id="275" r:id="rId37"/>
    <p:sldId id="281" r:id="rId38"/>
    <p:sldId id="282" r:id="rId39"/>
    <p:sldId id="283" r:id="rId40"/>
    <p:sldId id="284" r:id="rId41"/>
    <p:sldId id="285" r:id="rId42"/>
    <p:sldId id="286" r:id="rId43"/>
    <p:sldId id="308" r:id="rId44"/>
    <p:sldId id="287" r:id="rId45"/>
    <p:sldId id="288" r:id="rId46"/>
    <p:sldId id="289" r:id="rId47"/>
    <p:sldId id="291" r:id="rId48"/>
    <p:sldId id="292" r:id="rId49"/>
    <p:sldId id="295" r:id="rId50"/>
    <p:sldId id="296" r:id="rId51"/>
    <p:sldId id="297" r:id="rId52"/>
    <p:sldId id="342" r:id="rId53"/>
    <p:sldId id="344" r:id="rId5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D71CA7-C281-4CA3-B891-02AA8229C29E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BE22E-D0E6-450E-898F-5AF2F590E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57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BE22E-D0E6-450E-898F-5AF2F590E8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374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F954-34D4-4A9D-AAE3-D570BF9533ED}" type="datetime1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190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C529A-E21C-4A6E-8A73-C79FA90A8EA7}" type="datetime1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26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E6E4-0B4D-41B9-BBFE-597988C92E9A}" type="datetime1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777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1691-BEF7-4BCC-91CB-37ABEAADD02A}" type="datetime1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392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0FB8C-258F-4606-BCB0-CB0CD1FBDC37}" type="datetime1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802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764A-452B-40D8-9A80-8355C6B521B6}" type="datetime1">
              <a:rPr lang="en-US" smtClean="0"/>
              <a:t>3/15/2019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674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AD349-C890-46E6-84DE-96BCD29B3A97}" type="datetime1">
              <a:rPr lang="en-US" smtClean="0"/>
              <a:t>3/15/2019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223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12012-E146-422D-9CE0-6D2EB0CAE694}" type="datetime1">
              <a:rPr lang="en-US" smtClean="0"/>
              <a:t>3/15/2019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853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4450F-D285-4E43-9662-C873B969A4F8}" type="datetime1">
              <a:rPr lang="en-US" smtClean="0"/>
              <a:t>3/15/2019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637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19FC1-933A-4F81-BC91-36BC4233C1D7}" type="datetime1">
              <a:rPr lang="en-US" smtClean="0"/>
              <a:t>3/15/2019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466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2BA-058F-4D7F-8DD6-748BA8CBBACE}" type="datetime1">
              <a:rPr lang="en-US" smtClean="0"/>
              <a:t>3/15/2019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568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6AE3A-1776-43CC-9862-F9BC9250B2B9}" type="datetime1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9C2F4-4D96-4F4F-9A37-449AD5D54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828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KORPORATIVNO UPRAVLJANJE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dirty="0" smtClean="0"/>
              <a:t> </a:t>
            </a:r>
            <a:r>
              <a:rPr lang="sr-Latn-ME" sz="3600" dirty="0" smtClean="0"/>
              <a:t>KORPORATIVNO UPRAVLJANJE U BiH</a:t>
            </a:r>
          </a:p>
          <a:p>
            <a:r>
              <a:rPr lang="sr-Latn-ME" sz="3600" dirty="0" smtClean="0"/>
              <a:t>Prof. Dr. Halil Kalač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19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0100"/>
            <a:ext cx="10515600" cy="53768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err="1"/>
              <a:t>Malo</a:t>
            </a:r>
            <a:r>
              <a:rPr lang="en-US" b="1" dirty="0"/>
              <a:t> </a:t>
            </a:r>
            <a:r>
              <a:rPr lang="en-US" b="1" dirty="0" err="1"/>
              <a:t>razdvajanja</a:t>
            </a:r>
            <a:r>
              <a:rPr lang="en-US" b="1" dirty="0"/>
              <a:t> </a:t>
            </a:r>
            <a:r>
              <a:rPr lang="en-US" b="1" dirty="0" err="1"/>
              <a:t>vlasništva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kontrole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š</a:t>
            </a:r>
            <a:r>
              <a:rPr lang="en-US" dirty="0" smtClean="0"/>
              <a:t>u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/>
              <a:t>direktori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članovi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 smtClean="0"/>
              <a:t>P</a:t>
            </a:r>
            <a:r>
              <a:rPr lang="en-US" dirty="0" err="1" smtClean="0"/>
              <a:t>reduzeća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razdvajaju</a:t>
            </a:r>
            <a:r>
              <a:rPr lang="en-US" dirty="0"/>
              <a:t> </a:t>
            </a:r>
            <a:r>
              <a:rPr lang="en-US" dirty="0" err="1"/>
              <a:t>vlasništvo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kontrolu </a:t>
            </a:r>
            <a:r>
              <a:rPr lang="pl-PL" dirty="0"/>
              <a:t>često to čine samo na papiru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Takva preduzeća obično pate od </a:t>
            </a:r>
            <a:r>
              <a:rPr lang="pl-PL" dirty="0" smtClean="0"/>
              <a:t>slabih </a:t>
            </a:r>
            <a:r>
              <a:rPr lang="en-US" dirty="0" err="1" smtClean="0"/>
              <a:t>struktura</a:t>
            </a:r>
            <a:r>
              <a:rPr lang="en-US" dirty="0" smtClean="0"/>
              <a:t>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kontrole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r>
              <a:rPr lang="sr-Latn-ME" dirty="0" smtClean="0"/>
              <a:t>P</a:t>
            </a:r>
            <a:r>
              <a:rPr lang="en-US" dirty="0" err="1" smtClean="0"/>
              <a:t>raktično</a:t>
            </a:r>
            <a:r>
              <a:rPr lang="en-US" dirty="0"/>
              <a:t>, </a:t>
            </a:r>
            <a:r>
              <a:rPr lang="en-US" dirty="0" err="1"/>
              <a:t>većinski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šu 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 smtClean="0"/>
              <a:t>sebe</a:t>
            </a:r>
            <a:r>
              <a:rPr lang="en-US" dirty="0" smtClean="0"/>
              <a:t> </a:t>
            </a:r>
            <a:r>
              <a:rPr lang="en-US" dirty="0" err="1"/>
              <a:t>nadziru</a:t>
            </a:r>
            <a:r>
              <a:rPr lang="en-US" dirty="0"/>
              <a:t> u </a:t>
            </a:r>
            <a:r>
              <a:rPr lang="en-US" dirty="0" err="1"/>
              <a:t>funkciji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rukovodi</a:t>
            </a:r>
            <a:r>
              <a:rPr lang="sr-Latn-ME" dirty="0" smtClean="0"/>
              <a:t>o</a:t>
            </a:r>
            <a:r>
              <a:rPr lang="en-US" dirty="0" smtClean="0"/>
              <a:t>ca)</a:t>
            </a:r>
            <a:r>
              <a:rPr lang="sr-Latn-ME" dirty="0" smtClean="0"/>
              <a:t>.</a:t>
            </a:r>
          </a:p>
          <a:p>
            <a:pPr algn="just"/>
            <a:r>
              <a:rPr lang="sr-Latn-ME" dirty="0" smtClean="0"/>
              <a:t>Pate i od</a:t>
            </a:r>
            <a:r>
              <a:rPr lang="en-US" dirty="0" smtClean="0"/>
              <a:t> </a:t>
            </a:r>
            <a:r>
              <a:rPr lang="en-US" dirty="0" err="1"/>
              <a:t>zloupotreba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transakcije</a:t>
            </a:r>
            <a:r>
              <a:rPr lang="en-US" dirty="0"/>
              <a:t> 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lošeg</a:t>
            </a:r>
            <a:r>
              <a:rPr lang="sr-Latn-ME" dirty="0" smtClean="0"/>
              <a:t> </a:t>
            </a:r>
            <a:r>
              <a:rPr lang="pt-BR" dirty="0" smtClean="0"/>
              <a:t>objelodanjivanja </a:t>
            </a:r>
            <a:r>
              <a:rPr lang="pt-BR" dirty="0"/>
              <a:t>informacija </a:t>
            </a:r>
            <a:r>
              <a:rPr lang="pt-BR" dirty="0" smtClean="0"/>
              <a:t>(</a:t>
            </a:r>
            <a:r>
              <a:rPr lang="sr-Latn-ME" dirty="0" smtClean="0"/>
              <a:t>ako </a:t>
            </a:r>
            <a:r>
              <a:rPr lang="pt-BR" dirty="0" smtClean="0"/>
              <a:t>insajderi </a:t>
            </a:r>
            <a:r>
              <a:rPr lang="pt-BR" dirty="0"/>
              <a:t>imaju pristup svim informacijama </a:t>
            </a:r>
            <a:r>
              <a:rPr lang="pt-BR" dirty="0" smtClean="0"/>
              <a:t> </a:t>
            </a:r>
            <a:r>
              <a:rPr lang="pt-BR" dirty="0" smtClean="0"/>
              <a:t>nemaju</a:t>
            </a:r>
            <a:r>
              <a:rPr lang="sr-Latn-ME" dirty="0" smtClean="0"/>
              <a:t>  </a:t>
            </a:r>
            <a:r>
              <a:rPr lang="en-US" dirty="0" err="1" smtClean="0"/>
              <a:t>motiv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objelodane</a:t>
            </a:r>
            <a:r>
              <a:rPr lang="en-US" dirty="0"/>
              <a:t> </a:t>
            </a:r>
            <a:r>
              <a:rPr lang="en-US" dirty="0" err="1"/>
              <a:t>vanjskim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626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60400"/>
            <a:ext cx="10515600" cy="5516563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b="1" dirty="0" err="1"/>
              <a:t>Glomazne</a:t>
            </a:r>
            <a:r>
              <a:rPr lang="en-US" b="1" dirty="0"/>
              <a:t> holding </a:t>
            </a:r>
            <a:r>
              <a:rPr lang="en-US" b="1" dirty="0" err="1" smtClean="0"/>
              <a:t>strukture</a:t>
            </a:r>
            <a:r>
              <a:rPr lang="en-US" b="1" dirty="0" smtClean="0"/>
              <a:t> </a:t>
            </a:r>
            <a:endParaRPr lang="sr-Latn-ME" b="1" dirty="0" smtClean="0"/>
          </a:p>
          <a:p>
            <a:pPr algn="just">
              <a:lnSpc>
                <a:spcPct val="100000"/>
              </a:lnSpc>
            </a:pPr>
            <a:r>
              <a:rPr lang="en-US" dirty="0" err="1" smtClean="0"/>
              <a:t>Stvaraju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grupacije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kontroli</a:t>
            </a:r>
            <a:r>
              <a:rPr lang="sr-Latn-ME" dirty="0"/>
              <a:t>š</a:t>
            </a:r>
            <a:r>
              <a:rPr lang="en-US" dirty="0"/>
              <a:t>u</a:t>
            </a:r>
            <a:r>
              <a:rPr lang="sr-Latn-ME" dirty="0"/>
              <a:t> </a:t>
            </a:r>
            <a:r>
              <a:rPr lang="en-US" dirty="0" err="1"/>
              <a:t>preduzeća</a:t>
            </a:r>
            <a:r>
              <a:rPr lang="en-US" dirty="0"/>
              <a:t> u </a:t>
            </a:r>
            <a:r>
              <a:rPr lang="en-US" dirty="0" err="1"/>
              <a:t>većini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grana.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b="1" dirty="0" err="1" smtClean="0"/>
              <a:t>Neiskusn</a:t>
            </a:r>
            <a:r>
              <a:rPr lang="sr-Latn-ME" b="1" dirty="0" smtClean="0"/>
              <a:t>i</a:t>
            </a:r>
            <a:r>
              <a:rPr lang="sr-Latn-ME" b="1" dirty="0"/>
              <a:t> </a:t>
            </a:r>
            <a:r>
              <a:rPr lang="en-US" b="1" dirty="0" err="1" smtClean="0"/>
              <a:t>korporativni</a:t>
            </a:r>
            <a:r>
              <a:rPr lang="en-US" b="1" dirty="0" smtClean="0"/>
              <a:t> </a:t>
            </a:r>
            <a:r>
              <a:rPr lang="en-US" b="1" dirty="0" err="1" smtClean="0"/>
              <a:t>organi</a:t>
            </a:r>
            <a:endParaRPr lang="sr-Latn-ME" b="1" dirty="0" smtClean="0"/>
          </a:p>
          <a:p>
            <a:pPr algn="just">
              <a:lnSpc>
                <a:spcPct val="100000"/>
              </a:lnSpc>
            </a:pPr>
            <a:r>
              <a:rPr lang="en-US" b="1" dirty="0" smtClean="0"/>
              <a:t> </a:t>
            </a:r>
            <a:r>
              <a:rPr lang="en-US" dirty="0" err="1" smtClean="0"/>
              <a:t>Postojeći</a:t>
            </a:r>
            <a:r>
              <a:rPr lang="en-US" dirty="0" smtClean="0"/>
              <a:t> </a:t>
            </a:r>
            <a:r>
              <a:rPr lang="en-US" dirty="0" err="1" smtClean="0"/>
              <a:t>bh</a:t>
            </a:r>
            <a:r>
              <a:rPr lang="en-US" dirty="0" smtClean="0"/>
              <a:t>. </a:t>
            </a:r>
            <a:r>
              <a:rPr lang="sr-Latn-ME" dirty="0" err="1"/>
              <a:t>k</a:t>
            </a:r>
            <a:r>
              <a:rPr lang="en-US" dirty="0" err="1" smtClean="0"/>
              <a:t>oncept</a:t>
            </a:r>
            <a:r>
              <a:rPr lang="sr-Latn-ME" dirty="0" smtClean="0"/>
              <a:t>  n</a:t>
            </a:r>
            <a:r>
              <a:rPr lang="en-US" dirty="0" err="1" smtClean="0"/>
              <a:t>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, </a:t>
            </a:r>
            <a:r>
              <a:rPr lang="en-US" dirty="0" err="1" smtClean="0"/>
              <a:t>njegovih</a:t>
            </a:r>
            <a:r>
              <a:rPr lang="en-US" dirty="0" smtClean="0"/>
              <a:t> </a:t>
            </a:r>
            <a:r>
              <a:rPr lang="en-US" dirty="0" err="1" smtClean="0"/>
              <a:t>komisija</a:t>
            </a:r>
            <a:r>
              <a:rPr lang="en-US" dirty="0" smtClean="0"/>
              <a:t>, </a:t>
            </a:r>
            <a:r>
              <a:rPr lang="en-US" dirty="0" err="1" smtClean="0"/>
              <a:t>generalnog</a:t>
            </a:r>
            <a:r>
              <a:rPr lang="en-US" dirty="0" smtClean="0"/>
              <a:t> </a:t>
            </a:r>
            <a:r>
              <a:rPr lang="en-US" dirty="0" err="1" smtClean="0"/>
              <a:t>direktora</a:t>
            </a:r>
            <a:r>
              <a:rPr lang="en-US" dirty="0" smtClean="0"/>
              <a:t>, </a:t>
            </a:r>
            <a:r>
              <a:rPr lang="en-US" dirty="0" err="1" smtClean="0"/>
              <a:t>nadzornih</a:t>
            </a:r>
            <a:r>
              <a:rPr lang="sr-Latn-ME" dirty="0" smtClean="0"/>
              <a:t> </a:t>
            </a:r>
            <a:r>
              <a:rPr lang="en-US" dirty="0" smtClean="0"/>
              <a:t>organa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sekretara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uveden</a:t>
            </a:r>
            <a:r>
              <a:rPr lang="en-US" dirty="0" smtClean="0"/>
              <a:t> je u </a:t>
            </a:r>
            <a:r>
              <a:rPr lang="en-US" dirty="0" err="1" smtClean="0"/>
              <a:t>BiH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donošenju</a:t>
            </a:r>
            <a:r>
              <a:rPr lang="en-US" dirty="0" smtClean="0"/>
              <a:t> </a:t>
            </a:r>
            <a:r>
              <a:rPr lang="en-US" dirty="0" err="1" smtClean="0"/>
              <a:t>nove</a:t>
            </a:r>
            <a:r>
              <a:rPr lang="en-US" dirty="0" smtClean="0"/>
              <a:t> </a:t>
            </a:r>
            <a:r>
              <a:rPr lang="en-US" dirty="0" err="1" smtClean="0"/>
              <a:t>pravne</a:t>
            </a:r>
            <a:r>
              <a:rPr lang="en-US" dirty="0" smtClean="0"/>
              <a:t> regulative.</a:t>
            </a:r>
          </a:p>
          <a:p>
            <a:pPr algn="just">
              <a:lnSpc>
                <a:spcPct val="100000"/>
              </a:lnSpc>
            </a:pPr>
            <a:r>
              <a:rPr lang="en-US" dirty="0" err="1" smtClean="0"/>
              <a:t>Takva</a:t>
            </a:r>
            <a:r>
              <a:rPr lang="en-US" dirty="0" smtClean="0"/>
              <a:t> </a:t>
            </a:r>
            <a:r>
              <a:rPr lang="en-US" dirty="0" err="1" smtClean="0"/>
              <a:t>korporativna</a:t>
            </a:r>
            <a:r>
              <a:rPr lang="en-US" dirty="0" smtClean="0"/>
              <a:t> </a:t>
            </a:r>
            <a:r>
              <a:rPr lang="en-US" dirty="0" err="1" smtClean="0"/>
              <a:t>struktura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postojala</a:t>
            </a:r>
            <a:r>
              <a:rPr lang="en-US" dirty="0" smtClean="0"/>
              <a:t> u </a:t>
            </a:r>
            <a:r>
              <a:rPr lang="en-US" dirty="0" err="1" smtClean="0"/>
              <a:t>državnim</a:t>
            </a:r>
            <a:r>
              <a:rPr lang="en-US" dirty="0" smtClean="0"/>
              <a:t> </a:t>
            </a:r>
            <a:r>
              <a:rPr lang="en-US" dirty="0" err="1" smtClean="0"/>
              <a:t>preduzećima</a:t>
            </a:r>
            <a:r>
              <a:rPr lang="en-US" dirty="0" smtClean="0"/>
              <a:t> </a:t>
            </a:r>
            <a:r>
              <a:rPr lang="en-US" dirty="0" err="1" smtClean="0"/>
              <a:t>tokom</a:t>
            </a:r>
            <a:r>
              <a:rPr lang="sr-Latn-ME" dirty="0" smtClean="0"/>
              <a:t> </a:t>
            </a:r>
            <a:r>
              <a:rPr lang="en-US" dirty="0" err="1" smtClean="0"/>
              <a:t>perioda</a:t>
            </a:r>
            <a:r>
              <a:rPr lang="en-US" dirty="0" smtClean="0"/>
              <a:t> </a:t>
            </a:r>
            <a:r>
              <a:rPr lang="sr-Latn-ME" dirty="0" smtClean="0"/>
              <a:t>socijalističke ekonomije</a:t>
            </a:r>
            <a:r>
              <a:rPr lang="en-US" dirty="0" smtClean="0"/>
              <a:t>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132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5491163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Uloga </a:t>
            </a:r>
            <a:r>
              <a:rPr lang="pl-PL" dirty="0"/>
              <a:t>nadzornih organa</a:t>
            </a:r>
            <a:r>
              <a:rPr lang="pl-PL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generalnog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sekretara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ostaje</a:t>
            </a:r>
            <a:r>
              <a:rPr lang="en-US" dirty="0"/>
              <a:t> </a:t>
            </a:r>
            <a:r>
              <a:rPr lang="en-US" dirty="0" err="1"/>
              <a:t>nejasna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organa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iskusni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sposobni</a:t>
            </a:r>
            <a:r>
              <a:rPr lang="sr-Latn-ME" dirty="0" smtClean="0"/>
              <a:t> </a:t>
            </a:r>
            <a:r>
              <a:rPr lang="pl-PL" dirty="0" smtClean="0"/>
              <a:t>za </a:t>
            </a:r>
            <a:r>
              <a:rPr lang="pl-PL" dirty="0"/>
              <a:t>obavljanje svog posla, ali problem je u tome da </a:t>
            </a:r>
            <a:r>
              <a:rPr lang="pl-PL" dirty="0" smtClean="0"/>
              <a:t>oni, često, </a:t>
            </a:r>
            <a:r>
              <a:rPr lang="pl-PL" dirty="0"/>
              <a:t>ne znaju u čemu se </a:t>
            </a:r>
            <a:r>
              <a:rPr lang="pl-PL" dirty="0" smtClean="0"/>
              <a:t>tačno </a:t>
            </a:r>
            <a:r>
              <a:rPr lang="en-US" dirty="0" err="1" smtClean="0"/>
              <a:t>sastoji</a:t>
            </a:r>
            <a:r>
              <a:rPr lang="en-US" dirty="0" smtClean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Nedostatak</a:t>
            </a:r>
            <a:r>
              <a:rPr lang="en-US" dirty="0"/>
              <a:t> </a:t>
            </a:r>
            <a:r>
              <a:rPr lang="en-US" dirty="0" err="1"/>
              <a:t>iskustva</a:t>
            </a:r>
            <a:r>
              <a:rPr lang="en-US" dirty="0"/>
              <a:t> u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velika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prepreka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Postoje tvrdnje da </a:t>
            </a:r>
            <a:r>
              <a:rPr lang="en-US" dirty="0" smtClean="0"/>
              <a:t> </a:t>
            </a:r>
            <a:r>
              <a:rPr lang="en-US" dirty="0" err="1" smtClean="0"/>
              <a:t>jaki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nezavisni</a:t>
            </a:r>
            <a:r>
              <a:rPr lang="en-US" dirty="0"/>
              <a:t> </a:t>
            </a:r>
            <a:r>
              <a:rPr lang="en-US" dirty="0" err="1" smtClean="0"/>
              <a:t>korporativni</a:t>
            </a:r>
            <a:r>
              <a:rPr lang="sr-Latn-ME" dirty="0" smtClean="0"/>
              <a:t> </a:t>
            </a:r>
            <a:r>
              <a:rPr lang="en-US" dirty="0" err="1" smtClean="0"/>
              <a:t>organi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dalje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rijetkost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2422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6811"/>
          </a:xfrm>
        </p:spPr>
        <p:txBody>
          <a:bodyPr>
            <a:normAutofit fontScale="90000"/>
          </a:bodyPr>
          <a:lstStyle/>
          <a:p>
            <a:r>
              <a:rPr lang="sr-Latn-ME" dirty="0"/>
              <a:t>2</a:t>
            </a:r>
            <a:r>
              <a:rPr lang="en-US" dirty="0" smtClean="0"/>
              <a:t>. </a:t>
            </a:r>
            <a:r>
              <a:rPr lang="en-US" dirty="0" err="1" smtClean="0"/>
              <a:t>Načini</a:t>
            </a:r>
            <a:r>
              <a:rPr lang="en-US" dirty="0" smtClean="0"/>
              <a:t> </a:t>
            </a:r>
            <a:r>
              <a:rPr lang="en-US" dirty="0" err="1" smtClean="0"/>
              <a:t>osnivanja</a:t>
            </a:r>
            <a:r>
              <a:rPr lang="en-US" dirty="0" smtClean="0"/>
              <a:t> </a:t>
            </a:r>
            <a:r>
              <a:rPr lang="en-US" dirty="0" err="1" smtClean="0"/>
              <a:t>privrednih</a:t>
            </a:r>
            <a:r>
              <a:rPr lang="en-US" dirty="0" smtClean="0"/>
              <a:t> </a:t>
            </a:r>
            <a:r>
              <a:rPr lang="sr-Latn-ME" dirty="0" smtClean="0"/>
              <a:t>subjekata</a:t>
            </a:r>
            <a:r>
              <a:rPr lang="en-US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BiH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67968"/>
            <a:ext cx="10515600" cy="4908995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Načini</a:t>
            </a:r>
            <a:r>
              <a:rPr lang="en-US" dirty="0" smtClean="0"/>
              <a:t>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izjednačeni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entitetskim</a:t>
            </a:r>
            <a:r>
              <a:rPr lang="en-US" dirty="0"/>
              <a:t> </a:t>
            </a:r>
            <a:r>
              <a:rPr lang="en-US" dirty="0" err="1"/>
              <a:t>zakonodavstvima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Pojedina</a:t>
            </a:r>
            <a:r>
              <a:rPr lang="en-US" dirty="0" smtClean="0"/>
              <a:t> </a:t>
            </a:r>
            <a:r>
              <a:rPr lang="en-US" dirty="0" err="1"/>
              <a:t>odstupanja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manjeg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vezana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tehnička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registracije</a:t>
            </a:r>
            <a:r>
              <a:rPr lang="en-US" dirty="0"/>
              <a:t>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nadležnim</a:t>
            </a:r>
            <a:r>
              <a:rPr lang="en-US" dirty="0"/>
              <a:t> </a:t>
            </a:r>
            <a:r>
              <a:rPr lang="en-US" dirty="0" err="1"/>
              <a:t>sudovima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oba</a:t>
            </a:r>
            <a:r>
              <a:rPr lang="en-US" dirty="0"/>
              <a:t> </a:t>
            </a:r>
            <a:r>
              <a:rPr lang="en-US" dirty="0" err="1"/>
              <a:t>entiteta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primijenjena</a:t>
            </a:r>
            <a:r>
              <a:rPr lang="en-US" dirty="0" smtClean="0"/>
              <a:t> </a:t>
            </a:r>
            <a:r>
              <a:rPr lang="en-US" dirty="0" err="1"/>
              <a:t>sva</a:t>
            </a:r>
            <a:r>
              <a:rPr lang="en-US" dirty="0"/>
              <a:t> tri </a:t>
            </a:r>
            <a:r>
              <a:rPr lang="en-US" dirty="0" err="1"/>
              <a:t>poznata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privrednih</a:t>
            </a:r>
            <a:r>
              <a:rPr lang="sr-Latn-ME" dirty="0" smtClean="0"/>
              <a:t> </a:t>
            </a:r>
            <a:r>
              <a:rPr lang="en-US" dirty="0" err="1" smtClean="0"/>
              <a:t>društava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5342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975360"/>
            <a:ext cx="10500360" cy="5201603"/>
          </a:xfrm>
        </p:spPr>
        <p:txBody>
          <a:bodyPr/>
          <a:lstStyle/>
          <a:p>
            <a:pPr marL="0" indent="0" algn="just">
              <a:buNone/>
            </a:pPr>
            <a:r>
              <a:rPr lang="sr-Latn-ME" dirty="0" smtClean="0"/>
              <a:t>1. </a:t>
            </a:r>
            <a:r>
              <a:rPr lang="en-US" dirty="0" err="1" smtClean="0"/>
              <a:t>Prvi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je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Suština</a:t>
            </a:r>
            <a:r>
              <a:rPr lang="sr-Latn-ME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je u tome da ZPD </a:t>
            </a:r>
            <a:r>
              <a:rPr lang="en-US" dirty="0" err="1"/>
              <a:t>i</a:t>
            </a:r>
            <a:r>
              <a:rPr lang="en-US" dirty="0"/>
              <a:t> ZOP </a:t>
            </a:r>
            <a:r>
              <a:rPr lang="en-US" dirty="0" err="1"/>
              <a:t>propisuju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osnivanje</a:t>
            </a:r>
            <a:r>
              <a:rPr lang="en-US" dirty="0"/>
              <a:t> </a:t>
            </a:r>
            <a:r>
              <a:rPr lang="en-US" dirty="0" err="1"/>
              <a:t>pojedinog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sr-Latn-ME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ispune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ostvaruju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registraciju</a:t>
            </a:r>
            <a:r>
              <a:rPr lang="en-US" dirty="0"/>
              <a:t>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nadležnim</a:t>
            </a:r>
            <a:r>
              <a:rPr lang="en-US" dirty="0"/>
              <a:t> </a:t>
            </a:r>
            <a:r>
              <a:rPr lang="en-US" dirty="0" err="1"/>
              <a:t>sudom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S </a:t>
            </a:r>
            <a:r>
              <a:rPr lang="en-US" dirty="0" err="1"/>
              <a:t>prestankom</a:t>
            </a:r>
            <a:r>
              <a:rPr lang="en-US" dirty="0"/>
              <a:t> </a:t>
            </a:r>
            <a:r>
              <a:rPr lang="en-US" dirty="0" err="1"/>
              <a:t>postojanja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</a:t>
            </a:r>
            <a:r>
              <a:rPr lang="en-US" dirty="0" err="1"/>
              <a:t>stiče</a:t>
            </a:r>
            <a:r>
              <a:rPr lang="en-US" dirty="0"/>
              <a:t> se </a:t>
            </a:r>
            <a:r>
              <a:rPr lang="en-US" dirty="0" err="1"/>
              <a:t>osnov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pokretanje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sr-Latn-ME" dirty="0"/>
              <a:t> </a:t>
            </a:r>
            <a:r>
              <a:rPr lang="en-US" dirty="0" err="1"/>
              <a:t>redovne</a:t>
            </a:r>
            <a:r>
              <a:rPr lang="en-US" dirty="0"/>
              <a:t> </a:t>
            </a:r>
            <a:r>
              <a:rPr lang="en-US" dirty="0" err="1"/>
              <a:t>likvidacije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Na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se </a:t>
            </a:r>
            <a:r>
              <a:rPr lang="en-US" dirty="0" err="1"/>
              <a:t>osnivaju</a:t>
            </a:r>
            <a:r>
              <a:rPr lang="en-US" dirty="0"/>
              <a:t> </a:t>
            </a:r>
            <a:r>
              <a:rPr lang="en-US" dirty="0" err="1"/>
              <a:t>d.o.o</a:t>
            </a:r>
            <a:r>
              <a:rPr lang="en-US" dirty="0"/>
              <a:t>., </a:t>
            </a:r>
            <a:r>
              <a:rPr lang="en-US" dirty="0" err="1"/>
              <a:t>d.n.o</a:t>
            </a:r>
            <a:r>
              <a:rPr lang="en-US" dirty="0"/>
              <a:t>.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k.d</a:t>
            </a:r>
            <a:r>
              <a:rPr lang="en-US" dirty="0"/>
              <a:t>. u </a:t>
            </a:r>
            <a:r>
              <a:rPr lang="en-US" dirty="0" err="1"/>
              <a:t>Federaciji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, a</a:t>
            </a:r>
            <a:r>
              <a:rPr lang="sr-Latn-ME" dirty="0"/>
              <a:t> </a:t>
            </a:r>
            <a:r>
              <a:rPr lang="pl-PL" dirty="0"/>
              <a:t>d.o.o. i o.d. u Republici Srpskoj.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940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168" y="841248"/>
            <a:ext cx="10390632" cy="533571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sr-Latn-ME" dirty="0" smtClean="0"/>
              <a:t>2.</a:t>
            </a:r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je </a:t>
            </a:r>
            <a:r>
              <a:rPr lang="en-US" dirty="0" err="1"/>
              <a:t>kombinacija</a:t>
            </a:r>
            <a:r>
              <a:rPr lang="en-US" dirty="0"/>
              <a:t> </a:t>
            </a:r>
            <a:r>
              <a:rPr lang="en-US" dirty="0" err="1"/>
              <a:t>normativnog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koncesije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odobrenja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je </a:t>
            </a:r>
            <a:r>
              <a:rPr lang="en-US" dirty="0" err="1"/>
              <a:t>prisutan</a:t>
            </a:r>
            <a:r>
              <a:rPr lang="en-US" dirty="0"/>
              <a:t> u </a:t>
            </a:r>
            <a:r>
              <a:rPr lang="en-US" dirty="0" err="1"/>
              <a:t>oba</a:t>
            </a:r>
            <a:r>
              <a:rPr lang="en-US" dirty="0"/>
              <a:t> </a:t>
            </a:r>
            <a:r>
              <a:rPr lang="en-US" dirty="0" err="1"/>
              <a:t>entiteta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d.d</a:t>
            </a:r>
            <a:r>
              <a:rPr lang="en-US" dirty="0"/>
              <a:t>., </a:t>
            </a:r>
            <a:r>
              <a:rPr lang="en-US" dirty="0" err="1"/>
              <a:t>jer</a:t>
            </a:r>
            <a:r>
              <a:rPr lang="en-US" dirty="0"/>
              <a:t> je, bez </a:t>
            </a:r>
            <a:r>
              <a:rPr lang="en-US" dirty="0" err="1" smtClean="0"/>
              <a:t>obzira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/>
              <a:t>li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simultanom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sukcesivnom</a:t>
            </a:r>
            <a:r>
              <a:rPr lang="en-US" dirty="0"/>
              <a:t> </a:t>
            </a:r>
            <a:r>
              <a:rPr lang="en-US" dirty="0" err="1"/>
              <a:t>načinu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d.d</a:t>
            </a:r>
            <a:r>
              <a:rPr lang="en-US" dirty="0"/>
              <a:t>., </a:t>
            </a:r>
            <a:r>
              <a:rPr lang="en-US" dirty="0" err="1"/>
              <a:t>potreban</a:t>
            </a:r>
            <a:r>
              <a:rPr lang="en-US" dirty="0"/>
              <a:t> </a:t>
            </a:r>
            <a:r>
              <a:rPr lang="en-US" dirty="0" err="1" smtClean="0"/>
              <a:t>određeni</a:t>
            </a:r>
            <a:r>
              <a:rPr lang="sr-Latn-ME" dirty="0" smtClean="0"/>
              <a:t> </a:t>
            </a:r>
            <a:r>
              <a:rPr lang="en-US" dirty="0" err="1" smtClean="0"/>
              <a:t>oblik</a:t>
            </a:r>
            <a:r>
              <a:rPr lang="en-US" dirty="0" smtClean="0"/>
              <a:t> </a:t>
            </a:r>
            <a:r>
              <a:rPr lang="en-US" dirty="0" err="1"/>
              <a:t>saglasnosti</a:t>
            </a:r>
            <a:r>
              <a:rPr lang="en-US" dirty="0"/>
              <a:t> </a:t>
            </a:r>
            <a:r>
              <a:rPr lang="en-US" dirty="0" err="1"/>
              <a:t>entitetskog</a:t>
            </a:r>
            <a:r>
              <a:rPr lang="en-US" dirty="0"/>
              <a:t> </a:t>
            </a:r>
            <a:r>
              <a:rPr lang="en-US" dirty="0" err="1"/>
              <a:t>regulatornog</a:t>
            </a:r>
            <a:r>
              <a:rPr lang="en-US" dirty="0"/>
              <a:t> organa –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 smtClean="0"/>
              <a:t>papire</a:t>
            </a:r>
            <a:r>
              <a:rPr lang="sr-Latn-ME" dirty="0" smtClean="0"/>
              <a:t> </a:t>
            </a:r>
            <a:r>
              <a:rPr lang="pl-PL" dirty="0" smtClean="0"/>
              <a:t>u </a:t>
            </a:r>
            <a:r>
              <a:rPr lang="pl-PL" dirty="0"/>
              <a:t>FBiH i Komisije za hartije od vrijednosti u </a:t>
            </a:r>
            <a:r>
              <a:rPr lang="pl-PL" dirty="0" smtClean="0"/>
              <a:t>RS.</a:t>
            </a:r>
            <a:endParaRPr lang="pl-PL" dirty="0"/>
          </a:p>
          <a:p>
            <a:pPr marL="0" indent="0" algn="just">
              <a:buNone/>
            </a:pPr>
            <a:r>
              <a:rPr lang="sr-Latn-ME" dirty="0" smtClean="0"/>
              <a:t>3.</a:t>
            </a:r>
            <a:r>
              <a:rPr lang="en-US" dirty="0" err="1" smtClean="0"/>
              <a:t>Treći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je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/>
              <a:t>zasniva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tome da se </a:t>
            </a:r>
            <a:r>
              <a:rPr lang="en-US" dirty="0" err="1"/>
              <a:t>pojedino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osniva</a:t>
            </a:r>
            <a:r>
              <a:rPr lang="en-US" dirty="0"/>
              <a:t> </a:t>
            </a:r>
            <a:r>
              <a:rPr lang="en-US" dirty="0" err="1"/>
              <a:t>posebnim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on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takav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primijenjen</a:t>
            </a:r>
            <a:r>
              <a:rPr lang="en-US" dirty="0"/>
              <a:t> u </a:t>
            </a:r>
            <a:r>
              <a:rPr lang="en-US" dirty="0" err="1"/>
              <a:t>Federaciji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indirektno</a:t>
            </a:r>
            <a:r>
              <a:rPr lang="en-US" dirty="0"/>
              <a:t> u </a:t>
            </a:r>
            <a:r>
              <a:rPr lang="en-US" dirty="0" err="1"/>
              <a:t>Republici</a:t>
            </a:r>
            <a:r>
              <a:rPr lang="en-US" dirty="0"/>
              <a:t> </a:t>
            </a:r>
            <a:r>
              <a:rPr lang="en-US" dirty="0" err="1"/>
              <a:t>Srpskoj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Pojedini</a:t>
            </a:r>
            <a:r>
              <a:rPr lang="en-US" dirty="0"/>
              <a:t> </a:t>
            </a:r>
            <a:r>
              <a:rPr lang="en-US" dirty="0" err="1"/>
              <a:t>izuzeci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specifičnih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to </a:t>
            </a:r>
            <a:r>
              <a:rPr lang="en-US" dirty="0" err="1"/>
              <a:t>slučaj</a:t>
            </a:r>
            <a:r>
              <a:rPr lang="en-US" dirty="0"/>
              <a:t> s </a:t>
            </a:r>
            <a:r>
              <a:rPr lang="en-US" dirty="0" err="1"/>
              <a:t>preduzećima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bave</a:t>
            </a:r>
            <a:r>
              <a:rPr lang="en-US" dirty="0"/>
              <a:t> </a:t>
            </a:r>
            <a:r>
              <a:rPr lang="en-US" dirty="0" err="1"/>
              <a:t>eksploatacijom</a:t>
            </a:r>
            <a:r>
              <a:rPr lang="en-US" dirty="0"/>
              <a:t> </a:t>
            </a:r>
            <a:r>
              <a:rPr lang="en-US" dirty="0" err="1"/>
              <a:t>prirodnog</a:t>
            </a:r>
            <a:r>
              <a:rPr lang="en-US" dirty="0"/>
              <a:t> </a:t>
            </a:r>
            <a:r>
              <a:rPr lang="en-US" dirty="0" err="1" smtClean="0"/>
              <a:t>blaga</a:t>
            </a:r>
            <a:r>
              <a:rPr lang="sr-Latn-ME" dirty="0" smtClean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02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072896"/>
            <a:ext cx="10512552" cy="510406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ovim</a:t>
            </a:r>
            <a:r>
              <a:rPr lang="en-US" dirty="0" smtClean="0"/>
              <a:t> </a:t>
            </a:r>
            <a:r>
              <a:rPr lang="en-US" dirty="0" err="1" smtClean="0"/>
              <a:t>slučajevima</a:t>
            </a:r>
            <a:r>
              <a:rPr lang="en-US" dirty="0" smtClean="0"/>
              <a:t>, </a:t>
            </a:r>
            <a:r>
              <a:rPr lang="en-US" dirty="0" err="1" smtClean="0"/>
              <a:t>neovisno</a:t>
            </a:r>
            <a:r>
              <a:rPr lang="en-US" dirty="0" smtClean="0"/>
              <a:t> o </a:t>
            </a:r>
            <a:r>
              <a:rPr lang="en-US" dirty="0" err="1" smtClean="0"/>
              <a:t>načinu</a:t>
            </a:r>
            <a:r>
              <a:rPr lang="en-US" dirty="0" smtClean="0"/>
              <a:t> </a:t>
            </a:r>
            <a:r>
              <a:rPr lang="en-US" dirty="0" err="1" smtClean="0"/>
              <a:t>osnivanja</a:t>
            </a:r>
            <a:r>
              <a:rPr lang="en-US" dirty="0" smtClean="0"/>
              <a:t> </a:t>
            </a:r>
            <a:r>
              <a:rPr lang="en-US" dirty="0" err="1" smtClean="0"/>
              <a:t>privrednog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, </a:t>
            </a:r>
            <a:r>
              <a:rPr lang="en-US" dirty="0" err="1" smtClean="0"/>
              <a:t>potrebno</a:t>
            </a:r>
            <a:r>
              <a:rPr lang="en-US" dirty="0" smtClean="0"/>
              <a:t> je</a:t>
            </a:r>
            <a:r>
              <a:rPr lang="sr-Latn-ME" dirty="0" smtClean="0"/>
              <a:t> </a:t>
            </a:r>
            <a:r>
              <a:rPr lang="pl-PL" dirty="0" smtClean="0"/>
              <a:t>dodatno odobrenje nadležnog organa zaduženog za izdavanje koncesije, odnosno </a:t>
            </a:r>
            <a:r>
              <a:rPr lang="en-US" dirty="0" err="1" smtClean="0"/>
              <a:t>odobrenja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eksploataciju</a:t>
            </a:r>
            <a:r>
              <a:rPr lang="en-US" dirty="0" smtClean="0"/>
              <a:t> </a:t>
            </a:r>
            <a:r>
              <a:rPr lang="en-US" dirty="0" err="1" smtClean="0"/>
              <a:t>prirodnog</a:t>
            </a:r>
            <a:r>
              <a:rPr lang="en-US" dirty="0" smtClean="0"/>
              <a:t>, </a:t>
            </a:r>
            <a:r>
              <a:rPr lang="en-US" dirty="0" err="1" smtClean="0"/>
              <a:t>rudnog</a:t>
            </a:r>
            <a:r>
              <a:rPr lang="en-US" dirty="0" smtClean="0"/>
              <a:t> </a:t>
            </a:r>
            <a:r>
              <a:rPr lang="en-US" dirty="0" err="1" smtClean="0"/>
              <a:t>blaga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slično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materija</a:t>
            </a:r>
            <a:r>
              <a:rPr lang="en-US" dirty="0" smtClean="0"/>
              <a:t> </a:t>
            </a:r>
            <a:r>
              <a:rPr lang="en-US" dirty="0" err="1" smtClean="0"/>
              <a:t>izdavanja</a:t>
            </a:r>
            <a:r>
              <a:rPr lang="sr-Latn-ME" dirty="0" smtClean="0"/>
              <a:t> </a:t>
            </a:r>
            <a:r>
              <a:rPr lang="en-US" dirty="0" err="1" smtClean="0"/>
              <a:t>koncesija</a:t>
            </a:r>
            <a:r>
              <a:rPr lang="en-US" dirty="0" smtClean="0"/>
              <a:t> </a:t>
            </a:r>
            <a:r>
              <a:rPr lang="en-US" dirty="0" err="1" smtClean="0"/>
              <a:t>zakonodavno</a:t>
            </a:r>
            <a:r>
              <a:rPr lang="en-US" dirty="0" smtClean="0"/>
              <a:t> je </a:t>
            </a:r>
            <a:r>
              <a:rPr lang="en-US" dirty="0" err="1" smtClean="0"/>
              <a:t>uređena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 smtClean="0"/>
              <a:t>nivoima</a:t>
            </a:r>
            <a:r>
              <a:rPr lang="en-US" dirty="0" smtClean="0"/>
              <a:t> </a:t>
            </a:r>
            <a:r>
              <a:rPr lang="en-US" dirty="0" err="1" smtClean="0"/>
              <a:t>državne</a:t>
            </a:r>
            <a:r>
              <a:rPr lang="en-US" dirty="0" smtClean="0"/>
              <a:t> </a:t>
            </a:r>
            <a:r>
              <a:rPr lang="en-US" dirty="0" err="1" smtClean="0"/>
              <a:t>vlasti</a:t>
            </a:r>
            <a:r>
              <a:rPr lang="en-US" dirty="0" smtClean="0"/>
              <a:t> u </a:t>
            </a:r>
            <a:r>
              <a:rPr lang="en-US" dirty="0" err="1" smtClean="0"/>
              <a:t>BiH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Radi</a:t>
            </a:r>
            <a:r>
              <a:rPr lang="en-US" dirty="0" smtClean="0"/>
              <a:t> se o</a:t>
            </a:r>
            <a:r>
              <a:rPr lang="sr-Latn-ME" dirty="0" smtClean="0"/>
              <a:t> </a:t>
            </a:r>
            <a:r>
              <a:rPr lang="pl-PL" dirty="0" smtClean="0"/>
              <a:t>kantonalnim zakonima, entitetskim zakonima, kao i zasebnom zajedničkom zakonu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nivou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Kao </a:t>
            </a:r>
            <a:r>
              <a:rPr lang="en-US" dirty="0" err="1" smtClean="0"/>
              <a:t>još</a:t>
            </a:r>
            <a:r>
              <a:rPr lang="en-US" dirty="0" smtClean="0"/>
              <a:t> </a:t>
            </a:r>
            <a:r>
              <a:rPr lang="en-US" dirty="0" err="1" smtClean="0"/>
              <a:t>jedna</a:t>
            </a:r>
            <a:r>
              <a:rPr lang="en-US" dirty="0" smtClean="0"/>
              <a:t> </a:t>
            </a:r>
            <a:r>
              <a:rPr lang="en-US" dirty="0" err="1" smtClean="0"/>
              <a:t>posebnost</a:t>
            </a:r>
            <a:r>
              <a:rPr lang="en-US" dirty="0" smtClean="0"/>
              <a:t> </a:t>
            </a:r>
            <a:r>
              <a:rPr lang="en-US" dirty="0" err="1" smtClean="0"/>
              <a:t>javlja</a:t>
            </a:r>
            <a:r>
              <a:rPr lang="en-US" dirty="0" smtClean="0"/>
              <a:t> se </a:t>
            </a:r>
            <a:r>
              <a:rPr lang="en-US" dirty="0" err="1" smtClean="0"/>
              <a:t>obaveznost</a:t>
            </a:r>
            <a:r>
              <a:rPr lang="en-US" dirty="0" smtClean="0"/>
              <a:t> </a:t>
            </a:r>
            <a:r>
              <a:rPr lang="en-US" dirty="0" err="1" smtClean="0"/>
              <a:t>obnavljanja</a:t>
            </a:r>
            <a:r>
              <a:rPr lang="en-US" dirty="0" smtClean="0"/>
              <a:t> </a:t>
            </a:r>
            <a:r>
              <a:rPr lang="en-US" dirty="0" err="1" smtClean="0"/>
              <a:t>dozvole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rad </a:t>
            </a:r>
            <a:r>
              <a:rPr lang="en-US" dirty="0" err="1" smtClean="0"/>
              <a:t>pojedinih</a:t>
            </a:r>
            <a:r>
              <a:rPr lang="en-US" dirty="0" smtClean="0"/>
              <a:t> </a:t>
            </a:r>
            <a:r>
              <a:rPr lang="en-US" dirty="0" err="1" smtClean="0"/>
              <a:t>privrednih</a:t>
            </a:r>
            <a:r>
              <a:rPr lang="en-US" dirty="0" smtClean="0"/>
              <a:t> </a:t>
            </a:r>
            <a:r>
              <a:rPr lang="en-US" dirty="0" err="1" smtClean="0"/>
              <a:t>društava</a:t>
            </a:r>
            <a:r>
              <a:rPr lang="en-US" dirty="0" smtClean="0"/>
              <a:t> od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državnih</a:t>
            </a:r>
            <a:r>
              <a:rPr lang="en-US" dirty="0" smtClean="0"/>
              <a:t> </a:t>
            </a:r>
            <a:r>
              <a:rPr lang="en-US" dirty="0" err="1" smtClean="0"/>
              <a:t>regulatornih</a:t>
            </a:r>
            <a:r>
              <a:rPr lang="en-US" dirty="0" smtClean="0"/>
              <a:t> organa.</a:t>
            </a:r>
          </a:p>
          <a:p>
            <a:pPr algn="just"/>
            <a:r>
              <a:rPr lang="en-US" dirty="0" err="1" smtClean="0"/>
              <a:t>Radi</a:t>
            </a:r>
            <a:r>
              <a:rPr lang="en-US" dirty="0" smtClean="0"/>
              <a:t> se o </a:t>
            </a:r>
            <a:r>
              <a:rPr lang="en-US" dirty="0" err="1" smtClean="0"/>
              <a:t>onim</a:t>
            </a:r>
            <a:r>
              <a:rPr lang="en-US" dirty="0" smtClean="0"/>
              <a:t> </a:t>
            </a:r>
            <a:r>
              <a:rPr lang="en-US" dirty="0" err="1" smtClean="0"/>
              <a:t>oblicima</a:t>
            </a:r>
            <a:r>
              <a:rPr lang="en-US" dirty="0" smtClean="0"/>
              <a:t> </a:t>
            </a:r>
            <a:r>
              <a:rPr lang="en-US" dirty="0" err="1" smtClean="0"/>
              <a:t>organiz</a:t>
            </a:r>
            <a:r>
              <a:rPr lang="sr-Latn-ME" dirty="0" smtClean="0"/>
              <a:t>ovanja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posluju</a:t>
            </a:r>
            <a:r>
              <a:rPr lang="en-US" dirty="0" smtClean="0"/>
              <a:t> u </a:t>
            </a:r>
            <a:r>
              <a:rPr lang="en-US" dirty="0" err="1" smtClean="0"/>
              <a:t>formi</a:t>
            </a:r>
            <a:r>
              <a:rPr lang="en-US" dirty="0" smtClean="0"/>
              <a:t> </a:t>
            </a:r>
            <a:r>
              <a:rPr lang="en-US" dirty="0" err="1" smtClean="0"/>
              <a:t>d.d</a:t>
            </a:r>
            <a:r>
              <a:rPr lang="en-US" dirty="0" smtClean="0"/>
              <a:t>., a </a:t>
            </a:r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en-US" dirty="0" err="1" smtClean="0"/>
              <a:t>radi</a:t>
            </a:r>
            <a:r>
              <a:rPr lang="en-US" dirty="0" smtClean="0"/>
              <a:t> o </a:t>
            </a:r>
            <a:r>
              <a:rPr lang="en-US" dirty="0" err="1" smtClean="0"/>
              <a:t>sektoru</a:t>
            </a:r>
            <a:r>
              <a:rPr lang="en-US" dirty="0" smtClean="0"/>
              <a:t> </a:t>
            </a:r>
            <a:r>
              <a:rPr lang="en-US" dirty="0" err="1" smtClean="0"/>
              <a:t>poslovnog</a:t>
            </a:r>
            <a:r>
              <a:rPr lang="en-US" dirty="0" smtClean="0"/>
              <a:t> </a:t>
            </a:r>
            <a:r>
              <a:rPr lang="en-US" dirty="0" err="1" smtClean="0"/>
              <a:t>bankarstva</a:t>
            </a:r>
            <a:r>
              <a:rPr lang="en-US" dirty="0" smtClean="0"/>
              <a:t>, </a:t>
            </a:r>
            <a:r>
              <a:rPr lang="en-US" dirty="0" err="1" smtClean="0"/>
              <a:t>osiguranja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poslova</a:t>
            </a:r>
            <a:r>
              <a:rPr lang="en-US" dirty="0" smtClean="0"/>
              <a:t> </a:t>
            </a:r>
            <a:r>
              <a:rPr lang="en-US" dirty="0" err="1" smtClean="0"/>
              <a:t>prometa</a:t>
            </a:r>
            <a:r>
              <a:rPr lang="en-US" dirty="0" smtClean="0"/>
              <a:t> </a:t>
            </a:r>
            <a:r>
              <a:rPr lang="en-US" dirty="0" err="1" smtClean="0"/>
              <a:t>vrijednosnim</a:t>
            </a:r>
            <a:r>
              <a:rPr lang="sr-Latn-ME" dirty="0" smtClean="0"/>
              <a:t> </a:t>
            </a:r>
            <a:r>
              <a:rPr lang="en-US" dirty="0" err="1" smtClean="0"/>
              <a:t>papirima</a:t>
            </a:r>
            <a:r>
              <a:rPr lang="en-US" dirty="0" smtClean="0"/>
              <a:t>/</a:t>
            </a:r>
            <a:r>
              <a:rPr lang="en-US" dirty="0" err="1" smtClean="0"/>
              <a:t>hartijama</a:t>
            </a:r>
            <a:r>
              <a:rPr lang="en-US" dirty="0" smtClean="0"/>
              <a:t> od </a:t>
            </a:r>
            <a:r>
              <a:rPr lang="en-US" dirty="0" err="1" smtClean="0"/>
              <a:t>vrijednosti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6804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6510"/>
          </a:xfrm>
        </p:spPr>
        <p:txBody>
          <a:bodyPr>
            <a:normAutofit fontScale="90000"/>
          </a:bodyPr>
          <a:lstStyle/>
          <a:p>
            <a:r>
              <a:rPr lang="sr-Latn-ME" dirty="0"/>
              <a:t>3</a:t>
            </a:r>
            <a:r>
              <a:rPr lang="sr-Latn-ME" dirty="0" smtClean="0"/>
              <a:t>. Pravni </a:t>
            </a:r>
            <a:r>
              <a:rPr lang="sr-Latn-ME" dirty="0" smtClean="0"/>
              <a:t>okvir korporativnog upravljanja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1636"/>
            <a:ext cx="10515600" cy="51953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Kao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rečeno</a:t>
            </a:r>
            <a:r>
              <a:rPr lang="en-US" dirty="0"/>
              <a:t>, </a:t>
            </a:r>
            <a:r>
              <a:rPr lang="en-US" dirty="0" err="1"/>
              <a:t>zakonodavna</a:t>
            </a:r>
            <a:r>
              <a:rPr lang="en-US" dirty="0"/>
              <a:t> </a:t>
            </a:r>
            <a:r>
              <a:rPr lang="en-US" dirty="0" err="1"/>
              <a:t>materija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entitetsku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Federaciji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snazi</a:t>
            </a:r>
            <a:r>
              <a:rPr lang="en-US" dirty="0"/>
              <a:t> je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 smtClean="0"/>
              <a:t>privrednim</a:t>
            </a:r>
            <a:r>
              <a:rPr lang="sr-Latn-ME" dirty="0" smtClean="0"/>
              <a:t> </a:t>
            </a:r>
            <a:r>
              <a:rPr lang="pl-PL" dirty="0" smtClean="0"/>
              <a:t>društvima</a:t>
            </a:r>
            <a:r>
              <a:rPr lang="pl-PL" dirty="0"/>
              <a:t>, dok je u Republici Srpskoj na snazi Zakon o preduzećima. 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Za Distrikt </a:t>
            </a:r>
            <a:r>
              <a:rPr lang="en-US" dirty="0" err="1" smtClean="0"/>
              <a:t>Brčko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primjenjuje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preduzećima</a:t>
            </a:r>
            <a:r>
              <a:rPr lang="en-US" dirty="0"/>
              <a:t> </a:t>
            </a:r>
            <a:r>
              <a:rPr lang="en-US" dirty="0" err="1"/>
              <a:t>Brčko</a:t>
            </a:r>
            <a:r>
              <a:rPr lang="en-US" dirty="0"/>
              <a:t> </a:t>
            </a:r>
            <a:r>
              <a:rPr lang="en-US" dirty="0" err="1"/>
              <a:t>Distrikta</a:t>
            </a:r>
            <a:r>
              <a:rPr lang="en-US" dirty="0"/>
              <a:t> </a:t>
            </a:r>
            <a:r>
              <a:rPr lang="en-US" dirty="0" err="1"/>
              <a:t>Bosne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err="1"/>
              <a:t>propisi</a:t>
            </a:r>
            <a:r>
              <a:rPr lang="en-US" dirty="0"/>
              <a:t> u </a:t>
            </a:r>
            <a:r>
              <a:rPr lang="en-US" dirty="0" err="1"/>
              <a:t>sebi</a:t>
            </a:r>
            <a:r>
              <a:rPr lang="en-US" dirty="0"/>
              <a:t> nose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specifičnosti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 smtClean="0"/>
              <a:t>potrebno</a:t>
            </a:r>
            <a:r>
              <a:rPr lang="sr-Latn-ME" dirty="0" smtClean="0"/>
              <a:t> </a:t>
            </a:r>
            <a:r>
              <a:rPr lang="en-US" dirty="0" err="1" smtClean="0"/>
              <a:t>ukazati</a:t>
            </a:r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postojala</a:t>
            </a:r>
            <a:r>
              <a:rPr lang="en-US" dirty="0"/>
              <a:t> </a:t>
            </a:r>
            <a:r>
              <a:rPr lang="en-US" dirty="0" err="1"/>
              <a:t>spoznaja</a:t>
            </a:r>
            <a:r>
              <a:rPr lang="en-US" dirty="0"/>
              <a:t> </a:t>
            </a:r>
            <a:r>
              <a:rPr lang="en-US" dirty="0" err="1"/>
              <a:t>bitna</a:t>
            </a:r>
            <a:r>
              <a:rPr lang="en-US" dirty="0"/>
              <a:t> </a:t>
            </a:r>
            <a:r>
              <a:rPr lang="en-US" dirty="0" err="1"/>
              <a:t>eventualnim</a:t>
            </a:r>
            <a:r>
              <a:rPr lang="en-US" dirty="0"/>
              <a:t> </a:t>
            </a:r>
            <a:r>
              <a:rPr lang="en-US" dirty="0" err="1"/>
              <a:t>ulagačima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 smtClean="0"/>
              <a:t>podvukao</a:t>
            </a:r>
            <a:r>
              <a:rPr lang="sr-Latn-ME" dirty="0" smtClean="0"/>
              <a:t> </a:t>
            </a:r>
            <a:r>
              <a:rPr lang="en-US" dirty="0" err="1" smtClean="0"/>
              <a:t>značaj</a:t>
            </a:r>
            <a:r>
              <a:rPr lang="en-US" dirty="0" smtClean="0"/>
              <a:t> </a:t>
            </a:r>
            <a:r>
              <a:rPr lang="en-US" dirty="0" err="1"/>
              <a:t>daljnjeg</a:t>
            </a:r>
            <a:r>
              <a:rPr lang="en-US" dirty="0"/>
              <a:t> </a:t>
            </a:r>
            <a:r>
              <a:rPr lang="en-US" dirty="0" err="1"/>
              <a:t>ujednačavanja</a:t>
            </a:r>
            <a:r>
              <a:rPr lang="en-US" dirty="0"/>
              <a:t> </a:t>
            </a:r>
            <a:r>
              <a:rPr lang="en-US" dirty="0" err="1"/>
              <a:t>zakonodavstva</a:t>
            </a:r>
            <a:r>
              <a:rPr lang="en-US" dirty="0"/>
              <a:t> ne </a:t>
            </a:r>
            <a:r>
              <a:rPr lang="en-US" dirty="0" err="1"/>
              <a:t>samo</a:t>
            </a:r>
            <a:r>
              <a:rPr lang="en-US" dirty="0"/>
              <a:t> u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oblasti</a:t>
            </a:r>
            <a:r>
              <a:rPr lang="en-US" dirty="0"/>
              <a:t>, a </a:t>
            </a:r>
            <a:r>
              <a:rPr lang="en-US" dirty="0" err="1" smtClean="0"/>
              <a:t>najmanje</a:t>
            </a:r>
            <a:r>
              <a:rPr lang="sr-Latn-ME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: </a:t>
            </a:r>
            <a:r>
              <a:rPr lang="en-US" dirty="0" err="1"/>
              <a:t>prevazilaženja</a:t>
            </a:r>
            <a:r>
              <a:rPr lang="en-US" dirty="0"/>
              <a:t> </a:t>
            </a:r>
            <a:r>
              <a:rPr lang="en-US" dirty="0" err="1"/>
              <a:t>postojećih</a:t>
            </a:r>
            <a:r>
              <a:rPr lang="en-US" dirty="0"/>
              <a:t> </a:t>
            </a:r>
            <a:r>
              <a:rPr lang="en-US" dirty="0" err="1"/>
              <a:t>barijera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zadovoljavanja</a:t>
            </a:r>
            <a:r>
              <a:rPr lang="en-US" dirty="0"/>
              <a:t> </a:t>
            </a:r>
            <a:r>
              <a:rPr lang="en-US" dirty="0" err="1" smtClean="0"/>
              <a:t>zahtjeva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njene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postavlja</a:t>
            </a:r>
            <a:r>
              <a:rPr lang="en-US" dirty="0"/>
              <a:t> </a:t>
            </a:r>
            <a:r>
              <a:rPr lang="en-US" dirty="0" err="1"/>
              <a:t>međunarodna</a:t>
            </a:r>
            <a:r>
              <a:rPr lang="en-US" dirty="0"/>
              <a:t> </a:t>
            </a:r>
            <a:r>
              <a:rPr lang="en-US" dirty="0" err="1"/>
              <a:t>zajednica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897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8240"/>
            <a:ext cx="10515600" cy="501872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 </a:t>
            </a:r>
            <a:r>
              <a:rPr lang="en-US" dirty="0" err="1" smtClean="0"/>
              <a:t>Ovo</a:t>
            </a:r>
            <a:r>
              <a:rPr lang="en-US" dirty="0" smtClean="0"/>
              <a:t> je </a:t>
            </a:r>
            <a:r>
              <a:rPr lang="en-US" dirty="0" err="1" smtClean="0"/>
              <a:t>jedan</a:t>
            </a:r>
            <a:r>
              <a:rPr lang="en-US" dirty="0" smtClean="0"/>
              <a:t> od</a:t>
            </a:r>
            <a:r>
              <a:rPr lang="sr-Latn-ME" dirty="0" smtClean="0"/>
              <a:t> </a:t>
            </a:r>
            <a:r>
              <a:rPr lang="en-US" dirty="0" err="1" smtClean="0"/>
              <a:t>preduslova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je </a:t>
            </a:r>
            <a:r>
              <a:rPr lang="en-US" dirty="0" err="1" smtClean="0"/>
              <a:t>već</a:t>
            </a:r>
            <a:r>
              <a:rPr lang="en-US" dirty="0" smtClean="0"/>
              <a:t> </a:t>
            </a:r>
            <a:r>
              <a:rPr lang="en-US" dirty="0" err="1" smtClean="0"/>
              <a:t>ukazano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se </a:t>
            </a:r>
            <a:r>
              <a:rPr lang="en-US" dirty="0" err="1" smtClean="0"/>
              <a:t>govorilo</a:t>
            </a:r>
            <a:r>
              <a:rPr lang="en-US" dirty="0" smtClean="0"/>
              <a:t> o </a:t>
            </a:r>
            <a:r>
              <a:rPr lang="en-US" dirty="0" err="1" smtClean="0"/>
              <a:t>zajedničkom</a:t>
            </a:r>
            <a:r>
              <a:rPr lang="en-US" dirty="0" smtClean="0"/>
              <a:t> </a:t>
            </a:r>
            <a:r>
              <a:rPr lang="en-US" dirty="0" err="1" smtClean="0"/>
              <a:t>zakonodavstvu</a:t>
            </a:r>
            <a:r>
              <a:rPr lang="sr-Latn-ME" dirty="0" smtClean="0"/>
              <a:t> </a:t>
            </a:r>
            <a:r>
              <a:rPr lang="pl-PL" dirty="0" smtClean="0"/>
              <a:t>Bosne i Hercegovine i radu njenih zajedničkih institucija.</a:t>
            </a:r>
          </a:p>
          <a:p>
            <a:pPr algn="just"/>
            <a:r>
              <a:rPr lang="pl-PL" dirty="0" smtClean="0"/>
              <a:t> Ono što je zajedničko za </a:t>
            </a:r>
            <a:r>
              <a:rPr lang="sv-SE" dirty="0" smtClean="0"/>
              <a:t>entitetska zakonodavstva jeste liberalan sistem osnivanja za sva pravna i fizička lica</a:t>
            </a:r>
            <a:r>
              <a:rPr lang="sr-Latn-ME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domaća</a:t>
            </a:r>
            <a:r>
              <a:rPr lang="en-US" dirty="0" smtClean="0"/>
              <a:t>,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inostrana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se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osnivač</a:t>
            </a:r>
            <a:r>
              <a:rPr lang="en-US" dirty="0" smtClean="0"/>
              <a:t> </a:t>
            </a:r>
            <a:r>
              <a:rPr lang="en-US" dirty="0" err="1" smtClean="0"/>
              <a:t>pojavljuje</a:t>
            </a:r>
            <a:r>
              <a:rPr lang="en-US" dirty="0" smtClean="0"/>
              <a:t> </a:t>
            </a:r>
            <a:r>
              <a:rPr lang="en-US" dirty="0" err="1" smtClean="0"/>
              <a:t>strano</a:t>
            </a:r>
            <a:r>
              <a:rPr lang="en-US" dirty="0" smtClean="0"/>
              <a:t> </a:t>
            </a:r>
            <a:r>
              <a:rPr lang="en-US" dirty="0" err="1" smtClean="0"/>
              <a:t>fizičko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pravno</a:t>
            </a:r>
            <a:r>
              <a:rPr lang="en-US" dirty="0" smtClean="0"/>
              <a:t> lice, </a:t>
            </a:r>
            <a:r>
              <a:rPr lang="en-US" dirty="0" err="1" smtClean="0"/>
              <a:t>onda</a:t>
            </a:r>
            <a:r>
              <a:rPr lang="en-US" dirty="0" smtClean="0"/>
              <a:t> se pored </a:t>
            </a:r>
            <a:r>
              <a:rPr lang="en-US" dirty="0" err="1" smtClean="0"/>
              <a:t>ovog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primjenjuje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dodatni</a:t>
            </a:r>
            <a:r>
              <a:rPr lang="en-US" dirty="0" smtClean="0"/>
              <a:t> </a:t>
            </a:r>
            <a:r>
              <a:rPr lang="en-US" dirty="0" err="1" smtClean="0"/>
              <a:t>režim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en-US" dirty="0" err="1" smtClean="0"/>
              <a:t>odnosi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strana</a:t>
            </a:r>
            <a:r>
              <a:rPr lang="en-US" dirty="0" smtClean="0"/>
              <a:t> </a:t>
            </a:r>
            <a:r>
              <a:rPr lang="en-US" dirty="0" err="1" smtClean="0"/>
              <a:t>ulaganja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4546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3712" y="963168"/>
            <a:ext cx="10610088" cy="5213795"/>
          </a:xfrm>
        </p:spPr>
        <p:txBody>
          <a:bodyPr>
            <a:normAutofit/>
          </a:bodyPr>
          <a:lstStyle/>
          <a:p>
            <a:pPr algn="just"/>
            <a:endParaRPr lang="sr-Latn-ME" dirty="0" smtClean="0"/>
          </a:p>
          <a:p>
            <a:pPr algn="just"/>
            <a:r>
              <a:rPr lang="en-US" dirty="0" smtClean="0"/>
              <a:t>ZPD </a:t>
            </a:r>
            <a:r>
              <a:rPr lang="en-US" dirty="0"/>
              <a:t>u </a:t>
            </a:r>
            <a:r>
              <a:rPr lang="en-US" dirty="0" err="1"/>
              <a:t>Federaciji</a:t>
            </a:r>
            <a:r>
              <a:rPr lang="en-US" dirty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 </a:t>
            </a:r>
            <a:r>
              <a:rPr lang="en-US" dirty="0" err="1"/>
              <a:t>poznaje</a:t>
            </a:r>
            <a:r>
              <a:rPr lang="en-US" dirty="0"/>
              <a:t> </a:t>
            </a:r>
            <a:r>
              <a:rPr lang="en-US" dirty="0" err="1"/>
              <a:t>sljedeće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 smtClean="0"/>
              <a:t>:</a:t>
            </a:r>
            <a:r>
              <a:rPr lang="sr-Latn-ME" dirty="0" smtClean="0"/>
              <a:t> </a:t>
            </a:r>
            <a:r>
              <a:rPr lang="en-US" dirty="0" err="1" smtClean="0"/>
              <a:t>dioničko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(</a:t>
            </a:r>
            <a:r>
              <a:rPr lang="en-US" dirty="0" err="1"/>
              <a:t>d.d</a:t>
            </a:r>
            <a:r>
              <a:rPr lang="en-US" dirty="0"/>
              <a:t>.)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ograničene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 (</a:t>
            </a:r>
            <a:r>
              <a:rPr lang="en-US" dirty="0" err="1"/>
              <a:t>d.o.o</a:t>
            </a:r>
            <a:r>
              <a:rPr lang="en-US" dirty="0"/>
              <a:t>.)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neograničene</a:t>
            </a:r>
            <a:r>
              <a:rPr lang="en-US" dirty="0"/>
              <a:t> </a:t>
            </a:r>
            <a:r>
              <a:rPr lang="en-US" dirty="0" err="1"/>
              <a:t>solidarne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 (</a:t>
            </a:r>
            <a:r>
              <a:rPr lang="en-US" dirty="0" err="1"/>
              <a:t>d.n.o</a:t>
            </a:r>
            <a:r>
              <a:rPr lang="en-US" dirty="0"/>
              <a:t>.)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komanditno</a:t>
            </a:r>
            <a:r>
              <a:rPr lang="sr-Latn-ME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k.d</a:t>
            </a:r>
            <a:r>
              <a:rPr lang="en-US" dirty="0"/>
              <a:t>.)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ortačkih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Kao </a:t>
            </a:r>
            <a:r>
              <a:rPr lang="en-US" dirty="0" err="1"/>
              <a:t>poseban</a:t>
            </a:r>
            <a:r>
              <a:rPr lang="en-US" dirty="0"/>
              <a:t> </a:t>
            </a:r>
            <a:r>
              <a:rPr lang="en-US" dirty="0" smtClean="0"/>
              <a:t>vid</a:t>
            </a:r>
            <a:r>
              <a:rPr lang="sr-Latn-ME" dirty="0" smtClean="0"/>
              <a:t> </a:t>
            </a:r>
            <a:r>
              <a:rPr lang="sv-SE" dirty="0" smtClean="0"/>
              <a:t>privrednog </a:t>
            </a:r>
            <a:r>
              <a:rPr lang="sv-SE" dirty="0"/>
              <a:t>društva javlja se mogućnost transformacije k.d. u </a:t>
            </a:r>
            <a:r>
              <a:rPr lang="sv-SE" dirty="0" smtClean="0"/>
              <a:t>komanditno</a:t>
            </a:r>
            <a:r>
              <a:rPr lang="sr-Latn-ME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(</a:t>
            </a:r>
            <a:r>
              <a:rPr lang="en-US" dirty="0" err="1"/>
              <a:t>k.d.d</a:t>
            </a:r>
            <a:r>
              <a:rPr lang="en-US" dirty="0"/>
              <a:t>.), a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kombinaciju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464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predavanja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1070"/>
            <a:ext cx="10515600" cy="46958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A - KORPORATIVNO UPRAVLJANJE U BiH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Karakteristike korporativnog upravljanja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Način osnivanja privrednih </a:t>
            </a:r>
            <a:r>
              <a:rPr lang="sr-Latn-ME" dirty="0" smtClean="0"/>
              <a:t>subjekata</a:t>
            </a:r>
            <a:r>
              <a:rPr lang="sr-Latn-ME" dirty="0" smtClean="0"/>
              <a:t> </a:t>
            </a:r>
            <a:endParaRPr lang="sr-Latn-ME" dirty="0" smtClean="0"/>
          </a:p>
          <a:p>
            <a:pPr marL="514350" indent="-514350">
              <a:buAutoNum type="arabicPeriod"/>
            </a:pPr>
            <a:r>
              <a:rPr lang="sr-Latn-ME" dirty="0" smtClean="0"/>
              <a:t>Pravni </a:t>
            </a:r>
            <a:r>
              <a:rPr lang="sr-Latn-ME" dirty="0" smtClean="0"/>
              <a:t>okvir korporativnog upravljanja</a:t>
            </a:r>
            <a:endParaRPr lang="sr-Latn-ME" dirty="0" smtClean="0"/>
          </a:p>
          <a:p>
            <a:pPr marL="514350" indent="-514350">
              <a:buAutoNum type="arabicPeriod"/>
            </a:pPr>
            <a:r>
              <a:rPr lang="sr-Latn-ME" dirty="0" smtClean="0"/>
              <a:t>Osnivanje </a:t>
            </a:r>
            <a:r>
              <a:rPr lang="sr-Latn-ME" dirty="0" smtClean="0"/>
              <a:t>privrednih društava (d. d., ....)</a:t>
            </a:r>
            <a:endParaRPr lang="sr-Latn-ME" dirty="0" smtClean="0"/>
          </a:p>
          <a:p>
            <a:pPr marL="514350" indent="-514350">
              <a:buAutoNum type="arabicPeriod"/>
            </a:pPr>
            <a:r>
              <a:rPr lang="sr-Latn-ME" dirty="0" smtClean="0"/>
              <a:t>Institucinalni okvir</a:t>
            </a:r>
          </a:p>
          <a:p>
            <a:pPr marL="0" indent="0">
              <a:buNone/>
            </a:pPr>
            <a:r>
              <a:rPr lang="sr-Latn-ME" dirty="0" smtClean="0"/>
              <a:t>B – KODEKSI KORPORATIVNOG UPRAVLJANJA</a:t>
            </a:r>
          </a:p>
          <a:p>
            <a:pPr marL="0" indent="0">
              <a:buNone/>
            </a:pPr>
            <a:r>
              <a:rPr lang="sr-Latn-ME" dirty="0" smtClean="0"/>
              <a:t>6. Kodeks </a:t>
            </a:r>
            <a:r>
              <a:rPr lang="sr-Latn-ME" dirty="0" smtClean="0"/>
              <a:t>korporativnog upravljanja kompanije</a:t>
            </a:r>
          </a:p>
          <a:p>
            <a:pPr marL="0" indent="0">
              <a:buNone/>
            </a:pPr>
            <a:r>
              <a:rPr lang="sr-Latn-ME" dirty="0" smtClean="0"/>
              <a:t>7. Etički </a:t>
            </a:r>
            <a:r>
              <a:rPr lang="sr-Latn-ME" dirty="0" smtClean="0"/>
              <a:t>kodeks korporativnog upravljanja</a:t>
            </a:r>
          </a:p>
          <a:p>
            <a:pPr marL="0" indent="0">
              <a:buNone/>
            </a:pPr>
            <a:endParaRPr lang="sr-Latn-ME" dirty="0" smtClean="0"/>
          </a:p>
          <a:p>
            <a:pPr marL="514350" indent="-514350">
              <a:buAutoNum type="arabicPeriod"/>
            </a:pPr>
            <a:endParaRPr lang="sr-Latn-ME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7078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3712" y="719328"/>
            <a:ext cx="10610088" cy="5457635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ZPD ne </a:t>
            </a:r>
            <a:r>
              <a:rPr lang="en-US" dirty="0" err="1"/>
              <a:t>poznaje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organiziranja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sr-Latn-ME" dirty="0"/>
              <a:t> </a:t>
            </a:r>
            <a:r>
              <a:rPr lang="en-US" dirty="0" err="1"/>
              <a:t>specifičnosti</a:t>
            </a:r>
            <a:r>
              <a:rPr lang="en-US" dirty="0"/>
              <a:t> </a:t>
            </a:r>
            <a:r>
              <a:rPr lang="en-US" dirty="0" err="1"/>
              <a:t>utvrđene</a:t>
            </a:r>
            <a:r>
              <a:rPr lang="en-US" dirty="0"/>
              <a:t> </a:t>
            </a:r>
            <a:r>
              <a:rPr lang="en-US" dirty="0" err="1"/>
              <a:t>lex</a:t>
            </a:r>
            <a:r>
              <a:rPr lang="en-US" dirty="0"/>
              <a:t> </a:t>
            </a:r>
            <a:r>
              <a:rPr lang="en-US" dirty="0" err="1"/>
              <a:t>specialis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sr-Latn-ME" dirty="0" smtClean="0"/>
              <a:t>Ali</a:t>
            </a:r>
            <a:r>
              <a:rPr lang="en-US" dirty="0" smtClean="0"/>
              <a:t>, </a:t>
            </a:r>
            <a:r>
              <a:rPr lang="en-US" dirty="0" err="1"/>
              <a:t>pojedini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 smtClean="0"/>
              <a:t>organiz</a:t>
            </a:r>
            <a:r>
              <a:rPr lang="sr-Latn-ME" dirty="0" smtClean="0"/>
              <a:t>ova</a:t>
            </a:r>
            <a:r>
              <a:rPr lang="en-US" dirty="0" err="1" smtClean="0"/>
              <a:t>nja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sr-Latn-ME" dirty="0"/>
              <a:t> </a:t>
            </a:r>
            <a:r>
              <a:rPr lang="pl-PL" dirty="0"/>
              <a:t>biti osnovani samo u obliku d.d. </a:t>
            </a:r>
          </a:p>
          <a:p>
            <a:pPr algn="just"/>
            <a:r>
              <a:rPr lang="pl-PL" dirty="0"/>
              <a:t>Ova se konstatacija i zakonska obaveza odnosi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osiguravajuća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 err="1" smtClean="0"/>
              <a:t>nvestici</a:t>
            </a:r>
            <a:r>
              <a:rPr lang="sr-Latn-ME" dirty="0" smtClean="0"/>
              <a:t>one </a:t>
            </a:r>
            <a:r>
              <a:rPr lang="en-US" dirty="0" smtClean="0"/>
              <a:t> </a:t>
            </a:r>
            <a:r>
              <a:rPr lang="en-US" dirty="0" err="1"/>
              <a:t>fondove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odnosu</a:t>
            </a:r>
            <a:r>
              <a:rPr lang="sr-Latn-ME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rješenja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prethodnog</a:t>
            </a:r>
            <a:r>
              <a:rPr lang="en-US" dirty="0"/>
              <a:t> </a:t>
            </a:r>
            <a:r>
              <a:rPr lang="en-US" dirty="0" err="1"/>
              <a:t>zakonodavstva</a:t>
            </a:r>
            <a:r>
              <a:rPr lang="en-US" dirty="0"/>
              <a:t>, ZPD ne </a:t>
            </a:r>
            <a:r>
              <a:rPr lang="en-US" dirty="0" err="1"/>
              <a:t>poznaje</a:t>
            </a:r>
            <a:r>
              <a:rPr lang="en-US" dirty="0"/>
              <a:t>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sr-Latn-ME" dirty="0"/>
              <a:t> </a:t>
            </a:r>
            <a:r>
              <a:rPr lang="en-US" dirty="0" err="1"/>
              <a:t>udruživanja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 </a:t>
            </a:r>
            <a:r>
              <a:rPr lang="en-US" dirty="0" err="1"/>
              <a:t>koncerna</a:t>
            </a:r>
            <a:r>
              <a:rPr lang="en-US" dirty="0"/>
              <a:t>, </a:t>
            </a:r>
            <a:r>
              <a:rPr lang="en-US" dirty="0" err="1"/>
              <a:t>holdinga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slično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ZPD </a:t>
            </a:r>
            <a:r>
              <a:rPr lang="en-US" dirty="0" err="1"/>
              <a:t>govori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o </a:t>
            </a:r>
            <a:r>
              <a:rPr lang="en-US" dirty="0" err="1"/>
              <a:t>povezanim</a:t>
            </a:r>
            <a:r>
              <a:rPr lang="sr-Latn-ME" dirty="0"/>
              <a:t>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većinskom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supsidijarnom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sanom  </a:t>
            </a:r>
            <a:r>
              <a:rPr lang="sr-Latn-ME" dirty="0"/>
              <a:t>društvu.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15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904" y="743712"/>
            <a:ext cx="10597896" cy="543325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Specifičnost</a:t>
            </a:r>
            <a:r>
              <a:rPr lang="en-US" dirty="0" smtClean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povezivanja</a:t>
            </a:r>
            <a:r>
              <a:rPr lang="en-US" dirty="0"/>
              <a:t> je u tome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isključivo</a:t>
            </a:r>
            <a:r>
              <a:rPr lang="en-US" dirty="0"/>
              <a:t> </a:t>
            </a:r>
            <a:r>
              <a:rPr lang="en-US" dirty="0" err="1" smtClean="0"/>
              <a:t>zasnovan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kapitalnom</a:t>
            </a:r>
            <a:r>
              <a:rPr lang="en-US" dirty="0"/>
              <a:t> </a:t>
            </a:r>
            <a:r>
              <a:rPr lang="en-US" dirty="0" err="1"/>
              <a:t>odnosu</a:t>
            </a:r>
            <a:r>
              <a:rPr lang="en-US" dirty="0"/>
              <a:t>, a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 </a:t>
            </a:r>
            <a:r>
              <a:rPr lang="en-US" dirty="0" err="1"/>
              <a:t>posjedovanjem</a:t>
            </a:r>
            <a:r>
              <a:rPr lang="en-US" dirty="0"/>
              <a:t> </a:t>
            </a:r>
            <a:r>
              <a:rPr lang="en-US" dirty="0" err="1"/>
              <a:t>većinskog</a:t>
            </a:r>
            <a:r>
              <a:rPr lang="en-US" dirty="0"/>
              <a:t> </a:t>
            </a:r>
            <a:r>
              <a:rPr lang="en-US" dirty="0" err="1"/>
              <a:t>paketa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d.d</a:t>
            </a:r>
            <a:r>
              <a:rPr lang="en-US" dirty="0"/>
              <a:t>.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većine</a:t>
            </a:r>
            <a:r>
              <a:rPr lang="en-US" dirty="0"/>
              <a:t> </a:t>
            </a:r>
            <a:r>
              <a:rPr lang="en-US" dirty="0" err="1"/>
              <a:t>udjela</a:t>
            </a:r>
            <a:r>
              <a:rPr lang="en-US" dirty="0"/>
              <a:t> u </a:t>
            </a:r>
            <a:r>
              <a:rPr lang="en-US" dirty="0" err="1"/>
              <a:t>d.o.o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Reformom</a:t>
            </a:r>
            <a:r>
              <a:rPr lang="en-US" dirty="0" smtClean="0"/>
              <a:t> </a:t>
            </a:r>
            <a:r>
              <a:rPr lang="en-US" dirty="0" err="1"/>
              <a:t>zakonodavstva</a:t>
            </a:r>
            <a:r>
              <a:rPr lang="en-US" dirty="0"/>
              <a:t> u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 smtClean="0"/>
              <a:t>usvojena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moderna</a:t>
            </a:r>
            <a:r>
              <a:rPr lang="en-US" dirty="0"/>
              <a:t> </a:t>
            </a:r>
            <a:r>
              <a:rPr lang="en-US" dirty="0" err="1"/>
              <a:t>koncepcija</a:t>
            </a:r>
            <a:r>
              <a:rPr lang="en-US" dirty="0"/>
              <a:t> </a:t>
            </a:r>
            <a:r>
              <a:rPr lang="en-US" dirty="0" err="1" smtClean="0"/>
              <a:t>organiz</a:t>
            </a:r>
            <a:r>
              <a:rPr lang="sr-Latn-ME" dirty="0" smtClean="0"/>
              <a:t>ovanja</a:t>
            </a:r>
            <a:r>
              <a:rPr lang="en-US" dirty="0" smtClean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ispunjavanjem</a:t>
            </a:r>
            <a:r>
              <a:rPr lang="en-US" dirty="0"/>
              <a:t> </a:t>
            </a:r>
            <a:r>
              <a:rPr lang="en-US" dirty="0" err="1" smtClean="0"/>
              <a:t>što</a:t>
            </a:r>
            <a:r>
              <a:rPr lang="sr-Latn-ME" dirty="0" smtClean="0"/>
              <a:t> </a:t>
            </a:r>
            <a:r>
              <a:rPr lang="en-US" dirty="0" err="1" smtClean="0"/>
              <a:t>manjeg</a:t>
            </a:r>
            <a:r>
              <a:rPr lang="en-US" dirty="0" smtClean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pretpostavki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/>
              <a:t>njihovim</a:t>
            </a:r>
            <a:r>
              <a:rPr lang="en-US" dirty="0"/>
              <a:t> </a:t>
            </a:r>
            <a:r>
              <a:rPr lang="en-US" dirty="0" err="1"/>
              <a:t>osnivanjem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registracijom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Izuzetak</a:t>
            </a:r>
            <a:r>
              <a:rPr lang="sr-Latn-ME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/>
              <a:t>sukcesivno</a:t>
            </a:r>
            <a:r>
              <a:rPr lang="en-US" dirty="0"/>
              <a:t> </a:t>
            </a:r>
            <a:r>
              <a:rPr lang="en-US" dirty="0" err="1"/>
              <a:t>osnivanje</a:t>
            </a:r>
            <a:r>
              <a:rPr lang="en-US" dirty="0"/>
              <a:t> </a:t>
            </a:r>
            <a:r>
              <a:rPr lang="en-US" dirty="0" err="1"/>
              <a:t>d.d</a:t>
            </a:r>
            <a:r>
              <a:rPr lang="en-US" dirty="0"/>
              <a:t>., </a:t>
            </a:r>
            <a:r>
              <a:rPr lang="en-US" dirty="0" err="1"/>
              <a:t>gdje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zakonska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 smtClean="0"/>
              <a:t>emisije</a:t>
            </a:r>
            <a:r>
              <a:rPr lang="sr-Latn-ME" dirty="0" smtClean="0"/>
              <a:t> </a:t>
            </a:r>
            <a:r>
              <a:rPr lang="en-US" dirty="0" err="1" smtClean="0"/>
              <a:t>dijela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3009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136" y="975360"/>
            <a:ext cx="10646664" cy="5201603"/>
          </a:xfrm>
        </p:spPr>
        <p:txBody>
          <a:bodyPr/>
          <a:lstStyle/>
          <a:p>
            <a:pPr algn="just"/>
            <a:r>
              <a:rPr lang="en-US" dirty="0"/>
              <a:t>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pribavljanja</a:t>
            </a:r>
            <a:r>
              <a:rPr lang="en-US" dirty="0"/>
              <a:t> </a:t>
            </a:r>
            <a:r>
              <a:rPr lang="en-US" dirty="0" err="1"/>
              <a:t>odobrenja</a:t>
            </a:r>
            <a:r>
              <a:rPr lang="en-US" dirty="0"/>
              <a:t> </a:t>
            </a:r>
            <a:r>
              <a:rPr lang="en-US" dirty="0" err="1"/>
              <a:t>državnog</a:t>
            </a:r>
            <a:r>
              <a:rPr lang="sr-Latn-ME" dirty="0"/>
              <a:t> </a:t>
            </a:r>
            <a:r>
              <a:rPr lang="pl-PL" dirty="0"/>
              <a:t>regulatornog organa, Komisije za vrijednosne papire. </a:t>
            </a:r>
          </a:p>
          <a:p>
            <a:pPr algn="just"/>
            <a:r>
              <a:rPr lang="pl-PL" dirty="0"/>
              <a:t>Procedure su složenije i u </a:t>
            </a:r>
            <a:r>
              <a:rPr lang="en-US" dirty="0" err="1"/>
              <a:t>sebi</a:t>
            </a:r>
            <a:r>
              <a:rPr lang="en-US" dirty="0"/>
              <a:t>,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pristupanja</a:t>
            </a:r>
            <a:r>
              <a:rPr lang="en-US" dirty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ovanju </a:t>
            </a:r>
            <a:r>
              <a:rPr lang="en-US" dirty="0" smtClean="0"/>
              <a:t>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nadležnim</a:t>
            </a:r>
            <a:r>
              <a:rPr lang="en-US" dirty="0"/>
              <a:t> </a:t>
            </a:r>
            <a:r>
              <a:rPr lang="en-US" dirty="0" err="1"/>
              <a:t>sudom</a:t>
            </a:r>
            <a:r>
              <a:rPr lang="en-US" dirty="0"/>
              <a:t>, nose </a:t>
            </a:r>
            <a:r>
              <a:rPr lang="en-US" dirty="0" err="1"/>
              <a:t>dosta</a:t>
            </a:r>
            <a:r>
              <a:rPr lang="en-US" dirty="0"/>
              <a:t> </a:t>
            </a:r>
            <a:r>
              <a:rPr lang="en-US" dirty="0" err="1"/>
              <a:t>elemenata</a:t>
            </a:r>
            <a:r>
              <a:rPr lang="sr-Latn-ME" dirty="0"/>
              <a:t> 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ZPD </a:t>
            </a:r>
            <a:r>
              <a:rPr lang="en-US" dirty="0" err="1"/>
              <a:t>određuje</a:t>
            </a:r>
            <a:r>
              <a:rPr lang="en-US" dirty="0"/>
              <a:t> minimum </a:t>
            </a:r>
            <a:r>
              <a:rPr lang="en-US" dirty="0" err="1"/>
              <a:t>pretpostavki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osnivanje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sr-Latn-ME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utvrđeni</a:t>
            </a:r>
            <a:r>
              <a:rPr lang="en-US" dirty="0"/>
              <a:t> </a:t>
            </a:r>
            <a:r>
              <a:rPr lang="en-US" dirty="0" err="1"/>
              <a:t>posebnim</a:t>
            </a:r>
            <a:r>
              <a:rPr lang="en-US" dirty="0"/>
              <a:t> </a:t>
            </a:r>
            <a:r>
              <a:rPr lang="en-US" dirty="0" err="1" smtClean="0"/>
              <a:t>zakonima</a:t>
            </a:r>
            <a:r>
              <a:rPr lang="sr-Latn-ME" dirty="0" smtClean="0"/>
              <a:t>, </a:t>
            </a:r>
            <a:r>
              <a:rPr lang="en-US" dirty="0"/>
              <a:t>a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obavljanjem</a:t>
            </a:r>
            <a:r>
              <a:rPr lang="en-US" dirty="0"/>
              <a:t> </a:t>
            </a:r>
            <a:r>
              <a:rPr lang="en-US" dirty="0" err="1"/>
              <a:t>posebnih</a:t>
            </a:r>
            <a:r>
              <a:rPr lang="en-US" dirty="0"/>
              <a:t> </a:t>
            </a:r>
            <a:r>
              <a:rPr lang="en-US" dirty="0" err="1"/>
              <a:t>djelatnosti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bankarstvo</a:t>
            </a:r>
            <a:r>
              <a:rPr lang="en-US" dirty="0"/>
              <a:t>, </a:t>
            </a:r>
            <a:r>
              <a:rPr lang="en-US" dirty="0" err="1"/>
              <a:t>osiguranje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berze</a:t>
            </a:r>
            <a:r>
              <a:rPr lang="en-US" dirty="0"/>
              <a:t>, </a:t>
            </a:r>
            <a:r>
              <a:rPr lang="en-US" dirty="0" err="1"/>
              <a:t>zastupanje</a:t>
            </a:r>
            <a:r>
              <a:rPr lang="en-US" dirty="0"/>
              <a:t> </a:t>
            </a:r>
            <a:r>
              <a:rPr lang="en-US" dirty="0" err="1"/>
              <a:t>inostranih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, </a:t>
            </a:r>
            <a:r>
              <a:rPr lang="en-US" dirty="0" err="1" smtClean="0"/>
              <a:t>investici</a:t>
            </a:r>
            <a:r>
              <a:rPr lang="sr-Latn-ME" dirty="0" smtClean="0"/>
              <a:t>oni</a:t>
            </a:r>
            <a:r>
              <a:rPr lang="en-US" dirty="0" smtClean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9058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006" y="1043189"/>
            <a:ext cx="10503794" cy="513377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Osnivanju</a:t>
            </a:r>
            <a:r>
              <a:rPr lang="en-US" dirty="0"/>
              <a:t> </a:t>
            </a:r>
            <a:r>
              <a:rPr lang="en-US" dirty="0" err="1"/>
              <a:t>d.o.o</a:t>
            </a:r>
            <a:r>
              <a:rPr lang="en-US" dirty="0"/>
              <a:t>.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pristupiti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fizičko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pravno</a:t>
            </a:r>
            <a:r>
              <a:rPr lang="en-US" dirty="0"/>
              <a:t> lice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pl-PL" dirty="0" smtClean="0"/>
              <a:t>minimumom </a:t>
            </a:r>
            <a:r>
              <a:rPr lang="pl-PL" dirty="0"/>
              <a:t>osnovnog kapitala u novcu u iznosu od 2.000 KM. </a:t>
            </a:r>
            <a:endParaRPr lang="pl-PL" dirty="0" smtClean="0"/>
          </a:p>
          <a:p>
            <a:pPr algn="just"/>
            <a:r>
              <a:rPr lang="pl-PL" dirty="0" smtClean="0"/>
              <a:t>Ukoliko </a:t>
            </a:r>
            <a:r>
              <a:rPr lang="pl-PL" dirty="0"/>
              <a:t>se </a:t>
            </a:r>
            <a:r>
              <a:rPr lang="pl-PL" dirty="0" smtClean="0"/>
              <a:t>kao </a:t>
            </a:r>
            <a:r>
              <a:rPr lang="en-US" dirty="0" err="1" smtClean="0"/>
              <a:t>osnivači</a:t>
            </a:r>
            <a:r>
              <a:rPr lang="en-US" dirty="0" smtClean="0"/>
              <a:t> </a:t>
            </a:r>
            <a:r>
              <a:rPr lang="en-US" dirty="0" err="1"/>
              <a:t>pojavljuje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fizičkih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 </a:t>
            </a:r>
            <a:r>
              <a:rPr lang="en-US" dirty="0" err="1"/>
              <a:t>minimalni</a:t>
            </a:r>
            <a:r>
              <a:rPr lang="en-US" dirty="0"/>
              <a:t> </a:t>
            </a:r>
            <a:r>
              <a:rPr lang="en-US" dirty="0" err="1"/>
              <a:t>pojedinačni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ispod</a:t>
            </a:r>
            <a:r>
              <a:rPr lang="en-US" dirty="0"/>
              <a:t> 100 KM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Pored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minimalnog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u </a:t>
            </a:r>
            <a:r>
              <a:rPr lang="en-US" dirty="0" err="1"/>
              <a:t>novcu</a:t>
            </a:r>
            <a:r>
              <a:rPr lang="en-US" dirty="0"/>
              <a:t>,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ulozi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pojaviti</a:t>
            </a:r>
            <a:r>
              <a:rPr lang="en-US" dirty="0"/>
              <a:t>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Kao </a:t>
            </a:r>
            <a:r>
              <a:rPr lang="en-US" dirty="0" err="1"/>
              <a:t>formalni</a:t>
            </a:r>
            <a:r>
              <a:rPr lang="en-US" dirty="0"/>
              <a:t> </a:t>
            </a:r>
            <a:r>
              <a:rPr lang="en-US" dirty="0" err="1"/>
              <a:t>uslov</a:t>
            </a:r>
            <a:r>
              <a:rPr lang="en-US" dirty="0"/>
              <a:t> se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postavlja</a:t>
            </a:r>
            <a:r>
              <a:rPr lang="en-US" dirty="0"/>
              <a:t> </a:t>
            </a:r>
            <a:r>
              <a:rPr lang="en-US" dirty="0" err="1"/>
              <a:t>postojanje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usvajanje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osnivanju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d.o.o</a:t>
            </a:r>
            <a:r>
              <a:rPr lang="en-US" dirty="0"/>
              <a:t>. </a:t>
            </a:r>
            <a:r>
              <a:rPr lang="en-US" dirty="0" err="1"/>
              <a:t>osniva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6115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5910"/>
            <a:ext cx="10515600" cy="528952"/>
          </a:xfrm>
        </p:spPr>
        <p:txBody>
          <a:bodyPr>
            <a:normAutofit fontScale="90000"/>
          </a:bodyPr>
          <a:lstStyle/>
          <a:p>
            <a:r>
              <a:rPr lang="sr-Latn-ME" dirty="0"/>
              <a:t/>
            </a:r>
            <a:br>
              <a:rPr lang="sr-Latn-ME" dirty="0"/>
            </a:br>
            <a:r>
              <a:rPr lang="sr-Latn-ME" dirty="0"/>
              <a:t>4</a:t>
            </a:r>
            <a:r>
              <a:rPr lang="sr-Latn-ME" dirty="0" smtClean="0"/>
              <a:t>.</a:t>
            </a:r>
            <a:r>
              <a:rPr lang="en-US" dirty="0" err="1" smtClean="0"/>
              <a:t>Osnivanje</a:t>
            </a:r>
            <a:r>
              <a:rPr lang="en-US" dirty="0" smtClean="0"/>
              <a:t> </a:t>
            </a:r>
            <a:r>
              <a:rPr lang="sr-Latn-ME" dirty="0" smtClean="0"/>
              <a:t>privrednih društava</a:t>
            </a:r>
            <a:r>
              <a:rPr lang="en-US" dirty="0" smtClean="0"/>
              <a:t> </a:t>
            </a:r>
            <a:r>
              <a:rPr lang="sr-Latn-ME" dirty="0"/>
              <a:t/>
            </a:r>
            <a:br>
              <a:rPr lang="sr-Latn-ME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>
            <a:noAutofit/>
          </a:bodyPr>
          <a:lstStyle/>
          <a:p>
            <a:pPr algn="just"/>
            <a:r>
              <a:rPr lang="sr-Latn-ME" dirty="0" smtClean="0"/>
              <a:t>Osnivanje </a:t>
            </a:r>
            <a:r>
              <a:rPr lang="sr-Latn-ME" dirty="0" smtClean="0"/>
              <a:t>d.d. </a:t>
            </a:r>
            <a:r>
              <a:rPr lang="sr-Latn-ME" dirty="0"/>
              <a:t>m</a:t>
            </a:r>
            <a:r>
              <a:rPr lang="sr-Latn-ME" dirty="0" smtClean="0"/>
              <a:t>ože se vršiti na dva načina:</a:t>
            </a:r>
          </a:p>
          <a:p>
            <a:pPr algn="just"/>
            <a:r>
              <a:rPr lang="en-US" dirty="0" err="1" smtClean="0"/>
              <a:t>Prvi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je </a:t>
            </a:r>
            <a:r>
              <a:rPr lang="en-US" dirty="0" err="1" smtClean="0"/>
              <a:t>simultano</a:t>
            </a:r>
            <a:r>
              <a:rPr lang="sr-Latn-ME" dirty="0" smtClean="0"/>
              <a:t> </a:t>
            </a:r>
            <a:r>
              <a:rPr lang="en-US" dirty="0" err="1" smtClean="0"/>
              <a:t>osnivanje</a:t>
            </a:r>
            <a:r>
              <a:rPr lang="en-US" dirty="0" smtClean="0"/>
              <a:t>, bez </a:t>
            </a:r>
            <a:r>
              <a:rPr lang="en-US" dirty="0" err="1" smtClean="0"/>
              <a:t>javnog</a:t>
            </a:r>
            <a:r>
              <a:rPr lang="en-US" dirty="0" smtClean="0"/>
              <a:t> </a:t>
            </a:r>
            <a:r>
              <a:rPr lang="en-US" dirty="0" smtClean="0"/>
              <a:t>emit</a:t>
            </a:r>
            <a:r>
              <a:rPr lang="sr-Latn-ME" dirty="0" smtClean="0"/>
              <a:t>ovanja </a:t>
            </a:r>
            <a:r>
              <a:rPr lang="en-US" dirty="0" err="1" smtClean="0"/>
              <a:t>dionica</a:t>
            </a:r>
            <a:r>
              <a:rPr lang="en-US" dirty="0" smtClean="0"/>
              <a:t>, a u </a:t>
            </a:r>
            <a:r>
              <a:rPr lang="en-US" dirty="0" err="1" smtClean="0"/>
              <a:t>krugu</a:t>
            </a:r>
            <a:r>
              <a:rPr lang="en-US" dirty="0" smtClean="0"/>
              <a:t> </a:t>
            </a:r>
            <a:r>
              <a:rPr lang="en-US" dirty="0" err="1" smtClean="0"/>
              <a:t>najviše</a:t>
            </a:r>
            <a:r>
              <a:rPr lang="en-US" dirty="0" smtClean="0"/>
              <a:t> do 40 </a:t>
            </a:r>
            <a:r>
              <a:rPr lang="en-US" dirty="0" err="1" smtClean="0"/>
              <a:t>lica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Drugi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sukcesivni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osnivanja</a:t>
            </a:r>
            <a:r>
              <a:rPr lang="sr-Latn-ME" dirty="0" smtClean="0"/>
              <a:t>, koji</a:t>
            </a:r>
            <a:r>
              <a:rPr lang="en-US" dirty="0" smtClean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složeniji</a:t>
            </a:r>
            <a:r>
              <a:rPr lang="en-US" dirty="0" smtClean="0"/>
              <a:t> </a:t>
            </a:r>
            <a:r>
              <a:rPr lang="en-US" dirty="0" err="1" smtClean="0"/>
              <a:t>pošto</a:t>
            </a:r>
            <a:r>
              <a:rPr lang="en-US" dirty="0" smtClean="0"/>
              <a:t> je </a:t>
            </a:r>
            <a:r>
              <a:rPr lang="en-US" dirty="0" err="1" smtClean="0"/>
              <a:t>već</a:t>
            </a:r>
            <a:r>
              <a:rPr lang="en-US" dirty="0" smtClean="0"/>
              <a:t> </a:t>
            </a:r>
            <a:r>
              <a:rPr lang="en-US" dirty="0" err="1" smtClean="0"/>
              <a:t>spomenuto</a:t>
            </a:r>
            <a:r>
              <a:rPr lang="en-US" dirty="0" smtClean="0"/>
              <a:t> da se </a:t>
            </a:r>
            <a:r>
              <a:rPr lang="en-US" dirty="0" err="1" smtClean="0"/>
              <a:t>ovdje</a:t>
            </a:r>
            <a:r>
              <a:rPr lang="en-US" dirty="0" smtClean="0"/>
              <a:t> </a:t>
            </a:r>
            <a:r>
              <a:rPr lang="en-US" dirty="0" err="1" smtClean="0"/>
              <a:t>radi</a:t>
            </a:r>
            <a:r>
              <a:rPr lang="sr-Latn-ME" dirty="0" smtClean="0"/>
              <a:t> </a:t>
            </a:r>
            <a:r>
              <a:rPr lang="pl-PL" dirty="0" smtClean="0"/>
              <a:t>o obaveznom dijelu emisije </a:t>
            </a:r>
            <a:r>
              <a:rPr lang="pl-PL" dirty="0" smtClean="0"/>
              <a:t>dionica.</a:t>
            </a:r>
            <a:endParaRPr lang="pl-PL" dirty="0" smtClean="0"/>
          </a:p>
          <a:p>
            <a:pPr algn="just"/>
            <a:r>
              <a:rPr lang="pl-PL" dirty="0" smtClean="0"/>
              <a:t> I u jednom i u drugom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ostali</a:t>
            </a:r>
            <a:r>
              <a:rPr lang="en-US" dirty="0" smtClean="0"/>
              <a:t> </a:t>
            </a:r>
            <a:r>
              <a:rPr lang="en-US" dirty="0" err="1" smtClean="0"/>
              <a:t>uslovi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osnivanje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isti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 smtClean="0"/>
              <a:t>Dioničko društvo (</a:t>
            </a:r>
            <a:r>
              <a:rPr lang="en-US" dirty="0" err="1" smtClean="0"/>
              <a:t>d.d</a:t>
            </a:r>
            <a:r>
              <a:rPr lang="en-US" dirty="0" smtClean="0"/>
              <a:t>.</a:t>
            </a:r>
            <a:r>
              <a:rPr lang="sr-Latn-ME" dirty="0" smtClean="0"/>
              <a:t>)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osnovati</a:t>
            </a:r>
            <a:r>
              <a:rPr lang="en-US" dirty="0" smtClean="0"/>
              <a:t> </a:t>
            </a:r>
            <a:r>
              <a:rPr lang="en-US" dirty="0" err="1" smtClean="0"/>
              <a:t>jedno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sr-Latn-ME" dirty="0" smtClean="0"/>
              <a:t> </a:t>
            </a:r>
            <a:r>
              <a:rPr lang="pl-PL" dirty="0" smtClean="0"/>
              <a:t>fizičkih ili pravnih lica s minimumom kapitala u novcu u iznosu od 50.000 KM</a:t>
            </a:r>
            <a:r>
              <a:rPr lang="pl-PL" dirty="0" smtClean="0"/>
              <a:t>.</a:t>
            </a: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7996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/>
          <a:lstStyle/>
          <a:p>
            <a:pPr algn="just"/>
            <a:r>
              <a:rPr lang="en-US" dirty="0"/>
              <a:t>I </a:t>
            </a:r>
            <a:r>
              <a:rPr lang="en-US" dirty="0" err="1"/>
              <a:t>ovdje</a:t>
            </a:r>
            <a:r>
              <a:rPr lang="en-US" dirty="0"/>
              <a:t> je </a:t>
            </a:r>
            <a:r>
              <a:rPr lang="en-US" dirty="0" err="1"/>
              <a:t>potreban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en-US" dirty="0" err="1"/>
              <a:t>osnivanju</a:t>
            </a:r>
            <a:r>
              <a:rPr lang="en-US" dirty="0"/>
              <a:t>, a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ulozi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sr-Latn-ME" dirty="0"/>
              <a:t> </a:t>
            </a:r>
            <a:r>
              <a:rPr lang="en-US" dirty="0" err="1"/>
              <a:t>d.o.o</a:t>
            </a:r>
            <a:r>
              <a:rPr lang="en-US" dirty="0"/>
              <a:t>.,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stvarima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pravima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Izuzeci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minimuma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sr-Latn-ME" dirty="0"/>
              <a:t> </a:t>
            </a:r>
            <a:r>
              <a:rPr lang="pl-PL" dirty="0"/>
              <a:t>kapitala u novcu postoje kod: poslovnih banka, gdje je potrebno 15.000.000 KM; </a:t>
            </a:r>
            <a:r>
              <a:rPr lang="en-US" dirty="0" err="1"/>
              <a:t>osiguravajućih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imovinsko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, 1.000.000 KM; </a:t>
            </a:r>
            <a:r>
              <a:rPr lang="en-US" dirty="0" err="1"/>
              <a:t>osiguravajućih</a:t>
            </a:r>
            <a:r>
              <a:rPr lang="sr-Latn-ME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 2.000.000 KM; </a:t>
            </a:r>
            <a:r>
              <a:rPr lang="en-US" dirty="0" err="1"/>
              <a:t>berze</a:t>
            </a:r>
            <a:r>
              <a:rPr lang="en-US" dirty="0"/>
              <a:t>, 200.000 KM;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fondovima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/>
              <a:t>1.000.000 KM.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5056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248" y="708338"/>
            <a:ext cx="10529552" cy="546862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Osnivanje</a:t>
            </a:r>
            <a:r>
              <a:rPr lang="en-US" dirty="0"/>
              <a:t> </a:t>
            </a:r>
            <a:r>
              <a:rPr lang="en-US" dirty="0" err="1"/>
              <a:t>d.n.o</a:t>
            </a:r>
            <a:r>
              <a:rPr lang="en-US" dirty="0"/>
              <a:t>.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k.d</a:t>
            </a:r>
            <a:r>
              <a:rPr lang="en-US" dirty="0"/>
              <a:t>. se </a:t>
            </a:r>
            <a:r>
              <a:rPr lang="en-US" dirty="0" err="1"/>
              <a:t>vrši</a:t>
            </a:r>
            <a:r>
              <a:rPr lang="en-US" dirty="0"/>
              <a:t> pod </a:t>
            </a:r>
            <a:r>
              <a:rPr lang="en-US" dirty="0" err="1"/>
              <a:t>posebnim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, s </a:t>
            </a:r>
            <a:r>
              <a:rPr lang="en-US" dirty="0" err="1"/>
              <a:t>obzirom</a:t>
            </a:r>
            <a:r>
              <a:rPr lang="en-US" dirty="0"/>
              <a:t> da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posebnom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ortakluka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osnivanje</a:t>
            </a:r>
            <a:r>
              <a:rPr lang="en-US" dirty="0"/>
              <a:t> je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 smtClean="0"/>
              <a:t>dva</a:t>
            </a:r>
            <a:r>
              <a:rPr lang="sr-Latn-ME" dirty="0" smtClean="0"/>
              <a:t> </a:t>
            </a:r>
            <a:r>
              <a:rPr lang="en-US" dirty="0" err="1" smtClean="0"/>
              <a:t>lica</a:t>
            </a:r>
            <a:r>
              <a:rPr lang="en-US" dirty="0"/>
              <a:t>, od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jedno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fizičko</a:t>
            </a:r>
            <a:r>
              <a:rPr lang="en-US" dirty="0"/>
              <a:t> lice,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čemu</a:t>
            </a:r>
            <a:r>
              <a:rPr lang="en-US" dirty="0"/>
              <a:t> </a:t>
            </a:r>
            <a:r>
              <a:rPr lang="en-US" dirty="0" err="1"/>
              <a:t>zaključuju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osnivanju</a:t>
            </a:r>
            <a:r>
              <a:rPr lang="en-US" dirty="0" smtClean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Minimum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novcu</a:t>
            </a:r>
            <a:r>
              <a:rPr lang="en-US" dirty="0"/>
              <a:t> </a:t>
            </a:r>
            <a:r>
              <a:rPr lang="en-US" dirty="0" err="1" smtClean="0"/>
              <a:t>nije</a:t>
            </a:r>
            <a:r>
              <a:rPr lang="sr-Latn-ME" dirty="0" smtClean="0"/>
              <a:t> </a:t>
            </a:r>
            <a:r>
              <a:rPr lang="en-US" dirty="0" err="1" smtClean="0"/>
              <a:t>određen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obzirom</a:t>
            </a:r>
            <a:r>
              <a:rPr lang="en-US" dirty="0"/>
              <a:t> da je </a:t>
            </a:r>
            <a:r>
              <a:rPr lang="en-US" dirty="0" err="1"/>
              <a:t>ovdje</a:t>
            </a:r>
            <a:r>
              <a:rPr lang="en-US" dirty="0"/>
              <a:t> </a:t>
            </a:r>
            <a:r>
              <a:rPr lang="en-US" dirty="0" err="1"/>
              <a:t>riječ</a:t>
            </a:r>
            <a:r>
              <a:rPr lang="en-US" dirty="0"/>
              <a:t> o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obaveze</a:t>
            </a:r>
            <a:r>
              <a:rPr lang="sr-Latn-ME" dirty="0" smtClean="0"/>
              <a:t> </a:t>
            </a:r>
            <a:r>
              <a:rPr lang="pt-BR" dirty="0" smtClean="0"/>
              <a:t>neograničeno </a:t>
            </a:r>
            <a:r>
              <a:rPr lang="pt-BR" dirty="0"/>
              <a:t>solidarno cjelokupnom imovinom društva i neunesenom </a:t>
            </a:r>
            <a:r>
              <a:rPr lang="pt-BR" dirty="0" smtClean="0"/>
              <a:t>imovinom</a:t>
            </a:r>
            <a:r>
              <a:rPr lang="sr-Latn-ME" dirty="0" smtClean="0"/>
              <a:t> </a:t>
            </a:r>
            <a:r>
              <a:rPr lang="en-US" dirty="0" err="1" smtClean="0"/>
              <a:t>njegovih</a:t>
            </a:r>
            <a:r>
              <a:rPr lang="en-US" dirty="0" smtClean="0"/>
              <a:t> </a:t>
            </a:r>
            <a:r>
              <a:rPr lang="en-US" dirty="0" err="1"/>
              <a:t>osnivača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Ulozi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/>
              <a:t>novcu</a:t>
            </a:r>
            <a:r>
              <a:rPr lang="en-US" dirty="0"/>
              <a:t>, </a:t>
            </a:r>
            <a:r>
              <a:rPr lang="en-US" dirty="0" err="1"/>
              <a:t>stvarima</a:t>
            </a:r>
            <a:r>
              <a:rPr lang="en-US" dirty="0"/>
              <a:t>, </a:t>
            </a:r>
            <a:r>
              <a:rPr lang="en-US" dirty="0" err="1"/>
              <a:t>pravima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uslugama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uvijek</a:t>
            </a:r>
            <a:r>
              <a:rPr lang="sr-Latn-ME" dirty="0" smtClean="0"/>
              <a:t>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jednaki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2287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1369" y="682580"/>
            <a:ext cx="10542431" cy="5494383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 smtClean="0"/>
              <a:t>Republika </a:t>
            </a:r>
            <a:r>
              <a:rPr lang="pl-PL" dirty="0" smtClean="0"/>
              <a:t>Srpska prema </a:t>
            </a:r>
            <a:r>
              <a:rPr lang="pl-PL" dirty="0" smtClean="0"/>
              <a:t>Zakonu o preduzećima</a:t>
            </a:r>
            <a:r>
              <a:rPr lang="pl-PL" dirty="0" smtClean="0"/>
              <a:t>, poznaje </a:t>
            </a:r>
            <a:r>
              <a:rPr lang="pl-PL" dirty="0" smtClean="0"/>
              <a:t>nešto drugačije </a:t>
            </a:r>
            <a:r>
              <a:rPr lang="en-US" dirty="0" err="1" smtClean="0"/>
              <a:t>uslove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organiziranja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to </a:t>
            </a:r>
            <a:r>
              <a:rPr lang="en-US" dirty="0" err="1"/>
              <a:t>predviđeno</a:t>
            </a:r>
            <a:r>
              <a:rPr lang="en-US" dirty="0"/>
              <a:t> u </a:t>
            </a:r>
            <a:r>
              <a:rPr lang="en-US" dirty="0" err="1"/>
              <a:t>Federaciji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 smtClean="0"/>
              <a:t>putem</a:t>
            </a:r>
            <a:r>
              <a:rPr lang="sr-Latn-ME" dirty="0" smtClean="0"/>
              <a:t> </a:t>
            </a:r>
            <a:r>
              <a:rPr lang="en-US" dirty="0" smtClean="0"/>
              <a:t>ZPD-a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: </a:t>
            </a:r>
            <a:r>
              <a:rPr lang="en-US" dirty="0" err="1"/>
              <a:t>privredno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javno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. </a:t>
            </a:r>
            <a:r>
              <a:rPr lang="en-US" dirty="0" err="1"/>
              <a:t>Osnivanje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rad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u </a:t>
            </a:r>
            <a:r>
              <a:rPr lang="en-US" dirty="0" err="1"/>
              <a:t>Federaciji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 smtClean="0"/>
              <a:t>reguli</a:t>
            </a:r>
            <a:r>
              <a:rPr lang="sr-Latn-ME" dirty="0" smtClean="0"/>
              <a:t>sano </a:t>
            </a:r>
            <a:r>
              <a:rPr lang="en-US" dirty="0" smtClean="0"/>
              <a:t>je </a:t>
            </a:r>
            <a:r>
              <a:rPr lang="en-US" dirty="0" err="1"/>
              <a:t>posebnim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o </a:t>
            </a:r>
            <a:r>
              <a:rPr lang="en-US" dirty="0" err="1" smtClean="0"/>
              <a:t>javnim</a:t>
            </a:r>
            <a:r>
              <a:rPr lang="sr-Latn-ME" dirty="0" smtClean="0"/>
              <a:t> </a:t>
            </a:r>
            <a:r>
              <a:rPr lang="en-US" dirty="0" err="1" smtClean="0"/>
              <a:t>preduzećima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posebnim</a:t>
            </a:r>
            <a:r>
              <a:rPr lang="en-US" dirty="0"/>
              <a:t> </a:t>
            </a:r>
            <a:r>
              <a:rPr lang="en-US" dirty="0" err="1"/>
              <a:t>zakonima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donose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posebni</a:t>
            </a:r>
            <a:r>
              <a:rPr lang="en-US" dirty="0"/>
              <a:t>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 smtClean="0"/>
              <a:t>osnivanja</a:t>
            </a:r>
            <a:r>
              <a:rPr lang="sr-Latn-ME" dirty="0" smtClean="0"/>
              <a:t> </a:t>
            </a:r>
            <a:r>
              <a:rPr lang="en-US" dirty="0" err="1" smtClean="0"/>
              <a:t>nekog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197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672" y="1182624"/>
            <a:ext cx="10549128" cy="499433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je </a:t>
            </a:r>
            <a:r>
              <a:rPr lang="en-US" dirty="0" err="1"/>
              <a:t>ortačko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(</a:t>
            </a:r>
            <a:r>
              <a:rPr lang="en-US" dirty="0" err="1"/>
              <a:t>o.d</a:t>
            </a:r>
            <a:r>
              <a:rPr lang="en-US" dirty="0"/>
              <a:t>.)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osnivaju</a:t>
            </a:r>
            <a:r>
              <a:rPr lang="sr-Latn-ME" dirty="0" smtClean="0"/>
              <a:t> </a:t>
            </a:r>
            <a:r>
              <a:rPr lang="pt-BR" dirty="0" smtClean="0"/>
              <a:t>najmanje </a:t>
            </a:r>
            <a:r>
              <a:rPr lang="pt-BR" dirty="0"/>
              <a:t>dva fizička lica zaključivanjem ugovora o osnivanju. </a:t>
            </a:r>
            <a:endParaRPr lang="sr-Latn-ME" dirty="0" smtClean="0"/>
          </a:p>
          <a:p>
            <a:pPr algn="just"/>
            <a:r>
              <a:rPr lang="pt-BR" dirty="0" smtClean="0"/>
              <a:t>Minimum osnovnog</a:t>
            </a:r>
            <a:r>
              <a:rPr lang="sr-Latn-ME" dirty="0" smtClean="0"/>
              <a:t> </a:t>
            </a:r>
            <a:r>
              <a:rPr lang="pl-PL" dirty="0" smtClean="0"/>
              <a:t>kapitala </a:t>
            </a:r>
            <a:r>
              <a:rPr lang="pl-PL" dirty="0"/>
              <a:t>nije zakonom određen, a sami ulozi mogu biti u novcu, stvarima, pravima</a:t>
            </a:r>
            <a:r>
              <a:rPr lang="pl-PL" dirty="0" smtClean="0"/>
              <a:t>, </a:t>
            </a:r>
            <a:r>
              <a:rPr lang="en-US" dirty="0" err="1" smtClean="0"/>
              <a:t>uslugama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radu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(</a:t>
            </a:r>
            <a:r>
              <a:rPr lang="en-US" dirty="0" err="1"/>
              <a:t>a.d.</a:t>
            </a:r>
            <a:r>
              <a:rPr lang="en-US" dirty="0"/>
              <a:t>),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osniva</a:t>
            </a:r>
            <a:r>
              <a:rPr lang="en-US" dirty="0"/>
              <a:t> se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sličan</a:t>
            </a:r>
            <a:r>
              <a:rPr lang="en-US" dirty="0" smtClean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Federaciji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Razlike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ogledaju</a:t>
            </a:r>
            <a:r>
              <a:rPr lang="en-US" dirty="0"/>
              <a:t> u </a:t>
            </a:r>
            <a:r>
              <a:rPr lang="en-US" dirty="0" err="1"/>
              <a:t>minimalnoj</a:t>
            </a:r>
            <a:r>
              <a:rPr lang="en-US" dirty="0"/>
              <a:t> </a:t>
            </a:r>
            <a:r>
              <a:rPr lang="en-US" dirty="0" err="1"/>
              <a:t>visini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iznosi</a:t>
            </a:r>
            <a:r>
              <a:rPr lang="en-US" dirty="0"/>
              <a:t> 10.000 KM,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načinu</a:t>
            </a:r>
            <a:r>
              <a:rPr lang="en-US" dirty="0"/>
              <a:t> </a:t>
            </a:r>
            <a:r>
              <a:rPr lang="en-US" dirty="0" err="1"/>
              <a:t>organiziranja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organa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 smtClean="0"/>
              <a:t>B</a:t>
            </a:r>
            <a:r>
              <a:rPr lang="en-US" dirty="0" err="1" smtClean="0"/>
              <a:t>roj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obaveznih</a:t>
            </a:r>
            <a:r>
              <a:rPr lang="en-US" dirty="0"/>
              <a:t> </a:t>
            </a:r>
            <a:r>
              <a:rPr lang="en-US" dirty="0" smtClean="0"/>
              <a:t>organa</a:t>
            </a:r>
            <a:r>
              <a:rPr lang="sr-Latn-ME" dirty="0" smtClean="0"/>
              <a:t> 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u </a:t>
            </a:r>
            <a:r>
              <a:rPr lang="en-US" dirty="0" err="1"/>
              <a:t>Republici</a:t>
            </a:r>
            <a:r>
              <a:rPr lang="en-US" dirty="0"/>
              <a:t> </a:t>
            </a:r>
            <a:r>
              <a:rPr lang="en-US" dirty="0" err="1"/>
              <a:t>Srpskoj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toga da li </a:t>
            </a:r>
            <a:r>
              <a:rPr lang="en-US" dirty="0" err="1"/>
              <a:t>a.d.</a:t>
            </a:r>
            <a:r>
              <a:rPr lang="en-US" dirty="0"/>
              <a:t> </a:t>
            </a:r>
            <a:r>
              <a:rPr lang="en-US" dirty="0" err="1"/>
              <a:t>broji</a:t>
            </a:r>
            <a:r>
              <a:rPr lang="en-US" dirty="0"/>
              <a:t> do 100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sr-Latn-ME" dirty="0" smtClean="0"/>
              <a:t>uposlenih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da li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od 50 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 err="1"/>
              <a:t>minimalnog</a:t>
            </a:r>
            <a:r>
              <a:rPr lang="en-US" dirty="0"/>
              <a:t> </a:t>
            </a:r>
            <a:r>
              <a:rPr lang="en-US" dirty="0" err="1" smtClean="0"/>
              <a:t>osnovnog</a:t>
            </a:r>
            <a:r>
              <a:rPr lang="sr-Latn-ME" dirty="0" smtClean="0"/>
              <a:t> </a:t>
            </a:r>
            <a:r>
              <a:rPr lang="pl-PL" dirty="0" smtClean="0"/>
              <a:t>kapitala </a:t>
            </a:r>
            <a:r>
              <a:rPr lang="pl-PL" dirty="0"/>
              <a:t>u novcu, ulozi se mogu sastojati i u stvarima i pravima. </a:t>
            </a:r>
            <a:endParaRPr lang="pl-PL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5357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6864" y="1060704"/>
            <a:ext cx="10536936" cy="511625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l-PL" dirty="0" smtClean="0"/>
              <a:t>Za posebne oblike </a:t>
            </a:r>
            <a:r>
              <a:rPr lang="en-US" dirty="0" err="1" smtClean="0"/>
              <a:t>organiziranja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u </a:t>
            </a:r>
            <a:r>
              <a:rPr lang="en-US" dirty="0" err="1" smtClean="0"/>
              <a:t>Federaciji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, </a:t>
            </a:r>
            <a:r>
              <a:rPr lang="en-US" dirty="0" err="1" smtClean="0"/>
              <a:t>posebnim</a:t>
            </a:r>
            <a:r>
              <a:rPr lang="en-US" dirty="0" smtClean="0"/>
              <a:t> </a:t>
            </a:r>
            <a:r>
              <a:rPr lang="en-US" dirty="0" err="1" smtClean="0"/>
              <a:t>propisima</a:t>
            </a:r>
            <a:r>
              <a:rPr lang="en-US" dirty="0" smtClean="0"/>
              <a:t> se </a:t>
            </a:r>
            <a:r>
              <a:rPr lang="en-US" dirty="0" err="1" smtClean="0"/>
              <a:t>utvrđuju</a:t>
            </a:r>
            <a:r>
              <a:rPr lang="en-US" dirty="0" smtClean="0"/>
              <a:t> </a:t>
            </a:r>
            <a:r>
              <a:rPr lang="en-US" dirty="0" err="1" smtClean="0"/>
              <a:t>posebni</a:t>
            </a:r>
            <a:r>
              <a:rPr lang="sr-Latn-ME" dirty="0" smtClean="0"/>
              <a:t> </a:t>
            </a:r>
            <a:r>
              <a:rPr lang="en-US" dirty="0" err="1" smtClean="0"/>
              <a:t>uslovi</a:t>
            </a:r>
            <a:r>
              <a:rPr lang="en-US" dirty="0" smtClean="0"/>
              <a:t> u </a:t>
            </a:r>
            <a:r>
              <a:rPr lang="en-US" dirty="0" err="1" smtClean="0"/>
              <a:t>pogledu</a:t>
            </a:r>
            <a:r>
              <a:rPr lang="en-US" dirty="0" smtClean="0"/>
              <a:t> </a:t>
            </a:r>
            <a:r>
              <a:rPr lang="en-US" dirty="0" err="1" smtClean="0"/>
              <a:t>minimalnog</a:t>
            </a:r>
            <a:r>
              <a:rPr lang="en-US" dirty="0" smtClean="0"/>
              <a:t> </a:t>
            </a:r>
            <a:r>
              <a:rPr lang="en-US" dirty="0" err="1" smtClean="0"/>
              <a:t>iznosa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u </a:t>
            </a:r>
            <a:r>
              <a:rPr lang="en-US" dirty="0" err="1" smtClean="0"/>
              <a:t>novcu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D.o.o</a:t>
            </a:r>
            <a:r>
              <a:rPr lang="en-US" dirty="0" smtClean="0"/>
              <a:t>. </a:t>
            </a:r>
            <a:r>
              <a:rPr lang="en-US" dirty="0" err="1" smtClean="0"/>
              <a:t>mogu</a:t>
            </a:r>
            <a:r>
              <a:rPr lang="en-US" dirty="0" smtClean="0"/>
              <a:t> da</a:t>
            </a:r>
            <a:r>
              <a:rPr lang="sr-Latn-ME" dirty="0" smtClean="0"/>
              <a:t> </a:t>
            </a:r>
            <a:r>
              <a:rPr lang="en-US" dirty="0" err="1" smtClean="0"/>
              <a:t>osnuju</a:t>
            </a:r>
            <a:r>
              <a:rPr lang="en-US" dirty="0" smtClean="0"/>
              <a:t> </a:t>
            </a:r>
            <a:r>
              <a:rPr lang="en-US" dirty="0" err="1" smtClean="0"/>
              <a:t>fizička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pravna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ugovorom</a:t>
            </a:r>
            <a:r>
              <a:rPr lang="en-US" dirty="0" smtClean="0"/>
              <a:t> o </a:t>
            </a:r>
            <a:r>
              <a:rPr lang="en-US" dirty="0" err="1" smtClean="0"/>
              <a:t>osnivanju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osnivačkim</a:t>
            </a:r>
            <a:r>
              <a:rPr lang="en-US" dirty="0" smtClean="0"/>
              <a:t> </a:t>
            </a:r>
            <a:r>
              <a:rPr lang="en-US" dirty="0" err="1" smtClean="0"/>
              <a:t>aktom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se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osnivač</a:t>
            </a:r>
            <a:r>
              <a:rPr lang="en-US" dirty="0" smtClean="0"/>
              <a:t> </a:t>
            </a:r>
            <a:r>
              <a:rPr lang="en-US" dirty="0" err="1" smtClean="0"/>
              <a:t>pojavljuje</a:t>
            </a:r>
            <a:r>
              <a:rPr lang="en-US" dirty="0" smtClean="0"/>
              <a:t> </a:t>
            </a:r>
            <a:r>
              <a:rPr lang="en-US" dirty="0" err="1" smtClean="0"/>
              <a:t>jedno</a:t>
            </a:r>
            <a:r>
              <a:rPr lang="en-US" dirty="0" smtClean="0"/>
              <a:t> lice. </a:t>
            </a:r>
            <a:endParaRPr lang="sr-Latn-ME" dirty="0" smtClean="0"/>
          </a:p>
          <a:p>
            <a:pPr algn="just"/>
            <a:r>
              <a:rPr lang="en-US" dirty="0" err="1" smtClean="0"/>
              <a:t>Izuzetak</a:t>
            </a:r>
            <a:r>
              <a:rPr lang="en-US" dirty="0" smtClean="0"/>
              <a:t> u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zakonodavstvo</a:t>
            </a:r>
            <a:r>
              <a:rPr lang="en-US" dirty="0" smtClean="0"/>
              <a:t> </a:t>
            </a:r>
            <a:r>
              <a:rPr lang="en-US" dirty="0" err="1" smtClean="0"/>
              <a:t>Federacije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ograničenje</a:t>
            </a:r>
            <a:r>
              <a:rPr lang="en-US" dirty="0" smtClean="0"/>
              <a:t> da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članova-vlasnika</a:t>
            </a:r>
            <a:r>
              <a:rPr lang="en-US" dirty="0" smtClean="0"/>
              <a:t> </a:t>
            </a:r>
            <a:r>
              <a:rPr lang="en-US" dirty="0" err="1" smtClean="0"/>
              <a:t>udjela</a:t>
            </a:r>
            <a:r>
              <a:rPr lang="en-US" dirty="0" smtClean="0"/>
              <a:t> ne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veći</a:t>
            </a:r>
            <a:r>
              <a:rPr lang="en-US" dirty="0" smtClean="0"/>
              <a:t> od 30.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Federaciji</a:t>
            </a:r>
            <a:r>
              <a:rPr lang="sr-Latn-ME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 ne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 smtClean="0"/>
              <a:t>oblik</a:t>
            </a:r>
            <a:r>
              <a:rPr lang="en-US" dirty="0" smtClean="0"/>
              <a:t> </a:t>
            </a:r>
            <a:r>
              <a:rPr lang="en-US" dirty="0" err="1" smtClean="0"/>
              <a:t>ograničenja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Visine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osnivanje</a:t>
            </a:r>
            <a:r>
              <a:rPr lang="en-US" dirty="0" smtClean="0"/>
              <a:t> </a:t>
            </a:r>
            <a:r>
              <a:rPr lang="en-US" dirty="0" err="1" smtClean="0"/>
              <a:t>d.o.o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u </a:t>
            </a:r>
            <a:r>
              <a:rPr lang="en-US" dirty="0" err="1" smtClean="0"/>
              <a:t>oba</a:t>
            </a:r>
            <a:r>
              <a:rPr lang="en-US" dirty="0" smtClean="0"/>
              <a:t> </a:t>
            </a:r>
            <a:r>
              <a:rPr lang="en-US" dirty="0" err="1" smtClean="0"/>
              <a:t>entiteta</a:t>
            </a:r>
            <a:r>
              <a:rPr lang="en-US" dirty="0" smtClean="0"/>
              <a:t> </a:t>
            </a:r>
            <a:r>
              <a:rPr lang="en-US" dirty="0" err="1" smtClean="0"/>
              <a:t>izjednačene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Kao </a:t>
            </a:r>
            <a:r>
              <a:rPr lang="en-US" dirty="0" err="1" smtClean="0"/>
              <a:t>posebna</a:t>
            </a:r>
            <a:r>
              <a:rPr lang="en-US" dirty="0" smtClean="0"/>
              <a:t> </a:t>
            </a:r>
            <a:r>
              <a:rPr lang="en-US" dirty="0" err="1" smtClean="0"/>
              <a:t>razlika</a:t>
            </a:r>
            <a:r>
              <a:rPr lang="en-US" dirty="0" smtClean="0"/>
              <a:t> </a:t>
            </a:r>
            <a:r>
              <a:rPr lang="en-US" dirty="0" err="1" smtClean="0"/>
              <a:t>egzistira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smtClean="0"/>
              <a:t>o</a:t>
            </a:r>
            <a:r>
              <a:rPr lang="sr-Latn-ME" dirty="0" smtClean="0"/>
              <a:t>rgani</a:t>
            </a:r>
            <a:r>
              <a:rPr lang="en-US" dirty="0" err="1" smtClean="0"/>
              <a:t>zovanja</a:t>
            </a:r>
            <a:r>
              <a:rPr lang="sr-Latn-ME" dirty="0" smtClean="0"/>
              <a:t> </a:t>
            </a:r>
            <a:r>
              <a:rPr lang="en-US" dirty="0" err="1" smtClean="0"/>
              <a:t>pojedinih</a:t>
            </a:r>
            <a:r>
              <a:rPr lang="en-US" dirty="0" smtClean="0"/>
              <a:t> organa u </a:t>
            </a:r>
            <a:r>
              <a:rPr lang="en-US" dirty="0" err="1" smtClean="0"/>
              <a:t>d.o.o</a:t>
            </a:r>
            <a:r>
              <a:rPr lang="en-US" dirty="0" smtClean="0"/>
              <a:t>. u </a:t>
            </a:r>
            <a:r>
              <a:rPr lang="en-US" dirty="0" err="1" smtClean="0"/>
              <a:t>okviru</a:t>
            </a:r>
            <a:r>
              <a:rPr lang="en-US" dirty="0" smtClean="0"/>
              <a:t> </a:t>
            </a:r>
            <a:r>
              <a:rPr lang="en-US" dirty="0" err="1" smtClean="0"/>
              <a:t>entitetskih</a:t>
            </a:r>
            <a:r>
              <a:rPr lang="en-US" dirty="0" smtClean="0"/>
              <a:t> </a:t>
            </a:r>
            <a:r>
              <a:rPr lang="en-US" dirty="0" err="1" smtClean="0"/>
              <a:t>zakonodavstava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Prema</a:t>
            </a:r>
            <a:r>
              <a:rPr lang="en-US" dirty="0" smtClean="0"/>
              <a:t> ZPD-u,</a:t>
            </a:r>
            <a:r>
              <a:rPr lang="sr-Latn-ME" dirty="0" smtClean="0"/>
              <a:t> </a:t>
            </a:r>
            <a:r>
              <a:rPr lang="en-US" dirty="0" err="1" smtClean="0"/>
              <a:t>d.o.o</a:t>
            </a:r>
            <a:r>
              <a:rPr lang="en-US" dirty="0" smtClean="0"/>
              <a:t>. </a:t>
            </a:r>
            <a:r>
              <a:rPr lang="en-US" dirty="0" err="1" smtClean="0"/>
              <a:t>obavezno</a:t>
            </a:r>
            <a:r>
              <a:rPr lang="en-US" dirty="0" smtClean="0"/>
              <a:t> </a:t>
            </a:r>
            <a:r>
              <a:rPr lang="en-US" dirty="0" err="1" smtClean="0"/>
              <a:t>obrazuje</a:t>
            </a:r>
            <a:r>
              <a:rPr lang="en-US" dirty="0" smtClean="0"/>
              <a:t> </a:t>
            </a:r>
            <a:r>
              <a:rPr lang="en-US" dirty="0" err="1" smtClean="0"/>
              <a:t>skupštinu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upravu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98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38799"/>
          </a:xfrm>
        </p:spPr>
        <p:txBody>
          <a:bodyPr>
            <a:noAutofit/>
          </a:bodyPr>
          <a:lstStyle/>
          <a:p>
            <a:r>
              <a:rPr lang="sr-Latn-ME" sz="3600" dirty="0" smtClean="0"/>
              <a:t>A –  KORPORATIVNO UPRAVLJANJE U BiH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8186"/>
            <a:ext cx="10515600" cy="5558777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sr-Latn-ME" sz="3900" dirty="0" smtClean="0"/>
              <a:t>Uvodni pristup</a:t>
            </a:r>
          </a:p>
          <a:p>
            <a:pPr algn="just"/>
            <a:r>
              <a:rPr lang="sr-Latn-ME" sz="3600" dirty="0" smtClean="0"/>
              <a:t>Danas</a:t>
            </a:r>
            <a:r>
              <a:rPr lang="sr-Latn-ME" sz="3600" dirty="0"/>
              <a:t>, k</a:t>
            </a:r>
            <a:r>
              <a:rPr lang="en-US" sz="3600" dirty="0" err="1"/>
              <a:t>orporativno</a:t>
            </a:r>
            <a:r>
              <a:rPr lang="en-US" sz="3600" dirty="0"/>
              <a:t> </a:t>
            </a:r>
            <a:r>
              <a:rPr lang="en-US" sz="3600" dirty="0" err="1"/>
              <a:t>upravljanje</a:t>
            </a:r>
            <a:r>
              <a:rPr lang="en-US" sz="3600" dirty="0"/>
              <a:t> se </a:t>
            </a:r>
            <a:r>
              <a:rPr lang="en-US" sz="3600" dirty="0" err="1"/>
              <a:t>smatra</a:t>
            </a:r>
            <a:r>
              <a:rPr lang="en-US" sz="3600" dirty="0"/>
              <a:t> </a:t>
            </a:r>
            <a:r>
              <a:rPr lang="en-US" sz="3600" dirty="0" err="1"/>
              <a:t>ključnim</a:t>
            </a:r>
            <a:r>
              <a:rPr lang="en-US" sz="3600" dirty="0"/>
              <a:t> </a:t>
            </a:r>
            <a:r>
              <a:rPr lang="en-US" sz="3600" dirty="0" err="1"/>
              <a:t>elementom</a:t>
            </a:r>
            <a:r>
              <a:rPr lang="en-US" sz="3600" dirty="0"/>
              <a:t> u </a:t>
            </a:r>
            <a:r>
              <a:rPr lang="sr-Latn-ME" sz="3600" dirty="0"/>
              <a:t>p</a:t>
            </a:r>
            <a:r>
              <a:rPr lang="en-US" sz="3600" dirty="0" err="1" smtClean="0"/>
              <a:t>oboljšanju</a:t>
            </a:r>
            <a:r>
              <a:rPr lang="sr-Latn-ME" sz="3600" dirty="0" smtClean="0"/>
              <a:t> </a:t>
            </a:r>
            <a:r>
              <a:rPr lang="en-US" sz="3600" dirty="0" err="1"/>
              <a:t>ekonomske</a:t>
            </a:r>
            <a:r>
              <a:rPr lang="en-US" sz="3600" dirty="0"/>
              <a:t> </a:t>
            </a:r>
            <a:r>
              <a:rPr lang="en-US" sz="3600" dirty="0" err="1" smtClean="0"/>
              <a:t>efikasnosti</a:t>
            </a:r>
            <a:r>
              <a:rPr lang="en-US" sz="3600" dirty="0" smtClean="0"/>
              <a:t> </a:t>
            </a:r>
            <a:r>
              <a:rPr lang="en-US" sz="3600" dirty="0" err="1"/>
              <a:t>te</a:t>
            </a:r>
            <a:r>
              <a:rPr lang="en-US" sz="3600" dirty="0"/>
              <a:t> </a:t>
            </a:r>
            <a:r>
              <a:rPr lang="en-US" sz="3600" dirty="0" err="1"/>
              <a:t>povećanju</a:t>
            </a:r>
            <a:r>
              <a:rPr lang="en-US" sz="3600" dirty="0"/>
              <a:t> </a:t>
            </a:r>
            <a:r>
              <a:rPr lang="en-US" sz="3600" dirty="0" err="1"/>
              <a:t>povjerenja</a:t>
            </a:r>
            <a:r>
              <a:rPr lang="en-US" sz="3600" dirty="0"/>
              <a:t> </a:t>
            </a:r>
            <a:r>
              <a:rPr lang="en-US" sz="3600" dirty="0" err="1"/>
              <a:t>investitora</a:t>
            </a:r>
            <a:r>
              <a:rPr lang="en-US" sz="3600" dirty="0"/>
              <a:t>. </a:t>
            </a:r>
            <a:endParaRPr lang="sr-Latn-ME" sz="3600" dirty="0"/>
          </a:p>
          <a:p>
            <a:pPr algn="just"/>
            <a:r>
              <a:rPr lang="sr-Latn-ME" sz="3600" dirty="0" smtClean="0"/>
              <a:t>Trebaju se pridržavati međunarodno </a:t>
            </a:r>
            <a:r>
              <a:rPr lang="sr-Latn-ME" sz="3600" dirty="0"/>
              <a:t>priznatih </a:t>
            </a:r>
            <a:r>
              <a:rPr lang="sr-Latn-ME" sz="3600" dirty="0" smtClean="0"/>
              <a:t>principa </a:t>
            </a:r>
            <a:r>
              <a:rPr lang="sr-Latn-ME" sz="3600" dirty="0"/>
              <a:t>z</a:t>
            </a:r>
            <a:r>
              <a:rPr lang="en-US" sz="3600" dirty="0" err="1"/>
              <a:t>emlje</a:t>
            </a:r>
            <a:r>
              <a:rPr lang="en-US" sz="3600" dirty="0"/>
              <a:t> </a:t>
            </a:r>
            <a:r>
              <a:rPr lang="en-US" sz="3600" dirty="0" err="1"/>
              <a:t>koje</a:t>
            </a:r>
            <a:r>
              <a:rPr lang="sr-Latn-ME" sz="3600" dirty="0"/>
              <a:t> </a:t>
            </a:r>
            <a:r>
              <a:rPr lang="it-IT" sz="3600" dirty="0"/>
              <a:t>žele u punoj mjeri iskoristiti globalno tržište kapitala i privući strane investitore</a:t>
            </a:r>
            <a:r>
              <a:rPr lang="sr-Latn-ME" sz="3600" dirty="0"/>
              <a:t>. </a:t>
            </a:r>
          </a:p>
          <a:p>
            <a:pPr algn="just"/>
            <a:r>
              <a:rPr lang="it-IT" sz="3600" dirty="0"/>
              <a:t> </a:t>
            </a:r>
            <a:r>
              <a:rPr lang="sr-Latn-ME" sz="3600" dirty="0"/>
              <a:t>M</a:t>
            </a:r>
            <a:r>
              <a:rPr lang="en-US" sz="3600" dirty="0" err="1"/>
              <a:t>eđu</a:t>
            </a:r>
            <a:r>
              <a:rPr lang="en-US" sz="3600" dirty="0"/>
              <a:t> </a:t>
            </a:r>
            <a:r>
              <a:rPr lang="en-US" sz="3600" dirty="0" err="1"/>
              <a:t>njima</a:t>
            </a:r>
            <a:r>
              <a:rPr lang="en-US" sz="3600" dirty="0"/>
              <a:t> </a:t>
            </a:r>
            <a:r>
              <a:rPr lang="en-US" sz="3600" dirty="0" smtClean="0"/>
              <a:t>je</a:t>
            </a:r>
            <a:r>
              <a:rPr lang="sr-Latn-ME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/>
              <a:t>Bosna </a:t>
            </a:r>
            <a:r>
              <a:rPr lang="en-US" sz="3600" dirty="0" err="1"/>
              <a:t>i</a:t>
            </a:r>
            <a:r>
              <a:rPr lang="en-US" sz="3600" dirty="0"/>
              <a:t> Hercegovina, </a:t>
            </a:r>
            <a:r>
              <a:rPr lang="sr-Latn-ME" sz="3600" dirty="0"/>
              <a:t>koja </a:t>
            </a:r>
            <a:r>
              <a:rPr lang="en-US" sz="3600" dirty="0"/>
              <a:t>mora </a:t>
            </a:r>
            <a:r>
              <a:rPr lang="en-US" sz="3600" dirty="0" err="1"/>
              <a:t>osigurati</a:t>
            </a:r>
            <a:r>
              <a:rPr lang="en-US" sz="3600" dirty="0"/>
              <a:t> </a:t>
            </a:r>
            <a:r>
              <a:rPr lang="en-US" sz="3600" dirty="0" err="1"/>
              <a:t>uvjerljivo</a:t>
            </a:r>
            <a:r>
              <a:rPr lang="sr-Latn-ME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razumljivo</a:t>
            </a:r>
            <a:r>
              <a:rPr lang="en-US" sz="3600" dirty="0"/>
              <a:t> </a:t>
            </a:r>
            <a:r>
              <a:rPr lang="en-US" sz="3600" dirty="0" err="1"/>
              <a:t>uređenje</a:t>
            </a:r>
            <a:r>
              <a:rPr lang="en-US" sz="3600" dirty="0"/>
              <a:t> </a:t>
            </a:r>
            <a:r>
              <a:rPr lang="en-US" sz="3600" dirty="0" err="1"/>
              <a:t>korporativnog</a:t>
            </a:r>
            <a:r>
              <a:rPr lang="en-US" sz="3600" dirty="0"/>
              <a:t> </a:t>
            </a:r>
            <a:r>
              <a:rPr lang="en-US" sz="3600" dirty="0" err="1"/>
              <a:t>upravljanja</a:t>
            </a:r>
            <a:r>
              <a:rPr lang="sr-Latn-ME" sz="3600" dirty="0"/>
              <a:t>. </a:t>
            </a:r>
          </a:p>
          <a:p>
            <a:pPr algn="just"/>
            <a:r>
              <a:rPr lang="sv-SE" sz="3600" dirty="0"/>
              <a:t> </a:t>
            </a:r>
            <a:r>
              <a:rPr lang="sr-Latn-ME" sz="3600" dirty="0" smtClean="0"/>
              <a:t>Primjena</a:t>
            </a:r>
            <a:r>
              <a:rPr lang="sv-SE" sz="3600" dirty="0" smtClean="0"/>
              <a:t> </a:t>
            </a:r>
            <a:r>
              <a:rPr lang="sv-SE" sz="3600" dirty="0"/>
              <a:t>dobre prakse korporativnog upravljanja u Bosni</a:t>
            </a:r>
            <a:r>
              <a:rPr lang="sr-Latn-ME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Hercegovini</a:t>
            </a:r>
            <a:r>
              <a:rPr lang="en-US" sz="3600" dirty="0"/>
              <a:t> </a:t>
            </a:r>
            <a:r>
              <a:rPr lang="en-US" sz="3600" dirty="0" err="1" smtClean="0"/>
              <a:t>dovest</a:t>
            </a:r>
            <a:r>
              <a:rPr lang="sr-Latn-ME" sz="3600" dirty="0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će</a:t>
            </a:r>
            <a:r>
              <a:rPr lang="en-US" sz="3600" dirty="0"/>
              <a:t> do </a:t>
            </a:r>
            <a:r>
              <a:rPr lang="en-US" sz="3600" dirty="0" err="1"/>
              <a:t>povećanja</a:t>
            </a:r>
            <a:r>
              <a:rPr lang="en-US" sz="3600" dirty="0"/>
              <a:t> </a:t>
            </a:r>
            <a:r>
              <a:rPr lang="en-US" sz="3600" dirty="0" err="1"/>
              <a:t>povjerenja</a:t>
            </a:r>
            <a:r>
              <a:rPr lang="en-US" sz="3600" dirty="0"/>
              <a:t> </a:t>
            </a:r>
            <a:r>
              <a:rPr lang="en-US" sz="3600" dirty="0" err="1"/>
              <a:t>investitora</a:t>
            </a:r>
            <a:r>
              <a:rPr lang="en-US" sz="3600" dirty="0"/>
              <a:t>, </a:t>
            </a:r>
            <a:r>
              <a:rPr lang="en-US" sz="3600" dirty="0" err="1"/>
              <a:t>kako</a:t>
            </a:r>
            <a:r>
              <a:rPr lang="en-US" sz="3600" dirty="0"/>
              <a:t> </a:t>
            </a:r>
            <a:r>
              <a:rPr lang="en-US" sz="3600" dirty="0" err="1"/>
              <a:t>domaćih</a:t>
            </a:r>
            <a:r>
              <a:rPr lang="en-US" sz="3600" dirty="0"/>
              <a:t> </a:t>
            </a:r>
            <a:r>
              <a:rPr lang="en-US" sz="3600" dirty="0" err="1"/>
              <a:t>tako</a:t>
            </a:r>
            <a:r>
              <a:rPr lang="sr-Latn-ME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stranih</a:t>
            </a:r>
            <a:r>
              <a:rPr lang="en-US" sz="3600" dirty="0"/>
              <a:t>, </a:t>
            </a:r>
            <a:r>
              <a:rPr lang="en-US" sz="3600" dirty="0" err="1"/>
              <a:t>pružiti</a:t>
            </a:r>
            <a:r>
              <a:rPr lang="en-US" sz="3600" dirty="0"/>
              <a:t> </a:t>
            </a:r>
            <a:r>
              <a:rPr lang="en-US" sz="3600" dirty="0" err="1"/>
              <a:t>podršku</a:t>
            </a:r>
            <a:r>
              <a:rPr lang="en-US" sz="3600" dirty="0"/>
              <a:t> </a:t>
            </a:r>
            <a:r>
              <a:rPr lang="en-US" sz="3600" dirty="0" err="1"/>
              <a:t>dobrom</a:t>
            </a:r>
            <a:r>
              <a:rPr lang="en-US" sz="3600" dirty="0"/>
              <a:t> </a:t>
            </a:r>
            <a:r>
              <a:rPr lang="en-US" sz="3600" dirty="0" err="1"/>
              <a:t>funkcionisanju</a:t>
            </a:r>
            <a:r>
              <a:rPr lang="en-US" sz="3600" dirty="0"/>
              <a:t> </a:t>
            </a:r>
            <a:r>
              <a:rPr lang="en-US" sz="3600" dirty="0" err="1"/>
              <a:t>finansijskih</a:t>
            </a:r>
            <a:r>
              <a:rPr lang="en-US" sz="3600" dirty="0"/>
              <a:t> </a:t>
            </a:r>
            <a:r>
              <a:rPr lang="en-US" sz="3600" dirty="0" err="1"/>
              <a:t>tržišta</a:t>
            </a:r>
            <a:r>
              <a:rPr lang="en-US" sz="3600" dirty="0"/>
              <a:t>, </a:t>
            </a:r>
            <a:r>
              <a:rPr lang="en-US" sz="3600" dirty="0" err="1"/>
              <a:t>što</a:t>
            </a:r>
            <a:r>
              <a:rPr lang="en-US" sz="3600" dirty="0"/>
              <a:t> </a:t>
            </a:r>
            <a:r>
              <a:rPr lang="en-US" sz="3600" dirty="0" err="1"/>
              <a:t>će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sr-Latn-ME" sz="3600" dirty="0"/>
              <a:t> </a:t>
            </a:r>
            <a:r>
              <a:rPr lang="en-US" sz="3600" dirty="0" err="1"/>
              <a:t>rezultat</a:t>
            </a:r>
            <a:r>
              <a:rPr lang="en-US" sz="3600" dirty="0"/>
              <a:t> </a:t>
            </a:r>
            <a:r>
              <a:rPr lang="en-US" sz="3600" dirty="0" err="1"/>
              <a:t>imati</a:t>
            </a:r>
            <a:r>
              <a:rPr lang="en-US" sz="3600" dirty="0"/>
              <a:t> </a:t>
            </a:r>
            <a:r>
              <a:rPr lang="en-US" sz="3600" dirty="0" err="1"/>
              <a:t>niže</a:t>
            </a:r>
            <a:r>
              <a:rPr lang="en-US" sz="3600" dirty="0"/>
              <a:t> </a:t>
            </a:r>
            <a:r>
              <a:rPr lang="en-US" sz="3600" dirty="0" err="1"/>
              <a:t>troškove</a:t>
            </a:r>
            <a:r>
              <a:rPr lang="en-US" sz="3600" dirty="0"/>
              <a:t> </a:t>
            </a:r>
            <a:r>
              <a:rPr lang="en-US" sz="3600" dirty="0" err="1"/>
              <a:t>kapitala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podsticanje</a:t>
            </a:r>
            <a:r>
              <a:rPr lang="en-US" sz="3600" dirty="0"/>
              <a:t> </a:t>
            </a:r>
            <a:r>
              <a:rPr lang="en-US" sz="3600" dirty="0" err="1"/>
              <a:t>kompanija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efikasnije</a:t>
            </a:r>
            <a:r>
              <a:rPr lang="en-US" sz="3600" dirty="0"/>
              <a:t> </a:t>
            </a:r>
            <a:r>
              <a:rPr lang="en-US" sz="3600" dirty="0" err="1"/>
              <a:t>korištenje</a:t>
            </a:r>
            <a:r>
              <a:rPr lang="sr-Latn-ME" sz="3600" dirty="0"/>
              <a:t> </a:t>
            </a:r>
            <a:r>
              <a:rPr lang="en-US" sz="3600" dirty="0" err="1"/>
              <a:t>resursa</a:t>
            </a:r>
            <a:r>
              <a:rPr lang="en-US" sz="3600" dirty="0"/>
              <a:t>. </a:t>
            </a:r>
            <a:endParaRPr lang="sr-Latn-ME" sz="3600" dirty="0"/>
          </a:p>
          <a:p>
            <a:pPr algn="just"/>
            <a:r>
              <a:rPr lang="sr-Latn-ME" sz="3600" dirty="0" smtClean="0"/>
              <a:t>Sigurno </a:t>
            </a:r>
            <a:r>
              <a:rPr lang="sr-Latn-ME" sz="3600" dirty="0"/>
              <a:t>to </a:t>
            </a:r>
            <a:r>
              <a:rPr lang="en-US" sz="3600" dirty="0"/>
              <a:t> </a:t>
            </a:r>
            <a:r>
              <a:rPr lang="sr-Latn-ME" sz="3600" dirty="0" smtClean="0"/>
              <a:t>bi </a:t>
            </a:r>
            <a:r>
              <a:rPr lang="en-US" sz="3600" dirty="0" err="1" smtClean="0"/>
              <a:t>pozitivno</a:t>
            </a:r>
            <a:r>
              <a:rPr lang="en-US" sz="3600" dirty="0" smtClean="0"/>
              <a:t> </a:t>
            </a:r>
            <a:r>
              <a:rPr lang="en-US" sz="3600" dirty="0" err="1"/>
              <a:t>odrazilo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ekonomski</a:t>
            </a:r>
            <a:r>
              <a:rPr lang="en-US" sz="3600" dirty="0"/>
              <a:t> </a:t>
            </a:r>
            <a:r>
              <a:rPr lang="en-US" sz="3600" dirty="0" err="1"/>
              <a:t>rast</a:t>
            </a:r>
            <a:r>
              <a:rPr lang="en-US" sz="3600" dirty="0"/>
              <a:t> </a:t>
            </a:r>
            <a:r>
              <a:rPr lang="en-US" sz="3600" dirty="0" err="1"/>
              <a:t>cijele</a:t>
            </a:r>
            <a:r>
              <a:rPr lang="en-US" sz="3600" dirty="0"/>
              <a:t> </a:t>
            </a:r>
            <a:r>
              <a:rPr lang="en-US" sz="3600" dirty="0" err="1"/>
              <a:t>zemlje</a:t>
            </a:r>
            <a:r>
              <a:rPr lang="en-US" sz="3600" dirty="0"/>
              <a:t>.</a:t>
            </a:r>
          </a:p>
          <a:p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2876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se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formirati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a </a:t>
            </a:r>
            <a:r>
              <a:rPr lang="en-US" dirty="0" err="1" smtClean="0"/>
              <a:t>obavezan</a:t>
            </a:r>
            <a:r>
              <a:rPr lang="en-US" dirty="0" smtClean="0"/>
              <a:t> je u </a:t>
            </a:r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 smtClean="0"/>
              <a:t>slučaja</a:t>
            </a:r>
            <a:r>
              <a:rPr lang="en-US" dirty="0" smtClean="0"/>
              <a:t>: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d.o.o</a:t>
            </a:r>
            <a:r>
              <a:rPr lang="en-US" dirty="0" smtClean="0"/>
              <a:t>.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najmanje</a:t>
            </a:r>
            <a:r>
              <a:rPr lang="en-US" dirty="0" smtClean="0"/>
              <a:t> </a:t>
            </a:r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 smtClean="0"/>
              <a:t>člana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 smtClean="0"/>
              <a:t>kapital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 smtClean="0"/>
              <a:t>preko</a:t>
            </a:r>
            <a:r>
              <a:rPr lang="en-US" dirty="0" smtClean="0"/>
              <a:t> 1.000.000 KM,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d.o.o</a:t>
            </a:r>
            <a:r>
              <a:rPr lang="en-US" dirty="0" smtClean="0"/>
              <a:t>.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od 10 </a:t>
            </a:r>
            <a:r>
              <a:rPr lang="en-US" dirty="0" err="1" smtClean="0"/>
              <a:t>članova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smtClean="0"/>
              <a:t>a bez </a:t>
            </a:r>
            <a:r>
              <a:rPr lang="en-US" dirty="0" err="1" smtClean="0"/>
              <a:t>obzira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visinu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zakonu</a:t>
            </a:r>
            <a:r>
              <a:rPr lang="en-US" dirty="0" smtClean="0"/>
              <a:t>, </a:t>
            </a:r>
            <a:r>
              <a:rPr lang="en-US" dirty="0" err="1" smtClean="0"/>
              <a:t>skupština</a:t>
            </a:r>
            <a:r>
              <a:rPr lang="en-US" dirty="0" smtClean="0"/>
              <a:t> je </a:t>
            </a:r>
            <a:r>
              <a:rPr lang="en-US" dirty="0" err="1" smtClean="0"/>
              <a:t>takođe</a:t>
            </a:r>
            <a:r>
              <a:rPr lang="en-US" dirty="0" smtClean="0"/>
              <a:t> </a:t>
            </a:r>
            <a:r>
              <a:rPr lang="en-US" dirty="0" err="1" smtClean="0"/>
              <a:t>obavezan</a:t>
            </a:r>
            <a:r>
              <a:rPr lang="en-US" dirty="0" smtClean="0"/>
              <a:t> organ u</a:t>
            </a:r>
            <a:r>
              <a:rPr lang="sr-Latn-ME" dirty="0" smtClean="0"/>
              <a:t> </a:t>
            </a:r>
            <a:r>
              <a:rPr lang="pl-PL" dirty="0" smtClean="0"/>
              <a:t>d.o.o., a ostali se organi obrazuju analogno odredbama koje se odnose na rad a.d. </a:t>
            </a:r>
          </a:p>
          <a:p>
            <a:pPr algn="just"/>
            <a:r>
              <a:rPr lang="pl-PL" dirty="0" smtClean="0"/>
              <a:t>U </a:t>
            </a:r>
            <a:r>
              <a:rPr lang="en-US" dirty="0" err="1" smtClean="0"/>
              <a:t>pogledu</a:t>
            </a:r>
            <a:r>
              <a:rPr lang="en-US" dirty="0" smtClean="0"/>
              <a:t> </a:t>
            </a:r>
            <a:r>
              <a:rPr lang="en-US" dirty="0" err="1" smtClean="0"/>
              <a:t>oblika</a:t>
            </a:r>
            <a:r>
              <a:rPr lang="en-US" dirty="0" smtClean="0"/>
              <a:t> </a:t>
            </a:r>
            <a:r>
              <a:rPr lang="en-US" dirty="0" err="1" smtClean="0"/>
              <a:t>povezivanja</a:t>
            </a:r>
            <a:r>
              <a:rPr lang="en-US" dirty="0" smtClean="0"/>
              <a:t> ZPD </a:t>
            </a:r>
            <a:r>
              <a:rPr lang="en-US" dirty="0" err="1" smtClean="0"/>
              <a:t>poznaje</a:t>
            </a:r>
            <a:r>
              <a:rPr lang="en-US" dirty="0" smtClean="0"/>
              <a:t> </a:t>
            </a:r>
            <a:r>
              <a:rPr lang="en-US" dirty="0" err="1" smtClean="0"/>
              <a:t>povezana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to </a:t>
            </a:r>
            <a:r>
              <a:rPr lang="en-US" dirty="0" err="1" smtClean="0"/>
              <a:t>kao</a:t>
            </a:r>
            <a:r>
              <a:rPr lang="en-US" dirty="0" smtClean="0"/>
              <a:t>: </a:t>
            </a:r>
            <a:r>
              <a:rPr lang="en-US" dirty="0" err="1" smtClean="0"/>
              <a:t>matično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zavisno</a:t>
            </a:r>
            <a:r>
              <a:rPr lang="en-US" dirty="0" smtClean="0"/>
              <a:t> </a:t>
            </a:r>
            <a:r>
              <a:rPr lang="en-US" dirty="0" err="1" smtClean="0"/>
              <a:t>preduzeće</a:t>
            </a:r>
            <a:r>
              <a:rPr lang="en-US" dirty="0" smtClean="0"/>
              <a:t> (</a:t>
            </a:r>
            <a:r>
              <a:rPr lang="en-US" dirty="0" err="1" smtClean="0"/>
              <a:t>mješoviti</a:t>
            </a:r>
            <a:r>
              <a:rPr lang="en-US" dirty="0" smtClean="0"/>
              <a:t> holding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koncern</a:t>
            </a:r>
            <a:r>
              <a:rPr lang="en-US" dirty="0" smtClean="0"/>
              <a:t>); </a:t>
            </a: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uzajamnim</a:t>
            </a:r>
            <a:r>
              <a:rPr lang="sr-Latn-ME" dirty="0" smtClean="0"/>
              <a:t> </a:t>
            </a:r>
            <a:r>
              <a:rPr lang="en-US" dirty="0" err="1" smtClean="0"/>
              <a:t>učešćem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holding.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228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9056" y="853440"/>
            <a:ext cx="10524744" cy="53235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dirty="0" smtClean="0"/>
              <a:t>Distrikt Brčko ima </a:t>
            </a:r>
            <a:r>
              <a:rPr lang="en-US" dirty="0" err="1" smtClean="0"/>
              <a:t>Zakon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preduzećima</a:t>
            </a:r>
            <a:r>
              <a:rPr lang="en-US" dirty="0"/>
              <a:t> </a:t>
            </a:r>
            <a:r>
              <a:rPr lang="en-US" dirty="0" err="1"/>
              <a:t>Brčko</a:t>
            </a:r>
            <a:r>
              <a:rPr lang="en-US" dirty="0"/>
              <a:t> </a:t>
            </a:r>
            <a:r>
              <a:rPr lang="en-US" dirty="0" err="1"/>
              <a:t>Distrikta</a:t>
            </a:r>
            <a:r>
              <a:rPr lang="en-US" dirty="0"/>
              <a:t> (ZOPB) </a:t>
            </a:r>
            <a:r>
              <a:rPr lang="sr-Latn-ME" dirty="0" smtClean="0"/>
              <a:t>koki </a:t>
            </a:r>
            <a:r>
              <a:rPr lang="en-US" dirty="0" err="1" smtClean="0"/>
              <a:t>poznaje</a:t>
            </a:r>
            <a:r>
              <a:rPr lang="en-US" dirty="0"/>
              <a:t>,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ZOP</a:t>
            </a:r>
            <a:r>
              <a:rPr lang="sr-Latn-ME" dirty="0" smtClean="0"/>
              <a:t> </a:t>
            </a:r>
            <a:r>
              <a:rPr lang="en-US" dirty="0" smtClean="0"/>
              <a:t>RS</a:t>
            </a:r>
            <a:r>
              <a:rPr lang="en-US" dirty="0"/>
              <a:t>,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to: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ograničene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, </a:t>
            </a:r>
            <a:r>
              <a:rPr lang="en-US" dirty="0" err="1" smtClean="0"/>
              <a:t>dioničko</a:t>
            </a:r>
            <a:r>
              <a:rPr lang="sr-Latn-ME" dirty="0" smtClean="0"/>
              <a:t> </a:t>
            </a:r>
            <a:r>
              <a:rPr lang="en-US" dirty="0" err="1" smtClean="0"/>
              <a:t>društvo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neograničene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komanditno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D.o.o</a:t>
            </a:r>
            <a:r>
              <a:rPr lang="en-US" dirty="0"/>
              <a:t>. </a:t>
            </a:r>
            <a:r>
              <a:rPr lang="sr-Latn-ME" dirty="0" err="1"/>
              <a:t>m</a:t>
            </a:r>
            <a:r>
              <a:rPr lang="en-US" dirty="0" err="1" smtClean="0"/>
              <a:t>ože</a:t>
            </a:r>
            <a:r>
              <a:rPr lang="sr-Latn-ME" dirty="0" smtClean="0"/>
              <a:t> </a:t>
            </a:r>
            <a:r>
              <a:rPr lang="en-US" dirty="0" err="1" smtClean="0"/>
              <a:t>osnovati</a:t>
            </a:r>
            <a:r>
              <a:rPr lang="en-US" dirty="0" smtClean="0"/>
              <a:t> </a:t>
            </a:r>
            <a:r>
              <a:rPr lang="en-US" dirty="0" err="1"/>
              <a:t>jedno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fizičkih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od </a:t>
            </a:r>
            <a:r>
              <a:rPr lang="en-US" dirty="0" smtClean="0"/>
              <a:t>50</a:t>
            </a:r>
            <a:r>
              <a:rPr lang="sr-Latn-ME" dirty="0" smtClean="0"/>
              <a:t>  </a:t>
            </a:r>
            <a:r>
              <a:rPr lang="en-US" dirty="0" err="1" smtClean="0"/>
              <a:t>članova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D.o.o</a:t>
            </a:r>
            <a:r>
              <a:rPr lang="en-US" dirty="0"/>
              <a:t>.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od 50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jedino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to </a:t>
            </a:r>
            <a:r>
              <a:rPr lang="en-US" dirty="0" err="1"/>
              <a:t>odobri</a:t>
            </a:r>
            <a:r>
              <a:rPr lang="en-US" dirty="0"/>
              <a:t> </a:t>
            </a:r>
            <a:r>
              <a:rPr lang="en-US" dirty="0" err="1"/>
              <a:t>Vlada</a:t>
            </a:r>
            <a:r>
              <a:rPr lang="en-US" dirty="0"/>
              <a:t> </a:t>
            </a:r>
            <a:r>
              <a:rPr lang="en-US" dirty="0" err="1" smtClean="0"/>
              <a:t>Distrikta</a:t>
            </a:r>
            <a:r>
              <a:rPr lang="sr-Latn-ME" dirty="0" smtClean="0"/>
              <a:t> </a:t>
            </a:r>
            <a:r>
              <a:rPr lang="pl-PL" dirty="0" smtClean="0"/>
              <a:t>Brčko</a:t>
            </a:r>
            <a:r>
              <a:rPr lang="pl-PL" dirty="0"/>
              <a:t>. </a:t>
            </a:r>
            <a:endParaRPr lang="pl-PL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870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r>
              <a:rPr lang="pl-PL" dirty="0"/>
              <a:t>Minimalni osnovni kapital u novcu iznosi 5.000 KM, pri čemu najmanji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pojedinačnog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iznosi</a:t>
            </a:r>
            <a:r>
              <a:rPr lang="en-US" dirty="0"/>
              <a:t> 100 KM. </a:t>
            </a:r>
            <a:endParaRPr lang="sr-Latn-ME" dirty="0"/>
          </a:p>
          <a:p>
            <a:r>
              <a:rPr lang="en-US" dirty="0"/>
              <a:t>Pored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ulozi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sastojati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en-US" dirty="0" err="1"/>
              <a:t>stvarima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pravima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Kao </a:t>
            </a:r>
            <a:r>
              <a:rPr lang="en-US" dirty="0" err="1"/>
              <a:t>obavezni</a:t>
            </a:r>
            <a:r>
              <a:rPr lang="en-US" dirty="0"/>
              <a:t> </a:t>
            </a:r>
            <a:r>
              <a:rPr lang="en-US" dirty="0" err="1"/>
              <a:t>organi</a:t>
            </a:r>
            <a:r>
              <a:rPr lang="en-US" dirty="0"/>
              <a:t> u </a:t>
            </a:r>
            <a:r>
              <a:rPr lang="en-US" dirty="0" err="1"/>
              <a:t>d.o.o</a:t>
            </a:r>
            <a:r>
              <a:rPr lang="en-US" dirty="0"/>
              <a:t>. </a:t>
            </a:r>
            <a:r>
              <a:rPr lang="en-US" dirty="0" err="1"/>
              <a:t>javljaju</a:t>
            </a:r>
            <a:r>
              <a:rPr lang="en-US" dirty="0"/>
              <a:t> se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sr-Latn-ME" dirty="0"/>
              <a:t> </a:t>
            </a:r>
            <a:r>
              <a:rPr lang="pl-PL" dirty="0"/>
              <a:t>može biti inokosna i kolegijalna.</a:t>
            </a:r>
          </a:p>
          <a:p>
            <a:r>
              <a:rPr lang="pl-PL" dirty="0"/>
              <a:t> Nadzorni odbor nije obavezni organ i, ukoliko </a:t>
            </a:r>
            <a:r>
              <a:rPr lang="en-US" dirty="0"/>
              <a:t>se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formira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 smtClean="0"/>
              <a:t> n</a:t>
            </a:r>
            <a:r>
              <a:rPr lang="en-US" dirty="0" err="1" smtClean="0"/>
              <a:t>jegov</a:t>
            </a:r>
            <a:r>
              <a:rPr lang="en-US" dirty="0" smtClean="0"/>
              <a:t> </a:t>
            </a:r>
            <a:r>
              <a:rPr lang="en-US" dirty="0"/>
              <a:t>rad se </a:t>
            </a:r>
            <a:r>
              <a:rPr lang="en-US" dirty="0" err="1"/>
              <a:t>primjenjuju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/>
              <a:t>radom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sr-Latn-ME" dirty="0"/>
              <a:t>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/>
              <a:t>dioničkom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4637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Kao </a:t>
            </a:r>
            <a:r>
              <a:rPr lang="en-US" dirty="0" err="1"/>
              <a:t>specifičnost</a:t>
            </a:r>
            <a:r>
              <a:rPr lang="en-US" dirty="0"/>
              <a:t> se </a:t>
            </a:r>
            <a:r>
              <a:rPr lang="en-US" dirty="0" err="1"/>
              <a:t>javlja</a:t>
            </a:r>
            <a:r>
              <a:rPr lang="en-US" dirty="0"/>
              <a:t> </a:t>
            </a:r>
            <a:r>
              <a:rPr lang="en-US" dirty="0" err="1"/>
              <a:t>vezivanje</a:t>
            </a:r>
            <a:r>
              <a:rPr lang="en-US" dirty="0"/>
              <a:t> </a:t>
            </a:r>
            <a:r>
              <a:rPr lang="en-US" dirty="0" err="1"/>
              <a:t>glasačkog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pl-PL" dirty="0" smtClean="0"/>
              <a:t>skupštini </a:t>
            </a:r>
            <a:r>
              <a:rPr lang="pl-PL" dirty="0"/>
              <a:t>i to na taj način što se za svakih 100 KM uloga ostvaruje pravo na </a:t>
            </a:r>
            <a:r>
              <a:rPr lang="pl-PL" dirty="0" smtClean="0"/>
              <a:t>jedan </a:t>
            </a:r>
            <a:r>
              <a:rPr lang="en-US" dirty="0" err="1" smtClean="0"/>
              <a:t>glas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d.o.o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odrediti</a:t>
            </a:r>
            <a:r>
              <a:rPr lang="en-US" dirty="0"/>
              <a:t> da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svakih</a:t>
            </a:r>
            <a:r>
              <a:rPr lang="en-US" dirty="0"/>
              <a:t> </a:t>
            </a:r>
            <a:r>
              <a:rPr lang="en-US" dirty="0" err="1"/>
              <a:t>punih</a:t>
            </a:r>
            <a:r>
              <a:rPr lang="en-US" dirty="0"/>
              <a:t> 100 KM </a:t>
            </a:r>
            <a:r>
              <a:rPr lang="en-US" dirty="0" err="1"/>
              <a:t>ili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glasačka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 smtClean="0"/>
              <a:t>članova</a:t>
            </a:r>
            <a:r>
              <a:rPr lang="sr-Latn-ME" dirty="0" smtClean="0"/>
              <a:t> </a:t>
            </a:r>
            <a:r>
              <a:rPr lang="en-US" dirty="0" err="1" smtClean="0"/>
              <a:t>ograničena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gornji</a:t>
            </a:r>
            <a:r>
              <a:rPr lang="en-US" dirty="0"/>
              <a:t> </a:t>
            </a:r>
            <a:r>
              <a:rPr lang="en-US" dirty="0" err="1"/>
              <a:t>princip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D.d</a:t>
            </a:r>
            <a:r>
              <a:rPr lang="en-US" dirty="0"/>
              <a:t>.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osnovati</a:t>
            </a:r>
            <a:r>
              <a:rPr lang="en-US" dirty="0"/>
              <a:t> </a:t>
            </a:r>
            <a:r>
              <a:rPr lang="en-US" dirty="0" err="1"/>
              <a:t>jedno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 smtClean="0"/>
              <a:t>fizičkih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čemu</a:t>
            </a:r>
            <a:r>
              <a:rPr lang="en-US" dirty="0"/>
              <a:t> je </a:t>
            </a:r>
            <a:r>
              <a:rPr lang="en-US" dirty="0" err="1"/>
              <a:t>minimalni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15.000 KM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isti</a:t>
            </a:r>
            <a:r>
              <a:rPr lang="sr-Latn-ME" dirty="0" smtClean="0"/>
              <a:t> </a:t>
            </a:r>
            <a:r>
              <a:rPr lang="en-US" dirty="0" smtClean="0"/>
              <a:t>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uplaćen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d.d</a:t>
            </a:r>
            <a:r>
              <a:rPr lang="en-US" dirty="0"/>
              <a:t>. u </a:t>
            </a:r>
            <a:r>
              <a:rPr lang="en-US" dirty="0" err="1"/>
              <a:t>sudski</a:t>
            </a:r>
            <a:r>
              <a:rPr lang="en-US" dirty="0"/>
              <a:t> </a:t>
            </a:r>
            <a:r>
              <a:rPr lang="en-US" dirty="0" err="1"/>
              <a:t>registar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1694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294"/>
            <a:ext cx="10515600" cy="5235669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Minimalni</a:t>
            </a:r>
            <a:r>
              <a:rPr lang="en-US" dirty="0" smtClean="0"/>
              <a:t> </a:t>
            </a:r>
            <a:r>
              <a:rPr lang="en-US" dirty="0" err="1" smtClean="0"/>
              <a:t>iznos</a:t>
            </a:r>
            <a:r>
              <a:rPr lang="en-US" dirty="0" smtClean="0"/>
              <a:t> </a:t>
            </a:r>
            <a:r>
              <a:rPr lang="en-US" dirty="0" err="1" smtClean="0"/>
              <a:t>nominalne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 smtClean="0"/>
              <a:t>iznosi</a:t>
            </a:r>
            <a:r>
              <a:rPr lang="en-US" dirty="0" smtClean="0"/>
              <a:t> 10 KM.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Organi</a:t>
            </a:r>
            <a:r>
              <a:rPr lang="en-US" dirty="0" smtClean="0"/>
              <a:t> u </a:t>
            </a:r>
            <a:r>
              <a:rPr lang="en-US" dirty="0" err="1" smtClean="0"/>
              <a:t>d.d</a:t>
            </a:r>
            <a:r>
              <a:rPr lang="en-US" dirty="0" smtClean="0"/>
              <a:t>.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skupština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uprava</a:t>
            </a:r>
            <a:r>
              <a:rPr lang="en-US" dirty="0" smtClean="0"/>
              <a:t> </a:t>
            </a:r>
            <a:r>
              <a:rPr lang="en-US" dirty="0" err="1" smtClean="0"/>
              <a:t>d.d</a:t>
            </a:r>
            <a:r>
              <a:rPr lang="en-US" dirty="0" smtClean="0"/>
              <a:t>.,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pl-PL" dirty="0" smtClean="0"/>
              <a:t>može biti inokosna i kolegijalna. </a:t>
            </a:r>
          </a:p>
          <a:p>
            <a:pPr algn="just"/>
            <a:r>
              <a:rPr lang="pl-PL" dirty="0" smtClean="0"/>
              <a:t>Nadzorni odbor se obavezno formira samo u </a:t>
            </a:r>
            <a:r>
              <a:rPr lang="en-US" dirty="0" err="1" smtClean="0"/>
              <a:t>sljedećim</a:t>
            </a:r>
            <a:r>
              <a:rPr lang="en-US" dirty="0" smtClean="0"/>
              <a:t> </a:t>
            </a:r>
            <a:r>
              <a:rPr lang="en-US" dirty="0" err="1" smtClean="0"/>
              <a:t>slučajevima</a:t>
            </a:r>
            <a:r>
              <a:rPr lang="en-US" dirty="0" smtClean="0"/>
              <a:t>: </a:t>
            </a:r>
            <a:r>
              <a:rPr lang="en-US" dirty="0" err="1" smtClean="0"/>
              <a:t>ako</a:t>
            </a:r>
            <a:r>
              <a:rPr lang="en-US" dirty="0" smtClean="0"/>
              <a:t> je </a:t>
            </a:r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 smtClean="0"/>
              <a:t>d.d</a:t>
            </a:r>
            <a:r>
              <a:rPr lang="en-US" dirty="0" smtClean="0"/>
              <a:t>. </a:t>
            </a:r>
            <a:r>
              <a:rPr lang="en-US" dirty="0" err="1" smtClean="0"/>
              <a:t>veći</a:t>
            </a:r>
            <a:r>
              <a:rPr lang="en-US" dirty="0" smtClean="0"/>
              <a:t> od 1.000.000 </a:t>
            </a:r>
            <a:r>
              <a:rPr lang="en-US" dirty="0" smtClean="0"/>
              <a:t>KM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je</a:t>
            </a:r>
            <a:r>
              <a:rPr lang="sr-Latn-ME" dirty="0" smtClean="0"/>
              <a:t> </a:t>
            </a:r>
            <a:r>
              <a:rPr lang="en-US" dirty="0" err="1" smtClean="0"/>
              <a:t>prosječni</a:t>
            </a:r>
            <a:r>
              <a:rPr lang="en-US" dirty="0" smtClean="0"/>
              <a:t> </a:t>
            </a:r>
            <a:r>
              <a:rPr lang="en-US" dirty="0" err="1" smtClean="0"/>
              <a:t>godišnji</a:t>
            </a:r>
            <a:r>
              <a:rPr lang="en-US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zaposlenih</a:t>
            </a:r>
            <a:r>
              <a:rPr lang="en-US" dirty="0" smtClean="0"/>
              <a:t> </a:t>
            </a:r>
            <a:r>
              <a:rPr lang="en-US" dirty="0" err="1" smtClean="0"/>
              <a:t>veći</a:t>
            </a:r>
            <a:r>
              <a:rPr lang="en-US" dirty="0" smtClean="0"/>
              <a:t> od </a:t>
            </a:r>
            <a:r>
              <a:rPr lang="en-US" dirty="0" smtClean="0"/>
              <a:t>250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 smtClean="0"/>
              <a:t>d.d</a:t>
            </a:r>
            <a:r>
              <a:rPr lang="en-US" dirty="0" smtClean="0"/>
              <a:t>. </a:t>
            </a:r>
            <a:r>
              <a:rPr lang="sr-Latn-ME" dirty="0" smtClean="0"/>
              <a:t>r</a:t>
            </a:r>
            <a:r>
              <a:rPr lang="en-US" dirty="0" err="1" smtClean="0"/>
              <a:t>egistr</a:t>
            </a:r>
            <a:r>
              <a:rPr lang="sr-Latn-ME" dirty="0" smtClean="0"/>
              <a:t>ovane 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berzi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je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ovanih 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 </a:t>
            </a:r>
            <a:r>
              <a:rPr lang="en-US" dirty="0" err="1" smtClean="0"/>
              <a:t>veći</a:t>
            </a:r>
            <a:r>
              <a:rPr lang="en-US" dirty="0" smtClean="0"/>
              <a:t> od 100. </a:t>
            </a:r>
            <a:endParaRPr lang="sr-Latn-ME" dirty="0" smtClean="0"/>
          </a:p>
          <a:p>
            <a:pPr algn="just"/>
            <a:r>
              <a:rPr lang="en-US" dirty="0" err="1" smtClean="0"/>
              <a:t>D.n.o</a:t>
            </a:r>
            <a:r>
              <a:rPr lang="en-US" dirty="0" smtClean="0"/>
              <a:t>. je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dvaju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 </a:t>
            </a:r>
            <a:r>
              <a:rPr lang="en-US" dirty="0" err="1" smtClean="0"/>
              <a:t>odgovaraju</a:t>
            </a:r>
            <a:r>
              <a:rPr lang="en-US" dirty="0" smtClean="0"/>
              <a:t> </a:t>
            </a:r>
            <a:r>
              <a:rPr lang="en-US" dirty="0" err="1" smtClean="0"/>
              <a:t>neograničeno</a:t>
            </a:r>
            <a:r>
              <a:rPr lang="en-US" dirty="0" smtClean="0"/>
              <a:t> </a:t>
            </a:r>
            <a:r>
              <a:rPr lang="en-US" dirty="0" err="1" smtClean="0"/>
              <a:t>solidarno</a:t>
            </a:r>
            <a:r>
              <a:rPr lang="en-US" dirty="0" smtClean="0"/>
              <a:t> </a:t>
            </a:r>
            <a:r>
              <a:rPr lang="en-US" dirty="0" err="1" smtClean="0"/>
              <a:t>svojom</a:t>
            </a:r>
            <a:r>
              <a:rPr lang="en-US" dirty="0" smtClean="0"/>
              <a:t> </a:t>
            </a:r>
            <a:r>
              <a:rPr lang="en-US" dirty="0" err="1" smtClean="0"/>
              <a:t>cjelokupnom</a:t>
            </a:r>
            <a:r>
              <a:rPr lang="sr-Latn-ME" dirty="0" smtClean="0"/>
              <a:t> </a:t>
            </a:r>
            <a:r>
              <a:rPr lang="en-US" dirty="0" err="1" smtClean="0"/>
              <a:t>imovinom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920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2659"/>
            <a:ext cx="10515600" cy="507430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Ulozi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/>
              <a:t>novcu</a:t>
            </a:r>
            <a:r>
              <a:rPr lang="en-US" dirty="0"/>
              <a:t>, </a:t>
            </a:r>
            <a:r>
              <a:rPr lang="en-US" dirty="0" err="1"/>
              <a:t>stvarima</a:t>
            </a:r>
            <a:r>
              <a:rPr lang="en-US" dirty="0"/>
              <a:t>, </a:t>
            </a:r>
            <a:r>
              <a:rPr lang="en-US" dirty="0" err="1"/>
              <a:t>pravima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uslugama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Minimalni</a:t>
            </a:r>
            <a:r>
              <a:rPr lang="sr-Latn-ME" dirty="0" smtClean="0"/>
              <a:t> </a:t>
            </a:r>
            <a:r>
              <a:rPr lang="en-US" dirty="0" err="1" smtClean="0"/>
              <a:t>iznos</a:t>
            </a:r>
            <a:r>
              <a:rPr lang="en-US" dirty="0" smtClean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određen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K.d</a:t>
            </a:r>
            <a:r>
              <a:rPr lang="en-US" dirty="0"/>
              <a:t>. je,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d.n.o</a:t>
            </a:r>
            <a:r>
              <a:rPr lang="en-US" dirty="0"/>
              <a:t>., </a:t>
            </a:r>
            <a:r>
              <a:rPr lang="en-US" dirty="0" err="1"/>
              <a:t>društvo</a:t>
            </a:r>
            <a:r>
              <a:rPr lang="en-US" dirty="0"/>
              <a:t> u </a:t>
            </a:r>
            <a:r>
              <a:rPr lang="en-US" dirty="0" err="1"/>
              <a:t>kome</a:t>
            </a:r>
            <a:r>
              <a:rPr lang="en-US" dirty="0"/>
              <a:t> </a:t>
            </a:r>
            <a:r>
              <a:rPr lang="en-US" dirty="0" err="1" smtClean="0"/>
              <a:t>jedan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odgovara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cjelokupnom</a:t>
            </a:r>
            <a:r>
              <a:rPr lang="en-US" dirty="0"/>
              <a:t> </a:t>
            </a:r>
            <a:r>
              <a:rPr lang="en-US" dirty="0" err="1"/>
              <a:t>svojom</a:t>
            </a:r>
            <a:r>
              <a:rPr lang="en-US" dirty="0"/>
              <a:t> </a:t>
            </a:r>
            <a:r>
              <a:rPr lang="en-US" dirty="0" err="1" smtClean="0"/>
              <a:t>imovinom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komplementari</a:t>
            </a:r>
            <a:r>
              <a:rPr lang="en-US" dirty="0"/>
              <a:t>),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komanditori</a:t>
            </a:r>
            <a:r>
              <a:rPr lang="en-US" dirty="0"/>
              <a:t> </a:t>
            </a:r>
            <a:r>
              <a:rPr lang="en-US" dirty="0" err="1"/>
              <a:t>odgovaraju</a:t>
            </a:r>
            <a:r>
              <a:rPr lang="en-US" dirty="0"/>
              <a:t> do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upisanih</a:t>
            </a:r>
            <a:r>
              <a:rPr lang="en-US" dirty="0"/>
              <a:t> u </a:t>
            </a:r>
            <a:r>
              <a:rPr lang="en-US" dirty="0" err="1"/>
              <a:t>registar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osnivanje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rad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d.n.o</a:t>
            </a:r>
            <a:r>
              <a:rPr lang="en-US" dirty="0"/>
              <a:t>., a </a:t>
            </a:r>
            <a:r>
              <a:rPr lang="en-US" dirty="0" err="1"/>
              <a:t>ujedno</a:t>
            </a:r>
            <a:r>
              <a:rPr lang="en-US" dirty="0"/>
              <a:t> se </a:t>
            </a:r>
            <a:r>
              <a:rPr lang="en-US" dirty="0" err="1"/>
              <a:t>odredbe</a:t>
            </a:r>
            <a:r>
              <a:rPr lang="en-US" dirty="0"/>
              <a:t> ZOPB-a </a:t>
            </a:r>
            <a:r>
              <a:rPr lang="en-US" dirty="0" err="1" smtClean="0"/>
              <a:t>koje</a:t>
            </a:r>
            <a:r>
              <a:rPr lang="sr-Latn-ME" dirty="0" smtClean="0"/>
              <a:t>  </a:t>
            </a:r>
            <a:r>
              <a:rPr lang="sr-Latn-ME" dirty="0" smtClean="0"/>
              <a:t>s</a:t>
            </a:r>
            <a:r>
              <a:rPr lang="en-US" dirty="0" smtClean="0"/>
              <a:t>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rad </a:t>
            </a:r>
            <a:r>
              <a:rPr lang="en-US" dirty="0" err="1"/>
              <a:t>d.n.o</a:t>
            </a:r>
            <a:r>
              <a:rPr lang="en-US" dirty="0"/>
              <a:t>. </a:t>
            </a:r>
            <a:r>
              <a:rPr lang="en-US" dirty="0" err="1"/>
              <a:t>primjenjuju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rad </a:t>
            </a:r>
            <a:r>
              <a:rPr lang="en-US" dirty="0" err="1"/>
              <a:t>k.d</a:t>
            </a:r>
            <a:r>
              <a:rPr lang="en-US" dirty="0"/>
              <a:t>.,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ga</a:t>
            </a:r>
            <a:r>
              <a:rPr lang="en-US" dirty="0" err="1" smtClean="0"/>
              <a:t>čije</a:t>
            </a:r>
            <a:r>
              <a:rPr lang="sr-Latn-ME" dirty="0" smtClean="0"/>
              <a:t> </a:t>
            </a:r>
            <a:r>
              <a:rPr lang="pl-PL" dirty="0" smtClean="0"/>
              <a:t>propisano.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3152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 Specifičnost ZOPB-a je što poznaje i posebne oblike </a:t>
            </a:r>
            <a:r>
              <a:rPr lang="pl-PL" dirty="0" smtClean="0"/>
              <a:t>organizovanja.</a:t>
            </a:r>
            <a:endParaRPr lang="pl-PL" dirty="0" smtClean="0"/>
          </a:p>
          <a:p>
            <a:pPr algn="just"/>
            <a:r>
              <a:rPr lang="pl-PL" dirty="0" smtClean="0"/>
              <a:t> Tako </a:t>
            </a:r>
            <a:r>
              <a:rPr lang="en-US" dirty="0" smtClean="0"/>
              <a:t>se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jednog</a:t>
            </a:r>
            <a:r>
              <a:rPr lang="en-US" dirty="0" smtClean="0"/>
              <a:t> </a:t>
            </a:r>
            <a:r>
              <a:rPr lang="en-US" dirty="0" err="1" smtClean="0"/>
              <a:t>člana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osnivača</a:t>
            </a:r>
            <a:r>
              <a:rPr lang="en-US" dirty="0" smtClean="0"/>
              <a:t> </a:t>
            </a:r>
            <a:r>
              <a:rPr lang="en-US" dirty="0" err="1" smtClean="0"/>
              <a:t>naziva</a:t>
            </a:r>
            <a:r>
              <a:rPr lang="en-US" dirty="0" smtClean="0"/>
              <a:t> </a:t>
            </a:r>
            <a:r>
              <a:rPr lang="en-US" dirty="0" err="1" smtClean="0"/>
              <a:t>jednočlano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, a </a:t>
            </a:r>
            <a:r>
              <a:rPr lang="en-US" dirty="0" err="1" smtClean="0"/>
              <a:t>d.o.o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d.d</a:t>
            </a:r>
            <a:r>
              <a:rPr lang="en-US" dirty="0" smtClean="0"/>
              <a:t>.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osnuje</a:t>
            </a:r>
            <a:r>
              <a:rPr lang="en-US" dirty="0" smtClean="0"/>
              <a:t> </a:t>
            </a:r>
            <a:r>
              <a:rPr lang="en-US" dirty="0" err="1" smtClean="0"/>
              <a:t>Vlada</a:t>
            </a:r>
            <a:r>
              <a:rPr lang="en-US" dirty="0" smtClean="0"/>
              <a:t> </a:t>
            </a:r>
            <a:r>
              <a:rPr lang="en-US" dirty="0" err="1" smtClean="0"/>
              <a:t>Brčko</a:t>
            </a:r>
            <a:r>
              <a:rPr lang="en-US" dirty="0" smtClean="0"/>
              <a:t> </a:t>
            </a:r>
            <a:r>
              <a:rPr lang="en-US" dirty="0" err="1" smtClean="0"/>
              <a:t>Distrikta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obavljanje</a:t>
            </a:r>
            <a:r>
              <a:rPr lang="en-US" dirty="0" smtClean="0"/>
              <a:t> </a:t>
            </a:r>
            <a:r>
              <a:rPr lang="en-US" dirty="0" err="1" smtClean="0"/>
              <a:t>poslova</a:t>
            </a:r>
            <a:r>
              <a:rPr lang="en-US" dirty="0" smtClean="0"/>
              <a:t> od </a:t>
            </a:r>
            <a:r>
              <a:rPr lang="en-US" dirty="0" err="1" smtClean="0"/>
              <a:t>javnog</a:t>
            </a:r>
            <a:r>
              <a:rPr lang="en-US" dirty="0" smtClean="0"/>
              <a:t> </a:t>
            </a:r>
            <a:r>
              <a:rPr lang="en-US" dirty="0" err="1" smtClean="0"/>
              <a:t>interesa</a:t>
            </a:r>
            <a:r>
              <a:rPr lang="sr-Latn-ME" dirty="0" smtClean="0"/>
              <a:t> </a:t>
            </a:r>
            <a:r>
              <a:rPr lang="en-US" dirty="0" err="1" smtClean="0"/>
              <a:t>jeste</a:t>
            </a:r>
            <a:r>
              <a:rPr lang="en-US" dirty="0" smtClean="0"/>
              <a:t> </a:t>
            </a:r>
            <a:r>
              <a:rPr lang="en-US" dirty="0" err="1" smtClean="0"/>
              <a:t>javno</a:t>
            </a:r>
            <a:r>
              <a:rPr lang="en-US" dirty="0" smtClean="0"/>
              <a:t> </a:t>
            </a:r>
            <a:r>
              <a:rPr lang="en-US" dirty="0" err="1" smtClean="0"/>
              <a:t>preduzeće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poseban</a:t>
            </a:r>
            <a:r>
              <a:rPr lang="en-US" dirty="0" smtClean="0"/>
              <a:t> </a:t>
            </a:r>
            <a:r>
              <a:rPr lang="en-US" dirty="0" err="1" smtClean="0"/>
              <a:t>oblik</a:t>
            </a:r>
            <a:r>
              <a:rPr lang="en-US" dirty="0" smtClean="0"/>
              <a:t>, </a:t>
            </a:r>
            <a:r>
              <a:rPr lang="en-US" dirty="0" err="1" smtClean="0"/>
              <a:t>tzv</a:t>
            </a:r>
            <a:r>
              <a:rPr lang="en-US" dirty="0" smtClean="0"/>
              <a:t>. </a:t>
            </a:r>
            <a:r>
              <a:rPr lang="en-US" dirty="0" err="1" smtClean="0"/>
              <a:t>invalidsko</a:t>
            </a:r>
            <a:r>
              <a:rPr lang="en-US" dirty="0" smtClean="0"/>
              <a:t> </a:t>
            </a:r>
            <a:r>
              <a:rPr lang="en-US" dirty="0" err="1" smtClean="0"/>
              <a:t>preduzeće</a:t>
            </a:r>
            <a:r>
              <a:rPr lang="en-US" dirty="0" smtClean="0"/>
              <a:t>, </a:t>
            </a:r>
            <a:r>
              <a:rPr lang="en-US" dirty="0" err="1" smtClean="0"/>
              <a:t>koje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smtClean="0"/>
              <a:t>o</a:t>
            </a:r>
            <a:r>
              <a:rPr lang="sr-Latn-ME" dirty="0" smtClean="0"/>
              <a:t>rganizovati</a:t>
            </a:r>
            <a:r>
              <a:rPr lang="en-US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sva</a:t>
            </a:r>
            <a:r>
              <a:rPr lang="en-US" dirty="0" smtClean="0"/>
              <a:t> </a:t>
            </a:r>
            <a:r>
              <a:rPr lang="en-US" dirty="0" err="1" smtClean="0"/>
              <a:t>četiri</a:t>
            </a:r>
            <a:r>
              <a:rPr lang="en-US" dirty="0" smtClean="0"/>
              <a:t> </a:t>
            </a:r>
            <a:r>
              <a:rPr lang="en-US" dirty="0" err="1" smtClean="0"/>
              <a:t>poznata</a:t>
            </a:r>
            <a:r>
              <a:rPr lang="en-US" dirty="0" smtClean="0"/>
              <a:t> </a:t>
            </a:r>
            <a:r>
              <a:rPr lang="en-US" dirty="0" err="1" smtClean="0"/>
              <a:t>oblika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kategoriju</a:t>
            </a:r>
            <a:r>
              <a:rPr lang="en-US" dirty="0" smtClean="0"/>
              <a:t> </a:t>
            </a:r>
            <a:r>
              <a:rPr lang="en-US" dirty="0" err="1" smtClean="0"/>
              <a:t>invalidskog</a:t>
            </a:r>
            <a:r>
              <a:rPr lang="sr-Latn-ME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 smtClean="0"/>
              <a:t>potrebno</a:t>
            </a:r>
            <a:r>
              <a:rPr lang="en-US" dirty="0" smtClean="0"/>
              <a:t> je da </a:t>
            </a:r>
            <a:r>
              <a:rPr lang="en-US" dirty="0" err="1" smtClean="0"/>
              <a:t>ukupan</a:t>
            </a:r>
            <a:r>
              <a:rPr lang="en-US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zaposlenih</a:t>
            </a:r>
            <a:r>
              <a:rPr lang="en-US" dirty="0" smtClean="0"/>
              <a:t> u </a:t>
            </a:r>
            <a:r>
              <a:rPr lang="en-US" dirty="0" err="1" smtClean="0"/>
              <a:t>toku</a:t>
            </a:r>
            <a:r>
              <a:rPr lang="en-US" dirty="0" smtClean="0"/>
              <a:t> </a:t>
            </a:r>
            <a:r>
              <a:rPr lang="en-US" dirty="0" err="1" smtClean="0"/>
              <a:t>cijele</a:t>
            </a:r>
            <a:r>
              <a:rPr lang="en-US" dirty="0" smtClean="0"/>
              <a:t>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 smtClean="0"/>
              <a:t>godine</a:t>
            </a:r>
            <a:r>
              <a:rPr lang="sr-Latn-ME" dirty="0" smtClean="0"/>
              <a:t> </a:t>
            </a:r>
            <a:r>
              <a:rPr lang="en-US" dirty="0" err="1" smtClean="0"/>
              <a:t>uključuje</a:t>
            </a:r>
            <a:r>
              <a:rPr lang="en-US" dirty="0" smtClean="0"/>
              <a:t> </a:t>
            </a:r>
            <a:r>
              <a:rPr lang="en-US" dirty="0" err="1" smtClean="0"/>
              <a:t>najmanje</a:t>
            </a:r>
            <a:r>
              <a:rPr lang="en-US" dirty="0" smtClean="0"/>
              <a:t> 40%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umanjenom</a:t>
            </a:r>
            <a:r>
              <a:rPr lang="en-US" dirty="0" smtClean="0"/>
              <a:t> </a:t>
            </a:r>
            <a:r>
              <a:rPr lang="en-US" dirty="0" err="1" smtClean="0"/>
              <a:t>radnom</a:t>
            </a:r>
            <a:r>
              <a:rPr lang="en-US" dirty="0" smtClean="0"/>
              <a:t> </a:t>
            </a:r>
            <a:r>
              <a:rPr lang="en-US" dirty="0" err="1" smtClean="0"/>
              <a:t>sposobnošću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osnivanje</a:t>
            </a:r>
            <a:r>
              <a:rPr lang="sr-Latn-ME" dirty="0" smtClean="0"/>
              <a:t> </a:t>
            </a:r>
            <a:r>
              <a:rPr lang="en-US" dirty="0" err="1" smtClean="0"/>
              <a:t>ovog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 smtClean="0"/>
              <a:t>potrebno</a:t>
            </a:r>
            <a:r>
              <a:rPr lang="en-US" dirty="0" smtClean="0"/>
              <a:t> je </a:t>
            </a:r>
            <a:r>
              <a:rPr lang="en-US" dirty="0" err="1" smtClean="0"/>
              <a:t>prethodno</a:t>
            </a:r>
            <a:r>
              <a:rPr lang="en-US" dirty="0" smtClean="0"/>
              <a:t> </a:t>
            </a:r>
            <a:r>
              <a:rPr lang="en-US" dirty="0" err="1" smtClean="0"/>
              <a:t>odobrenje</a:t>
            </a:r>
            <a:r>
              <a:rPr lang="en-US" dirty="0" smtClean="0"/>
              <a:t> </a:t>
            </a:r>
            <a:r>
              <a:rPr lang="en-US" dirty="0" err="1" smtClean="0"/>
              <a:t>Vlade</a:t>
            </a:r>
            <a:r>
              <a:rPr lang="en-US" dirty="0" smtClean="0"/>
              <a:t> </a:t>
            </a:r>
            <a:r>
              <a:rPr lang="en-US" dirty="0" err="1" smtClean="0"/>
              <a:t>Brčko</a:t>
            </a:r>
            <a:r>
              <a:rPr lang="en-US" dirty="0" smtClean="0"/>
              <a:t> </a:t>
            </a:r>
            <a:r>
              <a:rPr lang="en-US" dirty="0" err="1" smtClean="0"/>
              <a:t>Distrikta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2872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7083"/>
          </a:xfrm>
        </p:spPr>
        <p:txBody>
          <a:bodyPr>
            <a:normAutofit fontScale="90000"/>
          </a:bodyPr>
          <a:lstStyle/>
          <a:p>
            <a:r>
              <a:rPr lang="sr-Latn-ME" dirty="0"/>
              <a:t>5</a:t>
            </a:r>
            <a:r>
              <a:rPr lang="en-US" dirty="0" smtClean="0"/>
              <a:t>. </a:t>
            </a:r>
            <a:r>
              <a:rPr lang="en-US" dirty="0" err="1" smtClean="0"/>
              <a:t>Institucionalni</a:t>
            </a:r>
            <a:r>
              <a:rPr lang="en-US" dirty="0" smtClean="0"/>
              <a:t> </a:t>
            </a:r>
            <a:r>
              <a:rPr lang="en-US" dirty="0" err="1" smtClean="0"/>
              <a:t>okvir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0704"/>
            <a:ext cx="10515600" cy="5116259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Državni</a:t>
            </a:r>
            <a:r>
              <a:rPr lang="en-US" dirty="0" smtClean="0"/>
              <a:t> </a:t>
            </a:r>
            <a:r>
              <a:rPr lang="en-US" dirty="0" err="1"/>
              <a:t>organi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nivoima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vlasti</a:t>
            </a:r>
            <a:r>
              <a:rPr lang="en-US" dirty="0"/>
              <a:t>, u </a:t>
            </a:r>
            <a:r>
              <a:rPr lang="en-US" dirty="0" err="1"/>
              <a:t>Bosni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Hercegovini</a:t>
            </a:r>
            <a:r>
              <a:rPr lang="en-US" dirty="0"/>
              <a:t>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ulogu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od same </a:t>
            </a:r>
            <a:r>
              <a:rPr lang="en-US" dirty="0" err="1"/>
              <a:t>registracije</a:t>
            </a:r>
            <a:r>
              <a:rPr lang="en-US" dirty="0"/>
              <a:t> do </a:t>
            </a:r>
            <a:r>
              <a:rPr lang="en-US" dirty="0" err="1" smtClean="0"/>
              <a:t>upravljanja</a:t>
            </a:r>
            <a:r>
              <a:rPr lang="sr-Latn-ME" dirty="0" smtClean="0"/>
              <a:t> </a:t>
            </a:r>
            <a:r>
              <a:rPr lang="en-US" dirty="0" err="1" smtClean="0"/>
              <a:t>privrednim</a:t>
            </a:r>
            <a:r>
              <a:rPr lang="en-US" dirty="0" smtClean="0"/>
              <a:t> </a:t>
            </a:r>
            <a:r>
              <a:rPr lang="en-US" dirty="0" err="1"/>
              <a:t>društvima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O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/>
              <a:t>materija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, takođe, </a:t>
            </a:r>
            <a:r>
              <a:rPr lang="en-US" dirty="0" smtClean="0"/>
              <a:t> </a:t>
            </a:r>
            <a:r>
              <a:rPr lang="en-US" dirty="0" err="1"/>
              <a:t>uređena</a:t>
            </a:r>
            <a:r>
              <a:rPr lang="en-US" dirty="0"/>
              <a:t> </a:t>
            </a:r>
            <a:r>
              <a:rPr lang="en-US" dirty="0" err="1"/>
              <a:t>entitetskim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registraciji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 smtClean="0"/>
              <a:t>stranog</a:t>
            </a:r>
            <a:r>
              <a:rPr lang="sr-Latn-ME" dirty="0" smtClean="0"/>
              <a:t> </a:t>
            </a:r>
            <a:r>
              <a:rPr lang="en-US" dirty="0" err="1" smtClean="0"/>
              <a:t>ulaganja</a:t>
            </a:r>
            <a:r>
              <a:rPr lang="en-US" dirty="0"/>
              <a:t>, u </a:t>
            </a:r>
            <a:r>
              <a:rPr lang="en-US" dirty="0" err="1"/>
              <a:t>BiH</a:t>
            </a:r>
            <a:r>
              <a:rPr lang="en-US" dirty="0"/>
              <a:t> se, pored </a:t>
            </a:r>
            <a:r>
              <a:rPr lang="en-US" dirty="0" err="1"/>
              <a:t>sudova</a:t>
            </a:r>
            <a:r>
              <a:rPr lang="en-US" dirty="0"/>
              <a:t>, </a:t>
            </a:r>
            <a:r>
              <a:rPr lang="en-US" dirty="0" err="1"/>
              <a:t>javlja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Ministarstvo</a:t>
            </a:r>
            <a:r>
              <a:rPr lang="en-US" dirty="0"/>
              <a:t> </a:t>
            </a:r>
            <a:r>
              <a:rPr lang="en-US" dirty="0" err="1"/>
              <a:t>vanjske</a:t>
            </a:r>
            <a:r>
              <a:rPr lang="en-US" dirty="0"/>
              <a:t> </a:t>
            </a:r>
            <a:r>
              <a:rPr lang="en-US" dirty="0" err="1"/>
              <a:t>trgovine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državni</a:t>
            </a:r>
            <a:r>
              <a:rPr lang="en-US" dirty="0"/>
              <a:t> organ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evidentiranje</a:t>
            </a:r>
            <a:r>
              <a:rPr lang="en-US" dirty="0"/>
              <a:t> </a:t>
            </a:r>
            <a:r>
              <a:rPr lang="en-US" dirty="0" err="1"/>
              <a:t>stranog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prethodnu</a:t>
            </a:r>
            <a:r>
              <a:rPr lang="en-US" dirty="0" smtClean="0"/>
              <a:t> </a:t>
            </a:r>
            <a:r>
              <a:rPr lang="en-US" dirty="0" err="1"/>
              <a:t>ovjeru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/>
              <a:t>istim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61983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2208" y="890016"/>
            <a:ext cx="10451592" cy="5286947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Ova </a:t>
            </a:r>
            <a:r>
              <a:rPr lang="en-US" dirty="0" err="1" smtClean="0"/>
              <a:t>procedura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obavezna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oblike</a:t>
            </a:r>
            <a:r>
              <a:rPr lang="en-US" dirty="0" smtClean="0"/>
              <a:t> </a:t>
            </a:r>
            <a:r>
              <a:rPr lang="en-US" dirty="0" err="1" smtClean="0"/>
              <a:t>stranih</a:t>
            </a:r>
            <a:r>
              <a:rPr lang="en-US" dirty="0" smtClean="0"/>
              <a:t> </a:t>
            </a:r>
            <a:r>
              <a:rPr lang="en-US" dirty="0" err="1" smtClean="0"/>
              <a:t>ulaganja</a:t>
            </a:r>
            <a:r>
              <a:rPr lang="en-US" dirty="0" smtClean="0"/>
              <a:t>, bez </a:t>
            </a:r>
            <a:r>
              <a:rPr lang="en-US" dirty="0" err="1" smtClean="0"/>
              <a:t>obzira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djelatnost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visinu</a:t>
            </a:r>
            <a:r>
              <a:rPr lang="en-US" dirty="0" smtClean="0"/>
              <a:t> </a:t>
            </a:r>
            <a:r>
              <a:rPr lang="en-US" dirty="0" err="1" smtClean="0"/>
              <a:t>ulaganja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Ujedno</a:t>
            </a:r>
            <a:r>
              <a:rPr lang="en-US" dirty="0" smtClean="0"/>
              <a:t>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obaveza</a:t>
            </a:r>
            <a:r>
              <a:rPr lang="en-US" dirty="0" smtClean="0"/>
              <a:t> </a:t>
            </a:r>
            <a:r>
              <a:rPr lang="en-US" dirty="0" err="1" smtClean="0"/>
              <a:t>evidentiranja</a:t>
            </a:r>
            <a:r>
              <a:rPr lang="en-US" dirty="0" smtClean="0"/>
              <a:t> </a:t>
            </a:r>
            <a:r>
              <a:rPr lang="en-US" dirty="0" err="1" smtClean="0"/>
              <a:t>ugovora</a:t>
            </a:r>
            <a:r>
              <a:rPr lang="en-US" dirty="0" smtClean="0"/>
              <a:t> o </a:t>
            </a:r>
            <a:r>
              <a:rPr lang="en-US" dirty="0" err="1" smtClean="0"/>
              <a:t>osnivanju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osnivačkog</a:t>
            </a:r>
            <a:r>
              <a:rPr lang="sr-Latn-ME" dirty="0" smtClean="0"/>
              <a:t> </a:t>
            </a:r>
            <a:r>
              <a:rPr lang="en-US" dirty="0" err="1" smtClean="0"/>
              <a:t>akta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entitetskog</a:t>
            </a:r>
            <a:r>
              <a:rPr lang="en-US" dirty="0" smtClean="0"/>
              <a:t> </a:t>
            </a:r>
            <a:r>
              <a:rPr lang="en-US" dirty="0" err="1" smtClean="0"/>
              <a:t>ministarstva</a:t>
            </a:r>
            <a:r>
              <a:rPr lang="en-US" dirty="0" smtClean="0"/>
              <a:t> </a:t>
            </a:r>
            <a:r>
              <a:rPr lang="en-US" dirty="0" err="1" smtClean="0"/>
              <a:t>trgovine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Pored </a:t>
            </a:r>
            <a:r>
              <a:rPr lang="en-US" dirty="0" err="1" smtClean="0"/>
              <a:t>ovog</a:t>
            </a:r>
            <a:r>
              <a:rPr lang="en-US" dirty="0" smtClean="0"/>
              <a:t> </a:t>
            </a:r>
            <a:r>
              <a:rPr lang="en-US" dirty="0" err="1" smtClean="0"/>
              <a:t>državnog</a:t>
            </a:r>
            <a:r>
              <a:rPr lang="en-US" dirty="0" smtClean="0"/>
              <a:t> organa, u </a:t>
            </a:r>
            <a:r>
              <a:rPr lang="en-US" dirty="0" err="1" smtClean="0"/>
              <a:t>slučaju</a:t>
            </a:r>
            <a:r>
              <a:rPr lang="sr-Latn-ME" dirty="0" smtClean="0"/>
              <a:t> </a:t>
            </a:r>
            <a:r>
              <a:rPr lang="en-US" dirty="0" err="1" smtClean="0"/>
              <a:t>osnivanja</a:t>
            </a:r>
            <a:r>
              <a:rPr lang="en-US" dirty="0" smtClean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/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značajnu</a:t>
            </a:r>
            <a:r>
              <a:rPr lang="en-US" dirty="0" smtClean="0"/>
              <a:t> </a:t>
            </a:r>
            <a:r>
              <a:rPr lang="en-US" dirty="0" err="1" smtClean="0"/>
              <a:t>ulogu</a:t>
            </a:r>
            <a:r>
              <a:rPr lang="en-US" dirty="0" smtClean="0"/>
              <a:t> </a:t>
            </a:r>
            <a:r>
              <a:rPr lang="en-US" dirty="0" err="1" smtClean="0"/>
              <a:t>ostvaruje</a:t>
            </a:r>
            <a:r>
              <a:rPr lang="en-US" dirty="0" smtClean="0"/>
              <a:t> </a:t>
            </a:r>
            <a:r>
              <a:rPr lang="en-US" dirty="0" err="1" smtClean="0"/>
              <a:t>Komisija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pl-PL" dirty="0" smtClean="0"/>
              <a:t>vrijednosne papire/hartije od vrijednosti u </a:t>
            </a:r>
            <a:r>
              <a:rPr lang="pl-PL" dirty="0" smtClean="0"/>
              <a:t>FBiH/RS.</a:t>
            </a:r>
            <a:endParaRPr lang="pl-PL" dirty="0" smtClean="0"/>
          </a:p>
          <a:p>
            <a:pPr algn="just"/>
            <a:r>
              <a:rPr lang="en-US" dirty="0" err="1" smtClean="0"/>
              <a:t>Registracija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se u </a:t>
            </a:r>
            <a:r>
              <a:rPr lang="en-US" dirty="0" err="1" smtClean="0"/>
              <a:t>Republici</a:t>
            </a:r>
            <a:r>
              <a:rPr lang="en-US" dirty="0" smtClean="0"/>
              <a:t> </a:t>
            </a:r>
            <a:r>
              <a:rPr lang="en-US" dirty="0" err="1" smtClean="0"/>
              <a:t>Srpskoj</a:t>
            </a:r>
            <a:r>
              <a:rPr lang="en-US" dirty="0" smtClean="0"/>
              <a:t> </a:t>
            </a:r>
            <a:r>
              <a:rPr lang="en-US" dirty="0" err="1" smtClean="0"/>
              <a:t>vrši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pred</a:t>
            </a:r>
            <a:r>
              <a:rPr lang="en-US" dirty="0" smtClean="0"/>
              <a:t> </a:t>
            </a:r>
            <a:r>
              <a:rPr lang="en-US" dirty="0" err="1" smtClean="0"/>
              <a:t>sudovima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to </a:t>
            </a:r>
            <a:r>
              <a:rPr lang="en-US" dirty="0" err="1" smtClean="0"/>
              <a:t>okružnim</a:t>
            </a:r>
            <a:r>
              <a:rPr lang="en-US" dirty="0" smtClean="0"/>
              <a:t> </a:t>
            </a:r>
            <a:r>
              <a:rPr lang="en-US" dirty="0" err="1" smtClean="0"/>
              <a:t>sudovima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sjedištu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se </a:t>
            </a:r>
            <a:r>
              <a:rPr lang="en-US" dirty="0" err="1" smtClean="0"/>
              <a:t>registr</a:t>
            </a:r>
            <a:r>
              <a:rPr lang="sr-Latn-ME" dirty="0" smtClean="0"/>
              <a:t>uje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Procedure u</a:t>
            </a:r>
            <a:r>
              <a:rPr lang="sr-Latn-ME" dirty="0" smtClean="0"/>
              <a:t> </a:t>
            </a:r>
            <a:r>
              <a:rPr lang="en-US" dirty="0" err="1" smtClean="0"/>
              <a:t>Federaciji</a:t>
            </a:r>
            <a:r>
              <a:rPr lang="en-US" dirty="0" smtClean="0"/>
              <a:t> </a:t>
            </a:r>
            <a:r>
              <a:rPr lang="en-US" dirty="0" err="1" smtClean="0"/>
              <a:t>Bosni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Hercegovini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skoro</a:t>
            </a:r>
            <a:r>
              <a:rPr lang="en-US" dirty="0" smtClean="0"/>
              <a:t> </a:t>
            </a:r>
            <a:r>
              <a:rPr lang="en-US" dirty="0" err="1" smtClean="0"/>
              <a:t>identične</a:t>
            </a:r>
            <a:r>
              <a:rPr lang="en-US" dirty="0" smtClean="0"/>
              <a:t> </a:t>
            </a:r>
            <a:r>
              <a:rPr lang="en-US" dirty="0" err="1" smtClean="0"/>
              <a:t>onim</a:t>
            </a:r>
            <a:r>
              <a:rPr lang="en-US" dirty="0" smtClean="0"/>
              <a:t> u </a:t>
            </a:r>
            <a:r>
              <a:rPr lang="en-US" dirty="0" err="1" smtClean="0"/>
              <a:t>Republici</a:t>
            </a:r>
            <a:r>
              <a:rPr lang="en-US" dirty="0" smtClean="0"/>
              <a:t> </a:t>
            </a:r>
            <a:r>
              <a:rPr lang="en-US" dirty="0" err="1" smtClean="0"/>
              <a:t>Srpskoj</a:t>
            </a:r>
            <a:r>
              <a:rPr lang="en-US" dirty="0" smtClean="0"/>
              <a:t>, s </a:t>
            </a:r>
            <a:r>
              <a:rPr lang="en-US" dirty="0" err="1" smtClean="0"/>
              <a:t>tim</a:t>
            </a:r>
            <a:r>
              <a:rPr lang="sr-Latn-ME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u </a:t>
            </a:r>
            <a:r>
              <a:rPr lang="en-US" dirty="0" err="1" smtClean="0"/>
              <a:t>oba</a:t>
            </a:r>
            <a:r>
              <a:rPr lang="en-US" dirty="0" smtClean="0"/>
              <a:t> </a:t>
            </a:r>
            <a:r>
              <a:rPr lang="en-US" dirty="0" err="1" smtClean="0"/>
              <a:t>entiteta</a:t>
            </a:r>
            <a:r>
              <a:rPr lang="en-US" dirty="0" smtClean="0"/>
              <a:t> </a:t>
            </a:r>
            <a:r>
              <a:rPr lang="en-US" dirty="0" err="1" smtClean="0"/>
              <a:t>egzistiraju</a:t>
            </a:r>
            <a:r>
              <a:rPr lang="en-US" dirty="0" smtClean="0"/>
              <a:t> </a:t>
            </a:r>
            <a:r>
              <a:rPr lang="en-US" dirty="0" err="1" smtClean="0"/>
              <a:t>zasebni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propisi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podzakonski</a:t>
            </a:r>
            <a:r>
              <a:rPr lang="en-US" dirty="0" smtClean="0"/>
              <a:t> </a:t>
            </a:r>
            <a:r>
              <a:rPr lang="en-US" dirty="0" err="1" smtClean="0"/>
              <a:t>akti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koji pobliže </a:t>
            </a:r>
            <a:r>
              <a:rPr lang="pl-PL" dirty="0" smtClean="0"/>
              <a:t>regulišu  </a:t>
            </a:r>
            <a:r>
              <a:rPr lang="pl-PL" dirty="0" smtClean="0"/>
              <a:t>ovu materiju.</a:t>
            </a: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465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0016" y="707136"/>
            <a:ext cx="10463784" cy="5469827"/>
          </a:xfrm>
        </p:spPr>
        <p:txBody>
          <a:bodyPr>
            <a:normAutofit/>
          </a:bodyPr>
          <a:lstStyle/>
          <a:p>
            <a:r>
              <a:rPr lang="en-US" dirty="0" err="1" smtClean="0"/>
              <a:t>Neizostavna</a:t>
            </a:r>
            <a:r>
              <a:rPr lang="en-US" dirty="0" smtClean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je </a:t>
            </a:r>
            <a:r>
              <a:rPr lang="en-US" dirty="0" smtClean="0"/>
              <a:t> </a:t>
            </a:r>
            <a:r>
              <a:rPr lang="en-US" dirty="0" err="1"/>
              <a:t>berza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BiH</a:t>
            </a:r>
            <a:r>
              <a:rPr lang="sr-Latn-ME" dirty="0" smtClean="0"/>
              <a:t> </a:t>
            </a:r>
            <a:r>
              <a:rPr lang="en-US" dirty="0" err="1" smtClean="0"/>
              <a:t>egzistiraju</a:t>
            </a:r>
            <a:r>
              <a:rPr lang="en-US" dirty="0" smtClean="0"/>
              <a:t> </a:t>
            </a:r>
            <a:r>
              <a:rPr lang="en-US" dirty="0" err="1"/>
              <a:t>dvije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 – </a:t>
            </a:r>
            <a:r>
              <a:rPr lang="en-US" dirty="0" err="1"/>
              <a:t>Sarajevska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Banjalučka</a:t>
            </a:r>
            <a:r>
              <a:rPr lang="en-US" dirty="0"/>
              <a:t> </a:t>
            </a:r>
            <a:r>
              <a:rPr lang="en-US" dirty="0" err="1"/>
              <a:t>berza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/>
              <a:t>pozitivnoj</a:t>
            </a:r>
            <a:r>
              <a:rPr lang="en-US" dirty="0"/>
              <a:t> </a:t>
            </a:r>
            <a:r>
              <a:rPr lang="en-US" dirty="0" err="1"/>
              <a:t>regulativi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berze</a:t>
            </a:r>
            <a:r>
              <a:rPr lang="en-US" dirty="0" smtClean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 smtClean="0"/>
              <a:t>mjesto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povezivanje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potražnje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/>
              <a:t>papirima</a:t>
            </a:r>
            <a:r>
              <a:rPr lang="en-US" dirty="0"/>
              <a:t>/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/>
              <a:t>unaprijed</a:t>
            </a:r>
            <a:r>
              <a:rPr lang="en-US" dirty="0"/>
              <a:t> </a:t>
            </a:r>
            <a:r>
              <a:rPr lang="en-US" dirty="0" err="1"/>
              <a:t>utvrđenim</a:t>
            </a:r>
            <a:r>
              <a:rPr lang="en-US" dirty="0"/>
              <a:t> </a:t>
            </a:r>
            <a:r>
              <a:rPr lang="en-US" dirty="0" err="1" smtClean="0"/>
              <a:t>pravilima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Kroz</a:t>
            </a:r>
            <a:r>
              <a:rPr lang="en-US" dirty="0" smtClean="0"/>
              <a:t> </a:t>
            </a:r>
            <a:r>
              <a:rPr lang="en-US" dirty="0" err="1"/>
              <a:t>povezivanje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potražnje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vrijednosnim</a:t>
            </a:r>
            <a:r>
              <a:rPr lang="sr-Latn-ME" dirty="0" smtClean="0"/>
              <a:t>  </a:t>
            </a:r>
            <a:r>
              <a:rPr lang="sr-Latn-ME" dirty="0" smtClean="0"/>
              <a:t>p</a:t>
            </a:r>
            <a:r>
              <a:rPr lang="en-US" dirty="0" err="1" smtClean="0"/>
              <a:t>apirima</a:t>
            </a:r>
            <a:r>
              <a:rPr lang="en-US" dirty="0" smtClean="0"/>
              <a:t>/</a:t>
            </a:r>
            <a:r>
              <a:rPr lang="en-US" dirty="0" err="1" smtClean="0"/>
              <a:t>hartijama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vrijednosti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dolazi</a:t>
            </a:r>
            <a:r>
              <a:rPr lang="en-US" dirty="0"/>
              <a:t> se do </a:t>
            </a:r>
            <a:r>
              <a:rPr lang="en-US" dirty="0" err="1"/>
              <a:t>kurseva</a:t>
            </a:r>
            <a:r>
              <a:rPr lang="en-US" dirty="0"/>
              <a:t>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trguje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Treća</a:t>
            </a:r>
            <a:r>
              <a:rPr lang="en-US" dirty="0" smtClean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osiguravanje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 o </a:t>
            </a:r>
            <a:r>
              <a:rPr lang="en-US" dirty="0" err="1"/>
              <a:t>ponudi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potražnji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 </a:t>
            </a:r>
            <a:r>
              <a:rPr lang="en-US" dirty="0" err="1"/>
              <a:t>tržišnoj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trgovanih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39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520" y="1107583"/>
            <a:ext cx="10452279" cy="5069380"/>
          </a:xfrm>
        </p:spPr>
        <p:txBody>
          <a:bodyPr>
            <a:normAutofit lnSpcReduction="10000"/>
          </a:bodyPr>
          <a:lstStyle/>
          <a:p>
            <a:pPr algn="just"/>
            <a:r>
              <a:rPr lang="sr-Latn-ME" dirty="0" smtClean="0"/>
              <a:t>Godine 2003. u</a:t>
            </a:r>
            <a:r>
              <a:rPr lang="en-US" dirty="0" smtClean="0"/>
              <a:t> </a:t>
            </a:r>
            <a:r>
              <a:rPr lang="en-US" dirty="0" err="1"/>
              <a:t>području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 smtClean="0"/>
              <a:t>donesen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Akcioni</a:t>
            </a:r>
            <a:r>
              <a:rPr lang="en-US" dirty="0" smtClean="0"/>
              <a:t> </a:t>
            </a:r>
            <a:r>
              <a:rPr lang="en-US" dirty="0"/>
              <a:t>plan </a:t>
            </a:r>
            <a:r>
              <a:rPr lang="en-US" dirty="0" err="1"/>
              <a:t>Evropske</a:t>
            </a:r>
            <a:r>
              <a:rPr lang="en-US" dirty="0"/>
              <a:t> </a:t>
            </a:r>
            <a:r>
              <a:rPr lang="en-US" dirty="0" err="1"/>
              <a:t>unije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, </a:t>
            </a:r>
            <a:r>
              <a:rPr lang="en-US" dirty="0" err="1" smtClean="0"/>
              <a:t>koji</a:t>
            </a:r>
            <a:r>
              <a:rPr lang="sr-Latn-ME" dirty="0" smtClean="0"/>
              <a:t>m</a:t>
            </a:r>
            <a:r>
              <a:rPr lang="en-US" dirty="0" smtClean="0"/>
              <a:t> </a:t>
            </a:r>
            <a:r>
              <a:rPr lang="sr-Latn-ME" dirty="0"/>
              <a:t>s</a:t>
            </a:r>
            <a:r>
              <a:rPr lang="en-US" dirty="0" smtClean="0"/>
              <a:t>e</a:t>
            </a:r>
            <a:r>
              <a:rPr lang="sr-Latn-ME" dirty="0" smtClean="0"/>
              <a:t> </a:t>
            </a:r>
            <a:r>
              <a:rPr lang="en-US" dirty="0" err="1" smtClean="0"/>
              <a:t>projekt</a:t>
            </a:r>
            <a:r>
              <a:rPr lang="sr-Latn-ME" dirty="0" smtClean="0"/>
              <a:t>uju </a:t>
            </a:r>
            <a:r>
              <a:rPr lang="en-US" dirty="0" err="1" smtClean="0"/>
              <a:t>pravc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en-US" dirty="0" err="1"/>
              <a:t>kompanijske</a:t>
            </a:r>
            <a:r>
              <a:rPr lang="en-US" dirty="0"/>
              <a:t> regulative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/>
              <a:t>članica</a:t>
            </a:r>
            <a:r>
              <a:rPr lang="en-US" dirty="0"/>
              <a:t> </a:t>
            </a:r>
            <a:r>
              <a:rPr lang="en-US" dirty="0" err="1"/>
              <a:t>Evropske</a:t>
            </a:r>
            <a:r>
              <a:rPr lang="en-US" dirty="0"/>
              <a:t> </a:t>
            </a:r>
            <a:r>
              <a:rPr lang="en-US" dirty="0" err="1" smtClean="0"/>
              <a:t>unije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kratki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srednji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dugi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Od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sr-Latn-ME" dirty="0" smtClean="0"/>
              <a:t>koje su se </a:t>
            </a:r>
            <a:r>
              <a:rPr lang="en-US" dirty="0" err="1" smtClean="0"/>
              <a:t>opredijel</a:t>
            </a:r>
            <a:r>
              <a:rPr lang="sr-Latn-ME" dirty="0" smtClean="0"/>
              <a:t>ile 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pridruživanje</a:t>
            </a:r>
            <a:r>
              <a:rPr lang="en-US" dirty="0"/>
              <a:t> </a:t>
            </a:r>
            <a:r>
              <a:rPr lang="en-US" dirty="0" err="1" smtClean="0"/>
              <a:t>Evropskoj</a:t>
            </a:r>
            <a:r>
              <a:rPr lang="sr-Latn-ME" dirty="0" smtClean="0"/>
              <a:t> </a:t>
            </a:r>
            <a:r>
              <a:rPr lang="en-US" dirty="0" err="1" smtClean="0"/>
              <a:t>uniji</a:t>
            </a:r>
            <a:r>
              <a:rPr lang="en-US" dirty="0" smtClean="0"/>
              <a:t> </a:t>
            </a:r>
            <a:r>
              <a:rPr lang="en-US" dirty="0" err="1"/>
              <a:t>očekuje</a:t>
            </a:r>
            <a:r>
              <a:rPr lang="en-US" dirty="0"/>
              <a:t> se da </a:t>
            </a:r>
            <a:r>
              <a:rPr lang="sr-Latn-ME" dirty="0" smtClean="0"/>
              <a:t>s</a:t>
            </a:r>
            <a:r>
              <a:rPr lang="en-US" dirty="0" err="1" smtClean="0"/>
              <a:t>provedu</a:t>
            </a:r>
            <a:r>
              <a:rPr lang="en-US" dirty="0" smtClean="0"/>
              <a:t> </a:t>
            </a:r>
            <a:r>
              <a:rPr lang="en-US" dirty="0" err="1"/>
              <a:t>strukturne</a:t>
            </a:r>
            <a:r>
              <a:rPr lang="en-US" dirty="0"/>
              <a:t> </a:t>
            </a:r>
            <a:r>
              <a:rPr lang="en-US" dirty="0" err="1"/>
              <a:t>reforme</a:t>
            </a:r>
            <a:r>
              <a:rPr lang="en-US" dirty="0"/>
              <a:t>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, </a:t>
            </a:r>
            <a:r>
              <a:rPr lang="en-US" dirty="0" err="1"/>
              <a:t>političkog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ekonomskog</a:t>
            </a:r>
            <a:r>
              <a:rPr lang="en-US" dirty="0" smtClean="0"/>
              <a:t> </a:t>
            </a:r>
            <a:r>
              <a:rPr lang="en-US" dirty="0" err="1"/>
              <a:t>sistema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Bosna </a:t>
            </a:r>
            <a:r>
              <a:rPr lang="en-US" dirty="0" err="1"/>
              <a:t>i</a:t>
            </a:r>
            <a:r>
              <a:rPr lang="en-US" dirty="0"/>
              <a:t> Hercegovina </a:t>
            </a:r>
            <a:r>
              <a:rPr lang="en-US" dirty="0" smtClean="0"/>
              <a:t>je </a:t>
            </a:r>
            <a:r>
              <a:rPr lang="en-US" dirty="0"/>
              <a:t>2008.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 smtClean="0"/>
              <a:t>potpisala</a:t>
            </a:r>
            <a:r>
              <a:rPr lang="sr-Latn-ME" dirty="0" smtClean="0"/>
              <a:t> </a:t>
            </a:r>
            <a:r>
              <a:rPr lang="en-US" dirty="0" err="1" smtClean="0"/>
              <a:t>Sporazum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stabilizaciji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pridruživanju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Potpisivanjem</a:t>
            </a:r>
            <a:r>
              <a:rPr lang="en-US" dirty="0" smtClean="0"/>
              <a:t> </a:t>
            </a:r>
            <a:r>
              <a:rPr lang="en-US" dirty="0"/>
              <a:t>tog </a:t>
            </a:r>
            <a:r>
              <a:rPr lang="en-US" dirty="0" err="1"/>
              <a:t>Sporazuma</a:t>
            </a:r>
            <a:r>
              <a:rPr lang="en-US" dirty="0"/>
              <a:t> Bosna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Hercegovina </a:t>
            </a:r>
            <a:r>
              <a:rPr lang="en-US" dirty="0"/>
              <a:t>je </a:t>
            </a:r>
            <a:r>
              <a:rPr lang="en-US" dirty="0" err="1"/>
              <a:t>preuzela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usklađivanja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propisa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zakonima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propisima</a:t>
            </a:r>
            <a:r>
              <a:rPr lang="en-US" dirty="0"/>
              <a:t> </a:t>
            </a:r>
            <a:r>
              <a:rPr lang="en-US" dirty="0" err="1"/>
              <a:t>Evropske</a:t>
            </a:r>
            <a:r>
              <a:rPr lang="en-US" dirty="0"/>
              <a:t> </a:t>
            </a:r>
            <a:r>
              <a:rPr lang="en-US" dirty="0" err="1"/>
              <a:t>unije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53538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6592" y="524256"/>
            <a:ext cx="10427208" cy="565270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Svakako</a:t>
            </a:r>
            <a:r>
              <a:rPr lang="en-US" dirty="0"/>
              <a:t>, </a:t>
            </a:r>
            <a:r>
              <a:rPr lang="en-US" dirty="0" err="1"/>
              <a:t>jednu</a:t>
            </a:r>
            <a:r>
              <a:rPr lang="en-US" dirty="0"/>
              <a:t> od </a:t>
            </a:r>
            <a:r>
              <a:rPr lang="en-US" dirty="0" err="1"/>
              <a:t>možda</a:t>
            </a:r>
            <a:r>
              <a:rPr lang="en-US" dirty="0"/>
              <a:t> </a:t>
            </a:r>
            <a:r>
              <a:rPr lang="en-US" dirty="0" err="1"/>
              <a:t>najbitnijih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u </a:t>
            </a:r>
            <a:r>
              <a:rPr lang="en-US" dirty="0" err="1"/>
              <a:t>uspostavljanju</a:t>
            </a:r>
            <a:r>
              <a:rPr lang="en-US" dirty="0"/>
              <a:t> </a:t>
            </a:r>
            <a:r>
              <a:rPr lang="en-US" dirty="0" err="1" smtClean="0"/>
              <a:t>kulture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privredne</a:t>
            </a:r>
            <a:r>
              <a:rPr lang="en-US" dirty="0"/>
              <a:t> </a:t>
            </a:r>
            <a:r>
              <a:rPr lang="en-US" dirty="0" err="1"/>
              <a:t>komore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položaj</a:t>
            </a:r>
            <a:r>
              <a:rPr lang="sr-Latn-ME" dirty="0" smtClean="0"/>
              <a:t> </a:t>
            </a:r>
            <a:r>
              <a:rPr lang="en-US" dirty="0" err="1" smtClean="0"/>
              <a:t>privrednih</a:t>
            </a:r>
            <a:r>
              <a:rPr lang="en-US" dirty="0" smtClean="0"/>
              <a:t> </a:t>
            </a:r>
            <a:r>
              <a:rPr lang="en-US" dirty="0" err="1"/>
              <a:t>komora</a:t>
            </a:r>
            <a:r>
              <a:rPr lang="en-US" dirty="0"/>
              <a:t> u </a:t>
            </a:r>
            <a:r>
              <a:rPr lang="en-US" dirty="0" err="1"/>
              <a:t>Bosni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Hercegovini</a:t>
            </a:r>
            <a:r>
              <a:rPr lang="en-US" dirty="0"/>
              <a:t> </a:t>
            </a:r>
            <a:r>
              <a:rPr lang="en-US" dirty="0" err="1"/>
              <a:t>uslovljen</a:t>
            </a:r>
            <a:r>
              <a:rPr lang="en-US" dirty="0"/>
              <a:t> je </a:t>
            </a:r>
            <a:r>
              <a:rPr lang="en-US" dirty="0" err="1"/>
              <a:t>pravnim</a:t>
            </a:r>
            <a:r>
              <a:rPr lang="en-US" dirty="0"/>
              <a:t> </a:t>
            </a:r>
            <a:r>
              <a:rPr lang="en-US" dirty="0" err="1"/>
              <a:t>sistemom</a:t>
            </a:r>
            <a:r>
              <a:rPr lang="en-US" dirty="0"/>
              <a:t> </a:t>
            </a:r>
            <a:r>
              <a:rPr lang="en-US" dirty="0" err="1" smtClean="0"/>
              <a:t>Bosne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Hercegovine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je Bosna </a:t>
            </a:r>
            <a:r>
              <a:rPr lang="en-US" dirty="0" err="1"/>
              <a:t>i</a:t>
            </a:r>
            <a:r>
              <a:rPr lang="en-US" dirty="0"/>
              <a:t> Hercegovina </a:t>
            </a:r>
            <a:r>
              <a:rPr lang="en-US" dirty="0" err="1"/>
              <a:t>složena</a:t>
            </a:r>
            <a:r>
              <a:rPr lang="en-US" dirty="0"/>
              <a:t> </a:t>
            </a:r>
            <a:r>
              <a:rPr lang="en-US" dirty="0" err="1"/>
              <a:t>država</a:t>
            </a:r>
            <a:r>
              <a:rPr lang="en-US" dirty="0"/>
              <a:t>, s </a:t>
            </a:r>
            <a:r>
              <a:rPr lang="en-US" dirty="0" err="1"/>
              <a:t>podjelom</a:t>
            </a:r>
            <a:r>
              <a:rPr lang="en-US" dirty="0"/>
              <a:t> </a:t>
            </a:r>
            <a:r>
              <a:rPr lang="en-US" dirty="0" err="1"/>
              <a:t>vlasti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nekoliko</a:t>
            </a:r>
            <a:r>
              <a:rPr lang="en-US" dirty="0" smtClean="0"/>
              <a:t> </a:t>
            </a:r>
            <a:r>
              <a:rPr lang="en-US" dirty="0" err="1"/>
              <a:t>nivoa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položaj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komora</a:t>
            </a:r>
            <a:r>
              <a:rPr lang="en-US" dirty="0"/>
              <a:t> u </a:t>
            </a:r>
            <a:r>
              <a:rPr lang="en-US" dirty="0" err="1" smtClean="0"/>
              <a:t>pravnom</a:t>
            </a:r>
            <a:r>
              <a:rPr lang="sr-Latn-ME" dirty="0" smtClean="0"/>
              <a:t> </a:t>
            </a:r>
            <a:r>
              <a:rPr lang="en-US" dirty="0" err="1" smtClean="0"/>
              <a:t>sistemu</a:t>
            </a:r>
            <a:r>
              <a:rPr lang="en-US" dirty="0" smtClean="0"/>
              <a:t> </a:t>
            </a:r>
            <a:r>
              <a:rPr lang="en-US" dirty="0" err="1"/>
              <a:t>uslovljen</a:t>
            </a:r>
            <a:r>
              <a:rPr lang="en-US" dirty="0"/>
              <a:t> </a:t>
            </a:r>
            <a:r>
              <a:rPr lang="en-US" dirty="0" err="1"/>
              <a:t>državnom</a:t>
            </a:r>
            <a:r>
              <a:rPr lang="en-US" dirty="0"/>
              <a:t> </a:t>
            </a:r>
            <a:r>
              <a:rPr lang="en-US" dirty="0" err="1"/>
              <a:t>organizacijom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/>
              <a:t>složenosti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, </a:t>
            </a:r>
            <a:r>
              <a:rPr lang="en-US" dirty="0" err="1" smtClean="0"/>
              <a:t>privredne</a:t>
            </a:r>
            <a:r>
              <a:rPr lang="sr-Latn-ME" dirty="0" smtClean="0"/>
              <a:t> </a:t>
            </a:r>
            <a:r>
              <a:rPr lang="en-US" dirty="0" err="1" smtClean="0"/>
              <a:t>komore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formirane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nivoima</a:t>
            </a:r>
            <a:r>
              <a:rPr lang="en-US" dirty="0"/>
              <a:t> </a:t>
            </a:r>
            <a:r>
              <a:rPr lang="en-US" dirty="0" err="1"/>
              <a:t>vlasti</a:t>
            </a:r>
            <a:r>
              <a:rPr lang="en-US" dirty="0"/>
              <a:t>,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zakonima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ovla</a:t>
            </a:r>
            <a:r>
              <a:rPr lang="sr-Latn-ME" dirty="0" smtClean="0"/>
              <a:t>štenjima 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Ipak</a:t>
            </a:r>
            <a:r>
              <a:rPr lang="en-US" dirty="0"/>
              <a:t>, </a:t>
            </a:r>
            <a:r>
              <a:rPr lang="en-US" dirty="0" err="1"/>
              <a:t>možemo</a:t>
            </a:r>
            <a:r>
              <a:rPr lang="en-US" dirty="0"/>
              <a:t> </a:t>
            </a:r>
            <a:r>
              <a:rPr lang="en-US" dirty="0" err="1"/>
              <a:t>govoriti</a:t>
            </a:r>
            <a:r>
              <a:rPr lang="en-US" dirty="0"/>
              <a:t> da je u </a:t>
            </a:r>
            <a:r>
              <a:rPr lang="en-US" dirty="0" err="1"/>
              <a:t>Bosni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Hercegovini</a:t>
            </a:r>
            <a:r>
              <a:rPr lang="en-US" dirty="0"/>
              <a:t> </a:t>
            </a:r>
            <a:r>
              <a:rPr lang="en-US" dirty="0" err="1" smtClean="0"/>
              <a:t>prisutan</a:t>
            </a:r>
            <a:r>
              <a:rPr lang="sr-Latn-ME" dirty="0" smtClean="0"/>
              <a:t> </a:t>
            </a:r>
            <a:r>
              <a:rPr lang="pl-PL" dirty="0" smtClean="0"/>
              <a:t>kontinentalni </a:t>
            </a:r>
            <a:r>
              <a:rPr lang="pl-PL" dirty="0"/>
              <a:t>pravni sistem i u odnosu na privredne komore, što određuje i </a:t>
            </a:r>
            <a:r>
              <a:rPr lang="pl-PL" dirty="0" smtClean="0"/>
              <a:t>njihov </a:t>
            </a:r>
            <a:r>
              <a:rPr lang="en-US" dirty="0" err="1" smtClean="0"/>
              <a:t>položaj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302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7824" y="743712"/>
            <a:ext cx="10475976" cy="5433251"/>
          </a:xfrm>
        </p:spPr>
        <p:txBody>
          <a:bodyPr>
            <a:normAutofit/>
          </a:bodyPr>
          <a:lstStyle/>
          <a:p>
            <a:pPr algn="just"/>
            <a:r>
              <a:rPr lang="sr-Latn-ME" dirty="0" smtClean="0"/>
              <a:t>S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komore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izuzetak</a:t>
            </a:r>
            <a:r>
              <a:rPr lang="en-US" dirty="0"/>
              <a:t> </a:t>
            </a:r>
            <a:r>
              <a:rPr lang="en-US" dirty="0" err="1"/>
              <a:t>Privredne</a:t>
            </a:r>
            <a:r>
              <a:rPr lang="en-US" dirty="0"/>
              <a:t> </a:t>
            </a:r>
            <a:r>
              <a:rPr lang="en-US" dirty="0" err="1"/>
              <a:t>komore</a:t>
            </a:r>
            <a:r>
              <a:rPr lang="en-US" dirty="0"/>
              <a:t> </a:t>
            </a:r>
            <a:r>
              <a:rPr lang="en-US" dirty="0" err="1"/>
              <a:t>Brčko</a:t>
            </a:r>
            <a:r>
              <a:rPr lang="en-US" dirty="0"/>
              <a:t> </a:t>
            </a:r>
            <a:r>
              <a:rPr lang="en-US" dirty="0" err="1"/>
              <a:t>Distrikta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formirane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javnopravne</a:t>
            </a:r>
            <a:r>
              <a:rPr lang="en-US" dirty="0"/>
              <a:t>, </a:t>
            </a:r>
            <a:r>
              <a:rPr lang="en-US" dirty="0" err="1"/>
              <a:t>nevladine</a:t>
            </a:r>
            <a:r>
              <a:rPr lang="en-US" dirty="0"/>
              <a:t>, </a:t>
            </a:r>
            <a:r>
              <a:rPr lang="en-US" dirty="0" err="1"/>
              <a:t>nepolitičke</a:t>
            </a:r>
            <a:r>
              <a:rPr lang="en-US" dirty="0"/>
              <a:t>, </a:t>
            </a:r>
            <a:r>
              <a:rPr lang="sr-Latn-ME" dirty="0"/>
              <a:t>n</a:t>
            </a:r>
            <a:r>
              <a:rPr lang="en-US" dirty="0" err="1" smtClean="0"/>
              <a:t>eprofitne</a:t>
            </a:r>
            <a:r>
              <a:rPr lang="sr-Latn-ME" dirty="0" smtClean="0"/>
              <a:t> </a:t>
            </a:r>
            <a:r>
              <a:rPr lang="en-US" dirty="0" err="1" smtClean="0"/>
              <a:t>asocijacije</a:t>
            </a:r>
            <a:r>
              <a:rPr lang="en-US" dirty="0" smtClean="0"/>
              <a:t> </a:t>
            </a:r>
            <a:r>
              <a:rPr lang="en-US" dirty="0" err="1"/>
              <a:t>privrede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komore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prvenstven</a:t>
            </a:r>
            <a:r>
              <a:rPr lang="en-US" dirty="0"/>
              <a:t> </a:t>
            </a:r>
            <a:r>
              <a:rPr lang="en-US" dirty="0" err="1"/>
              <a:t>zadatak</a:t>
            </a:r>
            <a:r>
              <a:rPr lang="en-US" dirty="0"/>
              <a:t>, </a:t>
            </a:r>
            <a:r>
              <a:rPr lang="en-US" dirty="0" err="1"/>
              <a:t>zastupanje</a:t>
            </a:r>
            <a:r>
              <a:rPr lang="en-US" dirty="0"/>
              <a:t> </a:t>
            </a:r>
            <a:r>
              <a:rPr lang="en-US" dirty="0" err="1" smtClean="0"/>
              <a:t>interesa</a:t>
            </a:r>
            <a:r>
              <a:rPr lang="sr-Latn-ME" dirty="0" smtClean="0"/>
              <a:t> </a:t>
            </a:r>
            <a:r>
              <a:rPr lang="en-US" dirty="0" err="1" smtClean="0"/>
              <a:t>svojih</a:t>
            </a:r>
            <a:r>
              <a:rPr lang="en-US" dirty="0" smtClean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državnim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organima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organizacijama</a:t>
            </a:r>
            <a:r>
              <a:rPr lang="en-US" dirty="0"/>
              <a:t> s </a:t>
            </a:r>
            <a:r>
              <a:rPr lang="en-US" dirty="0" err="1" smtClean="0"/>
              <a:t>temeljnim</a:t>
            </a:r>
            <a:r>
              <a:rPr lang="sr-Latn-ME" dirty="0" smtClean="0"/>
              <a:t> </a:t>
            </a:r>
            <a:r>
              <a:rPr lang="en-US" dirty="0" err="1" smtClean="0"/>
              <a:t>ciljem</a:t>
            </a:r>
            <a:r>
              <a:rPr lang="en-US" dirty="0" smtClean="0"/>
              <a:t> </a:t>
            </a:r>
            <a:r>
              <a:rPr lang="en-US" dirty="0" err="1"/>
              <a:t>stvaranja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slova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ambijenta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unapređenje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u </a:t>
            </a:r>
            <a:r>
              <a:rPr lang="en-US" dirty="0" err="1"/>
              <a:t>privredi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Istovremeno</a:t>
            </a:r>
            <a:r>
              <a:rPr lang="en-US" dirty="0"/>
              <a:t>,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komore</a:t>
            </a:r>
            <a:r>
              <a:rPr lang="en-US" dirty="0"/>
              <a:t> </a:t>
            </a:r>
            <a:r>
              <a:rPr lang="en-US" dirty="0" err="1"/>
              <a:t>pružaju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članicama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Privredna</a:t>
            </a:r>
            <a:r>
              <a:rPr lang="en-US" dirty="0" smtClean="0"/>
              <a:t> </a:t>
            </a:r>
            <a:r>
              <a:rPr lang="en-US" dirty="0" err="1"/>
              <a:t>komora</a:t>
            </a:r>
            <a:r>
              <a:rPr lang="en-US" dirty="0"/>
              <a:t> </a:t>
            </a:r>
            <a:r>
              <a:rPr lang="en-US" dirty="0" err="1" smtClean="0"/>
              <a:t>Brčko</a:t>
            </a:r>
            <a:r>
              <a:rPr lang="sr-Latn-ME" dirty="0" smtClean="0"/>
              <a:t> </a:t>
            </a:r>
            <a:r>
              <a:rPr lang="en-US" dirty="0" err="1" smtClean="0"/>
              <a:t>Distrikta</a:t>
            </a:r>
            <a:r>
              <a:rPr lang="en-US" dirty="0" smtClean="0"/>
              <a:t> </a:t>
            </a:r>
            <a:r>
              <a:rPr lang="en-US" dirty="0" err="1"/>
              <a:t>BiH</a:t>
            </a:r>
            <a:r>
              <a:rPr lang="en-US" dirty="0"/>
              <a:t> je </a:t>
            </a:r>
            <a:r>
              <a:rPr lang="en-US" dirty="0" err="1"/>
              <a:t>jedina</a:t>
            </a:r>
            <a:r>
              <a:rPr lang="en-US" dirty="0"/>
              <a:t> </a:t>
            </a:r>
            <a:r>
              <a:rPr lang="en-US" dirty="0" err="1"/>
              <a:t>formirana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članica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status </a:t>
            </a:r>
            <a:r>
              <a:rPr lang="en-US" dirty="0" err="1" smtClean="0"/>
              <a:t>javnopravne</a:t>
            </a:r>
            <a:r>
              <a:rPr lang="sr-Latn-ME" dirty="0" smtClean="0"/>
              <a:t> </a:t>
            </a:r>
            <a:r>
              <a:rPr lang="en-US" dirty="0" err="1" smtClean="0"/>
              <a:t>institucije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91570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6864" y="451104"/>
            <a:ext cx="10536936" cy="5725859"/>
          </a:xfrm>
        </p:spPr>
        <p:txBody>
          <a:bodyPr>
            <a:normAutofit/>
          </a:bodyPr>
          <a:lstStyle/>
          <a:p>
            <a:pPr algn="just"/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Bosni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Hercegovini</a:t>
            </a:r>
            <a:r>
              <a:rPr lang="en-US" dirty="0" smtClean="0"/>
              <a:t> </a:t>
            </a:r>
            <a:r>
              <a:rPr lang="en-US" dirty="0" err="1" smtClean="0"/>
              <a:t>postoje</a:t>
            </a:r>
            <a:r>
              <a:rPr lang="en-US" dirty="0" smtClean="0"/>
              <a:t> tri </a:t>
            </a:r>
            <a:r>
              <a:rPr lang="en-US" dirty="0" err="1" smtClean="0"/>
              <a:t>nivoa</a:t>
            </a:r>
            <a:r>
              <a:rPr lang="en-US" dirty="0" smtClean="0"/>
              <a:t> </a:t>
            </a:r>
            <a:r>
              <a:rPr lang="en-US" dirty="0" err="1" smtClean="0"/>
              <a:t>organiziranja</a:t>
            </a:r>
            <a:r>
              <a:rPr lang="en-US" dirty="0" smtClean="0"/>
              <a:t> </a:t>
            </a:r>
            <a:r>
              <a:rPr lang="en-US" dirty="0" err="1" smtClean="0"/>
              <a:t>privrednih</a:t>
            </a:r>
            <a:r>
              <a:rPr lang="en-US" dirty="0" smtClean="0"/>
              <a:t> </a:t>
            </a:r>
            <a:r>
              <a:rPr lang="en-US" dirty="0" err="1" smtClean="0"/>
              <a:t>komora</a:t>
            </a:r>
            <a:r>
              <a:rPr lang="en-US" dirty="0" smtClean="0"/>
              <a:t>:</a:t>
            </a:r>
            <a:r>
              <a:rPr lang="sr-Latn-ME" dirty="0" smtClean="0"/>
              <a:t> </a:t>
            </a:r>
            <a:r>
              <a:rPr lang="en-US" dirty="0" err="1" smtClean="0"/>
              <a:t>državni</a:t>
            </a:r>
            <a:r>
              <a:rPr lang="en-US" dirty="0" smtClean="0"/>
              <a:t>, </a:t>
            </a:r>
            <a:r>
              <a:rPr lang="en-US" dirty="0" err="1" smtClean="0"/>
              <a:t>entitetski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kantonalni</a:t>
            </a:r>
            <a:r>
              <a:rPr lang="en-US" dirty="0" smtClean="0"/>
              <a:t>/</a:t>
            </a:r>
            <a:r>
              <a:rPr lang="en-US" dirty="0" err="1" smtClean="0"/>
              <a:t>regionalni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 smtClean="0"/>
              <a:t>nivou</a:t>
            </a:r>
            <a:r>
              <a:rPr lang="en-US" dirty="0" smtClean="0"/>
              <a:t> </a:t>
            </a:r>
            <a:r>
              <a:rPr lang="en-US" dirty="0" err="1" smtClean="0"/>
              <a:t>Bosne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Hercegovine</a:t>
            </a:r>
            <a:r>
              <a:rPr lang="en-US" dirty="0" smtClean="0"/>
              <a:t> </a:t>
            </a:r>
            <a:r>
              <a:rPr lang="en-US" dirty="0" err="1" smtClean="0"/>
              <a:t>formirana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Vanjskotrgovinska</a:t>
            </a:r>
            <a:r>
              <a:rPr lang="en-US" dirty="0" smtClean="0"/>
              <a:t>/</a:t>
            </a:r>
            <a:r>
              <a:rPr lang="en-US" dirty="0" err="1" smtClean="0"/>
              <a:t>Spoljnotrgovinska</a:t>
            </a:r>
            <a:r>
              <a:rPr lang="en-US" dirty="0" smtClean="0"/>
              <a:t> </a:t>
            </a:r>
            <a:r>
              <a:rPr lang="en-US" dirty="0" err="1" smtClean="0"/>
              <a:t>komora</a:t>
            </a:r>
            <a:r>
              <a:rPr lang="en-US" dirty="0" smtClean="0"/>
              <a:t> </a:t>
            </a:r>
            <a:r>
              <a:rPr lang="en-US" dirty="0" err="1" smtClean="0"/>
              <a:t>Bosne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Hercegovine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samostalna</a:t>
            </a:r>
            <a:r>
              <a:rPr lang="en-US" dirty="0" smtClean="0"/>
              <a:t>, </a:t>
            </a:r>
            <a:r>
              <a:rPr lang="en-US" dirty="0" err="1" smtClean="0"/>
              <a:t>nevladina</a:t>
            </a:r>
            <a:r>
              <a:rPr lang="en-US" dirty="0" smtClean="0"/>
              <a:t>, </a:t>
            </a:r>
            <a:r>
              <a:rPr lang="en-US" dirty="0" err="1" smtClean="0"/>
              <a:t>nepolitička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neprofitna</a:t>
            </a:r>
            <a:r>
              <a:rPr lang="en-US" dirty="0" smtClean="0"/>
              <a:t> </a:t>
            </a:r>
            <a:r>
              <a:rPr lang="en-US" dirty="0" err="1" smtClean="0"/>
              <a:t>javnopravna</a:t>
            </a:r>
            <a:r>
              <a:rPr lang="en-US" dirty="0" smtClean="0"/>
              <a:t> </a:t>
            </a:r>
            <a:r>
              <a:rPr lang="en-US" dirty="0" err="1" smtClean="0"/>
              <a:t>asocijacija</a:t>
            </a:r>
            <a:r>
              <a:rPr lang="en-US" dirty="0" smtClean="0"/>
              <a:t> </a:t>
            </a:r>
            <a:r>
              <a:rPr lang="en-US" dirty="0" err="1" smtClean="0"/>
              <a:t>privrednih</a:t>
            </a:r>
            <a:r>
              <a:rPr lang="sr-Latn-ME" dirty="0" smtClean="0"/>
              <a:t> </a:t>
            </a:r>
            <a:r>
              <a:rPr lang="sv-SE" dirty="0" smtClean="0"/>
              <a:t>subjekata i privrednih asocijacija. </a:t>
            </a:r>
            <a:endParaRPr lang="sr-Latn-ME" dirty="0" smtClean="0"/>
          </a:p>
          <a:p>
            <a:pPr algn="just"/>
            <a:r>
              <a:rPr lang="sv-SE" dirty="0" smtClean="0"/>
              <a:t>Vanjskotrgovinska komora BiH egzistira, u</a:t>
            </a:r>
            <a:r>
              <a:rPr lang="sr-Latn-ME" dirty="0" smtClean="0"/>
              <a:t> </a:t>
            </a:r>
            <a:r>
              <a:rPr lang="en-US" dirty="0" err="1" smtClean="0"/>
              <a:t>kontinuitetu</a:t>
            </a:r>
            <a:r>
              <a:rPr lang="en-US" dirty="0" smtClean="0"/>
              <a:t>, </a:t>
            </a:r>
            <a:r>
              <a:rPr lang="en-US" dirty="0" err="1" smtClean="0"/>
              <a:t>skoro</a:t>
            </a:r>
            <a:r>
              <a:rPr lang="en-US" dirty="0" smtClean="0"/>
              <a:t> </a:t>
            </a:r>
            <a:r>
              <a:rPr lang="en-US" dirty="0" err="1" smtClean="0"/>
              <a:t>stotinu</a:t>
            </a:r>
            <a:r>
              <a:rPr lang="en-US" dirty="0" smtClean="0"/>
              <a:t> </a:t>
            </a:r>
            <a:r>
              <a:rPr lang="en-US" dirty="0" err="1" smtClean="0"/>
              <a:t>godina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16960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520" y="695459"/>
            <a:ext cx="10452279" cy="5481504"/>
          </a:xfrm>
        </p:spPr>
        <p:txBody>
          <a:bodyPr/>
          <a:lstStyle/>
          <a:p>
            <a:pPr algn="just"/>
            <a:r>
              <a:rPr lang="en-US" dirty="0" err="1" smtClean="0"/>
              <a:t>Naime</a:t>
            </a:r>
            <a:r>
              <a:rPr lang="en-US" dirty="0" smtClean="0"/>
              <a:t>, </a:t>
            </a:r>
            <a:r>
              <a:rPr lang="en-US" dirty="0" err="1" smtClean="0"/>
              <a:t>prva</a:t>
            </a:r>
            <a:r>
              <a:rPr lang="en-US" dirty="0" smtClean="0"/>
              <a:t> </a:t>
            </a:r>
            <a:r>
              <a:rPr lang="en-US" dirty="0" err="1" smtClean="0"/>
              <a:t>privredna</a:t>
            </a:r>
            <a:r>
              <a:rPr lang="en-US" dirty="0" smtClean="0"/>
              <a:t> </a:t>
            </a:r>
            <a:r>
              <a:rPr lang="en-US" dirty="0" err="1" smtClean="0"/>
              <a:t>komora</a:t>
            </a:r>
            <a:r>
              <a:rPr lang="en-US" dirty="0" smtClean="0"/>
              <a:t> u </a:t>
            </a:r>
            <a:r>
              <a:rPr lang="en-US" dirty="0" err="1" smtClean="0"/>
              <a:t>BiH</a:t>
            </a:r>
            <a:r>
              <a:rPr lang="en-US" dirty="0" smtClean="0"/>
              <a:t> </a:t>
            </a:r>
            <a:r>
              <a:rPr lang="en-US" dirty="0" err="1" smtClean="0"/>
              <a:t>formirana</a:t>
            </a:r>
            <a:r>
              <a:rPr lang="sr-Latn-ME" dirty="0" smtClean="0"/>
              <a:t> </a:t>
            </a:r>
            <a:r>
              <a:rPr lang="pl-PL" dirty="0" smtClean="0"/>
              <a:t>je davne 1909. godine za teritorij cijele Bosne i Hercegovine i to zakonom Austro-</a:t>
            </a:r>
            <a:r>
              <a:rPr lang="en-US" dirty="0" err="1" smtClean="0"/>
              <a:t>Ugarske</a:t>
            </a:r>
            <a:r>
              <a:rPr lang="en-US" dirty="0" smtClean="0"/>
              <a:t> </a:t>
            </a:r>
            <a:r>
              <a:rPr lang="en-US" dirty="0" err="1" smtClean="0"/>
              <a:t>monarhije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Od 1909. </a:t>
            </a:r>
            <a:r>
              <a:rPr lang="en-US" dirty="0" err="1" smtClean="0"/>
              <a:t>godine</a:t>
            </a:r>
            <a:r>
              <a:rPr lang="en-US" dirty="0" smtClean="0"/>
              <a:t>, </a:t>
            </a:r>
            <a:r>
              <a:rPr lang="en-US" dirty="0" err="1" smtClean="0"/>
              <a:t>uvijek</a:t>
            </a:r>
            <a:r>
              <a:rPr lang="en-US" dirty="0" smtClean="0"/>
              <a:t> je </a:t>
            </a:r>
            <a:r>
              <a:rPr lang="en-US" dirty="0" err="1" smtClean="0"/>
              <a:t>komora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nivou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 </a:t>
            </a:r>
            <a:r>
              <a:rPr lang="en-US" dirty="0" err="1" smtClean="0"/>
              <a:t>formirana</a:t>
            </a:r>
            <a:r>
              <a:rPr lang="sr-Latn-ME" dirty="0" smtClean="0"/>
              <a:t> </a:t>
            </a:r>
            <a:r>
              <a:rPr lang="nb-NO" dirty="0" smtClean="0"/>
              <a:t>zakonom i uvijek se zakonom utvrđivao pravni sljednik prethodne komore. Isto</a:t>
            </a:r>
            <a:r>
              <a:rPr lang="sr-Latn-ME" dirty="0" smtClean="0"/>
              <a:t> </a:t>
            </a:r>
            <a:r>
              <a:rPr lang="sv-SE" dirty="0" smtClean="0"/>
              <a:t>se desilo i sa Vanjskotrgovinskom komorom BiH. </a:t>
            </a:r>
            <a:endParaRPr lang="sr-Latn-ME" dirty="0" smtClean="0"/>
          </a:p>
          <a:p>
            <a:pPr algn="just"/>
            <a:r>
              <a:rPr lang="sv-SE" dirty="0" smtClean="0"/>
              <a:t>Zakonom o Vanjskotrgovinskoj</a:t>
            </a:r>
            <a:r>
              <a:rPr lang="sr-Latn-ME" dirty="0" smtClean="0"/>
              <a:t> </a:t>
            </a:r>
            <a:r>
              <a:rPr lang="en-US" dirty="0" err="1" smtClean="0"/>
              <a:t>komori</a:t>
            </a:r>
            <a:r>
              <a:rPr lang="en-US" dirty="0" smtClean="0"/>
              <a:t> </a:t>
            </a:r>
            <a:r>
              <a:rPr lang="en-US" dirty="0" err="1" smtClean="0"/>
              <a:t>Bosne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Hercegovine</a:t>
            </a:r>
            <a:r>
              <a:rPr lang="en-US" dirty="0" smtClean="0"/>
              <a:t>, </a:t>
            </a:r>
            <a:r>
              <a:rPr lang="en-US" dirty="0" err="1" smtClean="0"/>
              <a:t>koji</a:t>
            </a:r>
            <a:r>
              <a:rPr lang="en-US" dirty="0" smtClean="0"/>
              <a:t> je </a:t>
            </a:r>
            <a:r>
              <a:rPr lang="en-US" dirty="0" err="1" smtClean="0"/>
              <a:t>usvojila</a:t>
            </a:r>
            <a:r>
              <a:rPr lang="en-US" dirty="0" smtClean="0"/>
              <a:t> </a:t>
            </a:r>
            <a:r>
              <a:rPr lang="en-US" dirty="0" err="1" smtClean="0"/>
              <a:t>Parlamentarna</a:t>
            </a:r>
            <a:r>
              <a:rPr lang="en-US" dirty="0" smtClean="0"/>
              <a:t> </a:t>
            </a:r>
            <a:r>
              <a:rPr lang="en-US" dirty="0" err="1" smtClean="0"/>
              <a:t>skupština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 (2001.</a:t>
            </a:r>
            <a:r>
              <a:rPr lang="sr-Latn-ME" dirty="0" smtClean="0"/>
              <a:t> </a:t>
            </a:r>
            <a:r>
              <a:rPr lang="en-US" dirty="0" err="1" smtClean="0"/>
              <a:t>godine</a:t>
            </a:r>
            <a:r>
              <a:rPr lang="en-US" dirty="0" smtClean="0"/>
              <a:t>), </a:t>
            </a:r>
            <a:r>
              <a:rPr lang="en-US" dirty="0" err="1" smtClean="0"/>
              <a:t>formirana</a:t>
            </a:r>
            <a:r>
              <a:rPr lang="en-US" dirty="0" smtClean="0"/>
              <a:t> je </a:t>
            </a:r>
            <a:r>
              <a:rPr lang="en-US" dirty="0" err="1" smtClean="0"/>
              <a:t>Komora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istovremeno</a:t>
            </a:r>
            <a:r>
              <a:rPr lang="en-US" dirty="0" smtClean="0"/>
              <a:t> je </a:t>
            </a:r>
            <a:r>
              <a:rPr lang="en-US" dirty="0" err="1" smtClean="0"/>
              <a:t>utvrđeno</a:t>
            </a:r>
            <a:r>
              <a:rPr lang="en-US" dirty="0" smtClean="0"/>
              <a:t> da je </a:t>
            </a:r>
            <a:r>
              <a:rPr lang="en-US" dirty="0" err="1" smtClean="0"/>
              <a:t>ona</a:t>
            </a:r>
            <a:r>
              <a:rPr lang="en-US" dirty="0" smtClean="0"/>
              <a:t> 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sljednik</a:t>
            </a:r>
            <a:r>
              <a:rPr lang="sr-Latn-ME" dirty="0" smtClean="0"/>
              <a:t> </a:t>
            </a:r>
            <a:r>
              <a:rPr lang="en-US" dirty="0" err="1" smtClean="0"/>
              <a:t>Privredne</a:t>
            </a:r>
            <a:r>
              <a:rPr lang="en-US" dirty="0" smtClean="0"/>
              <a:t> </a:t>
            </a:r>
            <a:r>
              <a:rPr lang="en-US" dirty="0" err="1" smtClean="0"/>
              <a:t>komore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, </a:t>
            </a:r>
            <a:r>
              <a:rPr lang="en-US" dirty="0" err="1" smtClean="0"/>
              <a:t>formirane</a:t>
            </a:r>
            <a:r>
              <a:rPr lang="en-US" dirty="0" smtClean="0"/>
              <a:t> </a:t>
            </a:r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1990. </a:t>
            </a:r>
            <a:r>
              <a:rPr lang="en-US" dirty="0" err="1" smtClean="0"/>
              <a:t>godine</a:t>
            </a:r>
            <a:r>
              <a:rPr lang="en-US" dirty="0" smtClean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67937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7824" y="475488"/>
            <a:ext cx="10475976" cy="5701475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Mora </a:t>
            </a:r>
            <a:r>
              <a:rPr lang="en-US" dirty="0"/>
              <a:t>se </a:t>
            </a:r>
            <a:r>
              <a:rPr lang="en-US" dirty="0" err="1"/>
              <a:t>istaći</a:t>
            </a:r>
            <a:r>
              <a:rPr lang="en-US" dirty="0"/>
              <a:t> da </a:t>
            </a:r>
            <a:r>
              <a:rPr lang="en-US" dirty="0" err="1"/>
              <a:t>članstvo</a:t>
            </a:r>
            <a:r>
              <a:rPr lang="en-US" dirty="0"/>
              <a:t> u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komorama</a:t>
            </a:r>
            <a:r>
              <a:rPr lang="en-US" dirty="0"/>
              <a:t> </a:t>
            </a:r>
            <a:r>
              <a:rPr lang="en-US" dirty="0" err="1"/>
              <a:t>formiranim</a:t>
            </a:r>
            <a:r>
              <a:rPr lang="en-US" dirty="0"/>
              <a:t> </a:t>
            </a:r>
            <a:r>
              <a:rPr lang="en-US" dirty="0" err="1" smtClean="0"/>
              <a:t>entitetskim</a:t>
            </a:r>
            <a:r>
              <a:rPr lang="sr-Latn-ME" dirty="0" smtClean="0"/>
              <a:t> </a:t>
            </a:r>
            <a:r>
              <a:rPr lang="en-US" dirty="0" err="1" smtClean="0"/>
              <a:t>zakonima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članstvo</a:t>
            </a:r>
            <a:r>
              <a:rPr lang="en-US" dirty="0"/>
              <a:t> u </a:t>
            </a:r>
            <a:r>
              <a:rPr lang="en-US" dirty="0" err="1"/>
              <a:t>Vanjskotrgovinskoj</a:t>
            </a:r>
            <a:r>
              <a:rPr lang="en-US" dirty="0"/>
              <a:t> </a:t>
            </a:r>
            <a:r>
              <a:rPr lang="en-US" dirty="0" err="1"/>
              <a:t>komori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 smtClean="0"/>
              <a:t>isto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Naime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/>
              <a:t>privredne</a:t>
            </a:r>
            <a:r>
              <a:rPr lang="en-US" dirty="0"/>
              <a:t> </a:t>
            </a:r>
            <a:r>
              <a:rPr lang="en-US" dirty="0" err="1"/>
              <a:t>komore</a:t>
            </a:r>
            <a:r>
              <a:rPr lang="en-US" dirty="0"/>
              <a:t> prate </a:t>
            </a:r>
            <a:r>
              <a:rPr lang="en-US" dirty="0" err="1"/>
              <a:t>organizaciju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ovlaštenja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organa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članstvo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Vanjskotrgovinskoj</a:t>
            </a:r>
            <a:r>
              <a:rPr lang="en-US" dirty="0"/>
              <a:t> </a:t>
            </a:r>
            <a:r>
              <a:rPr lang="en-US" dirty="0" err="1"/>
              <a:t>komori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je, </a:t>
            </a:r>
            <a:r>
              <a:rPr lang="en-US" dirty="0" smtClean="0"/>
              <a:t>u</a:t>
            </a:r>
            <a:r>
              <a:rPr lang="sr-Latn-ME" dirty="0" smtClean="0"/>
              <a:t>slovno </a:t>
            </a:r>
            <a:r>
              <a:rPr lang="en-US" dirty="0" smtClean="0"/>
              <a:t> </a:t>
            </a:r>
            <a:r>
              <a:rPr lang="en-US" dirty="0" err="1"/>
              <a:t>govoreći</a:t>
            </a:r>
            <a:r>
              <a:rPr lang="en-US" dirty="0"/>
              <a:t>, </a:t>
            </a:r>
            <a:r>
              <a:rPr lang="en-US" dirty="0" err="1"/>
              <a:t>uže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Naime</a:t>
            </a:r>
            <a:r>
              <a:rPr lang="en-US" dirty="0"/>
              <a:t>, </a:t>
            </a:r>
            <a:r>
              <a:rPr lang="en-US" dirty="0" err="1" smtClean="0"/>
              <a:t>članovi</a:t>
            </a:r>
            <a:r>
              <a:rPr lang="sr-Latn-ME" dirty="0" smtClean="0"/>
              <a:t> </a:t>
            </a:r>
            <a:r>
              <a:rPr lang="en-US" dirty="0" err="1" smtClean="0"/>
              <a:t>ove</a:t>
            </a:r>
            <a:r>
              <a:rPr lang="en-US" dirty="0" smtClean="0"/>
              <a:t> </a:t>
            </a:r>
            <a:r>
              <a:rPr lang="en-US" dirty="0" err="1"/>
              <a:t>komore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privrednopravni</a:t>
            </a:r>
            <a:r>
              <a:rPr lang="en-US" dirty="0"/>
              <a:t> </a:t>
            </a:r>
            <a:r>
              <a:rPr lang="en-US" dirty="0" err="1"/>
              <a:t>subjekti</a:t>
            </a:r>
            <a:r>
              <a:rPr lang="en-US" dirty="0"/>
              <a:t> (</a:t>
            </a:r>
            <a:r>
              <a:rPr lang="en-US" dirty="0" err="1" smtClean="0"/>
              <a:t>pravn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/>
              <a:t>)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ovani 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obavljanje</a:t>
            </a:r>
            <a:r>
              <a:rPr lang="en-US" dirty="0" smtClean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ino</a:t>
            </a:r>
            <a:r>
              <a:rPr lang="sr-Latn-ME" dirty="0" smtClean="0"/>
              <a:t>stranstvom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članstvom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komore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dijelom</a:t>
            </a:r>
            <a:r>
              <a:rPr lang="en-US" dirty="0" smtClean="0"/>
              <a:t> </a:t>
            </a:r>
            <a:r>
              <a:rPr lang="en-US" dirty="0" err="1"/>
              <a:t>ograničena</a:t>
            </a:r>
            <a:r>
              <a:rPr lang="en-US" dirty="0"/>
              <a:t>, a to je: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unapređenje</a:t>
            </a:r>
            <a:r>
              <a:rPr lang="en-US" dirty="0"/>
              <a:t> </a:t>
            </a:r>
            <a:r>
              <a:rPr lang="en-US" dirty="0" err="1"/>
              <a:t>ekonomskih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bh</a:t>
            </a:r>
            <a:r>
              <a:rPr lang="en-US" dirty="0"/>
              <a:t>. </a:t>
            </a:r>
            <a:r>
              <a:rPr lang="sr-Latn-ME" dirty="0" smtClean="0"/>
              <a:t>p</a:t>
            </a:r>
            <a:r>
              <a:rPr lang="en-US" dirty="0" err="1" smtClean="0"/>
              <a:t>rivrede</a:t>
            </a:r>
            <a:r>
              <a:rPr lang="sr-Latn-ME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ino</a:t>
            </a:r>
            <a:r>
              <a:rPr lang="sr-Latn-ME" dirty="0" smtClean="0"/>
              <a:t>stranstvom</a:t>
            </a:r>
            <a:r>
              <a:rPr lang="en-US" dirty="0" smtClean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partnerski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zastupanje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n-US" dirty="0" err="1" smtClean="0"/>
              <a:t>nadležnih</a:t>
            </a:r>
            <a:r>
              <a:rPr lang="en-US" dirty="0" smtClean="0"/>
              <a:t> </a:t>
            </a:r>
            <a:r>
              <a:rPr lang="en-US" dirty="0"/>
              <a:t>organa </a:t>
            </a:r>
            <a:r>
              <a:rPr lang="en-US" dirty="0" err="1"/>
              <a:t>Bosne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odgovarajućih</a:t>
            </a:r>
            <a:r>
              <a:rPr lang="en-US" dirty="0"/>
              <a:t> </a:t>
            </a:r>
            <a:r>
              <a:rPr lang="en-US" dirty="0" err="1"/>
              <a:t>asocijacija</a:t>
            </a:r>
            <a:r>
              <a:rPr lang="en-US" dirty="0"/>
              <a:t> u </a:t>
            </a:r>
            <a:r>
              <a:rPr lang="en-US" dirty="0" err="1" smtClean="0"/>
              <a:t>ino</a:t>
            </a:r>
            <a:r>
              <a:rPr lang="sr-Latn-ME" dirty="0" smtClean="0"/>
              <a:t>stranstvu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03981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536448"/>
            <a:ext cx="10585704" cy="5640515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Položaj</a:t>
            </a:r>
            <a:r>
              <a:rPr lang="en-US" dirty="0" smtClean="0"/>
              <a:t> </a:t>
            </a:r>
            <a:r>
              <a:rPr lang="en-US" dirty="0" err="1" smtClean="0"/>
              <a:t>privrednih</a:t>
            </a:r>
            <a:r>
              <a:rPr lang="en-US" dirty="0" smtClean="0"/>
              <a:t> </a:t>
            </a:r>
            <a:r>
              <a:rPr lang="en-US" dirty="0" err="1" smtClean="0"/>
              <a:t>komora</a:t>
            </a:r>
            <a:r>
              <a:rPr lang="en-US" dirty="0" smtClean="0"/>
              <a:t> u </a:t>
            </a:r>
            <a:r>
              <a:rPr lang="en-US" dirty="0" err="1" smtClean="0"/>
              <a:t>Federaciji</a:t>
            </a:r>
            <a:r>
              <a:rPr lang="en-US" dirty="0" smtClean="0"/>
              <a:t> </a:t>
            </a:r>
            <a:r>
              <a:rPr lang="en-US" dirty="0" err="1" smtClean="0"/>
              <a:t>Bosne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Hercegovine</a:t>
            </a:r>
            <a:r>
              <a:rPr lang="en-US" dirty="0" smtClean="0"/>
              <a:t> </a:t>
            </a:r>
            <a:r>
              <a:rPr lang="en-US" dirty="0" err="1" smtClean="0"/>
              <a:t>određen</a:t>
            </a:r>
            <a:r>
              <a:rPr lang="sr-Latn-ME" dirty="0" smtClean="0"/>
              <a:t> </a:t>
            </a:r>
            <a:r>
              <a:rPr lang="pl-PL" dirty="0" smtClean="0"/>
              <a:t>je Zakonom o privrednim komorama u Federaciji Bosne i Hercegovine, koji je </a:t>
            </a:r>
            <a:r>
              <a:rPr lang="en-US" dirty="0" err="1" smtClean="0"/>
              <a:t>usvojila</a:t>
            </a:r>
            <a:r>
              <a:rPr lang="en-US" dirty="0" smtClean="0"/>
              <a:t> </a:t>
            </a:r>
            <a:r>
              <a:rPr lang="en-US" dirty="0" err="1" smtClean="0"/>
              <a:t>Parlamentarna</a:t>
            </a:r>
            <a:r>
              <a:rPr lang="en-US" dirty="0" smtClean="0"/>
              <a:t> </a:t>
            </a:r>
            <a:r>
              <a:rPr lang="en-US" dirty="0" err="1" smtClean="0"/>
              <a:t>skupština</a:t>
            </a:r>
            <a:r>
              <a:rPr lang="en-US" dirty="0" smtClean="0"/>
              <a:t> </a:t>
            </a:r>
            <a:r>
              <a:rPr lang="en-US" dirty="0" err="1" smtClean="0"/>
              <a:t>FBiH</a:t>
            </a:r>
            <a:r>
              <a:rPr lang="en-US" dirty="0" smtClean="0"/>
              <a:t> (1998. </a:t>
            </a:r>
            <a:r>
              <a:rPr lang="en-US" dirty="0" err="1" smtClean="0"/>
              <a:t>godine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Ovim</a:t>
            </a:r>
            <a:r>
              <a:rPr lang="en-US" dirty="0" smtClean="0"/>
              <a:t> </a:t>
            </a:r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 err="1" smtClean="0"/>
              <a:t>formiraju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privredne</a:t>
            </a:r>
            <a:r>
              <a:rPr lang="en-US" dirty="0" smtClean="0"/>
              <a:t> </a:t>
            </a:r>
            <a:r>
              <a:rPr lang="en-US" dirty="0" err="1" smtClean="0"/>
              <a:t>komore</a:t>
            </a:r>
            <a:r>
              <a:rPr lang="en-US" dirty="0" smtClean="0"/>
              <a:t> </a:t>
            </a:r>
            <a:r>
              <a:rPr lang="en-US" dirty="0" err="1" smtClean="0"/>
              <a:t>kantona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Privredna</a:t>
            </a:r>
            <a:r>
              <a:rPr lang="en-US" dirty="0" smtClean="0"/>
              <a:t> </a:t>
            </a:r>
            <a:r>
              <a:rPr lang="en-US" dirty="0" err="1" smtClean="0"/>
              <a:t>komora</a:t>
            </a:r>
            <a:r>
              <a:rPr lang="en-US" dirty="0" smtClean="0"/>
              <a:t> </a:t>
            </a:r>
            <a:r>
              <a:rPr lang="en-US" dirty="0" err="1" smtClean="0"/>
              <a:t>Federacije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err="1" smtClean="0"/>
              <a:t>Zakonom</a:t>
            </a:r>
            <a:r>
              <a:rPr lang="en-US" dirty="0" smtClean="0"/>
              <a:t> je</a:t>
            </a:r>
            <a:r>
              <a:rPr lang="sr-Latn-ME" dirty="0" smtClean="0"/>
              <a:t> </a:t>
            </a:r>
            <a:r>
              <a:rPr lang="en-US" dirty="0" err="1" smtClean="0"/>
              <a:t>utvrđen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njen</a:t>
            </a:r>
            <a:r>
              <a:rPr lang="en-US" dirty="0" smtClean="0"/>
              <a:t> 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položaj</a:t>
            </a:r>
            <a:r>
              <a:rPr lang="en-US" dirty="0" smtClean="0"/>
              <a:t>: to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samostalne</a:t>
            </a:r>
            <a:r>
              <a:rPr lang="en-US" dirty="0" smtClean="0"/>
              <a:t>, </a:t>
            </a:r>
            <a:r>
              <a:rPr lang="en-US" dirty="0" err="1" smtClean="0"/>
              <a:t>nevladine</a:t>
            </a:r>
            <a:r>
              <a:rPr lang="en-US" dirty="0" smtClean="0"/>
              <a:t>, </a:t>
            </a:r>
            <a:r>
              <a:rPr lang="en-US" dirty="0" err="1" smtClean="0"/>
              <a:t>neprofitne</a:t>
            </a:r>
            <a:r>
              <a:rPr lang="en-US" dirty="0" smtClean="0"/>
              <a:t>, </a:t>
            </a:r>
            <a:r>
              <a:rPr lang="en-US" dirty="0" err="1" smtClean="0"/>
              <a:t>javnopravne</a:t>
            </a:r>
            <a:r>
              <a:rPr lang="sr-Latn-ME" dirty="0" smtClean="0"/>
              <a:t> </a:t>
            </a:r>
            <a:r>
              <a:rPr lang="en-US" dirty="0" err="1" smtClean="0"/>
              <a:t>asocijacije</a:t>
            </a:r>
            <a:r>
              <a:rPr lang="en-US" dirty="0" smtClean="0"/>
              <a:t> </a:t>
            </a:r>
            <a:r>
              <a:rPr lang="en-US" dirty="0" err="1" smtClean="0"/>
              <a:t>pravnih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fizičkih</a:t>
            </a:r>
            <a:r>
              <a:rPr lang="en-US" dirty="0" smtClean="0"/>
              <a:t> </a:t>
            </a:r>
            <a:r>
              <a:rPr lang="sr-Latn-ME" dirty="0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obavljaju</a:t>
            </a:r>
            <a:r>
              <a:rPr lang="en-US" dirty="0" smtClean="0"/>
              <a:t> </a:t>
            </a:r>
            <a:r>
              <a:rPr lang="en-US" dirty="0" err="1" smtClean="0"/>
              <a:t>privrednu</a:t>
            </a:r>
            <a:r>
              <a:rPr lang="en-US" dirty="0" smtClean="0"/>
              <a:t> </a:t>
            </a:r>
            <a:r>
              <a:rPr lang="en-US" dirty="0" err="1" smtClean="0"/>
              <a:t>djelatnost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Istim</a:t>
            </a:r>
            <a:r>
              <a:rPr lang="sr-Latn-ME" dirty="0" smtClean="0"/>
              <a:t> </a:t>
            </a:r>
            <a:r>
              <a:rPr lang="en-US" dirty="0" err="1" smtClean="0"/>
              <a:t>zakonom</a:t>
            </a:r>
            <a:r>
              <a:rPr lang="en-US" dirty="0" smtClean="0"/>
              <a:t> je </a:t>
            </a:r>
            <a:r>
              <a:rPr lang="en-US" dirty="0" err="1" smtClean="0"/>
              <a:t>utvrđeno</a:t>
            </a:r>
            <a:r>
              <a:rPr lang="en-US" dirty="0" smtClean="0"/>
              <a:t> da </a:t>
            </a:r>
            <a:r>
              <a:rPr lang="en-US" dirty="0" err="1" smtClean="0"/>
              <a:t>nadležni</a:t>
            </a:r>
            <a:r>
              <a:rPr lang="en-US" dirty="0" smtClean="0"/>
              <a:t> </a:t>
            </a:r>
            <a:r>
              <a:rPr lang="en-US" dirty="0" err="1" smtClean="0"/>
              <a:t>organi</a:t>
            </a:r>
            <a:r>
              <a:rPr lang="en-US" dirty="0" smtClean="0"/>
              <a:t> </a:t>
            </a:r>
            <a:r>
              <a:rPr lang="en-US" dirty="0" err="1" smtClean="0"/>
              <a:t>izvršne</a:t>
            </a:r>
            <a:r>
              <a:rPr lang="en-US" dirty="0" smtClean="0"/>
              <a:t> </a:t>
            </a:r>
            <a:r>
              <a:rPr lang="en-US" dirty="0" err="1" smtClean="0"/>
              <a:t>vlasti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 </a:t>
            </a:r>
            <a:r>
              <a:rPr lang="en-US" dirty="0" err="1" smtClean="0"/>
              <a:t>ostvaraju</a:t>
            </a:r>
            <a:r>
              <a:rPr lang="en-US" dirty="0" smtClean="0"/>
              <a:t> </a:t>
            </a:r>
            <a:r>
              <a:rPr lang="en-US" dirty="0" err="1" smtClean="0"/>
              <a:t>saradnju</a:t>
            </a:r>
            <a:r>
              <a:rPr lang="sr-Latn-ME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teritorijalno</a:t>
            </a:r>
            <a:r>
              <a:rPr lang="en-US" dirty="0" smtClean="0"/>
              <a:t> </a:t>
            </a:r>
            <a:r>
              <a:rPr lang="en-US" dirty="0" err="1" smtClean="0"/>
              <a:t>nadležnom</a:t>
            </a:r>
            <a:r>
              <a:rPr lang="en-US" dirty="0" smtClean="0"/>
              <a:t> </a:t>
            </a:r>
            <a:r>
              <a:rPr lang="en-US" dirty="0" err="1" smtClean="0"/>
              <a:t>komorom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partnerom</a:t>
            </a:r>
            <a:r>
              <a:rPr lang="en-US" dirty="0" smtClean="0"/>
              <a:t>, u </a:t>
            </a:r>
            <a:r>
              <a:rPr lang="en-US" dirty="0" err="1" smtClean="0"/>
              <a:t>zastupanju</a:t>
            </a:r>
            <a:r>
              <a:rPr lang="en-US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 </a:t>
            </a:r>
            <a:r>
              <a:rPr lang="en-US" dirty="0" err="1" smtClean="0"/>
              <a:t>članova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01630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6864" y="329184"/>
            <a:ext cx="10536936" cy="5847779"/>
          </a:xfrm>
        </p:spPr>
        <p:txBody>
          <a:bodyPr>
            <a:normAutofit/>
          </a:bodyPr>
          <a:lstStyle/>
          <a:p>
            <a:pPr algn="just"/>
            <a:endParaRPr lang="sr-Latn-ME" dirty="0" smtClean="0"/>
          </a:p>
          <a:p>
            <a:pPr algn="just"/>
            <a:r>
              <a:rPr lang="en-US" dirty="0" err="1" smtClean="0"/>
              <a:t>Komore</a:t>
            </a:r>
            <a:r>
              <a:rPr lang="en-US" dirty="0"/>
              <a:t>,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zakonu</a:t>
            </a:r>
            <a:r>
              <a:rPr lang="en-US" dirty="0"/>
              <a:t>,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ingerencije</a:t>
            </a:r>
            <a:r>
              <a:rPr lang="en-US" dirty="0"/>
              <a:t> </a:t>
            </a:r>
            <a:r>
              <a:rPr lang="en-US" dirty="0" err="1"/>
              <a:t>zastupanja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 smtClean="0"/>
              <a:t>svojih</a:t>
            </a:r>
            <a:r>
              <a:rPr lang="sr-Latn-ME" dirty="0" smtClean="0"/>
              <a:t>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partnera</a:t>
            </a:r>
            <a:r>
              <a:rPr lang="en-US" dirty="0"/>
              <a:t> </a:t>
            </a:r>
            <a:r>
              <a:rPr lang="en-US" dirty="0" err="1"/>
              <a:t>vlasti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princip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Republici</a:t>
            </a:r>
            <a:r>
              <a:rPr lang="en-US" dirty="0"/>
              <a:t> </a:t>
            </a:r>
            <a:r>
              <a:rPr lang="en-US" dirty="0" err="1"/>
              <a:t>Srpskoj</a:t>
            </a:r>
            <a:r>
              <a:rPr lang="en-US" dirty="0"/>
              <a:t>,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smtClean="0"/>
              <a:t>tom </a:t>
            </a:r>
            <a:r>
              <a:rPr lang="en-US" dirty="0" err="1"/>
              <a:t>razlikom</a:t>
            </a:r>
            <a:r>
              <a:rPr lang="en-US" dirty="0"/>
              <a:t> da,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sr-Latn-ME" dirty="0" smtClean="0"/>
              <a:t> c</a:t>
            </a:r>
            <a:r>
              <a:rPr lang="en-US" dirty="0" err="1" smtClean="0"/>
              <a:t>entraliziranog</a:t>
            </a:r>
            <a:r>
              <a:rPr lang="en-US" dirty="0" smtClean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vlasti</a:t>
            </a:r>
            <a:r>
              <a:rPr lang="en-US" dirty="0"/>
              <a:t>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entitetu</a:t>
            </a:r>
            <a:r>
              <a:rPr lang="en-US" dirty="0"/>
              <a:t>, </a:t>
            </a:r>
            <a:r>
              <a:rPr lang="en-US" dirty="0" err="1"/>
              <a:t>niži</a:t>
            </a:r>
            <a:r>
              <a:rPr lang="en-US" dirty="0"/>
              <a:t> </a:t>
            </a:r>
            <a:r>
              <a:rPr lang="en-US" dirty="0" err="1" smtClean="0"/>
              <a:t>nivoi</a:t>
            </a:r>
            <a:r>
              <a:rPr lang="sr-Latn-ME" dirty="0" smtClean="0"/>
              <a:t> </a:t>
            </a:r>
            <a:r>
              <a:rPr lang="en-US" dirty="0" err="1" smtClean="0"/>
              <a:t>organiziranja</a:t>
            </a:r>
            <a:r>
              <a:rPr lang="en-US" dirty="0" smtClean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komora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pandan</a:t>
            </a:r>
            <a:r>
              <a:rPr lang="en-US" dirty="0"/>
              <a:t> </a:t>
            </a:r>
            <a:r>
              <a:rPr lang="en-US" dirty="0" err="1"/>
              <a:t>vlasti</a:t>
            </a:r>
            <a:r>
              <a:rPr lang="en-US" dirty="0"/>
              <a:t> (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 smtClean="0"/>
              <a:t>oblika</a:t>
            </a:r>
            <a:r>
              <a:rPr lang="sr-Latn-ME" dirty="0" smtClean="0"/>
              <a:t> </a:t>
            </a:r>
            <a:r>
              <a:rPr lang="pl-PL" dirty="0" smtClean="0"/>
              <a:t>na </a:t>
            </a:r>
            <a:r>
              <a:rPr lang="pl-PL" dirty="0"/>
              <a:t>regionalnom nivou). </a:t>
            </a:r>
            <a:endParaRPr lang="pl-PL" dirty="0" smtClean="0"/>
          </a:p>
          <a:p>
            <a:pPr algn="just"/>
            <a:r>
              <a:rPr lang="pl-PL" dirty="0" smtClean="0"/>
              <a:t>Komore </a:t>
            </a:r>
            <a:r>
              <a:rPr lang="pl-PL" dirty="0"/>
              <a:t>u Republici Srpskoj su formirane Zakonom </a:t>
            </a:r>
            <a:r>
              <a:rPr lang="pl-PL" dirty="0" smtClean="0"/>
              <a:t>o </a:t>
            </a:r>
            <a:r>
              <a:rPr lang="en-US" dirty="0" err="1" smtClean="0"/>
              <a:t>Privrednoj</a:t>
            </a:r>
            <a:r>
              <a:rPr lang="en-US" dirty="0" smtClean="0"/>
              <a:t> </a:t>
            </a:r>
            <a:r>
              <a:rPr lang="en-US" dirty="0" err="1"/>
              <a:t>komori</a:t>
            </a:r>
            <a:r>
              <a:rPr lang="en-US" dirty="0"/>
              <a:t> </a:t>
            </a:r>
            <a:r>
              <a:rPr lang="en-US" dirty="0" err="1"/>
              <a:t>Republike</a:t>
            </a:r>
            <a:r>
              <a:rPr lang="en-US" dirty="0"/>
              <a:t> </a:t>
            </a:r>
            <a:r>
              <a:rPr lang="en-US" dirty="0" err="1" smtClean="0"/>
              <a:t>Srpske</a:t>
            </a:r>
            <a:r>
              <a:rPr lang="sr-Latn-ME" dirty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0441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573024"/>
            <a:ext cx="10500360" cy="5603939"/>
          </a:xfrm>
        </p:spPr>
        <p:txBody>
          <a:bodyPr/>
          <a:lstStyle/>
          <a:p>
            <a:endParaRPr lang="pl-PL" dirty="0" smtClean="0"/>
          </a:p>
          <a:p>
            <a:pPr algn="just"/>
            <a:r>
              <a:rPr lang="pl-PL" dirty="0" smtClean="0"/>
              <a:t>Do </a:t>
            </a:r>
            <a:r>
              <a:rPr lang="pl-PL" dirty="0"/>
              <a:t>1. januara 2004. godine, u Bosni i Hercegovini je, u odnosu na članstvo</a:t>
            </a:r>
            <a:r>
              <a:rPr lang="pl-PL" dirty="0" smtClean="0"/>
              <a:t>, </a:t>
            </a:r>
            <a:r>
              <a:rPr lang="en-US" dirty="0" smtClean="0"/>
              <a:t>bio </a:t>
            </a:r>
            <a:r>
              <a:rPr lang="en-US" dirty="0" err="1"/>
              <a:t>prisutan</a:t>
            </a:r>
            <a:r>
              <a:rPr lang="en-US" dirty="0"/>
              <a:t> </a:t>
            </a:r>
            <a:r>
              <a:rPr lang="en-US" dirty="0" err="1"/>
              <a:t>kontinentalni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,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Članstvo</a:t>
            </a:r>
            <a:r>
              <a:rPr lang="en-US" dirty="0"/>
              <a:t> </a:t>
            </a:r>
            <a:r>
              <a:rPr lang="en-US" dirty="0" smtClean="0"/>
              <a:t>je </a:t>
            </a:r>
            <a:r>
              <a:rPr lang="en-US" dirty="0"/>
              <a:t>u </a:t>
            </a:r>
            <a:r>
              <a:rPr lang="en-US" dirty="0" err="1"/>
              <a:t>Privrednoj</a:t>
            </a:r>
            <a:r>
              <a:rPr lang="en-US" dirty="0"/>
              <a:t> </a:t>
            </a:r>
            <a:r>
              <a:rPr lang="en-US" dirty="0" err="1"/>
              <a:t>komori</a:t>
            </a:r>
            <a:r>
              <a:rPr lang="en-US" dirty="0"/>
              <a:t> </a:t>
            </a:r>
            <a:r>
              <a:rPr lang="en-US" dirty="0" err="1"/>
              <a:t>Federacije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(PK </a:t>
            </a:r>
            <a:r>
              <a:rPr lang="en-US" dirty="0" err="1"/>
              <a:t>FBiH</a:t>
            </a:r>
            <a:r>
              <a:rPr lang="en-US" dirty="0"/>
              <a:t>),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 smtClean="0"/>
              <a:t>Privrednoj</a:t>
            </a:r>
            <a:r>
              <a:rPr lang="sr-Latn-ME" dirty="0" smtClean="0"/>
              <a:t> </a:t>
            </a:r>
            <a:r>
              <a:rPr lang="en-US" dirty="0" err="1" smtClean="0"/>
              <a:t>komori</a:t>
            </a:r>
            <a:r>
              <a:rPr lang="en-US" dirty="0" smtClean="0"/>
              <a:t> </a:t>
            </a:r>
            <a:r>
              <a:rPr lang="en-US" dirty="0" err="1"/>
              <a:t>Republike</a:t>
            </a:r>
            <a:r>
              <a:rPr lang="en-US" dirty="0"/>
              <a:t> </a:t>
            </a:r>
            <a:r>
              <a:rPr lang="en-US" dirty="0" err="1"/>
              <a:t>Srpske</a:t>
            </a:r>
            <a:r>
              <a:rPr lang="en-US" dirty="0"/>
              <a:t> (PK RS),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funkciji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predsjednici</a:t>
            </a:r>
            <a:r>
              <a:rPr lang="en-US" dirty="0" smtClean="0"/>
              <a:t> </a:t>
            </a:r>
            <a:r>
              <a:rPr lang="en-US" dirty="0" err="1"/>
              <a:t>regionalnih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kantonalnih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komora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aktivnosti</a:t>
            </a:r>
            <a:r>
              <a:rPr lang="en-US" dirty="0" smtClean="0"/>
              <a:t> </a:t>
            </a:r>
            <a:r>
              <a:rPr lang="en-US" dirty="0" err="1" smtClean="0"/>
              <a:t>dogovaraju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jednom</a:t>
            </a:r>
            <a:r>
              <a:rPr lang="en-US" dirty="0" smtClean="0"/>
              <a:t> </a:t>
            </a:r>
            <a:r>
              <a:rPr lang="en-US" dirty="0" err="1" smtClean="0"/>
              <a:t>mjestu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olakšava</a:t>
            </a:r>
            <a:r>
              <a:rPr lang="en-US" dirty="0" smtClean="0"/>
              <a:t> </a:t>
            </a:r>
            <a:r>
              <a:rPr lang="en-US" dirty="0" err="1" smtClean="0"/>
              <a:t>provođenje</a:t>
            </a:r>
            <a:r>
              <a:rPr lang="en-US" dirty="0" smtClean="0"/>
              <a:t> </a:t>
            </a:r>
            <a:r>
              <a:rPr lang="en-US" dirty="0" err="1" smtClean="0"/>
              <a:t>dogovorenih</a:t>
            </a:r>
            <a:r>
              <a:rPr lang="sr-Latn-ME" dirty="0" smtClean="0"/>
              <a:t> </a:t>
            </a:r>
            <a:r>
              <a:rPr lang="en-US" dirty="0" err="1" smtClean="0"/>
              <a:t>aktivnosti</a:t>
            </a:r>
            <a:r>
              <a:rPr lang="en-US" dirty="0" smtClean="0"/>
              <a:t>. </a:t>
            </a:r>
            <a:endParaRPr lang="sr-Latn-ME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65661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9056" y="914400"/>
            <a:ext cx="10524744" cy="526256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Pored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saradnje</a:t>
            </a:r>
            <a:r>
              <a:rPr lang="en-US" dirty="0"/>
              <a:t>,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organe</a:t>
            </a:r>
            <a:r>
              <a:rPr lang="en-US" dirty="0"/>
              <a:t>, </a:t>
            </a:r>
            <a:r>
              <a:rPr lang="en-US" dirty="0" err="1"/>
              <a:t>privredne</a:t>
            </a:r>
            <a:r>
              <a:rPr lang="en-US" dirty="0"/>
              <a:t> </a:t>
            </a:r>
            <a:r>
              <a:rPr lang="en-US" dirty="0" err="1"/>
              <a:t>komore</a:t>
            </a:r>
            <a:r>
              <a:rPr lang="en-US" dirty="0"/>
              <a:t> </a:t>
            </a:r>
            <a:r>
              <a:rPr lang="en-US" dirty="0" err="1" smtClean="0"/>
              <a:t>slobodno</a:t>
            </a:r>
            <a:r>
              <a:rPr lang="sr-Latn-ME" dirty="0" smtClean="0"/>
              <a:t> </a:t>
            </a:r>
            <a:r>
              <a:rPr lang="en-US" dirty="0" err="1" smtClean="0"/>
              <a:t>dogovaraju</a:t>
            </a:r>
            <a:r>
              <a:rPr lang="en-US" dirty="0" smtClean="0"/>
              <a:t> </a:t>
            </a:r>
            <a:r>
              <a:rPr lang="en-US" dirty="0" err="1"/>
              <a:t>međusobne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Vanjskotrgovinske</a:t>
            </a:r>
            <a:r>
              <a:rPr lang="en-US" dirty="0"/>
              <a:t> </a:t>
            </a:r>
            <a:r>
              <a:rPr lang="en-US" dirty="0" err="1"/>
              <a:t>komore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 smtClean="0"/>
              <a:t>formirano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Međukomorsko</a:t>
            </a:r>
            <a:r>
              <a:rPr lang="en-US" dirty="0"/>
              <a:t> </a:t>
            </a:r>
            <a:r>
              <a:rPr lang="en-US" dirty="0" err="1"/>
              <a:t>vijeće</a:t>
            </a:r>
            <a:r>
              <a:rPr lang="en-US" dirty="0"/>
              <a:t> (</a:t>
            </a:r>
            <a:r>
              <a:rPr lang="en-US" dirty="0" err="1"/>
              <a:t>zakonom</a:t>
            </a:r>
            <a:r>
              <a:rPr lang="en-US" dirty="0"/>
              <a:t> je </a:t>
            </a:r>
            <a:r>
              <a:rPr lang="en-US" dirty="0" err="1"/>
              <a:t>predviđeno</a:t>
            </a:r>
            <a:r>
              <a:rPr lang="en-US" dirty="0"/>
              <a:t> </a:t>
            </a:r>
            <a:r>
              <a:rPr lang="en-US" dirty="0" err="1"/>
              <a:t>njegovo</a:t>
            </a:r>
            <a:r>
              <a:rPr lang="en-US" dirty="0"/>
              <a:t> </a:t>
            </a:r>
            <a:r>
              <a:rPr lang="en-US" dirty="0" err="1"/>
              <a:t>formiranje</a:t>
            </a:r>
            <a:r>
              <a:rPr lang="en-US" dirty="0"/>
              <a:t>), s </a:t>
            </a:r>
            <a:r>
              <a:rPr lang="en-US" dirty="0" err="1" smtClean="0"/>
              <a:t>ciljem</a:t>
            </a:r>
            <a:r>
              <a:rPr lang="sr-Latn-ME" dirty="0" smtClean="0"/>
              <a:t> </a:t>
            </a:r>
            <a:r>
              <a:rPr lang="en-US" dirty="0" err="1" smtClean="0"/>
              <a:t>koordinacije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dogovaranja</a:t>
            </a:r>
            <a:r>
              <a:rPr lang="en-US" dirty="0"/>
              <a:t> </a:t>
            </a:r>
            <a:r>
              <a:rPr lang="en-US" dirty="0" err="1"/>
              <a:t>zajedničkih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vijeća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, </a:t>
            </a:r>
            <a:r>
              <a:rPr lang="en-US" dirty="0" err="1" smtClean="0"/>
              <a:t>po</a:t>
            </a:r>
            <a:r>
              <a:rPr lang="sr-Latn-ME" dirty="0" smtClean="0"/>
              <a:t> </a:t>
            </a:r>
            <a:r>
              <a:rPr lang="en-US" dirty="0" err="1" smtClean="0"/>
              <a:t>zakonu</a:t>
            </a:r>
            <a:r>
              <a:rPr lang="en-US" dirty="0"/>
              <a:t>, </a:t>
            </a:r>
            <a:r>
              <a:rPr lang="en-US" dirty="0" err="1"/>
              <a:t>predsjednik</a:t>
            </a:r>
            <a:r>
              <a:rPr lang="en-US" dirty="0"/>
              <a:t> PK </a:t>
            </a:r>
            <a:r>
              <a:rPr lang="en-US" dirty="0" err="1"/>
              <a:t>FBiH</a:t>
            </a:r>
            <a:r>
              <a:rPr lang="en-US" dirty="0"/>
              <a:t>, </a:t>
            </a:r>
            <a:r>
              <a:rPr lang="en-US" dirty="0" err="1"/>
              <a:t>predsjednik</a:t>
            </a:r>
            <a:r>
              <a:rPr lang="en-US" dirty="0"/>
              <a:t> PK RS, </a:t>
            </a:r>
            <a:r>
              <a:rPr lang="en-US" dirty="0" err="1"/>
              <a:t>predsjednik</a:t>
            </a:r>
            <a:r>
              <a:rPr lang="en-US" dirty="0"/>
              <a:t> PK </a:t>
            </a:r>
            <a:r>
              <a:rPr lang="en-US" dirty="0" err="1"/>
              <a:t>Brčko</a:t>
            </a:r>
            <a:r>
              <a:rPr lang="en-US" dirty="0"/>
              <a:t> </a:t>
            </a:r>
            <a:r>
              <a:rPr lang="en-US" dirty="0" err="1" smtClean="0"/>
              <a:t>Distrikta</a:t>
            </a:r>
            <a:r>
              <a:rPr lang="sr-Latn-ME" dirty="0" smtClean="0"/>
              <a:t> </a:t>
            </a:r>
            <a:r>
              <a:rPr lang="en-US" dirty="0" err="1" smtClean="0"/>
              <a:t>BiH</a:t>
            </a:r>
            <a:r>
              <a:rPr lang="en-US" dirty="0"/>
              <a:t>, a </a:t>
            </a:r>
            <a:r>
              <a:rPr lang="en-US" dirty="0" err="1"/>
              <a:t>predsjedavajući</a:t>
            </a:r>
            <a:r>
              <a:rPr lang="en-US" dirty="0"/>
              <a:t> je </a:t>
            </a:r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/>
              <a:t>Vanjskotrgovinske</a:t>
            </a:r>
            <a:r>
              <a:rPr lang="en-US" dirty="0"/>
              <a:t> </a:t>
            </a:r>
            <a:r>
              <a:rPr lang="en-US" dirty="0" err="1"/>
              <a:t>komore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/>
              <a:t> </a:t>
            </a:r>
            <a:r>
              <a:rPr lang="en-US" dirty="0" err="1"/>
              <a:t>Ostale</a:t>
            </a:r>
            <a:r>
              <a:rPr lang="sr-Latn-ME" dirty="0"/>
              <a:t> </a:t>
            </a:r>
            <a:r>
              <a:rPr lang="en-US" dirty="0" err="1"/>
              <a:t>komore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učlaniti</a:t>
            </a:r>
            <a:r>
              <a:rPr lang="en-US" dirty="0"/>
              <a:t> u </a:t>
            </a:r>
            <a:r>
              <a:rPr lang="en-US" dirty="0" err="1"/>
              <a:t>Vanjskotrgovinsku</a:t>
            </a:r>
            <a:r>
              <a:rPr lang="en-US" dirty="0"/>
              <a:t> </a:t>
            </a:r>
            <a:r>
              <a:rPr lang="en-US" dirty="0" err="1"/>
              <a:t>komoru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tom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sr-Latn-ME" dirty="0"/>
              <a:t> </a:t>
            </a:r>
            <a:r>
              <a:rPr lang="en-US" dirty="0" err="1"/>
              <a:t>predstavnika</a:t>
            </a:r>
            <a:r>
              <a:rPr lang="en-US" dirty="0"/>
              <a:t>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vijeću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sr-Latn-ME" dirty="0"/>
          </a:p>
          <a:p>
            <a:pPr algn="just"/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1381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200" dirty="0" smtClean="0"/>
              <a:t> </a:t>
            </a:r>
            <a:r>
              <a:rPr lang="en-US" sz="3200" dirty="0" smtClean="0"/>
              <a:t>KODEKSI KORPORATIVNOG UPRAVLJANJA</a:t>
            </a:r>
            <a:r>
              <a:rPr lang="sr-Latn-ME" sz="3200" dirty="0" smtClean="0"/>
              <a:t> </a:t>
            </a:r>
            <a:r>
              <a:rPr lang="en-US" sz="3200" dirty="0" smtClean="0"/>
              <a:t>KOMPANIJE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Svaka</a:t>
            </a:r>
            <a:r>
              <a:rPr lang="en-US" dirty="0" smtClean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potrebnim</a:t>
            </a:r>
            <a:r>
              <a:rPr lang="en-US" dirty="0"/>
              <a:t>, </a:t>
            </a:r>
            <a:r>
              <a:rPr lang="en-US" dirty="0" err="1"/>
              <a:t>usvojiti</a:t>
            </a:r>
            <a:r>
              <a:rPr lang="en-US" dirty="0"/>
              <a:t> </a:t>
            </a:r>
            <a:r>
              <a:rPr lang="en-US" dirty="0" err="1"/>
              <a:t>Kodeks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Usvajanje</a:t>
            </a:r>
            <a:r>
              <a:rPr lang="en-US" dirty="0"/>
              <a:t> </a:t>
            </a:r>
            <a:r>
              <a:rPr lang="en-US" dirty="0" err="1"/>
              <a:t>kodeksa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nije</a:t>
            </a:r>
            <a:r>
              <a:rPr lang="sr-Latn-ME" dirty="0" smtClean="0"/>
              <a:t> </a:t>
            </a:r>
            <a:r>
              <a:rPr lang="en-US" dirty="0" err="1" smtClean="0"/>
              <a:t>obavezno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pravu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je </a:t>
            </a:r>
            <a:r>
              <a:rPr lang="en-US" dirty="0" err="1"/>
              <a:t>stvar</a:t>
            </a:r>
            <a:r>
              <a:rPr lang="en-US" dirty="0"/>
              <a:t> </a:t>
            </a:r>
            <a:r>
              <a:rPr lang="en-US" dirty="0" err="1"/>
              <a:t>opredjeljenja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sr-Latn-ME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044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248" y="1017431"/>
            <a:ext cx="10529552" cy="5159532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U </a:t>
            </a:r>
            <a:r>
              <a:rPr lang="en-US" dirty="0" err="1"/>
              <a:t>Federaciji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je </a:t>
            </a:r>
            <a:r>
              <a:rPr lang="en-US" dirty="0" err="1"/>
              <a:t>reforma</a:t>
            </a:r>
            <a:r>
              <a:rPr lang="en-US" dirty="0"/>
              <a:t> regulative </a:t>
            </a:r>
            <a:r>
              <a:rPr lang="en-US" dirty="0" err="1" smtClean="0"/>
              <a:t>privrednih</a:t>
            </a:r>
            <a:r>
              <a:rPr lang="sr-Latn-ME" dirty="0" smtClean="0"/>
              <a:t> </a:t>
            </a:r>
            <a:r>
              <a:rPr lang="pl-PL" dirty="0" smtClean="0"/>
              <a:t>društava </a:t>
            </a:r>
            <a:r>
              <a:rPr lang="pl-PL" dirty="0"/>
              <a:t>pokrenuta </a:t>
            </a:r>
            <a:r>
              <a:rPr lang="pl-PL" dirty="0" smtClean="0"/>
              <a:t>donošenjem</a:t>
            </a:r>
            <a:r>
              <a:rPr lang="pl-PL" dirty="0" smtClean="0"/>
              <a:t> </a:t>
            </a:r>
            <a:r>
              <a:rPr lang="pl-PL" dirty="0"/>
              <a:t>Zakona </a:t>
            </a:r>
            <a:r>
              <a:rPr lang="pl-PL" dirty="0" smtClean="0"/>
              <a:t>o </a:t>
            </a:r>
            <a:r>
              <a:rPr lang="en-US" dirty="0" err="1" smtClean="0"/>
              <a:t>privrednim</a:t>
            </a:r>
            <a:r>
              <a:rPr lang="en-US" dirty="0" smtClean="0"/>
              <a:t> </a:t>
            </a:r>
            <a:r>
              <a:rPr lang="en-US" dirty="0" err="1"/>
              <a:t>društvima</a:t>
            </a:r>
            <a:r>
              <a:rPr lang="en-US" dirty="0"/>
              <a:t> u </a:t>
            </a:r>
            <a:r>
              <a:rPr lang="en-US" dirty="0" err="1" smtClean="0"/>
              <a:t>FBiH</a:t>
            </a:r>
            <a:r>
              <a:rPr lang="sr-Latn-ME" dirty="0" smtClean="0"/>
              <a:t>, a</a:t>
            </a:r>
            <a:r>
              <a:rPr lang="en-US" dirty="0" smtClean="0"/>
              <a:t> </a:t>
            </a:r>
            <a:r>
              <a:rPr lang="sr-Latn-ME" dirty="0" smtClean="0"/>
              <a:t>što se </a:t>
            </a:r>
            <a:r>
              <a:rPr lang="en-US" dirty="0" smtClean="0"/>
              <a:t>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 smtClean="0"/>
              <a:t>dioničkim</a:t>
            </a:r>
            <a:r>
              <a:rPr lang="sr-Latn-ME" dirty="0" smtClean="0"/>
              <a:t> </a:t>
            </a:r>
            <a:r>
              <a:rPr lang="en-US" dirty="0" err="1" smtClean="0"/>
              <a:t>društvima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Takođe, u</a:t>
            </a:r>
            <a:r>
              <a:rPr lang="en-US" dirty="0" smtClean="0"/>
              <a:t> </a:t>
            </a:r>
            <a:r>
              <a:rPr lang="en-US" dirty="0" err="1"/>
              <a:t>Republici</a:t>
            </a:r>
            <a:r>
              <a:rPr lang="en-US" dirty="0"/>
              <a:t> </a:t>
            </a:r>
            <a:r>
              <a:rPr lang="en-US" dirty="0" err="1" smtClean="0"/>
              <a:t>Srpskoj</a:t>
            </a:r>
            <a:r>
              <a:rPr lang="en-US" dirty="0" smtClean="0"/>
              <a:t> don</a:t>
            </a:r>
            <a:r>
              <a:rPr lang="sr-Latn-ME" dirty="0" smtClean="0"/>
              <a:t>ijet je </a:t>
            </a:r>
            <a:r>
              <a:rPr lang="en-US" dirty="0" err="1" smtClean="0"/>
              <a:t>Zakon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 smtClean="0"/>
              <a:t>preduzećima</a:t>
            </a:r>
            <a:r>
              <a:rPr lang="sr-Latn-ME" dirty="0" smtClean="0"/>
              <a:t> </a:t>
            </a:r>
            <a:r>
              <a:rPr lang="en-US" dirty="0" smtClean="0"/>
              <a:t>(„</a:t>
            </a:r>
            <a:r>
              <a:rPr lang="en-US" dirty="0" err="1"/>
              <a:t>Službeni</a:t>
            </a:r>
            <a:r>
              <a:rPr lang="en-US" dirty="0"/>
              <a:t> </a:t>
            </a:r>
            <a:r>
              <a:rPr lang="en-US" dirty="0" err="1"/>
              <a:t>glasnik</a:t>
            </a:r>
            <a:r>
              <a:rPr lang="en-US" dirty="0"/>
              <a:t> </a:t>
            </a:r>
            <a:r>
              <a:rPr lang="en-US" dirty="0" err="1"/>
              <a:t>Republike</a:t>
            </a:r>
            <a:r>
              <a:rPr lang="en-US" dirty="0"/>
              <a:t> </a:t>
            </a:r>
            <a:r>
              <a:rPr lang="en-US" dirty="0" err="1"/>
              <a:t>Srpske</a:t>
            </a:r>
            <a:r>
              <a:rPr lang="en-US" dirty="0"/>
              <a:t>“, br. 24/98, 62/02, 66/02, 38/03, 97/04 </a:t>
            </a:r>
            <a:r>
              <a:rPr lang="en-US" dirty="0" err="1"/>
              <a:t>i</a:t>
            </a:r>
            <a:r>
              <a:rPr lang="en-US" dirty="0"/>
              <a:t> 34/06</a:t>
            </a:r>
            <a:r>
              <a:rPr lang="en-US" dirty="0" smtClean="0"/>
              <a:t>)</a:t>
            </a:r>
            <a:r>
              <a:rPr lang="sr-Latn-ME" dirty="0" smtClean="0"/>
              <a:t>. U međuvremenu </a:t>
            </a:r>
            <a:r>
              <a:rPr lang="en-US" dirty="0" err="1" smtClean="0"/>
              <a:t>pr</a:t>
            </a:r>
            <a:r>
              <a:rPr lang="sr-Latn-ME" dirty="0" smtClean="0"/>
              <a:t>stupalo se </a:t>
            </a:r>
            <a:r>
              <a:rPr lang="en-US" dirty="0" smtClean="0"/>
              <a:t> </a:t>
            </a:r>
            <a:r>
              <a:rPr lang="en-US" dirty="0" err="1" smtClean="0"/>
              <a:t>donošenj</a:t>
            </a:r>
            <a:r>
              <a:rPr lang="sr-Latn-ME" dirty="0" smtClean="0"/>
              <a:t>u izmjena i dopuna pomenutih zakonskih akata.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smtClean="0"/>
              <a:t>RS </a:t>
            </a:r>
            <a:r>
              <a:rPr lang="en-US" dirty="0"/>
              <a:t>je u 2008. </a:t>
            </a:r>
            <a:r>
              <a:rPr lang="en-US" dirty="0" err="1" smtClean="0"/>
              <a:t>godini</a:t>
            </a:r>
            <a:r>
              <a:rPr lang="sr-Latn-ME" dirty="0" smtClean="0"/>
              <a:t> </a:t>
            </a:r>
            <a:r>
              <a:rPr lang="en-US" dirty="0" err="1" smtClean="0"/>
              <a:t>pristupila</a:t>
            </a:r>
            <a:r>
              <a:rPr lang="en-US" dirty="0" smtClean="0"/>
              <a:t> </a:t>
            </a:r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/>
              <a:t>novog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. Do </a:t>
            </a:r>
            <a:r>
              <a:rPr lang="en-US" dirty="0" err="1"/>
              <a:t>njegovog</a:t>
            </a:r>
            <a:r>
              <a:rPr lang="en-US" dirty="0"/>
              <a:t> </a:t>
            </a:r>
            <a:r>
              <a:rPr lang="en-US" dirty="0" err="1"/>
              <a:t>usvajanja</a:t>
            </a:r>
            <a:r>
              <a:rPr lang="en-US" dirty="0"/>
              <a:t> u RS se </a:t>
            </a:r>
            <a:r>
              <a:rPr lang="en-US" dirty="0" err="1" smtClean="0"/>
              <a:t>primjen</a:t>
            </a:r>
            <a:r>
              <a:rPr lang="sr-Latn-ME" dirty="0" smtClean="0"/>
              <a:t>jivao </a:t>
            </a:r>
            <a:r>
              <a:rPr lang="en-US" dirty="0" err="1" smtClean="0"/>
              <a:t>Zakon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preduzećima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85700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854" y="759854"/>
            <a:ext cx="10593946" cy="5417109"/>
          </a:xfrm>
        </p:spPr>
        <p:txBody>
          <a:bodyPr>
            <a:normAutofit/>
          </a:bodyPr>
          <a:lstStyle/>
          <a:p>
            <a:pPr algn="just"/>
            <a:r>
              <a:rPr lang="sr-Latn-ME" dirty="0" smtClean="0"/>
              <a:t>K</a:t>
            </a:r>
            <a:r>
              <a:rPr lang="en-US" dirty="0" err="1" smtClean="0"/>
              <a:t>odeks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zasnovan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principima</a:t>
            </a:r>
            <a:r>
              <a:rPr lang="en-US" dirty="0" smtClean="0"/>
              <a:t>: </a:t>
            </a:r>
            <a:r>
              <a:rPr lang="en-US" dirty="0" err="1"/>
              <a:t>značajan</a:t>
            </a:r>
            <a:r>
              <a:rPr lang="en-US" dirty="0"/>
              <a:t> je duh</a:t>
            </a:r>
            <a:r>
              <a:rPr lang="en-US" dirty="0" smtClean="0"/>
              <a:t>, a </a:t>
            </a:r>
            <a:r>
              <a:rPr lang="en-US" dirty="0"/>
              <a:t>ne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slovo</a:t>
            </a:r>
            <a:r>
              <a:rPr lang="en-US" dirty="0"/>
              <a:t> </a:t>
            </a:r>
            <a:r>
              <a:rPr lang="en-US" dirty="0" err="1"/>
              <a:t>kodeksa</a:t>
            </a:r>
            <a:r>
              <a:rPr lang="en-US" dirty="0"/>
              <a:t>; </a:t>
            </a:r>
            <a:r>
              <a:rPr lang="en-US" dirty="0" err="1"/>
              <a:t>poštovanje</a:t>
            </a:r>
            <a:r>
              <a:rPr lang="en-US" dirty="0"/>
              <a:t> </a:t>
            </a:r>
            <a:r>
              <a:rPr lang="en-US" dirty="0" err="1"/>
              <a:t>kodeksa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poboljša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 smtClean="0"/>
              <a:t>kompanija</a:t>
            </a:r>
            <a:r>
              <a:rPr lang="sr-Latn-ME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; </a:t>
            </a:r>
            <a:r>
              <a:rPr lang="en-US" dirty="0" err="1"/>
              <a:t>efektivnost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poboljšati</a:t>
            </a:r>
            <a:r>
              <a:rPr lang="en-US" dirty="0"/>
              <a:t>;</a:t>
            </a:r>
          </a:p>
          <a:p>
            <a:pPr algn="just"/>
            <a:r>
              <a:rPr lang="en-US" dirty="0" err="1"/>
              <a:t>Kodeks</a:t>
            </a:r>
            <a:r>
              <a:rPr lang="en-US" dirty="0"/>
              <a:t> bi </a:t>
            </a:r>
            <a:r>
              <a:rPr lang="en-US" dirty="0" err="1"/>
              <a:t>trebalo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međunarodnom</a:t>
            </a:r>
            <a:r>
              <a:rPr lang="en-US" dirty="0"/>
              <a:t> </a:t>
            </a:r>
            <a:r>
              <a:rPr lang="en-US" dirty="0" err="1"/>
              <a:t>praksom</a:t>
            </a:r>
            <a:r>
              <a:rPr lang="en-US" dirty="0"/>
              <a:t>;</a:t>
            </a:r>
          </a:p>
          <a:p>
            <a:pPr algn="just"/>
            <a:r>
              <a:rPr lang="en-US" dirty="0" err="1"/>
              <a:t>Kodeks</a:t>
            </a:r>
            <a:r>
              <a:rPr lang="en-US" dirty="0"/>
              <a:t> bi </a:t>
            </a:r>
            <a:r>
              <a:rPr lang="en-US" dirty="0" err="1"/>
              <a:t>trebalo</a:t>
            </a:r>
            <a:r>
              <a:rPr lang="en-US" dirty="0"/>
              <a:t> </a:t>
            </a:r>
            <a:r>
              <a:rPr lang="en-US" dirty="0" err="1"/>
              <a:t>prvenstveno</a:t>
            </a:r>
            <a:r>
              <a:rPr lang="en-US" dirty="0"/>
              <a:t> da se </a:t>
            </a:r>
            <a:r>
              <a:rPr lang="en-US" dirty="0" err="1"/>
              <a:t>fokusira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kotirane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članove</a:t>
            </a:r>
            <a:r>
              <a:rPr lang="en-US" dirty="0" smtClean="0"/>
              <a:t> </a:t>
            </a:r>
            <a:r>
              <a:rPr lang="en-US" dirty="0" err="1"/>
              <a:t>izvršnog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skupštinu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postupanje</a:t>
            </a:r>
            <a:r>
              <a:rPr lang="en-US" dirty="0"/>
              <a:t> </a:t>
            </a:r>
            <a:r>
              <a:rPr lang="en-US" dirty="0" err="1" smtClean="0"/>
              <a:t>ovih</a:t>
            </a:r>
            <a:r>
              <a:rPr lang="sr-Latn-ME" dirty="0" smtClean="0"/>
              <a:t> </a:t>
            </a:r>
            <a:r>
              <a:rPr lang="en-US" dirty="0" err="1" smtClean="0"/>
              <a:t>grupa</a:t>
            </a:r>
            <a:r>
              <a:rPr lang="en-US" dirty="0"/>
              <a:t>;</a:t>
            </a:r>
          </a:p>
          <a:p>
            <a:pPr algn="just"/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pisanja</a:t>
            </a:r>
            <a:r>
              <a:rPr lang="en-US" dirty="0"/>
              <a:t> </a:t>
            </a:r>
            <a:r>
              <a:rPr lang="en-US" dirty="0" err="1"/>
              <a:t>kodeksa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njegov</a:t>
            </a:r>
            <a:r>
              <a:rPr lang="en-US" dirty="0"/>
              <a:t> </a:t>
            </a:r>
            <a:r>
              <a:rPr lang="en-US" dirty="0" err="1"/>
              <a:t>efekat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nekotirane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mogući</a:t>
            </a:r>
            <a:r>
              <a:rPr lang="en-US" dirty="0" smtClean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sudske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71245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490" y="785611"/>
            <a:ext cx="10555310" cy="5391352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U svrhu postupanja u skladu sa kodeksom, </a:t>
            </a:r>
            <a:r>
              <a:rPr lang="pl-PL" dirty="0" smtClean="0"/>
              <a:t>on</a:t>
            </a:r>
            <a:r>
              <a:rPr lang="pl-PL" dirty="0" smtClean="0"/>
              <a:t> </a:t>
            </a:r>
            <a:r>
              <a:rPr lang="pl-PL" dirty="0" smtClean="0"/>
              <a:t>treba da bude sačinjen na takav </a:t>
            </a:r>
            <a:r>
              <a:rPr lang="en-US" dirty="0" err="1" smtClean="0"/>
              <a:t>način</a:t>
            </a:r>
            <a:r>
              <a:rPr lang="en-US" dirty="0" smtClean="0"/>
              <a:t> da </a:t>
            </a:r>
            <a:r>
              <a:rPr lang="en-US" dirty="0" err="1" smtClean="0"/>
              <a:t>omogućava</a:t>
            </a:r>
            <a:r>
              <a:rPr lang="en-US" dirty="0" smtClean="0"/>
              <a:t> </a:t>
            </a:r>
            <a:r>
              <a:rPr lang="en-US" dirty="0" err="1" smtClean="0"/>
              <a:t>adekvatan</a:t>
            </a:r>
            <a:r>
              <a:rPr lang="en-US" dirty="0" smtClean="0"/>
              <a:t> </a:t>
            </a:r>
            <a:r>
              <a:rPr lang="en-US" dirty="0" err="1" smtClean="0"/>
              <a:t>nadzor</a:t>
            </a:r>
            <a:r>
              <a:rPr lang="en-US" dirty="0" smtClean="0"/>
              <a:t> </a:t>
            </a:r>
            <a:r>
              <a:rPr lang="en-US" dirty="0" err="1" smtClean="0"/>
              <a:t>nad</a:t>
            </a:r>
            <a:r>
              <a:rPr lang="sr-Latn-ME" dirty="0" smtClean="0"/>
              <a:t> njegovim </a:t>
            </a:r>
            <a:r>
              <a:rPr lang="en-US" dirty="0" smtClean="0"/>
              <a:t> </a:t>
            </a:r>
            <a:r>
              <a:rPr lang="en-US" dirty="0" err="1" smtClean="0"/>
              <a:t>primjenjivanjem</a:t>
            </a:r>
            <a:r>
              <a:rPr lang="en-US" dirty="0" smtClean="0"/>
              <a:t>;</a:t>
            </a:r>
            <a:endParaRPr lang="en-US" dirty="0" smtClean="0"/>
          </a:p>
          <a:p>
            <a:pPr algn="just"/>
            <a:r>
              <a:rPr lang="en-US" dirty="0" err="1" smtClean="0"/>
              <a:t>Trebalo</a:t>
            </a:r>
            <a:r>
              <a:rPr lang="en-US" dirty="0" smtClean="0"/>
              <a:t> bi da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objavljen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web </a:t>
            </a:r>
            <a:r>
              <a:rPr lang="en-US" dirty="0" err="1" smtClean="0"/>
              <a:t>strani</a:t>
            </a:r>
            <a:r>
              <a:rPr lang="sr-Latn-ME" dirty="0" smtClean="0"/>
              <a:t>ci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koj</a:t>
            </a:r>
            <a:r>
              <a:rPr lang="sr-Latn-ME" dirty="0" smtClean="0"/>
              <a:t>oj</a:t>
            </a:r>
            <a:r>
              <a:rPr lang="en-US" dirty="0" smtClean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naveden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sr-Latn-ME" dirty="0" smtClean="0"/>
              <a:t> </a:t>
            </a:r>
            <a:r>
              <a:rPr lang="en-US" dirty="0" err="1" smtClean="0"/>
              <a:t>posljednjeg</a:t>
            </a:r>
            <a:r>
              <a:rPr lang="en-US" dirty="0" smtClean="0"/>
              <a:t> </a:t>
            </a:r>
            <a:r>
              <a:rPr lang="en-US" dirty="0" err="1" smtClean="0"/>
              <a:t>ažuriranja</a:t>
            </a:r>
            <a:r>
              <a:rPr lang="en-US" dirty="0" smtClean="0"/>
              <a:t>;</a:t>
            </a:r>
          </a:p>
          <a:p>
            <a:pPr algn="just"/>
            <a:r>
              <a:rPr lang="en-US" dirty="0" err="1" smtClean="0"/>
              <a:t>Kompanija</a:t>
            </a:r>
            <a:r>
              <a:rPr lang="en-US" dirty="0" smtClean="0"/>
              <a:t> bi </a:t>
            </a:r>
            <a:r>
              <a:rPr lang="en-US" dirty="0" err="1" smtClean="0"/>
              <a:t>trebalo</a:t>
            </a:r>
            <a:r>
              <a:rPr lang="en-US" dirty="0" smtClean="0"/>
              <a:t> da </a:t>
            </a:r>
            <a:r>
              <a:rPr lang="en-US" dirty="0" err="1" smtClean="0"/>
              <a:t>uvrsti</a:t>
            </a:r>
            <a:r>
              <a:rPr lang="en-US" dirty="0" smtClean="0"/>
              <a:t> </a:t>
            </a:r>
            <a:r>
              <a:rPr lang="en-US" dirty="0" err="1" smtClean="0"/>
              <a:t>poglavlje</a:t>
            </a:r>
            <a:r>
              <a:rPr lang="en-US" dirty="0" smtClean="0"/>
              <a:t> o </a:t>
            </a:r>
            <a:r>
              <a:rPr lang="en-US" dirty="0" err="1" smtClean="0"/>
              <a:t>korporativnom</a:t>
            </a:r>
            <a:r>
              <a:rPr lang="en-US" dirty="0" smtClean="0"/>
              <a:t> </a:t>
            </a:r>
            <a:r>
              <a:rPr lang="en-US" dirty="0" err="1" smtClean="0"/>
              <a:t>upravljanju</a:t>
            </a:r>
            <a:r>
              <a:rPr lang="en-US" dirty="0" smtClean="0"/>
              <a:t> u </a:t>
            </a:r>
            <a:r>
              <a:rPr lang="en-US" dirty="0" err="1" smtClean="0"/>
              <a:t>svoj</a:t>
            </a:r>
            <a:r>
              <a:rPr lang="en-US" dirty="0" smtClean="0"/>
              <a:t> </a:t>
            </a:r>
            <a:r>
              <a:rPr lang="en-US" dirty="0" err="1" smtClean="0"/>
              <a:t>godišnji</a:t>
            </a:r>
            <a:r>
              <a:rPr lang="sr-Latn-ME" dirty="0" smtClean="0"/>
              <a:t> </a:t>
            </a:r>
            <a:r>
              <a:rPr lang="en-US" dirty="0" err="1" smtClean="0"/>
              <a:t>izvještaj</a:t>
            </a:r>
            <a:r>
              <a:rPr lang="en-US" dirty="0" smtClean="0"/>
              <a:t> u </a:t>
            </a:r>
            <a:r>
              <a:rPr lang="en-US" dirty="0" err="1" smtClean="0"/>
              <a:t>kojem</a:t>
            </a:r>
            <a:r>
              <a:rPr lang="en-US" dirty="0" smtClean="0"/>
              <a:t> se </a:t>
            </a:r>
            <a:r>
              <a:rPr lang="en-US" dirty="0" err="1" smtClean="0"/>
              <a:t>opisuju</a:t>
            </a:r>
            <a:r>
              <a:rPr lang="en-US" dirty="0" smtClean="0"/>
              <a:t> </a:t>
            </a:r>
            <a:r>
              <a:rPr lang="en-US" dirty="0" err="1" smtClean="0"/>
              <a:t>relevantni</a:t>
            </a:r>
            <a:r>
              <a:rPr lang="en-US" dirty="0" smtClean="0"/>
              <a:t> </a:t>
            </a:r>
            <a:r>
              <a:rPr lang="en-US" dirty="0" err="1" smtClean="0"/>
              <a:t>događaji</a:t>
            </a:r>
            <a:r>
              <a:rPr lang="en-US" dirty="0" smtClean="0"/>
              <a:t> u </a:t>
            </a:r>
            <a:r>
              <a:rPr lang="en-US" dirty="0" err="1" smtClean="0"/>
              <a:t>vezi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korporativnim</a:t>
            </a:r>
            <a:r>
              <a:rPr lang="en-US" dirty="0" smtClean="0"/>
              <a:t> </a:t>
            </a:r>
            <a:r>
              <a:rPr lang="en-US" dirty="0" err="1" smtClean="0"/>
              <a:t>upravljanjem</a:t>
            </a:r>
            <a:r>
              <a:rPr lang="sr-Latn-ME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se </a:t>
            </a:r>
            <a:r>
              <a:rPr lang="en-US" dirty="0" err="1" smtClean="0"/>
              <a:t>dogodili</a:t>
            </a:r>
            <a:r>
              <a:rPr lang="en-US" dirty="0" smtClean="0"/>
              <a:t> </a:t>
            </a:r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 smtClean="0"/>
              <a:t>prethodne</a:t>
            </a:r>
            <a:r>
              <a:rPr lang="en-US" dirty="0" smtClean="0"/>
              <a:t> </a:t>
            </a:r>
            <a:r>
              <a:rPr lang="en-US" dirty="0" err="1" smtClean="0"/>
              <a:t>godine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 smtClean="0"/>
              <a:t>kompanija</a:t>
            </a:r>
            <a:r>
              <a:rPr lang="en-US" dirty="0" smtClean="0"/>
              <a:t> ne </a:t>
            </a:r>
            <a:r>
              <a:rPr lang="en-US" dirty="0" err="1" smtClean="0"/>
              <a:t>postupa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potpunosti</a:t>
            </a:r>
            <a:r>
              <a:rPr lang="en-US" dirty="0" smtClean="0"/>
              <a:t> 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jednom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odredbi</a:t>
            </a:r>
            <a:r>
              <a:rPr lang="en-US" dirty="0" smtClean="0"/>
              <a:t> </a:t>
            </a:r>
            <a:r>
              <a:rPr lang="en-US" dirty="0" err="1" smtClean="0"/>
              <a:t>datog</a:t>
            </a:r>
            <a:r>
              <a:rPr lang="en-US" dirty="0" smtClean="0"/>
              <a:t> </a:t>
            </a:r>
            <a:r>
              <a:rPr lang="en-US" dirty="0" err="1" smtClean="0"/>
              <a:t>Kodeksa</a:t>
            </a:r>
            <a:r>
              <a:rPr lang="en-US" dirty="0" smtClean="0"/>
              <a:t>, u </a:t>
            </a:r>
            <a:r>
              <a:rPr lang="en-US" dirty="0" err="1" smtClean="0"/>
              <a:t>ovom</a:t>
            </a:r>
            <a:r>
              <a:rPr lang="en-US" dirty="0" smtClean="0"/>
              <a:t> </a:t>
            </a:r>
            <a:r>
              <a:rPr lang="en-US" dirty="0" err="1" smtClean="0"/>
              <a:t>odjeljku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sr-Latn-ME" dirty="0" smtClean="0"/>
              <a:t> </a:t>
            </a:r>
            <a:r>
              <a:rPr lang="en-US" dirty="0" err="1" smtClean="0"/>
              <a:t>objasniti</a:t>
            </a:r>
            <a:r>
              <a:rPr lang="en-US" dirty="0" smtClean="0"/>
              <a:t> </a:t>
            </a:r>
            <a:r>
              <a:rPr lang="en-US" dirty="0" err="1" smtClean="0"/>
              <a:t>razloge</a:t>
            </a:r>
            <a:r>
              <a:rPr lang="sr-Latn-ME" dirty="0" smtClean="0"/>
              <a:t> za to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0513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Eetički kodeks</a:t>
            </a:r>
          </a:p>
          <a:p>
            <a:pPr algn="just"/>
            <a:r>
              <a:rPr lang="en-US" dirty="0" err="1"/>
              <a:t>Etički</a:t>
            </a:r>
            <a:r>
              <a:rPr lang="en-US" dirty="0"/>
              <a:t> </a:t>
            </a:r>
            <a:r>
              <a:rPr lang="en-US" dirty="0" err="1"/>
              <a:t>kodeks</a:t>
            </a:r>
            <a:r>
              <a:rPr lang="en-US" dirty="0"/>
              <a:t> (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kodeks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izjava</a:t>
            </a:r>
            <a:r>
              <a:rPr lang="en-US" dirty="0"/>
              <a:t> o </a:t>
            </a:r>
            <a:r>
              <a:rPr lang="en-US" dirty="0" err="1"/>
              <a:t>etici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)</a:t>
            </a:r>
            <a:r>
              <a:rPr lang="sr-Latn-ME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osnovno</a:t>
            </a:r>
            <a:r>
              <a:rPr lang="en-US" dirty="0"/>
              <a:t> </a:t>
            </a:r>
            <a:r>
              <a:rPr lang="en-US" dirty="0" err="1"/>
              <a:t>uputstvo</a:t>
            </a:r>
            <a:r>
              <a:rPr lang="en-US" dirty="0"/>
              <a:t> o </a:t>
            </a:r>
            <a:r>
              <a:rPr lang="en-US" dirty="0" err="1"/>
              <a:t>ponašanju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propisuje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sr-Latn-ME" dirty="0"/>
              <a:t> </a:t>
            </a:r>
            <a:r>
              <a:rPr lang="en-US" dirty="0" err="1"/>
              <a:t>članove</a:t>
            </a:r>
            <a:r>
              <a:rPr lang="en-US" dirty="0"/>
              <a:t> organa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zaposlene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njegovim</a:t>
            </a:r>
            <a:r>
              <a:rPr lang="en-US" dirty="0"/>
              <a:t> </a:t>
            </a:r>
            <a:r>
              <a:rPr lang="en-US" dirty="0" err="1"/>
              <a:t>nosiocima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uključujući</a:t>
            </a:r>
            <a:r>
              <a:rPr lang="en-US" dirty="0"/>
              <a:t>,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ostalih</a:t>
            </a:r>
            <a:r>
              <a:rPr lang="en-US" dirty="0"/>
              <a:t>, </a:t>
            </a:r>
            <a:r>
              <a:rPr lang="en-US" dirty="0" err="1"/>
              <a:t>kolege</a:t>
            </a:r>
            <a:r>
              <a:rPr lang="en-US" dirty="0"/>
              <a:t>, </a:t>
            </a:r>
            <a:r>
              <a:rPr lang="en-US" dirty="0" err="1"/>
              <a:t>kupce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klijente</a:t>
            </a:r>
            <a:r>
              <a:rPr lang="en-US" dirty="0"/>
              <a:t>,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partnere</a:t>
            </a:r>
            <a:r>
              <a:rPr lang="en-US" dirty="0"/>
              <a:t> (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primjer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dobavljače</a:t>
            </a:r>
            <a:r>
              <a:rPr lang="en-US" dirty="0"/>
              <a:t>), </a:t>
            </a:r>
            <a:r>
              <a:rPr lang="en-US" dirty="0" err="1"/>
              <a:t>državu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.</a:t>
            </a:r>
            <a:r>
              <a:rPr lang="sr-Latn-ME" dirty="0"/>
              <a:t> </a:t>
            </a:r>
            <a:endParaRPr lang="sr-Latn-ME" dirty="0" smtClean="0"/>
          </a:p>
          <a:p>
            <a:pPr algn="just"/>
            <a:r>
              <a:rPr lang="sr-Latn-ME" dirty="0" smtClean="0"/>
              <a:t>Prilog</a:t>
            </a:r>
          </a:p>
          <a:p>
            <a:pPr marL="0" indent="0" algn="just">
              <a:buNone/>
            </a:pPr>
            <a:r>
              <a:rPr lang="sr-Latn-ME" dirty="0" smtClean="0"/>
              <a:t>HVALA</a:t>
            </a:r>
            <a:r>
              <a:rPr lang="sr-Latn-ME" dirty="0"/>
              <a:t>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9366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2699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Pravni</a:t>
            </a:r>
            <a:r>
              <a:rPr lang="en-US" sz="2800" dirty="0" smtClean="0"/>
              <a:t> </a:t>
            </a:r>
            <a:r>
              <a:rPr lang="en-US" sz="2800" dirty="0" err="1"/>
              <a:t>okvir</a:t>
            </a:r>
            <a:r>
              <a:rPr lang="en-US" sz="2800" dirty="0"/>
              <a:t> </a:t>
            </a:r>
            <a:r>
              <a:rPr lang="en-US" sz="2800" dirty="0" err="1"/>
              <a:t>korporativnog</a:t>
            </a:r>
            <a:r>
              <a:rPr lang="en-US" sz="2800" dirty="0"/>
              <a:t> </a:t>
            </a:r>
            <a:r>
              <a:rPr lang="en-US" sz="2800" dirty="0" err="1"/>
              <a:t>upravljanja</a:t>
            </a:r>
            <a:r>
              <a:rPr lang="en-US" sz="2800" dirty="0"/>
              <a:t> u </a:t>
            </a:r>
            <a:r>
              <a:rPr lang="en-US" sz="2800" dirty="0" err="1"/>
              <a:t>FBiH</a:t>
            </a:r>
            <a:r>
              <a:rPr lang="en-US" sz="2800" dirty="0"/>
              <a:t>:</a:t>
            </a:r>
            <a:r>
              <a:rPr lang="sr-Latn-ME" sz="2800" dirty="0"/>
              <a:t>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7824"/>
            <a:ext cx="10515600" cy="529913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Zakon</a:t>
            </a:r>
            <a:r>
              <a:rPr lang="en-US" dirty="0" smtClean="0"/>
              <a:t> o </a:t>
            </a:r>
            <a:r>
              <a:rPr lang="en-US" dirty="0" err="1" smtClean="0"/>
              <a:t>privrednim</a:t>
            </a:r>
            <a:r>
              <a:rPr lang="en-US" dirty="0" smtClean="0"/>
              <a:t> </a:t>
            </a:r>
            <a:r>
              <a:rPr lang="en-US" dirty="0" err="1" smtClean="0"/>
              <a:t>društvima</a:t>
            </a:r>
            <a:r>
              <a:rPr lang="en-US" dirty="0" smtClean="0"/>
              <a:t>, “</a:t>
            </a:r>
            <a:r>
              <a:rPr lang="en-US" dirty="0" err="1" smtClean="0"/>
              <a:t>Službene</a:t>
            </a:r>
            <a:r>
              <a:rPr lang="en-US" dirty="0" smtClean="0"/>
              <a:t> </a:t>
            </a:r>
            <a:r>
              <a:rPr lang="en-US" dirty="0" err="1" smtClean="0"/>
              <a:t>novine</a:t>
            </a:r>
            <a:r>
              <a:rPr lang="en-US" dirty="0" smtClean="0"/>
              <a:t> </a:t>
            </a:r>
            <a:r>
              <a:rPr lang="en-US" dirty="0" err="1" smtClean="0"/>
              <a:t>Federacije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”, br. 23/99,</a:t>
            </a:r>
            <a:r>
              <a:rPr lang="sr-Latn-ME" dirty="0" smtClean="0"/>
              <a:t> </a:t>
            </a:r>
            <a:r>
              <a:rPr lang="nn-NO" dirty="0" smtClean="0"/>
              <a:t>45/00, 2/02 i 6/02, 29/03, 68/05 i 91/07</a:t>
            </a:r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/>
              <a:t>papirima</a:t>
            </a:r>
            <a:r>
              <a:rPr lang="en-US" dirty="0"/>
              <a:t>, “</a:t>
            </a:r>
            <a:r>
              <a:rPr lang="en-US" dirty="0" err="1"/>
              <a:t>Službene</a:t>
            </a:r>
            <a:r>
              <a:rPr lang="en-US" dirty="0"/>
              <a:t> </a:t>
            </a:r>
            <a:r>
              <a:rPr lang="en-US" dirty="0" err="1"/>
              <a:t>novine</a:t>
            </a:r>
            <a:r>
              <a:rPr lang="en-US" dirty="0"/>
              <a:t> </a:t>
            </a:r>
            <a:r>
              <a:rPr lang="en-US" dirty="0" err="1"/>
              <a:t>Federacije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”, br. 39/98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36/99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registru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, “</a:t>
            </a:r>
            <a:r>
              <a:rPr lang="en-US" dirty="0" err="1"/>
              <a:t>Službene</a:t>
            </a:r>
            <a:r>
              <a:rPr lang="en-US" dirty="0"/>
              <a:t> </a:t>
            </a:r>
            <a:r>
              <a:rPr lang="en-US" dirty="0" err="1"/>
              <a:t>novine</a:t>
            </a:r>
            <a:r>
              <a:rPr lang="en-US" dirty="0"/>
              <a:t> </a:t>
            </a:r>
            <a:r>
              <a:rPr lang="en-US" dirty="0" err="1"/>
              <a:t>Federacije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”, br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smtClean="0"/>
              <a:t>39/98</a:t>
            </a:r>
            <a:r>
              <a:rPr lang="en-US" dirty="0"/>
              <a:t>, 36/99, 33/04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komisiji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, “</a:t>
            </a:r>
            <a:r>
              <a:rPr lang="en-US" dirty="0" err="1"/>
              <a:t>Službene</a:t>
            </a:r>
            <a:r>
              <a:rPr lang="en-US" dirty="0"/>
              <a:t> </a:t>
            </a:r>
            <a:r>
              <a:rPr lang="en-US" dirty="0" err="1"/>
              <a:t>novine</a:t>
            </a:r>
            <a:r>
              <a:rPr lang="en-US" dirty="0"/>
              <a:t> </a:t>
            </a:r>
            <a:r>
              <a:rPr lang="en-US" dirty="0" err="1"/>
              <a:t>Federacije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”, br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smtClean="0"/>
              <a:t>39/98</a:t>
            </a:r>
            <a:r>
              <a:rPr lang="en-US" dirty="0"/>
              <a:t>, 36/99, 33/04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u </a:t>
            </a:r>
            <a:r>
              <a:rPr lang="en-US" dirty="0" err="1"/>
              <a:t>sudski</a:t>
            </a:r>
            <a:r>
              <a:rPr lang="en-US" dirty="0"/>
              <a:t> </a:t>
            </a:r>
            <a:r>
              <a:rPr lang="en-US" dirty="0" err="1"/>
              <a:t>registar</a:t>
            </a:r>
            <a:r>
              <a:rPr lang="en-US" dirty="0"/>
              <a:t>, “</a:t>
            </a:r>
            <a:r>
              <a:rPr lang="en-US" dirty="0" err="1"/>
              <a:t>Službene</a:t>
            </a:r>
            <a:r>
              <a:rPr lang="en-US" dirty="0"/>
              <a:t> </a:t>
            </a:r>
            <a:r>
              <a:rPr lang="en-US" dirty="0" err="1" smtClean="0"/>
              <a:t>novine</a:t>
            </a:r>
            <a:r>
              <a:rPr lang="sr-Latn-ME" dirty="0" smtClean="0"/>
              <a:t> </a:t>
            </a:r>
            <a:r>
              <a:rPr lang="en-US" dirty="0" err="1" smtClean="0"/>
              <a:t>Federacije</a:t>
            </a:r>
            <a:r>
              <a:rPr lang="en-US" dirty="0" smtClean="0"/>
              <a:t> </a:t>
            </a:r>
            <a:r>
              <a:rPr lang="en-US" dirty="0" err="1"/>
              <a:t>BiH</a:t>
            </a:r>
            <a:r>
              <a:rPr lang="en-US" dirty="0"/>
              <a:t>”, br. </a:t>
            </a:r>
            <a:r>
              <a:rPr lang="en-US" dirty="0" smtClean="0"/>
              <a:t>/</a:t>
            </a:r>
            <a:r>
              <a:rPr lang="en-US" dirty="0"/>
              <a:t>00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Uredba</a:t>
            </a:r>
            <a:r>
              <a:rPr lang="en-US" dirty="0"/>
              <a:t> o </a:t>
            </a:r>
            <a:r>
              <a:rPr lang="en-US" dirty="0" err="1"/>
              <a:t>upisu</a:t>
            </a:r>
            <a:r>
              <a:rPr lang="en-US" dirty="0"/>
              <a:t> u </a:t>
            </a:r>
            <a:r>
              <a:rPr lang="en-US" dirty="0" err="1"/>
              <a:t>sudski</a:t>
            </a:r>
            <a:r>
              <a:rPr lang="en-US" dirty="0"/>
              <a:t> </a:t>
            </a:r>
            <a:r>
              <a:rPr lang="en-US" dirty="0" err="1"/>
              <a:t>registar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obavljaju</a:t>
            </a:r>
            <a:r>
              <a:rPr lang="en-US" dirty="0"/>
              <a:t> </a:t>
            </a:r>
            <a:r>
              <a:rPr lang="en-US" dirty="0" err="1" smtClean="0"/>
              <a:t>privrednu</a:t>
            </a:r>
            <a:r>
              <a:rPr lang="sr-Latn-ME" dirty="0" smtClean="0"/>
              <a:t> </a:t>
            </a:r>
            <a:r>
              <a:rPr lang="en-US" dirty="0" err="1" smtClean="0"/>
              <a:t>djelatnost</a:t>
            </a:r>
            <a:r>
              <a:rPr lang="en-US" dirty="0"/>
              <a:t>, “</a:t>
            </a:r>
            <a:r>
              <a:rPr lang="en-US" dirty="0" err="1"/>
              <a:t>Službene</a:t>
            </a:r>
            <a:r>
              <a:rPr lang="en-US" dirty="0"/>
              <a:t> </a:t>
            </a:r>
            <a:r>
              <a:rPr lang="en-US" dirty="0" err="1"/>
              <a:t>novine</a:t>
            </a:r>
            <a:r>
              <a:rPr lang="en-US" dirty="0"/>
              <a:t> </a:t>
            </a:r>
            <a:r>
              <a:rPr lang="en-US" dirty="0" err="1"/>
              <a:t>Federacije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”, br. 12/00, 16/00, 38/00 </a:t>
            </a:r>
            <a:r>
              <a:rPr lang="en-US" dirty="0" err="1"/>
              <a:t>i</a:t>
            </a:r>
            <a:r>
              <a:rPr lang="en-US" dirty="0"/>
              <a:t> 58/01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Pravilnik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zatvorene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 </a:t>
            </a:r>
            <a:r>
              <a:rPr lang="en-US" dirty="0" err="1" smtClean="0"/>
              <a:t>sadržaju</a:t>
            </a:r>
            <a:r>
              <a:rPr lang="sr-Latn-ME" dirty="0" smtClean="0"/>
              <a:t> </a:t>
            </a:r>
            <a:r>
              <a:rPr lang="en-US" dirty="0" err="1" smtClean="0"/>
              <a:t>skraćenog</a:t>
            </a:r>
            <a:r>
              <a:rPr lang="en-US" dirty="0" smtClean="0"/>
              <a:t> </a:t>
            </a:r>
            <a:r>
              <a:rPr lang="sr-Latn-ME" dirty="0" smtClean="0"/>
              <a:t> p</a:t>
            </a:r>
            <a:r>
              <a:rPr lang="en-US" dirty="0" err="1" smtClean="0"/>
              <a:t>rospekta</a:t>
            </a:r>
            <a:r>
              <a:rPr lang="en-US" dirty="0"/>
              <a:t>, “</a:t>
            </a:r>
            <a:r>
              <a:rPr lang="en-US" dirty="0" err="1"/>
              <a:t>Službene</a:t>
            </a:r>
            <a:r>
              <a:rPr lang="en-US" dirty="0"/>
              <a:t> </a:t>
            </a:r>
            <a:r>
              <a:rPr lang="en-US" dirty="0" err="1"/>
              <a:t>novine</a:t>
            </a:r>
            <a:r>
              <a:rPr lang="en-US" dirty="0"/>
              <a:t> </a:t>
            </a:r>
            <a:r>
              <a:rPr lang="en-US" dirty="0" err="1"/>
              <a:t>Federacije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”, br. 52/00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 o </a:t>
            </a:r>
            <a:r>
              <a:rPr lang="en-US" dirty="0" err="1"/>
              <a:t>tarifi</a:t>
            </a:r>
            <a:r>
              <a:rPr lang="en-US" dirty="0"/>
              <a:t> </a:t>
            </a:r>
            <a:r>
              <a:rPr lang="en-US" dirty="0" err="1"/>
              <a:t>naknada</a:t>
            </a:r>
            <a:r>
              <a:rPr lang="en-US" dirty="0"/>
              <a:t>, “</a:t>
            </a:r>
            <a:r>
              <a:rPr lang="en-US" dirty="0" err="1"/>
              <a:t>Službene</a:t>
            </a:r>
            <a:r>
              <a:rPr lang="en-US" dirty="0"/>
              <a:t> </a:t>
            </a:r>
            <a:r>
              <a:rPr lang="en-US" dirty="0" err="1" smtClean="0"/>
              <a:t>novine</a:t>
            </a:r>
            <a:r>
              <a:rPr lang="sr-Latn-ME" dirty="0" smtClean="0"/>
              <a:t> </a:t>
            </a:r>
            <a:r>
              <a:rPr lang="en-US" dirty="0" err="1" smtClean="0"/>
              <a:t>Federacije</a:t>
            </a:r>
            <a:r>
              <a:rPr lang="en-US" dirty="0" smtClean="0"/>
              <a:t> </a:t>
            </a:r>
            <a:r>
              <a:rPr lang="en-US" dirty="0" err="1"/>
              <a:t>BiH</a:t>
            </a:r>
            <a:r>
              <a:rPr lang="en-US" dirty="0"/>
              <a:t>”, br. 8/02, 7/03, 30/03, 24/04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dioničkim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smtClean="0"/>
              <a:t>21</a:t>
            </a:r>
            <a:r>
              <a:rPr lang="en-US" dirty="0"/>
              <a:t>. </a:t>
            </a:r>
            <a:r>
              <a:rPr lang="en-US" dirty="0" err="1"/>
              <a:t>aprila</a:t>
            </a:r>
            <a:r>
              <a:rPr lang="en-US" dirty="0"/>
              <a:t> 2006. </a:t>
            </a:r>
            <a:r>
              <a:rPr lang="en-US" dirty="0" err="1"/>
              <a:t>godine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Pravilnik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o </a:t>
            </a:r>
            <a:r>
              <a:rPr lang="en-US" dirty="0" err="1"/>
              <a:t>registraciji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prijenosu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 smtClean="0"/>
              <a:t>Registra</a:t>
            </a:r>
            <a:r>
              <a:rPr lang="sr-Latn-ME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, “</a:t>
            </a:r>
            <a:r>
              <a:rPr lang="en-US" dirty="0" err="1"/>
              <a:t>Službene</a:t>
            </a:r>
            <a:r>
              <a:rPr lang="en-US" dirty="0"/>
              <a:t> </a:t>
            </a:r>
            <a:r>
              <a:rPr lang="en-US" dirty="0" err="1"/>
              <a:t>novine</a:t>
            </a:r>
            <a:r>
              <a:rPr lang="en-US" dirty="0"/>
              <a:t> </a:t>
            </a:r>
            <a:r>
              <a:rPr lang="en-US" dirty="0" err="1"/>
              <a:t>Federacije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”, br. 32/99, 06/01, 14/00,</a:t>
            </a:r>
            <a:r>
              <a:rPr lang="sr-Latn-ME" dirty="0"/>
              <a:t> </a:t>
            </a:r>
            <a:r>
              <a:rPr lang="en-US" dirty="0"/>
              <a:t>51/01, 58/05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utvrđivanju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/>
              <a:t>naknada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Registra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sr-Latn-ME" dirty="0"/>
              <a:t> </a:t>
            </a:r>
            <a:r>
              <a:rPr lang="en-US" dirty="0" err="1"/>
              <a:t>papira</a:t>
            </a:r>
            <a:r>
              <a:rPr lang="en-US" dirty="0"/>
              <a:t> u </a:t>
            </a:r>
            <a:r>
              <a:rPr lang="en-US" dirty="0" err="1"/>
              <a:t>FBiH</a:t>
            </a:r>
            <a:r>
              <a:rPr lang="en-US" dirty="0"/>
              <a:t>, “</a:t>
            </a:r>
            <a:r>
              <a:rPr lang="en-US" dirty="0" err="1"/>
              <a:t>Službene</a:t>
            </a:r>
            <a:r>
              <a:rPr lang="en-US" dirty="0"/>
              <a:t> </a:t>
            </a:r>
            <a:r>
              <a:rPr lang="en-US" dirty="0" err="1"/>
              <a:t>novine</a:t>
            </a:r>
            <a:r>
              <a:rPr lang="en-US" dirty="0"/>
              <a:t> </a:t>
            </a:r>
            <a:r>
              <a:rPr lang="en-US" dirty="0" err="1"/>
              <a:t>FBiH</a:t>
            </a:r>
            <a:r>
              <a:rPr lang="en-US" dirty="0"/>
              <a:t>”, br. 11/05 </a:t>
            </a:r>
            <a:r>
              <a:rPr lang="en-US" dirty="0" err="1"/>
              <a:t>i</a:t>
            </a:r>
            <a:r>
              <a:rPr lang="en-US" dirty="0"/>
              <a:t> 01/06.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123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0299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r>
              <a:rPr lang="sv-SE" dirty="0" smtClean="0"/>
              <a:t>1. </a:t>
            </a:r>
            <a:r>
              <a:rPr lang="sr-Latn-ME" dirty="0" smtClean="0"/>
              <a:t>Karakteristike</a:t>
            </a:r>
            <a:r>
              <a:rPr lang="sv-SE" dirty="0" smtClean="0"/>
              <a:t> korporativnog upravljanja u BiH</a:t>
            </a:r>
            <a:br>
              <a:rPr lang="sv-S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0576"/>
            <a:ext cx="10515600" cy="4926387"/>
          </a:xfrm>
        </p:spPr>
        <p:txBody>
          <a:bodyPr>
            <a:normAutofit/>
          </a:bodyPr>
          <a:lstStyle/>
          <a:p>
            <a:pPr algn="just"/>
            <a:r>
              <a:rPr lang="sr-Latn-ME" dirty="0" smtClean="0"/>
              <a:t>Postoje tvrdnje </a:t>
            </a:r>
            <a:r>
              <a:rPr lang="en-US" dirty="0" smtClean="0"/>
              <a:t>da </a:t>
            </a:r>
            <a:r>
              <a:rPr lang="en-US" dirty="0"/>
              <a:t>se </a:t>
            </a:r>
            <a:r>
              <a:rPr lang="en-US" dirty="0" err="1"/>
              <a:t>modeli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približavaju</a:t>
            </a:r>
            <a:r>
              <a:rPr lang="sr-Latn-ME" dirty="0" smtClean="0"/>
              <a:t> (prihvataju iste principe i standarde)</a:t>
            </a:r>
            <a:r>
              <a:rPr lang="en-US" dirty="0" smtClean="0"/>
              <a:t>,</a:t>
            </a:r>
            <a:r>
              <a:rPr lang="sr-Latn-ME" dirty="0" smtClean="0"/>
              <a:t> ali 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dalje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značajne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To je iz razloga što s</a:t>
            </a:r>
            <a:r>
              <a:rPr lang="en-US" dirty="0" err="1" smtClean="0"/>
              <a:t>vaka</a:t>
            </a:r>
            <a:r>
              <a:rPr lang="en-US" dirty="0" smtClean="0"/>
              <a:t>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sr-Latn-ME" dirty="0" smtClean="0"/>
              <a:t>svoju</a:t>
            </a:r>
            <a:r>
              <a:rPr lang="en-US" dirty="0" smtClean="0"/>
              <a:t> </a:t>
            </a:r>
            <a:r>
              <a:rPr lang="en-US" dirty="0" err="1" smtClean="0"/>
              <a:t>istoriju</a:t>
            </a:r>
            <a:r>
              <a:rPr lang="en-US" dirty="0"/>
              <a:t>, </a:t>
            </a:r>
            <a:r>
              <a:rPr lang="en-US" dirty="0" err="1"/>
              <a:t>kulturu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regulatorni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, a </a:t>
            </a:r>
            <a:r>
              <a:rPr lang="en-US" dirty="0" err="1"/>
              <a:t>svaki</a:t>
            </a:r>
            <a:r>
              <a:rPr lang="en-US" dirty="0"/>
              <a:t> od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elemenata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/>
              <a:t>društava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399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7506" y="618565"/>
            <a:ext cx="10466294" cy="555839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Tranzicija</a:t>
            </a:r>
            <a:r>
              <a:rPr lang="en-US" dirty="0"/>
              <a:t> </a:t>
            </a:r>
            <a:r>
              <a:rPr lang="sr-Latn-ME" dirty="0" smtClean="0"/>
              <a:t>i prelazak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modernu</a:t>
            </a:r>
            <a:r>
              <a:rPr lang="en-US" dirty="0"/>
              <a:t> </a:t>
            </a:r>
            <a:r>
              <a:rPr lang="en-US" dirty="0" err="1"/>
              <a:t>tržišnu</a:t>
            </a:r>
            <a:r>
              <a:rPr lang="en-US" dirty="0"/>
              <a:t> </a:t>
            </a:r>
            <a:r>
              <a:rPr lang="en-US" dirty="0" err="1" smtClean="0"/>
              <a:t>ekonomiju</a:t>
            </a:r>
            <a:r>
              <a:rPr lang="sr-Latn-ME" dirty="0" smtClean="0"/>
              <a:t>, kao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privatizacija društvene, odnosno državne imovine, </a:t>
            </a:r>
            <a:r>
              <a:rPr lang="en-US" dirty="0" err="1" smtClean="0"/>
              <a:t>akcent</a:t>
            </a:r>
            <a:r>
              <a:rPr lang="sr-Latn-ME" dirty="0" smtClean="0"/>
              <a:t>ovali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značaj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sr-Latn-ME" dirty="0" smtClean="0"/>
              <a:t>u </a:t>
            </a:r>
            <a:r>
              <a:rPr lang="en-US" dirty="0" err="1" smtClean="0"/>
              <a:t>zemalja</a:t>
            </a:r>
            <a:r>
              <a:rPr lang="sr-Latn-ME" dirty="0" smtClean="0"/>
              <a:t>ma tranzicije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Privatizacija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poslovnoj</a:t>
            </a:r>
            <a:r>
              <a:rPr lang="en-US" dirty="0"/>
              <a:t> </a:t>
            </a:r>
            <a:r>
              <a:rPr lang="en-US" dirty="0" err="1" smtClean="0"/>
              <a:t>sredini</a:t>
            </a:r>
            <a:r>
              <a:rPr lang="sr-Latn-ME" dirty="0" smtClean="0"/>
              <a:t> </a:t>
            </a:r>
            <a:r>
              <a:rPr lang="it-IT" dirty="0" smtClean="0"/>
              <a:t>dala </a:t>
            </a:r>
            <a:r>
              <a:rPr lang="it-IT" dirty="0"/>
              <a:t>novi imidž i nove karakteristike, jer su </a:t>
            </a:r>
            <a:r>
              <a:rPr lang="sr-Latn-ME" dirty="0" smtClean="0"/>
              <a:t>donijeti</a:t>
            </a:r>
            <a:r>
              <a:rPr lang="sr-Latn-ME" dirty="0" smtClean="0"/>
              <a:t>,</a:t>
            </a:r>
            <a:r>
              <a:rPr lang="it-IT" dirty="0" smtClean="0"/>
              <a:t> </a:t>
            </a:r>
            <a:r>
              <a:rPr lang="it-IT" dirty="0"/>
              <a:t>a zatim i </a:t>
            </a:r>
            <a:r>
              <a:rPr lang="sr-Latn-ME" dirty="0" smtClean="0"/>
              <a:t>s</a:t>
            </a:r>
            <a:r>
              <a:rPr lang="it-IT" dirty="0" smtClean="0"/>
              <a:t>provedeni </a:t>
            </a:r>
            <a:r>
              <a:rPr lang="it-IT" dirty="0"/>
              <a:t>novi zakoni i propisi</a:t>
            </a:r>
            <a:r>
              <a:rPr lang="it-IT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čime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ispunjeni</a:t>
            </a:r>
            <a:r>
              <a:rPr lang="en-US" dirty="0"/>
              <a:t> </a:t>
            </a:r>
            <a:r>
              <a:rPr lang="en-US" dirty="0" err="1"/>
              <a:t>zahtjevi</a:t>
            </a:r>
            <a:r>
              <a:rPr lang="en-US" dirty="0"/>
              <a:t> </a:t>
            </a:r>
            <a:r>
              <a:rPr lang="en-US" dirty="0" err="1"/>
              <a:t>nacionalnog</a:t>
            </a:r>
            <a:r>
              <a:rPr lang="en-US" dirty="0"/>
              <a:t> 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global</a:t>
            </a:r>
            <a:r>
              <a:rPr lang="sr-Latn-ME" dirty="0" smtClean="0"/>
              <a:t>nog </a:t>
            </a:r>
            <a:r>
              <a:rPr lang="en-US" dirty="0" err="1" smtClean="0"/>
              <a:t>tržišta</a:t>
            </a:r>
            <a:r>
              <a:rPr lang="en-US" dirty="0"/>
              <a:t>, u </a:t>
            </a:r>
            <a:r>
              <a:rPr lang="en-US" dirty="0" err="1" smtClean="0"/>
              <a:t>ko</a:t>
            </a:r>
            <a:r>
              <a:rPr lang="sr-Latn-ME" dirty="0" smtClean="0"/>
              <a:t>je</a:t>
            </a:r>
            <a:r>
              <a:rPr lang="en-US" dirty="0" smtClean="0"/>
              <a:t>m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transparentnost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stvarna</a:t>
            </a:r>
            <a:r>
              <a:rPr lang="en-US" dirty="0" smtClean="0"/>
              <a:t> </a:t>
            </a:r>
            <a:r>
              <a:rPr lang="en-US" dirty="0" err="1" smtClean="0"/>
              <a:t>odgovornost</a:t>
            </a:r>
            <a:r>
              <a:rPr lang="en-US" dirty="0" smtClean="0"/>
              <a:t> </a:t>
            </a:r>
            <a:r>
              <a:rPr lang="en-US" dirty="0" err="1"/>
              <a:t>važni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interesnim</a:t>
            </a:r>
            <a:r>
              <a:rPr lang="en-US" dirty="0"/>
              <a:t> </a:t>
            </a:r>
            <a:r>
              <a:rPr lang="en-US" dirty="0" err="1"/>
              <a:t>stranama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577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5914" y="734096"/>
            <a:ext cx="10387885" cy="5442867"/>
          </a:xfrm>
        </p:spPr>
        <p:txBody>
          <a:bodyPr/>
          <a:lstStyle/>
          <a:p>
            <a:pPr algn="just"/>
            <a:r>
              <a:rPr lang="en-US" dirty="0" err="1"/>
              <a:t>Stoga</a:t>
            </a:r>
            <a:r>
              <a:rPr lang="en-US" dirty="0"/>
              <a:t>, </a:t>
            </a:r>
            <a:r>
              <a:rPr lang="en-US" dirty="0" err="1"/>
              <a:t>dobrim</a:t>
            </a:r>
            <a:r>
              <a:rPr lang="en-US" dirty="0"/>
              <a:t> </a:t>
            </a:r>
            <a:r>
              <a:rPr lang="en-US" dirty="0" err="1"/>
              <a:t>korporativnim</a:t>
            </a:r>
            <a:r>
              <a:rPr lang="en-US" dirty="0"/>
              <a:t> </a:t>
            </a:r>
            <a:r>
              <a:rPr lang="en-US" dirty="0" err="1"/>
              <a:t>upravljanjem</a:t>
            </a:r>
            <a:r>
              <a:rPr lang="en-US" dirty="0"/>
              <a:t> se </a:t>
            </a:r>
            <a:r>
              <a:rPr lang="en-US" dirty="0" err="1" smtClean="0"/>
              <a:t>promovi</a:t>
            </a:r>
            <a:r>
              <a:rPr lang="sr-Latn-ME" dirty="0" smtClean="0"/>
              <a:t>še </a:t>
            </a:r>
            <a:r>
              <a:rPr lang="en-US" dirty="0" smtClean="0"/>
              <a:t> </a:t>
            </a:r>
            <a:r>
              <a:rPr lang="en-US" dirty="0" err="1"/>
              <a:t>pouzdan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održiv</a:t>
            </a:r>
            <a:r>
              <a:rPr lang="en-US" dirty="0"/>
              <a:t> </a:t>
            </a:r>
            <a:r>
              <a:rPr lang="en-US" dirty="0" err="1"/>
              <a:t>ekonomski</a:t>
            </a:r>
            <a:r>
              <a:rPr lang="sr-Latn-ME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jača</a:t>
            </a:r>
            <a:r>
              <a:rPr lang="en-US" dirty="0"/>
              <a:t> </a:t>
            </a:r>
            <a:r>
              <a:rPr lang="en-US" dirty="0" err="1"/>
              <a:t>uspješnost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Dobrim</a:t>
            </a:r>
            <a:r>
              <a:rPr lang="en-US" dirty="0"/>
              <a:t> </a:t>
            </a:r>
            <a:r>
              <a:rPr lang="en-US" dirty="0" err="1"/>
              <a:t>korporativnim</a:t>
            </a:r>
            <a:r>
              <a:rPr lang="en-US" dirty="0"/>
              <a:t> </a:t>
            </a:r>
            <a:r>
              <a:rPr lang="en-US" dirty="0" err="1"/>
              <a:t>upravljanjem</a:t>
            </a:r>
            <a:r>
              <a:rPr lang="en-US" dirty="0"/>
              <a:t> </a:t>
            </a:r>
            <a:r>
              <a:rPr lang="en-US" dirty="0" err="1"/>
              <a:t>takođe</a:t>
            </a:r>
            <a:r>
              <a:rPr lang="sr-Latn-ME" dirty="0"/>
              <a:t> </a:t>
            </a:r>
            <a:r>
              <a:rPr lang="en-US" dirty="0"/>
              <a:t>se </a:t>
            </a:r>
            <a:r>
              <a:rPr lang="en-US" dirty="0" err="1"/>
              <a:t>otvaraju</a:t>
            </a:r>
            <a:r>
              <a:rPr lang="en-US" dirty="0"/>
              <a:t> nova </a:t>
            </a:r>
            <a:r>
              <a:rPr lang="en-US" dirty="0" err="1"/>
              <a:t>vrata</a:t>
            </a:r>
            <a:r>
              <a:rPr lang="en-US" dirty="0"/>
              <a:t> </a:t>
            </a:r>
            <a:r>
              <a:rPr lang="sr-Latn-ME" dirty="0" smtClean="0"/>
              <a:t>međunarodnim</a:t>
            </a:r>
            <a:r>
              <a:rPr lang="en-US" dirty="0" smtClean="0"/>
              <a:t> </a:t>
            </a:r>
            <a:r>
              <a:rPr lang="en-US" dirty="0" err="1"/>
              <a:t>izvorima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konačn</a:t>
            </a:r>
            <a:r>
              <a:rPr lang="sr-Latn-ME" dirty="0" smtClean="0"/>
              <a:t>om </a:t>
            </a:r>
            <a:r>
              <a:rPr lang="en-US" dirty="0" err="1" smtClean="0"/>
              <a:t>dov</a:t>
            </a:r>
            <a:r>
              <a:rPr lang="sr-Latn-ME" dirty="0" smtClean="0"/>
              <a:t>odi </a:t>
            </a:r>
            <a:r>
              <a:rPr lang="en-US" dirty="0" smtClean="0"/>
              <a:t>do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konkurentnosti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pored toga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spješuje </a:t>
            </a:r>
            <a:r>
              <a:rPr lang="en-US" dirty="0" smtClean="0"/>
              <a:t> </a:t>
            </a:r>
            <a:r>
              <a:rPr lang="en-US" dirty="0" err="1" smtClean="0"/>
              <a:t>njegov</a:t>
            </a:r>
            <a:r>
              <a:rPr lang="sr-Latn-ME" dirty="0" smtClean="0"/>
              <a:t> </a:t>
            </a:r>
            <a:r>
              <a:rPr lang="en-US" dirty="0" err="1" smtClean="0"/>
              <a:t>ekonomsk</a:t>
            </a:r>
            <a:r>
              <a:rPr lang="sr-Latn-ME" dirty="0" smtClean="0"/>
              <a:t>i </a:t>
            </a:r>
            <a:r>
              <a:rPr lang="en-US" dirty="0" smtClean="0"/>
              <a:t> </a:t>
            </a:r>
            <a:r>
              <a:rPr lang="en-US" dirty="0" err="1" smtClean="0"/>
              <a:t>rast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/>
              <a:t> </a:t>
            </a:r>
            <a:r>
              <a:rPr lang="sr-Latn-ME" dirty="0"/>
              <a:t>U nastavku predavanja vidjećemo</a:t>
            </a:r>
            <a:r>
              <a:rPr lang="en-US" dirty="0"/>
              <a:t> </a:t>
            </a:r>
            <a:r>
              <a:rPr lang="en-US" dirty="0" err="1"/>
              <a:t>odlik</a:t>
            </a:r>
            <a:r>
              <a:rPr lang="sr-Latn-ME" dirty="0"/>
              <a:t>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karakteri</a:t>
            </a:r>
            <a:r>
              <a:rPr lang="sr-Latn-ME" dirty="0"/>
              <a:t>šu </a:t>
            </a:r>
            <a:r>
              <a:rPr lang="en-US" dirty="0"/>
              <a:t> </a:t>
            </a:r>
            <a:r>
              <a:rPr lang="en-US" dirty="0" err="1"/>
              <a:t>korporativn</a:t>
            </a:r>
            <a:r>
              <a:rPr lang="sr-Latn-ME" dirty="0"/>
              <a:t>o</a:t>
            </a:r>
            <a:r>
              <a:rPr lang="en-US" dirty="0"/>
              <a:t> </a:t>
            </a:r>
            <a:r>
              <a:rPr lang="sr-Latn-ME" dirty="0"/>
              <a:t>upravljanje u </a:t>
            </a:r>
            <a:r>
              <a:rPr lang="en-US" dirty="0" err="1"/>
              <a:t>BiH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429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95300"/>
            <a:ext cx="10515600" cy="56816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err="1" smtClean="0"/>
              <a:t>Koncentr</a:t>
            </a:r>
            <a:r>
              <a:rPr lang="sr-Latn-ME" b="1" dirty="0" smtClean="0"/>
              <a:t>acija v</a:t>
            </a:r>
            <a:r>
              <a:rPr lang="en-US" b="1" dirty="0" err="1" smtClean="0"/>
              <a:t>lasništv</a:t>
            </a:r>
            <a:r>
              <a:rPr lang="sr-Latn-ME" b="1" dirty="0" smtClean="0"/>
              <a:t>a</a:t>
            </a:r>
            <a:r>
              <a:rPr lang="en-US" b="1" dirty="0" smtClean="0"/>
              <a:t> </a:t>
            </a:r>
            <a:endParaRPr lang="sr-Latn-ME" b="1" dirty="0" smtClean="0"/>
          </a:p>
          <a:p>
            <a:pPr marL="0" indent="0" algn="just">
              <a:buNone/>
            </a:pPr>
            <a:r>
              <a:rPr lang="en-US" dirty="0" err="1" smtClean="0"/>
              <a:t>Mnoga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sr-Latn-ME" dirty="0" smtClean="0"/>
              <a:t> u BiH </a:t>
            </a:r>
            <a:r>
              <a:rPr lang="en-US" dirty="0" err="1" smtClean="0"/>
              <a:t>danas</a:t>
            </a:r>
            <a:r>
              <a:rPr lang="en-US" dirty="0" smtClean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še</a:t>
            </a:r>
            <a:r>
              <a:rPr lang="en-US" dirty="0" smtClean="0"/>
              <a:t> mala</a:t>
            </a:r>
            <a:r>
              <a:rPr lang="sr-Latn-ME" dirty="0" smtClean="0"/>
              <a:t> </a:t>
            </a:r>
            <a:r>
              <a:rPr lang="en-US" dirty="0" err="1" smtClean="0"/>
              <a:t>grupa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Ova </a:t>
            </a:r>
            <a:r>
              <a:rPr lang="en-US" dirty="0" err="1" smtClean="0"/>
              <a:t>koncent</a:t>
            </a:r>
            <a:r>
              <a:rPr lang="sr-Latn-ME" dirty="0" smtClean="0"/>
              <a:t>risana</a:t>
            </a:r>
            <a:r>
              <a:rPr lang="en-US" dirty="0" smtClean="0"/>
              <a:t> </a:t>
            </a:r>
            <a:r>
              <a:rPr lang="en-US" dirty="0" err="1" smtClean="0"/>
              <a:t>struktura</a:t>
            </a:r>
            <a:r>
              <a:rPr lang="en-US" dirty="0" smtClean="0"/>
              <a:t> </a:t>
            </a:r>
            <a:r>
              <a:rPr lang="en-US" dirty="0" err="1" smtClean="0"/>
              <a:t>vlasništva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dovodi</a:t>
            </a:r>
            <a:r>
              <a:rPr lang="sr-Latn-ME" dirty="0" smtClean="0"/>
              <a:t> </a:t>
            </a:r>
            <a:r>
              <a:rPr lang="en-US" dirty="0" smtClean="0"/>
              <a:t>do </a:t>
            </a:r>
            <a:r>
              <a:rPr lang="en-US" dirty="0" err="1" smtClean="0"/>
              <a:t>zloupotreba</a:t>
            </a:r>
            <a:r>
              <a:rPr lang="en-US" dirty="0" smtClean="0"/>
              <a:t> </a:t>
            </a:r>
            <a:r>
              <a:rPr lang="en-US" dirty="0" err="1" smtClean="0"/>
              <a:t>manjinskih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 smtClean="0"/>
              <a:t>Međutim</a:t>
            </a:r>
            <a:r>
              <a:rPr lang="en-US" dirty="0" smtClean="0"/>
              <a:t>, </a:t>
            </a:r>
            <a:r>
              <a:rPr lang="sr-Latn-ME" dirty="0" smtClean="0"/>
              <a:t>prisutan je </a:t>
            </a:r>
            <a:r>
              <a:rPr lang="en-US" dirty="0" smtClean="0"/>
              <a:t>trend</a:t>
            </a:r>
            <a:r>
              <a:rPr lang="en-US" dirty="0" smtClean="0"/>
              <a:t>, </a:t>
            </a:r>
            <a:r>
              <a:rPr lang="en-US" dirty="0" err="1" smtClean="0"/>
              <a:t>mada</a:t>
            </a:r>
            <a:r>
              <a:rPr lang="en-US" dirty="0" smtClean="0"/>
              <a:t> </a:t>
            </a:r>
            <a:r>
              <a:rPr lang="sr-Latn-ME" dirty="0" smtClean="0"/>
              <a:t>još ne izražen, </a:t>
            </a:r>
            <a:r>
              <a:rPr lang="en-US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pravcu</a:t>
            </a:r>
            <a:r>
              <a:rPr lang="en-US" dirty="0" smtClean="0"/>
              <a:t> </a:t>
            </a:r>
            <a:r>
              <a:rPr lang="en-US" dirty="0" err="1" smtClean="0"/>
              <a:t>dekoncentr</a:t>
            </a:r>
            <a:r>
              <a:rPr lang="sr-Latn-ME" dirty="0" smtClean="0"/>
              <a:t>acije</a:t>
            </a:r>
            <a:r>
              <a:rPr lang="en-US" dirty="0" smtClean="0"/>
              <a:t> </a:t>
            </a:r>
            <a:r>
              <a:rPr lang="en-US" dirty="0" err="1" smtClean="0"/>
              <a:t>vlasništva</a:t>
            </a:r>
            <a:r>
              <a:rPr lang="en-US" dirty="0" smtClean="0"/>
              <a:t>. </a:t>
            </a:r>
            <a:endParaRPr lang="sr-Latn-ME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112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5467</TotalTime>
  <Words>4914</Words>
  <Application>Microsoft Office PowerPoint</Application>
  <PresentationFormat>Widescreen</PresentationFormat>
  <Paragraphs>285</Paragraphs>
  <Slides>53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7" baseType="lpstr">
      <vt:lpstr>Arial</vt:lpstr>
      <vt:lpstr>Calibri</vt:lpstr>
      <vt:lpstr>Calibri Light</vt:lpstr>
      <vt:lpstr>Office Theme</vt:lpstr>
      <vt:lpstr>KORPORATIVNO UPRAVLJANJE</vt:lpstr>
      <vt:lpstr>Sadržaj predavanja </vt:lpstr>
      <vt:lpstr>A –  KORPORATIVNO UPRAVLJANJE U BiH</vt:lpstr>
      <vt:lpstr>PowerPoint Presentation</vt:lpstr>
      <vt:lpstr>PowerPoint Presentation</vt:lpstr>
      <vt:lpstr> 1. Karakteristike korporativnog upravljanja u BiH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Načini osnivanja privrednih subjekata u BiH</vt:lpstr>
      <vt:lpstr>PowerPoint Presentation</vt:lpstr>
      <vt:lpstr>PowerPoint Presentation</vt:lpstr>
      <vt:lpstr>PowerPoint Presentation</vt:lpstr>
      <vt:lpstr>3. Pravni okvir korporativnog upravljanja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4.Osnivanje privrednih društava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5. Institucionalni okvir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KODEKSI KORPORATIVNOG UPRAVLJANJA KOMPANIJE</vt:lpstr>
      <vt:lpstr>PowerPoint Presentation</vt:lpstr>
      <vt:lpstr>PowerPoint Presentation</vt:lpstr>
      <vt:lpstr>PowerPoint Presentation</vt:lpstr>
      <vt:lpstr>Pravni okvir korporativnog upravljanja u FBiH: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KORPORATIVNO UPRAVLJANJE</dc:title>
  <dc:creator>Halil Kalac</dc:creator>
  <cp:lastModifiedBy>Halil Kalac</cp:lastModifiedBy>
  <cp:revision>77</cp:revision>
  <dcterms:created xsi:type="dcterms:W3CDTF">2019-02-24T12:02:51Z</dcterms:created>
  <dcterms:modified xsi:type="dcterms:W3CDTF">2019-03-15T22:30:46Z</dcterms:modified>
</cp:coreProperties>
</file>